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56" r:id="rId2"/>
    <p:sldId id="271" r:id="rId3"/>
    <p:sldId id="272" r:id="rId4"/>
    <p:sldId id="273" r:id="rId5"/>
    <p:sldId id="274" r:id="rId6"/>
    <p:sldId id="275" r:id="rId7"/>
    <p:sldId id="276" r:id="rId8"/>
    <p:sldId id="277" r:id="rId9"/>
    <p:sldId id="293" r:id="rId10"/>
    <p:sldId id="278" r:id="rId11"/>
    <p:sldId id="279" r:id="rId12"/>
    <p:sldId id="280" r:id="rId13"/>
    <p:sldId id="281" r:id="rId14"/>
    <p:sldId id="282" r:id="rId15"/>
    <p:sldId id="305" r:id="rId16"/>
    <p:sldId id="306" r:id="rId17"/>
    <p:sldId id="307" r:id="rId18"/>
    <p:sldId id="308" r:id="rId19"/>
    <p:sldId id="283" r:id="rId20"/>
    <p:sldId id="284" r:id="rId21"/>
    <p:sldId id="285" r:id="rId22"/>
    <p:sldId id="286" r:id="rId23"/>
    <p:sldId id="288" r:id="rId24"/>
    <p:sldId id="289" r:id="rId25"/>
    <p:sldId id="290" r:id="rId26"/>
    <p:sldId id="291" r:id="rId27"/>
    <p:sldId id="292" r:id="rId28"/>
    <p:sldId id="294" r:id="rId29"/>
    <p:sldId id="295" r:id="rId30"/>
    <p:sldId id="296" r:id="rId31"/>
    <p:sldId id="297" r:id="rId32"/>
    <p:sldId id="298" r:id="rId33"/>
    <p:sldId id="299" r:id="rId34"/>
    <p:sldId id="300" r:id="rId35"/>
    <p:sldId id="301" r:id="rId36"/>
    <p:sldId id="302" r:id="rId37"/>
    <p:sldId id="303" r:id="rId38"/>
    <p:sldId id="30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EA706-4E49-45F4-91A4-4D11EE37F302}" type="datetimeFigureOut">
              <a:rPr lang="en-US" smtClean="0"/>
              <a:t>1/21/2022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64836-23BA-491E-A577-8F086501C3BB}" type="slidenum">
              <a:rPr lang="en-US" smtClean="0"/>
              <a:t>‹#›</a:t>
            </a:fld>
            <a:endParaRPr lang="en-US"/>
          </a:p>
        </p:txBody>
      </p:sp>
    </p:spTree>
    <p:extLst>
      <p:ext uri="{BB962C8B-B14F-4D97-AF65-F5344CB8AC3E}">
        <p14:creationId xmlns:p14="http://schemas.microsoft.com/office/powerpoint/2010/main" val="279660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32096-9E8F-4DB2-8B0A-932F13D75955}" type="slidenum">
              <a:rPr lang="en-US" smtClean="0"/>
              <a:t>15</a:t>
            </a:fld>
            <a:endParaRPr lang="en-US"/>
          </a:p>
        </p:txBody>
      </p:sp>
    </p:spTree>
    <p:extLst>
      <p:ext uri="{BB962C8B-B14F-4D97-AF65-F5344CB8AC3E}">
        <p14:creationId xmlns:p14="http://schemas.microsoft.com/office/powerpoint/2010/main" val="368138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1/21/2022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1/21/2022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rogram_state" TargetMode="External"/><Relationship Id="rId2" Type="http://schemas.openxmlformats.org/officeDocument/2006/relationships/hyperlink" Target="https://en.wikipedia.org/wiki/Web_browser" TargetMode="External"/><Relationship Id="rId1" Type="http://schemas.openxmlformats.org/officeDocument/2006/relationships/slideLayout" Target="../slideLayouts/slideLayout2.xml"/><Relationship Id="rId4" Type="http://schemas.openxmlformats.org/officeDocument/2006/relationships/hyperlink" Target="https://en.wikipedia.org/wiki/Access_contro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a:t>
            </a:r>
          </a:p>
        </p:txBody>
      </p:sp>
      <p:sp>
        <p:nvSpPr>
          <p:cNvPr id="3" name="Subtitle 2"/>
          <p:cNvSpPr>
            <a:spLocks noGrp="1"/>
          </p:cNvSpPr>
          <p:nvPr>
            <p:ph type="subTitle" idx="1"/>
          </p:nvPr>
        </p:nvSpPr>
        <p:spPr/>
        <p:txBody>
          <a:bodyPr>
            <a:normAutofit fontScale="92500" lnSpcReduction="20000"/>
          </a:bodyPr>
          <a:lstStyle/>
          <a:p>
            <a:r>
              <a:rPr lang="en-US" dirty="0"/>
              <a:t>Prepared By</a:t>
            </a:r>
          </a:p>
          <a:p>
            <a:r>
              <a:rPr lang="en-US" dirty="0" err="1"/>
              <a:t>Risala</a:t>
            </a:r>
            <a:r>
              <a:rPr lang="en-US" dirty="0"/>
              <a:t> </a:t>
            </a:r>
            <a:r>
              <a:rPr lang="en-US" dirty="0" err="1"/>
              <a:t>Tasin</a:t>
            </a:r>
            <a:r>
              <a:rPr lang="en-US" dirty="0"/>
              <a:t> Khan</a:t>
            </a:r>
          </a:p>
          <a:p>
            <a:r>
              <a:rPr lang="en-US" dirty="0"/>
              <a:t> Professor</a:t>
            </a:r>
          </a:p>
          <a:p>
            <a:r>
              <a:rPr lang="en-US" dirty="0"/>
              <a:t>IIT, JU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Shopping Cart</a:t>
            </a:r>
          </a:p>
        </p:txBody>
      </p:sp>
      <p:sp>
        <p:nvSpPr>
          <p:cNvPr id="3" name="Content Placeholder 2"/>
          <p:cNvSpPr>
            <a:spLocks noGrp="1"/>
          </p:cNvSpPr>
          <p:nvPr>
            <p:ph idx="1"/>
          </p:nvPr>
        </p:nvSpPr>
        <p:spPr/>
        <p:txBody>
          <a:bodyPr>
            <a:normAutofit fontScale="85000" lnSpcReduction="20000"/>
          </a:bodyPr>
          <a:lstStyle/>
          <a:p>
            <a:r>
              <a:rPr lang="en-US" dirty="0"/>
              <a:t>It is a utility program that takes the products selected for purchase off the virtual shelves, puts them into a virtual waiting area, and automates the purchasing process.</a:t>
            </a:r>
          </a:p>
          <a:p>
            <a:r>
              <a:rPr lang="en-US" dirty="0"/>
              <a:t>We know that the elements required to do business on the Internet are: a storefront (website), a shopping cart, a merchant account, and an electronic transaction processing system to pay the merchant against the customer’s credit or debit card. </a:t>
            </a:r>
          </a:p>
          <a:p>
            <a:r>
              <a:rPr lang="en-US" dirty="0"/>
              <a:t>The shopping cart program allows users to collect their purchases. It interfaces with the payment processing system, calculates the costs and taxes for the items collected, and delivers a complete bill for customer approval.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Banner</a:t>
            </a:r>
          </a:p>
        </p:txBody>
      </p:sp>
      <p:sp>
        <p:nvSpPr>
          <p:cNvPr id="3" name="Content Placeholder 2"/>
          <p:cNvSpPr>
            <a:spLocks noGrp="1"/>
          </p:cNvSpPr>
          <p:nvPr>
            <p:ph idx="1"/>
          </p:nvPr>
        </p:nvSpPr>
        <p:spPr/>
        <p:txBody>
          <a:bodyPr/>
          <a:lstStyle/>
          <a:p>
            <a:r>
              <a:rPr lang="en-US" dirty="0"/>
              <a:t>A banner is an advertisement in the form of a graphic image that runs across the top, bottom, or side margin of a Web page. </a:t>
            </a:r>
          </a:p>
          <a:p>
            <a:r>
              <a:rPr lang="en-US" dirty="0"/>
              <a:t>It is linked to an external advertiser's website or another internal page within the same website.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Homepage</a:t>
            </a:r>
          </a:p>
        </p:txBody>
      </p:sp>
      <p:sp>
        <p:nvSpPr>
          <p:cNvPr id="3" name="Content Placeholder 2"/>
          <p:cNvSpPr>
            <a:spLocks noGrp="1"/>
          </p:cNvSpPr>
          <p:nvPr>
            <p:ph idx="1"/>
          </p:nvPr>
        </p:nvSpPr>
        <p:spPr/>
        <p:txBody>
          <a:bodyPr/>
          <a:lstStyle/>
          <a:p>
            <a:r>
              <a:rPr lang="en-US" dirty="0"/>
              <a:t>The opening screen of a site is called its home page. </a:t>
            </a:r>
          </a:p>
          <a:p>
            <a:r>
              <a:rPr lang="en-US" dirty="0"/>
              <a:t>Because the users first see the homepage of your site, it creates the first and last impression about the content of the website. So, it should be simple, use the right colors, and have well-organized buttons and minimum 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a:t>
            </a:r>
          </a:p>
        </p:txBody>
      </p:sp>
      <p:sp>
        <p:nvSpPr>
          <p:cNvPr id="3" name="Content Placeholder 2"/>
          <p:cNvSpPr>
            <a:spLocks noGrp="1"/>
          </p:cNvSpPr>
          <p:nvPr>
            <p:ph idx="1"/>
          </p:nvPr>
        </p:nvSpPr>
        <p:spPr/>
        <p:txBody>
          <a:bodyPr>
            <a:normAutofit lnSpcReduction="10000"/>
          </a:bodyPr>
          <a:lstStyle/>
          <a:p>
            <a:r>
              <a:rPr lang="en-US" dirty="0"/>
              <a:t>It is web-based software that locates web pages on matching keywords.</a:t>
            </a:r>
          </a:p>
          <a:p>
            <a:r>
              <a:rPr lang="en-US" dirty="0"/>
              <a:t>A search engine provides the easiest way to access your site when a customer has no contact with your company ever before. </a:t>
            </a:r>
          </a:p>
          <a:p>
            <a:r>
              <a:rPr lang="en-US" dirty="0"/>
              <a:t>By registering with the search engines and by keeping your site at the top of their search lists, you dramatically increase your chances of receiving customer hits. </a:t>
            </a:r>
          </a:p>
          <a:p>
            <a:r>
              <a:rPr lang="en-US" dirty="0"/>
              <a:t>Some popular search engines include: Yahoo!, Google, Excite, Snap, </a:t>
            </a:r>
            <a:r>
              <a:rPr lang="en-US" dirty="0" err="1"/>
              <a:t>Infoseek</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a:t>
            </a:r>
          </a:p>
        </p:txBody>
      </p:sp>
      <p:sp>
        <p:nvSpPr>
          <p:cNvPr id="3" name="Content Placeholder 2"/>
          <p:cNvSpPr>
            <a:spLocks noGrp="1"/>
          </p:cNvSpPr>
          <p:nvPr>
            <p:ph idx="1"/>
          </p:nvPr>
        </p:nvSpPr>
        <p:spPr/>
        <p:txBody>
          <a:bodyPr>
            <a:normAutofit fontScale="70000" lnSpcReduction="20000"/>
          </a:bodyPr>
          <a:lstStyle/>
          <a:p>
            <a:r>
              <a:rPr lang="en-US" dirty="0"/>
              <a:t>An </a:t>
            </a:r>
            <a:r>
              <a:rPr lang="en-US" b="1" dirty="0"/>
              <a:t>HTTP cookie</a:t>
            </a:r>
            <a:r>
              <a:rPr lang="en-US" dirty="0"/>
              <a:t> (also called </a:t>
            </a:r>
            <a:r>
              <a:rPr lang="en-US" b="1" dirty="0"/>
              <a:t>web cookie</a:t>
            </a:r>
            <a:r>
              <a:rPr lang="en-US" dirty="0"/>
              <a:t>, </a:t>
            </a:r>
            <a:r>
              <a:rPr lang="en-US" b="1" dirty="0"/>
              <a:t>Internet cookie</a:t>
            </a:r>
            <a:r>
              <a:rPr lang="en-US" dirty="0"/>
              <a:t>, </a:t>
            </a:r>
            <a:r>
              <a:rPr lang="en-US" b="1" dirty="0"/>
              <a:t>browser cookie</a:t>
            </a:r>
            <a:r>
              <a:rPr lang="en-US" dirty="0"/>
              <a:t> or simply </a:t>
            </a:r>
            <a:r>
              <a:rPr lang="en-US" b="1" dirty="0"/>
              <a:t>cookie</a:t>
            </a:r>
            <a:r>
              <a:rPr lang="en-US" dirty="0"/>
              <a:t>), is a small piece of data sent from a website and stored in the user's </a:t>
            </a:r>
            <a:r>
              <a:rPr lang="en-US" dirty="0">
                <a:hlinkClick r:id="rId2" tooltip="Web browser"/>
              </a:rPr>
              <a:t>web browser</a:t>
            </a:r>
            <a:r>
              <a:rPr lang="en-US" dirty="0"/>
              <a:t> while the user is browsing. </a:t>
            </a:r>
          </a:p>
          <a:p>
            <a:r>
              <a:rPr lang="en-US" dirty="0"/>
              <a:t>Every time the user loads the website, the browser sends the cookie back to the server to notify the user's previous activity. For example, if you inquire about a flight schedule at an airline's Web site, the site might create a cookie on your hard disk that contains your itinerary. </a:t>
            </a:r>
          </a:p>
          <a:p>
            <a:r>
              <a:rPr lang="en-US" dirty="0"/>
              <a:t>Cookies were designed to be a reliable mechanism for websites to remember </a:t>
            </a:r>
            <a:r>
              <a:rPr lang="en-US" dirty="0" err="1">
                <a:hlinkClick r:id="rId3" tooltip="Program state"/>
              </a:rPr>
              <a:t>stateful</a:t>
            </a:r>
            <a:r>
              <a:rPr lang="en-US" dirty="0"/>
              <a:t> information (such as items added in the shopping cart in an online store) or to record the user's browsing activity (including clicking particular buttons, </a:t>
            </a:r>
            <a:r>
              <a:rPr lang="en-US" dirty="0">
                <a:hlinkClick r:id="rId4" tooltip="Access control"/>
              </a:rPr>
              <a:t>logging in</a:t>
            </a:r>
            <a:r>
              <a:rPr lang="en-US" dirty="0"/>
              <a:t>, or recording which pages were visited in the past).</a:t>
            </a:r>
          </a:p>
          <a:p>
            <a:r>
              <a:rPr lang="en-US" dirty="0"/>
              <a:t> Cookies can also store passwords and form content a user has previously entered, such as a credit card number or an address.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User-Server Interaction: Cookies</a:t>
            </a:r>
          </a:p>
        </p:txBody>
      </p:sp>
      <p:sp>
        <p:nvSpPr>
          <p:cNvPr id="3" name="Content Placeholder 2"/>
          <p:cNvSpPr>
            <a:spLocks noGrp="1"/>
          </p:cNvSpPr>
          <p:nvPr>
            <p:ph idx="1"/>
          </p:nvPr>
        </p:nvSpPr>
        <p:spPr/>
        <p:txBody>
          <a:bodyPr>
            <a:normAutofit fontScale="92500" lnSpcReduction="10000"/>
          </a:bodyPr>
          <a:lstStyle/>
          <a:p>
            <a:r>
              <a:rPr lang="en-US" dirty="0"/>
              <a:t>In general, HTTP server is stateless but  it is often desirable for a Web site to identify users, either because the server wishes to restrict user access or because it wants to serve content as a function of the user identity. </a:t>
            </a:r>
          </a:p>
          <a:p>
            <a:r>
              <a:rPr lang="en-US" dirty="0"/>
              <a:t>For these purposes, HTTP uses </a:t>
            </a:r>
            <a:r>
              <a:rPr lang="en-US" b="1" u="sng" dirty="0"/>
              <a:t>cookies</a:t>
            </a:r>
            <a:r>
              <a:rPr lang="en-US" dirty="0"/>
              <a:t>. </a:t>
            </a:r>
          </a:p>
          <a:p>
            <a:r>
              <a:rPr lang="en-US" dirty="0"/>
              <a:t>cookie technology has four components: </a:t>
            </a:r>
          </a:p>
          <a:p>
            <a:pPr marL="342900" lvl="1" indent="0">
              <a:buNone/>
            </a:pPr>
            <a:r>
              <a:rPr lang="en-US" dirty="0"/>
              <a:t>(1) a cookie header line in the HTTP response message; </a:t>
            </a:r>
          </a:p>
          <a:p>
            <a:pPr marL="342900" lvl="1" indent="0">
              <a:buNone/>
            </a:pPr>
            <a:r>
              <a:rPr lang="en-US" dirty="0"/>
              <a:t>(2) a cookie header line in the HTTP request message; </a:t>
            </a:r>
          </a:p>
          <a:p>
            <a:pPr marL="342900" lvl="1" indent="0">
              <a:buNone/>
            </a:pPr>
            <a:r>
              <a:rPr lang="en-US" dirty="0"/>
              <a:t>(3) a cookie file kept on the user’s end system and managed by the user’s browser; and </a:t>
            </a:r>
          </a:p>
          <a:p>
            <a:pPr marL="342900" lvl="1" indent="0">
              <a:buNone/>
            </a:pPr>
            <a:r>
              <a:rPr lang="en-US" dirty="0"/>
              <a:t>(4) a back-end database at the Web site. </a:t>
            </a:r>
          </a:p>
          <a:p>
            <a:endParaRPr lang="en-US" dirty="0"/>
          </a:p>
        </p:txBody>
      </p:sp>
    </p:spTree>
    <p:extLst>
      <p:ext uri="{BB962C8B-B14F-4D97-AF65-F5344CB8AC3E}">
        <p14:creationId xmlns:p14="http://schemas.microsoft.com/office/powerpoint/2010/main" val="262156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a:xfrm>
            <a:off x="457200" y="1600200"/>
            <a:ext cx="8229600" cy="5257800"/>
          </a:xfrm>
        </p:spPr>
        <p:txBody>
          <a:bodyPr>
            <a:noAutofit/>
          </a:bodyPr>
          <a:lstStyle/>
          <a:p>
            <a:r>
              <a:rPr lang="en-US" sz="1400" dirty="0">
                <a:latin typeface="Arial" panose="020B0604020202020204" pitchFamily="34" charset="0"/>
                <a:cs typeface="Arial" panose="020B0604020202020204" pitchFamily="34" charset="0"/>
              </a:rPr>
              <a:t>Suppose Susan, who always accesses the Web using Internet Explorer from her home PC, contacts Amazon.com for the first time.</a:t>
            </a:r>
          </a:p>
          <a:p>
            <a:r>
              <a:rPr lang="en-US" sz="1400" dirty="0">
                <a:latin typeface="Arial" panose="020B0604020202020204" pitchFamily="34" charset="0"/>
                <a:cs typeface="Arial" panose="020B0604020202020204" pitchFamily="34" charset="0"/>
              </a:rPr>
              <a:t> Let us suppose that in the past she has already visited the eBay site. </a:t>
            </a:r>
          </a:p>
          <a:p>
            <a:r>
              <a:rPr lang="en-US" sz="1400" dirty="0">
                <a:latin typeface="Arial" panose="020B0604020202020204" pitchFamily="34" charset="0"/>
                <a:cs typeface="Arial" panose="020B0604020202020204" pitchFamily="34" charset="0"/>
              </a:rPr>
              <a:t>When the request comes into the Amazon Web server, the server creates a unique identification number and creates an entry in its back-end database that is indexed by the identification number.</a:t>
            </a:r>
          </a:p>
          <a:p>
            <a:r>
              <a:rPr lang="en-US" sz="1400" dirty="0">
                <a:latin typeface="Arial" panose="020B0604020202020204" pitchFamily="34" charset="0"/>
                <a:cs typeface="Arial" panose="020B0604020202020204" pitchFamily="34" charset="0"/>
              </a:rPr>
              <a:t> The Amazon Web server then responds to Susan’s browser, including in the HTTP response a </a:t>
            </a:r>
            <a:r>
              <a:rPr lang="en-US" sz="1400" b="1" dirty="0">
                <a:latin typeface="Arial" panose="020B0604020202020204" pitchFamily="34" charset="0"/>
                <a:cs typeface="Arial" panose="020B0604020202020204" pitchFamily="34" charset="0"/>
              </a:rPr>
              <a:t>Set-cookie: header</a:t>
            </a:r>
            <a:r>
              <a:rPr lang="en-US" sz="1400" dirty="0">
                <a:latin typeface="Arial" panose="020B0604020202020204" pitchFamily="34" charset="0"/>
                <a:cs typeface="Arial" panose="020B0604020202020204" pitchFamily="34" charset="0"/>
              </a:rPr>
              <a:t>, which contains the identification number.</a:t>
            </a:r>
          </a:p>
          <a:p>
            <a:r>
              <a:rPr lang="en-US" sz="1400" dirty="0">
                <a:latin typeface="Arial" panose="020B0604020202020204" pitchFamily="34" charset="0"/>
                <a:cs typeface="Arial" panose="020B0604020202020204" pitchFamily="34" charset="0"/>
              </a:rPr>
              <a:t> For example, the header line might be:</a:t>
            </a:r>
          </a:p>
          <a:p>
            <a:pPr lvl="1"/>
            <a:r>
              <a:rPr lang="en-US" sz="1400" dirty="0">
                <a:latin typeface="Arial" panose="020B0604020202020204" pitchFamily="34" charset="0"/>
                <a:cs typeface="Arial" panose="020B0604020202020204" pitchFamily="34" charset="0"/>
              </a:rPr>
              <a:t>Set-cookie: 1678</a:t>
            </a:r>
          </a:p>
          <a:p>
            <a:r>
              <a:rPr lang="en-US" sz="1400" dirty="0">
                <a:latin typeface="Arial" panose="020B0604020202020204" pitchFamily="34" charset="0"/>
                <a:cs typeface="Arial" panose="020B0604020202020204" pitchFamily="34" charset="0"/>
              </a:rPr>
              <a:t>When Susan’s browser receives the HTTP response message, it sees the </a:t>
            </a:r>
            <a:r>
              <a:rPr lang="en-US" sz="1400" b="1" dirty="0">
                <a:latin typeface="Arial" panose="020B0604020202020204" pitchFamily="34" charset="0"/>
                <a:cs typeface="Arial" panose="020B0604020202020204" pitchFamily="34" charset="0"/>
              </a:rPr>
              <a:t>Set cookie: header</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The browser then appends a line to the special cookie file that it manages. </a:t>
            </a:r>
          </a:p>
          <a:p>
            <a:r>
              <a:rPr lang="en-US" sz="1400" dirty="0">
                <a:latin typeface="Arial" panose="020B0604020202020204" pitchFamily="34" charset="0"/>
                <a:cs typeface="Arial" panose="020B0604020202020204" pitchFamily="34" charset="0"/>
              </a:rPr>
              <a:t>This line includes the hostname of the server and the identification number in the Set-cookie: header.</a:t>
            </a:r>
          </a:p>
          <a:p>
            <a:r>
              <a:rPr lang="en-US" sz="1400" dirty="0">
                <a:latin typeface="Arial" panose="020B0604020202020204" pitchFamily="34" charset="0"/>
                <a:cs typeface="Arial" panose="020B0604020202020204" pitchFamily="34" charset="0"/>
              </a:rPr>
              <a:t> Note that the cookie file already has an entry for eBay, since Susan has visited that site in the past. </a:t>
            </a:r>
          </a:p>
          <a:p>
            <a:r>
              <a:rPr lang="en-US" sz="1400" dirty="0">
                <a:latin typeface="Arial" panose="020B0604020202020204" pitchFamily="34" charset="0"/>
                <a:cs typeface="Arial" panose="020B0604020202020204" pitchFamily="34" charset="0"/>
              </a:rPr>
              <a:t>As Susan continues to browse the Amazon site, each time she requests a Web page, her browser consults her cookie file, extracts her identification number for this site, and puts a cookie header line that includes the identification number in the HTTP request. </a:t>
            </a:r>
          </a:p>
          <a:p>
            <a:r>
              <a:rPr lang="en-US" sz="1400" dirty="0">
                <a:latin typeface="Arial" panose="020B0604020202020204" pitchFamily="34" charset="0"/>
                <a:cs typeface="Arial" panose="020B0604020202020204" pitchFamily="34" charset="0"/>
              </a:rPr>
              <a:t>Specifically, each of her HTTP requests to the Amazon server includes the header line:</a:t>
            </a:r>
          </a:p>
          <a:p>
            <a:pPr lvl="1"/>
            <a:r>
              <a:rPr lang="en-US" sz="1400" dirty="0">
                <a:latin typeface="Arial" panose="020B0604020202020204" pitchFamily="34" charset="0"/>
                <a:cs typeface="Arial" panose="020B0604020202020204" pitchFamily="34" charset="0"/>
              </a:rPr>
              <a:t>Cookie: 1678</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08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441" y="975689"/>
            <a:ext cx="8014648" cy="5755422"/>
          </a:xfrm>
          <a:prstGeom prst="rect">
            <a:avLst/>
          </a:prstGeom>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this manner, the Amazon server is able to track Susan’s activity at the Amazon site.</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 Although the Amazon Web site does not necessarily know Susan’s name, it knows exactly which pages user 1678 visited, in which order, and at what times!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Amazon uses cookies to provide its shopping cart service—Amazon can maintain a list of all of Susan’s intended purchases, so that she can pay for them collectively at the end of the session.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Susan returns to Amazon’s site, say, one week later, her browser will continue to put the header line Cookie: 1678 in the request messages.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Amazon also recommends products to Susan based on Web pages she has visited at Amazon in the past.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Susan also registers herself with Amazon—providing full name, e-mail address, postal address, and credit card information—Amazon can then include this information in its database, thereby associating Susan’s name with her identification number (and all of the pages she has visited at the site in the past!).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is how Amazon and other e-commerce sites provide “one-click shopping”—when Susan chooses to purchase an item during a subsequent visit, she doesn’t need to re-enter her name, credit card number, or address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Although cookies often simplify the Internet shopping experience for the user, they are </a:t>
            </a:r>
            <a:r>
              <a:rPr lang="en-US" sz="1600" b="1" dirty="0">
                <a:latin typeface="Arial" panose="020B0604020202020204" pitchFamily="34" charset="0"/>
                <a:cs typeface="Arial" panose="020B0604020202020204" pitchFamily="34" charset="0"/>
              </a:rPr>
              <a:t>controversial</a:t>
            </a:r>
            <a:r>
              <a:rPr lang="en-US" sz="1600" dirty="0">
                <a:latin typeface="Arial" panose="020B0604020202020204" pitchFamily="34" charset="0"/>
                <a:cs typeface="Arial" panose="020B0604020202020204" pitchFamily="34" charset="0"/>
              </a:rPr>
              <a:t> because they can also be considered as an invasion of privacy.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As we just saw, using a combination of cookies and user-supplied account information, a Web site can learn a lot about a user and potentially sell this information to a third party.</a:t>
            </a:r>
          </a:p>
        </p:txBody>
      </p:sp>
    </p:spTree>
    <p:extLst>
      <p:ext uri="{BB962C8B-B14F-4D97-AF65-F5344CB8AC3E}">
        <p14:creationId xmlns:p14="http://schemas.microsoft.com/office/powerpoint/2010/main" val="7783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100">
                <a:solidFill>
                  <a:schemeClr val="tx1"/>
                </a:solidFill>
                <a:latin typeface="Comic Sans MS" panose="030F0702030302020204" pitchFamily="66" charset="0"/>
              </a:defRPr>
            </a:lvl1pPr>
            <a:lvl2pPr marL="557213" indent="-214313">
              <a:spcBef>
                <a:spcPct val="20000"/>
              </a:spcBef>
              <a:buClr>
                <a:schemeClr val="accent2"/>
              </a:buClr>
              <a:buSzPct val="75000"/>
              <a:buFont typeface="Wingdings" panose="05000000000000000000" pitchFamily="2" charset="2"/>
              <a:buChar char="v"/>
              <a:defRPr sz="1800">
                <a:solidFill>
                  <a:schemeClr val="tx1"/>
                </a:solidFill>
                <a:latin typeface="Comic Sans MS" panose="030F0702030302020204" pitchFamily="66" charset="0"/>
              </a:defRPr>
            </a:lvl2pPr>
            <a:lvl3pPr marL="857250" indent="-171450">
              <a:spcBef>
                <a:spcPct val="20000"/>
              </a:spcBef>
              <a:buChar char="•"/>
              <a:defRPr sz="1500">
                <a:solidFill>
                  <a:schemeClr val="tx1"/>
                </a:solidFill>
                <a:latin typeface="Comic Sans MS" panose="030F0702030302020204" pitchFamily="66"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ClrTx/>
              <a:buSzTx/>
              <a:buFontTx/>
              <a:buNone/>
            </a:pPr>
            <a:r>
              <a:rPr lang="en-US" sz="1050"/>
              <a:t>2: Application Layer</a:t>
            </a:r>
            <a:endParaRPr lang="en-US" sz="1050">
              <a:latin typeface="Times New Roman" panose="02020603050405020304" pitchFamily="18" charset="0"/>
            </a:endParaRPr>
          </a:p>
        </p:txBody>
      </p:sp>
      <p:sp>
        <p:nvSpPr>
          <p:cNvPr id="409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100">
                <a:solidFill>
                  <a:schemeClr val="tx1"/>
                </a:solidFill>
                <a:latin typeface="Comic Sans MS" panose="030F0702030302020204" pitchFamily="66" charset="0"/>
              </a:defRPr>
            </a:lvl1pPr>
            <a:lvl2pPr marL="557213" indent="-214313">
              <a:spcBef>
                <a:spcPct val="20000"/>
              </a:spcBef>
              <a:buClr>
                <a:schemeClr val="accent2"/>
              </a:buClr>
              <a:buSzPct val="75000"/>
              <a:buFont typeface="Wingdings" panose="05000000000000000000" pitchFamily="2" charset="2"/>
              <a:buChar char="v"/>
              <a:defRPr sz="1800">
                <a:solidFill>
                  <a:schemeClr val="tx1"/>
                </a:solidFill>
                <a:latin typeface="Comic Sans MS" panose="030F0702030302020204" pitchFamily="66" charset="0"/>
              </a:defRPr>
            </a:lvl2pPr>
            <a:lvl3pPr marL="857250" indent="-171450">
              <a:spcBef>
                <a:spcPct val="20000"/>
              </a:spcBef>
              <a:buChar char="•"/>
              <a:defRPr sz="1500">
                <a:solidFill>
                  <a:schemeClr val="tx1"/>
                </a:solidFill>
                <a:latin typeface="Comic Sans MS" panose="030F0702030302020204" pitchFamily="66"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ClrTx/>
              <a:buSzTx/>
              <a:buFontTx/>
              <a:buNone/>
            </a:pPr>
            <a:fld id="{63060C12-98FC-46AF-AF7F-CCBA2F0B14B2}" type="slidenum">
              <a:rPr lang="en-US" sz="1050">
                <a:latin typeface="Times New Roman" panose="02020603050405020304" pitchFamily="18" charset="0"/>
              </a:rPr>
              <a:pPr>
                <a:spcBef>
                  <a:spcPct val="0"/>
                </a:spcBef>
                <a:buClrTx/>
                <a:buSzTx/>
                <a:buFontTx/>
                <a:buNone/>
              </a:pPr>
              <a:t>18</a:t>
            </a:fld>
            <a:endParaRPr lang="en-US" sz="1050">
              <a:latin typeface="Times New Roman" panose="02020603050405020304" pitchFamily="18" charset="0"/>
            </a:endParaRPr>
          </a:p>
        </p:txBody>
      </p:sp>
      <p:sp>
        <p:nvSpPr>
          <p:cNvPr id="40964" name="Rectangle 2"/>
          <p:cNvSpPr>
            <a:spLocks noGrp="1" noChangeArrowheads="1"/>
          </p:cNvSpPr>
          <p:nvPr>
            <p:ph type="title"/>
          </p:nvPr>
        </p:nvSpPr>
        <p:spPr>
          <a:xfrm>
            <a:off x="1533525" y="953691"/>
            <a:ext cx="5829300" cy="857250"/>
          </a:xfrm>
        </p:spPr>
        <p:txBody>
          <a:bodyPr/>
          <a:lstStyle/>
          <a:p>
            <a:r>
              <a:rPr lang="en-US" sz="2400"/>
              <a:t>Cookies: keeping “state” (cont.)</a:t>
            </a:r>
            <a:endParaRPr lang="en-US"/>
          </a:p>
        </p:txBody>
      </p:sp>
      <p:sp>
        <p:nvSpPr>
          <p:cNvPr id="40965" name="Text Box 5"/>
          <p:cNvSpPr txBox="1">
            <a:spLocks noChangeArrowheads="1"/>
          </p:cNvSpPr>
          <p:nvPr/>
        </p:nvSpPr>
        <p:spPr bwMode="auto">
          <a:xfrm>
            <a:off x="1832383" y="1710929"/>
            <a:ext cx="785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u="sng"/>
              <a:t>client</a:t>
            </a:r>
            <a:endParaRPr lang="en-US" sz="1800">
              <a:latin typeface="Times New Roman" panose="02020603050405020304" pitchFamily="18" charset="0"/>
            </a:endParaRPr>
          </a:p>
        </p:txBody>
      </p:sp>
      <p:sp>
        <p:nvSpPr>
          <p:cNvPr id="40966" name="Text Box 6"/>
          <p:cNvSpPr txBox="1">
            <a:spLocks noChangeArrowheads="1"/>
          </p:cNvSpPr>
          <p:nvPr/>
        </p:nvSpPr>
        <p:spPr bwMode="auto">
          <a:xfrm>
            <a:off x="5161294" y="1819275"/>
            <a:ext cx="883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800" u="sng"/>
              <a:t>server</a:t>
            </a:r>
            <a:endParaRPr lang="en-US" sz="1800">
              <a:latin typeface="Times New Roman" panose="02020603050405020304" pitchFamily="18" charset="0"/>
            </a:endParaRPr>
          </a:p>
        </p:txBody>
      </p:sp>
      <p:grpSp>
        <p:nvGrpSpPr>
          <p:cNvPr id="2" name="Group 90"/>
          <p:cNvGrpSpPr>
            <a:grpSpLocks/>
          </p:cNvGrpSpPr>
          <p:nvPr/>
        </p:nvGrpSpPr>
        <p:grpSpPr bwMode="auto">
          <a:xfrm>
            <a:off x="2793208" y="4027884"/>
            <a:ext cx="2478881" cy="545306"/>
            <a:chOff x="1386" y="2663"/>
            <a:chExt cx="2082" cy="458"/>
          </a:xfrm>
        </p:grpSpPr>
        <p:sp>
          <p:nvSpPr>
            <p:cNvPr id="41011"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1012" name="Group 17"/>
            <p:cNvGrpSpPr>
              <a:grpSpLocks/>
            </p:cNvGrpSpPr>
            <p:nvPr/>
          </p:nvGrpSpPr>
          <p:grpSpPr bwMode="auto">
            <a:xfrm>
              <a:off x="1553" y="2694"/>
              <a:ext cx="1743" cy="427"/>
              <a:chOff x="3268" y="2846"/>
              <a:chExt cx="1743" cy="427"/>
            </a:xfrm>
          </p:grpSpPr>
          <p:sp>
            <p:nvSpPr>
              <p:cNvPr id="41013"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1014" name="Text Box 19"/>
              <p:cNvSpPr txBox="1">
                <a:spLocks noChangeArrowheads="1"/>
              </p:cNvSpPr>
              <p:nvPr/>
            </p:nvSpPr>
            <p:spPr bwMode="auto">
              <a:xfrm>
                <a:off x="3268" y="2846"/>
                <a:ext cx="1743" cy="42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350"/>
                  <a:t>usual http response msg</a:t>
                </a:r>
                <a:endParaRPr lang="en-US" sz="1800">
                  <a:latin typeface="Times New Roman" panose="02020603050405020304" pitchFamily="18" charset="0"/>
                </a:endParaRPr>
              </a:p>
            </p:txBody>
          </p:sp>
        </p:grpSp>
      </p:grpSp>
      <p:grpSp>
        <p:nvGrpSpPr>
          <p:cNvPr id="4" name="Group 94"/>
          <p:cNvGrpSpPr>
            <a:grpSpLocks/>
          </p:cNvGrpSpPr>
          <p:nvPr/>
        </p:nvGrpSpPr>
        <p:grpSpPr bwMode="auto">
          <a:xfrm>
            <a:off x="2800351" y="5149457"/>
            <a:ext cx="2478881" cy="532209"/>
            <a:chOff x="1392" y="3605"/>
            <a:chExt cx="2082" cy="447"/>
          </a:xfrm>
        </p:grpSpPr>
        <p:sp>
          <p:nvSpPr>
            <p:cNvPr id="41007" name="Line 24"/>
            <p:cNvSpPr>
              <a:spLocks noChangeShapeType="1"/>
            </p:cNvSpPr>
            <p:nvPr/>
          </p:nvSpPr>
          <p:spPr bwMode="auto">
            <a:xfrm flipH="1">
              <a:off x="1392" y="360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1008" name="Group 25"/>
            <p:cNvGrpSpPr>
              <a:grpSpLocks/>
            </p:cNvGrpSpPr>
            <p:nvPr/>
          </p:nvGrpSpPr>
          <p:grpSpPr bwMode="auto">
            <a:xfrm>
              <a:off x="1552" y="3625"/>
              <a:ext cx="1743" cy="427"/>
              <a:chOff x="3268" y="2846"/>
              <a:chExt cx="1743" cy="427"/>
            </a:xfrm>
          </p:grpSpPr>
          <p:sp>
            <p:nvSpPr>
              <p:cNvPr id="41009"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1010" name="Text Box 27"/>
              <p:cNvSpPr txBox="1">
                <a:spLocks noChangeArrowheads="1"/>
              </p:cNvSpPr>
              <p:nvPr/>
            </p:nvSpPr>
            <p:spPr bwMode="auto">
              <a:xfrm>
                <a:off x="3268" y="2846"/>
                <a:ext cx="1743" cy="42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350"/>
                  <a:t>usual http response msg</a:t>
                </a:r>
                <a:endParaRPr lang="en-US" sz="1800">
                  <a:latin typeface="Times New Roman" panose="02020603050405020304" pitchFamily="18" charset="0"/>
                </a:endParaRPr>
              </a:p>
            </p:txBody>
          </p:sp>
        </p:grpSp>
      </p:grpSp>
      <p:sp>
        <p:nvSpPr>
          <p:cNvPr id="50235" name="Text Box 59"/>
          <p:cNvSpPr txBox="1">
            <a:spLocks noChangeArrowheads="1"/>
          </p:cNvSpPr>
          <p:nvPr/>
        </p:nvSpPr>
        <p:spPr bwMode="auto">
          <a:xfrm>
            <a:off x="1715692" y="2755107"/>
            <a:ext cx="13406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500"/>
              <a:t>cookie file</a:t>
            </a:r>
          </a:p>
        </p:txBody>
      </p:sp>
      <p:sp>
        <p:nvSpPr>
          <p:cNvPr id="50242" name="Text Box 66"/>
          <p:cNvSpPr txBox="1">
            <a:spLocks noChangeArrowheads="1"/>
          </p:cNvSpPr>
          <p:nvPr/>
        </p:nvSpPr>
        <p:spPr bwMode="auto">
          <a:xfrm>
            <a:off x="1187053" y="4085035"/>
            <a:ext cx="141256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350"/>
              <a:t>one week later:</a:t>
            </a:r>
          </a:p>
        </p:txBody>
      </p:sp>
      <p:grpSp>
        <p:nvGrpSpPr>
          <p:cNvPr id="6" name="Group 89"/>
          <p:cNvGrpSpPr>
            <a:grpSpLocks/>
          </p:cNvGrpSpPr>
          <p:nvPr/>
        </p:nvGrpSpPr>
        <p:grpSpPr bwMode="auto">
          <a:xfrm>
            <a:off x="2800350" y="3549255"/>
            <a:ext cx="4229100" cy="869156"/>
            <a:chOff x="1392" y="2261"/>
            <a:chExt cx="3552" cy="730"/>
          </a:xfrm>
        </p:grpSpPr>
        <p:sp>
          <p:nvSpPr>
            <p:cNvPr id="41000"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1001" name="Text Box 15"/>
            <p:cNvSpPr txBox="1">
              <a:spLocks noChangeArrowheads="1"/>
            </p:cNvSpPr>
            <p:nvPr/>
          </p:nvSpPr>
          <p:spPr bwMode="auto">
            <a:xfrm>
              <a:off x="1548" y="2261"/>
              <a:ext cx="1689" cy="37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0"/>
                </a:spcBef>
                <a:buClrTx/>
                <a:buSzTx/>
                <a:buFontTx/>
                <a:buNone/>
              </a:pPr>
              <a:r>
                <a:rPr lang="en-US" sz="1350"/>
                <a:t>usual http request msg</a:t>
              </a:r>
            </a:p>
            <a:p>
              <a:pPr algn="ctr">
                <a:lnSpc>
                  <a:spcPct val="80000"/>
                </a:lnSpc>
                <a:spcBef>
                  <a:spcPct val="0"/>
                </a:spcBef>
                <a:buClrTx/>
                <a:buSzTx/>
                <a:buFontTx/>
                <a:buNone/>
              </a:pPr>
              <a:r>
                <a:rPr lang="en-US" sz="1500" b="1">
                  <a:latin typeface="Courier New" panose="02070309020205020404" pitchFamily="49" charset="0"/>
                </a:rPr>
                <a:t>cookie: 1678</a:t>
              </a:r>
            </a:p>
          </p:txBody>
        </p:sp>
        <p:sp>
          <p:nvSpPr>
            <p:cNvPr id="41002" name="Text Box 28"/>
            <p:cNvSpPr txBox="1">
              <a:spLocks noChangeArrowheads="1"/>
            </p:cNvSpPr>
            <p:nvPr/>
          </p:nvSpPr>
          <p:spPr bwMode="auto">
            <a:xfrm>
              <a:off x="3479" y="2332"/>
              <a:ext cx="749"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500">
                  <a:solidFill>
                    <a:schemeClr val="accent2"/>
                  </a:solidFill>
                </a:rPr>
                <a:t>cookie-</a:t>
              </a:r>
            </a:p>
            <a:p>
              <a:pPr algn="ctr">
                <a:spcBef>
                  <a:spcPct val="0"/>
                </a:spcBef>
                <a:buClrTx/>
                <a:buSzTx/>
                <a:buFontTx/>
                <a:buNone/>
              </a:pPr>
              <a:r>
                <a:rPr lang="en-US" sz="1500">
                  <a:solidFill>
                    <a:schemeClr val="accent2"/>
                  </a:solidFill>
                </a:rPr>
                <a:t>specific</a:t>
              </a:r>
            </a:p>
            <a:p>
              <a:pPr algn="ctr">
                <a:spcBef>
                  <a:spcPct val="0"/>
                </a:spcBef>
                <a:buClrTx/>
                <a:buSzTx/>
                <a:buFontTx/>
                <a:buNone/>
              </a:pPr>
              <a:r>
                <a:rPr lang="en-US" sz="1500">
                  <a:solidFill>
                    <a:schemeClr val="accent2"/>
                  </a:solidFill>
                </a:rPr>
                <a:t>action</a:t>
              </a:r>
              <a:endParaRPr lang="en-US" sz="1800">
                <a:latin typeface="Times New Roman" panose="02020603050405020304" pitchFamily="18" charset="0"/>
              </a:endParaRPr>
            </a:p>
          </p:txBody>
        </p:sp>
        <p:sp>
          <p:nvSpPr>
            <p:cNvPr id="41003"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1004" name="Group 83"/>
            <p:cNvGrpSpPr>
              <a:grpSpLocks/>
            </p:cNvGrpSpPr>
            <p:nvPr/>
          </p:nvGrpSpPr>
          <p:grpSpPr bwMode="auto">
            <a:xfrm>
              <a:off x="4306" y="2363"/>
              <a:ext cx="599" cy="252"/>
              <a:chOff x="4306" y="2273"/>
              <a:chExt cx="599" cy="252"/>
            </a:xfrm>
          </p:grpSpPr>
          <p:sp>
            <p:nvSpPr>
              <p:cNvPr id="41005" name="Rectangle 72"/>
              <p:cNvSpPr>
                <a:spLocks noChangeArrowheads="1"/>
              </p:cNvSpPr>
              <p:nvPr/>
            </p:nvSpPr>
            <p:spPr bwMode="auto">
              <a:xfrm>
                <a:off x="4409" y="2365"/>
                <a:ext cx="384" cy="96"/>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1006" name="Text Box 43"/>
              <p:cNvSpPr txBox="1">
                <a:spLocks noChangeArrowheads="1"/>
              </p:cNvSpPr>
              <p:nvPr/>
            </p:nvSpPr>
            <p:spPr bwMode="auto">
              <a:xfrm>
                <a:off x="4306" y="2273"/>
                <a:ext cx="5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350"/>
                  <a:t>access</a:t>
                </a:r>
              </a:p>
            </p:txBody>
          </p:sp>
        </p:grpSp>
      </p:grpSp>
      <p:grpSp>
        <p:nvGrpSpPr>
          <p:cNvPr id="40972" name="Group 81"/>
          <p:cNvGrpSpPr>
            <a:grpSpLocks/>
          </p:cNvGrpSpPr>
          <p:nvPr/>
        </p:nvGrpSpPr>
        <p:grpSpPr bwMode="auto">
          <a:xfrm>
            <a:off x="1709739" y="2210992"/>
            <a:ext cx="1078706" cy="578644"/>
            <a:chOff x="476" y="1047"/>
            <a:chExt cx="906" cy="486"/>
          </a:xfrm>
        </p:grpSpPr>
        <p:sp>
          <p:nvSpPr>
            <p:cNvPr id="40998"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0999" name="Text Box 60"/>
            <p:cNvSpPr txBox="1">
              <a:spLocks noChangeArrowheads="1"/>
            </p:cNvSpPr>
            <p:nvPr/>
          </p:nvSpPr>
          <p:spPr bwMode="auto">
            <a:xfrm>
              <a:off x="476" y="1134"/>
              <a:ext cx="7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200" b="1">
                  <a:solidFill>
                    <a:schemeClr val="bg1"/>
                  </a:solidFill>
                  <a:latin typeface="Arial" panose="020B0604020202020204" pitchFamily="34" charset="0"/>
                </a:rPr>
                <a:t>ebay 8734</a:t>
              </a:r>
            </a:p>
          </p:txBody>
        </p:sp>
      </p:grpSp>
      <p:sp>
        <p:nvSpPr>
          <p:cNvPr id="40973" name="AutoShape 68"/>
          <p:cNvSpPr>
            <a:spLocks noChangeArrowheads="1"/>
          </p:cNvSpPr>
          <p:nvPr/>
        </p:nvSpPr>
        <p:spPr bwMode="auto">
          <a:xfrm>
            <a:off x="7110412" y="3364706"/>
            <a:ext cx="395288" cy="619125"/>
          </a:xfrm>
          <a:prstGeom prst="can">
            <a:avLst>
              <a:gd name="adj" fmla="val 39157"/>
            </a:avLst>
          </a:prstGeom>
          <a:solidFill>
            <a:srgbClr val="009900"/>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grpSp>
        <p:nvGrpSpPr>
          <p:cNvPr id="9" name="Group 95"/>
          <p:cNvGrpSpPr>
            <a:grpSpLocks/>
          </p:cNvGrpSpPr>
          <p:nvPr/>
        </p:nvGrpSpPr>
        <p:grpSpPr bwMode="auto">
          <a:xfrm>
            <a:off x="2793208" y="2437211"/>
            <a:ext cx="4441031" cy="972740"/>
            <a:chOff x="1386" y="1327"/>
            <a:chExt cx="3730" cy="817"/>
          </a:xfrm>
        </p:grpSpPr>
        <p:sp>
          <p:nvSpPr>
            <p:cNvPr id="40991"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0992" name="Text Box 8"/>
            <p:cNvSpPr txBox="1">
              <a:spLocks noChangeArrowheads="1"/>
            </p:cNvSpPr>
            <p:nvPr/>
          </p:nvSpPr>
          <p:spPr bwMode="auto">
            <a:xfrm>
              <a:off x="1554" y="1327"/>
              <a:ext cx="1689" cy="25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350"/>
                <a:t>usual http request msg</a:t>
              </a:r>
              <a:endParaRPr lang="en-US" sz="1800">
                <a:latin typeface="Times New Roman" panose="02020603050405020304" pitchFamily="18" charset="0"/>
              </a:endParaRPr>
            </a:p>
          </p:txBody>
        </p:sp>
        <p:sp>
          <p:nvSpPr>
            <p:cNvPr id="40993" name="Text Box 31"/>
            <p:cNvSpPr txBox="1">
              <a:spLocks noChangeArrowheads="1"/>
            </p:cNvSpPr>
            <p:nvPr/>
          </p:nvSpPr>
          <p:spPr bwMode="auto">
            <a:xfrm>
              <a:off x="3245" y="1390"/>
              <a:ext cx="1277"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500">
                  <a:solidFill>
                    <a:schemeClr val="accent2"/>
                  </a:solidFill>
                </a:rPr>
                <a:t>Amazon server</a:t>
              </a:r>
            </a:p>
            <a:p>
              <a:pPr algn="ctr">
                <a:spcBef>
                  <a:spcPct val="0"/>
                </a:spcBef>
                <a:buClrTx/>
                <a:buSzTx/>
                <a:buFontTx/>
                <a:buNone/>
              </a:pPr>
              <a:r>
                <a:rPr lang="en-US" sz="1500">
                  <a:solidFill>
                    <a:schemeClr val="accent2"/>
                  </a:solidFill>
                </a:rPr>
                <a:t>creates ID</a:t>
              </a:r>
            </a:p>
            <a:p>
              <a:pPr algn="ctr">
                <a:spcBef>
                  <a:spcPct val="0"/>
                </a:spcBef>
                <a:buClrTx/>
                <a:buSzTx/>
                <a:buFontTx/>
                <a:buNone/>
              </a:pPr>
              <a:r>
                <a:rPr lang="en-US" sz="1500">
                  <a:solidFill>
                    <a:schemeClr val="accent2"/>
                  </a:solidFill>
                </a:rPr>
                <a:t>1678 for user</a:t>
              </a:r>
              <a:endParaRPr lang="en-US" sz="1500"/>
            </a:p>
          </p:txBody>
        </p:sp>
        <p:grpSp>
          <p:nvGrpSpPr>
            <p:cNvPr id="40994" name="Group 82"/>
            <p:cNvGrpSpPr>
              <a:grpSpLocks/>
            </p:cNvGrpSpPr>
            <p:nvPr/>
          </p:nvGrpSpPr>
          <p:grpSpPr bwMode="auto">
            <a:xfrm>
              <a:off x="4377" y="1730"/>
              <a:ext cx="739" cy="414"/>
              <a:chOff x="4377" y="1640"/>
              <a:chExt cx="739" cy="414"/>
            </a:xfrm>
          </p:grpSpPr>
          <p:sp>
            <p:nvSpPr>
              <p:cNvPr id="40995"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0996" name="Rectangle 73"/>
              <p:cNvSpPr>
                <a:spLocks noChangeArrowheads="1"/>
              </p:cNvSpPr>
              <p:nvPr/>
            </p:nvSpPr>
            <p:spPr bwMode="auto">
              <a:xfrm>
                <a:off x="4470" y="1729"/>
                <a:ext cx="602" cy="24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0997" name="Text Box 41"/>
              <p:cNvSpPr txBox="1">
                <a:spLocks noChangeArrowheads="1"/>
              </p:cNvSpPr>
              <p:nvPr/>
            </p:nvSpPr>
            <p:spPr bwMode="auto">
              <a:xfrm>
                <a:off x="4381" y="1702"/>
                <a:ext cx="73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75000"/>
                  </a:lnSpc>
                  <a:spcBef>
                    <a:spcPct val="0"/>
                  </a:spcBef>
                  <a:buClrTx/>
                  <a:buSzTx/>
                  <a:buFontTx/>
                  <a:buNone/>
                </a:pPr>
                <a:r>
                  <a:rPr lang="en-US" sz="1350"/>
                  <a:t>create</a:t>
                </a:r>
              </a:p>
              <a:p>
                <a:pPr>
                  <a:lnSpc>
                    <a:spcPct val="75000"/>
                  </a:lnSpc>
                  <a:spcBef>
                    <a:spcPct val="0"/>
                  </a:spcBef>
                  <a:buClrTx/>
                  <a:buSzTx/>
                  <a:buFontTx/>
                  <a:buNone/>
                </a:pPr>
                <a:r>
                  <a:rPr lang="en-US" sz="1350"/>
                  <a:t>    entry</a:t>
                </a:r>
              </a:p>
            </p:txBody>
          </p:sp>
        </p:grpSp>
      </p:grpSp>
      <p:grpSp>
        <p:nvGrpSpPr>
          <p:cNvPr id="11" name="Group 88"/>
          <p:cNvGrpSpPr>
            <a:grpSpLocks/>
          </p:cNvGrpSpPr>
          <p:nvPr/>
        </p:nvGrpSpPr>
        <p:grpSpPr bwMode="auto">
          <a:xfrm>
            <a:off x="1689497" y="2806305"/>
            <a:ext cx="3604022" cy="815578"/>
            <a:chOff x="459" y="1637"/>
            <a:chExt cx="3027" cy="685"/>
          </a:xfrm>
        </p:grpSpPr>
        <p:sp>
          <p:nvSpPr>
            <p:cNvPr id="40986"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0987" name="Text Box 11"/>
            <p:cNvSpPr txBox="1">
              <a:spLocks noChangeArrowheads="1"/>
            </p:cNvSpPr>
            <p:nvPr/>
          </p:nvSpPr>
          <p:spPr bwMode="auto">
            <a:xfrm>
              <a:off x="1552" y="1650"/>
              <a:ext cx="1665" cy="52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0"/>
                </a:spcBef>
                <a:buClrTx/>
                <a:buSzTx/>
                <a:buFontTx/>
                <a:buNone/>
              </a:pPr>
              <a:r>
                <a:rPr lang="en-US" sz="1350"/>
                <a:t>usual http response </a:t>
              </a:r>
            </a:p>
            <a:p>
              <a:pPr algn="ctr">
                <a:lnSpc>
                  <a:spcPct val="80000"/>
                </a:lnSpc>
                <a:spcBef>
                  <a:spcPct val="0"/>
                </a:spcBef>
                <a:buClrTx/>
                <a:buSzTx/>
                <a:buFontTx/>
                <a:buNone/>
              </a:pPr>
              <a:r>
                <a:rPr lang="en-US" sz="1500" b="1">
                  <a:latin typeface="Courier New" panose="02070309020205020404" pitchFamily="49" charset="0"/>
                </a:rPr>
                <a:t>Set-cookie: 1678 </a:t>
              </a:r>
            </a:p>
          </p:txBody>
        </p:sp>
        <p:grpSp>
          <p:nvGrpSpPr>
            <p:cNvPr id="40988" name="Group 76"/>
            <p:cNvGrpSpPr>
              <a:grpSpLocks/>
            </p:cNvGrpSpPr>
            <p:nvPr/>
          </p:nvGrpSpPr>
          <p:grpSpPr bwMode="auto">
            <a:xfrm>
              <a:off x="459" y="1836"/>
              <a:ext cx="1004" cy="486"/>
              <a:chOff x="684" y="1746"/>
              <a:chExt cx="1004" cy="486"/>
            </a:xfrm>
          </p:grpSpPr>
          <p:sp>
            <p:nvSpPr>
              <p:cNvPr id="40989"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0990" name="Text Box 75"/>
              <p:cNvSpPr txBox="1">
                <a:spLocks noChangeArrowheads="1"/>
              </p:cNvSpPr>
              <p:nvPr/>
            </p:nvSpPr>
            <p:spPr bwMode="auto">
              <a:xfrm>
                <a:off x="684" y="1833"/>
                <a:ext cx="10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200" b="1">
                    <a:solidFill>
                      <a:schemeClr val="bg1"/>
                    </a:solidFill>
                    <a:latin typeface="Arial" panose="020B0604020202020204" pitchFamily="34" charset="0"/>
                  </a:rPr>
                  <a:t>ebay 8734</a:t>
                </a:r>
              </a:p>
              <a:p>
                <a:pPr>
                  <a:spcBef>
                    <a:spcPct val="0"/>
                  </a:spcBef>
                  <a:buClrTx/>
                  <a:buSzTx/>
                  <a:buFontTx/>
                  <a:buNone/>
                </a:pPr>
                <a:r>
                  <a:rPr lang="en-US" sz="1200" b="1">
                    <a:solidFill>
                      <a:schemeClr val="bg1"/>
                    </a:solidFill>
                    <a:latin typeface="Arial" panose="020B0604020202020204" pitchFamily="34" charset="0"/>
                  </a:rPr>
                  <a:t>amazon 1678</a:t>
                </a:r>
              </a:p>
            </p:txBody>
          </p:sp>
        </p:grpSp>
      </p:grpSp>
      <p:grpSp>
        <p:nvGrpSpPr>
          <p:cNvPr id="13" name="Group 93"/>
          <p:cNvGrpSpPr>
            <a:grpSpLocks/>
          </p:cNvGrpSpPr>
          <p:nvPr/>
        </p:nvGrpSpPr>
        <p:grpSpPr bwMode="auto">
          <a:xfrm>
            <a:off x="2778920" y="4001691"/>
            <a:ext cx="4279106" cy="1524000"/>
            <a:chOff x="1374" y="2641"/>
            <a:chExt cx="3594" cy="1280"/>
          </a:xfrm>
        </p:grpSpPr>
        <p:sp>
          <p:nvSpPr>
            <p:cNvPr id="40981"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0982" name="Text Box 23"/>
            <p:cNvSpPr txBox="1">
              <a:spLocks noChangeArrowheads="1"/>
            </p:cNvSpPr>
            <p:nvPr/>
          </p:nvSpPr>
          <p:spPr bwMode="auto">
            <a:xfrm>
              <a:off x="1561" y="3171"/>
              <a:ext cx="1689" cy="37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0000"/>
                </a:lnSpc>
                <a:spcBef>
                  <a:spcPct val="0"/>
                </a:spcBef>
                <a:buClrTx/>
                <a:buSzTx/>
                <a:buFontTx/>
                <a:buNone/>
              </a:pPr>
              <a:r>
                <a:rPr lang="en-US" sz="1350"/>
                <a:t>usual http request msg</a:t>
              </a:r>
            </a:p>
            <a:p>
              <a:pPr algn="ctr">
                <a:lnSpc>
                  <a:spcPct val="80000"/>
                </a:lnSpc>
                <a:spcBef>
                  <a:spcPct val="0"/>
                </a:spcBef>
                <a:buClrTx/>
                <a:buSzTx/>
                <a:buFontTx/>
                <a:buNone/>
              </a:pPr>
              <a:r>
                <a:rPr lang="en-US" sz="1500" b="1">
                  <a:latin typeface="Courier New" panose="02070309020205020404" pitchFamily="49" charset="0"/>
                </a:rPr>
                <a:t>cookie: 1678</a:t>
              </a:r>
            </a:p>
          </p:txBody>
        </p:sp>
        <p:sp>
          <p:nvSpPr>
            <p:cNvPr id="40983" name="Text Box 29"/>
            <p:cNvSpPr txBox="1">
              <a:spLocks noChangeArrowheads="1"/>
            </p:cNvSpPr>
            <p:nvPr/>
          </p:nvSpPr>
          <p:spPr bwMode="auto">
            <a:xfrm>
              <a:off x="3470" y="3262"/>
              <a:ext cx="82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sz="1500">
                  <a:solidFill>
                    <a:schemeClr val="accent2"/>
                  </a:solidFill>
                </a:rPr>
                <a:t>cookie-</a:t>
              </a:r>
            </a:p>
            <a:p>
              <a:pPr algn="ctr">
                <a:spcBef>
                  <a:spcPct val="0"/>
                </a:spcBef>
                <a:buClrTx/>
                <a:buSzTx/>
                <a:buFontTx/>
                <a:buNone/>
              </a:pPr>
              <a:r>
                <a:rPr lang="en-US" sz="1500">
                  <a:solidFill>
                    <a:schemeClr val="accent2"/>
                  </a:solidFill>
                </a:rPr>
                <a:t>spectific</a:t>
              </a:r>
            </a:p>
            <a:p>
              <a:pPr algn="ctr">
                <a:spcBef>
                  <a:spcPct val="0"/>
                </a:spcBef>
                <a:buClrTx/>
                <a:buSzTx/>
                <a:buFontTx/>
                <a:buNone/>
              </a:pPr>
              <a:r>
                <a:rPr lang="en-US" sz="1500">
                  <a:solidFill>
                    <a:schemeClr val="accent2"/>
                  </a:solidFill>
                </a:rPr>
                <a:t>action</a:t>
              </a:r>
              <a:endParaRPr lang="en-US" sz="1800">
                <a:latin typeface="Times New Roman" panose="02020603050405020304" pitchFamily="18" charset="0"/>
              </a:endParaRPr>
            </a:p>
          </p:txBody>
        </p:sp>
        <p:sp>
          <p:nvSpPr>
            <p:cNvPr id="40984"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0985" name="Text Box 71"/>
            <p:cNvSpPr txBox="1">
              <a:spLocks noChangeArrowheads="1"/>
            </p:cNvSpPr>
            <p:nvPr/>
          </p:nvSpPr>
          <p:spPr bwMode="auto">
            <a:xfrm>
              <a:off x="4287" y="2939"/>
              <a:ext cx="599"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350"/>
                <a:t>access</a:t>
              </a:r>
            </a:p>
          </p:txBody>
        </p:sp>
      </p:grpSp>
      <p:grpSp>
        <p:nvGrpSpPr>
          <p:cNvPr id="14" name="Group 77"/>
          <p:cNvGrpSpPr>
            <a:grpSpLocks/>
          </p:cNvGrpSpPr>
          <p:nvPr/>
        </p:nvGrpSpPr>
        <p:grpSpPr bwMode="auto">
          <a:xfrm>
            <a:off x="1700212" y="4456511"/>
            <a:ext cx="1195388" cy="578644"/>
            <a:chOff x="684" y="1746"/>
            <a:chExt cx="1004" cy="486"/>
          </a:xfrm>
        </p:grpSpPr>
        <p:sp>
          <p:nvSpPr>
            <p:cNvPr id="40979"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ZapfDingbats" pitchFamily="82" charset="2"/>
                <a:buNone/>
              </a:pPr>
              <a:endParaRPr lang="en-US" sz="1800"/>
            </a:p>
          </p:txBody>
        </p:sp>
        <p:sp>
          <p:nvSpPr>
            <p:cNvPr id="40980" name="Text Box 79"/>
            <p:cNvSpPr txBox="1">
              <a:spLocks noChangeArrowheads="1"/>
            </p:cNvSpPr>
            <p:nvPr/>
          </p:nvSpPr>
          <p:spPr bwMode="auto">
            <a:xfrm>
              <a:off x="684" y="1833"/>
              <a:ext cx="10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200" b="1">
                  <a:solidFill>
                    <a:schemeClr val="bg1"/>
                  </a:solidFill>
                  <a:latin typeface="Arial" panose="020B0604020202020204" pitchFamily="34" charset="0"/>
                </a:rPr>
                <a:t>ebay 8734</a:t>
              </a:r>
            </a:p>
            <a:p>
              <a:pPr>
                <a:spcBef>
                  <a:spcPct val="0"/>
                </a:spcBef>
                <a:buClrTx/>
                <a:buSzTx/>
                <a:buFontTx/>
                <a:buNone/>
              </a:pPr>
              <a:r>
                <a:rPr lang="en-US" sz="1200" b="1">
                  <a:solidFill>
                    <a:schemeClr val="bg1"/>
                  </a:solidFill>
                  <a:latin typeface="Arial" panose="020B0604020202020204" pitchFamily="34" charset="0"/>
                </a:rPr>
                <a:t>amazon 1678</a:t>
              </a:r>
            </a:p>
          </p:txBody>
        </p:sp>
      </p:grpSp>
      <p:sp>
        <p:nvSpPr>
          <p:cNvPr id="40978" name="Text Box 80"/>
          <p:cNvSpPr txBox="1">
            <a:spLocks noChangeArrowheads="1"/>
          </p:cNvSpPr>
          <p:nvPr/>
        </p:nvSpPr>
        <p:spPr bwMode="auto">
          <a:xfrm>
            <a:off x="7016355" y="4043363"/>
            <a:ext cx="914033" cy="5078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sz="1350"/>
              <a:t>backend</a:t>
            </a:r>
          </a:p>
          <a:p>
            <a:pPr>
              <a:spcBef>
                <a:spcPct val="0"/>
              </a:spcBef>
              <a:buClrTx/>
              <a:buSzTx/>
              <a:buFontTx/>
              <a:buNone/>
            </a:pPr>
            <a:r>
              <a:rPr lang="en-US" sz="1350"/>
              <a:t>database</a:t>
            </a:r>
          </a:p>
        </p:txBody>
      </p:sp>
    </p:spTree>
    <p:extLst>
      <p:ext uri="{BB962C8B-B14F-4D97-AF65-F5344CB8AC3E}">
        <p14:creationId xmlns:p14="http://schemas.microsoft.com/office/powerpoint/2010/main" val="2664941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0235"/>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20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30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2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2000"/>
                                        <p:tgtEl>
                                          <p:spTgt spid="13"/>
                                        </p:tgtEl>
                                      </p:cBhvr>
                                    </p:animEffect>
                                  </p:childTnLst>
                                </p:cTn>
                              </p:par>
                            </p:childTnLst>
                          </p:cTn>
                        </p:par>
                        <p:par>
                          <p:cTn id="35" fill="hold" nodeType="afterGroup">
                            <p:stCondLst>
                              <p:cond delay="2000"/>
                            </p:stCondLst>
                            <p:childTnLst>
                              <p:par>
                                <p:cTn id="36" presetID="2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5" grpId="0"/>
      <p:bldP spid="502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 Counter</a:t>
            </a:r>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web counter</a:t>
            </a:r>
            <a:r>
              <a:rPr lang="en-US" dirty="0"/>
              <a:t> or </a:t>
            </a:r>
            <a:r>
              <a:rPr lang="en-US" b="1" dirty="0"/>
              <a:t>hit counter</a:t>
            </a:r>
            <a:r>
              <a:rPr lang="en-US" dirty="0"/>
              <a:t> is a computer software program that indicates the number of visitors, or hits, a particular webpage has received. Once set up, these counters will be incremented by one every time the web page is accessed in a web browser</a:t>
            </a:r>
          </a:p>
          <a:p>
            <a:r>
              <a:rPr lang="en-US" dirty="0"/>
              <a:t>Hit counter is a program that uses an image or hidden file to count the number of times a page is called. </a:t>
            </a:r>
          </a:p>
          <a:p>
            <a:r>
              <a:rPr lang="en-US" dirty="0"/>
              <a:t>To know the information about who makes up your customer base for e-marketing is finding how many hits your site gets in a given day, week, or month. </a:t>
            </a:r>
          </a:p>
          <a:p>
            <a:r>
              <a:rPr lang="en-US" dirty="0"/>
              <a:t>This can be achieved through devices called hit counters, which are usually provided by the ISP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3048000"/>
            <a:ext cx="6934200" cy="923330"/>
          </a:xfrm>
          <a:prstGeom prst="rect">
            <a:avLst/>
          </a:prstGeom>
          <a:noFill/>
        </p:spPr>
        <p:txBody>
          <a:bodyPr wrap="square" rtlCol="0">
            <a:spAutoFit/>
          </a:bodyPr>
          <a:lstStyle/>
          <a:p>
            <a:pPr algn="ctr"/>
            <a:r>
              <a:rPr lang="en-US" sz="5400" dirty="0"/>
              <a:t>E-Business Life Cycle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Steps of Internet Business Life Cycle</a:t>
            </a:r>
          </a:p>
        </p:txBody>
      </p:sp>
      <p:sp>
        <p:nvSpPr>
          <p:cNvPr id="3" name="Content Placeholder 2"/>
          <p:cNvSpPr>
            <a:spLocks noGrp="1"/>
          </p:cNvSpPr>
          <p:nvPr>
            <p:ph idx="1"/>
          </p:nvPr>
        </p:nvSpPr>
        <p:spPr/>
        <p:txBody>
          <a:bodyPr>
            <a:normAutofit fontScale="85000" lnSpcReduction="10000"/>
          </a:bodyPr>
          <a:lstStyle/>
          <a:p>
            <a:r>
              <a:rPr lang="en-US" dirty="0"/>
              <a:t>Launching an e-business on the Internet requires careful planning, understanding the target customer, marketing the business, and choosing the right products and services to offer at the right time.</a:t>
            </a:r>
          </a:p>
          <a:p>
            <a:r>
              <a:rPr lang="en-US" dirty="0"/>
              <a:t>In order to build a successful e-commerce or e-business solution, there is a life cycle that includes the following key steps:</a:t>
            </a:r>
          </a:p>
          <a:p>
            <a:pPr lvl="1">
              <a:buNone/>
            </a:pPr>
            <a:r>
              <a:rPr lang="en-US" dirty="0"/>
              <a:t>(1) Business planning and strategizing phase</a:t>
            </a:r>
          </a:p>
          <a:p>
            <a:pPr lvl="1">
              <a:buNone/>
            </a:pPr>
            <a:r>
              <a:rPr lang="en-US" dirty="0"/>
              <a:t>(2) Technology Infrastructure phase</a:t>
            </a:r>
          </a:p>
          <a:p>
            <a:pPr lvl="1">
              <a:buNone/>
            </a:pPr>
            <a:r>
              <a:rPr lang="en-US" dirty="0"/>
              <a:t>(3) Design phase</a:t>
            </a:r>
          </a:p>
          <a:p>
            <a:pPr lvl="1">
              <a:buNone/>
            </a:pPr>
            <a:r>
              <a:rPr lang="en-US" dirty="0"/>
              <a:t>(4) Marketing phase</a:t>
            </a:r>
          </a:p>
          <a:p>
            <a:pPr lvl="1">
              <a:buNone/>
            </a:pPr>
            <a:r>
              <a:rPr lang="en-US" dirty="0"/>
              <a:t>(5) Fulfillment phase</a:t>
            </a:r>
          </a:p>
          <a:p>
            <a:pPr lvl="1">
              <a:buNone/>
            </a:pPr>
            <a:r>
              <a:rPr lang="en-US" dirty="0"/>
              <a:t>(6) Maintenance and enhancement phase</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Business Planning and Strategy Phases</a:t>
            </a:r>
          </a:p>
        </p:txBody>
      </p:sp>
      <p:sp>
        <p:nvSpPr>
          <p:cNvPr id="3" name="Content Placeholder 2"/>
          <p:cNvSpPr>
            <a:spLocks noGrp="1"/>
          </p:cNvSpPr>
          <p:nvPr>
            <p:ph idx="1"/>
          </p:nvPr>
        </p:nvSpPr>
        <p:spPr/>
        <p:txBody>
          <a:bodyPr>
            <a:normAutofit/>
          </a:bodyPr>
          <a:lstStyle/>
          <a:p>
            <a:r>
              <a:rPr lang="en-US" dirty="0"/>
              <a:t>New companies that do business on the Internet must plan, have a vision, and obtain financial support.</a:t>
            </a:r>
          </a:p>
          <a:p>
            <a:r>
              <a:rPr lang="en-US" b="1" dirty="0"/>
              <a:t> Planning means:</a:t>
            </a:r>
          </a:p>
          <a:p>
            <a:pPr lvl="1">
              <a:buFont typeface="Wingdings" pitchFamily="2" charset="2"/>
              <a:buChar char="ü"/>
            </a:pPr>
            <a:r>
              <a:rPr lang="en-US" dirty="0"/>
              <a:t>having a vision</a:t>
            </a:r>
          </a:p>
          <a:p>
            <a:pPr lvl="1">
              <a:buFont typeface="Wingdings" pitchFamily="2" charset="2"/>
              <a:buChar char="ü"/>
            </a:pPr>
            <a:r>
              <a:rPr lang="en-US" dirty="0"/>
              <a:t>preparing a business plan</a:t>
            </a:r>
          </a:p>
          <a:p>
            <a:pPr lvl="1">
              <a:buFont typeface="Wingdings" pitchFamily="2" charset="2"/>
              <a:buChar char="ü"/>
            </a:pPr>
            <a:r>
              <a:rPr lang="en-US" dirty="0"/>
              <a:t>defining the target market</a:t>
            </a:r>
          </a:p>
          <a:p>
            <a:pPr lvl="1">
              <a:buFont typeface="Wingdings" pitchFamily="2" charset="2"/>
              <a:buChar char="ü"/>
            </a:pPr>
            <a:r>
              <a:rPr lang="en-US" dirty="0"/>
              <a:t>evaluating a company’s position and its competition</a:t>
            </a:r>
          </a:p>
          <a:p>
            <a:pPr lvl="1">
              <a:buFont typeface="Wingdings" pitchFamily="2" charset="2"/>
              <a:buChar char="ü"/>
            </a:pPr>
            <a:r>
              <a:rPr lang="en-US" dirty="0"/>
              <a:t>setting a course for the years ahead</a:t>
            </a:r>
          </a:p>
          <a:p>
            <a:pPr lvl="1">
              <a:buFont typeface="Wingdings" pitchFamily="2" charset="2"/>
              <a:buChar char="ü"/>
            </a:pPr>
            <a:r>
              <a:rPr lang="en-US" dirty="0"/>
              <a:t>figuring out how to achieve the goals.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lnSpcReduction="10000"/>
          </a:bodyPr>
          <a:lstStyle/>
          <a:p>
            <a:r>
              <a:rPr lang="en-US" dirty="0"/>
              <a:t>Specific goals are needed to be considered when planning an e-business. Such as:</a:t>
            </a:r>
          </a:p>
          <a:p>
            <a:pPr lvl="1">
              <a:buFont typeface="Wingdings" pitchFamily="2" charset="2"/>
              <a:buChar char="ü"/>
            </a:pPr>
            <a:r>
              <a:rPr lang="en-US" dirty="0"/>
              <a:t>creating and maintaining a competitive edge</a:t>
            </a:r>
          </a:p>
          <a:p>
            <a:pPr lvl="1">
              <a:buFont typeface="Wingdings" pitchFamily="2" charset="2"/>
              <a:buChar char="ü"/>
            </a:pPr>
            <a:r>
              <a:rPr lang="en-US" dirty="0"/>
              <a:t> reducing operational costs</a:t>
            </a:r>
          </a:p>
          <a:p>
            <a:pPr lvl="1">
              <a:buFont typeface="Wingdings" pitchFamily="2" charset="2"/>
              <a:buChar char="ü"/>
            </a:pPr>
            <a:r>
              <a:rPr lang="en-US" dirty="0"/>
              <a:t> improving employee communication and satisfaction</a:t>
            </a:r>
          </a:p>
          <a:p>
            <a:pPr lvl="1">
              <a:buFont typeface="Wingdings" pitchFamily="2" charset="2"/>
              <a:buChar char="ü"/>
            </a:pPr>
            <a:r>
              <a:rPr lang="en-US" dirty="0"/>
              <a:t> finding new markets for products or services</a:t>
            </a:r>
          </a:p>
          <a:p>
            <a:pPr lvl="1">
              <a:buFont typeface="Wingdings" pitchFamily="2" charset="2"/>
              <a:buChar char="ü"/>
            </a:pPr>
            <a:r>
              <a:rPr lang="en-US" dirty="0"/>
              <a:t>improving relationships with partners who provide the goods</a:t>
            </a:r>
          </a:p>
          <a:p>
            <a:pPr lvl="1">
              <a:buFont typeface="Wingdings" pitchFamily="2" charset="2"/>
              <a:buChar char="ü"/>
            </a:pPr>
            <a:r>
              <a:rPr lang="en-US" dirty="0"/>
              <a:t>ensuring customer satisfaction</a:t>
            </a:r>
          </a:p>
          <a:p>
            <a:pPr lvl="1">
              <a:buFont typeface="Wingdings" pitchFamily="2" charset="2"/>
              <a:buChar char="ü"/>
            </a:pPr>
            <a:r>
              <a:rPr lang="en-US" dirty="0"/>
              <a:t> improving supply-chain management.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Technology Infrastructure (Hardware, software, security and setup) phase</a:t>
            </a:r>
          </a:p>
        </p:txBody>
      </p:sp>
      <p:sp>
        <p:nvSpPr>
          <p:cNvPr id="3" name="Content Placeholder 2"/>
          <p:cNvSpPr>
            <a:spLocks noGrp="1"/>
          </p:cNvSpPr>
          <p:nvPr>
            <p:ph idx="1"/>
          </p:nvPr>
        </p:nvSpPr>
        <p:spPr/>
        <p:txBody>
          <a:bodyPr>
            <a:normAutofit fontScale="92500" lnSpcReduction="10000"/>
          </a:bodyPr>
          <a:lstStyle/>
          <a:p>
            <a:r>
              <a:rPr lang="en-US" dirty="0"/>
              <a:t>To build an Internet business, decisions are made regarding the hardware and software needed to cruise the web, and the security required to ensure reliable exchanges between consumers and your business.</a:t>
            </a:r>
          </a:p>
          <a:p>
            <a:r>
              <a:rPr lang="en-US" dirty="0"/>
              <a:t>The questions deals with hardware are:</a:t>
            </a:r>
          </a:p>
          <a:p>
            <a:pPr lvl="1"/>
            <a:r>
              <a:rPr lang="en-US" dirty="0"/>
              <a:t>what hardware to buy</a:t>
            </a:r>
          </a:p>
          <a:p>
            <a:pPr lvl="1"/>
            <a:r>
              <a:rPr lang="en-US" dirty="0"/>
              <a:t>how fast should it be</a:t>
            </a:r>
          </a:p>
          <a:p>
            <a:pPr lvl="1"/>
            <a:r>
              <a:rPr lang="en-US" dirty="0"/>
              <a:t>what about quality, reliability and durability</a:t>
            </a:r>
          </a:p>
          <a:p>
            <a:pPr lvl="1"/>
            <a:r>
              <a:rPr lang="en-US" dirty="0"/>
              <a:t>what type of server do you need</a:t>
            </a:r>
          </a:p>
          <a:p>
            <a:pPr lvl="1"/>
            <a:r>
              <a:rPr lang="en-US" dirty="0"/>
              <a:t>what brand should you buy</a:t>
            </a:r>
          </a:p>
          <a:p>
            <a:pPr lvl="1"/>
            <a:r>
              <a:rPr lang="en-US" dirty="0"/>
              <a:t>do you buy from big or small companies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lnSpcReduction="20000"/>
          </a:bodyPr>
          <a:lstStyle/>
          <a:p>
            <a:r>
              <a:rPr lang="en-US" dirty="0"/>
              <a:t>The four essentials of launching a business on the Internet are:</a:t>
            </a:r>
          </a:p>
          <a:p>
            <a:pPr lvl="1"/>
            <a:r>
              <a:rPr lang="en-US" b="1" dirty="0" err="1"/>
              <a:t>i</a:t>
            </a:r>
            <a:r>
              <a:rPr lang="en-US" b="1" dirty="0"/>
              <a:t>) Security: </a:t>
            </a:r>
            <a:r>
              <a:rPr lang="en-US" dirty="0"/>
              <a:t>Security provides the protection of data, software, or hardware against accidental or intentional damage from a defined threat. For perfect online business, your website must be absolutely secure.</a:t>
            </a:r>
          </a:p>
          <a:p>
            <a:pPr lvl="1"/>
            <a:r>
              <a:rPr lang="en-US" b="1" dirty="0"/>
              <a:t>ii) Online shopping cart: </a:t>
            </a:r>
            <a:r>
              <a:rPr lang="en-US" dirty="0"/>
              <a:t>Online shopping cart is a utility that takes the products selected for purchase off the virtual shelves, puts them into a virtual waiting area, and automates the purchasing process..</a:t>
            </a:r>
          </a:p>
          <a:p>
            <a:pPr lvl="1"/>
            <a:r>
              <a:rPr lang="en-US" b="1" dirty="0"/>
              <a:t>iii) Electronic form of payment (e.g. credit card, debit card etc): </a:t>
            </a:r>
            <a:r>
              <a:rPr lang="en-US" dirty="0"/>
              <a:t>An electronic payment system must be used in order to sell on the web.</a:t>
            </a:r>
          </a:p>
          <a:p>
            <a:pPr lvl="1"/>
            <a:r>
              <a:rPr lang="en-US" b="1" dirty="0"/>
              <a:t>iv) Marketing: </a:t>
            </a:r>
            <a:r>
              <a:rPr lang="en-US" dirty="0"/>
              <a:t>Marketing facilitates  such as production of goods and services to satisfy customer demand.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r>
              <a:rPr lang="en-US" dirty="0"/>
              <a:t>For promoting security in an online business, few simple rules should be followed:</a:t>
            </a:r>
          </a:p>
          <a:p>
            <a:pPr lvl="1"/>
            <a:r>
              <a:rPr lang="en-US" dirty="0"/>
              <a:t>control access to the web server</a:t>
            </a:r>
          </a:p>
          <a:p>
            <a:pPr lvl="1"/>
            <a:r>
              <a:rPr lang="en-US" dirty="0"/>
              <a:t>use firewalls to protect the merchant’s internal network</a:t>
            </a:r>
          </a:p>
          <a:p>
            <a:pPr lvl="1"/>
            <a:r>
              <a:rPr lang="en-US" dirty="0"/>
              <a:t>monitor the traffic and detect irregularities in time to minimize damage</a:t>
            </a:r>
          </a:p>
          <a:p>
            <a:pPr lvl="1"/>
            <a:r>
              <a:rPr lang="en-US" dirty="0"/>
              <a:t>assign web security to a qualified webmaster</a:t>
            </a:r>
          </a:p>
          <a:p>
            <a:pPr lvl="1"/>
            <a:r>
              <a:rPr lang="en-US" dirty="0"/>
              <a:t>ensure ready backup of every piece of hardware and software all times that will be required in case of failure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 Phase</a:t>
            </a:r>
          </a:p>
        </p:txBody>
      </p:sp>
      <p:sp>
        <p:nvSpPr>
          <p:cNvPr id="3" name="Content Placeholder 2"/>
          <p:cNvSpPr>
            <a:spLocks noGrp="1"/>
          </p:cNvSpPr>
          <p:nvPr>
            <p:ph idx="1"/>
          </p:nvPr>
        </p:nvSpPr>
        <p:spPr/>
        <p:txBody>
          <a:bodyPr>
            <a:normAutofit/>
          </a:bodyPr>
          <a:lstStyle/>
          <a:p>
            <a:r>
              <a:rPr lang="en-US" dirty="0"/>
              <a:t>In this phase the focus is on building the website and placing it on the Internet to represent your products or services in the best way. </a:t>
            </a:r>
          </a:p>
          <a:p>
            <a:r>
              <a:rPr lang="en-US" dirty="0"/>
              <a:t>The site also promotes your company to customers who normally would not visit your site.</a:t>
            </a:r>
          </a:p>
          <a:p>
            <a:r>
              <a:rPr lang="en-US" dirty="0"/>
              <a:t>You will need a webmaster to keep the site up to date, and a network administrator to keep the hardware and software running.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a:bodyPr>
          <a:lstStyle/>
          <a:p>
            <a:r>
              <a:rPr lang="en-US" dirty="0"/>
              <a:t>While designing your web storefront, following matter should be considered carefully:</a:t>
            </a:r>
          </a:p>
          <a:p>
            <a:pPr lvl="1"/>
            <a:r>
              <a:rPr lang="en-US" dirty="0"/>
              <a:t>The website should be load quickly</a:t>
            </a:r>
          </a:p>
          <a:p>
            <a:pPr lvl="1"/>
            <a:r>
              <a:rPr lang="en-US" dirty="0"/>
              <a:t>It should be simple to navigate</a:t>
            </a:r>
          </a:p>
          <a:p>
            <a:pPr lvl="1"/>
            <a:r>
              <a:rPr lang="en-US" dirty="0"/>
              <a:t>It should provide lots of information about your business.</a:t>
            </a:r>
          </a:p>
          <a:p>
            <a:pPr lvl="1"/>
            <a:r>
              <a:rPr lang="en-US" dirty="0"/>
              <a:t>It should include your physical address, phone and fax numbers..</a:t>
            </a:r>
          </a:p>
          <a:p>
            <a:pPr lvl="1"/>
            <a:r>
              <a:rPr lang="en-US" dirty="0"/>
              <a:t>It should be registered with numerous search engines like Yahoo!, Google, etc.</a:t>
            </a:r>
          </a:p>
          <a:p>
            <a:pPr lvl="1"/>
            <a:r>
              <a:rPr lang="en-US" dirty="0"/>
              <a:t>For generating traffic, your new website should be announced in magazines, books that list websites, online newsgroups, or newsletters.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a:bodyPr>
          <a:lstStyle/>
          <a:p>
            <a:r>
              <a:rPr lang="en-US" dirty="0"/>
              <a:t>Because the users first see the homepage (the opening screen of a site) of your site, it creates the first and last impression about the content of the website. So, it should be simple, use the right colors, and have well-organized buttons and minimum text.</a:t>
            </a:r>
          </a:p>
          <a:p>
            <a:r>
              <a:rPr lang="en-US" dirty="0"/>
              <a:t>The next level of the website design is the ability to input data from user into the system- for example, filling out a form, sending an e-mail message to the company regarding a product, or sending comments about the product or the site.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62500" lnSpcReduction="20000"/>
          </a:bodyPr>
          <a:lstStyle/>
          <a:p>
            <a:r>
              <a:rPr lang="en-US" dirty="0"/>
              <a:t>Some other aspects of website design phase include the following:</a:t>
            </a:r>
          </a:p>
          <a:p>
            <a:pPr>
              <a:buNone/>
            </a:pPr>
            <a:r>
              <a:rPr lang="en-US" b="1" dirty="0"/>
              <a:t>user control and freedom:</a:t>
            </a:r>
          </a:p>
          <a:p>
            <a:pPr lvl="1"/>
            <a:r>
              <a:rPr lang="en-US" dirty="0"/>
              <a:t>Users should be able to undo and redo paths they have taken by mistake and get back on track within your site. All pages should allow customers to navigate within the site from any page to any other page.</a:t>
            </a:r>
          </a:p>
          <a:p>
            <a:pPr>
              <a:buNone/>
            </a:pPr>
            <a:r>
              <a:rPr lang="en-US" b="1" dirty="0"/>
              <a:t> consistency and standards:</a:t>
            </a:r>
          </a:p>
          <a:p>
            <a:pPr lvl="1"/>
            <a:r>
              <a:rPr lang="en-US" dirty="0"/>
              <a:t>Users should not have to wonder whether different words or actions mean different things on different web pages.</a:t>
            </a:r>
          </a:p>
          <a:p>
            <a:pPr>
              <a:buNone/>
            </a:pPr>
            <a:r>
              <a:rPr lang="en-US" b="1" dirty="0"/>
              <a:t>recognition rather than recall:</a:t>
            </a:r>
          </a:p>
          <a:p>
            <a:pPr lvl="1"/>
            <a:r>
              <a:rPr lang="en-US" dirty="0"/>
              <a:t>Objects and options should be visible, requiring no memorization or explanation.</a:t>
            </a:r>
          </a:p>
          <a:p>
            <a:pPr>
              <a:buNone/>
            </a:pPr>
            <a:r>
              <a:rPr lang="en-US" b="1" dirty="0"/>
              <a:t>aesthetic design:</a:t>
            </a:r>
          </a:p>
          <a:p>
            <a:pPr lvl="1"/>
            <a:r>
              <a:rPr lang="en-US" dirty="0"/>
              <a:t>Dialogs should not have information that is either unrelated to the segment or rarely needed.</a:t>
            </a:r>
          </a:p>
          <a:p>
            <a:pPr>
              <a:buNone/>
            </a:pPr>
            <a:r>
              <a:rPr lang="en-US" b="1" dirty="0"/>
              <a:t>recovery from error:</a:t>
            </a:r>
          </a:p>
          <a:p>
            <a:pPr lvl="1"/>
            <a:r>
              <a:rPr lang="en-US" dirty="0"/>
              <a:t>Error messages should be displayed in plain language, indicate the source of the problem, and describe ways to correct it.</a:t>
            </a:r>
          </a:p>
          <a:p>
            <a:pPr>
              <a:buNone/>
            </a:pPr>
            <a:r>
              <a:rPr lang="en-US" b="1" dirty="0"/>
              <a:t>help desk:</a:t>
            </a:r>
          </a:p>
          <a:p>
            <a:pPr lvl="1"/>
            <a:r>
              <a:rPr lang="en-US" dirty="0"/>
              <a:t>The website should have a feature where the user can go for help on activities related to the product, service, how to order, and so on.</a:t>
            </a:r>
          </a:p>
          <a:p>
            <a:pPr>
              <a:buNone/>
            </a:pPr>
            <a:endParaRPr lang="en-US"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vs. E-Business</a:t>
            </a:r>
          </a:p>
        </p:txBody>
      </p:sp>
      <p:sp>
        <p:nvSpPr>
          <p:cNvPr id="3" name="Content Placeholder 2"/>
          <p:cNvSpPr>
            <a:spLocks noGrp="1"/>
          </p:cNvSpPr>
          <p:nvPr>
            <p:ph idx="1"/>
          </p:nvPr>
        </p:nvSpPr>
        <p:spPr/>
        <p:txBody>
          <a:bodyPr>
            <a:normAutofit fontScale="70000" lnSpcReduction="20000"/>
          </a:bodyPr>
          <a:lstStyle/>
          <a:p>
            <a:r>
              <a:rPr lang="en-US" dirty="0"/>
              <a:t>E-business and e-commerce are terms that are sometimes used interchangeably, but they are different.</a:t>
            </a:r>
          </a:p>
          <a:p>
            <a:r>
              <a:rPr lang="en-US" dirty="0"/>
              <a:t>In both cases, the e stands for "electronic networks" and describes the application of electronic network technology - including Internet and electronic data interchange (EDI) - to improve and change business processes.</a:t>
            </a:r>
          </a:p>
          <a:p>
            <a:pPr lvl="1"/>
            <a:r>
              <a:rPr lang="en-US" dirty="0"/>
              <a:t>E-commerce covers outward-facing processes that touch customers, suppliers and external partners, including sales, marketing, order taking, delivery, customer service, purchasing of raw materials and supplies for production and procurement of indirect operating-expense items, such as office supplies.</a:t>
            </a:r>
          </a:p>
          <a:p>
            <a:pPr lvl="1"/>
            <a:r>
              <a:rPr lang="en-US" dirty="0"/>
              <a:t>E-business includes e-commerce but also covers internal processes such as production, inventory management, product development, risk management, finance, knowledge management and human resources.</a:t>
            </a:r>
          </a:p>
          <a:p>
            <a:pPr lvl="1"/>
            <a:r>
              <a:rPr lang="en-US" dirty="0"/>
              <a:t>E-business strategy is more complex, more focused on internal processes, and aimed at cost savings and improvements in efficiency and productivity.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Marketing Phase</a:t>
            </a:r>
          </a:p>
        </p:txBody>
      </p:sp>
      <p:sp>
        <p:nvSpPr>
          <p:cNvPr id="3" name="Content Placeholder 2"/>
          <p:cNvSpPr>
            <a:spLocks noGrp="1"/>
          </p:cNvSpPr>
          <p:nvPr>
            <p:ph idx="1"/>
          </p:nvPr>
        </p:nvSpPr>
        <p:spPr/>
        <p:txBody>
          <a:bodyPr>
            <a:normAutofit fontScale="77500" lnSpcReduction="20000"/>
          </a:bodyPr>
          <a:lstStyle/>
          <a:p>
            <a:r>
              <a:rPr lang="en-US" dirty="0"/>
              <a:t>The goal of this phase is to give the site visitors a quality experience. Advertising the site, setting up feedback mechanism, and providing customer service etc are done in this phase. This phase includes:</a:t>
            </a:r>
          </a:p>
          <a:p>
            <a:pPr>
              <a:buNone/>
            </a:pPr>
            <a:r>
              <a:rPr lang="en-US" b="1" dirty="0"/>
              <a:t>(1) providing good service:</a:t>
            </a:r>
          </a:p>
          <a:p>
            <a:pPr lvl="1"/>
            <a:r>
              <a:rPr lang="en-US" dirty="0"/>
              <a:t>Maintaining accurate and updated information is a major step in marketing success. </a:t>
            </a:r>
          </a:p>
          <a:p>
            <a:pPr lvl="1"/>
            <a:r>
              <a:rPr lang="en-US" dirty="0"/>
              <a:t>Outdated information can cause a potential customer to lose interest and trust in the site and the product. </a:t>
            </a:r>
          </a:p>
          <a:p>
            <a:pPr lvl="1"/>
            <a:r>
              <a:rPr lang="en-US" dirty="0"/>
              <a:t>Customers often expect particularly good service with a demonstration of how a product works or how it will look in different situations, because in many cases they are buying items online that they cannot touch or physically see. </a:t>
            </a:r>
          </a:p>
          <a:p>
            <a:pPr lvl="1"/>
            <a:r>
              <a:rPr lang="en-US" dirty="0"/>
              <a:t>The service and products provided must be consistent and competitive in price. </a:t>
            </a:r>
          </a:p>
          <a:p>
            <a:pPr lvl="1"/>
            <a:r>
              <a:rPr lang="en-US" dirty="0"/>
              <a:t>Failure to meet consumer expectations is the beginning of marketing failure.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20000"/>
          </a:bodyPr>
          <a:lstStyle/>
          <a:p>
            <a:pPr>
              <a:buNone/>
            </a:pPr>
            <a:r>
              <a:rPr lang="en-US" b="1" dirty="0"/>
              <a:t>(2) Having enticing advertising </a:t>
            </a:r>
          </a:p>
          <a:p>
            <a:pPr lvl="1"/>
            <a:r>
              <a:rPr lang="en-US" dirty="0"/>
              <a:t>One important aspect of placing a new website in the marketplace is the ad campaign. The website should be a mirror image of the real business. </a:t>
            </a:r>
          </a:p>
          <a:p>
            <a:pPr lvl="1"/>
            <a:r>
              <a:rPr lang="en-US" dirty="0"/>
              <a:t>Some advertising techniques for promoting web business are given below:</a:t>
            </a:r>
          </a:p>
          <a:p>
            <a:pPr lvl="1">
              <a:buFont typeface="Wingdings" pitchFamily="2" charset="2"/>
              <a:buChar char="Ø"/>
            </a:pPr>
            <a:r>
              <a:rPr lang="en-US" dirty="0"/>
              <a:t>announcing the website through search engines like Yahoo, Google etc (a search engine provides the easiest way to access your site when a customer has no contact with your company ever before).</a:t>
            </a:r>
          </a:p>
          <a:p>
            <a:pPr lvl="1">
              <a:buFont typeface="Wingdings" pitchFamily="2" charset="2"/>
              <a:buChar char="Ø"/>
            </a:pPr>
            <a:r>
              <a:rPr lang="en-US" dirty="0"/>
              <a:t>Issuing a press release.</a:t>
            </a:r>
          </a:p>
          <a:p>
            <a:pPr lvl="1">
              <a:buFont typeface="Wingdings" pitchFamily="2" charset="2"/>
              <a:buChar char="Ø"/>
            </a:pPr>
            <a:r>
              <a:rPr lang="en-US" dirty="0"/>
              <a:t>Obtaining links from other websites.</a:t>
            </a:r>
          </a:p>
          <a:p>
            <a:pPr lvl="1">
              <a:buFont typeface="Wingdings" pitchFamily="2" charset="2"/>
              <a:buChar char="Ø"/>
            </a:pPr>
            <a:r>
              <a:rPr lang="en-US" dirty="0"/>
              <a:t>Purchasing ad banners from other websites.</a:t>
            </a:r>
          </a:p>
          <a:p>
            <a:pPr lvl="1">
              <a:buFont typeface="Wingdings" pitchFamily="2" charset="2"/>
              <a:buChar char="Ø"/>
            </a:pPr>
            <a:r>
              <a:rPr lang="en-US" dirty="0"/>
              <a:t>Announcing the new site in newsgroups.</a:t>
            </a:r>
          </a:p>
          <a:p>
            <a:pPr lvl="1">
              <a:buFont typeface="Wingdings" pitchFamily="2" charset="2"/>
              <a:buChar char="Ø"/>
            </a:pPr>
            <a:r>
              <a:rPr lang="en-US" dirty="0"/>
              <a:t>Advertising the site via e-mail.</a:t>
            </a:r>
          </a:p>
          <a:p>
            <a:pPr lvl="1">
              <a:buFont typeface="Wingdings" pitchFamily="2" charset="2"/>
              <a:buChar char="Ø"/>
            </a:pPr>
            <a:r>
              <a:rPr lang="en-US" dirty="0"/>
              <a:t>Advertising through television, radio, and print media.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a:bodyPr>
          <a:lstStyle/>
          <a:p>
            <a:pPr>
              <a:buNone/>
            </a:pPr>
            <a:r>
              <a:rPr lang="en-US" b="1" dirty="0"/>
              <a:t>(3) knowing the customer</a:t>
            </a:r>
          </a:p>
          <a:p>
            <a:pPr lvl="1"/>
            <a:r>
              <a:rPr lang="en-US" dirty="0"/>
              <a:t>Part of the marketing function involves understanding the customer base.</a:t>
            </a:r>
          </a:p>
          <a:p>
            <a:pPr lvl="1"/>
            <a:r>
              <a:rPr lang="en-US" dirty="0"/>
              <a:t> It is a prerequisite for deciding what products to offer and the inventory to keep, for managing the sale and for updating the website. </a:t>
            </a:r>
          </a:p>
          <a:p>
            <a:pPr lvl="1"/>
            <a:r>
              <a:rPr lang="en-US" dirty="0"/>
              <a:t>Familiarity with who is buying the product or service and viewing the site allows the company to determine how to change the business to better meet the customer needs. </a:t>
            </a:r>
          </a:p>
          <a:p>
            <a:pPr lvl="1"/>
            <a:r>
              <a:rPr lang="en-US" dirty="0"/>
              <a:t>Information that makes up your customer base can be obtained in various ways, including demographics, hit counters, e-mail and forms, or the use of cookies.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a:bodyPr>
          <a:lstStyle/>
          <a:p>
            <a:pPr>
              <a:buNone/>
            </a:pPr>
            <a:r>
              <a:rPr lang="en-US" b="1" dirty="0"/>
              <a:t>(4) making the sale of products or services</a:t>
            </a:r>
          </a:p>
          <a:p>
            <a:pPr lvl="1"/>
            <a:r>
              <a:rPr lang="en-US" dirty="0"/>
              <a:t>To keep buyers on track toward making a purchase, the website must provide an easy-to-use purchasing function.</a:t>
            </a:r>
          </a:p>
          <a:p>
            <a:pPr lvl="1"/>
            <a:r>
              <a:rPr lang="en-US" dirty="0"/>
              <a:t> This means installing a shopping cart and setting up automatic tax and shipping calculation software (e.g. e-wallet). </a:t>
            </a:r>
          </a:p>
          <a:p>
            <a:pPr lvl="1"/>
            <a:r>
              <a:rPr lang="en-US" dirty="0"/>
              <a:t>Merchants also might want to make special discounts and product bundles available to web buyers, and allow buyers to decide on shipping and payment methods.</a:t>
            </a:r>
          </a:p>
          <a:p>
            <a:pPr lvl="1"/>
            <a:r>
              <a:rPr lang="en-US" dirty="0"/>
              <a:t>For collecting cash, e-commerce sites should accept as many credit and/or debit cards as possible.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lnSpcReduction="10000"/>
          </a:bodyPr>
          <a:lstStyle/>
          <a:p>
            <a:pPr>
              <a:buNone/>
            </a:pPr>
            <a:r>
              <a:rPr lang="en-US" b="1" dirty="0"/>
              <a:t>(5) Getting the goods</a:t>
            </a:r>
          </a:p>
          <a:p>
            <a:pPr lvl="1"/>
            <a:r>
              <a:rPr lang="en-US" dirty="0"/>
              <a:t>After a buyer has made selections and paid for them, the merchant must deliver the goods promptly. </a:t>
            </a:r>
          </a:p>
          <a:p>
            <a:pPr lvl="1"/>
            <a:r>
              <a:rPr lang="en-US" dirty="0"/>
              <a:t>If the products are soft goods downloaded via the Internet, like music or software package, buyers expect immediately delivery.</a:t>
            </a:r>
          </a:p>
          <a:p>
            <a:pPr lvl="1"/>
            <a:r>
              <a:rPr lang="en-US" dirty="0"/>
              <a:t> If the products are hard goods (e.g. clothing, books etc), buyers expect shipment at least as fast as if they had ordered by phone. </a:t>
            </a:r>
          </a:p>
          <a:p>
            <a:pPr lvl="1"/>
            <a:r>
              <a:rPr lang="en-US" dirty="0"/>
              <a:t>For any request by the customer regarding the status of the order, the merchant’s website should recognize the customer and provide a quick report.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pPr>
              <a:buNone/>
            </a:pPr>
            <a:r>
              <a:rPr lang="en-US" b="1" dirty="0"/>
              <a:t>(6) Following up after the sale (service after the sale).</a:t>
            </a:r>
          </a:p>
          <a:p>
            <a:pPr lvl="1"/>
            <a:r>
              <a:rPr lang="en-US" dirty="0"/>
              <a:t>After the sale and shipment of goods, a follow-up procedure is required with the customer to ensure satisfaction with the products and the order process.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Fulfillment phase</a:t>
            </a:r>
          </a:p>
        </p:txBody>
      </p:sp>
      <p:sp>
        <p:nvSpPr>
          <p:cNvPr id="3" name="Content Placeholder 2"/>
          <p:cNvSpPr>
            <a:spLocks noGrp="1"/>
          </p:cNvSpPr>
          <p:nvPr>
            <p:ph idx="1"/>
          </p:nvPr>
        </p:nvSpPr>
        <p:spPr/>
        <p:txBody>
          <a:bodyPr>
            <a:normAutofit fontScale="85000" lnSpcReduction="20000"/>
          </a:bodyPr>
          <a:lstStyle/>
          <a:p>
            <a:r>
              <a:rPr lang="en-US" dirty="0"/>
              <a:t>In this phase, the function of selling and shipping (delivering) the products are performed after payment has been assured. </a:t>
            </a:r>
          </a:p>
          <a:p>
            <a:r>
              <a:rPr lang="en-US" dirty="0"/>
              <a:t>From the customer’s point of view, this phase is the most important business activity. </a:t>
            </a:r>
          </a:p>
          <a:p>
            <a:r>
              <a:rPr lang="en-US" dirty="0"/>
              <a:t>The success or failure of e-business depends mostly how shipment is solved. </a:t>
            </a:r>
          </a:p>
          <a:p>
            <a:r>
              <a:rPr lang="en-US" dirty="0"/>
              <a:t>Online shoppers expect quick, timely delivery.</a:t>
            </a:r>
          </a:p>
          <a:p>
            <a:r>
              <a:rPr lang="en-US" dirty="0"/>
              <a:t>The fulfillment phase typically includes:</a:t>
            </a:r>
          </a:p>
          <a:p>
            <a:pPr lvl="1">
              <a:buNone/>
            </a:pPr>
            <a:r>
              <a:rPr lang="en-US" b="1" dirty="0"/>
              <a:t>- packing up the goods</a:t>
            </a:r>
          </a:p>
          <a:p>
            <a:pPr lvl="1">
              <a:buNone/>
            </a:pPr>
            <a:r>
              <a:rPr lang="en-US" b="1" dirty="0"/>
              <a:t>- shipping the goods just in time (JIT)</a:t>
            </a:r>
          </a:p>
          <a:p>
            <a:pPr lvl="1">
              <a:buNone/>
            </a:pPr>
            <a:r>
              <a:rPr lang="en-US" b="1" dirty="0"/>
              <a:t>- answering questions about the order</a:t>
            </a:r>
          </a:p>
          <a:p>
            <a:pPr lvl="1">
              <a:buNone/>
            </a:pPr>
            <a:r>
              <a:rPr lang="en-US" b="1" dirty="0"/>
              <a:t>- sending out the bill or a copy of the bill</a:t>
            </a:r>
          </a:p>
          <a:p>
            <a:pPr lvl="1">
              <a:buNone/>
            </a:pPr>
            <a:r>
              <a:rPr lang="en-US" b="1" dirty="0"/>
              <a:t>- following up to see if the customer is satisfied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 Maintenance and enhancement phase</a:t>
            </a:r>
          </a:p>
        </p:txBody>
      </p:sp>
      <p:sp>
        <p:nvSpPr>
          <p:cNvPr id="3" name="Content Placeholder 2"/>
          <p:cNvSpPr>
            <a:spLocks noGrp="1"/>
          </p:cNvSpPr>
          <p:nvPr>
            <p:ph idx="1"/>
          </p:nvPr>
        </p:nvSpPr>
        <p:spPr/>
        <p:txBody>
          <a:bodyPr>
            <a:normAutofit fontScale="85000" lnSpcReduction="20000"/>
          </a:bodyPr>
          <a:lstStyle/>
          <a:p>
            <a:r>
              <a:rPr lang="en-US" dirty="0"/>
              <a:t>The focus in this phase is to keep the web storefront up to date and to make any changes that will enhance the use and effectiveness of the web site.</a:t>
            </a:r>
          </a:p>
          <a:p>
            <a:r>
              <a:rPr lang="en-US" dirty="0"/>
              <a:t> In this phase,</a:t>
            </a:r>
          </a:p>
          <a:p>
            <a:pPr lvl="1">
              <a:buNone/>
            </a:pPr>
            <a:r>
              <a:rPr lang="en-US" b="1" dirty="0"/>
              <a:t>- the Internet business is kept on course based on the initial design or plan to </a:t>
            </a:r>
            <a:r>
              <a:rPr lang="en-US" dirty="0"/>
              <a:t>ensure the usability of the website.</a:t>
            </a:r>
          </a:p>
          <a:p>
            <a:pPr lvl="1">
              <a:buFontTx/>
              <a:buChar char="-"/>
            </a:pPr>
            <a:r>
              <a:rPr lang="en-US" b="1" dirty="0"/>
              <a:t>the business productivity is improved or enhanced by implementing </a:t>
            </a:r>
            <a:r>
              <a:rPr lang="en-US" dirty="0"/>
              <a:t>upgrades or changes to meet the latest standards and customer expectations.</a:t>
            </a:r>
          </a:p>
          <a:p>
            <a:r>
              <a:rPr lang="en-US" dirty="0"/>
              <a:t>Establishing online customer support can help keep Internet customers loyal to your website. </a:t>
            </a:r>
          </a:p>
          <a:p>
            <a:r>
              <a:rPr lang="en-US" dirty="0"/>
              <a:t>Customer queries by e-mail should be answered in hours rather than days, depending on the business and the time-sensitive nature of the product.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lnSpcReduction="20000"/>
          </a:bodyPr>
          <a:lstStyle/>
          <a:p>
            <a:r>
              <a:rPr lang="en-US" dirty="0"/>
              <a:t>Some important tips on managing customer feedback are listed below:</a:t>
            </a:r>
          </a:p>
          <a:p>
            <a:pPr lvl="1">
              <a:buNone/>
            </a:pPr>
            <a:r>
              <a:rPr lang="en-US" dirty="0"/>
              <a:t>- set up a list of frequently asked questions (FAQ) and post it in a prominent location on the homepage.</a:t>
            </a:r>
          </a:p>
          <a:p>
            <a:pPr lvl="1">
              <a:buNone/>
            </a:pPr>
            <a:r>
              <a:rPr lang="en-US" dirty="0"/>
              <a:t>- make sure the information can be accessed easily and quickly.</a:t>
            </a:r>
          </a:p>
          <a:p>
            <a:pPr lvl="1">
              <a:buNone/>
            </a:pPr>
            <a:r>
              <a:rPr lang="en-US" dirty="0"/>
              <a:t>- make sure any page downloads within four seconds and test it on slow, older machines to be sure the site loads quickly.</a:t>
            </a:r>
          </a:p>
          <a:p>
            <a:pPr lvl="1">
              <a:buNone/>
            </a:pPr>
            <a:r>
              <a:rPr lang="en-US" dirty="0"/>
              <a:t>- avoid unnecessarily large images or bandwidth-hogging elements.</a:t>
            </a:r>
          </a:p>
          <a:p>
            <a:pPr lvl="1">
              <a:buNone/>
            </a:pPr>
            <a:r>
              <a:rPr lang="en-US" dirty="0"/>
              <a:t>- answer e-mails from customers quickly. Be careful about inappropriate content- any e-mail is a binding, legal document.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Webmaster</a:t>
            </a:r>
          </a:p>
        </p:txBody>
      </p:sp>
      <p:sp>
        <p:nvSpPr>
          <p:cNvPr id="3" name="Content Placeholder 2"/>
          <p:cNvSpPr>
            <a:spLocks noGrp="1"/>
          </p:cNvSpPr>
          <p:nvPr>
            <p:ph idx="1"/>
          </p:nvPr>
        </p:nvSpPr>
        <p:spPr/>
        <p:txBody>
          <a:bodyPr>
            <a:normAutofit fontScale="62500" lnSpcReduction="20000"/>
          </a:bodyPr>
          <a:lstStyle/>
          <a:p>
            <a:r>
              <a:rPr lang="en-US" dirty="0"/>
              <a:t>Webmaster is a specialist whose practical role is to design, maintain, manage, and upgrade (day-to-day changes and enhancements to the site) websites. </a:t>
            </a:r>
          </a:p>
          <a:p>
            <a:r>
              <a:rPr lang="en-US" dirty="0"/>
              <a:t>He or she also acts as visionary business strategist, and manager of the merchant’s expectations.</a:t>
            </a:r>
          </a:p>
          <a:p>
            <a:r>
              <a:rPr lang="en-US" dirty="0"/>
              <a:t>In a short we can say that a webmaster is a person who either</a:t>
            </a:r>
          </a:p>
          <a:p>
            <a:pPr lvl="1"/>
            <a:r>
              <a:rPr lang="en-US" dirty="0"/>
              <a:t>Creates and manages the information contents (words and pictures) and organization of website</a:t>
            </a:r>
          </a:p>
          <a:p>
            <a:pPr lvl="1"/>
            <a:r>
              <a:rPr lang="en-US" dirty="0"/>
              <a:t>Manages the company server and technical programming aspects of a website</a:t>
            </a:r>
          </a:p>
          <a:p>
            <a:pPr lvl="1"/>
            <a:r>
              <a:rPr lang="en-US" dirty="0"/>
              <a:t>Or both</a:t>
            </a:r>
          </a:p>
          <a:p>
            <a:r>
              <a:rPr lang="en-US" dirty="0"/>
              <a:t>In a smaller company a webmaster typically “does it all”.</a:t>
            </a:r>
          </a:p>
          <a:p>
            <a:r>
              <a:rPr lang="en-US" dirty="0"/>
              <a:t>In a larger company, a webmaster tends to be someone with either a writing and/or graphical design background who has acquired Web site creation  skill or a more technical person with some programming skill. The “technical” webmaster runs the server and writes the programs.</a:t>
            </a:r>
          </a:p>
          <a:p>
            <a:r>
              <a:rPr lang="en-US" dirty="0"/>
              <a:t>For some company, a webmaster is an internal employee that handles the required job duties. Other companies, in the hope of keeping internal staffs minimal, hire webmaster on a contract basis to maintain their website.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Webmaster</a:t>
            </a:r>
          </a:p>
        </p:txBody>
      </p:sp>
      <p:sp>
        <p:nvSpPr>
          <p:cNvPr id="3" name="Content Placeholder 2"/>
          <p:cNvSpPr>
            <a:spLocks noGrp="1"/>
          </p:cNvSpPr>
          <p:nvPr>
            <p:ph idx="1"/>
          </p:nvPr>
        </p:nvSpPr>
        <p:spPr/>
        <p:txBody>
          <a:bodyPr>
            <a:normAutofit lnSpcReduction="10000"/>
          </a:bodyPr>
          <a:lstStyle/>
          <a:p>
            <a:pPr marL="651510" indent="-514350">
              <a:buFont typeface="+mj-lt"/>
              <a:buAutoNum type="arabicPeriod"/>
            </a:pPr>
            <a:r>
              <a:rPr lang="en-US" dirty="0"/>
              <a:t>Generate and update website content (products, contents, promotions)</a:t>
            </a:r>
          </a:p>
          <a:p>
            <a:pPr marL="651510" indent="-514350">
              <a:buFont typeface="+mj-lt"/>
              <a:buAutoNum type="arabicPeriod"/>
            </a:pPr>
            <a:r>
              <a:rPr lang="en-US" dirty="0"/>
              <a:t>Work with agencies to build traffic and sales via the website (e-main marketing providers, e-commerce providers)</a:t>
            </a:r>
          </a:p>
          <a:p>
            <a:pPr marL="651510" indent="-514350">
              <a:buFont typeface="+mj-lt"/>
              <a:buAutoNum type="arabicPeriod"/>
            </a:pPr>
            <a:r>
              <a:rPr lang="en-US" dirty="0"/>
              <a:t>Plan, define and implement website changes and functional improvement.</a:t>
            </a:r>
          </a:p>
          <a:p>
            <a:pPr marL="651510" indent="-514350">
              <a:buFont typeface="+mj-lt"/>
              <a:buAutoNum type="arabicPeriod"/>
            </a:pPr>
            <a:r>
              <a:rPr lang="en-US" dirty="0"/>
              <a:t>Maintain and update the online marketing plan for the website</a:t>
            </a:r>
          </a:p>
          <a:p>
            <a:pPr marL="651510" indent="-514350">
              <a:buFont typeface="+mj-lt"/>
              <a:buAutoNum type="arabicPeriod"/>
            </a:pPr>
            <a:r>
              <a:rPr lang="en-US" dirty="0"/>
              <a:t>Monitor key performance indicators on the website and develop plans to improve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Responsibilities of a Webmaster</a:t>
            </a:r>
          </a:p>
        </p:txBody>
      </p:sp>
      <p:sp>
        <p:nvSpPr>
          <p:cNvPr id="3" name="Content Placeholder 2"/>
          <p:cNvSpPr>
            <a:spLocks noGrp="1"/>
          </p:cNvSpPr>
          <p:nvPr>
            <p:ph idx="1"/>
          </p:nvPr>
        </p:nvSpPr>
        <p:spPr/>
        <p:txBody>
          <a:bodyPr>
            <a:normAutofit fontScale="92500" lnSpcReduction="20000"/>
          </a:bodyPr>
          <a:lstStyle/>
          <a:p>
            <a:r>
              <a:rPr lang="en-US" dirty="0"/>
              <a:t>Website:</a:t>
            </a:r>
          </a:p>
          <a:p>
            <a:pPr lvl="1"/>
            <a:r>
              <a:rPr lang="en-US" dirty="0"/>
              <a:t>Update product information and contents on the website.</a:t>
            </a:r>
          </a:p>
          <a:p>
            <a:pPr lvl="1"/>
            <a:r>
              <a:rPr lang="en-US" dirty="0"/>
              <a:t>Create banners, promotions, images etc. to display on website.</a:t>
            </a:r>
          </a:p>
          <a:p>
            <a:pPr lvl="1"/>
            <a:r>
              <a:rPr lang="en-US" dirty="0"/>
              <a:t>Manage website configuration and parameters (</a:t>
            </a:r>
            <a:r>
              <a:rPr lang="en-US" dirty="0" err="1"/>
              <a:t>eg</a:t>
            </a:r>
            <a:r>
              <a:rPr lang="en-US" dirty="0"/>
              <a:t> payment option, stock management etc.)</a:t>
            </a:r>
          </a:p>
          <a:p>
            <a:pPr lvl="1"/>
            <a:r>
              <a:rPr lang="en-US" dirty="0"/>
              <a:t>Investigate and reports any operational/technical issues arising.</a:t>
            </a:r>
          </a:p>
          <a:p>
            <a:pPr lvl="1"/>
            <a:r>
              <a:rPr lang="en-US" dirty="0"/>
              <a:t>Scope and document ongoing website functional projects/improvements</a:t>
            </a:r>
          </a:p>
          <a:p>
            <a:pPr lvl="1"/>
            <a:r>
              <a:rPr lang="en-US" dirty="0"/>
              <a:t>Liaise with the internal resources regarding the day to day management of the websites.</a:t>
            </a:r>
          </a:p>
          <a:p>
            <a:pPr lvl="1"/>
            <a:r>
              <a:rPr lang="en-US" dirty="0"/>
              <a:t>Evaluate approaches and strategies to improve  website sales conversions and customer engagement.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Marketing:</a:t>
            </a:r>
          </a:p>
          <a:p>
            <a:pPr lvl="1"/>
            <a:r>
              <a:rPr lang="en-US" dirty="0"/>
              <a:t>Understand and develop the sources of traffic (&amp; the factors that influence it): email, social media, catalogue etc.</a:t>
            </a:r>
          </a:p>
          <a:p>
            <a:pPr lvl="1"/>
            <a:r>
              <a:rPr lang="en-US" dirty="0"/>
              <a:t>Liaise with agencies or in-house teams to implement and support campaign.</a:t>
            </a:r>
          </a:p>
          <a:p>
            <a:pPr lvl="1"/>
            <a:r>
              <a:rPr lang="en-US" dirty="0"/>
              <a:t>Investigate, evaluate and assess new ways of generating traffic/orders</a:t>
            </a:r>
          </a:p>
          <a:p>
            <a:pPr lvl="1"/>
            <a:r>
              <a:rPr lang="en-US" dirty="0"/>
              <a:t>Produce reports to analysis the performance of all online campaign and promotions (via reports, analytics, surveys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Storefront</a:t>
            </a:r>
          </a:p>
        </p:txBody>
      </p:sp>
      <p:sp>
        <p:nvSpPr>
          <p:cNvPr id="3" name="Content Placeholder 2"/>
          <p:cNvSpPr>
            <a:spLocks noGrp="1"/>
          </p:cNvSpPr>
          <p:nvPr>
            <p:ph idx="1"/>
          </p:nvPr>
        </p:nvSpPr>
        <p:spPr/>
        <p:txBody>
          <a:bodyPr>
            <a:normAutofit fontScale="92500"/>
          </a:bodyPr>
          <a:lstStyle/>
          <a:p>
            <a:r>
              <a:rPr lang="en-US" dirty="0"/>
              <a:t>Storefront or web storefront is a technology infrastructure that includes the website, the supportive hardware, the server, security system, and payment system that work together to provide the business-to-consumer (B2C) interface.</a:t>
            </a:r>
          </a:p>
          <a:p>
            <a:r>
              <a:rPr lang="en-US" dirty="0"/>
              <a:t>The intention of a web storefront is to make sales. The website should load quickly and be simple to navigate. It should provide lots of information about your business.</a:t>
            </a:r>
          </a:p>
          <a:p>
            <a:r>
              <a:rPr lang="en-US" dirty="0"/>
              <a:t>It should include its physical address, phone, and fax numbers.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lnSpcReduction="10000"/>
          </a:bodyPr>
          <a:lstStyle/>
          <a:p>
            <a:r>
              <a:rPr lang="en-US" dirty="0"/>
              <a:t>A store front should have four attributes:</a:t>
            </a:r>
          </a:p>
          <a:p>
            <a:pPr lvl="1">
              <a:buNone/>
            </a:pPr>
            <a:r>
              <a:rPr lang="en-US" sz="2200" dirty="0" err="1"/>
              <a:t>i</a:t>
            </a:r>
            <a:r>
              <a:rPr lang="en-US" sz="2200" dirty="0"/>
              <a:t>) Customer should be able to find the product quickly from the storefront. There is </a:t>
            </a:r>
            <a:r>
              <a:rPr lang="en-US" sz="2200"/>
              <a:t>an four-second </a:t>
            </a:r>
            <a:r>
              <a:rPr lang="en-US" sz="2200" dirty="0"/>
              <a:t>guideline: customers who cannot find what they are looking for during that period will click out of the site and go to alternative sites.</a:t>
            </a:r>
          </a:p>
          <a:p>
            <a:pPr lvl="1">
              <a:buNone/>
            </a:pPr>
            <a:r>
              <a:rPr lang="en-US" sz="2200" dirty="0"/>
              <a:t>ii) The site should have mechanisms to process the order and send it to the fulfillment center for quick and secure packing and shipping.</a:t>
            </a:r>
          </a:p>
          <a:p>
            <a:pPr lvl="1">
              <a:buNone/>
            </a:pPr>
            <a:r>
              <a:rPr lang="en-US" sz="2200" dirty="0"/>
              <a:t>iii) The site should have mechanisms to generate a summary of the order and produce a printable receipt.</a:t>
            </a:r>
          </a:p>
          <a:p>
            <a:pPr lvl="1">
              <a:buNone/>
            </a:pPr>
            <a:r>
              <a:rPr lang="en-US" sz="2200" dirty="0"/>
              <a:t>iv) The site should have mechanisms to send a confirming e-mail to customers.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3714</TotalTime>
  <Words>4080</Words>
  <Application>Microsoft Office PowerPoint</Application>
  <PresentationFormat>On-screen Show (4:3)</PresentationFormat>
  <Paragraphs>290</Paragraphs>
  <Slides>38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Book Antiqua</vt:lpstr>
      <vt:lpstr>Calibri</vt:lpstr>
      <vt:lpstr>Comic Sans MS</vt:lpstr>
      <vt:lpstr>Courier New</vt:lpstr>
      <vt:lpstr>Lucida Sans</vt:lpstr>
      <vt:lpstr>Times New Roman</vt:lpstr>
      <vt:lpstr>Wingdings</vt:lpstr>
      <vt:lpstr>Wingdings 2</vt:lpstr>
      <vt:lpstr>Wingdings 3</vt:lpstr>
      <vt:lpstr>ZapfDingbats</vt:lpstr>
      <vt:lpstr>Apex</vt:lpstr>
      <vt:lpstr>Lecture 3</vt:lpstr>
      <vt:lpstr>PowerPoint Presentation</vt:lpstr>
      <vt:lpstr>E-Commerce vs. E-Business</vt:lpstr>
      <vt:lpstr>Webmaster</vt:lpstr>
      <vt:lpstr>Role of Webmaster</vt:lpstr>
      <vt:lpstr>Responsibilities of a Webmaster</vt:lpstr>
      <vt:lpstr>Continue…</vt:lpstr>
      <vt:lpstr>Storefront</vt:lpstr>
      <vt:lpstr>Continue…</vt:lpstr>
      <vt:lpstr>Shopping Cart</vt:lpstr>
      <vt:lpstr>Banner</vt:lpstr>
      <vt:lpstr>Homepage</vt:lpstr>
      <vt:lpstr>Search Engine</vt:lpstr>
      <vt:lpstr>Cookie</vt:lpstr>
      <vt:lpstr>User-Server Interaction: Cookies</vt:lpstr>
      <vt:lpstr>Cont…</vt:lpstr>
      <vt:lpstr>PowerPoint Presentation</vt:lpstr>
      <vt:lpstr>Cookies: keeping “state” (cont.)</vt:lpstr>
      <vt:lpstr>Hit Counter</vt:lpstr>
      <vt:lpstr>Key Steps of Internet Business Life Cycle</vt:lpstr>
      <vt:lpstr>(1) Business Planning and Strategy Phases</vt:lpstr>
      <vt:lpstr>Continue…</vt:lpstr>
      <vt:lpstr>(2) Technology Infrastructure (Hardware, software, security and setup) phase</vt:lpstr>
      <vt:lpstr>Continue…</vt:lpstr>
      <vt:lpstr>Continue…</vt:lpstr>
      <vt:lpstr>(3) Design Phase</vt:lpstr>
      <vt:lpstr>Continue…</vt:lpstr>
      <vt:lpstr>Continue…</vt:lpstr>
      <vt:lpstr>Continue…</vt:lpstr>
      <vt:lpstr>(4) Marketing Phase</vt:lpstr>
      <vt:lpstr>Continue…</vt:lpstr>
      <vt:lpstr>Continue…</vt:lpstr>
      <vt:lpstr>Continue…</vt:lpstr>
      <vt:lpstr>Continue…</vt:lpstr>
      <vt:lpstr>Continue…</vt:lpstr>
      <vt:lpstr>(5) Fulfillment phase</vt:lpstr>
      <vt:lpstr>(6) Maintenance and enhancement phase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Admin User</dc:creator>
  <cp:lastModifiedBy>Risala Khan</cp:lastModifiedBy>
  <cp:revision>133</cp:revision>
  <dcterms:created xsi:type="dcterms:W3CDTF">2006-08-16T00:00:00Z</dcterms:created>
  <dcterms:modified xsi:type="dcterms:W3CDTF">2022-01-21T05:53:13Z</dcterms:modified>
</cp:coreProperties>
</file>