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57" r:id="rId3"/>
    <p:sldId id="314" r:id="rId4"/>
    <p:sldId id="258" r:id="rId5"/>
    <p:sldId id="350" r:id="rId6"/>
    <p:sldId id="315" r:id="rId7"/>
    <p:sldId id="316" r:id="rId8"/>
    <p:sldId id="262" r:id="rId9"/>
    <p:sldId id="317" r:id="rId10"/>
    <p:sldId id="318" r:id="rId11"/>
    <p:sldId id="319" r:id="rId12"/>
    <p:sldId id="320" r:id="rId13"/>
    <p:sldId id="321" r:id="rId14"/>
    <p:sldId id="263" r:id="rId15"/>
    <p:sldId id="264" r:id="rId16"/>
    <p:sldId id="265" r:id="rId17"/>
    <p:sldId id="322" r:id="rId18"/>
    <p:sldId id="343" r:id="rId19"/>
    <p:sldId id="344" r:id="rId20"/>
    <p:sldId id="345" r:id="rId21"/>
    <p:sldId id="346" r:id="rId22"/>
    <p:sldId id="347" r:id="rId23"/>
    <p:sldId id="348" r:id="rId24"/>
    <p:sldId id="349" r:id="rId25"/>
    <p:sldId id="325" r:id="rId26"/>
    <p:sldId id="327" r:id="rId27"/>
    <p:sldId id="328" r:id="rId28"/>
    <p:sldId id="329" r:id="rId29"/>
    <p:sldId id="330" r:id="rId30"/>
    <p:sldId id="331" r:id="rId31"/>
    <p:sldId id="332" r:id="rId32"/>
    <p:sldId id="334" r:id="rId33"/>
    <p:sldId id="339" r:id="rId34"/>
    <p:sldId id="340" r:id="rId35"/>
    <p:sldId id="342" r:id="rId36"/>
    <p:sldId id="341" r:id="rId37"/>
    <p:sldId id="290" r:id="rId38"/>
    <p:sldId id="291" r:id="rId39"/>
    <p:sldId id="292" r:id="rId40"/>
    <p:sldId id="294" r:id="rId41"/>
    <p:sldId id="295" r:id="rId42"/>
    <p:sldId id="293" r:id="rId43"/>
    <p:sldId id="311" r:id="rId44"/>
    <p:sldId id="312" r:id="rId45"/>
    <p:sldId id="313" r:id="rId46"/>
    <p:sldId id="268" r:id="rId47"/>
    <p:sldId id="271" r:id="rId48"/>
    <p:sldId id="272" r:id="rId49"/>
    <p:sldId id="273" r:id="rId50"/>
    <p:sldId id="274" r:id="rId51"/>
    <p:sldId id="275" r:id="rId52"/>
    <p:sldId id="351" r:id="rId53"/>
    <p:sldId id="259" r:id="rId54"/>
    <p:sldId id="260" r:id="rId55"/>
    <p:sldId id="261" r:id="rId56"/>
    <p:sldId id="357" r:id="rId57"/>
    <p:sldId id="358" r:id="rId58"/>
    <p:sldId id="359" r:id="rId59"/>
    <p:sldId id="352" r:id="rId60"/>
    <p:sldId id="353" r:id="rId61"/>
    <p:sldId id="354" r:id="rId62"/>
    <p:sldId id="355" r:id="rId63"/>
    <p:sldId id="266" r:id="rId64"/>
    <p:sldId id="267" r:id="rId65"/>
    <p:sldId id="356" r:id="rId66"/>
    <p:sldId id="269"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0.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svg"/><Relationship Id="rId1" Type="http://schemas.openxmlformats.org/officeDocument/2006/relationships/image" Target="../media/image15.png"/><Relationship Id="rId6" Type="http://schemas.openxmlformats.org/officeDocument/2006/relationships/image" Target="../media/image25.svg"/><Relationship Id="rId5" Type="http://schemas.openxmlformats.org/officeDocument/2006/relationships/image" Target="../media/image17.png"/><Relationship Id="rId4" Type="http://schemas.openxmlformats.org/officeDocument/2006/relationships/image" Target="../media/image2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0.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svg"/><Relationship Id="rId1" Type="http://schemas.openxmlformats.org/officeDocument/2006/relationships/image" Target="../media/image15.png"/><Relationship Id="rId6" Type="http://schemas.openxmlformats.org/officeDocument/2006/relationships/image" Target="../media/image25.svg"/><Relationship Id="rId5" Type="http://schemas.openxmlformats.org/officeDocument/2006/relationships/image" Target="../media/image17.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BC52CA-C305-480B-8497-DF5D1754A138}" type="doc">
      <dgm:prSet loTypeId="urn:microsoft.com/office/officeart/2016/7/layout/LinearArrowProcessNumbered" loCatId="process" qsTypeId="urn:microsoft.com/office/officeart/2005/8/quickstyle/simple2" qsCatId="simple" csTypeId="urn:microsoft.com/office/officeart/2005/8/colors/colorful5" csCatId="colorful"/>
      <dgm:spPr/>
      <dgm:t>
        <a:bodyPr/>
        <a:lstStyle/>
        <a:p>
          <a:endParaRPr lang="en-US"/>
        </a:p>
      </dgm:t>
    </dgm:pt>
    <dgm:pt modelId="{AB2D7F32-12FE-4501-A3B5-6489ABF0F60A}">
      <dgm:prSet/>
      <dgm:spPr/>
      <dgm:t>
        <a:bodyPr/>
        <a:lstStyle/>
        <a:p>
          <a:r>
            <a:rPr lang="en-SG"/>
            <a:t>Search engine optimization (SEO) refers to techniques that help your website rank higher in organic (or “natural”) search results, thus making your website more visible to people who are looking for your product or service via search engines.</a:t>
          </a:r>
          <a:endParaRPr lang="en-US"/>
        </a:p>
      </dgm:t>
    </dgm:pt>
    <dgm:pt modelId="{4E9CA632-462C-4AD1-B177-FC2F27D6704F}" type="parTrans" cxnId="{7A517418-8A24-4D06-8C17-A4BDC1068B23}">
      <dgm:prSet/>
      <dgm:spPr/>
      <dgm:t>
        <a:bodyPr/>
        <a:lstStyle/>
        <a:p>
          <a:endParaRPr lang="en-US"/>
        </a:p>
      </dgm:t>
    </dgm:pt>
    <dgm:pt modelId="{B5B28A6B-7A32-4956-8B96-781CBA1CDDCF}" type="sibTrans" cxnId="{7A517418-8A24-4D06-8C17-A4BDC1068B23}">
      <dgm:prSet phldrT="1" phldr="0"/>
      <dgm:spPr/>
      <dgm:t>
        <a:bodyPr/>
        <a:lstStyle/>
        <a:p>
          <a:r>
            <a:rPr lang="en-US"/>
            <a:t>1</a:t>
          </a:r>
        </a:p>
      </dgm:t>
    </dgm:pt>
    <dgm:pt modelId="{1E535648-1014-4911-A635-64F0F4C596DD}">
      <dgm:prSet/>
      <dgm:spPr/>
      <dgm:t>
        <a:bodyPr/>
        <a:lstStyle/>
        <a:p>
          <a:r>
            <a:rPr lang="en-SG"/>
            <a:t>SEO is part of the broader topic of Search Engine Marketing (SEM), a term used to describe all marketing strategies for search.</a:t>
          </a:r>
          <a:endParaRPr lang="en-US"/>
        </a:p>
      </dgm:t>
    </dgm:pt>
    <dgm:pt modelId="{4FCA2563-018A-4406-AAAB-C81041334F84}" type="parTrans" cxnId="{A0CC7346-2C12-4674-AD73-E72A3CABDF0A}">
      <dgm:prSet/>
      <dgm:spPr/>
      <dgm:t>
        <a:bodyPr/>
        <a:lstStyle/>
        <a:p>
          <a:endParaRPr lang="en-US"/>
        </a:p>
      </dgm:t>
    </dgm:pt>
    <dgm:pt modelId="{B29A8ED4-C974-4698-912E-6F1F287D8293}" type="sibTrans" cxnId="{A0CC7346-2C12-4674-AD73-E72A3CABDF0A}">
      <dgm:prSet phldrT="2" phldr="0"/>
      <dgm:spPr/>
      <dgm:t>
        <a:bodyPr/>
        <a:lstStyle/>
        <a:p>
          <a:r>
            <a:rPr lang="en-US"/>
            <a:t>2</a:t>
          </a:r>
        </a:p>
      </dgm:t>
    </dgm:pt>
    <dgm:pt modelId="{133E3D0F-95ED-4D8E-B77F-7081901C6DF7}">
      <dgm:prSet/>
      <dgm:spPr/>
      <dgm:t>
        <a:bodyPr/>
        <a:lstStyle/>
        <a:p>
          <a:r>
            <a:rPr lang="en-SG"/>
            <a:t>SEM entails both organic and paid search. </a:t>
          </a:r>
          <a:endParaRPr lang="en-US"/>
        </a:p>
      </dgm:t>
    </dgm:pt>
    <dgm:pt modelId="{37A217C6-9AF4-4500-BA2A-8C081E2BBBC3}" type="parTrans" cxnId="{D8DB068F-187D-4FE0-A95D-D1E1408331F9}">
      <dgm:prSet/>
      <dgm:spPr/>
      <dgm:t>
        <a:bodyPr/>
        <a:lstStyle/>
        <a:p>
          <a:endParaRPr lang="en-US"/>
        </a:p>
      </dgm:t>
    </dgm:pt>
    <dgm:pt modelId="{793D419D-EE3E-4170-AD45-2D0A16B51E5C}" type="sibTrans" cxnId="{D8DB068F-187D-4FE0-A95D-D1E1408331F9}">
      <dgm:prSet phldrT="3" phldr="0"/>
      <dgm:spPr/>
      <dgm:t>
        <a:bodyPr/>
        <a:lstStyle/>
        <a:p>
          <a:r>
            <a:rPr lang="en-US"/>
            <a:t>3</a:t>
          </a:r>
        </a:p>
      </dgm:t>
    </dgm:pt>
    <dgm:pt modelId="{18CCEE90-FBF8-4CA2-8793-E866C6F7C287}">
      <dgm:prSet/>
      <dgm:spPr/>
      <dgm:t>
        <a:bodyPr/>
        <a:lstStyle/>
        <a:p>
          <a:r>
            <a:rPr lang="en-SG"/>
            <a:t>With paid search, you can pay to list your website on a search engine so that your website shows up when someone types in a specific keyword or phrase. </a:t>
          </a:r>
          <a:endParaRPr lang="en-US"/>
        </a:p>
      </dgm:t>
    </dgm:pt>
    <dgm:pt modelId="{927C6146-2D06-4ED2-9B00-1B174BC8E19C}" type="parTrans" cxnId="{D3B99918-5679-43FE-8202-ABEE3D6F3A5B}">
      <dgm:prSet/>
      <dgm:spPr/>
      <dgm:t>
        <a:bodyPr/>
        <a:lstStyle/>
        <a:p>
          <a:endParaRPr lang="en-US"/>
        </a:p>
      </dgm:t>
    </dgm:pt>
    <dgm:pt modelId="{CEB51343-7A06-48DA-933B-49616B8F1128}" type="sibTrans" cxnId="{D3B99918-5679-43FE-8202-ABEE3D6F3A5B}">
      <dgm:prSet phldrT="4" phldr="0"/>
      <dgm:spPr/>
      <dgm:t>
        <a:bodyPr/>
        <a:lstStyle/>
        <a:p>
          <a:r>
            <a:rPr lang="en-US"/>
            <a:t>4</a:t>
          </a:r>
        </a:p>
      </dgm:t>
    </dgm:pt>
    <dgm:pt modelId="{C4B07E51-E91D-4150-B699-6391B5F97587}">
      <dgm:prSet/>
      <dgm:spPr/>
      <dgm:t>
        <a:bodyPr/>
        <a:lstStyle/>
        <a:p>
          <a:r>
            <a:rPr lang="en-SG"/>
            <a:t>Organic and paid listings both appear on the search engine, but they are displayed in different locations on the page.</a:t>
          </a:r>
          <a:endParaRPr lang="en-US"/>
        </a:p>
      </dgm:t>
    </dgm:pt>
    <dgm:pt modelId="{CE674050-00F4-47AC-83DC-AE247EC20F74}" type="parTrans" cxnId="{6C79279E-AF27-40D7-95DC-47A1937581C9}">
      <dgm:prSet/>
      <dgm:spPr/>
      <dgm:t>
        <a:bodyPr/>
        <a:lstStyle/>
        <a:p>
          <a:endParaRPr lang="en-US"/>
        </a:p>
      </dgm:t>
    </dgm:pt>
    <dgm:pt modelId="{51D46DA6-3CC6-40A9-848E-8B4271278D1D}" type="sibTrans" cxnId="{6C79279E-AF27-40D7-95DC-47A1937581C9}">
      <dgm:prSet phldrT="5" phldr="0"/>
      <dgm:spPr/>
      <dgm:t>
        <a:bodyPr/>
        <a:lstStyle/>
        <a:p>
          <a:r>
            <a:rPr lang="en-US"/>
            <a:t>5</a:t>
          </a:r>
        </a:p>
      </dgm:t>
    </dgm:pt>
    <dgm:pt modelId="{B97BEF06-EC0E-4B05-9E48-05A060A2EDB8}" type="pres">
      <dgm:prSet presAssocID="{86BC52CA-C305-480B-8497-DF5D1754A138}" presName="linearFlow" presStyleCnt="0">
        <dgm:presLayoutVars>
          <dgm:dir/>
          <dgm:animLvl val="lvl"/>
          <dgm:resizeHandles val="exact"/>
        </dgm:presLayoutVars>
      </dgm:prSet>
      <dgm:spPr/>
      <dgm:t>
        <a:bodyPr/>
        <a:lstStyle/>
        <a:p>
          <a:endParaRPr lang="en-US"/>
        </a:p>
      </dgm:t>
    </dgm:pt>
    <dgm:pt modelId="{05DA0E11-84ED-4353-8C2C-D568FC1E35E7}" type="pres">
      <dgm:prSet presAssocID="{AB2D7F32-12FE-4501-A3B5-6489ABF0F60A}" presName="compositeNode" presStyleCnt="0"/>
      <dgm:spPr/>
    </dgm:pt>
    <dgm:pt modelId="{EDA9B8A0-A9DE-4C42-9B07-BD5074853088}" type="pres">
      <dgm:prSet presAssocID="{AB2D7F32-12FE-4501-A3B5-6489ABF0F60A}" presName="parTx" presStyleLbl="node1" presStyleIdx="0" presStyleCnt="0">
        <dgm:presLayoutVars>
          <dgm:chMax val="0"/>
          <dgm:chPref val="0"/>
          <dgm:bulletEnabled val="1"/>
        </dgm:presLayoutVars>
      </dgm:prSet>
      <dgm:spPr/>
    </dgm:pt>
    <dgm:pt modelId="{39B4DD0F-0B73-4EA5-945F-28763DDA2E60}" type="pres">
      <dgm:prSet presAssocID="{AB2D7F32-12FE-4501-A3B5-6489ABF0F60A}" presName="parSh" presStyleCnt="0"/>
      <dgm:spPr/>
    </dgm:pt>
    <dgm:pt modelId="{3C8B685D-43E2-4F3A-AC20-B1B8D7CE0A7C}" type="pres">
      <dgm:prSet presAssocID="{AB2D7F32-12FE-4501-A3B5-6489ABF0F60A}" presName="lineNode" presStyleLbl="alignAccFollowNode1" presStyleIdx="0" presStyleCnt="15"/>
      <dgm:spPr/>
    </dgm:pt>
    <dgm:pt modelId="{1AEF3FBE-B3E7-488B-B366-30A5A6631797}" type="pres">
      <dgm:prSet presAssocID="{AB2D7F32-12FE-4501-A3B5-6489ABF0F60A}" presName="lineArrowNode" presStyleLbl="alignAccFollowNode1" presStyleIdx="1" presStyleCnt="15"/>
      <dgm:spPr/>
    </dgm:pt>
    <dgm:pt modelId="{CD983ACA-C738-46C7-98BF-F0E4ABAF8FC1}" type="pres">
      <dgm:prSet presAssocID="{B5B28A6B-7A32-4956-8B96-781CBA1CDDCF}" presName="sibTransNodeCircle" presStyleLbl="alignNode1" presStyleIdx="0" presStyleCnt="5">
        <dgm:presLayoutVars>
          <dgm:chMax val="0"/>
          <dgm:bulletEnabled/>
        </dgm:presLayoutVars>
      </dgm:prSet>
      <dgm:spPr/>
      <dgm:t>
        <a:bodyPr/>
        <a:lstStyle/>
        <a:p>
          <a:endParaRPr lang="en-US"/>
        </a:p>
      </dgm:t>
    </dgm:pt>
    <dgm:pt modelId="{27197823-878B-4A61-B0D8-12EEC7EAE667}" type="pres">
      <dgm:prSet presAssocID="{B5B28A6B-7A32-4956-8B96-781CBA1CDDCF}" presName="spacerBetweenCircleAndCallout" presStyleCnt="0">
        <dgm:presLayoutVars/>
      </dgm:prSet>
      <dgm:spPr/>
    </dgm:pt>
    <dgm:pt modelId="{F23A4402-779B-438B-A2E7-F3B507724616}" type="pres">
      <dgm:prSet presAssocID="{AB2D7F32-12FE-4501-A3B5-6489ABF0F60A}" presName="nodeText" presStyleLbl="alignAccFollowNode1" presStyleIdx="2" presStyleCnt="15">
        <dgm:presLayoutVars>
          <dgm:bulletEnabled val="1"/>
        </dgm:presLayoutVars>
      </dgm:prSet>
      <dgm:spPr/>
      <dgm:t>
        <a:bodyPr/>
        <a:lstStyle/>
        <a:p>
          <a:endParaRPr lang="en-US"/>
        </a:p>
      </dgm:t>
    </dgm:pt>
    <dgm:pt modelId="{8B218C93-1DCE-4D99-A345-8C37E4CBB0D0}" type="pres">
      <dgm:prSet presAssocID="{B5B28A6B-7A32-4956-8B96-781CBA1CDDCF}" presName="sibTransComposite" presStyleCnt="0"/>
      <dgm:spPr/>
    </dgm:pt>
    <dgm:pt modelId="{33BEF5A3-3959-4CE6-BE7D-4F1F882C972F}" type="pres">
      <dgm:prSet presAssocID="{1E535648-1014-4911-A635-64F0F4C596DD}" presName="compositeNode" presStyleCnt="0"/>
      <dgm:spPr/>
    </dgm:pt>
    <dgm:pt modelId="{D000C330-EB1E-49F8-B651-2ECA9A2BAA05}" type="pres">
      <dgm:prSet presAssocID="{1E535648-1014-4911-A635-64F0F4C596DD}" presName="parTx" presStyleLbl="node1" presStyleIdx="0" presStyleCnt="0">
        <dgm:presLayoutVars>
          <dgm:chMax val="0"/>
          <dgm:chPref val="0"/>
          <dgm:bulletEnabled val="1"/>
        </dgm:presLayoutVars>
      </dgm:prSet>
      <dgm:spPr/>
    </dgm:pt>
    <dgm:pt modelId="{A93AC1D0-3D84-4792-835F-FE84569A157D}" type="pres">
      <dgm:prSet presAssocID="{1E535648-1014-4911-A635-64F0F4C596DD}" presName="parSh" presStyleCnt="0"/>
      <dgm:spPr/>
    </dgm:pt>
    <dgm:pt modelId="{D493DDAA-A9F4-462C-B6D8-33D191B848E9}" type="pres">
      <dgm:prSet presAssocID="{1E535648-1014-4911-A635-64F0F4C596DD}" presName="lineNode" presStyleLbl="alignAccFollowNode1" presStyleIdx="3" presStyleCnt="15"/>
      <dgm:spPr/>
    </dgm:pt>
    <dgm:pt modelId="{9642535C-D806-4AC1-8FE4-1AB2BCE8CEC9}" type="pres">
      <dgm:prSet presAssocID="{1E535648-1014-4911-A635-64F0F4C596DD}" presName="lineArrowNode" presStyleLbl="alignAccFollowNode1" presStyleIdx="4" presStyleCnt="15"/>
      <dgm:spPr/>
    </dgm:pt>
    <dgm:pt modelId="{0F61AD99-CED1-4B24-BD27-64E13A43DE93}" type="pres">
      <dgm:prSet presAssocID="{B29A8ED4-C974-4698-912E-6F1F287D8293}" presName="sibTransNodeCircle" presStyleLbl="alignNode1" presStyleIdx="1" presStyleCnt="5">
        <dgm:presLayoutVars>
          <dgm:chMax val="0"/>
          <dgm:bulletEnabled/>
        </dgm:presLayoutVars>
      </dgm:prSet>
      <dgm:spPr/>
      <dgm:t>
        <a:bodyPr/>
        <a:lstStyle/>
        <a:p>
          <a:endParaRPr lang="en-US"/>
        </a:p>
      </dgm:t>
    </dgm:pt>
    <dgm:pt modelId="{E40A127D-4AAB-47DE-B996-66AB1D9A365B}" type="pres">
      <dgm:prSet presAssocID="{B29A8ED4-C974-4698-912E-6F1F287D8293}" presName="spacerBetweenCircleAndCallout" presStyleCnt="0">
        <dgm:presLayoutVars/>
      </dgm:prSet>
      <dgm:spPr/>
    </dgm:pt>
    <dgm:pt modelId="{F0AA9D3D-DA81-4C30-999A-1447EB8D3773}" type="pres">
      <dgm:prSet presAssocID="{1E535648-1014-4911-A635-64F0F4C596DD}" presName="nodeText" presStyleLbl="alignAccFollowNode1" presStyleIdx="5" presStyleCnt="15">
        <dgm:presLayoutVars>
          <dgm:bulletEnabled val="1"/>
        </dgm:presLayoutVars>
      </dgm:prSet>
      <dgm:spPr/>
      <dgm:t>
        <a:bodyPr/>
        <a:lstStyle/>
        <a:p>
          <a:endParaRPr lang="en-US"/>
        </a:p>
      </dgm:t>
    </dgm:pt>
    <dgm:pt modelId="{EFC946F8-0130-490C-8DC5-E923F5D112B6}" type="pres">
      <dgm:prSet presAssocID="{B29A8ED4-C974-4698-912E-6F1F287D8293}" presName="sibTransComposite" presStyleCnt="0"/>
      <dgm:spPr/>
    </dgm:pt>
    <dgm:pt modelId="{FD85AC60-DE49-42CB-A170-CD3DD0A04E30}" type="pres">
      <dgm:prSet presAssocID="{133E3D0F-95ED-4D8E-B77F-7081901C6DF7}" presName="compositeNode" presStyleCnt="0"/>
      <dgm:spPr/>
    </dgm:pt>
    <dgm:pt modelId="{D952496D-9182-4AC0-98E5-C75A405CE4E2}" type="pres">
      <dgm:prSet presAssocID="{133E3D0F-95ED-4D8E-B77F-7081901C6DF7}" presName="parTx" presStyleLbl="node1" presStyleIdx="0" presStyleCnt="0">
        <dgm:presLayoutVars>
          <dgm:chMax val="0"/>
          <dgm:chPref val="0"/>
          <dgm:bulletEnabled val="1"/>
        </dgm:presLayoutVars>
      </dgm:prSet>
      <dgm:spPr/>
    </dgm:pt>
    <dgm:pt modelId="{67D02A02-3145-4E42-B0E8-541C734E2142}" type="pres">
      <dgm:prSet presAssocID="{133E3D0F-95ED-4D8E-B77F-7081901C6DF7}" presName="parSh" presStyleCnt="0"/>
      <dgm:spPr/>
    </dgm:pt>
    <dgm:pt modelId="{263AC6CC-80BC-4734-8082-02C89F1B5E71}" type="pres">
      <dgm:prSet presAssocID="{133E3D0F-95ED-4D8E-B77F-7081901C6DF7}" presName="lineNode" presStyleLbl="alignAccFollowNode1" presStyleIdx="6" presStyleCnt="15"/>
      <dgm:spPr/>
    </dgm:pt>
    <dgm:pt modelId="{BA3A1D18-6D58-40AB-A4C3-98EE9C58FFFE}" type="pres">
      <dgm:prSet presAssocID="{133E3D0F-95ED-4D8E-B77F-7081901C6DF7}" presName="lineArrowNode" presStyleLbl="alignAccFollowNode1" presStyleIdx="7" presStyleCnt="15"/>
      <dgm:spPr/>
    </dgm:pt>
    <dgm:pt modelId="{3EDD9951-5145-42F0-83A7-0BECE9D5D08E}" type="pres">
      <dgm:prSet presAssocID="{793D419D-EE3E-4170-AD45-2D0A16B51E5C}" presName="sibTransNodeCircle" presStyleLbl="alignNode1" presStyleIdx="2" presStyleCnt="5">
        <dgm:presLayoutVars>
          <dgm:chMax val="0"/>
          <dgm:bulletEnabled/>
        </dgm:presLayoutVars>
      </dgm:prSet>
      <dgm:spPr/>
      <dgm:t>
        <a:bodyPr/>
        <a:lstStyle/>
        <a:p>
          <a:endParaRPr lang="en-US"/>
        </a:p>
      </dgm:t>
    </dgm:pt>
    <dgm:pt modelId="{4C2E17FF-2FF5-44FD-B356-98518622E234}" type="pres">
      <dgm:prSet presAssocID="{793D419D-EE3E-4170-AD45-2D0A16B51E5C}" presName="spacerBetweenCircleAndCallout" presStyleCnt="0">
        <dgm:presLayoutVars/>
      </dgm:prSet>
      <dgm:spPr/>
    </dgm:pt>
    <dgm:pt modelId="{898F5C69-67EC-4647-B8F9-50CF88D8073D}" type="pres">
      <dgm:prSet presAssocID="{133E3D0F-95ED-4D8E-B77F-7081901C6DF7}" presName="nodeText" presStyleLbl="alignAccFollowNode1" presStyleIdx="8" presStyleCnt="15">
        <dgm:presLayoutVars>
          <dgm:bulletEnabled val="1"/>
        </dgm:presLayoutVars>
      </dgm:prSet>
      <dgm:spPr/>
      <dgm:t>
        <a:bodyPr/>
        <a:lstStyle/>
        <a:p>
          <a:endParaRPr lang="en-US"/>
        </a:p>
      </dgm:t>
    </dgm:pt>
    <dgm:pt modelId="{2135F01E-36D1-4744-B433-A5CA8046DA10}" type="pres">
      <dgm:prSet presAssocID="{793D419D-EE3E-4170-AD45-2D0A16B51E5C}" presName="sibTransComposite" presStyleCnt="0"/>
      <dgm:spPr/>
    </dgm:pt>
    <dgm:pt modelId="{51B31B40-8150-4FB6-933C-AEC9D8DAA43B}" type="pres">
      <dgm:prSet presAssocID="{18CCEE90-FBF8-4CA2-8793-E866C6F7C287}" presName="compositeNode" presStyleCnt="0"/>
      <dgm:spPr/>
    </dgm:pt>
    <dgm:pt modelId="{6CC838C9-AC7B-4141-9A69-E5097E8A532D}" type="pres">
      <dgm:prSet presAssocID="{18CCEE90-FBF8-4CA2-8793-E866C6F7C287}" presName="parTx" presStyleLbl="node1" presStyleIdx="0" presStyleCnt="0">
        <dgm:presLayoutVars>
          <dgm:chMax val="0"/>
          <dgm:chPref val="0"/>
          <dgm:bulletEnabled val="1"/>
        </dgm:presLayoutVars>
      </dgm:prSet>
      <dgm:spPr/>
    </dgm:pt>
    <dgm:pt modelId="{F46944CC-D4D8-4B74-8587-9FCD1B967AD5}" type="pres">
      <dgm:prSet presAssocID="{18CCEE90-FBF8-4CA2-8793-E866C6F7C287}" presName="parSh" presStyleCnt="0"/>
      <dgm:spPr/>
    </dgm:pt>
    <dgm:pt modelId="{D030C76B-FA10-4170-87FD-1FD3D5A7CEA0}" type="pres">
      <dgm:prSet presAssocID="{18CCEE90-FBF8-4CA2-8793-E866C6F7C287}" presName="lineNode" presStyleLbl="alignAccFollowNode1" presStyleIdx="9" presStyleCnt="15"/>
      <dgm:spPr/>
    </dgm:pt>
    <dgm:pt modelId="{90B7D420-B4A3-4027-83E0-0B7336B142A6}" type="pres">
      <dgm:prSet presAssocID="{18CCEE90-FBF8-4CA2-8793-E866C6F7C287}" presName="lineArrowNode" presStyleLbl="alignAccFollowNode1" presStyleIdx="10" presStyleCnt="15"/>
      <dgm:spPr/>
    </dgm:pt>
    <dgm:pt modelId="{C9989B3E-1D73-4B0A-91C0-BACAE8DA8598}" type="pres">
      <dgm:prSet presAssocID="{CEB51343-7A06-48DA-933B-49616B8F1128}" presName="sibTransNodeCircle" presStyleLbl="alignNode1" presStyleIdx="3" presStyleCnt="5">
        <dgm:presLayoutVars>
          <dgm:chMax val="0"/>
          <dgm:bulletEnabled/>
        </dgm:presLayoutVars>
      </dgm:prSet>
      <dgm:spPr/>
      <dgm:t>
        <a:bodyPr/>
        <a:lstStyle/>
        <a:p>
          <a:endParaRPr lang="en-US"/>
        </a:p>
      </dgm:t>
    </dgm:pt>
    <dgm:pt modelId="{B8DDC656-D8F8-49D4-8D8C-583D4EE80CC9}" type="pres">
      <dgm:prSet presAssocID="{CEB51343-7A06-48DA-933B-49616B8F1128}" presName="spacerBetweenCircleAndCallout" presStyleCnt="0">
        <dgm:presLayoutVars/>
      </dgm:prSet>
      <dgm:spPr/>
    </dgm:pt>
    <dgm:pt modelId="{ADE261CF-0A84-42DD-9B9C-1B93369E104E}" type="pres">
      <dgm:prSet presAssocID="{18CCEE90-FBF8-4CA2-8793-E866C6F7C287}" presName="nodeText" presStyleLbl="alignAccFollowNode1" presStyleIdx="11" presStyleCnt="15">
        <dgm:presLayoutVars>
          <dgm:bulletEnabled val="1"/>
        </dgm:presLayoutVars>
      </dgm:prSet>
      <dgm:spPr/>
      <dgm:t>
        <a:bodyPr/>
        <a:lstStyle/>
        <a:p>
          <a:endParaRPr lang="en-US"/>
        </a:p>
      </dgm:t>
    </dgm:pt>
    <dgm:pt modelId="{BFAE37A9-14EB-49E0-BB36-C22CFE6DC7FE}" type="pres">
      <dgm:prSet presAssocID="{CEB51343-7A06-48DA-933B-49616B8F1128}" presName="sibTransComposite" presStyleCnt="0"/>
      <dgm:spPr/>
    </dgm:pt>
    <dgm:pt modelId="{0DE82DA2-615C-424A-8BE0-016D27CEED18}" type="pres">
      <dgm:prSet presAssocID="{C4B07E51-E91D-4150-B699-6391B5F97587}" presName="compositeNode" presStyleCnt="0"/>
      <dgm:spPr/>
    </dgm:pt>
    <dgm:pt modelId="{98F1463C-F234-43D7-B8FC-FB0039213EE1}" type="pres">
      <dgm:prSet presAssocID="{C4B07E51-E91D-4150-B699-6391B5F97587}" presName="parTx" presStyleLbl="node1" presStyleIdx="0" presStyleCnt="0">
        <dgm:presLayoutVars>
          <dgm:chMax val="0"/>
          <dgm:chPref val="0"/>
          <dgm:bulletEnabled val="1"/>
        </dgm:presLayoutVars>
      </dgm:prSet>
      <dgm:spPr/>
    </dgm:pt>
    <dgm:pt modelId="{B8963445-264D-4C36-8D25-B846793A0336}" type="pres">
      <dgm:prSet presAssocID="{C4B07E51-E91D-4150-B699-6391B5F97587}" presName="parSh" presStyleCnt="0"/>
      <dgm:spPr/>
    </dgm:pt>
    <dgm:pt modelId="{6F616E36-74A5-4685-BBFA-CB4D7E0DB0F5}" type="pres">
      <dgm:prSet presAssocID="{C4B07E51-E91D-4150-B699-6391B5F97587}" presName="lineNode" presStyleLbl="alignAccFollowNode1" presStyleIdx="12" presStyleCnt="15"/>
      <dgm:spPr/>
    </dgm:pt>
    <dgm:pt modelId="{28C3D7FE-950D-4822-B861-6D7024CCFEAC}" type="pres">
      <dgm:prSet presAssocID="{C4B07E51-E91D-4150-B699-6391B5F97587}" presName="lineArrowNode" presStyleLbl="alignAccFollowNode1" presStyleIdx="13" presStyleCnt="15"/>
      <dgm:spPr/>
    </dgm:pt>
    <dgm:pt modelId="{296748AD-65A5-49A0-8857-D4BDAE71FEF8}" type="pres">
      <dgm:prSet presAssocID="{51D46DA6-3CC6-40A9-848E-8B4271278D1D}" presName="sibTransNodeCircle" presStyleLbl="alignNode1" presStyleIdx="4" presStyleCnt="5">
        <dgm:presLayoutVars>
          <dgm:chMax val="0"/>
          <dgm:bulletEnabled/>
        </dgm:presLayoutVars>
      </dgm:prSet>
      <dgm:spPr/>
      <dgm:t>
        <a:bodyPr/>
        <a:lstStyle/>
        <a:p>
          <a:endParaRPr lang="en-US"/>
        </a:p>
      </dgm:t>
    </dgm:pt>
    <dgm:pt modelId="{4C889706-54BD-497D-ABB6-B96CF08A5033}" type="pres">
      <dgm:prSet presAssocID="{51D46DA6-3CC6-40A9-848E-8B4271278D1D}" presName="spacerBetweenCircleAndCallout" presStyleCnt="0">
        <dgm:presLayoutVars/>
      </dgm:prSet>
      <dgm:spPr/>
    </dgm:pt>
    <dgm:pt modelId="{64365295-2BDC-4F74-910E-D09712BD108F}" type="pres">
      <dgm:prSet presAssocID="{C4B07E51-E91D-4150-B699-6391B5F97587}" presName="nodeText" presStyleLbl="alignAccFollowNode1" presStyleIdx="14" presStyleCnt="15">
        <dgm:presLayoutVars>
          <dgm:bulletEnabled val="1"/>
        </dgm:presLayoutVars>
      </dgm:prSet>
      <dgm:spPr/>
      <dgm:t>
        <a:bodyPr/>
        <a:lstStyle/>
        <a:p>
          <a:endParaRPr lang="en-US"/>
        </a:p>
      </dgm:t>
    </dgm:pt>
  </dgm:ptLst>
  <dgm:cxnLst>
    <dgm:cxn modelId="{7274BAA6-18DF-4E66-939A-92B206A8AF68}" type="presOf" srcId="{133E3D0F-95ED-4D8E-B77F-7081901C6DF7}" destId="{898F5C69-67EC-4647-B8F9-50CF88D8073D}" srcOrd="0" destOrd="0" presId="urn:microsoft.com/office/officeart/2016/7/layout/LinearArrowProcessNumbered"/>
    <dgm:cxn modelId="{6D7ED6DB-BC7D-4F4F-B8EC-8106C4A61EF4}" type="presOf" srcId="{CEB51343-7A06-48DA-933B-49616B8F1128}" destId="{C9989B3E-1D73-4B0A-91C0-BACAE8DA8598}" srcOrd="0" destOrd="0" presId="urn:microsoft.com/office/officeart/2016/7/layout/LinearArrowProcessNumbered"/>
    <dgm:cxn modelId="{6C79279E-AF27-40D7-95DC-47A1937581C9}" srcId="{86BC52CA-C305-480B-8497-DF5D1754A138}" destId="{C4B07E51-E91D-4150-B699-6391B5F97587}" srcOrd="4" destOrd="0" parTransId="{CE674050-00F4-47AC-83DC-AE247EC20F74}" sibTransId="{51D46DA6-3CC6-40A9-848E-8B4271278D1D}"/>
    <dgm:cxn modelId="{9C5D921C-B3A4-42F5-BCB5-10F83A86EADD}" type="presOf" srcId="{C4B07E51-E91D-4150-B699-6391B5F97587}" destId="{64365295-2BDC-4F74-910E-D09712BD108F}" srcOrd="0" destOrd="0" presId="urn:microsoft.com/office/officeart/2016/7/layout/LinearArrowProcessNumbered"/>
    <dgm:cxn modelId="{D3B99918-5679-43FE-8202-ABEE3D6F3A5B}" srcId="{86BC52CA-C305-480B-8497-DF5D1754A138}" destId="{18CCEE90-FBF8-4CA2-8793-E866C6F7C287}" srcOrd="3" destOrd="0" parTransId="{927C6146-2D06-4ED2-9B00-1B174BC8E19C}" sibTransId="{CEB51343-7A06-48DA-933B-49616B8F1128}"/>
    <dgm:cxn modelId="{600AC784-527F-4A0C-9A33-5803F088AAC6}" type="presOf" srcId="{793D419D-EE3E-4170-AD45-2D0A16B51E5C}" destId="{3EDD9951-5145-42F0-83A7-0BECE9D5D08E}" srcOrd="0" destOrd="0" presId="urn:microsoft.com/office/officeart/2016/7/layout/LinearArrowProcessNumbered"/>
    <dgm:cxn modelId="{D8DB068F-187D-4FE0-A95D-D1E1408331F9}" srcId="{86BC52CA-C305-480B-8497-DF5D1754A138}" destId="{133E3D0F-95ED-4D8E-B77F-7081901C6DF7}" srcOrd="2" destOrd="0" parTransId="{37A217C6-9AF4-4500-BA2A-8C081E2BBBC3}" sibTransId="{793D419D-EE3E-4170-AD45-2D0A16B51E5C}"/>
    <dgm:cxn modelId="{13E901F2-8D8A-436E-A4D0-55781FCFF37E}" type="presOf" srcId="{18CCEE90-FBF8-4CA2-8793-E866C6F7C287}" destId="{ADE261CF-0A84-42DD-9B9C-1B93369E104E}" srcOrd="0" destOrd="0" presId="urn:microsoft.com/office/officeart/2016/7/layout/LinearArrowProcessNumbered"/>
    <dgm:cxn modelId="{4F0E5273-BCC7-4406-A4D8-497C4EDE7CFE}" type="presOf" srcId="{86BC52CA-C305-480B-8497-DF5D1754A138}" destId="{B97BEF06-EC0E-4B05-9E48-05A060A2EDB8}" srcOrd="0" destOrd="0" presId="urn:microsoft.com/office/officeart/2016/7/layout/LinearArrowProcessNumbered"/>
    <dgm:cxn modelId="{0BC34FED-D4C4-45DE-A63B-B2826150BEC0}" type="presOf" srcId="{1E535648-1014-4911-A635-64F0F4C596DD}" destId="{F0AA9D3D-DA81-4C30-999A-1447EB8D3773}" srcOrd="0" destOrd="0" presId="urn:microsoft.com/office/officeart/2016/7/layout/LinearArrowProcessNumbered"/>
    <dgm:cxn modelId="{11DEAAE7-514C-4BDD-A479-84903BD780BC}" type="presOf" srcId="{B5B28A6B-7A32-4956-8B96-781CBA1CDDCF}" destId="{CD983ACA-C738-46C7-98BF-F0E4ABAF8FC1}" srcOrd="0" destOrd="0" presId="urn:microsoft.com/office/officeart/2016/7/layout/LinearArrowProcessNumbered"/>
    <dgm:cxn modelId="{9A1D2936-8D3F-433F-9243-D7B8EF47EA0B}" type="presOf" srcId="{AB2D7F32-12FE-4501-A3B5-6489ABF0F60A}" destId="{F23A4402-779B-438B-A2E7-F3B507724616}" srcOrd="0" destOrd="0" presId="urn:microsoft.com/office/officeart/2016/7/layout/LinearArrowProcessNumbered"/>
    <dgm:cxn modelId="{7A517418-8A24-4D06-8C17-A4BDC1068B23}" srcId="{86BC52CA-C305-480B-8497-DF5D1754A138}" destId="{AB2D7F32-12FE-4501-A3B5-6489ABF0F60A}" srcOrd="0" destOrd="0" parTransId="{4E9CA632-462C-4AD1-B177-FC2F27D6704F}" sibTransId="{B5B28A6B-7A32-4956-8B96-781CBA1CDDCF}"/>
    <dgm:cxn modelId="{7BD0ECFC-2193-4C48-B1B3-72C08B6B2B29}" type="presOf" srcId="{51D46DA6-3CC6-40A9-848E-8B4271278D1D}" destId="{296748AD-65A5-49A0-8857-D4BDAE71FEF8}" srcOrd="0" destOrd="0" presId="urn:microsoft.com/office/officeart/2016/7/layout/LinearArrowProcessNumbered"/>
    <dgm:cxn modelId="{512279D5-E5B7-4EB4-B2C2-9CE239346911}" type="presOf" srcId="{B29A8ED4-C974-4698-912E-6F1F287D8293}" destId="{0F61AD99-CED1-4B24-BD27-64E13A43DE93}" srcOrd="0" destOrd="0" presId="urn:microsoft.com/office/officeart/2016/7/layout/LinearArrowProcessNumbered"/>
    <dgm:cxn modelId="{A0CC7346-2C12-4674-AD73-E72A3CABDF0A}" srcId="{86BC52CA-C305-480B-8497-DF5D1754A138}" destId="{1E535648-1014-4911-A635-64F0F4C596DD}" srcOrd="1" destOrd="0" parTransId="{4FCA2563-018A-4406-AAAB-C81041334F84}" sibTransId="{B29A8ED4-C974-4698-912E-6F1F287D8293}"/>
    <dgm:cxn modelId="{2463E93B-612F-408C-9F62-4E07E6AA5652}" type="presParOf" srcId="{B97BEF06-EC0E-4B05-9E48-05A060A2EDB8}" destId="{05DA0E11-84ED-4353-8C2C-D568FC1E35E7}" srcOrd="0" destOrd="0" presId="urn:microsoft.com/office/officeart/2016/7/layout/LinearArrowProcessNumbered"/>
    <dgm:cxn modelId="{47632170-DE42-42C9-AADF-90C0DC2B19F4}" type="presParOf" srcId="{05DA0E11-84ED-4353-8C2C-D568FC1E35E7}" destId="{EDA9B8A0-A9DE-4C42-9B07-BD5074853088}" srcOrd="0" destOrd="0" presId="urn:microsoft.com/office/officeart/2016/7/layout/LinearArrowProcessNumbered"/>
    <dgm:cxn modelId="{B810F697-9559-4CCD-8284-A9545EF0F38F}" type="presParOf" srcId="{05DA0E11-84ED-4353-8C2C-D568FC1E35E7}" destId="{39B4DD0F-0B73-4EA5-945F-28763DDA2E60}" srcOrd="1" destOrd="0" presId="urn:microsoft.com/office/officeart/2016/7/layout/LinearArrowProcessNumbered"/>
    <dgm:cxn modelId="{BAF998B5-7A07-40B8-8586-405964C0BC42}" type="presParOf" srcId="{39B4DD0F-0B73-4EA5-945F-28763DDA2E60}" destId="{3C8B685D-43E2-4F3A-AC20-B1B8D7CE0A7C}" srcOrd="0" destOrd="0" presId="urn:microsoft.com/office/officeart/2016/7/layout/LinearArrowProcessNumbered"/>
    <dgm:cxn modelId="{6E41F832-D044-4D49-BE9B-7927CBE7BA97}" type="presParOf" srcId="{39B4DD0F-0B73-4EA5-945F-28763DDA2E60}" destId="{1AEF3FBE-B3E7-488B-B366-30A5A6631797}" srcOrd="1" destOrd="0" presId="urn:microsoft.com/office/officeart/2016/7/layout/LinearArrowProcessNumbered"/>
    <dgm:cxn modelId="{CC715DDD-0DA2-457F-81A2-A7CC1EECC872}" type="presParOf" srcId="{39B4DD0F-0B73-4EA5-945F-28763DDA2E60}" destId="{CD983ACA-C738-46C7-98BF-F0E4ABAF8FC1}" srcOrd="2" destOrd="0" presId="urn:microsoft.com/office/officeart/2016/7/layout/LinearArrowProcessNumbered"/>
    <dgm:cxn modelId="{4353C3D3-0CE9-44BB-870D-2FE044083628}" type="presParOf" srcId="{39B4DD0F-0B73-4EA5-945F-28763DDA2E60}" destId="{27197823-878B-4A61-B0D8-12EEC7EAE667}" srcOrd="3" destOrd="0" presId="urn:microsoft.com/office/officeart/2016/7/layout/LinearArrowProcessNumbered"/>
    <dgm:cxn modelId="{3A3222C1-B53B-4977-8A28-9B3B3BFFF935}" type="presParOf" srcId="{05DA0E11-84ED-4353-8C2C-D568FC1E35E7}" destId="{F23A4402-779B-438B-A2E7-F3B507724616}" srcOrd="2" destOrd="0" presId="urn:microsoft.com/office/officeart/2016/7/layout/LinearArrowProcessNumbered"/>
    <dgm:cxn modelId="{174E3A12-32CE-4170-8D51-9F3A584F645E}" type="presParOf" srcId="{B97BEF06-EC0E-4B05-9E48-05A060A2EDB8}" destId="{8B218C93-1DCE-4D99-A345-8C37E4CBB0D0}" srcOrd="1" destOrd="0" presId="urn:microsoft.com/office/officeart/2016/7/layout/LinearArrowProcessNumbered"/>
    <dgm:cxn modelId="{B52D84DD-1580-4908-BE7D-C2CDD8D56412}" type="presParOf" srcId="{B97BEF06-EC0E-4B05-9E48-05A060A2EDB8}" destId="{33BEF5A3-3959-4CE6-BE7D-4F1F882C972F}" srcOrd="2" destOrd="0" presId="urn:microsoft.com/office/officeart/2016/7/layout/LinearArrowProcessNumbered"/>
    <dgm:cxn modelId="{CB2FDEC8-486F-4B67-B846-C5747BD001D4}" type="presParOf" srcId="{33BEF5A3-3959-4CE6-BE7D-4F1F882C972F}" destId="{D000C330-EB1E-49F8-B651-2ECA9A2BAA05}" srcOrd="0" destOrd="0" presId="urn:microsoft.com/office/officeart/2016/7/layout/LinearArrowProcessNumbered"/>
    <dgm:cxn modelId="{4BE0E57D-2214-4127-862A-A7E99912C6C8}" type="presParOf" srcId="{33BEF5A3-3959-4CE6-BE7D-4F1F882C972F}" destId="{A93AC1D0-3D84-4792-835F-FE84569A157D}" srcOrd="1" destOrd="0" presId="urn:microsoft.com/office/officeart/2016/7/layout/LinearArrowProcessNumbered"/>
    <dgm:cxn modelId="{EE4BC96C-F3F0-4BCB-982A-43353C7AD976}" type="presParOf" srcId="{A93AC1D0-3D84-4792-835F-FE84569A157D}" destId="{D493DDAA-A9F4-462C-B6D8-33D191B848E9}" srcOrd="0" destOrd="0" presId="urn:microsoft.com/office/officeart/2016/7/layout/LinearArrowProcessNumbered"/>
    <dgm:cxn modelId="{C5CCB7F3-37C9-4688-AF0E-4B36F40D9E07}" type="presParOf" srcId="{A93AC1D0-3D84-4792-835F-FE84569A157D}" destId="{9642535C-D806-4AC1-8FE4-1AB2BCE8CEC9}" srcOrd="1" destOrd="0" presId="urn:microsoft.com/office/officeart/2016/7/layout/LinearArrowProcessNumbered"/>
    <dgm:cxn modelId="{93B1F729-934C-4D44-997A-7CACA6C4252B}" type="presParOf" srcId="{A93AC1D0-3D84-4792-835F-FE84569A157D}" destId="{0F61AD99-CED1-4B24-BD27-64E13A43DE93}" srcOrd="2" destOrd="0" presId="urn:microsoft.com/office/officeart/2016/7/layout/LinearArrowProcessNumbered"/>
    <dgm:cxn modelId="{3F68612F-C714-4EB0-B82C-95107E7EEAEA}" type="presParOf" srcId="{A93AC1D0-3D84-4792-835F-FE84569A157D}" destId="{E40A127D-4AAB-47DE-B996-66AB1D9A365B}" srcOrd="3" destOrd="0" presId="urn:microsoft.com/office/officeart/2016/7/layout/LinearArrowProcessNumbered"/>
    <dgm:cxn modelId="{3B7BAAE3-E1EE-45EB-9EFE-1BE00C5628CC}" type="presParOf" srcId="{33BEF5A3-3959-4CE6-BE7D-4F1F882C972F}" destId="{F0AA9D3D-DA81-4C30-999A-1447EB8D3773}" srcOrd="2" destOrd="0" presId="urn:microsoft.com/office/officeart/2016/7/layout/LinearArrowProcessNumbered"/>
    <dgm:cxn modelId="{403095E4-56A8-408A-94F6-2BB73B1220E2}" type="presParOf" srcId="{B97BEF06-EC0E-4B05-9E48-05A060A2EDB8}" destId="{EFC946F8-0130-490C-8DC5-E923F5D112B6}" srcOrd="3" destOrd="0" presId="urn:microsoft.com/office/officeart/2016/7/layout/LinearArrowProcessNumbered"/>
    <dgm:cxn modelId="{48C3C3BB-594A-43D3-AABF-C8723048EDFD}" type="presParOf" srcId="{B97BEF06-EC0E-4B05-9E48-05A060A2EDB8}" destId="{FD85AC60-DE49-42CB-A170-CD3DD0A04E30}" srcOrd="4" destOrd="0" presId="urn:microsoft.com/office/officeart/2016/7/layout/LinearArrowProcessNumbered"/>
    <dgm:cxn modelId="{BBD7C934-C0E9-4178-85BA-8415E2602BC8}" type="presParOf" srcId="{FD85AC60-DE49-42CB-A170-CD3DD0A04E30}" destId="{D952496D-9182-4AC0-98E5-C75A405CE4E2}" srcOrd="0" destOrd="0" presId="urn:microsoft.com/office/officeart/2016/7/layout/LinearArrowProcessNumbered"/>
    <dgm:cxn modelId="{DCC42585-AFAB-4E82-BD47-A59568BE392C}" type="presParOf" srcId="{FD85AC60-DE49-42CB-A170-CD3DD0A04E30}" destId="{67D02A02-3145-4E42-B0E8-541C734E2142}" srcOrd="1" destOrd="0" presId="urn:microsoft.com/office/officeart/2016/7/layout/LinearArrowProcessNumbered"/>
    <dgm:cxn modelId="{91E01561-B898-434E-9C89-1FA69F69A92D}" type="presParOf" srcId="{67D02A02-3145-4E42-B0E8-541C734E2142}" destId="{263AC6CC-80BC-4734-8082-02C89F1B5E71}" srcOrd="0" destOrd="0" presId="urn:microsoft.com/office/officeart/2016/7/layout/LinearArrowProcessNumbered"/>
    <dgm:cxn modelId="{6062AD7A-222D-484C-8661-8DFE0B62E0C3}" type="presParOf" srcId="{67D02A02-3145-4E42-B0E8-541C734E2142}" destId="{BA3A1D18-6D58-40AB-A4C3-98EE9C58FFFE}" srcOrd="1" destOrd="0" presId="urn:microsoft.com/office/officeart/2016/7/layout/LinearArrowProcessNumbered"/>
    <dgm:cxn modelId="{39A13E45-121F-4F82-A9A2-6760F2113780}" type="presParOf" srcId="{67D02A02-3145-4E42-B0E8-541C734E2142}" destId="{3EDD9951-5145-42F0-83A7-0BECE9D5D08E}" srcOrd="2" destOrd="0" presId="urn:microsoft.com/office/officeart/2016/7/layout/LinearArrowProcessNumbered"/>
    <dgm:cxn modelId="{38DF297A-2BF9-466B-84B9-B655085F2648}" type="presParOf" srcId="{67D02A02-3145-4E42-B0E8-541C734E2142}" destId="{4C2E17FF-2FF5-44FD-B356-98518622E234}" srcOrd="3" destOrd="0" presId="urn:microsoft.com/office/officeart/2016/7/layout/LinearArrowProcessNumbered"/>
    <dgm:cxn modelId="{AAEC9451-1750-4BFE-8F78-71EF6D6977F1}" type="presParOf" srcId="{FD85AC60-DE49-42CB-A170-CD3DD0A04E30}" destId="{898F5C69-67EC-4647-B8F9-50CF88D8073D}" srcOrd="2" destOrd="0" presId="urn:microsoft.com/office/officeart/2016/7/layout/LinearArrowProcessNumbered"/>
    <dgm:cxn modelId="{6CA3A587-6C5E-431B-8DAA-57858A63C9AA}" type="presParOf" srcId="{B97BEF06-EC0E-4B05-9E48-05A060A2EDB8}" destId="{2135F01E-36D1-4744-B433-A5CA8046DA10}" srcOrd="5" destOrd="0" presId="urn:microsoft.com/office/officeart/2016/7/layout/LinearArrowProcessNumbered"/>
    <dgm:cxn modelId="{82EF7244-474D-4674-AACE-3BD54CC19B4E}" type="presParOf" srcId="{B97BEF06-EC0E-4B05-9E48-05A060A2EDB8}" destId="{51B31B40-8150-4FB6-933C-AEC9D8DAA43B}" srcOrd="6" destOrd="0" presId="urn:microsoft.com/office/officeart/2016/7/layout/LinearArrowProcessNumbered"/>
    <dgm:cxn modelId="{AD24E84F-C4DF-4C78-8A6F-46414BC7AE46}" type="presParOf" srcId="{51B31B40-8150-4FB6-933C-AEC9D8DAA43B}" destId="{6CC838C9-AC7B-4141-9A69-E5097E8A532D}" srcOrd="0" destOrd="0" presId="urn:microsoft.com/office/officeart/2016/7/layout/LinearArrowProcessNumbered"/>
    <dgm:cxn modelId="{8F0BBC46-3E3C-4310-8739-A14471D5B750}" type="presParOf" srcId="{51B31B40-8150-4FB6-933C-AEC9D8DAA43B}" destId="{F46944CC-D4D8-4B74-8587-9FCD1B967AD5}" srcOrd="1" destOrd="0" presId="urn:microsoft.com/office/officeart/2016/7/layout/LinearArrowProcessNumbered"/>
    <dgm:cxn modelId="{7A5DF39D-B077-4666-9A00-479AFBFD0776}" type="presParOf" srcId="{F46944CC-D4D8-4B74-8587-9FCD1B967AD5}" destId="{D030C76B-FA10-4170-87FD-1FD3D5A7CEA0}" srcOrd="0" destOrd="0" presId="urn:microsoft.com/office/officeart/2016/7/layout/LinearArrowProcessNumbered"/>
    <dgm:cxn modelId="{9FDABD34-96B6-4D89-94B9-98348DA41F36}" type="presParOf" srcId="{F46944CC-D4D8-4B74-8587-9FCD1B967AD5}" destId="{90B7D420-B4A3-4027-83E0-0B7336B142A6}" srcOrd="1" destOrd="0" presId="urn:microsoft.com/office/officeart/2016/7/layout/LinearArrowProcessNumbered"/>
    <dgm:cxn modelId="{4AF06D76-EF07-44BC-ACD2-1430400DE904}" type="presParOf" srcId="{F46944CC-D4D8-4B74-8587-9FCD1B967AD5}" destId="{C9989B3E-1D73-4B0A-91C0-BACAE8DA8598}" srcOrd="2" destOrd="0" presId="urn:microsoft.com/office/officeart/2016/7/layout/LinearArrowProcessNumbered"/>
    <dgm:cxn modelId="{1B7847DC-B94B-4DDB-BF37-029E3A8B0C7D}" type="presParOf" srcId="{F46944CC-D4D8-4B74-8587-9FCD1B967AD5}" destId="{B8DDC656-D8F8-49D4-8D8C-583D4EE80CC9}" srcOrd="3" destOrd="0" presId="urn:microsoft.com/office/officeart/2016/7/layout/LinearArrowProcessNumbered"/>
    <dgm:cxn modelId="{42F5E522-583D-4435-B610-20406B037C57}" type="presParOf" srcId="{51B31B40-8150-4FB6-933C-AEC9D8DAA43B}" destId="{ADE261CF-0A84-42DD-9B9C-1B93369E104E}" srcOrd="2" destOrd="0" presId="urn:microsoft.com/office/officeart/2016/7/layout/LinearArrowProcessNumbered"/>
    <dgm:cxn modelId="{F9A4C24F-67B4-40B1-879B-36DDB28B4E3D}" type="presParOf" srcId="{B97BEF06-EC0E-4B05-9E48-05A060A2EDB8}" destId="{BFAE37A9-14EB-49E0-BB36-C22CFE6DC7FE}" srcOrd="7" destOrd="0" presId="urn:microsoft.com/office/officeart/2016/7/layout/LinearArrowProcessNumbered"/>
    <dgm:cxn modelId="{78CBF22B-234A-43A4-94CE-03B351276C83}" type="presParOf" srcId="{B97BEF06-EC0E-4B05-9E48-05A060A2EDB8}" destId="{0DE82DA2-615C-424A-8BE0-016D27CEED18}" srcOrd="8" destOrd="0" presId="urn:microsoft.com/office/officeart/2016/7/layout/LinearArrowProcessNumbered"/>
    <dgm:cxn modelId="{4DEA3B8B-B30F-4DD2-95E5-643BB20335CE}" type="presParOf" srcId="{0DE82DA2-615C-424A-8BE0-016D27CEED18}" destId="{98F1463C-F234-43D7-B8FC-FB0039213EE1}" srcOrd="0" destOrd="0" presId="urn:microsoft.com/office/officeart/2016/7/layout/LinearArrowProcessNumbered"/>
    <dgm:cxn modelId="{D26CFE84-2CC1-458F-9857-7FD81D93E2EE}" type="presParOf" srcId="{0DE82DA2-615C-424A-8BE0-016D27CEED18}" destId="{B8963445-264D-4C36-8D25-B846793A0336}" srcOrd="1" destOrd="0" presId="urn:microsoft.com/office/officeart/2016/7/layout/LinearArrowProcessNumbered"/>
    <dgm:cxn modelId="{DC1622B5-3E74-4A2F-BB09-8D662E4AC96D}" type="presParOf" srcId="{B8963445-264D-4C36-8D25-B846793A0336}" destId="{6F616E36-74A5-4685-BBFA-CB4D7E0DB0F5}" srcOrd="0" destOrd="0" presId="urn:microsoft.com/office/officeart/2016/7/layout/LinearArrowProcessNumbered"/>
    <dgm:cxn modelId="{0B3104B4-EF4A-41B5-9DA3-03EB627363A2}" type="presParOf" srcId="{B8963445-264D-4C36-8D25-B846793A0336}" destId="{28C3D7FE-950D-4822-B861-6D7024CCFEAC}" srcOrd="1" destOrd="0" presId="urn:microsoft.com/office/officeart/2016/7/layout/LinearArrowProcessNumbered"/>
    <dgm:cxn modelId="{AACE9FBD-1D59-4B4A-A4BE-187EF879F7BC}" type="presParOf" srcId="{B8963445-264D-4C36-8D25-B846793A0336}" destId="{296748AD-65A5-49A0-8857-D4BDAE71FEF8}" srcOrd="2" destOrd="0" presId="urn:microsoft.com/office/officeart/2016/7/layout/LinearArrowProcessNumbered"/>
    <dgm:cxn modelId="{1870C690-D8EE-46E7-8179-5B57AF25B0FB}" type="presParOf" srcId="{B8963445-264D-4C36-8D25-B846793A0336}" destId="{4C889706-54BD-497D-ABB6-B96CF08A5033}" srcOrd="3" destOrd="0" presId="urn:microsoft.com/office/officeart/2016/7/layout/LinearArrowProcessNumbered"/>
    <dgm:cxn modelId="{C51A9886-D0C7-4608-AA09-51CB1700C14D}" type="presParOf" srcId="{0DE82DA2-615C-424A-8BE0-016D27CEED18}" destId="{64365295-2BDC-4F74-910E-D09712BD108F}"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581F90-4C93-4D41-A6E0-6CC1EDAB8E1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CA27CD3-1A1F-4C54-B19C-5EBFB4C939D2}">
      <dgm:prSet/>
      <dgm:spPr/>
      <dgm:t>
        <a:bodyPr/>
        <a:lstStyle/>
        <a:p>
          <a:r>
            <a:rPr lang="en-SG"/>
            <a:t>On Google alone, there are over 694,000 searches conducted every second.</a:t>
          </a:r>
          <a:endParaRPr lang="en-US"/>
        </a:p>
      </dgm:t>
    </dgm:pt>
    <dgm:pt modelId="{638F2023-7A21-4CDC-A544-B25125054820}" type="parTrans" cxnId="{E2BF4D62-F7FE-403C-867B-624E3D42E37E}">
      <dgm:prSet/>
      <dgm:spPr/>
      <dgm:t>
        <a:bodyPr/>
        <a:lstStyle/>
        <a:p>
          <a:endParaRPr lang="en-US"/>
        </a:p>
      </dgm:t>
    </dgm:pt>
    <dgm:pt modelId="{CBC542C5-0001-4DEE-8E18-C83B253BDF1D}" type="sibTrans" cxnId="{E2BF4D62-F7FE-403C-867B-624E3D42E37E}">
      <dgm:prSet/>
      <dgm:spPr/>
      <dgm:t>
        <a:bodyPr/>
        <a:lstStyle/>
        <a:p>
          <a:endParaRPr lang="en-US"/>
        </a:p>
      </dgm:t>
    </dgm:pt>
    <dgm:pt modelId="{F72B7567-A198-432F-8D58-DF4FC095E9C3}">
      <dgm:prSet/>
      <dgm:spPr/>
      <dgm:t>
        <a:bodyPr/>
        <a:lstStyle/>
        <a:p>
          <a:r>
            <a:rPr lang="en-SG"/>
            <a:t>Think about that!!!!!!</a:t>
          </a:r>
          <a:endParaRPr lang="en-US"/>
        </a:p>
      </dgm:t>
    </dgm:pt>
    <dgm:pt modelId="{17D76288-ACBC-41B1-8084-0BEFBFE645C5}" type="parTrans" cxnId="{2E6D7F0B-3C30-4652-A33B-DFC724637851}">
      <dgm:prSet/>
      <dgm:spPr/>
      <dgm:t>
        <a:bodyPr/>
        <a:lstStyle/>
        <a:p>
          <a:endParaRPr lang="en-US"/>
        </a:p>
      </dgm:t>
    </dgm:pt>
    <dgm:pt modelId="{080EAFEA-216A-42C4-B982-046B9EFB86CE}" type="sibTrans" cxnId="{2E6D7F0B-3C30-4652-A33B-DFC724637851}">
      <dgm:prSet/>
      <dgm:spPr/>
      <dgm:t>
        <a:bodyPr/>
        <a:lstStyle/>
        <a:p>
          <a:endParaRPr lang="en-US"/>
        </a:p>
      </dgm:t>
    </dgm:pt>
    <dgm:pt modelId="{38B3B017-B751-44D9-B4E9-473D12EA124B}">
      <dgm:prSet/>
      <dgm:spPr/>
      <dgm:t>
        <a:bodyPr/>
        <a:lstStyle/>
        <a:p>
          <a:r>
            <a:rPr lang="en-SG" dirty="0"/>
            <a:t>Every second that your website is not indexed on Google, you are potentially missing out on hundreds, if not thousands of opportunities for someone to visit your website, read your content, and potentially buy your product or service. </a:t>
          </a:r>
          <a:endParaRPr lang="en-US" dirty="0"/>
        </a:p>
      </dgm:t>
    </dgm:pt>
    <dgm:pt modelId="{99BBD035-9EAA-44F1-8F34-21DC26474760}" type="parTrans" cxnId="{B4549CF0-3F47-4B72-BAA5-F0CD17B3B2E7}">
      <dgm:prSet/>
      <dgm:spPr/>
      <dgm:t>
        <a:bodyPr/>
        <a:lstStyle/>
        <a:p>
          <a:endParaRPr lang="en-US"/>
        </a:p>
      </dgm:t>
    </dgm:pt>
    <dgm:pt modelId="{F164E8A5-333F-4C7B-BA9C-968CE5EF0196}" type="sibTrans" cxnId="{B4549CF0-3F47-4B72-BAA5-F0CD17B3B2E7}">
      <dgm:prSet/>
      <dgm:spPr/>
      <dgm:t>
        <a:bodyPr/>
        <a:lstStyle/>
        <a:p>
          <a:endParaRPr lang="en-US"/>
        </a:p>
      </dgm:t>
    </dgm:pt>
    <dgm:pt modelId="{1EFB3CA6-29A7-4A28-8666-18DA2298115E}">
      <dgm:prSet/>
      <dgm:spPr/>
      <dgm:t>
        <a:bodyPr/>
        <a:lstStyle/>
        <a:p>
          <a:r>
            <a:rPr lang="en-SG"/>
            <a:t>Practicing SEO basics, as well as more advanced techniques after those, can drastically improve your website‟s ability to rank in the search engines and get found by your potential customers.</a:t>
          </a:r>
          <a:endParaRPr lang="en-US"/>
        </a:p>
      </dgm:t>
    </dgm:pt>
    <dgm:pt modelId="{B7822D4F-121A-4204-90C5-11D918CD928F}" type="parTrans" cxnId="{48283DE6-6FF0-4016-86A7-325226A327C1}">
      <dgm:prSet/>
      <dgm:spPr/>
      <dgm:t>
        <a:bodyPr/>
        <a:lstStyle/>
        <a:p>
          <a:endParaRPr lang="en-US"/>
        </a:p>
      </dgm:t>
    </dgm:pt>
    <dgm:pt modelId="{3309E63F-8AD6-4022-984D-7F2CB0C6E192}" type="sibTrans" cxnId="{48283DE6-6FF0-4016-86A7-325226A327C1}">
      <dgm:prSet/>
      <dgm:spPr/>
      <dgm:t>
        <a:bodyPr/>
        <a:lstStyle/>
        <a:p>
          <a:endParaRPr lang="en-US"/>
        </a:p>
      </dgm:t>
    </dgm:pt>
    <dgm:pt modelId="{BFAB240D-8729-4362-A566-FD48310EC5EC}" type="pres">
      <dgm:prSet presAssocID="{FE581F90-4C93-4D41-A6E0-6CC1EDAB8E18}" presName="root" presStyleCnt="0">
        <dgm:presLayoutVars>
          <dgm:dir/>
          <dgm:resizeHandles val="exact"/>
        </dgm:presLayoutVars>
      </dgm:prSet>
      <dgm:spPr/>
      <dgm:t>
        <a:bodyPr/>
        <a:lstStyle/>
        <a:p>
          <a:endParaRPr lang="en-US"/>
        </a:p>
      </dgm:t>
    </dgm:pt>
    <dgm:pt modelId="{D66FFFB5-156B-4635-A6B5-E91934E5650C}" type="pres">
      <dgm:prSet presAssocID="{9CA27CD3-1A1F-4C54-B19C-5EBFB4C939D2}" presName="compNode" presStyleCnt="0"/>
      <dgm:spPr/>
    </dgm:pt>
    <dgm:pt modelId="{6AC9E887-C03A-4DA5-9F7E-B0D30CE98074}" type="pres">
      <dgm:prSet presAssocID="{9CA27CD3-1A1F-4C54-B19C-5EBFB4C939D2}"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Target Audience"/>
        </a:ext>
      </dgm:extLst>
    </dgm:pt>
    <dgm:pt modelId="{5BB2C758-70A3-4C31-B561-0B806C8131E6}" type="pres">
      <dgm:prSet presAssocID="{9CA27CD3-1A1F-4C54-B19C-5EBFB4C939D2}" presName="spaceRect" presStyleCnt="0"/>
      <dgm:spPr/>
    </dgm:pt>
    <dgm:pt modelId="{047D88C5-9220-4B9A-BF25-8928BC6241F6}" type="pres">
      <dgm:prSet presAssocID="{9CA27CD3-1A1F-4C54-B19C-5EBFB4C939D2}" presName="textRect" presStyleLbl="revTx" presStyleIdx="0" presStyleCnt="4">
        <dgm:presLayoutVars>
          <dgm:chMax val="1"/>
          <dgm:chPref val="1"/>
        </dgm:presLayoutVars>
      </dgm:prSet>
      <dgm:spPr/>
      <dgm:t>
        <a:bodyPr/>
        <a:lstStyle/>
        <a:p>
          <a:endParaRPr lang="en-US"/>
        </a:p>
      </dgm:t>
    </dgm:pt>
    <dgm:pt modelId="{13B0B478-A5B5-437D-A725-7BF2655397A0}" type="pres">
      <dgm:prSet presAssocID="{CBC542C5-0001-4DEE-8E18-C83B253BDF1D}" presName="sibTrans" presStyleCnt="0"/>
      <dgm:spPr/>
    </dgm:pt>
    <dgm:pt modelId="{0CD35C99-A402-4589-A80B-03DE7642568B}" type="pres">
      <dgm:prSet presAssocID="{F72B7567-A198-432F-8D58-DF4FC095E9C3}" presName="compNode" presStyleCnt="0"/>
      <dgm:spPr/>
    </dgm:pt>
    <dgm:pt modelId="{FA05BE3B-2070-4FE4-86F9-C26611C20BBC}" type="pres">
      <dgm:prSet presAssocID="{F72B7567-A198-432F-8D58-DF4FC095E9C3}"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Person with Idea"/>
        </a:ext>
      </dgm:extLst>
    </dgm:pt>
    <dgm:pt modelId="{BF53F839-BCAF-4438-96BA-DB2FDA45074C}" type="pres">
      <dgm:prSet presAssocID="{F72B7567-A198-432F-8D58-DF4FC095E9C3}" presName="spaceRect" presStyleCnt="0"/>
      <dgm:spPr/>
    </dgm:pt>
    <dgm:pt modelId="{AA01CC0F-3A2F-45D8-99F8-CA0455A44592}" type="pres">
      <dgm:prSet presAssocID="{F72B7567-A198-432F-8D58-DF4FC095E9C3}" presName="textRect" presStyleLbl="revTx" presStyleIdx="1" presStyleCnt="4">
        <dgm:presLayoutVars>
          <dgm:chMax val="1"/>
          <dgm:chPref val="1"/>
        </dgm:presLayoutVars>
      </dgm:prSet>
      <dgm:spPr/>
      <dgm:t>
        <a:bodyPr/>
        <a:lstStyle/>
        <a:p>
          <a:endParaRPr lang="en-US"/>
        </a:p>
      </dgm:t>
    </dgm:pt>
    <dgm:pt modelId="{41B051FF-2CBF-42DA-9615-A815054D1ACE}" type="pres">
      <dgm:prSet presAssocID="{080EAFEA-216A-42C4-B982-046B9EFB86CE}" presName="sibTrans" presStyleCnt="0"/>
      <dgm:spPr/>
    </dgm:pt>
    <dgm:pt modelId="{DD48662A-96FC-4B23-864F-84C9415073A5}" type="pres">
      <dgm:prSet presAssocID="{38B3B017-B751-44D9-B4E9-473D12EA124B}" presName="compNode" presStyleCnt="0"/>
      <dgm:spPr/>
    </dgm:pt>
    <dgm:pt modelId="{6E605A46-767E-4524-BE88-F9468CF959F2}" type="pres">
      <dgm:prSet presAssocID="{38B3B017-B751-44D9-B4E9-473D12EA124B}"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Web Design"/>
        </a:ext>
      </dgm:extLst>
    </dgm:pt>
    <dgm:pt modelId="{CC363895-7B0D-4A44-B3A7-C97613CF6DF7}" type="pres">
      <dgm:prSet presAssocID="{38B3B017-B751-44D9-B4E9-473D12EA124B}" presName="spaceRect" presStyleCnt="0"/>
      <dgm:spPr/>
    </dgm:pt>
    <dgm:pt modelId="{08E349DB-6A12-41CA-8967-19FB63812513}" type="pres">
      <dgm:prSet presAssocID="{38B3B017-B751-44D9-B4E9-473D12EA124B}" presName="textRect" presStyleLbl="revTx" presStyleIdx="2" presStyleCnt="4" custScaleY="166071">
        <dgm:presLayoutVars>
          <dgm:chMax val="1"/>
          <dgm:chPref val="1"/>
        </dgm:presLayoutVars>
      </dgm:prSet>
      <dgm:spPr/>
      <dgm:t>
        <a:bodyPr/>
        <a:lstStyle/>
        <a:p>
          <a:endParaRPr lang="en-US"/>
        </a:p>
      </dgm:t>
    </dgm:pt>
    <dgm:pt modelId="{F154DC3A-B11C-41F5-BB03-6A4C5CE73C00}" type="pres">
      <dgm:prSet presAssocID="{F164E8A5-333F-4C7B-BA9C-968CE5EF0196}" presName="sibTrans" presStyleCnt="0"/>
      <dgm:spPr/>
    </dgm:pt>
    <dgm:pt modelId="{C3313434-C465-4446-99E2-B89F50D0C2D3}" type="pres">
      <dgm:prSet presAssocID="{1EFB3CA6-29A7-4A28-8666-18DA2298115E}" presName="compNode" presStyleCnt="0"/>
      <dgm:spPr/>
    </dgm:pt>
    <dgm:pt modelId="{BCB4777B-CDAC-4404-8F18-FDDFE1A9C726}" type="pres">
      <dgm:prSet presAssocID="{1EFB3CA6-29A7-4A28-8666-18DA2298115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Programmer"/>
        </a:ext>
      </dgm:extLst>
    </dgm:pt>
    <dgm:pt modelId="{93C4E976-5421-4227-A0BA-A51ADFF084D2}" type="pres">
      <dgm:prSet presAssocID="{1EFB3CA6-29A7-4A28-8666-18DA2298115E}" presName="spaceRect" presStyleCnt="0"/>
      <dgm:spPr/>
    </dgm:pt>
    <dgm:pt modelId="{F53FA65A-00A1-4565-98D0-2BC0EAF37776}" type="pres">
      <dgm:prSet presAssocID="{1EFB3CA6-29A7-4A28-8666-18DA2298115E}" presName="textRect" presStyleLbl="revTx" presStyleIdx="3" presStyleCnt="4">
        <dgm:presLayoutVars>
          <dgm:chMax val="1"/>
          <dgm:chPref val="1"/>
        </dgm:presLayoutVars>
      </dgm:prSet>
      <dgm:spPr/>
      <dgm:t>
        <a:bodyPr/>
        <a:lstStyle/>
        <a:p>
          <a:endParaRPr lang="en-US"/>
        </a:p>
      </dgm:t>
    </dgm:pt>
  </dgm:ptLst>
  <dgm:cxnLst>
    <dgm:cxn modelId="{147D04B8-81EF-4436-B3BD-919238A7DAA6}" type="presOf" srcId="{9CA27CD3-1A1F-4C54-B19C-5EBFB4C939D2}" destId="{047D88C5-9220-4B9A-BF25-8928BC6241F6}" srcOrd="0" destOrd="0" presId="urn:microsoft.com/office/officeart/2018/2/layout/IconLabelList"/>
    <dgm:cxn modelId="{D892F7DB-9D01-4B37-BD16-744ED632CF7D}" type="presOf" srcId="{FE581F90-4C93-4D41-A6E0-6CC1EDAB8E18}" destId="{BFAB240D-8729-4362-A566-FD48310EC5EC}" srcOrd="0" destOrd="0" presId="urn:microsoft.com/office/officeart/2018/2/layout/IconLabelList"/>
    <dgm:cxn modelId="{2000878F-01CF-4E89-97F4-718FAAEA8ECD}" type="presOf" srcId="{38B3B017-B751-44D9-B4E9-473D12EA124B}" destId="{08E349DB-6A12-41CA-8967-19FB63812513}" srcOrd="0" destOrd="0" presId="urn:microsoft.com/office/officeart/2018/2/layout/IconLabelList"/>
    <dgm:cxn modelId="{E2BF4D62-F7FE-403C-867B-624E3D42E37E}" srcId="{FE581F90-4C93-4D41-A6E0-6CC1EDAB8E18}" destId="{9CA27CD3-1A1F-4C54-B19C-5EBFB4C939D2}" srcOrd="0" destOrd="0" parTransId="{638F2023-7A21-4CDC-A544-B25125054820}" sibTransId="{CBC542C5-0001-4DEE-8E18-C83B253BDF1D}"/>
    <dgm:cxn modelId="{D9388B31-8ACC-488A-A0DB-43E52DA947FF}" type="presOf" srcId="{F72B7567-A198-432F-8D58-DF4FC095E9C3}" destId="{AA01CC0F-3A2F-45D8-99F8-CA0455A44592}" srcOrd="0" destOrd="0" presId="urn:microsoft.com/office/officeart/2018/2/layout/IconLabelList"/>
    <dgm:cxn modelId="{B4549CF0-3F47-4B72-BAA5-F0CD17B3B2E7}" srcId="{FE581F90-4C93-4D41-A6E0-6CC1EDAB8E18}" destId="{38B3B017-B751-44D9-B4E9-473D12EA124B}" srcOrd="2" destOrd="0" parTransId="{99BBD035-9EAA-44F1-8F34-21DC26474760}" sibTransId="{F164E8A5-333F-4C7B-BA9C-968CE5EF0196}"/>
    <dgm:cxn modelId="{C8EEE265-FA21-440D-AEFA-E52BB2413C82}" type="presOf" srcId="{1EFB3CA6-29A7-4A28-8666-18DA2298115E}" destId="{F53FA65A-00A1-4565-98D0-2BC0EAF37776}" srcOrd="0" destOrd="0" presId="urn:microsoft.com/office/officeart/2018/2/layout/IconLabelList"/>
    <dgm:cxn modelId="{48283DE6-6FF0-4016-86A7-325226A327C1}" srcId="{FE581F90-4C93-4D41-A6E0-6CC1EDAB8E18}" destId="{1EFB3CA6-29A7-4A28-8666-18DA2298115E}" srcOrd="3" destOrd="0" parTransId="{B7822D4F-121A-4204-90C5-11D918CD928F}" sibTransId="{3309E63F-8AD6-4022-984D-7F2CB0C6E192}"/>
    <dgm:cxn modelId="{2E6D7F0B-3C30-4652-A33B-DFC724637851}" srcId="{FE581F90-4C93-4D41-A6E0-6CC1EDAB8E18}" destId="{F72B7567-A198-432F-8D58-DF4FC095E9C3}" srcOrd="1" destOrd="0" parTransId="{17D76288-ACBC-41B1-8084-0BEFBFE645C5}" sibTransId="{080EAFEA-216A-42C4-B982-046B9EFB86CE}"/>
    <dgm:cxn modelId="{D282AB0F-F939-4E56-AC28-CFF1F7CB66EA}" type="presParOf" srcId="{BFAB240D-8729-4362-A566-FD48310EC5EC}" destId="{D66FFFB5-156B-4635-A6B5-E91934E5650C}" srcOrd="0" destOrd="0" presId="urn:microsoft.com/office/officeart/2018/2/layout/IconLabelList"/>
    <dgm:cxn modelId="{17D303C7-9AE6-4C6F-94F1-11799EDAABC5}" type="presParOf" srcId="{D66FFFB5-156B-4635-A6B5-E91934E5650C}" destId="{6AC9E887-C03A-4DA5-9F7E-B0D30CE98074}" srcOrd="0" destOrd="0" presId="urn:microsoft.com/office/officeart/2018/2/layout/IconLabelList"/>
    <dgm:cxn modelId="{80BEF0A7-5367-428F-BDA7-99E2BB3747D4}" type="presParOf" srcId="{D66FFFB5-156B-4635-A6B5-E91934E5650C}" destId="{5BB2C758-70A3-4C31-B561-0B806C8131E6}" srcOrd="1" destOrd="0" presId="urn:microsoft.com/office/officeart/2018/2/layout/IconLabelList"/>
    <dgm:cxn modelId="{49C0FDEB-1C59-4336-8BAB-7742D991EE5A}" type="presParOf" srcId="{D66FFFB5-156B-4635-A6B5-E91934E5650C}" destId="{047D88C5-9220-4B9A-BF25-8928BC6241F6}" srcOrd="2" destOrd="0" presId="urn:microsoft.com/office/officeart/2018/2/layout/IconLabelList"/>
    <dgm:cxn modelId="{D240F342-C52D-4D2E-9EB6-6AA8D85802EB}" type="presParOf" srcId="{BFAB240D-8729-4362-A566-FD48310EC5EC}" destId="{13B0B478-A5B5-437D-A725-7BF2655397A0}" srcOrd="1" destOrd="0" presId="urn:microsoft.com/office/officeart/2018/2/layout/IconLabelList"/>
    <dgm:cxn modelId="{C1B15FA3-08D4-43EA-B506-3A530B99470C}" type="presParOf" srcId="{BFAB240D-8729-4362-A566-FD48310EC5EC}" destId="{0CD35C99-A402-4589-A80B-03DE7642568B}" srcOrd="2" destOrd="0" presId="urn:microsoft.com/office/officeart/2018/2/layout/IconLabelList"/>
    <dgm:cxn modelId="{08069C90-6249-478F-A977-E7FFAB4DEFC9}" type="presParOf" srcId="{0CD35C99-A402-4589-A80B-03DE7642568B}" destId="{FA05BE3B-2070-4FE4-86F9-C26611C20BBC}" srcOrd="0" destOrd="0" presId="urn:microsoft.com/office/officeart/2018/2/layout/IconLabelList"/>
    <dgm:cxn modelId="{7ABA14A6-798B-4246-B23E-3C1FBB78D89D}" type="presParOf" srcId="{0CD35C99-A402-4589-A80B-03DE7642568B}" destId="{BF53F839-BCAF-4438-96BA-DB2FDA45074C}" srcOrd="1" destOrd="0" presId="urn:microsoft.com/office/officeart/2018/2/layout/IconLabelList"/>
    <dgm:cxn modelId="{7D149F39-C0B7-4B16-B5EF-AAF9E067E08E}" type="presParOf" srcId="{0CD35C99-A402-4589-A80B-03DE7642568B}" destId="{AA01CC0F-3A2F-45D8-99F8-CA0455A44592}" srcOrd="2" destOrd="0" presId="urn:microsoft.com/office/officeart/2018/2/layout/IconLabelList"/>
    <dgm:cxn modelId="{99E4DD80-0751-4043-9EEF-64686000982F}" type="presParOf" srcId="{BFAB240D-8729-4362-A566-FD48310EC5EC}" destId="{41B051FF-2CBF-42DA-9615-A815054D1ACE}" srcOrd="3" destOrd="0" presId="urn:microsoft.com/office/officeart/2018/2/layout/IconLabelList"/>
    <dgm:cxn modelId="{BD1E2F04-8D45-4CA0-8D35-DEB6D19E407B}" type="presParOf" srcId="{BFAB240D-8729-4362-A566-FD48310EC5EC}" destId="{DD48662A-96FC-4B23-864F-84C9415073A5}" srcOrd="4" destOrd="0" presId="urn:microsoft.com/office/officeart/2018/2/layout/IconLabelList"/>
    <dgm:cxn modelId="{9505933F-B795-4B83-8B9B-CD5A1A266644}" type="presParOf" srcId="{DD48662A-96FC-4B23-864F-84C9415073A5}" destId="{6E605A46-767E-4524-BE88-F9468CF959F2}" srcOrd="0" destOrd="0" presId="urn:microsoft.com/office/officeart/2018/2/layout/IconLabelList"/>
    <dgm:cxn modelId="{067733BD-AFB9-4339-9B41-5E5F9283B412}" type="presParOf" srcId="{DD48662A-96FC-4B23-864F-84C9415073A5}" destId="{CC363895-7B0D-4A44-B3A7-C97613CF6DF7}" srcOrd="1" destOrd="0" presId="urn:microsoft.com/office/officeart/2018/2/layout/IconLabelList"/>
    <dgm:cxn modelId="{BBA79D72-CA94-49E5-B3E0-13953D3E7A3E}" type="presParOf" srcId="{DD48662A-96FC-4B23-864F-84C9415073A5}" destId="{08E349DB-6A12-41CA-8967-19FB63812513}" srcOrd="2" destOrd="0" presId="urn:microsoft.com/office/officeart/2018/2/layout/IconLabelList"/>
    <dgm:cxn modelId="{E79EE45C-E688-4571-8862-602A853FB6A3}" type="presParOf" srcId="{BFAB240D-8729-4362-A566-FD48310EC5EC}" destId="{F154DC3A-B11C-41F5-BB03-6A4C5CE73C00}" srcOrd="5" destOrd="0" presId="urn:microsoft.com/office/officeart/2018/2/layout/IconLabelList"/>
    <dgm:cxn modelId="{E71B5B21-D650-4D59-B83F-C619C008BFED}" type="presParOf" srcId="{BFAB240D-8729-4362-A566-FD48310EC5EC}" destId="{C3313434-C465-4446-99E2-B89F50D0C2D3}" srcOrd="6" destOrd="0" presId="urn:microsoft.com/office/officeart/2018/2/layout/IconLabelList"/>
    <dgm:cxn modelId="{555DB179-D86A-49D4-B805-1F6C1CBED363}" type="presParOf" srcId="{C3313434-C465-4446-99E2-B89F50D0C2D3}" destId="{BCB4777B-CDAC-4404-8F18-FDDFE1A9C726}" srcOrd="0" destOrd="0" presId="urn:microsoft.com/office/officeart/2018/2/layout/IconLabelList"/>
    <dgm:cxn modelId="{CE066BF4-5A30-4489-AF76-0EE196FF82E0}" type="presParOf" srcId="{C3313434-C465-4446-99E2-B89F50D0C2D3}" destId="{93C4E976-5421-4227-A0BA-A51ADFF084D2}" srcOrd="1" destOrd="0" presId="urn:microsoft.com/office/officeart/2018/2/layout/IconLabelList"/>
    <dgm:cxn modelId="{45285BF1-8FBF-4EE1-A9B8-E147756AE07D}" type="presParOf" srcId="{C3313434-C465-4446-99E2-B89F50D0C2D3}" destId="{F53FA65A-00A1-4565-98D0-2BC0EAF3777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DEDD2C-330E-476D-B868-6454855B1D7F}"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18AE9219-82A2-4BB0-AA08-E811682EC677}">
      <dgm:prSet/>
      <dgm:spPr/>
      <dgm:t>
        <a:bodyPr/>
        <a:lstStyle/>
        <a:p>
          <a:pPr algn="just">
            <a:lnSpc>
              <a:spcPct val="100000"/>
            </a:lnSpc>
          </a:pPr>
          <a:r>
            <a:rPr lang="en-US" dirty="0"/>
            <a:t>You have integrated your keyword terms into your Web pages using the techniques previously discussed. But this only prepares your pages for what the search engines like to see. </a:t>
          </a:r>
        </a:p>
      </dgm:t>
    </dgm:pt>
    <dgm:pt modelId="{467842FE-A90F-4149-8B61-50892DFE14B7}" type="parTrans" cxnId="{01354845-98C9-4DCE-AAC4-EC8515936042}">
      <dgm:prSet/>
      <dgm:spPr/>
      <dgm:t>
        <a:bodyPr/>
        <a:lstStyle/>
        <a:p>
          <a:endParaRPr lang="en-US"/>
        </a:p>
      </dgm:t>
    </dgm:pt>
    <dgm:pt modelId="{511C327E-7720-4A3D-991A-5DFFA898C057}" type="sibTrans" cxnId="{01354845-98C9-4DCE-AAC4-EC8515936042}">
      <dgm:prSet/>
      <dgm:spPr/>
      <dgm:t>
        <a:bodyPr/>
        <a:lstStyle/>
        <a:p>
          <a:endParaRPr lang="en-US"/>
        </a:p>
      </dgm:t>
    </dgm:pt>
    <dgm:pt modelId="{AE74F827-B232-468E-A368-C0BEE219DEA0}">
      <dgm:prSet/>
      <dgm:spPr/>
      <dgm:t>
        <a:bodyPr/>
        <a:lstStyle/>
        <a:p>
          <a:pPr algn="just">
            <a:lnSpc>
              <a:spcPct val="100000"/>
            </a:lnSpc>
          </a:pPr>
          <a:r>
            <a:rPr lang="en-US" u="sng" dirty="0"/>
            <a:t>The goal now is to convince the search engines that the visitors to your site are satisfied as well. </a:t>
          </a:r>
          <a:br>
            <a:rPr lang="en-US" u="sng" dirty="0"/>
          </a:br>
          <a:endParaRPr lang="en-US" dirty="0"/>
        </a:p>
      </dgm:t>
    </dgm:pt>
    <dgm:pt modelId="{C313BA23-126E-477D-A829-D994153E00DC}" type="parTrans" cxnId="{21740D58-258C-423E-AE2C-7A4C2B93D849}">
      <dgm:prSet/>
      <dgm:spPr/>
      <dgm:t>
        <a:bodyPr/>
        <a:lstStyle/>
        <a:p>
          <a:endParaRPr lang="en-US"/>
        </a:p>
      </dgm:t>
    </dgm:pt>
    <dgm:pt modelId="{00EFA7FB-76CC-4C93-BC7C-7FE39D7A5FCC}" type="sibTrans" cxnId="{21740D58-258C-423E-AE2C-7A4C2B93D849}">
      <dgm:prSet/>
      <dgm:spPr/>
      <dgm:t>
        <a:bodyPr/>
        <a:lstStyle/>
        <a:p>
          <a:endParaRPr lang="en-US"/>
        </a:p>
      </dgm:t>
    </dgm:pt>
    <dgm:pt modelId="{5A469D21-06FA-4548-8740-FC05A3B730BB}">
      <dgm:prSet/>
      <dgm:spPr/>
      <dgm:t>
        <a:bodyPr/>
        <a:lstStyle/>
        <a:p>
          <a:pPr algn="just">
            <a:lnSpc>
              <a:spcPct val="100000"/>
            </a:lnSpc>
          </a:pPr>
          <a:r>
            <a:rPr lang="en-US" dirty="0"/>
            <a:t>Many of today's search engines incorporate methods to track the popularity of links in the search results returned. The more popular a link is, the higher in the rankings the site will appear. </a:t>
          </a:r>
        </a:p>
      </dgm:t>
    </dgm:pt>
    <dgm:pt modelId="{389BEA47-24E9-4053-B498-C0B6467390AB}" type="parTrans" cxnId="{7952068D-5B33-4720-8D38-F515C9B6B004}">
      <dgm:prSet/>
      <dgm:spPr/>
      <dgm:t>
        <a:bodyPr/>
        <a:lstStyle/>
        <a:p>
          <a:endParaRPr lang="en-US"/>
        </a:p>
      </dgm:t>
    </dgm:pt>
    <dgm:pt modelId="{CE5DE87C-16CB-4CCF-B98B-E1677E998222}" type="sibTrans" cxnId="{7952068D-5B33-4720-8D38-F515C9B6B004}">
      <dgm:prSet/>
      <dgm:spPr/>
      <dgm:t>
        <a:bodyPr/>
        <a:lstStyle/>
        <a:p>
          <a:endParaRPr lang="en-US"/>
        </a:p>
      </dgm:t>
    </dgm:pt>
    <dgm:pt modelId="{FB8135FA-86B3-4A42-ADBE-A5E98EE680F9}" type="pres">
      <dgm:prSet presAssocID="{A4DEDD2C-330E-476D-B868-6454855B1D7F}" presName="root" presStyleCnt="0">
        <dgm:presLayoutVars>
          <dgm:dir/>
          <dgm:resizeHandles val="exact"/>
        </dgm:presLayoutVars>
      </dgm:prSet>
      <dgm:spPr/>
      <dgm:t>
        <a:bodyPr/>
        <a:lstStyle/>
        <a:p>
          <a:endParaRPr lang="en-US"/>
        </a:p>
      </dgm:t>
    </dgm:pt>
    <dgm:pt modelId="{FAD28D1F-9543-4315-96CF-8CE644396D7F}" type="pres">
      <dgm:prSet presAssocID="{18AE9219-82A2-4BB0-AA08-E811682EC677}" presName="compNode" presStyleCnt="0"/>
      <dgm:spPr/>
    </dgm:pt>
    <dgm:pt modelId="{04E1D83F-B0D5-4E91-8890-98757046B24E}" type="pres">
      <dgm:prSet presAssocID="{18AE9219-82A2-4BB0-AA08-E811682EC677}" presName="bgRect" presStyleLbl="bgShp" presStyleIdx="0" presStyleCnt="3" custLinFactX="4802" custLinFactNeighborX="100000" custLinFactNeighborY="-85151"/>
      <dgm:spPr/>
    </dgm:pt>
    <dgm:pt modelId="{AF752DAD-CED0-42B2-AF9A-D1A4040C3377}" type="pres">
      <dgm:prSet presAssocID="{18AE9219-82A2-4BB0-AA08-E811682EC677}"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Web Design"/>
        </a:ext>
      </dgm:extLst>
    </dgm:pt>
    <dgm:pt modelId="{1194A612-D7EB-4B41-AC30-FF4F319C2B89}" type="pres">
      <dgm:prSet presAssocID="{18AE9219-82A2-4BB0-AA08-E811682EC677}" presName="spaceRect" presStyleCnt="0"/>
      <dgm:spPr/>
    </dgm:pt>
    <dgm:pt modelId="{0907D744-53EC-4526-9D39-4195FAB7A81C}" type="pres">
      <dgm:prSet presAssocID="{18AE9219-82A2-4BB0-AA08-E811682EC677}" presName="parTx" presStyleLbl="revTx" presStyleIdx="0" presStyleCnt="3">
        <dgm:presLayoutVars>
          <dgm:chMax val="0"/>
          <dgm:chPref val="0"/>
        </dgm:presLayoutVars>
      </dgm:prSet>
      <dgm:spPr/>
      <dgm:t>
        <a:bodyPr/>
        <a:lstStyle/>
        <a:p>
          <a:endParaRPr lang="en-US"/>
        </a:p>
      </dgm:t>
    </dgm:pt>
    <dgm:pt modelId="{89B1FD7B-5B9C-470A-B8DD-D624A2CD0D76}" type="pres">
      <dgm:prSet presAssocID="{511C327E-7720-4A3D-991A-5DFFA898C057}" presName="sibTrans" presStyleCnt="0"/>
      <dgm:spPr/>
    </dgm:pt>
    <dgm:pt modelId="{BBA41C7E-B062-4651-8E1B-CE71BFE02B7B}" type="pres">
      <dgm:prSet presAssocID="{AE74F827-B232-468E-A368-C0BEE219DEA0}" presName="compNode" presStyleCnt="0"/>
      <dgm:spPr/>
    </dgm:pt>
    <dgm:pt modelId="{796C4B32-F863-4963-BE2F-9E0CA9FB59A6}" type="pres">
      <dgm:prSet presAssocID="{AE74F827-B232-468E-A368-C0BEE219DEA0}" presName="bgRect" presStyleLbl="bgShp" presStyleIdx="1" presStyleCnt="3"/>
      <dgm:spPr/>
    </dgm:pt>
    <dgm:pt modelId="{0AE1C06D-48F6-4CBF-B687-47CBD41B4C4C}" type="pres">
      <dgm:prSet presAssocID="{AE74F827-B232-468E-A368-C0BEE219DEA0}"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Target Audience"/>
        </a:ext>
      </dgm:extLst>
    </dgm:pt>
    <dgm:pt modelId="{8ED9356F-583D-4645-97C6-6989B9752C17}" type="pres">
      <dgm:prSet presAssocID="{AE74F827-B232-468E-A368-C0BEE219DEA0}" presName="spaceRect" presStyleCnt="0"/>
      <dgm:spPr/>
    </dgm:pt>
    <dgm:pt modelId="{F6CDF41B-99F5-4FB1-93C4-F62F189F96D4}" type="pres">
      <dgm:prSet presAssocID="{AE74F827-B232-468E-A368-C0BEE219DEA0}" presName="parTx" presStyleLbl="revTx" presStyleIdx="1" presStyleCnt="3">
        <dgm:presLayoutVars>
          <dgm:chMax val="0"/>
          <dgm:chPref val="0"/>
        </dgm:presLayoutVars>
      </dgm:prSet>
      <dgm:spPr/>
      <dgm:t>
        <a:bodyPr/>
        <a:lstStyle/>
        <a:p>
          <a:endParaRPr lang="en-US"/>
        </a:p>
      </dgm:t>
    </dgm:pt>
    <dgm:pt modelId="{16CF4E48-A8E5-4B0A-A37F-56CA771BD965}" type="pres">
      <dgm:prSet presAssocID="{00EFA7FB-76CC-4C93-BC7C-7FE39D7A5FCC}" presName="sibTrans" presStyleCnt="0"/>
      <dgm:spPr/>
    </dgm:pt>
    <dgm:pt modelId="{B7578ADA-9F61-497C-B4EE-3B992AD0D243}" type="pres">
      <dgm:prSet presAssocID="{5A469D21-06FA-4548-8740-FC05A3B730BB}" presName="compNode" presStyleCnt="0"/>
      <dgm:spPr/>
    </dgm:pt>
    <dgm:pt modelId="{E432177C-2A27-45F9-9B11-F5B8CFFC45C0}" type="pres">
      <dgm:prSet presAssocID="{5A469D21-06FA-4548-8740-FC05A3B730BB}" presName="bgRect" presStyleLbl="bgShp" presStyleIdx="2" presStyleCnt="3"/>
      <dgm:spPr/>
    </dgm:pt>
    <dgm:pt modelId="{9B2A8B65-EC60-4979-A913-D98C9D309BE9}" type="pres">
      <dgm:prSet presAssocID="{5A469D21-06FA-4548-8740-FC05A3B730BB}"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Cursor"/>
        </a:ext>
      </dgm:extLst>
    </dgm:pt>
    <dgm:pt modelId="{1919F37F-CAE1-4AE5-8146-ECE04BE69AA1}" type="pres">
      <dgm:prSet presAssocID="{5A469D21-06FA-4548-8740-FC05A3B730BB}" presName="spaceRect" presStyleCnt="0"/>
      <dgm:spPr/>
    </dgm:pt>
    <dgm:pt modelId="{0070B8B5-E5CC-4A09-A8FC-A04661B7936C}" type="pres">
      <dgm:prSet presAssocID="{5A469D21-06FA-4548-8740-FC05A3B730BB}" presName="parTx" presStyleLbl="revTx" presStyleIdx="2" presStyleCnt="3">
        <dgm:presLayoutVars>
          <dgm:chMax val="0"/>
          <dgm:chPref val="0"/>
        </dgm:presLayoutVars>
      </dgm:prSet>
      <dgm:spPr/>
      <dgm:t>
        <a:bodyPr/>
        <a:lstStyle/>
        <a:p>
          <a:endParaRPr lang="en-US"/>
        </a:p>
      </dgm:t>
    </dgm:pt>
  </dgm:ptLst>
  <dgm:cxnLst>
    <dgm:cxn modelId="{01354845-98C9-4DCE-AAC4-EC8515936042}" srcId="{A4DEDD2C-330E-476D-B868-6454855B1D7F}" destId="{18AE9219-82A2-4BB0-AA08-E811682EC677}" srcOrd="0" destOrd="0" parTransId="{467842FE-A90F-4149-8B61-50892DFE14B7}" sibTransId="{511C327E-7720-4A3D-991A-5DFFA898C057}"/>
    <dgm:cxn modelId="{21740D58-258C-423E-AE2C-7A4C2B93D849}" srcId="{A4DEDD2C-330E-476D-B868-6454855B1D7F}" destId="{AE74F827-B232-468E-A368-C0BEE219DEA0}" srcOrd="1" destOrd="0" parTransId="{C313BA23-126E-477D-A829-D994153E00DC}" sibTransId="{00EFA7FB-76CC-4C93-BC7C-7FE39D7A5FCC}"/>
    <dgm:cxn modelId="{7952068D-5B33-4720-8D38-F515C9B6B004}" srcId="{A4DEDD2C-330E-476D-B868-6454855B1D7F}" destId="{5A469D21-06FA-4548-8740-FC05A3B730BB}" srcOrd="2" destOrd="0" parTransId="{389BEA47-24E9-4053-B498-C0B6467390AB}" sibTransId="{CE5DE87C-16CB-4CCF-B98B-E1677E998222}"/>
    <dgm:cxn modelId="{F2DD7231-702C-4501-928A-0401472AC3FC}" type="presOf" srcId="{AE74F827-B232-468E-A368-C0BEE219DEA0}" destId="{F6CDF41B-99F5-4FB1-93C4-F62F189F96D4}" srcOrd="0" destOrd="0" presId="urn:microsoft.com/office/officeart/2018/2/layout/IconVerticalSolidList"/>
    <dgm:cxn modelId="{242E13A0-015B-41BC-945A-C2FC2335C905}" type="presOf" srcId="{A4DEDD2C-330E-476D-B868-6454855B1D7F}" destId="{FB8135FA-86B3-4A42-ADBE-A5E98EE680F9}" srcOrd="0" destOrd="0" presId="urn:microsoft.com/office/officeart/2018/2/layout/IconVerticalSolidList"/>
    <dgm:cxn modelId="{A4809389-342B-4032-B9ED-F69171FA3F54}" type="presOf" srcId="{5A469D21-06FA-4548-8740-FC05A3B730BB}" destId="{0070B8B5-E5CC-4A09-A8FC-A04661B7936C}" srcOrd="0" destOrd="0" presId="urn:microsoft.com/office/officeart/2018/2/layout/IconVerticalSolidList"/>
    <dgm:cxn modelId="{D174B261-AA86-41C0-9388-FCA4710C0486}" type="presOf" srcId="{18AE9219-82A2-4BB0-AA08-E811682EC677}" destId="{0907D744-53EC-4526-9D39-4195FAB7A81C}" srcOrd="0" destOrd="0" presId="urn:microsoft.com/office/officeart/2018/2/layout/IconVerticalSolidList"/>
    <dgm:cxn modelId="{95D95504-B89D-46E0-89C6-97F95B501F42}" type="presParOf" srcId="{FB8135FA-86B3-4A42-ADBE-A5E98EE680F9}" destId="{FAD28D1F-9543-4315-96CF-8CE644396D7F}" srcOrd="0" destOrd="0" presId="urn:microsoft.com/office/officeart/2018/2/layout/IconVerticalSolidList"/>
    <dgm:cxn modelId="{4B8E0897-22FE-4A6E-9E02-011D44DEB218}" type="presParOf" srcId="{FAD28D1F-9543-4315-96CF-8CE644396D7F}" destId="{04E1D83F-B0D5-4E91-8890-98757046B24E}" srcOrd="0" destOrd="0" presId="urn:microsoft.com/office/officeart/2018/2/layout/IconVerticalSolidList"/>
    <dgm:cxn modelId="{21C94C88-1205-4FA3-AD7E-E0B7631153FC}" type="presParOf" srcId="{FAD28D1F-9543-4315-96CF-8CE644396D7F}" destId="{AF752DAD-CED0-42B2-AF9A-D1A4040C3377}" srcOrd="1" destOrd="0" presId="urn:microsoft.com/office/officeart/2018/2/layout/IconVerticalSolidList"/>
    <dgm:cxn modelId="{B0A841E1-DFFE-4F61-A84A-13D72F20EC56}" type="presParOf" srcId="{FAD28D1F-9543-4315-96CF-8CE644396D7F}" destId="{1194A612-D7EB-4B41-AC30-FF4F319C2B89}" srcOrd="2" destOrd="0" presId="urn:microsoft.com/office/officeart/2018/2/layout/IconVerticalSolidList"/>
    <dgm:cxn modelId="{A1293939-B6C2-4D68-9BA0-76D607187E93}" type="presParOf" srcId="{FAD28D1F-9543-4315-96CF-8CE644396D7F}" destId="{0907D744-53EC-4526-9D39-4195FAB7A81C}" srcOrd="3" destOrd="0" presId="urn:microsoft.com/office/officeart/2018/2/layout/IconVerticalSolidList"/>
    <dgm:cxn modelId="{574745AC-CAC7-42BB-9860-3903E084F09F}" type="presParOf" srcId="{FB8135FA-86B3-4A42-ADBE-A5E98EE680F9}" destId="{89B1FD7B-5B9C-470A-B8DD-D624A2CD0D76}" srcOrd="1" destOrd="0" presId="urn:microsoft.com/office/officeart/2018/2/layout/IconVerticalSolidList"/>
    <dgm:cxn modelId="{ACD3D4E7-FE05-4B26-ADCB-322072CE2E54}" type="presParOf" srcId="{FB8135FA-86B3-4A42-ADBE-A5E98EE680F9}" destId="{BBA41C7E-B062-4651-8E1B-CE71BFE02B7B}" srcOrd="2" destOrd="0" presId="urn:microsoft.com/office/officeart/2018/2/layout/IconVerticalSolidList"/>
    <dgm:cxn modelId="{AC69501A-61A9-4AF2-BE06-42E7B98819E2}" type="presParOf" srcId="{BBA41C7E-B062-4651-8E1B-CE71BFE02B7B}" destId="{796C4B32-F863-4963-BE2F-9E0CA9FB59A6}" srcOrd="0" destOrd="0" presId="urn:microsoft.com/office/officeart/2018/2/layout/IconVerticalSolidList"/>
    <dgm:cxn modelId="{072865A7-7D5C-4895-A3F3-6CE653F4F3F8}" type="presParOf" srcId="{BBA41C7E-B062-4651-8E1B-CE71BFE02B7B}" destId="{0AE1C06D-48F6-4CBF-B687-47CBD41B4C4C}" srcOrd="1" destOrd="0" presId="urn:microsoft.com/office/officeart/2018/2/layout/IconVerticalSolidList"/>
    <dgm:cxn modelId="{36C82B8D-209E-4DE0-BC54-03A0651AB1DE}" type="presParOf" srcId="{BBA41C7E-B062-4651-8E1B-CE71BFE02B7B}" destId="{8ED9356F-583D-4645-97C6-6989B9752C17}" srcOrd="2" destOrd="0" presId="urn:microsoft.com/office/officeart/2018/2/layout/IconVerticalSolidList"/>
    <dgm:cxn modelId="{361B3DBC-F938-4092-86F5-09197C46F522}" type="presParOf" srcId="{BBA41C7E-B062-4651-8E1B-CE71BFE02B7B}" destId="{F6CDF41B-99F5-4FB1-93C4-F62F189F96D4}" srcOrd="3" destOrd="0" presId="urn:microsoft.com/office/officeart/2018/2/layout/IconVerticalSolidList"/>
    <dgm:cxn modelId="{32677296-3E6D-4AFD-B77F-2C389CC89563}" type="presParOf" srcId="{FB8135FA-86B3-4A42-ADBE-A5E98EE680F9}" destId="{16CF4E48-A8E5-4B0A-A37F-56CA771BD965}" srcOrd="3" destOrd="0" presId="urn:microsoft.com/office/officeart/2018/2/layout/IconVerticalSolidList"/>
    <dgm:cxn modelId="{DF6A7059-11AB-4A1A-8022-C1701184D619}" type="presParOf" srcId="{FB8135FA-86B3-4A42-ADBE-A5E98EE680F9}" destId="{B7578ADA-9F61-497C-B4EE-3B992AD0D243}" srcOrd="4" destOrd="0" presId="urn:microsoft.com/office/officeart/2018/2/layout/IconVerticalSolidList"/>
    <dgm:cxn modelId="{DB4939E3-2623-41D4-8A3A-099904333AF9}" type="presParOf" srcId="{B7578ADA-9F61-497C-B4EE-3B992AD0D243}" destId="{E432177C-2A27-45F9-9B11-F5B8CFFC45C0}" srcOrd="0" destOrd="0" presId="urn:microsoft.com/office/officeart/2018/2/layout/IconVerticalSolidList"/>
    <dgm:cxn modelId="{E19BC038-A633-4434-ADCF-A0943AC41BCE}" type="presParOf" srcId="{B7578ADA-9F61-497C-B4EE-3B992AD0D243}" destId="{9B2A8B65-EC60-4979-A913-D98C9D309BE9}" srcOrd="1" destOrd="0" presId="urn:microsoft.com/office/officeart/2018/2/layout/IconVerticalSolidList"/>
    <dgm:cxn modelId="{E52AE8EA-8D68-4378-9961-36B68E9BF39E}" type="presParOf" srcId="{B7578ADA-9F61-497C-B4EE-3B992AD0D243}" destId="{1919F37F-CAE1-4AE5-8146-ECE04BE69AA1}" srcOrd="2" destOrd="0" presId="urn:microsoft.com/office/officeart/2018/2/layout/IconVerticalSolidList"/>
    <dgm:cxn modelId="{FB150C36-30D8-4F4E-AE16-DDC4FB3C0315}" type="presParOf" srcId="{B7578ADA-9F61-497C-B4EE-3B992AD0D243}" destId="{0070B8B5-E5CC-4A09-A8FC-A04661B7936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5AD852-9B0E-4281-AA01-DB892E761E3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A10CE7E-2422-464C-9CC9-9F2EC839A833}">
      <dgm:prSet/>
      <dgm:spPr/>
      <dgm:t>
        <a:bodyPr/>
        <a:lstStyle/>
        <a:p>
          <a:r>
            <a:rPr lang="en-US" dirty="0"/>
            <a:t>Click popularity is a measure of how often your link in search results is clicked. </a:t>
          </a:r>
        </a:p>
      </dgm:t>
    </dgm:pt>
    <dgm:pt modelId="{73E80C22-389D-41B2-AA71-3EEB3FC161AA}" type="parTrans" cxnId="{207766F2-99EF-47B8-988D-C8B68B05AFA6}">
      <dgm:prSet/>
      <dgm:spPr/>
      <dgm:t>
        <a:bodyPr/>
        <a:lstStyle/>
        <a:p>
          <a:endParaRPr lang="en-US"/>
        </a:p>
      </dgm:t>
    </dgm:pt>
    <dgm:pt modelId="{4EF05425-7E8F-48DF-BF31-A5BD12D5620B}" type="sibTrans" cxnId="{207766F2-99EF-47B8-988D-C8B68B05AFA6}">
      <dgm:prSet/>
      <dgm:spPr/>
      <dgm:t>
        <a:bodyPr/>
        <a:lstStyle/>
        <a:p>
          <a:endParaRPr lang="en-US"/>
        </a:p>
      </dgm:t>
    </dgm:pt>
    <dgm:pt modelId="{A6F92800-A9B7-4524-9BA3-F7C62F54D419}">
      <dgm:prSet/>
      <dgm:spPr/>
      <dgm:t>
        <a:bodyPr/>
        <a:lstStyle/>
        <a:p>
          <a:r>
            <a:rPr lang="en-US"/>
            <a:t>In some search engines, the more often your link is clicked, the higher your site ranks in the search results. </a:t>
          </a:r>
        </a:p>
      </dgm:t>
    </dgm:pt>
    <dgm:pt modelId="{331AF308-5B5A-4F62-A5BE-EECAFA53CC5D}" type="parTrans" cxnId="{A1AC4323-5A95-4E5E-8C14-B869B251326B}">
      <dgm:prSet/>
      <dgm:spPr/>
      <dgm:t>
        <a:bodyPr/>
        <a:lstStyle/>
        <a:p>
          <a:endParaRPr lang="en-US"/>
        </a:p>
      </dgm:t>
    </dgm:pt>
    <dgm:pt modelId="{80B22AB4-F27A-4719-94AE-059FFAFFE936}" type="sibTrans" cxnId="{A1AC4323-5A95-4E5E-8C14-B869B251326B}">
      <dgm:prSet/>
      <dgm:spPr/>
      <dgm:t>
        <a:bodyPr/>
        <a:lstStyle/>
        <a:p>
          <a:endParaRPr lang="en-US"/>
        </a:p>
      </dgm:t>
    </dgm:pt>
    <dgm:pt modelId="{C9940254-9F9C-4FC6-9D58-FC8ACBE89C06}">
      <dgm:prSet/>
      <dgm:spPr/>
      <dgm:t>
        <a:bodyPr/>
        <a:lstStyle/>
        <a:p>
          <a:r>
            <a:rPr lang="en-US"/>
            <a:t>Thus, in popularity-driven search engines, you can search on your keyword terms, then go through the search results clicking on every link within the results that links to your site. Over time this will improve your position in these search engines. </a:t>
          </a:r>
        </a:p>
      </dgm:t>
    </dgm:pt>
    <dgm:pt modelId="{8BF38B6C-F24C-4E7D-876E-E926E849F9E7}" type="parTrans" cxnId="{D24D1D40-C409-48E3-A546-E8A490399549}">
      <dgm:prSet/>
      <dgm:spPr/>
      <dgm:t>
        <a:bodyPr/>
        <a:lstStyle/>
        <a:p>
          <a:endParaRPr lang="en-US"/>
        </a:p>
      </dgm:t>
    </dgm:pt>
    <dgm:pt modelId="{F41BC2CF-F7BA-4B18-A9ED-A7A927B01581}" type="sibTrans" cxnId="{D24D1D40-C409-48E3-A546-E8A490399549}">
      <dgm:prSet/>
      <dgm:spPr/>
      <dgm:t>
        <a:bodyPr/>
        <a:lstStyle/>
        <a:p>
          <a:endParaRPr lang="en-US"/>
        </a:p>
      </dgm:t>
    </dgm:pt>
    <dgm:pt modelId="{5FF23899-1FF1-48F6-AD9C-7767007F0235}">
      <dgm:prSet/>
      <dgm:spPr/>
      <dgm:t>
        <a:bodyPr/>
        <a:lstStyle/>
        <a:p>
          <a:r>
            <a:rPr lang="en-US"/>
            <a:t>The more savvy search engines keep track of how much time you spent at a given link, this is referred to as popularity stickiness. </a:t>
          </a:r>
        </a:p>
      </dgm:t>
    </dgm:pt>
    <dgm:pt modelId="{0AC12C99-41DC-49D0-BC2D-B2F3E3B54F2E}" type="parTrans" cxnId="{9C44FDA9-13D6-4098-837D-E4A73A31E74C}">
      <dgm:prSet/>
      <dgm:spPr/>
      <dgm:t>
        <a:bodyPr/>
        <a:lstStyle/>
        <a:p>
          <a:endParaRPr lang="en-US"/>
        </a:p>
      </dgm:t>
    </dgm:pt>
    <dgm:pt modelId="{0B128A9B-A1FF-4D5B-9FEE-8C0FF3182404}" type="sibTrans" cxnId="{9C44FDA9-13D6-4098-837D-E4A73A31E74C}">
      <dgm:prSet/>
      <dgm:spPr/>
      <dgm:t>
        <a:bodyPr/>
        <a:lstStyle/>
        <a:p>
          <a:endParaRPr lang="en-US"/>
        </a:p>
      </dgm:t>
    </dgm:pt>
    <dgm:pt modelId="{46AA5559-2BAA-4461-A626-7094140856D3}">
      <dgm:prSet/>
      <dgm:spPr/>
      <dgm:t>
        <a:bodyPr/>
        <a:lstStyle/>
        <a:p>
          <a:r>
            <a:rPr lang="en-US" dirty="0"/>
            <a:t>If you click on the first link in the search results, then back up and choose another link immediately, the search engine assumes you did not like the first result very much. </a:t>
          </a:r>
          <a:br>
            <a:rPr lang="en-US" dirty="0"/>
          </a:br>
          <a:endParaRPr lang="en-US" dirty="0"/>
        </a:p>
      </dgm:t>
    </dgm:pt>
    <dgm:pt modelId="{F7D6CB03-07BB-4660-976F-D2DE4128F850}" type="parTrans" cxnId="{7EEE56D9-660C-4599-8081-68E0A187F68D}">
      <dgm:prSet/>
      <dgm:spPr/>
      <dgm:t>
        <a:bodyPr/>
        <a:lstStyle/>
        <a:p>
          <a:endParaRPr lang="en-US"/>
        </a:p>
      </dgm:t>
    </dgm:pt>
    <dgm:pt modelId="{A505315D-23C9-45A7-8A5F-0A24E48E584D}" type="sibTrans" cxnId="{7EEE56D9-660C-4599-8081-68E0A187F68D}">
      <dgm:prSet/>
      <dgm:spPr/>
      <dgm:t>
        <a:bodyPr/>
        <a:lstStyle/>
        <a:p>
          <a:endParaRPr lang="en-US"/>
        </a:p>
      </dgm:t>
    </dgm:pt>
    <dgm:pt modelId="{6AB648B8-E3AE-48F2-A9B6-A8BF1853CD6B}">
      <dgm:prSet/>
      <dgm:spPr/>
      <dgm:t>
        <a:bodyPr/>
        <a:lstStyle/>
        <a:p>
          <a:r>
            <a:rPr lang="en-US" dirty="0"/>
            <a:t>A good strategy for you is to set your browser's home page to the search engine you would like to target, and each time you open your browser you search on your keywords, click on your link, then leave that search engine alone for a while (the exact delay time is unknown). </a:t>
          </a:r>
        </a:p>
      </dgm:t>
    </dgm:pt>
    <dgm:pt modelId="{1678344D-207C-43D9-BC28-35943FCFB609}" type="parTrans" cxnId="{1EC799B6-C3DC-4622-AC22-8D8DED329B02}">
      <dgm:prSet/>
      <dgm:spPr/>
      <dgm:t>
        <a:bodyPr/>
        <a:lstStyle/>
        <a:p>
          <a:endParaRPr lang="en-US"/>
        </a:p>
      </dgm:t>
    </dgm:pt>
    <dgm:pt modelId="{05D7866B-8CAF-493E-B989-72E79F0997CA}" type="sibTrans" cxnId="{1EC799B6-C3DC-4622-AC22-8D8DED329B02}">
      <dgm:prSet/>
      <dgm:spPr/>
      <dgm:t>
        <a:bodyPr/>
        <a:lstStyle/>
        <a:p>
          <a:endParaRPr lang="en-US"/>
        </a:p>
      </dgm:t>
    </dgm:pt>
    <dgm:pt modelId="{38197247-EBEF-4289-AB0C-4CA58F73559A}" type="pres">
      <dgm:prSet presAssocID="{285AD852-9B0E-4281-AA01-DB892E761E3A}" presName="linear" presStyleCnt="0">
        <dgm:presLayoutVars>
          <dgm:animLvl val="lvl"/>
          <dgm:resizeHandles val="exact"/>
        </dgm:presLayoutVars>
      </dgm:prSet>
      <dgm:spPr/>
      <dgm:t>
        <a:bodyPr/>
        <a:lstStyle/>
        <a:p>
          <a:endParaRPr lang="en-US"/>
        </a:p>
      </dgm:t>
    </dgm:pt>
    <dgm:pt modelId="{55D553CF-CA02-4FFB-9F50-C7937C92BCA7}" type="pres">
      <dgm:prSet presAssocID="{4A10CE7E-2422-464C-9CC9-9F2EC839A833}" presName="parentText" presStyleLbl="node1" presStyleIdx="0" presStyleCnt="6">
        <dgm:presLayoutVars>
          <dgm:chMax val="0"/>
          <dgm:bulletEnabled val="1"/>
        </dgm:presLayoutVars>
      </dgm:prSet>
      <dgm:spPr/>
      <dgm:t>
        <a:bodyPr/>
        <a:lstStyle/>
        <a:p>
          <a:endParaRPr lang="en-US"/>
        </a:p>
      </dgm:t>
    </dgm:pt>
    <dgm:pt modelId="{F3BF918E-D5F4-4802-8879-8CFF7E06F99A}" type="pres">
      <dgm:prSet presAssocID="{4EF05425-7E8F-48DF-BF31-A5BD12D5620B}" presName="spacer" presStyleCnt="0"/>
      <dgm:spPr/>
    </dgm:pt>
    <dgm:pt modelId="{DC726A42-4AE3-41D4-90DE-1B395F7FD400}" type="pres">
      <dgm:prSet presAssocID="{A6F92800-A9B7-4524-9BA3-F7C62F54D419}" presName="parentText" presStyleLbl="node1" presStyleIdx="1" presStyleCnt="6">
        <dgm:presLayoutVars>
          <dgm:chMax val="0"/>
          <dgm:bulletEnabled val="1"/>
        </dgm:presLayoutVars>
      </dgm:prSet>
      <dgm:spPr/>
      <dgm:t>
        <a:bodyPr/>
        <a:lstStyle/>
        <a:p>
          <a:endParaRPr lang="en-US"/>
        </a:p>
      </dgm:t>
    </dgm:pt>
    <dgm:pt modelId="{2D144236-177D-467E-8E26-10175F94DAB9}" type="pres">
      <dgm:prSet presAssocID="{80B22AB4-F27A-4719-94AE-059FFAFFE936}" presName="spacer" presStyleCnt="0"/>
      <dgm:spPr/>
    </dgm:pt>
    <dgm:pt modelId="{EA73B8C7-BB7B-4BCC-AD76-D5C428063ECC}" type="pres">
      <dgm:prSet presAssocID="{C9940254-9F9C-4FC6-9D58-FC8ACBE89C06}" presName="parentText" presStyleLbl="node1" presStyleIdx="2" presStyleCnt="6">
        <dgm:presLayoutVars>
          <dgm:chMax val="0"/>
          <dgm:bulletEnabled val="1"/>
        </dgm:presLayoutVars>
      </dgm:prSet>
      <dgm:spPr/>
      <dgm:t>
        <a:bodyPr/>
        <a:lstStyle/>
        <a:p>
          <a:endParaRPr lang="en-US"/>
        </a:p>
      </dgm:t>
    </dgm:pt>
    <dgm:pt modelId="{4D3C1FCA-5C35-4F7E-A0B9-4310DC1953DC}" type="pres">
      <dgm:prSet presAssocID="{F41BC2CF-F7BA-4B18-A9ED-A7A927B01581}" presName="spacer" presStyleCnt="0"/>
      <dgm:spPr/>
    </dgm:pt>
    <dgm:pt modelId="{6A88634D-7E92-49CE-A255-0E37913D5ED0}" type="pres">
      <dgm:prSet presAssocID="{5FF23899-1FF1-48F6-AD9C-7767007F0235}" presName="parentText" presStyleLbl="node1" presStyleIdx="3" presStyleCnt="6">
        <dgm:presLayoutVars>
          <dgm:chMax val="0"/>
          <dgm:bulletEnabled val="1"/>
        </dgm:presLayoutVars>
      </dgm:prSet>
      <dgm:spPr/>
      <dgm:t>
        <a:bodyPr/>
        <a:lstStyle/>
        <a:p>
          <a:endParaRPr lang="en-US"/>
        </a:p>
      </dgm:t>
    </dgm:pt>
    <dgm:pt modelId="{BD63DA0E-BDAC-4512-921F-DADC41A2B82E}" type="pres">
      <dgm:prSet presAssocID="{0B128A9B-A1FF-4D5B-9FEE-8C0FF3182404}" presName="spacer" presStyleCnt="0"/>
      <dgm:spPr/>
    </dgm:pt>
    <dgm:pt modelId="{8BDD6BDC-7135-4356-B6C9-32D846C833E7}" type="pres">
      <dgm:prSet presAssocID="{46AA5559-2BAA-4461-A626-7094140856D3}" presName="parentText" presStyleLbl="node1" presStyleIdx="4" presStyleCnt="6">
        <dgm:presLayoutVars>
          <dgm:chMax val="0"/>
          <dgm:bulletEnabled val="1"/>
        </dgm:presLayoutVars>
      </dgm:prSet>
      <dgm:spPr/>
      <dgm:t>
        <a:bodyPr/>
        <a:lstStyle/>
        <a:p>
          <a:endParaRPr lang="en-US"/>
        </a:p>
      </dgm:t>
    </dgm:pt>
    <dgm:pt modelId="{153AA6EB-7B61-4033-BC79-F3EC4A8D1A24}" type="pres">
      <dgm:prSet presAssocID="{A505315D-23C9-45A7-8A5F-0A24E48E584D}" presName="spacer" presStyleCnt="0"/>
      <dgm:spPr/>
    </dgm:pt>
    <dgm:pt modelId="{FAC0B38F-7E9A-40BA-9724-B99D3D2A88CB}" type="pres">
      <dgm:prSet presAssocID="{6AB648B8-E3AE-48F2-A9B6-A8BF1853CD6B}" presName="parentText" presStyleLbl="node1" presStyleIdx="5" presStyleCnt="6">
        <dgm:presLayoutVars>
          <dgm:chMax val="0"/>
          <dgm:bulletEnabled val="1"/>
        </dgm:presLayoutVars>
      </dgm:prSet>
      <dgm:spPr/>
      <dgm:t>
        <a:bodyPr/>
        <a:lstStyle/>
        <a:p>
          <a:endParaRPr lang="en-US"/>
        </a:p>
      </dgm:t>
    </dgm:pt>
  </dgm:ptLst>
  <dgm:cxnLst>
    <dgm:cxn modelId="{207766F2-99EF-47B8-988D-C8B68B05AFA6}" srcId="{285AD852-9B0E-4281-AA01-DB892E761E3A}" destId="{4A10CE7E-2422-464C-9CC9-9F2EC839A833}" srcOrd="0" destOrd="0" parTransId="{73E80C22-389D-41B2-AA71-3EEB3FC161AA}" sibTransId="{4EF05425-7E8F-48DF-BF31-A5BD12D5620B}"/>
    <dgm:cxn modelId="{1EC799B6-C3DC-4622-AC22-8D8DED329B02}" srcId="{285AD852-9B0E-4281-AA01-DB892E761E3A}" destId="{6AB648B8-E3AE-48F2-A9B6-A8BF1853CD6B}" srcOrd="5" destOrd="0" parTransId="{1678344D-207C-43D9-BC28-35943FCFB609}" sibTransId="{05D7866B-8CAF-493E-B989-72E79F0997CA}"/>
    <dgm:cxn modelId="{A10F7587-97E9-4050-910F-5523314CF3DB}" type="presOf" srcId="{5FF23899-1FF1-48F6-AD9C-7767007F0235}" destId="{6A88634D-7E92-49CE-A255-0E37913D5ED0}" srcOrd="0" destOrd="0" presId="urn:microsoft.com/office/officeart/2005/8/layout/vList2"/>
    <dgm:cxn modelId="{D24D1D40-C409-48E3-A546-E8A490399549}" srcId="{285AD852-9B0E-4281-AA01-DB892E761E3A}" destId="{C9940254-9F9C-4FC6-9D58-FC8ACBE89C06}" srcOrd="2" destOrd="0" parTransId="{8BF38B6C-F24C-4E7D-876E-E926E849F9E7}" sibTransId="{F41BC2CF-F7BA-4B18-A9ED-A7A927B01581}"/>
    <dgm:cxn modelId="{FEA8F25B-5D63-4CC9-959F-BBC93CBAC211}" type="presOf" srcId="{4A10CE7E-2422-464C-9CC9-9F2EC839A833}" destId="{55D553CF-CA02-4FFB-9F50-C7937C92BCA7}" srcOrd="0" destOrd="0" presId="urn:microsoft.com/office/officeart/2005/8/layout/vList2"/>
    <dgm:cxn modelId="{856AC336-6703-43C6-99BA-CD3D61851A3D}" type="presOf" srcId="{6AB648B8-E3AE-48F2-A9B6-A8BF1853CD6B}" destId="{FAC0B38F-7E9A-40BA-9724-B99D3D2A88CB}" srcOrd="0" destOrd="0" presId="urn:microsoft.com/office/officeart/2005/8/layout/vList2"/>
    <dgm:cxn modelId="{9C44FDA9-13D6-4098-837D-E4A73A31E74C}" srcId="{285AD852-9B0E-4281-AA01-DB892E761E3A}" destId="{5FF23899-1FF1-48F6-AD9C-7767007F0235}" srcOrd="3" destOrd="0" parTransId="{0AC12C99-41DC-49D0-BC2D-B2F3E3B54F2E}" sibTransId="{0B128A9B-A1FF-4D5B-9FEE-8C0FF3182404}"/>
    <dgm:cxn modelId="{30541BD8-2955-46C2-A482-6616093753D4}" type="presOf" srcId="{C9940254-9F9C-4FC6-9D58-FC8ACBE89C06}" destId="{EA73B8C7-BB7B-4BCC-AD76-D5C428063ECC}" srcOrd="0" destOrd="0" presId="urn:microsoft.com/office/officeart/2005/8/layout/vList2"/>
    <dgm:cxn modelId="{A1AC4323-5A95-4E5E-8C14-B869B251326B}" srcId="{285AD852-9B0E-4281-AA01-DB892E761E3A}" destId="{A6F92800-A9B7-4524-9BA3-F7C62F54D419}" srcOrd="1" destOrd="0" parTransId="{331AF308-5B5A-4F62-A5BE-EECAFA53CC5D}" sibTransId="{80B22AB4-F27A-4719-94AE-059FFAFFE936}"/>
    <dgm:cxn modelId="{7EEE56D9-660C-4599-8081-68E0A187F68D}" srcId="{285AD852-9B0E-4281-AA01-DB892E761E3A}" destId="{46AA5559-2BAA-4461-A626-7094140856D3}" srcOrd="4" destOrd="0" parTransId="{F7D6CB03-07BB-4660-976F-D2DE4128F850}" sibTransId="{A505315D-23C9-45A7-8A5F-0A24E48E584D}"/>
    <dgm:cxn modelId="{52F9B334-98ED-44FE-91A8-C53150892AE7}" type="presOf" srcId="{285AD852-9B0E-4281-AA01-DB892E761E3A}" destId="{38197247-EBEF-4289-AB0C-4CA58F73559A}" srcOrd="0" destOrd="0" presId="urn:microsoft.com/office/officeart/2005/8/layout/vList2"/>
    <dgm:cxn modelId="{B05C5025-9A90-42DB-BBC8-3B2860865EB3}" type="presOf" srcId="{46AA5559-2BAA-4461-A626-7094140856D3}" destId="{8BDD6BDC-7135-4356-B6C9-32D846C833E7}" srcOrd="0" destOrd="0" presId="urn:microsoft.com/office/officeart/2005/8/layout/vList2"/>
    <dgm:cxn modelId="{410AA980-596C-4E70-9F4A-968C7B3939C6}" type="presOf" srcId="{A6F92800-A9B7-4524-9BA3-F7C62F54D419}" destId="{DC726A42-4AE3-41D4-90DE-1B395F7FD400}" srcOrd="0" destOrd="0" presId="urn:microsoft.com/office/officeart/2005/8/layout/vList2"/>
    <dgm:cxn modelId="{CD025547-C279-4E31-8C2A-3828CC0CF210}" type="presParOf" srcId="{38197247-EBEF-4289-AB0C-4CA58F73559A}" destId="{55D553CF-CA02-4FFB-9F50-C7937C92BCA7}" srcOrd="0" destOrd="0" presId="urn:microsoft.com/office/officeart/2005/8/layout/vList2"/>
    <dgm:cxn modelId="{65E99365-1A40-4544-900E-6041960698D8}" type="presParOf" srcId="{38197247-EBEF-4289-AB0C-4CA58F73559A}" destId="{F3BF918E-D5F4-4802-8879-8CFF7E06F99A}" srcOrd="1" destOrd="0" presId="urn:microsoft.com/office/officeart/2005/8/layout/vList2"/>
    <dgm:cxn modelId="{98F6F5CE-E334-4116-AE2A-9FB81839B08E}" type="presParOf" srcId="{38197247-EBEF-4289-AB0C-4CA58F73559A}" destId="{DC726A42-4AE3-41D4-90DE-1B395F7FD400}" srcOrd="2" destOrd="0" presId="urn:microsoft.com/office/officeart/2005/8/layout/vList2"/>
    <dgm:cxn modelId="{57BF562B-28AF-4225-B92B-E20B6EE37B69}" type="presParOf" srcId="{38197247-EBEF-4289-AB0C-4CA58F73559A}" destId="{2D144236-177D-467E-8E26-10175F94DAB9}" srcOrd="3" destOrd="0" presId="urn:microsoft.com/office/officeart/2005/8/layout/vList2"/>
    <dgm:cxn modelId="{022999E5-4D92-4A6E-9A38-21493868A38E}" type="presParOf" srcId="{38197247-EBEF-4289-AB0C-4CA58F73559A}" destId="{EA73B8C7-BB7B-4BCC-AD76-D5C428063ECC}" srcOrd="4" destOrd="0" presId="urn:microsoft.com/office/officeart/2005/8/layout/vList2"/>
    <dgm:cxn modelId="{89B663AE-E55B-43B0-9D46-6CC09F3635A7}" type="presParOf" srcId="{38197247-EBEF-4289-AB0C-4CA58F73559A}" destId="{4D3C1FCA-5C35-4F7E-A0B9-4310DC1953DC}" srcOrd="5" destOrd="0" presId="urn:microsoft.com/office/officeart/2005/8/layout/vList2"/>
    <dgm:cxn modelId="{47A739B2-77C3-481B-BF38-56A451FC924C}" type="presParOf" srcId="{38197247-EBEF-4289-AB0C-4CA58F73559A}" destId="{6A88634D-7E92-49CE-A255-0E37913D5ED0}" srcOrd="6" destOrd="0" presId="urn:microsoft.com/office/officeart/2005/8/layout/vList2"/>
    <dgm:cxn modelId="{8B8707FD-195A-43AB-90F9-7591DD1DAAB6}" type="presParOf" srcId="{38197247-EBEF-4289-AB0C-4CA58F73559A}" destId="{BD63DA0E-BDAC-4512-921F-DADC41A2B82E}" srcOrd="7" destOrd="0" presId="urn:microsoft.com/office/officeart/2005/8/layout/vList2"/>
    <dgm:cxn modelId="{74801D20-D881-4F63-A5BE-881949E74F8E}" type="presParOf" srcId="{38197247-EBEF-4289-AB0C-4CA58F73559A}" destId="{8BDD6BDC-7135-4356-B6C9-32D846C833E7}" srcOrd="8" destOrd="0" presId="urn:microsoft.com/office/officeart/2005/8/layout/vList2"/>
    <dgm:cxn modelId="{DAA1E1F9-B808-493A-A362-6FCA1013BACE}" type="presParOf" srcId="{38197247-EBEF-4289-AB0C-4CA58F73559A}" destId="{153AA6EB-7B61-4033-BC79-F3EC4A8D1A24}" srcOrd="9" destOrd="0" presId="urn:microsoft.com/office/officeart/2005/8/layout/vList2"/>
    <dgm:cxn modelId="{73834F8F-398B-412B-A9CA-9061F5AE2E7E}" type="presParOf" srcId="{38197247-EBEF-4289-AB0C-4CA58F73559A}" destId="{FAC0B38F-7E9A-40BA-9724-B99D3D2A88C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B685D-43E2-4F3A-AC20-B1B8D7CE0A7C}">
      <dsp:nvSpPr>
        <dsp:cNvPr id="0" name=""/>
        <dsp:cNvSpPr/>
      </dsp:nvSpPr>
      <dsp:spPr>
        <a:xfrm>
          <a:off x="789440" y="710771"/>
          <a:ext cx="630781" cy="71"/>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EF3FBE-B3E7-488B-B366-30A5A6631797}">
      <dsp:nvSpPr>
        <dsp:cNvPr id="0" name=""/>
        <dsp:cNvSpPr/>
      </dsp:nvSpPr>
      <dsp:spPr>
        <a:xfrm>
          <a:off x="1458069" y="657822"/>
          <a:ext cx="72539" cy="136246"/>
        </a:xfrm>
        <a:prstGeom prst="chevron">
          <a:avLst>
            <a:gd name="adj" fmla="val 90000"/>
          </a:avLst>
        </a:prstGeom>
        <a:solidFill>
          <a:schemeClr val="accent5">
            <a:tint val="40000"/>
            <a:alpha val="90000"/>
            <a:hueOff val="-767177"/>
            <a:satOff val="3447"/>
            <a:lumOff val="237"/>
            <a:alphaOff val="0"/>
          </a:schemeClr>
        </a:solidFill>
        <a:ln w="25400" cap="flat" cmpd="sng" algn="ctr">
          <a:solidFill>
            <a:schemeClr val="accent5">
              <a:tint val="40000"/>
              <a:alpha val="90000"/>
              <a:hueOff val="-767177"/>
              <a:satOff val="3447"/>
              <a:lumOff val="237"/>
              <a:alphaOff val="0"/>
            </a:schemeClr>
          </a:solidFill>
          <a:prstDash val="solid"/>
        </a:ln>
        <a:effectLst/>
      </dsp:spPr>
      <dsp:style>
        <a:lnRef idx="2">
          <a:scrgbClr r="0" g="0" b="0"/>
        </a:lnRef>
        <a:fillRef idx="1">
          <a:scrgbClr r="0" g="0" b="0"/>
        </a:fillRef>
        <a:effectRef idx="0">
          <a:scrgbClr r="0" g="0" b="0"/>
        </a:effectRef>
        <a:fontRef idx="minor"/>
      </dsp:style>
    </dsp:sp>
    <dsp:sp modelId="{CD983ACA-C738-46C7-98BF-F0E4ABAF8FC1}">
      <dsp:nvSpPr>
        <dsp:cNvPr id="0" name=""/>
        <dsp:cNvSpPr/>
      </dsp:nvSpPr>
      <dsp:spPr>
        <a:xfrm>
          <a:off x="414923" y="415138"/>
          <a:ext cx="591338" cy="591338"/>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22947" tIns="22947" rIns="22947" bIns="22947" numCol="1" spcCol="1270" anchor="ctr" anchorCtr="0">
          <a:noAutofit/>
        </a:bodyPr>
        <a:lstStyle/>
        <a:p>
          <a:pPr lvl="0" algn="ctr" defTabSz="1155700">
            <a:lnSpc>
              <a:spcPct val="90000"/>
            </a:lnSpc>
            <a:spcBef>
              <a:spcPct val="0"/>
            </a:spcBef>
            <a:spcAft>
              <a:spcPct val="35000"/>
            </a:spcAft>
          </a:pPr>
          <a:r>
            <a:rPr lang="en-US" sz="2600" kern="1200"/>
            <a:t>1</a:t>
          </a:r>
        </a:p>
      </dsp:txBody>
      <dsp:txXfrm>
        <a:off x="501522" y="501737"/>
        <a:ext cx="418140" cy="418140"/>
      </dsp:txXfrm>
    </dsp:sp>
    <dsp:sp modelId="{F23A4402-779B-438B-A2E7-F3B507724616}">
      <dsp:nvSpPr>
        <dsp:cNvPr id="0" name=""/>
        <dsp:cNvSpPr/>
      </dsp:nvSpPr>
      <dsp:spPr>
        <a:xfrm>
          <a:off x="962" y="1172075"/>
          <a:ext cx="1419259" cy="2764125"/>
        </a:xfrm>
        <a:prstGeom prst="upArrowCallout">
          <a:avLst>
            <a:gd name="adj1" fmla="val 50000"/>
            <a:gd name="adj2" fmla="val 20000"/>
            <a:gd name="adj3" fmla="val 20000"/>
            <a:gd name="adj4" fmla="val 100000"/>
          </a:avLst>
        </a:prstGeom>
        <a:solidFill>
          <a:schemeClr val="accent5">
            <a:tint val="40000"/>
            <a:alpha val="90000"/>
            <a:hueOff val="-1534355"/>
            <a:satOff val="6893"/>
            <a:lumOff val="474"/>
            <a:alphaOff val="0"/>
          </a:schemeClr>
        </a:solidFill>
        <a:ln w="25400" cap="flat" cmpd="sng" algn="ctr">
          <a:solidFill>
            <a:schemeClr val="accent5">
              <a:tint val="40000"/>
              <a:alpha val="90000"/>
              <a:hueOff val="-1534355"/>
              <a:satOff val="6893"/>
              <a:lumOff val="4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1953" tIns="165100" rIns="111953" bIns="165100" numCol="1" spcCol="1270" anchor="t" anchorCtr="0">
          <a:noAutofit/>
        </a:bodyPr>
        <a:lstStyle/>
        <a:p>
          <a:pPr lvl="0" algn="l" defTabSz="488950">
            <a:lnSpc>
              <a:spcPct val="90000"/>
            </a:lnSpc>
            <a:spcBef>
              <a:spcPct val="0"/>
            </a:spcBef>
            <a:spcAft>
              <a:spcPct val="35000"/>
            </a:spcAft>
          </a:pPr>
          <a:r>
            <a:rPr lang="en-SG" sz="1100" kern="1200"/>
            <a:t>Search engine optimization (SEO) refers to techniques that help your website rank higher in organic (or “natural”) search results, thus making your website more visible to people who are looking for your product or service via search engines.</a:t>
          </a:r>
          <a:endParaRPr lang="en-US" sz="1100" kern="1200"/>
        </a:p>
      </dsp:txBody>
      <dsp:txXfrm>
        <a:off x="962" y="1455927"/>
        <a:ext cx="1419259" cy="2480273"/>
      </dsp:txXfrm>
    </dsp:sp>
    <dsp:sp modelId="{D493DDAA-A9F4-462C-B6D8-33D191B848E9}">
      <dsp:nvSpPr>
        <dsp:cNvPr id="0" name=""/>
        <dsp:cNvSpPr/>
      </dsp:nvSpPr>
      <dsp:spPr>
        <a:xfrm>
          <a:off x="1577917" y="710770"/>
          <a:ext cx="1419259" cy="71"/>
        </a:xfrm>
        <a:prstGeom prst="rect">
          <a:avLst/>
        </a:prstGeom>
        <a:solidFill>
          <a:schemeClr val="accent5">
            <a:tint val="40000"/>
            <a:alpha val="90000"/>
            <a:hueOff val="-2301532"/>
            <a:satOff val="10340"/>
            <a:lumOff val="711"/>
            <a:alphaOff val="0"/>
          </a:schemeClr>
        </a:solidFill>
        <a:ln w="25400" cap="flat" cmpd="sng" algn="ctr">
          <a:solidFill>
            <a:schemeClr val="accent5">
              <a:tint val="40000"/>
              <a:alpha val="90000"/>
              <a:hueOff val="-2301532"/>
              <a:satOff val="10340"/>
              <a:lumOff val="711"/>
              <a:alphaOff val="0"/>
            </a:schemeClr>
          </a:solidFill>
          <a:prstDash val="solid"/>
        </a:ln>
        <a:effectLst/>
      </dsp:spPr>
      <dsp:style>
        <a:lnRef idx="2">
          <a:scrgbClr r="0" g="0" b="0"/>
        </a:lnRef>
        <a:fillRef idx="1">
          <a:scrgbClr r="0" g="0" b="0"/>
        </a:fillRef>
        <a:effectRef idx="0">
          <a:scrgbClr r="0" g="0" b="0"/>
        </a:effectRef>
        <a:fontRef idx="minor"/>
      </dsp:style>
    </dsp:sp>
    <dsp:sp modelId="{9642535C-D806-4AC1-8FE4-1AB2BCE8CEC9}">
      <dsp:nvSpPr>
        <dsp:cNvPr id="0" name=""/>
        <dsp:cNvSpPr/>
      </dsp:nvSpPr>
      <dsp:spPr>
        <a:xfrm>
          <a:off x="3035023" y="657821"/>
          <a:ext cx="72539" cy="136248"/>
        </a:xfrm>
        <a:prstGeom prst="chevron">
          <a:avLst>
            <a:gd name="adj" fmla="val 90000"/>
          </a:avLst>
        </a:prstGeom>
        <a:solidFill>
          <a:schemeClr val="accent5">
            <a:tint val="40000"/>
            <a:alpha val="90000"/>
            <a:hueOff val="-3068709"/>
            <a:satOff val="13787"/>
            <a:lumOff val="948"/>
            <a:alphaOff val="0"/>
          </a:schemeClr>
        </a:solidFill>
        <a:ln w="25400" cap="flat" cmpd="sng" algn="ctr">
          <a:solidFill>
            <a:schemeClr val="accent5">
              <a:tint val="40000"/>
              <a:alpha val="90000"/>
              <a:hueOff val="-3068709"/>
              <a:satOff val="13787"/>
              <a:lumOff val="948"/>
              <a:alphaOff val="0"/>
            </a:schemeClr>
          </a:solidFill>
          <a:prstDash val="solid"/>
        </a:ln>
        <a:effectLst/>
      </dsp:spPr>
      <dsp:style>
        <a:lnRef idx="2">
          <a:scrgbClr r="0" g="0" b="0"/>
        </a:lnRef>
        <a:fillRef idx="1">
          <a:scrgbClr r="0" g="0" b="0"/>
        </a:fillRef>
        <a:effectRef idx="0">
          <a:scrgbClr r="0" g="0" b="0"/>
        </a:effectRef>
        <a:fontRef idx="minor"/>
      </dsp:style>
    </dsp:sp>
    <dsp:sp modelId="{0F61AD99-CED1-4B24-BD27-64E13A43DE93}">
      <dsp:nvSpPr>
        <dsp:cNvPr id="0" name=""/>
        <dsp:cNvSpPr/>
      </dsp:nvSpPr>
      <dsp:spPr>
        <a:xfrm>
          <a:off x="1991878" y="415137"/>
          <a:ext cx="591338" cy="591338"/>
        </a:xfrm>
        <a:prstGeom prst="ellipse">
          <a:avLst/>
        </a:prstGeom>
        <a:solidFill>
          <a:schemeClr val="accent5">
            <a:hueOff val="-2483469"/>
            <a:satOff val="9953"/>
            <a:lumOff val="2157"/>
            <a:alphaOff val="0"/>
          </a:schemeClr>
        </a:solidFill>
        <a:ln w="25400" cap="flat" cmpd="sng" algn="ctr">
          <a:solidFill>
            <a:schemeClr val="accent5">
              <a:hueOff val="-2483469"/>
              <a:satOff val="9953"/>
              <a:lumOff val="2157"/>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22947" tIns="22947" rIns="22947" bIns="22947" numCol="1" spcCol="1270" anchor="ctr" anchorCtr="0">
          <a:noAutofit/>
        </a:bodyPr>
        <a:lstStyle/>
        <a:p>
          <a:pPr lvl="0" algn="ctr" defTabSz="1155700">
            <a:lnSpc>
              <a:spcPct val="90000"/>
            </a:lnSpc>
            <a:spcBef>
              <a:spcPct val="0"/>
            </a:spcBef>
            <a:spcAft>
              <a:spcPct val="35000"/>
            </a:spcAft>
          </a:pPr>
          <a:r>
            <a:rPr lang="en-US" sz="2600" kern="1200"/>
            <a:t>2</a:t>
          </a:r>
        </a:p>
      </dsp:txBody>
      <dsp:txXfrm>
        <a:off x="2078477" y="501736"/>
        <a:ext cx="418140" cy="418140"/>
      </dsp:txXfrm>
    </dsp:sp>
    <dsp:sp modelId="{F0AA9D3D-DA81-4C30-999A-1447EB8D3773}">
      <dsp:nvSpPr>
        <dsp:cNvPr id="0" name=""/>
        <dsp:cNvSpPr/>
      </dsp:nvSpPr>
      <dsp:spPr>
        <a:xfrm>
          <a:off x="1577917" y="1172075"/>
          <a:ext cx="1419259" cy="2764125"/>
        </a:xfrm>
        <a:prstGeom prst="upArrowCallout">
          <a:avLst>
            <a:gd name="adj1" fmla="val 50000"/>
            <a:gd name="adj2" fmla="val 20000"/>
            <a:gd name="adj3" fmla="val 20000"/>
            <a:gd name="adj4" fmla="val 100000"/>
          </a:avLst>
        </a:prstGeom>
        <a:solidFill>
          <a:schemeClr val="accent5">
            <a:tint val="40000"/>
            <a:alpha val="90000"/>
            <a:hueOff val="-3835886"/>
            <a:satOff val="17233"/>
            <a:lumOff val="1185"/>
            <a:alphaOff val="0"/>
          </a:schemeClr>
        </a:solidFill>
        <a:ln w="25400" cap="flat" cmpd="sng" algn="ctr">
          <a:solidFill>
            <a:schemeClr val="accent5">
              <a:tint val="40000"/>
              <a:alpha val="90000"/>
              <a:hueOff val="-3835886"/>
              <a:satOff val="17233"/>
              <a:lumOff val="11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1953" tIns="165100" rIns="111953" bIns="165100" numCol="1" spcCol="1270" anchor="t" anchorCtr="0">
          <a:noAutofit/>
        </a:bodyPr>
        <a:lstStyle/>
        <a:p>
          <a:pPr lvl="0" algn="l" defTabSz="488950">
            <a:lnSpc>
              <a:spcPct val="90000"/>
            </a:lnSpc>
            <a:spcBef>
              <a:spcPct val="0"/>
            </a:spcBef>
            <a:spcAft>
              <a:spcPct val="35000"/>
            </a:spcAft>
          </a:pPr>
          <a:r>
            <a:rPr lang="en-SG" sz="1100" kern="1200"/>
            <a:t>SEO is part of the broader topic of Search Engine Marketing (SEM), a term used to describe all marketing strategies for search.</a:t>
          </a:r>
          <a:endParaRPr lang="en-US" sz="1100" kern="1200"/>
        </a:p>
      </dsp:txBody>
      <dsp:txXfrm>
        <a:off x="1577917" y="1455927"/>
        <a:ext cx="1419259" cy="2480273"/>
      </dsp:txXfrm>
    </dsp:sp>
    <dsp:sp modelId="{263AC6CC-80BC-4734-8082-02C89F1B5E71}">
      <dsp:nvSpPr>
        <dsp:cNvPr id="0" name=""/>
        <dsp:cNvSpPr/>
      </dsp:nvSpPr>
      <dsp:spPr>
        <a:xfrm>
          <a:off x="3154872" y="710770"/>
          <a:ext cx="1419259" cy="71"/>
        </a:xfrm>
        <a:prstGeom prst="rect">
          <a:avLst/>
        </a:prstGeom>
        <a:solidFill>
          <a:schemeClr val="accent5">
            <a:tint val="40000"/>
            <a:alpha val="90000"/>
            <a:hueOff val="-4603064"/>
            <a:satOff val="20680"/>
            <a:lumOff val="1422"/>
            <a:alphaOff val="0"/>
          </a:schemeClr>
        </a:solidFill>
        <a:ln w="25400" cap="flat" cmpd="sng" algn="ctr">
          <a:solidFill>
            <a:schemeClr val="accent5">
              <a:tint val="40000"/>
              <a:alpha val="90000"/>
              <a:hueOff val="-4603064"/>
              <a:satOff val="20680"/>
              <a:lumOff val="1422"/>
              <a:alphaOff val="0"/>
            </a:schemeClr>
          </a:solidFill>
          <a:prstDash val="solid"/>
        </a:ln>
        <a:effectLst/>
      </dsp:spPr>
      <dsp:style>
        <a:lnRef idx="2">
          <a:scrgbClr r="0" g="0" b="0"/>
        </a:lnRef>
        <a:fillRef idx="1">
          <a:scrgbClr r="0" g="0" b="0"/>
        </a:fillRef>
        <a:effectRef idx="0">
          <a:scrgbClr r="0" g="0" b="0"/>
        </a:effectRef>
        <a:fontRef idx="minor"/>
      </dsp:style>
    </dsp:sp>
    <dsp:sp modelId="{BA3A1D18-6D58-40AB-A4C3-98EE9C58FFFE}">
      <dsp:nvSpPr>
        <dsp:cNvPr id="0" name=""/>
        <dsp:cNvSpPr/>
      </dsp:nvSpPr>
      <dsp:spPr>
        <a:xfrm>
          <a:off x="4611978" y="657820"/>
          <a:ext cx="72539" cy="136248"/>
        </a:xfrm>
        <a:prstGeom prst="chevron">
          <a:avLst>
            <a:gd name="adj" fmla="val 90000"/>
          </a:avLst>
        </a:prstGeom>
        <a:solidFill>
          <a:schemeClr val="accent5">
            <a:tint val="40000"/>
            <a:alpha val="90000"/>
            <a:hueOff val="-5370241"/>
            <a:satOff val="24126"/>
            <a:lumOff val="1658"/>
            <a:alphaOff val="0"/>
          </a:schemeClr>
        </a:solidFill>
        <a:ln w="25400" cap="flat" cmpd="sng" algn="ctr">
          <a:solidFill>
            <a:schemeClr val="accent5">
              <a:tint val="40000"/>
              <a:alpha val="90000"/>
              <a:hueOff val="-5370241"/>
              <a:satOff val="24126"/>
              <a:lumOff val="1658"/>
              <a:alphaOff val="0"/>
            </a:schemeClr>
          </a:solidFill>
          <a:prstDash val="solid"/>
        </a:ln>
        <a:effectLst/>
      </dsp:spPr>
      <dsp:style>
        <a:lnRef idx="2">
          <a:scrgbClr r="0" g="0" b="0"/>
        </a:lnRef>
        <a:fillRef idx="1">
          <a:scrgbClr r="0" g="0" b="0"/>
        </a:fillRef>
        <a:effectRef idx="0">
          <a:scrgbClr r="0" g="0" b="0"/>
        </a:effectRef>
        <a:fontRef idx="minor"/>
      </dsp:style>
    </dsp:sp>
    <dsp:sp modelId="{3EDD9951-5145-42F0-83A7-0BECE9D5D08E}">
      <dsp:nvSpPr>
        <dsp:cNvPr id="0" name=""/>
        <dsp:cNvSpPr/>
      </dsp:nvSpPr>
      <dsp:spPr>
        <a:xfrm>
          <a:off x="3568833" y="415137"/>
          <a:ext cx="591338" cy="591338"/>
        </a:xfrm>
        <a:prstGeom prst="ellipse">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22947" tIns="22947" rIns="22947" bIns="22947" numCol="1" spcCol="1270" anchor="ctr" anchorCtr="0">
          <a:noAutofit/>
        </a:bodyPr>
        <a:lstStyle/>
        <a:p>
          <a:pPr lvl="0" algn="ctr" defTabSz="1155700">
            <a:lnSpc>
              <a:spcPct val="90000"/>
            </a:lnSpc>
            <a:spcBef>
              <a:spcPct val="0"/>
            </a:spcBef>
            <a:spcAft>
              <a:spcPct val="35000"/>
            </a:spcAft>
          </a:pPr>
          <a:r>
            <a:rPr lang="en-US" sz="2600" kern="1200"/>
            <a:t>3</a:t>
          </a:r>
        </a:p>
      </dsp:txBody>
      <dsp:txXfrm>
        <a:off x="3655432" y="501736"/>
        <a:ext cx="418140" cy="418140"/>
      </dsp:txXfrm>
    </dsp:sp>
    <dsp:sp modelId="{898F5C69-67EC-4647-B8F9-50CF88D8073D}">
      <dsp:nvSpPr>
        <dsp:cNvPr id="0" name=""/>
        <dsp:cNvSpPr/>
      </dsp:nvSpPr>
      <dsp:spPr>
        <a:xfrm>
          <a:off x="3154872" y="1172075"/>
          <a:ext cx="1419259" cy="2764125"/>
        </a:xfrm>
        <a:prstGeom prst="upArrowCallout">
          <a:avLst>
            <a:gd name="adj1" fmla="val 50000"/>
            <a:gd name="adj2" fmla="val 20000"/>
            <a:gd name="adj3" fmla="val 20000"/>
            <a:gd name="adj4" fmla="val 100000"/>
          </a:avLst>
        </a:prstGeom>
        <a:solidFill>
          <a:schemeClr val="accent5">
            <a:tint val="40000"/>
            <a:alpha val="90000"/>
            <a:hueOff val="-6137418"/>
            <a:satOff val="27573"/>
            <a:lumOff val="1895"/>
            <a:alphaOff val="0"/>
          </a:schemeClr>
        </a:solidFill>
        <a:ln w="25400" cap="flat" cmpd="sng" algn="ctr">
          <a:solidFill>
            <a:schemeClr val="accent5">
              <a:tint val="40000"/>
              <a:alpha val="90000"/>
              <a:hueOff val="-6137418"/>
              <a:satOff val="27573"/>
              <a:lumOff val="189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1953" tIns="165100" rIns="111953" bIns="165100" numCol="1" spcCol="1270" anchor="t" anchorCtr="0">
          <a:noAutofit/>
        </a:bodyPr>
        <a:lstStyle/>
        <a:p>
          <a:pPr lvl="0" algn="l" defTabSz="488950">
            <a:lnSpc>
              <a:spcPct val="90000"/>
            </a:lnSpc>
            <a:spcBef>
              <a:spcPct val="0"/>
            </a:spcBef>
            <a:spcAft>
              <a:spcPct val="35000"/>
            </a:spcAft>
          </a:pPr>
          <a:r>
            <a:rPr lang="en-SG" sz="1100" kern="1200"/>
            <a:t>SEM entails both organic and paid search. </a:t>
          </a:r>
          <a:endParaRPr lang="en-US" sz="1100" kern="1200"/>
        </a:p>
      </dsp:txBody>
      <dsp:txXfrm>
        <a:off x="3154872" y="1455927"/>
        <a:ext cx="1419259" cy="2480273"/>
      </dsp:txXfrm>
    </dsp:sp>
    <dsp:sp modelId="{D030C76B-FA10-4170-87FD-1FD3D5A7CEA0}">
      <dsp:nvSpPr>
        <dsp:cNvPr id="0" name=""/>
        <dsp:cNvSpPr/>
      </dsp:nvSpPr>
      <dsp:spPr>
        <a:xfrm>
          <a:off x="4731827" y="710770"/>
          <a:ext cx="1419259" cy="72"/>
        </a:xfrm>
        <a:prstGeom prst="rect">
          <a:avLst/>
        </a:prstGeom>
        <a:solidFill>
          <a:schemeClr val="accent5">
            <a:tint val="40000"/>
            <a:alpha val="90000"/>
            <a:hueOff val="-6904595"/>
            <a:satOff val="31020"/>
            <a:lumOff val="2132"/>
            <a:alphaOff val="0"/>
          </a:schemeClr>
        </a:solidFill>
        <a:ln w="25400" cap="flat" cmpd="sng" algn="ctr">
          <a:solidFill>
            <a:schemeClr val="accent5">
              <a:tint val="40000"/>
              <a:alpha val="90000"/>
              <a:hueOff val="-6904595"/>
              <a:satOff val="31020"/>
              <a:lumOff val="2132"/>
              <a:alphaOff val="0"/>
            </a:schemeClr>
          </a:solidFill>
          <a:prstDash val="solid"/>
        </a:ln>
        <a:effectLst/>
      </dsp:spPr>
      <dsp:style>
        <a:lnRef idx="2">
          <a:scrgbClr r="0" g="0" b="0"/>
        </a:lnRef>
        <a:fillRef idx="1">
          <a:scrgbClr r="0" g="0" b="0"/>
        </a:fillRef>
        <a:effectRef idx="0">
          <a:scrgbClr r="0" g="0" b="0"/>
        </a:effectRef>
        <a:fontRef idx="minor"/>
      </dsp:style>
    </dsp:sp>
    <dsp:sp modelId="{90B7D420-B4A3-4027-83E0-0B7336B142A6}">
      <dsp:nvSpPr>
        <dsp:cNvPr id="0" name=""/>
        <dsp:cNvSpPr/>
      </dsp:nvSpPr>
      <dsp:spPr>
        <a:xfrm>
          <a:off x="6188933" y="657820"/>
          <a:ext cx="72539" cy="136248"/>
        </a:xfrm>
        <a:prstGeom prst="chevron">
          <a:avLst>
            <a:gd name="adj" fmla="val 90000"/>
          </a:avLst>
        </a:prstGeom>
        <a:solidFill>
          <a:schemeClr val="accent5">
            <a:tint val="40000"/>
            <a:alpha val="90000"/>
            <a:hueOff val="-7671773"/>
            <a:satOff val="34466"/>
            <a:lumOff val="2369"/>
            <a:alphaOff val="0"/>
          </a:schemeClr>
        </a:solidFill>
        <a:ln w="25400" cap="flat" cmpd="sng" algn="ctr">
          <a:solidFill>
            <a:schemeClr val="accent5">
              <a:tint val="40000"/>
              <a:alpha val="90000"/>
              <a:hueOff val="-7671773"/>
              <a:satOff val="34466"/>
              <a:lumOff val="2369"/>
              <a:alphaOff val="0"/>
            </a:schemeClr>
          </a:solidFill>
          <a:prstDash val="solid"/>
        </a:ln>
        <a:effectLst/>
      </dsp:spPr>
      <dsp:style>
        <a:lnRef idx="2">
          <a:scrgbClr r="0" g="0" b="0"/>
        </a:lnRef>
        <a:fillRef idx="1">
          <a:scrgbClr r="0" g="0" b="0"/>
        </a:fillRef>
        <a:effectRef idx="0">
          <a:scrgbClr r="0" g="0" b="0"/>
        </a:effectRef>
        <a:fontRef idx="minor"/>
      </dsp:style>
    </dsp:sp>
    <dsp:sp modelId="{C9989B3E-1D73-4B0A-91C0-BACAE8DA8598}">
      <dsp:nvSpPr>
        <dsp:cNvPr id="0" name=""/>
        <dsp:cNvSpPr/>
      </dsp:nvSpPr>
      <dsp:spPr>
        <a:xfrm>
          <a:off x="5145787" y="415137"/>
          <a:ext cx="591338" cy="591338"/>
        </a:xfrm>
        <a:prstGeom prst="ellipse">
          <a:avLst/>
        </a:prstGeom>
        <a:solidFill>
          <a:schemeClr val="accent5">
            <a:hueOff val="-7450407"/>
            <a:satOff val="29858"/>
            <a:lumOff val="6471"/>
            <a:alphaOff val="0"/>
          </a:schemeClr>
        </a:solidFill>
        <a:ln w="25400" cap="flat" cmpd="sng" algn="ctr">
          <a:solidFill>
            <a:schemeClr val="accent5">
              <a:hueOff val="-7450407"/>
              <a:satOff val="29858"/>
              <a:lumOff val="6471"/>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22947" tIns="22947" rIns="22947" bIns="22947" numCol="1" spcCol="1270" anchor="ctr" anchorCtr="0">
          <a:noAutofit/>
        </a:bodyPr>
        <a:lstStyle/>
        <a:p>
          <a:pPr lvl="0" algn="ctr" defTabSz="1155700">
            <a:lnSpc>
              <a:spcPct val="90000"/>
            </a:lnSpc>
            <a:spcBef>
              <a:spcPct val="0"/>
            </a:spcBef>
            <a:spcAft>
              <a:spcPct val="35000"/>
            </a:spcAft>
          </a:pPr>
          <a:r>
            <a:rPr lang="en-US" sz="2600" kern="1200"/>
            <a:t>4</a:t>
          </a:r>
        </a:p>
      </dsp:txBody>
      <dsp:txXfrm>
        <a:off x="5232386" y="501736"/>
        <a:ext cx="418140" cy="418140"/>
      </dsp:txXfrm>
    </dsp:sp>
    <dsp:sp modelId="{ADE261CF-0A84-42DD-9B9C-1B93369E104E}">
      <dsp:nvSpPr>
        <dsp:cNvPr id="0" name=""/>
        <dsp:cNvSpPr/>
      </dsp:nvSpPr>
      <dsp:spPr>
        <a:xfrm>
          <a:off x="4731827" y="1172075"/>
          <a:ext cx="1419259" cy="2764125"/>
        </a:xfrm>
        <a:prstGeom prst="upArrowCallout">
          <a:avLst>
            <a:gd name="adj1" fmla="val 50000"/>
            <a:gd name="adj2" fmla="val 20000"/>
            <a:gd name="adj3" fmla="val 20000"/>
            <a:gd name="adj4" fmla="val 100000"/>
          </a:avLst>
        </a:prstGeom>
        <a:solidFill>
          <a:schemeClr val="accent5">
            <a:tint val="40000"/>
            <a:alpha val="90000"/>
            <a:hueOff val="-8438949"/>
            <a:satOff val="37913"/>
            <a:lumOff val="2606"/>
            <a:alphaOff val="0"/>
          </a:schemeClr>
        </a:solidFill>
        <a:ln w="25400" cap="flat" cmpd="sng" algn="ctr">
          <a:solidFill>
            <a:schemeClr val="accent5">
              <a:tint val="40000"/>
              <a:alpha val="90000"/>
              <a:hueOff val="-8438949"/>
              <a:satOff val="37913"/>
              <a:lumOff val="26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1953" tIns="165100" rIns="111953" bIns="165100" numCol="1" spcCol="1270" anchor="t" anchorCtr="0">
          <a:noAutofit/>
        </a:bodyPr>
        <a:lstStyle/>
        <a:p>
          <a:pPr lvl="0" algn="l" defTabSz="488950">
            <a:lnSpc>
              <a:spcPct val="90000"/>
            </a:lnSpc>
            <a:spcBef>
              <a:spcPct val="0"/>
            </a:spcBef>
            <a:spcAft>
              <a:spcPct val="35000"/>
            </a:spcAft>
          </a:pPr>
          <a:r>
            <a:rPr lang="en-SG" sz="1100" kern="1200"/>
            <a:t>With paid search, you can pay to list your website on a search engine so that your website shows up when someone types in a specific keyword or phrase. </a:t>
          </a:r>
          <a:endParaRPr lang="en-US" sz="1100" kern="1200"/>
        </a:p>
      </dsp:txBody>
      <dsp:txXfrm>
        <a:off x="4731827" y="1455927"/>
        <a:ext cx="1419259" cy="2480273"/>
      </dsp:txXfrm>
    </dsp:sp>
    <dsp:sp modelId="{6F616E36-74A5-4685-BBFA-CB4D7E0DB0F5}">
      <dsp:nvSpPr>
        <dsp:cNvPr id="0" name=""/>
        <dsp:cNvSpPr/>
      </dsp:nvSpPr>
      <dsp:spPr>
        <a:xfrm>
          <a:off x="6308782" y="710770"/>
          <a:ext cx="709629" cy="72"/>
        </a:xfrm>
        <a:prstGeom prst="rect">
          <a:avLst/>
        </a:prstGeom>
        <a:solidFill>
          <a:schemeClr val="accent5">
            <a:tint val="40000"/>
            <a:alpha val="90000"/>
            <a:hueOff val="-9206127"/>
            <a:satOff val="41360"/>
            <a:lumOff val="2843"/>
            <a:alphaOff val="0"/>
          </a:schemeClr>
        </a:solidFill>
        <a:ln w="25400" cap="flat" cmpd="sng" algn="ctr">
          <a:solidFill>
            <a:schemeClr val="accent5">
              <a:tint val="40000"/>
              <a:alpha val="90000"/>
              <a:hueOff val="-9206127"/>
              <a:satOff val="41360"/>
              <a:lumOff val="2843"/>
              <a:alphaOff val="0"/>
            </a:schemeClr>
          </a:solidFill>
          <a:prstDash val="solid"/>
        </a:ln>
        <a:effectLst/>
      </dsp:spPr>
      <dsp:style>
        <a:lnRef idx="2">
          <a:scrgbClr r="0" g="0" b="0"/>
        </a:lnRef>
        <a:fillRef idx="1">
          <a:scrgbClr r="0" g="0" b="0"/>
        </a:fillRef>
        <a:effectRef idx="0">
          <a:scrgbClr r="0" g="0" b="0"/>
        </a:effectRef>
        <a:fontRef idx="minor"/>
      </dsp:style>
    </dsp:sp>
    <dsp:sp modelId="{296748AD-65A5-49A0-8857-D4BDAE71FEF8}">
      <dsp:nvSpPr>
        <dsp:cNvPr id="0" name=""/>
        <dsp:cNvSpPr/>
      </dsp:nvSpPr>
      <dsp:spPr>
        <a:xfrm>
          <a:off x="6722742" y="415137"/>
          <a:ext cx="591338" cy="591338"/>
        </a:xfrm>
        <a:prstGeom prst="ellipse">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22947" tIns="22947" rIns="22947" bIns="22947" numCol="1" spcCol="1270" anchor="ctr" anchorCtr="0">
          <a:noAutofit/>
        </a:bodyPr>
        <a:lstStyle/>
        <a:p>
          <a:pPr lvl="0" algn="ctr" defTabSz="1155700">
            <a:lnSpc>
              <a:spcPct val="90000"/>
            </a:lnSpc>
            <a:spcBef>
              <a:spcPct val="0"/>
            </a:spcBef>
            <a:spcAft>
              <a:spcPct val="35000"/>
            </a:spcAft>
          </a:pPr>
          <a:r>
            <a:rPr lang="en-US" sz="2600" kern="1200"/>
            <a:t>5</a:t>
          </a:r>
        </a:p>
      </dsp:txBody>
      <dsp:txXfrm>
        <a:off x="6809341" y="501736"/>
        <a:ext cx="418140" cy="418140"/>
      </dsp:txXfrm>
    </dsp:sp>
    <dsp:sp modelId="{64365295-2BDC-4F74-910E-D09712BD108F}">
      <dsp:nvSpPr>
        <dsp:cNvPr id="0" name=""/>
        <dsp:cNvSpPr/>
      </dsp:nvSpPr>
      <dsp:spPr>
        <a:xfrm>
          <a:off x="6308782" y="1172075"/>
          <a:ext cx="1419259" cy="2764125"/>
        </a:xfrm>
        <a:prstGeom prst="upArrowCallout">
          <a:avLst>
            <a:gd name="adj1" fmla="val 50000"/>
            <a:gd name="adj2" fmla="val 20000"/>
            <a:gd name="adj3" fmla="val 20000"/>
            <a:gd name="adj4" fmla="val 100000"/>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1953" tIns="165100" rIns="111953" bIns="165100" numCol="1" spcCol="1270" anchor="t" anchorCtr="0">
          <a:noAutofit/>
        </a:bodyPr>
        <a:lstStyle/>
        <a:p>
          <a:pPr lvl="0" algn="l" defTabSz="488950">
            <a:lnSpc>
              <a:spcPct val="90000"/>
            </a:lnSpc>
            <a:spcBef>
              <a:spcPct val="0"/>
            </a:spcBef>
            <a:spcAft>
              <a:spcPct val="35000"/>
            </a:spcAft>
          </a:pPr>
          <a:r>
            <a:rPr lang="en-SG" sz="1100" kern="1200"/>
            <a:t>Organic and paid listings both appear on the search engine, but they are displayed in different locations on the page.</a:t>
          </a:r>
          <a:endParaRPr lang="en-US" sz="1100" kern="1200"/>
        </a:p>
      </dsp:txBody>
      <dsp:txXfrm>
        <a:off x="6308782" y="1455927"/>
        <a:ext cx="1419259" cy="24802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C9E887-C03A-4DA5-9F7E-B0D30CE98074}">
      <dsp:nvSpPr>
        <dsp:cNvPr id="0" name=""/>
        <dsp:cNvSpPr/>
      </dsp:nvSpPr>
      <dsp:spPr>
        <a:xfrm>
          <a:off x="481140" y="1010003"/>
          <a:ext cx="783896" cy="78389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7D88C5-9220-4B9A-BF25-8928BC6241F6}">
      <dsp:nvSpPr>
        <dsp:cNvPr id="0" name=""/>
        <dsp:cNvSpPr/>
      </dsp:nvSpPr>
      <dsp:spPr>
        <a:xfrm>
          <a:off x="2092" y="2143715"/>
          <a:ext cx="1741992" cy="1197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pPr>
          <a:r>
            <a:rPr lang="en-SG" sz="1100" kern="1200"/>
            <a:t>On Google alone, there are over 694,000 searches conducted every second.</a:t>
          </a:r>
          <a:endParaRPr lang="en-US" sz="1100" kern="1200"/>
        </a:p>
      </dsp:txBody>
      <dsp:txXfrm>
        <a:off x="2092" y="2143715"/>
        <a:ext cx="1741992" cy="1197619"/>
      </dsp:txXfrm>
    </dsp:sp>
    <dsp:sp modelId="{FA05BE3B-2070-4FE4-86F9-C26611C20BBC}">
      <dsp:nvSpPr>
        <dsp:cNvPr id="0" name=""/>
        <dsp:cNvSpPr/>
      </dsp:nvSpPr>
      <dsp:spPr>
        <a:xfrm>
          <a:off x="2527981" y="1010003"/>
          <a:ext cx="783896" cy="78389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01CC0F-3A2F-45D8-99F8-CA0455A44592}">
      <dsp:nvSpPr>
        <dsp:cNvPr id="0" name=""/>
        <dsp:cNvSpPr/>
      </dsp:nvSpPr>
      <dsp:spPr>
        <a:xfrm>
          <a:off x="2048933" y="2143715"/>
          <a:ext cx="1741992" cy="1197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pPr>
          <a:r>
            <a:rPr lang="en-SG" sz="1100" kern="1200"/>
            <a:t>Think about that!!!!!!</a:t>
          </a:r>
          <a:endParaRPr lang="en-US" sz="1100" kern="1200"/>
        </a:p>
      </dsp:txBody>
      <dsp:txXfrm>
        <a:off x="2048933" y="2143715"/>
        <a:ext cx="1741992" cy="1197619"/>
      </dsp:txXfrm>
    </dsp:sp>
    <dsp:sp modelId="{6E605A46-767E-4524-BE88-F9468CF959F2}">
      <dsp:nvSpPr>
        <dsp:cNvPr id="0" name=""/>
        <dsp:cNvSpPr/>
      </dsp:nvSpPr>
      <dsp:spPr>
        <a:xfrm>
          <a:off x="4574822" y="812183"/>
          <a:ext cx="783896" cy="78389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E349DB-6A12-41CA-8967-19FB63812513}">
      <dsp:nvSpPr>
        <dsp:cNvPr id="0" name=""/>
        <dsp:cNvSpPr/>
      </dsp:nvSpPr>
      <dsp:spPr>
        <a:xfrm>
          <a:off x="4095774" y="1550255"/>
          <a:ext cx="1741992" cy="1988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pPr>
          <a:r>
            <a:rPr lang="en-SG" sz="1100" kern="1200" dirty="0"/>
            <a:t>Every second that your website is not indexed on Google, you are potentially missing out on hundreds, if not thousands of opportunities for someone to visit your website, read your content, and potentially buy your product or service. </a:t>
          </a:r>
          <a:endParaRPr lang="en-US" sz="1100" kern="1200" dirty="0"/>
        </a:p>
      </dsp:txBody>
      <dsp:txXfrm>
        <a:off x="4095774" y="1550255"/>
        <a:ext cx="1741992" cy="1988898"/>
      </dsp:txXfrm>
    </dsp:sp>
    <dsp:sp modelId="{BCB4777B-CDAC-4404-8F18-FDDFE1A9C726}">
      <dsp:nvSpPr>
        <dsp:cNvPr id="0" name=""/>
        <dsp:cNvSpPr/>
      </dsp:nvSpPr>
      <dsp:spPr>
        <a:xfrm>
          <a:off x="6621662" y="1010003"/>
          <a:ext cx="783896" cy="7838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3FA65A-00A1-4565-98D0-2BC0EAF37776}">
      <dsp:nvSpPr>
        <dsp:cNvPr id="0" name=""/>
        <dsp:cNvSpPr/>
      </dsp:nvSpPr>
      <dsp:spPr>
        <a:xfrm>
          <a:off x="6142615" y="2143715"/>
          <a:ext cx="1741992" cy="1197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pPr>
          <a:r>
            <a:rPr lang="en-SG" sz="1100" kern="1200"/>
            <a:t>Practicing SEO basics, as well as more advanced techniques after those, can drastically improve your website‟s ability to rank in the search engines and get found by your potential customers.</a:t>
          </a:r>
          <a:endParaRPr lang="en-US" sz="1100" kern="1200"/>
        </a:p>
      </dsp:txBody>
      <dsp:txXfrm>
        <a:off x="6142615" y="2143715"/>
        <a:ext cx="1741992" cy="11976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1D83F-B0D5-4E91-8890-98757046B24E}">
      <dsp:nvSpPr>
        <dsp:cNvPr id="0" name=""/>
        <dsp:cNvSpPr/>
      </dsp:nvSpPr>
      <dsp:spPr>
        <a:xfrm>
          <a:off x="0" y="0"/>
          <a:ext cx="4388887" cy="10041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752DAD-CED0-42B2-AF9A-D1A4040C3377}">
      <dsp:nvSpPr>
        <dsp:cNvPr id="0" name=""/>
        <dsp:cNvSpPr/>
      </dsp:nvSpPr>
      <dsp:spPr>
        <a:xfrm>
          <a:off x="303762" y="228512"/>
          <a:ext cx="552835" cy="552295"/>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07D744-53EC-4526-9D39-4195FAB7A81C}">
      <dsp:nvSpPr>
        <dsp:cNvPr id="0" name=""/>
        <dsp:cNvSpPr/>
      </dsp:nvSpPr>
      <dsp:spPr>
        <a:xfrm>
          <a:off x="1160360" y="2573"/>
          <a:ext cx="2855473" cy="1317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486" tIns="139486" rIns="139486" bIns="139486" numCol="1" spcCol="1270" anchor="ctr" anchorCtr="0">
          <a:noAutofit/>
        </a:bodyPr>
        <a:lstStyle/>
        <a:p>
          <a:pPr lvl="0" algn="just" defTabSz="622300">
            <a:lnSpc>
              <a:spcPct val="100000"/>
            </a:lnSpc>
            <a:spcBef>
              <a:spcPct val="0"/>
            </a:spcBef>
            <a:spcAft>
              <a:spcPct val="35000"/>
            </a:spcAft>
          </a:pPr>
          <a:r>
            <a:rPr lang="en-US" sz="1400" kern="1200" dirty="0"/>
            <a:t>You have integrated your keyword terms into your Web pages using the techniques previously discussed. But this only prepares your pages for what the search engines like to see. </a:t>
          </a:r>
        </a:p>
      </dsp:txBody>
      <dsp:txXfrm>
        <a:off x="1160360" y="2573"/>
        <a:ext cx="2855473" cy="1317978"/>
      </dsp:txXfrm>
    </dsp:sp>
    <dsp:sp modelId="{796C4B32-F863-4963-BE2F-9E0CA9FB59A6}">
      <dsp:nvSpPr>
        <dsp:cNvPr id="0" name=""/>
        <dsp:cNvSpPr/>
      </dsp:nvSpPr>
      <dsp:spPr>
        <a:xfrm>
          <a:off x="0" y="1584147"/>
          <a:ext cx="4388887" cy="10041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E1C06D-48F6-4CBF-B687-47CBD41B4C4C}">
      <dsp:nvSpPr>
        <dsp:cNvPr id="0" name=""/>
        <dsp:cNvSpPr/>
      </dsp:nvSpPr>
      <dsp:spPr>
        <a:xfrm>
          <a:off x="303762" y="1810086"/>
          <a:ext cx="552835" cy="552295"/>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CDF41B-99F5-4FB1-93C4-F62F189F96D4}">
      <dsp:nvSpPr>
        <dsp:cNvPr id="0" name=""/>
        <dsp:cNvSpPr/>
      </dsp:nvSpPr>
      <dsp:spPr>
        <a:xfrm>
          <a:off x="1160360" y="1584147"/>
          <a:ext cx="2855473" cy="1317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486" tIns="139486" rIns="139486" bIns="139486" numCol="1" spcCol="1270" anchor="ctr" anchorCtr="0">
          <a:noAutofit/>
        </a:bodyPr>
        <a:lstStyle/>
        <a:p>
          <a:pPr lvl="0" algn="just" defTabSz="622300">
            <a:lnSpc>
              <a:spcPct val="100000"/>
            </a:lnSpc>
            <a:spcBef>
              <a:spcPct val="0"/>
            </a:spcBef>
            <a:spcAft>
              <a:spcPct val="35000"/>
            </a:spcAft>
          </a:pPr>
          <a:r>
            <a:rPr lang="en-US" sz="1400" u="sng" kern="1200" dirty="0"/>
            <a:t>The goal now is to convince the search engines that the visitors to your site are satisfied as well. </a:t>
          </a:r>
          <a:br>
            <a:rPr lang="en-US" sz="1400" u="sng" kern="1200" dirty="0"/>
          </a:br>
          <a:endParaRPr lang="en-US" sz="1400" kern="1200" dirty="0"/>
        </a:p>
      </dsp:txBody>
      <dsp:txXfrm>
        <a:off x="1160360" y="1584147"/>
        <a:ext cx="2855473" cy="1317978"/>
      </dsp:txXfrm>
    </dsp:sp>
    <dsp:sp modelId="{E432177C-2A27-45F9-9B11-F5B8CFFC45C0}">
      <dsp:nvSpPr>
        <dsp:cNvPr id="0" name=""/>
        <dsp:cNvSpPr/>
      </dsp:nvSpPr>
      <dsp:spPr>
        <a:xfrm>
          <a:off x="0" y="3165721"/>
          <a:ext cx="4388887" cy="10041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2A8B65-EC60-4979-A913-D98C9D309BE9}">
      <dsp:nvSpPr>
        <dsp:cNvPr id="0" name=""/>
        <dsp:cNvSpPr/>
      </dsp:nvSpPr>
      <dsp:spPr>
        <a:xfrm>
          <a:off x="303762" y="3391661"/>
          <a:ext cx="552835" cy="552295"/>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70B8B5-E5CC-4A09-A8FC-A04661B7936C}">
      <dsp:nvSpPr>
        <dsp:cNvPr id="0" name=""/>
        <dsp:cNvSpPr/>
      </dsp:nvSpPr>
      <dsp:spPr>
        <a:xfrm>
          <a:off x="1160360" y="3165721"/>
          <a:ext cx="2855473" cy="1317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486" tIns="139486" rIns="139486" bIns="139486" numCol="1" spcCol="1270" anchor="ctr" anchorCtr="0">
          <a:noAutofit/>
        </a:bodyPr>
        <a:lstStyle/>
        <a:p>
          <a:pPr lvl="0" algn="just" defTabSz="622300">
            <a:lnSpc>
              <a:spcPct val="100000"/>
            </a:lnSpc>
            <a:spcBef>
              <a:spcPct val="0"/>
            </a:spcBef>
            <a:spcAft>
              <a:spcPct val="35000"/>
            </a:spcAft>
          </a:pPr>
          <a:r>
            <a:rPr lang="en-US" sz="1400" kern="1200" dirty="0"/>
            <a:t>Many of today's search engines incorporate methods to track the popularity of links in the search results returned. The more popular a link is, the higher in the rankings the site will appear. </a:t>
          </a:r>
        </a:p>
      </dsp:txBody>
      <dsp:txXfrm>
        <a:off x="1160360" y="3165721"/>
        <a:ext cx="2855473" cy="13179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D553CF-CA02-4FFB-9F50-C7937C92BCA7}">
      <dsp:nvSpPr>
        <dsp:cNvPr id="0" name=""/>
        <dsp:cNvSpPr/>
      </dsp:nvSpPr>
      <dsp:spPr>
        <a:xfrm>
          <a:off x="0" y="6234"/>
          <a:ext cx="8229600" cy="7210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dirty="0"/>
            <a:t>Click popularity is a measure of how often your link in search results is clicked. </a:t>
          </a:r>
        </a:p>
      </dsp:txBody>
      <dsp:txXfrm>
        <a:off x="35199" y="41433"/>
        <a:ext cx="8159202" cy="650651"/>
      </dsp:txXfrm>
    </dsp:sp>
    <dsp:sp modelId="{DC726A42-4AE3-41D4-90DE-1B395F7FD400}">
      <dsp:nvSpPr>
        <dsp:cNvPr id="0" name=""/>
        <dsp:cNvSpPr/>
      </dsp:nvSpPr>
      <dsp:spPr>
        <a:xfrm>
          <a:off x="0" y="764723"/>
          <a:ext cx="8229600" cy="7210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a:t>In some search engines, the more often your link is clicked, the higher your site ranks in the search results. </a:t>
          </a:r>
        </a:p>
      </dsp:txBody>
      <dsp:txXfrm>
        <a:off x="35199" y="799922"/>
        <a:ext cx="8159202" cy="650651"/>
      </dsp:txXfrm>
    </dsp:sp>
    <dsp:sp modelId="{EA73B8C7-BB7B-4BCC-AD76-D5C428063ECC}">
      <dsp:nvSpPr>
        <dsp:cNvPr id="0" name=""/>
        <dsp:cNvSpPr/>
      </dsp:nvSpPr>
      <dsp:spPr>
        <a:xfrm>
          <a:off x="0" y="1523212"/>
          <a:ext cx="8229600" cy="7210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a:t>Thus, in popularity-driven search engines, you can search on your keyword terms, then go through the search results clicking on every link within the results that links to your site. Over time this will improve your position in these search engines. </a:t>
          </a:r>
        </a:p>
      </dsp:txBody>
      <dsp:txXfrm>
        <a:off x="35199" y="1558411"/>
        <a:ext cx="8159202" cy="650651"/>
      </dsp:txXfrm>
    </dsp:sp>
    <dsp:sp modelId="{6A88634D-7E92-49CE-A255-0E37913D5ED0}">
      <dsp:nvSpPr>
        <dsp:cNvPr id="0" name=""/>
        <dsp:cNvSpPr/>
      </dsp:nvSpPr>
      <dsp:spPr>
        <a:xfrm>
          <a:off x="0" y="2281701"/>
          <a:ext cx="8229600" cy="7210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a:t>The more savvy search engines keep track of how much time you spent at a given link, this is referred to as popularity stickiness. </a:t>
          </a:r>
        </a:p>
      </dsp:txBody>
      <dsp:txXfrm>
        <a:off x="35199" y="2316900"/>
        <a:ext cx="8159202" cy="650651"/>
      </dsp:txXfrm>
    </dsp:sp>
    <dsp:sp modelId="{8BDD6BDC-7135-4356-B6C9-32D846C833E7}">
      <dsp:nvSpPr>
        <dsp:cNvPr id="0" name=""/>
        <dsp:cNvSpPr/>
      </dsp:nvSpPr>
      <dsp:spPr>
        <a:xfrm>
          <a:off x="0" y="3040190"/>
          <a:ext cx="8229600" cy="7210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dirty="0"/>
            <a:t>If you click on the first link in the search results, then back up and choose another link immediately, the search engine assumes you did not like the first result very much. </a:t>
          </a:r>
          <a:br>
            <a:rPr lang="en-US" sz="1300" kern="1200" dirty="0"/>
          </a:br>
          <a:endParaRPr lang="en-US" sz="1300" kern="1200" dirty="0"/>
        </a:p>
      </dsp:txBody>
      <dsp:txXfrm>
        <a:off x="35199" y="3075389"/>
        <a:ext cx="8159202" cy="650651"/>
      </dsp:txXfrm>
    </dsp:sp>
    <dsp:sp modelId="{FAC0B38F-7E9A-40BA-9724-B99D3D2A88CB}">
      <dsp:nvSpPr>
        <dsp:cNvPr id="0" name=""/>
        <dsp:cNvSpPr/>
      </dsp:nvSpPr>
      <dsp:spPr>
        <a:xfrm>
          <a:off x="0" y="3798679"/>
          <a:ext cx="8229600" cy="7210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dirty="0"/>
            <a:t>A good strategy for you is to set your browser's home page to the search engine you would like to target, and each time you open your browser you search on your keywords, click on your link, then leave that search engine alone for a while (the exact delay time is unknown). </a:t>
          </a:r>
        </a:p>
      </dsp:txBody>
      <dsp:txXfrm>
        <a:off x="35199" y="3833878"/>
        <a:ext cx="8159202" cy="650651"/>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xmlns="">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431A95-F9B2-4EA2-982A-BD64270DFC50}" type="datetimeFigureOut">
              <a:rPr lang="en-SG" smtClean="0"/>
              <a:t>5/1/2023</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11E8B7-3D12-4A56-ADAE-3AD7707B697B}" type="slidenum">
              <a:rPr lang="en-SG" smtClean="0"/>
              <a:t>‹#›</a:t>
            </a:fld>
            <a:endParaRPr lang="en-SG"/>
          </a:p>
        </p:txBody>
      </p:sp>
    </p:spTree>
    <p:extLst>
      <p:ext uri="{BB962C8B-B14F-4D97-AF65-F5344CB8AC3E}">
        <p14:creationId xmlns:p14="http://schemas.microsoft.com/office/powerpoint/2010/main" val="3204470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ge8addb3abb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ge8addb3ab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600"/>
              <a:buFont typeface="Calibri"/>
              <a:buNone/>
            </a:pPr>
            <a:endParaRPr sz="2400" b="0" i="0" u="none" strike="noStrike" cap="none">
              <a:solidFill>
                <a:schemeClr val="dk1"/>
              </a:solidFill>
              <a:latin typeface="Calibri"/>
              <a:ea typeface="Calibri"/>
              <a:cs typeface="Calibri"/>
              <a:sym typeface="Calibri"/>
            </a:endParaRPr>
          </a:p>
        </p:txBody>
      </p:sp>
      <p:sp>
        <p:nvSpPr>
          <p:cNvPr id="40" name="Google Shape;40;ge8addb3abb_1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id-ID" sz="1200" b="0" i="0" u="none" strike="noStrike" cap="none">
                <a:solidFill>
                  <a:schemeClr val="dk1"/>
                </a:solidFill>
                <a:latin typeface="Calibri"/>
                <a:ea typeface="Calibri"/>
                <a:cs typeface="Calibri"/>
                <a:sym typeface="Calibri"/>
              </a:rPr>
              <a:t>5</a:t>
            </a:fld>
            <a:endParaRPr/>
          </a:p>
        </p:txBody>
      </p:sp>
    </p:spTree>
    <p:extLst>
      <p:ext uri="{BB962C8B-B14F-4D97-AF65-F5344CB8AC3E}">
        <p14:creationId xmlns:p14="http://schemas.microsoft.com/office/powerpoint/2010/main" val="142662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06f9424a2c_0_3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g106f9424a2c_0_39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600"/>
              <a:buFont typeface="Calibri"/>
              <a:buNone/>
            </a:pPr>
            <a:endParaRPr sz="2400" b="0" i="0" u="none" strike="noStrike" cap="none">
              <a:solidFill>
                <a:schemeClr val="dk1"/>
              </a:solidFill>
              <a:latin typeface="Calibri"/>
              <a:ea typeface="Calibri"/>
              <a:cs typeface="Calibri"/>
              <a:sym typeface="Calibri"/>
            </a:endParaRPr>
          </a:p>
        </p:txBody>
      </p:sp>
      <p:sp>
        <p:nvSpPr>
          <p:cNvPr id="296" name="Google Shape;296;g106f9424a2c_0_399:notes"/>
          <p:cNvSpPr txBox="1">
            <a:spLocks noGrp="1"/>
          </p:cNvSpPr>
          <p:nvPr>
            <p:ph type="sldNum" idx="12"/>
          </p:nvPr>
        </p:nvSpPr>
        <p:spPr>
          <a:xfrm>
            <a:off x="3884612"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id-ID" sz="1200" b="0" i="0" u="none" strike="noStrike" cap="none">
                <a:solidFill>
                  <a:schemeClr val="dk1"/>
                </a:solidFill>
                <a:latin typeface="Calibri"/>
                <a:ea typeface="Calibri"/>
                <a:cs typeface="Calibri"/>
                <a:sym typeface="Calibri"/>
              </a:rPr>
              <a:t>62</a:t>
            </a:fld>
            <a:endParaRPr/>
          </a:p>
        </p:txBody>
      </p:sp>
    </p:spTree>
    <p:extLst>
      <p:ext uri="{BB962C8B-B14F-4D97-AF65-F5344CB8AC3E}">
        <p14:creationId xmlns:p14="http://schemas.microsoft.com/office/powerpoint/2010/main" val="1313395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0725e18384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g10725e18384_0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600"/>
              <a:buFont typeface="Calibri"/>
              <a:buNone/>
            </a:pPr>
            <a:endParaRPr sz="2400" b="0" i="0" u="none" strike="noStrike" cap="none">
              <a:solidFill>
                <a:schemeClr val="dk1"/>
              </a:solidFill>
              <a:latin typeface="Calibri"/>
              <a:ea typeface="Calibri"/>
              <a:cs typeface="Calibri"/>
              <a:sym typeface="Calibri"/>
            </a:endParaRPr>
          </a:p>
        </p:txBody>
      </p:sp>
      <p:sp>
        <p:nvSpPr>
          <p:cNvPr id="311" name="Google Shape;311;g10725e18384_0_2:notes"/>
          <p:cNvSpPr txBox="1">
            <a:spLocks noGrp="1"/>
          </p:cNvSpPr>
          <p:nvPr>
            <p:ph type="sldNum" idx="12"/>
          </p:nvPr>
        </p:nvSpPr>
        <p:spPr>
          <a:xfrm>
            <a:off x="3884612"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id-ID" sz="1200" b="0" i="0" u="none" strike="noStrike" cap="none">
                <a:solidFill>
                  <a:schemeClr val="dk1"/>
                </a:solidFill>
                <a:latin typeface="Calibri"/>
                <a:ea typeface="Calibri"/>
                <a:cs typeface="Calibri"/>
                <a:sym typeface="Calibri"/>
              </a:rPr>
              <a:t>63</a:t>
            </a:fld>
            <a:endParaRPr/>
          </a:p>
        </p:txBody>
      </p:sp>
    </p:spTree>
    <p:extLst>
      <p:ext uri="{BB962C8B-B14F-4D97-AF65-F5344CB8AC3E}">
        <p14:creationId xmlns:p14="http://schemas.microsoft.com/office/powerpoint/2010/main" val="1652396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0725e18384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0" name="Google Shape;330;g10725e18384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600"/>
              <a:buFont typeface="Calibri"/>
              <a:buNone/>
            </a:pPr>
            <a:endParaRPr sz="2400" b="0" i="0" u="none" strike="noStrike" cap="none">
              <a:solidFill>
                <a:schemeClr val="dk1"/>
              </a:solidFill>
              <a:latin typeface="Calibri"/>
              <a:ea typeface="Calibri"/>
              <a:cs typeface="Calibri"/>
              <a:sym typeface="Calibri"/>
            </a:endParaRPr>
          </a:p>
        </p:txBody>
      </p:sp>
      <p:sp>
        <p:nvSpPr>
          <p:cNvPr id="331" name="Google Shape;331;g10725e18384_0_16:notes"/>
          <p:cNvSpPr txBox="1">
            <a:spLocks noGrp="1"/>
          </p:cNvSpPr>
          <p:nvPr>
            <p:ph type="sldNum" idx="12"/>
          </p:nvPr>
        </p:nvSpPr>
        <p:spPr>
          <a:xfrm>
            <a:off x="3884612"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id-ID" sz="1200" b="0" i="0" u="none" strike="noStrike" cap="none">
                <a:solidFill>
                  <a:schemeClr val="dk1"/>
                </a:solidFill>
                <a:latin typeface="Calibri"/>
                <a:ea typeface="Calibri"/>
                <a:cs typeface="Calibri"/>
                <a:sym typeface="Calibri"/>
              </a:rPr>
              <a:t>64</a:t>
            </a:fld>
            <a:endParaRPr/>
          </a:p>
        </p:txBody>
      </p:sp>
    </p:spTree>
    <p:extLst>
      <p:ext uri="{BB962C8B-B14F-4D97-AF65-F5344CB8AC3E}">
        <p14:creationId xmlns:p14="http://schemas.microsoft.com/office/powerpoint/2010/main" val="2033955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0725e18384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g10725e1838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600"/>
              <a:buFont typeface="Calibri"/>
              <a:buNone/>
            </a:pPr>
            <a:endParaRPr sz="2400" b="0" i="0" u="none" strike="noStrike" cap="none">
              <a:solidFill>
                <a:schemeClr val="dk1"/>
              </a:solidFill>
              <a:latin typeface="Calibri"/>
              <a:ea typeface="Calibri"/>
              <a:cs typeface="Calibri"/>
              <a:sym typeface="Calibri"/>
            </a:endParaRPr>
          </a:p>
        </p:txBody>
      </p:sp>
      <p:sp>
        <p:nvSpPr>
          <p:cNvPr id="380" name="Google Shape;380;g10725e18384_0_28:notes"/>
          <p:cNvSpPr txBox="1">
            <a:spLocks noGrp="1"/>
          </p:cNvSpPr>
          <p:nvPr>
            <p:ph type="sldNum" idx="12"/>
          </p:nvPr>
        </p:nvSpPr>
        <p:spPr>
          <a:xfrm>
            <a:off x="3884612"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id-ID" sz="1200" b="0" i="0" u="none" strike="noStrike" cap="none">
                <a:solidFill>
                  <a:schemeClr val="dk1"/>
                </a:solidFill>
                <a:latin typeface="Calibri"/>
                <a:ea typeface="Calibri"/>
                <a:cs typeface="Calibri"/>
                <a:sym typeface="Calibri"/>
              </a:rPr>
              <a:t>65</a:t>
            </a:fld>
            <a:endParaRPr/>
          </a:p>
        </p:txBody>
      </p:sp>
    </p:spTree>
    <p:extLst>
      <p:ext uri="{BB962C8B-B14F-4D97-AF65-F5344CB8AC3E}">
        <p14:creationId xmlns:p14="http://schemas.microsoft.com/office/powerpoint/2010/main" val="2889147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0725e18384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g10725e18384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600"/>
              <a:buFont typeface="Calibri"/>
              <a:buNone/>
            </a:pPr>
            <a:endParaRPr sz="2400" b="0" i="0" u="none" strike="noStrike" cap="none">
              <a:solidFill>
                <a:schemeClr val="dk1"/>
              </a:solidFill>
              <a:latin typeface="Calibri"/>
              <a:ea typeface="Calibri"/>
              <a:cs typeface="Calibri"/>
              <a:sym typeface="Calibri"/>
            </a:endParaRPr>
          </a:p>
        </p:txBody>
      </p:sp>
      <p:sp>
        <p:nvSpPr>
          <p:cNvPr id="405" name="Google Shape;405;g10725e18384_0_40:notes"/>
          <p:cNvSpPr txBox="1">
            <a:spLocks noGrp="1"/>
          </p:cNvSpPr>
          <p:nvPr>
            <p:ph type="sldNum" idx="12"/>
          </p:nvPr>
        </p:nvSpPr>
        <p:spPr>
          <a:xfrm>
            <a:off x="3884612"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id-ID" sz="1200" b="0" i="0" u="none" strike="noStrike" cap="none">
                <a:solidFill>
                  <a:schemeClr val="dk1"/>
                </a:solidFill>
                <a:latin typeface="Calibri"/>
                <a:ea typeface="Calibri"/>
                <a:cs typeface="Calibri"/>
                <a:sym typeface="Calibri"/>
              </a:rPr>
              <a:t>66</a:t>
            </a:fld>
            <a:endParaRPr/>
          </a:p>
        </p:txBody>
      </p:sp>
    </p:spTree>
    <p:extLst>
      <p:ext uri="{BB962C8B-B14F-4D97-AF65-F5344CB8AC3E}">
        <p14:creationId xmlns:p14="http://schemas.microsoft.com/office/powerpoint/2010/main" val="1229871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B11E8B7-3D12-4A56-ADAE-3AD7707B697B}" type="slidenum">
              <a:rPr lang="en-SG" smtClean="0"/>
              <a:t>25</a:t>
            </a:fld>
            <a:endParaRPr lang="en-SG"/>
          </a:p>
        </p:txBody>
      </p:sp>
    </p:spTree>
    <p:extLst>
      <p:ext uri="{BB962C8B-B14F-4D97-AF65-F5344CB8AC3E}">
        <p14:creationId xmlns:p14="http://schemas.microsoft.com/office/powerpoint/2010/main" val="4156366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06f9424a2c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06f9424a2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g106f9424a2c_0_48:notes"/>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300"/>
              <a:buFont typeface="Calibri"/>
              <a:buNone/>
            </a:pPr>
            <a:fld id="{00000000-1234-1234-1234-123412341234}" type="slidenum">
              <a:rPr lang="id-ID"/>
              <a:t>52</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798981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06f9424a2c_0_1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06f9424a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106f9424a2c_0_150:notes"/>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ID"/>
              <a:t>53</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098727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6f9424a2c_0_2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g106f9424a2c_0_2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600"/>
              <a:buFont typeface="Calibri"/>
              <a:buNone/>
            </a:pPr>
            <a:endParaRPr sz="2400" b="0" i="0" u="none" strike="noStrike" cap="none">
              <a:solidFill>
                <a:schemeClr val="dk1"/>
              </a:solidFill>
              <a:latin typeface="Calibri"/>
              <a:ea typeface="Calibri"/>
              <a:cs typeface="Calibri"/>
              <a:sym typeface="Calibri"/>
            </a:endParaRPr>
          </a:p>
        </p:txBody>
      </p:sp>
      <p:sp>
        <p:nvSpPr>
          <p:cNvPr id="134" name="Google Shape;134;g106f9424a2c_0_263:notes"/>
          <p:cNvSpPr txBox="1">
            <a:spLocks noGrp="1"/>
          </p:cNvSpPr>
          <p:nvPr>
            <p:ph type="sldNum" idx="12"/>
          </p:nvPr>
        </p:nvSpPr>
        <p:spPr>
          <a:xfrm>
            <a:off x="3884612"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id-ID" sz="1200" b="0" i="0" u="none" strike="noStrike" cap="none">
                <a:solidFill>
                  <a:schemeClr val="dk1"/>
                </a:solidFill>
                <a:latin typeface="Calibri"/>
                <a:ea typeface="Calibri"/>
                <a:cs typeface="Calibri"/>
                <a:sym typeface="Calibri"/>
              </a:rPr>
              <a:t>54</a:t>
            </a:fld>
            <a:endParaRPr/>
          </a:p>
        </p:txBody>
      </p:sp>
    </p:spTree>
    <p:extLst>
      <p:ext uri="{BB962C8B-B14F-4D97-AF65-F5344CB8AC3E}">
        <p14:creationId xmlns:p14="http://schemas.microsoft.com/office/powerpoint/2010/main" val="3328495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e8addb3abb_5_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ge8addb3abb_5_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600"/>
              <a:buFont typeface="Calibri"/>
              <a:buNone/>
            </a:pPr>
            <a:endParaRPr sz="2400" b="0" i="0" u="none" strike="noStrike" cap="none">
              <a:solidFill>
                <a:schemeClr val="dk1"/>
              </a:solidFill>
              <a:latin typeface="Calibri"/>
              <a:ea typeface="Calibri"/>
              <a:cs typeface="Calibri"/>
              <a:sym typeface="Calibri"/>
            </a:endParaRPr>
          </a:p>
        </p:txBody>
      </p:sp>
      <p:sp>
        <p:nvSpPr>
          <p:cNvPr id="156" name="Google Shape;156;ge8addb3abb_5_57:notes"/>
          <p:cNvSpPr txBox="1">
            <a:spLocks noGrp="1"/>
          </p:cNvSpPr>
          <p:nvPr>
            <p:ph type="sldNum" idx="12"/>
          </p:nvPr>
        </p:nvSpPr>
        <p:spPr>
          <a:xfrm>
            <a:off x="3884612"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id-ID" sz="1200" b="0" i="0" u="none" strike="noStrike" cap="none">
                <a:solidFill>
                  <a:schemeClr val="dk1"/>
                </a:solidFill>
                <a:latin typeface="Calibri"/>
                <a:ea typeface="Calibri"/>
                <a:cs typeface="Calibri"/>
                <a:sym typeface="Calibri"/>
              </a:rPr>
              <a:t>55</a:t>
            </a:fld>
            <a:endParaRPr/>
          </a:p>
        </p:txBody>
      </p:sp>
    </p:spTree>
    <p:extLst>
      <p:ext uri="{BB962C8B-B14F-4D97-AF65-F5344CB8AC3E}">
        <p14:creationId xmlns:p14="http://schemas.microsoft.com/office/powerpoint/2010/main" val="4246983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06f9424a2c_0_3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g106f9424a2c_0_3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600"/>
              <a:buFont typeface="Calibri"/>
              <a:buNone/>
            </a:pPr>
            <a:endParaRPr sz="2400" b="0" i="0" u="none" strike="noStrike" cap="none">
              <a:solidFill>
                <a:schemeClr val="dk1"/>
              </a:solidFill>
              <a:latin typeface="Calibri"/>
              <a:ea typeface="Calibri"/>
              <a:cs typeface="Calibri"/>
              <a:sym typeface="Calibri"/>
            </a:endParaRPr>
          </a:p>
        </p:txBody>
      </p:sp>
      <p:sp>
        <p:nvSpPr>
          <p:cNvPr id="206" name="Google Shape;206;g106f9424a2c_0_333:notes"/>
          <p:cNvSpPr txBox="1">
            <a:spLocks noGrp="1"/>
          </p:cNvSpPr>
          <p:nvPr>
            <p:ph type="sldNum" idx="12"/>
          </p:nvPr>
        </p:nvSpPr>
        <p:spPr>
          <a:xfrm>
            <a:off x="3884612"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id-ID" sz="1200" b="0" i="0" u="none" strike="noStrike" cap="none">
                <a:solidFill>
                  <a:schemeClr val="dk1"/>
                </a:solidFill>
                <a:latin typeface="Calibri"/>
                <a:ea typeface="Calibri"/>
                <a:cs typeface="Calibri"/>
                <a:sym typeface="Calibri"/>
              </a:rPr>
              <a:t>59</a:t>
            </a:fld>
            <a:endParaRPr/>
          </a:p>
        </p:txBody>
      </p:sp>
    </p:spTree>
    <p:extLst>
      <p:ext uri="{BB962C8B-B14F-4D97-AF65-F5344CB8AC3E}">
        <p14:creationId xmlns:p14="http://schemas.microsoft.com/office/powerpoint/2010/main" val="3068032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06f9424a2c_0_3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106f9424a2c_0_3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600"/>
              <a:buFont typeface="Calibri"/>
              <a:buNone/>
            </a:pPr>
            <a:endParaRPr sz="2400" b="0" i="0" u="none" strike="noStrike" cap="none">
              <a:solidFill>
                <a:schemeClr val="dk1"/>
              </a:solidFill>
              <a:latin typeface="Calibri"/>
              <a:ea typeface="Calibri"/>
              <a:cs typeface="Calibri"/>
              <a:sym typeface="Calibri"/>
            </a:endParaRPr>
          </a:p>
        </p:txBody>
      </p:sp>
      <p:sp>
        <p:nvSpPr>
          <p:cNvPr id="231" name="Google Shape;231;g106f9424a2c_0_369:notes"/>
          <p:cNvSpPr txBox="1">
            <a:spLocks noGrp="1"/>
          </p:cNvSpPr>
          <p:nvPr>
            <p:ph type="sldNum" idx="12"/>
          </p:nvPr>
        </p:nvSpPr>
        <p:spPr>
          <a:xfrm>
            <a:off x="3884612"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id-ID" sz="1200" b="0" i="0" u="none" strike="noStrike" cap="none">
                <a:solidFill>
                  <a:schemeClr val="dk1"/>
                </a:solidFill>
                <a:latin typeface="Calibri"/>
                <a:ea typeface="Calibri"/>
                <a:cs typeface="Calibri"/>
                <a:sym typeface="Calibri"/>
              </a:rPr>
              <a:t>60</a:t>
            </a:fld>
            <a:endParaRPr/>
          </a:p>
        </p:txBody>
      </p:sp>
    </p:spTree>
    <p:extLst>
      <p:ext uri="{BB962C8B-B14F-4D97-AF65-F5344CB8AC3E}">
        <p14:creationId xmlns:p14="http://schemas.microsoft.com/office/powerpoint/2010/main" val="4162447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06f9424a2c_0_3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g106f9424a2c_0_3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600"/>
              <a:buFont typeface="Calibri"/>
              <a:buNone/>
            </a:pPr>
            <a:endParaRPr sz="2400" b="0" i="0" u="none" strike="noStrike" cap="none">
              <a:solidFill>
                <a:schemeClr val="dk1"/>
              </a:solidFill>
              <a:latin typeface="Calibri"/>
              <a:ea typeface="Calibri"/>
              <a:cs typeface="Calibri"/>
              <a:sym typeface="Calibri"/>
            </a:endParaRPr>
          </a:p>
        </p:txBody>
      </p:sp>
      <p:sp>
        <p:nvSpPr>
          <p:cNvPr id="260" name="Google Shape;260;g106f9424a2c_0_386:notes"/>
          <p:cNvSpPr txBox="1">
            <a:spLocks noGrp="1"/>
          </p:cNvSpPr>
          <p:nvPr>
            <p:ph type="sldNum" idx="12"/>
          </p:nvPr>
        </p:nvSpPr>
        <p:spPr>
          <a:xfrm>
            <a:off x="3884612"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id-ID" sz="1200" b="0" i="0" u="none" strike="noStrike" cap="none">
                <a:solidFill>
                  <a:schemeClr val="dk1"/>
                </a:solidFill>
                <a:latin typeface="Calibri"/>
                <a:ea typeface="Calibri"/>
                <a:cs typeface="Calibri"/>
                <a:sym typeface="Calibri"/>
              </a:rPr>
              <a:t>61</a:t>
            </a:fld>
            <a:endParaRPr/>
          </a:p>
        </p:txBody>
      </p:sp>
    </p:spTree>
    <p:extLst>
      <p:ext uri="{BB962C8B-B14F-4D97-AF65-F5344CB8AC3E}">
        <p14:creationId xmlns:p14="http://schemas.microsoft.com/office/powerpoint/2010/main" val="2184465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05-Jan-23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05-Jan-23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05-Jan-23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General Slide">
  <p:cSld name="General Slide">
    <p:spTree>
      <p:nvGrpSpPr>
        <p:cNvPr id="1" name="Shape 16"/>
        <p:cNvGrpSpPr/>
        <p:nvPr/>
      </p:nvGrpSpPr>
      <p:grpSpPr>
        <a:xfrm>
          <a:off x="0" y="0"/>
          <a:ext cx="0" cy="0"/>
          <a:chOff x="0" y="0"/>
          <a:chExt cx="0" cy="0"/>
        </a:xfrm>
      </p:grpSpPr>
    </p:spTree>
    <p:extLst>
      <p:ext uri="{BB962C8B-B14F-4D97-AF65-F5344CB8AC3E}">
        <p14:creationId xmlns:p14="http://schemas.microsoft.com/office/powerpoint/2010/main" val="261775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05-Jan-23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05-Jan-23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05-Jan-23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05-Jan-23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05-Jan-23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05-Jan-23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05-Jan-23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webmastercertification.com/webmaster-courses.cf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hyperlink" Target="https://blog.hootsuite.com/social-media-seo-experimen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searchenginejournal.com/premium-content-seo/203326/"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mailchimp.com/marketing-glossary/serp/"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imagebox.com/industry/the-weakest-link-how-content-marketing-has-replaced-link-building/"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hyperlink" Target="https://ahrefs.com/backlink-checker"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hyperlink" Target="https://www.semrush.com/analytics/organic/overview?db=us" TargetMode="External"/><Relationship Id="rId5" Type="http://schemas.openxmlformats.org/officeDocument/2006/relationships/hyperlink" Target="https://www.alexa.com/siteinfo" TargetMode="External"/><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hyperlink" Target="https://googlechrome.github.io/lighthouse/viewer/?psiurl=https://www.buet.ac.bd/web/#/&amp;strategy=mobile&amp;category=performance&amp;category=accessibility&amp;category=best-practices&amp;category=seo&amp;category=pwa&amp;utm_source=lh-chrome-ext"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xmlns="" id="{C1DD1A8A-57D5-4A81-AD04-532B043C56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917" name="Picture 38916" descr="Sphere of mesh and nodes">
            <a:extLst>
              <a:ext uri="{FF2B5EF4-FFF2-40B4-BE49-F238E27FC236}">
                <a16:creationId xmlns:a16="http://schemas.microsoft.com/office/drawing/2014/main" xmlns="" id="{0A0875B6-31A4-4D92-9C79-E1B89F02A54E}"/>
              </a:ext>
            </a:extLst>
          </p:cNvPr>
          <p:cNvPicPr>
            <a:picLocks noChangeAspect="1"/>
          </p:cNvPicPr>
          <p:nvPr/>
        </p:nvPicPr>
        <p:blipFill rotWithShape="1">
          <a:blip r:embed="rId2"/>
          <a:srcRect/>
          <a:stretch/>
        </p:blipFill>
        <p:spPr>
          <a:xfrm>
            <a:off x="22860" y="10"/>
            <a:ext cx="9143999" cy="6857990"/>
          </a:xfrm>
          <a:prstGeom prst="rect">
            <a:avLst/>
          </a:prstGeom>
        </p:spPr>
      </p:pic>
      <p:sp>
        <p:nvSpPr>
          <p:cNvPr id="75" name="Rectangle 74">
            <a:extLst>
              <a:ext uri="{FF2B5EF4-FFF2-40B4-BE49-F238E27FC236}">
                <a16:creationId xmlns:a16="http://schemas.microsoft.com/office/drawing/2014/main" xmlns="" id="{007891EC-4501-44ED-A8C8-B11B6DB767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14" name="Rectangle 2"/>
          <p:cNvSpPr>
            <a:spLocks noGrp="1" noChangeArrowheads="1"/>
          </p:cNvSpPr>
          <p:nvPr>
            <p:ph type="ctrTitle"/>
          </p:nvPr>
        </p:nvSpPr>
        <p:spPr>
          <a:xfrm>
            <a:off x="822960" y="325550"/>
            <a:ext cx="7543800" cy="3574778"/>
          </a:xfrm>
          <a:effectLst>
            <a:outerShdw blurRad="50800" dist="38100" dir="2700000" algn="tl" rotWithShape="0">
              <a:prstClr val="black">
                <a:alpha val="40000"/>
              </a:prstClr>
            </a:outerShdw>
          </a:effectLst>
        </p:spPr>
        <p:txBody>
          <a:bodyPr>
            <a:normAutofit/>
          </a:bodyPr>
          <a:lstStyle/>
          <a:p>
            <a:pPr eaLnBrk="1" hangingPunct="1"/>
            <a:r>
              <a:rPr lang="en-US" altLang="en-US" sz="4500">
                <a:solidFill>
                  <a:srgbClr val="FFFFFF"/>
                </a:solidFill>
              </a:rPr>
              <a:t>Search Engine Optimization</a:t>
            </a:r>
          </a:p>
        </p:txBody>
      </p:sp>
      <p:sp>
        <p:nvSpPr>
          <p:cNvPr id="38915" name="Rectangle 3"/>
          <p:cNvSpPr>
            <a:spLocks noGrp="1" noChangeArrowheads="1"/>
          </p:cNvSpPr>
          <p:nvPr>
            <p:ph type="subTitle" idx="1"/>
          </p:nvPr>
        </p:nvSpPr>
        <p:spPr>
          <a:xfrm>
            <a:off x="825038" y="4072043"/>
            <a:ext cx="7543800" cy="1282707"/>
          </a:xfrm>
          <a:effectLst>
            <a:outerShdw blurRad="50800" dist="38100" dir="2700000" algn="tl" rotWithShape="0">
              <a:prstClr val="black">
                <a:alpha val="40000"/>
              </a:prstClr>
            </a:outerShdw>
          </a:effectLst>
        </p:spPr>
        <p:txBody>
          <a:bodyPr>
            <a:normAutofit/>
          </a:bodyPr>
          <a:lstStyle/>
          <a:p>
            <a:pPr eaLnBrk="1" hangingPunct="1">
              <a:lnSpc>
                <a:spcPct val="90000"/>
              </a:lnSpc>
            </a:pPr>
            <a:r>
              <a:rPr lang="en-US" altLang="en-US" sz="2500">
                <a:solidFill>
                  <a:srgbClr val="FFFFFF"/>
                </a:solidFill>
              </a:rPr>
              <a:t>Risala Tasin Khan</a:t>
            </a:r>
          </a:p>
          <a:p>
            <a:pPr eaLnBrk="1" hangingPunct="1">
              <a:lnSpc>
                <a:spcPct val="90000"/>
              </a:lnSpc>
            </a:pPr>
            <a:r>
              <a:rPr lang="en-US" altLang="en-US" sz="2500">
                <a:solidFill>
                  <a:srgbClr val="FFFFFF"/>
                </a:solidFill>
              </a:rPr>
              <a:t> Professor</a:t>
            </a:r>
          </a:p>
          <a:p>
            <a:pPr eaLnBrk="1" hangingPunct="1">
              <a:lnSpc>
                <a:spcPct val="90000"/>
              </a:lnSpc>
            </a:pPr>
            <a:r>
              <a:rPr lang="en-US" altLang="en-US" sz="2500">
                <a:solidFill>
                  <a:srgbClr val="FFFFFF"/>
                </a:solidFill>
              </a:rPr>
              <a:t>IIT, JU</a:t>
            </a:r>
          </a:p>
        </p:txBody>
      </p:sp>
    </p:spTree>
    <p:extLst>
      <p:ext uri="{BB962C8B-B14F-4D97-AF65-F5344CB8AC3E}">
        <p14:creationId xmlns:p14="http://schemas.microsoft.com/office/powerpoint/2010/main" val="18453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700"/>
                                        <p:tgtEl>
                                          <p:spTgt spid="38915">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8914"/>
                                        </p:tgtEl>
                                        <p:attrNameLst>
                                          <p:attrName>style.visibility</p:attrName>
                                        </p:attrNameLst>
                                      </p:cBhvr>
                                      <p:to>
                                        <p:strVal val="visible"/>
                                      </p:to>
                                    </p:set>
                                    <p:animEffect transition="in" filter="fade">
                                      <p:cBhvr>
                                        <p:cTn id="10" dur="700"/>
                                        <p:tgtEl>
                                          <p:spTgt spid="389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8915">
                                            <p:txEl>
                                              <p:pRg st="1" end="1"/>
                                            </p:txEl>
                                          </p:spTgt>
                                        </p:tgtEl>
                                        <p:attrNameLst>
                                          <p:attrName>style.visibility</p:attrName>
                                        </p:attrNameLst>
                                      </p:cBhvr>
                                      <p:to>
                                        <p:strVal val="visible"/>
                                      </p:to>
                                    </p:set>
                                    <p:animEffect transition="in" filter="fade">
                                      <p:cBhvr>
                                        <p:cTn id="15" dur="700"/>
                                        <p:tgtEl>
                                          <p:spTgt spid="3891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8915">
                                            <p:txEl>
                                              <p:pRg st="2" end="2"/>
                                            </p:txEl>
                                          </p:spTgt>
                                        </p:tgtEl>
                                        <p:attrNameLst>
                                          <p:attrName>style.visibility</p:attrName>
                                        </p:attrNameLst>
                                      </p:cBhvr>
                                      <p:to>
                                        <p:strVal val="visible"/>
                                      </p:to>
                                    </p:set>
                                    <p:animEffect transition="in" filter="fade">
                                      <p:cBhvr>
                                        <p:cTn id="20" dur="700"/>
                                        <p:tgtEl>
                                          <p:spTgt spid="389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P spid="3891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C7FA33FF-088D-4F16-95A2-2C64D353DE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xmlns="" id="{A376EFB1-01CF-419F-ABF1-2AF02BBFCB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53187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xmlns="" id="{FF9DEA15-78BD-4750-AA18-B9F28A6D5A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37303E2-54AB-47B9-B762-FCD9A7A3C47C}"/>
              </a:ext>
            </a:extLst>
          </p:cNvPr>
          <p:cNvSpPr>
            <a:spLocks noGrp="1"/>
          </p:cNvSpPr>
          <p:nvPr>
            <p:ph type="title"/>
          </p:nvPr>
        </p:nvSpPr>
        <p:spPr>
          <a:xfrm>
            <a:off x="603503" y="640263"/>
            <a:ext cx="2463248" cy="5254510"/>
          </a:xfrm>
        </p:spPr>
        <p:txBody>
          <a:bodyPr>
            <a:normAutofit/>
          </a:bodyPr>
          <a:lstStyle/>
          <a:p>
            <a:r>
              <a:rPr lang="en-SG" dirty="0"/>
              <a:t>How They do Indexing</a:t>
            </a:r>
          </a:p>
        </p:txBody>
      </p:sp>
      <p:sp>
        <p:nvSpPr>
          <p:cNvPr id="3" name="Content Placeholder 2">
            <a:extLst>
              <a:ext uri="{FF2B5EF4-FFF2-40B4-BE49-F238E27FC236}">
                <a16:creationId xmlns:a16="http://schemas.microsoft.com/office/drawing/2014/main" xmlns="" id="{CEF50CC3-29FE-4531-BA91-39D917B2C582}"/>
              </a:ext>
            </a:extLst>
          </p:cNvPr>
          <p:cNvSpPr>
            <a:spLocks noGrp="1"/>
          </p:cNvSpPr>
          <p:nvPr>
            <p:ph idx="1"/>
          </p:nvPr>
        </p:nvSpPr>
        <p:spPr>
          <a:xfrm>
            <a:off x="4018788" y="640263"/>
            <a:ext cx="4521708" cy="5254510"/>
          </a:xfrm>
        </p:spPr>
        <p:txBody>
          <a:bodyPr anchor="ctr">
            <a:normAutofit/>
          </a:bodyPr>
          <a:lstStyle/>
          <a:p>
            <a:r>
              <a:rPr lang="en-SG" sz="1900">
                <a:solidFill>
                  <a:schemeClr val="bg1"/>
                </a:solidFill>
              </a:rPr>
              <a:t>Every search engine has what are referred to as bots, or crawlers, that constantly scan the web, indexing websites for content and following links on each webpage to other webpages.</a:t>
            </a:r>
          </a:p>
          <a:p>
            <a:r>
              <a:rPr lang="en-SG" sz="1900">
                <a:solidFill>
                  <a:schemeClr val="bg1"/>
                </a:solidFill>
              </a:rPr>
              <a:t> If your website has not been indexed, it is impossible for your website to appear in the search results. </a:t>
            </a:r>
          </a:p>
          <a:p>
            <a:r>
              <a:rPr lang="en-SG" sz="1900">
                <a:solidFill>
                  <a:schemeClr val="bg1"/>
                </a:solidFill>
              </a:rPr>
              <a:t>So, big search engines like Google, Bing, and Yahoo are constantly indexing hundreds of millions, if not billions, of webpages</a:t>
            </a:r>
          </a:p>
        </p:txBody>
      </p:sp>
    </p:spTree>
    <p:extLst>
      <p:ext uri="{BB962C8B-B14F-4D97-AF65-F5344CB8AC3E}">
        <p14:creationId xmlns:p14="http://schemas.microsoft.com/office/powerpoint/2010/main" val="406220173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EA67B5B4-3A24-436E-B663-1B2EBFF8A0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xmlns="" id="{987FDF89-C993-41F4-A1B8-DBAFF16008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xmlns="" id="{64E585EA-75FD-4025-8270-F66A58A15C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9D9965A2-7302-48C5-9A62-67320C775DAC}"/>
              </a:ext>
            </a:extLst>
          </p:cNvPr>
          <p:cNvSpPr>
            <a:spLocks noGrp="1"/>
          </p:cNvSpPr>
          <p:nvPr>
            <p:ph type="title"/>
          </p:nvPr>
        </p:nvSpPr>
        <p:spPr>
          <a:xfrm>
            <a:off x="624751" y="365125"/>
            <a:ext cx="7890527" cy="1325563"/>
          </a:xfrm>
        </p:spPr>
        <p:txBody>
          <a:bodyPr>
            <a:normAutofit/>
          </a:bodyPr>
          <a:lstStyle/>
          <a:p>
            <a:pPr>
              <a:lnSpc>
                <a:spcPct val="90000"/>
              </a:lnSpc>
            </a:pPr>
            <a:r>
              <a:rPr lang="en-SG">
                <a:solidFill>
                  <a:srgbClr val="FFFFFF"/>
                </a:solidFill>
              </a:rPr>
              <a:t>How do Search Engine Knows what to Show</a:t>
            </a:r>
          </a:p>
        </p:txBody>
      </p:sp>
      <p:sp>
        <p:nvSpPr>
          <p:cNvPr id="3" name="Content Placeholder 2">
            <a:extLst>
              <a:ext uri="{FF2B5EF4-FFF2-40B4-BE49-F238E27FC236}">
                <a16:creationId xmlns:a16="http://schemas.microsoft.com/office/drawing/2014/main" xmlns="" id="{B750FD8A-25A8-493C-AF97-D948468531B4}"/>
              </a:ext>
            </a:extLst>
          </p:cNvPr>
          <p:cNvSpPr>
            <a:spLocks noGrp="1"/>
          </p:cNvSpPr>
          <p:nvPr>
            <p:ph idx="1"/>
          </p:nvPr>
        </p:nvSpPr>
        <p:spPr>
          <a:xfrm>
            <a:off x="628650" y="2022601"/>
            <a:ext cx="7886699" cy="4154361"/>
          </a:xfrm>
        </p:spPr>
        <p:txBody>
          <a:bodyPr>
            <a:normAutofit/>
          </a:bodyPr>
          <a:lstStyle/>
          <a:p>
            <a:pPr>
              <a:lnSpc>
                <a:spcPct val="90000"/>
              </a:lnSpc>
            </a:pPr>
            <a:r>
              <a:rPr lang="en-SG" sz="1700" dirty="0">
                <a:solidFill>
                  <a:srgbClr val="FFFFFF"/>
                </a:solidFill>
              </a:rPr>
              <a:t>The search engines consider two main areas when determining what your website is about and how to prioritize it. </a:t>
            </a:r>
          </a:p>
          <a:p>
            <a:pPr marL="0" indent="0">
              <a:lnSpc>
                <a:spcPct val="90000"/>
              </a:lnSpc>
              <a:buNone/>
            </a:pPr>
            <a:r>
              <a:rPr lang="en-SG" sz="1700" b="1" dirty="0">
                <a:solidFill>
                  <a:srgbClr val="FFFFFF"/>
                </a:solidFill>
              </a:rPr>
              <a:t>1. </a:t>
            </a:r>
            <a:r>
              <a:rPr lang="en-SG" sz="1700" b="1" dirty="0">
                <a:solidFill>
                  <a:srgbClr val="FF0000"/>
                </a:solidFill>
              </a:rPr>
              <a:t>Content on your website</a:t>
            </a:r>
            <a:r>
              <a:rPr lang="en-SG" sz="1700" dirty="0">
                <a:solidFill>
                  <a:srgbClr val="FF0000"/>
                </a:solidFill>
              </a:rPr>
              <a:t>: </a:t>
            </a:r>
          </a:p>
          <a:p>
            <a:pPr lvl="1">
              <a:lnSpc>
                <a:spcPct val="90000"/>
              </a:lnSpc>
            </a:pPr>
            <a:r>
              <a:rPr lang="en-SG" sz="1700" dirty="0">
                <a:solidFill>
                  <a:srgbClr val="FFFFFF"/>
                </a:solidFill>
              </a:rPr>
              <a:t>When indexing pages, the search engine bots scan each page of your website, looking for clues about what topics your website covers and scanning your website’s back-end code for certain tags, descriptions, and instructions. </a:t>
            </a:r>
          </a:p>
          <a:p>
            <a:pPr marL="0" indent="0">
              <a:lnSpc>
                <a:spcPct val="90000"/>
              </a:lnSpc>
              <a:buNone/>
            </a:pPr>
            <a:r>
              <a:rPr lang="en-SG" sz="1700" b="1" dirty="0">
                <a:solidFill>
                  <a:srgbClr val="FFFFFF"/>
                </a:solidFill>
              </a:rPr>
              <a:t>2. </a:t>
            </a:r>
            <a:r>
              <a:rPr lang="en-SG" sz="1700" b="1" dirty="0">
                <a:solidFill>
                  <a:srgbClr val="FF0000"/>
                </a:solidFill>
              </a:rPr>
              <a:t>Who’s linking to you: </a:t>
            </a:r>
          </a:p>
          <a:p>
            <a:pPr lvl="1">
              <a:lnSpc>
                <a:spcPct val="90000"/>
              </a:lnSpc>
            </a:pPr>
            <a:r>
              <a:rPr lang="en-SG" sz="1700" dirty="0">
                <a:solidFill>
                  <a:srgbClr val="FFFFFF"/>
                </a:solidFill>
              </a:rPr>
              <a:t>As the search engine bots scan webpages for indexing, they also look for links from other websites. </a:t>
            </a:r>
          </a:p>
          <a:p>
            <a:pPr lvl="1">
              <a:lnSpc>
                <a:spcPct val="90000"/>
              </a:lnSpc>
            </a:pPr>
            <a:r>
              <a:rPr lang="en-SG" sz="1700" dirty="0">
                <a:solidFill>
                  <a:srgbClr val="FFFFFF"/>
                </a:solidFill>
              </a:rPr>
              <a:t>The more inbound links a website has, the more influence or authority it has.</a:t>
            </a:r>
          </a:p>
          <a:p>
            <a:pPr lvl="1">
              <a:lnSpc>
                <a:spcPct val="90000"/>
              </a:lnSpc>
            </a:pPr>
            <a:r>
              <a:rPr lang="en-SG" sz="1700" dirty="0">
                <a:solidFill>
                  <a:srgbClr val="FFFFFF"/>
                </a:solidFill>
              </a:rPr>
              <a:t> Essentially, every inbound link counts as a vote for that website’s content. Also, each inbound link holds different weight. </a:t>
            </a:r>
          </a:p>
          <a:p>
            <a:pPr lvl="1">
              <a:lnSpc>
                <a:spcPct val="90000"/>
              </a:lnSpc>
            </a:pPr>
            <a:r>
              <a:rPr lang="en-SG" sz="1700" dirty="0">
                <a:solidFill>
                  <a:srgbClr val="FFFFFF"/>
                </a:solidFill>
              </a:rPr>
              <a:t>For instance, a link from a highly authoritative website like The New York Times (nytimes.com) will give a website a bigger boost than a link from a small blog site. This boost is sometimes referred to as </a:t>
            </a:r>
            <a:r>
              <a:rPr lang="en-SG" sz="1700" b="1" dirty="0">
                <a:solidFill>
                  <a:srgbClr val="FFFFFF"/>
                </a:solidFill>
              </a:rPr>
              <a:t>link juice</a:t>
            </a:r>
            <a:r>
              <a:rPr lang="en-SG" sz="1700" dirty="0">
                <a:solidFill>
                  <a:srgbClr val="FFFFFF"/>
                </a:solidFill>
              </a:rPr>
              <a:t>.</a:t>
            </a:r>
          </a:p>
        </p:txBody>
      </p:sp>
    </p:spTree>
    <p:extLst>
      <p:ext uri="{BB962C8B-B14F-4D97-AF65-F5344CB8AC3E}">
        <p14:creationId xmlns:p14="http://schemas.microsoft.com/office/powerpoint/2010/main" val="82239067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EA67B5B4-3A24-436E-B663-1B2EBFF8A0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xmlns="" id="{987FDF89-C993-41F4-A1B8-DBAFF16008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xmlns="" id="{64E585EA-75FD-4025-8270-F66A58A15C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28B854CC-C50C-4196-B678-2CDCE34B56BE}"/>
              </a:ext>
            </a:extLst>
          </p:cNvPr>
          <p:cNvSpPr>
            <a:spLocks noGrp="1"/>
          </p:cNvSpPr>
          <p:nvPr>
            <p:ph type="title"/>
          </p:nvPr>
        </p:nvSpPr>
        <p:spPr>
          <a:xfrm>
            <a:off x="624751" y="365125"/>
            <a:ext cx="7890527" cy="1325563"/>
          </a:xfrm>
        </p:spPr>
        <p:txBody>
          <a:bodyPr>
            <a:normAutofit/>
          </a:bodyPr>
          <a:lstStyle/>
          <a:p>
            <a:r>
              <a:rPr lang="en-SG">
                <a:solidFill>
                  <a:srgbClr val="FFFFFF"/>
                </a:solidFill>
              </a:rPr>
              <a:t>Cont…</a:t>
            </a:r>
          </a:p>
        </p:txBody>
      </p:sp>
      <p:sp>
        <p:nvSpPr>
          <p:cNvPr id="3" name="Content Placeholder 2">
            <a:extLst>
              <a:ext uri="{FF2B5EF4-FFF2-40B4-BE49-F238E27FC236}">
                <a16:creationId xmlns:a16="http://schemas.microsoft.com/office/drawing/2014/main" xmlns="" id="{E1BDC993-9C0E-414F-932F-D61BA94E0D5D}"/>
              </a:ext>
            </a:extLst>
          </p:cNvPr>
          <p:cNvSpPr>
            <a:spLocks noGrp="1"/>
          </p:cNvSpPr>
          <p:nvPr>
            <p:ph idx="1"/>
          </p:nvPr>
        </p:nvSpPr>
        <p:spPr>
          <a:xfrm>
            <a:off x="628650" y="2022601"/>
            <a:ext cx="7886699" cy="4154361"/>
          </a:xfrm>
        </p:spPr>
        <p:txBody>
          <a:bodyPr>
            <a:normAutofit/>
          </a:bodyPr>
          <a:lstStyle/>
          <a:p>
            <a:r>
              <a:rPr lang="en-SG" sz="1700">
                <a:solidFill>
                  <a:srgbClr val="FFFFFF"/>
                </a:solidFill>
              </a:rPr>
              <a:t>When a search query is entered, the search engine looks in its index for the most relevant information and displays the results on the Search Engine Result Page (SERP). </a:t>
            </a:r>
          </a:p>
          <a:p>
            <a:r>
              <a:rPr lang="en-SG" sz="1700">
                <a:solidFill>
                  <a:srgbClr val="FFFFFF"/>
                </a:solidFill>
              </a:rPr>
              <a:t>The results are then listed in order of most relevant and authoritative. </a:t>
            </a:r>
          </a:p>
          <a:p>
            <a:r>
              <a:rPr lang="en-SG" sz="1700">
                <a:solidFill>
                  <a:srgbClr val="FFFFFF"/>
                </a:solidFill>
              </a:rPr>
              <a:t>If you conduct the same search on different search engines, chances are you will see different results on the SERP. </a:t>
            </a:r>
          </a:p>
          <a:p>
            <a:r>
              <a:rPr lang="en-SG" sz="1700">
                <a:solidFill>
                  <a:srgbClr val="FFFFFF"/>
                </a:solidFill>
              </a:rPr>
              <a:t>This is because each search engine uses a proprietary algorithm that considers multiple factors in order to determine what results to show in the SERP when a search query is entered.</a:t>
            </a:r>
          </a:p>
        </p:txBody>
      </p:sp>
    </p:spTree>
    <p:extLst>
      <p:ext uri="{BB962C8B-B14F-4D97-AF65-F5344CB8AC3E}">
        <p14:creationId xmlns:p14="http://schemas.microsoft.com/office/powerpoint/2010/main" val="181451513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EA67B5B4-3A24-436E-B663-1B2EBFF8A0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xmlns="" id="{987FDF89-C993-41F4-A1B8-DBAFF16008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xmlns="" id="{64E585EA-75FD-4025-8270-F66A58A15C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DE7AB827-89BA-400B-8049-4CA96A0EB291}"/>
              </a:ext>
            </a:extLst>
          </p:cNvPr>
          <p:cNvSpPr>
            <a:spLocks noGrp="1"/>
          </p:cNvSpPr>
          <p:nvPr>
            <p:ph type="title"/>
          </p:nvPr>
        </p:nvSpPr>
        <p:spPr>
          <a:xfrm>
            <a:off x="624751" y="365125"/>
            <a:ext cx="7890527" cy="1325563"/>
          </a:xfrm>
        </p:spPr>
        <p:txBody>
          <a:bodyPr>
            <a:normAutofit/>
          </a:bodyPr>
          <a:lstStyle/>
          <a:p>
            <a:r>
              <a:rPr lang="en-SG">
                <a:solidFill>
                  <a:srgbClr val="FFFFFF"/>
                </a:solidFill>
              </a:rPr>
              <a:t>Cont..</a:t>
            </a:r>
          </a:p>
        </p:txBody>
      </p:sp>
      <p:sp>
        <p:nvSpPr>
          <p:cNvPr id="3" name="Content Placeholder 2">
            <a:extLst>
              <a:ext uri="{FF2B5EF4-FFF2-40B4-BE49-F238E27FC236}">
                <a16:creationId xmlns:a16="http://schemas.microsoft.com/office/drawing/2014/main" xmlns="" id="{B361DC40-F5B4-4120-8BE3-7ADCC73FD782}"/>
              </a:ext>
            </a:extLst>
          </p:cNvPr>
          <p:cNvSpPr>
            <a:spLocks noGrp="1"/>
          </p:cNvSpPr>
          <p:nvPr>
            <p:ph idx="1"/>
          </p:nvPr>
        </p:nvSpPr>
        <p:spPr>
          <a:xfrm>
            <a:off x="628650" y="2022601"/>
            <a:ext cx="7886699" cy="4154361"/>
          </a:xfrm>
        </p:spPr>
        <p:txBody>
          <a:bodyPr>
            <a:normAutofit/>
          </a:bodyPr>
          <a:lstStyle/>
          <a:p>
            <a:r>
              <a:rPr lang="en-SG" sz="1700">
                <a:solidFill>
                  <a:srgbClr val="FFFFFF"/>
                </a:solidFill>
              </a:rPr>
              <a:t>A few factors that a search engine algorithm may consider when deciding what information to show in the SERP include: </a:t>
            </a:r>
          </a:p>
          <a:p>
            <a:pPr lvl="1"/>
            <a:r>
              <a:rPr lang="en-SG" sz="1700">
                <a:solidFill>
                  <a:srgbClr val="FFFFFF"/>
                </a:solidFill>
              </a:rPr>
              <a:t> Geographic location of the searcher</a:t>
            </a:r>
          </a:p>
          <a:p>
            <a:pPr lvl="1"/>
            <a:r>
              <a:rPr lang="en-SG" sz="1700">
                <a:solidFill>
                  <a:srgbClr val="FFFFFF"/>
                </a:solidFill>
              </a:rPr>
              <a:t>  Historical performance of a listing (clicks, bounce rates, etc.) </a:t>
            </a:r>
          </a:p>
          <a:p>
            <a:pPr lvl="1"/>
            <a:r>
              <a:rPr lang="en-SG" sz="1700">
                <a:solidFill>
                  <a:srgbClr val="FFFFFF"/>
                </a:solidFill>
              </a:rPr>
              <a:t> Link quality </a:t>
            </a:r>
          </a:p>
          <a:p>
            <a:pPr lvl="2"/>
            <a:r>
              <a:rPr lang="en-SG" sz="1700">
                <a:solidFill>
                  <a:srgbClr val="FFFFFF"/>
                </a:solidFill>
              </a:rPr>
              <a:t>Relevance</a:t>
            </a:r>
          </a:p>
          <a:p>
            <a:pPr lvl="2"/>
            <a:r>
              <a:rPr lang="en-SG" sz="1700">
                <a:solidFill>
                  <a:srgbClr val="FFFFFF"/>
                </a:solidFill>
              </a:rPr>
              <a:t>Human value</a:t>
            </a:r>
          </a:p>
          <a:p>
            <a:pPr lvl="2"/>
            <a:r>
              <a:rPr lang="en-SG" sz="1700">
                <a:solidFill>
                  <a:srgbClr val="FFFFFF"/>
                </a:solidFill>
              </a:rPr>
              <a:t>Authority and trust</a:t>
            </a:r>
          </a:p>
          <a:p>
            <a:pPr marL="914400" lvl="2" indent="0">
              <a:buNone/>
            </a:pPr>
            <a:endParaRPr lang="en-SG" sz="1700">
              <a:solidFill>
                <a:srgbClr val="FFFFFF"/>
              </a:solidFill>
            </a:endParaRPr>
          </a:p>
          <a:p>
            <a:pPr lvl="1"/>
            <a:r>
              <a:rPr lang="en-SG" sz="1700">
                <a:solidFill>
                  <a:srgbClr val="FFFFFF"/>
                </a:solidFill>
              </a:rPr>
              <a:t> Webpage content (keywords, tags, pictures) </a:t>
            </a:r>
          </a:p>
          <a:p>
            <a:pPr lvl="1"/>
            <a:r>
              <a:rPr lang="en-SG" sz="1700">
                <a:solidFill>
                  <a:srgbClr val="FFFFFF"/>
                </a:solidFill>
              </a:rPr>
              <a:t>Link type (social media sharing, link from media outlet, blog, etc.)</a:t>
            </a:r>
          </a:p>
        </p:txBody>
      </p:sp>
    </p:spTree>
    <p:extLst>
      <p:ext uri="{BB962C8B-B14F-4D97-AF65-F5344CB8AC3E}">
        <p14:creationId xmlns:p14="http://schemas.microsoft.com/office/powerpoint/2010/main" val="393591152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EA67B5B4-3A24-436E-B663-1B2EBFF8A0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13">
            <a:extLst>
              <a:ext uri="{FF2B5EF4-FFF2-40B4-BE49-F238E27FC236}">
                <a16:creationId xmlns:a16="http://schemas.microsoft.com/office/drawing/2014/main" xmlns="" id="{987FDF89-C993-41F4-A1B8-DBAFF16008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11">
            <a:extLst>
              <a:ext uri="{FF2B5EF4-FFF2-40B4-BE49-F238E27FC236}">
                <a16:creationId xmlns:a16="http://schemas.microsoft.com/office/drawing/2014/main" xmlns="" id="{64E585EA-75FD-4025-8270-F66A58A15C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082" name="Rectangle 2"/>
          <p:cNvSpPr>
            <a:spLocks noGrp="1" noChangeArrowheads="1"/>
          </p:cNvSpPr>
          <p:nvPr>
            <p:ph type="title"/>
          </p:nvPr>
        </p:nvSpPr>
        <p:spPr>
          <a:xfrm>
            <a:off x="624751" y="365125"/>
            <a:ext cx="7890527" cy="1325563"/>
          </a:xfrm>
        </p:spPr>
        <p:txBody>
          <a:bodyPr>
            <a:normAutofit/>
          </a:bodyPr>
          <a:lstStyle/>
          <a:p>
            <a:pPr eaLnBrk="1" hangingPunct="1"/>
            <a:r>
              <a:rPr lang="en-US" altLang="en-US">
                <a:solidFill>
                  <a:srgbClr val="FFFFFF"/>
                </a:solidFill>
              </a:rPr>
              <a:t>Search Engine Tips </a:t>
            </a:r>
          </a:p>
        </p:txBody>
      </p:sp>
      <p:sp>
        <p:nvSpPr>
          <p:cNvPr id="46083" name="Rectangle 3"/>
          <p:cNvSpPr>
            <a:spLocks noGrp="1" noChangeArrowheads="1"/>
          </p:cNvSpPr>
          <p:nvPr>
            <p:ph idx="1"/>
          </p:nvPr>
        </p:nvSpPr>
        <p:spPr>
          <a:xfrm>
            <a:off x="628650" y="2022601"/>
            <a:ext cx="7886699" cy="4154361"/>
          </a:xfrm>
        </p:spPr>
        <p:txBody>
          <a:bodyPr>
            <a:normAutofit/>
          </a:bodyPr>
          <a:lstStyle/>
          <a:p>
            <a:pPr marL="400050" indent="-400050" eaLnBrk="1" hangingPunct="1">
              <a:buFont typeface="Wingdings" pitchFamily="2" charset="2"/>
              <a:buAutoNum type="arabicPeriod"/>
            </a:pPr>
            <a:r>
              <a:rPr lang="en-US" altLang="en-US" sz="1700">
                <a:solidFill>
                  <a:srgbClr val="FFFFFF"/>
                </a:solidFill>
              </a:rPr>
              <a:t>Submit Web site to search engine (http://google.com/addurl).</a:t>
            </a:r>
            <a:br>
              <a:rPr lang="en-US" altLang="en-US" sz="1700">
                <a:solidFill>
                  <a:srgbClr val="FFFFFF"/>
                </a:solidFill>
              </a:rPr>
            </a:br>
            <a:endParaRPr lang="en-US" altLang="en-US" sz="1700">
              <a:solidFill>
                <a:srgbClr val="FFFFFF"/>
              </a:solidFill>
            </a:endParaRPr>
          </a:p>
          <a:p>
            <a:pPr marL="400050" indent="-400050" eaLnBrk="1" hangingPunct="1">
              <a:buFont typeface="Wingdings" pitchFamily="2" charset="2"/>
              <a:buAutoNum type="arabicPeriod"/>
            </a:pPr>
            <a:r>
              <a:rPr lang="en-US" altLang="en-US" sz="1700">
                <a:solidFill>
                  <a:srgbClr val="FFFFFF"/>
                </a:solidFill>
              </a:rPr>
              <a:t>Use keywords in the content near the top of the document.</a:t>
            </a:r>
            <a:br>
              <a:rPr lang="en-US" altLang="en-US" sz="1700">
                <a:solidFill>
                  <a:srgbClr val="FFFFFF"/>
                </a:solidFill>
              </a:rPr>
            </a:br>
            <a:endParaRPr lang="en-US" altLang="en-US" sz="1700">
              <a:solidFill>
                <a:srgbClr val="FFFFFF"/>
              </a:solidFill>
            </a:endParaRPr>
          </a:p>
          <a:p>
            <a:pPr marL="400050" indent="-400050" eaLnBrk="1" hangingPunct="1">
              <a:buFont typeface="Wingdings" pitchFamily="2" charset="2"/>
              <a:buAutoNum type="arabicPeriod"/>
            </a:pPr>
            <a:r>
              <a:rPr lang="en-US" altLang="en-US" sz="1700">
                <a:solidFill>
                  <a:srgbClr val="FFFFFF"/>
                </a:solidFill>
              </a:rPr>
              <a:t>Keywords placed inside clickable link text ranks higher.</a:t>
            </a:r>
            <a:br>
              <a:rPr lang="en-US" altLang="en-US" sz="1700">
                <a:solidFill>
                  <a:srgbClr val="FFFFFF"/>
                </a:solidFill>
              </a:rPr>
            </a:br>
            <a:endParaRPr lang="en-US" altLang="en-US" sz="1700">
              <a:solidFill>
                <a:srgbClr val="FFFFFF"/>
              </a:solidFill>
            </a:endParaRPr>
          </a:p>
          <a:p>
            <a:pPr marL="400050" indent="-400050" eaLnBrk="1" hangingPunct="1">
              <a:buFont typeface="Wingdings" pitchFamily="2" charset="2"/>
              <a:buAutoNum type="arabicPeriod"/>
            </a:pPr>
            <a:r>
              <a:rPr lang="en-US" altLang="en-US" sz="1700">
                <a:solidFill>
                  <a:srgbClr val="FFFFFF"/>
                </a:solidFill>
              </a:rPr>
              <a:t>Use descriptive Web page titles.</a:t>
            </a:r>
            <a:br>
              <a:rPr lang="en-US" altLang="en-US" sz="1700">
                <a:solidFill>
                  <a:srgbClr val="FFFFFF"/>
                </a:solidFill>
              </a:rPr>
            </a:br>
            <a:endParaRPr lang="en-US" altLang="en-US" sz="1700">
              <a:solidFill>
                <a:srgbClr val="FFFFFF"/>
              </a:solidFill>
            </a:endParaRPr>
          </a:p>
          <a:p>
            <a:pPr marL="400050" indent="-400050" eaLnBrk="1" hangingPunct="1">
              <a:buFont typeface="Wingdings" pitchFamily="2" charset="2"/>
              <a:buAutoNum type="arabicPeriod"/>
            </a:pPr>
            <a:r>
              <a:rPr lang="en-US" altLang="en-US" sz="1700">
                <a:solidFill>
                  <a:srgbClr val="FFFFFF"/>
                </a:solidFill>
              </a:rPr>
              <a:t>Use a descriptive URL, for example:</a:t>
            </a:r>
            <a:br>
              <a:rPr lang="en-US" altLang="en-US" sz="1700">
                <a:solidFill>
                  <a:srgbClr val="FFFFFF"/>
                </a:solidFill>
              </a:rPr>
            </a:br>
            <a:r>
              <a:rPr lang="en-US" altLang="en-US" sz="1700">
                <a:solidFill>
                  <a:srgbClr val="FFFFFF"/>
                </a:solidFill>
                <a:hlinkClick r:id="rId2"/>
              </a:rPr>
              <a:t>www.webmastercertification.com/webmaster-courses.cfm</a:t>
            </a:r>
            <a:r>
              <a:rPr lang="en-US" altLang="en-US" sz="1700">
                <a:solidFill>
                  <a:srgbClr val="FFFFFF"/>
                </a:solidFill>
              </a:rPr>
              <a:t>.</a:t>
            </a:r>
            <a:br>
              <a:rPr lang="en-US" altLang="en-US" sz="1700">
                <a:solidFill>
                  <a:srgbClr val="FFFFFF"/>
                </a:solidFill>
              </a:rPr>
            </a:br>
            <a:endParaRPr lang="en-US" altLang="en-US" sz="1700">
              <a:solidFill>
                <a:srgbClr val="FFFFFF"/>
              </a:solidFill>
            </a:endParaRPr>
          </a:p>
          <a:p>
            <a:pPr marL="400050" indent="-400050" eaLnBrk="1" hangingPunct="1">
              <a:buFont typeface="Wingdings" pitchFamily="2" charset="2"/>
              <a:buAutoNum type="arabicPeriod"/>
            </a:pPr>
            <a:r>
              <a:rPr lang="en-US" altLang="en-US" sz="1700">
                <a:solidFill>
                  <a:srgbClr val="FFFFFF"/>
                </a:solidFill>
              </a:rPr>
              <a:t>Encourage other sites to link to yours. </a:t>
            </a:r>
            <a:br>
              <a:rPr lang="en-US" altLang="en-US" sz="1700">
                <a:solidFill>
                  <a:srgbClr val="FFFFFF"/>
                </a:solidFill>
              </a:rPr>
            </a:br>
            <a:endParaRPr lang="en-US" altLang="en-US" sz="1700">
              <a:solidFill>
                <a:srgbClr val="FFFFFF"/>
              </a:solidFill>
            </a:endParaRPr>
          </a:p>
        </p:txBody>
      </p:sp>
      <p:sp>
        <p:nvSpPr>
          <p:cNvPr id="46084" name="Rectangle 4"/>
          <p:cNvSpPr>
            <a:spLocks noChangeArrowheads="1"/>
          </p:cNvSpPr>
          <p:nvPr/>
        </p:nvSpPr>
        <p:spPr bwMode="auto">
          <a:xfrm>
            <a:off x="0" y="-1617"/>
            <a:ext cx="18288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spcAft>
                <a:spcPts val="600"/>
              </a:spcAft>
            </a:pPr>
            <a:r>
              <a:rPr lang="en-US" altLang="en-US" sz="2000" b="1"/>
              <a:t>Search Engines</a:t>
            </a:r>
            <a:r>
              <a:rPr lang="en-US" altLang="en-US" sz="2000"/>
              <a:t> </a:t>
            </a:r>
          </a:p>
        </p:txBody>
      </p:sp>
    </p:spTree>
    <p:extLst>
      <p:ext uri="{BB962C8B-B14F-4D97-AF65-F5344CB8AC3E}">
        <p14:creationId xmlns:p14="http://schemas.microsoft.com/office/powerpoint/2010/main" val="280084285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EA67B5B4-3A24-436E-B663-1B2EBFF8A0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13">
            <a:extLst>
              <a:ext uri="{FF2B5EF4-FFF2-40B4-BE49-F238E27FC236}">
                <a16:creationId xmlns:a16="http://schemas.microsoft.com/office/drawing/2014/main" xmlns="" id="{987FDF89-C993-41F4-A1B8-DBAFF16008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11">
            <a:extLst>
              <a:ext uri="{FF2B5EF4-FFF2-40B4-BE49-F238E27FC236}">
                <a16:creationId xmlns:a16="http://schemas.microsoft.com/office/drawing/2014/main" xmlns="" id="{64E585EA-75FD-4025-8270-F66A58A15C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106" name="Rectangle 2"/>
          <p:cNvSpPr>
            <a:spLocks noGrp="1" noChangeArrowheads="1"/>
          </p:cNvSpPr>
          <p:nvPr>
            <p:ph type="title"/>
          </p:nvPr>
        </p:nvSpPr>
        <p:spPr>
          <a:xfrm>
            <a:off x="624751" y="365125"/>
            <a:ext cx="7890527" cy="1325563"/>
          </a:xfrm>
        </p:spPr>
        <p:txBody>
          <a:bodyPr>
            <a:normAutofit/>
          </a:bodyPr>
          <a:lstStyle/>
          <a:p>
            <a:pPr eaLnBrk="1" hangingPunct="1"/>
            <a:r>
              <a:rPr lang="en-US" altLang="en-US">
                <a:solidFill>
                  <a:srgbClr val="FFFFFF"/>
                </a:solidFill>
              </a:rPr>
              <a:t>Search Engine Tips </a:t>
            </a:r>
          </a:p>
        </p:txBody>
      </p:sp>
      <p:sp>
        <p:nvSpPr>
          <p:cNvPr id="47107" name="Rectangle 3"/>
          <p:cNvSpPr>
            <a:spLocks noGrp="1" noChangeArrowheads="1"/>
          </p:cNvSpPr>
          <p:nvPr>
            <p:ph idx="1"/>
          </p:nvPr>
        </p:nvSpPr>
        <p:spPr>
          <a:xfrm>
            <a:off x="628650" y="2022601"/>
            <a:ext cx="7886699" cy="4154361"/>
          </a:xfrm>
        </p:spPr>
        <p:txBody>
          <a:bodyPr>
            <a:normAutofit/>
          </a:bodyPr>
          <a:lstStyle/>
          <a:p>
            <a:pPr eaLnBrk="1" hangingPunct="1">
              <a:buFont typeface="Wingdings" pitchFamily="2" charset="2"/>
              <a:buNone/>
            </a:pPr>
            <a:endParaRPr lang="en-US" altLang="en-US" sz="1700">
              <a:solidFill>
                <a:srgbClr val="FFFFFF"/>
              </a:solidFill>
            </a:endParaRPr>
          </a:p>
          <a:p>
            <a:pPr eaLnBrk="1" hangingPunct="1"/>
            <a:r>
              <a:rPr lang="en-US" altLang="en-US" sz="1700">
                <a:solidFill>
                  <a:srgbClr val="FFFFFF"/>
                </a:solidFill>
              </a:rPr>
              <a:t>Purchase alternate Web names, point them all to your Web site, then submit those names.</a:t>
            </a:r>
            <a:br>
              <a:rPr lang="en-US" altLang="en-US" sz="1700">
                <a:solidFill>
                  <a:srgbClr val="FFFFFF"/>
                </a:solidFill>
              </a:rPr>
            </a:br>
            <a:endParaRPr lang="en-US" altLang="en-US" sz="1700">
              <a:solidFill>
                <a:srgbClr val="FFFFFF"/>
              </a:solidFill>
            </a:endParaRPr>
          </a:p>
          <a:p>
            <a:pPr eaLnBrk="1" hangingPunct="1"/>
            <a:r>
              <a:rPr lang="en-US" altLang="en-US" sz="1700">
                <a:solidFill>
                  <a:srgbClr val="FFFFFF"/>
                </a:solidFill>
              </a:rPr>
              <a:t>Use Meta Tags correctly</a:t>
            </a:r>
          </a:p>
          <a:p>
            <a:pPr eaLnBrk="1" hangingPunct="1"/>
            <a:endParaRPr lang="en-US" altLang="en-US" sz="1700">
              <a:solidFill>
                <a:srgbClr val="FFFFFF"/>
              </a:solidFill>
            </a:endParaRPr>
          </a:p>
          <a:p>
            <a:pPr eaLnBrk="1" hangingPunct="1"/>
            <a:r>
              <a:rPr lang="en-US" altLang="en-US" sz="1700">
                <a:solidFill>
                  <a:srgbClr val="FFFFFF"/>
                </a:solidFill>
              </a:rPr>
              <a:t>Visiting your own link in the results of some search engines can improve your ranking.</a:t>
            </a:r>
            <a:br>
              <a:rPr lang="en-US" altLang="en-US" sz="1700">
                <a:solidFill>
                  <a:srgbClr val="FFFFFF"/>
                </a:solidFill>
              </a:rPr>
            </a:br>
            <a:endParaRPr lang="en-US" altLang="en-US" sz="1700">
              <a:solidFill>
                <a:srgbClr val="FFFFFF"/>
              </a:solidFill>
            </a:endParaRPr>
          </a:p>
          <a:p>
            <a:pPr eaLnBrk="1" hangingPunct="1"/>
            <a:r>
              <a:rPr lang="en-US" altLang="en-US" sz="1700">
                <a:solidFill>
                  <a:srgbClr val="FFFFFF"/>
                </a:solidFill>
              </a:rPr>
              <a:t>Avoid keyword spamming, any excessive use of keywords can hurt your placement in the search engines.</a:t>
            </a:r>
          </a:p>
          <a:p>
            <a:pPr marL="0" indent="0" eaLnBrk="1" hangingPunct="1">
              <a:buNone/>
            </a:pPr>
            <a:endParaRPr lang="en-US" altLang="en-US" sz="1700">
              <a:solidFill>
                <a:srgbClr val="FFFFFF"/>
              </a:solidFill>
            </a:endParaRPr>
          </a:p>
        </p:txBody>
      </p:sp>
      <p:sp>
        <p:nvSpPr>
          <p:cNvPr id="47108" name="Rectangle 4"/>
          <p:cNvSpPr>
            <a:spLocks noChangeArrowheads="1"/>
          </p:cNvSpPr>
          <p:nvPr/>
        </p:nvSpPr>
        <p:spPr bwMode="auto">
          <a:xfrm>
            <a:off x="0" y="-1617"/>
            <a:ext cx="18288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spcAft>
                <a:spcPts val="600"/>
              </a:spcAft>
            </a:pPr>
            <a:r>
              <a:rPr lang="en-US" altLang="en-US" sz="2000" b="1"/>
              <a:t>Search Engines</a:t>
            </a:r>
            <a:r>
              <a:rPr lang="en-US" altLang="en-US" sz="2000"/>
              <a:t> </a:t>
            </a:r>
          </a:p>
        </p:txBody>
      </p:sp>
    </p:spTree>
    <p:extLst>
      <p:ext uri="{BB962C8B-B14F-4D97-AF65-F5344CB8AC3E}">
        <p14:creationId xmlns:p14="http://schemas.microsoft.com/office/powerpoint/2010/main" val="217693849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A7AE9375-4664-4DB2-922D-2782A6E439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130" name="Rectangle 2"/>
          <p:cNvSpPr>
            <a:spLocks noGrp="1" noChangeArrowheads="1"/>
          </p:cNvSpPr>
          <p:nvPr>
            <p:ph type="title"/>
          </p:nvPr>
        </p:nvSpPr>
        <p:spPr>
          <a:xfrm>
            <a:off x="628650" y="669925"/>
            <a:ext cx="3381709" cy="1325563"/>
          </a:xfrm>
        </p:spPr>
        <p:txBody>
          <a:bodyPr anchor="b">
            <a:normAutofit/>
          </a:bodyPr>
          <a:lstStyle/>
          <a:p>
            <a:pPr algn="r" eaLnBrk="1" hangingPunct="1">
              <a:lnSpc>
                <a:spcPct val="90000"/>
              </a:lnSpc>
            </a:pPr>
            <a:r>
              <a:rPr lang="en-US" altLang="en-US" sz="4100">
                <a:solidFill>
                  <a:schemeClr val="bg1"/>
                </a:solidFill>
              </a:rPr>
              <a:t>Search Engine Urban Legends </a:t>
            </a:r>
          </a:p>
        </p:txBody>
      </p:sp>
      <p:sp>
        <p:nvSpPr>
          <p:cNvPr id="48131" name="Rectangle 3"/>
          <p:cNvSpPr>
            <a:spLocks noGrp="1" noChangeArrowheads="1"/>
          </p:cNvSpPr>
          <p:nvPr>
            <p:ph idx="1"/>
          </p:nvPr>
        </p:nvSpPr>
        <p:spPr>
          <a:xfrm>
            <a:off x="1044500" y="2398957"/>
            <a:ext cx="7054999" cy="3526144"/>
          </a:xfrm>
        </p:spPr>
        <p:txBody>
          <a:bodyPr>
            <a:normAutofit/>
          </a:bodyPr>
          <a:lstStyle/>
          <a:p>
            <a:pPr eaLnBrk="1" hangingPunct="1">
              <a:lnSpc>
                <a:spcPct val="90000"/>
              </a:lnSpc>
              <a:buFont typeface="Wingdings" pitchFamily="2" charset="2"/>
              <a:buNone/>
            </a:pPr>
            <a:r>
              <a:rPr lang="en-US" altLang="en-US" sz="1400" b="1">
                <a:solidFill>
                  <a:schemeClr val="bg1"/>
                </a:solidFill>
              </a:rPr>
              <a:t>The list below contains factors that are presumed to improve search engine placement but typically do not. </a:t>
            </a:r>
            <a:br>
              <a:rPr lang="en-US" altLang="en-US" sz="1400" b="1">
                <a:solidFill>
                  <a:schemeClr val="bg1"/>
                </a:solidFill>
              </a:rPr>
            </a:br>
            <a:r>
              <a:rPr lang="en-US" altLang="en-US" sz="1400" b="1">
                <a:solidFill>
                  <a:schemeClr val="bg1"/>
                </a:solidFill>
              </a:rPr>
              <a:t/>
            </a:r>
            <a:br>
              <a:rPr lang="en-US" altLang="en-US" sz="1400" b="1">
                <a:solidFill>
                  <a:schemeClr val="bg1"/>
                </a:solidFill>
              </a:rPr>
            </a:br>
            <a:endParaRPr lang="en-US" altLang="en-US" sz="1400" b="1">
              <a:solidFill>
                <a:schemeClr val="bg1"/>
              </a:solidFill>
            </a:endParaRPr>
          </a:p>
          <a:p>
            <a:pPr eaLnBrk="1" hangingPunct="1">
              <a:lnSpc>
                <a:spcPct val="90000"/>
              </a:lnSpc>
              <a:buFont typeface="Wingdings" pitchFamily="2" charset="2"/>
              <a:buAutoNum type="arabicPeriod"/>
            </a:pPr>
            <a:r>
              <a:rPr lang="en-US" altLang="en-US" sz="1400">
                <a:solidFill>
                  <a:schemeClr val="bg1"/>
                </a:solidFill>
              </a:rPr>
              <a:t>Using popular search terms unrelated to your content does yield more traffic but not quality traffic.</a:t>
            </a:r>
            <a:br>
              <a:rPr lang="en-US" altLang="en-US" sz="1400">
                <a:solidFill>
                  <a:schemeClr val="bg1"/>
                </a:solidFill>
              </a:rPr>
            </a:br>
            <a:endParaRPr lang="en-US" altLang="en-US" sz="1400">
              <a:solidFill>
                <a:schemeClr val="bg1"/>
              </a:solidFill>
            </a:endParaRPr>
          </a:p>
          <a:p>
            <a:pPr eaLnBrk="1" hangingPunct="1">
              <a:lnSpc>
                <a:spcPct val="90000"/>
              </a:lnSpc>
              <a:buFont typeface="Wingdings" pitchFamily="2" charset="2"/>
              <a:buAutoNum type="arabicPeriod"/>
            </a:pPr>
            <a:r>
              <a:rPr lang="en-US" altLang="en-US" sz="1400">
                <a:solidFill>
                  <a:schemeClr val="bg1"/>
                </a:solidFill>
              </a:rPr>
              <a:t>Search engines are not case sensitive. Searching on "webmaster" or "Webmaster" will yield the same results.</a:t>
            </a:r>
            <a:br>
              <a:rPr lang="en-US" altLang="en-US" sz="1400">
                <a:solidFill>
                  <a:schemeClr val="bg1"/>
                </a:solidFill>
              </a:rPr>
            </a:br>
            <a:endParaRPr lang="en-US" altLang="en-US" sz="1400">
              <a:solidFill>
                <a:schemeClr val="bg1"/>
              </a:solidFill>
            </a:endParaRPr>
          </a:p>
          <a:p>
            <a:pPr eaLnBrk="1" hangingPunct="1">
              <a:lnSpc>
                <a:spcPct val="90000"/>
              </a:lnSpc>
              <a:buFont typeface="Wingdings" pitchFamily="2" charset="2"/>
              <a:buAutoNum type="arabicPeriod"/>
            </a:pPr>
            <a:r>
              <a:rPr lang="en-US" altLang="en-US" sz="1400">
                <a:solidFill>
                  <a:schemeClr val="bg1"/>
                </a:solidFill>
              </a:rPr>
              <a:t>The order that keywords are typed into a search engine does not affect the results.</a:t>
            </a:r>
            <a:br>
              <a:rPr lang="en-US" altLang="en-US" sz="1400">
                <a:solidFill>
                  <a:schemeClr val="bg1"/>
                </a:solidFill>
              </a:rPr>
            </a:br>
            <a:endParaRPr lang="en-US" altLang="en-US" sz="1400">
              <a:solidFill>
                <a:schemeClr val="bg1"/>
              </a:solidFill>
            </a:endParaRPr>
          </a:p>
          <a:p>
            <a:pPr eaLnBrk="1" hangingPunct="1">
              <a:lnSpc>
                <a:spcPct val="90000"/>
              </a:lnSpc>
              <a:buFont typeface="Wingdings" pitchFamily="2" charset="2"/>
              <a:buAutoNum type="arabicPeriod"/>
            </a:pPr>
            <a:r>
              <a:rPr lang="en-US" altLang="en-US" sz="1400">
                <a:solidFill>
                  <a:schemeClr val="bg1"/>
                </a:solidFill>
              </a:rPr>
              <a:t>Meta Tags are presumed to be the key to high rankings; however with many search engines, they are primarily used to determine what words to index a site with, and not as much how high to rank it.</a:t>
            </a:r>
          </a:p>
          <a:p>
            <a:pPr eaLnBrk="1" hangingPunct="1">
              <a:lnSpc>
                <a:spcPct val="90000"/>
              </a:lnSpc>
            </a:pPr>
            <a:endParaRPr lang="en-US" altLang="en-US" sz="1400">
              <a:solidFill>
                <a:schemeClr val="bg1"/>
              </a:solidFill>
            </a:endParaRPr>
          </a:p>
        </p:txBody>
      </p:sp>
      <p:cxnSp>
        <p:nvCxnSpPr>
          <p:cNvPr id="75" name="Straight Connector 74">
            <a:extLst>
              <a:ext uri="{FF2B5EF4-FFF2-40B4-BE49-F238E27FC236}">
                <a16:creationId xmlns:a16="http://schemas.microsoft.com/office/drawing/2014/main" xmlns="" id="{EE504C98-6397-41C1-A8D8-2D9C4ED307E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94657" y="2026340"/>
            <a:ext cx="391570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xmlns="" id="{9DD005C1-8C51-42D6-9BEE-B9B8384974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4654" y="115193"/>
            <a:ext cx="8954691"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32" name="Rectangle 4"/>
          <p:cNvSpPr>
            <a:spLocks noChangeArrowheads="1"/>
          </p:cNvSpPr>
          <p:nvPr/>
        </p:nvSpPr>
        <p:spPr bwMode="auto">
          <a:xfrm>
            <a:off x="0" y="-1617"/>
            <a:ext cx="18288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spcAft>
                <a:spcPts val="600"/>
              </a:spcAft>
            </a:pPr>
            <a:r>
              <a:rPr lang="en-US" altLang="en-US" sz="2000" b="1"/>
              <a:t>Search Engines</a:t>
            </a:r>
            <a:r>
              <a:rPr lang="en-US" altLang="en-US" sz="2000"/>
              <a:t> </a:t>
            </a:r>
          </a:p>
        </p:txBody>
      </p:sp>
    </p:spTree>
    <p:extLst>
      <p:ext uri="{BB962C8B-B14F-4D97-AF65-F5344CB8AC3E}">
        <p14:creationId xmlns:p14="http://schemas.microsoft.com/office/powerpoint/2010/main" val="2000454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7AE9375-4664-4DB2-922D-2782A6E439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xmlns="" id="{A91EE4DE-877D-4694-8B17-77542CE74A44}"/>
              </a:ext>
            </a:extLst>
          </p:cNvPr>
          <p:cNvSpPr>
            <a:spLocks noGrp="1"/>
          </p:cNvSpPr>
          <p:nvPr>
            <p:ph type="title"/>
          </p:nvPr>
        </p:nvSpPr>
        <p:spPr>
          <a:xfrm>
            <a:off x="628650" y="669925"/>
            <a:ext cx="3381709" cy="1325563"/>
          </a:xfrm>
        </p:spPr>
        <p:txBody>
          <a:bodyPr anchor="b">
            <a:normAutofit/>
          </a:bodyPr>
          <a:lstStyle/>
          <a:p>
            <a:pPr algn="r">
              <a:lnSpc>
                <a:spcPct val="90000"/>
              </a:lnSpc>
            </a:pPr>
            <a:r>
              <a:rPr lang="en-SG">
                <a:solidFill>
                  <a:schemeClr val="bg1"/>
                </a:solidFill>
              </a:rPr>
              <a:t>What it Takes to Rank</a:t>
            </a:r>
          </a:p>
        </p:txBody>
      </p:sp>
      <p:sp>
        <p:nvSpPr>
          <p:cNvPr id="3" name="Content Placeholder 2">
            <a:extLst>
              <a:ext uri="{FF2B5EF4-FFF2-40B4-BE49-F238E27FC236}">
                <a16:creationId xmlns:a16="http://schemas.microsoft.com/office/drawing/2014/main" xmlns="" id="{6A113875-9BD9-4D2F-A8AC-2008EC41C230}"/>
              </a:ext>
            </a:extLst>
          </p:cNvPr>
          <p:cNvSpPr>
            <a:spLocks noGrp="1"/>
          </p:cNvSpPr>
          <p:nvPr>
            <p:ph idx="1"/>
          </p:nvPr>
        </p:nvSpPr>
        <p:spPr>
          <a:xfrm>
            <a:off x="1044500" y="2398957"/>
            <a:ext cx="7054999" cy="3526144"/>
          </a:xfrm>
        </p:spPr>
        <p:txBody>
          <a:bodyPr>
            <a:normAutofit/>
          </a:bodyPr>
          <a:lstStyle/>
          <a:p>
            <a:r>
              <a:rPr lang="en-SG" sz="1700" dirty="0">
                <a:solidFill>
                  <a:schemeClr val="bg1"/>
                </a:solidFill>
              </a:rPr>
              <a:t>It is not difficult to get your website to index and even rank on the search engines.</a:t>
            </a:r>
          </a:p>
          <a:p>
            <a:r>
              <a:rPr lang="en-SG" sz="1700" dirty="0">
                <a:solidFill>
                  <a:schemeClr val="bg1"/>
                </a:solidFill>
              </a:rPr>
              <a:t> However, getting your website to rank for specific keywords can be tricky. </a:t>
            </a:r>
          </a:p>
          <a:p>
            <a:r>
              <a:rPr lang="en-SG" sz="1700" dirty="0">
                <a:solidFill>
                  <a:schemeClr val="bg1"/>
                </a:solidFill>
              </a:rPr>
              <a:t>There are essentially 5 elements that a search engine considers when determining where to list a website on the SERP: </a:t>
            </a:r>
            <a:endParaRPr lang="en-SG" sz="1700" b="1" dirty="0">
              <a:solidFill>
                <a:schemeClr val="bg1"/>
              </a:solidFill>
            </a:endParaRPr>
          </a:p>
          <a:p>
            <a:pPr>
              <a:buFont typeface="+mj-lt"/>
              <a:buAutoNum type="arabicPeriod"/>
            </a:pPr>
            <a:r>
              <a:rPr lang="en-SG" sz="1700" b="1" dirty="0">
                <a:solidFill>
                  <a:schemeClr val="bg1"/>
                </a:solidFill>
              </a:rPr>
              <a:t>Publish Relevant Content</a:t>
            </a:r>
          </a:p>
          <a:p>
            <a:pPr>
              <a:buFont typeface="+mj-lt"/>
              <a:buAutoNum type="arabicPeriod"/>
            </a:pPr>
            <a:r>
              <a:rPr lang="en-SG" sz="1700" b="1" dirty="0">
                <a:solidFill>
                  <a:schemeClr val="bg1"/>
                </a:solidFill>
              </a:rPr>
              <a:t>Update your content regularly</a:t>
            </a:r>
          </a:p>
          <a:p>
            <a:pPr>
              <a:buFont typeface="+mj-lt"/>
              <a:buAutoNum type="arabicPeriod"/>
            </a:pPr>
            <a:r>
              <a:rPr lang="en-SG" sz="1700" b="1" dirty="0">
                <a:solidFill>
                  <a:schemeClr val="bg1"/>
                </a:solidFill>
              </a:rPr>
              <a:t>Metadata</a:t>
            </a:r>
          </a:p>
          <a:p>
            <a:pPr>
              <a:buFont typeface="+mj-lt"/>
              <a:buAutoNum type="arabicPeriod"/>
            </a:pPr>
            <a:r>
              <a:rPr lang="en-SG" sz="1700" b="1" dirty="0">
                <a:solidFill>
                  <a:schemeClr val="bg1"/>
                </a:solidFill>
              </a:rPr>
              <a:t>Have a link-worthy site</a:t>
            </a:r>
          </a:p>
          <a:p>
            <a:pPr>
              <a:buFont typeface="+mj-lt"/>
              <a:buAutoNum type="arabicPeriod"/>
            </a:pPr>
            <a:r>
              <a:rPr lang="en-SG" sz="1700" b="1" dirty="0">
                <a:solidFill>
                  <a:schemeClr val="bg1"/>
                </a:solidFill>
              </a:rPr>
              <a:t>Authority</a:t>
            </a:r>
          </a:p>
        </p:txBody>
      </p:sp>
      <p:cxnSp>
        <p:nvCxnSpPr>
          <p:cNvPr id="10" name="Straight Connector 9">
            <a:extLst>
              <a:ext uri="{FF2B5EF4-FFF2-40B4-BE49-F238E27FC236}">
                <a16:creationId xmlns:a16="http://schemas.microsoft.com/office/drawing/2014/main" xmlns="" id="{EE504C98-6397-41C1-A8D8-2D9C4ED307E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94657" y="2026340"/>
            <a:ext cx="391570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xmlns="" id="{9DD005C1-8C51-42D6-9BEE-B9B8384974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4654" y="115193"/>
            <a:ext cx="8954691"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2895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9449455-753C-4F4E-ABD4-AF8CBFEC7900}"/>
              </a:ext>
            </a:extLst>
          </p:cNvPr>
          <p:cNvSpPr>
            <a:spLocks noGrp="1"/>
          </p:cNvSpPr>
          <p:nvPr>
            <p:ph type="title"/>
          </p:nvPr>
        </p:nvSpPr>
        <p:spPr>
          <a:xfrm>
            <a:off x="350041" y="586855"/>
            <a:ext cx="2401025" cy="3387497"/>
          </a:xfrm>
        </p:spPr>
        <p:txBody>
          <a:bodyPr anchor="b">
            <a:normAutofit/>
          </a:bodyPr>
          <a:lstStyle/>
          <a:p>
            <a:pPr algn="r"/>
            <a:r>
              <a:rPr lang="en-SG" sz="3500">
                <a:solidFill>
                  <a:srgbClr val="FFFFFF"/>
                </a:solidFill>
              </a:rPr>
              <a:t>1.</a:t>
            </a:r>
            <a:r>
              <a:rPr lang="en-SG" sz="3500" b="1" i="0">
                <a:solidFill>
                  <a:srgbClr val="FFFFFF"/>
                </a:solidFill>
                <a:effectLst/>
                <a:latin typeface="Open Sans"/>
              </a:rPr>
              <a:t> Publish Relevant Content</a:t>
            </a:r>
            <a:br>
              <a:rPr lang="en-SG" sz="3500" b="1" i="0">
                <a:solidFill>
                  <a:srgbClr val="FFFFFF"/>
                </a:solidFill>
                <a:effectLst/>
                <a:latin typeface="Open Sans"/>
              </a:rPr>
            </a:br>
            <a:endParaRPr lang="en-SG" sz="3500">
              <a:solidFill>
                <a:srgbClr val="FFFFFF"/>
              </a:solidFill>
            </a:endParaRPr>
          </a:p>
        </p:txBody>
      </p:sp>
      <p:sp>
        <p:nvSpPr>
          <p:cNvPr id="3" name="Content Placeholder 2">
            <a:extLst>
              <a:ext uri="{FF2B5EF4-FFF2-40B4-BE49-F238E27FC236}">
                <a16:creationId xmlns:a16="http://schemas.microsoft.com/office/drawing/2014/main" xmlns="" id="{DE6B3196-3D6A-43B1-A892-332ECB924F8D}"/>
              </a:ext>
            </a:extLst>
          </p:cNvPr>
          <p:cNvSpPr>
            <a:spLocks noGrp="1"/>
          </p:cNvSpPr>
          <p:nvPr>
            <p:ph idx="1"/>
          </p:nvPr>
        </p:nvSpPr>
        <p:spPr>
          <a:xfrm>
            <a:off x="3607694" y="649480"/>
            <a:ext cx="4916510" cy="5546047"/>
          </a:xfrm>
        </p:spPr>
        <p:txBody>
          <a:bodyPr anchor="ctr">
            <a:normAutofit/>
          </a:bodyPr>
          <a:lstStyle/>
          <a:p>
            <a:pPr>
              <a:lnSpc>
                <a:spcPct val="90000"/>
              </a:lnSpc>
            </a:pPr>
            <a:r>
              <a:rPr lang="en-SG" sz="1300" b="0" i="0">
                <a:effectLst/>
                <a:latin typeface="Open Sans"/>
              </a:rPr>
              <a:t>Quality content is the number one driver of your search engine rankings and there is no substitute for great content. Quality content created specifically for your intended user increases site traffic, which improves your site's authority and relevance.</a:t>
            </a:r>
          </a:p>
          <a:p>
            <a:pPr>
              <a:lnSpc>
                <a:spcPct val="90000"/>
              </a:lnSpc>
            </a:pPr>
            <a:r>
              <a:rPr lang="en-SG" sz="1300" b="1" i="0">
                <a:effectLst/>
                <a:latin typeface="Open Sans"/>
              </a:rPr>
              <a:t>Keywords</a:t>
            </a:r>
          </a:p>
          <a:p>
            <a:pPr lvl="1">
              <a:lnSpc>
                <a:spcPct val="90000"/>
              </a:lnSpc>
            </a:pPr>
            <a:r>
              <a:rPr lang="en-SG" sz="1300" b="0" i="0">
                <a:effectLst/>
                <a:latin typeface="Open Sans"/>
              </a:rPr>
              <a:t>Identify and target a specific </a:t>
            </a:r>
            <a:r>
              <a:rPr lang="en-SG" sz="1300" b="1" i="0">
                <a:effectLst/>
                <a:latin typeface="Open Sans"/>
              </a:rPr>
              <a:t>keyword phrase</a:t>
            </a:r>
            <a:r>
              <a:rPr lang="en-SG" sz="1300" b="0" i="0">
                <a:effectLst/>
                <a:latin typeface="Open Sans"/>
              </a:rPr>
              <a:t> for each page on your website. </a:t>
            </a:r>
          </a:p>
          <a:p>
            <a:pPr lvl="1">
              <a:lnSpc>
                <a:spcPct val="90000"/>
              </a:lnSpc>
            </a:pPr>
            <a:r>
              <a:rPr lang="en-SG" sz="1300" b="0" i="0">
                <a:effectLst/>
                <a:latin typeface="Open Sans"/>
              </a:rPr>
              <a:t>Think about how your reader might search for that specific page with search terms like:</a:t>
            </a:r>
          </a:p>
          <a:p>
            <a:pPr lvl="2">
              <a:lnSpc>
                <a:spcPct val="90000"/>
              </a:lnSpc>
            </a:pPr>
            <a:r>
              <a:rPr lang="en-SG" sz="1300" b="0" i="0">
                <a:effectLst/>
                <a:latin typeface="Open Sans"/>
              </a:rPr>
              <a:t>masters in engineering management</a:t>
            </a:r>
          </a:p>
          <a:p>
            <a:pPr lvl="2">
              <a:lnSpc>
                <a:spcPct val="90000"/>
              </a:lnSpc>
            </a:pPr>
            <a:r>
              <a:rPr lang="en-SG" sz="1300" b="0" i="0">
                <a:effectLst/>
                <a:latin typeface="Open Sans"/>
              </a:rPr>
              <a:t>what is biomedical engineering?</a:t>
            </a:r>
          </a:p>
          <a:p>
            <a:pPr>
              <a:lnSpc>
                <a:spcPct val="90000"/>
              </a:lnSpc>
            </a:pPr>
            <a:r>
              <a:rPr lang="en-SG" sz="1300" b="1" i="0">
                <a:effectLst/>
                <a:latin typeface="Open Sans"/>
              </a:rPr>
              <a:t>Multiple Keyword Phrases</a:t>
            </a:r>
          </a:p>
          <a:p>
            <a:pPr lvl="1">
              <a:lnSpc>
                <a:spcPct val="90000"/>
              </a:lnSpc>
            </a:pPr>
            <a:r>
              <a:rPr lang="en-SG" sz="1300" b="0" i="0">
                <a:effectLst/>
                <a:latin typeface="Open Sans"/>
              </a:rPr>
              <a:t>It is very difficult for a webpage to achieve search engine rankings for multiple keyword phrases—unless those phrases are very similar. </a:t>
            </a:r>
          </a:p>
          <a:p>
            <a:pPr lvl="1">
              <a:lnSpc>
                <a:spcPct val="90000"/>
              </a:lnSpc>
            </a:pPr>
            <a:r>
              <a:rPr lang="en-SG" sz="1300" b="0" i="0">
                <a:effectLst/>
                <a:latin typeface="Open Sans"/>
              </a:rPr>
              <a:t>A single page may be able to rank for both "biomedical engineering jobs" and "biomedical engineering careers". </a:t>
            </a:r>
          </a:p>
          <a:p>
            <a:pPr lvl="1">
              <a:lnSpc>
                <a:spcPct val="90000"/>
              </a:lnSpc>
            </a:pPr>
            <a:r>
              <a:rPr lang="en-SG" sz="1300">
                <a:latin typeface="Open Sans"/>
              </a:rPr>
              <a:t>But r</a:t>
            </a:r>
            <a:r>
              <a:rPr lang="en-SG" sz="1300" b="0" i="0">
                <a:effectLst/>
                <a:latin typeface="Open Sans"/>
              </a:rPr>
              <a:t>anking for "student affairs" and "dean of students" or "gender discrimination" and "violence reporting procedures" with a single page is unlikely.</a:t>
            </a:r>
          </a:p>
          <a:p>
            <a:pPr lvl="1">
              <a:lnSpc>
                <a:spcPct val="90000"/>
              </a:lnSpc>
            </a:pPr>
            <a:r>
              <a:rPr lang="en-SG" sz="1300" b="0" i="0">
                <a:effectLst/>
                <a:latin typeface="Open Sans"/>
              </a:rPr>
              <a:t>If you want to rank for multiple keywords phrases with your website, you will need to make a </a:t>
            </a:r>
            <a:r>
              <a:rPr lang="en-SG" sz="1300" b="1" i="0">
                <a:effectLst/>
                <a:latin typeface="Open Sans"/>
              </a:rPr>
              <a:t>separate webpage</a:t>
            </a:r>
            <a:r>
              <a:rPr lang="en-SG" sz="1300" b="0" i="0">
                <a:effectLst/>
                <a:latin typeface="Open Sans"/>
              </a:rPr>
              <a:t> for each keyword phrase you are targeting.</a:t>
            </a:r>
          </a:p>
          <a:p>
            <a:pPr lvl="1">
              <a:lnSpc>
                <a:spcPct val="90000"/>
              </a:lnSpc>
            </a:pPr>
            <a:endParaRPr lang="en-SG" sz="1300" b="0" i="0">
              <a:effectLst/>
              <a:latin typeface="Open Sans"/>
            </a:endParaRPr>
          </a:p>
          <a:p>
            <a:pPr lvl="2">
              <a:lnSpc>
                <a:spcPct val="90000"/>
              </a:lnSpc>
            </a:pPr>
            <a:endParaRPr lang="en-SG" sz="1300"/>
          </a:p>
        </p:txBody>
      </p:sp>
    </p:spTree>
    <p:extLst>
      <p:ext uri="{BB962C8B-B14F-4D97-AF65-F5344CB8AC3E}">
        <p14:creationId xmlns:p14="http://schemas.microsoft.com/office/powerpoint/2010/main" val="3084937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D737175-54C6-447E-97E2-5E1F107C51A8}"/>
              </a:ext>
            </a:extLst>
          </p:cNvPr>
          <p:cNvSpPr>
            <a:spLocks noGrp="1"/>
          </p:cNvSpPr>
          <p:nvPr>
            <p:ph type="title"/>
          </p:nvPr>
        </p:nvSpPr>
        <p:spPr>
          <a:xfrm>
            <a:off x="350041" y="586855"/>
            <a:ext cx="2401025" cy="3387497"/>
          </a:xfrm>
        </p:spPr>
        <p:txBody>
          <a:bodyPr anchor="b">
            <a:normAutofit/>
          </a:bodyPr>
          <a:lstStyle/>
          <a:p>
            <a:pPr algn="r"/>
            <a:r>
              <a:rPr lang="en-SG" sz="3500">
                <a:solidFill>
                  <a:srgbClr val="FFFFFF"/>
                </a:solidFill>
              </a:rPr>
              <a:t>Cont…</a:t>
            </a:r>
          </a:p>
        </p:txBody>
      </p:sp>
      <p:sp>
        <p:nvSpPr>
          <p:cNvPr id="3" name="Content Placeholder 2">
            <a:extLst>
              <a:ext uri="{FF2B5EF4-FFF2-40B4-BE49-F238E27FC236}">
                <a16:creationId xmlns:a16="http://schemas.microsoft.com/office/drawing/2014/main" xmlns="" id="{4BA5953C-FF71-4DF0-94EB-67455116D20E}"/>
              </a:ext>
            </a:extLst>
          </p:cNvPr>
          <p:cNvSpPr>
            <a:spLocks noGrp="1"/>
          </p:cNvSpPr>
          <p:nvPr>
            <p:ph idx="1"/>
          </p:nvPr>
        </p:nvSpPr>
        <p:spPr>
          <a:xfrm>
            <a:off x="3607694" y="649480"/>
            <a:ext cx="4916510" cy="5546047"/>
          </a:xfrm>
        </p:spPr>
        <p:txBody>
          <a:bodyPr anchor="ctr">
            <a:normAutofit lnSpcReduction="10000"/>
          </a:bodyPr>
          <a:lstStyle/>
          <a:p>
            <a:pPr>
              <a:lnSpc>
                <a:spcPct val="90000"/>
              </a:lnSpc>
            </a:pPr>
            <a:r>
              <a:rPr lang="en-SG" sz="1700" b="1" i="0" dirty="0">
                <a:effectLst/>
                <a:latin typeface="Open Sans"/>
              </a:rPr>
              <a:t>Placing Keywords</a:t>
            </a:r>
          </a:p>
          <a:p>
            <a:pPr lvl="1">
              <a:lnSpc>
                <a:spcPct val="90000"/>
              </a:lnSpc>
            </a:pPr>
            <a:r>
              <a:rPr lang="en-SG" sz="1700" b="0" i="0" dirty="0">
                <a:effectLst/>
                <a:latin typeface="Open Sans"/>
              </a:rPr>
              <a:t>Once your keyword phrase is chosen for a given page, consider these questions:</a:t>
            </a:r>
          </a:p>
          <a:p>
            <a:pPr lvl="2">
              <a:lnSpc>
                <a:spcPct val="90000"/>
              </a:lnSpc>
              <a:buFont typeface="+mj-lt"/>
              <a:buAutoNum type="arabicPeriod"/>
            </a:pPr>
            <a:r>
              <a:rPr lang="en-SG" sz="1700" b="0" i="0" dirty="0">
                <a:effectLst/>
                <a:latin typeface="Open Sans"/>
              </a:rPr>
              <a:t>Can I use part or all of the keyword phrase in the page URL (by using keywords in folders)?</a:t>
            </a:r>
          </a:p>
          <a:p>
            <a:pPr lvl="2">
              <a:lnSpc>
                <a:spcPct val="90000"/>
              </a:lnSpc>
              <a:buFont typeface="+mj-lt"/>
              <a:buAutoNum type="arabicPeriod"/>
            </a:pPr>
            <a:r>
              <a:rPr lang="en-SG" sz="1700" b="0" i="0" dirty="0">
                <a:effectLst/>
                <a:latin typeface="Open Sans"/>
              </a:rPr>
              <a:t>Can I use part or all of the keyword phrase in the page title?</a:t>
            </a:r>
          </a:p>
          <a:p>
            <a:pPr lvl="2">
              <a:lnSpc>
                <a:spcPct val="90000"/>
              </a:lnSpc>
              <a:buFont typeface="+mj-lt"/>
              <a:buAutoNum type="arabicPeriod"/>
            </a:pPr>
            <a:r>
              <a:rPr lang="en-SG" sz="1700" b="0" i="0" dirty="0">
                <a:effectLst/>
                <a:latin typeface="Open Sans"/>
              </a:rPr>
              <a:t>Can I use part or all of the keyword phrase in page </a:t>
            </a:r>
            <a:r>
              <a:rPr lang="en-SG" sz="1700" b="0" i="0" u="sng" dirty="0">
                <a:effectLst/>
                <a:latin typeface="Open Sans"/>
              </a:rPr>
              <a:t>headings and subheadings</a:t>
            </a:r>
            <a:r>
              <a:rPr lang="en-SG" sz="1700" b="0" i="0" dirty="0">
                <a:effectLst/>
                <a:latin typeface="Open Sans"/>
              </a:rPr>
              <a:t>?</a:t>
            </a:r>
          </a:p>
          <a:p>
            <a:pPr lvl="1">
              <a:lnSpc>
                <a:spcPct val="90000"/>
              </a:lnSpc>
            </a:pPr>
            <a:r>
              <a:rPr lang="en-SG" sz="1700" b="0" i="0" dirty="0">
                <a:effectLst/>
                <a:latin typeface="Open Sans"/>
              </a:rPr>
              <a:t>Answering </a:t>
            </a:r>
            <a:r>
              <a:rPr lang="en-SG" sz="1700" b="0" i="1" dirty="0">
                <a:effectLst/>
                <a:latin typeface="Open Sans"/>
              </a:rPr>
              <a:t>yes</a:t>
            </a:r>
            <a:r>
              <a:rPr lang="en-SG" sz="1700" b="0" i="0" dirty="0">
                <a:effectLst/>
                <a:latin typeface="Open Sans"/>
              </a:rPr>
              <a:t> to these questions can improve your search engine ranking.</a:t>
            </a:r>
          </a:p>
          <a:p>
            <a:pPr lvl="1">
              <a:lnSpc>
                <a:spcPct val="90000"/>
              </a:lnSpc>
            </a:pPr>
            <a:r>
              <a:rPr lang="en-SG" sz="1700" b="0" i="0" dirty="0">
                <a:effectLst/>
                <a:latin typeface="Open Sans"/>
              </a:rPr>
              <a:t> Be </a:t>
            </a:r>
            <a:r>
              <a:rPr lang="en-SG" sz="1700" b="1" i="0" dirty="0">
                <a:effectLst/>
                <a:latin typeface="Open Sans"/>
              </a:rPr>
              <a:t>natural and user-friendly</a:t>
            </a:r>
            <a:r>
              <a:rPr lang="en-SG" sz="1700" b="0" i="0" dirty="0">
                <a:effectLst/>
                <a:latin typeface="Open Sans"/>
              </a:rPr>
              <a:t>, though.</a:t>
            </a:r>
          </a:p>
          <a:p>
            <a:pPr lvl="1">
              <a:lnSpc>
                <a:spcPct val="90000"/>
              </a:lnSpc>
            </a:pPr>
            <a:r>
              <a:rPr lang="en-SG" sz="1700" b="0" i="0" dirty="0">
                <a:effectLst/>
                <a:latin typeface="Open Sans"/>
              </a:rPr>
              <a:t> For instance, you do not want the word "engineering" to show up three or more times in the URL or have the phrase </a:t>
            </a:r>
            <a:r>
              <a:rPr lang="en-SG" sz="1700" b="1" i="0" dirty="0">
                <a:effectLst/>
                <a:latin typeface="Open Sans"/>
              </a:rPr>
              <a:t>Northern Lights</a:t>
            </a:r>
            <a:r>
              <a:rPr lang="en-SG" sz="1700" b="0" i="0" dirty="0">
                <a:effectLst/>
                <a:latin typeface="Open Sans"/>
              </a:rPr>
              <a:t> repeated in the page title and every heading. </a:t>
            </a:r>
          </a:p>
          <a:p>
            <a:pPr lvl="1">
              <a:lnSpc>
                <a:spcPct val="90000"/>
              </a:lnSpc>
            </a:pPr>
            <a:r>
              <a:rPr lang="en-SG" sz="1700" b="0" i="0" dirty="0">
                <a:effectLst/>
                <a:latin typeface="Open Sans"/>
              </a:rPr>
              <a:t>Readability and usability still trump search engine optimization.</a:t>
            </a:r>
          </a:p>
          <a:p>
            <a:pPr lvl="1">
              <a:lnSpc>
                <a:spcPct val="90000"/>
              </a:lnSpc>
            </a:pPr>
            <a:endParaRPr lang="en-SG" sz="1700" dirty="0"/>
          </a:p>
        </p:txBody>
      </p:sp>
    </p:spTree>
    <p:extLst>
      <p:ext uri="{BB962C8B-B14F-4D97-AF65-F5344CB8AC3E}">
        <p14:creationId xmlns:p14="http://schemas.microsoft.com/office/powerpoint/2010/main" val="3443135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724072" y="62516"/>
            <a:ext cx="4939868" cy="1286160"/>
          </a:xfrm>
        </p:spPr>
        <p:txBody>
          <a:bodyPr anchor="b">
            <a:normAutofit/>
          </a:bodyPr>
          <a:lstStyle/>
          <a:p>
            <a:pPr eaLnBrk="1" hangingPunct="1"/>
            <a:r>
              <a:rPr lang="en-US" altLang="en-US" dirty="0"/>
              <a:t>Overview</a:t>
            </a:r>
          </a:p>
        </p:txBody>
      </p:sp>
      <p:sp>
        <p:nvSpPr>
          <p:cNvPr id="39939" name="Rectangle 3"/>
          <p:cNvSpPr>
            <a:spLocks noGrp="1" noChangeArrowheads="1"/>
          </p:cNvSpPr>
          <p:nvPr>
            <p:ph idx="1"/>
          </p:nvPr>
        </p:nvSpPr>
        <p:spPr>
          <a:xfrm>
            <a:off x="3724073" y="2438400"/>
            <a:ext cx="4939867" cy="4114800"/>
          </a:xfrm>
        </p:spPr>
        <p:txBody>
          <a:bodyPr>
            <a:normAutofit/>
          </a:bodyPr>
          <a:lstStyle/>
          <a:p>
            <a:pPr eaLnBrk="1" hangingPunct="1">
              <a:lnSpc>
                <a:spcPct val="90000"/>
              </a:lnSpc>
            </a:pPr>
            <a:r>
              <a:rPr lang="en-US" altLang="en-US" sz="1600" dirty="0"/>
              <a:t>A </a:t>
            </a:r>
            <a:r>
              <a:rPr lang="en-US" altLang="en-US" sz="1600" i="1" dirty="0"/>
              <a:t>search engine</a:t>
            </a:r>
            <a:r>
              <a:rPr lang="en-US" altLang="en-US" sz="1600" dirty="0"/>
              <a:t> is a service where </a:t>
            </a:r>
            <a:r>
              <a:rPr lang="en-US" altLang="en-US" sz="1600" i="1" dirty="0"/>
              <a:t>internet</a:t>
            </a:r>
            <a:r>
              <a:rPr lang="en-US" altLang="en-US" sz="1600" dirty="0"/>
              <a:t> users can go to the search engine web site and search for web sites that interest them by inputting keywords. The search engine then displays the results of their search starting with the web sites that best meet the search criteria down to the web sites that least fit the search criteria.</a:t>
            </a:r>
          </a:p>
          <a:p>
            <a:pPr eaLnBrk="1" hangingPunct="1">
              <a:lnSpc>
                <a:spcPct val="90000"/>
              </a:lnSpc>
            </a:pPr>
            <a:endParaRPr lang="en-US" altLang="en-US" sz="1600" dirty="0"/>
          </a:p>
          <a:p>
            <a:pPr eaLnBrk="1" hangingPunct="1">
              <a:lnSpc>
                <a:spcPct val="90000"/>
              </a:lnSpc>
            </a:pPr>
            <a:r>
              <a:rPr lang="en-US" altLang="en-US" sz="1600" dirty="0"/>
              <a:t>Search engines are becoming ever more popular especially when you consider how many </a:t>
            </a:r>
            <a:r>
              <a:rPr lang="en-US" altLang="en-US" sz="1600" i="1" dirty="0"/>
              <a:t>web sites</a:t>
            </a:r>
            <a:r>
              <a:rPr lang="en-US" altLang="en-US" sz="1600" dirty="0"/>
              <a:t> there are on the internet today and most users have limited time to find what they are looking for.</a:t>
            </a:r>
          </a:p>
          <a:p>
            <a:pPr eaLnBrk="1" hangingPunct="1">
              <a:lnSpc>
                <a:spcPct val="90000"/>
              </a:lnSpc>
            </a:pPr>
            <a:r>
              <a:rPr lang="en-US" altLang="en-US" sz="1600" dirty="0"/>
              <a:t> </a:t>
            </a:r>
            <a:r>
              <a:rPr lang="en-US" altLang="en-US" sz="1600" i="1" dirty="0"/>
              <a:t>Search engine optimization </a:t>
            </a:r>
            <a:r>
              <a:rPr lang="en-US" altLang="en-US" sz="1600" dirty="0"/>
              <a:t>is the process of getting your web site address or </a:t>
            </a:r>
            <a:r>
              <a:rPr lang="en-US" altLang="en-US" sz="1600" i="1" dirty="0"/>
              <a:t>URL</a:t>
            </a:r>
            <a:r>
              <a:rPr lang="en-US" altLang="en-US" sz="1600" dirty="0"/>
              <a:t> as close as possible to the top of the search results when someone using the </a:t>
            </a:r>
            <a:r>
              <a:rPr lang="en-US" altLang="en-US" sz="1600" i="1" dirty="0"/>
              <a:t>search engines</a:t>
            </a:r>
            <a:r>
              <a:rPr lang="en-US" altLang="en-US" sz="1600" dirty="0"/>
              <a:t> is looking for the products you sell.</a:t>
            </a:r>
          </a:p>
          <a:p>
            <a:pPr eaLnBrk="1" hangingPunct="1">
              <a:lnSpc>
                <a:spcPct val="90000"/>
              </a:lnSpc>
            </a:pPr>
            <a:endParaRPr lang="en-US" altLang="en-US" sz="1400" dirty="0"/>
          </a:p>
        </p:txBody>
      </p:sp>
      <p:pic>
        <p:nvPicPr>
          <p:cNvPr id="39942" name="Picture 39941" descr="Sphere of mesh and nodes">
            <a:extLst>
              <a:ext uri="{FF2B5EF4-FFF2-40B4-BE49-F238E27FC236}">
                <a16:creationId xmlns:a16="http://schemas.microsoft.com/office/drawing/2014/main" xmlns="" id="{0DEA7CF9-6931-49E5-B745-F2C7640EDAA1}"/>
              </a:ext>
            </a:extLst>
          </p:cNvPr>
          <p:cNvPicPr>
            <a:picLocks noChangeAspect="1"/>
          </p:cNvPicPr>
          <p:nvPr/>
        </p:nvPicPr>
        <p:blipFill rotWithShape="1">
          <a:blip r:embed="rId2"/>
          <a:srcRect l="46484" r="15495"/>
          <a:stretch/>
        </p:blipFill>
        <p:spPr>
          <a:xfrm>
            <a:off x="20" y="10"/>
            <a:ext cx="3476673" cy="6857990"/>
          </a:xfrm>
          <a:prstGeom prst="rect">
            <a:avLst/>
          </a:prstGeom>
          <a:effectLst/>
        </p:spPr>
      </p:pic>
      <p:cxnSp>
        <p:nvCxnSpPr>
          <p:cNvPr id="74" name="Straight Connector 73">
            <a:extLst>
              <a:ext uri="{FF2B5EF4-FFF2-40B4-BE49-F238E27FC236}">
                <a16:creationId xmlns:a16="http://schemas.microsoft.com/office/drawing/2014/main" xmlns="" id="{A7F400EE-A8A5-48AF-B4D6-291B52C6F0B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810700" y="2115117"/>
            <a:ext cx="4732020" cy="0"/>
          </a:xfrm>
          <a:prstGeom prst="line">
            <a:avLst/>
          </a:prstGeom>
          <a:ln w="19050">
            <a:solidFill>
              <a:srgbClr val="3DDDF3"/>
            </a:solidFill>
          </a:ln>
        </p:spPr>
        <p:style>
          <a:lnRef idx="1">
            <a:schemeClr val="accent1"/>
          </a:lnRef>
          <a:fillRef idx="0">
            <a:schemeClr val="accent1"/>
          </a:fillRef>
          <a:effectRef idx="0">
            <a:schemeClr val="accent1"/>
          </a:effectRef>
          <a:fontRef idx="minor">
            <a:schemeClr val="tx1"/>
          </a:fontRef>
        </p:style>
      </p:cxnSp>
      <p:sp>
        <p:nvSpPr>
          <p:cNvPr id="39940" name="Rectangle 4"/>
          <p:cNvSpPr>
            <a:spLocks noChangeArrowheads="1"/>
          </p:cNvSpPr>
          <p:nvPr/>
        </p:nvSpPr>
        <p:spPr bwMode="auto">
          <a:xfrm>
            <a:off x="0" y="-1617"/>
            <a:ext cx="18288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spcAft>
                <a:spcPts val="600"/>
              </a:spcAft>
            </a:pPr>
            <a:r>
              <a:rPr lang="en-US" altLang="en-US" sz="2000" b="1"/>
              <a:t>Search Engines</a:t>
            </a:r>
            <a:r>
              <a:rPr lang="en-US" altLang="en-US" sz="2000"/>
              <a:t> </a:t>
            </a:r>
          </a:p>
        </p:txBody>
      </p:sp>
    </p:spTree>
    <p:extLst>
      <p:ext uri="{BB962C8B-B14F-4D97-AF65-F5344CB8AC3E}">
        <p14:creationId xmlns:p14="http://schemas.microsoft.com/office/powerpoint/2010/main" val="3926115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A8C3CB3-E2CE-4EFE-A8D1-E214D274770B}"/>
              </a:ext>
            </a:extLst>
          </p:cNvPr>
          <p:cNvSpPr>
            <a:spLocks noGrp="1"/>
          </p:cNvSpPr>
          <p:nvPr>
            <p:ph type="title"/>
          </p:nvPr>
        </p:nvSpPr>
        <p:spPr>
          <a:xfrm>
            <a:off x="350041" y="586855"/>
            <a:ext cx="2401025" cy="3387497"/>
          </a:xfrm>
        </p:spPr>
        <p:txBody>
          <a:bodyPr anchor="b">
            <a:normAutofit/>
          </a:bodyPr>
          <a:lstStyle/>
          <a:p>
            <a:pPr algn="r"/>
            <a:r>
              <a:rPr lang="en-SG" sz="3500">
                <a:solidFill>
                  <a:srgbClr val="FFFFFF"/>
                </a:solidFill>
              </a:rPr>
              <a:t>Cont…</a:t>
            </a:r>
          </a:p>
        </p:txBody>
      </p:sp>
      <p:sp>
        <p:nvSpPr>
          <p:cNvPr id="3" name="Content Placeholder 2">
            <a:extLst>
              <a:ext uri="{FF2B5EF4-FFF2-40B4-BE49-F238E27FC236}">
                <a16:creationId xmlns:a16="http://schemas.microsoft.com/office/drawing/2014/main" xmlns="" id="{C771AF22-D5DC-4CC4-BC6A-7E8A49B512BC}"/>
              </a:ext>
            </a:extLst>
          </p:cNvPr>
          <p:cNvSpPr>
            <a:spLocks noGrp="1"/>
          </p:cNvSpPr>
          <p:nvPr>
            <p:ph idx="1"/>
          </p:nvPr>
        </p:nvSpPr>
        <p:spPr>
          <a:xfrm>
            <a:off x="3607694" y="649480"/>
            <a:ext cx="4916510" cy="5546047"/>
          </a:xfrm>
        </p:spPr>
        <p:txBody>
          <a:bodyPr anchor="ctr">
            <a:normAutofit/>
          </a:bodyPr>
          <a:lstStyle/>
          <a:p>
            <a:r>
              <a:rPr lang="en-SG" sz="1700" b="1"/>
              <a:t>Content</a:t>
            </a:r>
          </a:p>
          <a:p>
            <a:pPr lvl="1"/>
            <a:r>
              <a:rPr lang="en-SG" sz="1700" b="0" i="0">
                <a:effectLst/>
                <a:latin typeface="Open Sans"/>
              </a:rPr>
              <a:t>Beyond page URL, title, and headings, content is most influential on search engine rankings. </a:t>
            </a:r>
          </a:p>
          <a:p>
            <a:pPr lvl="1"/>
            <a:r>
              <a:rPr lang="en-SG" sz="1700" b="0" i="0">
                <a:effectLst/>
                <a:latin typeface="Open Sans"/>
              </a:rPr>
              <a:t>Repeat your keyword phrase several times throughout the page—once or twice in the opening and closing paragraphs, and two to four more times throughout the remaining content.</a:t>
            </a:r>
          </a:p>
          <a:p>
            <a:pPr lvl="1"/>
            <a:r>
              <a:rPr lang="en-SG" sz="1700" b="0" i="0">
                <a:effectLst/>
                <a:latin typeface="Open Sans"/>
              </a:rPr>
              <a:t>Don't forget to use </a:t>
            </a:r>
            <a:r>
              <a:rPr lang="en-SG" sz="1700" b="1" i="0">
                <a:effectLst/>
                <a:latin typeface="Open Sans"/>
              </a:rPr>
              <a:t>bold</a:t>
            </a:r>
            <a:r>
              <a:rPr lang="en-SG" sz="1700" b="0" i="0">
                <a:effectLst/>
                <a:latin typeface="Open Sans"/>
              </a:rPr>
              <a:t>, </a:t>
            </a:r>
            <a:r>
              <a:rPr lang="en-SG" sz="1700" b="0" i="1">
                <a:effectLst/>
                <a:latin typeface="Open Sans"/>
              </a:rPr>
              <a:t>italics</a:t>
            </a:r>
            <a:r>
              <a:rPr lang="en-SG" sz="1700" b="0" i="0">
                <a:effectLst/>
                <a:latin typeface="Open Sans"/>
              </a:rPr>
              <a:t>, heading tags (especially an H1), and other emphasis tags to highlight these keyword phrases—but don't overdo it.</a:t>
            </a:r>
          </a:p>
          <a:p>
            <a:pPr lvl="1"/>
            <a:r>
              <a:rPr lang="en-SG" sz="1700" b="0" i="0">
                <a:effectLst/>
                <a:latin typeface="Open Sans"/>
              </a:rPr>
              <a:t> You still want your language and writing style to read naturally. </a:t>
            </a:r>
          </a:p>
          <a:p>
            <a:pPr lvl="1"/>
            <a:r>
              <a:rPr lang="en-SG" sz="1700" b="0" i="0">
                <a:effectLst/>
                <a:latin typeface="Open Sans"/>
              </a:rPr>
              <a:t>Never sacrifice good writing for SEO. </a:t>
            </a:r>
          </a:p>
          <a:p>
            <a:pPr lvl="1"/>
            <a:r>
              <a:rPr lang="en-SG" sz="1700" b="0" i="0">
                <a:effectLst/>
                <a:latin typeface="Open Sans"/>
              </a:rPr>
              <a:t>The best pages are written for the </a:t>
            </a:r>
            <a:r>
              <a:rPr lang="en-SG" sz="1700" b="1" i="0">
                <a:effectLst/>
                <a:latin typeface="Open Sans"/>
              </a:rPr>
              <a:t>user</a:t>
            </a:r>
            <a:r>
              <a:rPr lang="en-SG" sz="1700" b="0" i="0">
                <a:effectLst/>
                <a:latin typeface="Open Sans"/>
              </a:rPr>
              <a:t>, not for the search engine.</a:t>
            </a:r>
          </a:p>
          <a:p>
            <a:pPr lvl="1"/>
            <a:endParaRPr lang="en-SG" sz="1700"/>
          </a:p>
        </p:txBody>
      </p:sp>
    </p:spTree>
    <p:extLst>
      <p:ext uri="{BB962C8B-B14F-4D97-AF65-F5344CB8AC3E}">
        <p14:creationId xmlns:p14="http://schemas.microsoft.com/office/powerpoint/2010/main" val="964910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2DBF006-5CD4-4295-B13D-2162A5328F45}"/>
              </a:ext>
            </a:extLst>
          </p:cNvPr>
          <p:cNvSpPr>
            <a:spLocks noGrp="1"/>
          </p:cNvSpPr>
          <p:nvPr>
            <p:ph type="title"/>
          </p:nvPr>
        </p:nvSpPr>
        <p:spPr>
          <a:xfrm>
            <a:off x="350041" y="586855"/>
            <a:ext cx="2401025" cy="3387497"/>
          </a:xfrm>
        </p:spPr>
        <p:txBody>
          <a:bodyPr anchor="b">
            <a:normAutofit/>
          </a:bodyPr>
          <a:lstStyle/>
          <a:p>
            <a:pPr algn="r"/>
            <a:r>
              <a:rPr lang="en-SG" sz="3500">
                <a:solidFill>
                  <a:srgbClr val="FFFFFF"/>
                </a:solidFill>
              </a:rPr>
              <a:t>2. </a:t>
            </a:r>
            <a:r>
              <a:rPr lang="en-SG" sz="3500" b="1" i="0">
                <a:solidFill>
                  <a:srgbClr val="FFFFFF"/>
                </a:solidFill>
                <a:effectLst/>
                <a:latin typeface="Open Sans"/>
              </a:rPr>
              <a:t>Update Your Content Regularly</a:t>
            </a:r>
            <a:br>
              <a:rPr lang="en-SG" sz="3500" b="1" i="0">
                <a:solidFill>
                  <a:srgbClr val="FFFFFF"/>
                </a:solidFill>
                <a:effectLst/>
                <a:latin typeface="Open Sans"/>
              </a:rPr>
            </a:br>
            <a:endParaRPr lang="en-SG" sz="3500">
              <a:solidFill>
                <a:srgbClr val="FFFFFF"/>
              </a:solidFill>
            </a:endParaRPr>
          </a:p>
        </p:txBody>
      </p:sp>
      <p:sp>
        <p:nvSpPr>
          <p:cNvPr id="3" name="Content Placeholder 2">
            <a:extLst>
              <a:ext uri="{FF2B5EF4-FFF2-40B4-BE49-F238E27FC236}">
                <a16:creationId xmlns:a16="http://schemas.microsoft.com/office/drawing/2014/main" xmlns="" id="{4FA250BA-DA8D-43E3-B98F-DDC6126DA2CC}"/>
              </a:ext>
            </a:extLst>
          </p:cNvPr>
          <p:cNvSpPr>
            <a:spLocks noGrp="1"/>
          </p:cNvSpPr>
          <p:nvPr>
            <p:ph idx="1"/>
          </p:nvPr>
        </p:nvSpPr>
        <p:spPr>
          <a:xfrm>
            <a:off x="3607694" y="649480"/>
            <a:ext cx="4916510" cy="5546047"/>
          </a:xfrm>
        </p:spPr>
        <p:txBody>
          <a:bodyPr anchor="ctr">
            <a:normAutofit/>
          </a:bodyPr>
          <a:lstStyle/>
          <a:p>
            <a:pPr>
              <a:lnSpc>
                <a:spcPct val="90000"/>
              </a:lnSpc>
            </a:pPr>
            <a:r>
              <a:rPr lang="en-SG" sz="1700" b="0" i="0">
                <a:effectLst/>
                <a:latin typeface="Open Sans"/>
              </a:rPr>
              <a:t>You've probably noticed that we feel pretty strongly about content. </a:t>
            </a:r>
          </a:p>
          <a:p>
            <a:pPr>
              <a:lnSpc>
                <a:spcPct val="90000"/>
              </a:lnSpc>
            </a:pPr>
            <a:r>
              <a:rPr lang="en-SG" sz="1700" b="0" i="0">
                <a:effectLst/>
                <a:latin typeface="Open Sans"/>
              </a:rPr>
              <a:t>Search engines do, too. </a:t>
            </a:r>
          </a:p>
          <a:p>
            <a:pPr>
              <a:lnSpc>
                <a:spcPct val="90000"/>
              </a:lnSpc>
            </a:pPr>
            <a:r>
              <a:rPr lang="en-SG" sz="1700" b="0" i="0">
                <a:effectLst/>
                <a:latin typeface="Open Sans"/>
              </a:rPr>
              <a:t>Regularly updated content is viewed as one of the best indicators of a site's </a:t>
            </a:r>
            <a:r>
              <a:rPr lang="en-SG" sz="1700" b="1" i="0">
                <a:effectLst/>
                <a:latin typeface="Open Sans"/>
              </a:rPr>
              <a:t>relevancy</a:t>
            </a:r>
            <a:r>
              <a:rPr lang="en-SG" sz="1700" b="0" i="0">
                <a:effectLst/>
                <a:latin typeface="Open Sans"/>
              </a:rPr>
              <a:t>, so be sure to keep it fresh.</a:t>
            </a:r>
          </a:p>
          <a:p>
            <a:pPr>
              <a:lnSpc>
                <a:spcPct val="90000"/>
              </a:lnSpc>
            </a:pPr>
            <a:r>
              <a:rPr lang="en-SG" sz="1700" b="0" i="0">
                <a:effectLst/>
                <a:latin typeface="Open Sans"/>
              </a:rPr>
              <a:t> Audit your content on a </a:t>
            </a:r>
            <a:r>
              <a:rPr lang="en-SG" sz="1700" b="1" i="0">
                <a:effectLst/>
                <a:latin typeface="Open Sans"/>
              </a:rPr>
              <a:t>set schedule</a:t>
            </a:r>
            <a:r>
              <a:rPr lang="en-SG" sz="1700" b="0" i="0">
                <a:effectLst/>
                <a:latin typeface="Open Sans"/>
              </a:rPr>
              <a:t> (semesterly for example) and make updates as needed.</a:t>
            </a:r>
          </a:p>
          <a:p>
            <a:pPr>
              <a:lnSpc>
                <a:spcPct val="90000"/>
              </a:lnSpc>
            </a:pPr>
            <a:r>
              <a:rPr lang="en-SG" sz="1700"/>
              <a:t>Relevance is a one of the most critical factors of SEO.</a:t>
            </a:r>
          </a:p>
          <a:p>
            <a:pPr>
              <a:lnSpc>
                <a:spcPct val="90000"/>
              </a:lnSpc>
            </a:pPr>
            <a:r>
              <a:rPr lang="en-SG" sz="1700"/>
              <a:t> The search engines are not only looking to see that you are using certain keywords, but they are also looking for clues to determine how relevant your content is to a specific search query. </a:t>
            </a:r>
          </a:p>
          <a:p>
            <a:pPr>
              <a:lnSpc>
                <a:spcPct val="90000"/>
              </a:lnSpc>
            </a:pPr>
            <a:r>
              <a:rPr lang="en-SG" sz="1700"/>
              <a:t>Besides actual text on your webpages, the search engines will review your website’s structure, use of keywords in your URLs, page formatting (such as bolded text), and what keywords are in the headline of the webpage versus those in the body text.</a:t>
            </a:r>
          </a:p>
          <a:p>
            <a:pPr>
              <a:lnSpc>
                <a:spcPct val="90000"/>
              </a:lnSpc>
            </a:pPr>
            <a:endParaRPr lang="en-SG" sz="1700"/>
          </a:p>
        </p:txBody>
      </p:sp>
    </p:spTree>
    <p:extLst>
      <p:ext uri="{BB962C8B-B14F-4D97-AF65-F5344CB8AC3E}">
        <p14:creationId xmlns:p14="http://schemas.microsoft.com/office/powerpoint/2010/main" val="4026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E2081BC-DE1F-4367-9564-90726599A0F6}"/>
              </a:ext>
            </a:extLst>
          </p:cNvPr>
          <p:cNvSpPr>
            <a:spLocks noGrp="1"/>
          </p:cNvSpPr>
          <p:nvPr>
            <p:ph type="title"/>
          </p:nvPr>
        </p:nvSpPr>
        <p:spPr>
          <a:xfrm>
            <a:off x="350041" y="586855"/>
            <a:ext cx="2401025" cy="3387497"/>
          </a:xfrm>
        </p:spPr>
        <p:txBody>
          <a:bodyPr anchor="b">
            <a:normAutofit/>
          </a:bodyPr>
          <a:lstStyle/>
          <a:p>
            <a:pPr algn="r"/>
            <a:r>
              <a:rPr lang="en-SG" sz="3500">
                <a:solidFill>
                  <a:srgbClr val="FFFFFF"/>
                </a:solidFill>
              </a:rPr>
              <a:t>3. </a:t>
            </a:r>
            <a:r>
              <a:rPr lang="en-SG" sz="3500" b="1" i="0">
                <a:solidFill>
                  <a:srgbClr val="FFFFFF"/>
                </a:solidFill>
                <a:effectLst/>
                <a:latin typeface="Open Sans"/>
              </a:rPr>
              <a:t>Metadata</a:t>
            </a:r>
            <a:br>
              <a:rPr lang="en-SG" sz="3500" b="1" i="0">
                <a:solidFill>
                  <a:srgbClr val="FFFFFF"/>
                </a:solidFill>
                <a:effectLst/>
                <a:latin typeface="Open Sans"/>
              </a:rPr>
            </a:br>
            <a:endParaRPr lang="en-SG" sz="3500">
              <a:solidFill>
                <a:srgbClr val="FFFFFF"/>
              </a:solidFill>
            </a:endParaRPr>
          </a:p>
        </p:txBody>
      </p:sp>
      <p:sp>
        <p:nvSpPr>
          <p:cNvPr id="3" name="Content Placeholder 2">
            <a:extLst>
              <a:ext uri="{FF2B5EF4-FFF2-40B4-BE49-F238E27FC236}">
                <a16:creationId xmlns:a16="http://schemas.microsoft.com/office/drawing/2014/main" xmlns="" id="{604962CB-62DC-495F-BAFB-72507EC0A270}"/>
              </a:ext>
            </a:extLst>
          </p:cNvPr>
          <p:cNvSpPr>
            <a:spLocks noGrp="1"/>
          </p:cNvSpPr>
          <p:nvPr>
            <p:ph idx="1"/>
          </p:nvPr>
        </p:nvSpPr>
        <p:spPr>
          <a:xfrm>
            <a:off x="3607694" y="649480"/>
            <a:ext cx="4916510" cy="5546047"/>
          </a:xfrm>
        </p:spPr>
        <p:txBody>
          <a:bodyPr anchor="ctr">
            <a:normAutofit/>
          </a:bodyPr>
          <a:lstStyle/>
          <a:p>
            <a:endParaRPr lang="en-SG" sz="1700" b="0" i="0">
              <a:effectLst/>
              <a:latin typeface="Open Sans"/>
            </a:endParaRPr>
          </a:p>
          <a:p>
            <a:r>
              <a:rPr lang="en-SG" sz="1700" b="0" i="0">
                <a:effectLst/>
                <a:latin typeface="Open Sans"/>
              </a:rPr>
              <a:t>When designing your website, each page contains a space between the &lt;head&gt; tags to insert metadata, or information about the contents of your page.</a:t>
            </a:r>
          </a:p>
          <a:p>
            <a:r>
              <a:rPr lang="en-SG" sz="1700">
                <a:latin typeface="Open Sans"/>
              </a:rPr>
              <a:t>I</a:t>
            </a:r>
            <a:r>
              <a:rPr lang="en-SG" sz="1700" b="0" i="0">
                <a:effectLst/>
                <a:latin typeface="Open Sans"/>
              </a:rPr>
              <a:t>t is important for you to review and update Metadata as your site changes over time.</a:t>
            </a:r>
          </a:p>
          <a:p>
            <a:r>
              <a:rPr lang="en-SG" sz="1700" b="1" i="0">
                <a:effectLst/>
                <a:latin typeface="Open Sans"/>
              </a:rPr>
              <a:t>Title Metadata</a:t>
            </a:r>
          </a:p>
          <a:p>
            <a:pPr lvl="1"/>
            <a:r>
              <a:rPr lang="en-SG" sz="1700" b="1" i="0">
                <a:effectLst/>
                <a:latin typeface="Open Sans"/>
              </a:rPr>
              <a:t>Title metadata</a:t>
            </a:r>
            <a:r>
              <a:rPr lang="en-SG" sz="1700" b="0" i="0">
                <a:effectLst/>
                <a:latin typeface="Open Sans"/>
              </a:rPr>
              <a:t> is responsible for the page titles displayed at the top of a browser window and as the headline within search engine results. </a:t>
            </a:r>
          </a:p>
          <a:p>
            <a:pPr lvl="1"/>
            <a:r>
              <a:rPr lang="en-SG" sz="1700" b="0" i="0">
                <a:effectLst/>
                <a:latin typeface="Open Sans"/>
              </a:rPr>
              <a:t>It is the most important metadata on your page.</a:t>
            </a:r>
          </a:p>
          <a:p>
            <a:endParaRPr lang="en-SG" sz="1700"/>
          </a:p>
        </p:txBody>
      </p:sp>
    </p:spTree>
    <p:extLst>
      <p:ext uri="{BB962C8B-B14F-4D97-AF65-F5344CB8AC3E}">
        <p14:creationId xmlns:p14="http://schemas.microsoft.com/office/powerpoint/2010/main" val="1535555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C07A4BE-98D1-41AB-9DB1-14CE69A9D571}"/>
              </a:ext>
            </a:extLst>
          </p:cNvPr>
          <p:cNvSpPr>
            <a:spLocks noGrp="1"/>
          </p:cNvSpPr>
          <p:nvPr>
            <p:ph type="title"/>
          </p:nvPr>
        </p:nvSpPr>
        <p:spPr>
          <a:xfrm>
            <a:off x="350041" y="586855"/>
            <a:ext cx="2401025" cy="3387497"/>
          </a:xfrm>
        </p:spPr>
        <p:txBody>
          <a:bodyPr anchor="b">
            <a:normAutofit/>
          </a:bodyPr>
          <a:lstStyle/>
          <a:p>
            <a:pPr algn="r"/>
            <a:r>
              <a:rPr lang="en-SG" sz="3500">
                <a:solidFill>
                  <a:srgbClr val="FFFFFF"/>
                </a:solidFill>
              </a:rPr>
              <a:t>Cont…</a:t>
            </a:r>
          </a:p>
        </p:txBody>
      </p:sp>
      <p:sp>
        <p:nvSpPr>
          <p:cNvPr id="3" name="Content Placeholder 2">
            <a:extLst>
              <a:ext uri="{FF2B5EF4-FFF2-40B4-BE49-F238E27FC236}">
                <a16:creationId xmlns:a16="http://schemas.microsoft.com/office/drawing/2014/main" xmlns="" id="{DD0E5605-2B2C-4476-85C2-A9F00C8BAEE3}"/>
              </a:ext>
            </a:extLst>
          </p:cNvPr>
          <p:cNvSpPr>
            <a:spLocks noGrp="1"/>
          </p:cNvSpPr>
          <p:nvPr>
            <p:ph idx="1"/>
          </p:nvPr>
        </p:nvSpPr>
        <p:spPr>
          <a:xfrm>
            <a:off x="3607694" y="649480"/>
            <a:ext cx="4916510" cy="5546047"/>
          </a:xfrm>
        </p:spPr>
        <p:txBody>
          <a:bodyPr anchor="ctr">
            <a:normAutofit/>
          </a:bodyPr>
          <a:lstStyle/>
          <a:p>
            <a:pPr>
              <a:lnSpc>
                <a:spcPct val="90000"/>
              </a:lnSpc>
            </a:pPr>
            <a:r>
              <a:rPr lang="en-SG" sz="1400" b="1" i="0" dirty="0">
                <a:effectLst/>
                <a:latin typeface="Open Sans"/>
              </a:rPr>
              <a:t>Description Metadata</a:t>
            </a:r>
          </a:p>
          <a:p>
            <a:pPr lvl="1">
              <a:lnSpc>
                <a:spcPct val="90000"/>
              </a:lnSpc>
            </a:pPr>
            <a:r>
              <a:rPr lang="en-SG" sz="1400" b="1" i="0" dirty="0">
                <a:effectLst/>
                <a:latin typeface="Open Sans"/>
              </a:rPr>
              <a:t>Description metadata</a:t>
            </a:r>
            <a:r>
              <a:rPr lang="en-SG" sz="1400" b="0" i="0" dirty="0">
                <a:effectLst/>
                <a:latin typeface="Open Sans"/>
              </a:rPr>
              <a:t> is the textual description that a browser may use in your page search return. </a:t>
            </a:r>
          </a:p>
          <a:p>
            <a:pPr lvl="1">
              <a:lnSpc>
                <a:spcPct val="90000"/>
              </a:lnSpc>
            </a:pPr>
            <a:r>
              <a:rPr lang="en-SG" sz="1400" b="0" i="0" dirty="0">
                <a:effectLst/>
                <a:latin typeface="Open Sans"/>
              </a:rPr>
              <a:t>Think of it as your site's window display—a concise and appealing description of what is contained within, with the goal of encouraging people to enter. </a:t>
            </a:r>
          </a:p>
          <a:p>
            <a:pPr lvl="1">
              <a:lnSpc>
                <a:spcPct val="90000"/>
              </a:lnSpc>
            </a:pPr>
            <a:r>
              <a:rPr lang="en-SG" sz="1400" b="0" i="0" dirty="0">
                <a:effectLst/>
                <a:latin typeface="Open Sans"/>
              </a:rPr>
              <a:t>A good meta description will typically contain two full sentences. </a:t>
            </a:r>
          </a:p>
          <a:p>
            <a:pPr lvl="1">
              <a:lnSpc>
                <a:spcPct val="90000"/>
              </a:lnSpc>
            </a:pPr>
            <a:r>
              <a:rPr lang="en-SG" sz="1400" b="0" i="0" dirty="0">
                <a:effectLst/>
                <a:latin typeface="Open Sans"/>
              </a:rPr>
              <a:t>Search engines may not always use your meta description, but it is important to give them the option.</a:t>
            </a:r>
          </a:p>
          <a:p>
            <a:pPr>
              <a:lnSpc>
                <a:spcPct val="90000"/>
              </a:lnSpc>
            </a:pPr>
            <a:endParaRPr lang="en-SG" sz="1400" dirty="0"/>
          </a:p>
        </p:txBody>
      </p:sp>
    </p:spTree>
    <p:extLst>
      <p:ext uri="{BB962C8B-B14F-4D97-AF65-F5344CB8AC3E}">
        <p14:creationId xmlns:p14="http://schemas.microsoft.com/office/powerpoint/2010/main" val="2517505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008400D-86D9-411A-8694-70152D4DFA4D}"/>
              </a:ext>
            </a:extLst>
          </p:cNvPr>
          <p:cNvSpPr>
            <a:spLocks noGrp="1"/>
          </p:cNvSpPr>
          <p:nvPr>
            <p:ph type="title"/>
          </p:nvPr>
        </p:nvSpPr>
        <p:spPr>
          <a:xfrm>
            <a:off x="350041" y="586855"/>
            <a:ext cx="2401025" cy="3387497"/>
          </a:xfrm>
        </p:spPr>
        <p:txBody>
          <a:bodyPr anchor="b">
            <a:normAutofit/>
          </a:bodyPr>
          <a:lstStyle/>
          <a:p>
            <a:pPr algn="r"/>
            <a:r>
              <a:rPr lang="en-SG" sz="3500" b="1" i="0">
                <a:solidFill>
                  <a:srgbClr val="FFFFFF"/>
                </a:solidFill>
                <a:effectLst/>
                <a:latin typeface="Open Sans"/>
              </a:rPr>
              <a:t>4.Have a link-worthy site</a:t>
            </a:r>
            <a:br>
              <a:rPr lang="en-SG" sz="3500" b="1" i="0">
                <a:solidFill>
                  <a:srgbClr val="FFFFFF"/>
                </a:solidFill>
                <a:effectLst/>
                <a:latin typeface="Open Sans"/>
              </a:rPr>
            </a:br>
            <a:endParaRPr lang="en-SG" sz="3500">
              <a:solidFill>
                <a:srgbClr val="FFFFFF"/>
              </a:solidFill>
            </a:endParaRPr>
          </a:p>
        </p:txBody>
      </p:sp>
      <p:sp>
        <p:nvSpPr>
          <p:cNvPr id="3" name="Content Placeholder 2">
            <a:extLst>
              <a:ext uri="{FF2B5EF4-FFF2-40B4-BE49-F238E27FC236}">
                <a16:creationId xmlns:a16="http://schemas.microsoft.com/office/drawing/2014/main" xmlns="" id="{621DEAF5-215C-4AF5-AC90-0C8EC0BAAE88}"/>
              </a:ext>
            </a:extLst>
          </p:cNvPr>
          <p:cNvSpPr>
            <a:spLocks noGrp="1"/>
          </p:cNvSpPr>
          <p:nvPr>
            <p:ph idx="1"/>
          </p:nvPr>
        </p:nvSpPr>
        <p:spPr>
          <a:xfrm>
            <a:off x="3607694" y="649480"/>
            <a:ext cx="4916510" cy="5546047"/>
          </a:xfrm>
        </p:spPr>
        <p:txBody>
          <a:bodyPr anchor="ctr">
            <a:normAutofit lnSpcReduction="10000"/>
          </a:bodyPr>
          <a:lstStyle/>
          <a:p>
            <a:r>
              <a:rPr lang="en-SG" sz="1700" b="0" i="0">
                <a:effectLst/>
                <a:latin typeface="Open Sans"/>
              </a:rPr>
              <a:t>Focus on creating relevant links within the text. Instead of having "click here" links, try writing out the name of the destination. </a:t>
            </a:r>
          </a:p>
          <a:p>
            <a:r>
              <a:rPr lang="en-SG" sz="1700" b="0" i="0">
                <a:effectLst/>
                <a:latin typeface="Open Sans"/>
              </a:rPr>
              <a:t>"Click here" has </a:t>
            </a:r>
            <a:r>
              <a:rPr lang="en-SG" sz="1700" b="1" i="0">
                <a:effectLst/>
                <a:latin typeface="Open Sans"/>
              </a:rPr>
              <a:t>no search engine value</a:t>
            </a:r>
            <a:r>
              <a:rPr lang="en-SG" sz="1700" b="0" i="0">
                <a:effectLst/>
                <a:latin typeface="Open Sans"/>
              </a:rPr>
              <a:t> beyond the attached URL, whereas “</a:t>
            </a:r>
            <a:r>
              <a:rPr lang="en-SG" sz="1700" b="0" i="1" u="sng">
                <a:effectLst/>
                <a:latin typeface="Open Sans"/>
              </a:rPr>
              <a:t>Michigan Tech Enterprise Program</a:t>
            </a:r>
            <a:r>
              <a:rPr lang="en-SG" sz="1700" b="0" i="0">
                <a:effectLst/>
                <a:latin typeface="Open Sans"/>
              </a:rPr>
              <a:t>” is rich with keywords and will improve your search engine rankings as well as the ranking of the page you are linking to. </a:t>
            </a:r>
          </a:p>
          <a:p>
            <a:r>
              <a:rPr lang="en-SG" sz="1700" b="0" i="0">
                <a:effectLst/>
                <a:latin typeface="Open Sans"/>
              </a:rPr>
              <a:t>Always use descriptive links by linking keywords—it not only improves search engine optimization, but also adds value to your readers, including those with disabilities or who are using screen readers.</a:t>
            </a:r>
          </a:p>
          <a:p>
            <a:r>
              <a:rPr lang="en-SG" sz="1700" b="0" i="0">
                <a:effectLst/>
                <a:latin typeface="Open Sans"/>
              </a:rPr>
              <a:t>Always describe your visual and video media using </a:t>
            </a:r>
            <a:r>
              <a:rPr lang="en-SG" sz="1700" b="1" i="0">
                <a:effectLst/>
                <a:latin typeface="Open Sans"/>
              </a:rPr>
              <a:t>alt tags</a:t>
            </a:r>
            <a:r>
              <a:rPr lang="en-SG" sz="1700" b="0" i="0">
                <a:effectLst/>
                <a:latin typeface="Open Sans"/>
              </a:rPr>
              <a:t>, or alternative text descriptions. </a:t>
            </a:r>
          </a:p>
          <a:p>
            <a:r>
              <a:rPr lang="en-SG" sz="1700" b="0" i="0">
                <a:effectLst/>
                <a:latin typeface="Open Sans"/>
              </a:rPr>
              <a:t>They allow search engines to locate your page, which is crucial—especially for those who use text-only browsers or screen readers.</a:t>
            </a:r>
            <a:endParaRPr lang="en-SG" sz="1700"/>
          </a:p>
        </p:txBody>
      </p:sp>
    </p:spTree>
    <p:extLst>
      <p:ext uri="{BB962C8B-B14F-4D97-AF65-F5344CB8AC3E}">
        <p14:creationId xmlns:p14="http://schemas.microsoft.com/office/powerpoint/2010/main" val="2803090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3C99A6D-1FBD-4AD2-9240-129A4E9F292B}"/>
              </a:ext>
            </a:extLst>
          </p:cNvPr>
          <p:cNvSpPr>
            <a:spLocks noGrp="1"/>
          </p:cNvSpPr>
          <p:nvPr>
            <p:ph type="title"/>
          </p:nvPr>
        </p:nvSpPr>
        <p:spPr>
          <a:xfrm>
            <a:off x="350041" y="586855"/>
            <a:ext cx="2401025" cy="3387497"/>
          </a:xfrm>
        </p:spPr>
        <p:txBody>
          <a:bodyPr anchor="b">
            <a:normAutofit/>
          </a:bodyPr>
          <a:lstStyle/>
          <a:p>
            <a:pPr algn="r"/>
            <a:r>
              <a:rPr lang="en-SG" sz="3500">
                <a:solidFill>
                  <a:srgbClr val="FFFFFF"/>
                </a:solidFill>
              </a:rPr>
              <a:t>5.Authority</a:t>
            </a:r>
          </a:p>
        </p:txBody>
      </p:sp>
      <p:sp>
        <p:nvSpPr>
          <p:cNvPr id="6" name="Content Placeholder 5">
            <a:extLst>
              <a:ext uri="{FF2B5EF4-FFF2-40B4-BE49-F238E27FC236}">
                <a16:creationId xmlns:a16="http://schemas.microsoft.com/office/drawing/2014/main" xmlns="" id="{8222E8F7-BBA4-4DEF-A788-214C4CF7E613}"/>
              </a:ext>
            </a:extLst>
          </p:cNvPr>
          <p:cNvSpPr>
            <a:spLocks noGrp="1"/>
          </p:cNvSpPr>
          <p:nvPr>
            <p:ph idx="1"/>
          </p:nvPr>
        </p:nvSpPr>
        <p:spPr>
          <a:xfrm>
            <a:off x="3607694" y="649480"/>
            <a:ext cx="4916510" cy="5546047"/>
          </a:xfrm>
        </p:spPr>
        <p:txBody>
          <a:bodyPr anchor="ctr">
            <a:normAutofit/>
          </a:bodyPr>
          <a:lstStyle/>
          <a:p>
            <a:pPr>
              <a:lnSpc>
                <a:spcPct val="90000"/>
              </a:lnSpc>
            </a:pPr>
            <a:r>
              <a:rPr lang="en-SG" sz="1600" dirty="0"/>
              <a:t>Search engines determine how authoritative and credible a website’s content is by calculating how many inbound links (links from other websites) it has.</a:t>
            </a:r>
          </a:p>
          <a:p>
            <a:pPr>
              <a:lnSpc>
                <a:spcPct val="90000"/>
              </a:lnSpc>
            </a:pPr>
            <a:r>
              <a:rPr lang="en-SG" sz="1600" dirty="0"/>
              <a:t> However, the number of inbound links does not necessarily correlate with higher rankings. </a:t>
            </a:r>
          </a:p>
          <a:p>
            <a:pPr>
              <a:lnSpc>
                <a:spcPct val="90000"/>
              </a:lnSpc>
            </a:pPr>
            <a:r>
              <a:rPr lang="en-SG" sz="1600" dirty="0"/>
              <a:t>The search engines also look at how authoritative the websites that link to you are, what anchor text is used to link to your website, and other factors such as the age of your domain. </a:t>
            </a:r>
          </a:p>
          <a:p>
            <a:pPr>
              <a:lnSpc>
                <a:spcPct val="90000"/>
              </a:lnSpc>
            </a:pPr>
            <a:r>
              <a:rPr lang="en-SG" sz="1600" dirty="0"/>
              <a:t>You can track over time how authoritative your website is by monitoring a few different metrics.</a:t>
            </a:r>
          </a:p>
          <a:p>
            <a:pPr>
              <a:lnSpc>
                <a:spcPct val="90000"/>
              </a:lnSpc>
            </a:pPr>
            <a:r>
              <a:rPr lang="en-SG" sz="1600" dirty="0"/>
              <a:t> There are a variety of tools to help you keep track.</a:t>
            </a:r>
          </a:p>
          <a:p>
            <a:pPr marL="0" indent="0">
              <a:lnSpc>
                <a:spcPct val="90000"/>
              </a:lnSpc>
              <a:buNone/>
            </a:pPr>
            <a:endParaRPr lang="en-SG" sz="1600" dirty="0"/>
          </a:p>
        </p:txBody>
      </p:sp>
    </p:spTree>
    <p:extLst>
      <p:ext uri="{BB962C8B-B14F-4D97-AF65-F5344CB8AC3E}">
        <p14:creationId xmlns:p14="http://schemas.microsoft.com/office/powerpoint/2010/main" val="660987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439E6DF-D057-4CE3-A576-16D299FF073E}"/>
              </a:ext>
            </a:extLst>
          </p:cNvPr>
          <p:cNvSpPr>
            <a:spLocks noGrp="1"/>
          </p:cNvSpPr>
          <p:nvPr>
            <p:ph type="title"/>
          </p:nvPr>
        </p:nvSpPr>
        <p:spPr>
          <a:xfrm>
            <a:off x="1028699" y="294538"/>
            <a:ext cx="7421963" cy="1033669"/>
          </a:xfrm>
        </p:spPr>
        <p:txBody>
          <a:bodyPr>
            <a:normAutofit/>
          </a:bodyPr>
          <a:lstStyle/>
          <a:p>
            <a:r>
              <a:rPr lang="en-SG" sz="3500">
                <a:solidFill>
                  <a:srgbClr val="FFFFFF"/>
                </a:solidFill>
              </a:rPr>
              <a:t>Long-Tail Concept &amp; Theory</a:t>
            </a:r>
          </a:p>
        </p:txBody>
      </p:sp>
      <p:sp>
        <p:nvSpPr>
          <p:cNvPr id="3" name="Content Placeholder 2">
            <a:extLst>
              <a:ext uri="{FF2B5EF4-FFF2-40B4-BE49-F238E27FC236}">
                <a16:creationId xmlns:a16="http://schemas.microsoft.com/office/drawing/2014/main" xmlns="" id="{6A2AF910-6275-4EF8-A65E-3B6CD7D91129}"/>
              </a:ext>
            </a:extLst>
          </p:cNvPr>
          <p:cNvSpPr>
            <a:spLocks noGrp="1"/>
          </p:cNvSpPr>
          <p:nvPr>
            <p:ph idx="1"/>
          </p:nvPr>
        </p:nvSpPr>
        <p:spPr>
          <a:xfrm>
            <a:off x="1028699" y="2318197"/>
            <a:ext cx="7293023" cy="3683358"/>
          </a:xfrm>
        </p:spPr>
        <p:txBody>
          <a:bodyPr anchor="ctr">
            <a:normAutofit/>
          </a:bodyPr>
          <a:lstStyle/>
          <a:p>
            <a:r>
              <a:rPr lang="en-SG" sz="1700"/>
              <a:t>In order to get your website’s content to rank on the search engines, you need to take the path of least resistance. </a:t>
            </a:r>
          </a:p>
          <a:p>
            <a:r>
              <a:rPr lang="en-SG" sz="1700"/>
              <a:t>Although trying to rank for highly trafficked keywords and terms may seem like a logical approach, it will most likely lead to a lot of frustration and wasted resources.</a:t>
            </a:r>
          </a:p>
          <a:p>
            <a:r>
              <a:rPr lang="en-SG" sz="1700"/>
              <a:t> Also, even if you end up getting traffic from these types of keywords, chances are the quality of the traffic will be low due to disinterest in what you specifically have to offer.</a:t>
            </a:r>
          </a:p>
          <a:p>
            <a:r>
              <a:rPr lang="en-SG" sz="1700"/>
              <a:t>There are billions more unique search queries than there are generic ones. </a:t>
            </a:r>
          </a:p>
          <a:p>
            <a:r>
              <a:rPr lang="en-SG" sz="1700"/>
              <a:t>In fact, if you were to add up all search engine traffic that comes from the most popular keywords, it would not even come close to the amount of traffic that comes from searches using those more unique queries. This is called the theory of the </a:t>
            </a:r>
            <a:r>
              <a:rPr lang="en-SG" sz="1700" b="1"/>
              <a:t>long-tail</a:t>
            </a:r>
            <a:r>
              <a:rPr lang="en-SG" sz="1700"/>
              <a:t>.</a:t>
            </a:r>
          </a:p>
        </p:txBody>
      </p:sp>
    </p:spTree>
    <p:extLst>
      <p:ext uri="{BB962C8B-B14F-4D97-AF65-F5344CB8AC3E}">
        <p14:creationId xmlns:p14="http://schemas.microsoft.com/office/powerpoint/2010/main" val="2878120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278A7C6-1F29-4383-A586-F5B5BB70D490}"/>
              </a:ext>
            </a:extLst>
          </p:cNvPr>
          <p:cNvSpPr>
            <a:spLocks noGrp="1"/>
          </p:cNvSpPr>
          <p:nvPr>
            <p:ph type="title"/>
          </p:nvPr>
        </p:nvSpPr>
        <p:spPr>
          <a:xfrm>
            <a:off x="1028699" y="294538"/>
            <a:ext cx="7421963" cy="1033669"/>
          </a:xfrm>
        </p:spPr>
        <p:txBody>
          <a:bodyPr>
            <a:normAutofit/>
          </a:bodyPr>
          <a:lstStyle/>
          <a:p>
            <a:r>
              <a:rPr lang="en-SG" sz="3500">
                <a:solidFill>
                  <a:srgbClr val="FFFFFF"/>
                </a:solidFill>
              </a:rPr>
              <a:t>Cont..</a:t>
            </a:r>
          </a:p>
        </p:txBody>
      </p:sp>
      <p:sp>
        <p:nvSpPr>
          <p:cNvPr id="3" name="Content Placeholder 2">
            <a:extLst>
              <a:ext uri="{FF2B5EF4-FFF2-40B4-BE49-F238E27FC236}">
                <a16:creationId xmlns:a16="http://schemas.microsoft.com/office/drawing/2014/main" xmlns="" id="{3154A4DE-3390-4DCF-A036-F394B8AD01CA}"/>
              </a:ext>
            </a:extLst>
          </p:cNvPr>
          <p:cNvSpPr>
            <a:spLocks noGrp="1"/>
          </p:cNvSpPr>
          <p:nvPr>
            <p:ph idx="1"/>
          </p:nvPr>
        </p:nvSpPr>
        <p:spPr>
          <a:xfrm>
            <a:off x="1028699" y="2318197"/>
            <a:ext cx="7293023" cy="3683358"/>
          </a:xfrm>
        </p:spPr>
        <p:txBody>
          <a:bodyPr anchor="ctr">
            <a:normAutofit/>
          </a:bodyPr>
          <a:lstStyle/>
          <a:p>
            <a:pPr>
              <a:lnSpc>
                <a:spcPct val="90000"/>
              </a:lnSpc>
            </a:pPr>
            <a:r>
              <a:rPr lang="en-SG" sz="1600"/>
              <a:t>A critical component of SEO is choosing the right keywords for optimization. </a:t>
            </a:r>
          </a:p>
          <a:p>
            <a:pPr>
              <a:lnSpc>
                <a:spcPct val="90000"/>
              </a:lnSpc>
            </a:pPr>
            <a:r>
              <a:rPr lang="en-SG" sz="1600"/>
              <a:t>If you sell shoes, you may want your website to rank for “shoe store,” (a head term), but chances are you are going to have some trouble there. </a:t>
            </a:r>
          </a:p>
          <a:p>
            <a:pPr>
              <a:lnSpc>
                <a:spcPct val="90000"/>
              </a:lnSpc>
            </a:pPr>
            <a:r>
              <a:rPr lang="en-SG" sz="1600"/>
              <a:t>However, if you optimize multiple pages on your website for each specific pair of shoes that you sell, you are going to have much more success and it will be easier to rank on the SERP. </a:t>
            </a:r>
          </a:p>
          <a:p>
            <a:pPr>
              <a:lnSpc>
                <a:spcPct val="90000"/>
              </a:lnSpc>
            </a:pPr>
            <a:r>
              <a:rPr lang="en-SG" sz="1600"/>
              <a:t>A keyword like “red tennis shoes with Velcro” (a long-tail keyword or term) is a good example.</a:t>
            </a:r>
          </a:p>
          <a:p>
            <a:pPr>
              <a:lnSpc>
                <a:spcPct val="90000"/>
              </a:lnSpc>
            </a:pPr>
            <a:r>
              <a:rPr lang="en-SG" sz="1600"/>
              <a:t> Sure, the number of people that search for this keyword will be much lower than the number that search for “shoe store,” but you can almost bet that those searchers are much farther down the sales funnel and may be ready to buy.</a:t>
            </a:r>
          </a:p>
          <a:p>
            <a:pPr>
              <a:lnSpc>
                <a:spcPct val="90000"/>
              </a:lnSpc>
            </a:pPr>
            <a:r>
              <a:rPr lang="en-SG" sz="1600"/>
              <a:t>This is why long-tail keywords are so effective. </a:t>
            </a:r>
          </a:p>
          <a:p>
            <a:pPr>
              <a:lnSpc>
                <a:spcPct val="90000"/>
              </a:lnSpc>
            </a:pPr>
            <a:r>
              <a:rPr lang="en-SG" sz="1600"/>
              <a:t>They target people who are looking to perform a specific action, like buy something, or looking for a specific piece of information, like a how-to or a service that can solve their problem.</a:t>
            </a:r>
          </a:p>
        </p:txBody>
      </p:sp>
    </p:spTree>
    <p:extLst>
      <p:ext uri="{BB962C8B-B14F-4D97-AF65-F5344CB8AC3E}">
        <p14:creationId xmlns:p14="http://schemas.microsoft.com/office/powerpoint/2010/main" val="1970142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6519234-2039-421F-ABCD-39F08170DB10}"/>
              </a:ext>
            </a:extLst>
          </p:cNvPr>
          <p:cNvSpPr>
            <a:spLocks noGrp="1"/>
          </p:cNvSpPr>
          <p:nvPr>
            <p:ph type="title"/>
          </p:nvPr>
        </p:nvSpPr>
        <p:spPr>
          <a:xfrm>
            <a:off x="1028699" y="294538"/>
            <a:ext cx="7421963" cy="1033669"/>
          </a:xfrm>
        </p:spPr>
        <p:txBody>
          <a:bodyPr>
            <a:normAutofit/>
          </a:bodyPr>
          <a:lstStyle/>
          <a:p>
            <a:r>
              <a:rPr lang="en-SG" sz="3500">
                <a:solidFill>
                  <a:srgbClr val="FFFFFF"/>
                </a:solidFill>
              </a:rPr>
              <a:t>Content is King</a:t>
            </a:r>
          </a:p>
        </p:txBody>
      </p:sp>
      <p:sp>
        <p:nvSpPr>
          <p:cNvPr id="3" name="Content Placeholder 2">
            <a:extLst>
              <a:ext uri="{FF2B5EF4-FFF2-40B4-BE49-F238E27FC236}">
                <a16:creationId xmlns:a16="http://schemas.microsoft.com/office/drawing/2014/main" xmlns="" id="{A284BD2D-6DBC-47EE-805C-38B7287934D5}"/>
              </a:ext>
            </a:extLst>
          </p:cNvPr>
          <p:cNvSpPr>
            <a:spLocks noGrp="1"/>
          </p:cNvSpPr>
          <p:nvPr>
            <p:ph idx="1"/>
          </p:nvPr>
        </p:nvSpPr>
        <p:spPr>
          <a:xfrm>
            <a:off x="1028699" y="2318197"/>
            <a:ext cx="7293023" cy="3683358"/>
          </a:xfrm>
        </p:spPr>
        <p:txBody>
          <a:bodyPr anchor="ctr">
            <a:normAutofit/>
          </a:bodyPr>
          <a:lstStyle/>
          <a:p>
            <a:pPr>
              <a:lnSpc>
                <a:spcPct val="90000"/>
              </a:lnSpc>
            </a:pPr>
            <a:r>
              <a:rPr lang="en-SG" sz="1700"/>
              <a:t>Without rich content, you will find it difficult to rank for specific keywords and drive traffic to your website.</a:t>
            </a:r>
          </a:p>
          <a:p>
            <a:pPr>
              <a:lnSpc>
                <a:spcPct val="90000"/>
              </a:lnSpc>
            </a:pPr>
            <a:r>
              <a:rPr lang="en-SG" sz="1700"/>
              <a:t> Additionally, if your content does not provide value or engage users, you will be far less likely to drive leads and customers. </a:t>
            </a:r>
          </a:p>
          <a:p>
            <a:pPr>
              <a:lnSpc>
                <a:spcPct val="90000"/>
              </a:lnSpc>
            </a:pPr>
            <a:r>
              <a:rPr lang="en-SG" sz="1700"/>
              <a:t>It is impossible to predict how people will search for content and exactly what keywords they are going to use.</a:t>
            </a:r>
          </a:p>
          <a:p>
            <a:pPr>
              <a:lnSpc>
                <a:spcPct val="90000"/>
              </a:lnSpc>
            </a:pPr>
            <a:r>
              <a:rPr lang="en-SG" sz="1700"/>
              <a:t> The only way to combat this is to generate content and lots of it.</a:t>
            </a:r>
          </a:p>
          <a:p>
            <a:pPr>
              <a:lnSpc>
                <a:spcPct val="90000"/>
              </a:lnSpc>
            </a:pPr>
            <a:r>
              <a:rPr lang="en-SG" sz="1700"/>
              <a:t> The more content and webpages you publish, the more chances you have at ranking on the search engines.</a:t>
            </a:r>
          </a:p>
          <a:p>
            <a:pPr>
              <a:lnSpc>
                <a:spcPct val="90000"/>
              </a:lnSpc>
            </a:pPr>
            <a:r>
              <a:rPr lang="en-SG" sz="1700"/>
              <a:t> Lottery tickets are a good analogy here. The more lottery tickets you have, the higher the odds are that you will win. Imagine that every webpage you create is a lottery ticket. The more webpages you have, the higher your chances are of ranking in the search engines.</a:t>
            </a:r>
          </a:p>
        </p:txBody>
      </p:sp>
    </p:spTree>
    <p:extLst>
      <p:ext uri="{BB962C8B-B14F-4D97-AF65-F5344CB8AC3E}">
        <p14:creationId xmlns:p14="http://schemas.microsoft.com/office/powerpoint/2010/main" val="3071866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8BFF442-1530-4B77-ABB8-F27A39141192}"/>
              </a:ext>
            </a:extLst>
          </p:cNvPr>
          <p:cNvSpPr>
            <a:spLocks noGrp="1"/>
          </p:cNvSpPr>
          <p:nvPr>
            <p:ph type="title"/>
          </p:nvPr>
        </p:nvSpPr>
        <p:spPr>
          <a:xfrm>
            <a:off x="1028699" y="294538"/>
            <a:ext cx="7421963" cy="1033669"/>
          </a:xfrm>
        </p:spPr>
        <p:txBody>
          <a:bodyPr>
            <a:normAutofit/>
          </a:bodyPr>
          <a:lstStyle/>
          <a:p>
            <a:r>
              <a:rPr lang="en-SG" sz="3500">
                <a:solidFill>
                  <a:srgbClr val="FFFFFF"/>
                </a:solidFill>
              </a:rPr>
              <a:t>Cont…</a:t>
            </a:r>
          </a:p>
        </p:txBody>
      </p:sp>
      <p:sp>
        <p:nvSpPr>
          <p:cNvPr id="3" name="Content Placeholder 2">
            <a:extLst>
              <a:ext uri="{FF2B5EF4-FFF2-40B4-BE49-F238E27FC236}">
                <a16:creationId xmlns:a16="http://schemas.microsoft.com/office/drawing/2014/main" xmlns="" id="{0B610489-4762-4A1C-956E-526845C3294C}"/>
              </a:ext>
            </a:extLst>
          </p:cNvPr>
          <p:cNvSpPr>
            <a:spLocks noGrp="1"/>
          </p:cNvSpPr>
          <p:nvPr>
            <p:ph idx="1"/>
          </p:nvPr>
        </p:nvSpPr>
        <p:spPr>
          <a:xfrm>
            <a:off x="1028699" y="2318197"/>
            <a:ext cx="7293023" cy="3683358"/>
          </a:xfrm>
        </p:spPr>
        <p:txBody>
          <a:bodyPr anchor="ctr">
            <a:normAutofit/>
          </a:bodyPr>
          <a:lstStyle/>
          <a:p>
            <a:pPr>
              <a:lnSpc>
                <a:spcPct val="90000"/>
              </a:lnSpc>
            </a:pPr>
            <a:r>
              <a:rPr lang="en-SG" sz="1400"/>
              <a:t>As you already know, the search engines are smart. </a:t>
            </a:r>
          </a:p>
          <a:p>
            <a:pPr>
              <a:lnSpc>
                <a:spcPct val="90000"/>
              </a:lnSpc>
            </a:pPr>
            <a:r>
              <a:rPr lang="en-SG" sz="1400"/>
              <a:t>If you create multiple webpages about the same exact topic, you are wasting your time. </a:t>
            </a:r>
          </a:p>
          <a:p>
            <a:pPr>
              <a:lnSpc>
                <a:spcPct val="90000"/>
              </a:lnSpc>
            </a:pPr>
            <a:r>
              <a:rPr lang="en-SG" sz="1400"/>
              <a:t>You need to create lots of content that covers lots of topics. </a:t>
            </a:r>
          </a:p>
          <a:p>
            <a:pPr>
              <a:lnSpc>
                <a:spcPct val="90000"/>
              </a:lnSpc>
            </a:pPr>
            <a:r>
              <a:rPr lang="en-SG" sz="1400"/>
              <a:t>There are multiple ways you can use content to expand your online presence and increase your chances of ranking without being repetitive.</a:t>
            </a:r>
          </a:p>
          <a:p>
            <a:pPr>
              <a:lnSpc>
                <a:spcPct val="90000"/>
              </a:lnSpc>
            </a:pPr>
            <a:r>
              <a:rPr lang="en-SG" sz="1400" u="sng"/>
              <a:t> Here are few examples: </a:t>
            </a:r>
          </a:p>
          <a:p>
            <a:pPr>
              <a:lnSpc>
                <a:spcPct val="90000"/>
              </a:lnSpc>
            </a:pPr>
            <a:r>
              <a:rPr lang="en-SG" sz="1400" b="1"/>
              <a:t>Homepage: </a:t>
            </a:r>
            <a:r>
              <a:rPr lang="en-SG" sz="1400"/>
              <a:t>Use your homepage to cover your overall value proposition and high-level messaging. If there was ever a place to optimize for more generic keywords, it is your homepage.</a:t>
            </a:r>
          </a:p>
          <a:p>
            <a:pPr>
              <a:lnSpc>
                <a:spcPct val="90000"/>
              </a:lnSpc>
            </a:pPr>
            <a:r>
              <a:rPr lang="en-SG" sz="1400" b="1"/>
              <a:t> Product/Service Pages: </a:t>
            </a:r>
            <a:r>
              <a:rPr lang="en-SG" sz="1400"/>
              <a:t>If you offer products and/or services, create a unique webpage for each one of them. </a:t>
            </a:r>
          </a:p>
          <a:p>
            <a:pPr>
              <a:lnSpc>
                <a:spcPct val="90000"/>
              </a:lnSpc>
            </a:pPr>
            <a:r>
              <a:rPr lang="en-SG" sz="1400" b="1"/>
              <a:t>Resource Center</a:t>
            </a:r>
            <a:r>
              <a:rPr lang="en-SG" sz="1400"/>
              <a:t>: Provide a webpage that offers links to other places on your website that cover education, advice, and tips.</a:t>
            </a:r>
          </a:p>
          <a:p>
            <a:pPr>
              <a:lnSpc>
                <a:spcPct val="90000"/>
              </a:lnSpc>
            </a:pPr>
            <a:r>
              <a:rPr lang="en-SG" sz="1400"/>
              <a:t> </a:t>
            </a:r>
            <a:r>
              <a:rPr lang="en-SG" sz="1400" b="1"/>
              <a:t>Blog: </a:t>
            </a:r>
            <a:r>
              <a:rPr lang="en-SG" sz="1400"/>
              <a:t>Blogging is an incredible way to stay current and fresh while making it easy to generate tons of content. Blogging on a regular basis (once per week is ideal) can have a dramatic impact on SEO because every blog post is a new webpage.</a:t>
            </a:r>
          </a:p>
        </p:txBody>
      </p:sp>
    </p:spTree>
    <p:extLst>
      <p:ext uri="{BB962C8B-B14F-4D97-AF65-F5344CB8AC3E}">
        <p14:creationId xmlns:p14="http://schemas.microsoft.com/office/powerpoint/2010/main" val="3479935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xmlns="" id="{3AC59EF7-4869-4CAF-A820-8CBF7F8E7BA6}"/>
              </a:ext>
            </a:extLst>
          </p:cNvPr>
          <p:cNvPicPr>
            <a:picLocks noChangeAspect="1"/>
          </p:cNvPicPr>
          <p:nvPr/>
        </p:nvPicPr>
        <p:blipFill rotWithShape="1">
          <a:blip r:embed="rId2">
            <a:alphaModFix amt="35000"/>
          </a:blip>
          <a:srcRect l="5248" r="5751" b="-1"/>
          <a:stretch/>
        </p:blipFill>
        <p:spPr>
          <a:xfrm>
            <a:off x="20" y="10"/>
            <a:ext cx="9143980" cy="6857990"/>
          </a:xfrm>
          <a:prstGeom prst="rect">
            <a:avLst/>
          </a:prstGeom>
        </p:spPr>
      </p:pic>
      <p:sp>
        <p:nvSpPr>
          <p:cNvPr id="2" name="Title 1">
            <a:extLst>
              <a:ext uri="{FF2B5EF4-FFF2-40B4-BE49-F238E27FC236}">
                <a16:creationId xmlns:a16="http://schemas.microsoft.com/office/drawing/2014/main" xmlns="" id="{9C00AC1C-7B97-4892-B2ED-2A1DC3539E86}"/>
              </a:ext>
            </a:extLst>
          </p:cNvPr>
          <p:cNvSpPr>
            <a:spLocks noGrp="1"/>
          </p:cNvSpPr>
          <p:nvPr>
            <p:ph type="title"/>
          </p:nvPr>
        </p:nvSpPr>
        <p:spPr>
          <a:xfrm>
            <a:off x="628650" y="365125"/>
            <a:ext cx="7886700" cy="1325563"/>
          </a:xfrm>
        </p:spPr>
        <p:txBody>
          <a:bodyPr>
            <a:normAutofit/>
          </a:bodyPr>
          <a:lstStyle/>
          <a:p>
            <a:r>
              <a:rPr lang="en-SG">
                <a:solidFill>
                  <a:srgbClr val="FFFFFF"/>
                </a:solidFill>
              </a:rPr>
              <a:t>Cont…</a:t>
            </a:r>
          </a:p>
        </p:txBody>
      </p:sp>
      <p:graphicFrame>
        <p:nvGraphicFramePr>
          <p:cNvPr id="5" name="Content Placeholder 2">
            <a:extLst>
              <a:ext uri="{FF2B5EF4-FFF2-40B4-BE49-F238E27FC236}">
                <a16:creationId xmlns:a16="http://schemas.microsoft.com/office/drawing/2014/main" xmlns="" id="{81657421-23E1-418F-AB37-EEF8741C70F4}"/>
              </a:ext>
            </a:extLst>
          </p:cNvPr>
          <p:cNvGraphicFramePr>
            <a:graphicFrameLocks noGrp="1"/>
          </p:cNvGraphicFramePr>
          <p:nvPr>
            <p:ph idx="1"/>
            <p:extLst>
              <p:ext uri="{D42A27DB-BD31-4B8C-83A1-F6EECF244321}">
                <p14:modId xmlns:p14="http://schemas.microsoft.com/office/powerpoint/2010/main" val="403424156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2142417"/>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BFD44E6-B4FC-4365-ADB2-9822794D7161}"/>
              </a:ext>
            </a:extLst>
          </p:cNvPr>
          <p:cNvSpPr>
            <a:spLocks noGrp="1"/>
          </p:cNvSpPr>
          <p:nvPr>
            <p:ph type="title"/>
          </p:nvPr>
        </p:nvSpPr>
        <p:spPr>
          <a:xfrm>
            <a:off x="1028699" y="294538"/>
            <a:ext cx="7421963" cy="1033669"/>
          </a:xfrm>
        </p:spPr>
        <p:txBody>
          <a:bodyPr>
            <a:normAutofit/>
          </a:bodyPr>
          <a:lstStyle/>
          <a:p>
            <a:r>
              <a:rPr lang="en-SG" sz="3500">
                <a:solidFill>
                  <a:srgbClr val="FFFFFF"/>
                </a:solidFill>
              </a:rPr>
              <a:t>Website Content</a:t>
            </a:r>
          </a:p>
        </p:txBody>
      </p:sp>
      <p:sp>
        <p:nvSpPr>
          <p:cNvPr id="3" name="Content Placeholder 2">
            <a:extLst>
              <a:ext uri="{FF2B5EF4-FFF2-40B4-BE49-F238E27FC236}">
                <a16:creationId xmlns:a16="http://schemas.microsoft.com/office/drawing/2014/main" xmlns="" id="{325BC144-9B27-42A2-8D05-9A3DD1F8ADC1}"/>
              </a:ext>
            </a:extLst>
          </p:cNvPr>
          <p:cNvSpPr>
            <a:spLocks noGrp="1"/>
          </p:cNvSpPr>
          <p:nvPr>
            <p:ph idx="1"/>
          </p:nvPr>
        </p:nvSpPr>
        <p:spPr>
          <a:xfrm>
            <a:off x="1028699" y="2318197"/>
            <a:ext cx="7293023" cy="3683358"/>
          </a:xfrm>
        </p:spPr>
        <p:txBody>
          <a:bodyPr anchor="ctr">
            <a:normAutofit/>
          </a:bodyPr>
          <a:lstStyle/>
          <a:p>
            <a:r>
              <a:rPr lang="en-SG" sz="1700"/>
              <a:t>There are multiple elements on your website that you can control to make it easy for the search engines to index your content and understand what it is all about.</a:t>
            </a:r>
          </a:p>
          <a:p>
            <a:r>
              <a:rPr lang="en-SG" sz="1700"/>
              <a:t> You want to write content that your audience will find valuable and engaging. </a:t>
            </a:r>
          </a:p>
          <a:p>
            <a:r>
              <a:rPr lang="en-SG" sz="1700"/>
              <a:t>Aside from the topical nature of the content, the way you format your webpages can have an impact on how the search engine bots digest your content. </a:t>
            </a:r>
          </a:p>
          <a:p>
            <a:r>
              <a:rPr lang="en-SG" sz="1700"/>
              <a:t>Every webpage you create should have a thought-provoking headline to grab the reader’s attention, and should also include the keyword or phrase that the webpage covers.</a:t>
            </a:r>
          </a:p>
          <a:p>
            <a:r>
              <a:rPr lang="en-SG" sz="1700"/>
              <a:t>Other body formatting, such as bolding certain keywords or phrases, can help stress the importance of phrases you are optimizing for</a:t>
            </a:r>
          </a:p>
        </p:txBody>
      </p:sp>
    </p:spTree>
    <p:extLst>
      <p:ext uri="{BB962C8B-B14F-4D97-AF65-F5344CB8AC3E}">
        <p14:creationId xmlns:p14="http://schemas.microsoft.com/office/powerpoint/2010/main" val="140226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BC26D8-82FB-445E-AA49-62A77D7C1E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4E4C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CB44330D-EA18-4254-AA95-EB49948539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xmlns="" id="{C3233604-DFEB-4A60-BB46-EF20FA7FEA21}"/>
              </a:ext>
            </a:extLst>
          </p:cNvPr>
          <p:cNvPicPr>
            <a:picLocks noGrp="1" noChangeAspect="1"/>
          </p:cNvPicPr>
          <p:nvPr>
            <p:ph idx="4294967295"/>
          </p:nvPr>
        </p:nvPicPr>
        <p:blipFill>
          <a:blip r:embed="rId2"/>
          <a:stretch>
            <a:fillRect/>
          </a:stretch>
        </p:blipFill>
        <p:spPr>
          <a:xfrm>
            <a:off x="0" y="1169988"/>
            <a:ext cx="8178800" cy="4518025"/>
          </a:xfrm>
          <a:prstGeom prst="rect">
            <a:avLst/>
          </a:prstGeom>
        </p:spPr>
      </p:pic>
    </p:spTree>
    <p:extLst>
      <p:ext uri="{BB962C8B-B14F-4D97-AF65-F5344CB8AC3E}">
        <p14:creationId xmlns:p14="http://schemas.microsoft.com/office/powerpoint/2010/main" val="8876426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1491363-C662-4F51-8F1B-5E67E4A8EB6E}"/>
              </a:ext>
            </a:extLst>
          </p:cNvPr>
          <p:cNvSpPr>
            <a:spLocks noGrp="1"/>
          </p:cNvSpPr>
          <p:nvPr>
            <p:ph type="title"/>
          </p:nvPr>
        </p:nvSpPr>
        <p:spPr>
          <a:xfrm>
            <a:off x="1028699" y="294538"/>
            <a:ext cx="7421963" cy="1033669"/>
          </a:xfrm>
        </p:spPr>
        <p:txBody>
          <a:bodyPr>
            <a:normAutofit/>
          </a:bodyPr>
          <a:lstStyle/>
          <a:p>
            <a:r>
              <a:rPr lang="en-SG" sz="3500">
                <a:solidFill>
                  <a:srgbClr val="FFFFFF"/>
                </a:solidFill>
              </a:rPr>
              <a:t>Pictures</a:t>
            </a:r>
          </a:p>
        </p:txBody>
      </p:sp>
      <p:sp>
        <p:nvSpPr>
          <p:cNvPr id="3" name="Content Placeholder 2">
            <a:extLst>
              <a:ext uri="{FF2B5EF4-FFF2-40B4-BE49-F238E27FC236}">
                <a16:creationId xmlns:a16="http://schemas.microsoft.com/office/drawing/2014/main" xmlns="" id="{CB5E1AD2-5D6B-47F0-A352-9656F8E8B672}"/>
              </a:ext>
            </a:extLst>
          </p:cNvPr>
          <p:cNvSpPr>
            <a:spLocks noGrp="1"/>
          </p:cNvSpPr>
          <p:nvPr>
            <p:ph idx="1"/>
          </p:nvPr>
        </p:nvSpPr>
        <p:spPr>
          <a:xfrm>
            <a:off x="1028699" y="2318197"/>
            <a:ext cx="7293023" cy="3683358"/>
          </a:xfrm>
        </p:spPr>
        <p:txBody>
          <a:bodyPr anchor="ctr">
            <a:normAutofit/>
          </a:bodyPr>
          <a:lstStyle/>
          <a:p>
            <a:pPr>
              <a:lnSpc>
                <a:spcPct val="90000"/>
              </a:lnSpc>
            </a:pPr>
            <a:r>
              <a:rPr lang="en-SG" sz="1700"/>
              <a:t>There is nothing worse than landing on a webpage and being faced with mountains of text. </a:t>
            </a:r>
          </a:p>
          <a:p>
            <a:pPr>
              <a:lnSpc>
                <a:spcPct val="90000"/>
              </a:lnSpc>
            </a:pPr>
            <a:r>
              <a:rPr lang="en-SG" sz="1700"/>
              <a:t>Not only are pictures a great way to break up sections of text, but they also serve as an opportunity to communicate with the search engines. </a:t>
            </a:r>
          </a:p>
          <a:p>
            <a:pPr>
              <a:lnSpc>
                <a:spcPct val="90000"/>
              </a:lnSpc>
            </a:pPr>
            <a:r>
              <a:rPr lang="en-SG" sz="1700"/>
              <a:t>Because search engines cannot tell what a picture is by scanning it, they look for clues in two places.</a:t>
            </a:r>
          </a:p>
          <a:p>
            <a:pPr>
              <a:lnSpc>
                <a:spcPct val="90000"/>
              </a:lnSpc>
            </a:pPr>
            <a:r>
              <a:rPr lang="en-SG" sz="1700"/>
              <a:t>Every picture you upload to your website will have a file name. When the picture is inserted on your website, the picture’s file name actually lives in your website’s sources code, or HTML.</a:t>
            </a:r>
          </a:p>
          <a:p>
            <a:pPr>
              <a:lnSpc>
                <a:spcPct val="90000"/>
              </a:lnSpc>
            </a:pPr>
            <a:r>
              <a:rPr lang="en-SG" sz="1700"/>
              <a:t> Since the search engines scan your website’s code, you should use file names that describe the picture. </a:t>
            </a:r>
          </a:p>
          <a:p>
            <a:pPr lvl="1">
              <a:lnSpc>
                <a:spcPct val="90000"/>
              </a:lnSpc>
            </a:pPr>
            <a:r>
              <a:rPr lang="en-SG" sz="1700"/>
              <a:t>For example, “red-tennis-shoesvelcro.jpg‟ is much more useful than “pic12345.jpg‟.</a:t>
            </a:r>
          </a:p>
        </p:txBody>
      </p:sp>
    </p:spTree>
    <p:extLst>
      <p:ext uri="{BB962C8B-B14F-4D97-AF65-F5344CB8AC3E}">
        <p14:creationId xmlns:p14="http://schemas.microsoft.com/office/powerpoint/2010/main" val="3772782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1C574E90-1949-4924-B663-AEA13DB791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3CD1EA40-7116-4FCB-9369-70F29FAA91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235220" cy="38546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499E7D7-5461-4A8B-9E18-3943FCB48E36}"/>
              </a:ext>
            </a:extLst>
          </p:cNvPr>
          <p:cNvSpPr>
            <a:spLocks noGrp="1"/>
          </p:cNvSpPr>
          <p:nvPr>
            <p:ph type="title"/>
          </p:nvPr>
        </p:nvSpPr>
        <p:spPr>
          <a:xfrm>
            <a:off x="526008" y="710273"/>
            <a:ext cx="3264236" cy="2813320"/>
          </a:xfrm>
        </p:spPr>
        <p:txBody>
          <a:bodyPr vert="horz" lIns="91440" tIns="45720" rIns="91440" bIns="45720" rtlCol="0" anchor="ctr">
            <a:normAutofit/>
          </a:bodyPr>
          <a:lstStyle/>
          <a:p>
            <a:pPr algn="l">
              <a:lnSpc>
                <a:spcPct val="90000"/>
              </a:lnSpc>
            </a:pPr>
            <a:r>
              <a:rPr lang="en-US" kern="1200">
                <a:solidFill>
                  <a:schemeClr val="tx1"/>
                </a:solidFill>
                <a:latin typeface="+mj-lt"/>
                <a:ea typeface="+mj-ea"/>
                <a:cs typeface="+mj-cs"/>
              </a:rPr>
              <a:t>Internal Linking</a:t>
            </a:r>
          </a:p>
        </p:txBody>
      </p:sp>
      <p:sp>
        <p:nvSpPr>
          <p:cNvPr id="3" name="Content Placeholder 2">
            <a:extLst>
              <a:ext uri="{FF2B5EF4-FFF2-40B4-BE49-F238E27FC236}">
                <a16:creationId xmlns:a16="http://schemas.microsoft.com/office/drawing/2014/main" xmlns="" id="{9FE2D208-A7F5-4DE1-9963-35CF028A12CE}"/>
              </a:ext>
            </a:extLst>
          </p:cNvPr>
          <p:cNvSpPr>
            <a:spLocks noGrp="1"/>
          </p:cNvSpPr>
          <p:nvPr>
            <p:ph sz="half" idx="1"/>
          </p:nvPr>
        </p:nvSpPr>
        <p:spPr>
          <a:xfrm>
            <a:off x="548639" y="4099034"/>
            <a:ext cx="8088893" cy="2196771"/>
          </a:xfrm>
        </p:spPr>
        <p:txBody>
          <a:bodyPr vert="horz" lIns="91440" tIns="45720" rIns="91440" bIns="45720" rtlCol="0" anchor="ctr">
            <a:normAutofit/>
          </a:bodyPr>
          <a:lstStyle/>
          <a:p>
            <a:pPr indent="-228600">
              <a:lnSpc>
                <a:spcPct val="90000"/>
              </a:lnSpc>
            </a:pPr>
            <a:r>
              <a:rPr lang="en-US" sz="1400"/>
              <a:t>When creating content for your website on your blog or on specific webpages, you may want to reference other pages on your website.</a:t>
            </a:r>
          </a:p>
          <a:p>
            <a:pPr indent="-228600">
              <a:lnSpc>
                <a:spcPct val="90000"/>
              </a:lnSpc>
            </a:pPr>
            <a:r>
              <a:rPr lang="en-US" sz="1400"/>
              <a:t> You can reference these other pages by inserting a link to another webpage within a specific webpage’s content. </a:t>
            </a:r>
          </a:p>
          <a:p>
            <a:pPr indent="-228600">
              <a:lnSpc>
                <a:spcPct val="90000"/>
              </a:lnSpc>
            </a:pPr>
            <a:r>
              <a:rPr lang="en-US" sz="1400"/>
              <a:t>The use of </a:t>
            </a:r>
            <a:r>
              <a:rPr lang="en-US" sz="1400" b="1"/>
              <a:t>anchor text </a:t>
            </a:r>
            <a:r>
              <a:rPr lang="en-US" sz="1400"/>
              <a:t>is recommended when linking to another webpage or even another website. </a:t>
            </a:r>
          </a:p>
          <a:p>
            <a:pPr indent="-228600">
              <a:lnSpc>
                <a:spcPct val="90000"/>
              </a:lnSpc>
            </a:pPr>
            <a:r>
              <a:rPr lang="en-US" sz="1400"/>
              <a:t>When anchor text is used, it implies that the page you are linking to is about the keyword or phrase you use as your anchor. </a:t>
            </a:r>
          </a:p>
          <a:p>
            <a:pPr indent="-228600">
              <a:lnSpc>
                <a:spcPct val="90000"/>
              </a:lnSpc>
            </a:pPr>
            <a:r>
              <a:rPr lang="en-US" sz="1400"/>
              <a:t>This is yet another way you can help out the search engines.</a:t>
            </a:r>
          </a:p>
        </p:txBody>
      </p:sp>
      <p:pic>
        <p:nvPicPr>
          <p:cNvPr id="5" name="Content Placeholder 4">
            <a:extLst>
              <a:ext uri="{FF2B5EF4-FFF2-40B4-BE49-F238E27FC236}">
                <a16:creationId xmlns:a16="http://schemas.microsoft.com/office/drawing/2014/main" xmlns="" id="{96AE5367-CE75-4DE5-817A-863BE5A614FB}"/>
              </a:ext>
            </a:extLst>
          </p:cNvPr>
          <p:cNvPicPr>
            <a:picLocks noGrp="1" noChangeAspect="1"/>
          </p:cNvPicPr>
          <p:nvPr>
            <p:ph sz="half" idx="2"/>
          </p:nvPr>
        </p:nvPicPr>
        <p:blipFill>
          <a:blip r:embed="rId2"/>
          <a:stretch>
            <a:fillRect/>
          </a:stretch>
        </p:blipFill>
        <p:spPr>
          <a:xfrm>
            <a:off x="4456926" y="1173310"/>
            <a:ext cx="4483411" cy="1580401"/>
          </a:xfrm>
          <a:prstGeom prst="rect">
            <a:avLst/>
          </a:prstGeom>
        </p:spPr>
      </p:pic>
      <p:sp>
        <p:nvSpPr>
          <p:cNvPr id="14" name="Rectangle 13">
            <a:extLst>
              <a:ext uri="{FF2B5EF4-FFF2-40B4-BE49-F238E27FC236}">
                <a16:creationId xmlns:a16="http://schemas.microsoft.com/office/drawing/2014/main" xmlns="" id="{D9F5512A-48E1-4C07-B75E-3CCC517B68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77363" cy="3854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xmlns="" id="{9CF1CD8B-D430-49E7-8630-84152C414EA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96639" y="73152"/>
            <a:ext cx="884223" cy="232963"/>
            <a:chOff x="7763256" y="73152"/>
            <a:chExt cx="1178966" cy="232963"/>
          </a:xfrm>
        </p:grpSpPr>
        <p:sp>
          <p:nvSpPr>
            <p:cNvPr id="17" name="Rectangle 64">
              <a:extLst>
                <a:ext uri="{FF2B5EF4-FFF2-40B4-BE49-F238E27FC236}">
                  <a16:creationId xmlns:a16="http://schemas.microsoft.com/office/drawing/2014/main" xmlns="" id="{1F5B8298-9AB4-45B4-B28E-C8C1A26440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xmlns="" id="{100AEF19-4AE6-42BE-81E6-95700DB853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xmlns="" id="{1192B5C1-AE13-49EA-82FD-F3C3BC02AB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xmlns="" id="{713612B5-8E9D-4FEF-86B9-52A0FABD8AB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xmlns="" id="{14FC746D-B820-44A3-B1B3-53B690BC2B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xmlns="" id="{8778550A-567F-40F6-A77F-2E2B501759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xmlns="" id="{C28C989E-85FD-4D1C-AF77-82F4B985FD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xmlns="" id="{58FDDCED-5FC6-4B14-A0E2-DF4310ED96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xmlns="" id="{E80E854B-CCEB-4CEF-B465-561C4C872A8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xmlns="" id="{02BED26F-9C32-4DF8-8739-D89F6F0591D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xmlns="" id="{CE3B71C9-F500-46F1-8D17-C3EF4DA5FD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xmlns="" id="{C14431D0-29B6-473C-B2FD-4661864DA4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xmlns="" id="{D10457BA-9444-4642-861C-78120DD8D4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xmlns="" id="{27C95C30-0364-4C32-B686-0C366086A4C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xmlns="" id="{A0BDEDBA-CA15-41EE-B2C6-8A973B5E62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xmlns="" id="{702B9007-982C-4F69-A443-B07F3BEFD6B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xmlns="" id="{28596B48-F33B-451E-8C2D-3525B338768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xmlns="" id="{4B493BB9-A171-4B97-B05A-187E03FFAB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xmlns="" id="{973B8111-A5EB-4EE8-9813-8495336F67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xmlns="" id="{6A4F8D39-9886-490F-B7A9-3B2693299A1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xmlns="" id="{A5271697-90F1-4A23-8EF2-0179F2EAFA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6492875"/>
            <a:ext cx="9143999" cy="3651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0085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xmlns="" id="{FFB7066C-9381-4134-BF8A-0B7CBAF00041}"/>
              </a:ext>
            </a:extLst>
          </p:cNvPr>
          <p:cNvSpPr>
            <a:spLocks noGrp="1"/>
          </p:cNvSpPr>
          <p:nvPr>
            <p:ph type="title"/>
          </p:nvPr>
        </p:nvSpPr>
        <p:spPr>
          <a:xfrm>
            <a:off x="1028699" y="294538"/>
            <a:ext cx="7421963" cy="1033669"/>
          </a:xfrm>
        </p:spPr>
        <p:txBody>
          <a:bodyPr>
            <a:normAutofit/>
          </a:bodyPr>
          <a:lstStyle/>
          <a:p>
            <a:r>
              <a:rPr lang="en-SG" sz="3500">
                <a:solidFill>
                  <a:srgbClr val="FFFFFF"/>
                </a:solidFill>
              </a:rPr>
              <a:t>Using Social Media to Spread Content</a:t>
            </a:r>
          </a:p>
        </p:txBody>
      </p:sp>
      <p:sp>
        <p:nvSpPr>
          <p:cNvPr id="6" name="Content Placeholder 5">
            <a:extLst>
              <a:ext uri="{FF2B5EF4-FFF2-40B4-BE49-F238E27FC236}">
                <a16:creationId xmlns:a16="http://schemas.microsoft.com/office/drawing/2014/main" xmlns="" id="{2B27A2E1-D536-4627-9B41-BFC733C8BADB}"/>
              </a:ext>
            </a:extLst>
          </p:cNvPr>
          <p:cNvSpPr>
            <a:spLocks noGrp="1"/>
          </p:cNvSpPr>
          <p:nvPr>
            <p:ph idx="1"/>
          </p:nvPr>
        </p:nvSpPr>
        <p:spPr>
          <a:xfrm>
            <a:off x="1028699" y="2318197"/>
            <a:ext cx="7293023" cy="3683358"/>
          </a:xfrm>
        </p:spPr>
        <p:txBody>
          <a:bodyPr anchor="ctr">
            <a:normAutofit/>
          </a:bodyPr>
          <a:lstStyle/>
          <a:p>
            <a:r>
              <a:rPr lang="en-SG" sz="1700" b="0" i="0">
                <a:effectLst/>
                <a:latin typeface="Source Sans Pro" panose="020B0503030403020204" pitchFamily="34" charset="0"/>
              </a:rPr>
              <a:t>There’s been an ongoing debate about the impact of social signals on a website’s search rankings.</a:t>
            </a:r>
          </a:p>
          <a:p>
            <a:r>
              <a:rPr lang="en-SG" sz="1700" b="0" i="0">
                <a:effectLst/>
                <a:latin typeface="Source Sans Pro" panose="020B0503030403020204" pitchFamily="34" charset="0"/>
              </a:rPr>
              <a:t>The main argument being that social media doesn’t directly affect your SEO.</a:t>
            </a:r>
          </a:p>
          <a:p>
            <a:r>
              <a:rPr lang="en-SG" sz="1700" b="0" i="0">
                <a:effectLst/>
                <a:latin typeface="Source Sans Pro" panose="020B0503030403020204" pitchFamily="34" charset="0"/>
              </a:rPr>
              <a:t>However, it does have an impact on the factors that do affect rankings such as traffic, meaning it indirectly affects your rankings.</a:t>
            </a:r>
          </a:p>
          <a:p>
            <a:r>
              <a:rPr lang="en-SG" sz="1700" b="0" i="0">
                <a:effectLst/>
                <a:latin typeface="Roboto"/>
              </a:rPr>
              <a:t>Studies by </a:t>
            </a:r>
            <a:r>
              <a:rPr lang="en-SG" sz="1700" b="0" i="0" u="none" strike="noStrike">
                <a:effectLst/>
                <a:latin typeface="Roboto"/>
                <a:hlinkClick r:id="rId2"/>
              </a:rPr>
              <a:t> HootSuite</a:t>
            </a:r>
            <a:r>
              <a:rPr lang="en-SG" sz="1700" b="0" i="0">
                <a:effectLst/>
                <a:latin typeface="Roboto"/>
              </a:rPr>
              <a:t> have suggested that there’s a correlation between </a:t>
            </a:r>
            <a:r>
              <a:rPr lang="en-SG" sz="1700" b="0" i="0" u="none" strike="noStrike">
                <a:effectLst/>
                <a:latin typeface="Roboto"/>
              </a:rPr>
              <a:t>social</a:t>
            </a:r>
            <a:r>
              <a:rPr lang="en-SG" sz="1700" b="0" i="0">
                <a:effectLst/>
                <a:latin typeface="Roboto"/>
              </a:rPr>
              <a:t> media shares and higher rankings. </a:t>
            </a:r>
          </a:p>
          <a:p>
            <a:r>
              <a:rPr lang="en-SG" sz="1700" b="0" i="0">
                <a:effectLst/>
                <a:latin typeface="Roboto"/>
              </a:rPr>
              <a:t>You might have noticed that yourself: content that ranks well on Google often also has a lot of shares, retweets, and likes.</a:t>
            </a:r>
            <a:endParaRPr lang="en-SG" sz="1700" b="0" i="0">
              <a:effectLst/>
              <a:latin typeface="Source Sans Pro" panose="020B0503030403020204" pitchFamily="34" charset="0"/>
            </a:endParaRPr>
          </a:p>
          <a:p>
            <a:pPr marL="0" indent="0">
              <a:buNone/>
            </a:pPr>
            <a:endParaRPr lang="en-SG" sz="1700"/>
          </a:p>
        </p:txBody>
      </p:sp>
    </p:spTree>
    <p:extLst>
      <p:ext uri="{BB962C8B-B14F-4D97-AF65-F5344CB8AC3E}">
        <p14:creationId xmlns:p14="http://schemas.microsoft.com/office/powerpoint/2010/main" val="40085184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DB52669-AAED-4423-A64C-858B62F74382}"/>
              </a:ext>
            </a:extLst>
          </p:cNvPr>
          <p:cNvSpPr>
            <a:spLocks noGrp="1"/>
          </p:cNvSpPr>
          <p:nvPr>
            <p:ph type="title"/>
          </p:nvPr>
        </p:nvSpPr>
        <p:spPr>
          <a:xfrm>
            <a:off x="1028699" y="294538"/>
            <a:ext cx="7421963" cy="1033669"/>
          </a:xfrm>
        </p:spPr>
        <p:txBody>
          <a:bodyPr>
            <a:normAutofit/>
          </a:bodyPr>
          <a:lstStyle/>
          <a:p>
            <a:r>
              <a:rPr lang="en-SG" sz="3500" dirty="0" err="1">
                <a:solidFill>
                  <a:srgbClr val="FFFFFF"/>
                </a:solidFill>
              </a:rPr>
              <a:t>Cont</a:t>
            </a:r>
            <a:r>
              <a:rPr lang="en-SG" sz="3500" dirty="0">
                <a:solidFill>
                  <a:srgbClr val="FFFFFF"/>
                </a:solidFill>
              </a:rPr>
              <a:t>…</a:t>
            </a:r>
          </a:p>
        </p:txBody>
      </p:sp>
      <p:sp>
        <p:nvSpPr>
          <p:cNvPr id="3" name="Content Placeholder 2">
            <a:extLst>
              <a:ext uri="{FF2B5EF4-FFF2-40B4-BE49-F238E27FC236}">
                <a16:creationId xmlns:a16="http://schemas.microsoft.com/office/drawing/2014/main" xmlns="" id="{F3873697-069B-407F-8539-ABFD6C6ED6AC}"/>
              </a:ext>
            </a:extLst>
          </p:cNvPr>
          <p:cNvSpPr>
            <a:spLocks noGrp="1"/>
          </p:cNvSpPr>
          <p:nvPr>
            <p:ph idx="1"/>
          </p:nvPr>
        </p:nvSpPr>
        <p:spPr>
          <a:xfrm>
            <a:off x="1028699" y="2318197"/>
            <a:ext cx="7293023" cy="3683358"/>
          </a:xfrm>
        </p:spPr>
        <p:txBody>
          <a:bodyPr anchor="ctr">
            <a:normAutofit/>
          </a:bodyPr>
          <a:lstStyle/>
          <a:p>
            <a:r>
              <a:rPr lang="en-SG" sz="1600" b="0" i="0">
                <a:effectLst/>
                <a:latin typeface="Roboto"/>
              </a:rPr>
              <a:t>Why do posts that get shared a lot also tend to be posts that rank more highly?</a:t>
            </a:r>
          </a:p>
          <a:p>
            <a:r>
              <a:rPr lang="en-SG" sz="1600" b="1" i="0">
                <a:effectLst/>
                <a:latin typeface="Roboto"/>
              </a:rPr>
              <a:t>While social media shares might be correlated with better rankings, that doesn’t mean that the social media shares cause better rankings.</a:t>
            </a:r>
            <a:endParaRPr lang="en-SG" sz="1600">
              <a:latin typeface="Roboto"/>
            </a:endParaRPr>
          </a:p>
          <a:p>
            <a:r>
              <a:rPr lang="en-SG" sz="1600" b="0" i="0">
                <a:effectLst/>
                <a:latin typeface="Roboto"/>
              </a:rPr>
              <a:t>A piece of your content could get shared thousands of times on Twitter without necessarily budging at all in Google’s search engine results.</a:t>
            </a:r>
          </a:p>
          <a:p>
            <a:r>
              <a:rPr lang="en-SG" sz="1600" b="0" i="0">
                <a:effectLst/>
                <a:latin typeface="Roboto"/>
              </a:rPr>
              <a:t>Instead, when </a:t>
            </a:r>
            <a:r>
              <a:rPr lang="en-SG" sz="1600" b="0" i="0" u="none" strike="noStrike">
                <a:effectLst/>
                <a:latin typeface="Roboto"/>
              </a:rPr>
              <a:t>social media</a:t>
            </a:r>
            <a:r>
              <a:rPr lang="en-SG" sz="1600" b="0" i="0">
                <a:effectLst/>
                <a:latin typeface="Roboto"/>
              </a:rPr>
              <a:t> appears to be causing a boost in ranking, this is what’s happening:</a:t>
            </a:r>
          </a:p>
          <a:p>
            <a:pPr lvl="1">
              <a:buFont typeface="Arial" panose="020B0604020202020204" pitchFamily="34" charset="0"/>
              <a:buChar char="•"/>
            </a:pPr>
            <a:r>
              <a:rPr lang="en-SG" sz="1600" b="0" i="0">
                <a:effectLst/>
                <a:latin typeface="Roboto"/>
              </a:rPr>
              <a:t>Content that gets shared a lot gets seen a lot.</a:t>
            </a:r>
          </a:p>
          <a:p>
            <a:pPr lvl="1">
              <a:buFont typeface="Arial" panose="020B0604020202020204" pitchFamily="34" charset="0"/>
              <a:buChar char="•"/>
            </a:pPr>
            <a:r>
              <a:rPr lang="en-SG" sz="1600" b="0" i="0">
                <a:effectLst/>
                <a:latin typeface="Roboto"/>
              </a:rPr>
              <a:t>Content that gets seen a lot is more likely to get linked to from other websites.</a:t>
            </a:r>
          </a:p>
          <a:p>
            <a:pPr lvl="1">
              <a:buFont typeface="Arial" panose="020B0604020202020204" pitchFamily="34" charset="0"/>
              <a:buChar char="•"/>
            </a:pPr>
            <a:r>
              <a:rPr lang="en-SG" sz="1600" b="0" i="0">
                <a:effectLst/>
                <a:latin typeface="Roboto"/>
              </a:rPr>
              <a:t>Those additional </a:t>
            </a:r>
            <a:r>
              <a:rPr lang="en-SG" sz="1600" b="0" i="0" u="none" strike="noStrike">
                <a:effectLst/>
                <a:latin typeface="Roboto"/>
              </a:rPr>
              <a:t>backlinks</a:t>
            </a:r>
            <a:r>
              <a:rPr lang="en-SG" sz="1600" b="0" i="0">
                <a:effectLst/>
                <a:latin typeface="Roboto"/>
              </a:rPr>
              <a:t> are the cause of the better rankings.</a:t>
            </a:r>
          </a:p>
          <a:p>
            <a:pPr lvl="1">
              <a:buFont typeface="Arial" panose="020B0604020202020204" pitchFamily="34" charset="0"/>
              <a:buChar char="•"/>
            </a:pPr>
            <a:r>
              <a:rPr lang="en-SG" sz="1600" b="0" i="0">
                <a:effectLst/>
                <a:latin typeface="Roboto"/>
              </a:rPr>
              <a:t>The improved rankings also lead to increased </a:t>
            </a:r>
            <a:r>
              <a:rPr lang="en-SG" sz="1600" b="0" i="0" u="none" strike="noStrike">
                <a:effectLst/>
                <a:latin typeface="Roboto"/>
              </a:rPr>
              <a:t>social media</a:t>
            </a:r>
            <a:r>
              <a:rPr lang="en-SG" sz="1600" b="0" i="0">
                <a:effectLst/>
                <a:latin typeface="Roboto"/>
              </a:rPr>
              <a:t> activity.</a:t>
            </a:r>
          </a:p>
          <a:p>
            <a:endParaRPr lang="en-SG" sz="1600"/>
          </a:p>
        </p:txBody>
      </p:sp>
    </p:spTree>
    <p:extLst>
      <p:ext uri="{BB962C8B-B14F-4D97-AF65-F5344CB8AC3E}">
        <p14:creationId xmlns:p14="http://schemas.microsoft.com/office/powerpoint/2010/main" val="11303375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9B31788-33CC-4E8B-9862-E6B9E6132FCC}"/>
              </a:ext>
            </a:extLst>
          </p:cNvPr>
          <p:cNvSpPr>
            <a:spLocks noGrp="1"/>
          </p:cNvSpPr>
          <p:nvPr>
            <p:ph type="title"/>
          </p:nvPr>
        </p:nvSpPr>
        <p:spPr>
          <a:xfrm>
            <a:off x="1028699" y="294538"/>
            <a:ext cx="7421963" cy="1033669"/>
          </a:xfrm>
        </p:spPr>
        <p:txBody>
          <a:bodyPr>
            <a:normAutofit/>
          </a:bodyPr>
          <a:lstStyle/>
          <a:p>
            <a:r>
              <a:rPr lang="en-SG" sz="3500">
                <a:solidFill>
                  <a:srgbClr val="FFFFFF"/>
                </a:solidFill>
              </a:rPr>
              <a:t>Cont..</a:t>
            </a:r>
          </a:p>
        </p:txBody>
      </p:sp>
      <p:sp>
        <p:nvSpPr>
          <p:cNvPr id="3" name="Content Placeholder 2">
            <a:extLst>
              <a:ext uri="{FF2B5EF4-FFF2-40B4-BE49-F238E27FC236}">
                <a16:creationId xmlns:a16="http://schemas.microsoft.com/office/drawing/2014/main" xmlns="" id="{CBAE06FB-AEF5-4677-9BA9-BED3F79815AF}"/>
              </a:ext>
            </a:extLst>
          </p:cNvPr>
          <p:cNvSpPr>
            <a:spLocks noGrp="1"/>
          </p:cNvSpPr>
          <p:nvPr>
            <p:ph idx="1"/>
          </p:nvPr>
        </p:nvSpPr>
        <p:spPr>
          <a:xfrm>
            <a:off x="1028699" y="2318197"/>
            <a:ext cx="7293023" cy="3683358"/>
          </a:xfrm>
        </p:spPr>
        <p:txBody>
          <a:bodyPr anchor="ctr">
            <a:normAutofit/>
          </a:bodyPr>
          <a:lstStyle/>
          <a:p>
            <a:r>
              <a:rPr lang="en-SG" sz="1700"/>
              <a:t>Beyond using social networks to engage new prospects, drive leads, and build brand awareness, businesses should consider all of the SEO benefits they miss out on by not having a brand presence.</a:t>
            </a:r>
          </a:p>
          <a:p>
            <a:r>
              <a:rPr lang="en-SG" sz="1700"/>
              <a:t> In order to capitalize on the boost to your SERP rankings from social media, you need to make your content easy to share. </a:t>
            </a:r>
          </a:p>
          <a:p>
            <a:r>
              <a:rPr lang="en-SG" sz="1700"/>
              <a:t>Implementing social network buttons across your website is the easiest way to accomplish this. </a:t>
            </a:r>
          </a:p>
          <a:p>
            <a:endParaRPr lang="en-SG" sz="1700"/>
          </a:p>
        </p:txBody>
      </p:sp>
    </p:spTree>
    <p:extLst>
      <p:ext uri="{BB962C8B-B14F-4D97-AF65-F5344CB8AC3E}">
        <p14:creationId xmlns:p14="http://schemas.microsoft.com/office/powerpoint/2010/main" val="3386652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What is Hidden Text</a:t>
            </a:r>
          </a:p>
        </p:txBody>
      </p:sp>
      <p:sp>
        <p:nvSpPr>
          <p:cNvPr id="3" name="Content Placeholder 2"/>
          <p:cNvSpPr>
            <a:spLocks noGrp="1"/>
          </p:cNvSpPr>
          <p:nvPr>
            <p:ph idx="1"/>
          </p:nvPr>
        </p:nvSpPr>
        <p:spPr>
          <a:xfrm>
            <a:off x="1028699" y="2318197"/>
            <a:ext cx="7293023" cy="3683358"/>
          </a:xfrm>
        </p:spPr>
        <p:txBody>
          <a:bodyPr anchor="ctr">
            <a:normAutofit/>
          </a:bodyPr>
          <a:lstStyle/>
          <a:p>
            <a:pPr>
              <a:lnSpc>
                <a:spcPct val="90000"/>
              </a:lnSpc>
            </a:pPr>
            <a:r>
              <a:rPr lang="en-US" sz="1700"/>
              <a:t>Hidden text (Cloaking) means the text not visible to users but shown to search engines. </a:t>
            </a:r>
            <a:r>
              <a:rPr lang="en-US" sz="1700" b="1"/>
              <a:t>Users can not see the content at all</a:t>
            </a:r>
            <a:r>
              <a:rPr lang="en-US" sz="1700"/>
              <a:t>.</a:t>
            </a:r>
          </a:p>
          <a:p>
            <a:pPr>
              <a:lnSpc>
                <a:spcPct val="90000"/>
              </a:lnSpc>
            </a:pPr>
            <a:r>
              <a:rPr lang="en-US" sz="1700" b="1"/>
              <a:t>Cloaking</a:t>
            </a:r>
            <a:r>
              <a:rPr lang="en-US" sz="1700"/>
              <a:t> is a search engine optimization technique in which the content or information presented to the user is different from that presented to search engine crawlers (i.e. spiders or bots) for better indexing. </a:t>
            </a:r>
          </a:p>
          <a:p>
            <a:pPr>
              <a:lnSpc>
                <a:spcPct val="90000"/>
              </a:lnSpc>
            </a:pPr>
            <a:r>
              <a:rPr lang="en-US" sz="1700"/>
              <a:t>In other words, the web server is specially programmed to return different content to search engines than it returns to regular users, in an attempt to distort search engine rankings. </a:t>
            </a:r>
          </a:p>
          <a:p>
            <a:pPr>
              <a:lnSpc>
                <a:spcPct val="90000"/>
              </a:lnSpc>
            </a:pPr>
            <a:r>
              <a:rPr lang="en-US" sz="1700"/>
              <a:t>For example:</a:t>
            </a:r>
          </a:p>
          <a:p>
            <a:pPr lvl="1">
              <a:lnSpc>
                <a:spcPct val="90000"/>
              </a:lnSpc>
            </a:pPr>
            <a:r>
              <a:rPr lang="en-US" sz="1700" b="1"/>
              <a:t>Invisible or Hidden text</a:t>
            </a:r>
            <a:endParaRPr lang="en-US" sz="1700"/>
          </a:p>
          <a:p>
            <a:pPr lvl="1">
              <a:lnSpc>
                <a:spcPct val="90000"/>
              </a:lnSpc>
            </a:pPr>
            <a:r>
              <a:rPr lang="en-US" sz="1700"/>
              <a:t>Using this approach, webmasters add additional information like keywords stuffing, overwriting content in a way that is invisible or hidden to the users. To do this, webmaster add this information in the same color that of background color which is not visible to human eyes.</a:t>
            </a:r>
          </a:p>
          <a:p>
            <a:pPr>
              <a:lnSpc>
                <a:spcPct val="90000"/>
              </a:lnSpc>
            </a:pPr>
            <a:endParaRPr lang="en-US" sz="1700"/>
          </a:p>
        </p:txBody>
      </p:sp>
    </p:spTree>
    <p:extLst>
      <p:ext uri="{BB962C8B-B14F-4D97-AF65-F5344CB8AC3E}">
        <p14:creationId xmlns:p14="http://schemas.microsoft.com/office/powerpoint/2010/main" val="28435591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200">
                <a:solidFill>
                  <a:srgbClr val="FFFFFF"/>
                </a:solidFill>
              </a:rPr>
              <a:t>Why Hidden Content Alternative is Used</a:t>
            </a:r>
          </a:p>
        </p:txBody>
      </p:sp>
      <p:sp>
        <p:nvSpPr>
          <p:cNvPr id="3" name="Content Placeholder 2"/>
          <p:cNvSpPr>
            <a:spLocks noGrp="1"/>
          </p:cNvSpPr>
          <p:nvPr>
            <p:ph idx="1"/>
          </p:nvPr>
        </p:nvSpPr>
        <p:spPr>
          <a:xfrm>
            <a:off x="1028699" y="2318197"/>
            <a:ext cx="7293023" cy="3683358"/>
          </a:xfrm>
        </p:spPr>
        <p:txBody>
          <a:bodyPr anchor="ctr">
            <a:normAutofit/>
          </a:bodyPr>
          <a:lstStyle/>
          <a:p>
            <a:pPr>
              <a:lnSpc>
                <a:spcPct val="90000"/>
              </a:lnSpc>
            </a:pPr>
            <a:r>
              <a:rPr lang="en-US" sz="1400"/>
              <a:t>Back in the day, when search engines were much less sophisticated, you could hide text on webpages in an attempt to gain ranking for certain keywords not visible on the page.</a:t>
            </a:r>
          </a:p>
          <a:p>
            <a:pPr>
              <a:lnSpc>
                <a:spcPct val="90000"/>
              </a:lnSpc>
            </a:pPr>
            <a:r>
              <a:rPr lang="en-US" sz="1400"/>
              <a:t> You could also hide links on other websites linking back to the page you wanted to gain ranking.</a:t>
            </a:r>
          </a:p>
          <a:p>
            <a:pPr marL="0" indent="0">
              <a:lnSpc>
                <a:spcPct val="90000"/>
              </a:lnSpc>
              <a:buNone/>
            </a:pPr>
            <a:r>
              <a:rPr lang="en-US" sz="1400" b="1"/>
              <a:t>Why the need of this???</a:t>
            </a:r>
          </a:p>
          <a:p>
            <a:pPr marL="0" indent="0">
              <a:lnSpc>
                <a:spcPct val="90000"/>
              </a:lnSpc>
              <a:buNone/>
            </a:pPr>
            <a:r>
              <a:rPr lang="en-US" sz="1400" b="1"/>
              <a:t>Keyword Spamming the Page</a:t>
            </a:r>
          </a:p>
          <a:p>
            <a:pPr>
              <a:lnSpc>
                <a:spcPct val="90000"/>
              </a:lnSpc>
            </a:pPr>
            <a:r>
              <a:rPr lang="en-US" sz="1400"/>
              <a:t>Some SEO professionals believe that increasing the keyword count on a page can help rank that keyword. This may have been an effective strategy in the ancient SEO ages (late ’90s to early 2000s) but not today.</a:t>
            </a:r>
          </a:p>
          <a:p>
            <a:pPr marL="0" indent="0">
              <a:lnSpc>
                <a:spcPct val="90000"/>
              </a:lnSpc>
              <a:buNone/>
            </a:pPr>
            <a:r>
              <a:rPr lang="en-US" sz="1400" b="1"/>
              <a:t>Hiding Links</a:t>
            </a:r>
          </a:p>
          <a:p>
            <a:pPr>
              <a:lnSpc>
                <a:spcPct val="90000"/>
              </a:lnSpc>
            </a:pPr>
            <a:r>
              <a:rPr lang="en-US" sz="1400" b="1" u="sng"/>
              <a:t>Links are still strong ranking factors</a:t>
            </a:r>
            <a:r>
              <a:rPr lang="en-US" sz="1400"/>
              <a:t>. Many sites used to get links from other sites that were hidden. These links were hidden because often times they were unrelated to the content on the site where they were posted.</a:t>
            </a:r>
          </a:p>
          <a:p>
            <a:pPr>
              <a:lnSpc>
                <a:spcPct val="90000"/>
              </a:lnSpc>
            </a:pPr>
            <a:r>
              <a:rPr lang="en-US" sz="1400"/>
              <a:t>Sometimes, the links are added on the sites that are owned by the same company, or owned by a partner that has predefined this relationship. Other times, sites are hacked to be able to add the links; this is not only bad for SEO, but is also illegal.</a:t>
            </a:r>
          </a:p>
          <a:p>
            <a:pPr marL="0" indent="0">
              <a:lnSpc>
                <a:spcPct val="90000"/>
              </a:lnSpc>
              <a:buNone/>
            </a:pPr>
            <a:endParaRPr lang="en-US" sz="1400"/>
          </a:p>
          <a:p>
            <a:pPr>
              <a:lnSpc>
                <a:spcPct val="90000"/>
              </a:lnSpc>
            </a:pPr>
            <a:endParaRPr lang="en-US" sz="1400"/>
          </a:p>
        </p:txBody>
      </p:sp>
    </p:spTree>
    <p:extLst>
      <p:ext uri="{BB962C8B-B14F-4D97-AF65-F5344CB8AC3E}">
        <p14:creationId xmlns:p14="http://schemas.microsoft.com/office/powerpoint/2010/main" val="33901492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Valid Reasons for Hidden text</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a:t>Consider a page showing a product with a very long description, specifications, 100s of user reviews, seller information, pricing chart and much more. </a:t>
            </a:r>
          </a:p>
          <a:p>
            <a:r>
              <a:rPr lang="en-US" sz="1700"/>
              <a:t>If such a page is loaded, it will be a very big browser window.</a:t>
            </a:r>
          </a:p>
          <a:p>
            <a:r>
              <a:rPr lang="en-US" sz="1700"/>
              <a:t> Users will need to scroll a lot to see the contents on that page.</a:t>
            </a:r>
          </a:p>
          <a:p>
            <a:r>
              <a:rPr lang="en-US" sz="1700"/>
              <a:t>But people hate scrolling. </a:t>
            </a:r>
          </a:p>
          <a:p>
            <a:r>
              <a:rPr lang="en-US" sz="1700"/>
              <a:t>Instead the page can have tabs for each section on the page. Users can easily expand each tab by clicking on it and see the content without much scrolling.</a:t>
            </a:r>
          </a:p>
          <a:p>
            <a:endParaRPr lang="en-US" sz="1700"/>
          </a:p>
        </p:txBody>
      </p:sp>
    </p:spTree>
    <p:extLst>
      <p:ext uri="{BB962C8B-B14F-4D97-AF65-F5344CB8AC3E}">
        <p14:creationId xmlns:p14="http://schemas.microsoft.com/office/powerpoint/2010/main" val="3049458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Down Arrow 7">
            <a:extLst>
              <a:ext uri="{FF2B5EF4-FFF2-40B4-BE49-F238E27FC236}">
                <a16:creationId xmlns:a16="http://schemas.microsoft.com/office/drawing/2014/main" xmlns="" id="{73DE2CFE-42F2-48F0-8706-5264E012B1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691352" y="799217"/>
            <a:ext cx="2200313" cy="2506881"/>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962" name="Rectangle 2"/>
          <p:cNvSpPr>
            <a:spLocks noGrp="1" noChangeArrowheads="1"/>
          </p:cNvSpPr>
          <p:nvPr>
            <p:ph type="title"/>
          </p:nvPr>
        </p:nvSpPr>
        <p:spPr>
          <a:xfrm>
            <a:off x="725214" y="1204108"/>
            <a:ext cx="2002054" cy="1781175"/>
          </a:xfrm>
        </p:spPr>
        <p:txBody>
          <a:bodyPr vert="horz" lIns="91440" tIns="45720" rIns="91440" bIns="45720" rtlCol="0" anchor="ctr">
            <a:normAutofit/>
          </a:bodyPr>
          <a:lstStyle/>
          <a:p>
            <a:pPr algn="l">
              <a:lnSpc>
                <a:spcPct val="90000"/>
              </a:lnSpc>
            </a:pPr>
            <a:r>
              <a:rPr lang="en-US" altLang="en-US" sz="2600" kern="1200">
                <a:solidFill>
                  <a:srgbClr val="FFFFFF"/>
                </a:solidFill>
                <a:latin typeface="+mj-lt"/>
                <a:ea typeface="+mj-ea"/>
                <a:cs typeface="+mj-cs"/>
              </a:rPr>
              <a:t>Search Engine Optimisation </a:t>
            </a:r>
          </a:p>
        </p:txBody>
      </p:sp>
      <p:pic>
        <p:nvPicPr>
          <p:cNvPr id="40963" name="Picture 3" descr="example, google"/>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3496576" y="1093960"/>
            <a:ext cx="5177792" cy="4547042"/>
          </a:xfrm>
          <a:prstGeom prst="rect">
            <a:avLst/>
          </a:prstGeom>
          <a:noFill/>
        </p:spPr>
      </p:pic>
      <p:sp>
        <p:nvSpPr>
          <p:cNvPr id="40964" name="Rectangle 4"/>
          <p:cNvSpPr>
            <a:spLocks noChangeArrowheads="1"/>
          </p:cNvSpPr>
          <p:nvPr/>
        </p:nvSpPr>
        <p:spPr bwMode="auto">
          <a:xfrm>
            <a:off x="725213" y="3355130"/>
            <a:ext cx="2002055" cy="242733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ltLang="en-US" sz="1400" b="1"/>
              <a:t>Search Engines</a:t>
            </a:r>
            <a:r>
              <a:rPr lang="en-US" altLang="en-US" sz="1400"/>
              <a:t> </a:t>
            </a:r>
          </a:p>
        </p:txBody>
      </p:sp>
    </p:spTree>
    <p:extLst>
      <p:ext uri="{BB962C8B-B14F-4D97-AF65-F5344CB8AC3E}">
        <p14:creationId xmlns:p14="http://schemas.microsoft.com/office/powerpoint/2010/main" val="1031367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Cont…</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b="1"/>
              <a:t>Paid Content Subscription</a:t>
            </a:r>
          </a:p>
          <a:p>
            <a:r>
              <a:rPr lang="en-US" sz="1700"/>
              <a:t>Google allows websites that offer paid subscription to hide content and even honors the </a:t>
            </a:r>
            <a:r>
              <a:rPr lang="en-US" sz="1700">
                <a:hlinkClick r:id="rId2"/>
              </a:rPr>
              <a:t>First Click Free</a:t>
            </a:r>
            <a:r>
              <a:rPr lang="en-US" sz="1700"/>
              <a:t> method of cloaking. </a:t>
            </a:r>
          </a:p>
          <a:p>
            <a:r>
              <a:rPr lang="en-US" sz="1700"/>
              <a:t>This means that upon the initial visit from Google, you will see the content; but on the second visit to the page, the content no longer appears, instead you will need to login and often pay to view the content.</a:t>
            </a:r>
          </a:p>
          <a:p>
            <a:r>
              <a:rPr lang="en-US" sz="1700"/>
              <a:t>The intent here is to just give a sample preview of what a paid subscription of a publisher has to offer.</a:t>
            </a:r>
          </a:p>
          <a:p>
            <a:endParaRPr lang="en-US" sz="1700"/>
          </a:p>
        </p:txBody>
      </p:sp>
    </p:spTree>
    <p:extLst>
      <p:ext uri="{BB962C8B-B14F-4D97-AF65-F5344CB8AC3E}">
        <p14:creationId xmlns:p14="http://schemas.microsoft.com/office/powerpoint/2010/main" val="20996960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Cont…</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b="1"/>
              <a:t>Graceful Degradation</a:t>
            </a:r>
          </a:p>
          <a:p>
            <a:r>
              <a:rPr lang="en-US" sz="1700"/>
              <a:t>Some developers prepare their sites for the optimal user experience with advance web browsers and old web browsers. </a:t>
            </a:r>
          </a:p>
          <a:p>
            <a:r>
              <a:rPr lang="en-US" sz="1700"/>
              <a:t>They ensure that – if the browser doesn’t support images, JavaScript, or CSS – this content will still render properly. </a:t>
            </a:r>
          </a:p>
          <a:p>
            <a:r>
              <a:rPr lang="en-US" sz="1700"/>
              <a:t>However, to enable this capability, sometimes the content for the old web browsers need to be hidden on the new web browsers.</a:t>
            </a:r>
          </a:p>
          <a:p>
            <a:r>
              <a:rPr lang="en-US" sz="1700"/>
              <a:t>This also applies to cases in which these features are disabled on a browser and when the page can’t load simply due to bandwidth constraints. </a:t>
            </a:r>
          </a:p>
          <a:p>
            <a:r>
              <a:rPr lang="en-US" sz="1700"/>
              <a:t>Search engines may see both pieces of content but as long as the content that appears on a degraded view is exactly the same as the content on the normal view, there shouldn’t be a problem.</a:t>
            </a:r>
          </a:p>
          <a:p>
            <a:endParaRPr lang="en-US" sz="1700"/>
          </a:p>
        </p:txBody>
      </p:sp>
    </p:spTree>
    <p:extLst>
      <p:ext uri="{BB962C8B-B14F-4D97-AF65-F5344CB8AC3E}">
        <p14:creationId xmlns:p14="http://schemas.microsoft.com/office/powerpoint/2010/main" val="8141692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Consequences of hidden text &amp; links</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a:t>If Google finds hidden text and links on your website, it </a:t>
            </a:r>
            <a:r>
              <a:rPr lang="en-US" sz="1700" b="1"/>
              <a:t>may get penalized</a:t>
            </a:r>
            <a:r>
              <a:rPr lang="en-US" sz="1700"/>
              <a:t>. You may lose its rankings for a long time, even after the text is removed. Once a website gets penalized, it is very difficult to gain that trust and reputation again.</a:t>
            </a:r>
          </a:p>
          <a:p>
            <a:r>
              <a:rPr lang="en-US" sz="1700"/>
              <a:t>Google always tries to provide clean, </a:t>
            </a:r>
            <a:r>
              <a:rPr lang="en-US" sz="1700" b="1"/>
              <a:t>high quality and informative search results</a:t>
            </a:r>
            <a:r>
              <a:rPr lang="en-US" sz="1700"/>
              <a:t>. Only that’s why users trust Google. If websites are ranked on the basis of hidden keywords, users may stop trusting Google. Or may be, they can never use Google again.</a:t>
            </a:r>
          </a:p>
        </p:txBody>
      </p:sp>
    </p:spTree>
    <p:extLst>
      <p:ext uri="{BB962C8B-B14F-4D97-AF65-F5344CB8AC3E}">
        <p14:creationId xmlns:p14="http://schemas.microsoft.com/office/powerpoint/2010/main" val="24341148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199D9E5-E61F-49C3-B660-85FE12E5B472}"/>
              </a:ext>
            </a:extLst>
          </p:cNvPr>
          <p:cNvSpPr>
            <a:spLocks noGrp="1"/>
          </p:cNvSpPr>
          <p:nvPr>
            <p:ph type="title"/>
          </p:nvPr>
        </p:nvSpPr>
        <p:spPr>
          <a:xfrm>
            <a:off x="1028699" y="294538"/>
            <a:ext cx="7421963" cy="1033669"/>
          </a:xfrm>
        </p:spPr>
        <p:txBody>
          <a:bodyPr>
            <a:normAutofit/>
          </a:bodyPr>
          <a:lstStyle/>
          <a:p>
            <a:r>
              <a:rPr lang="en-SG" sz="3500" b="1">
                <a:solidFill>
                  <a:srgbClr val="FFFFFF"/>
                </a:solidFill>
              </a:rPr>
              <a:t>Link farms </a:t>
            </a:r>
          </a:p>
        </p:txBody>
      </p:sp>
      <p:sp>
        <p:nvSpPr>
          <p:cNvPr id="3" name="Content Placeholder 2">
            <a:extLst>
              <a:ext uri="{FF2B5EF4-FFF2-40B4-BE49-F238E27FC236}">
                <a16:creationId xmlns:a16="http://schemas.microsoft.com/office/drawing/2014/main" xmlns="" id="{CA43C55D-88FB-4A37-9784-F29A4FA55478}"/>
              </a:ext>
            </a:extLst>
          </p:cNvPr>
          <p:cNvSpPr>
            <a:spLocks noGrp="1"/>
          </p:cNvSpPr>
          <p:nvPr>
            <p:ph idx="1"/>
          </p:nvPr>
        </p:nvSpPr>
        <p:spPr>
          <a:xfrm>
            <a:off x="1028699" y="2318197"/>
            <a:ext cx="7293023" cy="3683358"/>
          </a:xfrm>
        </p:spPr>
        <p:txBody>
          <a:bodyPr anchor="ctr">
            <a:normAutofit/>
          </a:bodyPr>
          <a:lstStyle/>
          <a:p>
            <a:pPr>
              <a:lnSpc>
                <a:spcPct val="90000"/>
              </a:lnSpc>
            </a:pPr>
            <a:r>
              <a:rPr lang="en-SG" sz="1400" dirty="0"/>
              <a:t>Link farms are groups of Web sites that link to one another, thereby boosting their ranking in search engines that use a PageRank algorithm to judge the “usefulness” of a site. </a:t>
            </a:r>
          </a:p>
          <a:p>
            <a:pPr>
              <a:lnSpc>
                <a:spcPct val="90000"/>
              </a:lnSpc>
            </a:pPr>
            <a:r>
              <a:rPr lang="en-SG" sz="1400" b="1" i="0" dirty="0">
                <a:solidFill>
                  <a:srgbClr val="FF0000"/>
                </a:solidFill>
                <a:effectLst/>
                <a:latin typeface="Arial" panose="020B0604020202020204" pitchFamily="34" charset="0"/>
              </a:rPr>
              <a:t>Search engines require ways to confirm page relevancy</a:t>
            </a:r>
            <a:r>
              <a:rPr lang="en-SG" sz="1400" b="0" i="0" dirty="0">
                <a:effectLst/>
                <a:latin typeface="Arial" panose="020B0604020202020204" pitchFamily="34" charset="0"/>
              </a:rPr>
              <a:t>.</a:t>
            </a:r>
          </a:p>
          <a:p>
            <a:pPr>
              <a:lnSpc>
                <a:spcPct val="90000"/>
              </a:lnSpc>
            </a:pPr>
            <a:r>
              <a:rPr lang="en-SG" sz="1400" b="0" i="0" u="sng" dirty="0">
                <a:effectLst/>
                <a:latin typeface="Arial" panose="020B0604020202020204" pitchFamily="34" charset="0"/>
              </a:rPr>
              <a:t> A known method is to examine for one-way links coming directly from relevant websites</a:t>
            </a:r>
            <a:r>
              <a:rPr lang="en-SG" sz="1400" b="0" i="0" dirty="0">
                <a:effectLst/>
                <a:latin typeface="Arial" panose="020B0604020202020204" pitchFamily="34" charset="0"/>
              </a:rPr>
              <a:t>. </a:t>
            </a:r>
          </a:p>
          <a:p>
            <a:pPr>
              <a:lnSpc>
                <a:spcPct val="90000"/>
              </a:lnSpc>
            </a:pPr>
            <a:r>
              <a:rPr lang="en-SG" sz="1400" b="0" i="0" dirty="0">
                <a:effectLst/>
                <a:latin typeface="Arial" panose="020B0604020202020204" pitchFamily="34" charset="0"/>
              </a:rPr>
              <a:t>The process of building links should not be confused with being listed on link farms, as the latter requires reciprocal return links, which often renders the overall backlink advantage useless.</a:t>
            </a:r>
            <a:endParaRPr lang="en-SG" sz="1400" dirty="0"/>
          </a:p>
          <a:p>
            <a:pPr>
              <a:lnSpc>
                <a:spcPct val="90000"/>
              </a:lnSpc>
            </a:pPr>
            <a:r>
              <a:rPr lang="en-SG" sz="1400" dirty="0"/>
              <a:t>For instance, in the 2010 holiday season, JCPenney was found to be the highest ranked merchant for a large number of clothing products. </a:t>
            </a:r>
          </a:p>
          <a:p>
            <a:pPr lvl="1">
              <a:lnSpc>
                <a:spcPct val="90000"/>
              </a:lnSpc>
            </a:pPr>
            <a:r>
              <a:rPr lang="en-SG" sz="1400" dirty="0"/>
              <a:t>On examination, it was discovered that this resulted from Penney’s hiring a search engine optimization company to create thousands of Web sites that linked to JCPenney’s Web site. </a:t>
            </a:r>
          </a:p>
          <a:p>
            <a:pPr lvl="1">
              <a:lnSpc>
                <a:spcPct val="90000"/>
              </a:lnSpc>
            </a:pPr>
            <a:r>
              <a:rPr lang="en-SG" sz="1400" dirty="0"/>
              <a:t>As a result, JCPenney’s Web site became the most popular (most linked-to) Web site for products like dresses, shirts, and pants. </a:t>
            </a:r>
          </a:p>
          <a:p>
            <a:pPr lvl="1">
              <a:lnSpc>
                <a:spcPct val="90000"/>
              </a:lnSpc>
            </a:pPr>
            <a:r>
              <a:rPr lang="en-SG" sz="1400" dirty="0"/>
              <a:t>No matter what popular clothing item people searched for, JCPenney came out on top. Experts believe this was the largest search engine fraud in history</a:t>
            </a:r>
          </a:p>
        </p:txBody>
      </p:sp>
    </p:spTree>
    <p:extLst>
      <p:ext uri="{BB962C8B-B14F-4D97-AF65-F5344CB8AC3E}">
        <p14:creationId xmlns:p14="http://schemas.microsoft.com/office/powerpoint/2010/main" val="1213627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B978E1A-A8A8-4B20-9C93-BC3C41700AAA}"/>
              </a:ext>
            </a:extLst>
          </p:cNvPr>
          <p:cNvSpPr>
            <a:spLocks noGrp="1"/>
          </p:cNvSpPr>
          <p:nvPr>
            <p:ph type="title"/>
          </p:nvPr>
        </p:nvSpPr>
        <p:spPr>
          <a:xfrm>
            <a:off x="1028699" y="294538"/>
            <a:ext cx="7421963" cy="1033669"/>
          </a:xfrm>
        </p:spPr>
        <p:txBody>
          <a:bodyPr>
            <a:normAutofit/>
          </a:bodyPr>
          <a:lstStyle/>
          <a:p>
            <a:r>
              <a:rPr lang="en-SG" sz="3500">
                <a:solidFill>
                  <a:srgbClr val="FFFFFF"/>
                </a:solidFill>
              </a:rPr>
              <a:t>Content farms</a:t>
            </a:r>
          </a:p>
        </p:txBody>
      </p:sp>
      <p:sp>
        <p:nvSpPr>
          <p:cNvPr id="3" name="Content Placeholder 2">
            <a:extLst>
              <a:ext uri="{FF2B5EF4-FFF2-40B4-BE49-F238E27FC236}">
                <a16:creationId xmlns:a16="http://schemas.microsoft.com/office/drawing/2014/main" xmlns="" id="{AC613370-A448-439F-A967-3A82F341BEB9}"/>
              </a:ext>
            </a:extLst>
          </p:cNvPr>
          <p:cNvSpPr>
            <a:spLocks noGrp="1"/>
          </p:cNvSpPr>
          <p:nvPr>
            <p:ph idx="1"/>
          </p:nvPr>
        </p:nvSpPr>
        <p:spPr>
          <a:xfrm>
            <a:off x="1028699" y="2318197"/>
            <a:ext cx="7293023" cy="3683358"/>
          </a:xfrm>
        </p:spPr>
        <p:txBody>
          <a:bodyPr anchor="ctr">
            <a:normAutofit/>
          </a:bodyPr>
          <a:lstStyle/>
          <a:p>
            <a:r>
              <a:rPr lang="en-SG" sz="1700"/>
              <a:t>Content farms are companies that generate large volumes of textual content for multiple Web sites designed to attract viewers and search engines. </a:t>
            </a:r>
          </a:p>
          <a:p>
            <a:r>
              <a:rPr lang="en-SG" sz="1700"/>
              <a:t>Content farms profit by attracting large numbers of readers to their sites and exposing them to ads. </a:t>
            </a:r>
          </a:p>
          <a:p>
            <a:r>
              <a:rPr lang="en-SG" sz="1700"/>
              <a:t>The content typically is not original but is artfully copied or summarized from legitimate content sites.</a:t>
            </a:r>
          </a:p>
        </p:txBody>
      </p:sp>
    </p:spTree>
    <p:extLst>
      <p:ext uri="{BB962C8B-B14F-4D97-AF65-F5344CB8AC3E}">
        <p14:creationId xmlns:p14="http://schemas.microsoft.com/office/powerpoint/2010/main" val="33024970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2829ADD-AF77-4CA7-A2FA-A70AD7EE527F}"/>
              </a:ext>
            </a:extLst>
          </p:cNvPr>
          <p:cNvSpPr>
            <a:spLocks noGrp="1"/>
          </p:cNvSpPr>
          <p:nvPr>
            <p:ph type="title"/>
          </p:nvPr>
        </p:nvSpPr>
        <p:spPr>
          <a:xfrm>
            <a:off x="1028699" y="294538"/>
            <a:ext cx="7421963" cy="1033669"/>
          </a:xfrm>
        </p:spPr>
        <p:txBody>
          <a:bodyPr>
            <a:normAutofit/>
          </a:bodyPr>
          <a:lstStyle/>
          <a:p>
            <a:r>
              <a:rPr lang="en-SG" sz="3500">
                <a:solidFill>
                  <a:srgbClr val="FFFFFF"/>
                </a:solidFill>
              </a:rPr>
              <a:t>Click fraud</a:t>
            </a:r>
          </a:p>
        </p:txBody>
      </p:sp>
      <p:sp>
        <p:nvSpPr>
          <p:cNvPr id="3" name="Content Placeholder 2">
            <a:extLst>
              <a:ext uri="{FF2B5EF4-FFF2-40B4-BE49-F238E27FC236}">
                <a16:creationId xmlns:a16="http://schemas.microsoft.com/office/drawing/2014/main" xmlns="" id="{39630F53-A802-4DE1-9447-A5E71B6BB65F}"/>
              </a:ext>
            </a:extLst>
          </p:cNvPr>
          <p:cNvSpPr>
            <a:spLocks noGrp="1"/>
          </p:cNvSpPr>
          <p:nvPr>
            <p:ph idx="1"/>
          </p:nvPr>
        </p:nvSpPr>
        <p:spPr>
          <a:xfrm>
            <a:off x="1028699" y="2318197"/>
            <a:ext cx="7293023" cy="3683358"/>
          </a:xfrm>
        </p:spPr>
        <p:txBody>
          <a:bodyPr anchor="ctr">
            <a:normAutofit/>
          </a:bodyPr>
          <a:lstStyle/>
          <a:p>
            <a:r>
              <a:rPr lang="en-SG" sz="1700" b="1"/>
              <a:t>Click fraud </a:t>
            </a:r>
            <a:r>
              <a:rPr lang="en-SG" sz="1700"/>
              <a:t>occurs when a competitor clicks on search engine results and ads, forcing the advertiser to pay for the click even though the click is not legitimate. </a:t>
            </a:r>
          </a:p>
          <a:p>
            <a:r>
              <a:rPr lang="en-SG" sz="1700"/>
              <a:t>Competitors can hire offshore firms to perform fraudulent clicks or hire botnets to automate the process.</a:t>
            </a:r>
          </a:p>
          <a:p>
            <a:r>
              <a:rPr lang="en-SG" sz="1700"/>
              <a:t> Click fraud can quickly run up a large bill for merchants, and not result in any growth in sales.</a:t>
            </a:r>
          </a:p>
        </p:txBody>
      </p:sp>
    </p:spTree>
    <p:extLst>
      <p:ext uri="{BB962C8B-B14F-4D97-AF65-F5344CB8AC3E}">
        <p14:creationId xmlns:p14="http://schemas.microsoft.com/office/powerpoint/2010/main" val="5836199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02" name="Rectangle 2"/>
          <p:cNvSpPr>
            <a:spLocks noGrp="1" noChangeArrowheads="1"/>
          </p:cNvSpPr>
          <p:nvPr>
            <p:ph type="title"/>
          </p:nvPr>
        </p:nvSpPr>
        <p:spPr>
          <a:xfrm>
            <a:off x="1028699" y="294538"/>
            <a:ext cx="7421963" cy="1033669"/>
          </a:xfrm>
        </p:spPr>
        <p:txBody>
          <a:bodyPr>
            <a:normAutofit/>
          </a:bodyPr>
          <a:lstStyle/>
          <a:p>
            <a:pPr eaLnBrk="1" hangingPunct="1"/>
            <a:r>
              <a:rPr lang="en-US" altLang="en-US" sz="3500">
                <a:solidFill>
                  <a:srgbClr val="FFFFFF"/>
                </a:solidFill>
              </a:rPr>
              <a:t>Doorway pages </a:t>
            </a:r>
          </a:p>
        </p:txBody>
      </p:sp>
      <p:sp>
        <p:nvSpPr>
          <p:cNvPr id="51203" name="Rectangle 3"/>
          <p:cNvSpPr>
            <a:spLocks noGrp="1" noChangeArrowheads="1"/>
          </p:cNvSpPr>
          <p:nvPr>
            <p:ph idx="1"/>
          </p:nvPr>
        </p:nvSpPr>
        <p:spPr>
          <a:xfrm>
            <a:off x="1028699" y="2318197"/>
            <a:ext cx="7293023" cy="3683358"/>
          </a:xfrm>
        </p:spPr>
        <p:txBody>
          <a:bodyPr anchor="ctr">
            <a:normAutofit/>
          </a:bodyPr>
          <a:lstStyle/>
          <a:p>
            <a:pPr>
              <a:lnSpc>
                <a:spcPct val="90000"/>
              </a:lnSpc>
            </a:pPr>
            <a:r>
              <a:rPr lang="en-US" sz="1700"/>
              <a:t>Doorway page is a keyword stuffed page which after a few minutes redirects to another page, the real page webmaster wants to show. This page is generally Affiliate page .</a:t>
            </a:r>
          </a:p>
          <a:p>
            <a:pPr>
              <a:lnSpc>
                <a:spcPct val="90000"/>
              </a:lnSpc>
            </a:pPr>
            <a:r>
              <a:rPr lang="en-US" sz="1700"/>
              <a:t> So using doorway pages, both Google and human see the same page. </a:t>
            </a:r>
            <a:br>
              <a:rPr lang="en-US" sz="1700"/>
            </a:br>
            <a:r>
              <a:rPr lang="en-US" sz="1700"/>
              <a:t>They are bad for users because they can lead to multiple similar pages in user search results, where each result ends up taking the user to essentially the same destination. </a:t>
            </a:r>
          </a:p>
          <a:p>
            <a:pPr>
              <a:lnSpc>
                <a:spcPct val="90000"/>
              </a:lnSpc>
            </a:pPr>
            <a:r>
              <a:rPr lang="en-US" sz="1700"/>
              <a:t>They can also lead users to intermediate pages that are not as useful as the final destination.</a:t>
            </a:r>
          </a:p>
          <a:p>
            <a:pPr>
              <a:lnSpc>
                <a:spcPct val="90000"/>
              </a:lnSpc>
            </a:pPr>
            <a:r>
              <a:rPr lang="en-US" sz="1700"/>
              <a:t>Webmasters that use doorway pages would generally prefer that users never actually see these pages and instead be delivered to a "real" page within their sites.</a:t>
            </a:r>
          </a:p>
          <a:p>
            <a:pPr>
              <a:lnSpc>
                <a:spcPct val="90000"/>
              </a:lnSpc>
            </a:pPr>
            <a:r>
              <a:rPr lang="en-US" sz="1700"/>
              <a:t> To achieve this goal, redirection is sometimes used. This may be as simple as installing a meta refresh tag on the doorway pages.</a:t>
            </a:r>
            <a:endParaRPr lang="en-US" altLang="en-US" sz="1700"/>
          </a:p>
        </p:txBody>
      </p:sp>
      <p:sp>
        <p:nvSpPr>
          <p:cNvPr id="51204" name="Rectangle 4"/>
          <p:cNvSpPr>
            <a:spLocks noChangeArrowheads="1"/>
          </p:cNvSpPr>
          <p:nvPr/>
        </p:nvSpPr>
        <p:spPr bwMode="auto">
          <a:xfrm>
            <a:off x="0" y="-1617"/>
            <a:ext cx="18288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spcAft>
                <a:spcPts val="600"/>
              </a:spcAft>
            </a:pPr>
            <a:r>
              <a:rPr lang="en-US" altLang="en-US" sz="2000" b="1"/>
              <a:t>Search Engines</a:t>
            </a:r>
            <a:r>
              <a:rPr lang="en-US" altLang="en-US" sz="2000"/>
              <a:t> </a:t>
            </a:r>
          </a:p>
        </p:txBody>
      </p:sp>
    </p:spTree>
    <p:extLst>
      <p:ext uri="{BB962C8B-B14F-4D97-AF65-F5344CB8AC3E}">
        <p14:creationId xmlns:p14="http://schemas.microsoft.com/office/powerpoint/2010/main" val="39845507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85" name="Freeform: Shape 77">
            <a:extLst>
              <a:ext uri="{FF2B5EF4-FFF2-40B4-BE49-F238E27FC236}">
                <a16:creationId xmlns:a16="http://schemas.microsoft.com/office/drawing/2014/main" xmlns="" id="{33CBE267-1877-479F-82F0-E4BAA5BCE7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7303182" cy="6858478"/>
          </a:xfrm>
          <a:custGeom>
            <a:avLst/>
            <a:gdLst>
              <a:gd name="connsiteX0" fmla="*/ 0 w 9737577"/>
              <a:gd name="connsiteY0" fmla="*/ 0 h 6858478"/>
              <a:gd name="connsiteX1" fmla="*/ 268876 w 9737577"/>
              <a:gd name="connsiteY1" fmla="*/ 0 h 6858478"/>
              <a:gd name="connsiteX2" fmla="*/ 1554480 w 9737577"/>
              <a:gd name="connsiteY2" fmla="*/ 0 h 6858478"/>
              <a:gd name="connsiteX3" fmla="*/ 5489397 w 9737577"/>
              <a:gd name="connsiteY3" fmla="*/ 0 h 6858478"/>
              <a:gd name="connsiteX4" fmla="*/ 6555625 w 9737577"/>
              <a:gd name="connsiteY4" fmla="*/ 0 h 6858478"/>
              <a:gd name="connsiteX5" fmla="*/ 6561202 w 9737577"/>
              <a:gd name="connsiteY5" fmla="*/ 0 h 6858478"/>
              <a:gd name="connsiteX6" fmla="*/ 9737577 w 9737577"/>
              <a:gd name="connsiteY6" fmla="*/ 6858478 h 6858478"/>
              <a:gd name="connsiteX7" fmla="*/ 2313022 w 9737577"/>
              <a:gd name="connsiteY7" fmla="*/ 6858478 h 6858478"/>
              <a:gd name="connsiteX8" fmla="*/ 2313282 w 9737577"/>
              <a:gd name="connsiteY8" fmla="*/ 6857916 h 6858478"/>
              <a:gd name="connsiteX9" fmla="*/ 1554480 w 9737577"/>
              <a:gd name="connsiteY9" fmla="*/ 6857916 h 6858478"/>
              <a:gd name="connsiteX10" fmla="*/ 1554480 w 9737577"/>
              <a:gd name="connsiteY10" fmla="*/ 6858000 h 6858478"/>
              <a:gd name="connsiteX11" fmla="*/ 0 w 9737577"/>
              <a:gd name="connsiteY11" fmla="*/ 685800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37577" h="6858478">
                <a:moveTo>
                  <a:pt x="0" y="0"/>
                </a:moveTo>
                <a:lnTo>
                  <a:pt x="268876" y="0"/>
                </a:lnTo>
                <a:lnTo>
                  <a:pt x="1554480" y="0"/>
                </a:lnTo>
                <a:lnTo>
                  <a:pt x="5489397" y="0"/>
                </a:lnTo>
                <a:lnTo>
                  <a:pt x="6555625" y="0"/>
                </a:lnTo>
                <a:lnTo>
                  <a:pt x="6561202" y="0"/>
                </a:lnTo>
                <a:lnTo>
                  <a:pt x="9737577" y="6858478"/>
                </a:lnTo>
                <a:lnTo>
                  <a:pt x="2313022" y="6858478"/>
                </a:lnTo>
                <a:lnTo>
                  <a:pt x="2313282" y="6857916"/>
                </a:lnTo>
                <a:lnTo>
                  <a:pt x="1554480" y="6857916"/>
                </a:lnTo>
                <a:lnTo>
                  <a:pt x="1554480"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xmlns="" id="{F2EA12E3-1C9E-43D7-ABCC-C16A6ED4B0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6981713" cy="6858478"/>
          </a:xfrm>
          <a:custGeom>
            <a:avLst/>
            <a:gdLst>
              <a:gd name="connsiteX0" fmla="*/ 0 w 9308951"/>
              <a:gd name="connsiteY0" fmla="*/ 0 h 6858478"/>
              <a:gd name="connsiteX1" fmla="*/ 838200 w 9308951"/>
              <a:gd name="connsiteY1" fmla="*/ 0 h 6858478"/>
              <a:gd name="connsiteX2" fmla="*/ 838200 w 9308951"/>
              <a:gd name="connsiteY2" fmla="*/ 479 h 6858478"/>
              <a:gd name="connsiteX3" fmla="*/ 1230899 w 9308951"/>
              <a:gd name="connsiteY3" fmla="*/ 479 h 6858478"/>
              <a:gd name="connsiteX4" fmla="*/ 1230899 w 9308951"/>
              <a:gd name="connsiteY4" fmla="*/ 0 h 6858478"/>
              <a:gd name="connsiteX5" fmla="*/ 5060771 w 9308951"/>
              <a:gd name="connsiteY5" fmla="*/ 0 h 6858478"/>
              <a:gd name="connsiteX6" fmla="*/ 6126999 w 9308951"/>
              <a:gd name="connsiteY6" fmla="*/ 0 h 6858478"/>
              <a:gd name="connsiteX7" fmla="*/ 6132576 w 9308951"/>
              <a:gd name="connsiteY7" fmla="*/ 0 h 6858478"/>
              <a:gd name="connsiteX8" fmla="*/ 9308951 w 9308951"/>
              <a:gd name="connsiteY8" fmla="*/ 6858478 h 6858478"/>
              <a:gd name="connsiteX9" fmla="*/ 1884396 w 9308951"/>
              <a:gd name="connsiteY9" fmla="*/ 6858478 h 6858478"/>
              <a:gd name="connsiteX10" fmla="*/ 1884656 w 9308951"/>
              <a:gd name="connsiteY10" fmla="*/ 6857916 h 6858478"/>
              <a:gd name="connsiteX11" fmla="*/ 1230899 w 9308951"/>
              <a:gd name="connsiteY11" fmla="*/ 6857916 h 6858478"/>
              <a:gd name="connsiteX12" fmla="*/ 1230899 w 9308951"/>
              <a:gd name="connsiteY12" fmla="*/ 6858478 h 6858478"/>
              <a:gd name="connsiteX13" fmla="*/ 651890 w 9308951"/>
              <a:gd name="connsiteY13" fmla="*/ 6858478 h 6858478"/>
              <a:gd name="connsiteX14" fmla="*/ 651890 w 9308951"/>
              <a:gd name="connsiteY14" fmla="*/ 6858000 h 6858478"/>
              <a:gd name="connsiteX15" fmla="*/ 0 w 9308951"/>
              <a:gd name="connsiteY15" fmla="*/ 685800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308951" h="6858478">
                <a:moveTo>
                  <a:pt x="0" y="0"/>
                </a:moveTo>
                <a:lnTo>
                  <a:pt x="838200" y="0"/>
                </a:lnTo>
                <a:lnTo>
                  <a:pt x="838200" y="479"/>
                </a:lnTo>
                <a:lnTo>
                  <a:pt x="1230899" y="479"/>
                </a:lnTo>
                <a:lnTo>
                  <a:pt x="1230899" y="0"/>
                </a:lnTo>
                <a:lnTo>
                  <a:pt x="5060771" y="0"/>
                </a:lnTo>
                <a:lnTo>
                  <a:pt x="6126999" y="0"/>
                </a:lnTo>
                <a:lnTo>
                  <a:pt x="6132576" y="0"/>
                </a:lnTo>
                <a:lnTo>
                  <a:pt x="9308951" y="6858478"/>
                </a:lnTo>
                <a:lnTo>
                  <a:pt x="1884396" y="6858478"/>
                </a:lnTo>
                <a:lnTo>
                  <a:pt x="1884656" y="6857916"/>
                </a:lnTo>
                <a:lnTo>
                  <a:pt x="1230899" y="6857916"/>
                </a:lnTo>
                <a:lnTo>
                  <a:pt x="1230899" y="6858478"/>
                </a:lnTo>
                <a:lnTo>
                  <a:pt x="651890" y="6858478"/>
                </a:lnTo>
                <a:lnTo>
                  <a:pt x="651890"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274" name="Rectangle 2"/>
          <p:cNvSpPr>
            <a:spLocks noGrp="1" noChangeArrowheads="1"/>
          </p:cNvSpPr>
          <p:nvPr>
            <p:ph type="title"/>
          </p:nvPr>
        </p:nvSpPr>
        <p:spPr>
          <a:xfrm>
            <a:off x="603503" y="365125"/>
            <a:ext cx="5104957" cy="1325563"/>
          </a:xfrm>
        </p:spPr>
        <p:txBody>
          <a:bodyPr vert="horz" lIns="91440" tIns="45720" rIns="91440" bIns="45720" rtlCol="0" anchor="ctr">
            <a:normAutofit/>
          </a:bodyPr>
          <a:lstStyle/>
          <a:p>
            <a:pPr algn="l">
              <a:lnSpc>
                <a:spcPct val="90000"/>
              </a:lnSpc>
            </a:pPr>
            <a:r>
              <a:rPr lang="en-US" altLang="en-US"/>
              <a:t>Search Engine Popularity</a:t>
            </a:r>
          </a:p>
        </p:txBody>
      </p:sp>
      <p:sp>
        <p:nvSpPr>
          <p:cNvPr id="54276" name="Rectangle 4"/>
          <p:cNvSpPr>
            <a:spLocks noChangeArrowheads="1"/>
          </p:cNvSpPr>
          <p:nvPr/>
        </p:nvSpPr>
        <p:spPr bwMode="auto">
          <a:xfrm>
            <a:off x="0" y="-1617"/>
            <a:ext cx="18288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spcAft>
                <a:spcPts val="600"/>
              </a:spcAft>
            </a:pPr>
            <a:r>
              <a:rPr lang="en-US" altLang="en-US" sz="2000" b="1"/>
              <a:t>Search Engines</a:t>
            </a:r>
            <a:r>
              <a:rPr lang="en-US" altLang="en-US" sz="2000"/>
              <a:t> </a:t>
            </a:r>
          </a:p>
        </p:txBody>
      </p:sp>
      <p:graphicFrame>
        <p:nvGraphicFramePr>
          <p:cNvPr id="54280" name="Rectangle 3">
            <a:extLst>
              <a:ext uri="{FF2B5EF4-FFF2-40B4-BE49-F238E27FC236}">
                <a16:creationId xmlns:a16="http://schemas.microsoft.com/office/drawing/2014/main" xmlns="" id="{A6189C39-6748-46A4-B397-C527EBF95F71}"/>
              </a:ext>
            </a:extLst>
          </p:cNvPr>
          <p:cNvGraphicFramePr/>
          <p:nvPr>
            <p:extLst>
              <p:ext uri="{D42A27DB-BD31-4B8C-83A1-F6EECF244321}">
                <p14:modId xmlns:p14="http://schemas.microsoft.com/office/powerpoint/2010/main" val="1284032983"/>
              </p:ext>
            </p:extLst>
          </p:nvPr>
        </p:nvGraphicFramePr>
        <p:xfrm>
          <a:off x="603504" y="1690689"/>
          <a:ext cx="4388887" cy="4486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9478554"/>
      </p:ext>
    </p:extLst>
  </p:cSld>
  <p:clrMapOvr>
    <a:overrideClrMapping bg1="dk1" tx1="lt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98" name="Rectangle 2"/>
          <p:cNvSpPr>
            <a:spLocks noGrp="1" noChangeArrowheads="1"/>
          </p:cNvSpPr>
          <p:nvPr>
            <p:ph type="title"/>
          </p:nvPr>
        </p:nvSpPr>
        <p:spPr>
          <a:xfrm>
            <a:off x="1028699" y="294538"/>
            <a:ext cx="7421963" cy="1033669"/>
          </a:xfrm>
        </p:spPr>
        <p:txBody>
          <a:bodyPr>
            <a:normAutofit/>
          </a:bodyPr>
          <a:lstStyle/>
          <a:p>
            <a:pPr eaLnBrk="1" hangingPunct="1"/>
            <a:r>
              <a:rPr lang="en-US" altLang="en-US" sz="3500">
                <a:solidFill>
                  <a:srgbClr val="FFFFFF"/>
                </a:solidFill>
              </a:rPr>
              <a:t>Link Popularity (off page)</a:t>
            </a:r>
          </a:p>
        </p:txBody>
      </p:sp>
      <p:sp>
        <p:nvSpPr>
          <p:cNvPr id="55299" name="Rectangle 3"/>
          <p:cNvSpPr>
            <a:spLocks noGrp="1" noChangeArrowheads="1"/>
          </p:cNvSpPr>
          <p:nvPr>
            <p:ph idx="1"/>
          </p:nvPr>
        </p:nvSpPr>
        <p:spPr>
          <a:xfrm>
            <a:off x="1028699" y="2318197"/>
            <a:ext cx="7293023" cy="3683358"/>
          </a:xfrm>
        </p:spPr>
        <p:txBody>
          <a:bodyPr anchor="ctr">
            <a:normAutofit/>
          </a:bodyPr>
          <a:lstStyle/>
          <a:p>
            <a:pPr eaLnBrk="1" hangingPunct="1">
              <a:lnSpc>
                <a:spcPct val="90000"/>
              </a:lnSpc>
            </a:pPr>
            <a:r>
              <a:rPr lang="en-US" altLang="en-US" sz="1600"/>
              <a:t>The first method search engines use to grade a Web site is how many Web sites point to them. </a:t>
            </a:r>
          </a:p>
          <a:p>
            <a:pPr eaLnBrk="1" hangingPunct="1">
              <a:lnSpc>
                <a:spcPct val="90000"/>
              </a:lnSpc>
            </a:pPr>
            <a:r>
              <a:rPr lang="en-US" altLang="en-US" sz="1600"/>
              <a:t>Hence if your site has 100 other sites linking to you, but your competitor has only 10, your site will rank higher in some search engines. As a byproduct, every site that links to you is a potential entry point for your customers.</a:t>
            </a:r>
          </a:p>
          <a:p>
            <a:pPr eaLnBrk="1" hangingPunct="1">
              <a:lnSpc>
                <a:spcPct val="90000"/>
              </a:lnSpc>
            </a:pPr>
            <a:endParaRPr lang="en-US" altLang="en-US" sz="1600"/>
          </a:p>
          <a:p>
            <a:pPr eaLnBrk="1" hangingPunct="1">
              <a:lnSpc>
                <a:spcPct val="90000"/>
              </a:lnSpc>
            </a:pPr>
            <a:r>
              <a:rPr lang="en-US" altLang="en-US" sz="1600"/>
              <a:t>There are many options to getting linked, most of which are byproducts of other E-Marketing techniques. Some examples include business directory sites, Web awards, Internet top 50 sites, resource sites, banner sites, blind links, affiliate links, free Web sites and reciprocal links with other non-competing Web sites. </a:t>
            </a:r>
            <a:br>
              <a:rPr lang="en-US" altLang="en-US" sz="1600"/>
            </a:br>
            <a:endParaRPr lang="en-US" altLang="en-US" sz="1600"/>
          </a:p>
          <a:p>
            <a:pPr eaLnBrk="1" hangingPunct="1">
              <a:lnSpc>
                <a:spcPct val="90000"/>
              </a:lnSpc>
            </a:pPr>
            <a:r>
              <a:rPr lang="en-US" altLang="en-US" sz="1600"/>
              <a:t>Once you are linked by any of these methods, it is advantageous to submit the sites that point to you to the search engines as many of them may not be indexed. This not only tells the search engines that they exist but also that they link to you. </a:t>
            </a:r>
          </a:p>
          <a:p>
            <a:pPr eaLnBrk="1" hangingPunct="1">
              <a:lnSpc>
                <a:spcPct val="90000"/>
              </a:lnSpc>
              <a:buFont typeface="Wingdings" pitchFamily="2" charset="2"/>
              <a:buNone/>
            </a:pPr>
            <a:endParaRPr lang="en-US" altLang="en-US" sz="1600"/>
          </a:p>
        </p:txBody>
      </p:sp>
      <p:sp>
        <p:nvSpPr>
          <p:cNvPr id="55300" name="Rectangle 4"/>
          <p:cNvSpPr>
            <a:spLocks noChangeArrowheads="1"/>
          </p:cNvSpPr>
          <p:nvPr/>
        </p:nvSpPr>
        <p:spPr bwMode="auto">
          <a:xfrm>
            <a:off x="0" y="-1617"/>
            <a:ext cx="18288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spcAft>
                <a:spcPts val="600"/>
              </a:spcAft>
            </a:pPr>
            <a:r>
              <a:rPr lang="en-US" altLang="en-US" sz="2000" b="1"/>
              <a:t>Search Engines</a:t>
            </a:r>
            <a:r>
              <a:rPr lang="en-US" altLang="en-US" sz="2000"/>
              <a:t> </a:t>
            </a:r>
          </a:p>
        </p:txBody>
      </p:sp>
    </p:spTree>
    <p:extLst>
      <p:ext uri="{BB962C8B-B14F-4D97-AF65-F5344CB8AC3E}">
        <p14:creationId xmlns:p14="http://schemas.microsoft.com/office/powerpoint/2010/main" val="26426573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22" name="Rectangle 2"/>
          <p:cNvSpPr>
            <a:spLocks noGrp="1" noChangeArrowheads="1"/>
          </p:cNvSpPr>
          <p:nvPr>
            <p:ph type="title"/>
          </p:nvPr>
        </p:nvSpPr>
        <p:spPr>
          <a:xfrm>
            <a:off x="1028699" y="294538"/>
            <a:ext cx="7421963" cy="1033669"/>
          </a:xfrm>
        </p:spPr>
        <p:txBody>
          <a:bodyPr>
            <a:normAutofit/>
          </a:bodyPr>
          <a:lstStyle/>
          <a:p>
            <a:pPr eaLnBrk="1" hangingPunct="1"/>
            <a:r>
              <a:rPr lang="en-US" altLang="en-US" sz="3500">
                <a:solidFill>
                  <a:srgbClr val="FFFFFF"/>
                </a:solidFill>
              </a:rPr>
              <a:t>Link Popularity</a:t>
            </a:r>
          </a:p>
        </p:txBody>
      </p:sp>
      <p:sp>
        <p:nvSpPr>
          <p:cNvPr id="56323" name="Rectangle 3"/>
          <p:cNvSpPr>
            <a:spLocks noGrp="1" noChangeArrowheads="1"/>
          </p:cNvSpPr>
          <p:nvPr>
            <p:ph idx="1"/>
          </p:nvPr>
        </p:nvSpPr>
        <p:spPr>
          <a:xfrm>
            <a:off x="1028699" y="2318197"/>
            <a:ext cx="7293023" cy="3683358"/>
          </a:xfrm>
        </p:spPr>
        <p:txBody>
          <a:bodyPr anchor="ctr">
            <a:normAutofit/>
          </a:bodyPr>
          <a:lstStyle/>
          <a:p>
            <a:pPr eaLnBrk="1" hangingPunct="1">
              <a:lnSpc>
                <a:spcPct val="90000"/>
              </a:lnSpc>
              <a:buFont typeface="Wingdings" pitchFamily="2" charset="2"/>
              <a:buNone/>
            </a:pPr>
            <a:r>
              <a:rPr lang="en-US" altLang="en-US" sz="1300" b="1"/>
              <a:t>Blind Links</a:t>
            </a:r>
          </a:p>
          <a:p>
            <a:pPr eaLnBrk="1" hangingPunct="1">
              <a:lnSpc>
                <a:spcPct val="90000"/>
              </a:lnSpc>
            </a:pPr>
            <a:endParaRPr lang="en-US" altLang="en-US" sz="1300" b="1"/>
          </a:p>
          <a:p>
            <a:pPr eaLnBrk="1" hangingPunct="1">
              <a:lnSpc>
                <a:spcPct val="90000"/>
              </a:lnSpc>
            </a:pPr>
            <a:r>
              <a:rPr lang="en-US" altLang="en-US" sz="1300"/>
              <a:t>Blind links are links in a Web page that are not visible to the visitor, but visible to the search engines.</a:t>
            </a:r>
          </a:p>
          <a:p>
            <a:pPr eaLnBrk="1" hangingPunct="1">
              <a:lnSpc>
                <a:spcPct val="90000"/>
              </a:lnSpc>
            </a:pPr>
            <a:r>
              <a:rPr lang="en-US" altLang="en-US" sz="1300"/>
              <a:t> It is possible to put these links in other pages that you create and point them all back to your main site. </a:t>
            </a:r>
          </a:p>
          <a:p>
            <a:pPr eaLnBrk="1" hangingPunct="1">
              <a:lnSpc>
                <a:spcPct val="90000"/>
              </a:lnSpc>
            </a:pPr>
            <a:r>
              <a:rPr lang="en-US" altLang="en-US" sz="1300"/>
              <a:t>This can be accomplished by making very small 1x1 graphics that display the same color as the background of the page. Simply name the graphic(s) something meaningful like "webmastertraining.gif" and point the link to the corresponding Web site.  </a:t>
            </a:r>
          </a:p>
          <a:p>
            <a:pPr eaLnBrk="1" hangingPunct="1">
              <a:lnSpc>
                <a:spcPct val="90000"/>
              </a:lnSpc>
            </a:pPr>
            <a:endParaRPr lang="en-US" altLang="en-US" sz="1300"/>
          </a:p>
          <a:p>
            <a:pPr eaLnBrk="1" hangingPunct="1">
              <a:lnSpc>
                <a:spcPct val="90000"/>
              </a:lnSpc>
              <a:buFont typeface="Wingdings" pitchFamily="2" charset="2"/>
              <a:buNone/>
            </a:pPr>
            <a:r>
              <a:rPr lang="en-US" altLang="en-US" sz="1300" b="1"/>
              <a:t>Affiliate Links</a:t>
            </a:r>
          </a:p>
          <a:p>
            <a:pPr eaLnBrk="1" hangingPunct="1">
              <a:lnSpc>
                <a:spcPct val="90000"/>
              </a:lnSpc>
            </a:pPr>
            <a:endParaRPr lang="en-US" altLang="en-US" sz="1300" b="1"/>
          </a:p>
          <a:p>
            <a:pPr eaLnBrk="1" hangingPunct="1">
              <a:lnSpc>
                <a:spcPct val="90000"/>
              </a:lnSpc>
            </a:pPr>
            <a:r>
              <a:rPr lang="en-US" altLang="en-US" sz="1300"/>
              <a:t>Affiliate links are links to your site where the site containing the link to your site earns money either by people visiting your site or by producing sales. For example, WebmasterCertification.com has an affiliate program that pays 5% of all course sales that come from the affiliate site. As a byproduct, the affiliate sites are linked to you and can be submitted to search engines to improve your popularity</a:t>
            </a:r>
            <a:r>
              <a:rPr lang="en-US" altLang="en-US" sz="1300" dirty="0"/>
              <a:t>.</a:t>
            </a:r>
            <a:br>
              <a:rPr lang="en-US" altLang="en-US" sz="1300" dirty="0"/>
            </a:br>
            <a:endParaRPr lang="en-US" altLang="en-US" sz="1300"/>
          </a:p>
          <a:p>
            <a:pPr eaLnBrk="1" hangingPunct="1">
              <a:lnSpc>
                <a:spcPct val="90000"/>
              </a:lnSpc>
              <a:buFont typeface="Wingdings" pitchFamily="2" charset="2"/>
              <a:buNone/>
            </a:pPr>
            <a:r>
              <a:rPr lang="en-US" altLang="en-US" sz="1300" dirty="0"/>
              <a:t>. </a:t>
            </a:r>
            <a:endParaRPr lang="en-US" altLang="en-US" sz="1300"/>
          </a:p>
        </p:txBody>
      </p:sp>
      <p:sp>
        <p:nvSpPr>
          <p:cNvPr id="56324" name="Rectangle 4"/>
          <p:cNvSpPr>
            <a:spLocks noChangeArrowheads="1"/>
          </p:cNvSpPr>
          <p:nvPr/>
        </p:nvSpPr>
        <p:spPr bwMode="auto">
          <a:xfrm>
            <a:off x="0" y="-1617"/>
            <a:ext cx="18288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spcAft>
                <a:spcPts val="600"/>
              </a:spcAft>
            </a:pPr>
            <a:r>
              <a:rPr lang="en-US" altLang="en-US" sz="2000" b="1"/>
              <a:t>Search Engines</a:t>
            </a:r>
            <a:r>
              <a:rPr lang="en-US" altLang="en-US" sz="2000"/>
              <a:t> </a:t>
            </a:r>
          </a:p>
        </p:txBody>
      </p:sp>
    </p:spTree>
    <p:extLst>
      <p:ext uri="{BB962C8B-B14F-4D97-AF65-F5344CB8AC3E}">
        <p14:creationId xmlns:p14="http://schemas.microsoft.com/office/powerpoint/2010/main" val="1431967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4"/>
          <p:cNvSpPr txBox="1"/>
          <p:nvPr/>
        </p:nvSpPr>
        <p:spPr>
          <a:xfrm>
            <a:off x="3150278" y="4076491"/>
            <a:ext cx="2843503" cy="304054"/>
          </a:xfrm>
          <a:prstGeom prst="rect">
            <a:avLst/>
          </a:prstGeom>
          <a:noFill/>
          <a:ln>
            <a:noFill/>
          </a:ln>
        </p:spPr>
        <p:txBody>
          <a:bodyPr spcFirstLastPara="1" wrap="square" lIns="81574" tIns="40782" rIns="81574" bIns="40782" anchor="t" anchorCtr="0">
            <a:noAutofit/>
          </a:bodyPr>
          <a:lstStyle/>
          <a:p>
            <a:pPr algn="ctr">
              <a:lnSpc>
                <a:spcPct val="120000"/>
              </a:lnSpc>
              <a:buClr>
                <a:schemeClr val="lt1"/>
              </a:buClr>
              <a:buSzPts val="800"/>
            </a:pPr>
            <a:r>
              <a:rPr lang="id-ID" sz="1200">
                <a:solidFill>
                  <a:schemeClr val="lt1"/>
                </a:solidFill>
                <a:latin typeface="Roboto"/>
                <a:ea typeface="Roboto"/>
                <a:cs typeface="Roboto"/>
                <a:sym typeface="Roboto"/>
              </a:rPr>
              <a:t>OUTRANK YOUR COMPETITOR</a:t>
            </a:r>
            <a:endParaRPr sz="675"/>
          </a:p>
        </p:txBody>
      </p:sp>
      <p:pic>
        <p:nvPicPr>
          <p:cNvPr id="43" name="Google Shape;43;p4"/>
          <p:cNvPicPr preferRelativeResize="0"/>
          <p:nvPr/>
        </p:nvPicPr>
        <p:blipFill>
          <a:blip r:embed="rId3">
            <a:alphaModFix/>
          </a:blip>
          <a:stretch>
            <a:fillRect/>
          </a:stretch>
        </p:blipFill>
        <p:spPr>
          <a:xfrm>
            <a:off x="4059313" y="1474685"/>
            <a:ext cx="1181351" cy="1586157"/>
          </a:xfrm>
          <a:prstGeom prst="rect">
            <a:avLst/>
          </a:prstGeom>
          <a:noFill/>
          <a:ln>
            <a:noFill/>
          </a:ln>
        </p:spPr>
      </p:pic>
      <p:sp>
        <p:nvSpPr>
          <p:cNvPr id="44" name="Google Shape;44;p4"/>
          <p:cNvSpPr txBox="1"/>
          <p:nvPr/>
        </p:nvSpPr>
        <p:spPr>
          <a:xfrm>
            <a:off x="616951" y="1888605"/>
            <a:ext cx="4315386" cy="3681621"/>
          </a:xfrm>
          <a:prstGeom prst="rect">
            <a:avLst/>
          </a:prstGeom>
          <a:noFill/>
          <a:ln>
            <a:noFill/>
          </a:ln>
        </p:spPr>
        <p:txBody>
          <a:bodyPr spcFirstLastPara="1" wrap="square" lIns="34293" tIns="34293" rIns="34293" bIns="34293" anchor="ctr" anchorCtr="0">
            <a:noAutofit/>
          </a:bodyPr>
          <a:lstStyle/>
          <a:p>
            <a:pPr>
              <a:lnSpc>
                <a:spcPct val="150000"/>
              </a:lnSpc>
            </a:pPr>
            <a:r>
              <a:rPr lang="id-ID" sz="1125" b="1" dirty="0">
                <a:solidFill>
                  <a:srgbClr val="91969B"/>
                </a:solidFill>
                <a:latin typeface="Roboto"/>
                <a:ea typeface="Roboto"/>
                <a:cs typeface="Roboto"/>
                <a:sym typeface="Roboto"/>
              </a:rPr>
              <a:t>       </a:t>
            </a:r>
            <a:r>
              <a:rPr lang="id-ID" sz="1125" b="1" dirty="0">
                <a:latin typeface="Roboto"/>
                <a:ea typeface="Roboto"/>
                <a:cs typeface="Roboto"/>
                <a:sym typeface="Roboto"/>
              </a:rPr>
              <a:t>SEO Known as Search Engine Optimization</a:t>
            </a:r>
            <a:endParaRPr sz="1125" dirty="0">
              <a:latin typeface="Roboto"/>
              <a:ea typeface="Roboto"/>
              <a:cs typeface="Roboto"/>
              <a:sym typeface="Roboto"/>
            </a:endParaRPr>
          </a:p>
          <a:p>
            <a:pPr>
              <a:lnSpc>
                <a:spcPct val="150000"/>
              </a:lnSpc>
            </a:pPr>
            <a:r>
              <a:rPr lang="id-ID" sz="1125" dirty="0">
                <a:latin typeface="Roboto"/>
                <a:ea typeface="Roboto"/>
                <a:cs typeface="Roboto"/>
                <a:sym typeface="Roboto"/>
              </a:rPr>
              <a:t>SEO is all about understanding what your target audience needs. It helps you display the informative information to the right users from any device to </a:t>
            </a:r>
            <a:r>
              <a:rPr lang="id-ID" sz="1125" b="1" dirty="0">
                <a:latin typeface="Roboto"/>
                <a:ea typeface="Roboto"/>
                <a:cs typeface="Roboto"/>
                <a:sym typeface="Roboto"/>
              </a:rPr>
              <a:t>convert the visitor into your persona</a:t>
            </a:r>
            <a:r>
              <a:rPr lang="id-ID" sz="1125" dirty="0">
                <a:latin typeface="Roboto"/>
                <a:ea typeface="Roboto"/>
                <a:cs typeface="Roboto"/>
                <a:sym typeface="Roboto"/>
              </a:rPr>
              <a:t>. </a:t>
            </a:r>
            <a:endParaRPr sz="1125" dirty="0">
              <a:latin typeface="Roboto"/>
              <a:ea typeface="Roboto"/>
              <a:cs typeface="Roboto"/>
              <a:sym typeface="Roboto"/>
            </a:endParaRPr>
          </a:p>
          <a:p>
            <a:pPr>
              <a:lnSpc>
                <a:spcPct val="150000"/>
              </a:lnSpc>
            </a:pPr>
            <a:endParaRPr sz="1125" dirty="0">
              <a:latin typeface="Roboto"/>
              <a:ea typeface="Roboto"/>
              <a:cs typeface="Roboto"/>
              <a:sym typeface="Roboto"/>
            </a:endParaRPr>
          </a:p>
          <a:p>
            <a:pPr>
              <a:lnSpc>
                <a:spcPct val="150000"/>
              </a:lnSpc>
            </a:pPr>
            <a:r>
              <a:rPr lang="id-ID" sz="1125" b="1" dirty="0">
                <a:latin typeface="Roboto"/>
                <a:ea typeface="Roboto"/>
                <a:cs typeface="Roboto"/>
                <a:sym typeface="Roboto"/>
              </a:rPr>
              <a:t>       Why SEO is important</a:t>
            </a:r>
            <a:endParaRPr sz="1125" b="1" dirty="0">
              <a:latin typeface="Roboto"/>
              <a:ea typeface="Roboto"/>
              <a:cs typeface="Roboto"/>
              <a:sym typeface="Roboto"/>
            </a:endParaRPr>
          </a:p>
          <a:p>
            <a:pPr marL="171496" indent="-157204">
              <a:lnSpc>
                <a:spcPct val="150000"/>
              </a:lnSpc>
              <a:buClr>
                <a:srgbClr val="91969B"/>
              </a:buClr>
              <a:buSzPts val="3000"/>
              <a:buFont typeface="Roboto"/>
              <a:buChar char="●"/>
            </a:pPr>
            <a:r>
              <a:rPr lang="id-ID" sz="1125" dirty="0">
                <a:latin typeface="Roboto"/>
                <a:ea typeface="Roboto"/>
                <a:cs typeface="Roboto"/>
                <a:sym typeface="Roboto"/>
              </a:rPr>
              <a:t>SEO in Helping Your Business Grow</a:t>
            </a:r>
            <a:endParaRPr sz="1125" dirty="0">
              <a:latin typeface="Roboto"/>
              <a:ea typeface="Roboto"/>
              <a:cs typeface="Roboto"/>
              <a:sym typeface="Roboto"/>
            </a:endParaRPr>
          </a:p>
          <a:p>
            <a:pPr marL="171496" indent="-157204">
              <a:lnSpc>
                <a:spcPct val="150000"/>
              </a:lnSpc>
              <a:buClr>
                <a:srgbClr val="91969B"/>
              </a:buClr>
              <a:buSzPts val="3000"/>
              <a:buFont typeface="Roboto"/>
              <a:buChar char="●"/>
            </a:pPr>
            <a:r>
              <a:rPr lang="id-ID" sz="1125" dirty="0">
                <a:latin typeface="Roboto"/>
                <a:ea typeface="Roboto"/>
                <a:cs typeface="Roboto"/>
                <a:sym typeface="Roboto"/>
              </a:rPr>
              <a:t>Build Better Relationships with your Audience</a:t>
            </a:r>
            <a:endParaRPr sz="1125" dirty="0">
              <a:latin typeface="Roboto"/>
              <a:ea typeface="Roboto"/>
              <a:cs typeface="Roboto"/>
              <a:sym typeface="Roboto"/>
            </a:endParaRPr>
          </a:p>
          <a:p>
            <a:pPr marL="171496" indent="-157204">
              <a:lnSpc>
                <a:spcPct val="150000"/>
              </a:lnSpc>
              <a:buClr>
                <a:srgbClr val="91969B"/>
              </a:buClr>
              <a:buSzPts val="3000"/>
              <a:buFont typeface="Calibri"/>
              <a:buChar char="●"/>
            </a:pPr>
            <a:r>
              <a:rPr lang="id-ID" sz="1125" dirty="0">
                <a:latin typeface="Roboto"/>
                <a:ea typeface="Roboto"/>
                <a:cs typeface="Roboto"/>
                <a:sym typeface="Roboto"/>
              </a:rPr>
              <a:t>SEO can increase the quantity and quality of traffic to your website, App, Social media, or any other channel you are using for digital marketing purposes &amp; </a:t>
            </a:r>
            <a:r>
              <a:rPr lang="id-ID" sz="1125" b="1" dirty="0">
                <a:latin typeface="Roboto"/>
                <a:ea typeface="Roboto"/>
                <a:cs typeface="Roboto"/>
                <a:sym typeface="Roboto"/>
              </a:rPr>
              <a:t>increase ROI</a:t>
            </a:r>
            <a:r>
              <a:rPr lang="en-SG" sz="1125" b="1" dirty="0">
                <a:latin typeface="Roboto"/>
                <a:ea typeface="Roboto"/>
                <a:cs typeface="Roboto"/>
                <a:sym typeface="Roboto"/>
              </a:rPr>
              <a:t> (Return Of Investment)</a:t>
            </a:r>
            <a:r>
              <a:rPr lang="id-ID" sz="1125" dirty="0">
                <a:latin typeface="Roboto"/>
                <a:ea typeface="Roboto"/>
                <a:cs typeface="Roboto"/>
                <a:sym typeface="Roboto"/>
              </a:rPr>
              <a:t>.</a:t>
            </a:r>
            <a:endParaRPr sz="1125" dirty="0">
              <a:latin typeface="Roboto"/>
              <a:ea typeface="Roboto"/>
              <a:cs typeface="Roboto"/>
              <a:sym typeface="Roboto"/>
            </a:endParaRPr>
          </a:p>
        </p:txBody>
      </p:sp>
      <p:sp>
        <p:nvSpPr>
          <p:cNvPr id="45" name="Google Shape;45;p4"/>
          <p:cNvSpPr/>
          <p:nvPr/>
        </p:nvSpPr>
        <p:spPr>
          <a:xfrm>
            <a:off x="4028765" y="5534057"/>
            <a:ext cx="1062952" cy="398579"/>
          </a:xfrm>
          <a:prstGeom prst="rect">
            <a:avLst/>
          </a:prstGeom>
          <a:solidFill>
            <a:schemeClr val="lt2"/>
          </a:solidFill>
          <a:ln>
            <a:noFill/>
          </a:ln>
        </p:spPr>
        <p:txBody>
          <a:bodyPr spcFirstLastPara="1" wrap="square" lIns="34293" tIns="34293" rIns="34293" bIns="34293" anchor="ctr" anchorCtr="0">
            <a:noAutofit/>
          </a:bodyPr>
          <a:lstStyle/>
          <a:p>
            <a:endParaRPr sz="675"/>
          </a:p>
        </p:txBody>
      </p:sp>
      <p:pic>
        <p:nvPicPr>
          <p:cNvPr id="46" name="Google Shape;46;p4"/>
          <p:cNvPicPr preferRelativeResize="0"/>
          <p:nvPr/>
        </p:nvPicPr>
        <p:blipFill>
          <a:blip r:embed="rId4">
            <a:alphaModFix/>
          </a:blip>
          <a:stretch>
            <a:fillRect/>
          </a:stretch>
        </p:blipFill>
        <p:spPr>
          <a:xfrm>
            <a:off x="5229940" y="1862484"/>
            <a:ext cx="3505203" cy="3505203"/>
          </a:xfrm>
          <a:prstGeom prst="rect">
            <a:avLst/>
          </a:prstGeom>
          <a:noFill/>
          <a:ln>
            <a:noFill/>
          </a:ln>
        </p:spPr>
      </p:pic>
      <p:pic>
        <p:nvPicPr>
          <p:cNvPr id="47" name="Google Shape;47;p4"/>
          <p:cNvPicPr preferRelativeResize="0"/>
          <p:nvPr/>
        </p:nvPicPr>
        <p:blipFill>
          <a:blip r:embed="rId5">
            <a:alphaModFix/>
          </a:blip>
          <a:stretch>
            <a:fillRect/>
          </a:stretch>
        </p:blipFill>
        <p:spPr>
          <a:xfrm>
            <a:off x="616951" y="2291638"/>
            <a:ext cx="269733" cy="229016"/>
          </a:xfrm>
          <a:prstGeom prst="rect">
            <a:avLst/>
          </a:prstGeom>
          <a:noFill/>
          <a:ln>
            <a:noFill/>
          </a:ln>
        </p:spPr>
      </p:pic>
      <p:pic>
        <p:nvPicPr>
          <p:cNvPr id="48" name="Google Shape;48;p4"/>
          <p:cNvPicPr preferRelativeResize="0"/>
          <p:nvPr/>
        </p:nvPicPr>
        <p:blipFill>
          <a:blip r:embed="rId5">
            <a:alphaModFix/>
          </a:blip>
          <a:stretch>
            <a:fillRect/>
          </a:stretch>
        </p:blipFill>
        <p:spPr>
          <a:xfrm>
            <a:off x="588369" y="3596969"/>
            <a:ext cx="269733" cy="229016"/>
          </a:xfrm>
          <a:prstGeom prst="rect">
            <a:avLst/>
          </a:prstGeom>
          <a:noFill/>
          <a:ln>
            <a:noFill/>
          </a:ln>
        </p:spPr>
      </p:pic>
      <p:sp>
        <p:nvSpPr>
          <p:cNvPr id="49" name="Google Shape;49;p4"/>
          <p:cNvSpPr/>
          <p:nvPr/>
        </p:nvSpPr>
        <p:spPr>
          <a:xfrm>
            <a:off x="11" y="1368016"/>
            <a:ext cx="9144019" cy="438752"/>
          </a:xfrm>
          <a:prstGeom prst="rect">
            <a:avLst/>
          </a:prstGeom>
          <a:noFill/>
          <a:ln>
            <a:noFill/>
          </a:ln>
        </p:spPr>
        <p:txBody>
          <a:bodyPr spcFirstLastPara="1" wrap="square" lIns="0" tIns="0" rIns="0" bIns="0" anchor="ctr" anchorCtr="0">
            <a:noAutofit/>
          </a:bodyPr>
          <a:lstStyle/>
          <a:p>
            <a:pPr algn="ctr">
              <a:buClr>
                <a:srgbClr val="91969B"/>
              </a:buClr>
              <a:buSzPts val="1900"/>
            </a:pPr>
            <a:r>
              <a:rPr lang="id-ID" sz="2851" dirty="0">
                <a:latin typeface="Roboto"/>
                <a:ea typeface="Roboto"/>
                <a:cs typeface="Roboto"/>
                <a:sym typeface="Roboto"/>
              </a:rPr>
              <a:t>What Is SEO &amp; Why Is It Important?</a:t>
            </a:r>
            <a:endParaRPr sz="675" dirty="0"/>
          </a:p>
        </p:txBody>
      </p:sp>
      <p:grpSp>
        <p:nvGrpSpPr>
          <p:cNvPr id="50" name="Google Shape;50;p4"/>
          <p:cNvGrpSpPr/>
          <p:nvPr/>
        </p:nvGrpSpPr>
        <p:grpSpPr>
          <a:xfrm>
            <a:off x="4423172" y="1916058"/>
            <a:ext cx="300056" cy="71456"/>
            <a:chOff x="1942593" y="2781300"/>
            <a:chExt cx="799941" cy="190500"/>
          </a:xfrm>
        </p:grpSpPr>
        <p:sp>
          <p:nvSpPr>
            <p:cNvPr id="51" name="Google Shape;51;p4"/>
            <p:cNvSpPr/>
            <p:nvPr/>
          </p:nvSpPr>
          <p:spPr>
            <a:xfrm>
              <a:off x="1942593"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52" name="Google Shape;52;p4"/>
            <p:cNvSpPr/>
            <p:nvPr/>
          </p:nvSpPr>
          <p:spPr>
            <a:xfrm>
              <a:off x="2247315"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53" name="Google Shape;53;p4"/>
            <p:cNvSpPr/>
            <p:nvPr/>
          </p:nvSpPr>
          <p:spPr>
            <a:xfrm>
              <a:off x="2552034"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grpSp>
      <p:sp>
        <p:nvSpPr>
          <p:cNvPr id="54" name="Google Shape;54;p4"/>
          <p:cNvSpPr/>
          <p:nvPr/>
        </p:nvSpPr>
        <p:spPr>
          <a:xfrm>
            <a:off x="-1" y="1130298"/>
            <a:ext cx="9144019" cy="161592"/>
          </a:xfrm>
          <a:prstGeom prst="rect">
            <a:avLst/>
          </a:prstGeom>
          <a:noFill/>
          <a:ln>
            <a:noFill/>
          </a:ln>
        </p:spPr>
        <p:txBody>
          <a:bodyPr spcFirstLastPara="1" wrap="square" lIns="0" tIns="0" rIns="0" bIns="0" anchor="ctr" anchorCtr="0">
            <a:noAutofit/>
          </a:bodyPr>
          <a:lstStyle/>
          <a:p>
            <a:pPr algn="ctr">
              <a:buClr>
                <a:srgbClr val="FF9B00"/>
              </a:buClr>
              <a:buSzPts val="700"/>
            </a:pPr>
            <a:r>
              <a:rPr lang="id-ID" sz="1050" b="1">
                <a:solidFill>
                  <a:srgbClr val="FF9B00"/>
                </a:solidFill>
                <a:latin typeface="Roboto"/>
                <a:ea typeface="Roboto"/>
                <a:cs typeface="Roboto"/>
                <a:sym typeface="Roboto"/>
              </a:rPr>
              <a:t>How to improve Google organic ranking?</a:t>
            </a:r>
            <a:endParaRPr sz="675"/>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a:t>Click Popularity </a:t>
            </a:r>
          </a:p>
        </p:txBody>
      </p:sp>
      <p:sp>
        <p:nvSpPr>
          <p:cNvPr id="57348" name="Rectangle 4"/>
          <p:cNvSpPr>
            <a:spLocks noChangeArrowheads="1"/>
          </p:cNvSpPr>
          <p:nvPr/>
        </p:nvSpPr>
        <p:spPr bwMode="auto">
          <a:xfrm>
            <a:off x="0" y="0"/>
            <a:ext cx="2160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r>
              <a:rPr lang="en-US" altLang="en-US" sz="2000" b="1"/>
              <a:t>Search Engines</a:t>
            </a:r>
            <a:r>
              <a:rPr lang="en-US" altLang="en-US" sz="2000"/>
              <a:t> </a:t>
            </a:r>
          </a:p>
        </p:txBody>
      </p:sp>
      <p:graphicFrame>
        <p:nvGraphicFramePr>
          <p:cNvPr id="57350" name="Rectangle 3">
            <a:extLst>
              <a:ext uri="{FF2B5EF4-FFF2-40B4-BE49-F238E27FC236}">
                <a16:creationId xmlns:a16="http://schemas.microsoft.com/office/drawing/2014/main" xmlns="" id="{ABA89ECA-3728-4403-8B0E-9D692B69FDA6}"/>
              </a:ext>
            </a:extLst>
          </p:cNvPr>
          <p:cNvGraphicFramePr/>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86999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70" name="Rectangle 2"/>
          <p:cNvSpPr>
            <a:spLocks noGrp="1" noChangeArrowheads="1"/>
          </p:cNvSpPr>
          <p:nvPr>
            <p:ph type="title"/>
          </p:nvPr>
        </p:nvSpPr>
        <p:spPr>
          <a:xfrm>
            <a:off x="1028699" y="294538"/>
            <a:ext cx="7421963" cy="1033669"/>
          </a:xfrm>
        </p:spPr>
        <p:txBody>
          <a:bodyPr>
            <a:normAutofit/>
          </a:bodyPr>
          <a:lstStyle/>
          <a:p>
            <a:pPr eaLnBrk="1" hangingPunct="1"/>
            <a:r>
              <a:rPr lang="en-US" altLang="en-US" sz="3500">
                <a:solidFill>
                  <a:srgbClr val="FFFFFF"/>
                </a:solidFill>
              </a:rPr>
              <a:t>Click Popularity</a:t>
            </a:r>
          </a:p>
        </p:txBody>
      </p:sp>
      <p:sp>
        <p:nvSpPr>
          <p:cNvPr id="58371" name="Rectangle 3"/>
          <p:cNvSpPr>
            <a:spLocks noGrp="1" noChangeArrowheads="1"/>
          </p:cNvSpPr>
          <p:nvPr>
            <p:ph idx="1"/>
          </p:nvPr>
        </p:nvSpPr>
        <p:spPr>
          <a:xfrm>
            <a:off x="1028699" y="2318197"/>
            <a:ext cx="7293023" cy="3683358"/>
          </a:xfrm>
        </p:spPr>
        <p:txBody>
          <a:bodyPr anchor="ctr">
            <a:normAutofit/>
          </a:bodyPr>
          <a:lstStyle/>
          <a:p>
            <a:pPr eaLnBrk="1" hangingPunct="1"/>
            <a:r>
              <a:rPr lang="en-US" altLang="en-US" sz="1700" b="1"/>
              <a:t>Focus on multiple search terms</a:t>
            </a:r>
          </a:p>
          <a:p>
            <a:pPr lvl="1"/>
            <a:r>
              <a:rPr lang="en-US" altLang="en-US" sz="1700"/>
              <a:t>One of the biggest oversights in the search engine placement wars is focusing all your energy on one really good search term.</a:t>
            </a:r>
          </a:p>
          <a:p>
            <a:pPr lvl="1"/>
            <a:r>
              <a:rPr lang="en-US" altLang="en-US" sz="1700"/>
              <a:t> You need to target multiple keyword terms, ones that have proven to be good search terms relative to the people doing the searching. </a:t>
            </a:r>
          </a:p>
          <a:p>
            <a:pPr eaLnBrk="1" hangingPunct="1"/>
            <a:r>
              <a:rPr lang="en-US" altLang="en-US" sz="1700" b="1"/>
              <a:t>Visiting Competitors Sites</a:t>
            </a:r>
          </a:p>
          <a:p>
            <a:pPr lvl="1"/>
            <a:r>
              <a:rPr lang="en-US" altLang="en-US" sz="1700"/>
              <a:t>It is often valuable to visit the competition's Web site. </a:t>
            </a:r>
          </a:p>
          <a:p>
            <a:pPr lvl="1"/>
            <a:r>
              <a:rPr lang="en-US" altLang="en-US" sz="1700"/>
              <a:t>Remember that if you click on their links, you are improving their popularity as well. Instead, manually type the URL for the competition Web site into your browser location bar. This will get you to their site without giving them click popularity credit. </a:t>
            </a:r>
          </a:p>
        </p:txBody>
      </p:sp>
      <p:sp>
        <p:nvSpPr>
          <p:cNvPr id="58372" name="Rectangle 4"/>
          <p:cNvSpPr>
            <a:spLocks noChangeArrowheads="1"/>
          </p:cNvSpPr>
          <p:nvPr/>
        </p:nvSpPr>
        <p:spPr bwMode="auto">
          <a:xfrm>
            <a:off x="0" y="-1617"/>
            <a:ext cx="18288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spcAft>
                <a:spcPts val="600"/>
              </a:spcAft>
            </a:pPr>
            <a:r>
              <a:rPr lang="en-US" altLang="en-US" sz="2000" b="1"/>
              <a:t>Search Engines</a:t>
            </a:r>
            <a:r>
              <a:rPr lang="en-US" altLang="en-US" sz="2000"/>
              <a:t> </a:t>
            </a:r>
          </a:p>
        </p:txBody>
      </p:sp>
    </p:spTree>
    <p:extLst>
      <p:ext uri="{BB962C8B-B14F-4D97-AF65-F5344CB8AC3E}">
        <p14:creationId xmlns:p14="http://schemas.microsoft.com/office/powerpoint/2010/main" val="40402498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5"/>
          <p:cNvSpPr/>
          <p:nvPr/>
        </p:nvSpPr>
        <p:spPr>
          <a:xfrm>
            <a:off x="11" y="1368016"/>
            <a:ext cx="9144019" cy="438752"/>
          </a:xfrm>
          <a:prstGeom prst="rect">
            <a:avLst/>
          </a:prstGeom>
          <a:noFill/>
          <a:ln>
            <a:noFill/>
          </a:ln>
        </p:spPr>
        <p:txBody>
          <a:bodyPr spcFirstLastPara="1" wrap="square" lIns="0" tIns="0" rIns="0" bIns="0" anchor="ctr" anchorCtr="0">
            <a:noAutofit/>
          </a:bodyPr>
          <a:lstStyle/>
          <a:p>
            <a:pPr algn="ctr">
              <a:buClr>
                <a:srgbClr val="91969B"/>
              </a:buClr>
              <a:buSzPts val="1900"/>
            </a:pPr>
            <a:r>
              <a:rPr lang="id-ID" sz="2851" dirty="0">
                <a:latin typeface="Roboto"/>
                <a:ea typeface="Roboto"/>
                <a:cs typeface="Roboto"/>
                <a:sym typeface="Roboto"/>
              </a:rPr>
              <a:t>7 Simple Steps to Rank on Google by Dec 2021</a:t>
            </a:r>
            <a:endParaRPr sz="675" dirty="0"/>
          </a:p>
        </p:txBody>
      </p:sp>
      <p:grpSp>
        <p:nvGrpSpPr>
          <p:cNvPr id="61" name="Google Shape;61;p5"/>
          <p:cNvGrpSpPr/>
          <p:nvPr/>
        </p:nvGrpSpPr>
        <p:grpSpPr>
          <a:xfrm>
            <a:off x="4423172" y="1830311"/>
            <a:ext cx="300056" cy="71456"/>
            <a:chOff x="1942593" y="2781300"/>
            <a:chExt cx="799941" cy="190500"/>
          </a:xfrm>
        </p:grpSpPr>
        <p:sp>
          <p:nvSpPr>
            <p:cNvPr id="62" name="Google Shape;62;p5"/>
            <p:cNvSpPr/>
            <p:nvPr/>
          </p:nvSpPr>
          <p:spPr>
            <a:xfrm>
              <a:off x="1942593"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63" name="Google Shape;63;p5"/>
            <p:cNvSpPr/>
            <p:nvPr/>
          </p:nvSpPr>
          <p:spPr>
            <a:xfrm>
              <a:off x="2247315"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64" name="Google Shape;64;p5"/>
            <p:cNvSpPr/>
            <p:nvPr/>
          </p:nvSpPr>
          <p:spPr>
            <a:xfrm>
              <a:off x="2552034"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grpSp>
      <p:sp>
        <p:nvSpPr>
          <p:cNvPr id="65" name="Google Shape;65;p5"/>
          <p:cNvSpPr/>
          <p:nvPr/>
        </p:nvSpPr>
        <p:spPr>
          <a:xfrm>
            <a:off x="-1" y="1130298"/>
            <a:ext cx="9144019" cy="161592"/>
          </a:xfrm>
          <a:prstGeom prst="rect">
            <a:avLst/>
          </a:prstGeom>
          <a:noFill/>
          <a:ln>
            <a:noFill/>
          </a:ln>
        </p:spPr>
        <p:txBody>
          <a:bodyPr spcFirstLastPara="1" wrap="square" lIns="0" tIns="0" rIns="0" bIns="0" anchor="ctr" anchorCtr="0">
            <a:noAutofit/>
          </a:bodyPr>
          <a:lstStyle/>
          <a:p>
            <a:pPr algn="ctr">
              <a:buClr>
                <a:srgbClr val="FF9B00"/>
              </a:buClr>
              <a:buSzPts val="700"/>
            </a:pPr>
            <a:r>
              <a:rPr lang="id-ID" sz="1050" b="1">
                <a:solidFill>
                  <a:srgbClr val="FF9B00"/>
                </a:solidFill>
                <a:latin typeface="Roboto"/>
                <a:ea typeface="Roboto"/>
                <a:cs typeface="Roboto"/>
                <a:sym typeface="Roboto"/>
              </a:rPr>
              <a:t>How to improve Google organic ranking?</a:t>
            </a:r>
            <a:endParaRPr sz="675"/>
          </a:p>
        </p:txBody>
      </p:sp>
      <p:grpSp>
        <p:nvGrpSpPr>
          <p:cNvPr id="66" name="Google Shape;66;p5"/>
          <p:cNvGrpSpPr/>
          <p:nvPr/>
        </p:nvGrpSpPr>
        <p:grpSpPr>
          <a:xfrm>
            <a:off x="3158989" y="2811552"/>
            <a:ext cx="848874" cy="657725"/>
            <a:chOff x="7599240" y="5006992"/>
            <a:chExt cx="2716125" cy="2104509"/>
          </a:xfrm>
        </p:grpSpPr>
        <p:sp>
          <p:nvSpPr>
            <p:cNvPr id="67" name="Google Shape;67;p5"/>
            <p:cNvSpPr/>
            <p:nvPr/>
          </p:nvSpPr>
          <p:spPr>
            <a:xfrm>
              <a:off x="7599240" y="5006992"/>
              <a:ext cx="2432700" cy="2068200"/>
            </a:xfrm>
            <a:custGeom>
              <a:avLst/>
              <a:gdLst/>
              <a:ahLst/>
              <a:cxnLst/>
              <a:rect l="l" t="t" r="r" b="b"/>
              <a:pathLst>
                <a:path w="120000" h="120000" extrusionOk="0">
                  <a:moveTo>
                    <a:pt x="117488" y="35615"/>
                  </a:moveTo>
                  <a:lnTo>
                    <a:pt x="117488" y="35615"/>
                  </a:lnTo>
                  <a:cubicBezTo>
                    <a:pt x="100852" y="59778"/>
                    <a:pt x="90588" y="88928"/>
                    <a:pt x="88108" y="119963"/>
                  </a:cubicBezTo>
                  <a:cubicBezTo>
                    <a:pt x="89709" y="119963"/>
                    <a:pt x="89709" y="119963"/>
                    <a:pt x="89709" y="119963"/>
                  </a:cubicBezTo>
                  <a:cubicBezTo>
                    <a:pt x="92346" y="88300"/>
                    <a:pt x="102987" y="59371"/>
                    <a:pt x="119434" y="36022"/>
                  </a:cubicBezTo>
                  <a:cubicBezTo>
                    <a:pt x="119246" y="35837"/>
                    <a:pt x="119246" y="35837"/>
                    <a:pt x="119246" y="35837"/>
                  </a:cubicBezTo>
                  <a:cubicBezTo>
                    <a:pt x="119968" y="34987"/>
                    <a:pt x="119968" y="34987"/>
                    <a:pt x="119968" y="34987"/>
                  </a:cubicBezTo>
                  <a:cubicBezTo>
                    <a:pt x="90588" y="406"/>
                    <a:pt x="90588" y="406"/>
                    <a:pt x="90588" y="406"/>
                  </a:cubicBezTo>
                  <a:cubicBezTo>
                    <a:pt x="90243" y="849"/>
                    <a:pt x="90243" y="849"/>
                    <a:pt x="90243" y="849"/>
                  </a:cubicBezTo>
                  <a:cubicBezTo>
                    <a:pt x="90243" y="0"/>
                    <a:pt x="90243" y="0"/>
                    <a:pt x="90243" y="0"/>
                  </a:cubicBezTo>
                  <a:cubicBezTo>
                    <a:pt x="0" y="0"/>
                    <a:pt x="0" y="0"/>
                    <a:pt x="0" y="0"/>
                  </a:cubicBezTo>
                  <a:cubicBezTo>
                    <a:pt x="0" y="2512"/>
                    <a:pt x="0" y="2512"/>
                    <a:pt x="0" y="2512"/>
                  </a:cubicBezTo>
                  <a:cubicBezTo>
                    <a:pt x="89332" y="2512"/>
                    <a:pt x="89332" y="2512"/>
                    <a:pt x="89332" y="2512"/>
                  </a:cubicBezTo>
                  <a:lnTo>
                    <a:pt x="117488" y="35615"/>
                  </a:lnTo>
                </a:path>
              </a:pathLst>
            </a:custGeom>
            <a:solidFill>
              <a:srgbClr val="FF9B00"/>
            </a:solidFill>
            <a:ln>
              <a:noFill/>
            </a:ln>
          </p:spPr>
          <p:txBody>
            <a:bodyPr spcFirstLastPara="1" wrap="square" lIns="34293" tIns="17142" rIns="34293" bIns="17142" anchor="ctr" anchorCtr="0">
              <a:noAutofit/>
            </a:bodyPr>
            <a:lstStyle/>
            <a:p>
              <a:pPr>
                <a:buClr>
                  <a:srgbClr val="000000"/>
                </a:buClr>
                <a:buSzPts val="4800"/>
              </a:pPr>
              <a:endParaRPr>
                <a:solidFill>
                  <a:srgbClr val="91969B"/>
                </a:solidFill>
                <a:latin typeface="Roboto"/>
                <a:ea typeface="Roboto"/>
                <a:cs typeface="Roboto"/>
                <a:sym typeface="Roboto"/>
              </a:endParaRPr>
            </a:p>
          </p:txBody>
        </p:sp>
        <p:sp>
          <p:nvSpPr>
            <p:cNvPr id="68" name="Google Shape;68;p5"/>
            <p:cNvSpPr/>
            <p:nvPr/>
          </p:nvSpPr>
          <p:spPr>
            <a:xfrm>
              <a:off x="9417465" y="5610301"/>
              <a:ext cx="897900" cy="1501200"/>
            </a:xfrm>
            <a:custGeom>
              <a:avLst/>
              <a:gdLst/>
              <a:ahLst/>
              <a:cxnLst/>
              <a:rect l="l" t="t" r="r" b="b"/>
              <a:pathLst>
                <a:path w="120000" h="120000" extrusionOk="0">
                  <a:moveTo>
                    <a:pt x="119914" y="18633"/>
                  </a:moveTo>
                  <a:lnTo>
                    <a:pt x="119914" y="18633"/>
                  </a:lnTo>
                  <a:cubicBezTo>
                    <a:pt x="82042" y="0"/>
                    <a:pt x="82042" y="0"/>
                    <a:pt x="82042" y="0"/>
                  </a:cubicBezTo>
                  <a:cubicBezTo>
                    <a:pt x="3319" y="45362"/>
                    <a:pt x="0" y="117098"/>
                    <a:pt x="0" y="117098"/>
                  </a:cubicBezTo>
                  <a:cubicBezTo>
                    <a:pt x="49361" y="119949"/>
                    <a:pt x="49361" y="119949"/>
                    <a:pt x="49361" y="119949"/>
                  </a:cubicBezTo>
                  <a:cubicBezTo>
                    <a:pt x="55148" y="81815"/>
                    <a:pt x="80595" y="46788"/>
                    <a:pt x="119914" y="18633"/>
                  </a:cubicBezTo>
                </a:path>
              </a:pathLst>
            </a:custGeom>
            <a:solidFill>
              <a:srgbClr val="FF9B00"/>
            </a:solidFill>
            <a:ln>
              <a:noFill/>
            </a:ln>
          </p:spPr>
          <p:txBody>
            <a:bodyPr spcFirstLastPara="1" wrap="square" lIns="34293" tIns="17142" rIns="34293" bIns="17142" anchor="ctr" anchorCtr="0">
              <a:noAutofit/>
            </a:bodyPr>
            <a:lstStyle/>
            <a:p>
              <a:pPr>
                <a:buClr>
                  <a:srgbClr val="000000"/>
                </a:buClr>
                <a:buSzPts val="4800"/>
              </a:pPr>
              <a:endParaRPr>
                <a:solidFill>
                  <a:srgbClr val="91969B"/>
                </a:solidFill>
                <a:latin typeface="Roboto"/>
                <a:ea typeface="Roboto"/>
                <a:cs typeface="Roboto"/>
                <a:sym typeface="Roboto"/>
              </a:endParaRPr>
            </a:p>
          </p:txBody>
        </p:sp>
      </p:grpSp>
      <p:grpSp>
        <p:nvGrpSpPr>
          <p:cNvPr id="69" name="Google Shape;69;p5"/>
          <p:cNvGrpSpPr/>
          <p:nvPr/>
        </p:nvGrpSpPr>
        <p:grpSpPr>
          <a:xfrm>
            <a:off x="3464161" y="3613999"/>
            <a:ext cx="541077" cy="478738"/>
            <a:chOff x="8575695" y="7574563"/>
            <a:chExt cx="1731272" cy="1531808"/>
          </a:xfrm>
        </p:grpSpPr>
        <p:sp>
          <p:nvSpPr>
            <p:cNvPr id="70" name="Google Shape;70;p5"/>
            <p:cNvSpPr/>
            <p:nvPr/>
          </p:nvSpPr>
          <p:spPr>
            <a:xfrm>
              <a:off x="8575695" y="7610871"/>
              <a:ext cx="1445100" cy="1495500"/>
            </a:xfrm>
            <a:custGeom>
              <a:avLst/>
              <a:gdLst/>
              <a:ahLst/>
              <a:cxnLst/>
              <a:rect l="l" t="t" r="r" b="b"/>
              <a:pathLst>
                <a:path w="120000" h="120000" extrusionOk="0">
                  <a:moveTo>
                    <a:pt x="0" y="0"/>
                  </a:moveTo>
                  <a:lnTo>
                    <a:pt x="0" y="0"/>
                  </a:lnTo>
                  <a:cubicBezTo>
                    <a:pt x="0" y="3419"/>
                    <a:pt x="0" y="3419"/>
                    <a:pt x="0" y="3419"/>
                  </a:cubicBezTo>
                  <a:cubicBezTo>
                    <a:pt x="67575" y="3419"/>
                    <a:pt x="67575" y="3419"/>
                    <a:pt x="67575" y="3419"/>
                  </a:cubicBezTo>
                  <a:cubicBezTo>
                    <a:pt x="72010" y="46295"/>
                    <a:pt x="89590" y="86567"/>
                    <a:pt x="117835" y="119948"/>
                  </a:cubicBezTo>
                  <a:cubicBezTo>
                    <a:pt x="119947" y="117958"/>
                    <a:pt x="119947" y="117958"/>
                    <a:pt x="119947" y="117958"/>
                  </a:cubicBezTo>
                  <a:cubicBezTo>
                    <a:pt x="92283" y="85750"/>
                    <a:pt x="74386" y="45733"/>
                    <a:pt x="69951" y="1684"/>
                  </a:cubicBezTo>
                  <a:lnTo>
                    <a:pt x="69951" y="1684"/>
                  </a:lnTo>
                  <a:cubicBezTo>
                    <a:pt x="69951" y="0"/>
                    <a:pt x="69951" y="0"/>
                    <a:pt x="69951" y="0"/>
                  </a:cubicBezTo>
                  <a:lnTo>
                    <a:pt x="0" y="0"/>
                  </a:lnTo>
                </a:path>
              </a:pathLst>
            </a:custGeom>
            <a:solidFill>
              <a:srgbClr val="4B5050"/>
            </a:solidFill>
            <a:ln>
              <a:noFill/>
            </a:ln>
          </p:spPr>
          <p:txBody>
            <a:bodyPr spcFirstLastPara="1" wrap="square" lIns="34293" tIns="17142" rIns="34293" bIns="17142" anchor="ctr" anchorCtr="0">
              <a:noAutofit/>
            </a:bodyPr>
            <a:lstStyle/>
            <a:p>
              <a:pPr>
                <a:buClr>
                  <a:srgbClr val="000000"/>
                </a:buClr>
                <a:buSzPts val="4800"/>
              </a:pPr>
              <a:endParaRPr>
                <a:solidFill>
                  <a:srgbClr val="91969B"/>
                </a:solidFill>
                <a:latin typeface="Roboto"/>
                <a:ea typeface="Roboto"/>
                <a:cs typeface="Roboto"/>
                <a:sym typeface="Roboto"/>
              </a:endParaRPr>
            </a:p>
          </p:txBody>
        </p:sp>
        <p:sp>
          <p:nvSpPr>
            <p:cNvPr id="71" name="Google Shape;71;p5"/>
            <p:cNvSpPr/>
            <p:nvPr/>
          </p:nvSpPr>
          <p:spPr>
            <a:xfrm>
              <a:off x="9417467" y="7574563"/>
              <a:ext cx="889500" cy="1487100"/>
            </a:xfrm>
            <a:custGeom>
              <a:avLst/>
              <a:gdLst/>
              <a:ahLst/>
              <a:cxnLst/>
              <a:rect l="l" t="t" r="r" b="b"/>
              <a:pathLst>
                <a:path w="120000" h="120000" extrusionOk="0">
                  <a:moveTo>
                    <a:pt x="49749" y="0"/>
                  </a:moveTo>
                  <a:lnTo>
                    <a:pt x="49749" y="0"/>
                  </a:lnTo>
                  <a:cubicBezTo>
                    <a:pt x="0" y="2877"/>
                    <a:pt x="0" y="2877"/>
                    <a:pt x="0" y="2877"/>
                  </a:cubicBezTo>
                  <a:cubicBezTo>
                    <a:pt x="7719" y="75032"/>
                    <a:pt x="81229" y="119948"/>
                    <a:pt x="81229" y="119948"/>
                  </a:cubicBezTo>
                  <a:cubicBezTo>
                    <a:pt x="119914" y="100830"/>
                    <a:pt x="119914" y="100830"/>
                    <a:pt x="119914" y="100830"/>
                  </a:cubicBezTo>
                  <a:cubicBezTo>
                    <a:pt x="81658" y="72719"/>
                    <a:pt x="56097" y="37978"/>
                    <a:pt x="49749" y="0"/>
                  </a:cubicBezTo>
                </a:path>
              </a:pathLst>
            </a:custGeom>
            <a:solidFill>
              <a:srgbClr val="4B5050"/>
            </a:solidFill>
            <a:ln>
              <a:noFill/>
            </a:ln>
          </p:spPr>
          <p:txBody>
            <a:bodyPr spcFirstLastPara="1" wrap="square" lIns="34293" tIns="17142" rIns="34293" bIns="17142" anchor="ctr" anchorCtr="0">
              <a:noAutofit/>
            </a:bodyPr>
            <a:lstStyle/>
            <a:p>
              <a:pPr>
                <a:buClr>
                  <a:srgbClr val="000000"/>
                </a:buClr>
                <a:buSzPts val="4800"/>
              </a:pPr>
              <a:endParaRPr>
                <a:solidFill>
                  <a:srgbClr val="91969B"/>
                </a:solidFill>
                <a:latin typeface="Roboto"/>
                <a:ea typeface="Roboto"/>
                <a:cs typeface="Roboto"/>
                <a:sym typeface="Roboto"/>
              </a:endParaRPr>
            </a:p>
          </p:txBody>
        </p:sp>
      </p:grpSp>
      <p:grpSp>
        <p:nvGrpSpPr>
          <p:cNvPr id="72" name="Google Shape;72;p5"/>
          <p:cNvGrpSpPr/>
          <p:nvPr/>
        </p:nvGrpSpPr>
        <p:grpSpPr>
          <a:xfrm>
            <a:off x="3280006" y="4101605"/>
            <a:ext cx="1218916" cy="294665"/>
            <a:chOff x="7986456" y="9134746"/>
            <a:chExt cx="3900140" cy="942832"/>
          </a:xfrm>
        </p:grpSpPr>
        <p:sp>
          <p:nvSpPr>
            <p:cNvPr id="73" name="Google Shape;73;p5"/>
            <p:cNvSpPr/>
            <p:nvPr/>
          </p:nvSpPr>
          <p:spPr>
            <a:xfrm>
              <a:off x="7986456" y="9426578"/>
              <a:ext cx="3861000" cy="651000"/>
            </a:xfrm>
            <a:custGeom>
              <a:avLst/>
              <a:gdLst/>
              <a:ahLst/>
              <a:cxnLst/>
              <a:rect l="l" t="t" r="r" b="b"/>
              <a:pathLst>
                <a:path w="120000" h="120000" extrusionOk="0">
                  <a:moveTo>
                    <a:pt x="74943" y="2585"/>
                  </a:moveTo>
                  <a:lnTo>
                    <a:pt x="74943" y="2585"/>
                  </a:lnTo>
                  <a:cubicBezTo>
                    <a:pt x="74488" y="0"/>
                    <a:pt x="74488" y="0"/>
                    <a:pt x="74488" y="0"/>
                  </a:cubicBezTo>
                  <a:cubicBezTo>
                    <a:pt x="56093" y="109304"/>
                    <a:pt x="56093" y="109304"/>
                    <a:pt x="56093" y="109304"/>
                  </a:cubicBezTo>
                  <a:cubicBezTo>
                    <a:pt x="0" y="109304"/>
                    <a:pt x="0" y="109304"/>
                    <a:pt x="0" y="109304"/>
                  </a:cubicBezTo>
                  <a:cubicBezTo>
                    <a:pt x="0" y="117296"/>
                    <a:pt x="0" y="117296"/>
                    <a:pt x="0" y="117296"/>
                  </a:cubicBezTo>
                  <a:cubicBezTo>
                    <a:pt x="56884" y="117296"/>
                    <a:pt x="56884" y="117296"/>
                    <a:pt x="56884" y="117296"/>
                  </a:cubicBezTo>
                  <a:cubicBezTo>
                    <a:pt x="56884" y="115886"/>
                    <a:pt x="56884" y="115886"/>
                    <a:pt x="56884" y="115886"/>
                  </a:cubicBezTo>
                  <a:lnTo>
                    <a:pt x="56884" y="115886"/>
                  </a:lnTo>
                  <a:cubicBezTo>
                    <a:pt x="74824" y="9285"/>
                    <a:pt x="74824" y="9285"/>
                    <a:pt x="74824" y="9285"/>
                  </a:cubicBezTo>
                  <a:cubicBezTo>
                    <a:pt x="87760" y="72164"/>
                    <a:pt x="103365" y="110009"/>
                    <a:pt x="119980" y="119882"/>
                  </a:cubicBezTo>
                  <a:cubicBezTo>
                    <a:pt x="119980" y="113888"/>
                    <a:pt x="119980" y="113888"/>
                    <a:pt x="119980" y="113888"/>
                  </a:cubicBezTo>
                  <a:cubicBezTo>
                    <a:pt x="103029" y="104015"/>
                    <a:pt x="87542" y="63584"/>
                    <a:pt x="75042" y="2585"/>
                  </a:cubicBezTo>
                  <a:lnTo>
                    <a:pt x="74943" y="2585"/>
                  </a:lnTo>
                </a:path>
              </a:pathLst>
            </a:custGeom>
            <a:solidFill>
              <a:srgbClr val="91969B"/>
            </a:solidFill>
            <a:ln>
              <a:noFill/>
            </a:ln>
          </p:spPr>
          <p:txBody>
            <a:bodyPr spcFirstLastPara="1" wrap="square" lIns="34293" tIns="17142" rIns="34293" bIns="17142" anchor="ctr" anchorCtr="0">
              <a:noAutofit/>
            </a:bodyPr>
            <a:lstStyle/>
            <a:p>
              <a:pPr>
                <a:buClr>
                  <a:srgbClr val="000000"/>
                </a:buClr>
                <a:buSzPts val="4800"/>
              </a:pPr>
              <a:endParaRPr>
                <a:solidFill>
                  <a:srgbClr val="91969B"/>
                </a:solidFill>
                <a:latin typeface="Roboto"/>
                <a:ea typeface="Roboto"/>
                <a:cs typeface="Roboto"/>
                <a:sym typeface="Roboto"/>
              </a:endParaRPr>
            </a:p>
          </p:txBody>
        </p:sp>
        <p:sp>
          <p:nvSpPr>
            <p:cNvPr id="74" name="Google Shape;74;p5"/>
            <p:cNvSpPr/>
            <p:nvPr/>
          </p:nvSpPr>
          <p:spPr>
            <a:xfrm>
              <a:off x="10382696" y="9134746"/>
              <a:ext cx="1503900" cy="923100"/>
            </a:xfrm>
            <a:custGeom>
              <a:avLst/>
              <a:gdLst/>
              <a:ahLst/>
              <a:cxnLst/>
              <a:rect l="l" t="t" r="r" b="b"/>
              <a:pathLst>
                <a:path w="120000" h="120000" extrusionOk="0">
                  <a:moveTo>
                    <a:pt x="19195" y="0"/>
                  </a:moveTo>
                  <a:lnTo>
                    <a:pt x="19195" y="0"/>
                  </a:lnTo>
                  <a:cubicBezTo>
                    <a:pt x="0" y="37820"/>
                    <a:pt x="0" y="37820"/>
                    <a:pt x="0" y="37820"/>
                  </a:cubicBezTo>
                  <a:cubicBezTo>
                    <a:pt x="59263" y="119917"/>
                    <a:pt x="116800" y="118013"/>
                    <a:pt x="116800" y="118013"/>
                  </a:cubicBezTo>
                  <a:cubicBezTo>
                    <a:pt x="119949" y="68606"/>
                    <a:pt x="119949" y="68606"/>
                    <a:pt x="119949" y="68606"/>
                  </a:cubicBezTo>
                  <a:cubicBezTo>
                    <a:pt x="81912" y="62565"/>
                    <a:pt x="46974" y="37820"/>
                    <a:pt x="19195" y="0"/>
                  </a:cubicBezTo>
                </a:path>
              </a:pathLst>
            </a:custGeom>
            <a:solidFill>
              <a:srgbClr val="91969B"/>
            </a:solidFill>
            <a:ln>
              <a:noFill/>
            </a:ln>
          </p:spPr>
          <p:txBody>
            <a:bodyPr spcFirstLastPara="1" wrap="square" lIns="34293" tIns="17142" rIns="34293" bIns="17142" anchor="ctr" anchorCtr="0">
              <a:noAutofit/>
            </a:bodyPr>
            <a:lstStyle/>
            <a:p>
              <a:pPr>
                <a:buClr>
                  <a:srgbClr val="000000"/>
                </a:buClr>
                <a:buSzPts val="4800"/>
              </a:pPr>
              <a:endParaRPr>
                <a:solidFill>
                  <a:srgbClr val="91969B"/>
                </a:solidFill>
                <a:latin typeface="Roboto"/>
                <a:ea typeface="Roboto"/>
                <a:cs typeface="Roboto"/>
                <a:sym typeface="Roboto"/>
              </a:endParaRPr>
            </a:p>
          </p:txBody>
        </p:sp>
      </p:grpSp>
      <p:grpSp>
        <p:nvGrpSpPr>
          <p:cNvPr id="75" name="Google Shape;75;p5"/>
          <p:cNvGrpSpPr/>
          <p:nvPr/>
        </p:nvGrpSpPr>
        <p:grpSpPr>
          <a:xfrm>
            <a:off x="4632233" y="4105110"/>
            <a:ext cx="477037" cy="539339"/>
            <a:chOff x="12313157" y="9145968"/>
            <a:chExt cx="1526364" cy="1725710"/>
          </a:xfrm>
        </p:grpSpPr>
        <p:sp>
          <p:nvSpPr>
            <p:cNvPr id="76" name="Google Shape;76;p5"/>
            <p:cNvSpPr/>
            <p:nvPr/>
          </p:nvSpPr>
          <p:spPr>
            <a:xfrm>
              <a:off x="12344021" y="9426578"/>
              <a:ext cx="1495500" cy="1445100"/>
            </a:xfrm>
            <a:custGeom>
              <a:avLst/>
              <a:gdLst/>
              <a:ahLst/>
              <a:cxnLst/>
              <a:rect l="l" t="t" r="r" b="b"/>
              <a:pathLst>
                <a:path w="120000" h="120000" extrusionOk="0">
                  <a:moveTo>
                    <a:pt x="3469" y="52371"/>
                  </a:moveTo>
                  <a:lnTo>
                    <a:pt x="3469" y="52371"/>
                  </a:lnTo>
                  <a:cubicBezTo>
                    <a:pt x="46275" y="47883"/>
                    <a:pt x="86581" y="30356"/>
                    <a:pt x="119948" y="2058"/>
                  </a:cubicBezTo>
                  <a:cubicBezTo>
                    <a:pt x="117908" y="0"/>
                    <a:pt x="117908" y="0"/>
                    <a:pt x="117908" y="0"/>
                  </a:cubicBezTo>
                  <a:cubicBezTo>
                    <a:pt x="85714" y="27399"/>
                    <a:pt x="45408" y="45508"/>
                    <a:pt x="1734" y="49995"/>
                  </a:cubicBezTo>
                  <a:lnTo>
                    <a:pt x="1734" y="49995"/>
                  </a:lnTo>
                  <a:cubicBezTo>
                    <a:pt x="0" y="49995"/>
                    <a:pt x="0" y="49995"/>
                    <a:pt x="0" y="49995"/>
                  </a:cubicBezTo>
                  <a:cubicBezTo>
                    <a:pt x="0" y="119947"/>
                    <a:pt x="0" y="119947"/>
                    <a:pt x="0" y="119947"/>
                  </a:cubicBezTo>
                  <a:cubicBezTo>
                    <a:pt x="3469" y="119947"/>
                    <a:pt x="3469" y="119947"/>
                    <a:pt x="3469" y="119947"/>
                  </a:cubicBezTo>
                  <a:lnTo>
                    <a:pt x="3469" y="52371"/>
                  </a:lnTo>
                </a:path>
              </a:pathLst>
            </a:custGeom>
            <a:solidFill>
              <a:srgbClr val="4B5050"/>
            </a:solidFill>
            <a:ln>
              <a:noFill/>
            </a:ln>
          </p:spPr>
          <p:txBody>
            <a:bodyPr spcFirstLastPara="1" wrap="square" lIns="34293" tIns="17142" rIns="34293" bIns="17142" anchor="ctr" anchorCtr="0">
              <a:noAutofit/>
            </a:bodyPr>
            <a:lstStyle/>
            <a:p>
              <a:pPr>
                <a:buClr>
                  <a:srgbClr val="000000"/>
                </a:buClr>
                <a:buSzPts val="4800"/>
              </a:pPr>
              <a:endParaRPr>
                <a:solidFill>
                  <a:srgbClr val="91969B"/>
                </a:solidFill>
                <a:latin typeface="Roboto"/>
                <a:ea typeface="Roboto"/>
                <a:cs typeface="Roboto"/>
                <a:sym typeface="Roboto"/>
              </a:endParaRPr>
            </a:p>
          </p:txBody>
        </p:sp>
        <p:sp>
          <p:nvSpPr>
            <p:cNvPr id="77" name="Google Shape;77;p5"/>
            <p:cNvSpPr/>
            <p:nvPr/>
          </p:nvSpPr>
          <p:spPr>
            <a:xfrm>
              <a:off x="12313157" y="9145968"/>
              <a:ext cx="1503900" cy="883800"/>
            </a:xfrm>
            <a:custGeom>
              <a:avLst/>
              <a:gdLst/>
              <a:ahLst/>
              <a:cxnLst/>
              <a:rect l="l" t="t" r="r" b="b"/>
              <a:pathLst>
                <a:path w="120000" h="120000" extrusionOk="0">
                  <a:moveTo>
                    <a:pt x="0" y="70201"/>
                  </a:moveTo>
                  <a:lnTo>
                    <a:pt x="0" y="70201"/>
                  </a:lnTo>
                  <a:cubicBezTo>
                    <a:pt x="2589" y="119913"/>
                    <a:pt x="2589" y="119913"/>
                    <a:pt x="2589" y="119913"/>
                  </a:cubicBezTo>
                  <a:cubicBezTo>
                    <a:pt x="2589" y="119913"/>
                    <a:pt x="76174" y="114553"/>
                    <a:pt x="119949" y="38040"/>
                  </a:cubicBezTo>
                  <a:cubicBezTo>
                    <a:pt x="101616" y="0"/>
                    <a:pt x="101616" y="0"/>
                    <a:pt x="101616" y="0"/>
                  </a:cubicBezTo>
                  <a:cubicBezTo>
                    <a:pt x="73584" y="39510"/>
                    <a:pt x="38341" y="64841"/>
                    <a:pt x="0" y="70201"/>
                  </a:cubicBezTo>
                </a:path>
              </a:pathLst>
            </a:custGeom>
            <a:solidFill>
              <a:srgbClr val="4B5050"/>
            </a:solidFill>
            <a:ln>
              <a:noFill/>
            </a:ln>
          </p:spPr>
          <p:txBody>
            <a:bodyPr spcFirstLastPara="1" wrap="square" lIns="34293" tIns="17142" rIns="34293" bIns="17142" anchor="ctr" anchorCtr="0">
              <a:noAutofit/>
            </a:bodyPr>
            <a:lstStyle/>
            <a:p>
              <a:pPr>
                <a:buClr>
                  <a:srgbClr val="000000"/>
                </a:buClr>
                <a:buSzPts val="4800"/>
              </a:pPr>
              <a:endParaRPr>
                <a:solidFill>
                  <a:srgbClr val="91969B"/>
                </a:solidFill>
                <a:latin typeface="Roboto"/>
                <a:ea typeface="Roboto"/>
                <a:cs typeface="Roboto"/>
                <a:sym typeface="Roboto"/>
              </a:endParaRPr>
            </a:p>
          </p:txBody>
        </p:sp>
      </p:grpSp>
      <p:grpSp>
        <p:nvGrpSpPr>
          <p:cNvPr id="78" name="Google Shape;78;p5"/>
          <p:cNvGrpSpPr/>
          <p:nvPr/>
        </p:nvGrpSpPr>
        <p:grpSpPr>
          <a:xfrm>
            <a:off x="5129455" y="3613120"/>
            <a:ext cx="851530" cy="659500"/>
            <a:chOff x="13904105" y="7571753"/>
            <a:chExt cx="2724620" cy="2110187"/>
          </a:xfrm>
        </p:grpSpPr>
        <p:sp>
          <p:nvSpPr>
            <p:cNvPr id="79" name="Google Shape;79;p5"/>
            <p:cNvSpPr/>
            <p:nvPr/>
          </p:nvSpPr>
          <p:spPr>
            <a:xfrm>
              <a:off x="14198725" y="7611040"/>
              <a:ext cx="2430000" cy="2070900"/>
            </a:xfrm>
            <a:custGeom>
              <a:avLst/>
              <a:gdLst/>
              <a:ahLst/>
              <a:cxnLst/>
              <a:rect l="l" t="t" r="r" b="b"/>
              <a:pathLst>
                <a:path w="120000" h="120000" extrusionOk="0">
                  <a:moveTo>
                    <a:pt x="30675" y="117492"/>
                  </a:moveTo>
                  <a:lnTo>
                    <a:pt x="30675" y="117492"/>
                  </a:lnTo>
                  <a:cubicBezTo>
                    <a:pt x="2482" y="84413"/>
                    <a:pt x="2482" y="84413"/>
                    <a:pt x="2482" y="84413"/>
                  </a:cubicBezTo>
                  <a:cubicBezTo>
                    <a:pt x="19329" y="60295"/>
                    <a:pt x="29418" y="31198"/>
                    <a:pt x="32090" y="0"/>
                  </a:cubicBezTo>
                  <a:cubicBezTo>
                    <a:pt x="30487" y="0"/>
                    <a:pt x="30487" y="0"/>
                    <a:pt x="30487" y="0"/>
                  </a:cubicBezTo>
                  <a:cubicBezTo>
                    <a:pt x="27815" y="31825"/>
                    <a:pt x="17035" y="60737"/>
                    <a:pt x="722" y="84007"/>
                  </a:cubicBezTo>
                  <a:lnTo>
                    <a:pt x="722" y="84007"/>
                  </a:lnTo>
                  <a:cubicBezTo>
                    <a:pt x="0" y="85039"/>
                    <a:pt x="0" y="85039"/>
                    <a:pt x="0" y="85039"/>
                  </a:cubicBezTo>
                  <a:cubicBezTo>
                    <a:pt x="29607" y="119557"/>
                    <a:pt x="29607" y="119557"/>
                    <a:pt x="29607" y="119557"/>
                  </a:cubicBezTo>
                  <a:lnTo>
                    <a:pt x="29607" y="119557"/>
                  </a:lnTo>
                  <a:cubicBezTo>
                    <a:pt x="29607" y="119963"/>
                    <a:pt x="29607" y="119963"/>
                    <a:pt x="29607" y="119963"/>
                  </a:cubicBezTo>
                  <a:cubicBezTo>
                    <a:pt x="119968" y="119963"/>
                    <a:pt x="119968" y="119963"/>
                    <a:pt x="119968" y="119963"/>
                  </a:cubicBezTo>
                  <a:cubicBezTo>
                    <a:pt x="119968" y="117492"/>
                    <a:pt x="119968" y="117492"/>
                    <a:pt x="119968" y="117492"/>
                  </a:cubicBezTo>
                  <a:lnTo>
                    <a:pt x="30675" y="117492"/>
                  </a:lnTo>
                </a:path>
              </a:pathLst>
            </a:custGeom>
            <a:solidFill>
              <a:srgbClr val="91969B"/>
            </a:solidFill>
            <a:ln>
              <a:noFill/>
            </a:ln>
          </p:spPr>
          <p:txBody>
            <a:bodyPr spcFirstLastPara="1" wrap="square" lIns="34293" tIns="17142" rIns="34293" bIns="17142" anchor="ctr" anchorCtr="0">
              <a:noAutofit/>
            </a:bodyPr>
            <a:lstStyle/>
            <a:p>
              <a:pPr>
                <a:buClr>
                  <a:srgbClr val="000000"/>
                </a:buClr>
                <a:buSzPts val="4800"/>
              </a:pPr>
              <a:endParaRPr>
                <a:solidFill>
                  <a:srgbClr val="91969B"/>
                </a:solidFill>
                <a:latin typeface="Roboto"/>
                <a:ea typeface="Roboto"/>
                <a:cs typeface="Roboto"/>
                <a:sym typeface="Roboto"/>
              </a:endParaRPr>
            </a:p>
          </p:txBody>
        </p:sp>
        <p:sp>
          <p:nvSpPr>
            <p:cNvPr id="80" name="Google Shape;80;p5"/>
            <p:cNvSpPr/>
            <p:nvPr/>
          </p:nvSpPr>
          <p:spPr>
            <a:xfrm>
              <a:off x="13904105" y="7571753"/>
              <a:ext cx="912000" cy="1506900"/>
            </a:xfrm>
            <a:custGeom>
              <a:avLst/>
              <a:gdLst/>
              <a:ahLst/>
              <a:cxnLst/>
              <a:rect l="l" t="t" r="r" b="b"/>
              <a:pathLst>
                <a:path w="120000" h="120000" extrusionOk="0">
                  <a:moveTo>
                    <a:pt x="69923" y="0"/>
                  </a:moveTo>
                  <a:lnTo>
                    <a:pt x="69923" y="0"/>
                  </a:lnTo>
                  <a:cubicBezTo>
                    <a:pt x="63726" y="37956"/>
                    <a:pt x="38269" y="72516"/>
                    <a:pt x="0" y="100236"/>
                  </a:cubicBezTo>
                  <a:cubicBezTo>
                    <a:pt x="38688" y="119949"/>
                    <a:pt x="38688" y="119949"/>
                    <a:pt x="38688" y="119949"/>
                  </a:cubicBezTo>
                  <a:cubicBezTo>
                    <a:pt x="38688" y="119949"/>
                    <a:pt x="117571" y="70236"/>
                    <a:pt x="119916" y="3091"/>
                  </a:cubicBezTo>
                  <a:lnTo>
                    <a:pt x="69923" y="0"/>
                  </a:lnTo>
                </a:path>
              </a:pathLst>
            </a:custGeom>
            <a:solidFill>
              <a:srgbClr val="91969B"/>
            </a:solidFill>
            <a:ln>
              <a:noFill/>
            </a:ln>
          </p:spPr>
          <p:txBody>
            <a:bodyPr spcFirstLastPara="1" wrap="square" lIns="34293" tIns="17142" rIns="34293" bIns="17142" anchor="ctr" anchorCtr="0">
              <a:noAutofit/>
            </a:bodyPr>
            <a:lstStyle/>
            <a:p>
              <a:pPr>
                <a:buClr>
                  <a:srgbClr val="000000"/>
                </a:buClr>
                <a:buSzPts val="4800"/>
              </a:pPr>
              <a:endParaRPr>
                <a:solidFill>
                  <a:srgbClr val="91969B"/>
                </a:solidFill>
                <a:latin typeface="Roboto"/>
                <a:ea typeface="Roboto"/>
                <a:cs typeface="Roboto"/>
                <a:sym typeface="Roboto"/>
              </a:endParaRPr>
            </a:p>
          </p:txBody>
        </p:sp>
      </p:grpSp>
      <p:grpSp>
        <p:nvGrpSpPr>
          <p:cNvPr id="81" name="Google Shape;81;p5"/>
          <p:cNvGrpSpPr/>
          <p:nvPr/>
        </p:nvGrpSpPr>
        <p:grpSpPr>
          <a:xfrm>
            <a:off x="5135594" y="2997473"/>
            <a:ext cx="541964" cy="478003"/>
            <a:chOff x="13923745" y="5601882"/>
            <a:chExt cx="1734109" cy="1529455"/>
          </a:xfrm>
        </p:grpSpPr>
        <p:sp>
          <p:nvSpPr>
            <p:cNvPr id="82" name="Google Shape;82;p5"/>
            <p:cNvSpPr/>
            <p:nvPr/>
          </p:nvSpPr>
          <p:spPr>
            <a:xfrm>
              <a:off x="14212755" y="5601882"/>
              <a:ext cx="1445100" cy="1492800"/>
            </a:xfrm>
            <a:custGeom>
              <a:avLst/>
              <a:gdLst/>
              <a:ahLst/>
              <a:cxnLst/>
              <a:rect l="l" t="t" r="r" b="b"/>
              <a:pathLst>
                <a:path w="120000" h="120000" extrusionOk="0">
                  <a:moveTo>
                    <a:pt x="119947" y="119948"/>
                  </a:moveTo>
                  <a:lnTo>
                    <a:pt x="119947" y="119948"/>
                  </a:lnTo>
                  <a:cubicBezTo>
                    <a:pt x="119947" y="116777"/>
                    <a:pt x="119947" y="116777"/>
                    <a:pt x="119947" y="116777"/>
                  </a:cubicBezTo>
                  <a:cubicBezTo>
                    <a:pt x="52371" y="116777"/>
                    <a:pt x="52371" y="116777"/>
                    <a:pt x="52371" y="116777"/>
                  </a:cubicBezTo>
                  <a:cubicBezTo>
                    <a:pt x="47619" y="73503"/>
                    <a:pt x="30356" y="33452"/>
                    <a:pt x="2058" y="0"/>
                  </a:cubicBezTo>
                  <a:cubicBezTo>
                    <a:pt x="0" y="1994"/>
                    <a:pt x="0" y="1994"/>
                    <a:pt x="0" y="1994"/>
                  </a:cubicBezTo>
                  <a:cubicBezTo>
                    <a:pt x="27399" y="34322"/>
                    <a:pt x="45508" y="74373"/>
                    <a:pt x="49995" y="118209"/>
                  </a:cubicBezTo>
                  <a:lnTo>
                    <a:pt x="49995" y="118209"/>
                  </a:lnTo>
                  <a:cubicBezTo>
                    <a:pt x="49995" y="119948"/>
                    <a:pt x="49995" y="119948"/>
                    <a:pt x="49995" y="119948"/>
                  </a:cubicBezTo>
                  <a:lnTo>
                    <a:pt x="119947" y="119948"/>
                  </a:lnTo>
                </a:path>
              </a:pathLst>
            </a:custGeom>
            <a:solidFill>
              <a:srgbClr val="364760"/>
            </a:solidFill>
            <a:ln>
              <a:noFill/>
            </a:ln>
          </p:spPr>
          <p:txBody>
            <a:bodyPr spcFirstLastPara="1" wrap="square" lIns="34293" tIns="17142" rIns="34293" bIns="17142" anchor="ctr" anchorCtr="0">
              <a:noAutofit/>
            </a:bodyPr>
            <a:lstStyle/>
            <a:p>
              <a:pPr>
                <a:buClr>
                  <a:srgbClr val="000000"/>
                </a:buClr>
                <a:buSzPts val="4800"/>
              </a:pPr>
              <a:endParaRPr>
                <a:solidFill>
                  <a:srgbClr val="91969B"/>
                </a:solidFill>
                <a:latin typeface="Roboto"/>
                <a:ea typeface="Roboto"/>
                <a:cs typeface="Roboto"/>
                <a:sym typeface="Roboto"/>
              </a:endParaRPr>
            </a:p>
          </p:txBody>
        </p:sp>
        <p:sp>
          <p:nvSpPr>
            <p:cNvPr id="83" name="Google Shape;83;p5"/>
            <p:cNvSpPr/>
            <p:nvPr/>
          </p:nvSpPr>
          <p:spPr>
            <a:xfrm>
              <a:off x="13923745" y="5627137"/>
              <a:ext cx="895200" cy="1504200"/>
            </a:xfrm>
            <a:custGeom>
              <a:avLst/>
              <a:gdLst/>
              <a:ahLst/>
              <a:cxnLst/>
              <a:rect l="l" t="t" r="r" b="b"/>
              <a:pathLst>
                <a:path w="120000" h="120000" extrusionOk="0">
                  <a:moveTo>
                    <a:pt x="69352" y="119949"/>
                  </a:moveTo>
                  <a:lnTo>
                    <a:pt x="69352" y="119949"/>
                  </a:lnTo>
                  <a:cubicBezTo>
                    <a:pt x="119914" y="117105"/>
                    <a:pt x="119914" y="117105"/>
                    <a:pt x="119914" y="117105"/>
                  </a:cubicBezTo>
                  <a:cubicBezTo>
                    <a:pt x="119914" y="117105"/>
                    <a:pt x="118975" y="51849"/>
                    <a:pt x="39032" y="0"/>
                  </a:cubicBezTo>
                  <a:cubicBezTo>
                    <a:pt x="0" y="18637"/>
                    <a:pt x="0" y="18637"/>
                    <a:pt x="0" y="18637"/>
                  </a:cubicBezTo>
                  <a:cubicBezTo>
                    <a:pt x="38519" y="46669"/>
                    <a:pt x="63544" y="81608"/>
                    <a:pt x="69352" y="119949"/>
                  </a:cubicBezTo>
                </a:path>
              </a:pathLst>
            </a:custGeom>
            <a:solidFill>
              <a:srgbClr val="364760"/>
            </a:solidFill>
            <a:ln>
              <a:noFill/>
            </a:ln>
          </p:spPr>
          <p:txBody>
            <a:bodyPr spcFirstLastPara="1" wrap="square" lIns="34293" tIns="17142" rIns="34293" bIns="17142" anchor="ctr" anchorCtr="0">
              <a:noAutofit/>
            </a:bodyPr>
            <a:lstStyle/>
            <a:p>
              <a:pPr>
                <a:buClr>
                  <a:srgbClr val="000000"/>
                </a:buClr>
                <a:buSzPts val="4800"/>
              </a:pPr>
              <a:endParaRPr>
                <a:solidFill>
                  <a:srgbClr val="91969B"/>
                </a:solidFill>
                <a:latin typeface="Roboto"/>
                <a:ea typeface="Roboto"/>
                <a:cs typeface="Roboto"/>
                <a:sym typeface="Roboto"/>
              </a:endParaRPr>
            </a:p>
          </p:txBody>
        </p:sp>
      </p:grpSp>
      <p:grpSp>
        <p:nvGrpSpPr>
          <p:cNvPr id="84" name="Google Shape;84;p5"/>
          <p:cNvGrpSpPr/>
          <p:nvPr/>
        </p:nvGrpSpPr>
        <p:grpSpPr>
          <a:xfrm>
            <a:off x="4642759" y="2688774"/>
            <a:ext cx="1218927" cy="291207"/>
            <a:chOff x="12346828" y="4614142"/>
            <a:chExt cx="3900175" cy="931768"/>
          </a:xfrm>
        </p:grpSpPr>
        <p:sp>
          <p:nvSpPr>
            <p:cNvPr id="85" name="Google Shape;85;p5"/>
            <p:cNvSpPr/>
            <p:nvPr/>
          </p:nvSpPr>
          <p:spPr>
            <a:xfrm>
              <a:off x="12383303" y="4614142"/>
              <a:ext cx="3863700" cy="645300"/>
            </a:xfrm>
            <a:custGeom>
              <a:avLst/>
              <a:gdLst/>
              <a:ahLst/>
              <a:cxnLst/>
              <a:rect l="l" t="t" r="r" b="b"/>
              <a:pathLst>
                <a:path w="120000" h="120000" extrusionOk="0">
                  <a:moveTo>
                    <a:pt x="45000" y="117165"/>
                  </a:moveTo>
                  <a:lnTo>
                    <a:pt x="45000" y="117165"/>
                  </a:lnTo>
                  <a:cubicBezTo>
                    <a:pt x="45573" y="119881"/>
                    <a:pt x="45573" y="119881"/>
                    <a:pt x="45573" y="119881"/>
                  </a:cubicBezTo>
                  <a:cubicBezTo>
                    <a:pt x="63833" y="10629"/>
                    <a:pt x="63833" y="10629"/>
                    <a:pt x="63833" y="10629"/>
                  </a:cubicBezTo>
                  <a:cubicBezTo>
                    <a:pt x="119980" y="10629"/>
                    <a:pt x="119980" y="10629"/>
                    <a:pt x="119980" y="10629"/>
                  </a:cubicBezTo>
                  <a:cubicBezTo>
                    <a:pt x="119980" y="2716"/>
                    <a:pt x="119980" y="2716"/>
                    <a:pt x="119980" y="2716"/>
                  </a:cubicBezTo>
                  <a:cubicBezTo>
                    <a:pt x="63162" y="2716"/>
                    <a:pt x="63162" y="2716"/>
                    <a:pt x="63162" y="2716"/>
                  </a:cubicBezTo>
                  <a:cubicBezTo>
                    <a:pt x="63162" y="4015"/>
                    <a:pt x="63162" y="4015"/>
                    <a:pt x="63162" y="4015"/>
                  </a:cubicBezTo>
                  <a:lnTo>
                    <a:pt x="63162" y="4015"/>
                  </a:lnTo>
                  <a:cubicBezTo>
                    <a:pt x="45237" y="110551"/>
                    <a:pt x="45237" y="110551"/>
                    <a:pt x="45237" y="110551"/>
                  </a:cubicBezTo>
                  <a:cubicBezTo>
                    <a:pt x="32312" y="47952"/>
                    <a:pt x="16699" y="9330"/>
                    <a:pt x="0" y="0"/>
                  </a:cubicBezTo>
                  <a:cubicBezTo>
                    <a:pt x="0" y="6023"/>
                    <a:pt x="0" y="6023"/>
                    <a:pt x="0" y="6023"/>
                  </a:cubicBezTo>
                  <a:cubicBezTo>
                    <a:pt x="17035" y="15944"/>
                    <a:pt x="32529" y="55984"/>
                    <a:pt x="45000" y="117874"/>
                  </a:cubicBezTo>
                  <a:lnTo>
                    <a:pt x="45000" y="117165"/>
                  </a:lnTo>
                </a:path>
              </a:pathLst>
            </a:custGeom>
            <a:solidFill>
              <a:srgbClr val="FF9B00"/>
            </a:solidFill>
            <a:ln>
              <a:noFill/>
            </a:ln>
          </p:spPr>
          <p:txBody>
            <a:bodyPr spcFirstLastPara="1" wrap="square" lIns="34293" tIns="17142" rIns="34293" bIns="17142" anchor="ctr" anchorCtr="0">
              <a:noAutofit/>
            </a:bodyPr>
            <a:lstStyle/>
            <a:p>
              <a:pPr>
                <a:buClr>
                  <a:srgbClr val="000000"/>
                </a:buClr>
                <a:buSzPts val="4800"/>
              </a:pPr>
              <a:endParaRPr>
                <a:solidFill>
                  <a:srgbClr val="91969B"/>
                </a:solidFill>
                <a:latin typeface="Roboto"/>
                <a:ea typeface="Roboto"/>
                <a:cs typeface="Roboto"/>
                <a:sym typeface="Roboto"/>
              </a:endParaRPr>
            </a:p>
          </p:txBody>
        </p:sp>
        <p:sp>
          <p:nvSpPr>
            <p:cNvPr id="86" name="Google Shape;86;p5"/>
            <p:cNvSpPr/>
            <p:nvPr/>
          </p:nvSpPr>
          <p:spPr>
            <a:xfrm>
              <a:off x="12346828" y="4645010"/>
              <a:ext cx="1503900" cy="900900"/>
            </a:xfrm>
            <a:custGeom>
              <a:avLst/>
              <a:gdLst/>
              <a:ahLst/>
              <a:cxnLst/>
              <a:rect l="l" t="t" r="r" b="b"/>
              <a:pathLst>
                <a:path w="120000" h="120000" extrusionOk="0">
                  <a:moveTo>
                    <a:pt x="100761" y="119915"/>
                  </a:moveTo>
                  <a:lnTo>
                    <a:pt x="100761" y="119915"/>
                  </a:lnTo>
                  <a:cubicBezTo>
                    <a:pt x="119949" y="81694"/>
                    <a:pt x="119949" y="81694"/>
                    <a:pt x="119949" y="81694"/>
                  </a:cubicBezTo>
                  <a:cubicBezTo>
                    <a:pt x="119949" y="81694"/>
                    <a:pt x="81269" y="10932"/>
                    <a:pt x="2893" y="0"/>
                  </a:cubicBezTo>
                  <a:cubicBezTo>
                    <a:pt x="0" y="48728"/>
                    <a:pt x="0" y="48728"/>
                    <a:pt x="0" y="48728"/>
                  </a:cubicBezTo>
                  <a:cubicBezTo>
                    <a:pt x="38071" y="54915"/>
                    <a:pt x="72994" y="80677"/>
                    <a:pt x="100761" y="119915"/>
                  </a:cubicBezTo>
                </a:path>
              </a:pathLst>
            </a:custGeom>
            <a:solidFill>
              <a:srgbClr val="FF9B00"/>
            </a:solidFill>
            <a:ln>
              <a:noFill/>
            </a:ln>
          </p:spPr>
          <p:txBody>
            <a:bodyPr spcFirstLastPara="1" wrap="square" lIns="34293" tIns="17142" rIns="34293" bIns="17142" anchor="ctr" anchorCtr="0">
              <a:noAutofit/>
            </a:bodyPr>
            <a:lstStyle/>
            <a:p>
              <a:pPr>
                <a:buClr>
                  <a:srgbClr val="000000"/>
                </a:buClr>
                <a:buSzPts val="4800"/>
              </a:pPr>
              <a:endParaRPr>
                <a:solidFill>
                  <a:srgbClr val="91969B"/>
                </a:solidFill>
                <a:latin typeface="Roboto"/>
                <a:ea typeface="Roboto"/>
                <a:cs typeface="Roboto"/>
                <a:sym typeface="Roboto"/>
              </a:endParaRPr>
            </a:p>
          </p:txBody>
        </p:sp>
      </p:grpSp>
      <p:sp>
        <p:nvSpPr>
          <p:cNvPr id="87" name="Google Shape;87;p5"/>
          <p:cNvSpPr/>
          <p:nvPr/>
        </p:nvSpPr>
        <p:spPr>
          <a:xfrm>
            <a:off x="4035045" y="2698420"/>
            <a:ext cx="469172" cy="276215"/>
          </a:xfrm>
          <a:custGeom>
            <a:avLst/>
            <a:gdLst/>
            <a:ahLst/>
            <a:cxnLst/>
            <a:rect l="l" t="t" r="r" b="b"/>
            <a:pathLst>
              <a:path w="120000" h="120000" extrusionOk="0">
                <a:moveTo>
                  <a:pt x="119949" y="49228"/>
                </a:moveTo>
                <a:lnTo>
                  <a:pt x="119949" y="49228"/>
                </a:lnTo>
                <a:cubicBezTo>
                  <a:pt x="117353" y="0"/>
                  <a:pt x="117353" y="0"/>
                  <a:pt x="117353" y="0"/>
                </a:cubicBezTo>
                <a:cubicBezTo>
                  <a:pt x="117353" y="0"/>
                  <a:pt x="52213" y="0"/>
                  <a:pt x="0" y="81932"/>
                </a:cubicBezTo>
                <a:cubicBezTo>
                  <a:pt x="18371" y="119913"/>
                  <a:pt x="18371" y="119913"/>
                  <a:pt x="18371" y="119913"/>
                </a:cubicBezTo>
                <a:cubicBezTo>
                  <a:pt x="46513" y="80894"/>
                  <a:pt x="81781" y="55111"/>
                  <a:pt x="119949" y="49228"/>
                </a:cubicBezTo>
              </a:path>
            </a:pathLst>
          </a:custGeom>
          <a:solidFill>
            <a:srgbClr val="364760"/>
          </a:solidFill>
          <a:ln>
            <a:noFill/>
          </a:ln>
        </p:spPr>
        <p:txBody>
          <a:bodyPr spcFirstLastPara="1" wrap="square" lIns="34293" tIns="17142" rIns="34293" bIns="17142" anchor="ctr" anchorCtr="0">
            <a:noAutofit/>
          </a:bodyPr>
          <a:lstStyle/>
          <a:p>
            <a:pPr>
              <a:buClr>
                <a:srgbClr val="000000"/>
              </a:buClr>
              <a:buSzPts val="4800"/>
            </a:pPr>
            <a:endParaRPr>
              <a:solidFill>
                <a:srgbClr val="91969B"/>
              </a:solidFill>
              <a:latin typeface="Roboto"/>
              <a:ea typeface="Roboto"/>
              <a:cs typeface="Roboto"/>
              <a:sym typeface="Roboto"/>
            </a:endParaRPr>
          </a:p>
        </p:txBody>
      </p:sp>
      <p:sp>
        <p:nvSpPr>
          <p:cNvPr id="88" name="Google Shape;88;p5"/>
          <p:cNvSpPr/>
          <p:nvPr/>
        </p:nvSpPr>
        <p:spPr>
          <a:xfrm>
            <a:off x="431681" y="3438612"/>
            <a:ext cx="2562967" cy="398579"/>
          </a:xfrm>
          <a:prstGeom prst="rect">
            <a:avLst/>
          </a:prstGeom>
          <a:noFill/>
          <a:ln>
            <a:noFill/>
          </a:ln>
        </p:spPr>
        <p:txBody>
          <a:bodyPr spcFirstLastPara="1" wrap="square" lIns="68577" tIns="34284" rIns="68577" bIns="34284" anchor="t" anchorCtr="0">
            <a:noAutofit/>
          </a:bodyPr>
          <a:lstStyle/>
          <a:p>
            <a:pPr algn="r"/>
            <a:r>
              <a:rPr lang="id-ID" sz="1050" b="1" dirty="0">
                <a:latin typeface="Roboto"/>
                <a:ea typeface="Roboto"/>
                <a:cs typeface="Roboto"/>
                <a:sym typeface="Roboto"/>
              </a:rPr>
              <a:t>Off-Page SEO</a:t>
            </a:r>
            <a:endParaRPr sz="1050" b="1" dirty="0">
              <a:latin typeface="Roboto"/>
              <a:ea typeface="Roboto"/>
              <a:cs typeface="Roboto"/>
              <a:sym typeface="Roboto"/>
            </a:endParaRPr>
          </a:p>
          <a:p>
            <a:pPr algn="r"/>
            <a:r>
              <a:rPr lang="id-ID" sz="1050" b="1" dirty="0">
                <a:latin typeface="Roboto"/>
                <a:ea typeface="Roboto"/>
                <a:cs typeface="Roboto"/>
                <a:sym typeface="Roboto"/>
              </a:rPr>
              <a:t>Content Marketing (Link Building</a:t>
            </a:r>
            <a:r>
              <a:rPr lang="id-ID" sz="1050" b="1" dirty="0">
                <a:solidFill>
                  <a:srgbClr val="91969B"/>
                </a:solidFill>
                <a:latin typeface="Roboto"/>
                <a:ea typeface="Roboto"/>
                <a:cs typeface="Roboto"/>
                <a:sym typeface="Roboto"/>
              </a:rPr>
              <a:t>)</a:t>
            </a:r>
            <a:endParaRPr sz="1050" b="1" dirty="0">
              <a:solidFill>
                <a:srgbClr val="91969B"/>
              </a:solidFill>
              <a:latin typeface="Roboto"/>
              <a:ea typeface="Roboto"/>
              <a:cs typeface="Roboto"/>
              <a:sym typeface="Roboto"/>
            </a:endParaRPr>
          </a:p>
          <a:p>
            <a:pPr algn="ctr">
              <a:buClr>
                <a:srgbClr val="91969B"/>
              </a:buClr>
              <a:buSzPts val="700"/>
            </a:pPr>
            <a:endParaRPr sz="1050" b="1" dirty="0">
              <a:solidFill>
                <a:srgbClr val="91969B"/>
              </a:solidFill>
              <a:latin typeface="Roboto"/>
              <a:ea typeface="Roboto"/>
              <a:cs typeface="Roboto"/>
              <a:sym typeface="Roboto"/>
            </a:endParaRPr>
          </a:p>
        </p:txBody>
      </p:sp>
      <p:sp>
        <p:nvSpPr>
          <p:cNvPr id="89" name="Google Shape;89;p5"/>
          <p:cNvSpPr/>
          <p:nvPr/>
        </p:nvSpPr>
        <p:spPr>
          <a:xfrm>
            <a:off x="6126836" y="2497529"/>
            <a:ext cx="2201186" cy="398579"/>
          </a:xfrm>
          <a:prstGeom prst="rect">
            <a:avLst/>
          </a:prstGeom>
          <a:noFill/>
          <a:ln>
            <a:noFill/>
          </a:ln>
        </p:spPr>
        <p:txBody>
          <a:bodyPr spcFirstLastPara="1" wrap="square" lIns="68577" tIns="34284" rIns="68577" bIns="34284" anchor="t" anchorCtr="0">
            <a:noAutofit/>
          </a:bodyPr>
          <a:lstStyle/>
          <a:p>
            <a:pPr>
              <a:buClr>
                <a:srgbClr val="91969B"/>
              </a:buClr>
              <a:buSzPts val="700"/>
            </a:pPr>
            <a:r>
              <a:rPr lang="id-ID" sz="1050" b="1" dirty="0">
                <a:latin typeface="Roboto"/>
                <a:ea typeface="Roboto"/>
                <a:cs typeface="Roboto"/>
                <a:sym typeface="Roboto"/>
              </a:rPr>
              <a:t>Competitors Research &amp; Target the audience</a:t>
            </a:r>
            <a:endParaRPr sz="1050" b="1" dirty="0">
              <a:latin typeface="Roboto"/>
              <a:ea typeface="Roboto"/>
              <a:cs typeface="Roboto"/>
              <a:sym typeface="Roboto"/>
            </a:endParaRPr>
          </a:p>
        </p:txBody>
      </p:sp>
      <p:sp>
        <p:nvSpPr>
          <p:cNvPr id="90" name="Google Shape;90;p5"/>
          <p:cNvSpPr/>
          <p:nvPr/>
        </p:nvSpPr>
        <p:spPr>
          <a:xfrm>
            <a:off x="1775785" y="4274498"/>
            <a:ext cx="1218917" cy="271308"/>
          </a:xfrm>
          <a:prstGeom prst="rect">
            <a:avLst/>
          </a:prstGeom>
          <a:noFill/>
          <a:ln>
            <a:noFill/>
          </a:ln>
        </p:spPr>
        <p:txBody>
          <a:bodyPr spcFirstLastPara="1" wrap="square" lIns="68577" tIns="34284" rIns="68577" bIns="34284" anchor="t" anchorCtr="0">
            <a:noAutofit/>
          </a:bodyPr>
          <a:lstStyle/>
          <a:p>
            <a:pPr algn="r">
              <a:lnSpc>
                <a:spcPct val="130000"/>
              </a:lnSpc>
              <a:buClr>
                <a:srgbClr val="91969B"/>
              </a:buClr>
              <a:buSzPts val="700"/>
            </a:pPr>
            <a:r>
              <a:rPr lang="id-ID" sz="1050" b="1" dirty="0">
                <a:latin typeface="Roboto"/>
                <a:ea typeface="Roboto"/>
                <a:cs typeface="Roboto"/>
                <a:sym typeface="Roboto"/>
              </a:rPr>
              <a:t>Local SEO</a:t>
            </a:r>
            <a:endParaRPr sz="675" dirty="0"/>
          </a:p>
        </p:txBody>
      </p:sp>
      <p:sp>
        <p:nvSpPr>
          <p:cNvPr id="91" name="Google Shape;91;p5"/>
          <p:cNvSpPr/>
          <p:nvPr/>
        </p:nvSpPr>
        <p:spPr>
          <a:xfrm>
            <a:off x="989733" y="2615666"/>
            <a:ext cx="1901408" cy="271308"/>
          </a:xfrm>
          <a:prstGeom prst="rect">
            <a:avLst/>
          </a:prstGeom>
          <a:noFill/>
          <a:ln>
            <a:noFill/>
          </a:ln>
        </p:spPr>
        <p:txBody>
          <a:bodyPr spcFirstLastPara="1" wrap="square" lIns="68577" tIns="34284" rIns="68577" bIns="34284" anchor="t" anchorCtr="0">
            <a:noAutofit/>
          </a:bodyPr>
          <a:lstStyle/>
          <a:p>
            <a:pPr algn="r">
              <a:buClr>
                <a:srgbClr val="91969B"/>
              </a:buClr>
              <a:buSzPts val="700"/>
            </a:pPr>
            <a:r>
              <a:rPr lang="id-ID" sz="1050" b="1" dirty="0">
                <a:latin typeface="Roboto"/>
                <a:ea typeface="Roboto"/>
                <a:cs typeface="Roboto"/>
                <a:sym typeface="Roboto"/>
              </a:rPr>
              <a:t>Understanding The </a:t>
            </a:r>
            <a:endParaRPr sz="1050" b="1" dirty="0">
              <a:latin typeface="Roboto"/>
              <a:ea typeface="Roboto"/>
              <a:cs typeface="Roboto"/>
              <a:sym typeface="Roboto"/>
            </a:endParaRPr>
          </a:p>
          <a:p>
            <a:pPr algn="r">
              <a:buClr>
                <a:srgbClr val="91969B"/>
              </a:buClr>
              <a:buSzPts val="700"/>
            </a:pPr>
            <a:r>
              <a:rPr lang="id-ID" sz="1050" b="1" dirty="0">
                <a:latin typeface="Roboto"/>
                <a:ea typeface="Roboto"/>
                <a:cs typeface="Roboto"/>
                <a:sym typeface="Roboto"/>
              </a:rPr>
              <a:t>Google Rank Brain</a:t>
            </a:r>
            <a:endParaRPr sz="1050" b="1" dirty="0">
              <a:latin typeface="Roboto"/>
              <a:ea typeface="Roboto"/>
              <a:cs typeface="Roboto"/>
              <a:sym typeface="Roboto"/>
            </a:endParaRPr>
          </a:p>
        </p:txBody>
      </p:sp>
      <p:sp>
        <p:nvSpPr>
          <p:cNvPr id="92" name="Google Shape;92;p5"/>
          <p:cNvSpPr/>
          <p:nvPr/>
        </p:nvSpPr>
        <p:spPr>
          <a:xfrm>
            <a:off x="3696745" y="5038141"/>
            <a:ext cx="1901408" cy="271308"/>
          </a:xfrm>
          <a:prstGeom prst="rect">
            <a:avLst/>
          </a:prstGeom>
          <a:noFill/>
          <a:ln>
            <a:noFill/>
          </a:ln>
        </p:spPr>
        <p:txBody>
          <a:bodyPr spcFirstLastPara="1" wrap="square" lIns="68577" tIns="34284" rIns="68577" bIns="34284" anchor="t" anchorCtr="0">
            <a:noAutofit/>
          </a:bodyPr>
          <a:lstStyle/>
          <a:p>
            <a:pPr algn="ctr">
              <a:lnSpc>
                <a:spcPct val="130000"/>
              </a:lnSpc>
              <a:buClr>
                <a:srgbClr val="91969B"/>
              </a:buClr>
              <a:buSzPts val="700"/>
            </a:pPr>
            <a:r>
              <a:rPr lang="id-ID" sz="1050" b="1" dirty="0">
                <a:latin typeface="Roboto"/>
                <a:ea typeface="Roboto"/>
                <a:cs typeface="Roboto"/>
                <a:sym typeface="Roboto"/>
              </a:rPr>
              <a:t>On-Page SEO</a:t>
            </a:r>
            <a:endParaRPr sz="675" dirty="0"/>
          </a:p>
        </p:txBody>
      </p:sp>
      <p:pic>
        <p:nvPicPr>
          <p:cNvPr id="93" name="Google Shape;93;p5"/>
          <p:cNvPicPr preferRelativeResize="0"/>
          <p:nvPr/>
        </p:nvPicPr>
        <p:blipFill>
          <a:blip r:embed="rId3">
            <a:alphaModFix/>
          </a:blip>
          <a:stretch>
            <a:fillRect/>
          </a:stretch>
        </p:blipFill>
        <p:spPr>
          <a:xfrm>
            <a:off x="4110644" y="3083681"/>
            <a:ext cx="917006" cy="912467"/>
          </a:xfrm>
          <a:prstGeom prst="rect">
            <a:avLst/>
          </a:prstGeom>
          <a:noFill/>
          <a:ln>
            <a:noFill/>
          </a:ln>
        </p:spPr>
      </p:pic>
      <p:sp>
        <p:nvSpPr>
          <p:cNvPr id="94" name="Google Shape;94;p5"/>
          <p:cNvSpPr/>
          <p:nvPr/>
        </p:nvSpPr>
        <p:spPr>
          <a:xfrm>
            <a:off x="4028765" y="5534057"/>
            <a:ext cx="1062952" cy="398579"/>
          </a:xfrm>
          <a:prstGeom prst="rect">
            <a:avLst/>
          </a:prstGeom>
          <a:solidFill>
            <a:schemeClr val="lt2"/>
          </a:solidFill>
          <a:ln>
            <a:noFill/>
          </a:ln>
        </p:spPr>
        <p:txBody>
          <a:bodyPr spcFirstLastPara="1" wrap="square" lIns="34293" tIns="34293" rIns="34293" bIns="34293" anchor="ctr" anchorCtr="0">
            <a:noAutofit/>
          </a:bodyPr>
          <a:lstStyle/>
          <a:p>
            <a:endParaRPr sz="675"/>
          </a:p>
        </p:txBody>
      </p:sp>
      <p:sp>
        <p:nvSpPr>
          <p:cNvPr id="95" name="Google Shape;95;p5"/>
          <p:cNvSpPr/>
          <p:nvPr/>
        </p:nvSpPr>
        <p:spPr>
          <a:xfrm>
            <a:off x="5724871" y="2518051"/>
            <a:ext cx="371684" cy="371684"/>
          </a:xfrm>
          <a:prstGeom prst="ellipse">
            <a:avLst/>
          </a:prstGeom>
          <a:solidFill>
            <a:srgbClr val="FF9B00"/>
          </a:solidFill>
          <a:ln>
            <a:noFill/>
          </a:ln>
        </p:spPr>
        <p:txBody>
          <a:bodyPr spcFirstLastPara="1" wrap="square" lIns="68577" tIns="34284" rIns="68577" bIns="34284" anchor="ctr" anchorCtr="0">
            <a:noAutofit/>
          </a:bodyPr>
          <a:lstStyle/>
          <a:p>
            <a:pPr algn="ctr">
              <a:buClr>
                <a:srgbClr val="000000"/>
              </a:buClr>
              <a:buSzPts val="3600"/>
            </a:pPr>
            <a:endParaRPr sz="1350">
              <a:solidFill>
                <a:srgbClr val="91969B"/>
              </a:solidFill>
              <a:latin typeface="Roboto"/>
              <a:ea typeface="Roboto"/>
              <a:cs typeface="Roboto"/>
              <a:sym typeface="Roboto"/>
            </a:endParaRPr>
          </a:p>
        </p:txBody>
      </p:sp>
      <p:sp>
        <p:nvSpPr>
          <p:cNvPr id="96" name="Google Shape;96;p5"/>
          <p:cNvSpPr/>
          <p:nvPr/>
        </p:nvSpPr>
        <p:spPr>
          <a:xfrm>
            <a:off x="5677551" y="3271905"/>
            <a:ext cx="371234" cy="371347"/>
          </a:xfrm>
          <a:prstGeom prst="ellipse">
            <a:avLst/>
          </a:prstGeom>
          <a:solidFill>
            <a:srgbClr val="4B5050"/>
          </a:solidFill>
          <a:ln>
            <a:noFill/>
          </a:ln>
        </p:spPr>
        <p:txBody>
          <a:bodyPr spcFirstLastPara="1" wrap="square" lIns="68577" tIns="34284" rIns="68577" bIns="34284" anchor="ctr" anchorCtr="0">
            <a:noAutofit/>
          </a:bodyPr>
          <a:lstStyle/>
          <a:p>
            <a:pPr algn="ctr">
              <a:buClr>
                <a:srgbClr val="000000"/>
              </a:buClr>
              <a:buSzPts val="3600"/>
            </a:pPr>
            <a:endParaRPr sz="1350">
              <a:solidFill>
                <a:srgbClr val="91969B"/>
              </a:solidFill>
              <a:latin typeface="Roboto"/>
              <a:ea typeface="Roboto"/>
              <a:cs typeface="Roboto"/>
              <a:sym typeface="Roboto"/>
            </a:endParaRPr>
          </a:p>
        </p:txBody>
      </p:sp>
      <p:sp>
        <p:nvSpPr>
          <p:cNvPr id="97" name="Google Shape;97;p5"/>
          <p:cNvSpPr/>
          <p:nvPr/>
        </p:nvSpPr>
        <p:spPr>
          <a:xfrm>
            <a:off x="6126836" y="3172546"/>
            <a:ext cx="2201186" cy="621499"/>
          </a:xfrm>
          <a:prstGeom prst="rect">
            <a:avLst/>
          </a:prstGeom>
          <a:noFill/>
          <a:ln>
            <a:noFill/>
          </a:ln>
        </p:spPr>
        <p:txBody>
          <a:bodyPr spcFirstLastPara="1" wrap="square" lIns="68577" tIns="34284" rIns="68577" bIns="34284" anchor="t" anchorCtr="0">
            <a:noAutofit/>
          </a:bodyPr>
          <a:lstStyle/>
          <a:p>
            <a:r>
              <a:rPr lang="id-ID" sz="1050" b="1" dirty="0">
                <a:latin typeface="Roboto"/>
                <a:ea typeface="Roboto"/>
                <a:cs typeface="Roboto"/>
                <a:sym typeface="Roboto"/>
              </a:rPr>
              <a:t>Create a Super faster website by following Google’s best practices &amp; guidelines</a:t>
            </a:r>
            <a:endParaRPr sz="1050" b="1" dirty="0">
              <a:latin typeface="Roboto"/>
              <a:ea typeface="Roboto"/>
              <a:cs typeface="Roboto"/>
              <a:sym typeface="Roboto"/>
            </a:endParaRPr>
          </a:p>
        </p:txBody>
      </p:sp>
      <p:sp>
        <p:nvSpPr>
          <p:cNvPr id="98" name="Google Shape;98;p5"/>
          <p:cNvSpPr/>
          <p:nvPr/>
        </p:nvSpPr>
        <p:spPr>
          <a:xfrm>
            <a:off x="5719775" y="4034986"/>
            <a:ext cx="371684" cy="371684"/>
          </a:xfrm>
          <a:prstGeom prst="ellipse">
            <a:avLst/>
          </a:prstGeom>
          <a:solidFill>
            <a:srgbClr val="91969B"/>
          </a:solidFill>
          <a:ln>
            <a:noFill/>
          </a:ln>
        </p:spPr>
        <p:txBody>
          <a:bodyPr spcFirstLastPara="1" wrap="square" lIns="68577" tIns="34284" rIns="68577" bIns="34284" anchor="ctr" anchorCtr="0">
            <a:noAutofit/>
          </a:bodyPr>
          <a:lstStyle/>
          <a:p>
            <a:pPr algn="ctr">
              <a:buClr>
                <a:srgbClr val="000000"/>
              </a:buClr>
              <a:buSzPts val="3600"/>
            </a:pPr>
            <a:endParaRPr sz="1350">
              <a:solidFill>
                <a:srgbClr val="91969B"/>
              </a:solidFill>
              <a:latin typeface="Roboto"/>
              <a:ea typeface="Roboto"/>
              <a:cs typeface="Roboto"/>
              <a:sym typeface="Roboto"/>
            </a:endParaRPr>
          </a:p>
        </p:txBody>
      </p:sp>
      <p:sp>
        <p:nvSpPr>
          <p:cNvPr id="99" name="Google Shape;99;p5"/>
          <p:cNvSpPr/>
          <p:nvPr/>
        </p:nvSpPr>
        <p:spPr>
          <a:xfrm>
            <a:off x="6184001" y="4044582"/>
            <a:ext cx="2201186" cy="438752"/>
          </a:xfrm>
          <a:prstGeom prst="rect">
            <a:avLst/>
          </a:prstGeom>
          <a:noFill/>
          <a:ln>
            <a:noFill/>
          </a:ln>
        </p:spPr>
        <p:txBody>
          <a:bodyPr spcFirstLastPara="1" wrap="square" lIns="68577" tIns="34284" rIns="68577" bIns="34284" anchor="t" anchorCtr="0">
            <a:noAutofit/>
          </a:bodyPr>
          <a:lstStyle/>
          <a:p>
            <a:pPr>
              <a:buClr>
                <a:srgbClr val="91969B"/>
              </a:buClr>
              <a:buSzPts val="700"/>
            </a:pPr>
            <a:r>
              <a:rPr lang="id-ID" sz="1050" b="1" dirty="0">
                <a:latin typeface="Roboto"/>
                <a:ea typeface="Roboto"/>
                <a:cs typeface="Roboto"/>
                <a:sym typeface="Roboto"/>
              </a:rPr>
              <a:t>Create Comprehensive in-depth content.</a:t>
            </a:r>
            <a:endParaRPr sz="1050" b="1" dirty="0">
              <a:latin typeface="Roboto"/>
              <a:ea typeface="Roboto"/>
              <a:cs typeface="Roboto"/>
              <a:sym typeface="Roboto"/>
            </a:endParaRPr>
          </a:p>
          <a:p>
            <a:pPr>
              <a:buClr>
                <a:srgbClr val="91969B"/>
              </a:buClr>
              <a:buSzPts val="700"/>
            </a:pPr>
            <a:endParaRPr sz="1050" b="1" dirty="0">
              <a:solidFill>
                <a:srgbClr val="91969B"/>
              </a:solidFill>
              <a:latin typeface="Roboto"/>
              <a:ea typeface="Roboto"/>
              <a:cs typeface="Roboto"/>
              <a:sym typeface="Roboto"/>
            </a:endParaRPr>
          </a:p>
        </p:txBody>
      </p:sp>
      <p:sp>
        <p:nvSpPr>
          <p:cNvPr id="100" name="Google Shape;100;p5"/>
          <p:cNvSpPr/>
          <p:nvPr/>
        </p:nvSpPr>
        <p:spPr>
          <a:xfrm>
            <a:off x="4461831" y="4602986"/>
            <a:ext cx="371234" cy="371347"/>
          </a:xfrm>
          <a:prstGeom prst="ellipse">
            <a:avLst/>
          </a:prstGeom>
          <a:solidFill>
            <a:srgbClr val="4B5050"/>
          </a:solidFill>
          <a:ln>
            <a:noFill/>
          </a:ln>
        </p:spPr>
        <p:txBody>
          <a:bodyPr spcFirstLastPara="1" wrap="square" lIns="68577" tIns="34284" rIns="68577" bIns="34284" anchor="ctr" anchorCtr="0">
            <a:noAutofit/>
          </a:bodyPr>
          <a:lstStyle/>
          <a:p>
            <a:pPr algn="ctr">
              <a:buClr>
                <a:srgbClr val="000000"/>
              </a:buClr>
              <a:buSzPts val="3600"/>
            </a:pPr>
            <a:endParaRPr sz="1350">
              <a:solidFill>
                <a:srgbClr val="91969B"/>
              </a:solidFill>
              <a:latin typeface="Roboto"/>
              <a:ea typeface="Roboto"/>
              <a:cs typeface="Roboto"/>
              <a:sym typeface="Roboto"/>
            </a:endParaRPr>
          </a:p>
        </p:txBody>
      </p:sp>
      <p:sp>
        <p:nvSpPr>
          <p:cNvPr id="101" name="Google Shape;101;p5"/>
          <p:cNvSpPr/>
          <p:nvPr/>
        </p:nvSpPr>
        <p:spPr>
          <a:xfrm>
            <a:off x="3031947" y="4195725"/>
            <a:ext cx="371684" cy="371684"/>
          </a:xfrm>
          <a:prstGeom prst="ellipse">
            <a:avLst/>
          </a:prstGeom>
          <a:solidFill>
            <a:srgbClr val="91969B"/>
          </a:solidFill>
          <a:ln>
            <a:noFill/>
          </a:ln>
        </p:spPr>
        <p:txBody>
          <a:bodyPr spcFirstLastPara="1" wrap="square" lIns="68577" tIns="34284" rIns="68577" bIns="34284" anchor="ctr" anchorCtr="0">
            <a:noAutofit/>
          </a:bodyPr>
          <a:lstStyle/>
          <a:p>
            <a:pPr algn="ctr">
              <a:buClr>
                <a:srgbClr val="000000"/>
              </a:buClr>
              <a:buSzPts val="3600"/>
            </a:pPr>
            <a:endParaRPr sz="1350">
              <a:solidFill>
                <a:srgbClr val="91969B"/>
              </a:solidFill>
              <a:latin typeface="Roboto"/>
              <a:ea typeface="Roboto"/>
              <a:cs typeface="Roboto"/>
              <a:sym typeface="Roboto"/>
            </a:endParaRPr>
          </a:p>
        </p:txBody>
      </p:sp>
      <p:sp>
        <p:nvSpPr>
          <p:cNvPr id="102" name="Google Shape;102;p5"/>
          <p:cNvSpPr/>
          <p:nvPr/>
        </p:nvSpPr>
        <p:spPr>
          <a:xfrm>
            <a:off x="3089499" y="3445754"/>
            <a:ext cx="371234" cy="371347"/>
          </a:xfrm>
          <a:prstGeom prst="ellipse">
            <a:avLst/>
          </a:prstGeom>
          <a:solidFill>
            <a:srgbClr val="4B5050"/>
          </a:solidFill>
          <a:ln>
            <a:noFill/>
          </a:ln>
        </p:spPr>
        <p:txBody>
          <a:bodyPr spcFirstLastPara="1" wrap="square" lIns="68577" tIns="34284" rIns="68577" bIns="34284" anchor="ctr" anchorCtr="0">
            <a:noAutofit/>
          </a:bodyPr>
          <a:lstStyle/>
          <a:p>
            <a:pPr algn="ctr">
              <a:buClr>
                <a:srgbClr val="000000"/>
              </a:buClr>
              <a:buSzPts val="3600"/>
            </a:pPr>
            <a:endParaRPr sz="1350">
              <a:solidFill>
                <a:srgbClr val="91969B"/>
              </a:solidFill>
              <a:latin typeface="Roboto"/>
              <a:ea typeface="Roboto"/>
              <a:cs typeface="Roboto"/>
              <a:sym typeface="Roboto"/>
            </a:endParaRPr>
          </a:p>
        </p:txBody>
      </p:sp>
      <p:sp>
        <p:nvSpPr>
          <p:cNvPr id="103" name="Google Shape;103;p5"/>
          <p:cNvSpPr txBox="1"/>
          <p:nvPr/>
        </p:nvSpPr>
        <p:spPr>
          <a:xfrm>
            <a:off x="5732243" y="3284400"/>
            <a:ext cx="261856" cy="346255"/>
          </a:xfrm>
          <a:prstGeom prst="rect">
            <a:avLst/>
          </a:prstGeom>
          <a:noFill/>
          <a:ln>
            <a:noFill/>
          </a:ln>
        </p:spPr>
        <p:txBody>
          <a:bodyPr spcFirstLastPara="1" wrap="square" lIns="34293" tIns="34293" rIns="34293" bIns="34293" anchor="t" anchorCtr="0">
            <a:spAutoFit/>
          </a:bodyPr>
          <a:lstStyle/>
          <a:p>
            <a:pPr algn="ctr"/>
            <a:r>
              <a:rPr lang="id-ID" b="1">
                <a:solidFill>
                  <a:schemeClr val="lt1"/>
                </a:solidFill>
                <a:latin typeface="Roboto"/>
                <a:ea typeface="Roboto"/>
                <a:cs typeface="Roboto"/>
                <a:sym typeface="Roboto"/>
              </a:rPr>
              <a:t>2</a:t>
            </a:r>
            <a:endParaRPr b="1">
              <a:solidFill>
                <a:schemeClr val="lt1"/>
              </a:solidFill>
              <a:latin typeface="Roboto"/>
              <a:ea typeface="Roboto"/>
              <a:cs typeface="Roboto"/>
              <a:sym typeface="Roboto"/>
            </a:endParaRPr>
          </a:p>
        </p:txBody>
      </p:sp>
      <p:sp>
        <p:nvSpPr>
          <p:cNvPr id="104" name="Google Shape;104;p5"/>
          <p:cNvSpPr txBox="1"/>
          <p:nvPr/>
        </p:nvSpPr>
        <p:spPr>
          <a:xfrm>
            <a:off x="5774685" y="4034989"/>
            <a:ext cx="261856" cy="346255"/>
          </a:xfrm>
          <a:prstGeom prst="rect">
            <a:avLst/>
          </a:prstGeom>
          <a:noFill/>
          <a:ln>
            <a:noFill/>
          </a:ln>
        </p:spPr>
        <p:txBody>
          <a:bodyPr spcFirstLastPara="1" wrap="square" lIns="34293" tIns="34293" rIns="34293" bIns="34293" anchor="t" anchorCtr="0">
            <a:spAutoFit/>
          </a:bodyPr>
          <a:lstStyle/>
          <a:p>
            <a:pPr algn="ctr"/>
            <a:r>
              <a:rPr lang="id-ID" b="1">
                <a:solidFill>
                  <a:schemeClr val="lt1"/>
                </a:solidFill>
                <a:latin typeface="Roboto"/>
                <a:ea typeface="Roboto"/>
                <a:cs typeface="Roboto"/>
                <a:sym typeface="Roboto"/>
              </a:rPr>
              <a:t>3</a:t>
            </a:r>
            <a:endParaRPr b="1">
              <a:solidFill>
                <a:schemeClr val="lt1"/>
              </a:solidFill>
              <a:latin typeface="Roboto"/>
              <a:ea typeface="Roboto"/>
              <a:cs typeface="Roboto"/>
              <a:sym typeface="Roboto"/>
            </a:endParaRPr>
          </a:p>
        </p:txBody>
      </p:sp>
      <p:sp>
        <p:nvSpPr>
          <p:cNvPr id="105" name="Google Shape;105;p5"/>
          <p:cNvSpPr txBox="1"/>
          <p:nvPr/>
        </p:nvSpPr>
        <p:spPr>
          <a:xfrm>
            <a:off x="4498921" y="4615481"/>
            <a:ext cx="261856" cy="346255"/>
          </a:xfrm>
          <a:prstGeom prst="rect">
            <a:avLst/>
          </a:prstGeom>
          <a:noFill/>
          <a:ln>
            <a:noFill/>
          </a:ln>
        </p:spPr>
        <p:txBody>
          <a:bodyPr spcFirstLastPara="1" wrap="square" lIns="34293" tIns="34293" rIns="34293" bIns="34293" anchor="t" anchorCtr="0">
            <a:spAutoFit/>
          </a:bodyPr>
          <a:lstStyle/>
          <a:p>
            <a:pPr algn="ctr"/>
            <a:r>
              <a:rPr lang="id-ID" b="1">
                <a:solidFill>
                  <a:schemeClr val="lt1"/>
                </a:solidFill>
                <a:latin typeface="Roboto"/>
                <a:ea typeface="Roboto"/>
                <a:cs typeface="Roboto"/>
                <a:sym typeface="Roboto"/>
              </a:rPr>
              <a:t>4</a:t>
            </a:r>
            <a:endParaRPr b="1">
              <a:solidFill>
                <a:schemeClr val="lt1"/>
              </a:solidFill>
              <a:latin typeface="Roboto"/>
              <a:ea typeface="Roboto"/>
              <a:cs typeface="Roboto"/>
              <a:sym typeface="Roboto"/>
            </a:endParaRPr>
          </a:p>
        </p:txBody>
      </p:sp>
      <p:sp>
        <p:nvSpPr>
          <p:cNvPr id="106" name="Google Shape;106;p5"/>
          <p:cNvSpPr txBox="1"/>
          <p:nvPr/>
        </p:nvSpPr>
        <p:spPr>
          <a:xfrm>
            <a:off x="3086857" y="4208388"/>
            <a:ext cx="261856" cy="346255"/>
          </a:xfrm>
          <a:prstGeom prst="rect">
            <a:avLst/>
          </a:prstGeom>
          <a:noFill/>
          <a:ln>
            <a:noFill/>
          </a:ln>
        </p:spPr>
        <p:txBody>
          <a:bodyPr spcFirstLastPara="1" wrap="square" lIns="34293" tIns="34293" rIns="34293" bIns="34293" anchor="t" anchorCtr="0">
            <a:spAutoFit/>
          </a:bodyPr>
          <a:lstStyle/>
          <a:p>
            <a:pPr algn="ctr"/>
            <a:r>
              <a:rPr lang="id-ID" b="1">
                <a:solidFill>
                  <a:schemeClr val="lt1"/>
                </a:solidFill>
                <a:latin typeface="Roboto"/>
                <a:ea typeface="Roboto"/>
                <a:cs typeface="Roboto"/>
                <a:sym typeface="Roboto"/>
              </a:rPr>
              <a:t>5</a:t>
            </a:r>
            <a:endParaRPr b="1">
              <a:solidFill>
                <a:schemeClr val="lt1"/>
              </a:solidFill>
              <a:latin typeface="Roboto"/>
              <a:ea typeface="Roboto"/>
              <a:cs typeface="Roboto"/>
              <a:sym typeface="Roboto"/>
            </a:endParaRPr>
          </a:p>
        </p:txBody>
      </p:sp>
      <p:sp>
        <p:nvSpPr>
          <p:cNvPr id="107" name="Google Shape;107;p5"/>
          <p:cNvSpPr txBox="1"/>
          <p:nvPr/>
        </p:nvSpPr>
        <p:spPr>
          <a:xfrm>
            <a:off x="3144191" y="3458249"/>
            <a:ext cx="261856" cy="346255"/>
          </a:xfrm>
          <a:prstGeom prst="rect">
            <a:avLst/>
          </a:prstGeom>
          <a:noFill/>
          <a:ln>
            <a:noFill/>
          </a:ln>
        </p:spPr>
        <p:txBody>
          <a:bodyPr spcFirstLastPara="1" wrap="square" lIns="34293" tIns="34293" rIns="34293" bIns="34293" anchor="t" anchorCtr="0">
            <a:spAutoFit/>
          </a:bodyPr>
          <a:lstStyle/>
          <a:p>
            <a:pPr algn="ctr"/>
            <a:r>
              <a:rPr lang="id-ID" b="1">
                <a:solidFill>
                  <a:schemeClr val="lt1"/>
                </a:solidFill>
                <a:latin typeface="Roboto"/>
                <a:ea typeface="Roboto"/>
                <a:cs typeface="Roboto"/>
                <a:sym typeface="Roboto"/>
              </a:rPr>
              <a:t>6</a:t>
            </a:r>
            <a:endParaRPr b="1">
              <a:solidFill>
                <a:schemeClr val="lt1"/>
              </a:solidFill>
              <a:latin typeface="Roboto"/>
              <a:ea typeface="Roboto"/>
              <a:cs typeface="Roboto"/>
              <a:sym typeface="Roboto"/>
            </a:endParaRPr>
          </a:p>
        </p:txBody>
      </p:sp>
      <p:sp>
        <p:nvSpPr>
          <p:cNvPr id="108" name="Google Shape;108;p5"/>
          <p:cNvSpPr/>
          <p:nvPr/>
        </p:nvSpPr>
        <p:spPr>
          <a:xfrm>
            <a:off x="2936902" y="2629618"/>
            <a:ext cx="371684" cy="371684"/>
          </a:xfrm>
          <a:prstGeom prst="ellipse">
            <a:avLst/>
          </a:prstGeom>
          <a:solidFill>
            <a:srgbClr val="FF9B00"/>
          </a:solidFill>
          <a:ln>
            <a:noFill/>
          </a:ln>
        </p:spPr>
        <p:txBody>
          <a:bodyPr spcFirstLastPara="1" wrap="square" lIns="68577" tIns="34284" rIns="68577" bIns="34284" anchor="ctr" anchorCtr="0">
            <a:noAutofit/>
          </a:bodyPr>
          <a:lstStyle/>
          <a:p>
            <a:pPr algn="ctr">
              <a:buClr>
                <a:srgbClr val="000000"/>
              </a:buClr>
              <a:buSzPts val="3600"/>
            </a:pPr>
            <a:endParaRPr sz="1350">
              <a:solidFill>
                <a:srgbClr val="91969B"/>
              </a:solidFill>
              <a:latin typeface="Roboto"/>
              <a:ea typeface="Roboto"/>
              <a:cs typeface="Roboto"/>
              <a:sym typeface="Roboto"/>
            </a:endParaRPr>
          </a:p>
        </p:txBody>
      </p:sp>
      <p:sp>
        <p:nvSpPr>
          <p:cNvPr id="109" name="Google Shape;109;p5"/>
          <p:cNvSpPr txBox="1"/>
          <p:nvPr/>
        </p:nvSpPr>
        <p:spPr>
          <a:xfrm>
            <a:off x="5774685" y="2533811"/>
            <a:ext cx="261856" cy="346255"/>
          </a:xfrm>
          <a:prstGeom prst="rect">
            <a:avLst/>
          </a:prstGeom>
          <a:noFill/>
          <a:ln>
            <a:noFill/>
          </a:ln>
        </p:spPr>
        <p:txBody>
          <a:bodyPr spcFirstLastPara="1" wrap="square" lIns="34293" tIns="34293" rIns="34293" bIns="34293" anchor="t" anchorCtr="0">
            <a:spAutoFit/>
          </a:bodyPr>
          <a:lstStyle/>
          <a:p>
            <a:pPr algn="ctr"/>
            <a:r>
              <a:rPr lang="id-ID" b="1">
                <a:solidFill>
                  <a:schemeClr val="lt1"/>
                </a:solidFill>
                <a:latin typeface="Roboto"/>
                <a:ea typeface="Roboto"/>
                <a:cs typeface="Roboto"/>
                <a:sym typeface="Roboto"/>
              </a:rPr>
              <a:t>1</a:t>
            </a:r>
            <a:endParaRPr b="1">
              <a:solidFill>
                <a:schemeClr val="lt1"/>
              </a:solidFill>
              <a:latin typeface="Roboto"/>
              <a:ea typeface="Roboto"/>
              <a:cs typeface="Roboto"/>
              <a:sym typeface="Roboto"/>
            </a:endParaRPr>
          </a:p>
        </p:txBody>
      </p:sp>
      <p:sp>
        <p:nvSpPr>
          <p:cNvPr id="110" name="Google Shape;110;p5"/>
          <p:cNvSpPr txBox="1"/>
          <p:nvPr/>
        </p:nvSpPr>
        <p:spPr>
          <a:xfrm>
            <a:off x="2991816" y="2626357"/>
            <a:ext cx="261856" cy="346255"/>
          </a:xfrm>
          <a:prstGeom prst="rect">
            <a:avLst/>
          </a:prstGeom>
          <a:noFill/>
          <a:ln>
            <a:noFill/>
          </a:ln>
        </p:spPr>
        <p:txBody>
          <a:bodyPr spcFirstLastPara="1" wrap="square" lIns="34293" tIns="34293" rIns="34293" bIns="34293" anchor="t" anchorCtr="0">
            <a:spAutoFit/>
          </a:bodyPr>
          <a:lstStyle/>
          <a:p>
            <a:pPr algn="ctr"/>
            <a:r>
              <a:rPr lang="id-ID" b="1">
                <a:solidFill>
                  <a:schemeClr val="lt1"/>
                </a:solidFill>
                <a:latin typeface="Roboto"/>
                <a:ea typeface="Roboto"/>
                <a:cs typeface="Roboto"/>
                <a:sym typeface="Roboto"/>
              </a:rPr>
              <a:t>7</a:t>
            </a:r>
            <a:endParaRPr b="1">
              <a:solidFill>
                <a:schemeClr val="lt1"/>
              </a:solidFill>
              <a:latin typeface="Roboto"/>
              <a:ea typeface="Roboto"/>
              <a:cs typeface="Roboto"/>
              <a:sym typeface="Roboto"/>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6"/>
          <p:cNvSpPr/>
          <p:nvPr/>
        </p:nvSpPr>
        <p:spPr>
          <a:xfrm>
            <a:off x="4028765" y="5534057"/>
            <a:ext cx="1062952" cy="398579"/>
          </a:xfrm>
          <a:prstGeom prst="rect">
            <a:avLst/>
          </a:prstGeom>
          <a:solidFill>
            <a:schemeClr val="lt2"/>
          </a:solidFill>
          <a:ln>
            <a:noFill/>
          </a:ln>
        </p:spPr>
        <p:txBody>
          <a:bodyPr spcFirstLastPara="1" wrap="square" lIns="34293" tIns="34293" rIns="34293" bIns="34293" anchor="ctr" anchorCtr="0">
            <a:noAutofit/>
          </a:bodyPr>
          <a:lstStyle/>
          <a:p>
            <a:endParaRPr sz="675"/>
          </a:p>
        </p:txBody>
      </p:sp>
      <p:sp>
        <p:nvSpPr>
          <p:cNvPr id="117" name="Google Shape;117;p6"/>
          <p:cNvSpPr/>
          <p:nvPr/>
        </p:nvSpPr>
        <p:spPr>
          <a:xfrm>
            <a:off x="11" y="1368016"/>
            <a:ext cx="9144019" cy="438752"/>
          </a:xfrm>
          <a:prstGeom prst="rect">
            <a:avLst/>
          </a:prstGeom>
          <a:noFill/>
          <a:ln>
            <a:noFill/>
          </a:ln>
        </p:spPr>
        <p:txBody>
          <a:bodyPr spcFirstLastPara="1" wrap="square" lIns="0" tIns="0" rIns="0" bIns="0" anchor="ctr" anchorCtr="0">
            <a:noAutofit/>
          </a:bodyPr>
          <a:lstStyle/>
          <a:p>
            <a:pPr algn="ctr"/>
            <a:r>
              <a:rPr lang="id-ID" sz="2251" dirty="0">
                <a:latin typeface="Roboto"/>
                <a:ea typeface="Roboto"/>
                <a:cs typeface="Roboto"/>
                <a:sym typeface="Roboto"/>
              </a:rPr>
              <a:t>Let’s look into these statistics before the move to the Google</a:t>
            </a:r>
            <a:endParaRPr sz="2251" dirty="0">
              <a:latin typeface="Roboto"/>
              <a:ea typeface="Roboto"/>
              <a:cs typeface="Roboto"/>
              <a:sym typeface="Roboto"/>
            </a:endParaRPr>
          </a:p>
        </p:txBody>
      </p:sp>
      <p:grpSp>
        <p:nvGrpSpPr>
          <p:cNvPr id="118" name="Google Shape;118;p6"/>
          <p:cNvGrpSpPr/>
          <p:nvPr/>
        </p:nvGrpSpPr>
        <p:grpSpPr>
          <a:xfrm>
            <a:off x="4423172" y="1830311"/>
            <a:ext cx="300056" cy="71456"/>
            <a:chOff x="1942593" y="2781300"/>
            <a:chExt cx="799941" cy="190500"/>
          </a:xfrm>
        </p:grpSpPr>
        <p:sp>
          <p:nvSpPr>
            <p:cNvPr id="119" name="Google Shape;119;p6"/>
            <p:cNvSpPr/>
            <p:nvPr/>
          </p:nvSpPr>
          <p:spPr>
            <a:xfrm>
              <a:off x="1942593"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120" name="Google Shape;120;p6"/>
            <p:cNvSpPr/>
            <p:nvPr/>
          </p:nvSpPr>
          <p:spPr>
            <a:xfrm>
              <a:off x="2247315"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121" name="Google Shape;121;p6"/>
            <p:cNvSpPr/>
            <p:nvPr/>
          </p:nvSpPr>
          <p:spPr>
            <a:xfrm>
              <a:off x="2552034"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grpSp>
      <p:sp>
        <p:nvSpPr>
          <p:cNvPr id="122" name="Google Shape;122;p6"/>
          <p:cNvSpPr/>
          <p:nvPr/>
        </p:nvSpPr>
        <p:spPr>
          <a:xfrm>
            <a:off x="-1" y="1130298"/>
            <a:ext cx="9144019" cy="161592"/>
          </a:xfrm>
          <a:prstGeom prst="rect">
            <a:avLst/>
          </a:prstGeom>
          <a:noFill/>
          <a:ln>
            <a:noFill/>
          </a:ln>
        </p:spPr>
        <p:txBody>
          <a:bodyPr spcFirstLastPara="1" wrap="square" lIns="0" tIns="0" rIns="0" bIns="0" anchor="ctr" anchorCtr="0">
            <a:noAutofit/>
          </a:bodyPr>
          <a:lstStyle/>
          <a:p>
            <a:pPr algn="ctr">
              <a:buClr>
                <a:srgbClr val="FF9B00"/>
              </a:buClr>
              <a:buSzPts val="700"/>
            </a:pPr>
            <a:r>
              <a:rPr lang="id-ID" sz="1050" b="1">
                <a:solidFill>
                  <a:srgbClr val="FF9B00"/>
                </a:solidFill>
                <a:latin typeface="Roboto"/>
                <a:ea typeface="Roboto"/>
                <a:cs typeface="Roboto"/>
                <a:sym typeface="Roboto"/>
              </a:rPr>
              <a:t>How to improve Google organic ranking?</a:t>
            </a:r>
            <a:endParaRPr sz="675"/>
          </a:p>
        </p:txBody>
      </p:sp>
      <p:pic>
        <p:nvPicPr>
          <p:cNvPr id="123" name="Google Shape;123;p6"/>
          <p:cNvPicPr preferRelativeResize="0"/>
          <p:nvPr/>
        </p:nvPicPr>
        <p:blipFill>
          <a:blip r:embed="rId3">
            <a:alphaModFix/>
          </a:blip>
          <a:stretch>
            <a:fillRect/>
          </a:stretch>
        </p:blipFill>
        <p:spPr>
          <a:xfrm>
            <a:off x="9" y="2685856"/>
            <a:ext cx="9143991" cy="1251761"/>
          </a:xfrm>
          <a:prstGeom prst="rect">
            <a:avLst/>
          </a:prstGeom>
          <a:noFill/>
          <a:ln>
            <a:noFill/>
          </a:ln>
        </p:spPr>
      </p:pic>
      <p:pic>
        <p:nvPicPr>
          <p:cNvPr id="124" name="Google Shape;124;p6"/>
          <p:cNvPicPr preferRelativeResize="0"/>
          <p:nvPr/>
        </p:nvPicPr>
        <p:blipFill>
          <a:blip r:embed="rId4">
            <a:alphaModFix/>
          </a:blip>
          <a:stretch>
            <a:fillRect/>
          </a:stretch>
        </p:blipFill>
        <p:spPr>
          <a:xfrm>
            <a:off x="-19" y="4652175"/>
            <a:ext cx="9144019" cy="1333503"/>
          </a:xfrm>
          <a:prstGeom prst="rect">
            <a:avLst/>
          </a:prstGeom>
          <a:noFill/>
          <a:ln>
            <a:noFill/>
          </a:ln>
        </p:spPr>
      </p:pic>
      <p:sp>
        <p:nvSpPr>
          <p:cNvPr id="125" name="Google Shape;125;p6"/>
          <p:cNvSpPr txBox="1"/>
          <p:nvPr/>
        </p:nvSpPr>
        <p:spPr>
          <a:xfrm>
            <a:off x="9" y="2144562"/>
            <a:ext cx="4097417" cy="541266"/>
          </a:xfrm>
          <a:prstGeom prst="rect">
            <a:avLst/>
          </a:prstGeom>
          <a:solidFill>
            <a:srgbClr val="4B5050"/>
          </a:solidFill>
          <a:ln>
            <a:noFill/>
          </a:ln>
        </p:spPr>
        <p:txBody>
          <a:bodyPr spcFirstLastPara="1" wrap="square" lIns="182888" tIns="91439" rIns="182888" bIns="91439" anchor="ctr" anchorCtr="0">
            <a:noAutofit/>
          </a:bodyPr>
          <a:lstStyle/>
          <a:p>
            <a:pPr marL="429845" indent="-1105">
              <a:buClr>
                <a:srgbClr val="000000"/>
              </a:buClr>
              <a:buSzPts val="2800"/>
            </a:pPr>
            <a:endParaRPr sz="1050">
              <a:solidFill>
                <a:srgbClr val="FFFFFF"/>
              </a:solidFill>
              <a:latin typeface="Roboto"/>
              <a:ea typeface="Roboto"/>
              <a:cs typeface="Roboto"/>
              <a:sym typeface="Roboto"/>
            </a:endParaRPr>
          </a:p>
        </p:txBody>
      </p:sp>
      <p:sp>
        <p:nvSpPr>
          <p:cNvPr id="126" name="Google Shape;126;p6"/>
          <p:cNvSpPr txBox="1"/>
          <p:nvPr/>
        </p:nvSpPr>
        <p:spPr>
          <a:xfrm>
            <a:off x="492120" y="2324112"/>
            <a:ext cx="3492122" cy="212455"/>
          </a:xfrm>
          <a:prstGeom prst="rect">
            <a:avLst/>
          </a:prstGeom>
          <a:noFill/>
          <a:ln>
            <a:noFill/>
          </a:ln>
        </p:spPr>
        <p:txBody>
          <a:bodyPr spcFirstLastPara="1" wrap="square" lIns="0" tIns="0" rIns="0" bIns="0" anchor="t" anchorCtr="0">
            <a:noAutofit/>
          </a:bodyPr>
          <a:lstStyle/>
          <a:p>
            <a:pPr>
              <a:lnSpc>
                <a:spcPct val="141656"/>
              </a:lnSpc>
              <a:buClr>
                <a:srgbClr val="FFFFFF"/>
              </a:buClr>
              <a:buSzPts val="800"/>
            </a:pPr>
            <a:r>
              <a:rPr lang="id-ID" sz="1200" b="1">
                <a:solidFill>
                  <a:srgbClr val="FFFFFF"/>
                </a:solidFill>
                <a:latin typeface="Roboto"/>
                <a:ea typeface="Roboto"/>
                <a:cs typeface="Roboto"/>
                <a:sym typeface="Roboto"/>
              </a:rPr>
              <a:t>Search Engine Market Share </a:t>
            </a:r>
            <a:r>
              <a:rPr lang="id-ID" sz="1200" b="1">
                <a:solidFill>
                  <a:schemeClr val="lt1"/>
                </a:solidFill>
                <a:latin typeface="Roboto"/>
                <a:ea typeface="Roboto"/>
                <a:cs typeface="Roboto"/>
                <a:sym typeface="Roboto"/>
              </a:rPr>
              <a:t>Worldwide Nov 2021</a:t>
            </a:r>
            <a:endParaRPr sz="675"/>
          </a:p>
        </p:txBody>
      </p:sp>
      <p:sp>
        <p:nvSpPr>
          <p:cNvPr id="127" name="Google Shape;127;p6"/>
          <p:cNvSpPr/>
          <p:nvPr/>
        </p:nvSpPr>
        <p:spPr>
          <a:xfrm>
            <a:off x="130664" y="2288768"/>
            <a:ext cx="250940" cy="252853"/>
          </a:xfrm>
          <a:custGeom>
            <a:avLst/>
            <a:gdLst/>
            <a:ahLst/>
            <a:cxnLst/>
            <a:rect l="l" t="t" r="r" b="b"/>
            <a:pathLst>
              <a:path w="120000" h="120000" extrusionOk="0">
                <a:moveTo>
                  <a:pt x="59874" y="0"/>
                </a:moveTo>
                <a:lnTo>
                  <a:pt x="59874" y="0"/>
                </a:lnTo>
                <a:cubicBezTo>
                  <a:pt x="26555" y="0"/>
                  <a:pt x="0" y="26555"/>
                  <a:pt x="0" y="59874"/>
                </a:cubicBezTo>
                <a:cubicBezTo>
                  <a:pt x="0" y="93194"/>
                  <a:pt x="26555" y="119749"/>
                  <a:pt x="59874" y="119749"/>
                </a:cubicBezTo>
                <a:cubicBezTo>
                  <a:pt x="93194" y="119749"/>
                  <a:pt x="119749" y="93194"/>
                  <a:pt x="119749" y="59874"/>
                </a:cubicBezTo>
                <a:cubicBezTo>
                  <a:pt x="119749" y="26555"/>
                  <a:pt x="93194" y="0"/>
                  <a:pt x="59874" y="0"/>
                </a:cubicBezTo>
                <a:close/>
                <a:moveTo>
                  <a:pt x="110981" y="59874"/>
                </a:moveTo>
                <a:lnTo>
                  <a:pt x="110981" y="59874"/>
                </a:lnTo>
                <a:cubicBezTo>
                  <a:pt x="110981" y="73152"/>
                  <a:pt x="106471" y="82171"/>
                  <a:pt x="99958" y="90939"/>
                </a:cubicBezTo>
                <a:cubicBezTo>
                  <a:pt x="97703" y="90939"/>
                  <a:pt x="95448" y="86430"/>
                  <a:pt x="97703" y="82171"/>
                </a:cubicBezTo>
                <a:cubicBezTo>
                  <a:pt x="99958" y="77661"/>
                  <a:pt x="99958" y="68893"/>
                  <a:pt x="99958" y="64384"/>
                </a:cubicBezTo>
                <a:cubicBezTo>
                  <a:pt x="99958" y="59874"/>
                  <a:pt x="97703" y="51106"/>
                  <a:pt x="93194" y="51106"/>
                </a:cubicBezTo>
                <a:cubicBezTo>
                  <a:pt x="86680" y="51106"/>
                  <a:pt x="84425" y="51106"/>
                  <a:pt x="79916" y="44592"/>
                </a:cubicBezTo>
                <a:cubicBezTo>
                  <a:pt x="75407" y="31064"/>
                  <a:pt x="93194" y="28810"/>
                  <a:pt x="86680" y="22045"/>
                </a:cubicBezTo>
                <a:cubicBezTo>
                  <a:pt x="84425" y="20041"/>
                  <a:pt x="75407" y="28810"/>
                  <a:pt x="73402" y="15532"/>
                </a:cubicBezTo>
                <a:lnTo>
                  <a:pt x="75407" y="13277"/>
                </a:lnTo>
                <a:cubicBezTo>
                  <a:pt x="95448" y="20041"/>
                  <a:pt x="110981" y="37578"/>
                  <a:pt x="110981" y="59874"/>
                </a:cubicBezTo>
                <a:close/>
                <a:moveTo>
                  <a:pt x="53110" y="11022"/>
                </a:moveTo>
                <a:lnTo>
                  <a:pt x="53110" y="11022"/>
                </a:lnTo>
                <a:cubicBezTo>
                  <a:pt x="51106" y="13277"/>
                  <a:pt x="48601" y="13277"/>
                  <a:pt x="46597" y="15532"/>
                </a:cubicBezTo>
                <a:cubicBezTo>
                  <a:pt x="42087" y="20041"/>
                  <a:pt x="39832" y="17787"/>
                  <a:pt x="37578" y="22045"/>
                </a:cubicBezTo>
                <a:cubicBezTo>
                  <a:pt x="35323" y="26555"/>
                  <a:pt x="28810" y="31064"/>
                  <a:pt x="28810" y="33319"/>
                </a:cubicBezTo>
                <a:cubicBezTo>
                  <a:pt x="28810" y="35574"/>
                  <a:pt x="33319" y="39832"/>
                  <a:pt x="33319" y="39832"/>
                </a:cubicBezTo>
                <a:cubicBezTo>
                  <a:pt x="35323" y="37578"/>
                  <a:pt x="39832" y="37578"/>
                  <a:pt x="44342" y="39832"/>
                </a:cubicBezTo>
                <a:cubicBezTo>
                  <a:pt x="46597" y="39832"/>
                  <a:pt x="68893" y="42338"/>
                  <a:pt x="62129" y="59874"/>
                </a:cubicBezTo>
                <a:cubicBezTo>
                  <a:pt x="59874" y="66638"/>
                  <a:pt x="48601" y="64384"/>
                  <a:pt x="46597" y="73152"/>
                </a:cubicBezTo>
                <a:cubicBezTo>
                  <a:pt x="46597" y="75407"/>
                  <a:pt x="46597" y="82171"/>
                  <a:pt x="44342" y="84425"/>
                </a:cubicBezTo>
                <a:cubicBezTo>
                  <a:pt x="44342" y="86430"/>
                  <a:pt x="46597" y="97703"/>
                  <a:pt x="44342" y="97703"/>
                </a:cubicBezTo>
                <a:cubicBezTo>
                  <a:pt x="42087" y="97703"/>
                  <a:pt x="33319" y="86430"/>
                  <a:pt x="33319" y="86430"/>
                </a:cubicBezTo>
                <a:cubicBezTo>
                  <a:pt x="33319" y="84425"/>
                  <a:pt x="31064" y="77661"/>
                  <a:pt x="31064" y="71148"/>
                </a:cubicBezTo>
                <a:cubicBezTo>
                  <a:pt x="31064" y="66638"/>
                  <a:pt x="22045" y="66638"/>
                  <a:pt x="22045" y="59874"/>
                </a:cubicBezTo>
                <a:cubicBezTo>
                  <a:pt x="22045" y="53361"/>
                  <a:pt x="26555" y="48851"/>
                  <a:pt x="26555" y="46597"/>
                </a:cubicBezTo>
                <a:cubicBezTo>
                  <a:pt x="24300" y="42338"/>
                  <a:pt x="15532" y="42338"/>
                  <a:pt x="13277" y="42338"/>
                </a:cubicBezTo>
                <a:cubicBezTo>
                  <a:pt x="20041" y="24300"/>
                  <a:pt x="35323" y="13277"/>
                  <a:pt x="53110" y="11022"/>
                </a:cubicBezTo>
                <a:close/>
                <a:moveTo>
                  <a:pt x="44342" y="108726"/>
                </a:moveTo>
                <a:lnTo>
                  <a:pt x="44342" y="108726"/>
                </a:lnTo>
                <a:cubicBezTo>
                  <a:pt x="46597" y="106471"/>
                  <a:pt x="46597" y="104217"/>
                  <a:pt x="51106" y="104217"/>
                </a:cubicBezTo>
                <a:cubicBezTo>
                  <a:pt x="53110" y="104217"/>
                  <a:pt x="55365" y="104217"/>
                  <a:pt x="59874" y="101962"/>
                </a:cubicBezTo>
                <a:cubicBezTo>
                  <a:pt x="62129" y="101962"/>
                  <a:pt x="68893" y="99707"/>
                  <a:pt x="73402" y="97703"/>
                </a:cubicBezTo>
                <a:cubicBezTo>
                  <a:pt x="77661" y="97703"/>
                  <a:pt x="86680" y="99707"/>
                  <a:pt x="88684" y="101962"/>
                </a:cubicBezTo>
                <a:cubicBezTo>
                  <a:pt x="79916" y="108726"/>
                  <a:pt x="71148" y="110981"/>
                  <a:pt x="59874" y="110981"/>
                </a:cubicBezTo>
                <a:cubicBezTo>
                  <a:pt x="55365" y="110981"/>
                  <a:pt x="48601" y="110981"/>
                  <a:pt x="44342" y="108726"/>
                </a:cubicBezTo>
                <a:close/>
              </a:path>
            </a:pathLst>
          </a:custGeom>
          <a:solidFill>
            <a:srgbClr val="FFFFFF"/>
          </a:solidFill>
          <a:ln>
            <a:noFill/>
          </a:ln>
        </p:spPr>
        <p:txBody>
          <a:bodyPr spcFirstLastPara="1" wrap="square" lIns="34284" tIns="17142" rIns="34284" bIns="17142" anchor="ctr"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128" name="Google Shape;128;p6"/>
          <p:cNvSpPr txBox="1"/>
          <p:nvPr/>
        </p:nvSpPr>
        <p:spPr>
          <a:xfrm>
            <a:off x="291" y="4110431"/>
            <a:ext cx="4974695" cy="541266"/>
          </a:xfrm>
          <a:prstGeom prst="rect">
            <a:avLst/>
          </a:prstGeom>
          <a:solidFill>
            <a:srgbClr val="4B5050"/>
          </a:solidFill>
          <a:ln>
            <a:noFill/>
          </a:ln>
        </p:spPr>
        <p:txBody>
          <a:bodyPr spcFirstLastPara="1" wrap="square" lIns="182888" tIns="91439" rIns="182888" bIns="91439" anchor="ctr" anchorCtr="0">
            <a:noAutofit/>
          </a:bodyPr>
          <a:lstStyle/>
          <a:p>
            <a:pPr marL="429845" indent="-1105">
              <a:buClr>
                <a:srgbClr val="000000"/>
              </a:buClr>
              <a:buSzPts val="2800"/>
            </a:pPr>
            <a:endParaRPr sz="1050">
              <a:solidFill>
                <a:srgbClr val="FFFFFF"/>
              </a:solidFill>
              <a:latin typeface="Roboto"/>
              <a:ea typeface="Roboto"/>
              <a:cs typeface="Roboto"/>
              <a:sym typeface="Roboto"/>
            </a:endParaRPr>
          </a:p>
        </p:txBody>
      </p:sp>
      <p:sp>
        <p:nvSpPr>
          <p:cNvPr id="129" name="Google Shape;129;p6"/>
          <p:cNvSpPr txBox="1"/>
          <p:nvPr/>
        </p:nvSpPr>
        <p:spPr>
          <a:xfrm>
            <a:off x="492400" y="4289981"/>
            <a:ext cx="4376490" cy="212455"/>
          </a:xfrm>
          <a:prstGeom prst="rect">
            <a:avLst/>
          </a:prstGeom>
          <a:noFill/>
          <a:ln>
            <a:noFill/>
          </a:ln>
        </p:spPr>
        <p:txBody>
          <a:bodyPr spcFirstLastPara="1" wrap="square" lIns="0" tIns="0" rIns="0" bIns="0" anchor="t" anchorCtr="0">
            <a:noAutofit/>
          </a:bodyPr>
          <a:lstStyle/>
          <a:p>
            <a:pPr>
              <a:lnSpc>
                <a:spcPct val="141656"/>
              </a:lnSpc>
              <a:buClr>
                <a:schemeClr val="lt1"/>
              </a:buClr>
              <a:buSzPts val="800"/>
            </a:pPr>
            <a:r>
              <a:rPr lang="id-ID" sz="1200" b="1">
                <a:solidFill>
                  <a:schemeClr val="lt1"/>
                </a:solidFill>
                <a:latin typeface="Roboto"/>
                <a:ea typeface="Roboto"/>
                <a:cs typeface="Roboto"/>
                <a:sym typeface="Roboto"/>
              </a:rPr>
              <a:t>Search Engine Market Share in Bangladesh November 2021</a:t>
            </a:r>
            <a:endParaRPr sz="675"/>
          </a:p>
          <a:p>
            <a:pPr>
              <a:lnSpc>
                <a:spcPct val="141656"/>
              </a:lnSpc>
              <a:buClr>
                <a:srgbClr val="FFFFFF"/>
              </a:buClr>
              <a:buSzPts val="800"/>
            </a:pPr>
            <a:endParaRPr sz="1200" b="1">
              <a:solidFill>
                <a:srgbClr val="FFFFFF"/>
              </a:solidFill>
              <a:latin typeface="Roboto"/>
              <a:ea typeface="Roboto"/>
              <a:cs typeface="Roboto"/>
              <a:sym typeface="Roboto"/>
            </a:endParaRPr>
          </a:p>
        </p:txBody>
      </p:sp>
      <p:sp>
        <p:nvSpPr>
          <p:cNvPr id="130" name="Google Shape;130;p6"/>
          <p:cNvSpPr/>
          <p:nvPr/>
        </p:nvSpPr>
        <p:spPr>
          <a:xfrm>
            <a:off x="108610" y="4261108"/>
            <a:ext cx="272996" cy="239912"/>
          </a:xfrm>
          <a:custGeom>
            <a:avLst/>
            <a:gdLst/>
            <a:ahLst/>
            <a:cxnLst/>
            <a:rect l="l" t="t" r="r" b="b"/>
            <a:pathLst>
              <a:path w="120000" h="120000" extrusionOk="0">
                <a:moveTo>
                  <a:pt x="119759" y="119724"/>
                </a:moveTo>
                <a:lnTo>
                  <a:pt x="119759" y="119724"/>
                </a:lnTo>
                <a:cubicBezTo>
                  <a:pt x="119759" y="119724"/>
                  <a:pt x="119759" y="92965"/>
                  <a:pt x="117349" y="90482"/>
                </a:cubicBezTo>
                <a:cubicBezTo>
                  <a:pt x="115421" y="88000"/>
                  <a:pt x="111325" y="83310"/>
                  <a:pt x="102409" y="80827"/>
                </a:cubicBezTo>
                <a:cubicBezTo>
                  <a:pt x="93975" y="75862"/>
                  <a:pt x="89638" y="70896"/>
                  <a:pt x="89638" y="63724"/>
                </a:cubicBezTo>
                <a:cubicBezTo>
                  <a:pt x="89638" y="58758"/>
                  <a:pt x="93975" y="61241"/>
                  <a:pt x="93975" y="54068"/>
                </a:cubicBezTo>
                <a:cubicBezTo>
                  <a:pt x="93975" y="49103"/>
                  <a:pt x="98313" y="54068"/>
                  <a:pt x="98313" y="43862"/>
                </a:cubicBezTo>
                <a:cubicBezTo>
                  <a:pt x="98313" y="41655"/>
                  <a:pt x="96144" y="41655"/>
                  <a:pt x="96144" y="41655"/>
                </a:cubicBezTo>
                <a:cubicBezTo>
                  <a:pt x="96144" y="41655"/>
                  <a:pt x="98313" y="36689"/>
                  <a:pt x="98313" y="31724"/>
                </a:cubicBezTo>
                <a:cubicBezTo>
                  <a:pt x="98313" y="27034"/>
                  <a:pt x="96144" y="17103"/>
                  <a:pt x="83373" y="17103"/>
                </a:cubicBezTo>
                <a:cubicBezTo>
                  <a:pt x="70602" y="17103"/>
                  <a:pt x="68433" y="27034"/>
                  <a:pt x="68433" y="31724"/>
                </a:cubicBezTo>
                <a:cubicBezTo>
                  <a:pt x="68433" y="36689"/>
                  <a:pt x="70602" y="41655"/>
                  <a:pt x="70602" y="41655"/>
                </a:cubicBezTo>
                <a:cubicBezTo>
                  <a:pt x="70602" y="41655"/>
                  <a:pt x="68433" y="41655"/>
                  <a:pt x="68433" y="43862"/>
                </a:cubicBezTo>
                <a:cubicBezTo>
                  <a:pt x="68433" y="54068"/>
                  <a:pt x="70602" y="49103"/>
                  <a:pt x="72771" y="54068"/>
                </a:cubicBezTo>
                <a:cubicBezTo>
                  <a:pt x="72771" y="61241"/>
                  <a:pt x="74939" y="58758"/>
                  <a:pt x="74939" y="63724"/>
                </a:cubicBezTo>
                <a:cubicBezTo>
                  <a:pt x="74939" y="68689"/>
                  <a:pt x="74939" y="73379"/>
                  <a:pt x="70602" y="75862"/>
                </a:cubicBezTo>
                <a:cubicBezTo>
                  <a:pt x="89638" y="88000"/>
                  <a:pt x="91807" y="88000"/>
                  <a:pt x="91807" y="100413"/>
                </a:cubicBezTo>
                <a:cubicBezTo>
                  <a:pt x="91807" y="119724"/>
                  <a:pt x="91807" y="119724"/>
                  <a:pt x="91807" y="119724"/>
                </a:cubicBezTo>
                <a:lnTo>
                  <a:pt x="119759" y="119724"/>
                </a:lnTo>
                <a:close/>
                <a:moveTo>
                  <a:pt x="62168" y="83310"/>
                </a:moveTo>
                <a:lnTo>
                  <a:pt x="62168" y="83310"/>
                </a:lnTo>
                <a:cubicBezTo>
                  <a:pt x="49156" y="78344"/>
                  <a:pt x="45060" y="73379"/>
                  <a:pt x="45060" y="63724"/>
                </a:cubicBezTo>
                <a:cubicBezTo>
                  <a:pt x="45060" y="56275"/>
                  <a:pt x="49156" y="58758"/>
                  <a:pt x="51325" y="46344"/>
                </a:cubicBezTo>
                <a:cubicBezTo>
                  <a:pt x="51325" y="43862"/>
                  <a:pt x="55662" y="46344"/>
                  <a:pt x="55662" y="36689"/>
                </a:cubicBezTo>
                <a:cubicBezTo>
                  <a:pt x="55662" y="31724"/>
                  <a:pt x="53493" y="31724"/>
                  <a:pt x="53493" y="31724"/>
                </a:cubicBezTo>
                <a:cubicBezTo>
                  <a:pt x="53493" y="31724"/>
                  <a:pt x="53493" y="24551"/>
                  <a:pt x="55662" y="19586"/>
                </a:cubicBezTo>
                <a:cubicBezTo>
                  <a:pt x="55662" y="14620"/>
                  <a:pt x="51325" y="0"/>
                  <a:pt x="36385" y="0"/>
                </a:cubicBezTo>
                <a:cubicBezTo>
                  <a:pt x="19277" y="0"/>
                  <a:pt x="17108" y="14620"/>
                  <a:pt x="17108" y="19586"/>
                </a:cubicBezTo>
                <a:cubicBezTo>
                  <a:pt x="17108" y="24551"/>
                  <a:pt x="17108" y="31724"/>
                  <a:pt x="17108" y="31724"/>
                </a:cubicBezTo>
                <a:cubicBezTo>
                  <a:pt x="17108" y="31724"/>
                  <a:pt x="17108" y="31724"/>
                  <a:pt x="17108" y="36689"/>
                </a:cubicBezTo>
                <a:cubicBezTo>
                  <a:pt x="17108" y="46344"/>
                  <a:pt x="19277" y="43862"/>
                  <a:pt x="21445" y="46344"/>
                </a:cubicBezTo>
                <a:cubicBezTo>
                  <a:pt x="21445" y="58758"/>
                  <a:pt x="25783" y="56275"/>
                  <a:pt x="25783" y="63724"/>
                </a:cubicBezTo>
                <a:cubicBezTo>
                  <a:pt x="25783" y="73379"/>
                  <a:pt x="21445" y="78344"/>
                  <a:pt x="10843" y="83310"/>
                </a:cubicBezTo>
                <a:cubicBezTo>
                  <a:pt x="6506" y="85517"/>
                  <a:pt x="0" y="88000"/>
                  <a:pt x="0" y="95448"/>
                </a:cubicBezTo>
                <a:cubicBezTo>
                  <a:pt x="0" y="119724"/>
                  <a:pt x="0" y="119724"/>
                  <a:pt x="0" y="119724"/>
                </a:cubicBezTo>
                <a:cubicBezTo>
                  <a:pt x="83373" y="119724"/>
                  <a:pt x="83373" y="119724"/>
                  <a:pt x="83373" y="119724"/>
                </a:cubicBezTo>
                <a:cubicBezTo>
                  <a:pt x="83373" y="119724"/>
                  <a:pt x="83373" y="105103"/>
                  <a:pt x="83373" y="100413"/>
                </a:cubicBezTo>
                <a:cubicBezTo>
                  <a:pt x="83373" y="95448"/>
                  <a:pt x="72771" y="90482"/>
                  <a:pt x="62168" y="83310"/>
                </a:cubicBezTo>
                <a:close/>
              </a:path>
            </a:pathLst>
          </a:custGeom>
          <a:solidFill>
            <a:srgbClr val="FFFFFF"/>
          </a:solidFill>
          <a:ln>
            <a:noFill/>
          </a:ln>
        </p:spPr>
        <p:txBody>
          <a:bodyPr spcFirstLastPara="1" wrap="square" lIns="34284" tIns="17142" rIns="34284" bIns="17142" anchor="ctr" anchorCtr="0">
            <a:noAutofit/>
          </a:bodyPr>
          <a:lstStyle/>
          <a:p>
            <a:pPr>
              <a:buClr>
                <a:srgbClr val="000000"/>
              </a:buClr>
              <a:buSzPts val="3600"/>
            </a:pPr>
            <a:endParaRPr sz="1350">
              <a:solidFill>
                <a:srgbClr val="91969B"/>
              </a:solidFill>
              <a:latin typeface="Roboto"/>
              <a:ea typeface="Roboto"/>
              <a:cs typeface="Roboto"/>
              <a:sym typeface="Roboto"/>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p:nvPr/>
        </p:nvSpPr>
        <p:spPr>
          <a:xfrm>
            <a:off x="1103200" y="2156565"/>
            <a:ext cx="7496477" cy="3176260"/>
          </a:xfrm>
          <a:prstGeom prst="rect">
            <a:avLst/>
          </a:prstGeom>
          <a:noFill/>
          <a:ln>
            <a:noFill/>
          </a:ln>
        </p:spPr>
        <p:txBody>
          <a:bodyPr spcFirstLastPara="1" wrap="square" lIns="34293" tIns="34293" rIns="34293" bIns="34293" anchor="t" anchorCtr="0">
            <a:spAutoFit/>
          </a:bodyPr>
          <a:lstStyle/>
          <a:p>
            <a:r>
              <a:rPr lang="id-ID" sz="1050" dirty="0">
                <a:latin typeface="Roboto"/>
                <a:ea typeface="Roboto"/>
                <a:cs typeface="Roboto"/>
                <a:sym typeface="Roboto"/>
              </a:rPr>
              <a:t>Competitors Research &amp; Target the audience</a:t>
            </a:r>
            <a:r>
              <a:rPr lang="id-ID" sz="1200" dirty="0">
                <a:latin typeface="Roboto"/>
                <a:ea typeface="Roboto"/>
                <a:cs typeface="Roboto"/>
                <a:sym typeface="Roboto"/>
              </a:rPr>
              <a:t/>
            </a:r>
            <a:br>
              <a:rPr lang="id-ID" sz="1200" dirty="0">
                <a:latin typeface="Roboto"/>
                <a:ea typeface="Roboto"/>
                <a:cs typeface="Roboto"/>
                <a:sym typeface="Roboto"/>
              </a:rPr>
            </a:br>
            <a:endParaRPr sz="1200" dirty="0">
              <a:latin typeface="Roboto"/>
              <a:ea typeface="Roboto"/>
              <a:cs typeface="Roboto"/>
              <a:sym typeface="Roboto"/>
            </a:endParaRPr>
          </a:p>
          <a:p>
            <a:pPr>
              <a:lnSpc>
                <a:spcPct val="115000"/>
              </a:lnSpc>
            </a:pPr>
            <a:r>
              <a:rPr lang="id-ID" sz="1200" dirty="0">
                <a:latin typeface="Roboto"/>
                <a:ea typeface="Roboto"/>
                <a:cs typeface="Roboto"/>
                <a:sym typeface="Roboto"/>
              </a:rPr>
              <a:t>Create balance between Website Content &amp; Visuals of Website</a:t>
            </a:r>
            <a:br>
              <a:rPr lang="id-ID" sz="1200" dirty="0">
                <a:latin typeface="Roboto"/>
                <a:ea typeface="Roboto"/>
                <a:cs typeface="Roboto"/>
                <a:sym typeface="Roboto"/>
              </a:rPr>
            </a:br>
            <a:endParaRPr sz="1200" dirty="0">
              <a:latin typeface="Roboto"/>
              <a:ea typeface="Roboto"/>
              <a:cs typeface="Roboto"/>
              <a:sym typeface="Roboto"/>
            </a:endParaRPr>
          </a:p>
          <a:p>
            <a:pPr>
              <a:lnSpc>
                <a:spcPct val="115000"/>
              </a:lnSpc>
            </a:pPr>
            <a:r>
              <a:rPr lang="id-ID" sz="1200" dirty="0">
                <a:latin typeface="Roboto"/>
                <a:ea typeface="Roboto"/>
                <a:cs typeface="Roboto"/>
                <a:sym typeface="Roboto"/>
              </a:rPr>
              <a:t>Increase Customer Conversions to the Website through SEO &amp; Generate Leads from Natural Search</a:t>
            </a:r>
            <a:endParaRPr sz="1200" dirty="0">
              <a:latin typeface="Roboto"/>
              <a:ea typeface="Roboto"/>
              <a:cs typeface="Roboto"/>
              <a:sym typeface="Roboto"/>
            </a:endParaRPr>
          </a:p>
          <a:p>
            <a:pPr>
              <a:lnSpc>
                <a:spcPct val="115000"/>
              </a:lnSpc>
            </a:pPr>
            <a:r>
              <a:rPr lang="id-ID" sz="1200" dirty="0">
                <a:latin typeface="Roboto"/>
                <a:ea typeface="Roboto"/>
                <a:cs typeface="Roboto"/>
                <a:sym typeface="Roboto"/>
              </a:rPr>
              <a:t> </a:t>
            </a:r>
            <a:endParaRPr sz="1200" dirty="0">
              <a:latin typeface="Roboto"/>
              <a:ea typeface="Roboto"/>
              <a:cs typeface="Roboto"/>
              <a:sym typeface="Roboto"/>
            </a:endParaRPr>
          </a:p>
          <a:p>
            <a:pPr>
              <a:lnSpc>
                <a:spcPct val="115000"/>
              </a:lnSpc>
            </a:pPr>
            <a:r>
              <a:rPr lang="id-ID" sz="1200" dirty="0">
                <a:latin typeface="Roboto"/>
                <a:ea typeface="Roboto"/>
                <a:cs typeface="Roboto"/>
                <a:sym typeface="Roboto"/>
              </a:rPr>
              <a:t>Recommendation for Content Strategy &amp; Development  (On-Page, Off-Page Content Marketing, Link building)</a:t>
            </a:r>
            <a:br>
              <a:rPr lang="id-ID" sz="1200" dirty="0">
                <a:latin typeface="Roboto"/>
                <a:ea typeface="Roboto"/>
                <a:cs typeface="Roboto"/>
                <a:sym typeface="Roboto"/>
              </a:rPr>
            </a:br>
            <a:endParaRPr sz="1200" dirty="0">
              <a:latin typeface="Roboto"/>
              <a:ea typeface="Roboto"/>
              <a:cs typeface="Roboto"/>
              <a:sym typeface="Roboto"/>
            </a:endParaRPr>
          </a:p>
          <a:p>
            <a:pPr>
              <a:lnSpc>
                <a:spcPct val="115000"/>
              </a:lnSpc>
            </a:pPr>
            <a:r>
              <a:rPr lang="id-ID" sz="1200" dirty="0">
                <a:latin typeface="Roboto"/>
                <a:ea typeface="Roboto"/>
                <a:cs typeface="Roboto"/>
                <a:sym typeface="Roboto"/>
              </a:rPr>
              <a:t>To appear in Top 10 rankings in the first page on Google  </a:t>
            </a:r>
            <a:br>
              <a:rPr lang="id-ID" sz="1200" dirty="0">
                <a:latin typeface="Roboto"/>
                <a:ea typeface="Roboto"/>
                <a:cs typeface="Roboto"/>
                <a:sym typeface="Roboto"/>
              </a:rPr>
            </a:br>
            <a:endParaRPr sz="1200" dirty="0">
              <a:latin typeface="Roboto"/>
              <a:ea typeface="Roboto"/>
              <a:cs typeface="Roboto"/>
              <a:sym typeface="Roboto"/>
            </a:endParaRPr>
          </a:p>
          <a:p>
            <a:pPr>
              <a:lnSpc>
                <a:spcPct val="115000"/>
              </a:lnSpc>
            </a:pPr>
            <a:r>
              <a:rPr lang="id-ID" sz="1200" dirty="0">
                <a:latin typeface="Roboto"/>
                <a:ea typeface="Roboto"/>
                <a:cs typeface="Roboto"/>
                <a:sym typeface="Roboto"/>
              </a:rPr>
              <a:t>Build sustainable long term natural search rankings</a:t>
            </a:r>
            <a:br>
              <a:rPr lang="id-ID" sz="1200" dirty="0">
                <a:latin typeface="Roboto"/>
                <a:ea typeface="Roboto"/>
                <a:cs typeface="Roboto"/>
                <a:sym typeface="Roboto"/>
              </a:rPr>
            </a:br>
            <a:endParaRPr sz="1200" dirty="0">
              <a:latin typeface="Roboto"/>
              <a:ea typeface="Roboto"/>
              <a:cs typeface="Roboto"/>
              <a:sym typeface="Roboto"/>
            </a:endParaRPr>
          </a:p>
          <a:p>
            <a:pPr>
              <a:lnSpc>
                <a:spcPct val="115000"/>
              </a:lnSpc>
            </a:pPr>
            <a:r>
              <a:rPr lang="id-ID" sz="1200" dirty="0">
                <a:latin typeface="Roboto"/>
                <a:ea typeface="Roboto"/>
                <a:cs typeface="Roboto"/>
                <a:sym typeface="Roboto"/>
              </a:rPr>
              <a:t>Keywords Generator for the Website &amp; Top Keywords association in Search Engines</a:t>
            </a:r>
            <a:br>
              <a:rPr lang="id-ID" sz="1200" dirty="0">
                <a:latin typeface="Roboto"/>
                <a:ea typeface="Roboto"/>
                <a:cs typeface="Roboto"/>
                <a:sym typeface="Roboto"/>
              </a:rPr>
            </a:br>
            <a:endParaRPr sz="1200" dirty="0">
              <a:latin typeface="Roboto"/>
              <a:ea typeface="Roboto"/>
              <a:cs typeface="Roboto"/>
              <a:sym typeface="Roboto"/>
            </a:endParaRPr>
          </a:p>
          <a:p>
            <a:pPr>
              <a:lnSpc>
                <a:spcPct val="115000"/>
              </a:lnSpc>
            </a:pPr>
            <a:r>
              <a:rPr lang="id-ID" sz="1200" dirty="0">
                <a:latin typeface="Roboto"/>
                <a:ea typeface="Roboto"/>
                <a:cs typeface="Roboto"/>
                <a:sym typeface="Roboto"/>
              </a:rPr>
              <a:t>Competitor SEO analysis (Top 10 Competitor for your Industry) and SEO Analysis of Top Local Companies</a:t>
            </a:r>
            <a:endParaRPr sz="1200" dirty="0">
              <a:latin typeface="Roboto"/>
              <a:ea typeface="Roboto"/>
              <a:cs typeface="Roboto"/>
              <a:sym typeface="Roboto"/>
            </a:endParaRPr>
          </a:p>
        </p:txBody>
      </p:sp>
      <p:pic>
        <p:nvPicPr>
          <p:cNvPr id="137" name="Google Shape;137;p7"/>
          <p:cNvPicPr preferRelativeResize="0"/>
          <p:nvPr/>
        </p:nvPicPr>
        <p:blipFill>
          <a:blip r:embed="rId3">
            <a:alphaModFix/>
          </a:blip>
          <a:stretch>
            <a:fillRect/>
          </a:stretch>
        </p:blipFill>
        <p:spPr>
          <a:xfrm flipH="1">
            <a:off x="674117" y="2186170"/>
            <a:ext cx="279588" cy="199355"/>
          </a:xfrm>
          <a:prstGeom prst="rect">
            <a:avLst/>
          </a:prstGeom>
          <a:noFill/>
          <a:ln>
            <a:noFill/>
          </a:ln>
        </p:spPr>
      </p:pic>
      <p:pic>
        <p:nvPicPr>
          <p:cNvPr id="138" name="Google Shape;138;p7"/>
          <p:cNvPicPr preferRelativeResize="0"/>
          <p:nvPr/>
        </p:nvPicPr>
        <p:blipFill>
          <a:blip r:embed="rId4">
            <a:alphaModFix/>
          </a:blip>
          <a:stretch>
            <a:fillRect/>
          </a:stretch>
        </p:blipFill>
        <p:spPr>
          <a:xfrm>
            <a:off x="680700" y="2528438"/>
            <a:ext cx="279588" cy="279588"/>
          </a:xfrm>
          <a:prstGeom prst="rect">
            <a:avLst/>
          </a:prstGeom>
          <a:noFill/>
          <a:ln>
            <a:noFill/>
          </a:ln>
        </p:spPr>
      </p:pic>
      <p:pic>
        <p:nvPicPr>
          <p:cNvPr id="139" name="Google Shape;139;p7"/>
          <p:cNvPicPr preferRelativeResize="0"/>
          <p:nvPr/>
        </p:nvPicPr>
        <p:blipFill>
          <a:blip r:embed="rId5">
            <a:alphaModFix/>
          </a:blip>
          <a:stretch>
            <a:fillRect/>
          </a:stretch>
        </p:blipFill>
        <p:spPr>
          <a:xfrm>
            <a:off x="686701" y="3008103"/>
            <a:ext cx="199355" cy="199355"/>
          </a:xfrm>
          <a:prstGeom prst="rect">
            <a:avLst/>
          </a:prstGeom>
          <a:noFill/>
          <a:ln>
            <a:noFill/>
          </a:ln>
        </p:spPr>
      </p:pic>
      <p:pic>
        <p:nvPicPr>
          <p:cNvPr id="140" name="Google Shape;140;p7"/>
          <p:cNvPicPr preferRelativeResize="0"/>
          <p:nvPr/>
        </p:nvPicPr>
        <p:blipFill>
          <a:blip r:embed="rId6">
            <a:alphaModFix/>
          </a:blip>
          <a:stretch>
            <a:fillRect/>
          </a:stretch>
        </p:blipFill>
        <p:spPr>
          <a:xfrm>
            <a:off x="680700" y="3404183"/>
            <a:ext cx="279588" cy="163962"/>
          </a:xfrm>
          <a:prstGeom prst="rect">
            <a:avLst/>
          </a:prstGeom>
          <a:noFill/>
          <a:ln>
            <a:noFill/>
          </a:ln>
        </p:spPr>
      </p:pic>
      <p:pic>
        <p:nvPicPr>
          <p:cNvPr id="141" name="Google Shape;141;p7"/>
          <p:cNvPicPr preferRelativeResize="0"/>
          <p:nvPr/>
        </p:nvPicPr>
        <p:blipFill>
          <a:blip r:embed="rId7">
            <a:alphaModFix/>
          </a:blip>
          <a:stretch>
            <a:fillRect/>
          </a:stretch>
        </p:blipFill>
        <p:spPr>
          <a:xfrm>
            <a:off x="674084" y="3830036"/>
            <a:ext cx="235655" cy="235655"/>
          </a:xfrm>
          <a:prstGeom prst="rect">
            <a:avLst/>
          </a:prstGeom>
          <a:noFill/>
          <a:ln>
            <a:noFill/>
          </a:ln>
        </p:spPr>
      </p:pic>
      <p:pic>
        <p:nvPicPr>
          <p:cNvPr id="142" name="Google Shape;142;p7"/>
          <p:cNvPicPr preferRelativeResize="0"/>
          <p:nvPr/>
        </p:nvPicPr>
        <p:blipFill>
          <a:blip r:embed="rId8">
            <a:alphaModFix/>
          </a:blip>
          <a:stretch>
            <a:fillRect/>
          </a:stretch>
        </p:blipFill>
        <p:spPr>
          <a:xfrm>
            <a:off x="702666" y="4251505"/>
            <a:ext cx="235655" cy="248509"/>
          </a:xfrm>
          <a:prstGeom prst="rect">
            <a:avLst/>
          </a:prstGeom>
          <a:noFill/>
          <a:ln>
            <a:noFill/>
          </a:ln>
        </p:spPr>
      </p:pic>
      <p:pic>
        <p:nvPicPr>
          <p:cNvPr id="143" name="Google Shape;143;p7"/>
          <p:cNvPicPr preferRelativeResize="0"/>
          <p:nvPr/>
        </p:nvPicPr>
        <p:blipFill>
          <a:blip r:embed="rId9">
            <a:alphaModFix/>
          </a:blip>
          <a:stretch>
            <a:fillRect/>
          </a:stretch>
        </p:blipFill>
        <p:spPr>
          <a:xfrm>
            <a:off x="696050" y="4671511"/>
            <a:ext cx="235655" cy="235655"/>
          </a:xfrm>
          <a:prstGeom prst="rect">
            <a:avLst/>
          </a:prstGeom>
          <a:noFill/>
          <a:ln>
            <a:noFill/>
          </a:ln>
        </p:spPr>
      </p:pic>
      <p:pic>
        <p:nvPicPr>
          <p:cNvPr id="144" name="Google Shape;144;p7"/>
          <p:cNvPicPr preferRelativeResize="0"/>
          <p:nvPr/>
        </p:nvPicPr>
        <p:blipFill>
          <a:blip r:embed="rId10">
            <a:alphaModFix/>
          </a:blip>
          <a:stretch>
            <a:fillRect/>
          </a:stretch>
        </p:blipFill>
        <p:spPr>
          <a:xfrm>
            <a:off x="674098" y="5074593"/>
            <a:ext cx="279588" cy="253385"/>
          </a:xfrm>
          <a:prstGeom prst="rect">
            <a:avLst/>
          </a:prstGeom>
          <a:noFill/>
          <a:ln>
            <a:noFill/>
          </a:ln>
        </p:spPr>
      </p:pic>
      <p:pic>
        <p:nvPicPr>
          <p:cNvPr id="145" name="Google Shape;145;p7"/>
          <p:cNvPicPr preferRelativeResize="0"/>
          <p:nvPr/>
        </p:nvPicPr>
        <p:blipFill>
          <a:blip r:embed="rId11">
            <a:alphaModFix/>
          </a:blip>
          <a:stretch>
            <a:fillRect/>
          </a:stretch>
        </p:blipFill>
        <p:spPr>
          <a:xfrm>
            <a:off x="4122652" y="5627372"/>
            <a:ext cx="968315" cy="248512"/>
          </a:xfrm>
          <a:prstGeom prst="rect">
            <a:avLst/>
          </a:prstGeom>
          <a:noFill/>
          <a:ln>
            <a:noFill/>
          </a:ln>
        </p:spPr>
      </p:pic>
      <p:pic>
        <p:nvPicPr>
          <p:cNvPr id="146" name="Google Shape;146;p7"/>
          <p:cNvPicPr preferRelativeResize="0"/>
          <p:nvPr/>
        </p:nvPicPr>
        <p:blipFill>
          <a:blip r:embed="rId12">
            <a:alphaModFix/>
          </a:blip>
          <a:stretch>
            <a:fillRect/>
          </a:stretch>
        </p:blipFill>
        <p:spPr>
          <a:xfrm>
            <a:off x="8438075" y="989477"/>
            <a:ext cx="520758" cy="518170"/>
          </a:xfrm>
          <a:prstGeom prst="rect">
            <a:avLst/>
          </a:prstGeom>
          <a:noFill/>
          <a:ln>
            <a:noFill/>
          </a:ln>
        </p:spPr>
      </p:pic>
      <p:sp>
        <p:nvSpPr>
          <p:cNvPr id="147" name="Google Shape;147;p7"/>
          <p:cNvSpPr/>
          <p:nvPr/>
        </p:nvSpPr>
        <p:spPr>
          <a:xfrm>
            <a:off x="11" y="1368016"/>
            <a:ext cx="9144019" cy="438752"/>
          </a:xfrm>
          <a:prstGeom prst="rect">
            <a:avLst/>
          </a:prstGeom>
          <a:noFill/>
          <a:ln>
            <a:noFill/>
          </a:ln>
        </p:spPr>
        <p:txBody>
          <a:bodyPr spcFirstLastPara="1" wrap="square" lIns="0" tIns="0" rIns="0" bIns="0" anchor="ctr" anchorCtr="0">
            <a:noAutofit/>
          </a:bodyPr>
          <a:lstStyle/>
          <a:p>
            <a:pPr algn="ctr">
              <a:buClr>
                <a:schemeClr val="dk1"/>
              </a:buClr>
              <a:buSzPts val="1900"/>
            </a:pPr>
            <a:r>
              <a:rPr lang="id-ID" sz="2851" dirty="0">
                <a:solidFill>
                  <a:schemeClr val="dk1"/>
                </a:solidFill>
                <a:latin typeface="Roboto"/>
                <a:ea typeface="Roboto"/>
                <a:cs typeface="Roboto"/>
                <a:sym typeface="Roboto"/>
              </a:rPr>
              <a:t>SEO’s is more than you think</a:t>
            </a:r>
            <a:endParaRPr sz="675" dirty="0"/>
          </a:p>
        </p:txBody>
      </p:sp>
      <p:grpSp>
        <p:nvGrpSpPr>
          <p:cNvPr id="148" name="Google Shape;148;p7"/>
          <p:cNvGrpSpPr/>
          <p:nvPr/>
        </p:nvGrpSpPr>
        <p:grpSpPr>
          <a:xfrm>
            <a:off x="4423172" y="1830311"/>
            <a:ext cx="300056" cy="71456"/>
            <a:chOff x="1942593" y="2781300"/>
            <a:chExt cx="799941" cy="190500"/>
          </a:xfrm>
        </p:grpSpPr>
        <p:sp>
          <p:nvSpPr>
            <p:cNvPr id="149" name="Google Shape;149;p7"/>
            <p:cNvSpPr/>
            <p:nvPr/>
          </p:nvSpPr>
          <p:spPr>
            <a:xfrm>
              <a:off x="1942593"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150" name="Google Shape;150;p7"/>
            <p:cNvSpPr/>
            <p:nvPr/>
          </p:nvSpPr>
          <p:spPr>
            <a:xfrm>
              <a:off x="2247315"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151" name="Google Shape;151;p7"/>
            <p:cNvSpPr/>
            <p:nvPr/>
          </p:nvSpPr>
          <p:spPr>
            <a:xfrm>
              <a:off x="2552034"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grpSp>
      <p:sp>
        <p:nvSpPr>
          <p:cNvPr id="152" name="Google Shape;152;p7"/>
          <p:cNvSpPr/>
          <p:nvPr/>
        </p:nvSpPr>
        <p:spPr>
          <a:xfrm>
            <a:off x="-1" y="1130298"/>
            <a:ext cx="9144019" cy="161592"/>
          </a:xfrm>
          <a:prstGeom prst="rect">
            <a:avLst/>
          </a:prstGeom>
          <a:noFill/>
          <a:ln>
            <a:noFill/>
          </a:ln>
        </p:spPr>
        <p:txBody>
          <a:bodyPr spcFirstLastPara="1" wrap="square" lIns="0" tIns="0" rIns="0" bIns="0" anchor="ctr" anchorCtr="0">
            <a:noAutofit/>
          </a:bodyPr>
          <a:lstStyle/>
          <a:p>
            <a:pPr algn="ctr">
              <a:buClr>
                <a:srgbClr val="FF9B00"/>
              </a:buClr>
              <a:buSzPts val="700"/>
            </a:pPr>
            <a:r>
              <a:rPr lang="id-ID" sz="1050" b="1">
                <a:solidFill>
                  <a:srgbClr val="FF9B00"/>
                </a:solidFill>
                <a:latin typeface="Roboto"/>
                <a:ea typeface="Roboto"/>
                <a:cs typeface="Roboto"/>
                <a:sym typeface="Roboto"/>
              </a:rPr>
              <a:t>How to improve Google organic ranking?</a:t>
            </a:r>
            <a:endParaRPr sz="675"/>
          </a:p>
        </p:txBody>
      </p:sp>
    </p:spTree>
  </p:cSld>
  <p:clrMapOvr>
    <a:masterClrMapping/>
  </p:clrMapOvr>
  <p:transition spd="slow">
    <p:push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8"/>
          <p:cNvSpPr txBox="1"/>
          <p:nvPr/>
        </p:nvSpPr>
        <p:spPr>
          <a:xfrm>
            <a:off x="1617684" y="2213730"/>
            <a:ext cx="4324726" cy="3430176"/>
          </a:xfrm>
          <a:prstGeom prst="rect">
            <a:avLst/>
          </a:prstGeom>
          <a:noFill/>
          <a:ln>
            <a:noFill/>
          </a:ln>
        </p:spPr>
        <p:txBody>
          <a:bodyPr spcFirstLastPara="1" wrap="square" lIns="34293" tIns="34293" rIns="34293" bIns="34293" anchor="t" anchorCtr="0">
            <a:spAutoFit/>
          </a:bodyPr>
          <a:lstStyle/>
          <a:p>
            <a:pPr>
              <a:lnSpc>
                <a:spcPct val="260000"/>
              </a:lnSpc>
            </a:pPr>
            <a:r>
              <a:rPr lang="id-ID" sz="1200" dirty="0">
                <a:latin typeface="Roboto"/>
                <a:ea typeface="Roboto"/>
                <a:cs typeface="Roboto"/>
                <a:sym typeface="Roboto"/>
              </a:rPr>
              <a:t>Competitors Research &amp; Target the audience</a:t>
            </a:r>
            <a:endParaRPr sz="1200" dirty="0">
              <a:latin typeface="Roboto"/>
              <a:ea typeface="Roboto"/>
              <a:cs typeface="Roboto"/>
              <a:sym typeface="Roboto"/>
            </a:endParaRPr>
          </a:p>
          <a:p>
            <a:pPr>
              <a:lnSpc>
                <a:spcPct val="260000"/>
              </a:lnSpc>
            </a:pPr>
            <a:r>
              <a:rPr lang="id-ID" sz="1200" dirty="0">
                <a:latin typeface="Roboto"/>
                <a:ea typeface="Roboto"/>
                <a:cs typeface="Roboto"/>
                <a:sym typeface="Roboto"/>
              </a:rPr>
              <a:t>Create Super faster website </a:t>
            </a:r>
            <a:endParaRPr sz="1200" dirty="0">
              <a:latin typeface="Roboto"/>
              <a:ea typeface="Roboto"/>
              <a:cs typeface="Roboto"/>
              <a:sym typeface="Roboto"/>
            </a:endParaRPr>
          </a:p>
          <a:p>
            <a:pPr>
              <a:lnSpc>
                <a:spcPct val="260000"/>
              </a:lnSpc>
            </a:pPr>
            <a:r>
              <a:rPr lang="id-ID" sz="1200" b="1" dirty="0">
                <a:latin typeface="Roboto"/>
                <a:ea typeface="Roboto"/>
                <a:cs typeface="Roboto"/>
                <a:sym typeface="Roboto"/>
              </a:rPr>
              <a:t>Create killer content (Comprehensive in-depth)</a:t>
            </a:r>
            <a:endParaRPr sz="1200" b="1" dirty="0">
              <a:latin typeface="Roboto"/>
              <a:ea typeface="Roboto"/>
              <a:cs typeface="Roboto"/>
              <a:sym typeface="Roboto"/>
            </a:endParaRPr>
          </a:p>
          <a:p>
            <a:pPr>
              <a:lnSpc>
                <a:spcPct val="260000"/>
              </a:lnSpc>
            </a:pPr>
            <a:r>
              <a:rPr lang="id-ID" sz="1200" dirty="0">
                <a:latin typeface="Roboto"/>
                <a:ea typeface="Roboto"/>
                <a:cs typeface="Roboto"/>
                <a:sym typeface="Roboto"/>
              </a:rPr>
              <a:t>On-Page SEO</a:t>
            </a:r>
            <a:endParaRPr sz="1200" dirty="0">
              <a:latin typeface="Roboto"/>
              <a:ea typeface="Roboto"/>
              <a:cs typeface="Roboto"/>
              <a:sym typeface="Roboto"/>
            </a:endParaRPr>
          </a:p>
          <a:p>
            <a:pPr>
              <a:lnSpc>
                <a:spcPct val="260000"/>
              </a:lnSpc>
            </a:pPr>
            <a:r>
              <a:rPr lang="id-ID" sz="1200" dirty="0">
                <a:latin typeface="Roboto"/>
                <a:ea typeface="Roboto"/>
                <a:cs typeface="Roboto"/>
                <a:sym typeface="Roboto"/>
              </a:rPr>
              <a:t>Local SEO </a:t>
            </a:r>
            <a:endParaRPr sz="1200" dirty="0">
              <a:latin typeface="Roboto"/>
              <a:ea typeface="Roboto"/>
              <a:cs typeface="Roboto"/>
              <a:sym typeface="Roboto"/>
            </a:endParaRPr>
          </a:p>
          <a:p>
            <a:pPr>
              <a:lnSpc>
                <a:spcPct val="260000"/>
              </a:lnSpc>
            </a:pPr>
            <a:r>
              <a:rPr lang="id-ID" sz="1200" dirty="0">
                <a:latin typeface="Roboto"/>
                <a:ea typeface="Roboto"/>
                <a:cs typeface="Roboto"/>
                <a:sym typeface="Roboto"/>
              </a:rPr>
              <a:t>Off-Page SEO Content Marketing (Link Building)</a:t>
            </a:r>
            <a:endParaRPr sz="1200" dirty="0">
              <a:latin typeface="Roboto"/>
              <a:ea typeface="Roboto"/>
              <a:cs typeface="Roboto"/>
              <a:sym typeface="Roboto"/>
            </a:endParaRPr>
          </a:p>
          <a:p>
            <a:pPr>
              <a:lnSpc>
                <a:spcPct val="260000"/>
              </a:lnSpc>
            </a:pPr>
            <a:r>
              <a:rPr lang="id-ID" sz="1200" dirty="0">
                <a:latin typeface="Roboto"/>
                <a:ea typeface="Roboto"/>
                <a:cs typeface="Roboto"/>
                <a:sym typeface="Roboto"/>
              </a:rPr>
              <a:t>Understanding The Google Rank Brain</a:t>
            </a:r>
            <a:endParaRPr sz="1200" dirty="0">
              <a:latin typeface="Roboto"/>
              <a:ea typeface="Roboto"/>
              <a:cs typeface="Roboto"/>
              <a:sym typeface="Roboto"/>
            </a:endParaRPr>
          </a:p>
        </p:txBody>
      </p:sp>
      <p:pic>
        <p:nvPicPr>
          <p:cNvPr id="159" name="Google Shape;159;p8"/>
          <p:cNvPicPr preferRelativeResize="0"/>
          <p:nvPr/>
        </p:nvPicPr>
        <p:blipFill>
          <a:blip r:embed="rId3">
            <a:alphaModFix/>
          </a:blip>
          <a:stretch>
            <a:fillRect/>
          </a:stretch>
        </p:blipFill>
        <p:spPr>
          <a:xfrm>
            <a:off x="4122652" y="5627372"/>
            <a:ext cx="968315" cy="248512"/>
          </a:xfrm>
          <a:prstGeom prst="rect">
            <a:avLst/>
          </a:prstGeom>
          <a:noFill/>
          <a:ln>
            <a:noFill/>
          </a:ln>
        </p:spPr>
      </p:pic>
      <p:sp>
        <p:nvSpPr>
          <p:cNvPr id="160" name="Google Shape;160;p8"/>
          <p:cNvSpPr/>
          <p:nvPr/>
        </p:nvSpPr>
        <p:spPr>
          <a:xfrm>
            <a:off x="11" y="1368016"/>
            <a:ext cx="9144019" cy="438752"/>
          </a:xfrm>
          <a:prstGeom prst="rect">
            <a:avLst/>
          </a:prstGeom>
          <a:noFill/>
          <a:ln>
            <a:noFill/>
          </a:ln>
        </p:spPr>
        <p:txBody>
          <a:bodyPr spcFirstLastPara="1" wrap="square" lIns="0" tIns="0" rIns="0" bIns="0" anchor="ctr" anchorCtr="0">
            <a:noAutofit/>
          </a:bodyPr>
          <a:lstStyle/>
          <a:p>
            <a:pPr algn="ctr">
              <a:buClr>
                <a:srgbClr val="91969B"/>
              </a:buClr>
              <a:buSzPts val="1900"/>
            </a:pPr>
            <a:r>
              <a:rPr lang="id-ID" sz="2851">
                <a:solidFill>
                  <a:schemeClr val="dk1"/>
                </a:solidFill>
                <a:latin typeface="Roboto"/>
                <a:ea typeface="Roboto"/>
                <a:cs typeface="Roboto"/>
                <a:sym typeface="Roboto"/>
              </a:rPr>
              <a:t>Don’t forget about the Seven simple steps.</a:t>
            </a:r>
            <a:endParaRPr sz="675"/>
          </a:p>
        </p:txBody>
      </p:sp>
      <p:grpSp>
        <p:nvGrpSpPr>
          <p:cNvPr id="161" name="Google Shape;161;p8"/>
          <p:cNvGrpSpPr/>
          <p:nvPr/>
        </p:nvGrpSpPr>
        <p:grpSpPr>
          <a:xfrm>
            <a:off x="4423172" y="1830311"/>
            <a:ext cx="300056" cy="71456"/>
            <a:chOff x="1942593" y="2781300"/>
            <a:chExt cx="799941" cy="190500"/>
          </a:xfrm>
        </p:grpSpPr>
        <p:sp>
          <p:nvSpPr>
            <p:cNvPr id="162" name="Google Shape;162;p8"/>
            <p:cNvSpPr/>
            <p:nvPr/>
          </p:nvSpPr>
          <p:spPr>
            <a:xfrm>
              <a:off x="1942593"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163" name="Google Shape;163;p8"/>
            <p:cNvSpPr/>
            <p:nvPr/>
          </p:nvSpPr>
          <p:spPr>
            <a:xfrm>
              <a:off x="2247315"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164" name="Google Shape;164;p8"/>
            <p:cNvSpPr/>
            <p:nvPr/>
          </p:nvSpPr>
          <p:spPr>
            <a:xfrm>
              <a:off x="2552034"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grpSp>
      <p:sp>
        <p:nvSpPr>
          <p:cNvPr id="165" name="Google Shape;165;p8"/>
          <p:cNvSpPr/>
          <p:nvPr/>
        </p:nvSpPr>
        <p:spPr>
          <a:xfrm>
            <a:off x="-1" y="1130298"/>
            <a:ext cx="9144019" cy="161592"/>
          </a:xfrm>
          <a:prstGeom prst="rect">
            <a:avLst/>
          </a:prstGeom>
          <a:noFill/>
          <a:ln>
            <a:noFill/>
          </a:ln>
        </p:spPr>
        <p:txBody>
          <a:bodyPr spcFirstLastPara="1" wrap="square" lIns="0" tIns="0" rIns="0" bIns="0" anchor="ctr" anchorCtr="0">
            <a:noAutofit/>
          </a:bodyPr>
          <a:lstStyle/>
          <a:p>
            <a:pPr algn="ctr">
              <a:buClr>
                <a:srgbClr val="FF9B00"/>
              </a:buClr>
              <a:buSzPts val="700"/>
            </a:pPr>
            <a:r>
              <a:rPr lang="id-ID" sz="1050" b="1">
                <a:solidFill>
                  <a:srgbClr val="FF9B00"/>
                </a:solidFill>
                <a:latin typeface="Roboto"/>
                <a:ea typeface="Roboto"/>
                <a:cs typeface="Roboto"/>
                <a:sym typeface="Roboto"/>
              </a:rPr>
              <a:t>How to improve Google organic ranking?</a:t>
            </a:r>
            <a:endParaRPr sz="675"/>
          </a:p>
        </p:txBody>
      </p:sp>
      <p:grpSp>
        <p:nvGrpSpPr>
          <p:cNvPr id="166" name="Google Shape;166;p8"/>
          <p:cNvGrpSpPr/>
          <p:nvPr/>
        </p:nvGrpSpPr>
        <p:grpSpPr>
          <a:xfrm>
            <a:off x="675367" y="2122494"/>
            <a:ext cx="874463" cy="371684"/>
            <a:chOff x="1800511" y="3374891"/>
            <a:chExt cx="2331294" cy="990900"/>
          </a:xfrm>
        </p:grpSpPr>
        <p:sp>
          <p:nvSpPr>
            <p:cNvPr id="167" name="Google Shape;167;p8"/>
            <p:cNvSpPr/>
            <p:nvPr/>
          </p:nvSpPr>
          <p:spPr>
            <a:xfrm>
              <a:off x="1800511" y="3374891"/>
              <a:ext cx="990900" cy="990900"/>
            </a:xfrm>
            <a:prstGeom prst="ellipse">
              <a:avLst/>
            </a:prstGeom>
            <a:solidFill>
              <a:srgbClr val="91969B"/>
            </a:solidFill>
            <a:ln>
              <a:noFill/>
            </a:ln>
          </p:spPr>
          <p:txBody>
            <a:bodyPr spcFirstLastPara="1" wrap="square" lIns="68577" tIns="34284" rIns="68577" bIns="34284" anchor="ctr" anchorCtr="0">
              <a:noAutofit/>
            </a:bodyPr>
            <a:lstStyle/>
            <a:p>
              <a:pPr algn="ctr">
                <a:buClr>
                  <a:srgbClr val="000000"/>
                </a:buClr>
                <a:buSzPts val="3600"/>
              </a:pPr>
              <a:endParaRPr sz="1350">
                <a:solidFill>
                  <a:srgbClr val="91969B"/>
                </a:solidFill>
                <a:latin typeface="Roboto"/>
                <a:ea typeface="Roboto"/>
                <a:cs typeface="Roboto"/>
                <a:sym typeface="Roboto"/>
              </a:endParaRPr>
            </a:p>
          </p:txBody>
        </p:sp>
        <p:sp>
          <p:nvSpPr>
            <p:cNvPr id="168" name="Google Shape;168;p8"/>
            <p:cNvSpPr txBox="1"/>
            <p:nvPr/>
          </p:nvSpPr>
          <p:spPr>
            <a:xfrm>
              <a:off x="1946900" y="3408650"/>
              <a:ext cx="698101" cy="923107"/>
            </a:xfrm>
            <a:prstGeom prst="rect">
              <a:avLst/>
            </a:prstGeom>
            <a:noFill/>
            <a:ln>
              <a:noFill/>
            </a:ln>
          </p:spPr>
          <p:txBody>
            <a:bodyPr spcFirstLastPara="1" wrap="square" lIns="34293" tIns="34293" rIns="34293" bIns="34293" anchor="t" anchorCtr="0">
              <a:spAutoFit/>
            </a:bodyPr>
            <a:lstStyle/>
            <a:p>
              <a:pPr algn="ctr"/>
              <a:r>
                <a:rPr lang="id-ID" b="1">
                  <a:solidFill>
                    <a:schemeClr val="lt1"/>
                  </a:solidFill>
                  <a:latin typeface="Roboto"/>
                  <a:ea typeface="Roboto"/>
                  <a:cs typeface="Roboto"/>
                  <a:sym typeface="Roboto"/>
                </a:rPr>
                <a:t>1</a:t>
              </a:r>
              <a:endParaRPr b="1">
                <a:solidFill>
                  <a:schemeClr val="lt1"/>
                </a:solidFill>
                <a:latin typeface="Roboto"/>
                <a:ea typeface="Roboto"/>
                <a:cs typeface="Roboto"/>
                <a:sym typeface="Roboto"/>
              </a:endParaRPr>
            </a:p>
          </p:txBody>
        </p:sp>
        <p:cxnSp>
          <p:nvCxnSpPr>
            <p:cNvPr id="169" name="Google Shape;169;p8"/>
            <p:cNvCxnSpPr/>
            <p:nvPr/>
          </p:nvCxnSpPr>
          <p:spPr>
            <a:xfrm>
              <a:off x="2791405" y="3947812"/>
              <a:ext cx="1340400" cy="0"/>
            </a:xfrm>
            <a:prstGeom prst="straightConnector1">
              <a:avLst/>
            </a:prstGeom>
            <a:noFill/>
            <a:ln w="38100" cap="flat" cmpd="sng">
              <a:solidFill>
                <a:srgbClr val="91969B"/>
              </a:solidFill>
              <a:prstDash val="solid"/>
              <a:miter lim="8000"/>
              <a:headEnd type="none" w="sm" len="sm"/>
              <a:tailEnd type="none" w="sm" len="sm"/>
            </a:ln>
          </p:spPr>
        </p:cxnSp>
      </p:grpSp>
      <p:sp>
        <p:nvSpPr>
          <p:cNvPr id="170" name="Google Shape;170;p8"/>
          <p:cNvSpPr/>
          <p:nvPr/>
        </p:nvSpPr>
        <p:spPr>
          <a:xfrm>
            <a:off x="589620" y="2603435"/>
            <a:ext cx="371684" cy="371684"/>
          </a:xfrm>
          <a:prstGeom prst="ellipse">
            <a:avLst/>
          </a:prstGeom>
          <a:solidFill>
            <a:srgbClr val="91969B"/>
          </a:solidFill>
          <a:ln>
            <a:noFill/>
          </a:ln>
        </p:spPr>
        <p:txBody>
          <a:bodyPr spcFirstLastPara="1" wrap="square" lIns="68577" tIns="34284" rIns="68577" bIns="34284" anchor="ctr" anchorCtr="0">
            <a:noAutofit/>
          </a:bodyPr>
          <a:lstStyle/>
          <a:p>
            <a:pPr algn="ctr">
              <a:buClr>
                <a:srgbClr val="000000"/>
              </a:buClr>
              <a:buSzPts val="3600"/>
            </a:pPr>
            <a:endParaRPr sz="1350">
              <a:solidFill>
                <a:srgbClr val="91969B"/>
              </a:solidFill>
              <a:latin typeface="Roboto"/>
              <a:ea typeface="Roboto"/>
              <a:cs typeface="Roboto"/>
              <a:sym typeface="Roboto"/>
            </a:endParaRPr>
          </a:p>
        </p:txBody>
      </p:sp>
      <p:sp>
        <p:nvSpPr>
          <p:cNvPr id="171" name="Google Shape;171;p8"/>
          <p:cNvSpPr txBox="1"/>
          <p:nvPr/>
        </p:nvSpPr>
        <p:spPr>
          <a:xfrm>
            <a:off x="644530" y="2616098"/>
            <a:ext cx="261856" cy="346255"/>
          </a:xfrm>
          <a:prstGeom prst="rect">
            <a:avLst/>
          </a:prstGeom>
          <a:noFill/>
          <a:ln>
            <a:noFill/>
          </a:ln>
        </p:spPr>
        <p:txBody>
          <a:bodyPr spcFirstLastPara="1" wrap="square" lIns="34293" tIns="34293" rIns="34293" bIns="34293" anchor="t" anchorCtr="0">
            <a:spAutoFit/>
          </a:bodyPr>
          <a:lstStyle/>
          <a:p>
            <a:pPr algn="ctr"/>
            <a:r>
              <a:rPr lang="id-ID" b="1">
                <a:solidFill>
                  <a:schemeClr val="lt1"/>
                </a:solidFill>
                <a:latin typeface="Roboto"/>
                <a:ea typeface="Roboto"/>
                <a:cs typeface="Roboto"/>
                <a:sym typeface="Roboto"/>
              </a:rPr>
              <a:t>2</a:t>
            </a:r>
            <a:endParaRPr b="1">
              <a:solidFill>
                <a:schemeClr val="lt1"/>
              </a:solidFill>
              <a:latin typeface="Roboto"/>
              <a:ea typeface="Roboto"/>
              <a:cs typeface="Roboto"/>
              <a:sym typeface="Roboto"/>
            </a:endParaRPr>
          </a:p>
        </p:txBody>
      </p:sp>
      <p:cxnSp>
        <p:nvCxnSpPr>
          <p:cNvPr id="172" name="Google Shape;172;p8"/>
          <p:cNvCxnSpPr/>
          <p:nvPr/>
        </p:nvCxnSpPr>
        <p:spPr>
          <a:xfrm>
            <a:off x="961302" y="2818336"/>
            <a:ext cx="502781" cy="0"/>
          </a:xfrm>
          <a:prstGeom prst="straightConnector1">
            <a:avLst/>
          </a:prstGeom>
          <a:noFill/>
          <a:ln w="38100" cap="flat" cmpd="sng">
            <a:solidFill>
              <a:srgbClr val="91969B"/>
            </a:solidFill>
            <a:prstDash val="solid"/>
            <a:miter lim="8000"/>
            <a:headEnd type="none" w="sm" len="sm"/>
            <a:tailEnd type="none" w="sm" len="sm"/>
          </a:ln>
        </p:spPr>
      </p:cxnSp>
      <p:grpSp>
        <p:nvGrpSpPr>
          <p:cNvPr id="173" name="Google Shape;173;p8"/>
          <p:cNvGrpSpPr/>
          <p:nvPr/>
        </p:nvGrpSpPr>
        <p:grpSpPr>
          <a:xfrm>
            <a:off x="590999" y="3551738"/>
            <a:ext cx="874463" cy="371684"/>
            <a:chOff x="1800511" y="3374891"/>
            <a:chExt cx="2331294" cy="990900"/>
          </a:xfrm>
        </p:grpSpPr>
        <p:sp>
          <p:nvSpPr>
            <p:cNvPr id="174" name="Google Shape;174;p8"/>
            <p:cNvSpPr/>
            <p:nvPr/>
          </p:nvSpPr>
          <p:spPr>
            <a:xfrm>
              <a:off x="1800511" y="3374891"/>
              <a:ext cx="990900" cy="990900"/>
            </a:xfrm>
            <a:prstGeom prst="ellipse">
              <a:avLst/>
            </a:prstGeom>
            <a:solidFill>
              <a:srgbClr val="91969B"/>
            </a:solidFill>
            <a:ln>
              <a:noFill/>
            </a:ln>
          </p:spPr>
          <p:txBody>
            <a:bodyPr spcFirstLastPara="1" wrap="square" lIns="68577" tIns="34284" rIns="68577" bIns="34284" anchor="ctr" anchorCtr="0">
              <a:noAutofit/>
            </a:bodyPr>
            <a:lstStyle/>
            <a:p>
              <a:pPr algn="ctr">
                <a:buClr>
                  <a:srgbClr val="000000"/>
                </a:buClr>
                <a:buSzPts val="3600"/>
              </a:pPr>
              <a:endParaRPr sz="1350">
                <a:solidFill>
                  <a:srgbClr val="91969B"/>
                </a:solidFill>
                <a:latin typeface="Roboto"/>
                <a:ea typeface="Roboto"/>
                <a:cs typeface="Roboto"/>
                <a:sym typeface="Roboto"/>
              </a:endParaRPr>
            </a:p>
          </p:txBody>
        </p:sp>
        <p:sp>
          <p:nvSpPr>
            <p:cNvPr id="175" name="Google Shape;175;p8"/>
            <p:cNvSpPr txBox="1"/>
            <p:nvPr/>
          </p:nvSpPr>
          <p:spPr>
            <a:xfrm>
              <a:off x="1946900" y="3408650"/>
              <a:ext cx="698101" cy="923107"/>
            </a:xfrm>
            <a:prstGeom prst="rect">
              <a:avLst/>
            </a:prstGeom>
            <a:noFill/>
            <a:ln>
              <a:noFill/>
            </a:ln>
          </p:spPr>
          <p:txBody>
            <a:bodyPr spcFirstLastPara="1" wrap="square" lIns="34293" tIns="34293" rIns="34293" bIns="34293" anchor="t" anchorCtr="0">
              <a:spAutoFit/>
            </a:bodyPr>
            <a:lstStyle/>
            <a:p>
              <a:pPr algn="ctr"/>
              <a:r>
                <a:rPr lang="id-ID" b="1">
                  <a:solidFill>
                    <a:schemeClr val="lt1"/>
                  </a:solidFill>
                  <a:latin typeface="Roboto"/>
                  <a:ea typeface="Roboto"/>
                  <a:cs typeface="Roboto"/>
                  <a:sym typeface="Roboto"/>
                </a:rPr>
                <a:t>4</a:t>
              </a:r>
              <a:endParaRPr b="1">
                <a:solidFill>
                  <a:schemeClr val="lt1"/>
                </a:solidFill>
                <a:latin typeface="Roboto"/>
                <a:ea typeface="Roboto"/>
                <a:cs typeface="Roboto"/>
                <a:sym typeface="Roboto"/>
              </a:endParaRPr>
            </a:p>
          </p:txBody>
        </p:sp>
        <p:cxnSp>
          <p:nvCxnSpPr>
            <p:cNvPr id="176" name="Google Shape;176;p8"/>
            <p:cNvCxnSpPr/>
            <p:nvPr/>
          </p:nvCxnSpPr>
          <p:spPr>
            <a:xfrm>
              <a:off x="2791405" y="3947812"/>
              <a:ext cx="1340400" cy="0"/>
            </a:xfrm>
            <a:prstGeom prst="straightConnector1">
              <a:avLst/>
            </a:prstGeom>
            <a:noFill/>
            <a:ln w="38100" cap="flat" cmpd="sng">
              <a:solidFill>
                <a:srgbClr val="91969B"/>
              </a:solidFill>
              <a:prstDash val="solid"/>
              <a:miter lim="8000"/>
              <a:headEnd type="none" w="sm" len="sm"/>
              <a:tailEnd type="none" w="sm" len="sm"/>
            </a:ln>
          </p:spPr>
        </p:cxnSp>
      </p:grpSp>
      <p:grpSp>
        <p:nvGrpSpPr>
          <p:cNvPr id="177" name="Google Shape;177;p8"/>
          <p:cNvGrpSpPr/>
          <p:nvPr/>
        </p:nvGrpSpPr>
        <p:grpSpPr>
          <a:xfrm>
            <a:off x="676746" y="4032679"/>
            <a:ext cx="874463" cy="371684"/>
            <a:chOff x="1800511" y="3374891"/>
            <a:chExt cx="2331294" cy="990900"/>
          </a:xfrm>
        </p:grpSpPr>
        <p:sp>
          <p:nvSpPr>
            <p:cNvPr id="178" name="Google Shape;178;p8"/>
            <p:cNvSpPr/>
            <p:nvPr/>
          </p:nvSpPr>
          <p:spPr>
            <a:xfrm>
              <a:off x="1800511" y="3374891"/>
              <a:ext cx="990900" cy="990900"/>
            </a:xfrm>
            <a:prstGeom prst="ellipse">
              <a:avLst/>
            </a:prstGeom>
            <a:solidFill>
              <a:srgbClr val="91969B"/>
            </a:solidFill>
            <a:ln>
              <a:noFill/>
            </a:ln>
          </p:spPr>
          <p:txBody>
            <a:bodyPr spcFirstLastPara="1" wrap="square" lIns="68577" tIns="34284" rIns="68577" bIns="34284" anchor="ctr" anchorCtr="0">
              <a:noAutofit/>
            </a:bodyPr>
            <a:lstStyle/>
            <a:p>
              <a:pPr algn="ctr">
                <a:buClr>
                  <a:srgbClr val="000000"/>
                </a:buClr>
                <a:buSzPts val="3600"/>
              </a:pPr>
              <a:endParaRPr sz="1350">
                <a:solidFill>
                  <a:srgbClr val="91969B"/>
                </a:solidFill>
                <a:latin typeface="Roboto"/>
                <a:ea typeface="Roboto"/>
                <a:cs typeface="Roboto"/>
                <a:sym typeface="Roboto"/>
              </a:endParaRPr>
            </a:p>
          </p:txBody>
        </p:sp>
        <p:sp>
          <p:nvSpPr>
            <p:cNvPr id="179" name="Google Shape;179;p8"/>
            <p:cNvSpPr txBox="1"/>
            <p:nvPr/>
          </p:nvSpPr>
          <p:spPr>
            <a:xfrm>
              <a:off x="1946900" y="3408650"/>
              <a:ext cx="698101" cy="923107"/>
            </a:xfrm>
            <a:prstGeom prst="rect">
              <a:avLst/>
            </a:prstGeom>
            <a:noFill/>
            <a:ln>
              <a:noFill/>
            </a:ln>
          </p:spPr>
          <p:txBody>
            <a:bodyPr spcFirstLastPara="1" wrap="square" lIns="34293" tIns="34293" rIns="34293" bIns="34293" anchor="t" anchorCtr="0">
              <a:spAutoFit/>
            </a:bodyPr>
            <a:lstStyle/>
            <a:p>
              <a:pPr algn="ctr"/>
              <a:r>
                <a:rPr lang="id-ID" b="1">
                  <a:solidFill>
                    <a:schemeClr val="lt1"/>
                  </a:solidFill>
                  <a:latin typeface="Roboto"/>
                  <a:ea typeface="Roboto"/>
                  <a:cs typeface="Roboto"/>
                  <a:sym typeface="Roboto"/>
                </a:rPr>
                <a:t>5</a:t>
              </a:r>
              <a:endParaRPr b="1">
                <a:solidFill>
                  <a:schemeClr val="lt1"/>
                </a:solidFill>
                <a:latin typeface="Roboto"/>
                <a:ea typeface="Roboto"/>
                <a:cs typeface="Roboto"/>
                <a:sym typeface="Roboto"/>
              </a:endParaRPr>
            </a:p>
          </p:txBody>
        </p:sp>
        <p:cxnSp>
          <p:nvCxnSpPr>
            <p:cNvPr id="180" name="Google Shape;180;p8"/>
            <p:cNvCxnSpPr/>
            <p:nvPr/>
          </p:nvCxnSpPr>
          <p:spPr>
            <a:xfrm>
              <a:off x="2791405" y="3947812"/>
              <a:ext cx="1340400" cy="0"/>
            </a:xfrm>
            <a:prstGeom prst="straightConnector1">
              <a:avLst/>
            </a:prstGeom>
            <a:noFill/>
            <a:ln w="38100" cap="flat" cmpd="sng">
              <a:solidFill>
                <a:srgbClr val="91969B"/>
              </a:solidFill>
              <a:prstDash val="solid"/>
              <a:miter lim="8000"/>
              <a:headEnd type="none" w="sm" len="sm"/>
              <a:tailEnd type="none" w="sm" len="sm"/>
            </a:ln>
          </p:spPr>
        </p:cxnSp>
      </p:grpSp>
      <p:grpSp>
        <p:nvGrpSpPr>
          <p:cNvPr id="181" name="Google Shape;181;p8"/>
          <p:cNvGrpSpPr/>
          <p:nvPr/>
        </p:nvGrpSpPr>
        <p:grpSpPr>
          <a:xfrm>
            <a:off x="583928" y="4506831"/>
            <a:ext cx="874463" cy="371684"/>
            <a:chOff x="1800511" y="3374891"/>
            <a:chExt cx="2331294" cy="990900"/>
          </a:xfrm>
        </p:grpSpPr>
        <p:sp>
          <p:nvSpPr>
            <p:cNvPr id="182" name="Google Shape;182;p8"/>
            <p:cNvSpPr/>
            <p:nvPr/>
          </p:nvSpPr>
          <p:spPr>
            <a:xfrm>
              <a:off x="1800511" y="3374891"/>
              <a:ext cx="990900" cy="990900"/>
            </a:xfrm>
            <a:prstGeom prst="ellipse">
              <a:avLst/>
            </a:prstGeom>
            <a:solidFill>
              <a:srgbClr val="91969B"/>
            </a:solidFill>
            <a:ln>
              <a:noFill/>
            </a:ln>
          </p:spPr>
          <p:txBody>
            <a:bodyPr spcFirstLastPara="1" wrap="square" lIns="68577" tIns="34284" rIns="68577" bIns="34284" anchor="ctr" anchorCtr="0">
              <a:noAutofit/>
            </a:bodyPr>
            <a:lstStyle/>
            <a:p>
              <a:pPr algn="ctr">
                <a:buClr>
                  <a:srgbClr val="000000"/>
                </a:buClr>
                <a:buSzPts val="3600"/>
              </a:pPr>
              <a:endParaRPr sz="1350">
                <a:solidFill>
                  <a:srgbClr val="91969B"/>
                </a:solidFill>
                <a:latin typeface="Roboto"/>
                <a:ea typeface="Roboto"/>
                <a:cs typeface="Roboto"/>
                <a:sym typeface="Roboto"/>
              </a:endParaRPr>
            </a:p>
          </p:txBody>
        </p:sp>
        <p:sp>
          <p:nvSpPr>
            <p:cNvPr id="183" name="Google Shape;183;p8"/>
            <p:cNvSpPr txBox="1"/>
            <p:nvPr/>
          </p:nvSpPr>
          <p:spPr>
            <a:xfrm>
              <a:off x="1946900" y="3408650"/>
              <a:ext cx="698101" cy="923107"/>
            </a:xfrm>
            <a:prstGeom prst="rect">
              <a:avLst/>
            </a:prstGeom>
            <a:noFill/>
            <a:ln>
              <a:noFill/>
            </a:ln>
          </p:spPr>
          <p:txBody>
            <a:bodyPr spcFirstLastPara="1" wrap="square" lIns="34293" tIns="34293" rIns="34293" bIns="34293" anchor="t" anchorCtr="0">
              <a:spAutoFit/>
            </a:bodyPr>
            <a:lstStyle/>
            <a:p>
              <a:pPr algn="ctr"/>
              <a:r>
                <a:rPr lang="id-ID" b="1">
                  <a:solidFill>
                    <a:schemeClr val="lt1"/>
                  </a:solidFill>
                  <a:latin typeface="Roboto"/>
                  <a:ea typeface="Roboto"/>
                  <a:cs typeface="Roboto"/>
                  <a:sym typeface="Roboto"/>
                </a:rPr>
                <a:t>6</a:t>
              </a:r>
              <a:endParaRPr b="1">
                <a:solidFill>
                  <a:schemeClr val="lt1"/>
                </a:solidFill>
                <a:latin typeface="Roboto"/>
                <a:ea typeface="Roboto"/>
                <a:cs typeface="Roboto"/>
                <a:sym typeface="Roboto"/>
              </a:endParaRPr>
            </a:p>
          </p:txBody>
        </p:sp>
        <p:cxnSp>
          <p:nvCxnSpPr>
            <p:cNvPr id="184" name="Google Shape;184;p8"/>
            <p:cNvCxnSpPr/>
            <p:nvPr/>
          </p:nvCxnSpPr>
          <p:spPr>
            <a:xfrm>
              <a:off x="2791405" y="3947812"/>
              <a:ext cx="1340400" cy="0"/>
            </a:xfrm>
            <a:prstGeom prst="straightConnector1">
              <a:avLst/>
            </a:prstGeom>
            <a:noFill/>
            <a:ln w="38100" cap="flat" cmpd="sng">
              <a:solidFill>
                <a:srgbClr val="91969B"/>
              </a:solidFill>
              <a:prstDash val="solid"/>
              <a:miter lim="8000"/>
              <a:headEnd type="none" w="sm" len="sm"/>
              <a:tailEnd type="none" w="sm" len="sm"/>
            </a:ln>
          </p:spPr>
        </p:cxnSp>
      </p:grpSp>
      <p:grpSp>
        <p:nvGrpSpPr>
          <p:cNvPr id="185" name="Google Shape;185;p8"/>
          <p:cNvGrpSpPr/>
          <p:nvPr/>
        </p:nvGrpSpPr>
        <p:grpSpPr>
          <a:xfrm>
            <a:off x="657475" y="4987771"/>
            <a:ext cx="874463" cy="371684"/>
            <a:chOff x="1800511" y="3374891"/>
            <a:chExt cx="2331294" cy="990900"/>
          </a:xfrm>
        </p:grpSpPr>
        <p:sp>
          <p:nvSpPr>
            <p:cNvPr id="186" name="Google Shape;186;p8"/>
            <p:cNvSpPr/>
            <p:nvPr/>
          </p:nvSpPr>
          <p:spPr>
            <a:xfrm>
              <a:off x="1800511" y="3374891"/>
              <a:ext cx="990900" cy="990900"/>
            </a:xfrm>
            <a:prstGeom prst="ellipse">
              <a:avLst/>
            </a:prstGeom>
            <a:solidFill>
              <a:srgbClr val="91969B"/>
            </a:solidFill>
            <a:ln>
              <a:noFill/>
            </a:ln>
          </p:spPr>
          <p:txBody>
            <a:bodyPr spcFirstLastPara="1" wrap="square" lIns="68577" tIns="34284" rIns="68577" bIns="34284" anchor="ctr" anchorCtr="0">
              <a:noAutofit/>
            </a:bodyPr>
            <a:lstStyle/>
            <a:p>
              <a:pPr algn="ctr">
                <a:buClr>
                  <a:srgbClr val="000000"/>
                </a:buClr>
                <a:buSzPts val="3600"/>
              </a:pPr>
              <a:endParaRPr sz="1350">
                <a:solidFill>
                  <a:srgbClr val="91969B"/>
                </a:solidFill>
                <a:latin typeface="Roboto"/>
                <a:ea typeface="Roboto"/>
                <a:cs typeface="Roboto"/>
                <a:sym typeface="Roboto"/>
              </a:endParaRPr>
            </a:p>
          </p:txBody>
        </p:sp>
        <p:sp>
          <p:nvSpPr>
            <p:cNvPr id="187" name="Google Shape;187;p8"/>
            <p:cNvSpPr txBox="1"/>
            <p:nvPr/>
          </p:nvSpPr>
          <p:spPr>
            <a:xfrm>
              <a:off x="1946900" y="3408650"/>
              <a:ext cx="698101" cy="923107"/>
            </a:xfrm>
            <a:prstGeom prst="rect">
              <a:avLst/>
            </a:prstGeom>
            <a:noFill/>
            <a:ln>
              <a:noFill/>
            </a:ln>
          </p:spPr>
          <p:txBody>
            <a:bodyPr spcFirstLastPara="1" wrap="square" lIns="34293" tIns="34293" rIns="34293" bIns="34293" anchor="t" anchorCtr="0">
              <a:spAutoFit/>
            </a:bodyPr>
            <a:lstStyle/>
            <a:p>
              <a:pPr algn="ctr"/>
              <a:r>
                <a:rPr lang="id-ID" b="1">
                  <a:solidFill>
                    <a:schemeClr val="lt1"/>
                  </a:solidFill>
                  <a:latin typeface="Roboto"/>
                  <a:ea typeface="Roboto"/>
                  <a:cs typeface="Roboto"/>
                  <a:sym typeface="Roboto"/>
                </a:rPr>
                <a:t>7</a:t>
              </a:r>
              <a:endParaRPr b="1">
                <a:solidFill>
                  <a:schemeClr val="lt1"/>
                </a:solidFill>
                <a:latin typeface="Roboto"/>
                <a:ea typeface="Roboto"/>
                <a:cs typeface="Roboto"/>
                <a:sym typeface="Roboto"/>
              </a:endParaRPr>
            </a:p>
          </p:txBody>
        </p:sp>
        <p:cxnSp>
          <p:nvCxnSpPr>
            <p:cNvPr id="188" name="Google Shape;188;p8"/>
            <p:cNvCxnSpPr/>
            <p:nvPr/>
          </p:nvCxnSpPr>
          <p:spPr>
            <a:xfrm>
              <a:off x="2791405" y="3947812"/>
              <a:ext cx="1340400" cy="0"/>
            </a:xfrm>
            <a:prstGeom prst="straightConnector1">
              <a:avLst/>
            </a:prstGeom>
            <a:noFill/>
            <a:ln w="38100" cap="flat" cmpd="sng">
              <a:solidFill>
                <a:srgbClr val="91969B"/>
              </a:solidFill>
              <a:prstDash val="solid"/>
              <a:miter lim="8000"/>
              <a:headEnd type="none" w="sm" len="sm"/>
              <a:tailEnd type="none" w="sm" len="sm"/>
            </a:ln>
          </p:spPr>
        </p:cxnSp>
      </p:grpSp>
      <p:grpSp>
        <p:nvGrpSpPr>
          <p:cNvPr id="189" name="Google Shape;189;p8"/>
          <p:cNvGrpSpPr/>
          <p:nvPr/>
        </p:nvGrpSpPr>
        <p:grpSpPr>
          <a:xfrm>
            <a:off x="5245464" y="2099955"/>
            <a:ext cx="3759559" cy="3759559"/>
            <a:chOff x="13984261" y="3772003"/>
            <a:chExt cx="10022880" cy="10022880"/>
          </a:xfrm>
        </p:grpSpPr>
        <p:grpSp>
          <p:nvGrpSpPr>
            <p:cNvPr id="190" name="Google Shape;190;p8"/>
            <p:cNvGrpSpPr/>
            <p:nvPr/>
          </p:nvGrpSpPr>
          <p:grpSpPr>
            <a:xfrm>
              <a:off x="13984261" y="3772003"/>
              <a:ext cx="10022880" cy="10022880"/>
              <a:chOff x="2881883" y="2997200"/>
              <a:chExt cx="8949000" cy="8949000"/>
            </a:xfrm>
          </p:grpSpPr>
          <p:sp>
            <p:nvSpPr>
              <p:cNvPr id="191" name="Google Shape;191;p8"/>
              <p:cNvSpPr/>
              <p:nvPr/>
            </p:nvSpPr>
            <p:spPr>
              <a:xfrm>
                <a:off x="2881883" y="2997200"/>
                <a:ext cx="8949000" cy="8949000"/>
              </a:xfrm>
              <a:custGeom>
                <a:avLst/>
                <a:gdLst/>
                <a:ahLst/>
                <a:cxnLst/>
                <a:rect l="l" t="t" r="r" b="b"/>
                <a:pathLst>
                  <a:path w="120000" h="120000" extrusionOk="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path>
                </a:pathLst>
              </a:custGeom>
              <a:solidFill>
                <a:srgbClr val="4B5050"/>
              </a:solidFill>
              <a:ln>
                <a:noFill/>
              </a:ln>
            </p:spPr>
            <p:txBody>
              <a:bodyPr spcFirstLastPara="1" wrap="square" lIns="1238441" tIns="197179" rIns="1238441" bIns="2714741" anchor="ctr" anchorCtr="0">
                <a:noAutofit/>
              </a:bodyPr>
              <a:lstStyle/>
              <a:p>
                <a:pPr algn="ctr">
                  <a:lnSpc>
                    <a:spcPct val="90000"/>
                  </a:lnSpc>
                  <a:buClr>
                    <a:srgbClr val="000000"/>
                  </a:buClr>
                  <a:buSzPts val="2400"/>
                </a:pPr>
                <a:endParaRPr sz="900">
                  <a:solidFill>
                    <a:srgbClr val="FFFFFF"/>
                  </a:solidFill>
                  <a:latin typeface="Roboto"/>
                  <a:ea typeface="Roboto"/>
                  <a:cs typeface="Roboto"/>
                  <a:sym typeface="Roboto"/>
                </a:endParaRPr>
              </a:p>
            </p:txBody>
          </p:sp>
          <p:sp>
            <p:nvSpPr>
              <p:cNvPr id="192" name="Google Shape;192;p8"/>
              <p:cNvSpPr/>
              <p:nvPr/>
            </p:nvSpPr>
            <p:spPr>
              <a:xfrm>
                <a:off x="3776785" y="4710971"/>
                <a:ext cx="7159200" cy="7159200"/>
              </a:xfrm>
              <a:custGeom>
                <a:avLst/>
                <a:gdLst/>
                <a:ahLst/>
                <a:cxnLst/>
                <a:rect l="l" t="t" r="r" b="b"/>
                <a:pathLst>
                  <a:path w="120000" h="120000" extrusionOk="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path>
                </a:pathLst>
              </a:custGeom>
              <a:solidFill>
                <a:srgbClr val="FF9B00"/>
              </a:solidFill>
              <a:ln>
                <a:noFill/>
              </a:ln>
            </p:spPr>
            <p:txBody>
              <a:bodyPr spcFirstLastPara="1" wrap="square" lIns="902766" tIns="190465" rIns="902766" bIns="2070249" anchor="ctr" anchorCtr="0">
                <a:noAutofit/>
              </a:bodyPr>
              <a:lstStyle/>
              <a:p>
                <a:pPr algn="ctr">
                  <a:lnSpc>
                    <a:spcPct val="90000"/>
                  </a:lnSpc>
                  <a:buClr>
                    <a:srgbClr val="000000"/>
                  </a:buClr>
                  <a:buSzPts val="2400"/>
                </a:pPr>
                <a:endParaRPr sz="900">
                  <a:solidFill>
                    <a:srgbClr val="FFFFFF"/>
                  </a:solidFill>
                  <a:latin typeface="Roboto"/>
                  <a:ea typeface="Roboto"/>
                  <a:cs typeface="Roboto"/>
                  <a:sym typeface="Roboto"/>
                </a:endParaRPr>
              </a:p>
            </p:txBody>
          </p:sp>
          <p:sp>
            <p:nvSpPr>
              <p:cNvPr id="193" name="Google Shape;193;p8"/>
              <p:cNvSpPr/>
              <p:nvPr/>
            </p:nvSpPr>
            <p:spPr>
              <a:xfrm>
                <a:off x="4671687" y="6411375"/>
                <a:ext cx="5369400" cy="5369400"/>
              </a:xfrm>
              <a:custGeom>
                <a:avLst/>
                <a:gdLst/>
                <a:ahLst/>
                <a:cxnLst/>
                <a:rect l="l" t="t" r="r" b="b"/>
                <a:pathLst>
                  <a:path w="120000" h="120000" extrusionOk="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path>
                </a:pathLst>
              </a:custGeom>
              <a:solidFill>
                <a:srgbClr val="4B5050"/>
              </a:solidFill>
              <a:ln>
                <a:noFill/>
              </a:ln>
            </p:spPr>
            <p:txBody>
              <a:bodyPr spcFirstLastPara="1" wrap="square" lIns="567091" tIns="180394" rIns="567091" bIns="1439175" anchor="ctr" anchorCtr="0">
                <a:noAutofit/>
              </a:bodyPr>
              <a:lstStyle/>
              <a:p>
                <a:pPr algn="ctr">
                  <a:lnSpc>
                    <a:spcPct val="90000"/>
                  </a:lnSpc>
                  <a:buClr>
                    <a:srgbClr val="000000"/>
                  </a:buClr>
                  <a:buSzPts val="2400"/>
                </a:pPr>
                <a:endParaRPr sz="900">
                  <a:solidFill>
                    <a:srgbClr val="FFFFFF"/>
                  </a:solidFill>
                  <a:latin typeface="Roboto"/>
                  <a:ea typeface="Roboto"/>
                  <a:cs typeface="Roboto"/>
                  <a:sym typeface="Roboto"/>
                </a:endParaRPr>
              </a:p>
            </p:txBody>
          </p:sp>
          <p:sp>
            <p:nvSpPr>
              <p:cNvPr id="194" name="Google Shape;194;p8"/>
              <p:cNvSpPr/>
              <p:nvPr/>
            </p:nvSpPr>
            <p:spPr>
              <a:xfrm>
                <a:off x="5566589" y="8112457"/>
                <a:ext cx="3579600" cy="3579600"/>
              </a:xfrm>
              <a:custGeom>
                <a:avLst/>
                <a:gdLst/>
                <a:ahLst/>
                <a:cxnLst/>
                <a:rect l="l" t="t" r="r" b="b"/>
                <a:pathLst>
                  <a:path w="120000" h="120000" extrusionOk="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path>
                </a:pathLst>
              </a:custGeom>
              <a:solidFill>
                <a:srgbClr val="91969B"/>
              </a:solidFill>
              <a:ln>
                <a:noFill/>
              </a:ln>
            </p:spPr>
            <p:txBody>
              <a:bodyPr spcFirstLastPara="1" wrap="square" lIns="225978" tIns="365017" rIns="225978" bIns="365017" anchor="ctr" anchorCtr="0">
                <a:noAutofit/>
              </a:bodyPr>
              <a:lstStyle/>
              <a:p>
                <a:pPr algn="ctr">
                  <a:lnSpc>
                    <a:spcPct val="90000"/>
                  </a:lnSpc>
                  <a:buClr>
                    <a:srgbClr val="000000"/>
                  </a:buClr>
                  <a:buSzPts val="2400"/>
                </a:pPr>
                <a:endParaRPr sz="900">
                  <a:solidFill>
                    <a:srgbClr val="FFFFFF"/>
                  </a:solidFill>
                  <a:latin typeface="Roboto"/>
                  <a:ea typeface="Roboto"/>
                  <a:cs typeface="Roboto"/>
                  <a:sym typeface="Roboto"/>
                </a:endParaRPr>
              </a:p>
            </p:txBody>
          </p:sp>
        </p:grpSp>
        <p:sp>
          <p:nvSpPr>
            <p:cNvPr id="195" name="Google Shape;195;p8"/>
            <p:cNvSpPr txBox="1"/>
            <p:nvPr/>
          </p:nvSpPr>
          <p:spPr>
            <a:xfrm>
              <a:off x="16508975" y="6305275"/>
              <a:ext cx="5056200" cy="894900"/>
            </a:xfrm>
            <a:prstGeom prst="rect">
              <a:avLst/>
            </a:prstGeom>
            <a:noFill/>
            <a:ln>
              <a:noFill/>
            </a:ln>
          </p:spPr>
          <p:txBody>
            <a:bodyPr spcFirstLastPara="1" wrap="square" lIns="68577" tIns="34284" rIns="68577" bIns="34284" anchor="t" anchorCtr="0">
              <a:noAutofit/>
            </a:bodyPr>
            <a:lstStyle/>
            <a:p>
              <a:pPr algn="ctr">
                <a:buClr>
                  <a:srgbClr val="FFFFFF"/>
                </a:buClr>
                <a:buSzPts val="700"/>
              </a:pPr>
              <a:r>
                <a:rPr lang="id-ID" sz="1050" b="1">
                  <a:solidFill>
                    <a:srgbClr val="FFFFFF"/>
                  </a:solidFill>
                  <a:latin typeface="Roboto"/>
                  <a:ea typeface="Roboto"/>
                  <a:cs typeface="Roboto"/>
                  <a:sym typeface="Roboto"/>
                </a:rPr>
                <a:t>70M post every months </a:t>
              </a:r>
              <a:endParaRPr sz="1050" b="1">
                <a:solidFill>
                  <a:srgbClr val="FFFFFF"/>
                </a:solidFill>
                <a:latin typeface="Roboto"/>
                <a:ea typeface="Roboto"/>
                <a:cs typeface="Roboto"/>
                <a:sym typeface="Roboto"/>
              </a:endParaRPr>
            </a:p>
            <a:p>
              <a:pPr algn="ctr">
                <a:buClr>
                  <a:srgbClr val="FFFFFF"/>
                </a:buClr>
                <a:buSzPts val="700"/>
              </a:pPr>
              <a:r>
                <a:rPr lang="id-ID" sz="1050" b="1">
                  <a:solidFill>
                    <a:srgbClr val="FFFFFF"/>
                  </a:solidFill>
                  <a:latin typeface="Roboto"/>
                  <a:ea typeface="Roboto"/>
                  <a:cs typeface="Roboto"/>
                  <a:sym typeface="Roboto"/>
                </a:rPr>
                <a:t>by WordPress users alone</a:t>
              </a:r>
              <a:endParaRPr sz="675"/>
            </a:p>
          </p:txBody>
        </p:sp>
        <p:sp>
          <p:nvSpPr>
            <p:cNvPr id="196" name="Google Shape;196;p8"/>
            <p:cNvSpPr txBox="1"/>
            <p:nvPr/>
          </p:nvSpPr>
          <p:spPr>
            <a:xfrm>
              <a:off x="16857720" y="8250850"/>
              <a:ext cx="4207200" cy="615600"/>
            </a:xfrm>
            <a:prstGeom prst="rect">
              <a:avLst/>
            </a:prstGeom>
            <a:noFill/>
            <a:ln>
              <a:noFill/>
            </a:ln>
          </p:spPr>
          <p:txBody>
            <a:bodyPr spcFirstLastPara="1" wrap="square" lIns="68577" tIns="34284" rIns="68577" bIns="34284" anchor="t" anchorCtr="0">
              <a:noAutofit/>
            </a:bodyPr>
            <a:lstStyle/>
            <a:p>
              <a:pPr algn="ctr">
                <a:buClr>
                  <a:srgbClr val="FFFFFF"/>
                </a:buClr>
                <a:buSzPts val="700"/>
              </a:pPr>
              <a:r>
                <a:rPr lang="id-ID" sz="1050" b="1">
                  <a:solidFill>
                    <a:srgbClr val="FFFFFF"/>
                  </a:solidFill>
                  <a:latin typeface="Roboto"/>
                  <a:ea typeface="Roboto"/>
                  <a:cs typeface="Roboto"/>
                  <a:sym typeface="Roboto"/>
                </a:rPr>
                <a:t>99% Post Never </a:t>
              </a:r>
              <a:endParaRPr sz="1050" b="1">
                <a:solidFill>
                  <a:srgbClr val="FFFFFF"/>
                </a:solidFill>
                <a:latin typeface="Roboto"/>
                <a:ea typeface="Roboto"/>
                <a:cs typeface="Roboto"/>
                <a:sym typeface="Roboto"/>
              </a:endParaRPr>
            </a:p>
            <a:p>
              <a:pPr algn="ctr">
                <a:buClr>
                  <a:srgbClr val="FFFFFF"/>
                </a:buClr>
                <a:buSzPts val="700"/>
              </a:pPr>
              <a:r>
                <a:rPr lang="id-ID" sz="1050" b="1">
                  <a:solidFill>
                    <a:srgbClr val="FFFFFF"/>
                  </a:solidFill>
                  <a:latin typeface="Roboto"/>
                  <a:ea typeface="Roboto"/>
                  <a:cs typeface="Roboto"/>
                  <a:sym typeface="Roboto"/>
                </a:rPr>
                <a:t>rank on Google</a:t>
              </a:r>
              <a:endParaRPr sz="675"/>
            </a:p>
          </p:txBody>
        </p:sp>
        <p:sp>
          <p:nvSpPr>
            <p:cNvPr id="197" name="Google Shape;197;p8"/>
            <p:cNvSpPr txBox="1"/>
            <p:nvPr/>
          </p:nvSpPr>
          <p:spPr>
            <a:xfrm>
              <a:off x="17130125" y="10769675"/>
              <a:ext cx="3735600" cy="1644300"/>
            </a:xfrm>
            <a:prstGeom prst="rect">
              <a:avLst/>
            </a:prstGeom>
            <a:noFill/>
            <a:ln>
              <a:noFill/>
            </a:ln>
          </p:spPr>
          <p:txBody>
            <a:bodyPr spcFirstLastPara="1" wrap="square" lIns="68577" tIns="34284" rIns="68577" bIns="34284" anchor="t" anchorCtr="0">
              <a:noAutofit/>
            </a:bodyPr>
            <a:lstStyle/>
            <a:p>
              <a:pPr algn="ctr">
                <a:buClr>
                  <a:srgbClr val="FFFFFF"/>
                </a:buClr>
                <a:buSzPts val="700"/>
              </a:pPr>
              <a:r>
                <a:rPr lang="id-ID" sz="1050" b="1">
                  <a:solidFill>
                    <a:srgbClr val="FFFFFF"/>
                  </a:solidFill>
                  <a:latin typeface="Roboto"/>
                  <a:ea typeface="Roboto"/>
                  <a:cs typeface="Roboto"/>
                  <a:sym typeface="Roboto"/>
                </a:rPr>
                <a:t>Q1 of 2021</a:t>
              </a:r>
              <a:br>
                <a:rPr lang="id-ID" sz="1050" b="1">
                  <a:solidFill>
                    <a:srgbClr val="FFFFFF"/>
                  </a:solidFill>
                  <a:latin typeface="Roboto"/>
                  <a:ea typeface="Roboto"/>
                  <a:cs typeface="Roboto"/>
                  <a:sym typeface="Roboto"/>
                </a:rPr>
              </a:br>
              <a:r>
                <a:rPr lang="id-ID" sz="1050" b="1">
                  <a:solidFill>
                    <a:srgbClr val="FFFFFF"/>
                  </a:solidFill>
                  <a:latin typeface="Roboto"/>
                  <a:ea typeface="Roboto"/>
                  <a:cs typeface="Roboto"/>
                  <a:sym typeface="Roboto"/>
                </a:rPr>
                <a:t>600 million blogs on the internet</a:t>
              </a:r>
              <a:endParaRPr sz="675"/>
            </a:p>
          </p:txBody>
        </p:sp>
      </p:grpSp>
      <p:sp>
        <p:nvSpPr>
          <p:cNvPr id="198" name="Google Shape;198;p8"/>
          <p:cNvSpPr/>
          <p:nvPr/>
        </p:nvSpPr>
        <p:spPr>
          <a:xfrm>
            <a:off x="6939400" y="2298676"/>
            <a:ext cx="371684" cy="371684"/>
          </a:xfrm>
          <a:prstGeom prst="ellipse">
            <a:avLst/>
          </a:prstGeom>
          <a:solidFill>
            <a:srgbClr val="FF9B00"/>
          </a:solidFill>
          <a:ln>
            <a:noFill/>
          </a:ln>
        </p:spPr>
        <p:txBody>
          <a:bodyPr spcFirstLastPara="1" wrap="square" lIns="68577" tIns="34284" rIns="68577" bIns="34284" anchor="ctr" anchorCtr="0">
            <a:noAutofit/>
          </a:bodyPr>
          <a:lstStyle/>
          <a:p>
            <a:pPr algn="ctr">
              <a:buClr>
                <a:srgbClr val="000000"/>
              </a:buClr>
              <a:buSzPts val="3600"/>
            </a:pPr>
            <a:endParaRPr sz="1350">
              <a:solidFill>
                <a:srgbClr val="91969B"/>
              </a:solidFill>
              <a:latin typeface="Roboto"/>
              <a:ea typeface="Roboto"/>
              <a:cs typeface="Roboto"/>
              <a:sym typeface="Roboto"/>
            </a:endParaRPr>
          </a:p>
        </p:txBody>
      </p:sp>
      <p:sp>
        <p:nvSpPr>
          <p:cNvPr id="199" name="Google Shape;199;p8"/>
          <p:cNvSpPr txBox="1"/>
          <p:nvPr/>
        </p:nvSpPr>
        <p:spPr>
          <a:xfrm>
            <a:off x="6989214" y="2314435"/>
            <a:ext cx="261856" cy="346255"/>
          </a:xfrm>
          <a:prstGeom prst="rect">
            <a:avLst/>
          </a:prstGeom>
          <a:noFill/>
          <a:ln>
            <a:noFill/>
          </a:ln>
        </p:spPr>
        <p:txBody>
          <a:bodyPr spcFirstLastPara="1" wrap="square" lIns="34293" tIns="34293" rIns="34293" bIns="34293" anchor="t" anchorCtr="0">
            <a:spAutoFit/>
          </a:bodyPr>
          <a:lstStyle/>
          <a:p>
            <a:pPr algn="ctr"/>
            <a:r>
              <a:rPr lang="id-ID" b="1">
                <a:solidFill>
                  <a:schemeClr val="lt1"/>
                </a:solidFill>
                <a:latin typeface="Roboto"/>
                <a:ea typeface="Roboto"/>
                <a:cs typeface="Roboto"/>
                <a:sym typeface="Roboto"/>
              </a:rPr>
              <a:t>3</a:t>
            </a:r>
            <a:endParaRPr b="1">
              <a:solidFill>
                <a:schemeClr val="lt1"/>
              </a:solidFill>
              <a:latin typeface="Roboto"/>
              <a:ea typeface="Roboto"/>
              <a:cs typeface="Roboto"/>
              <a:sym typeface="Roboto"/>
            </a:endParaRPr>
          </a:p>
        </p:txBody>
      </p:sp>
      <p:sp>
        <p:nvSpPr>
          <p:cNvPr id="200" name="Google Shape;200;p8"/>
          <p:cNvSpPr/>
          <p:nvPr/>
        </p:nvSpPr>
        <p:spPr>
          <a:xfrm>
            <a:off x="676741" y="3077594"/>
            <a:ext cx="371684" cy="371684"/>
          </a:xfrm>
          <a:prstGeom prst="ellipse">
            <a:avLst/>
          </a:prstGeom>
          <a:solidFill>
            <a:srgbClr val="FF9B00"/>
          </a:solidFill>
          <a:ln>
            <a:noFill/>
          </a:ln>
        </p:spPr>
        <p:txBody>
          <a:bodyPr spcFirstLastPara="1" wrap="square" lIns="68577" tIns="34284" rIns="68577" bIns="34284" anchor="ctr" anchorCtr="0">
            <a:noAutofit/>
          </a:bodyPr>
          <a:lstStyle/>
          <a:p>
            <a:pPr algn="ctr">
              <a:buClr>
                <a:srgbClr val="000000"/>
              </a:buClr>
              <a:buSzPts val="3600"/>
            </a:pPr>
            <a:endParaRPr sz="1350">
              <a:solidFill>
                <a:srgbClr val="91969B"/>
              </a:solidFill>
              <a:latin typeface="Roboto"/>
              <a:ea typeface="Roboto"/>
              <a:cs typeface="Roboto"/>
              <a:sym typeface="Roboto"/>
            </a:endParaRPr>
          </a:p>
        </p:txBody>
      </p:sp>
      <p:sp>
        <p:nvSpPr>
          <p:cNvPr id="201" name="Google Shape;201;p8"/>
          <p:cNvSpPr txBox="1"/>
          <p:nvPr/>
        </p:nvSpPr>
        <p:spPr>
          <a:xfrm>
            <a:off x="726555" y="3093354"/>
            <a:ext cx="261856" cy="346255"/>
          </a:xfrm>
          <a:prstGeom prst="rect">
            <a:avLst/>
          </a:prstGeom>
          <a:noFill/>
          <a:ln>
            <a:noFill/>
          </a:ln>
        </p:spPr>
        <p:txBody>
          <a:bodyPr spcFirstLastPara="1" wrap="square" lIns="34293" tIns="34293" rIns="34293" bIns="34293" anchor="t" anchorCtr="0">
            <a:spAutoFit/>
          </a:bodyPr>
          <a:lstStyle/>
          <a:p>
            <a:pPr algn="ctr"/>
            <a:r>
              <a:rPr lang="id-ID" b="1">
                <a:solidFill>
                  <a:schemeClr val="lt1"/>
                </a:solidFill>
                <a:latin typeface="Roboto"/>
                <a:ea typeface="Roboto"/>
                <a:cs typeface="Roboto"/>
                <a:sym typeface="Roboto"/>
              </a:rPr>
              <a:t>3</a:t>
            </a:r>
            <a:endParaRPr b="1">
              <a:solidFill>
                <a:schemeClr val="lt1"/>
              </a:solidFill>
              <a:latin typeface="Roboto"/>
              <a:ea typeface="Roboto"/>
              <a:cs typeface="Roboto"/>
              <a:sym typeface="Roboto"/>
            </a:endParaRPr>
          </a:p>
        </p:txBody>
      </p:sp>
      <p:cxnSp>
        <p:nvCxnSpPr>
          <p:cNvPr id="202" name="Google Shape;202;p8"/>
          <p:cNvCxnSpPr/>
          <p:nvPr/>
        </p:nvCxnSpPr>
        <p:spPr>
          <a:xfrm>
            <a:off x="1053084" y="3295123"/>
            <a:ext cx="502781" cy="0"/>
          </a:xfrm>
          <a:prstGeom prst="straightConnector1">
            <a:avLst/>
          </a:prstGeom>
          <a:noFill/>
          <a:ln w="38100" cap="flat" cmpd="sng">
            <a:solidFill>
              <a:schemeClr val="accent2"/>
            </a:solidFill>
            <a:prstDash val="solid"/>
            <a:miter lim="8000"/>
            <a:headEnd type="none" w="sm" len="sm"/>
            <a:tailEnd type="none" w="sm" len="sm"/>
          </a:ln>
        </p:spPr>
      </p:cxnSp>
    </p:spTree>
  </p:cSld>
  <p:clrMapOvr>
    <a:masterClrMapping/>
  </p:clrMapOvr>
  <p:transition spd="slow">
    <p:push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B96A16-3E8C-4AD8-BB80-1C46783DAB21}"/>
              </a:ext>
            </a:extLst>
          </p:cNvPr>
          <p:cNvSpPr>
            <a:spLocks noGrp="1"/>
          </p:cNvSpPr>
          <p:nvPr>
            <p:ph type="title"/>
          </p:nvPr>
        </p:nvSpPr>
        <p:spPr/>
        <p:txBody>
          <a:bodyPr/>
          <a:lstStyle/>
          <a:p>
            <a:r>
              <a:rPr lang="en-SG" dirty="0"/>
              <a:t>On Page SEO</a:t>
            </a:r>
          </a:p>
        </p:txBody>
      </p:sp>
      <p:sp>
        <p:nvSpPr>
          <p:cNvPr id="3" name="Content Placeholder 2">
            <a:extLst>
              <a:ext uri="{FF2B5EF4-FFF2-40B4-BE49-F238E27FC236}">
                <a16:creationId xmlns:a16="http://schemas.microsoft.com/office/drawing/2014/main" xmlns="" id="{1003AA84-6F07-4489-AF78-D5F5AFE910BA}"/>
              </a:ext>
            </a:extLst>
          </p:cNvPr>
          <p:cNvSpPr>
            <a:spLocks noGrp="1"/>
          </p:cNvSpPr>
          <p:nvPr>
            <p:ph idx="1"/>
          </p:nvPr>
        </p:nvSpPr>
        <p:spPr/>
        <p:txBody>
          <a:bodyPr>
            <a:normAutofit fontScale="55000" lnSpcReduction="20000"/>
          </a:bodyPr>
          <a:lstStyle/>
          <a:p>
            <a:r>
              <a:rPr lang="en-SG" b="0" i="0" dirty="0">
                <a:effectLst/>
                <a:latin typeface="IBM Plex Sans" panose="020B0503050203000203" pitchFamily="34" charset="0"/>
              </a:rPr>
              <a:t>On-page SEO (also called on-site SEO) is the practice of optimizing web pages to rank higher in search engines. It includes optimizations to visible content and the HTML source code.</a:t>
            </a:r>
          </a:p>
          <a:p>
            <a:r>
              <a:rPr lang="en-SG" b="0" i="0" dirty="0">
                <a:effectLst/>
                <a:latin typeface="IBM Plex Sans" panose="020B0503050203000203" pitchFamily="34" charset="0"/>
              </a:rPr>
              <a:t>Google looks at your page’s content to determine whether it’s a relevant result for the search query. Part of this process involves looking for keywords.</a:t>
            </a:r>
          </a:p>
          <a:p>
            <a:r>
              <a:rPr lang="en-SG" dirty="0">
                <a:latin typeface="IBM Plex Sans" panose="020B0503050203000203" pitchFamily="34" charset="0"/>
              </a:rPr>
              <a:t>The most basic concept that the information is relevant is when a webpage contains the same keywords as the search query.</a:t>
            </a:r>
          </a:p>
          <a:p>
            <a:r>
              <a:rPr lang="en-SG" dirty="0">
                <a:latin typeface="IBM Plex Sans" panose="020B0503050203000203" pitchFamily="34" charset="0"/>
              </a:rPr>
              <a:t>If those keywords appear on the page or if they appear in the heading or body of the text, the information is more likely to be relevant.</a:t>
            </a:r>
          </a:p>
          <a:p>
            <a:r>
              <a:rPr lang="en-SG" b="0" i="0" dirty="0">
                <a:effectLst/>
                <a:latin typeface="IBM Plex Sans" panose="020B0503050203000203" pitchFamily="34" charset="0"/>
              </a:rPr>
              <a:t>Google is ultimately looking for the most relevant search result for a query, so their algorithms also look for other relevant content on the page. </a:t>
            </a:r>
          </a:p>
          <a:p>
            <a:r>
              <a:rPr lang="en-SG" b="0" i="0" dirty="0">
                <a:effectLst/>
                <a:latin typeface="IBM Plex Sans" panose="020B0503050203000203" pitchFamily="34" charset="0"/>
              </a:rPr>
              <a:t>If your page is about </a:t>
            </a:r>
            <a:r>
              <a:rPr lang="en-SG" b="1" i="0" dirty="0">
                <a:effectLst/>
                <a:latin typeface="IBM Plex Sans" panose="020B0503050203000203" pitchFamily="34" charset="0"/>
              </a:rPr>
              <a:t>dogs</a:t>
            </a:r>
            <a:r>
              <a:rPr lang="en-SG" b="0" i="0" dirty="0">
                <a:effectLst/>
                <a:latin typeface="IBM Plex Sans" panose="020B0503050203000203" pitchFamily="34" charset="0"/>
              </a:rPr>
              <a:t> and you don’t mention different breeds or other relevant contents about dogs, Google knows there are probably more relevant results on other pages instead of your page and unlikely to rank you.</a:t>
            </a:r>
          </a:p>
          <a:p>
            <a:r>
              <a:rPr lang="en-SG" b="0" i="0" dirty="0">
                <a:effectLst/>
                <a:latin typeface="IBM Plex Sans" panose="020B0503050203000203" pitchFamily="34" charset="0"/>
              </a:rPr>
              <a:t>Relevance is such a big part of on-page SEO that unless you crack it, you’re unlikely to rank.</a:t>
            </a:r>
            <a:endParaRPr lang="en-SG" dirty="0">
              <a:latin typeface="IBM Plex Sans" panose="020B0503050203000203" pitchFamily="34" charset="0"/>
            </a:endParaRPr>
          </a:p>
          <a:p>
            <a:r>
              <a:rPr lang="en-SG" b="0" i="0" dirty="0">
                <a:effectLst/>
                <a:latin typeface="IBM Plex Sans" panose="020B0503050203000203" pitchFamily="34" charset="0"/>
              </a:rPr>
              <a:t>Before you even think about making ‘technical’ optimizations like placing keywords here or there, you need to create content that Google wants to rank.</a:t>
            </a:r>
            <a:endParaRPr lang="en-SG" dirty="0"/>
          </a:p>
        </p:txBody>
      </p:sp>
    </p:spTree>
    <p:extLst>
      <p:ext uri="{BB962C8B-B14F-4D97-AF65-F5344CB8AC3E}">
        <p14:creationId xmlns:p14="http://schemas.microsoft.com/office/powerpoint/2010/main" val="17374274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DF8328-D9CD-41A1-9353-8C6EDDA5DE79}"/>
              </a:ext>
            </a:extLst>
          </p:cNvPr>
          <p:cNvSpPr>
            <a:spLocks noGrp="1"/>
          </p:cNvSpPr>
          <p:nvPr>
            <p:ph type="title"/>
          </p:nvPr>
        </p:nvSpPr>
        <p:spPr/>
        <p:txBody>
          <a:bodyPr/>
          <a:lstStyle/>
          <a:p>
            <a:r>
              <a:rPr lang="en-SG" dirty="0"/>
              <a:t>Local SEO</a:t>
            </a:r>
          </a:p>
        </p:txBody>
      </p:sp>
      <p:sp>
        <p:nvSpPr>
          <p:cNvPr id="3" name="Content Placeholder 2">
            <a:extLst>
              <a:ext uri="{FF2B5EF4-FFF2-40B4-BE49-F238E27FC236}">
                <a16:creationId xmlns:a16="http://schemas.microsoft.com/office/drawing/2014/main" xmlns="" id="{CB67ED88-A1A9-4752-B9E8-8D3EA0A921D5}"/>
              </a:ext>
            </a:extLst>
          </p:cNvPr>
          <p:cNvSpPr>
            <a:spLocks noGrp="1"/>
          </p:cNvSpPr>
          <p:nvPr>
            <p:ph idx="1"/>
          </p:nvPr>
        </p:nvSpPr>
        <p:spPr/>
        <p:txBody>
          <a:bodyPr>
            <a:normAutofit fontScale="62500" lnSpcReduction="20000"/>
          </a:bodyPr>
          <a:lstStyle/>
          <a:p>
            <a:pPr algn="l"/>
            <a:r>
              <a:rPr lang="en-SG" b="0" i="0" dirty="0">
                <a:effectLst/>
                <a:latin typeface="Graphik Web"/>
              </a:rPr>
              <a:t>Local SEO is a search engine optimization (SEO) strategy that helps your business be more visible in local search results on Google.</a:t>
            </a:r>
          </a:p>
          <a:p>
            <a:pPr algn="l"/>
            <a:r>
              <a:rPr lang="en-SG" b="0" i="0" dirty="0">
                <a:effectLst/>
                <a:latin typeface="Graphik Web"/>
              </a:rPr>
              <a:t>Any business that has a physical location or serves a geographic area can benefit from local SEO.</a:t>
            </a:r>
          </a:p>
          <a:p>
            <a:r>
              <a:rPr lang="en-SG" b="0" i="0" dirty="0">
                <a:effectLst/>
                <a:latin typeface="Graphik Web"/>
              </a:rPr>
              <a:t>After </a:t>
            </a:r>
            <a:r>
              <a:rPr lang="en-SG" b="0" i="0" dirty="0" err="1">
                <a:effectLst/>
                <a:latin typeface="Graphik Web"/>
              </a:rPr>
              <a:t>analyzing</a:t>
            </a:r>
            <a:r>
              <a:rPr lang="en-SG" b="0" i="0" dirty="0">
                <a:effectLst/>
                <a:latin typeface="Graphik Web"/>
              </a:rPr>
              <a:t> the </a:t>
            </a:r>
            <a:r>
              <a:rPr lang="en-SG" b="0" i="0" dirty="0" err="1">
                <a:effectLst/>
                <a:latin typeface="Graphik Web"/>
              </a:rPr>
              <a:t>behavior</a:t>
            </a:r>
            <a:r>
              <a:rPr lang="en-SG" b="0" i="0" dirty="0">
                <a:effectLst/>
                <a:latin typeface="Graphik Web"/>
              </a:rPr>
              <a:t> of users during trillions of searches, Google figured out that people seeking certain types of businesses need results from their immediate area. </a:t>
            </a:r>
          </a:p>
          <a:p>
            <a:r>
              <a:rPr lang="en-SG" b="0" i="0" dirty="0">
                <a:effectLst/>
                <a:latin typeface="Graphik Web"/>
              </a:rPr>
              <a:t>That’s why Google’s local search algorithm includes a proximity factor, which is a fancy way of saying that Google takes your location into account when you search for a local keyword (a query with local intent). This happens even when the searcher doesn’t include a city name or "near me” in their search</a:t>
            </a:r>
          </a:p>
          <a:p>
            <a:r>
              <a:rPr lang="en-SG" b="0" i="0" dirty="0">
                <a:effectLst/>
                <a:latin typeface="Graphik Web"/>
              </a:rPr>
              <a:t>If you’re at work and want to get a pizza delivered for lunch, for example, Googling “pizza delivery” shows a list of locations near your office in its local </a:t>
            </a:r>
            <a:r>
              <a:rPr lang="en-SG" b="0" i="0" u="none" strike="noStrike" dirty="0">
                <a:effectLst/>
                <a:latin typeface="Graphik Web"/>
                <a:hlinkClick r:id="rId2"/>
              </a:rPr>
              <a:t>SERPS (search engine result pages)</a:t>
            </a:r>
            <a:r>
              <a:rPr lang="en-SG" b="0" i="0" dirty="0">
                <a:effectLst/>
                <a:latin typeface="Graphik Web"/>
              </a:rPr>
              <a:t>.</a:t>
            </a:r>
            <a:endParaRPr lang="en-SG" dirty="0"/>
          </a:p>
        </p:txBody>
      </p:sp>
    </p:spTree>
    <p:extLst>
      <p:ext uri="{BB962C8B-B14F-4D97-AF65-F5344CB8AC3E}">
        <p14:creationId xmlns:p14="http://schemas.microsoft.com/office/powerpoint/2010/main" val="36248032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9A2CDD-F748-4BDE-9A3C-0526E42F44D6}"/>
              </a:ext>
            </a:extLst>
          </p:cNvPr>
          <p:cNvSpPr>
            <a:spLocks noGrp="1"/>
          </p:cNvSpPr>
          <p:nvPr>
            <p:ph type="title"/>
          </p:nvPr>
        </p:nvSpPr>
        <p:spPr/>
        <p:txBody>
          <a:bodyPr/>
          <a:lstStyle/>
          <a:p>
            <a:r>
              <a:rPr lang="en-SG" dirty="0"/>
              <a:t>OFF-Page SEO</a:t>
            </a:r>
          </a:p>
        </p:txBody>
      </p:sp>
      <p:sp>
        <p:nvSpPr>
          <p:cNvPr id="3" name="Content Placeholder 2">
            <a:extLst>
              <a:ext uri="{FF2B5EF4-FFF2-40B4-BE49-F238E27FC236}">
                <a16:creationId xmlns:a16="http://schemas.microsoft.com/office/drawing/2014/main" xmlns="" id="{BB6A4AC8-79C7-43D9-BB02-44F49BAA2855}"/>
              </a:ext>
            </a:extLst>
          </p:cNvPr>
          <p:cNvSpPr>
            <a:spLocks noGrp="1"/>
          </p:cNvSpPr>
          <p:nvPr>
            <p:ph idx="1"/>
          </p:nvPr>
        </p:nvSpPr>
        <p:spPr/>
        <p:txBody>
          <a:bodyPr>
            <a:normAutofit fontScale="62500" lnSpcReduction="20000"/>
          </a:bodyPr>
          <a:lstStyle/>
          <a:p>
            <a:r>
              <a:rPr lang="en-SG" b="0" i="1" dirty="0">
                <a:effectLst/>
                <a:latin typeface="inherit"/>
              </a:rPr>
              <a:t>Off-page SEO simply tells Google what others think about your site. </a:t>
            </a:r>
          </a:p>
          <a:p>
            <a:r>
              <a:rPr lang="en-SG" b="0" i="0" dirty="0">
                <a:effectLst/>
                <a:latin typeface="geo-wf"/>
              </a:rPr>
              <a:t>For example, if you’ve got a lot of valuable links pointing to your pages, search engines will assume that you’ve got great content – the type that provides value for users.</a:t>
            </a:r>
          </a:p>
          <a:p>
            <a:r>
              <a:rPr lang="en-SG" b="0" i="0" u="none" strike="noStrike" dirty="0">
                <a:effectLst/>
                <a:latin typeface="inherit"/>
                <a:hlinkClick r:id="rId2"/>
              </a:rPr>
              <a:t>Links</a:t>
            </a:r>
            <a:r>
              <a:rPr lang="en-SG" b="0" i="0" dirty="0">
                <a:effectLst/>
                <a:latin typeface="geo-wf"/>
              </a:rPr>
              <a:t> are still very important to Google. In fact, it’s almost impossible for Google to determine the value of any web page if there are no links pointing to it — no matter how useful, fresh, or in-depth the page content might be.</a:t>
            </a:r>
          </a:p>
          <a:p>
            <a:r>
              <a:rPr lang="en-SG" b="0" i="1" dirty="0">
                <a:effectLst/>
                <a:latin typeface="geo-wf"/>
              </a:rPr>
              <a:t>An </a:t>
            </a:r>
            <a:r>
              <a:rPr lang="en-SG" b="1" i="1" dirty="0">
                <a:effectLst/>
                <a:latin typeface="geo-wf"/>
              </a:rPr>
              <a:t>internal link </a:t>
            </a:r>
            <a:r>
              <a:rPr lang="en-SG" b="0" i="1" dirty="0">
                <a:effectLst/>
                <a:latin typeface="geo-wf"/>
              </a:rPr>
              <a:t>connects one page of a website to a different page on the same website. </a:t>
            </a:r>
            <a:r>
              <a:rPr lang="en-SG" b="0" i="0" dirty="0">
                <a:effectLst/>
                <a:latin typeface="geo-wf"/>
              </a:rPr>
              <a:t>In an internal link, the source domain and target domain are the same.</a:t>
            </a:r>
          </a:p>
          <a:p>
            <a:pPr algn="l" fontAlgn="base"/>
            <a:r>
              <a:rPr lang="en-SG" b="0" i="0" dirty="0">
                <a:effectLst/>
                <a:latin typeface="geo-wf"/>
              </a:rPr>
              <a:t>Internal linking has three main purposes:</a:t>
            </a:r>
          </a:p>
          <a:p>
            <a:pPr lvl="1" fontAlgn="base">
              <a:buFont typeface="+mj-lt"/>
              <a:buAutoNum type="arabicPeriod"/>
            </a:pPr>
            <a:r>
              <a:rPr lang="en-SG" b="0" i="0" dirty="0">
                <a:effectLst/>
                <a:latin typeface="geo-wf"/>
              </a:rPr>
              <a:t>Aids in website navigation</a:t>
            </a:r>
          </a:p>
          <a:p>
            <a:pPr lvl="1" fontAlgn="base">
              <a:buFont typeface="+mj-lt"/>
              <a:buAutoNum type="arabicPeriod"/>
            </a:pPr>
            <a:r>
              <a:rPr lang="en-SG" b="0" i="0" dirty="0">
                <a:effectLst/>
                <a:latin typeface="geo-wf"/>
              </a:rPr>
              <a:t>Defines the architecture and hierarchy of a website</a:t>
            </a:r>
          </a:p>
          <a:p>
            <a:pPr lvl="1" fontAlgn="base">
              <a:buFont typeface="+mj-lt"/>
              <a:buAutoNum type="arabicPeriod"/>
            </a:pPr>
            <a:r>
              <a:rPr lang="en-SG" b="0" i="0" dirty="0">
                <a:effectLst/>
                <a:latin typeface="geo-wf"/>
              </a:rPr>
              <a:t>Distributes page authority and ranking power throughout the site</a:t>
            </a:r>
          </a:p>
          <a:p>
            <a:endParaRPr lang="en-SG" dirty="0"/>
          </a:p>
        </p:txBody>
      </p:sp>
    </p:spTree>
    <p:extLst>
      <p:ext uri="{BB962C8B-B14F-4D97-AF65-F5344CB8AC3E}">
        <p14:creationId xmlns:p14="http://schemas.microsoft.com/office/powerpoint/2010/main" val="27038567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9"/>
          <p:cNvSpPr txBox="1"/>
          <p:nvPr/>
        </p:nvSpPr>
        <p:spPr>
          <a:xfrm>
            <a:off x="3150278" y="4076491"/>
            <a:ext cx="2843503" cy="304054"/>
          </a:xfrm>
          <a:prstGeom prst="rect">
            <a:avLst/>
          </a:prstGeom>
          <a:noFill/>
          <a:ln>
            <a:noFill/>
          </a:ln>
        </p:spPr>
        <p:txBody>
          <a:bodyPr spcFirstLastPara="1" wrap="square" lIns="81574" tIns="40782" rIns="81574" bIns="40782" anchor="t" anchorCtr="0">
            <a:noAutofit/>
          </a:bodyPr>
          <a:lstStyle/>
          <a:p>
            <a:pPr algn="ctr">
              <a:lnSpc>
                <a:spcPct val="120000"/>
              </a:lnSpc>
              <a:buClr>
                <a:schemeClr val="lt1"/>
              </a:buClr>
              <a:buSzPts val="800"/>
            </a:pPr>
            <a:r>
              <a:rPr lang="id-ID" sz="1200">
                <a:solidFill>
                  <a:schemeClr val="lt1"/>
                </a:solidFill>
                <a:latin typeface="Roboto"/>
                <a:ea typeface="Roboto"/>
                <a:cs typeface="Roboto"/>
                <a:sym typeface="Roboto"/>
              </a:rPr>
              <a:t>OUTRANK YOUR COMPETITOR</a:t>
            </a:r>
            <a:endParaRPr sz="675"/>
          </a:p>
        </p:txBody>
      </p:sp>
      <p:pic>
        <p:nvPicPr>
          <p:cNvPr id="209" name="Google Shape;209;p9"/>
          <p:cNvPicPr preferRelativeResize="0"/>
          <p:nvPr/>
        </p:nvPicPr>
        <p:blipFill>
          <a:blip r:embed="rId3">
            <a:alphaModFix/>
          </a:blip>
          <a:stretch>
            <a:fillRect/>
          </a:stretch>
        </p:blipFill>
        <p:spPr>
          <a:xfrm>
            <a:off x="4059313" y="1474685"/>
            <a:ext cx="1181351" cy="1586157"/>
          </a:xfrm>
          <a:prstGeom prst="rect">
            <a:avLst/>
          </a:prstGeom>
          <a:noFill/>
          <a:ln>
            <a:noFill/>
          </a:ln>
        </p:spPr>
      </p:pic>
      <p:sp>
        <p:nvSpPr>
          <p:cNvPr id="210" name="Google Shape;210;p9"/>
          <p:cNvSpPr/>
          <p:nvPr/>
        </p:nvSpPr>
        <p:spPr>
          <a:xfrm>
            <a:off x="4028765" y="5534057"/>
            <a:ext cx="1062952" cy="398579"/>
          </a:xfrm>
          <a:prstGeom prst="rect">
            <a:avLst/>
          </a:prstGeom>
          <a:solidFill>
            <a:schemeClr val="lt2"/>
          </a:solidFill>
          <a:ln>
            <a:noFill/>
          </a:ln>
        </p:spPr>
        <p:txBody>
          <a:bodyPr spcFirstLastPara="1" wrap="square" lIns="34293" tIns="34293" rIns="34293" bIns="34293" anchor="ctr" anchorCtr="0">
            <a:noAutofit/>
          </a:bodyPr>
          <a:lstStyle/>
          <a:p>
            <a:endParaRPr sz="675"/>
          </a:p>
        </p:txBody>
      </p:sp>
      <p:sp>
        <p:nvSpPr>
          <p:cNvPr id="211" name="Google Shape;211;p9"/>
          <p:cNvSpPr/>
          <p:nvPr/>
        </p:nvSpPr>
        <p:spPr>
          <a:xfrm>
            <a:off x="11" y="1368016"/>
            <a:ext cx="9144019" cy="438752"/>
          </a:xfrm>
          <a:prstGeom prst="rect">
            <a:avLst/>
          </a:prstGeom>
          <a:noFill/>
          <a:ln>
            <a:noFill/>
          </a:ln>
        </p:spPr>
        <p:txBody>
          <a:bodyPr spcFirstLastPara="1" wrap="square" lIns="0" tIns="0" rIns="0" bIns="0" anchor="ctr" anchorCtr="0">
            <a:noAutofit/>
          </a:bodyPr>
          <a:lstStyle/>
          <a:p>
            <a:pPr algn="ctr">
              <a:buClr>
                <a:srgbClr val="91969B"/>
              </a:buClr>
              <a:buSzPts val="1900"/>
            </a:pPr>
            <a:r>
              <a:rPr lang="id-ID" sz="2851" dirty="0">
                <a:latin typeface="Roboto"/>
                <a:ea typeface="Roboto"/>
                <a:cs typeface="Roboto"/>
                <a:sym typeface="Roboto"/>
              </a:rPr>
              <a:t>Competitors Research &amp; Target the audience</a:t>
            </a:r>
            <a:endParaRPr sz="675" dirty="0"/>
          </a:p>
        </p:txBody>
      </p:sp>
      <p:grpSp>
        <p:nvGrpSpPr>
          <p:cNvPr id="212" name="Google Shape;212;p9"/>
          <p:cNvGrpSpPr/>
          <p:nvPr/>
        </p:nvGrpSpPr>
        <p:grpSpPr>
          <a:xfrm>
            <a:off x="4423172" y="1830311"/>
            <a:ext cx="300056" cy="71456"/>
            <a:chOff x="1942593" y="2781300"/>
            <a:chExt cx="799941" cy="190500"/>
          </a:xfrm>
        </p:grpSpPr>
        <p:sp>
          <p:nvSpPr>
            <p:cNvPr id="213" name="Google Shape;213;p9"/>
            <p:cNvSpPr/>
            <p:nvPr/>
          </p:nvSpPr>
          <p:spPr>
            <a:xfrm>
              <a:off x="1942593"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214" name="Google Shape;214;p9"/>
            <p:cNvSpPr/>
            <p:nvPr/>
          </p:nvSpPr>
          <p:spPr>
            <a:xfrm>
              <a:off x="2247315"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215" name="Google Shape;215;p9"/>
            <p:cNvSpPr/>
            <p:nvPr/>
          </p:nvSpPr>
          <p:spPr>
            <a:xfrm>
              <a:off x="2552034"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grpSp>
      <p:sp>
        <p:nvSpPr>
          <p:cNvPr id="216" name="Google Shape;216;p9"/>
          <p:cNvSpPr/>
          <p:nvPr/>
        </p:nvSpPr>
        <p:spPr>
          <a:xfrm>
            <a:off x="-12424" y="450544"/>
            <a:ext cx="9144019" cy="161592"/>
          </a:xfrm>
          <a:prstGeom prst="rect">
            <a:avLst/>
          </a:prstGeom>
          <a:noFill/>
          <a:ln>
            <a:noFill/>
          </a:ln>
        </p:spPr>
        <p:txBody>
          <a:bodyPr spcFirstLastPara="1" wrap="square" lIns="0" tIns="0" rIns="0" bIns="0" anchor="ctr" anchorCtr="0">
            <a:noAutofit/>
          </a:bodyPr>
          <a:lstStyle/>
          <a:p>
            <a:pPr algn="ctr">
              <a:buClr>
                <a:srgbClr val="FF9B00"/>
              </a:buClr>
              <a:buSzPts val="700"/>
            </a:pPr>
            <a:r>
              <a:rPr lang="id-ID" sz="3600" b="1">
                <a:solidFill>
                  <a:srgbClr val="FF9B00"/>
                </a:solidFill>
                <a:latin typeface="Roboto"/>
                <a:ea typeface="Roboto"/>
                <a:cs typeface="Roboto"/>
                <a:sym typeface="Roboto"/>
              </a:rPr>
              <a:t>How to improve Google organic ranking?</a:t>
            </a:r>
            <a:endParaRPr sz="3600"/>
          </a:p>
        </p:txBody>
      </p:sp>
      <p:pic>
        <p:nvPicPr>
          <p:cNvPr id="217" name="Google Shape;217;p9"/>
          <p:cNvPicPr preferRelativeResize="0"/>
          <p:nvPr/>
        </p:nvPicPr>
        <p:blipFill rotWithShape="1">
          <a:blip r:embed="rId4">
            <a:alphaModFix/>
          </a:blip>
          <a:srcRect t="2637" b="2151"/>
          <a:stretch/>
        </p:blipFill>
        <p:spPr>
          <a:xfrm>
            <a:off x="6300497" y="2267360"/>
            <a:ext cx="2843503" cy="2718314"/>
          </a:xfrm>
          <a:prstGeom prst="rect">
            <a:avLst/>
          </a:prstGeom>
          <a:noFill/>
          <a:ln>
            <a:noFill/>
          </a:ln>
        </p:spPr>
      </p:pic>
      <p:sp>
        <p:nvSpPr>
          <p:cNvPr id="218" name="Google Shape;218;p9"/>
          <p:cNvSpPr txBox="1"/>
          <p:nvPr/>
        </p:nvSpPr>
        <p:spPr>
          <a:xfrm>
            <a:off x="880092" y="2203490"/>
            <a:ext cx="7496477" cy="3704866"/>
          </a:xfrm>
          <a:prstGeom prst="rect">
            <a:avLst/>
          </a:prstGeom>
          <a:noFill/>
          <a:ln>
            <a:noFill/>
          </a:ln>
        </p:spPr>
        <p:txBody>
          <a:bodyPr spcFirstLastPara="1" wrap="square" lIns="34293" tIns="34293" rIns="34293" bIns="34293" anchor="t" anchorCtr="0">
            <a:spAutoFit/>
          </a:bodyPr>
          <a:lstStyle/>
          <a:p>
            <a:pPr>
              <a:lnSpc>
                <a:spcPct val="250000"/>
              </a:lnSpc>
            </a:pPr>
            <a:r>
              <a:rPr lang="id-ID" sz="1050" b="1" dirty="0">
                <a:solidFill>
                  <a:schemeClr val="dk1"/>
                </a:solidFill>
                <a:latin typeface="Roboto"/>
                <a:ea typeface="Roboto"/>
                <a:cs typeface="Roboto"/>
                <a:sym typeface="Roboto"/>
              </a:rPr>
              <a:t>Find your competitors. If you are a fresher, try </a:t>
            </a:r>
            <a:r>
              <a:rPr lang="id-ID" sz="1050" b="1" u="sng" dirty="0">
                <a:solidFill>
                  <a:schemeClr val="hlink"/>
                </a:solidFill>
                <a:latin typeface="Roboto"/>
                <a:ea typeface="Roboto"/>
                <a:cs typeface="Roboto"/>
                <a:sym typeface="Roboto"/>
                <a:hlinkClick r:id="rId5"/>
              </a:rPr>
              <a:t>using the Alexa site info</a:t>
            </a:r>
            <a:r>
              <a:rPr lang="id-ID" sz="1050" b="1" dirty="0">
                <a:solidFill>
                  <a:schemeClr val="dk1"/>
                </a:solidFill>
                <a:latin typeface="Roboto"/>
                <a:ea typeface="Roboto"/>
                <a:cs typeface="Roboto"/>
                <a:sym typeface="Roboto"/>
              </a:rPr>
              <a:t>, for free.</a:t>
            </a:r>
            <a:endParaRPr sz="1050" b="1" dirty="0">
              <a:solidFill>
                <a:schemeClr val="dk1"/>
              </a:solidFill>
              <a:latin typeface="Roboto"/>
              <a:ea typeface="Roboto"/>
              <a:cs typeface="Roboto"/>
              <a:sym typeface="Roboto"/>
            </a:endParaRPr>
          </a:p>
          <a:p>
            <a:pPr>
              <a:lnSpc>
                <a:spcPct val="250000"/>
              </a:lnSpc>
            </a:pPr>
            <a:r>
              <a:rPr lang="id-ID" sz="1050" b="1" dirty="0">
                <a:solidFill>
                  <a:schemeClr val="dk1"/>
                </a:solidFill>
                <a:latin typeface="Roboto"/>
                <a:ea typeface="Roboto"/>
                <a:cs typeface="Roboto"/>
                <a:sym typeface="Roboto"/>
              </a:rPr>
              <a:t>Find your competitor keywords. If you don’t know how: Use SEMRUSH to </a:t>
            </a:r>
            <a:r>
              <a:rPr lang="id-ID" sz="1050" b="1" u="sng" dirty="0">
                <a:solidFill>
                  <a:schemeClr val="hlink"/>
                </a:solidFill>
                <a:latin typeface="Roboto"/>
                <a:ea typeface="Roboto"/>
                <a:cs typeface="Roboto"/>
                <a:sym typeface="Roboto"/>
                <a:hlinkClick r:id="rId6"/>
              </a:rPr>
              <a:t>Create a free account</a:t>
            </a:r>
            <a:r>
              <a:rPr lang="id-ID" sz="1050" b="1" dirty="0">
                <a:solidFill>
                  <a:schemeClr val="dk1"/>
                </a:solidFill>
                <a:latin typeface="Roboto"/>
                <a:ea typeface="Roboto"/>
                <a:cs typeface="Roboto"/>
                <a:sym typeface="Roboto"/>
              </a:rPr>
              <a:t>.</a:t>
            </a:r>
            <a:endParaRPr sz="1050" b="1" dirty="0">
              <a:solidFill>
                <a:schemeClr val="dk1"/>
              </a:solidFill>
              <a:latin typeface="Roboto"/>
              <a:ea typeface="Roboto"/>
              <a:cs typeface="Roboto"/>
              <a:sym typeface="Roboto"/>
            </a:endParaRPr>
          </a:p>
          <a:p>
            <a:pPr>
              <a:lnSpc>
                <a:spcPct val="250000"/>
              </a:lnSpc>
            </a:pPr>
            <a:r>
              <a:rPr lang="id-ID" sz="1050" b="1" dirty="0">
                <a:solidFill>
                  <a:schemeClr val="dk1"/>
                </a:solidFill>
                <a:latin typeface="Roboto"/>
                <a:ea typeface="Roboto"/>
                <a:cs typeface="Roboto"/>
                <a:sym typeface="Roboto"/>
              </a:rPr>
              <a:t>Prepare your list of keywords.</a:t>
            </a:r>
            <a:endParaRPr sz="1050" b="1" dirty="0">
              <a:solidFill>
                <a:schemeClr val="dk1"/>
              </a:solidFill>
              <a:latin typeface="Roboto"/>
              <a:ea typeface="Roboto"/>
              <a:cs typeface="Roboto"/>
              <a:sym typeface="Roboto"/>
            </a:endParaRPr>
          </a:p>
          <a:p>
            <a:pPr>
              <a:lnSpc>
                <a:spcPct val="250000"/>
              </a:lnSpc>
            </a:pPr>
            <a:r>
              <a:rPr lang="id-ID" sz="1050" b="1" dirty="0">
                <a:solidFill>
                  <a:schemeClr val="dk1"/>
                </a:solidFill>
                <a:latin typeface="Roboto"/>
                <a:ea typeface="Roboto"/>
                <a:cs typeface="Roboto"/>
                <a:sym typeface="Roboto"/>
              </a:rPr>
              <a:t>Check competitors Backlinks, if you don’t know how: </a:t>
            </a:r>
            <a:r>
              <a:rPr lang="id-ID" sz="1050" b="1" u="sng" dirty="0">
                <a:solidFill>
                  <a:schemeClr val="hlink"/>
                </a:solidFill>
                <a:latin typeface="Roboto"/>
                <a:ea typeface="Roboto"/>
                <a:cs typeface="Roboto"/>
                <a:sym typeface="Roboto"/>
                <a:hlinkClick r:id="rId7"/>
              </a:rPr>
              <a:t>Use Ahref’s</a:t>
            </a:r>
            <a:r>
              <a:rPr lang="id-ID" sz="1050" b="1" dirty="0">
                <a:solidFill>
                  <a:schemeClr val="dk1"/>
                </a:solidFill>
                <a:latin typeface="Roboto"/>
                <a:ea typeface="Roboto"/>
                <a:cs typeface="Roboto"/>
                <a:sym typeface="Roboto"/>
              </a:rPr>
              <a:t> (Google enough for free analyzing)</a:t>
            </a:r>
            <a:endParaRPr sz="1050" b="1" dirty="0">
              <a:solidFill>
                <a:schemeClr val="dk1"/>
              </a:solidFill>
              <a:latin typeface="Roboto"/>
              <a:ea typeface="Roboto"/>
              <a:cs typeface="Roboto"/>
              <a:sym typeface="Roboto"/>
            </a:endParaRPr>
          </a:p>
          <a:p>
            <a:pPr>
              <a:lnSpc>
                <a:spcPct val="250000"/>
              </a:lnSpc>
            </a:pPr>
            <a:r>
              <a:rPr lang="id-ID" sz="1050" b="1" dirty="0">
                <a:solidFill>
                  <a:schemeClr val="dk1"/>
                </a:solidFill>
                <a:latin typeface="Roboto"/>
                <a:ea typeface="Roboto"/>
                <a:cs typeface="Roboto"/>
                <a:sym typeface="Roboto"/>
              </a:rPr>
              <a:t>Prepare your content marketing plan (For referral traffic and Link Building)</a:t>
            </a:r>
            <a:endParaRPr sz="1050" b="1" dirty="0">
              <a:solidFill>
                <a:schemeClr val="dk1"/>
              </a:solidFill>
              <a:latin typeface="Roboto"/>
              <a:ea typeface="Roboto"/>
              <a:cs typeface="Roboto"/>
              <a:sym typeface="Roboto"/>
            </a:endParaRPr>
          </a:p>
          <a:p>
            <a:pPr>
              <a:lnSpc>
                <a:spcPct val="250000"/>
              </a:lnSpc>
            </a:pPr>
            <a:r>
              <a:rPr lang="id-ID" sz="1050" b="1" dirty="0">
                <a:solidFill>
                  <a:schemeClr val="dk1"/>
                </a:solidFill>
                <a:latin typeface="Roboto"/>
                <a:ea typeface="Roboto"/>
                <a:cs typeface="Roboto"/>
                <a:sym typeface="Roboto"/>
              </a:rPr>
              <a:t>Pay Close Attention to competitors Top Ranking Pages &amp; Keywords using a Free SEMRUSH Account.</a:t>
            </a:r>
            <a:endParaRPr sz="1050" b="1" dirty="0">
              <a:solidFill>
                <a:schemeClr val="dk1"/>
              </a:solidFill>
              <a:latin typeface="Roboto"/>
              <a:ea typeface="Roboto"/>
              <a:cs typeface="Roboto"/>
              <a:sym typeface="Roboto"/>
            </a:endParaRPr>
          </a:p>
          <a:p>
            <a:pPr>
              <a:lnSpc>
                <a:spcPct val="250000"/>
              </a:lnSpc>
            </a:pPr>
            <a:r>
              <a:rPr lang="id-ID" sz="1050" b="1" dirty="0">
                <a:solidFill>
                  <a:schemeClr val="dk1"/>
                </a:solidFill>
                <a:latin typeface="Roboto"/>
                <a:ea typeface="Roboto"/>
                <a:cs typeface="Roboto"/>
                <a:sym typeface="Roboto"/>
              </a:rPr>
              <a:t>Use only those keywords that match your business goals. </a:t>
            </a:r>
            <a:endParaRPr sz="1050" b="1" dirty="0">
              <a:solidFill>
                <a:schemeClr val="dk1"/>
              </a:solidFill>
              <a:latin typeface="Roboto"/>
              <a:ea typeface="Roboto"/>
              <a:cs typeface="Roboto"/>
              <a:sym typeface="Roboto"/>
            </a:endParaRPr>
          </a:p>
          <a:p>
            <a:pPr>
              <a:lnSpc>
                <a:spcPct val="250000"/>
              </a:lnSpc>
            </a:pPr>
            <a:r>
              <a:rPr lang="id-ID" sz="1050" b="1" dirty="0">
                <a:solidFill>
                  <a:schemeClr val="dk1"/>
                </a:solidFill>
                <a:latin typeface="Roboto"/>
                <a:ea typeface="Roboto"/>
                <a:cs typeface="Roboto"/>
                <a:sym typeface="Roboto"/>
              </a:rPr>
              <a:t>Find keyword gaps and opportunities  using SEMRUSH or ALEXA site info to target new users.</a:t>
            </a:r>
            <a:endParaRPr sz="1050" b="1" dirty="0">
              <a:solidFill>
                <a:schemeClr val="dk1"/>
              </a:solidFill>
              <a:latin typeface="Roboto"/>
              <a:ea typeface="Roboto"/>
              <a:cs typeface="Roboto"/>
              <a:sym typeface="Roboto"/>
            </a:endParaRPr>
          </a:p>
          <a:p>
            <a:pPr>
              <a:lnSpc>
                <a:spcPct val="250000"/>
              </a:lnSpc>
            </a:pPr>
            <a:r>
              <a:rPr lang="id-ID" sz="1050" b="1" dirty="0">
                <a:solidFill>
                  <a:schemeClr val="dk1"/>
                </a:solidFill>
                <a:latin typeface="Roboto"/>
                <a:ea typeface="Roboto"/>
                <a:cs typeface="Roboto"/>
                <a:sym typeface="Roboto"/>
              </a:rPr>
              <a:t>Analyze, Measure, Optimize &amp; Monitor again and again</a:t>
            </a:r>
            <a:endParaRPr sz="1050" b="1" dirty="0">
              <a:solidFill>
                <a:schemeClr val="dk1"/>
              </a:solidFill>
              <a:latin typeface="Roboto"/>
              <a:ea typeface="Roboto"/>
              <a:cs typeface="Roboto"/>
              <a:sym typeface="Roboto"/>
            </a:endParaRPr>
          </a:p>
        </p:txBody>
      </p:sp>
      <p:pic>
        <p:nvPicPr>
          <p:cNvPr id="219" name="Google Shape;219;p9"/>
          <p:cNvPicPr preferRelativeResize="0"/>
          <p:nvPr/>
        </p:nvPicPr>
        <p:blipFill>
          <a:blip r:embed="rId8">
            <a:alphaModFix/>
          </a:blip>
          <a:stretch>
            <a:fillRect/>
          </a:stretch>
        </p:blipFill>
        <p:spPr>
          <a:xfrm>
            <a:off x="588369" y="2234473"/>
            <a:ext cx="269733" cy="229016"/>
          </a:xfrm>
          <a:prstGeom prst="rect">
            <a:avLst/>
          </a:prstGeom>
          <a:noFill/>
          <a:ln>
            <a:noFill/>
          </a:ln>
        </p:spPr>
      </p:pic>
      <p:pic>
        <p:nvPicPr>
          <p:cNvPr id="220" name="Google Shape;220;p9"/>
          <p:cNvPicPr preferRelativeResize="0"/>
          <p:nvPr/>
        </p:nvPicPr>
        <p:blipFill>
          <a:blip r:embed="rId8">
            <a:alphaModFix/>
          </a:blip>
          <a:stretch>
            <a:fillRect/>
          </a:stretch>
        </p:blipFill>
        <p:spPr>
          <a:xfrm>
            <a:off x="588369" y="2600925"/>
            <a:ext cx="269733" cy="229016"/>
          </a:xfrm>
          <a:prstGeom prst="rect">
            <a:avLst/>
          </a:prstGeom>
          <a:noFill/>
          <a:ln>
            <a:noFill/>
          </a:ln>
        </p:spPr>
      </p:pic>
      <p:pic>
        <p:nvPicPr>
          <p:cNvPr id="221" name="Google Shape;221;p9"/>
          <p:cNvPicPr preferRelativeResize="0"/>
          <p:nvPr/>
        </p:nvPicPr>
        <p:blipFill>
          <a:blip r:embed="rId8">
            <a:alphaModFix/>
          </a:blip>
          <a:stretch>
            <a:fillRect/>
          </a:stretch>
        </p:blipFill>
        <p:spPr>
          <a:xfrm>
            <a:off x="588369" y="3034350"/>
            <a:ext cx="269733" cy="229016"/>
          </a:xfrm>
          <a:prstGeom prst="rect">
            <a:avLst/>
          </a:prstGeom>
          <a:noFill/>
          <a:ln>
            <a:noFill/>
          </a:ln>
        </p:spPr>
      </p:pic>
      <p:pic>
        <p:nvPicPr>
          <p:cNvPr id="222" name="Google Shape;222;p9"/>
          <p:cNvPicPr preferRelativeResize="0"/>
          <p:nvPr/>
        </p:nvPicPr>
        <p:blipFill>
          <a:blip r:embed="rId8">
            <a:alphaModFix/>
          </a:blip>
          <a:stretch>
            <a:fillRect/>
          </a:stretch>
        </p:blipFill>
        <p:spPr>
          <a:xfrm>
            <a:off x="588369" y="3429384"/>
            <a:ext cx="269733" cy="229016"/>
          </a:xfrm>
          <a:prstGeom prst="rect">
            <a:avLst/>
          </a:prstGeom>
          <a:noFill/>
          <a:ln>
            <a:noFill/>
          </a:ln>
        </p:spPr>
      </p:pic>
      <p:pic>
        <p:nvPicPr>
          <p:cNvPr id="223" name="Google Shape;223;p9"/>
          <p:cNvPicPr preferRelativeResize="0"/>
          <p:nvPr/>
        </p:nvPicPr>
        <p:blipFill>
          <a:blip r:embed="rId8">
            <a:alphaModFix/>
          </a:blip>
          <a:stretch>
            <a:fillRect/>
          </a:stretch>
        </p:blipFill>
        <p:spPr>
          <a:xfrm>
            <a:off x="579835" y="3824419"/>
            <a:ext cx="269733" cy="229016"/>
          </a:xfrm>
          <a:prstGeom prst="rect">
            <a:avLst/>
          </a:prstGeom>
          <a:noFill/>
          <a:ln>
            <a:noFill/>
          </a:ln>
        </p:spPr>
      </p:pic>
      <p:pic>
        <p:nvPicPr>
          <p:cNvPr id="224" name="Google Shape;224;p9"/>
          <p:cNvPicPr preferRelativeResize="0"/>
          <p:nvPr/>
        </p:nvPicPr>
        <p:blipFill>
          <a:blip r:embed="rId8">
            <a:alphaModFix/>
          </a:blip>
          <a:stretch>
            <a:fillRect/>
          </a:stretch>
        </p:blipFill>
        <p:spPr>
          <a:xfrm>
            <a:off x="579835" y="4219453"/>
            <a:ext cx="269733" cy="229016"/>
          </a:xfrm>
          <a:prstGeom prst="rect">
            <a:avLst/>
          </a:prstGeom>
          <a:noFill/>
          <a:ln>
            <a:noFill/>
          </a:ln>
        </p:spPr>
      </p:pic>
      <p:pic>
        <p:nvPicPr>
          <p:cNvPr id="225" name="Google Shape;225;p9"/>
          <p:cNvPicPr preferRelativeResize="0"/>
          <p:nvPr/>
        </p:nvPicPr>
        <p:blipFill>
          <a:blip r:embed="rId8">
            <a:alphaModFix/>
          </a:blip>
          <a:stretch>
            <a:fillRect/>
          </a:stretch>
        </p:blipFill>
        <p:spPr>
          <a:xfrm>
            <a:off x="588369" y="4614487"/>
            <a:ext cx="269733" cy="229016"/>
          </a:xfrm>
          <a:prstGeom prst="rect">
            <a:avLst/>
          </a:prstGeom>
          <a:noFill/>
          <a:ln>
            <a:noFill/>
          </a:ln>
        </p:spPr>
      </p:pic>
      <p:pic>
        <p:nvPicPr>
          <p:cNvPr id="226" name="Google Shape;226;p9"/>
          <p:cNvPicPr preferRelativeResize="0"/>
          <p:nvPr/>
        </p:nvPicPr>
        <p:blipFill>
          <a:blip r:embed="rId8">
            <a:alphaModFix/>
          </a:blip>
          <a:stretch>
            <a:fillRect/>
          </a:stretch>
        </p:blipFill>
        <p:spPr>
          <a:xfrm>
            <a:off x="588369" y="5038103"/>
            <a:ext cx="269733" cy="229016"/>
          </a:xfrm>
          <a:prstGeom prst="rect">
            <a:avLst/>
          </a:prstGeom>
          <a:noFill/>
          <a:ln>
            <a:noFill/>
          </a:ln>
        </p:spPr>
      </p:pic>
      <p:pic>
        <p:nvPicPr>
          <p:cNvPr id="227" name="Google Shape;227;p9"/>
          <p:cNvPicPr preferRelativeResize="0"/>
          <p:nvPr/>
        </p:nvPicPr>
        <p:blipFill>
          <a:blip r:embed="rId8">
            <a:alphaModFix/>
          </a:blip>
          <a:stretch>
            <a:fillRect/>
          </a:stretch>
        </p:blipFill>
        <p:spPr>
          <a:xfrm>
            <a:off x="579835" y="5404555"/>
            <a:ext cx="269733" cy="229016"/>
          </a:xfrm>
          <a:prstGeom prst="rect">
            <a:avLst/>
          </a:prstGeom>
          <a:noFill/>
          <a:ln>
            <a:noFill/>
          </a:ln>
        </p:spPr>
      </p:pic>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fade">
                                      <p:cBhvr>
                                        <p:cTn id="7" dur="5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ackground pattern&#10;&#10;Description automatically generated">
            <a:extLst>
              <a:ext uri="{FF2B5EF4-FFF2-40B4-BE49-F238E27FC236}">
                <a16:creationId xmlns:a16="http://schemas.microsoft.com/office/drawing/2014/main" xmlns="" id="{AA3BE2D3-EB2B-4772-947E-9FB86451A12A}"/>
              </a:ext>
            </a:extLst>
          </p:cNvPr>
          <p:cNvPicPr>
            <a:picLocks noChangeAspect="1"/>
          </p:cNvPicPr>
          <p:nvPr/>
        </p:nvPicPr>
        <p:blipFill rotWithShape="1">
          <a:blip r:embed="rId2">
            <a:alphaModFix amt="35000"/>
          </a:blip>
          <a:srcRect l="4667"/>
          <a:stretch/>
        </p:blipFill>
        <p:spPr>
          <a:xfrm>
            <a:off x="20" y="10"/>
            <a:ext cx="9143980" cy="6857990"/>
          </a:xfrm>
          <a:prstGeom prst="rect">
            <a:avLst/>
          </a:prstGeom>
        </p:spPr>
      </p:pic>
      <p:sp>
        <p:nvSpPr>
          <p:cNvPr id="2" name="Title 1">
            <a:extLst>
              <a:ext uri="{FF2B5EF4-FFF2-40B4-BE49-F238E27FC236}">
                <a16:creationId xmlns:a16="http://schemas.microsoft.com/office/drawing/2014/main" xmlns="" id="{AAFF9775-4BC8-4A02-A8E8-3069D75EE50E}"/>
              </a:ext>
            </a:extLst>
          </p:cNvPr>
          <p:cNvSpPr>
            <a:spLocks noGrp="1"/>
          </p:cNvSpPr>
          <p:nvPr>
            <p:ph type="title"/>
          </p:nvPr>
        </p:nvSpPr>
        <p:spPr>
          <a:xfrm>
            <a:off x="628650" y="365125"/>
            <a:ext cx="7886700" cy="1325563"/>
          </a:xfrm>
        </p:spPr>
        <p:txBody>
          <a:bodyPr>
            <a:normAutofit/>
          </a:bodyPr>
          <a:lstStyle/>
          <a:p>
            <a:r>
              <a:rPr lang="en-SG">
                <a:solidFill>
                  <a:srgbClr val="FFFFFF"/>
                </a:solidFill>
              </a:rPr>
              <a:t>Why SEO is important</a:t>
            </a:r>
          </a:p>
        </p:txBody>
      </p:sp>
      <p:graphicFrame>
        <p:nvGraphicFramePr>
          <p:cNvPr id="5" name="Content Placeholder 2">
            <a:extLst>
              <a:ext uri="{FF2B5EF4-FFF2-40B4-BE49-F238E27FC236}">
                <a16:creationId xmlns:a16="http://schemas.microsoft.com/office/drawing/2014/main" xmlns="" id="{048DA9D7-F333-4EC7-9679-9931ADB4338F}"/>
              </a:ext>
            </a:extLst>
          </p:cNvPr>
          <p:cNvGraphicFramePr>
            <a:graphicFrameLocks noGrp="1"/>
          </p:cNvGraphicFramePr>
          <p:nvPr>
            <p:ph idx="1"/>
            <p:extLst>
              <p:ext uri="{D42A27DB-BD31-4B8C-83A1-F6EECF244321}">
                <p14:modId xmlns:p14="http://schemas.microsoft.com/office/powerpoint/2010/main" val="279821192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2774533"/>
      </p:ext>
    </p:extLst>
  </p:cSld>
  <p:clrMapOvr>
    <a:overrideClrMapping bg1="dk1" tx1="lt1" bg2="dk2" tx2="lt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0"/>
          <p:cNvSpPr txBox="1"/>
          <p:nvPr/>
        </p:nvSpPr>
        <p:spPr>
          <a:xfrm>
            <a:off x="3150278" y="4076491"/>
            <a:ext cx="2843503" cy="304054"/>
          </a:xfrm>
          <a:prstGeom prst="rect">
            <a:avLst/>
          </a:prstGeom>
          <a:noFill/>
          <a:ln>
            <a:noFill/>
          </a:ln>
        </p:spPr>
        <p:txBody>
          <a:bodyPr spcFirstLastPara="1" wrap="square" lIns="81574" tIns="40782" rIns="81574" bIns="40782" anchor="t" anchorCtr="0">
            <a:noAutofit/>
          </a:bodyPr>
          <a:lstStyle/>
          <a:p>
            <a:pPr algn="ctr">
              <a:lnSpc>
                <a:spcPct val="120000"/>
              </a:lnSpc>
              <a:buClr>
                <a:schemeClr val="lt1"/>
              </a:buClr>
              <a:buSzPts val="800"/>
            </a:pPr>
            <a:r>
              <a:rPr lang="id-ID" sz="1200">
                <a:solidFill>
                  <a:schemeClr val="lt1"/>
                </a:solidFill>
                <a:latin typeface="Roboto"/>
                <a:ea typeface="Roboto"/>
                <a:cs typeface="Roboto"/>
                <a:sym typeface="Roboto"/>
              </a:rPr>
              <a:t>OUTRANK YOUR COMPETITOR</a:t>
            </a:r>
            <a:endParaRPr sz="675"/>
          </a:p>
        </p:txBody>
      </p:sp>
      <p:sp>
        <p:nvSpPr>
          <p:cNvPr id="234" name="Google Shape;234;p10"/>
          <p:cNvSpPr/>
          <p:nvPr/>
        </p:nvSpPr>
        <p:spPr>
          <a:xfrm>
            <a:off x="4028765" y="5534057"/>
            <a:ext cx="1062952" cy="398579"/>
          </a:xfrm>
          <a:prstGeom prst="rect">
            <a:avLst/>
          </a:prstGeom>
          <a:solidFill>
            <a:schemeClr val="lt2"/>
          </a:solidFill>
          <a:ln>
            <a:noFill/>
          </a:ln>
        </p:spPr>
        <p:txBody>
          <a:bodyPr spcFirstLastPara="1" wrap="square" lIns="34293" tIns="34293" rIns="34293" bIns="34293" anchor="ctr" anchorCtr="0">
            <a:noAutofit/>
          </a:bodyPr>
          <a:lstStyle/>
          <a:p>
            <a:endParaRPr sz="675"/>
          </a:p>
        </p:txBody>
      </p:sp>
      <p:sp>
        <p:nvSpPr>
          <p:cNvPr id="235" name="Google Shape;235;p10"/>
          <p:cNvSpPr/>
          <p:nvPr/>
        </p:nvSpPr>
        <p:spPr>
          <a:xfrm>
            <a:off x="11" y="1368016"/>
            <a:ext cx="9144019" cy="438752"/>
          </a:xfrm>
          <a:prstGeom prst="rect">
            <a:avLst/>
          </a:prstGeom>
          <a:noFill/>
          <a:ln>
            <a:noFill/>
          </a:ln>
        </p:spPr>
        <p:txBody>
          <a:bodyPr spcFirstLastPara="1" wrap="square" lIns="0" tIns="0" rIns="0" bIns="0" anchor="ctr" anchorCtr="0">
            <a:noAutofit/>
          </a:bodyPr>
          <a:lstStyle/>
          <a:p>
            <a:pPr algn="ctr">
              <a:buClr>
                <a:srgbClr val="91969B"/>
              </a:buClr>
              <a:buSzPts val="1900"/>
            </a:pPr>
            <a:r>
              <a:rPr lang="id-ID" sz="2851" dirty="0">
                <a:latin typeface="Roboto"/>
                <a:ea typeface="Roboto"/>
                <a:cs typeface="Roboto"/>
                <a:sym typeface="Roboto"/>
              </a:rPr>
              <a:t>Create Super faster website</a:t>
            </a:r>
            <a:endParaRPr sz="675" dirty="0"/>
          </a:p>
        </p:txBody>
      </p:sp>
      <p:grpSp>
        <p:nvGrpSpPr>
          <p:cNvPr id="236" name="Google Shape;236;p10"/>
          <p:cNvGrpSpPr/>
          <p:nvPr/>
        </p:nvGrpSpPr>
        <p:grpSpPr>
          <a:xfrm>
            <a:off x="4423172" y="1830311"/>
            <a:ext cx="300056" cy="71456"/>
            <a:chOff x="1942593" y="2781300"/>
            <a:chExt cx="799941" cy="190500"/>
          </a:xfrm>
        </p:grpSpPr>
        <p:sp>
          <p:nvSpPr>
            <p:cNvPr id="237" name="Google Shape;237;p10"/>
            <p:cNvSpPr/>
            <p:nvPr/>
          </p:nvSpPr>
          <p:spPr>
            <a:xfrm>
              <a:off x="1942593"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238" name="Google Shape;238;p10"/>
            <p:cNvSpPr/>
            <p:nvPr/>
          </p:nvSpPr>
          <p:spPr>
            <a:xfrm>
              <a:off x="2247315"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239" name="Google Shape;239;p10"/>
            <p:cNvSpPr/>
            <p:nvPr/>
          </p:nvSpPr>
          <p:spPr>
            <a:xfrm>
              <a:off x="2552034"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grpSp>
      <p:sp>
        <p:nvSpPr>
          <p:cNvPr id="240" name="Google Shape;240;p10"/>
          <p:cNvSpPr/>
          <p:nvPr/>
        </p:nvSpPr>
        <p:spPr>
          <a:xfrm>
            <a:off x="-1" y="1130298"/>
            <a:ext cx="9144019" cy="161592"/>
          </a:xfrm>
          <a:prstGeom prst="rect">
            <a:avLst/>
          </a:prstGeom>
          <a:noFill/>
          <a:ln>
            <a:noFill/>
          </a:ln>
        </p:spPr>
        <p:txBody>
          <a:bodyPr spcFirstLastPara="1" wrap="square" lIns="0" tIns="0" rIns="0" bIns="0" anchor="ctr" anchorCtr="0">
            <a:noAutofit/>
          </a:bodyPr>
          <a:lstStyle/>
          <a:p>
            <a:pPr algn="ctr">
              <a:buClr>
                <a:srgbClr val="FF9B00"/>
              </a:buClr>
              <a:buSzPts val="700"/>
            </a:pPr>
            <a:r>
              <a:rPr lang="id-ID" sz="1050" b="1">
                <a:solidFill>
                  <a:srgbClr val="FF9B00"/>
                </a:solidFill>
                <a:latin typeface="Roboto"/>
                <a:ea typeface="Roboto"/>
                <a:cs typeface="Roboto"/>
                <a:sym typeface="Roboto"/>
              </a:rPr>
              <a:t>How to improve Google organic ranking?</a:t>
            </a:r>
            <a:endParaRPr sz="675"/>
          </a:p>
        </p:txBody>
      </p:sp>
      <p:pic>
        <p:nvPicPr>
          <p:cNvPr id="241" name="Google Shape;241;p10"/>
          <p:cNvPicPr preferRelativeResize="0"/>
          <p:nvPr/>
        </p:nvPicPr>
        <p:blipFill>
          <a:blip r:embed="rId3">
            <a:alphaModFix/>
          </a:blip>
          <a:stretch>
            <a:fillRect/>
          </a:stretch>
        </p:blipFill>
        <p:spPr>
          <a:xfrm>
            <a:off x="4536742" y="1793512"/>
            <a:ext cx="4607287" cy="2595026"/>
          </a:xfrm>
          <a:prstGeom prst="rect">
            <a:avLst/>
          </a:prstGeom>
          <a:noFill/>
          <a:ln>
            <a:noFill/>
          </a:ln>
        </p:spPr>
      </p:pic>
      <p:sp>
        <p:nvSpPr>
          <p:cNvPr id="242" name="Google Shape;242;p10"/>
          <p:cNvSpPr txBox="1"/>
          <p:nvPr/>
        </p:nvSpPr>
        <p:spPr>
          <a:xfrm>
            <a:off x="384569" y="2080927"/>
            <a:ext cx="3362713" cy="265463"/>
          </a:xfrm>
          <a:prstGeom prst="rect">
            <a:avLst/>
          </a:prstGeom>
          <a:noFill/>
          <a:ln>
            <a:noFill/>
          </a:ln>
        </p:spPr>
        <p:txBody>
          <a:bodyPr spcFirstLastPara="1" wrap="square" lIns="34293" tIns="34293" rIns="34293" bIns="34293" anchor="t" anchorCtr="0">
            <a:spAutoFit/>
          </a:bodyPr>
          <a:lstStyle/>
          <a:p>
            <a:r>
              <a:rPr lang="id-ID" sz="1275" b="1">
                <a:latin typeface="Roboto"/>
                <a:ea typeface="Roboto"/>
                <a:cs typeface="Roboto"/>
                <a:sym typeface="Roboto"/>
              </a:rPr>
              <a:t>     </a:t>
            </a:r>
            <a:r>
              <a:rPr lang="id-ID" sz="1275" b="1">
                <a:solidFill>
                  <a:schemeClr val="hlink"/>
                </a:solidFill>
                <a:uFill>
                  <a:noFill/>
                </a:uFill>
                <a:latin typeface="Roboto"/>
                <a:ea typeface="Roboto"/>
                <a:cs typeface="Roboto"/>
                <a:sym typeface="Roboto"/>
                <a:hlinkClick r:id="rId4"/>
              </a:rPr>
              <a:t>buet.ac.bd/web/</a:t>
            </a:r>
            <a:r>
              <a:rPr lang="id-ID" sz="1275" b="1">
                <a:latin typeface="Roboto"/>
                <a:ea typeface="Roboto"/>
                <a:cs typeface="Roboto"/>
                <a:sym typeface="Roboto"/>
              </a:rPr>
              <a:t> (Just an example site)</a:t>
            </a:r>
            <a:endParaRPr sz="1275" b="1">
              <a:latin typeface="Roboto"/>
              <a:ea typeface="Roboto"/>
              <a:cs typeface="Roboto"/>
              <a:sym typeface="Roboto"/>
            </a:endParaRPr>
          </a:p>
        </p:txBody>
      </p:sp>
      <p:sp>
        <p:nvSpPr>
          <p:cNvPr id="243" name="Google Shape;243;p10"/>
          <p:cNvSpPr/>
          <p:nvPr/>
        </p:nvSpPr>
        <p:spPr>
          <a:xfrm>
            <a:off x="384569" y="2127739"/>
            <a:ext cx="160354" cy="161592"/>
          </a:xfrm>
          <a:custGeom>
            <a:avLst/>
            <a:gdLst/>
            <a:ahLst/>
            <a:cxnLst/>
            <a:rect l="l" t="t" r="r" b="b"/>
            <a:pathLst>
              <a:path w="120000" h="120000" extrusionOk="0">
                <a:moveTo>
                  <a:pt x="59874" y="0"/>
                </a:moveTo>
                <a:lnTo>
                  <a:pt x="59874" y="0"/>
                </a:lnTo>
                <a:cubicBezTo>
                  <a:pt x="26555" y="0"/>
                  <a:pt x="0" y="26555"/>
                  <a:pt x="0" y="59874"/>
                </a:cubicBezTo>
                <a:cubicBezTo>
                  <a:pt x="0" y="93194"/>
                  <a:pt x="26555" y="119749"/>
                  <a:pt x="59874" y="119749"/>
                </a:cubicBezTo>
                <a:cubicBezTo>
                  <a:pt x="93194" y="119749"/>
                  <a:pt x="119749" y="93194"/>
                  <a:pt x="119749" y="59874"/>
                </a:cubicBezTo>
                <a:cubicBezTo>
                  <a:pt x="119749" y="26555"/>
                  <a:pt x="93194" y="0"/>
                  <a:pt x="59874" y="0"/>
                </a:cubicBezTo>
                <a:close/>
                <a:moveTo>
                  <a:pt x="110981" y="59874"/>
                </a:moveTo>
                <a:lnTo>
                  <a:pt x="110981" y="59874"/>
                </a:lnTo>
                <a:cubicBezTo>
                  <a:pt x="110981" y="73152"/>
                  <a:pt x="106471" y="82171"/>
                  <a:pt x="99958" y="90939"/>
                </a:cubicBezTo>
                <a:cubicBezTo>
                  <a:pt x="97703" y="90939"/>
                  <a:pt x="95448" y="86430"/>
                  <a:pt x="97703" y="82171"/>
                </a:cubicBezTo>
                <a:cubicBezTo>
                  <a:pt x="99958" y="77661"/>
                  <a:pt x="99958" y="68893"/>
                  <a:pt x="99958" y="64384"/>
                </a:cubicBezTo>
                <a:cubicBezTo>
                  <a:pt x="99958" y="59874"/>
                  <a:pt x="97703" y="51106"/>
                  <a:pt x="93194" y="51106"/>
                </a:cubicBezTo>
                <a:cubicBezTo>
                  <a:pt x="86680" y="51106"/>
                  <a:pt x="84425" y="51106"/>
                  <a:pt x="79916" y="44592"/>
                </a:cubicBezTo>
                <a:cubicBezTo>
                  <a:pt x="75407" y="31064"/>
                  <a:pt x="93194" y="28810"/>
                  <a:pt x="86680" y="22045"/>
                </a:cubicBezTo>
                <a:cubicBezTo>
                  <a:pt x="84425" y="20041"/>
                  <a:pt x="75407" y="28810"/>
                  <a:pt x="73402" y="15532"/>
                </a:cubicBezTo>
                <a:lnTo>
                  <a:pt x="75407" y="13277"/>
                </a:lnTo>
                <a:cubicBezTo>
                  <a:pt x="95448" y="20041"/>
                  <a:pt x="110981" y="37578"/>
                  <a:pt x="110981" y="59874"/>
                </a:cubicBezTo>
                <a:close/>
                <a:moveTo>
                  <a:pt x="53110" y="11022"/>
                </a:moveTo>
                <a:lnTo>
                  <a:pt x="53110" y="11022"/>
                </a:lnTo>
                <a:cubicBezTo>
                  <a:pt x="51106" y="13277"/>
                  <a:pt x="48601" y="13277"/>
                  <a:pt x="46597" y="15532"/>
                </a:cubicBezTo>
                <a:cubicBezTo>
                  <a:pt x="42087" y="20041"/>
                  <a:pt x="39832" y="17787"/>
                  <a:pt x="37578" y="22045"/>
                </a:cubicBezTo>
                <a:cubicBezTo>
                  <a:pt x="35323" y="26555"/>
                  <a:pt x="28810" y="31064"/>
                  <a:pt x="28810" y="33319"/>
                </a:cubicBezTo>
                <a:cubicBezTo>
                  <a:pt x="28810" y="35574"/>
                  <a:pt x="33319" y="39832"/>
                  <a:pt x="33319" y="39832"/>
                </a:cubicBezTo>
                <a:cubicBezTo>
                  <a:pt x="35323" y="37578"/>
                  <a:pt x="39832" y="37578"/>
                  <a:pt x="44342" y="39832"/>
                </a:cubicBezTo>
                <a:cubicBezTo>
                  <a:pt x="46597" y="39832"/>
                  <a:pt x="68893" y="42338"/>
                  <a:pt x="62129" y="59874"/>
                </a:cubicBezTo>
                <a:cubicBezTo>
                  <a:pt x="59874" y="66638"/>
                  <a:pt x="48601" y="64384"/>
                  <a:pt x="46597" y="73152"/>
                </a:cubicBezTo>
                <a:cubicBezTo>
                  <a:pt x="46597" y="75407"/>
                  <a:pt x="46597" y="82171"/>
                  <a:pt x="44342" y="84425"/>
                </a:cubicBezTo>
                <a:cubicBezTo>
                  <a:pt x="44342" y="86430"/>
                  <a:pt x="46597" y="97703"/>
                  <a:pt x="44342" y="97703"/>
                </a:cubicBezTo>
                <a:cubicBezTo>
                  <a:pt x="42087" y="97703"/>
                  <a:pt x="33319" y="86430"/>
                  <a:pt x="33319" y="86430"/>
                </a:cubicBezTo>
                <a:cubicBezTo>
                  <a:pt x="33319" y="84425"/>
                  <a:pt x="31064" y="77661"/>
                  <a:pt x="31064" y="71148"/>
                </a:cubicBezTo>
                <a:cubicBezTo>
                  <a:pt x="31064" y="66638"/>
                  <a:pt x="22045" y="66638"/>
                  <a:pt x="22045" y="59874"/>
                </a:cubicBezTo>
                <a:cubicBezTo>
                  <a:pt x="22045" y="53361"/>
                  <a:pt x="26555" y="48851"/>
                  <a:pt x="26555" y="46597"/>
                </a:cubicBezTo>
                <a:cubicBezTo>
                  <a:pt x="24300" y="42338"/>
                  <a:pt x="15532" y="42338"/>
                  <a:pt x="13277" y="42338"/>
                </a:cubicBezTo>
                <a:cubicBezTo>
                  <a:pt x="20041" y="24300"/>
                  <a:pt x="35323" y="13277"/>
                  <a:pt x="53110" y="11022"/>
                </a:cubicBezTo>
                <a:close/>
                <a:moveTo>
                  <a:pt x="44342" y="108726"/>
                </a:moveTo>
                <a:lnTo>
                  <a:pt x="44342" y="108726"/>
                </a:lnTo>
                <a:cubicBezTo>
                  <a:pt x="46597" y="106471"/>
                  <a:pt x="46597" y="104217"/>
                  <a:pt x="51106" y="104217"/>
                </a:cubicBezTo>
                <a:cubicBezTo>
                  <a:pt x="53110" y="104217"/>
                  <a:pt x="55365" y="104217"/>
                  <a:pt x="59874" y="101962"/>
                </a:cubicBezTo>
                <a:cubicBezTo>
                  <a:pt x="62129" y="101962"/>
                  <a:pt x="68893" y="99707"/>
                  <a:pt x="73402" y="97703"/>
                </a:cubicBezTo>
                <a:cubicBezTo>
                  <a:pt x="77661" y="97703"/>
                  <a:pt x="86680" y="99707"/>
                  <a:pt x="88684" y="101962"/>
                </a:cubicBezTo>
                <a:cubicBezTo>
                  <a:pt x="79916" y="108726"/>
                  <a:pt x="71148" y="110981"/>
                  <a:pt x="59874" y="110981"/>
                </a:cubicBezTo>
                <a:cubicBezTo>
                  <a:pt x="55365" y="110981"/>
                  <a:pt x="48601" y="110981"/>
                  <a:pt x="44342" y="108726"/>
                </a:cubicBezTo>
                <a:close/>
              </a:path>
            </a:pathLst>
          </a:custGeom>
          <a:solidFill>
            <a:schemeClr val="accent5"/>
          </a:solidFill>
          <a:ln>
            <a:noFill/>
          </a:ln>
        </p:spPr>
        <p:txBody>
          <a:bodyPr spcFirstLastPara="1" wrap="square" lIns="34284" tIns="17142" rIns="34284" bIns="17142" anchor="ctr" anchorCtr="0">
            <a:noAutofit/>
          </a:bodyPr>
          <a:lstStyle/>
          <a:p>
            <a:pPr>
              <a:buClr>
                <a:srgbClr val="000000"/>
              </a:buClr>
              <a:buSzPts val="3600"/>
            </a:pPr>
            <a:r>
              <a:rPr lang="id-ID" sz="1350">
                <a:solidFill>
                  <a:srgbClr val="91969B"/>
                </a:solidFill>
                <a:latin typeface="Roboto"/>
                <a:ea typeface="Roboto"/>
                <a:cs typeface="Roboto"/>
                <a:sym typeface="Roboto"/>
              </a:rPr>
              <a:t>4</a:t>
            </a:r>
            <a:endParaRPr sz="1350">
              <a:solidFill>
                <a:srgbClr val="91969B"/>
              </a:solidFill>
              <a:latin typeface="Roboto"/>
              <a:ea typeface="Roboto"/>
              <a:cs typeface="Roboto"/>
              <a:sym typeface="Roboto"/>
            </a:endParaRPr>
          </a:p>
        </p:txBody>
      </p:sp>
      <p:pic>
        <p:nvPicPr>
          <p:cNvPr id="244" name="Google Shape;244;p10">
            <a:hlinkClick r:id="rId4"/>
          </p:cNvPr>
          <p:cNvPicPr preferRelativeResize="0"/>
          <p:nvPr/>
        </p:nvPicPr>
        <p:blipFill rotWithShape="1">
          <a:blip r:embed="rId5">
            <a:alphaModFix/>
          </a:blip>
          <a:srcRect r="13852"/>
          <a:stretch/>
        </p:blipFill>
        <p:spPr>
          <a:xfrm>
            <a:off x="4921375" y="4457536"/>
            <a:ext cx="4017680" cy="1508043"/>
          </a:xfrm>
          <a:prstGeom prst="rect">
            <a:avLst/>
          </a:prstGeom>
          <a:noFill/>
          <a:ln>
            <a:noFill/>
          </a:ln>
        </p:spPr>
      </p:pic>
      <p:sp>
        <p:nvSpPr>
          <p:cNvPr id="245" name="Google Shape;245;p10"/>
          <p:cNvSpPr txBox="1"/>
          <p:nvPr/>
        </p:nvSpPr>
        <p:spPr>
          <a:xfrm>
            <a:off x="5005144" y="4152939"/>
            <a:ext cx="3670481" cy="265463"/>
          </a:xfrm>
          <a:prstGeom prst="rect">
            <a:avLst/>
          </a:prstGeom>
          <a:noFill/>
          <a:ln>
            <a:noFill/>
          </a:ln>
        </p:spPr>
        <p:txBody>
          <a:bodyPr spcFirstLastPara="1" wrap="square" lIns="34293" tIns="34293" rIns="34293" bIns="34293" anchor="t" anchorCtr="0">
            <a:spAutoFit/>
          </a:bodyPr>
          <a:lstStyle/>
          <a:p>
            <a:pPr algn="ctr"/>
            <a:r>
              <a:rPr lang="id-ID" sz="1275" b="1">
                <a:latin typeface="Roboto"/>
                <a:ea typeface="Roboto"/>
                <a:cs typeface="Roboto"/>
                <a:sym typeface="Roboto"/>
              </a:rPr>
              <a:t>BUET Website Speed Test as of 12th Dec 2021</a:t>
            </a:r>
            <a:endParaRPr sz="1275" b="1">
              <a:latin typeface="Roboto"/>
              <a:ea typeface="Roboto"/>
              <a:cs typeface="Roboto"/>
              <a:sym typeface="Roboto"/>
            </a:endParaRPr>
          </a:p>
        </p:txBody>
      </p:sp>
      <p:sp>
        <p:nvSpPr>
          <p:cNvPr id="246" name="Google Shape;246;p10"/>
          <p:cNvSpPr/>
          <p:nvPr/>
        </p:nvSpPr>
        <p:spPr>
          <a:xfrm>
            <a:off x="500061" y="2636011"/>
            <a:ext cx="73482" cy="98013"/>
          </a:xfrm>
          <a:prstGeom prst="chevron">
            <a:avLst>
              <a:gd name="adj" fmla="val 50000"/>
            </a:avLst>
          </a:prstGeom>
          <a:solidFill>
            <a:srgbClr val="FF9B00"/>
          </a:solidFill>
          <a:ln w="9525" cap="flat" cmpd="sng">
            <a:solidFill>
              <a:srgbClr val="FF5E00"/>
            </a:solidFill>
            <a:prstDash val="solid"/>
            <a:round/>
            <a:headEnd type="none" w="sm" len="sm"/>
            <a:tailEnd type="none" w="sm" len="sm"/>
          </a:ln>
        </p:spPr>
        <p:txBody>
          <a:bodyPr spcFirstLastPara="1" wrap="square" lIns="34293" tIns="34293" rIns="34293" bIns="34293" anchor="ctr" anchorCtr="0">
            <a:noAutofit/>
          </a:bodyPr>
          <a:lstStyle/>
          <a:p>
            <a:endParaRPr sz="675"/>
          </a:p>
        </p:txBody>
      </p:sp>
      <p:sp>
        <p:nvSpPr>
          <p:cNvPr id="247" name="Google Shape;247;p10"/>
          <p:cNvSpPr txBox="1"/>
          <p:nvPr/>
        </p:nvSpPr>
        <p:spPr>
          <a:xfrm>
            <a:off x="621143" y="2570570"/>
            <a:ext cx="4355447" cy="3300910"/>
          </a:xfrm>
          <a:prstGeom prst="rect">
            <a:avLst/>
          </a:prstGeom>
          <a:noFill/>
          <a:ln>
            <a:noFill/>
          </a:ln>
        </p:spPr>
        <p:txBody>
          <a:bodyPr spcFirstLastPara="1" wrap="square" lIns="34293" tIns="34293" rIns="34293" bIns="34293" anchor="t" anchorCtr="0">
            <a:spAutoFit/>
          </a:bodyPr>
          <a:lstStyle/>
          <a:p>
            <a:pPr>
              <a:lnSpc>
                <a:spcPct val="200000"/>
              </a:lnSpc>
            </a:pPr>
            <a:r>
              <a:rPr lang="id-ID" sz="1050" b="1">
                <a:solidFill>
                  <a:schemeClr val="dk1"/>
                </a:solidFill>
                <a:latin typeface="Roboto"/>
                <a:ea typeface="Roboto"/>
                <a:cs typeface="Roboto"/>
                <a:sym typeface="Roboto"/>
              </a:rPr>
              <a:t>Minimize HTTP requests</a:t>
            </a:r>
            <a:endParaRPr sz="1050" b="1">
              <a:solidFill>
                <a:schemeClr val="dk1"/>
              </a:solidFill>
              <a:latin typeface="Roboto"/>
              <a:ea typeface="Roboto"/>
              <a:cs typeface="Roboto"/>
              <a:sym typeface="Roboto"/>
            </a:endParaRPr>
          </a:p>
          <a:p>
            <a:pPr>
              <a:lnSpc>
                <a:spcPct val="200000"/>
              </a:lnSpc>
            </a:pPr>
            <a:r>
              <a:rPr lang="id-ID" sz="1050" b="1">
                <a:solidFill>
                  <a:schemeClr val="dk1"/>
                </a:solidFill>
                <a:latin typeface="Roboto"/>
                <a:ea typeface="Roboto"/>
                <a:cs typeface="Roboto"/>
                <a:sym typeface="Roboto"/>
              </a:rPr>
              <a:t>Minify and combine files</a:t>
            </a:r>
            <a:endParaRPr sz="1050" b="1">
              <a:solidFill>
                <a:schemeClr val="dk1"/>
              </a:solidFill>
              <a:latin typeface="Roboto"/>
              <a:ea typeface="Roboto"/>
              <a:cs typeface="Roboto"/>
              <a:sym typeface="Roboto"/>
            </a:endParaRPr>
          </a:p>
          <a:p>
            <a:pPr>
              <a:lnSpc>
                <a:spcPct val="200000"/>
              </a:lnSpc>
            </a:pPr>
            <a:r>
              <a:rPr lang="id-ID" sz="1050" b="1">
                <a:solidFill>
                  <a:schemeClr val="dk1"/>
                </a:solidFill>
                <a:latin typeface="Roboto"/>
                <a:ea typeface="Roboto"/>
                <a:cs typeface="Roboto"/>
                <a:sym typeface="Roboto"/>
              </a:rPr>
              <a:t>Use asynchronous loading for CSS &amp; JS files</a:t>
            </a:r>
            <a:endParaRPr sz="1050" b="1">
              <a:solidFill>
                <a:schemeClr val="dk1"/>
              </a:solidFill>
              <a:latin typeface="Roboto"/>
              <a:ea typeface="Roboto"/>
              <a:cs typeface="Roboto"/>
              <a:sym typeface="Roboto"/>
            </a:endParaRPr>
          </a:p>
          <a:p>
            <a:pPr>
              <a:lnSpc>
                <a:spcPct val="200000"/>
              </a:lnSpc>
            </a:pPr>
            <a:r>
              <a:rPr lang="id-ID" sz="1050" b="1">
                <a:solidFill>
                  <a:schemeClr val="dk1"/>
                </a:solidFill>
                <a:latin typeface="Roboto"/>
                <a:ea typeface="Roboto"/>
                <a:cs typeface="Roboto"/>
                <a:sym typeface="Roboto"/>
              </a:rPr>
              <a:t>Defer JavaScript loading</a:t>
            </a:r>
            <a:endParaRPr sz="1050" b="1">
              <a:solidFill>
                <a:schemeClr val="dk1"/>
              </a:solidFill>
              <a:latin typeface="Roboto"/>
              <a:ea typeface="Roboto"/>
              <a:cs typeface="Roboto"/>
              <a:sym typeface="Roboto"/>
            </a:endParaRPr>
          </a:p>
          <a:p>
            <a:pPr>
              <a:lnSpc>
                <a:spcPct val="200000"/>
              </a:lnSpc>
            </a:pPr>
            <a:r>
              <a:rPr lang="id-ID" sz="1050" b="1">
                <a:solidFill>
                  <a:schemeClr val="dk1"/>
                </a:solidFill>
                <a:latin typeface="Roboto"/>
                <a:ea typeface="Roboto"/>
                <a:cs typeface="Roboto"/>
                <a:sym typeface="Roboto"/>
              </a:rPr>
              <a:t>Minimize time to first byte</a:t>
            </a:r>
            <a:endParaRPr sz="1050" b="1">
              <a:solidFill>
                <a:schemeClr val="dk1"/>
              </a:solidFill>
              <a:latin typeface="Roboto"/>
              <a:ea typeface="Roboto"/>
              <a:cs typeface="Roboto"/>
              <a:sym typeface="Roboto"/>
            </a:endParaRPr>
          </a:p>
          <a:p>
            <a:pPr>
              <a:lnSpc>
                <a:spcPct val="200000"/>
              </a:lnSpc>
            </a:pPr>
            <a:r>
              <a:rPr lang="id-ID" sz="1050" b="1">
                <a:solidFill>
                  <a:schemeClr val="dk1"/>
                </a:solidFill>
                <a:latin typeface="Roboto"/>
                <a:ea typeface="Roboto"/>
                <a:cs typeface="Roboto"/>
                <a:sym typeface="Roboto"/>
              </a:rPr>
              <a:t>Reduce server response time</a:t>
            </a:r>
            <a:endParaRPr sz="1050" b="1">
              <a:solidFill>
                <a:schemeClr val="dk1"/>
              </a:solidFill>
              <a:latin typeface="Roboto"/>
              <a:ea typeface="Roboto"/>
              <a:cs typeface="Roboto"/>
              <a:sym typeface="Roboto"/>
            </a:endParaRPr>
          </a:p>
          <a:p>
            <a:pPr>
              <a:lnSpc>
                <a:spcPct val="200000"/>
              </a:lnSpc>
            </a:pPr>
            <a:r>
              <a:rPr lang="id-ID" sz="1050" b="1">
                <a:solidFill>
                  <a:schemeClr val="dk1"/>
                </a:solidFill>
                <a:latin typeface="Roboto"/>
                <a:ea typeface="Roboto"/>
                <a:cs typeface="Roboto"/>
                <a:sym typeface="Roboto"/>
              </a:rPr>
              <a:t>Run a compression audit</a:t>
            </a:r>
            <a:endParaRPr sz="1050" b="1">
              <a:solidFill>
                <a:schemeClr val="dk1"/>
              </a:solidFill>
              <a:latin typeface="Roboto"/>
              <a:ea typeface="Roboto"/>
              <a:cs typeface="Roboto"/>
              <a:sym typeface="Roboto"/>
            </a:endParaRPr>
          </a:p>
          <a:p>
            <a:pPr>
              <a:lnSpc>
                <a:spcPct val="200000"/>
              </a:lnSpc>
            </a:pPr>
            <a:r>
              <a:rPr lang="id-ID" sz="1050" b="1">
                <a:solidFill>
                  <a:schemeClr val="dk1"/>
                </a:solidFill>
                <a:latin typeface="Roboto"/>
                <a:ea typeface="Roboto"/>
                <a:cs typeface="Roboto"/>
                <a:sym typeface="Roboto"/>
              </a:rPr>
              <a:t>Enable compression &amp; browser caching</a:t>
            </a:r>
            <a:endParaRPr sz="1050" b="1">
              <a:solidFill>
                <a:schemeClr val="dk1"/>
              </a:solidFill>
              <a:latin typeface="Roboto"/>
              <a:ea typeface="Roboto"/>
              <a:cs typeface="Roboto"/>
              <a:sym typeface="Roboto"/>
            </a:endParaRPr>
          </a:p>
          <a:p>
            <a:pPr>
              <a:lnSpc>
                <a:spcPct val="200000"/>
              </a:lnSpc>
            </a:pPr>
            <a:r>
              <a:rPr lang="id-ID" sz="1050" b="1">
                <a:solidFill>
                  <a:schemeClr val="dk1"/>
                </a:solidFill>
                <a:latin typeface="Roboto"/>
                <a:ea typeface="Roboto"/>
                <a:cs typeface="Roboto"/>
                <a:sym typeface="Roboto"/>
              </a:rPr>
              <a:t>Reduce image sizes &amp; external scripts</a:t>
            </a:r>
            <a:endParaRPr sz="1050" b="1">
              <a:solidFill>
                <a:schemeClr val="dk1"/>
              </a:solidFill>
              <a:latin typeface="Roboto"/>
              <a:ea typeface="Roboto"/>
              <a:cs typeface="Roboto"/>
              <a:sym typeface="Roboto"/>
            </a:endParaRPr>
          </a:p>
          <a:p>
            <a:pPr>
              <a:lnSpc>
                <a:spcPct val="200000"/>
              </a:lnSpc>
            </a:pPr>
            <a:r>
              <a:rPr lang="id-ID" sz="1050" b="1">
                <a:solidFill>
                  <a:schemeClr val="dk1"/>
                </a:solidFill>
                <a:latin typeface="Roboto"/>
                <a:ea typeface="Roboto"/>
                <a:cs typeface="Roboto"/>
                <a:sym typeface="Roboto"/>
              </a:rPr>
              <a:t>Monitor your speed (mobile page) over time</a:t>
            </a:r>
            <a:endParaRPr sz="1050" b="1">
              <a:solidFill>
                <a:schemeClr val="dk1"/>
              </a:solidFill>
              <a:latin typeface="Roboto"/>
              <a:ea typeface="Roboto"/>
              <a:cs typeface="Roboto"/>
              <a:sym typeface="Roboto"/>
            </a:endParaRPr>
          </a:p>
        </p:txBody>
      </p:sp>
      <p:sp>
        <p:nvSpPr>
          <p:cNvPr id="248" name="Google Shape;248;p10"/>
          <p:cNvSpPr/>
          <p:nvPr/>
        </p:nvSpPr>
        <p:spPr>
          <a:xfrm>
            <a:off x="500061" y="2946585"/>
            <a:ext cx="73482" cy="98013"/>
          </a:xfrm>
          <a:prstGeom prst="chevron">
            <a:avLst>
              <a:gd name="adj" fmla="val 50000"/>
            </a:avLst>
          </a:prstGeom>
          <a:solidFill>
            <a:srgbClr val="FF9B00"/>
          </a:solidFill>
          <a:ln w="9525" cap="flat" cmpd="sng">
            <a:solidFill>
              <a:srgbClr val="FF5E00"/>
            </a:solidFill>
            <a:prstDash val="solid"/>
            <a:round/>
            <a:headEnd type="none" w="sm" len="sm"/>
            <a:tailEnd type="none" w="sm" len="sm"/>
          </a:ln>
        </p:spPr>
        <p:txBody>
          <a:bodyPr spcFirstLastPara="1" wrap="square" lIns="34293" tIns="34293" rIns="34293" bIns="34293" anchor="ctr" anchorCtr="0">
            <a:noAutofit/>
          </a:bodyPr>
          <a:lstStyle/>
          <a:p>
            <a:endParaRPr sz="675"/>
          </a:p>
        </p:txBody>
      </p:sp>
      <p:sp>
        <p:nvSpPr>
          <p:cNvPr id="249" name="Google Shape;249;p10"/>
          <p:cNvSpPr/>
          <p:nvPr/>
        </p:nvSpPr>
        <p:spPr>
          <a:xfrm>
            <a:off x="500061" y="3285737"/>
            <a:ext cx="73482" cy="98013"/>
          </a:xfrm>
          <a:prstGeom prst="chevron">
            <a:avLst>
              <a:gd name="adj" fmla="val 50000"/>
            </a:avLst>
          </a:prstGeom>
          <a:solidFill>
            <a:srgbClr val="FF9B00"/>
          </a:solidFill>
          <a:ln w="9525" cap="flat" cmpd="sng">
            <a:solidFill>
              <a:srgbClr val="FF5E00"/>
            </a:solidFill>
            <a:prstDash val="solid"/>
            <a:round/>
            <a:headEnd type="none" w="sm" len="sm"/>
            <a:tailEnd type="none" w="sm" len="sm"/>
          </a:ln>
        </p:spPr>
        <p:txBody>
          <a:bodyPr spcFirstLastPara="1" wrap="square" lIns="34293" tIns="34293" rIns="34293" bIns="34293" anchor="ctr" anchorCtr="0">
            <a:noAutofit/>
          </a:bodyPr>
          <a:lstStyle/>
          <a:p>
            <a:endParaRPr sz="675"/>
          </a:p>
        </p:txBody>
      </p:sp>
      <p:sp>
        <p:nvSpPr>
          <p:cNvPr id="250" name="Google Shape;250;p10"/>
          <p:cNvSpPr/>
          <p:nvPr/>
        </p:nvSpPr>
        <p:spPr>
          <a:xfrm>
            <a:off x="500061" y="3596311"/>
            <a:ext cx="73482" cy="98013"/>
          </a:xfrm>
          <a:prstGeom prst="chevron">
            <a:avLst>
              <a:gd name="adj" fmla="val 50000"/>
            </a:avLst>
          </a:prstGeom>
          <a:solidFill>
            <a:srgbClr val="FF9B00"/>
          </a:solidFill>
          <a:ln w="9525" cap="flat" cmpd="sng">
            <a:solidFill>
              <a:srgbClr val="FF5E00"/>
            </a:solidFill>
            <a:prstDash val="solid"/>
            <a:round/>
            <a:headEnd type="none" w="sm" len="sm"/>
            <a:tailEnd type="none" w="sm" len="sm"/>
          </a:ln>
        </p:spPr>
        <p:txBody>
          <a:bodyPr spcFirstLastPara="1" wrap="square" lIns="34293" tIns="34293" rIns="34293" bIns="34293" anchor="ctr" anchorCtr="0">
            <a:noAutofit/>
          </a:bodyPr>
          <a:lstStyle/>
          <a:p>
            <a:endParaRPr sz="675"/>
          </a:p>
        </p:txBody>
      </p:sp>
      <p:sp>
        <p:nvSpPr>
          <p:cNvPr id="251" name="Google Shape;251;p10"/>
          <p:cNvSpPr/>
          <p:nvPr/>
        </p:nvSpPr>
        <p:spPr>
          <a:xfrm>
            <a:off x="490524" y="3904301"/>
            <a:ext cx="73482" cy="98013"/>
          </a:xfrm>
          <a:prstGeom prst="chevron">
            <a:avLst>
              <a:gd name="adj" fmla="val 50000"/>
            </a:avLst>
          </a:prstGeom>
          <a:solidFill>
            <a:srgbClr val="FF9B00"/>
          </a:solidFill>
          <a:ln w="9525" cap="flat" cmpd="sng">
            <a:solidFill>
              <a:srgbClr val="FF5E00"/>
            </a:solidFill>
            <a:prstDash val="solid"/>
            <a:round/>
            <a:headEnd type="none" w="sm" len="sm"/>
            <a:tailEnd type="none" w="sm" len="sm"/>
          </a:ln>
        </p:spPr>
        <p:txBody>
          <a:bodyPr spcFirstLastPara="1" wrap="square" lIns="34293" tIns="34293" rIns="34293" bIns="34293" anchor="ctr" anchorCtr="0">
            <a:noAutofit/>
          </a:bodyPr>
          <a:lstStyle/>
          <a:p>
            <a:endParaRPr sz="675"/>
          </a:p>
        </p:txBody>
      </p:sp>
      <p:sp>
        <p:nvSpPr>
          <p:cNvPr id="252" name="Google Shape;252;p10"/>
          <p:cNvSpPr/>
          <p:nvPr/>
        </p:nvSpPr>
        <p:spPr>
          <a:xfrm>
            <a:off x="490524" y="4214875"/>
            <a:ext cx="73482" cy="98013"/>
          </a:xfrm>
          <a:prstGeom prst="chevron">
            <a:avLst>
              <a:gd name="adj" fmla="val 50000"/>
            </a:avLst>
          </a:prstGeom>
          <a:solidFill>
            <a:srgbClr val="FF9B00"/>
          </a:solidFill>
          <a:ln w="9525" cap="flat" cmpd="sng">
            <a:solidFill>
              <a:srgbClr val="FF5E00"/>
            </a:solidFill>
            <a:prstDash val="solid"/>
            <a:round/>
            <a:headEnd type="none" w="sm" len="sm"/>
            <a:tailEnd type="none" w="sm" len="sm"/>
          </a:ln>
        </p:spPr>
        <p:txBody>
          <a:bodyPr spcFirstLastPara="1" wrap="square" lIns="34293" tIns="34293" rIns="34293" bIns="34293" anchor="ctr" anchorCtr="0">
            <a:noAutofit/>
          </a:bodyPr>
          <a:lstStyle/>
          <a:p>
            <a:endParaRPr sz="675"/>
          </a:p>
        </p:txBody>
      </p:sp>
      <p:sp>
        <p:nvSpPr>
          <p:cNvPr id="253" name="Google Shape;253;p10"/>
          <p:cNvSpPr/>
          <p:nvPr/>
        </p:nvSpPr>
        <p:spPr>
          <a:xfrm>
            <a:off x="490524" y="4554026"/>
            <a:ext cx="73482" cy="98013"/>
          </a:xfrm>
          <a:prstGeom prst="chevron">
            <a:avLst>
              <a:gd name="adj" fmla="val 50000"/>
            </a:avLst>
          </a:prstGeom>
          <a:solidFill>
            <a:srgbClr val="FF9B00"/>
          </a:solidFill>
          <a:ln w="9525" cap="flat" cmpd="sng">
            <a:solidFill>
              <a:srgbClr val="FF5E00"/>
            </a:solidFill>
            <a:prstDash val="solid"/>
            <a:round/>
            <a:headEnd type="none" w="sm" len="sm"/>
            <a:tailEnd type="none" w="sm" len="sm"/>
          </a:ln>
        </p:spPr>
        <p:txBody>
          <a:bodyPr spcFirstLastPara="1" wrap="square" lIns="34293" tIns="34293" rIns="34293" bIns="34293" anchor="ctr" anchorCtr="0">
            <a:noAutofit/>
          </a:bodyPr>
          <a:lstStyle/>
          <a:p>
            <a:endParaRPr sz="675"/>
          </a:p>
        </p:txBody>
      </p:sp>
      <p:sp>
        <p:nvSpPr>
          <p:cNvPr id="254" name="Google Shape;254;p10"/>
          <p:cNvSpPr/>
          <p:nvPr/>
        </p:nvSpPr>
        <p:spPr>
          <a:xfrm>
            <a:off x="490524" y="4864600"/>
            <a:ext cx="73482" cy="98013"/>
          </a:xfrm>
          <a:prstGeom prst="chevron">
            <a:avLst>
              <a:gd name="adj" fmla="val 50000"/>
            </a:avLst>
          </a:prstGeom>
          <a:solidFill>
            <a:srgbClr val="FF9B00"/>
          </a:solidFill>
          <a:ln w="9525" cap="flat" cmpd="sng">
            <a:solidFill>
              <a:srgbClr val="FF5E00"/>
            </a:solidFill>
            <a:prstDash val="solid"/>
            <a:round/>
            <a:headEnd type="none" w="sm" len="sm"/>
            <a:tailEnd type="none" w="sm" len="sm"/>
          </a:ln>
        </p:spPr>
        <p:txBody>
          <a:bodyPr spcFirstLastPara="1" wrap="square" lIns="34293" tIns="34293" rIns="34293" bIns="34293" anchor="ctr" anchorCtr="0">
            <a:noAutofit/>
          </a:bodyPr>
          <a:lstStyle/>
          <a:p>
            <a:endParaRPr sz="675"/>
          </a:p>
        </p:txBody>
      </p:sp>
      <p:sp>
        <p:nvSpPr>
          <p:cNvPr id="255" name="Google Shape;255;p10"/>
          <p:cNvSpPr/>
          <p:nvPr/>
        </p:nvSpPr>
        <p:spPr>
          <a:xfrm>
            <a:off x="490524" y="5203752"/>
            <a:ext cx="73482" cy="98013"/>
          </a:xfrm>
          <a:prstGeom prst="chevron">
            <a:avLst>
              <a:gd name="adj" fmla="val 50000"/>
            </a:avLst>
          </a:prstGeom>
          <a:solidFill>
            <a:srgbClr val="FF9B00"/>
          </a:solidFill>
          <a:ln w="9525" cap="flat" cmpd="sng">
            <a:solidFill>
              <a:srgbClr val="FF5E00"/>
            </a:solidFill>
            <a:prstDash val="solid"/>
            <a:round/>
            <a:headEnd type="none" w="sm" len="sm"/>
            <a:tailEnd type="none" w="sm" len="sm"/>
          </a:ln>
        </p:spPr>
        <p:txBody>
          <a:bodyPr spcFirstLastPara="1" wrap="square" lIns="34293" tIns="34293" rIns="34293" bIns="34293" anchor="ctr" anchorCtr="0">
            <a:noAutofit/>
          </a:bodyPr>
          <a:lstStyle/>
          <a:p>
            <a:endParaRPr sz="675"/>
          </a:p>
        </p:txBody>
      </p:sp>
      <p:sp>
        <p:nvSpPr>
          <p:cNvPr id="256" name="Google Shape;256;p10"/>
          <p:cNvSpPr/>
          <p:nvPr/>
        </p:nvSpPr>
        <p:spPr>
          <a:xfrm>
            <a:off x="490524" y="5514326"/>
            <a:ext cx="73482" cy="98013"/>
          </a:xfrm>
          <a:prstGeom prst="chevron">
            <a:avLst>
              <a:gd name="adj" fmla="val 50000"/>
            </a:avLst>
          </a:prstGeom>
          <a:solidFill>
            <a:srgbClr val="FF9B00"/>
          </a:solidFill>
          <a:ln w="9525" cap="flat" cmpd="sng">
            <a:solidFill>
              <a:srgbClr val="FF5E00"/>
            </a:solidFill>
            <a:prstDash val="solid"/>
            <a:round/>
            <a:headEnd type="none" w="sm" len="sm"/>
            <a:tailEnd type="none" w="sm" len="sm"/>
          </a:ln>
        </p:spPr>
        <p:txBody>
          <a:bodyPr spcFirstLastPara="1" wrap="square" lIns="34293" tIns="34293" rIns="34293" bIns="34293" anchor="ctr" anchorCtr="0">
            <a:noAutofit/>
          </a:bodyPr>
          <a:lstStyle/>
          <a:p>
            <a:endParaRPr sz="675"/>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3"/>
                                        </p:tgtEl>
                                        <p:attrNameLst>
                                          <p:attrName>style.visibility</p:attrName>
                                        </p:attrNameLst>
                                      </p:cBhvr>
                                      <p:to>
                                        <p:strVal val="visible"/>
                                      </p:to>
                                    </p:set>
                                    <p:animEffect transition="in" filter="fade">
                                      <p:cBhvr>
                                        <p:cTn id="7" dur="5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1"/>
          <p:cNvSpPr/>
          <p:nvPr/>
        </p:nvSpPr>
        <p:spPr>
          <a:xfrm>
            <a:off x="4028765" y="5534057"/>
            <a:ext cx="1062952" cy="398579"/>
          </a:xfrm>
          <a:prstGeom prst="rect">
            <a:avLst/>
          </a:prstGeom>
          <a:solidFill>
            <a:schemeClr val="lt2"/>
          </a:solidFill>
          <a:ln>
            <a:noFill/>
          </a:ln>
        </p:spPr>
        <p:txBody>
          <a:bodyPr spcFirstLastPara="1" wrap="square" lIns="34293" tIns="34293" rIns="34293" bIns="34293" anchor="ctr" anchorCtr="0">
            <a:noAutofit/>
          </a:bodyPr>
          <a:lstStyle/>
          <a:p>
            <a:endParaRPr sz="675"/>
          </a:p>
        </p:txBody>
      </p:sp>
      <p:sp>
        <p:nvSpPr>
          <p:cNvPr id="263" name="Google Shape;263;p11"/>
          <p:cNvSpPr/>
          <p:nvPr/>
        </p:nvSpPr>
        <p:spPr>
          <a:xfrm>
            <a:off x="11" y="1368016"/>
            <a:ext cx="9144019" cy="438752"/>
          </a:xfrm>
          <a:prstGeom prst="rect">
            <a:avLst/>
          </a:prstGeom>
          <a:noFill/>
          <a:ln>
            <a:noFill/>
          </a:ln>
        </p:spPr>
        <p:txBody>
          <a:bodyPr spcFirstLastPara="1" wrap="square" lIns="0" tIns="0" rIns="0" bIns="0" anchor="ctr" anchorCtr="0">
            <a:noAutofit/>
          </a:bodyPr>
          <a:lstStyle/>
          <a:p>
            <a:pPr algn="ctr">
              <a:buClr>
                <a:srgbClr val="91969B"/>
              </a:buClr>
              <a:buSzPts val="1900"/>
            </a:pPr>
            <a:r>
              <a:rPr lang="id-ID" sz="2851" dirty="0">
                <a:latin typeface="Roboto"/>
                <a:ea typeface="Roboto"/>
                <a:cs typeface="Roboto"/>
                <a:sym typeface="Roboto"/>
              </a:rPr>
              <a:t>Create killer content (Comprehensive in-depth)</a:t>
            </a:r>
            <a:endParaRPr sz="675" dirty="0"/>
          </a:p>
        </p:txBody>
      </p:sp>
      <p:grpSp>
        <p:nvGrpSpPr>
          <p:cNvPr id="264" name="Google Shape;264;p11"/>
          <p:cNvGrpSpPr/>
          <p:nvPr/>
        </p:nvGrpSpPr>
        <p:grpSpPr>
          <a:xfrm>
            <a:off x="4423172" y="1830311"/>
            <a:ext cx="300056" cy="71456"/>
            <a:chOff x="1942593" y="2781300"/>
            <a:chExt cx="799941" cy="190500"/>
          </a:xfrm>
        </p:grpSpPr>
        <p:sp>
          <p:nvSpPr>
            <p:cNvPr id="265" name="Google Shape;265;p11"/>
            <p:cNvSpPr/>
            <p:nvPr/>
          </p:nvSpPr>
          <p:spPr>
            <a:xfrm>
              <a:off x="1942593"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266" name="Google Shape;266;p11"/>
            <p:cNvSpPr/>
            <p:nvPr/>
          </p:nvSpPr>
          <p:spPr>
            <a:xfrm>
              <a:off x="2247315"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267" name="Google Shape;267;p11"/>
            <p:cNvSpPr/>
            <p:nvPr/>
          </p:nvSpPr>
          <p:spPr>
            <a:xfrm>
              <a:off x="2552034"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grpSp>
      <p:sp>
        <p:nvSpPr>
          <p:cNvPr id="268" name="Google Shape;268;p11"/>
          <p:cNvSpPr/>
          <p:nvPr/>
        </p:nvSpPr>
        <p:spPr>
          <a:xfrm>
            <a:off x="-1" y="1130298"/>
            <a:ext cx="9144019" cy="161592"/>
          </a:xfrm>
          <a:prstGeom prst="rect">
            <a:avLst/>
          </a:prstGeom>
          <a:noFill/>
          <a:ln>
            <a:noFill/>
          </a:ln>
        </p:spPr>
        <p:txBody>
          <a:bodyPr spcFirstLastPara="1" wrap="square" lIns="0" tIns="0" rIns="0" bIns="0" anchor="ctr" anchorCtr="0">
            <a:noAutofit/>
          </a:bodyPr>
          <a:lstStyle/>
          <a:p>
            <a:pPr algn="ctr">
              <a:buClr>
                <a:srgbClr val="FF9B00"/>
              </a:buClr>
              <a:buSzPts val="700"/>
            </a:pPr>
            <a:r>
              <a:rPr lang="id-ID" sz="1050" b="1">
                <a:solidFill>
                  <a:srgbClr val="FF9B00"/>
                </a:solidFill>
                <a:latin typeface="Roboto"/>
                <a:ea typeface="Roboto"/>
                <a:cs typeface="Roboto"/>
                <a:sym typeface="Roboto"/>
              </a:rPr>
              <a:t>How to improve Google organic ranking?</a:t>
            </a:r>
            <a:endParaRPr sz="675"/>
          </a:p>
        </p:txBody>
      </p:sp>
      <p:sp>
        <p:nvSpPr>
          <p:cNvPr id="269" name="Google Shape;269;p11"/>
          <p:cNvSpPr/>
          <p:nvPr/>
        </p:nvSpPr>
        <p:spPr>
          <a:xfrm>
            <a:off x="7097683" y="3475319"/>
            <a:ext cx="681477" cy="681703"/>
          </a:xfrm>
          <a:prstGeom prst="ellipse">
            <a:avLst/>
          </a:prstGeom>
          <a:solidFill>
            <a:srgbClr val="91969B"/>
          </a:solidFill>
          <a:ln>
            <a:noFill/>
          </a:ln>
        </p:spPr>
        <p:txBody>
          <a:bodyPr spcFirstLastPara="1" wrap="square" lIns="82296" tIns="41148" rIns="82296" bIns="41148" anchor="ctr" anchorCtr="0">
            <a:noAutofit/>
          </a:bodyPr>
          <a:lstStyle/>
          <a:p>
            <a:pPr algn="ctr">
              <a:buClr>
                <a:srgbClr val="000000"/>
              </a:buClr>
              <a:buSzPts val="3600"/>
            </a:pPr>
            <a:endParaRPr sz="1350">
              <a:solidFill>
                <a:srgbClr val="6B7075"/>
              </a:solidFill>
              <a:latin typeface="Roboto"/>
              <a:ea typeface="Roboto"/>
              <a:cs typeface="Roboto"/>
              <a:sym typeface="Roboto"/>
            </a:endParaRPr>
          </a:p>
        </p:txBody>
      </p:sp>
      <p:sp>
        <p:nvSpPr>
          <p:cNvPr id="270" name="Google Shape;270;p11"/>
          <p:cNvSpPr/>
          <p:nvPr/>
        </p:nvSpPr>
        <p:spPr>
          <a:xfrm>
            <a:off x="6211524" y="3514904"/>
            <a:ext cx="1283847" cy="1284184"/>
          </a:xfrm>
          <a:prstGeom prst="ellipse">
            <a:avLst/>
          </a:prstGeom>
          <a:solidFill>
            <a:srgbClr val="4B5050"/>
          </a:solidFill>
          <a:ln>
            <a:noFill/>
          </a:ln>
        </p:spPr>
        <p:txBody>
          <a:bodyPr spcFirstLastPara="1" wrap="square" lIns="34293" tIns="17142" rIns="34293" bIns="17142" anchor="ctr" anchorCtr="0">
            <a:noAutofit/>
          </a:bodyPr>
          <a:lstStyle/>
          <a:p>
            <a:pPr algn="ctr">
              <a:buClr>
                <a:srgbClr val="000000"/>
              </a:buClr>
              <a:buSzPts val="3600"/>
            </a:pPr>
            <a:endParaRPr sz="1350">
              <a:solidFill>
                <a:srgbClr val="6B7075"/>
              </a:solidFill>
              <a:latin typeface="Roboto"/>
              <a:ea typeface="Roboto"/>
              <a:cs typeface="Roboto"/>
              <a:sym typeface="Roboto"/>
            </a:endParaRPr>
          </a:p>
        </p:txBody>
      </p:sp>
      <p:sp>
        <p:nvSpPr>
          <p:cNvPr id="271" name="Google Shape;271;p11"/>
          <p:cNvSpPr/>
          <p:nvPr/>
        </p:nvSpPr>
        <p:spPr>
          <a:xfrm>
            <a:off x="6339572" y="3642985"/>
            <a:ext cx="1027730" cy="1028068"/>
          </a:xfrm>
          <a:prstGeom prst="ellipse">
            <a:avLst/>
          </a:prstGeom>
          <a:solidFill>
            <a:srgbClr val="FFFFFF"/>
          </a:solidFill>
          <a:ln>
            <a:noFill/>
          </a:ln>
        </p:spPr>
        <p:txBody>
          <a:bodyPr spcFirstLastPara="1" wrap="square" lIns="34293" tIns="17142" rIns="34293" bIns="17142" anchor="ctr" anchorCtr="0">
            <a:noAutofit/>
          </a:bodyPr>
          <a:lstStyle/>
          <a:p>
            <a:pPr algn="ctr">
              <a:buClr>
                <a:srgbClr val="000000"/>
              </a:buClr>
              <a:buSzPts val="3600"/>
            </a:pPr>
            <a:endParaRPr sz="1350">
              <a:solidFill>
                <a:srgbClr val="6B7075"/>
              </a:solidFill>
              <a:latin typeface="Roboto"/>
              <a:ea typeface="Roboto"/>
              <a:cs typeface="Roboto"/>
              <a:sym typeface="Roboto"/>
            </a:endParaRPr>
          </a:p>
        </p:txBody>
      </p:sp>
      <p:sp>
        <p:nvSpPr>
          <p:cNvPr id="272" name="Google Shape;272;p11"/>
          <p:cNvSpPr txBox="1"/>
          <p:nvPr/>
        </p:nvSpPr>
        <p:spPr>
          <a:xfrm>
            <a:off x="6519391" y="4223483"/>
            <a:ext cx="668199" cy="250490"/>
          </a:xfrm>
          <a:prstGeom prst="rect">
            <a:avLst/>
          </a:prstGeom>
          <a:noFill/>
          <a:ln>
            <a:noFill/>
          </a:ln>
        </p:spPr>
        <p:txBody>
          <a:bodyPr spcFirstLastPara="1" wrap="square" lIns="82296" tIns="41148" rIns="82296" bIns="41148" anchor="t" anchorCtr="0">
            <a:noAutofit/>
          </a:bodyPr>
          <a:lstStyle/>
          <a:p>
            <a:pPr algn="ctr">
              <a:buClr>
                <a:srgbClr val="6B7075"/>
              </a:buClr>
              <a:buSzPts val="725"/>
            </a:pPr>
            <a:r>
              <a:rPr lang="id-ID" sz="1088">
                <a:solidFill>
                  <a:srgbClr val="6B7075"/>
                </a:solidFill>
                <a:latin typeface="Roboto"/>
                <a:ea typeface="Roboto"/>
                <a:cs typeface="Roboto"/>
                <a:sym typeface="Roboto"/>
              </a:rPr>
              <a:t>Prepare Layouts</a:t>
            </a:r>
            <a:endParaRPr sz="675"/>
          </a:p>
        </p:txBody>
      </p:sp>
      <p:sp>
        <p:nvSpPr>
          <p:cNvPr id="273" name="Google Shape;273;p11"/>
          <p:cNvSpPr/>
          <p:nvPr/>
        </p:nvSpPr>
        <p:spPr>
          <a:xfrm>
            <a:off x="7347859" y="3548141"/>
            <a:ext cx="1283847" cy="1284184"/>
          </a:xfrm>
          <a:prstGeom prst="ellipse">
            <a:avLst/>
          </a:prstGeom>
          <a:solidFill>
            <a:srgbClr val="4B5050"/>
          </a:solidFill>
          <a:ln>
            <a:noFill/>
          </a:ln>
        </p:spPr>
        <p:txBody>
          <a:bodyPr spcFirstLastPara="1" wrap="square" lIns="34293" tIns="17142" rIns="34293" bIns="17142" anchor="ctr" anchorCtr="0">
            <a:noAutofit/>
          </a:bodyPr>
          <a:lstStyle/>
          <a:p>
            <a:pPr algn="ctr">
              <a:buClr>
                <a:srgbClr val="000000"/>
              </a:buClr>
              <a:buSzPts val="3600"/>
            </a:pPr>
            <a:endParaRPr sz="1350">
              <a:solidFill>
                <a:srgbClr val="6B7075"/>
              </a:solidFill>
              <a:latin typeface="Roboto"/>
              <a:ea typeface="Roboto"/>
              <a:cs typeface="Roboto"/>
              <a:sym typeface="Roboto"/>
            </a:endParaRPr>
          </a:p>
        </p:txBody>
      </p:sp>
      <p:sp>
        <p:nvSpPr>
          <p:cNvPr id="274" name="Google Shape;274;p11"/>
          <p:cNvSpPr/>
          <p:nvPr/>
        </p:nvSpPr>
        <p:spPr>
          <a:xfrm>
            <a:off x="7475908" y="3676222"/>
            <a:ext cx="1027730" cy="1028068"/>
          </a:xfrm>
          <a:prstGeom prst="ellipse">
            <a:avLst/>
          </a:prstGeom>
          <a:solidFill>
            <a:srgbClr val="FFFFFF"/>
          </a:solidFill>
          <a:ln>
            <a:noFill/>
          </a:ln>
        </p:spPr>
        <p:txBody>
          <a:bodyPr spcFirstLastPara="1" wrap="square" lIns="34293" tIns="17142" rIns="34293" bIns="17142" anchor="ctr" anchorCtr="0">
            <a:noAutofit/>
          </a:bodyPr>
          <a:lstStyle/>
          <a:p>
            <a:pPr algn="ctr">
              <a:buClr>
                <a:srgbClr val="000000"/>
              </a:buClr>
              <a:buSzPts val="3600"/>
            </a:pPr>
            <a:endParaRPr sz="1350">
              <a:solidFill>
                <a:srgbClr val="6B7075"/>
              </a:solidFill>
              <a:latin typeface="Roboto"/>
              <a:ea typeface="Roboto"/>
              <a:cs typeface="Roboto"/>
              <a:sym typeface="Roboto"/>
            </a:endParaRPr>
          </a:p>
        </p:txBody>
      </p:sp>
      <p:sp>
        <p:nvSpPr>
          <p:cNvPr id="275" name="Google Shape;275;p11"/>
          <p:cNvSpPr/>
          <p:nvPr/>
        </p:nvSpPr>
        <p:spPr>
          <a:xfrm>
            <a:off x="6809238" y="2514653"/>
            <a:ext cx="1283847" cy="1284184"/>
          </a:xfrm>
          <a:prstGeom prst="ellipse">
            <a:avLst/>
          </a:prstGeom>
          <a:solidFill>
            <a:srgbClr val="FF9B00"/>
          </a:solidFill>
          <a:ln>
            <a:noFill/>
          </a:ln>
        </p:spPr>
        <p:txBody>
          <a:bodyPr spcFirstLastPara="1" wrap="square" lIns="34293" tIns="17142" rIns="34293" bIns="17142" anchor="ctr" anchorCtr="0">
            <a:noAutofit/>
          </a:bodyPr>
          <a:lstStyle/>
          <a:p>
            <a:pPr algn="ctr">
              <a:buClr>
                <a:srgbClr val="000000"/>
              </a:buClr>
              <a:buSzPts val="3600"/>
            </a:pPr>
            <a:endParaRPr sz="1350">
              <a:solidFill>
                <a:srgbClr val="6B7075"/>
              </a:solidFill>
              <a:latin typeface="Roboto"/>
              <a:ea typeface="Roboto"/>
              <a:cs typeface="Roboto"/>
              <a:sym typeface="Roboto"/>
            </a:endParaRPr>
          </a:p>
        </p:txBody>
      </p:sp>
      <p:sp>
        <p:nvSpPr>
          <p:cNvPr id="276" name="Google Shape;276;p11"/>
          <p:cNvSpPr/>
          <p:nvPr/>
        </p:nvSpPr>
        <p:spPr>
          <a:xfrm>
            <a:off x="6937286" y="2642734"/>
            <a:ext cx="1027730" cy="1028068"/>
          </a:xfrm>
          <a:prstGeom prst="ellipse">
            <a:avLst/>
          </a:prstGeom>
          <a:solidFill>
            <a:srgbClr val="FFFFFF"/>
          </a:solidFill>
          <a:ln>
            <a:noFill/>
          </a:ln>
        </p:spPr>
        <p:txBody>
          <a:bodyPr spcFirstLastPara="1" wrap="square" lIns="34293" tIns="17142" rIns="34293" bIns="17142" anchor="ctr" anchorCtr="0">
            <a:noAutofit/>
          </a:bodyPr>
          <a:lstStyle/>
          <a:p>
            <a:pPr algn="ctr">
              <a:buClr>
                <a:srgbClr val="000000"/>
              </a:buClr>
              <a:buSzPts val="3600"/>
            </a:pPr>
            <a:endParaRPr sz="1350">
              <a:solidFill>
                <a:srgbClr val="6B7075"/>
              </a:solidFill>
              <a:latin typeface="Roboto"/>
              <a:ea typeface="Roboto"/>
              <a:cs typeface="Roboto"/>
              <a:sym typeface="Roboto"/>
            </a:endParaRPr>
          </a:p>
        </p:txBody>
      </p:sp>
      <p:sp>
        <p:nvSpPr>
          <p:cNvPr id="277" name="Google Shape;277;p11"/>
          <p:cNvSpPr txBox="1"/>
          <p:nvPr/>
        </p:nvSpPr>
        <p:spPr>
          <a:xfrm>
            <a:off x="7007747" y="3219242"/>
            <a:ext cx="886843" cy="250490"/>
          </a:xfrm>
          <a:prstGeom prst="rect">
            <a:avLst/>
          </a:prstGeom>
          <a:noFill/>
          <a:ln>
            <a:noFill/>
          </a:ln>
        </p:spPr>
        <p:txBody>
          <a:bodyPr spcFirstLastPara="1" wrap="square" lIns="82296" tIns="41148" rIns="82296" bIns="41148" anchor="t" anchorCtr="0">
            <a:noAutofit/>
          </a:bodyPr>
          <a:lstStyle/>
          <a:p>
            <a:pPr algn="ctr">
              <a:buClr>
                <a:srgbClr val="6B7075"/>
              </a:buClr>
              <a:buSzPts val="725"/>
            </a:pPr>
            <a:r>
              <a:rPr lang="id-ID" sz="1088">
                <a:solidFill>
                  <a:srgbClr val="6B7075"/>
                </a:solidFill>
                <a:latin typeface="Roboto"/>
                <a:ea typeface="Roboto"/>
                <a:cs typeface="Roboto"/>
                <a:sym typeface="Roboto"/>
              </a:rPr>
              <a:t>Identify Problem</a:t>
            </a:r>
            <a:endParaRPr sz="675"/>
          </a:p>
        </p:txBody>
      </p:sp>
      <p:sp>
        <p:nvSpPr>
          <p:cNvPr id="278" name="Google Shape;278;p11"/>
          <p:cNvSpPr txBox="1"/>
          <p:nvPr/>
        </p:nvSpPr>
        <p:spPr>
          <a:xfrm>
            <a:off x="7620482" y="4214907"/>
            <a:ext cx="738642" cy="250490"/>
          </a:xfrm>
          <a:prstGeom prst="rect">
            <a:avLst/>
          </a:prstGeom>
          <a:noFill/>
          <a:ln>
            <a:noFill/>
          </a:ln>
        </p:spPr>
        <p:txBody>
          <a:bodyPr spcFirstLastPara="1" wrap="square" lIns="82296" tIns="41148" rIns="82296" bIns="41148" anchor="t" anchorCtr="0">
            <a:noAutofit/>
          </a:bodyPr>
          <a:lstStyle/>
          <a:p>
            <a:pPr algn="ctr">
              <a:buClr>
                <a:srgbClr val="6B7075"/>
              </a:buClr>
              <a:buSzPts val="725"/>
            </a:pPr>
            <a:r>
              <a:rPr lang="id-ID" sz="1088">
                <a:solidFill>
                  <a:srgbClr val="6B7075"/>
                </a:solidFill>
                <a:latin typeface="Roboto"/>
                <a:ea typeface="Roboto"/>
                <a:cs typeface="Roboto"/>
                <a:sym typeface="Roboto"/>
              </a:rPr>
              <a:t>Share Story</a:t>
            </a:r>
            <a:endParaRPr sz="675"/>
          </a:p>
        </p:txBody>
      </p:sp>
      <p:sp>
        <p:nvSpPr>
          <p:cNvPr id="279" name="Google Shape;279;p11"/>
          <p:cNvSpPr/>
          <p:nvPr/>
        </p:nvSpPr>
        <p:spPr>
          <a:xfrm>
            <a:off x="7802197" y="3837216"/>
            <a:ext cx="382600" cy="382712"/>
          </a:xfrm>
          <a:custGeom>
            <a:avLst/>
            <a:gdLst/>
            <a:ahLst/>
            <a:cxnLst/>
            <a:rect l="l" t="t" r="r" b="b"/>
            <a:pathLst>
              <a:path w="120000" h="120000" extrusionOk="0">
                <a:moveTo>
                  <a:pt x="114132" y="2654"/>
                </a:moveTo>
                <a:lnTo>
                  <a:pt x="114132" y="2654"/>
                </a:lnTo>
                <a:cubicBezTo>
                  <a:pt x="108643" y="2654"/>
                  <a:pt x="0" y="58578"/>
                  <a:pt x="0" y="58578"/>
                </a:cubicBezTo>
                <a:lnTo>
                  <a:pt x="36151" y="80947"/>
                </a:lnTo>
                <a:lnTo>
                  <a:pt x="58485" y="119810"/>
                </a:lnTo>
                <a:cubicBezTo>
                  <a:pt x="58485" y="119810"/>
                  <a:pt x="116971" y="8341"/>
                  <a:pt x="116971" y="5497"/>
                </a:cubicBezTo>
                <a:cubicBezTo>
                  <a:pt x="119810" y="2654"/>
                  <a:pt x="116971" y="0"/>
                  <a:pt x="114132" y="2654"/>
                </a:cubicBezTo>
                <a:close/>
                <a:moveTo>
                  <a:pt x="14006" y="58578"/>
                </a:moveTo>
                <a:lnTo>
                  <a:pt x="14006" y="58578"/>
                </a:lnTo>
                <a:cubicBezTo>
                  <a:pt x="100315" y="16682"/>
                  <a:pt x="100315" y="16682"/>
                  <a:pt x="100315" y="16682"/>
                </a:cubicBezTo>
                <a:cubicBezTo>
                  <a:pt x="38990" y="72417"/>
                  <a:pt x="38990" y="72417"/>
                  <a:pt x="38990" y="72417"/>
                </a:cubicBezTo>
                <a:lnTo>
                  <a:pt x="14006" y="58578"/>
                </a:lnTo>
                <a:close/>
                <a:moveTo>
                  <a:pt x="58485" y="105971"/>
                </a:moveTo>
                <a:lnTo>
                  <a:pt x="58485" y="105971"/>
                </a:lnTo>
                <a:cubicBezTo>
                  <a:pt x="58485" y="105971"/>
                  <a:pt x="47318" y="83601"/>
                  <a:pt x="44668" y="75260"/>
                </a:cubicBezTo>
                <a:cubicBezTo>
                  <a:pt x="103154" y="19336"/>
                  <a:pt x="103154" y="19336"/>
                  <a:pt x="103154" y="19336"/>
                </a:cubicBezTo>
                <a:lnTo>
                  <a:pt x="58485" y="105971"/>
                </a:lnTo>
                <a:close/>
              </a:path>
            </a:pathLst>
          </a:custGeom>
          <a:solidFill>
            <a:srgbClr val="A5A5A5"/>
          </a:solidFill>
          <a:ln>
            <a:noFill/>
          </a:ln>
        </p:spPr>
        <p:txBody>
          <a:bodyPr spcFirstLastPara="1" wrap="square" lIns="34293" tIns="17142" rIns="34293" bIns="17142" anchor="ctr" anchorCtr="0">
            <a:noAutofit/>
          </a:bodyPr>
          <a:lstStyle/>
          <a:p>
            <a:pPr>
              <a:buClr>
                <a:srgbClr val="000000"/>
              </a:buClr>
              <a:buSzPts val="3600"/>
            </a:pPr>
            <a:endParaRPr sz="1350">
              <a:solidFill>
                <a:srgbClr val="6B7075"/>
              </a:solidFill>
              <a:latin typeface="Roboto"/>
              <a:ea typeface="Roboto"/>
              <a:cs typeface="Roboto"/>
              <a:sym typeface="Roboto"/>
            </a:endParaRPr>
          </a:p>
        </p:txBody>
      </p:sp>
      <p:sp>
        <p:nvSpPr>
          <p:cNvPr id="280" name="Google Shape;280;p11"/>
          <p:cNvSpPr/>
          <p:nvPr/>
        </p:nvSpPr>
        <p:spPr>
          <a:xfrm>
            <a:off x="7286480" y="2838972"/>
            <a:ext cx="303266" cy="371572"/>
          </a:xfrm>
          <a:custGeom>
            <a:avLst/>
            <a:gdLst/>
            <a:ahLst/>
            <a:cxnLst/>
            <a:rect l="l" t="t" r="r" b="b"/>
            <a:pathLst>
              <a:path w="120000" h="120000" extrusionOk="0">
                <a:moveTo>
                  <a:pt x="84550" y="0"/>
                </a:moveTo>
                <a:lnTo>
                  <a:pt x="84550" y="0"/>
                </a:lnTo>
                <a:lnTo>
                  <a:pt x="84550" y="0"/>
                </a:lnTo>
                <a:cubicBezTo>
                  <a:pt x="80958" y="0"/>
                  <a:pt x="80958" y="0"/>
                  <a:pt x="74011" y="0"/>
                </a:cubicBezTo>
                <a:cubicBezTo>
                  <a:pt x="17485" y="0"/>
                  <a:pt x="17485" y="0"/>
                  <a:pt x="17485" y="0"/>
                </a:cubicBezTo>
                <a:cubicBezTo>
                  <a:pt x="6946" y="0"/>
                  <a:pt x="0" y="5621"/>
                  <a:pt x="0" y="14345"/>
                </a:cubicBezTo>
                <a:cubicBezTo>
                  <a:pt x="0" y="105654"/>
                  <a:pt x="0" y="105654"/>
                  <a:pt x="0" y="105654"/>
                </a:cubicBezTo>
                <a:cubicBezTo>
                  <a:pt x="0" y="114184"/>
                  <a:pt x="6946" y="119806"/>
                  <a:pt x="17485" y="119806"/>
                </a:cubicBezTo>
                <a:cubicBezTo>
                  <a:pt x="102275" y="119806"/>
                  <a:pt x="102275" y="119806"/>
                  <a:pt x="102275" y="119806"/>
                </a:cubicBezTo>
                <a:cubicBezTo>
                  <a:pt x="112814" y="119806"/>
                  <a:pt x="119760" y="114184"/>
                  <a:pt x="119760" y="105654"/>
                </a:cubicBezTo>
                <a:cubicBezTo>
                  <a:pt x="119760" y="28497"/>
                  <a:pt x="119760" y="28497"/>
                  <a:pt x="119760" y="28497"/>
                </a:cubicBezTo>
                <a:lnTo>
                  <a:pt x="84550" y="0"/>
                </a:lnTo>
                <a:close/>
                <a:moveTo>
                  <a:pt x="112814" y="105654"/>
                </a:moveTo>
                <a:lnTo>
                  <a:pt x="112814" y="105654"/>
                </a:lnTo>
                <a:cubicBezTo>
                  <a:pt x="112814" y="108368"/>
                  <a:pt x="105628" y="114184"/>
                  <a:pt x="102275" y="114184"/>
                </a:cubicBezTo>
                <a:cubicBezTo>
                  <a:pt x="17485" y="114184"/>
                  <a:pt x="17485" y="114184"/>
                  <a:pt x="17485" y="114184"/>
                </a:cubicBezTo>
                <a:cubicBezTo>
                  <a:pt x="14131" y="114184"/>
                  <a:pt x="6946" y="108368"/>
                  <a:pt x="6946" y="105654"/>
                </a:cubicBezTo>
                <a:cubicBezTo>
                  <a:pt x="6946" y="14345"/>
                  <a:pt x="6946" y="14345"/>
                  <a:pt x="6946" y="14345"/>
                </a:cubicBezTo>
                <a:cubicBezTo>
                  <a:pt x="6946" y="11437"/>
                  <a:pt x="14131" y="5621"/>
                  <a:pt x="17485" y="5621"/>
                </a:cubicBezTo>
                <a:cubicBezTo>
                  <a:pt x="74011" y="5621"/>
                  <a:pt x="74011" y="5621"/>
                  <a:pt x="74011" y="5621"/>
                </a:cubicBezTo>
                <a:cubicBezTo>
                  <a:pt x="74011" y="17059"/>
                  <a:pt x="74011" y="22875"/>
                  <a:pt x="74011" y="22875"/>
                </a:cubicBezTo>
                <a:cubicBezTo>
                  <a:pt x="74011" y="31405"/>
                  <a:pt x="80958" y="37221"/>
                  <a:pt x="91497" y="37221"/>
                </a:cubicBezTo>
                <a:cubicBezTo>
                  <a:pt x="91497" y="37221"/>
                  <a:pt x="102275" y="37221"/>
                  <a:pt x="112814" y="37221"/>
                </a:cubicBezTo>
                <a:lnTo>
                  <a:pt x="112814" y="105654"/>
                </a:lnTo>
                <a:close/>
                <a:moveTo>
                  <a:pt x="91497" y="28497"/>
                </a:moveTo>
                <a:lnTo>
                  <a:pt x="91497" y="28497"/>
                </a:lnTo>
                <a:cubicBezTo>
                  <a:pt x="88143" y="28497"/>
                  <a:pt x="84550" y="25783"/>
                  <a:pt x="84550" y="22875"/>
                </a:cubicBezTo>
                <a:cubicBezTo>
                  <a:pt x="84550" y="22875"/>
                  <a:pt x="84550" y="17059"/>
                  <a:pt x="84550" y="5621"/>
                </a:cubicBezTo>
                <a:cubicBezTo>
                  <a:pt x="112814" y="28497"/>
                  <a:pt x="112814" y="28497"/>
                  <a:pt x="112814" y="28497"/>
                </a:cubicBezTo>
                <a:lnTo>
                  <a:pt x="91497" y="28497"/>
                </a:lnTo>
                <a:close/>
                <a:moveTo>
                  <a:pt x="88143" y="82778"/>
                </a:moveTo>
                <a:lnTo>
                  <a:pt x="88143" y="82778"/>
                </a:lnTo>
                <a:cubicBezTo>
                  <a:pt x="31616" y="82778"/>
                  <a:pt x="31616" y="82778"/>
                  <a:pt x="31616" y="82778"/>
                </a:cubicBezTo>
                <a:cubicBezTo>
                  <a:pt x="28263" y="82778"/>
                  <a:pt x="28263" y="85686"/>
                  <a:pt x="28263" y="85686"/>
                </a:cubicBezTo>
                <a:cubicBezTo>
                  <a:pt x="28263" y="88594"/>
                  <a:pt x="28263" y="91308"/>
                  <a:pt x="31616" y="91308"/>
                </a:cubicBezTo>
                <a:cubicBezTo>
                  <a:pt x="88143" y="91308"/>
                  <a:pt x="88143" y="91308"/>
                  <a:pt x="88143" y="91308"/>
                </a:cubicBezTo>
                <a:cubicBezTo>
                  <a:pt x="91497" y="91308"/>
                  <a:pt x="91497" y="88594"/>
                  <a:pt x="91497" y="85686"/>
                </a:cubicBezTo>
                <a:cubicBezTo>
                  <a:pt x="91497" y="85686"/>
                  <a:pt x="91497" y="82778"/>
                  <a:pt x="88143" y="82778"/>
                </a:cubicBezTo>
                <a:close/>
                <a:moveTo>
                  <a:pt x="88143" y="59903"/>
                </a:moveTo>
                <a:lnTo>
                  <a:pt x="88143" y="59903"/>
                </a:lnTo>
                <a:cubicBezTo>
                  <a:pt x="31616" y="59903"/>
                  <a:pt x="31616" y="59903"/>
                  <a:pt x="31616" y="59903"/>
                </a:cubicBezTo>
                <a:cubicBezTo>
                  <a:pt x="28263" y="59903"/>
                  <a:pt x="28263" y="62810"/>
                  <a:pt x="28263" y="62810"/>
                </a:cubicBezTo>
                <a:cubicBezTo>
                  <a:pt x="28263" y="65718"/>
                  <a:pt x="28263" y="68626"/>
                  <a:pt x="31616" y="68626"/>
                </a:cubicBezTo>
                <a:cubicBezTo>
                  <a:pt x="88143" y="68626"/>
                  <a:pt x="88143" y="68626"/>
                  <a:pt x="88143" y="68626"/>
                </a:cubicBezTo>
                <a:cubicBezTo>
                  <a:pt x="91497" y="68626"/>
                  <a:pt x="91497" y="65718"/>
                  <a:pt x="91497" y="62810"/>
                </a:cubicBezTo>
                <a:cubicBezTo>
                  <a:pt x="91497" y="62810"/>
                  <a:pt x="91497" y="59903"/>
                  <a:pt x="88143" y="59903"/>
                </a:cubicBezTo>
                <a:close/>
              </a:path>
            </a:pathLst>
          </a:custGeom>
          <a:solidFill>
            <a:srgbClr val="A5A5A5"/>
          </a:solidFill>
          <a:ln>
            <a:noFill/>
          </a:ln>
        </p:spPr>
        <p:txBody>
          <a:bodyPr spcFirstLastPara="1" wrap="square" lIns="34293" tIns="17142" rIns="34293" bIns="17142" anchor="ctr" anchorCtr="0">
            <a:noAutofit/>
          </a:bodyPr>
          <a:lstStyle/>
          <a:p>
            <a:pPr>
              <a:buClr>
                <a:srgbClr val="000000"/>
              </a:buClr>
              <a:buSzPts val="3600"/>
            </a:pPr>
            <a:endParaRPr sz="1350">
              <a:solidFill>
                <a:srgbClr val="6B7075"/>
              </a:solidFill>
              <a:latin typeface="Roboto"/>
              <a:ea typeface="Roboto"/>
              <a:cs typeface="Roboto"/>
              <a:sym typeface="Roboto"/>
            </a:endParaRPr>
          </a:p>
        </p:txBody>
      </p:sp>
      <p:sp>
        <p:nvSpPr>
          <p:cNvPr id="281" name="Google Shape;281;p11"/>
          <p:cNvSpPr/>
          <p:nvPr/>
        </p:nvSpPr>
        <p:spPr>
          <a:xfrm>
            <a:off x="6655548" y="3871133"/>
            <a:ext cx="382600" cy="363582"/>
          </a:xfrm>
          <a:custGeom>
            <a:avLst/>
            <a:gdLst/>
            <a:ahLst/>
            <a:cxnLst/>
            <a:rect l="l" t="t" r="r" b="b"/>
            <a:pathLst>
              <a:path w="120000" h="120000" extrusionOk="0">
                <a:moveTo>
                  <a:pt x="58485" y="8741"/>
                </a:moveTo>
                <a:lnTo>
                  <a:pt x="58485" y="8741"/>
                </a:lnTo>
                <a:close/>
                <a:moveTo>
                  <a:pt x="2649" y="43708"/>
                </a:moveTo>
                <a:lnTo>
                  <a:pt x="2649" y="43708"/>
                </a:lnTo>
                <a:cubicBezTo>
                  <a:pt x="52807" y="67152"/>
                  <a:pt x="52807" y="67152"/>
                  <a:pt x="52807" y="67152"/>
                </a:cubicBezTo>
                <a:cubicBezTo>
                  <a:pt x="58485" y="70132"/>
                  <a:pt x="61324" y="70132"/>
                  <a:pt x="63974" y="67152"/>
                </a:cubicBezTo>
                <a:cubicBezTo>
                  <a:pt x="114132" y="43708"/>
                  <a:pt x="114132" y="43708"/>
                  <a:pt x="114132" y="43708"/>
                </a:cubicBezTo>
                <a:cubicBezTo>
                  <a:pt x="119810" y="40927"/>
                  <a:pt x="119810" y="34966"/>
                  <a:pt x="114132" y="31986"/>
                </a:cubicBezTo>
                <a:cubicBezTo>
                  <a:pt x="63974" y="2781"/>
                  <a:pt x="63974" y="2781"/>
                  <a:pt x="63974" y="2781"/>
                </a:cubicBezTo>
                <a:cubicBezTo>
                  <a:pt x="61324" y="0"/>
                  <a:pt x="58485" y="2781"/>
                  <a:pt x="52807" y="2781"/>
                </a:cubicBezTo>
                <a:cubicBezTo>
                  <a:pt x="2649" y="31986"/>
                  <a:pt x="2649" y="31986"/>
                  <a:pt x="2649" y="31986"/>
                </a:cubicBezTo>
                <a:cubicBezTo>
                  <a:pt x="0" y="34966"/>
                  <a:pt x="0" y="40927"/>
                  <a:pt x="2649" y="43708"/>
                </a:cubicBezTo>
                <a:close/>
                <a:moveTo>
                  <a:pt x="58485" y="8741"/>
                </a:moveTo>
                <a:lnTo>
                  <a:pt x="58485" y="8741"/>
                </a:lnTo>
                <a:cubicBezTo>
                  <a:pt x="111293" y="37947"/>
                  <a:pt x="111293" y="37947"/>
                  <a:pt x="111293" y="37947"/>
                </a:cubicBezTo>
                <a:cubicBezTo>
                  <a:pt x="58485" y="61390"/>
                  <a:pt x="58485" y="61390"/>
                  <a:pt x="58485" y="61390"/>
                </a:cubicBezTo>
                <a:cubicBezTo>
                  <a:pt x="8328" y="37947"/>
                  <a:pt x="8328" y="37947"/>
                  <a:pt x="8328" y="37947"/>
                </a:cubicBezTo>
                <a:lnTo>
                  <a:pt x="58485" y="8741"/>
                </a:lnTo>
                <a:close/>
                <a:moveTo>
                  <a:pt x="58485" y="111059"/>
                </a:moveTo>
                <a:lnTo>
                  <a:pt x="58485" y="111059"/>
                </a:lnTo>
                <a:cubicBezTo>
                  <a:pt x="8328" y="87615"/>
                  <a:pt x="8328" y="87615"/>
                  <a:pt x="8328" y="87615"/>
                </a:cubicBezTo>
                <a:cubicBezTo>
                  <a:pt x="8328" y="87615"/>
                  <a:pt x="2649" y="84834"/>
                  <a:pt x="0" y="84834"/>
                </a:cubicBezTo>
                <a:cubicBezTo>
                  <a:pt x="0" y="87615"/>
                  <a:pt x="0" y="90596"/>
                  <a:pt x="2649" y="93576"/>
                </a:cubicBezTo>
                <a:cubicBezTo>
                  <a:pt x="52807" y="117019"/>
                  <a:pt x="52807" y="117019"/>
                  <a:pt x="52807" y="117019"/>
                </a:cubicBezTo>
                <a:cubicBezTo>
                  <a:pt x="58485" y="119801"/>
                  <a:pt x="61324" y="119801"/>
                  <a:pt x="63974" y="117019"/>
                </a:cubicBezTo>
                <a:cubicBezTo>
                  <a:pt x="114132" y="93576"/>
                  <a:pt x="114132" y="93576"/>
                  <a:pt x="114132" y="93576"/>
                </a:cubicBezTo>
                <a:cubicBezTo>
                  <a:pt x="116971" y="93576"/>
                  <a:pt x="119810" y="87615"/>
                  <a:pt x="119810" y="84834"/>
                </a:cubicBezTo>
                <a:cubicBezTo>
                  <a:pt x="116971" y="84834"/>
                  <a:pt x="111293" y="87615"/>
                  <a:pt x="111293" y="87615"/>
                </a:cubicBezTo>
                <a:lnTo>
                  <a:pt x="58485" y="111059"/>
                </a:lnTo>
                <a:close/>
                <a:moveTo>
                  <a:pt x="2649" y="67152"/>
                </a:moveTo>
                <a:lnTo>
                  <a:pt x="2649" y="67152"/>
                </a:lnTo>
                <a:cubicBezTo>
                  <a:pt x="52807" y="93576"/>
                  <a:pt x="52807" y="93576"/>
                  <a:pt x="52807" y="93576"/>
                </a:cubicBezTo>
                <a:cubicBezTo>
                  <a:pt x="58485" y="93576"/>
                  <a:pt x="61324" y="93576"/>
                  <a:pt x="63974" y="93576"/>
                </a:cubicBezTo>
                <a:cubicBezTo>
                  <a:pt x="114132" y="67152"/>
                  <a:pt x="114132" y="67152"/>
                  <a:pt x="114132" y="67152"/>
                </a:cubicBezTo>
                <a:cubicBezTo>
                  <a:pt x="116971" y="67152"/>
                  <a:pt x="119810" y="61390"/>
                  <a:pt x="119810" y="58410"/>
                </a:cubicBezTo>
                <a:cubicBezTo>
                  <a:pt x="116971" y="61390"/>
                  <a:pt x="111293" y="61390"/>
                  <a:pt x="111293" y="61390"/>
                </a:cubicBezTo>
                <a:cubicBezTo>
                  <a:pt x="58485" y="87615"/>
                  <a:pt x="58485" y="87615"/>
                  <a:pt x="58485" y="87615"/>
                </a:cubicBezTo>
                <a:cubicBezTo>
                  <a:pt x="8328" y="61390"/>
                  <a:pt x="8328" y="61390"/>
                  <a:pt x="8328" y="61390"/>
                </a:cubicBezTo>
                <a:cubicBezTo>
                  <a:pt x="8328" y="61390"/>
                  <a:pt x="2649" y="61390"/>
                  <a:pt x="0" y="58410"/>
                </a:cubicBezTo>
                <a:cubicBezTo>
                  <a:pt x="0" y="61390"/>
                  <a:pt x="0" y="67152"/>
                  <a:pt x="2649" y="67152"/>
                </a:cubicBezTo>
                <a:close/>
              </a:path>
            </a:pathLst>
          </a:custGeom>
          <a:solidFill>
            <a:srgbClr val="A5A5A5"/>
          </a:solidFill>
          <a:ln>
            <a:noFill/>
          </a:ln>
        </p:spPr>
        <p:txBody>
          <a:bodyPr spcFirstLastPara="1" wrap="square" lIns="34293" tIns="17142" rIns="34293" bIns="17142" anchor="ctr" anchorCtr="0">
            <a:noAutofit/>
          </a:bodyPr>
          <a:lstStyle/>
          <a:p>
            <a:pPr>
              <a:buClr>
                <a:srgbClr val="000000"/>
              </a:buClr>
              <a:buSzPts val="3600"/>
            </a:pPr>
            <a:endParaRPr sz="1350">
              <a:solidFill>
                <a:srgbClr val="6B7075"/>
              </a:solidFill>
              <a:latin typeface="Roboto"/>
              <a:ea typeface="Roboto"/>
              <a:cs typeface="Roboto"/>
              <a:sym typeface="Roboto"/>
            </a:endParaRPr>
          </a:p>
        </p:txBody>
      </p:sp>
      <p:sp>
        <p:nvSpPr>
          <p:cNvPr id="282" name="Google Shape;282;p11"/>
          <p:cNvSpPr txBox="1"/>
          <p:nvPr/>
        </p:nvSpPr>
        <p:spPr>
          <a:xfrm>
            <a:off x="6211525" y="4954672"/>
            <a:ext cx="2420168" cy="250490"/>
          </a:xfrm>
          <a:prstGeom prst="rect">
            <a:avLst/>
          </a:prstGeom>
          <a:noFill/>
          <a:ln>
            <a:noFill/>
          </a:ln>
        </p:spPr>
        <p:txBody>
          <a:bodyPr spcFirstLastPara="1" wrap="square" lIns="82296" tIns="41148" rIns="82296" bIns="41148" anchor="t" anchorCtr="0">
            <a:noAutofit/>
          </a:bodyPr>
          <a:lstStyle/>
          <a:p>
            <a:pPr algn="ctr">
              <a:buClr>
                <a:srgbClr val="6B7075"/>
              </a:buClr>
              <a:buSzPts val="725"/>
            </a:pPr>
            <a:r>
              <a:rPr lang="id-ID" sz="1088">
                <a:solidFill>
                  <a:srgbClr val="6B7075"/>
                </a:solidFill>
                <a:latin typeface="Roboto"/>
                <a:ea typeface="Roboto"/>
                <a:cs typeface="Roboto"/>
                <a:sym typeface="Roboto"/>
              </a:rPr>
              <a:t>Don’t Forget to Analyze Your Competitors</a:t>
            </a:r>
            <a:endParaRPr sz="675"/>
          </a:p>
        </p:txBody>
      </p:sp>
      <p:sp>
        <p:nvSpPr>
          <p:cNvPr id="283" name="Google Shape;283;p11"/>
          <p:cNvSpPr txBox="1"/>
          <p:nvPr/>
        </p:nvSpPr>
        <p:spPr>
          <a:xfrm>
            <a:off x="880092" y="2203490"/>
            <a:ext cx="7496477" cy="3704866"/>
          </a:xfrm>
          <a:prstGeom prst="rect">
            <a:avLst/>
          </a:prstGeom>
          <a:noFill/>
          <a:ln>
            <a:noFill/>
          </a:ln>
        </p:spPr>
        <p:txBody>
          <a:bodyPr spcFirstLastPara="1" wrap="square" lIns="34293" tIns="34293" rIns="34293" bIns="34293" anchor="t" anchorCtr="0">
            <a:spAutoFit/>
          </a:bodyPr>
          <a:lstStyle/>
          <a:p>
            <a:pPr>
              <a:lnSpc>
                <a:spcPct val="250000"/>
              </a:lnSpc>
            </a:pPr>
            <a:r>
              <a:rPr lang="id-ID" sz="1050" b="1">
                <a:solidFill>
                  <a:schemeClr val="dk1"/>
                </a:solidFill>
                <a:latin typeface="Roboto"/>
                <a:ea typeface="Roboto"/>
                <a:cs typeface="Roboto"/>
                <a:sym typeface="Roboto"/>
              </a:rPr>
              <a:t>Always Know and Understand the Audience You Address</a:t>
            </a:r>
            <a:endParaRPr sz="1050" b="1">
              <a:solidFill>
                <a:schemeClr val="dk1"/>
              </a:solidFill>
              <a:latin typeface="Roboto"/>
              <a:ea typeface="Roboto"/>
              <a:cs typeface="Roboto"/>
              <a:sym typeface="Roboto"/>
            </a:endParaRPr>
          </a:p>
          <a:p>
            <a:pPr>
              <a:lnSpc>
                <a:spcPct val="250000"/>
              </a:lnSpc>
            </a:pPr>
            <a:r>
              <a:rPr lang="id-ID" sz="1050" b="1">
                <a:solidFill>
                  <a:schemeClr val="dk1"/>
                </a:solidFill>
                <a:latin typeface="Roboto"/>
                <a:ea typeface="Roboto"/>
                <a:cs typeface="Roboto"/>
                <a:sym typeface="Roboto"/>
              </a:rPr>
              <a:t>Be Relevant, Concise, and Easily Digestible</a:t>
            </a:r>
            <a:endParaRPr sz="1050" b="1">
              <a:solidFill>
                <a:schemeClr val="dk1"/>
              </a:solidFill>
              <a:latin typeface="Roboto"/>
              <a:ea typeface="Roboto"/>
              <a:cs typeface="Roboto"/>
              <a:sym typeface="Roboto"/>
            </a:endParaRPr>
          </a:p>
          <a:p>
            <a:pPr>
              <a:lnSpc>
                <a:spcPct val="250000"/>
              </a:lnSpc>
            </a:pPr>
            <a:r>
              <a:rPr lang="id-ID" sz="1050" b="1">
                <a:solidFill>
                  <a:schemeClr val="dk1"/>
                </a:solidFill>
                <a:latin typeface="Roboto"/>
                <a:ea typeface="Roboto"/>
                <a:cs typeface="Roboto"/>
                <a:sym typeface="Roboto"/>
              </a:rPr>
              <a:t>Have a Clear Objective</a:t>
            </a:r>
            <a:endParaRPr sz="1050" b="1">
              <a:solidFill>
                <a:schemeClr val="dk1"/>
              </a:solidFill>
              <a:latin typeface="Roboto"/>
              <a:ea typeface="Roboto"/>
              <a:cs typeface="Roboto"/>
              <a:sym typeface="Roboto"/>
            </a:endParaRPr>
          </a:p>
          <a:p>
            <a:pPr>
              <a:lnSpc>
                <a:spcPct val="250000"/>
              </a:lnSpc>
            </a:pPr>
            <a:r>
              <a:rPr lang="id-ID" sz="1050" b="1">
                <a:solidFill>
                  <a:schemeClr val="dk1"/>
                </a:solidFill>
                <a:latin typeface="Roboto"/>
                <a:ea typeface="Roboto"/>
                <a:cs typeface="Roboto"/>
                <a:sym typeface="Roboto"/>
              </a:rPr>
              <a:t>Develop and Perfect Your Unique Voice</a:t>
            </a:r>
            <a:endParaRPr sz="1050" b="1">
              <a:solidFill>
                <a:schemeClr val="dk1"/>
              </a:solidFill>
              <a:latin typeface="Roboto"/>
              <a:ea typeface="Roboto"/>
              <a:cs typeface="Roboto"/>
              <a:sym typeface="Roboto"/>
            </a:endParaRPr>
          </a:p>
          <a:p>
            <a:pPr>
              <a:lnSpc>
                <a:spcPct val="250000"/>
              </a:lnSpc>
            </a:pPr>
            <a:r>
              <a:rPr lang="id-ID" sz="1050" b="1">
                <a:solidFill>
                  <a:schemeClr val="dk1"/>
                </a:solidFill>
                <a:latin typeface="Roboto"/>
                <a:ea typeface="Roboto"/>
                <a:cs typeface="Roboto"/>
                <a:sym typeface="Roboto"/>
              </a:rPr>
              <a:t>Craft Great Headlines</a:t>
            </a:r>
            <a:endParaRPr sz="1050" b="1">
              <a:solidFill>
                <a:schemeClr val="dk1"/>
              </a:solidFill>
              <a:latin typeface="Roboto"/>
              <a:ea typeface="Roboto"/>
              <a:cs typeface="Roboto"/>
              <a:sym typeface="Roboto"/>
            </a:endParaRPr>
          </a:p>
          <a:p>
            <a:pPr>
              <a:lnSpc>
                <a:spcPct val="250000"/>
              </a:lnSpc>
            </a:pPr>
            <a:r>
              <a:rPr lang="id-ID" sz="1050" b="1">
                <a:solidFill>
                  <a:schemeClr val="dk1"/>
                </a:solidFill>
                <a:latin typeface="Roboto"/>
                <a:ea typeface="Roboto"/>
                <a:cs typeface="Roboto"/>
                <a:sym typeface="Roboto"/>
              </a:rPr>
              <a:t>Pay Close Attention to Editing and Proofreading</a:t>
            </a:r>
            <a:endParaRPr sz="1050" b="1">
              <a:solidFill>
                <a:schemeClr val="dk1"/>
              </a:solidFill>
              <a:latin typeface="Roboto"/>
              <a:ea typeface="Roboto"/>
              <a:cs typeface="Roboto"/>
              <a:sym typeface="Roboto"/>
            </a:endParaRPr>
          </a:p>
          <a:p>
            <a:pPr>
              <a:lnSpc>
                <a:spcPct val="250000"/>
              </a:lnSpc>
            </a:pPr>
            <a:r>
              <a:rPr lang="id-ID" sz="1050" b="1">
                <a:solidFill>
                  <a:schemeClr val="dk1"/>
                </a:solidFill>
                <a:latin typeface="Roboto"/>
                <a:ea typeface="Roboto"/>
                <a:cs typeface="Roboto"/>
                <a:sym typeface="Roboto"/>
              </a:rPr>
              <a:t>Engage with your Readers</a:t>
            </a:r>
            <a:endParaRPr sz="1050" b="1">
              <a:solidFill>
                <a:schemeClr val="dk1"/>
              </a:solidFill>
              <a:latin typeface="Roboto"/>
              <a:ea typeface="Roboto"/>
              <a:cs typeface="Roboto"/>
              <a:sym typeface="Roboto"/>
            </a:endParaRPr>
          </a:p>
          <a:p>
            <a:pPr>
              <a:lnSpc>
                <a:spcPct val="250000"/>
              </a:lnSpc>
            </a:pPr>
            <a:r>
              <a:rPr lang="id-ID" sz="1050" b="1">
                <a:solidFill>
                  <a:schemeClr val="dk1"/>
                </a:solidFill>
                <a:latin typeface="Roboto"/>
                <a:ea typeface="Roboto"/>
                <a:cs typeface="Roboto"/>
                <a:sym typeface="Roboto"/>
              </a:rPr>
              <a:t>Align Your Content’s Message with Your Marketing and Sales Message</a:t>
            </a:r>
            <a:endParaRPr sz="1050" b="1">
              <a:solidFill>
                <a:schemeClr val="dk1"/>
              </a:solidFill>
              <a:latin typeface="Roboto"/>
              <a:ea typeface="Roboto"/>
              <a:cs typeface="Roboto"/>
              <a:sym typeface="Roboto"/>
            </a:endParaRPr>
          </a:p>
          <a:p>
            <a:pPr>
              <a:lnSpc>
                <a:spcPct val="250000"/>
              </a:lnSpc>
            </a:pPr>
            <a:r>
              <a:rPr lang="id-ID" sz="1050" b="1">
                <a:solidFill>
                  <a:schemeClr val="dk1"/>
                </a:solidFill>
                <a:latin typeface="Roboto"/>
                <a:ea typeface="Roboto"/>
                <a:cs typeface="Roboto"/>
                <a:sym typeface="Roboto"/>
              </a:rPr>
              <a:t>Analyze, Measure, Optimize again and again</a:t>
            </a:r>
            <a:endParaRPr sz="1050" b="1">
              <a:solidFill>
                <a:schemeClr val="dk1"/>
              </a:solidFill>
              <a:latin typeface="Roboto"/>
              <a:ea typeface="Roboto"/>
              <a:cs typeface="Roboto"/>
              <a:sym typeface="Roboto"/>
            </a:endParaRPr>
          </a:p>
        </p:txBody>
      </p:sp>
      <p:pic>
        <p:nvPicPr>
          <p:cNvPr id="284" name="Google Shape;284;p11"/>
          <p:cNvPicPr preferRelativeResize="0"/>
          <p:nvPr/>
        </p:nvPicPr>
        <p:blipFill>
          <a:blip r:embed="rId3">
            <a:alphaModFix/>
          </a:blip>
          <a:stretch>
            <a:fillRect/>
          </a:stretch>
        </p:blipFill>
        <p:spPr>
          <a:xfrm>
            <a:off x="588369" y="2234473"/>
            <a:ext cx="269733" cy="229016"/>
          </a:xfrm>
          <a:prstGeom prst="rect">
            <a:avLst/>
          </a:prstGeom>
          <a:noFill/>
          <a:ln>
            <a:noFill/>
          </a:ln>
        </p:spPr>
      </p:pic>
      <p:pic>
        <p:nvPicPr>
          <p:cNvPr id="285" name="Google Shape;285;p11"/>
          <p:cNvPicPr preferRelativeResize="0"/>
          <p:nvPr/>
        </p:nvPicPr>
        <p:blipFill>
          <a:blip r:embed="rId3">
            <a:alphaModFix/>
          </a:blip>
          <a:stretch>
            <a:fillRect/>
          </a:stretch>
        </p:blipFill>
        <p:spPr>
          <a:xfrm>
            <a:off x="588369" y="2600925"/>
            <a:ext cx="269733" cy="229016"/>
          </a:xfrm>
          <a:prstGeom prst="rect">
            <a:avLst/>
          </a:prstGeom>
          <a:noFill/>
          <a:ln>
            <a:noFill/>
          </a:ln>
        </p:spPr>
      </p:pic>
      <p:pic>
        <p:nvPicPr>
          <p:cNvPr id="286" name="Google Shape;286;p11"/>
          <p:cNvPicPr preferRelativeResize="0"/>
          <p:nvPr/>
        </p:nvPicPr>
        <p:blipFill>
          <a:blip r:embed="rId3">
            <a:alphaModFix/>
          </a:blip>
          <a:stretch>
            <a:fillRect/>
          </a:stretch>
        </p:blipFill>
        <p:spPr>
          <a:xfrm>
            <a:off x="588369" y="3034350"/>
            <a:ext cx="269733" cy="229016"/>
          </a:xfrm>
          <a:prstGeom prst="rect">
            <a:avLst/>
          </a:prstGeom>
          <a:noFill/>
          <a:ln>
            <a:noFill/>
          </a:ln>
        </p:spPr>
      </p:pic>
      <p:pic>
        <p:nvPicPr>
          <p:cNvPr id="287" name="Google Shape;287;p11"/>
          <p:cNvPicPr preferRelativeResize="0"/>
          <p:nvPr/>
        </p:nvPicPr>
        <p:blipFill>
          <a:blip r:embed="rId3">
            <a:alphaModFix/>
          </a:blip>
          <a:stretch>
            <a:fillRect/>
          </a:stretch>
        </p:blipFill>
        <p:spPr>
          <a:xfrm>
            <a:off x="588369" y="3429384"/>
            <a:ext cx="269733" cy="229016"/>
          </a:xfrm>
          <a:prstGeom prst="rect">
            <a:avLst/>
          </a:prstGeom>
          <a:noFill/>
          <a:ln>
            <a:noFill/>
          </a:ln>
        </p:spPr>
      </p:pic>
      <p:pic>
        <p:nvPicPr>
          <p:cNvPr id="288" name="Google Shape;288;p11"/>
          <p:cNvPicPr preferRelativeResize="0"/>
          <p:nvPr/>
        </p:nvPicPr>
        <p:blipFill>
          <a:blip r:embed="rId3">
            <a:alphaModFix/>
          </a:blip>
          <a:stretch>
            <a:fillRect/>
          </a:stretch>
        </p:blipFill>
        <p:spPr>
          <a:xfrm>
            <a:off x="579835" y="3824419"/>
            <a:ext cx="269733" cy="229016"/>
          </a:xfrm>
          <a:prstGeom prst="rect">
            <a:avLst/>
          </a:prstGeom>
          <a:noFill/>
          <a:ln>
            <a:noFill/>
          </a:ln>
        </p:spPr>
      </p:pic>
      <p:pic>
        <p:nvPicPr>
          <p:cNvPr id="289" name="Google Shape;289;p11"/>
          <p:cNvPicPr preferRelativeResize="0"/>
          <p:nvPr/>
        </p:nvPicPr>
        <p:blipFill>
          <a:blip r:embed="rId3">
            <a:alphaModFix/>
          </a:blip>
          <a:stretch>
            <a:fillRect/>
          </a:stretch>
        </p:blipFill>
        <p:spPr>
          <a:xfrm>
            <a:off x="579835" y="4219453"/>
            <a:ext cx="269733" cy="229016"/>
          </a:xfrm>
          <a:prstGeom prst="rect">
            <a:avLst/>
          </a:prstGeom>
          <a:noFill/>
          <a:ln>
            <a:noFill/>
          </a:ln>
        </p:spPr>
      </p:pic>
      <p:pic>
        <p:nvPicPr>
          <p:cNvPr id="290" name="Google Shape;290;p11"/>
          <p:cNvPicPr preferRelativeResize="0"/>
          <p:nvPr/>
        </p:nvPicPr>
        <p:blipFill>
          <a:blip r:embed="rId3">
            <a:alphaModFix/>
          </a:blip>
          <a:stretch>
            <a:fillRect/>
          </a:stretch>
        </p:blipFill>
        <p:spPr>
          <a:xfrm>
            <a:off x="588369" y="4614487"/>
            <a:ext cx="269733" cy="229016"/>
          </a:xfrm>
          <a:prstGeom prst="rect">
            <a:avLst/>
          </a:prstGeom>
          <a:noFill/>
          <a:ln>
            <a:noFill/>
          </a:ln>
        </p:spPr>
      </p:pic>
      <p:pic>
        <p:nvPicPr>
          <p:cNvPr id="291" name="Google Shape;291;p11"/>
          <p:cNvPicPr preferRelativeResize="0"/>
          <p:nvPr/>
        </p:nvPicPr>
        <p:blipFill>
          <a:blip r:embed="rId3">
            <a:alphaModFix/>
          </a:blip>
          <a:stretch>
            <a:fillRect/>
          </a:stretch>
        </p:blipFill>
        <p:spPr>
          <a:xfrm>
            <a:off x="588369" y="5038103"/>
            <a:ext cx="269733" cy="229016"/>
          </a:xfrm>
          <a:prstGeom prst="rect">
            <a:avLst/>
          </a:prstGeom>
          <a:noFill/>
          <a:ln>
            <a:noFill/>
          </a:ln>
        </p:spPr>
      </p:pic>
      <p:pic>
        <p:nvPicPr>
          <p:cNvPr id="292" name="Google Shape;292;p11"/>
          <p:cNvPicPr preferRelativeResize="0"/>
          <p:nvPr/>
        </p:nvPicPr>
        <p:blipFill>
          <a:blip r:embed="rId3">
            <a:alphaModFix/>
          </a:blip>
          <a:stretch>
            <a:fillRect/>
          </a:stretch>
        </p:blipFill>
        <p:spPr>
          <a:xfrm>
            <a:off x="579835" y="5404555"/>
            <a:ext cx="269733" cy="229016"/>
          </a:xfrm>
          <a:prstGeom prst="rect">
            <a:avLst/>
          </a:prstGeom>
          <a:noFill/>
          <a:ln>
            <a:noFill/>
          </a:ln>
        </p:spPr>
      </p:pic>
    </p:spTree>
  </p:cSld>
  <p:clrMapOvr>
    <a:masterClrMapping/>
  </p:clrMapOvr>
  <p:transition spd="slow">
    <p:push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2"/>
          <p:cNvSpPr txBox="1"/>
          <p:nvPr/>
        </p:nvSpPr>
        <p:spPr>
          <a:xfrm>
            <a:off x="3150278" y="4076491"/>
            <a:ext cx="2843503" cy="304054"/>
          </a:xfrm>
          <a:prstGeom prst="rect">
            <a:avLst/>
          </a:prstGeom>
          <a:noFill/>
          <a:ln>
            <a:noFill/>
          </a:ln>
        </p:spPr>
        <p:txBody>
          <a:bodyPr spcFirstLastPara="1" wrap="square" lIns="81574" tIns="40782" rIns="81574" bIns="40782" anchor="t" anchorCtr="0">
            <a:noAutofit/>
          </a:bodyPr>
          <a:lstStyle/>
          <a:p>
            <a:pPr algn="ctr">
              <a:lnSpc>
                <a:spcPct val="120000"/>
              </a:lnSpc>
              <a:buClr>
                <a:schemeClr val="lt1"/>
              </a:buClr>
              <a:buSzPts val="800"/>
            </a:pPr>
            <a:r>
              <a:rPr lang="id-ID" sz="1200">
                <a:solidFill>
                  <a:schemeClr val="lt1"/>
                </a:solidFill>
                <a:latin typeface="Roboto"/>
                <a:ea typeface="Roboto"/>
                <a:cs typeface="Roboto"/>
                <a:sym typeface="Roboto"/>
              </a:rPr>
              <a:t>OUTRANK YOUR COMPETITOR</a:t>
            </a:r>
            <a:endParaRPr sz="675"/>
          </a:p>
        </p:txBody>
      </p:sp>
      <p:sp>
        <p:nvSpPr>
          <p:cNvPr id="299" name="Google Shape;299;p12"/>
          <p:cNvSpPr/>
          <p:nvPr/>
        </p:nvSpPr>
        <p:spPr>
          <a:xfrm>
            <a:off x="4028765" y="5534057"/>
            <a:ext cx="1062952" cy="398579"/>
          </a:xfrm>
          <a:prstGeom prst="rect">
            <a:avLst/>
          </a:prstGeom>
          <a:solidFill>
            <a:schemeClr val="lt2"/>
          </a:solidFill>
          <a:ln>
            <a:noFill/>
          </a:ln>
        </p:spPr>
        <p:txBody>
          <a:bodyPr spcFirstLastPara="1" wrap="square" lIns="34293" tIns="34293" rIns="34293" bIns="34293" anchor="ctr" anchorCtr="0">
            <a:noAutofit/>
          </a:bodyPr>
          <a:lstStyle/>
          <a:p>
            <a:endParaRPr sz="675"/>
          </a:p>
        </p:txBody>
      </p:sp>
      <p:sp>
        <p:nvSpPr>
          <p:cNvPr id="300" name="Google Shape;300;p12"/>
          <p:cNvSpPr/>
          <p:nvPr/>
        </p:nvSpPr>
        <p:spPr>
          <a:xfrm>
            <a:off x="11" y="1310851"/>
            <a:ext cx="9144019" cy="438752"/>
          </a:xfrm>
          <a:prstGeom prst="rect">
            <a:avLst/>
          </a:prstGeom>
          <a:noFill/>
          <a:ln>
            <a:noFill/>
          </a:ln>
        </p:spPr>
        <p:txBody>
          <a:bodyPr spcFirstLastPara="1" wrap="square" lIns="0" tIns="0" rIns="0" bIns="0" anchor="ctr" anchorCtr="0">
            <a:noAutofit/>
          </a:bodyPr>
          <a:lstStyle/>
          <a:p>
            <a:pPr algn="ctr">
              <a:buClr>
                <a:srgbClr val="91969B"/>
              </a:buClr>
              <a:buSzPts val="1900"/>
            </a:pPr>
            <a:r>
              <a:rPr lang="id-ID" sz="2851" dirty="0">
                <a:latin typeface="Roboto"/>
                <a:ea typeface="Roboto"/>
                <a:cs typeface="Roboto"/>
                <a:sym typeface="Roboto"/>
              </a:rPr>
              <a:t>On-Page SEO</a:t>
            </a:r>
            <a:endParaRPr sz="675" dirty="0"/>
          </a:p>
        </p:txBody>
      </p:sp>
      <p:grpSp>
        <p:nvGrpSpPr>
          <p:cNvPr id="301" name="Google Shape;301;p12"/>
          <p:cNvGrpSpPr/>
          <p:nvPr/>
        </p:nvGrpSpPr>
        <p:grpSpPr>
          <a:xfrm>
            <a:off x="4423172" y="1830311"/>
            <a:ext cx="300056" cy="71456"/>
            <a:chOff x="1942593" y="2781300"/>
            <a:chExt cx="799941" cy="190500"/>
          </a:xfrm>
        </p:grpSpPr>
        <p:sp>
          <p:nvSpPr>
            <p:cNvPr id="302" name="Google Shape;302;p12"/>
            <p:cNvSpPr/>
            <p:nvPr/>
          </p:nvSpPr>
          <p:spPr>
            <a:xfrm>
              <a:off x="1942593"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303" name="Google Shape;303;p12"/>
            <p:cNvSpPr/>
            <p:nvPr/>
          </p:nvSpPr>
          <p:spPr>
            <a:xfrm>
              <a:off x="2247315"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304" name="Google Shape;304;p12"/>
            <p:cNvSpPr/>
            <p:nvPr/>
          </p:nvSpPr>
          <p:spPr>
            <a:xfrm>
              <a:off x="2552034"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grpSp>
      <p:sp>
        <p:nvSpPr>
          <p:cNvPr id="305" name="Google Shape;305;p12"/>
          <p:cNvSpPr/>
          <p:nvPr/>
        </p:nvSpPr>
        <p:spPr>
          <a:xfrm>
            <a:off x="-1" y="1130298"/>
            <a:ext cx="9144019" cy="161592"/>
          </a:xfrm>
          <a:prstGeom prst="rect">
            <a:avLst/>
          </a:prstGeom>
          <a:noFill/>
          <a:ln>
            <a:noFill/>
          </a:ln>
        </p:spPr>
        <p:txBody>
          <a:bodyPr spcFirstLastPara="1" wrap="square" lIns="0" tIns="0" rIns="0" bIns="0" anchor="ctr" anchorCtr="0">
            <a:noAutofit/>
          </a:bodyPr>
          <a:lstStyle/>
          <a:p>
            <a:pPr algn="ctr">
              <a:buClr>
                <a:srgbClr val="FF9B00"/>
              </a:buClr>
              <a:buSzPts val="700"/>
            </a:pPr>
            <a:r>
              <a:rPr lang="id-ID" sz="1050" b="1">
                <a:solidFill>
                  <a:srgbClr val="FF9B00"/>
                </a:solidFill>
                <a:latin typeface="Roboto"/>
                <a:ea typeface="Roboto"/>
                <a:cs typeface="Roboto"/>
                <a:sym typeface="Roboto"/>
              </a:rPr>
              <a:t>How to improve Google organic ranking?</a:t>
            </a:r>
            <a:endParaRPr sz="675"/>
          </a:p>
        </p:txBody>
      </p:sp>
      <p:pic>
        <p:nvPicPr>
          <p:cNvPr id="306" name="Google Shape;306;p12"/>
          <p:cNvPicPr preferRelativeResize="0"/>
          <p:nvPr/>
        </p:nvPicPr>
        <p:blipFill>
          <a:blip r:embed="rId3">
            <a:alphaModFix/>
          </a:blip>
          <a:stretch>
            <a:fillRect/>
          </a:stretch>
        </p:blipFill>
        <p:spPr>
          <a:xfrm>
            <a:off x="1102066" y="2849427"/>
            <a:ext cx="7110098" cy="3155528"/>
          </a:xfrm>
          <a:prstGeom prst="rect">
            <a:avLst/>
          </a:prstGeom>
          <a:noFill/>
          <a:ln>
            <a:noFill/>
          </a:ln>
        </p:spPr>
      </p:pic>
      <p:sp>
        <p:nvSpPr>
          <p:cNvPr id="307" name="Google Shape;307;p12"/>
          <p:cNvSpPr/>
          <p:nvPr/>
        </p:nvSpPr>
        <p:spPr>
          <a:xfrm>
            <a:off x="11" y="2108722"/>
            <a:ext cx="9144019" cy="438752"/>
          </a:xfrm>
          <a:prstGeom prst="rect">
            <a:avLst/>
          </a:prstGeom>
          <a:noFill/>
          <a:ln>
            <a:noFill/>
          </a:ln>
        </p:spPr>
        <p:txBody>
          <a:bodyPr spcFirstLastPara="1" wrap="square" lIns="0" tIns="0" rIns="0" bIns="0" anchor="ctr" anchorCtr="0">
            <a:noAutofit/>
          </a:bodyPr>
          <a:lstStyle/>
          <a:p>
            <a:pPr algn="ctr">
              <a:buClr>
                <a:srgbClr val="91969B"/>
              </a:buClr>
              <a:buSzPts val="1900"/>
            </a:pPr>
            <a:r>
              <a:rPr lang="id-ID" sz="2851" b="1">
                <a:latin typeface="Roboto"/>
                <a:ea typeface="Roboto"/>
                <a:cs typeface="Roboto"/>
                <a:sym typeface="Roboto"/>
              </a:rPr>
              <a:t>THE MOST POWERFUL ELEMENT ON THE SERPs</a:t>
            </a:r>
            <a:endParaRPr sz="675" b="1"/>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fade">
                                      <p:cBhvr>
                                        <p:cTn id="7" dur="500"/>
                                        <p:tgtEl>
                                          <p:spTgt spid="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3"/>
          <p:cNvSpPr txBox="1"/>
          <p:nvPr/>
        </p:nvSpPr>
        <p:spPr>
          <a:xfrm>
            <a:off x="3150278" y="4076491"/>
            <a:ext cx="2843503" cy="304054"/>
          </a:xfrm>
          <a:prstGeom prst="rect">
            <a:avLst/>
          </a:prstGeom>
          <a:noFill/>
          <a:ln>
            <a:noFill/>
          </a:ln>
        </p:spPr>
        <p:txBody>
          <a:bodyPr spcFirstLastPara="1" wrap="square" lIns="81574" tIns="40782" rIns="81574" bIns="40782" anchor="t" anchorCtr="0">
            <a:noAutofit/>
          </a:bodyPr>
          <a:lstStyle/>
          <a:p>
            <a:pPr algn="ctr">
              <a:lnSpc>
                <a:spcPct val="120000"/>
              </a:lnSpc>
              <a:buClr>
                <a:schemeClr val="lt1"/>
              </a:buClr>
              <a:buSzPts val="800"/>
            </a:pPr>
            <a:r>
              <a:rPr lang="id-ID" sz="1200">
                <a:solidFill>
                  <a:schemeClr val="lt1"/>
                </a:solidFill>
                <a:latin typeface="Roboto"/>
                <a:ea typeface="Roboto"/>
                <a:cs typeface="Roboto"/>
                <a:sym typeface="Roboto"/>
              </a:rPr>
              <a:t>OUTRANK YOUR COMPETITOR</a:t>
            </a:r>
            <a:endParaRPr sz="675"/>
          </a:p>
        </p:txBody>
      </p:sp>
      <p:sp>
        <p:nvSpPr>
          <p:cNvPr id="314" name="Google Shape;314;p13"/>
          <p:cNvSpPr/>
          <p:nvPr/>
        </p:nvSpPr>
        <p:spPr>
          <a:xfrm>
            <a:off x="4028765" y="5534057"/>
            <a:ext cx="1062952" cy="398579"/>
          </a:xfrm>
          <a:prstGeom prst="rect">
            <a:avLst/>
          </a:prstGeom>
          <a:solidFill>
            <a:schemeClr val="lt2"/>
          </a:solidFill>
          <a:ln>
            <a:noFill/>
          </a:ln>
        </p:spPr>
        <p:txBody>
          <a:bodyPr spcFirstLastPara="1" wrap="square" lIns="34293" tIns="34293" rIns="34293" bIns="34293" anchor="ctr" anchorCtr="0">
            <a:noAutofit/>
          </a:bodyPr>
          <a:lstStyle/>
          <a:p>
            <a:endParaRPr sz="675"/>
          </a:p>
        </p:txBody>
      </p:sp>
      <p:sp>
        <p:nvSpPr>
          <p:cNvPr id="315" name="Google Shape;315;p13"/>
          <p:cNvSpPr/>
          <p:nvPr/>
        </p:nvSpPr>
        <p:spPr>
          <a:xfrm>
            <a:off x="11" y="1368016"/>
            <a:ext cx="9144019" cy="438752"/>
          </a:xfrm>
          <a:prstGeom prst="rect">
            <a:avLst/>
          </a:prstGeom>
          <a:noFill/>
          <a:ln>
            <a:noFill/>
          </a:ln>
        </p:spPr>
        <p:txBody>
          <a:bodyPr spcFirstLastPara="1" wrap="square" lIns="0" tIns="0" rIns="0" bIns="0" anchor="ctr" anchorCtr="0">
            <a:noAutofit/>
          </a:bodyPr>
          <a:lstStyle/>
          <a:p>
            <a:pPr algn="ctr">
              <a:buClr>
                <a:srgbClr val="91969B"/>
              </a:buClr>
              <a:buSzPts val="1900"/>
            </a:pPr>
            <a:r>
              <a:rPr lang="id-ID" sz="2851" dirty="0">
                <a:latin typeface="Roboto"/>
                <a:ea typeface="Roboto"/>
                <a:cs typeface="Roboto"/>
                <a:sym typeface="Roboto"/>
              </a:rPr>
              <a:t>Local SEO</a:t>
            </a:r>
            <a:endParaRPr sz="675" dirty="0"/>
          </a:p>
        </p:txBody>
      </p:sp>
      <p:grpSp>
        <p:nvGrpSpPr>
          <p:cNvPr id="316" name="Google Shape;316;p13"/>
          <p:cNvGrpSpPr/>
          <p:nvPr/>
        </p:nvGrpSpPr>
        <p:grpSpPr>
          <a:xfrm>
            <a:off x="4423172" y="1830311"/>
            <a:ext cx="300056" cy="71456"/>
            <a:chOff x="1942593" y="2781300"/>
            <a:chExt cx="799941" cy="190500"/>
          </a:xfrm>
        </p:grpSpPr>
        <p:sp>
          <p:nvSpPr>
            <p:cNvPr id="317" name="Google Shape;317;p13"/>
            <p:cNvSpPr/>
            <p:nvPr/>
          </p:nvSpPr>
          <p:spPr>
            <a:xfrm>
              <a:off x="1942593"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318" name="Google Shape;318;p13"/>
            <p:cNvSpPr/>
            <p:nvPr/>
          </p:nvSpPr>
          <p:spPr>
            <a:xfrm>
              <a:off x="2247315"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319" name="Google Shape;319;p13"/>
            <p:cNvSpPr/>
            <p:nvPr/>
          </p:nvSpPr>
          <p:spPr>
            <a:xfrm>
              <a:off x="2552034"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grpSp>
      <p:sp>
        <p:nvSpPr>
          <p:cNvPr id="320" name="Google Shape;320;p13"/>
          <p:cNvSpPr/>
          <p:nvPr/>
        </p:nvSpPr>
        <p:spPr>
          <a:xfrm>
            <a:off x="-1" y="1130298"/>
            <a:ext cx="9144019" cy="161592"/>
          </a:xfrm>
          <a:prstGeom prst="rect">
            <a:avLst/>
          </a:prstGeom>
          <a:noFill/>
          <a:ln>
            <a:noFill/>
          </a:ln>
        </p:spPr>
        <p:txBody>
          <a:bodyPr spcFirstLastPara="1" wrap="square" lIns="0" tIns="0" rIns="0" bIns="0" anchor="ctr" anchorCtr="0">
            <a:noAutofit/>
          </a:bodyPr>
          <a:lstStyle/>
          <a:p>
            <a:pPr algn="ctr">
              <a:buClr>
                <a:srgbClr val="FF9B00"/>
              </a:buClr>
              <a:buSzPts val="700"/>
            </a:pPr>
            <a:r>
              <a:rPr lang="id-ID" sz="1050" b="1">
                <a:solidFill>
                  <a:srgbClr val="FF9B00"/>
                </a:solidFill>
                <a:latin typeface="Roboto"/>
                <a:ea typeface="Roboto"/>
                <a:cs typeface="Roboto"/>
                <a:sym typeface="Roboto"/>
              </a:rPr>
              <a:t>How to improve Google organic ranking?</a:t>
            </a:r>
            <a:endParaRPr sz="675"/>
          </a:p>
        </p:txBody>
      </p:sp>
      <p:pic>
        <p:nvPicPr>
          <p:cNvPr id="321" name="Google Shape;321;p13"/>
          <p:cNvPicPr preferRelativeResize="0"/>
          <p:nvPr/>
        </p:nvPicPr>
        <p:blipFill>
          <a:blip r:embed="rId3">
            <a:alphaModFix/>
          </a:blip>
          <a:stretch>
            <a:fillRect/>
          </a:stretch>
        </p:blipFill>
        <p:spPr>
          <a:xfrm>
            <a:off x="1654049" y="2437786"/>
            <a:ext cx="5655648" cy="3344840"/>
          </a:xfrm>
          <a:prstGeom prst="rect">
            <a:avLst/>
          </a:prstGeom>
          <a:noFill/>
          <a:ln>
            <a:noFill/>
          </a:ln>
        </p:spPr>
      </p:pic>
      <p:sp>
        <p:nvSpPr>
          <p:cNvPr id="322" name="Google Shape;322;p13"/>
          <p:cNvSpPr txBox="1"/>
          <p:nvPr/>
        </p:nvSpPr>
        <p:spPr>
          <a:xfrm>
            <a:off x="2647730" y="5667068"/>
            <a:ext cx="3670481" cy="265463"/>
          </a:xfrm>
          <a:prstGeom prst="rect">
            <a:avLst/>
          </a:prstGeom>
          <a:noFill/>
          <a:ln>
            <a:noFill/>
          </a:ln>
        </p:spPr>
        <p:txBody>
          <a:bodyPr spcFirstLastPara="1" wrap="square" lIns="34293" tIns="34293" rIns="34293" bIns="34293" anchor="t" anchorCtr="0">
            <a:spAutoFit/>
          </a:bodyPr>
          <a:lstStyle/>
          <a:p>
            <a:pPr algn="ctr"/>
            <a:r>
              <a:rPr lang="id-ID" sz="1275" b="1">
                <a:latin typeface="Roboto"/>
                <a:ea typeface="Roboto"/>
                <a:cs typeface="Roboto"/>
                <a:sym typeface="Roboto"/>
              </a:rPr>
              <a:t>Now known as Google Business Profile.</a:t>
            </a:r>
            <a:endParaRPr sz="1275" b="1">
              <a:latin typeface="Roboto"/>
              <a:ea typeface="Roboto"/>
              <a:cs typeface="Roboto"/>
              <a:sym typeface="Roboto"/>
            </a:endParaRPr>
          </a:p>
        </p:txBody>
      </p:sp>
      <p:sp>
        <p:nvSpPr>
          <p:cNvPr id="323" name="Google Shape;323;p13"/>
          <p:cNvSpPr/>
          <p:nvPr/>
        </p:nvSpPr>
        <p:spPr>
          <a:xfrm>
            <a:off x="864149" y="2045818"/>
            <a:ext cx="1483586" cy="484776"/>
          </a:xfrm>
          <a:prstGeom prst="chevron">
            <a:avLst>
              <a:gd name="adj" fmla="val 31257"/>
            </a:avLst>
          </a:prstGeom>
          <a:solidFill>
            <a:srgbClr val="4B5050"/>
          </a:solidFill>
          <a:ln>
            <a:noFill/>
          </a:ln>
        </p:spPr>
        <p:txBody>
          <a:bodyPr spcFirstLastPara="1" wrap="square" lIns="91439" tIns="45715" rIns="91439" bIns="113186" anchor="ctr" anchorCtr="0">
            <a:noAutofit/>
          </a:bodyPr>
          <a:lstStyle/>
          <a:p>
            <a:pPr algn="ctr">
              <a:buClr>
                <a:srgbClr val="FFFFFF"/>
              </a:buClr>
              <a:buSzPts val="900"/>
            </a:pPr>
            <a:r>
              <a:rPr lang="id-ID" sz="1125">
                <a:solidFill>
                  <a:srgbClr val="FFFFFF"/>
                </a:solidFill>
                <a:latin typeface="Roboto"/>
                <a:ea typeface="Roboto"/>
                <a:cs typeface="Roboto"/>
                <a:sym typeface="Roboto"/>
              </a:rPr>
              <a:t>Trustworthy</a:t>
            </a:r>
            <a:endParaRPr sz="1125"/>
          </a:p>
        </p:txBody>
      </p:sp>
      <p:sp>
        <p:nvSpPr>
          <p:cNvPr id="324" name="Google Shape;324;p13"/>
          <p:cNvSpPr/>
          <p:nvPr/>
        </p:nvSpPr>
        <p:spPr>
          <a:xfrm>
            <a:off x="2347779" y="2045818"/>
            <a:ext cx="1483586" cy="484776"/>
          </a:xfrm>
          <a:prstGeom prst="chevron">
            <a:avLst>
              <a:gd name="adj" fmla="val 31257"/>
            </a:avLst>
          </a:prstGeom>
          <a:solidFill>
            <a:srgbClr val="FF9B00"/>
          </a:solidFill>
          <a:ln>
            <a:noFill/>
          </a:ln>
        </p:spPr>
        <p:txBody>
          <a:bodyPr spcFirstLastPara="1" wrap="square" lIns="91439" tIns="45715" rIns="91439" bIns="113186" anchor="ctr" anchorCtr="0">
            <a:noAutofit/>
          </a:bodyPr>
          <a:lstStyle/>
          <a:p>
            <a:pPr algn="ctr">
              <a:buClr>
                <a:srgbClr val="FFFFFF"/>
              </a:buClr>
              <a:buSzPts val="900"/>
            </a:pPr>
            <a:r>
              <a:rPr lang="id-ID" sz="1125">
                <a:solidFill>
                  <a:srgbClr val="FFFFFF"/>
                </a:solidFill>
                <a:latin typeface="Roboto"/>
                <a:ea typeface="Roboto"/>
                <a:cs typeface="Roboto"/>
                <a:sym typeface="Roboto"/>
              </a:rPr>
              <a:t>Awareness</a:t>
            </a:r>
            <a:endParaRPr sz="1125"/>
          </a:p>
        </p:txBody>
      </p:sp>
      <p:sp>
        <p:nvSpPr>
          <p:cNvPr id="325" name="Google Shape;325;p13"/>
          <p:cNvSpPr/>
          <p:nvPr/>
        </p:nvSpPr>
        <p:spPr>
          <a:xfrm>
            <a:off x="3831409" y="2045818"/>
            <a:ext cx="1483586" cy="484776"/>
          </a:xfrm>
          <a:prstGeom prst="chevron">
            <a:avLst>
              <a:gd name="adj" fmla="val 31257"/>
            </a:avLst>
          </a:prstGeom>
          <a:solidFill>
            <a:srgbClr val="4B5050"/>
          </a:solidFill>
          <a:ln>
            <a:noFill/>
          </a:ln>
        </p:spPr>
        <p:txBody>
          <a:bodyPr spcFirstLastPara="1" wrap="square" lIns="91439" tIns="45715" rIns="91439" bIns="113186" anchor="ctr" anchorCtr="0">
            <a:noAutofit/>
          </a:bodyPr>
          <a:lstStyle/>
          <a:p>
            <a:pPr algn="ctr">
              <a:buClr>
                <a:srgbClr val="FFFFFF"/>
              </a:buClr>
              <a:buSzPts val="900"/>
            </a:pPr>
            <a:r>
              <a:rPr lang="id-ID" sz="1125">
                <a:solidFill>
                  <a:srgbClr val="FFFFFF"/>
                </a:solidFill>
                <a:latin typeface="Roboto"/>
                <a:ea typeface="Roboto"/>
                <a:cs typeface="Roboto"/>
                <a:sym typeface="Roboto"/>
              </a:rPr>
              <a:t>Consideration</a:t>
            </a:r>
            <a:endParaRPr sz="1125"/>
          </a:p>
        </p:txBody>
      </p:sp>
      <p:sp>
        <p:nvSpPr>
          <p:cNvPr id="326" name="Google Shape;326;p13"/>
          <p:cNvSpPr/>
          <p:nvPr/>
        </p:nvSpPr>
        <p:spPr>
          <a:xfrm>
            <a:off x="5315038" y="2045818"/>
            <a:ext cx="1483586" cy="484776"/>
          </a:xfrm>
          <a:prstGeom prst="chevron">
            <a:avLst>
              <a:gd name="adj" fmla="val 31257"/>
            </a:avLst>
          </a:prstGeom>
          <a:solidFill>
            <a:srgbClr val="91969B"/>
          </a:solidFill>
          <a:ln>
            <a:noFill/>
          </a:ln>
        </p:spPr>
        <p:txBody>
          <a:bodyPr spcFirstLastPara="1" wrap="square" lIns="91439" tIns="45715" rIns="91439" bIns="113186" anchor="ctr" anchorCtr="0">
            <a:noAutofit/>
          </a:bodyPr>
          <a:lstStyle/>
          <a:p>
            <a:pPr algn="ctr">
              <a:buClr>
                <a:srgbClr val="FFFFFF"/>
              </a:buClr>
              <a:buSzPts val="900"/>
            </a:pPr>
            <a:r>
              <a:rPr lang="id-ID" sz="1350">
                <a:solidFill>
                  <a:srgbClr val="FFFFFF"/>
                </a:solidFill>
                <a:latin typeface="Roboto"/>
                <a:ea typeface="Roboto"/>
                <a:cs typeface="Roboto"/>
                <a:sym typeface="Roboto"/>
              </a:rPr>
              <a:t>Conversion</a:t>
            </a:r>
            <a:endParaRPr sz="1350">
              <a:solidFill>
                <a:srgbClr val="FFFFFF"/>
              </a:solidFill>
              <a:latin typeface="Roboto"/>
              <a:ea typeface="Roboto"/>
              <a:cs typeface="Roboto"/>
              <a:sym typeface="Roboto"/>
            </a:endParaRPr>
          </a:p>
        </p:txBody>
      </p:sp>
      <p:sp>
        <p:nvSpPr>
          <p:cNvPr id="327" name="Google Shape;327;p13"/>
          <p:cNvSpPr/>
          <p:nvPr/>
        </p:nvSpPr>
        <p:spPr>
          <a:xfrm>
            <a:off x="6798669" y="2045818"/>
            <a:ext cx="1483586" cy="484776"/>
          </a:xfrm>
          <a:prstGeom prst="chevron">
            <a:avLst>
              <a:gd name="adj" fmla="val 31257"/>
            </a:avLst>
          </a:prstGeom>
          <a:solidFill>
            <a:srgbClr val="4B5050"/>
          </a:solidFill>
          <a:ln>
            <a:noFill/>
          </a:ln>
        </p:spPr>
        <p:txBody>
          <a:bodyPr spcFirstLastPara="1" wrap="square" lIns="91439" tIns="45715" rIns="91439" bIns="113186" anchor="ctr" anchorCtr="0">
            <a:noAutofit/>
          </a:bodyPr>
          <a:lstStyle/>
          <a:p>
            <a:pPr algn="ctr">
              <a:buClr>
                <a:srgbClr val="FFFFFF"/>
              </a:buClr>
              <a:buSzPts val="900"/>
            </a:pPr>
            <a:r>
              <a:rPr lang="id-ID" sz="1350">
                <a:solidFill>
                  <a:srgbClr val="FFFFFF"/>
                </a:solidFill>
                <a:latin typeface="Roboto"/>
                <a:ea typeface="Roboto"/>
                <a:cs typeface="Roboto"/>
                <a:sym typeface="Roboto"/>
              </a:rPr>
              <a:t>Loyalty</a:t>
            </a:r>
            <a:endParaRPr sz="675"/>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3"/>
                                        </p:tgtEl>
                                        <p:attrNameLst>
                                          <p:attrName>style.visibility</p:attrName>
                                        </p:attrNameLst>
                                      </p:cBhvr>
                                      <p:to>
                                        <p:strVal val="visible"/>
                                      </p:to>
                                    </p:set>
                                    <p:animEffect transition="in" filter="fade">
                                      <p:cBhvr>
                                        <p:cTn id="7" dur="500"/>
                                        <p:tgtEl>
                                          <p:spTgt spid="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4"/>
          <p:cNvSpPr txBox="1"/>
          <p:nvPr/>
        </p:nvSpPr>
        <p:spPr>
          <a:xfrm>
            <a:off x="3150278" y="4076491"/>
            <a:ext cx="2843503" cy="304054"/>
          </a:xfrm>
          <a:prstGeom prst="rect">
            <a:avLst/>
          </a:prstGeom>
          <a:noFill/>
          <a:ln>
            <a:noFill/>
          </a:ln>
        </p:spPr>
        <p:txBody>
          <a:bodyPr spcFirstLastPara="1" wrap="square" lIns="81574" tIns="40782" rIns="81574" bIns="40782" anchor="t" anchorCtr="0">
            <a:noAutofit/>
          </a:bodyPr>
          <a:lstStyle/>
          <a:p>
            <a:pPr algn="ctr">
              <a:lnSpc>
                <a:spcPct val="120000"/>
              </a:lnSpc>
              <a:buClr>
                <a:schemeClr val="lt1"/>
              </a:buClr>
              <a:buSzPts val="800"/>
            </a:pPr>
            <a:r>
              <a:rPr lang="id-ID" sz="1200">
                <a:solidFill>
                  <a:schemeClr val="lt1"/>
                </a:solidFill>
                <a:latin typeface="Roboto"/>
                <a:ea typeface="Roboto"/>
                <a:cs typeface="Roboto"/>
                <a:sym typeface="Roboto"/>
              </a:rPr>
              <a:t>OUTRANK YOUR COMPETITOR</a:t>
            </a:r>
            <a:endParaRPr sz="675"/>
          </a:p>
        </p:txBody>
      </p:sp>
      <p:sp>
        <p:nvSpPr>
          <p:cNvPr id="334" name="Google Shape;334;p14"/>
          <p:cNvSpPr/>
          <p:nvPr/>
        </p:nvSpPr>
        <p:spPr>
          <a:xfrm>
            <a:off x="4028765" y="5534057"/>
            <a:ext cx="1062952" cy="398579"/>
          </a:xfrm>
          <a:prstGeom prst="rect">
            <a:avLst/>
          </a:prstGeom>
          <a:solidFill>
            <a:schemeClr val="lt2"/>
          </a:solidFill>
          <a:ln>
            <a:noFill/>
          </a:ln>
        </p:spPr>
        <p:txBody>
          <a:bodyPr spcFirstLastPara="1" wrap="square" lIns="34293" tIns="34293" rIns="34293" bIns="34293" anchor="ctr" anchorCtr="0">
            <a:noAutofit/>
          </a:bodyPr>
          <a:lstStyle/>
          <a:p>
            <a:endParaRPr sz="675"/>
          </a:p>
        </p:txBody>
      </p:sp>
      <p:sp>
        <p:nvSpPr>
          <p:cNvPr id="335" name="Google Shape;335;p14"/>
          <p:cNvSpPr/>
          <p:nvPr/>
        </p:nvSpPr>
        <p:spPr>
          <a:xfrm>
            <a:off x="11" y="1368016"/>
            <a:ext cx="9144019" cy="438752"/>
          </a:xfrm>
          <a:prstGeom prst="rect">
            <a:avLst/>
          </a:prstGeom>
          <a:noFill/>
          <a:ln>
            <a:noFill/>
          </a:ln>
        </p:spPr>
        <p:txBody>
          <a:bodyPr spcFirstLastPara="1" wrap="square" lIns="0" tIns="0" rIns="0" bIns="0" anchor="ctr" anchorCtr="0">
            <a:noAutofit/>
          </a:bodyPr>
          <a:lstStyle/>
          <a:p>
            <a:pPr algn="ctr">
              <a:buClr>
                <a:srgbClr val="91969B"/>
              </a:buClr>
              <a:buSzPts val="1900"/>
            </a:pPr>
            <a:r>
              <a:rPr lang="id-ID" sz="2851" dirty="0">
                <a:latin typeface="Roboto"/>
                <a:ea typeface="Roboto"/>
                <a:cs typeface="Roboto"/>
                <a:sym typeface="Roboto"/>
              </a:rPr>
              <a:t>Off-Page SEO Content Marketing (Link Building)</a:t>
            </a:r>
            <a:endParaRPr sz="675" dirty="0"/>
          </a:p>
        </p:txBody>
      </p:sp>
      <p:grpSp>
        <p:nvGrpSpPr>
          <p:cNvPr id="336" name="Google Shape;336;p14"/>
          <p:cNvGrpSpPr/>
          <p:nvPr/>
        </p:nvGrpSpPr>
        <p:grpSpPr>
          <a:xfrm>
            <a:off x="4423172" y="1830311"/>
            <a:ext cx="300056" cy="71456"/>
            <a:chOff x="1942593" y="2781300"/>
            <a:chExt cx="799941" cy="190500"/>
          </a:xfrm>
        </p:grpSpPr>
        <p:sp>
          <p:nvSpPr>
            <p:cNvPr id="337" name="Google Shape;337;p14"/>
            <p:cNvSpPr/>
            <p:nvPr/>
          </p:nvSpPr>
          <p:spPr>
            <a:xfrm>
              <a:off x="1942593"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338" name="Google Shape;338;p14"/>
            <p:cNvSpPr/>
            <p:nvPr/>
          </p:nvSpPr>
          <p:spPr>
            <a:xfrm>
              <a:off x="2247315"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339" name="Google Shape;339;p14"/>
            <p:cNvSpPr/>
            <p:nvPr/>
          </p:nvSpPr>
          <p:spPr>
            <a:xfrm>
              <a:off x="2552034"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grpSp>
      <p:sp>
        <p:nvSpPr>
          <p:cNvPr id="340" name="Google Shape;340;p14"/>
          <p:cNvSpPr/>
          <p:nvPr/>
        </p:nvSpPr>
        <p:spPr>
          <a:xfrm>
            <a:off x="-1" y="-1143000"/>
            <a:ext cx="9144019" cy="644193"/>
          </a:xfrm>
          <a:prstGeom prst="rect">
            <a:avLst/>
          </a:prstGeom>
          <a:noFill/>
          <a:ln>
            <a:noFill/>
          </a:ln>
        </p:spPr>
        <p:txBody>
          <a:bodyPr spcFirstLastPara="1" wrap="square" lIns="0" tIns="0" rIns="0" bIns="0" anchor="ctr" anchorCtr="0">
            <a:noAutofit/>
          </a:bodyPr>
          <a:lstStyle/>
          <a:p>
            <a:pPr algn="ctr">
              <a:buClr>
                <a:srgbClr val="FF9B00"/>
              </a:buClr>
              <a:buSzPts val="700"/>
            </a:pPr>
            <a:r>
              <a:rPr lang="id-ID" sz="1600" b="1" dirty="0">
                <a:solidFill>
                  <a:srgbClr val="FF9B00"/>
                </a:solidFill>
                <a:latin typeface="Roboto"/>
                <a:ea typeface="Roboto"/>
                <a:cs typeface="Roboto"/>
                <a:sym typeface="Roboto"/>
              </a:rPr>
              <a:t>How to improve Google organic ranking?</a:t>
            </a:r>
            <a:endParaRPr sz="1600" dirty="0"/>
          </a:p>
        </p:txBody>
      </p:sp>
      <p:pic>
        <p:nvPicPr>
          <p:cNvPr id="341" name="Google Shape;341;p14"/>
          <p:cNvPicPr preferRelativeResize="0"/>
          <p:nvPr/>
        </p:nvPicPr>
        <p:blipFill>
          <a:blip r:embed="rId3">
            <a:alphaModFix/>
          </a:blip>
          <a:stretch>
            <a:fillRect/>
          </a:stretch>
        </p:blipFill>
        <p:spPr>
          <a:xfrm>
            <a:off x="1943212" y="2387363"/>
            <a:ext cx="5174660" cy="3201815"/>
          </a:xfrm>
          <a:prstGeom prst="rect">
            <a:avLst/>
          </a:prstGeom>
          <a:noFill/>
          <a:ln>
            <a:noFill/>
          </a:ln>
        </p:spPr>
      </p:pic>
      <p:sp>
        <p:nvSpPr>
          <p:cNvPr id="342" name="Google Shape;342;p14"/>
          <p:cNvSpPr txBox="1"/>
          <p:nvPr/>
        </p:nvSpPr>
        <p:spPr>
          <a:xfrm>
            <a:off x="6615166" y="3721107"/>
            <a:ext cx="1657332" cy="279973"/>
          </a:xfrm>
          <a:prstGeom prst="rect">
            <a:avLst/>
          </a:prstGeom>
          <a:noFill/>
          <a:ln>
            <a:noFill/>
          </a:ln>
        </p:spPr>
        <p:txBody>
          <a:bodyPr spcFirstLastPara="1" wrap="square" lIns="34293" tIns="34293" rIns="34293" bIns="34293" anchor="t" anchorCtr="0">
            <a:noAutofit/>
          </a:bodyPr>
          <a:lstStyle/>
          <a:p>
            <a:r>
              <a:rPr lang="id-ID" sz="1050">
                <a:solidFill>
                  <a:srgbClr val="0B5394"/>
                </a:solidFill>
                <a:latin typeface="Roboto"/>
                <a:ea typeface="Roboto"/>
                <a:cs typeface="Roboto"/>
                <a:sym typeface="Roboto"/>
              </a:rPr>
              <a:t>- Rich Site Summary</a:t>
            </a:r>
            <a:endParaRPr sz="1050">
              <a:solidFill>
                <a:srgbClr val="0B5394"/>
              </a:solidFill>
              <a:latin typeface="Roboto"/>
              <a:ea typeface="Roboto"/>
              <a:cs typeface="Roboto"/>
              <a:sym typeface="Roboto"/>
            </a:endParaRPr>
          </a:p>
          <a:p>
            <a:endParaRPr sz="1050">
              <a:solidFill>
                <a:srgbClr val="0B5394"/>
              </a:solidFill>
              <a:latin typeface="Roboto"/>
              <a:ea typeface="Roboto"/>
              <a:cs typeface="Roboto"/>
              <a:sym typeface="Roboto"/>
            </a:endParaRPr>
          </a:p>
        </p:txBody>
      </p:sp>
      <p:sp>
        <p:nvSpPr>
          <p:cNvPr id="343" name="Google Shape;343;p14"/>
          <p:cNvSpPr/>
          <p:nvPr/>
        </p:nvSpPr>
        <p:spPr>
          <a:xfrm>
            <a:off x="5683480" y="2044682"/>
            <a:ext cx="521348" cy="521348"/>
          </a:xfrm>
          <a:prstGeom prst="ellipse">
            <a:avLst/>
          </a:prstGeom>
          <a:solidFill>
            <a:srgbClr val="0E101A"/>
          </a:solidFill>
          <a:ln>
            <a:noFill/>
          </a:ln>
        </p:spPr>
        <p:txBody>
          <a:bodyPr spcFirstLastPara="1" wrap="square" lIns="68577" tIns="34284" rIns="68577" bIns="34284" anchor="ctr" anchorCtr="0">
            <a:noAutofit/>
          </a:bodyPr>
          <a:lstStyle/>
          <a:p>
            <a:pPr algn="ctr">
              <a:buClr>
                <a:srgbClr val="000000"/>
              </a:buClr>
              <a:buSzPts val="3600"/>
            </a:pPr>
            <a:endParaRPr sz="1350">
              <a:solidFill>
                <a:srgbClr val="91969B"/>
              </a:solidFill>
              <a:latin typeface="Roboto"/>
              <a:ea typeface="Roboto"/>
              <a:cs typeface="Roboto"/>
              <a:sym typeface="Roboto"/>
            </a:endParaRPr>
          </a:p>
        </p:txBody>
      </p:sp>
      <p:cxnSp>
        <p:nvCxnSpPr>
          <p:cNvPr id="344" name="Google Shape;344;p14"/>
          <p:cNvCxnSpPr/>
          <p:nvPr/>
        </p:nvCxnSpPr>
        <p:spPr>
          <a:xfrm>
            <a:off x="6204826" y="2305362"/>
            <a:ext cx="502781" cy="0"/>
          </a:xfrm>
          <a:prstGeom prst="straightConnector1">
            <a:avLst/>
          </a:prstGeom>
          <a:noFill/>
          <a:ln w="38100" cap="flat" cmpd="sng">
            <a:solidFill>
              <a:srgbClr val="0E101A"/>
            </a:solidFill>
            <a:prstDash val="solid"/>
            <a:miter lim="8000"/>
            <a:headEnd type="none" w="sm" len="sm"/>
            <a:tailEnd type="none" w="sm" len="sm"/>
          </a:ln>
        </p:spPr>
      </p:cxnSp>
      <p:sp>
        <p:nvSpPr>
          <p:cNvPr id="345" name="Google Shape;345;p14"/>
          <p:cNvSpPr/>
          <p:nvPr/>
        </p:nvSpPr>
        <p:spPr>
          <a:xfrm>
            <a:off x="6408499" y="2062969"/>
            <a:ext cx="2407790" cy="484776"/>
          </a:xfrm>
          <a:prstGeom prst="chevron">
            <a:avLst>
              <a:gd name="adj" fmla="val 0"/>
            </a:avLst>
          </a:prstGeom>
          <a:solidFill>
            <a:srgbClr val="0E101A"/>
          </a:solidFill>
          <a:ln>
            <a:noFill/>
          </a:ln>
        </p:spPr>
        <p:txBody>
          <a:bodyPr spcFirstLastPara="1" wrap="square" lIns="91439" tIns="45715" rIns="91439" bIns="113186" anchor="ctr" anchorCtr="0">
            <a:noAutofit/>
          </a:bodyPr>
          <a:lstStyle/>
          <a:p>
            <a:pPr algn="ctr">
              <a:buClr>
                <a:srgbClr val="FFFFFF"/>
              </a:buClr>
              <a:buSzPts val="900"/>
            </a:pPr>
            <a:r>
              <a:rPr lang="id-ID" sz="1125">
                <a:solidFill>
                  <a:srgbClr val="FFFFFF"/>
                </a:solidFill>
                <a:latin typeface="Roboto"/>
                <a:ea typeface="Roboto"/>
                <a:cs typeface="Roboto"/>
                <a:sym typeface="Roboto"/>
              </a:rPr>
              <a:t>Playing vital role on the ranking.</a:t>
            </a:r>
            <a:endParaRPr sz="1125"/>
          </a:p>
        </p:txBody>
      </p:sp>
      <p:grpSp>
        <p:nvGrpSpPr>
          <p:cNvPr id="346" name="Google Shape;346;p14"/>
          <p:cNvGrpSpPr/>
          <p:nvPr/>
        </p:nvGrpSpPr>
        <p:grpSpPr>
          <a:xfrm>
            <a:off x="5829505" y="2133192"/>
            <a:ext cx="216907" cy="304055"/>
            <a:chOff x="1597025" y="1208087"/>
            <a:chExt cx="257100" cy="360300"/>
          </a:xfrm>
        </p:grpSpPr>
        <p:sp>
          <p:nvSpPr>
            <p:cNvPr id="347" name="Google Shape;347;p14"/>
            <p:cNvSpPr/>
            <p:nvPr/>
          </p:nvSpPr>
          <p:spPr>
            <a:xfrm>
              <a:off x="1597025" y="1208087"/>
              <a:ext cx="257100" cy="360300"/>
            </a:xfrm>
            <a:custGeom>
              <a:avLst/>
              <a:gdLst/>
              <a:ahLst/>
              <a:cxnLst/>
              <a:rect l="l" t="t" r="r" b="b"/>
              <a:pathLst>
                <a:path w="120000" h="120000" extrusionOk="0">
                  <a:moveTo>
                    <a:pt x="88636" y="34146"/>
                  </a:moveTo>
                  <a:cubicBezTo>
                    <a:pt x="88636" y="43902"/>
                    <a:pt x="77727" y="52682"/>
                    <a:pt x="77727" y="52682"/>
                  </a:cubicBezTo>
                  <a:cubicBezTo>
                    <a:pt x="77727" y="34146"/>
                    <a:pt x="57272" y="18536"/>
                    <a:pt x="57272" y="18536"/>
                  </a:cubicBezTo>
                  <a:cubicBezTo>
                    <a:pt x="57272" y="18536"/>
                    <a:pt x="57272" y="30243"/>
                    <a:pt x="46363" y="40975"/>
                  </a:cubicBezTo>
                  <a:cubicBezTo>
                    <a:pt x="36818" y="14634"/>
                    <a:pt x="5454" y="0"/>
                    <a:pt x="5454" y="0"/>
                  </a:cubicBezTo>
                  <a:cubicBezTo>
                    <a:pt x="20454" y="40975"/>
                    <a:pt x="0" y="55609"/>
                    <a:pt x="0" y="85853"/>
                  </a:cubicBezTo>
                  <a:cubicBezTo>
                    <a:pt x="0" y="103414"/>
                    <a:pt x="20454" y="120000"/>
                    <a:pt x="51818" y="120000"/>
                  </a:cubicBezTo>
                  <a:cubicBezTo>
                    <a:pt x="99545" y="120000"/>
                    <a:pt x="107727" y="107317"/>
                    <a:pt x="113181" y="93658"/>
                  </a:cubicBezTo>
                  <a:cubicBezTo>
                    <a:pt x="120000" y="75121"/>
                    <a:pt x="109090" y="52682"/>
                    <a:pt x="88636" y="34146"/>
                  </a:cubicBezTo>
                  <a:close/>
                  <a:moveTo>
                    <a:pt x="102272" y="91707"/>
                  </a:moveTo>
                  <a:cubicBezTo>
                    <a:pt x="99545" y="101463"/>
                    <a:pt x="95454" y="112195"/>
                    <a:pt x="51818" y="112195"/>
                  </a:cubicBezTo>
                  <a:cubicBezTo>
                    <a:pt x="25909" y="112195"/>
                    <a:pt x="9545" y="98536"/>
                    <a:pt x="9545" y="85853"/>
                  </a:cubicBezTo>
                  <a:cubicBezTo>
                    <a:pt x="9545" y="76097"/>
                    <a:pt x="12272" y="67317"/>
                    <a:pt x="15000" y="58536"/>
                  </a:cubicBezTo>
                  <a:cubicBezTo>
                    <a:pt x="19090" y="47804"/>
                    <a:pt x="21818" y="36097"/>
                    <a:pt x="20454" y="21463"/>
                  </a:cubicBezTo>
                  <a:cubicBezTo>
                    <a:pt x="36818" y="38048"/>
                    <a:pt x="42272" y="58536"/>
                    <a:pt x="42272" y="58536"/>
                  </a:cubicBezTo>
                  <a:cubicBezTo>
                    <a:pt x="42272" y="58536"/>
                    <a:pt x="57272" y="43902"/>
                    <a:pt x="61363" y="37073"/>
                  </a:cubicBezTo>
                  <a:cubicBezTo>
                    <a:pt x="65454" y="40975"/>
                    <a:pt x="68181" y="56585"/>
                    <a:pt x="68181" y="71219"/>
                  </a:cubicBezTo>
                  <a:cubicBezTo>
                    <a:pt x="68181" y="71219"/>
                    <a:pt x="81818" y="63414"/>
                    <a:pt x="91363" y="50731"/>
                  </a:cubicBezTo>
                  <a:cubicBezTo>
                    <a:pt x="103636" y="64390"/>
                    <a:pt x="106363" y="80000"/>
                    <a:pt x="102272" y="91707"/>
                  </a:cubicBezTo>
                  <a:close/>
                  <a:moveTo>
                    <a:pt x="102272" y="91707"/>
                  </a:moveTo>
                  <a:cubicBezTo>
                    <a:pt x="102272" y="91707"/>
                    <a:pt x="102272" y="91707"/>
                    <a:pt x="102272" y="91707"/>
                  </a:cubicBezTo>
                </a:path>
              </a:pathLst>
            </a:custGeom>
            <a:solidFill>
              <a:srgbClr val="FFFFFF"/>
            </a:solidFill>
            <a:ln>
              <a:noFill/>
            </a:ln>
          </p:spPr>
          <p:txBody>
            <a:bodyPr spcFirstLastPara="1" wrap="square" lIns="34293" tIns="17142" rIns="34293" bIns="17142"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348" name="Google Shape;348;p14"/>
            <p:cNvSpPr/>
            <p:nvPr/>
          </p:nvSpPr>
          <p:spPr>
            <a:xfrm>
              <a:off x="1638300" y="1363662"/>
              <a:ext cx="160200" cy="128700"/>
            </a:xfrm>
            <a:custGeom>
              <a:avLst/>
              <a:gdLst/>
              <a:ahLst/>
              <a:cxnLst/>
              <a:rect l="l" t="t" r="r" b="b"/>
              <a:pathLst>
                <a:path w="120000" h="120000" extrusionOk="0">
                  <a:moveTo>
                    <a:pt x="115636" y="32727"/>
                  </a:moveTo>
                  <a:cubicBezTo>
                    <a:pt x="106909" y="40909"/>
                    <a:pt x="106909" y="40909"/>
                    <a:pt x="106909" y="40909"/>
                  </a:cubicBezTo>
                  <a:cubicBezTo>
                    <a:pt x="98181" y="54545"/>
                    <a:pt x="91636" y="68181"/>
                    <a:pt x="67636" y="81818"/>
                  </a:cubicBezTo>
                  <a:cubicBezTo>
                    <a:pt x="65454" y="68181"/>
                    <a:pt x="63272" y="54545"/>
                    <a:pt x="63272" y="35454"/>
                  </a:cubicBezTo>
                  <a:cubicBezTo>
                    <a:pt x="63272" y="19090"/>
                    <a:pt x="63272" y="19090"/>
                    <a:pt x="63272" y="19090"/>
                  </a:cubicBezTo>
                  <a:cubicBezTo>
                    <a:pt x="50181" y="43636"/>
                    <a:pt x="50181" y="43636"/>
                    <a:pt x="50181" y="43636"/>
                  </a:cubicBezTo>
                  <a:cubicBezTo>
                    <a:pt x="45818" y="51818"/>
                    <a:pt x="41454" y="57272"/>
                    <a:pt x="37090" y="68181"/>
                  </a:cubicBezTo>
                  <a:cubicBezTo>
                    <a:pt x="28363" y="43636"/>
                    <a:pt x="21818" y="27272"/>
                    <a:pt x="17454" y="13636"/>
                  </a:cubicBezTo>
                  <a:cubicBezTo>
                    <a:pt x="15272" y="0"/>
                    <a:pt x="15272" y="0"/>
                    <a:pt x="15272" y="0"/>
                  </a:cubicBezTo>
                  <a:cubicBezTo>
                    <a:pt x="10909" y="13636"/>
                    <a:pt x="10909" y="13636"/>
                    <a:pt x="10909" y="13636"/>
                  </a:cubicBezTo>
                  <a:cubicBezTo>
                    <a:pt x="4363" y="35454"/>
                    <a:pt x="0" y="54545"/>
                    <a:pt x="0" y="103636"/>
                  </a:cubicBezTo>
                  <a:cubicBezTo>
                    <a:pt x="0" y="106363"/>
                    <a:pt x="2181" y="109090"/>
                    <a:pt x="4363" y="109090"/>
                  </a:cubicBezTo>
                  <a:cubicBezTo>
                    <a:pt x="6545" y="109090"/>
                    <a:pt x="8727" y="106363"/>
                    <a:pt x="8727" y="103636"/>
                  </a:cubicBezTo>
                  <a:cubicBezTo>
                    <a:pt x="8727" y="65454"/>
                    <a:pt x="10909" y="46363"/>
                    <a:pt x="15272" y="30000"/>
                  </a:cubicBezTo>
                  <a:cubicBezTo>
                    <a:pt x="19636" y="43636"/>
                    <a:pt x="24000" y="60000"/>
                    <a:pt x="32727" y="79090"/>
                  </a:cubicBezTo>
                  <a:cubicBezTo>
                    <a:pt x="34909" y="87272"/>
                    <a:pt x="34909" y="87272"/>
                    <a:pt x="34909" y="87272"/>
                  </a:cubicBezTo>
                  <a:cubicBezTo>
                    <a:pt x="39272" y="81818"/>
                    <a:pt x="39272" y="81818"/>
                    <a:pt x="39272" y="81818"/>
                  </a:cubicBezTo>
                  <a:cubicBezTo>
                    <a:pt x="45818" y="68181"/>
                    <a:pt x="50181" y="60000"/>
                    <a:pt x="54545" y="51818"/>
                  </a:cubicBezTo>
                  <a:cubicBezTo>
                    <a:pt x="56727" y="68181"/>
                    <a:pt x="58909" y="79090"/>
                    <a:pt x="61090" y="90000"/>
                  </a:cubicBezTo>
                  <a:cubicBezTo>
                    <a:pt x="63272" y="95454"/>
                    <a:pt x="63272" y="95454"/>
                    <a:pt x="63272" y="95454"/>
                  </a:cubicBezTo>
                  <a:cubicBezTo>
                    <a:pt x="67636" y="92727"/>
                    <a:pt x="67636" y="92727"/>
                    <a:pt x="67636" y="92727"/>
                  </a:cubicBezTo>
                  <a:cubicBezTo>
                    <a:pt x="89454" y="79090"/>
                    <a:pt x="100363" y="68181"/>
                    <a:pt x="109090" y="54545"/>
                  </a:cubicBezTo>
                  <a:cubicBezTo>
                    <a:pt x="111272" y="76363"/>
                    <a:pt x="109090" y="95454"/>
                    <a:pt x="104727" y="111818"/>
                  </a:cubicBezTo>
                  <a:cubicBezTo>
                    <a:pt x="102545" y="114545"/>
                    <a:pt x="104727" y="117272"/>
                    <a:pt x="106909" y="117272"/>
                  </a:cubicBezTo>
                  <a:cubicBezTo>
                    <a:pt x="106909" y="117272"/>
                    <a:pt x="106909" y="120000"/>
                    <a:pt x="106909" y="120000"/>
                  </a:cubicBezTo>
                  <a:cubicBezTo>
                    <a:pt x="109090" y="120000"/>
                    <a:pt x="111272" y="117272"/>
                    <a:pt x="111272" y="114545"/>
                  </a:cubicBezTo>
                  <a:cubicBezTo>
                    <a:pt x="117818" y="95454"/>
                    <a:pt x="120000" y="65454"/>
                    <a:pt x="115636" y="43636"/>
                  </a:cubicBezTo>
                  <a:lnTo>
                    <a:pt x="115636" y="32727"/>
                  </a:lnTo>
                  <a:close/>
                  <a:moveTo>
                    <a:pt x="115636" y="32727"/>
                  </a:moveTo>
                  <a:cubicBezTo>
                    <a:pt x="115636" y="32727"/>
                    <a:pt x="115636" y="32727"/>
                    <a:pt x="115636" y="32727"/>
                  </a:cubicBezTo>
                </a:path>
              </a:pathLst>
            </a:custGeom>
            <a:solidFill>
              <a:srgbClr val="FFFFFF"/>
            </a:solidFill>
            <a:ln>
              <a:noFill/>
            </a:ln>
          </p:spPr>
          <p:txBody>
            <a:bodyPr spcFirstLastPara="1" wrap="square" lIns="34293" tIns="17142" rIns="34293" bIns="17142"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grpSp>
      <p:grpSp>
        <p:nvGrpSpPr>
          <p:cNvPr id="349" name="Google Shape;349;p14"/>
          <p:cNvGrpSpPr/>
          <p:nvPr/>
        </p:nvGrpSpPr>
        <p:grpSpPr>
          <a:xfrm>
            <a:off x="1695278" y="4742434"/>
            <a:ext cx="279964" cy="279964"/>
            <a:chOff x="15304400" y="3319847"/>
            <a:chExt cx="1389900" cy="1389900"/>
          </a:xfrm>
        </p:grpSpPr>
        <p:sp>
          <p:nvSpPr>
            <p:cNvPr id="350" name="Google Shape;350;p14"/>
            <p:cNvSpPr/>
            <p:nvPr/>
          </p:nvSpPr>
          <p:spPr>
            <a:xfrm>
              <a:off x="15304400" y="3319847"/>
              <a:ext cx="1389900" cy="1389900"/>
            </a:xfrm>
            <a:prstGeom prst="ellipse">
              <a:avLst/>
            </a:prstGeom>
            <a:solidFill>
              <a:srgbClr val="0E101A"/>
            </a:solidFill>
            <a:ln>
              <a:noFill/>
            </a:ln>
          </p:spPr>
          <p:txBody>
            <a:bodyPr spcFirstLastPara="1" wrap="square" lIns="68577" tIns="34284" rIns="68577" bIns="34284" anchor="ctr" anchorCtr="0">
              <a:noAutofit/>
            </a:bodyPr>
            <a:lstStyle/>
            <a:p>
              <a:pPr algn="ctr">
                <a:buClr>
                  <a:srgbClr val="000000"/>
                </a:buClr>
                <a:buSzPts val="3600"/>
              </a:pPr>
              <a:endParaRPr sz="1350">
                <a:solidFill>
                  <a:srgbClr val="91969B"/>
                </a:solidFill>
                <a:latin typeface="Roboto"/>
                <a:ea typeface="Roboto"/>
                <a:cs typeface="Roboto"/>
                <a:sym typeface="Roboto"/>
              </a:endParaRPr>
            </a:p>
          </p:txBody>
        </p:sp>
        <p:grpSp>
          <p:nvGrpSpPr>
            <p:cNvPr id="351" name="Google Shape;351;p14"/>
            <p:cNvGrpSpPr/>
            <p:nvPr/>
          </p:nvGrpSpPr>
          <p:grpSpPr>
            <a:xfrm>
              <a:off x="15693698" y="3555810"/>
              <a:ext cx="578269" cy="810603"/>
              <a:chOff x="1597025" y="1208087"/>
              <a:chExt cx="257100" cy="360300"/>
            </a:xfrm>
          </p:grpSpPr>
          <p:sp>
            <p:nvSpPr>
              <p:cNvPr id="352" name="Google Shape;352;p14"/>
              <p:cNvSpPr/>
              <p:nvPr/>
            </p:nvSpPr>
            <p:spPr>
              <a:xfrm>
                <a:off x="1597025" y="1208087"/>
                <a:ext cx="257100" cy="360300"/>
              </a:xfrm>
              <a:custGeom>
                <a:avLst/>
                <a:gdLst/>
                <a:ahLst/>
                <a:cxnLst/>
                <a:rect l="l" t="t" r="r" b="b"/>
                <a:pathLst>
                  <a:path w="120000" h="120000" extrusionOk="0">
                    <a:moveTo>
                      <a:pt x="88636" y="34146"/>
                    </a:moveTo>
                    <a:cubicBezTo>
                      <a:pt x="88636" y="43902"/>
                      <a:pt x="77727" y="52682"/>
                      <a:pt x="77727" y="52682"/>
                    </a:cubicBezTo>
                    <a:cubicBezTo>
                      <a:pt x="77727" y="34146"/>
                      <a:pt x="57272" y="18536"/>
                      <a:pt x="57272" y="18536"/>
                    </a:cubicBezTo>
                    <a:cubicBezTo>
                      <a:pt x="57272" y="18536"/>
                      <a:pt x="57272" y="30243"/>
                      <a:pt x="46363" y="40975"/>
                    </a:cubicBezTo>
                    <a:cubicBezTo>
                      <a:pt x="36818" y="14634"/>
                      <a:pt x="5454" y="0"/>
                      <a:pt x="5454" y="0"/>
                    </a:cubicBezTo>
                    <a:cubicBezTo>
                      <a:pt x="20454" y="40975"/>
                      <a:pt x="0" y="55609"/>
                      <a:pt x="0" y="85853"/>
                    </a:cubicBezTo>
                    <a:cubicBezTo>
                      <a:pt x="0" y="103414"/>
                      <a:pt x="20454" y="120000"/>
                      <a:pt x="51818" y="120000"/>
                    </a:cubicBezTo>
                    <a:cubicBezTo>
                      <a:pt x="99545" y="120000"/>
                      <a:pt x="107727" y="107317"/>
                      <a:pt x="113181" y="93658"/>
                    </a:cubicBezTo>
                    <a:cubicBezTo>
                      <a:pt x="120000" y="75121"/>
                      <a:pt x="109090" y="52682"/>
                      <a:pt x="88636" y="34146"/>
                    </a:cubicBezTo>
                    <a:close/>
                    <a:moveTo>
                      <a:pt x="102272" y="91707"/>
                    </a:moveTo>
                    <a:cubicBezTo>
                      <a:pt x="99545" y="101463"/>
                      <a:pt x="95454" y="112195"/>
                      <a:pt x="51818" y="112195"/>
                    </a:cubicBezTo>
                    <a:cubicBezTo>
                      <a:pt x="25909" y="112195"/>
                      <a:pt x="9545" y="98536"/>
                      <a:pt x="9545" y="85853"/>
                    </a:cubicBezTo>
                    <a:cubicBezTo>
                      <a:pt x="9545" y="76097"/>
                      <a:pt x="12272" y="67317"/>
                      <a:pt x="15000" y="58536"/>
                    </a:cubicBezTo>
                    <a:cubicBezTo>
                      <a:pt x="19090" y="47804"/>
                      <a:pt x="21818" y="36097"/>
                      <a:pt x="20454" y="21463"/>
                    </a:cubicBezTo>
                    <a:cubicBezTo>
                      <a:pt x="36818" y="38048"/>
                      <a:pt x="42272" y="58536"/>
                      <a:pt x="42272" y="58536"/>
                    </a:cubicBezTo>
                    <a:cubicBezTo>
                      <a:pt x="42272" y="58536"/>
                      <a:pt x="57272" y="43902"/>
                      <a:pt x="61363" y="37073"/>
                    </a:cubicBezTo>
                    <a:cubicBezTo>
                      <a:pt x="65454" y="40975"/>
                      <a:pt x="68181" y="56585"/>
                      <a:pt x="68181" y="71219"/>
                    </a:cubicBezTo>
                    <a:cubicBezTo>
                      <a:pt x="68181" y="71219"/>
                      <a:pt x="81818" y="63414"/>
                      <a:pt x="91363" y="50731"/>
                    </a:cubicBezTo>
                    <a:cubicBezTo>
                      <a:pt x="103636" y="64390"/>
                      <a:pt x="106363" y="80000"/>
                      <a:pt x="102272" y="91707"/>
                    </a:cubicBezTo>
                    <a:close/>
                    <a:moveTo>
                      <a:pt x="102272" y="91707"/>
                    </a:moveTo>
                    <a:cubicBezTo>
                      <a:pt x="102272" y="91707"/>
                      <a:pt x="102272" y="91707"/>
                      <a:pt x="102272" y="91707"/>
                    </a:cubicBezTo>
                  </a:path>
                </a:pathLst>
              </a:custGeom>
              <a:solidFill>
                <a:srgbClr val="FFFFFF"/>
              </a:solidFill>
              <a:ln>
                <a:noFill/>
              </a:ln>
            </p:spPr>
            <p:txBody>
              <a:bodyPr spcFirstLastPara="1" wrap="square" lIns="34293" tIns="17142" rIns="34293" bIns="17142"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353" name="Google Shape;353;p14"/>
              <p:cNvSpPr/>
              <p:nvPr/>
            </p:nvSpPr>
            <p:spPr>
              <a:xfrm>
                <a:off x="1638300" y="1363662"/>
                <a:ext cx="160200" cy="128700"/>
              </a:xfrm>
              <a:custGeom>
                <a:avLst/>
                <a:gdLst/>
                <a:ahLst/>
                <a:cxnLst/>
                <a:rect l="l" t="t" r="r" b="b"/>
                <a:pathLst>
                  <a:path w="120000" h="120000" extrusionOk="0">
                    <a:moveTo>
                      <a:pt x="115636" y="32727"/>
                    </a:moveTo>
                    <a:cubicBezTo>
                      <a:pt x="106909" y="40909"/>
                      <a:pt x="106909" y="40909"/>
                      <a:pt x="106909" y="40909"/>
                    </a:cubicBezTo>
                    <a:cubicBezTo>
                      <a:pt x="98181" y="54545"/>
                      <a:pt x="91636" y="68181"/>
                      <a:pt x="67636" y="81818"/>
                    </a:cubicBezTo>
                    <a:cubicBezTo>
                      <a:pt x="65454" y="68181"/>
                      <a:pt x="63272" y="54545"/>
                      <a:pt x="63272" y="35454"/>
                    </a:cubicBezTo>
                    <a:cubicBezTo>
                      <a:pt x="63272" y="19090"/>
                      <a:pt x="63272" y="19090"/>
                      <a:pt x="63272" y="19090"/>
                    </a:cubicBezTo>
                    <a:cubicBezTo>
                      <a:pt x="50181" y="43636"/>
                      <a:pt x="50181" y="43636"/>
                      <a:pt x="50181" y="43636"/>
                    </a:cubicBezTo>
                    <a:cubicBezTo>
                      <a:pt x="45818" y="51818"/>
                      <a:pt x="41454" y="57272"/>
                      <a:pt x="37090" y="68181"/>
                    </a:cubicBezTo>
                    <a:cubicBezTo>
                      <a:pt x="28363" y="43636"/>
                      <a:pt x="21818" y="27272"/>
                      <a:pt x="17454" y="13636"/>
                    </a:cubicBezTo>
                    <a:cubicBezTo>
                      <a:pt x="15272" y="0"/>
                      <a:pt x="15272" y="0"/>
                      <a:pt x="15272" y="0"/>
                    </a:cubicBezTo>
                    <a:cubicBezTo>
                      <a:pt x="10909" y="13636"/>
                      <a:pt x="10909" y="13636"/>
                      <a:pt x="10909" y="13636"/>
                    </a:cubicBezTo>
                    <a:cubicBezTo>
                      <a:pt x="4363" y="35454"/>
                      <a:pt x="0" y="54545"/>
                      <a:pt x="0" y="103636"/>
                    </a:cubicBezTo>
                    <a:cubicBezTo>
                      <a:pt x="0" y="106363"/>
                      <a:pt x="2181" y="109090"/>
                      <a:pt x="4363" y="109090"/>
                    </a:cubicBezTo>
                    <a:cubicBezTo>
                      <a:pt x="6545" y="109090"/>
                      <a:pt x="8727" y="106363"/>
                      <a:pt x="8727" y="103636"/>
                    </a:cubicBezTo>
                    <a:cubicBezTo>
                      <a:pt x="8727" y="65454"/>
                      <a:pt x="10909" y="46363"/>
                      <a:pt x="15272" y="30000"/>
                    </a:cubicBezTo>
                    <a:cubicBezTo>
                      <a:pt x="19636" y="43636"/>
                      <a:pt x="24000" y="60000"/>
                      <a:pt x="32727" y="79090"/>
                    </a:cubicBezTo>
                    <a:cubicBezTo>
                      <a:pt x="34909" y="87272"/>
                      <a:pt x="34909" y="87272"/>
                      <a:pt x="34909" y="87272"/>
                    </a:cubicBezTo>
                    <a:cubicBezTo>
                      <a:pt x="39272" y="81818"/>
                      <a:pt x="39272" y="81818"/>
                      <a:pt x="39272" y="81818"/>
                    </a:cubicBezTo>
                    <a:cubicBezTo>
                      <a:pt x="45818" y="68181"/>
                      <a:pt x="50181" y="60000"/>
                      <a:pt x="54545" y="51818"/>
                    </a:cubicBezTo>
                    <a:cubicBezTo>
                      <a:pt x="56727" y="68181"/>
                      <a:pt x="58909" y="79090"/>
                      <a:pt x="61090" y="90000"/>
                    </a:cubicBezTo>
                    <a:cubicBezTo>
                      <a:pt x="63272" y="95454"/>
                      <a:pt x="63272" y="95454"/>
                      <a:pt x="63272" y="95454"/>
                    </a:cubicBezTo>
                    <a:cubicBezTo>
                      <a:pt x="67636" y="92727"/>
                      <a:pt x="67636" y="92727"/>
                      <a:pt x="67636" y="92727"/>
                    </a:cubicBezTo>
                    <a:cubicBezTo>
                      <a:pt x="89454" y="79090"/>
                      <a:pt x="100363" y="68181"/>
                      <a:pt x="109090" y="54545"/>
                    </a:cubicBezTo>
                    <a:cubicBezTo>
                      <a:pt x="111272" y="76363"/>
                      <a:pt x="109090" y="95454"/>
                      <a:pt x="104727" y="111818"/>
                    </a:cubicBezTo>
                    <a:cubicBezTo>
                      <a:pt x="102545" y="114545"/>
                      <a:pt x="104727" y="117272"/>
                      <a:pt x="106909" y="117272"/>
                    </a:cubicBezTo>
                    <a:cubicBezTo>
                      <a:pt x="106909" y="117272"/>
                      <a:pt x="106909" y="120000"/>
                      <a:pt x="106909" y="120000"/>
                    </a:cubicBezTo>
                    <a:cubicBezTo>
                      <a:pt x="109090" y="120000"/>
                      <a:pt x="111272" y="117272"/>
                      <a:pt x="111272" y="114545"/>
                    </a:cubicBezTo>
                    <a:cubicBezTo>
                      <a:pt x="117818" y="95454"/>
                      <a:pt x="120000" y="65454"/>
                      <a:pt x="115636" y="43636"/>
                    </a:cubicBezTo>
                    <a:lnTo>
                      <a:pt x="115636" y="32727"/>
                    </a:lnTo>
                    <a:close/>
                    <a:moveTo>
                      <a:pt x="115636" y="32727"/>
                    </a:moveTo>
                    <a:cubicBezTo>
                      <a:pt x="115636" y="32727"/>
                      <a:pt x="115636" y="32727"/>
                      <a:pt x="115636" y="32727"/>
                    </a:cubicBezTo>
                  </a:path>
                </a:pathLst>
              </a:custGeom>
              <a:solidFill>
                <a:srgbClr val="FFFFFF"/>
              </a:solidFill>
              <a:ln>
                <a:noFill/>
              </a:ln>
            </p:spPr>
            <p:txBody>
              <a:bodyPr spcFirstLastPara="1" wrap="square" lIns="34293" tIns="17142" rIns="34293" bIns="17142"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grpSp>
      </p:grpSp>
      <p:grpSp>
        <p:nvGrpSpPr>
          <p:cNvPr id="354" name="Google Shape;354;p14"/>
          <p:cNvGrpSpPr/>
          <p:nvPr/>
        </p:nvGrpSpPr>
        <p:grpSpPr>
          <a:xfrm>
            <a:off x="7194510" y="4530673"/>
            <a:ext cx="279964" cy="279964"/>
            <a:chOff x="15304400" y="3319847"/>
            <a:chExt cx="1389900" cy="1389900"/>
          </a:xfrm>
        </p:grpSpPr>
        <p:sp>
          <p:nvSpPr>
            <p:cNvPr id="355" name="Google Shape;355;p14"/>
            <p:cNvSpPr/>
            <p:nvPr/>
          </p:nvSpPr>
          <p:spPr>
            <a:xfrm>
              <a:off x="15304400" y="3319847"/>
              <a:ext cx="1389900" cy="1389900"/>
            </a:xfrm>
            <a:prstGeom prst="ellipse">
              <a:avLst/>
            </a:prstGeom>
            <a:solidFill>
              <a:srgbClr val="0E101A"/>
            </a:solidFill>
            <a:ln>
              <a:noFill/>
            </a:ln>
          </p:spPr>
          <p:txBody>
            <a:bodyPr spcFirstLastPara="1" wrap="square" lIns="68577" tIns="34284" rIns="68577" bIns="34284" anchor="ctr" anchorCtr="0">
              <a:noAutofit/>
            </a:bodyPr>
            <a:lstStyle/>
            <a:p>
              <a:pPr algn="ctr">
                <a:buClr>
                  <a:srgbClr val="000000"/>
                </a:buClr>
                <a:buSzPts val="3600"/>
              </a:pPr>
              <a:endParaRPr sz="1350">
                <a:solidFill>
                  <a:srgbClr val="91969B"/>
                </a:solidFill>
                <a:latin typeface="Roboto"/>
                <a:ea typeface="Roboto"/>
                <a:cs typeface="Roboto"/>
                <a:sym typeface="Roboto"/>
              </a:endParaRPr>
            </a:p>
          </p:txBody>
        </p:sp>
        <p:grpSp>
          <p:nvGrpSpPr>
            <p:cNvPr id="356" name="Google Shape;356;p14"/>
            <p:cNvGrpSpPr/>
            <p:nvPr/>
          </p:nvGrpSpPr>
          <p:grpSpPr>
            <a:xfrm>
              <a:off x="15693698" y="3555810"/>
              <a:ext cx="578269" cy="810603"/>
              <a:chOff x="1597025" y="1208087"/>
              <a:chExt cx="257100" cy="360300"/>
            </a:xfrm>
          </p:grpSpPr>
          <p:sp>
            <p:nvSpPr>
              <p:cNvPr id="357" name="Google Shape;357;p14"/>
              <p:cNvSpPr/>
              <p:nvPr/>
            </p:nvSpPr>
            <p:spPr>
              <a:xfrm>
                <a:off x="1597025" y="1208087"/>
                <a:ext cx="257100" cy="360300"/>
              </a:xfrm>
              <a:custGeom>
                <a:avLst/>
                <a:gdLst/>
                <a:ahLst/>
                <a:cxnLst/>
                <a:rect l="l" t="t" r="r" b="b"/>
                <a:pathLst>
                  <a:path w="120000" h="120000" extrusionOk="0">
                    <a:moveTo>
                      <a:pt x="88636" y="34146"/>
                    </a:moveTo>
                    <a:cubicBezTo>
                      <a:pt x="88636" y="43902"/>
                      <a:pt x="77727" y="52682"/>
                      <a:pt x="77727" y="52682"/>
                    </a:cubicBezTo>
                    <a:cubicBezTo>
                      <a:pt x="77727" y="34146"/>
                      <a:pt x="57272" y="18536"/>
                      <a:pt x="57272" y="18536"/>
                    </a:cubicBezTo>
                    <a:cubicBezTo>
                      <a:pt x="57272" y="18536"/>
                      <a:pt x="57272" y="30243"/>
                      <a:pt x="46363" y="40975"/>
                    </a:cubicBezTo>
                    <a:cubicBezTo>
                      <a:pt x="36818" y="14634"/>
                      <a:pt x="5454" y="0"/>
                      <a:pt x="5454" y="0"/>
                    </a:cubicBezTo>
                    <a:cubicBezTo>
                      <a:pt x="20454" y="40975"/>
                      <a:pt x="0" y="55609"/>
                      <a:pt x="0" y="85853"/>
                    </a:cubicBezTo>
                    <a:cubicBezTo>
                      <a:pt x="0" y="103414"/>
                      <a:pt x="20454" y="120000"/>
                      <a:pt x="51818" y="120000"/>
                    </a:cubicBezTo>
                    <a:cubicBezTo>
                      <a:pt x="99545" y="120000"/>
                      <a:pt x="107727" y="107317"/>
                      <a:pt x="113181" y="93658"/>
                    </a:cubicBezTo>
                    <a:cubicBezTo>
                      <a:pt x="120000" y="75121"/>
                      <a:pt x="109090" y="52682"/>
                      <a:pt x="88636" y="34146"/>
                    </a:cubicBezTo>
                    <a:close/>
                    <a:moveTo>
                      <a:pt x="102272" y="91707"/>
                    </a:moveTo>
                    <a:cubicBezTo>
                      <a:pt x="99545" y="101463"/>
                      <a:pt x="95454" y="112195"/>
                      <a:pt x="51818" y="112195"/>
                    </a:cubicBezTo>
                    <a:cubicBezTo>
                      <a:pt x="25909" y="112195"/>
                      <a:pt x="9545" y="98536"/>
                      <a:pt x="9545" y="85853"/>
                    </a:cubicBezTo>
                    <a:cubicBezTo>
                      <a:pt x="9545" y="76097"/>
                      <a:pt x="12272" y="67317"/>
                      <a:pt x="15000" y="58536"/>
                    </a:cubicBezTo>
                    <a:cubicBezTo>
                      <a:pt x="19090" y="47804"/>
                      <a:pt x="21818" y="36097"/>
                      <a:pt x="20454" y="21463"/>
                    </a:cubicBezTo>
                    <a:cubicBezTo>
                      <a:pt x="36818" y="38048"/>
                      <a:pt x="42272" y="58536"/>
                      <a:pt x="42272" y="58536"/>
                    </a:cubicBezTo>
                    <a:cubicBezTo>
                      <a:pt x="42272" y="58536"/>
                      <a:pt x="57272" y="43902"/>
                      <a:pt x="61363" y="37073"/>
                    </a:cubicBezTo>
                    <a:cubicBezTo>
                      <a:pt x="65454" y="40975"/>
                      <a:pt x="68181" y="56585"/>
                      <a:pt x="68181" y="71219"/>
                    </a:cubicBezTo>
                    <a:cubicBezTo>
                      <a:pt x="68181" y="71219"/>
                      <a:pt x="81818" y="63414"/>
                      <a:pt x="91363" y="50731"/>
                    </a:cubicBezTo>
                    <a:cubicBezTo>
                      <a:pt x="103636" y="64390"/>
                      <a:pt x="106363" y="80000"/>
                      <a:pt x="102272" y="91707"/>
                    </a:cubicBezTo>
                    <a:close/>
                    <a:moveTo>
                      <a:pt x="102272" y="91707"/>
                    </a:moveTo>
                    <a:cubicBezTo>
                      <a:pt x="102272" y="91707"/>
                      <a:pt x="102272" y="91707"/>
                      <a:pt x="102272" y="91707"/>
                    </a:cubicBezTo>
                  </a:path>
                </a:pathLst>
              </a:custGeom>
              <a:solidFill>
                <a:srgbClr val="FFFFFF"/>
              </a:solidFill>
              <a:ln>
                <a:noFill/>
              </a:ln>
            </p:spPr>
            <p:txBody>
              <a:bodyPr spcFirstLastPara="1" wrap="square" lIns="34293" tIns="17142" rIns="34293" bIns="17142"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358" name="Google Shape;358;p14"/>
              <p:cNvSpPr/>
              <p:nvPr/>
            </p:nvSpPr>
            <p:spPr>
              <a:xfrm>
                <a:off x="1638300" y="1363662"/>
                <a:ext cx="160200" cy="128700"/>
              </a:xfrm>
              <a:custGeom>
                <a:avLst/>
                <a:gdLst/>
                <a:ahLst/>
                <a:cxnLst/>
                <a:rect l="l" t="t" r="r" b="b"/>
                <a:pathLst>
                  <a:path w="120000" h="120000" extrusionOk="0">
                    <a:moveTo>
                      <a:pt x="115636" y="32727"/>
                    </a:moveTo>
                    <a:cubicBezTo>
                      <a:pt x="106909" y="40909"/>
                      <a:pt x="106909" y="40909"/>
                      <a:pt x="106909" y="40909"/>
                    </a:cubicBezTo>
                    <a:cubicBezTo>
                      <a:pt x="98181" y="54545"/>
                      <a:pt x="91636" y="68181"/>
                      <a:pt x="67636" y="81818"/>
                    </a:cubicBezTo>
                    <a:cubicBezTo>
                      <a:pt x="65454" y="68181"/>
                      <a:pt x="63272" y="54545"/>
                      <a:pt x="63272" y="35454"/>
                    </a:cubicBezTo>
                    <a:cubicBezTo>
                      <a:pt x="63272" y="19090"/>
                      <a:pt x="63272" y="19090"/>
                      <a:pt x="63272" y="19090"/>
                    </a:cubicBezTo>
                    <a:cubicBezTo>
                      <a:pt x="50181" y="43636"/>
                      <a:pt x="50181" y="43636"/>
                      <a:pt x="50181" y="43636"/>
                    </a:cubicBezTo>
                    <a:cubicBezTo>
                      <a:pt x="45818" y="51818"/>
                      <a:pt x="41454" y="57272"/>
                      <a:pt x="37090" y="68181"/>
                    </a:cubicBezTo>
                    <a:cubicBezTo>
                      <a:pt x="28363" y="43636"/>
                      <a:pt x="21818" y="27272"/>
                      <a:pt x="17454" y="13636"/>
                    </a:cubicBezTo>
                    <a:cubicBezTo>
                      <a:pt x="15272" y="0"/>
                      <a:pt x="15272" y="0"/>
                      <a:pt x="15272" y="0"/>
                    </a:cubicBezTo>
                    <a:cubicBezTo>
                      <a:pt x="10909" y="13636"/>
                      <a:pt x="10909" y="13636"/>
                      <a:pt x="10909" y="13636"/>
                    </a:cubicBezTo>
                    <a:cubicBezTo>
                      <a:pt x="4363" y="35454"/>
                      <a:pt x="0" y="54545"/>
                      <a:pt x="0" y="103636"/>
                    </a:cubicBezTo>
                    <a:cubicBezTo>
                      <a:pt x="0" y="106363"/>
                      <a:pt x="2181" y="109090"/>
                      <a:pt x="4363" y="109090"/>
                    </a:cubicBezTo>
                    <a:cubicBezTo>
                      <a:pt x="6545" y="109090"/>
                      <a:pt x="8727" y="106363"/>
                      <a:pt x="8727" y="103636"/>
                    </a:cubicBezTo>
                    <a:cubicBezTo>
                      <a:pt x="8727" y="65454"/>
                      <a:pt x="10909" y="46363"/>
                      <a:pt x="15272" y="30000"/>
                    </a:cubicBezTo>
                    <a:cubicBezTo>
                      <a:pt x="19636" y="43636"/>
                      <a:pt x="24000" y="60000"/>
                      <a:pt x="32727" y="79090"/>
                    </a:cubicBezTo>
                    <a:cubicBezTo>
                      <a:pt x="34909" y="87272"/>
                      <a:pt x="34909" y="87272"/>
                      <a:pt x="34909" y="87272"/>
                    </a:cubicBezTo>
                    <a:cubicBezTo>
                      <a:pt x="39272" y="81818"/>
                      <a:pt x="39272" y="81818"/>
                      <a:pt x="39272" y="81818"/>
                    </a:cubicBezTo>
                    <a:cubicBezTo>
                      <a:pt x="45818" y="68181"/>
                      <a:pt x="50181" y="60000"/>
                      <a:pt x="54545" y="51818"/>
                    </a:cubicBezTo>
                    <a:cubicBezTo>
                      <a:pt x="56727" y="68181"/>
                      <a:pt x="58909" y="79090"/>
                      <a:pt x="61090" y="90000"/>
                    </a:cubicBezTo>
                    <a:cubicBezTo>
                      <a:pt x="63272" y="95454"/>
                      <a:pt x="63272" y="95454"/>
                      <a:pt x="63272" y="95454"/>
                    </a:cubicBezTo>
                    <a:cubicBezTo>
                      <a:pt x="67636" y="92727"/>
                      <a:pt x="67636" y="92727"/>
                      <a:pt x="67636" y="92727"/>
                    </a:cubicBezTo>
                    <a:cubicBezTo>
                      <a:pt x="89454" y="79090"/>
                      <a:pt x="100363" y="68181"/>
                      <a:pt x="109090" y="54545"/>
                    </a:cubicBezTo>
                    <a:cubicBezTo>
                      <a:pt x="111272" y="76363"/>
                      <a:pt x="109090" y="95454"/>
                      <a:pt x="104727" y="111818"/>
                    </a:cubicBezTo>
                    <a:cubicBezTo>
                      <a:pt x="102545" y="114545"/>
                      <a:pt x="104727" y="117272"/>
                      <a:pt x="106909" y="117272"/>
                    </a:cubicBezTo>
                    <a:cubicBezTo>
                      <a:pt x="106909" y="117272"/>
                      <a:pt x="106909" y="120000"/>
                      <a:pt x="106909" y="120000"/>
                    </a:cubicBezTo>
                    <a:cubicBezTo>
                      <a:pt x="109090" y="120000"/>
                      <a:pt x="111272" y="117272"/>
                      <a:pt x="111272" y="114545"/>
                    </a:cubicBezTo>
                    <a:cubicBezTo>
                      <a:pt x="117818" y="95454"/>
                      <a:pt x="120000" y="65454"/>
                      <a:pt x="115636" y="43636"/>
                    </a:cubicBezTo>
                    <a:lnTo>
                      <a:pt x="115636" y="32727"/>
                    </a:lnTo>
                    <a:close/>
                    <a:moveTo>
                      <a:pt x="115636" y="32727"/>
                    </a:moveTo>
                    <a:cubicBezTo>
                      <a:pt x="115636" y="32727"/>
                      <a:pt x="115636" y="32727"/>
                      <a:pt x="115636" y="32727"/>
                    </a:cubicBezTo>
                  </a:path>
                </a:pathLst>
              </a:custGeom>
              <a:solidFill>
                <a:srgbClr val="FFFFFF"/>
              </a:solidFill>
              <a:ln>
                <a:noFill/>
              </a:ln>
            </p:spPr>
            <p:txBody>
              <a:bodyPr spcFirstLastPara="1" wrap="square" lIns="34293" tIns="17142" rIns="34293" bIns="17142"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grpSp>
      </p:grpSp>
      <p:grpSp>
        <p:nvGrpSpPr>
          <p:cNvPr id="359" name="Google Shape;359;p14"/>
          <p:cNvGrpSpPr/>
          <p:nvPr/>
        </p:nvGrpSpPr>
        <p:grpSpPr>
          <a:xfrm>
            <a:off x="6837905" y="2994446"/>
            <a:ext cx="279964" cy="279964"/>
            <a:chOff x="15304400" y="3319847"/>
            <a:chExt cx="1389900" cy="1389900"/>
          </a:xfrm>
        </p:grpSpPr>
        <p:sp>
          <p:nvSpPr>
            <p:cNvPr id="360" name="Google Shape;360;p14"/>
            <p:cNvSpPr/>
            <p:nvPr/>
          </p:nvSpPr>
          <p:spPr>
            <a:xfrm>
              <a:off x="15304400" y="3319847"/>
              <a:ext cx="1389900" cy="1389900"/>
            </a:xfrm>
            <a:prstGeom prst="ellipse">
              <a:avLst/>
            </a:prstGeom>
            <a:solidFill>
              <a:srgbClr val="0E101A"/>
            </a:solidFill>
            <a:ln>
              <a:noFill/>
            </a:ln>
          </p:spPr>
          <p:txBody>
            <a:bodyPr spcFirstLastPara="1" wrap="square" lIns="68577" tIns="34284" rIns="68577" bIns="34284" anchor="ctr" anchorCtr="0">
              <a:noAutofit/>
            </a:bodyPr>
            <a:lstStyle/>
            <a:p>
              <a:pPr algn="ctr">
                <a:buClr>
                  <a:srgbClr val="000000"/>
                </a:buClr>
                <a:buSzPts val="3600"/>
              </a:pPr>
              <a:endParaRPr sz="1350">
                <a:solidFill>
                  <a:srgbClr val="91969B"/>
                </a:solidFill>
                <a:latin typeface="Roboto"/>
                <a:ea typeface="Roboto"/>
                <a:cs typeface="Roboto"/>
                <a:sym typeface="Roboto"/>
              </a:endParaRPr>
            </a:p>
          </p:txBody>
        </p:sp>
        <p:grpSp>
          <p:nvGrpSpPr>
            <p:cNvPr id="361" name="Google Shape;361;p14"/>
            <p:cNvGrpSpPr/>
            <p:nvPr/>
          </p:nvGrpSpPr>
          <p:grpSpPr>
            <a:xfrm>
              <a:off x="15693698" y="3555810"/>
              <a:ext cx="578269" cy="810603"/>
              <a:chOff x="1597025" y="1208087"/>
              <a:chExt cx="257100" cy="360300"/>
            </a:xfrm>
          </p:grpSpPr>
          <p:sp>
            <p:nvSpPr>
              <p:cNvPr id="362" name="Google Shape;362;p14"/>
              <p:cNvSpPr/>
              <p:nvPr/>
            </p:nvSpPr>
            <p:spPr>
              <a:xfrm>
                <a:off x="1597025" y="1208087"/>
                <a:ext cx="257100" cy="360300"/>
              </a:xfrm>
              <a:custGeom>
                <a:avLst/>
                <a:gdLst/>
                <a:ahLst/>
                <a:cxnLst/>
                <a:rect l="l" t="t" r="r" b="b"/>
                <a:pathLst>
                  <a:path w="120000" h="120000" extrusionOk="0">
                    <a:moveTo>
                      <a:pt x="88636" y="34146"/>
                    </a:moveTo>
                    <a:cubicBezTo>
                      <a:pt x="88636" y="43902"/>
                      <a:pt x="77727" y="52682"/>
                      <a:pt x="77727" y="52682"/>
                    </a:cubicBezTo>
                    <a:cubicBezTo>
                      <a:pt x="77727" y="34146"/>
                      <a:pt x="57272" y="18536"/>
                      <a:pt x="57272" y="18536"/>
                    </a:cubicBezTo>
                    <a:cubicBezTo>
                      <a:pt x="57272" y="18536"/>
                      <a:pt x="57272" y="30243"/>
                      <a:pt x="46363" y="40975"/>
                    </a:cubicBezTo>
                    <a:cubicBezTo>
                      <a:pt x="36818" y="14634"/>
                      <a:pt x="5454" y="0"/>
                      <a:pt x="5454" y="0"/>
                    </a:cubicBezTo>
                    <a:cubicBezTo>
                      <a:pt x="20454" y="40975"/>
                      <a:pt x="0" y="55609"/>
                      <a:pt x="0" y="85853"/>
                    </a:cubicBezTo>
                    <a:cubicBezTo>
                      <a:pt x="0" y="103414"/>
                      <a:pt x="20454" y="120000"/>
                      <a:pt x="51818" y="120000"/>
                    </a:cubicBezTo>
                    <a:cubicBezTo>
                      <a:pt x="99545" y="120000"/>
                      <a:pt x="107727" y="107317"/>
                      <a:pt x="113181" y="93658"/>
                    </a:cubicBezTo>
                    <a:cubicBezTo>
                      <a:pt x="120000" y="75121"/>
                      <a:pt x="109090" y="52682"/>
                      <a:pt x="88636" y="34146"/>
                    </a:cubicBezTo>
                    <a:close/>
                    <a:moveTo>
                      <a:pt x="102272" y="91707"/>
                    </a:moveTo>
                    <a:cubicBezTo>
                      <a:pt x="99545" y="101463"/>
                      <a:pt x="95454" y="112195"/>
                      <a:pt x="51818" y="112195"/>
                    </a:cubicBezTo>
                    <a:cubicBezTo>
                      <a:pt x="25909" y="112195"/>
                      <a:pt x="9545" y="98536"/>
                      <a:pt x="9545" y="85853"/>
                    </a:cubicBezTo>
                    <a:cubicBezTo>
                      <a:pt x="9545" y="76097"/>
                      <a:pt x="12272" y="67317"/>
                      <a:pt x="15000" y="58536"/>
                    </a:cubicBezTo>
                    <a:cubicBezTo>
                      <a:pt x="19090" y="47804"/>
                      <a:pt x="21818" y="36097"/>
                      <a:pt x="20454" y="21463"/>
                    </a:cubicBezTo>
                    <a:cubicBezTo>
                      <a:pt x="36818" y="38048"/>
                      <a:pt x="42272" y="58536"/>
                      <a:pt x="42272" y="58536"/>
                    </a:cubicBezTo>
                    <a:cubicBezTo>
                      <a:pt x="42272" y="58536"/>
                      <a:pt x="57272" y="43902"/>
                      <a:pt x="61363" y="37073"/>
                    </a:cubicBezTo>
                    <a:cubicBezTo>
                      <a:pt x="65454" y="40975"/>
                      <a:pt x="68181" y="56585"/>
                      <a:pt x="68181" y="71219"/>
                    </a:cubicBezTo>
                    <a:cubicBezTo>
                      <a:pt x="68181" y="71219"/>
                      <a:pt x="81818" y="63414"/>
                      <a:pt x="91363" y="50731"/>
                    </a:cubicBezTo>
                    <a:cubicBezTo>
                      <a:pt x="103636" y="64390"/>
                      <a:pt x="106363" y="80000"/>
                      <a:pt x="102272" y="91707"/>
                    </a:cubicBezTo>
                    <a:close/>
                    <a:moveTo>
                      <a:pt x="102272" y="91707"/>
                    </a:moveTo>
                    <a:cubicBezTo>
                      <a:pt x="102272" y="91707"/>
                      <a:pt x="102272" y="91707"/>
                      <a:pt x="102272" y="91707"/>
                    </a:cubicBezTo>
                  </a:path>
                </a:pathLst>
              </a:custGeom>
              <a:solidFill>
                <a:srgbClr val="FFFFFF"/>
              </a:solidFill>
              <a:ln>
                <a:noFill/>
              </a:ln>
            </p:spPr>
            <p:txBody>
              <a:bodyPr spcFirstLastPara="1" wrap="square" lIns="34293" tIns="17142" rIns="34293" bIns="17142"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363" name="Google Shape;363;p14"/>
              <p:cNvSpPr/>
              <p:nvPr/>
            </p:nvSpPr>
            <p:spPr>
              <a:xfrm>
                <a:off x="1638300" y="1363662"/>
                <a:ext cx="160200" cy="128700"/>
              </a:xfrm>
              <a:custGeom>
                <a:avLst/>
                <a:gdLst/>
                <a:ahLst/>
                <a:cxnLst/>
                <a:rect l="l" t="t" r="r" b="b"/>
                <a:pathLst>
                  <a:path w="120000" h="120000" extrusionOk="0">
                    <a:moveTo>
                      <a:pt x="115636" y="32727"/>
                    </a:moveTo>
                    <a:cubicBezTo>
                      <a:pt x="106909" y="40909"/>
                      <a:pt x="106909" y="40909"/>
                      <a:pt x="106909" y="40909"/>
                    </a:cubicBezTo>
                    <a:cubicBezTo>
                      <a:pt x="98181" y="54545"/>
                      <a:pt x="91636" y="68181"/>
                      <a:pt x="67636" y="81818"/>
                    </a:cubicBezTo>
                    <a:cubicBezTo>
                      <a:pt x="65454" y="68181"/>
                      <a:pt x="63272" y="54545"/>
                      <a:pt x="63272" y="35454"/>
                    </a:cubicBezTo>
                    <a:cubicBezTo>
                      <a:pt x="63272" y="19090"/>
                      <a:pt x="63272" y="19090"/>
                      <a:pt x="63272" y="19090"/>
                    </a:cubicBezTo>
                    <a:cubicBezTo>
                      <a:pt x="50181" y="43636"/>
                      <a:pt x="50181" y="43636"/>
                      <a:pt x="50181" y="43636"/>
                    </a:cubicBezTo>
                    <a:cubicBezTo>
                      <a:pt x="45818" y="51818"/>
                      <a:pt x="41454" y="57272"/>
                      <a:pt x="37090" y="68181"/>
                    </a:cubicBezTo>
                    <a:cubicBezTo>
                      <a:pt x="28363" y="43636"/>
                      <a:pt x="21818" y="27272"/>
                      <a:pt x="17454" y="13636"/>
                    </a:cubicBezTo>
                    <a:cubicBezTo>
                      <a:pt x="15272" y="0"/>
                      <a:pt x="15272" y="0"/>
                      <a:pt x="15272" y="0"/>
                    </a:cubicBezTo>
                    <a:cubicBezTo>
                      <a:pt x="10909" y="13636"/>
                      <a:pt x="10909" y="13636"/>
                      <a:pt x="10909" y="13636"/>
                    </a:cubicBezTo>
                    <a:cubicBezTo>
                      <a:pt x="4363" y="35454"/>
                      <a:pt x="0" y="54545"/>
                      <a:pt x="0" y="103636"/>
                    </a:cubicBezTo>
                    <a:cubicBezTo>
                      <a:pt x="0" y="106363"/>
                      <a:pt x="2181" y="109090"/>
                      <a:pt x="4363" y="109090"/>
                    </a:cubicBezTo>
                    <a:cubicBezTo>
                      <a:pt x="6545" y="109090"/>
                      <a:pt x="8727" y="106363"/>
                      <a:pt x="8727" y="103636"/>
                    </a:cubicBezTo>
                    <a:cubicBezTo>
                      <a:pt x="8727" y="65454"/>
                      <a:pt x="10909" y="46363"/>
                      <a:pt x="15272" y="30000"/>
                    </a:cubicBezTo>
                    <a:cubicBezTo>
                      <a:pt x="19636" y="43636"/>
                      <a:pt x="24000" y="60000"/>
                      <a:pt x="32727" y="79090"/>
                    </a:cubicBezTo>
                    <a:cubicBezTo>
                      <a:pt x="34909" y="87272"/>
                      <a:pt x="34909" y="87272"/>
                      <a:pt x="34909" y="87272"/>
                    </a:cubicBezTo>
                    <a:cubicBezTo>
                      <a:pt x="39272" y="81818"/>
                      <a:pt x="39272" y="81818"/>
                      <a:pt x="39272" y="81818"/>
                    </a:cubicBezTo>
                    <a:cubicBezTo>
                      <a:pt x="45818" y="68181"/>
                      <a:pt x="50181" y="60000"/>
                      <a:pt x="54545" y="51818"/>
                    </a:cubicBezTo>
                    <a:cubicBezTo>
                      <a:pt x="56727" y="68181"/>
                      <a:pt x="58909" y="79090"/>
                      <a:pt x="61090" y="90000"/>
                    </a:cubicBezTo>
                    <a:cubicBezTo>
                      <a:pt x="63272" y="95454"/>
                      <a:pt x="63272" y="95454"/>
                      <a:pt x="63272" y="95454"/>
                    </a:cubicBezTo>
                    <a:cubicBezTo>
                      <a:pt x="67636" y="92727"/>
                      <a:pt x="67636" y="92727"/>
                      <a:pt x="67636" y="92727"/>
                    </a:cubicBezTo>
                    <a:cubicBezTo>
                      <a:pt x="89454" y="79090"/>
                      <a:pt x="100363" y="68181"/>
                      <a:pt x="109090" y="54545"/>
                    </a:cubicBezTo>
                    <a:cubicBezTo>
                      <a:pt x="111272" y="76363"/>
                      <a:pt x="109090" y="95454"/>
                      <a:pt x="104727" y="111818"/>
                    </a:cubicBezTo>
                    <a:cubicBezTo>
                      <a:pt x="102545" y="114545"/>
                      <a:pt x="104727" y="117272"/>
                      <a:pt x="106909" y="117272"/>
                    </a:cubicBezTo>
                    <a:cubicBezTo>
                      <a:pt x="106909" y="117272"/>
                      <a:pt x="106909" y="120000"/>
                      <a:pt x="106909" y="120000"/>
                    </a:cubicBezTo>
                    <a:cubicBezTo>
                      <a:pt x="109090" y="120000"/>
                      <a:pt x="111272" y="117272"/>
                      <a:pt x="111272" y="114545"/>
                    </a:cubicBezTo>
                    <a:cubicBezTo>
                      <a:pt x="117818" y="95454"/>
                      <a:pt x="120000" y="65454"/>
                      <a:pt x="115636" y="43636"/>
                    </a:cubicBezTo>
                    <a:lnTo>
                      <a:pt x="115636" y="32727"/>
                    </a:lnTo>
                    <a:close/>
                    <a:moveTo>
                      <a:pt x="115636" y="32727"/>
                    </a:moveTo>
                    <a:cubicBezTo>
                      <a:pt x="115636" y="32727"/>
                      <a:pt x="115636" y="32727"/>
                      <a:pt x="115636" y="32727"/>
                    </a:cubicBezTo>
                  </a:path>
                </a:pathLst>
              </a:custGeom>
              <a:solidFill>
                <a:srgbClr val="FFFFFF"/>
              </a:solidFill>
              <a:ln>
                <a:noFill/>
              </a:ln>
            </p:spPr>
            <p:txBody>
              <a:bodyPr spcFirstLastPara="1" wrap="square" lIns="34293" tIns="17142" rIns="34293" bIns="17142"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grpSp>
      </p:grpSp>
      <p:grpSp>
        <p:nvGrpSpPr>
          <p:cNvPr id="364" name="Google Shape;364;p14"/>
          <p:cNvGrpSpPr/>
          <p:nvPr/>
        </p:nvGrpSpPr>
        <p:grpSpPr>
          <a:xfrm>
            <a:off x="3215127" y="2358084"/>
            <a:ext cx="279964" cy="279964"/>
            <a:chOff x="15304400" y="3319847"/>
            <a:chExt cx="1389900" cy="1389900"/>
          </a:xfrm>
        </p:grpSpPr>
        <p:sp>
          <p:nvSpPr>
            <p:cNvPr id="365" name="Google Shape;365;p14"/>
            <p:cNvSpPr/>
            <p:nvPr/>
          </p:nvSpPr>
          <p:spPr>
            <a:xfrm>
              <a:off x="15304400" y="3319847"/>
              <a:ext cx="1389900" cy="1389900"/>
            </a:xfrm>
            <a:prstGeom prst="ellipse">
              <a:avLst/>
            </a:prstGeom>
            <a:solidFill>
              <a:srgbClr val="0E101A"/>
            </a:solidFill>
            <a:ln>
              <a:noFill/>
            </a:ln>
          </p:spPr>
          <p:txBody>
            <a:bodyPr spcFirstLastPara="1" wrap="square" lIns="68577" tIns="34284" rIns="68577" bIns="34284" anchor="ctr" anchorCtr="0">
              <a:noAutofit/>
            </a:bodyPr>
            <a:lstStyle/>
            <a:p>
              <a:pPr algn="ctr">
                <a:buClr>
                  <a:srgbClr val="000000"/>
                </a:buClr>
                <a:buSzPts val="3600"/>
              </a:pPr>
              <a:endParaRPr sz="1350">
                <a:solidFill>
                  <a:srgbClr val="91969B"/>
                </a:solidFill>
                <a:latin typeface="Roboto"/>
                <a:ea typeface="Roboto"/>
                <a:cs typeface="Roboto"/>
                <a:sym typeface="Roboto"/>
              </a:endParaRPr>
            </a:p>
          </p:txBody>
        </p:sp>
        <p:grpSp>
          <p:nvGrpSpPr>
            <p:cNvPr id="366" name="Google Shape;366;p14"/>
            <p:cNvGrpSpPr/>
            <p:nvPr/>
          </p:nvGrpSpPr>
          <p:grpSpPr>
            <a:xfrm>
              <a:off x="15693698" y="3555810"/>
              <a:ext cx="578269" cy="810603"/>
              <a:chOff x="1597025" y="1208087"/>
              <a:chExt cx="257100" cy="360300"/>
            </a:xfrm>
          </p:grpSpPr>
          <p:sp>
            <p:nvSpPr>
              <p:cNvPr id="367" name="Google Shape;367;p14"/>
              <p:cNvSpPr/>
              <p:nvPr/>
            </p:nvSpPr>
            <p:spPr>
              <a:xfrm>
                <a:off x="1597025" y="1208087"/>
                <a:ext cx="257100" cy="360300"/>
              </a:xfrm>
              <a:custGeom>
                <a:avLst/>
                <a:gdLst/>
                <a:ahLst/>
                <a:cxnLst/>
                <a:rect l="l" t="t" r="r" b="b"/>
                <a:pathLst>
                  <a:path w="120000" h="120000" extrusionOk="0">
                    <a:moveTo>
                      <a:pt x="88636" y="34146"/>
                    </a:moveTo>
                    <a:cubicBezTo>
                      <a:pt x="88636" y="43902"/>
                      <a:pt x="77727" y="52682"/>
                      <a:pt x="77727" y="52682"/>
                    </a:cubicBezTo>
                    <a:cubicBezTo>
                      <a:pt x="77727" y="34146"/>
                      <a:pt x="57272" y="18536"/>
                      <a:pt x="57272" y="18536"/>
                    </a:cubicBezTo>
                    <a:cubicBezTo>
                      <a:pt x="57272" y="18536"/>
                      <a:pt x="57272" y="30243"/>
                      <a:pt x="46363" y="40975"/>
                    </a:cubicBezTo>
                    <a:cubicBezTo>
                      <a:pt x="36818" y="14634"/>
                      <a:pt x="5454" y="0"/>
                      <a:pt x="5454" y="0"/>
                    </a:cubicBezTo>
                    <a:cubicBezTo>
                      <a:pt x="20454" y="40975"/>
                      <a:pt x="0" y="55609"/>
                      <a:pt x="0" y="85853"/>
                    </a:cubicBezTo>
                    <a:cubicBezTo>
                      <a:pt x="0" y="103414"/>
                      <a:pt x="20454" y="120000"/>
                      <a:pt x="51818" y="120000"/>
                    </a:cubicBezTo>
                    <a:cubicBezTo>
                      <a:pt x="99545" y="120000"/>
                      <a:pt x="107727" y="107317"/>
                      <a:pt x="113181" y="93658"/>
                    </a:cubicBezTo>
                    <a:cubicBezTo>
                      <a:pt x="120000" y="75121"/>
                      <a:pt x="109090" y="52682"/>
                      <a:pt x="88636" y="34146"/>
                    </a:cubicBezTo>
                    <a:close/>
                    <a:moveTo>
                      <a:pt x="102272" y="91707"/>
                    </a:moveTo>
                    <a:cubicBezTo>
                      <a:pt x="99545" y="101463"/>
                      <a:pt x="95454" y="112195"/>
                      <a:pt x="51818" y="112195"/>
                    </a:cubicBezTo>
                    <a:cubicBezTo>
                      <a:pt x="25909" y="112195"/>
                      <a:pt x="9545" y="98536"/>
                      <a:pt x="9545" y="85853"/>
                    </a:cubicBezTo>
                    <a:cubicBezTo>
                      <a:pt x="9545" y="76097"/>
                      <a:pt x="12272" y="67317"/>
                      <a:pt x="15000" y="58536"/>
                    </a:cubicBezTo>
                    <a:cubicBezTo>
                      <a:pt x="19090" y="47804"/>
                      <a:pt x="21818" y="36097"/>
                      <a:pt x="20454" y="21463"/>
                    </a:cubicBezTo>
                    <a:cubicBezTo>
                      <a:pt x="36818" y="38048"/>
                      <a:pt x="42272" y="58536"/>
                      <a:pt x="42272" y="58536"/>
                    </a:cubicBezTo>
                    <a:cubicBezTo>
                      <a:pt x="42272" y="58536"/>
                      <a:pt x="57272" y="43902"/>
                      <a:pt x="61363" y="37073"/>
                    </a:cubicBezTo>
                    <a:cubicBezTo>
                      <a:pt x="65454" y="40975"/>
                      <a:pt x="68181" y="56585"/>
                      <a:pt x="68181" y="71219"/>
                    </a:cubicBezTo>
                    <a:cubicBezTo>
                      <a:pt x="68181" y="71219"/>
                      <a:pt x="81818" y="63414"/>
                      <a:pt x="91363" y="50731"/>
                    </a:cubicBezTo>
                    <a:cubicBezTo>
                      <a:pt x="103636" y="64390"/>
                      <a:pt x="106363" y="80000"/>
                      <a:pt x="102272" y="91707"/>
                    </a:cubicBezTo>
                    <a:close/>
                    <a:moveTo>
                      <a:pt x="102272" y="91707"/>
                    </a:moveTo>
                    <a:cubicBezTo>
                      <a:pt x="102272" y="91707"/>
                      <a:pt x="102272" y="91707"/>
                      <a:pt x="102272" y="91707"/>
                    </a:cubicBezTo>
                  </a:path>
                </a:pathLst>
              </a:custGeom>
              <a:solidFill>
                <a:srgbClr val="FFFFFF"/>
              </a:solidFill>
              <a:ln>
                <a:noFill/>
              </a:ln>
            </p:spPr>
            <p:txBody>
              <a:bodyPr spcFirstLastPara="1" wrap="square" lIns="34293" tIns="17142" rIns="34293" bIns="17142"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368" name="Google Shape;368;p14"/>
              <p:cNvSpPr/>
              <p:nvPr/>
            </p:nvSpPr>
            <p:spPr>
              <a:xfrm>
                <a:off x="1638300" y="1363662"/>
                <a:ext cx="160200" cy="128700"/>
              </a:xfrm>
              <a:custGeom>
                <a:avLst/>
                <a:gdLst/>
                <a:ahLst/>
                <a:cxnLst/>
                <a:rect l="l" t="t" r="r" b="b"/>
                <a:pathLst>
                  <a:path w="120000" h="120000" extrusionOk="0">
                    <a:moveTo>
                      <a:pt x="115636" y="32727"/>
                    </a:moveTo>
                    <a:cubicBezTo>
                      <a:pt x="106909" y="40909"/>
                      <a:pt x="106909" y="40909"/>
                      <a:pt x="106909" y="40909"/>
                    </a:cubicBezTo>
                    <a:cubicBezTo>
                      <a:pt x="98181" y="54545"/>
                      <a:pt x="91636" y="68181"/>
                      <a:pt x="67636" y="81818"/>
                    </a:cubicBezTo>
                    <a:cubicBezTo>
                      <a:pt x="65454" y="68181"/>
                      <a:pt x="63272" y="54545"/>
                      <a:pt x="63272" y="35454"/>
                    </a:cubicBezTo>
                    <a:cubicBezTo>
                      <a:pt x="63272" y="19090"/>
                      <a:pt x="63272" y="19090"/>
                      <a:pt x="63272" y="19090"/>
                    </a:cubicBezTo>
                    <a:cubicBezTo>
                      <a:pt x="50181" y="43636"/>
                      <a:pt x="50181" y="43636"/>
                      <a:pt x="50181" y="43636"/>
                    </a:cubicBezTo>
                    <a:cubicBezTo>
                      <a:pt x="45818" y="51818"/>
                      <a:pt x="41454" y="57272"/>
                      <a:pt x="37090" y="68181"/>
                    </a:cubicBezTo>
                    <a:cubicBezTo>
                      <a:pt x="28363" y="43636"/>
                      <a:pt x="21818" y="27272"/>
                      <a:pt x="17454" y="13636"/>
                    </a:cubicBezTo>
                    <a:cubicBezTo>
                      <a:pt x="15272" y="0"/>
                      <a:pt x="15272" y="0"/>
                      <a:pt x="15272" y="0"/>
                    </a:cubicBezTo>
                    <a:cubicBezTo>
                      <a:pt x="10909" y="13636"/>
                      <a:pt x="10909" y="13636"/>
                      <a:pt x="10909" y="13636"/>
                    </a:cubicBezTo>
                    <a:cubicBezTo>
                      <a:pt x="4363" y="35454"/>
                      <a:pt x="0" y="54545"/>
                      <a:pt x="0" y="103636"/>
                    </a:cubicBezTo>
                    <a:cubicBezTo>
                      <a:pt x="0" y="106363"/>
                      <a:pt x="2181" y="109090"/>
                      <a:pt x="4363" y="109090"/>
                    </a:cubicBezTo>
                    <a:cubicBezTo>
                      <a:pt x="6545" y="109090"/>
                      <a:pt x="8727" y="106363"/>
                      <a:pt x="8727" y="103636"/>
                    </a:cubicBezTo>
                    <a:cubicBezTo>
                      <a:pt x="8727" y="65454"/>
                      <a:pt x="10909" y="46363"/>
                      <a:pt x="15272" y="30000"/>
                    </a:cubicBezTo>
                    <a:cubicBezTo>
                      <a:pt x="19636" y="43636"/>
                      <a:pt x="24000" y="60000"/>
                      <a:pt x="32727" y="79090"/>
                    </a:cubicBezTo>
                    <a:cubicBezTo>
                      <a:pt x="34909" y="87272"/>
                      <a:pt x="34909" y="87272"/>
                      <a:pt x="34909" y="87272"/>
                    </a:cubicBezTo>
                    <a:cubicBezTo>
                      <a:pt x="39272" y="81818"/>
                      <a:pt x="39272" y="81818"/>
                      <a:pt x="39272" y="81818"/>
                    </a:cubicBezTo>
                    <a:cubicBezTo>
                      <a:pt x="45818" y="68181"/>
                      <a:pt x="50181" y="60000"/>
                      <a:pt x="54545" y="51818"/>
                    </a:cubicBezTo>
                    <a:cubicBezTo>
                      <a:pt x="56727" y="68181"/>
                      <a:pt x="58909" y="79090"/>
                      <a:pt x="61090" y="90000"/>
                    </a:cubicBezTo>
                    <a:cubicBezTo>
                      <a:pt x="63272" y="95454"/>
                      <a:pt x="63272" y="95454"/>
                      <a:pt x="63272" y="95454"/>
                    </a:cubicBezTo>
                    <a:cubicBezTo>
                      <a:pt x="67636" y="92727"/>
                      <a:pt x="67636" y="92727"/>
                      <a:pt x="67636" y="92727"/>
                    </a:cubicBezTo>
                    <a:cubicBezTo>
                      <a:pt x="89454" y="79090"/>
                      <a:pt x="100363" y="68181"/>
                      <a:pt x="109090" y="54545"/>
                    </a:cubicBezTo>
                    <a:cubicBezTo>
                      <a:pt x="111272" y="76363"/>
                      <a:pt x="109090" y="95454"/>
                      <a:pt x="104727" y="111818"/>
                    </a:cubicBezTo>
                    <a:cubicBezTo>
                      <a:pt x="102545" y="114545"/>
                      <a:pt x="104727" y="117272"/>
                      <a:pt x="106909" y="117272"/>
                    </a:cubicBezTo>
                    <a:cubicBezTo>
                      <a:pt x="106909" y="117272"/>
                      <a:pt x="106909" y="120000"/>
                      <a:pt x="106909" y="120000"/>
                    </a:cubicBezTo>
                    <a:cubicBezTo>
                      <a:pt x="109090" y="120000"/>
                      <a:pt x="111272" y="117272"/>
                      <a:pt x="111272" y="114545"/>
                    </a:cubicBezTo>
                    <a:cubicBezTo>
                      <a:pt x="117818" y="95454"/>
                      <a:pt x="120000" y="65454"/>
                      <a:pt x="115636" y="43636"/>
                    </a:cubicBezTo>
                    <a:lnTo>
                      <a:pt x="115636" y="32727"/>
                    </a:lnTo>
                    <a:close/>
                    <a:moveTo>
                      <a:pt x="115636" y="32727"/>
                    </a:moveTo>
                    <a:cubicBezTo>
                      <a:pt x="115636" y="32727"/>
                      <a:pt x="115636" y="32727"/>
                      <a:pt x="115636" y="32727"/>
                    </a:cubicBezTo>
                  </a:path>
                </a:pathLst>
              </a:custGeom>
              <a:solidFill>
                <a:srgbClr val="FFFFFF"/>
              </a:solidFill>
              <a:ln>
                <a:noFill/>
              </a:ln>
            </p:spPr>
            <p:txBody>
              <a:bodyPr spcFirstLastPara="1" wrap="square" lIns="34293" tIns="17142" rIns="34293" bIns="17142"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grpSp>
      </p:grpSp>
      <p:grpSp>
        <p:nvGrpSpPr>
          <p:cNvPr id="369" name="Google Shape;369;p14"/>
          <p:cNvGrpSpPr/>
          <p:nvPr/>
        </p:nvGrpSpPr>
        <p:grpSpPr>
          <a:xfrm>
            <a:off x="1736623" y="3073395"/>
            <a:ext cx="279964" cy="279964"/>
            <a:chOff x="15304400" y="3319847"/>
            <a:chExt cx="1389900" cy="1389900"/>
          </a:xfrm>
        </p:grpSpPr>
        <p:sp>
          <p:nvSpPr>
            <p:cNvPr id="370" name="Google Shape;370;p14"/>
            <p:cNvSpPr/>
            <p:nvPr/>
          </p:nvSpPr>
          <p:spPr>
            <a:xfrm>
              <a:off x="15304400" y="3319847"/>
              <a:ext cx="1389900" cy="1389900"/>
            </a:xfrm>
            <a:prstGeom prst="ellipse">
              <a:avLst/>
            </a:prstGeom>
            <a:solidFill>
              <a:srgbClr val="0E101A"/>
            </a:solidFill>
            <a:ln>
              <a:noFill/>
            </a:ln>
          </p:spPr>
          <p:txBody>
            <a:bodyPr spcFirstLastPara="1" wrap="square" lIns="68577" tIns="34284" rIns="68577" bIns="34284" anchor="ctr" anchorCtr="0">
              <a:noAutofit/>
            </a:bodyPr>
            <a:lstStyle/>
            <a:p>
              <a:pPr algn="ctr">
                <a:buClr>
                  <a:srgbClr val="000000"/>
                </a:buClr>
                <a:buSzPts val="3600"/>
              </a:pPr>
              <a:endParaRPr sz="1350">
                <a:solidFill>
                  <a:srgbClr val="91969B"/>
                </a:solidFill>
                <a:latin typeface="Roboto"/>
                <a:ea typeface="Roboto"/>
                <a:cs typeface="Roboto"/>
                <a:sym typeface="Roboto"/>
              </a:endParaRPr>
            </a:p>
          </p:txBody>
        </p:sp>
        <p:grpSp>
          <p:nvGrpSpPr>
            <p:cNvPr id="371" name="Google Shape;371;p14"/>
            <p:cNvGrpSpPr/>
            <p:nvPr/>
          </p:nvGrpSpPr>
          <p:grpSpPr>
            <a:xfrm>
              <a:off x="15693698" y="3555810"/>
              <a:ext cx="578269" cy="810603"/>
              <a:chOff x="1597025" y="1208087"/>
              <a:chExt cx="257100" cy="360300"/>
            </a:xfrm>
          </p:grpSpPr>
          <p:sp>
            <p:nvSpPr>
              <p:cNvPr id="372" name="Google Shape;372;p14"/>
              <p:cNvSpPr/>
              <p:nvPr/>
            </p:nvSpPr>
            <p:spPr>
              <a:xfrm>
                <a:off x="1597025" y="1208087"/>
                <a:ext cx="257100" cy="360300"/>
              </a:xfrm>
              <a:custGeom>
                <a:avLst/>
                <a:gdLst/>
                <a:ahLst/>
                <a:cxnLst/>
                <a:rect l="l" t="t" r="r" b="b"/>
                <a:pathLst>
                  <a:path w="120000" h="120000" extrusionOk="0">
                    <a:moveTo>
                      <a:pt x="88636" y="34146"/>
                    </a:moveTo>
                    <a:cubicBezTo>
                      <a:pt x="88636" y="43902"/>
                      <a:pt x="77727" y="52682"/>
                      <a:pt x="77727" y="52682"/>
                    </a:cubicBezTo>
                    <a:cubicBezTo>
                      <a:pt x="77727" y="34146"/>
                      <a:pt x="57272" y="18536"/>
                      <a:pt x="57272" y="18536"/>
                    </a:cubicBezTo>
                    <a:cubicBezTo>
                      <a:pt x="57272" y="18536"/>
                      <a:pt x="57272" y="30243"/>
                      <a:pt x="46363" y="40975"/>
                    </a:cubicBezTo>
                    <a:cubicBezTo>
                      <a:pt x="36818" y="14634"/>
                      <a:pt x="5454" y="0"/>
                      <a:pt x="5454" y="0"/>
                    </a:cubicBezTo>
                    <a:cubicBezTo>
                      <a:pt x="20454" y="40975"/>
                      <a:pt x="0" y="55609"/>
                      <a:pt x="0" y="85853"/>
                    </a:cubicBezTo>
                    <a:cubicBezTo>
                      <a:pt x="0" y="103414"/>
                      <a:pt x="20454" y="120000"/>
                      <a:pt x="51818" y="120000"/>
                    </a:cubicBezTo>
                    <a:cubicBezTo>
                      <a:pt x="99545" y="120000"/>
                      <a:pt x="107727" y="107317"/>
                      <a:pt x="113181" y="93658"/>
                    </a:cubicBezTo>
                    <a:cubicBezTo>
                      <a:pt x="120000" y="75121"/>
                      <a:pt x="109090" y="52682"/>
                      <a:pt x="88636" y="34146"/>
                    </a:cubicBezTo>
                    <a:close/>
                    <a:moveTo>
                      <a:pt x="102272" y="91707"/>
                    </a:moveTo>
                    <a:cubicBezTo>
                      <a:pt x="99545" y="101463"/>
                      <a:pt x="95454" y="112195"/>
                      <a:pt x="51818" y="112195"/>
                    </a:cubicBezTo>
                    <a:cubicBezTo>
                      <a:pt x="25909" y="112195"/>
                      <a:pt x="9545" y="98536"/>
                      <a:pt x="9545" y="85853"/>
                    </a:cubicBezTo>
                    <a:cubicBezTo>
                      <a:pt x="9545" y="76097"/>
                      <a:pt x="12272" y="67317"/>
                      <a:pt x="15000" y="58536"/>
                    </a:cubicBezTo>
                    <a:cubicBezTo>
                      <a:pt x="19090" y="47804"/>
                      <a:pt x="21818" y="36097"/>
                      <a:pt x="20454" y="21463"/>
                    </a:cubicBezTo>
                    <a:cubicBezTo>
                      <a:pt x="36818" y="38048"/>
                      <a:pt x="42272" y="58536"/>
                      <a:pt x="42272" y="58536"/>
                    </a:cubicBezTo>
                    <a:cubicBezTo>
                      <a:pt x="42272" y="58536"/>
                      <a:pt x="57272" y="43902"/>
                      <a:pt x="61363" y="37073"/>
                    </a:cubicBezTo>
                    <a:cubicBezTo>
                      <a:pt x="65454" y="40975"/>
                      <a:pt x="68181" y="56585"/>
                      <a:pt x="68181" y="71219"/>
                    </a:cubicBezTo>
                    <a:cubicBezTo>
                      <a:pt x="68181" y="71219"/>
                      <a:pt x="81818" y="63414"/>
                      <a:pt x="91363" y="50731"/>
                    </a:cubicBezTo>
                    <a:cubicBezTo>
                      <a:pt x="103636" y="64390"/>
                      <a:pt x="106363" y="80000"/>
                      <a:pt x="102272" y="91707"/>
                    </a:cubicBezTo>
                    <a:close/>
                    <a:moveTo>
                      <a:pt x="102272" y="91707"/>
                    </a:moveTo>
                    <a:cubicBezTo>
                      <a:pt x="102272" y="91707"/>
                      <a:pt x="102272" y="91707"/>
                      <a:pt x="102272" y="91707"/>
                    </a:cubicBezTo>
                  </a:path>
                </a:pathLst>
              </a:custGeom>
              <a:solidFill>
                <a:srgbClr val="FFFFFF"/>
              </a:solidFill>
              <a:ln>
                <a:noFill/>
              </a:ln>
            </p:spPr>
            <p:txBody>
              <a:bodyPr spcFirstLastPara="1" wrap="square" lIns="34293" tIns="17142" rIns="34293" bIns="17142"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373" name="Google Shape;373;p14"/>
              <p:cNvSpPr/>
              <p:nvPr/>
            </p:nvSpPr>
            <p:spPr>
              <a:xfrm>
                <a:off x="1638300" y="1363662"/>
                <a:ext cx="160200" cy="128700"/>
              </a:xfrm>
              <a:custGeom>
                <a:avLst/>
                <a:gdLst/>
                <a:ahLst/>
                <a:cxnLst/>
                <a:rect l="l" t="t" r="r" b="b"/>
                <a:pathLst>
                  <a:path w="120000" h="120000" extrusionOk="0">
                    <a:moveTo>
                      <a:pt x="115636" y="32727"/>
                    </a:moveTo>
                    <a:cubicBezTo>
                      <a:pt x="106909" y="40909"/>
                      <a:pt x="106909" y="40909"/>
                      <a:pt x="106909" y="40909"/>
                    </a:cubicBezTo>
                    <a:cubicBezTo>
                      <a:pt x="98181" y="54545"/>
                      <a:pt x="91636" y="68181"/>
                      <a:pt x="67636" y="81818"/>
                    </a:cubicBezTo>
                    <a:cubicBezTo>
                      <a:pt x="65454" y="68181"/>
                      <a:pt x="63272" y="54545"/>
                      <a:pt x="63272" y="35454"/>
                    </a:cubicBezTo>
                    <a:cubicBezTo>
                      <a:pt x="63272" y="19090"/>
                      <a:pt x="63272" y="19090"/>
                      <a:pt x="63272" y="19090"/>
                    </a:cubicBezTo>
                    <a:cubicBezTo>
                      <a:pt x="50181" y="43636"/>
                      <a:pt x="50181" y="43636"/>
                      <a:pt x="50181" y="43636"/>
                    </a:cubicBezTo>
                    <a:cubicBezTo>
                      <a:pt x="45818" y="51818"/>
                      <a:pt x="41454" y="57272"/>
                      <a:pt x="37090" y="68181"/>
                    </a:cubicBezTo>
                    <a:cubicBezTo>
                      <a:pt x="28363" y="43636"/>
                      <a:pt x="21818" y="27272"/>
                      <a:pt x="17454" y="13636"/>
                    </a:cubicBezTo>
                    <a:cubicBezTo>
                      <a:pt x="15272" y="0"/>
                      <a:pt x="15272" y="0"/>
                      <a:pt x="15272" y="0"/>
                    </a:cubicBezTo>
                    <a:cubicBezTo>
                      <a:pt x="10909" y="13636"/>
                      <a:pt x="10909" y="13636"/>
                      <a:pt x="10909" y="13636"/>
                    </a:cubicBezTo>
                    <a:cubicBezTo>
                      <a:pt x="4363" y="35454"/>
                      <a:pt x="0" y="54545"/>
                      <a:pt x="0" y="103636"/>
                    </a:cubicBezTo>
                    <a:cubicBezTo>
                      <a:pt x="0" y="106363"/>
                      <a:pt x="2181" y="109090"/>
                      <a:pt x="4363" y="109090"/>
                    </a:cubicBezTo>
                    <a:cubicBezTo>
                      <a:pt x="6545" y="109090"/>
                      <a:pt x="8727" y="106363"/>
                      <a:pt x="8727" y="103636"/>
                    </a:cubicBezTo>
                    <a:cubicBezTo>
                      <a:pt x="8727" y="65454"/>
                      <a:pt x="10909" y="46363"/>
                      <a:pt x="15272" y="30000"/>
                    </a:cubicBezTo>
                    <a:cubicBezTo>
                      <a:pt x="19636" y="43636"/>
                      <a:pt x="24000" y="60000"/>
                      <a:pt x="32727" y="79090"/>
                    </a:cubicBezTo>
                    <a:cubicBezTo>
                      <a:pt x="34909" y="87272"/>
                      <a:pt x="34909" y="87272"/>
                      <a:pt x="34909" y="87272"/>
                    </a:cubicBezTo>
                    <a:cubicBezTo>
                      <a:pt x="39272" y="81818"/>
                      <a:pt x="39272" y="81818"/>
                      <a:pt x="39272" y="81818"/>
                    </a:cubicBezTo>
                    <a:cubicBezTo>
                      <a:pt x="45818" y="68181"/>
                      <a:pt x="50181" y="60000"/>
                      <a:pt x="54545" y="51818"/>
                    </a:cubicBezTo>
                    <a:cubicBezTo>
                      <a:pt x="56727" y="68181"/>
                      <a:pt x="58909" y="79090"/>
                      <a:pt x="61090" y="90000"/>
                    </a:cubicBezTo>
                    <a:cubicBezTo>
                      <a:pt x="63272" y="95454"/>
                      <a:pt x="63272" y="95454"/>
                      <a:pt x="63272" y="95454"/>
                    </a:cubicBezTo>
                    <a:cubicBezTo>
                      <a:pt x="67636" y="92727"/>
                      <a:pt x="67636" y="92727"/>
                      <a:pt x="67636" y="92727"/>
                    </a:cubicBezTo>
                    <a:cubicBezTo>
                      <a:pt x="89454" y="79090"/>
                      <a:pt x="100363" y="68181"/>
                      <a:pt x="109090" y="54545"/>
                    </a:cubicBezTo>
                    <a:cubicBezTo>
                      <a:pt x="111272" y="76363"/>
                      <a:pt x="109090" y="95454"/>
                      <a:pt x="104727" y="111818"/>
                    </a:cubicBezTo>
                    <a:cubicBezTo>
                      <a:pt x="102545" y="114545"/>
                      <a:pt x="104727" y="117272"/>
                      <a:pt x="106909" y="117272"/>
                    </a:cubicBezTo>
                    <a:cubicBezTo>
                      <a:pt x="106909" y="117272"/>
                      <a:pt x="106909" y="120000"/>
                      <a:pt x="106909" y="120000"/>
                    </a:cubicBezTo>
                    <a:cubicBezTo>
                      <a:pt x="109090" y="120000"/>
                      <a:pt x="111272" y="117272"/>
                      <a:pt x="111272" y="114545"/>
                    </a:cubicBezTo>
                    <a:cubicBezTo>
                      <a:pt x="117818" y="95454"/>
                      <a:pt x="120000" y="65454"/>
                      <a:pt x="115636" y="43636"/>
                    </a:cubicBezTo>
                    <a:lnTo>
                      <a:pt x="115636" y="32727"/>
                    </a:lnTo>
                    <a:close/>
                    <a:moveTo>
                      <a:pt x="115636" y="32727"/>
                    </a:moveTo>
                    <a:cubicBezTo>
                      <a:pt x="115636" y="32727"/>
                      <a:pt x="115636" y="32727"/>
                      <a:pt x="115636" y="32727"/>
                    </a:cubicBezTo>
                  </a:path>
                </a:pathLst>
              </a:custGeom>
              <a:solidFill>
                <a:srgbClr val="FFFFFF"/>
              </a:solidFill>
              <a:ln>
                <a:noFill/>
              </a:ln>
            </p:spPr>
            <p:txBody>
              <a:bodyPr spcFirstLastPara="1" wrap="square" lIns="34293" tIns="17142" rIns="34293" bIns="17142"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grpSp>
      </p:grpSp>
      <p:cxnSp>
        <p:nvCxnSpPr>
          <p:cNvPr id="374" name="Google Shape;374;p14"/>
          <p:cNvCxnSpPr/>
          <p:nvPr/>
        </p:nvCxnSpPr>
        <p:spPr>
          <a:xfrm rot="10800000">
            <a:off x="8809976" y="2527087"/>
            <a:ext cx="0" cy="3339870"/>
          </a:xfrm>
          <a:prstGeom prst="straightConnector1">
            <a:avLst/>
          </a:prstGeom>
          <a:noFill/>
          <a:ln w="38100" cap="flat" cmpd="sng">
            <a:solidFill>
              <a:srgbClr val="0E101A"/>
            </a:solidFill>
            <a:prstDash val="solid"/>
            <a:miter lim="8000"/>
            <a:headEnd type="none" w="sm" len="sm"/>
            <a:tailEnd type="none" w="sm" len="sm"/>
          </a:ln>
        </p:spPr>
      </p:cxnSp>
      <p:cxnSp>
        <p:nvCxnSpPr>
          <p:cNvPr id="375" name="Google Shape;375;p14"/>
          <p:cNvCxnSpPr/>
          <p:nvPr/>
        </p:nvCxnSpPr>
        <p:spPr>
          <a:xfrm>
            <a:off x="8301078" y="5866961"/>
            <a:ext cx="502781" cy="0"/>
          </a:xfrm>
          <a:prstGeom prst="straightConnector1">
            <a:avLst/>
          </a:prstGeom>
          <a:noFill/>
          <a:ln w="38100" cap="flat" cmpd="sng">
            <a:solidFill>
              <a:srgbClr val="0E101A"/>
            </a:solidFill>
            <a:prstDash val="solid"/>
            <a:miter lim="8000"/>
            <a:headEnd type="none" w="sm" len="sm"/>
            <a:tailEnd type="none" w="sm" len="sm"/>
          </a:ln>
        </p:spPr>
      </p:cxnSp>
      <p:sp>
        <p:nvSpPr>
          <p:cNvPr id="376" name="Google Shape;376;p14"/>
          <p:cNvSpPr txBox="1"/>
          <p:nvPr/>
        </p:nvSpPr>
        <p:spPr>
          <a:xfrm>
            <a:off x="5457577" y="5728349"/>
            <a:ext cx="2843503" cy="265463"/>
          </a:xfrm>
          <a:prstGeom prst="rect">
            <a:avLst/>
          </a:prstGeom>
          <a:noFill/>
          <a:ln>
            <a:noFill/>
          </a:ln>
        </p:spPr>
        <p:txBody>
          <a:bodyPr spcFirstLastPara="1" wrap="square" lIns="34293" tIns="34293" rIns="34293" bIns="34293" anchor="t" anchorCtr="0">
            <a:spAutoFit/>
          </a:bodyPr>
          <a:lstStyle/>
          <a:p>
            <a:pPr algn="ctr"/>
            <a:r>
              <a:rPr lang="id-ID" sz="1275" b="1">
                <a:solidFill>
                  <a:srgbClr val="FF0000"/>
                </a:solidFill>
                <a:latin typeface="Roboto"/>
                <a:ea typeface="Roboto"/>
                <a:cs typeface="Roboto"/>
                <a:sym typeface="Roboto"/>
              </a:rPr>
              <a:t>99% SEO PROFESIONAL FAILED HERE </a:t>
            </a:r>
            <a:endParaRPr sz="1275" b="1">
              <a:solidFill>
                <a:srgbClr val="FF0000"/>
              </a:solidFill>
              <a:latin typeface="Roboto"/>
              <a:ea typeface="Roboto"/>
              <a:cs typeface="Roboto"/>
              <a:sym typeface="Roboto"/>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3"/>
                                        </p:tgtEl>
                                        <p:attrNameLst>
                                          <p:attrName>style.visibility</p:attrName>
                                        </p:attrNameLst>
                                      </p:cBhvr>
                                      <p:to>
                                        <p:strVal val="visible"/>
                                      </p:to>
                                    </p:set>
                                    <p:animEffect transition="in" filter="fade">
                                      <p:cBhvr>
                                        <p:cTn id="7" dur="500"/>
                                        <p:tgtEl>
                                          <p:spTgt spid="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15"/>
          <p:cNvSpPr txBox="1"/>
          <p:nvPr/>
        </p:nvSpPr>
        <p:spPr>
          <a:xfrm>
            <a:off x="3150278" y="4076491"/>
            <a:ext cx="2843503" cy="304054"/>
          </a:xfrm>
          <a:prstGeom prst="rect">
            <a:avLst/>
          </a:prstGeom>
          <a:noFill/>
          <a:ln>
            <a:noFill/>
          </a:ln>
        </p:spPr>
        <p:txBody>
          <a:bodyPr spcFirstLastPara="1" wrap="square" lIns="81574" tIns="40782" rIns="81574" bIns="40782" anchor="t" anchorCtr="0">
            <a:noAutofit/>
          </a:bodyPr>
          <a:lstStyle/>
          <a:p>
            <a:pPr algn="ctr">
              <a:lnSpc>
                <a:spcPct val="120000"/>
              </a:lnSpc>
              <a:buClr>
                <a:schemeClr val="lt1"/>
              </a:buClr>
              <a:buSzPts val="800"/>
            </a:pPr>
            <a:r>
              <a:rPr lang="id-ID" sz="1200">
                <a:solidFill>
                  <a:schemeClr val="lt1"/>
                </a:solidFill>
                <a:latin typeface="Roboto"/>
                <a:ea typeface="Roboto"/>
                <a:cs typeface="Roboto"/>
                <a:sym typeface="Roboto"/>
              </a:rPr>
              <a:t>OUTRANK YOUR COMPETITOR</a:t>
            </a:r>
            <a:endParaRPr sz="675"/>
          </a:p>
        </p:txBody>
      </p:sp>
      <p:sp>
        <p:nvSpPr>
          <p:cNvPr id="383" name="Google Shape;383;p15"/>
          <p:cNvSpPr/>
          <p:nvPr/>
        </p:nvSpPr>
        <p:spPr>
          <a:xfrm>
            <a:off x="4028765" y="5534057"/>
            <a:ext cx="1062952" cy="398579"/>
          </a:xfrm>
          <a:prstGeom prst="rect">
            <a:avLst/>
          </a:prstGeom>
          <a:solidFill>
            <a:schemeClr val="lt2"/>
          </a:solidFill>
          <a:ln>
            <a:noFill/>
          </a:ln>
        </p:spPr>
        <p:txBody>
          <a:bodyPr spcFirstLastPara="1" wrap="square" lIns="34293" tIns="34293" rIns="34293" bIns="34293" anchor="ctr" anchorCtr="0">
            <a:noAutofit/>
          </a:bodyPr>
          <a:lstStyle/>
          <a:p>
            <a:endParaRPr sz="675"/>
          </a:p>
        </p:txBody>
      </p:sp>
      <p:sp>
        <p:nvSpPr>
          <p:cNvPr id="384" name="Google Shape;384;p15"/>
          <p:cNvSpPr/>
          <p:nvPr/>
        </p:nvSpPr>
        <p:spPr>
          <a:xfrm>
            <a:off x="268757" y="1339434"/>
            <a:ext cx="4561263" cy="824727"/>
          </a:xfrm>
          <a:prstGeom prst="rect">
            <a:avLst/>
          </a:prstGeom>
          <a:noFill/>
          <a:ln>
            <a:noFill/>
          </a:ln>
        </p:spPr>
        <p:txBody>
          <a:bodyPr spcFirstLastPara="1" wrap="square" lIns="0" tIns="0" rIns="0" bIns="0" anchor="ctr" anchorCtr="0">
            <a:noAutofit/>
          </a:bodyPr>
          <a:lstStyle/>
          <a:p>
            <a:pPr>
              <a:buClr>
                <a:srgbClr val="91969B"/>
              </a:buClr>
              <a:buSzPts val="1900"/>
            </a:pPr>
            <a:r>
              <a:rPr lang="id-ID" sz="2851" dirty="0">
                <a:latin typeface="Roboto"/>
                <a:ea typeface="Roboto"/>
                <a:cs typeface="Roboto"/>
                <a:sym typeface="Roboto"/>
              </a:rPr>
              <a:t>Understanding The Google </a:t>
            </a:r>
            <a:endParaRPr sz="2851" dirty="0">
              <a:latin typeface="Roboto"/>
              <a:ea typeface="Roboto"/>
              <a:cs typeface="Roboto"/>
              <a:sym typeface="Roboto"/>
            </a:endParaRPr>
          </a:p>
          <a:p>
            <a:pPr>
              <a:buClr>
                <a:srgbClr val="91969B"/>
              </a:buClr>
              <a:buSzPts val="1900"/>
            </a:pPr>
            <a:r>
              <a:rPr lang="id-ID" sz="2851" dirty="0">
                <a:latin typeface="Roboto"/>
                <a:ea typeface="Roboto"/>
                <a:cs typeface="Roboto"/>
                <a:sym typeface="Roboto"/>
              </a:rPr>
              <a:t>RankBrain</a:t>
            </a:r>
            <a:endParaRPr sz="675" dirty="0"/>
          </a:p>
        </p:txBody>
      </p:sp>
      <p:grpSp>
        <p:nvGrpSpPr>
          <p:cNvPr id="385" name="Google Shape;385;p15"/>
          <p:cNvGrpSpPr/>
          <p:nvPr/>
        </p:nvGrpSpPr>
        <p:grpSpPr>
          <a:xfrm>
            <a:off x="299630" y="2260332"/>
            <a:ext cx="300056" cy="71456"/>
            <a:chOff x="1942593" y="2781300"/>
            <a:chExt cx="799941" cy="190500"/>
          </a:xfrm>
        </p:grpSpPr>
        <p:sp>
          <p:nvSpPr>
            <p:cNvPr id="386" name="Google Shape;386;p15"/>
            <p:cNvSpPr/>
            <p:nvPr/>
          </p:nvSpPr>
          <p:spPr>
            <a:xfrm>
              <a:off x="1942593"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387" name="Google Shape;387;p15"/>
            <p:cNvSpPr/>
            <p:nvPr/>
          </p:nvSpPr>
          <p:spPr>
            <a:xfrm>
              <a:off x="2247315"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388" name="Google Shape;388;p15"/>
            <p:cNvSpPr/>
            <p:nvPr/>
          </p:nvSpPr>
          <p:spPr>
            <a:xfrm>
              <a:off x="2552034"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grpSp>
      <p:sp>
        <p:nvSpPr>
          <p:cNvPr id="389" name="Google Shape;389;p15"/>
          <p:cNvSpPr/>
          <p:nvPr/>
        </p:nvSpPr>
        <p:spPr>
          <a:xfrm>
            <a:off x="268720" y="440330"/>
            <a:ext cx="8875299" cy="851560"/>
          </a:xfrm>
          <a:prstGeom prst="rect">
            <a:avLst/>
          </a:prstGeom>
          <a:noFill/>
          <a:ln>
            <a:noFill/>
          </a:ln>
        </p:spPr>
        <p:txBody>
          <a:bodyPr spcFirstLastPara="1" wrap="square" lIns="0" tIns="0" rIns="0" bIns="0" anchor="ctr" anchorCtr="0">
            <a:noAutofit/>
          </a:bodyPr>
          <a:lstStyle/>
          <a:p>
            <a:pPr>
              <a:buClr>
                <a:srgbClr val="FF9B00"/>
              </a:buClr>
              <a:buSzPts val="700"/>
            </a:pPr>
            <a:r>
              <a:rPr lang="id-ID" sz="1600" b="1" dirty="0">
                <a:solidFill>
                  <a:srgbClr val="FF9B00"/>
                </a:solidFill>
                <a:latin typeface="Roboto"/>
                <a:ea typeface="Roboto"/>
                <a:cs typeface="Roboto"/>
                <a:sym typeface="Roboto"/>
              </a:rPr>
              <a:t>How to improve Google organic ranking?</a:t>
            </a:r>
            <a:endParaRPr sz="1600" dirty="0"/>
          </a:p>
        </p:txBody>
      </p:sp>
      <p:pic>
        <p:nvPicPr>
          <p:cNvPr id="390" name="Google Shape;390;p15"/>
          <p:cNvPicPr preferRelativeResize="0"/>
          <p:nvPr/>
        </p:nvPicPr>
        <p:blipFill>
          <a:blip r:embed="rId3">
            <a:alphaModFix/>
          </a:blip>
          <a:stretch>
            <a:fillRect/>
          </a:stretch>
        </p:blipFill>
        <p:spPr>
          <a:xfrm>
            <a:off x="4691760" y="838993"/>
            <a:ext cx="4452241" cy="5180015"/>
          </a:xfrm>
          <a:prstGeom prst="rect">
            <a:avLst/>
          </a:prstGeom>
          <a:noFill/>
          <a:ln>
            <a:noFill/>
          </a:ln>
        </p:spPr>
      </p:pic>
      <p:sp>
        <p:nvSpPr>
          <p:cNvPr id="391" name="Google Shape;391;p15"/>
          <p:cNvSpPr/>
          <p:nvPr/>
        </p:nvSpPr>
        <p:spPr>
          <a:xfrm>
            <a:off x="299984" y="2578846"/>
            <a:ext cx="73482" cy="98013"/>
          </a:xfrm>
          <a:prstGeom prst="chevron">
            <a:avLst>
              <a:gd name="adj" fmla="val 50000"/>
            </a:avLst>
          </a:prstGeom>
          <a:solidFill>
            <a:srgbClr val="FF9B00"/>
          </a:solidFill>
          <a:ln w="9525" cap="flat" cmpd="sng">
            <a:solidFill>
              <a:srgbClr val="FF5E00"/>
            </a:solidFill>
            <a:prstDash val="solid"/>
            <a:round/>
            <a:headEnd type="none" w="sm" len="sm"/>
            <a:tailEnd type="none" w="sm" len="sm"/>
          </a:ln>
        </p:spPr>
        <p:txBody>
          <a:bodyPr spcFirstLastPara="1" wrap="square" lIns="34293" tIns="34293" rIns="34293" bIns="34293" anchor="ctr" anchorCtr="0">
            <a:noAutofit/>
          </a:bodyPr>
          <a:lstStyle/>
          <a:p>
            <a:endParaRPr sz="675"/>
          </a:p>
        </p:txBody>
      </p:sp>
      <p:sp>
        <p:nvSpPr>
          <p:cNvPr id="392" name="Google Shape;392;p15"/>
          <p:cNvSpPr txBox="1"/>
          <p:nvPr/>
        </p:nvSpPr>
        <p:spPr>
          <a:xfrm>
            <a:off x="421066" y="2513406"/>
            <a:ext cx="4355447" cy="3300910"/>
          </a:xfrm>
          <a:prstGeom prst="rect">
            <a:avLst/>
          </a:prstGeom>
          <a:noFill/>
          <a:ln>
            <a:noFill/>
          </a:ln>
        </p:spPr>
        <p:txBody>
          <a:bodyPr spcFirstLastPara="1" wrap="square" lIns="34293" tIns="34293" rIns="34293" bIns="34293" anchor="t" anchorCtr="0">
            <a:spAutoFit/>
          </a:bodyPr>
          <a:lstStyle/>
          <a:p>
            <a:pPr>
              <a:lnSpc>
                <a:spcPct val="200000"/>
              </a:lnSpc>
            </a:pPr>
            <a:r>
              <a:rPr lang="id-ID" sz="1050" b="1" dirty="0">
                <a:solidFill>
                  <a:schemeClr val="dk1"/>
                </a:solidFill>
                <a:latin typeface="Roboto"/>
                <a:ea typeface="Roboto"/>
                <a:cs typeface="Roboto"/>
                <a:sym typeface="Roboto"/>
              </a:rPr>
              <a:t>Check your keyword position on the Google Search Console</a:t>
            </a:r>
            <a:endParaRPr sz="1050" b="1" dirty="0">
              <a:solidFill>
                <a:schemeClr val="dk1"/>
              </a:solidFill>
              <a:latin typeface="Roboto"/>
              <a:ea typeface="Roboto"/>
              <a:cs typeface="Roboto"/>
              <a:sym typeface="Roboto"/>
            </a:endParaRPr>
          </a:p>
          <a:p>
            <a:pPr>
              <a:lnSpc>
                <a:spcPct val="200000"/>
              </a:lnSpc>
            </a:pPr>
            <a:r>
              <a:rPr lang="id-ID" sz="1050" b="1" dirty="0">
                <a:solidFill>
                  <a:schemeClr val="dk1"/>
                </a:solidFill>
                <a:latin typeface="Roboto"/>
                <a:ea typeface="Roboto"/>
                <a:cs typeface="Roboto"/>
                <a:sym typeface="Roboto"/>
              </a:rPr>
              <a:t>Check your page performance on the Google Analytics</a:t>
            </a:r>
            <a:endParaRPr sz="1050" b="1" dirty="0">
              <a:solidFill>
                <a:schemeClr val="dk1"/>
              </a:solidFill>
              <a:latin typeface="Roboto"/>
              <a:ea typeface="Roboto"/>
              <a:cs typeface="Roboto"/>
              <a:sym typeface="Roboto"/>
            </a:endParaRPr>
          </a:p>
          <a:p>
            <a:pPr>
              <a:lnSpc>
                <a:spcPct val="200000"/>
              </a:lnSpc>
            </a:pPr>
            <a:r>
              <a:rPr lang="id-ID" sz="1050" b="1" dirty="0">
                <a:solidFill>
                  <a:schemeClr val="dk1"/>
                </a:solidFill>
                <a:latin typeface="Roboto"/>
                <a:ea typeface="Roboto"/>
                <a:cs typeface="Roboto"/>
                <a:sym typeface="Roboto"/>
              </a:rPr>
              <a:t>Check Bounce Rates and Use Google Tag Manager to analyze further</a:t>
            </a:r>
            <a:endParaRPr sz="1050" b="1" dirty="0">
              <a:solidFill>
                <a:schemeClr val="dk1"/>
              </a:solidFill>
              <a:latin typeface="Roboto"/>
              <a:ea typeface="Roboto"/>
              <a:cs typeface="Roboto"/>
              <a:sym typeface="Roboto"/>
            </a:endParaRPr>
          </a:p>
          <a:p>
            <a:pPr>
              <a:lnSpc>
                <a:spcPct val="200000"/>
              </a:lnSpc>
            </a:pPr>
            <a:r>
              <a:rPr lang="id-ID" sz="1050" b="1" dirty="0">
                <a:solidFill>
                  <a:schemeClr val="dk1"/>
                </a:solidFill>
                <a:latin typeface="Roboto"/>
                <a:ea typeface="Roboto"/>
                <a:cs typeface="Roboto"/>
                <a:sym typeface="Roboto"/>
              </a:rPr>
              <a:t>Improve session time on the landing page</a:t>
            </a:r>
            <a:endParaRPr sz="1050" b="1" dirty="0">
              <a:solidFill>
                <a:schemeClr val="dk1"/>
              </a:solidFill>
              <a:latin typeface="Roboto"/>
              <a:ea typeface="Roboto"/>
              <a:cs typeface="Roboto"/>
              <a:sym typeface="Roboto"/>
            </a:endParaRPr>
          </a:p>
          <a:p>
            <a:pPr>
              <a:lnSpc>
                <a:spcPct val="200000"/>
              </a:lnSpc>
            </a:pPr>
            <a:r>
              <a:rPr lang="id-ID" sz="1050" b="1" dirty="0">
                <a:solidFill>
                  <a:schemeClr val="dk1"/>
                </a:solidFill>
                <a:latin typeface="Roboto"/>
                <a:ea typeface="Roboto"/>
                <a:cs typeface="Roboto"/>
                <a:sym typeface="Roboto"/>
              </a:rPr>
              <a:t>Reduce bounce rates</a:t>
            </a:r>
            <a:endParaRPr sz="1050" b="1" dirty="0">
              <a:solidFill>
                <a:schemeClr val="dk1"/>
              </a:solidFill>
              <a:latin typeface="Roboto"/>
              <a:ea typeface="Roboto"/>
              <a:cs typeface="Roboto"/>
              <a:sym typeface="Roboto"/>
            </a:endParaRPr>
          </a:p>
          <a:p>
            <a:pPr>
              <a:lnSpc>
                <a:spcPct val="200000"/>
              </a:lnSpc>
            </a:pPr>
            <a:r>
              <a:rPr lang="id-ID" sz="1050" b="1" dirty="0">
                <a:solidFill>
                  <a:schemeClr val="dk1"/>
                </a:solidFill>
                <a:latin typeface="Roboto"/>
                <a:ea typeface="Roboto"/>
                <a:cs typeface="Roboto"/>
                <a:sym typeface="Roboto"/>
              </a:rPr>
              <a:t>Improve engage rates</a:t>
            </a:r>
            <a:endParaRPr sz="1050" b="1" dirty="0">
              <a:solidFill>
                <a:schemeClr val="dk1"/>
              </a:solidFill>
              <a:latin typeface="Roboto"/>
              <a:ea typeface="Roboto"/>
              <a:cs typeface="Roboto"/>
              <a:sym typeface="Roboto"/>
            </a:endParaRPr>
          </a:p>
          <a:p>
            <a:pPr>
              <a:lnSpc>
                <a:spcPct val="200000"/>
              </a:lnSpc>
            </a:pPr>
            <a:r>
              <a:rPr lang="id-ID" sz="1050" b="1" dirty="0">
                <a:solidFill>
                  <a:schemeClr val="dk1"/>
                </a:solidFill>
                <a:latin typeface="Roboto"/>
                <a:ea typeface="Roboto"/>
                <a:cs typeface="Roboto"/>
                <a:sym typeface="Roboto"/>
              </a:rPr>
              <a:t>Improve your content based on search query on the Search Console</a:t>
            </a:r>
            <a:endParaRPr sz="1050" b="1" dirty="0">
              <a:solidFill>
                <a:schemeClr val="dk1"/>
              </a:solidFill>
              <a:latin typeface="Roboto"/>
              <a:ea typeface="Roboto"/>
              <a:cs typeface="Roboto"/>
              <a:sym typeface="Roboto"/>
            </a:endParaRPr>
          </a:p>
          <a:p>
            <a:pPr>
              <a:lnSpc>
                <a:spcPct val="200000"/>
              </a:lnSpc>
            </a:pPr>
            <a:r>
              <a:rPr lang="id-ID" sz="1050" b="1" dirty="0">
                <a:solidFill>
                  <a:schemeClr val="dk1"/>
                </a:solidFill>
                <a:latin typeface="Roboto"/>
                <a:ea typeface="Roboto"/>
                <a:cs typeface="Roboto"/>
                <a:sym typeface="Roboto"/>
              </a:rPr>
              <a:t>Continue on-page optimization</a:t>
            </a:r>
            <a:endParaRPr sz="1050" b="1" dirty="0">
              <a:solidFill>
                <a:schemeClr val="dk1"/>
              </a:solidFill>
              <a:latin typeface="Roboto"/>
              <a:ea typeface="Roboto"/>
              <a:cs typeface="Roboto"/>
              <a:sym typeface="Roboto"/>
            </a:endParaRPr>
          </a:p>
          <a:p>
            <a:pPr>
              <a:lnSpc>
                <a:spcPct val="200000"/>
              </a:lnSpc>
            </a:pPr>
            <a:r>
              <a:rPr lang="id-ID" sz="1050" b="1" dirty="0">
                <a:solidFill>
                  <a:schemeClr val="dk1"/>
                </a:solidFill>
                <a:latin typeface="Roboto"/>
                <a:ea typeface="Roboto"/>
                <a:cs typeface="Roboto"/>
                <a:sym typeface="Roboto"/>
              </a:rPr>
              <a:t>Continue off-page optimization</a:t>
            </a:r>
            <a:endParaRPr sz="1050" b="1" dirty="0">
              <a:solidFill>
                <a:schemeClr val="dk1"/>
              </a:solidFill>
              <a:latin typeface="Roboto"/>
              <a:ea typeface="Roboto"/>
              <a:cs typeface="Roboto"/>
              <a:sym typeface="Roboto"/>
            </a:endParaRPr>
          </a:p>
          <a:p>
            <a:pPr>
              <a:lnSpc>
                <a:spcPct val="200000"/>
              </a:lnSpc>
            </a:pPr>
            <a:r>
              <a:rPr lang="id-ID" sz="1050" b="1" dirty="0">
                <a:solidFill>
                  <a:schemeClr val="dk1"/>
                </a:solidFill>
                <a:latin typeface="Roboto"/>
                <a:ea typeface="Roboto"/>
                <a:cs typeface="Roboto"/>
                <a:sym typeface="Roboto"/>
              </a:rPr>
              <a:t>Monitor your page for targeted keywords</a:t>
            </a:r>
            <a:endParaRPr sz="1050" b="1" dirty="0">
              <a:solidFill>
                <a:schemeClr val="dk1"/>
              </a:solidFill>
              <a:latin typeface="Roboto"/>
              <a:ea typeface="Roboto"/>
              <a:cs typeface="Roboto"/>
              <a:sym typeface="Roboto"/>
            </a:endParaRPr>
          </a:p>
        </p:txBody>
      </p:sp>
      <p:sp>
        <p:nvSpPr>
          <p:cNvPr id="393" name="Google Shape;393;p15"/>
          <p:cNvSpPr/>
          <p:nvPr/>
        </p:nvSpPr>
        <p:spPr>
          <a:xfrm>
            <a:off x="299984" y="2889420"/>
            <a:ext cx="73482" cy="98013"/>
          </a:xfrm>
          <a:prstGeom prst="chevron">
            <a:avLst>
              <a:gd name="adj" fmla="val 50000"/>
            </a:avLst>
          </a:prstGeom>
          <a:solidFill>
            <a:srgbClr val="FF9B00"/>
          </a:solidFill>
          <a:ln w="9525" cap="flat" cmpd="sng">
            <a:solidFill>
              <a:srgbClr val="FF5E00"/>
            </a:solidFill>
            <a:prstDash val="solid"/>
            <a:round/>
            <a:headEnd type="none" w="sm" len="sm"/>
            <a:tailEnd type="none" w="sm" len="sm"/>
          </a:ln>
        </p:spPr>
        <p:txBody>
          <a:bodyPr spcFirstLastPara="1" wrap="square" lIns="34293" tIns="34293" rIns="34293" bIns="34293" anchor="ctr" anchorCtr="0">
            <a:noAutofit/>
          </a:bodyPr>
          <a:lstStyle/>
          <a:p>
            <a:endParaRPr sz="675"/>
          </a:p>
        </p:txBody>
      </p:sp>
      <p:sp>
        <p:nvSpPr>
          <p:cNvPr id="394" name="Google Shape;394;p15"/>
          <p:cNvSpPr/>
          <p:nvPr/>
        </p:nvSpPr>
        <p:spPr>
          <a:xfrm>
            <a:off x="299984" y="3228572"/>
            <a:ext cx="73482" cy="98013"/>
          </a:xfrm>
          <a:prstGeom prst="chevron">
            <a:avLst>
              <a:gd name="adj" fmla="val 50000"/>
            </a:avLst>
          </a:prstGeom>
          <a:solidFill>
            <a:srgbClr val="FF9B00"/>
          </a:solidFill>
          <a:ln w="9525" cap="flat" cmpd="sng">
            <a:solidFill>
              <a:srgbClr val="FF5E00"/>
            </a:solidFill>
            <a:prstDash val="solid"/>
            <a:round/>
            <a:headEnd type="none" w="sm" len="sm"/>
            <a:tailEnd type="none" w="sm" len="sm"/>
          </a:ln>
        </p:spPr>
        <p:txBody>
          <a:bodyPr spcFirstLastPara="1" wrap="square" lIns="34293" tIns="34293" rIns="34293" bIns="34293" anchor="ctr" anchorCtr="0">
            <a:noAutofit/>
          </a:bodyPr>
          <a:lstStyle/>
          <a:p>
            <a:endParaRPr sz="675"/>
          </a:p>
        </p:txBody>
      </p:sp>
      <p:sp>
        <p:nvSpPr>
          <p:cNvPr id="395" name="Google Shape;395;p15"/>
          <p:cNvSpPr/>
          <p:nvPr/>
        </p:nvSpPr>
        <p:spPr>
          <a:xfrm>
            <a:off x="299984" y="3539146"/>
            <a:ext cx="73482" cy="98013"/>
          </a:xfrm>
          <a:prstGeom prst="chevron">
            <a:avLst>
              <a:gd name="adj" fmla="val 50000"/>
            </a:avLst>
          </a:prstGeom>
          <a:solidFill>
            <a:srgbClr val="FF9B00"/>
          </a:solidFill>
          <a:ln w="9525" cap="flat" cmpd="sng">
            <a:solidFill>
              <a:srgbClr val="FF5E00"/>
            </a:solidFill>
            <a:prstDash val="solid"/>
            <a:round/>
            <a:headEnd type="none" w="sm" len="sm"/>
            <a:tailEnd type="none" w="sm" len="sm"/>
          </a:ln>
        </p:spPr>
        <p:txBody>
          <a:bodyPr spcFirstLastPara="1" wrap="square" lIns="34293" tIns="34293" rIns="34293" bIns="34293" anchor="ctr" anchorCtr="0">
            <a:noAutofit/>
          </a:bodyPr>
          <a:lstStyle/>
          <a:p>
            <a:endParaRPr sz="675"/>
          </a:p>
        </p:txBody>
      </p:sp>
      <p:sp>
        <p:nvSpPr>
          <p:cNvPr id="396" name="Google Shape;396;p15"/>
          <p:cNvSpPr/>
          <p:nvPr/>
        </p:nvSpPr>
        <p:spPr>
          <a:xfrm>
            <a:off x="290447" y="3847136"/>
            <a:ext cx="73482" cy="98013"/>
          </a:xfrm>
          <a:prstGeom prst="chevron">
            <a:avLst>
              <a:gd name="adj" fmla="val 50000"/>
            </a:avLst>
          </a:prstGeom>
          <a:solidFill>
            <a:srgbClr val="FF9B00"/>
          </a:solidFill>
          <a:ln w="9525" cap="flat" cmpd="sng">
            <a:solidFill>
              <a:srgbClr val="FF5E00"/>
            </a:solidFill>
            <a:prstDash val="solid"/>
            <a:round/>
            <a:headEnd type="none" w="sm" len="sm"/>
            <a:tailEnd type="none" w="sm" len="sm"/>
          </a:ln>
        </p:spPr>
        <p:txBody>
          <a:bodyPr spcFirstLastPara="1" wrap="square" lIns="34293" tIns="34293" rIns="34293" bIns="34293" anchor="ctr" anchorCtr="0">
            <a:noAutofit/>
          </a:bodyPr>
          <a:lstStyle/>
          <a:p>
            <a:endParaRPr sz="675"/>
          </a:p>
        </p:txBody>
      </p:sp>
      <p:sp>
        <p:nvSpPr>
          <p:cNvPr id="397" name="Google Shape;397;p15"/>
          <p:cNvSpPr/>
          <p:nvPr/>
        </p:nvSpPr>
        <p:spPr>
          <a:xfrm>
            <a:off x="290447" y="4157710"/>
            <a:ext cx="73482" cy="98013"/>
          </a:xfrm>
          <a:prstGeom prst="chevron">
            <a:avLst>
              <a:gd name="adj" fmla="val 50000"/>
            </a:avLst>
          </a:prstGeom>
          <a:solidFill>
            <a:srgbClr val="FF9B00"/>
          </a:solidFill>
          <a:ln w="9525" cap="flat" cmpd="sng">
            <a:solidFill>
              <a:srgbClr val="FF5E00"/>
            </a:solidFill>
            <a:prstDash val="solid"/>
            <a:round/>
            <a:headEnd type="none" w="sm" len="sm"/>
            <a:tailEnd type="none" w="sm" len="sm"/>
          </a:ln>
        </p:spPr>
        <p:txBody>
          <a:bodyPr spcFirstLastPara="1" wrap="square" lIns="34293" tIns="34293" rIns="34293" bIns="34293" anchor="ctr" anchorCtr="0">
            <a:noAutofit/>
          </a:bodyPr>
          <a:lstStyle/>
          <a:p>
            <a:endParaRPr sz="675"/>
          </a:p>
        </p:txBody>
      </p:sp>
      <p:sp>
        <p:nvSpPr>
          <p:cNvPr id="398" name="Google Shape;398;p15"/>
          <p:cNvSpPr/>
          <p:nvPr/>
        </p:nvSpPr>
        <p:spPr>
          <a:xfrm>
            <a:off x="290447" y="4496861"/>
            <a:ext cx="73482" cy="98013"/>
          </a:xfrm>
          <a:prstGeom prst="chevron">
            <a:avLst>
              <a:gd name="adj" fmla="val 50000"/>
            </a:avLst>
          </a:prstGeom>
          <a:solidFill>
            <a:srgbClr val="FF9B00"/>
          </a:solidFill>
          <a:ln w="9525" cap="flat" cmpd="sng">
            <a:solidFill>
              <a:srgbClr val="FF5E00"/>
            </a:solidFill>
            <a:prstDash val="solid"/>
            <a:round/>
            <a:headEnd type="none" w="sm" len="sm"/>
            <a:tailEnd type="none" w="sm" len="sm"/>
          </a:ln>
        </p:spPr>
        <p:txBody>
          <a:bodyPr spcFirstLastPara="1" wrap="square" lIns="34293" tIns="34293" rIns="34293" bIns="34293" anchor="ctr" anchorCtr="0">
            <a:noAutofit/>
          </a:bodyPr>
          <a:lstStyle/>
          <a:p>
            <a:endParaRPr sz="675"/>
          </a:p>
        </p:txBody>
      </p:sp>
      <p:sp>
        <p:nvSpPr>
          <p:cNvPr id="399" name="Google Shape;399;p15"/>
          <p:cNvSpPr/>
          <p:nvPr/>
        </p:nvSpPr>
        <p:spPr>
          <a:xfrm>
            <a:off x="290447" y="4807436"/>
            <a:ext cx="73482" cy="98013"/>
          </a:xfrm>
          <a:prstGeom prst="chevron">
            <a:avLst>
              <a:gd name="adj" fmla="val 50000"/>
            </a:avLst>
          </a:prstGeom>
          <a:solidFill>
            <a:srgbClr val="FF9B00"/>
          </a:solidFill>
          <a:ln w="9525" cap="flat" cmpd="sng">
            <a:solidFill>
              <a:srgbClr val="FF5E00"/>
            </a:solidFill>
            <a:prstDash val="solid"/>
            <a:round/>
            <a:headEnd type="none" w="sm" len="sm"/>
            <a:tailEnd type="none" w="sm" len="sm"/>
          </a:ln>
        </p:spPr>
        <p:txBody>
          <a:bodyPr spcFirstLastPara="1" wrap="square" lIns="34293" tIns="34293" rIns="34293" bIns="34293" anchor="ctr" anchorCtr="0">
            <a:noAutofit/>
          </a:bodyPr>
          <a:lstStyle/>
          <a:p>
            <a:endParaRPr sz="675"/>
          </a:p>
        </p:txBody>
      </p:sp>
      <p:sp>
        <p:nvSpPr>
          <p:cNvPr id="400" name="Google Shape;400;p15"/>
          <p:cNvSpPr/>
          <p:nvPr/>
        </p:nvSpPr>
        <p:spPr>
          <a:xfrm>
            <a:off x="290447" y="5146587"/>
            <a:ext cx="73482" cy="98013"/>
          </a:xfrm>
          <a:prstGeom prst="chevron">
            <a:avLst>
              <a:gd name="adj" fmla="val 50000"/>
            </a:avLst>
          </a:prstGeom>
          <a:solidFill>
            <a:srgbClr val="FF9B00"/>
          </a:solidFill>
          <a:ln w="9525" cap="flat" cmpd="sng">
            <a:solidFill>
              <a:srgbClr val="FF5E00"/>
            </a:solidFill>
            <a:prstDash val="solid"/>
            <a:round/>
            <a:headEnd type="none" w="sm" len="sm"/>
            <a:tailEnd type="none" w="sm" len="sm"/>
          </a:ln>
        </p:spPr>
        <p:txBody>
          <a:bodyPr spcFirstLastPara="1" wrap="square" lIns="34293" tIns="34293" rIns="34293" bIns="34293" anchor="ctr" anchorCtr="0">
            <a:noAutofit/>
          </a:bodyPr>
          <a:lstStyle/>
          <a:p>
            <a:endParaRPr sz="675"/>
          </a:p>
        </p:txBody>
      </p:sp>
      <p:sp>
        <p:nvSpPr>
          <p:cNvPr id="401" name="Google Shape;401;p15"/>
          <p:cNvSpPr/>
          <p:nvPr/>
        </p:nvSpPr>
        <p:spPr>
          <a:xfrm>
            <a:off x="290447" y="5457161"/>
            <a:ext cx="73482" cy="98013"/>
          </a:xfrm>
          <a:prstGeom prst="chevron">
            <a:avLst>
              <a:gd name="adj" fmla="val 50000"/>
            </a:avLst>
          </a:prstGeom>
          <a:solidFill>
            <a:srgbClr val="FF9B00"/>
          </a:solidFill>
          <a:ln w="9525" cap="flat" cmpd="sng">
            <a:solidFill>
              <a:srgbClr val="FF5E00"/>
            </a:solidFill>
            <a:prstDash val="solid"/>
            <a:round/>
            <a:headEnd type="none" w="sm" len="sm"/>
            <a:tailEnd type="none" w="sm" len="sm"/>
          </a:ln>
        </p:spPr>
        <p:txBody>
          <a:bodyPr spcFirstLastPara="1" wrap="square" lIns="34293" tIns="34293" rIns="34293" bIns="34293" anchor="ctr" anchorCtr="0">
            <a:noAutofit/>
          </a:bodyPr>
          <a:lstStyle/>
          <a:p>
            <a:endParaRPr sz="675"/>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82"/>
                                        </p:tgtEl>
                                        <p:attrNameLst>
                                          <p:attrName>style.visibility</p:attrName>
                                        </p:attrNameLst>
                                      </p:cBhvr>
                                      <p:to>
                                        <p:strVal val="visible"/>
                                      </p:to>
                                    </p:set>
                                    <p:animEffect transition="in" filter="fade">
                                      <p:cBhvr>
                                        <p:cTn id="7" dur="500"/>
                                        <p:tgtEl>
                                          <p:spTgt spid="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6"/>
          <p:cNvSpPr txBox="1"/>
          <p:nvPr/>
        </p:nvSpPr>
        <p:spPr>
          <a:xfrm>
            <a:off x="3150278" y="4076491"/>
            <a:ext cx="2843503" cy="304054"/>
          </a:xfrm>
          <a:prstGeom prst="rect">
            <a:avLst/>
          </a:prstGeom>
          <a:noFill/>
          <a:ln>
            <a:noFill/>
          </a:ln>
        </p:spPr>
        <p:txBody>
          <a:bodyPr spcFirstLastPara="1" wrap="square" lIns="81574" tIns="40782" rIns="81574" bIns="40782" anchor="t" anchorCtr="0">
            <a:noAutofit/>
          </a:bodyPr>
          <a:lstStyle/>
          <a:p>
            <a:pPr algn="ctr">
              <a:lnSpc>
                <a:spcPct val="120000"/>
              </a:lnSpc>
              <a:buClr>
                <a:schemeClr val="lt1"/>
              </a:buClr>
              <a:buSzPts val="800"/>
            </a:pPr>
            <a:r>
              <a:rPr lang="id-ID" sz="1200">
                <a:solidFill>
                  <a:schemeClr val="lt1"/>
                </a:solidFill>
                <a:latin typeface="Roboto"/>
                <a:ea typeface="Roboto"/>
                <a:cs typeface="Roboto"/>
                <a:sym typeface="Roboto"/>
              </a:rPr>
              <a:t>OUTRANK YOUR COMPETITOR</a:t>
            </a:r>
            <a:endParaRPr sz="675"/>
          </a:p>
        </p:txBody>
      </p:sp>
      <p:sp>
        <p:nvSpPr>
          <p:cNvPr id="409" name="Google Shape;409;p16"/>
          <p:cNvSpPr/>
          <p:nvPr/>
        </p:nvSpPr>
        <p:spPr>
          <a:xfrm>
            <a:off x="11" y="1368016"/>
            <a:ext cx="9144019" cy="438752"/>
          </a:xfrm>
          <a:prstGeom prst="rect">
            <a:avLst/>
          </a:prstGeom>
          <a:noFill/>
          <a:ln>
            <a:noFill/>
          </a:ln>
        </p:spPr>
        <p:txBody>
          <a:bodyPr spcFirstLastPara="1" wrap="square" lIns="0" tIns="0" rIns="0" bIns="0" anchor="ctr" anchorCtr="0">
            <a:noAutofit/>
          </a:bodyPr>
          <a:lstStyle/>
          <a:p>
            <a:pPr algn="ctr">
              <a:buClr>
                <a:srgbClr val="91969B"/>
              </a:buClr>
              <a:buSzPts val="1900"/>
            </a:pPr>
            <a:r>
              <a:rPr lang="id-ID" sz="2851" dirty="0">
                <a:latin typeface="Roboto"/>
                <a:ea typeface="Roboto"/>
                <a:cs typeface="Roboto"/>
                <a:sym typeface="Roboto"/>
              </a:rPr>
              <a:t>Are you going to rank now? </a:t>
            </a:r>
            <a:endParaRPr sz="675" dirty="0"/>
          </a:p>
        </p:txBody>
      </p:sp>
      <p:grpSp>
        <p:nvGrpSpPr>
          <p:cNvPr id="410" name="Google Shape;410;p16"/>
          <p:cNvGrpSpPr/>
          <p:nvPr/>
        </p:nvGrpSpPr>
        <p:grpSpPr>
          <a:xfrm>
            <a:off x="4423172" y="1830311"/>
            <a:ext cx="300056" cy="71456"/>
            <a:chOff x="1942593" y="2781300"/>
            <a:chExt cx="799941" cy="190500"/>
          </a:xfrm>
        </p:grpSpPr>
        <p:sp>
          <p:nvSpPr>
            <p:cNvPr id="411" name="Google Shape;411;p16"/>
            <p:cNvSpPr/>
            <p:nvPr/>
          </p:nvSpPr>
          <p:spPr>
            <a:xfrm>
              <a:off x="1942593"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412" name="Google Shape;412;p16"/>
            <p:cNvSpPr/>
            <p:nvPr/>
          </p:nvSpPr>
          <p:spPr>
            <a:xfrm>
              <a:off x="2247315"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sp>
          <p:nvSpPr>
            <p:cNvPr id="413" name="Google Shape;413;p16"/>
            <p:cNvSpPr/>
            <p:nvPr/>
          </p:nvSpPr>
          <p:spPr>
            <a:xfrm>
              <a:off x="2552034" y="2781300"/>
              <a:ext cx="190500" cy="190500"/>
            </a:xfrm>
            <a:prstGeom prst="ellipse">
              <a:avLst/>
            </a:prstGeom>
            <a:solidFill>
              <a:srgbClr val="D8D8D8"/>
            </a:solidFill>
            <a:ln w="25400" cap="flat" cmpd="sng">
              <a:solidFill>
                <a:srgbClr val="91969B">
                  <a:alpha val="0"/>
                </a:srgbClr>
              </a:solidFill>
              <a:prstDash val="solid"/>
              <a:miter lim="8000"/>
              <a:headEnd type="none" w="sm" len="sm"/>
              <a:tailEnd type="none" w="sm" len="sm"/>
            </a:ln>
          </p:spPr>
          <p:txBody>
            <a:bodyPr spcFirstLastPara="1" wrap="square" lIns="0" tIns="0" rIns="0" bIns="0" anchor="t" anchorCtr="0">
              <a:noAutofit/>
            </a:bodyPr>
            <a:lstStyle/>
            <a:p>
              <a:pPr>
                <a:buClr>
                  <a:srgbClr val="000000"/>
                </a:buClr>
                <a:buSzPts val="3600"/>
              </a:pPr>
              <a:endParaRPr sz="1350">
                <a:solidFill>
                  <a:srgbClr val="91969B"/>
                </a:solidFill>
                <a:latin typeface="Roboto"/>
                <a:ea typeface="Roboto"/>
                <a:cs typeface="Roboto"/>
                <a:sym typeface="Roboto"/>
              </a:endParaRPr>
            </a:p>
          </p:txBody>
        </p:sp>
      </p:grpSp>
      <p:sp>
        <p:nvSpPr>
          <p:cNvPr id="414" name="Google Shape;414;p16"/>
          <p:cNvSpPr/>
          <p:nvPr/>
        </p:nvSpPr>
        <p:spPr>
          <a:xfrm>
            <a:off x="-1" y="381000"/>
            <a:ext cx="9144019" cy="910890"/>
          </a:xfrm>
          <a:prstGeom prst="rect">
            <a:avLst/>
          </a:prstGeom>
          <a:noFill/>
          <a:ln>
            <a:noFill/>
          </a:ln>
        </p:spPr>
        <p:txBody>
          <a:bodyPr spcFirstLastPara="1" wrap="square" lIns="0" tIns="0" rIns="0" bIns="0" anchor="ctr" anchorCtr="0">
            <a:noAutofit/>
          </a:bodyPr>
          <a:lstStyle/>
          <a:p>
            <a:pPr algn="ctr">
              <a:buClr>
                <a:srgbClr val="FF9B00"/>
              </a:buClr>
              <a:buSzPts val="700"/>
            </a:pPr>
            <a:r>
              <a:rPr lang="id-ID" sz="1050" b="1" dirty="0">
                <a:solidFill>
                  <a:srgbClr val="FF9B00"/>
                </a:solidFill>
                <a:latin typeface="Roboto"/>
                <a:ea typeface="Roboto"/>
                <a:cs typeface="Roboto"/>
                <a:sym typeface="Roboto"/>
              </a:rPr>
              <a:t>How to improve Google </a:t>
            </a:r>
            <a:r>
              <a:rPr lang="id-ID" sz="2000" b="1" dirty="0">
                <a:solidFill>
                  <a:srgbClr val="FF9B00"/>
                </a:solidFill>
                <a:latin typeface="Roboto"/>
                <a:ea typeface="Roboto"/>
                <a:cs typeface="Roboto"/>
                <a:sym typeface="Roboto"/>
              </a:rPr>
              <a:t>organic</a:t>
            </a:r>
            <a:r>
              <a:rPr lang="id-ID" sz="1050" b="1" dirty="0">
                <a:solidFill>
                  <a:srgbClr val="FF9B00"/>
                </a:solidFill>
                <a:latin typeface="Roboto"/>
                <a:ea typeface="Roboto"/>
                <a:cs typeface="Roboto"/>
                <a:sym typeface="Roboto"/>
              </a:rPr>
              <a:t> ranking?</a:t>
            </a:r>
            <a:endParaRPr sz="675" dirty="0"/>
          </a:p>
        </p:txBody>
      </p:sp>
      <p:pic>
        <p:nvPicPr>
          <p:cNvPr id="415" name="Google Shape;415;p16"/>
          <p:cNvPicPr preferRelativeResize="0"/>
          <p:nvPr/>
        </p:nvPicPr>
        <p:blipFill>
          <a:blip r:embed="rId3">
            <a:alphaModFix/>
          </a:blip>
          <a:stretch>
            <a:fillRect/>
          </a:stretch>
        </p:blipFill>
        <p:spPr>
          <a:xfrm>
            <a:off x="-200077" y="2598328"/>
            <a:ext cx="9543703" cy="2474294"/>
          </a:xfrm>
          <a:prstGeom prst="rect">
            <a:avLst/>
          </a:prstGeom>
          <a:noFill/>
          <a:ln>
            <a:noFill/>
          </a:ln>
        </p:spPr>
      </p:pic>
      <p:grpSp>
        <p:nvGrpSpPr>
          <p:cNvPr id="416" name="Google Shape;416;p16"/>
          <p:cNvGrpSpPr/>
          <p:nvPr/>
        </p:nvGrpSpPr>
        <p:grpSpPr>
          <a:xfrm>
            <a:off x="362860" y="5479181"/>
            <a:ext cx="8541256" cy="304054"/>
            <a:chOff x="1043575" y="10571125"/>
            <a:chExt cx="22770750" cy="810600"/>
          </a:xfrm>
        </p:grpSpPr>
        <p:sp>
          <p:nvSpPr>
            <p:cNvPr id="417" name="Google Shape;417;p16"/>
            <p:cNvSpPr/>
            <p:nvPr/>
          </p:nvSpPr>
          <p:spPr>
            <a:xfrm>
              <a:off x="1043575" y="10647313"/>
              <a:ext cx="322800" cy="430800"/>
            </a:xfrm>
            <a:prstGeom prst="chevron">
              <a:avLst>
                <a:gd name="adj" fmla="val 50000"/>
              </a:avLst>
            </a:prstGeom>
            <a:solidFill>
              <a:srgbClr val="FF9B00"/>
            </a:solidFill>
            <a:ln w="9525" cap="flat" cmpd="sng">
              <a:solidFill>
                <a:srgbClr val="FF5E00"/>
              </a:solidFill>
              <a:prstDash val="solid"/>
              <a:round/>
              <a:headEnd type="none" w="sm" len="sm"/>
              <a:tailEnd type="none" w="sm" len="sm"/>
            </a:ln>
          </p:spPr>
          <p:txBody>
            <a:bodyPr spcFirstLastPara="1" wrap="square" lIns="34293" tIns="34293" rIns="34293" bIns="34293" anchor="ctr" anchorCtr="0">
              <a:noAutofit/>
            </a:bodyPr>
            <a:lstStyle/>
            <a:p>
              <a:endParaRPr sz="675"/>
            </a:p>
          </p:txBody>
        </p:sp>
        <p:sp>
          <p:nvSpPr>
            <p:cNvPr id="418" name="Google Shape;418;p16"/>
            <p:cNvSpPr txBox="1"/>
            <p:nvPr/>
          </p:nvSpPr>
          <p:spPr>
            <a:xfrm>
              <a:off x="1491925" y="10571125"/>
              <a:ext cx="22322400" cy="810600"/>
            </a:xfrm>
            <a:prstGeom prst="rect">
              <a:avLst/>
            </a:prstGeom>
            <a:noFill/>
            <a:ln>
              <a:noFill/>
            </a:ln>
          </p:spPr>
          <p:txBody>
            <a:bodyPr spcFirstLastPara="1" wrap="square" lIns="34293" tIns="34293" rIns="34293" bIns="34293" anchor="t" anchorCtr="0">
              <a:noAutofit/>
            </a:bodyPr>
            <a:lstStyle/>
            <a:p>
              <a:pPr>
                <a:lnSpc>
                  <a:spcPct val="150000"/>
                </a:lnSpc>
              </a:pPr>
              <a:r>
                <a:rPr lang="id-ID" sz="1350" dirty="0">
                  <a:latin typeface="Roboto"/>
                  <a:ea typeface="Roboto"/>
                  <a:cs typeface="Roboto"/>
                  <a:sym typeface="Roboto"/>
                </a:rPr>
                <a:t>Monitor Competitors                              Ranking algorithm change                     Fixing website &amp; server error </a:t>
              </a:r>
              <a:endParaRPr sz="1350" dirty="0">
                <a:latin typeface="Roboto"/>
                <a:ea typeface="Roboto"/>
                <a:cs typeface="Roboto"/>
                <a:sym typeface="Roboto"/>
              </a:endParaRPr>
            </a:p>
          </p:txBody>
        </p:sp>
        <p:sp>
          <p:nvSpPr>
            <p:cNvPr id="419" name="Google Shape;419;p16"/>
            <p:cNvSpPr/>
            <p:nvPr/>
          </p:nvSpPr>
          <p:spPr>
            <a:xfrm>
              <a:off x="8746600" y="10706438"/>
              <a:ext cx="322800" cy="430800"/>
            </a:xfrm>
            <a:prstGeom prst="chevron">
              <a:avLst>
                <a:gd name="adj" fmla="val 50000"/>
              </a:avLst>
            </a:prstGeom>
            <a:solidFill>
              <a:srgbClr val="FF9B00"/>
            </a:solidFill>
            <a:ln w="9525" cap="flat" cmpd="sng">
              <a:solidFill>
                <a:srgbClr val="FF5E00"/>
              </a:solidFill>
              <a:prstDash val="solid"/>
              <a:round/>
              <a:headEnd type="none" w="sm" len="sm"/>
              <a:tailEnd type="none" w="sm" len="sm"/>
            </a:ln>
          </p:spPr>
          <p:txBody>
            <a:bodyPr spcFirstLastPara="1" wrap="square" lIns="34293" tIns="34293" rIns="34293" bIns="34293" anchor="ctr" anchorCtr="0">
              <a:noAutofit/>
            </a:bodyPr>
            <a:lstStyle/>
            <a:p>
              <a:endParaRPr sz="675"/>
            </a:p>
          </p:txBody>
        </p:sp>
        <p:sp>
          <p:nvSpPr>
            <p:cNvPr id="420" name="Google Shape;420;p16"/>
            <p:cNvSpPr/>
            <p:nvPr/>
          </p:nvSpPr>
          <p:spPr>
            <a:xfrm>
              <a:off x="16373425" y="10706438"/>
              <a:ext cx="322800" cy="430800"/>
            </a:xfrm>
            <a:prstGeom prst="chevron">
              <a:avLst>
                <a:gd name="adj" fmla="val 50000"/>
              </a:avLst>
            </a:prstGeom>
            <a:solidFill>
              <a:srgbClr val="FF9B00"/>
            </a:solidFill>
            <a:ln w="9525" cap="flat" cmpd="sng">
              <a:solidFill>
                <a:srgbClr val="FF5E00"/>
              </a:solidFill>
              <a:prstDash val="solid"/>
              <a:round/>
              <a:headEnd type="none" w="sm" len="sm"/>
              <a:tailEnd type="none" w="sm" len="sm"/>
            </a:ln>
          </p:spPr>
          <p:txBody>
            <a:bodyPr spcFirstLastPara="1" wrap="square" lIns="34293" tIns="34293" rIns="34293" bIns="34293" anchor="ctr" anchorCtr="0">
              <a:noAutofit/>
            </a:bodyPr>
            <a:lstStyle/>
            <a:p>
              <a:endParaRPr sz="675"/>
            </a:p>
          </p:txBody>
        </p:sp>
      </p:grpSp>
      <p:sp>
        <p:nvSpPr>
          <p:cNvPr id="421" name="Google Shape;421;p16"/>
          <p:cNvSpPr/>
          <p:nvPr/>
        </p:nvSpPr>
        <p:spPr>
          <a:xfrm>
            <a:off x="11" y="1994392"/>
            <a:ext cx="9144019" cy="438752"/>
          </a:xfrm>
          <a:prstGeom prst="rect">
            <a:avLst/>
          </a:prstGeom>
          <a:noFill/>
          <a:ln>
            <a:noFill/>
          </a:ln>
        </p:spPr>
        <p:txBody>
          <a:bodyPr spcFirstLastPara="1" wrap="square" lIns="0" tIns="0" rIns="0" bIns="0" anchor="ctr" anchorCtr="0">
            <a:noAutofit/>
          </a:bodyPr>
          <a:lstStyle/>
          <a:p>
            <a:pPr algn="ctr">
              <a:buClr>
                <a:srgbClr val="91969B"/>
              </a:buClr>
              <a:buSzPts val="1900"/>
            </a:pPr>
            <a:r>
              <a:rPr lang="id-ID" sz="1350" b="1">
                <a:latin typeface="Roboto"/>
                <a:ea typeface="Roboto"/>
                <a:cs typeface="Roboto"/>
                <a:sym typeface="Roboto"/>
              </a:rPr>
              <a:t>YES, IF YOU CONSIDER THE POINT BELOW</a:t>
            </a:r>
            <a:endParaRPr sz="1350" b="1"/>
          </a:p>
        </p:txBody>
      </p:sp>
      <p:grpSp>
        <p:nvGrpSpPr>
          <p:cNvPr id="422" name="Google Shape;422;p16"/>
          <p:cNvGrpSpPr/>
          <p:nvPr/>
        </p:nvGrpSpPr>
        <p:grpSpPr>
          <a:xfrm>
            <a:off x="356886" y="5137842"/>
            <a:ext cx="8541256" cy="304054"/>
            <a:chOff x="1043575" y="10571125"/>
            <a:chExt cx="22770750" cy="810600"/>
          </a:xfrm>
        </p:grpSpPr>
        <p:sp>
          <p:nvSpPr>
            <p:cNvPr id="423" name="Google Shape;423;p16"/>
            <p:cNvSpPr/>
            <p:nvPr/>
          </p:nvSpPr>
          <p:spPr>
            <a:xfrm>
              <a:off x="1043575" y="10647313"/>
              <a:ext cx="322800" cy="430800"/>
            </a:xfrm>
            <a:prstGeom prst="chevron">
              <a:avLst>
                <a:gd name="adj" fmla="val 50000"/>
              </a:avLst>
            </a:prstGeom>
            <a:solidFill>
              <a:srgbClr val="FF9B00"/>
            </a:solidFill>
            <a:ln w="9525" cap="flat" cmpd="sng">
              <a:solidFill>
                <a:srgbClr val="FF5E00"/>
              </a:solidFill>
              <a:prstDash val="solid"/>
              <a:round/>
              <a:headEnd type="none" w="sm" len="sm"/>
              <a:tailEnd type="none" w="sm" len="sm"/>
            </a:ln>
          </p:spPr>
          <p:txBody>
            <a:bodyPr spcFirstLastPara="1" wrap="square" lIns="34293" tIns="34293" rIns="34293" bIns="34293" anchor="ctr" anchorCtr="0">
              <a:noAutofit/>
            </a:bodyPr>
            <a:lstStyle/>
            <a:p>
              <a:endParaRPr sz="675"/>
            </a:p>
          </p:txBody>
        </p:sp>
        <p:sp>
          <p:nvSpPr>
            <p:cNvPr id="424" name="Google Shape;424;p16"/>
            <p:cNvSpPr txBox="1"/>
            <p:nvPr/>
          </p:nvSpPr>
          <p:spPr>
            <a:xfrm>
              <a:off x="1491925" y="10571125"/>
              <a:ext cx="22322400" cy="810600"/>
            </a:xfrm>
            <a:prstGeom prst="rect">
              <a:avLst/>
            </a:prstGeom>
            <a:noFill/>
            <a:ln>
              <a:noFill/>
            </a:ln>
          </p:spPr>
          <p:txBody>
            <a:bodyPr spcFirstLastPara="1" wrap="square" lIns="34293" tIns="34293" rIns="34293" bIns="34293" anchor="t" anchorCtr="0">
              <a:noAutofit/>
            </a:bodyPr>
            <a:lstStyle/>
            <a:p>
              <a:pPr>
                <a:lnSpc>
                  <a:spcPct val="150000"/>
                </a:lnSpc>
              </a:pPr>
              <a:r>
                <a:rPr lang="id-ID" sz="1350" dirty="0">
                  <a:latin typeface="Roboto"/>
                  <a:ea typeface="Roboto"/>
                  <a:cs typeface="Roboto"/>
                  <a:sym typeface="Roboto"/>
                </a:rPr>
                <a:t>Remove Spamming                                 Reduce Irrelevant content and link       Improve User Experience</a:t>
              </a:r>
              <a:endParaRPr sz="1350" dirty="0">
                <a:latin typeface="Roboto"/>
                <a:ea typeface="Roboto"/>
                <a:cs typeface="Roboto"/>
                <a:sym typeface="Roboto"/>
              </a:endParaRPr>
            </a:p>
          </p:txBody>
        </p:sp>
        <p:sp>
          <p:nvSpPr>
            <p:cNvPr id="425" name="Google Shape;425;p16"/>
            <p:cNvSpPr/>
            <p:nvPr/>
          </p:nvSpPr>
          <p:spPr>
            <a:xfrm>
              <a:off x="8746600" y="10706438"/>
              <a:ext cx="322800" cy="430800"/>
            </a:xfrm>
            <a:prstGeom prst="chevron">
              <a:avLst>
                <a:gd name="adj" fmla="val 50000"/>
              </a:avLst>
            </a:prstGeom>
            <a:solidFill>
              <a:srgbClr val="FF9B00"/>
            </a:solidFill>
            <a:ln w="9525" cap="flat" cmpd="sng">
              <a:solidFill>
                <a:srgbClr val="FF5E00"/>
              </a:solidFill>
              <a:prstDash val="solid"/>
              <a:round/>
              <a:headEnd type="none" w="sm" len="sm"/>
              <a:tailEnd type="none" w="sm" len="sm"/>
            </a:ln>
          </p:spPr>
          <p:txBody>
            <a:bodyPr spcFirstLastPara="1" wrap="square" lIns="34293" tIns="34293" rIns="34293" bIns="34293" anchor="ctr" anchorCtr="0">
              <a:noAutofit/>
            </a:bodyPr>
            <a:lstStyle/>
            <a:p>
              <a:endParaRPr sz="675"/>
            </a:p>
          </p:txBody>
        </p:sp>
        <p:sp>
          <p:nvSpPr>
            <p:cNvPr id="426" name="Google Shape;426;p16"/>
            <p:cNvSpPr/>
            <p:nvPr/>
          </p:nvSpPr>
          <p:spPr>
            <a:xfrm>
              <a:off x="16373425" y="10706438"/>
              <a:ext cx="322800" cy="430800"/>
            </a:xfrm>
            <a:prstGeom prst="chevron">
              <a:avLst>
                <a:gd name="adj" fmla="val 50000"/>
              </a:avLst>
            </a:prstGeom>
            <a:solidFill>
              <a:srgbClr val="FF9B00"/>
            </a:solidFill>
            <a:ln w="9525" cap="flat" cmpd="sng">
              <a:solidFill>
                <a:srgbClr val="FF5E00"/>
              </a:solidFill>
              <a:prstDash val="solid"/>
              <a:round/>
              <a:headEnd type="none" w="sm" len="sm"/>
              <a:tailEnd type="none" w="sm" len="sm"/>
            </a:ln>
          </p:spPr>
          <p:txBody>
            <a:bodyPr spcFirstLastPara="1" wrap="square" lIns="34293" tIns="34293" rIns="34293" bIns="34293" anchor="ctr" anchorCtr="0">
              <a:noAutofit/>
            </a:bodyPr>
            <a:lstStyle/>
            <a:p>
              <a:endParaRPr sz="675"/>
            </a:p>
          </p:txBody>
        </p:sp>
      </p:gr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7"/>
                                        </p:tgtEl>
                                        <p:attrNameLst>
                                          <p:attrName>style.visibility</p:attrName>
                                        </p:attrNameLst>
                                      </p:cBhvr>
                                      <p:to>
                                        <p:strVal val="visible"/>
                                      </p:to>
                                    </p:set>
                                    <p:animEffect transition="in" filter="fade">
                                      <p:cBhvr>
                                        <p:cTn id="7" dur="500"/>
                                        <p:tgtEl>
                                          <p:spTgt spid="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xmlns="" id="{E656E85C-32E0-4162-B6A9-87711F0A07CB}"/>
              </a:ext>
            </a:extLst>
          </p:cNvPr>
          <p:cNvPicPr>
            <a:picLocks noChangeAspect="1"/>
          </p:cNvPicPr>
          <p:nvPr/>
        </p:nvPicPr>
        <p:blipFill rotWithShape="1">
          <a:blip r:embed="rId2">
            <a:alphaModFix amt="35000"/>
          </a:blip>
          <a:srcRect/>
          <a:stretch/>
        </p:blipFill>
        <p:spPr>
          <a:xfrm>
            <a:off x="20" y="10"/>
            <a:ext cx="9143980" cy="6857990"/>
          </a:xfrm>
          <a:prstGeom prst="rect">
            <a:avLst/>
          </a:prstGeom>
        </p:spPr>
      </p:pic>
      <p:sp>
        <p:nvSpPr>
          <p:cNvPr id="2" name="Title 1">
            <a:extLst>
              <a:ext uri="{FF2B5EF4-FFF2-40B4-BE49-F238E27FC236}">
                <a16:creationId xmlns:a16="http://schemas.microsoft.com/office/drawing/2014/main" xmlns="" id="{61BD2C5C-AE5D-4A12-98C9-C10F80DF1622}"/>
              </a:ext>
            </a:extLst>
          </p:cNvPr>
          <p:cNvSpPr>
            <a:spLocks noGrp="1"/>
          </p:cNvSpPr>
          <p:nvPr>
            <p:ph type="title"/>
          </p:nvPr>
        </p:nvSpPr>
        <p:spPr>
          <a:xfrm>
            <a:off x="628650" y="365125"/>
            <a:ext cx="7886700" cy="1325563"/>
          </a:xfrm>
        </p:spPr>
        <p:txBody>
          <a:bodyPr>
            <a:normAutofit/>
          </a:bodyPr>
          <a:lstStyle/>
          <a:p>
            <a:r>
              <a:rPr lang="en-SG">
                <a:solidFill>
                  <a:srgbClr val="FFFFFF"/>
                </a:solidFill>
              </a:rPr>
              <a:t>What about paid search</a:t>
            </a:r>
          </a:p>
        </p:txBody>
      </p:sp>
      <p:sp>
        <p:nvSpPr>
          <p:cNvPr id="3" name="Content Placeholder 2">
            <a:extLst>
              <a:ext uri="{FF2B5EF4-FFF2-40B4-BE49-F238E27FC236}">
                <a16:creationId xmlns:a16="http://schemas.microsoft.com/office/drawing/2014/main" xmlns="" id="{AD55423D-4E0E-4077-96D1-1E042103BD2C}"/>
              </a:ext>
            </a:extLst>
          </p:cNvPr>
          <p:cNvSpPr>
            <a:spLocks noGrp="1"/>
          </p:cNvSpPr>
          <p:nvPr>
            <p:ph idx="1"/>
          </p:nvPr>
        </p:nvSpPr>
        <p:spPr>
          <a:xfrm>
            <a:off x="628650" y="1825625"/>
            <a:ext cx="7886700" cy="4351338"/>
          </a:xfrm>
        </p:spPr>
        <p:txBody>
          <a:bodyPr>
            <a:normAutofit/>
          </a:bodyPr>
          <a:lstStyle/>
          <a:p>
            <a:pPr>
              <a:lnSpc>
                <a:spcPct val="90000"/>
              </a:lnSpc>
            </a:pPr>
            <a:r>
              <a:rPr lang="en-SG" sz="2200" dirty="0">
                <a:solidFill>
                  <a:srgbClr val="FFFFFF"/>
                </a:solidFill>
              </a:rPr>
              <a:t>Yes, you can pay to have your website listed on the search engines. </a:t>
            </a:r>
          </a:p>
          <a:p>
            <a:pPr>
              <a:lnSpc>
                <a:spcPct val="90000"/>
              </a:lnSpc>
            </a:pPr>
            <a:r>
              <a:rPr lang="en-SG" sz="2200" dirty="0">
                <a:solidFill>
                  <a:srgbClr val="FFFFFF"/>
                </a:solidFill>
              </a:rPr>
              <a:t>However, running paid search campaigns can be quite costly if you don’t know what you’re doing. </a:t>
            </a:r>
          </a:p>
          <a:p>
            <a:pPr>
              <a:lnSpc>
                <a:spcPct val="90000"/>
              </a:lnSpc>
            </a:pPr>
            <a:r>
              <a:rPr lang="en-SG" sz="2200" dirty="0">
                <a:solidFill>
                  <a:srgbClr val="FFFFFF"/>
                </a:solidFill>
              </a:rPr>
              <a:t>Not to mention, about 88% of search engine users never click on paid search ads anyway.</a:t>
            </a:r>
          </a:p>
          <a:p>
            <a:pPr>
              <a:lnSpc>
                <a:spcPct val="90000"/>
              </a:lnSpc>
            </a:pPr>
            <a:r>
              <a:rPr lang="en-SG" sz="2200" dirty="0">
                <a:solidFill>
                  <a:srgbClr val="FFFFFF"/>
                </a:solidFill>
              </a:rPr>
              <a:t>Because the sole purpose of a search engine is to provide you with relevant and useful information, it is in everyone’s best interest (for the search engine, the searcher, and you) to ensure that your website is listed in the organic search listings.</a:t>
            </a:r>
          </a:p>
          <a:p>
            <a:pPr>
              <a:lnSpc>
                <a:spcPct val="90000"/>
              </a:lnSpc>
            </a:pPr>
            <a:r>
              <a:rPr lang="en-SG" sz="2200" dirty="0">
                <a:solidFill>
                  <a:srgbClr val="FFFFFF"/>
                </a:solidFill>
              </a:rPr>
              <a:t> In fact, it is probably best to stay away from paid search all together until you feel you have a firm grasp on SEO and what it takes to rank organically.</a:t>
            </a:r>
          </a:p>
        </p:txBody>
      </p:sp>
    </p:spTree>
    <p:extLst>
      <p:ext uri="{BB962C8B-B14F-4D97-AF65-F5344CB8AC3E}">
        <p14:creationId xmlns:p14="http://schemas.microsoft.com/office/powerpoint/2010/main" val="21773967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a:t>Search Engine Basics</a:t>
            </a:r>
          </a:p>
        </p:txBody>
      </p:sp>
      <p:sp>
        <p:nvSpPr>
          <p:cNvPr id="45059" name="Rectangle 3"/>
          <p:cNvSpPr>
            <a:spLocks noGrp="1" noChangeArrowheads="1"/>
          </p:cNvSpPr>
          <p:nvPr>
            <p:ph idx="1"/>
          </p:nvPr>
        </p:nvSpPr>
        <p:spPr>
          <a:xfrm>
            <a:off x="609600" y="1676400"/>
            <a:ext cx="7391400" cy="4411663"/>
          </a:xfrm>
        </p:spPr>
        <p:txBody>
          <a:bodyPr/>
          <a:lstStyle/>
          <a:p>
            <a:pPr algn="just">
              <a:defRPr/>
            </a:pPr>
            <a:r>
              <a:rPr lang="en-US" altLang="en-US" sz="2400" dirty="0"/>
              <a:t>Good placement in search engines results from a combination of preparation and opportunity .</a:t>
            </a:r>
          </a:p>
          <a:p>
            <a:pPr algn="just">
              <a:defRPr/>
            </a:pPr>
            <a:r>
              <a:rPr lang="en-US" altLang="en-US" sz="2400" dirty="0"/>
              <a:t>Search engines claim you can get results in as few as 24 hours, yet it can often take 2 months before most search engines cycle through their backlog of new entries.</a:t>
            </a:r>
          </a:p>
          <a:p>
            <a:pPr algn="just">
              <a:defRPr/>
            </a:pPr>
            <a:r>
              <a:rPr lang="en-US" altLang="en-US" sz="2400" dirty="0"/>
              <a:t>With 90% of the sites indexed in search engines being junk, getting good exposure via search engines is difficult.</a:t>
            </a:r>
          </a:p>
          <a:p>
            <a:pPr marL="0" indent="0" algn="just" eaLnBrk="1" hangingPunct="1">
              <a:buFont typeface="Wingdings" pitchFamily="2" charset="2"/>
              <a:buNone/>
              <a:defRPr/>
            </a:pPr>
            <a:r>
              <a:rPr lang="en-US" altLang="en-US" sz="2000" dirty="0"/>
              <a:t> </a:t>
            </a:r>
          </a:p>
          <a:p>
            <a:pPr eaLnBrk="1" hangingPunct="1">
              <a:defRPr/>
            </a:pPr>
            <a:endParaRPr lang="en-US" altLang="en-US" sz="2600" dirty="0"/>
          </a:p>
        </p:txBody>
      </p:sp>
      <p:sp>
        <p:nvSpPr>
          <p:cNvPr id="45060" name="Rectangle 4"/>
          <p:cNvSpPr>
            <a:spLocks noChangeArrowheads="1"/>
          </p:cNvSpPr>
          <p:nvPr/>
        </p:nvSpPr>
        <p:spPr bwMode="auto">
          <a:xfrm>
            <a:off x="0" y="0"/>
            <a:ext cx="2160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r>
              <a:rPr lang="en-US" altLang="en-US" sz="2000" b="1"/>
              <a:t>Search Engines</a:t>
            </a:r>
            <a:r>
              <a:rPr lang="en-US" altLang="en-US" sz="2000"/>
              <a:t> </a:t>
            </a:r>
          </a:p>
        </p:txBody>
      </p:sp>
    </p:spTree>
    <p:extLst>
      <p:ext uri="{BB962C8B-B14F-4D97-AF65-F5344CB8AC3E}">
        <p14:creationId xmlns:p14="http://schemas.microsoft.com/office/powerpoint/2010/main" val="2181394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EA67B5B4-3A24-436E-B663-1B2EBFF8A0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xmlns="" id="{987FDF89-C993-41F4-A1B8-DBAFF16008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xmlns="" id="{64E585EA-75FD-4025-8270-F66A58A15C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A470DA72-484D-4B9D-A6CA-66573C1BAE24}"/>
              </a:ext>
            </a:extLst>
          </p:cNvPr>
          <p:cNvSpPr>
            <a:spLocks noGrp="1"/>
          </p:cNvSpPr>
          <p:nvPr>
            <p:ph type="title"/>
          </p:nvPr>
        </p:nvSpPr>
        <p:spPr>
          <a:xfrm>
            <a:off x="624751" y="365125"/>
            <a:ext cx="7890527" cy="1325563"/>
          </a:xfrm>
        </p:spPr>
        <p:txBody>
          <a:bodyPr>
            <a:normAutofit/>
          </a:bodyPr>
          <a:lstStyle/>
          <a:p>
            <a:r>
              <a:rPr lang="en-SG">
                <a:solidFill>
                  <a:srgbClr val="FFFFFF"/>
                </a:solidFill>
              </a:rPr>
              <a:t>How Search Engine Works</a:t>
            </a:r>
          </a:p>
        </p:txBody>
      </p:sp>
      <p:sp>
        <p:nvSpPr>
          <p:cNvPr id="3" name="Content Placeholder 2">
            <a:extLst>
              <a:ext uri="{FF2B5EF4-FFF2-40B4-BE49-F238E27FC236}">
                <a16:creationId xmlns:a16="http://schemas.microsoft.com/office/drawing/2014/main" xmlns="" id="{666783E8-564E-4989-A88F-37177751B091}"/>
              </a:ext>
            </a:extLst>
          </p:cNvPr>
          <p:cNvSpPr>
            <a:spLocks noGrp="1"/>
          </p:cNvSpPr>
          <p:nvPr>
            <p:ph idx="1"/>
          </p:nvPr>
        </p:nvSpPr>
        <p:spPr>
          <a:xfrm>
            <a:off x="628650" y="2022601"/>
            <a:ext cx="7886699" cy="4154361"/>
          </a:xfrm>
        </p:spPr>
        <p:txBody>
          <a:bodyPr>
            <a:normAutofit/>
          </a:bodyPr>
          <a:lstStyle/>
          <a:p>
            <a:r>
              <a:rPr lang="en-SG" sz="1700">
                <a:solidFill>
                  <a:srgbClr val="FFFFFF"/>
                </a:solidFill>
              </a:rPr>
              <a:t>Search engines have one objective – to provide you with the most relevant results possible in relation to your search query. </a:t>
            </a:r>
          </a:p>
          <a:p>
            <a:r>
              <a:rPr lang="en-SG" sz="1700">
                <a:solidFill>
                  <a:srgbClr val="FFFFFF"/>
                </a:solidFill>
              </a:rPr>
              <a:t>If the search engine is successful in providing you with information that meets your needs, then you are a happy searcher.</a:t>
            </a:r>
          </a:p>
          <a:p>
            <a:r>
              <a:rPr lang="en-SG" sz="1700">
                <a:solidFill>
                  <a:srgbClr val="FFFFFF"/>
                </a:solidFill>
              </a:rPr>
              <a:t> And happy searchers are more likely to come back to the same search engine time and time again because they are getting the results they need. </a:t>
            </a:r>
          </a:p>
          <a:p>
            <a:r>
              <a:rPr lang="en-SG" sz="1700">
                <a:solidFill>
                  <a:srgbClr val="FFFFFF"/>
                </a:solidFill>
              </a:rPr>
              <a:t>In order for a search engine to be able to display results when a user types in a query, they need to have an archive of available information to choose from.</a:t>
            </a:r>
          </a:p>
          <a:p>
            <a:r>
              <a:rPr lang="en-SG" sz="1700">
                <a:solidFill>
                  <a:srgbClr val="FFFFFF"/>
                </a:solidFill>
              </a:rPr>
              <a:t> Every search engine has proprietary methods for gathering and prioritizing website content. </a:t>
            </a:r>
          </a:p>
          <a:p>
            <a:r>
              <a:rPr lang="en-SG" sz="1700">
                <a:solidFill>
                  <a:srgbClr val="FFFFFF"/>
                </a:solidFill>
              </a:rPr>
              <a:t>Regardless of the specific tactics or methods used, this process is called </a:t>
            </a:r>
            <a:r>
              <a:rPr lang="en-SG" sz="1700" b="1">
                <a:solidFill>
                  <a:srgbClr val="FFFFFF"/>
                </a:solidFill>
              </a:rPr>
              <a:t>indexing</a:t>
            </a:r>
            <a:r>
              <a:rPr lang="en-SG" sz="1700">
                <a:solidFill>
                  <a:srgbClr val="FFFFFF"/>
                </a:solidFill>
              </a:rPr>
              <a:t>. </a:t>
            </a:r>
          </a:p>
          <a:p>
            <a:r>
              <a:rPr lang="en-SG" sz="1700">
                <a:solidFill>
                  <a:srgbClr val="FFFFFF"/>
                </a:solidFill>
              </a:rPr>
              <a:t>Search engines actually attempt to scan the entire online universe and index all the information so they can show it to you when you enter a search query.</a:t>
            </a:r>
          </a:p>
        </p:txBody>
      </p:sp>
    </p:spTree>
    <p:extLst>
      <p:ext uri="{BB962C8B-B14F-4D97-AF65-F5344CB8AC3E}">
        <p14:creationId xmlns:p14="http://schemas.microsoft.com/office/powerpoint/2010/main" val="261082522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12645</TotalTime>
  <Words>5690</Words>
  <Application>Microsoft Office PowerPoint</Application>
  <PresentationFormat>On-screen Show (4:3)</PresentationFormat>
  <Paragraphs>527</Paragraphs>
  <Slides>66</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66</vt:i4>
      </vt:variant>
    </vt:vector>
  </HeadingPairs>
  <TitlesOfParts>
    <vt:vector size="77" baseType="lpstr">
      <vt:lpstr>Arial</vt:lpstr>
      <vt:lpstr>Calibri</vt:lpstr>
      <vt:lpstr>geo-wf</vt:lpstr>
      <vt:lpstr>Graphik Web</vt:lpstr>
      <vt:lpstr>IBM Plex Sans</vt:lpstr>
      <vt:lpstr>inherit</vt:lpstr>
      <vt:lpstr>Open Sans</vt:lpstr>
      <vt:lpstr>Roboto</vt:lpstr>
      <vt:lpstr>Source Sans Pro</vt:lpstr>
      <vt:lpstr>Wingdings</vt:lpstr>
      <vt:lpstr>Office Theme</vt:lpstr>
      <vt:lpstr>Search Engine Optimization</vt:lpstr>
      <vt:lpstr>Overview</vt:lpstr>
      <vt:lpstr>Cont…</vt:lpstr>
      <vt:lpstr>Search Engine Optimisation </vt:lpstr>
      <vt:lpstr>PowerPoint Presentation</vt:lpstr>
      <vt:lpstr>Why SEO is important</vt:lpstr>
      <vt:lpstr>What about paid search</vt:lpstr>
      <vt:lpstr>Search Engine Basics</vt:lpstr>
      <vt:lpstr>How Search Engine Works</vt:lpstr>
      <vt:lpstr>How They do Indexing</vt:lpstr>
      <vt:lpstr>How do Search Engine Knows what to Show</vt:lpstr>
      <vt:lpstr>Cont…</vt:lpstr>
      <vt:lpstr>Cont..</vt:lpstr>
      <vt:lpstr>Search Engine Tips </vt:lpstr>
      <vt:lpstr>Search Engine Tips </vt:lpstr>
      <vt:lpstr>Search Engine Urban Legends </vt:lpstr>
      <vt:lpstr>What it Takes to Rank</vt:lpstr>
      <vt:lpstr>1. Publish Relevant Content </vt:lpstr>
      <vt:lpstr>Cont…</vt:lpstr>
      <vt:lpstr>Cont…</vt:lpstr>
      <vt:lpstr>2. Update Your Content Regularly </vt:lpstr>
      <vt:lpstr>3. Metadata </vt:lpstr>
      <vt:lpstr>Cont…</vt:lpstr>
      <vt:lpstr>4.Have a link-worthy site </vt:lpstr>
      <vt:lpstr>5.Authority</vt:lpstr>
      <vt:lpstr>Long-Tail Concept &amp; Theory</vt:lpstr>
      <vt:lpstr>Cont..</vt:lpstr>
      <vt:lpstr>Content is King</vt:lpstr>
      <vt:lpstr>Cont…</vt:lpstr>
      <vt:lpstr>Website Content</vt:lpstr>
      <vt:lpstr>PowerPoint Presentation</vt:lpstr>
      <vt:lpstr>Pictures</vt:lpstr>
      <vt:lpstr>Internal Linking</vt:lpstr>
      <vt:lpstr>Using Social Media to Spread Content</vt:lpstr>
      <vt:lpstr>Cont…</vt:lpstr>
      <vt:lpstr>Cont..</vt:lpstr>
      <vt:lpstr>What is Hidden Text</vt:lpstr>
      <vt:lpstr>Why Hidden Content Alternative is Used</vt:lpstr>
      <vt:lpstr>Valid Reasons for Hidden text</vt:lpstr>
      <vt:lpstr>Cont…</vt:lpstr>
      <vt:lpstr>Cont…</vt:lpstr>
      <vt:lpstr>Consequences of hidden text &amp; links</vt:lpstr>
      <vt:lpstr>Link farms </vt:lpstr>
      <vt:lpstr>Content farms</vt:lpstr>
      <vt:lpstr>Click fraud</vt:lpstr>
      <vt:lpstr>Doorway pages </vt:lpstr>
      <vt:lpstr>Search Engine Popularity</vt:lpstr>
      <vt:lpstr>Link Popularity (off page)</vt:lpstr>
      <vt:lpstr>Link Popularity</vt:lpstr>
      <vt:lpstr>Click Popularity </vt:lpstr>
      <vt:lpstr>Click Popularity</vt:lpstr>
      <vt:lpstr>PowerPoint Presentation</vt:lpstr>
      <vt:lpstr>PowerPoint Presentation</vt:lpstr>
      <vt:lpstr>PowerPoint Presentation</vt:lpstr>
      <vt:lpstr>PowerPoint Presentation</vt:lpstr>
      <vt:lpstr>On Page SEO</vt:lpstr>
      <vt:lpstr>Local SEO</vt:lpstr>
      <vt:lpstr>OFF-Page SEO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 Optimization</dc:title>
  <dc:creator>Risala Khan</dc:creator>
  <cp:lastModifiedBy>Md. Shakil Hossain</cp:lastModifiedBy>
  <cp:revision>46</cp:revision>
  <dcterms:created xsi:type="dcterms:W3CDTF">2019-02-14T05:50:21Z</dcterms:created>
  <dcterms:modified xsi:type="dcterms:W3CDTF">2023-01-05T09:33:02Z</dcterms:modified>
</cp:coreProperties>
</file>