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99" r:id="rId13"/>
    <p:sldId id="267" r:id="rId14"/>
    <p:sldId id="301" r:id="rId15"/>
    <p:sldId id="302" r:id="rId16"/>
    <p:sldId id="303" r:id="rId17"/>
    <p:sldId id="304" r:id="rId18"/>
    <p:sldId id="305" r:id="rId19"/>
    <p:sldId id="306" r:id="rId20"/>
    <p:sldId id="269" r:id="rId21"/>
    <p:sldId id="300" r:id="rId22"/>
    <p:sldId id="270" r:id="rId23"/>
    <p:sldId id="271" r:id="rId24"/>
    <p:sldId id="272" r:id="rId25"/>
    <p:sldId id="273" r:id="rId26"/>
    <p:sldId id="307" r:id="rId27"/>
    <p:sldId id="308" r:id="rId28"/>
    <p:sldId id="275" r:id="rId29"/>
    <p:sldId id="276" r:id="rId30"/>
    <p:sldId id="277" r:id="rId31"/>
    <p:sldId id="274" r:id="rId32"/>
    <p:sldId id="268" r:id="rId33"/>
    <p:sldId id="278" r:id="rId34"/>
    <p:sldId id="279" r:id="rId35"/>
    <p:sldId id="280" r:id="rId36"/>
    <p:sldId id="281" r:id="rId37"/>
    <p:sldId id="282" r:id="rId38"/>
    <p:sldId id="283" r:id="rId39"/>
    <p:sldId id="284" r:id="rId40"/>
    <p:sldId id="292" r:id="rId41"/>
    <p:sldId id="286" r:id="rId42"/>
    <p:sldId id="287" r:id="rId43"/>
    <p:sldId id="288" r:id="rId44"/>
    <p:sldId id="289" r:id="rId45"/>
    <p:sldId id="290" r:id="rId46"/>
    <p:sldId id="291" r:id="rId47"/>
    <p:sldId id="293" r:id="rId48"/>
    <p:sldId id="294" r:id="rId49"/>
    <p:sldId id="295" r:id="rId50"/>
    <p:sldId id="296" r:id="rId51"/>
    <p:sldId id="297" r:id="rId52"/>
    <p:sldId id="298" r:id="rId53"/>
    <p:sldId id="310"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ftr" sz="quarter" idx="11"/>
          </p:nvPr>
        </p:nvSpPr>
        <p:spPr>
          <a:ln/>
        </p:spPr>
        <p:txBody>
          <a:bodyPr/>
          <a:lstStyle>
            <a:lvl1pPr>
              <a:defRPr/>
            </a:lvl1pPr>
          </a:lstStyle>
          <a:p>
            <a:pPr>
              <a:defRPr/>
            </a:pPr>
            <a:r>
              <a:rPr lang="en-US"/>
              <a:t>G. Baker, Department of Statistics</a:t>
            </a:r>
          </a:p>
          <a:p>
            <a:pPr>
              <a:defRPr/>
            </a:pPr>
            <a:r>
              <a:rPr lang="en-US"/>
              <a:t>University of South Carolina; Slide </a:t>
            </a:r>
            <a:fld id="{8E5EAC2F-4F65-4189-9D2B-FAD15655410D}" type="slidenum">
              <a:rPr lang="en-US"/>
              <a:pPr>
                <a:defRPr/>
              </a:pPr>
              <a:t>‹#›</a:t>
            </a:fld>
            <a:endParaRPr lang="en-US"/>
          </a:p>
        </p:txBody>
      </p:sp>
      <p:sp>
        <p:nvSpPr>
          <p:cNvPr id="8" name="Rectangle 9"/>
          <p:cNvSpPr>
            <a:spLocks noGrp="1" noChangeArrowheads="1"/>
          </p:cNvSpPr>
          <p:nvPr>
            <p:ph type="sldNum" sz="quarter" idx="12"/>
          </p:nvPr>
        </p:nvSpPr>
        <p:spPr>
          <a:ln/>
        </p:spPr>
        <p:txBody>
          <a:bodyPr/>
          <a:lstStyle>
            <a:lvl1pPr>
              <a:defRPr/>
            </a:lvl1pPr>
          </a:lstStyle>
          <a:p>
            <a:pPr>
              <a:defRPr/>
            </a:pPr>
            <a:fld id="{C5FC3974-18F2-477E-B754-5FE5215E5ED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04800"/>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G. Baker, Department of Statistics</a:t>
            </a:r>
          </a:p>
          <a:p>
            <a:pPr>
              <a:defRPr/>
            </a:pPr>
            <a:r>
              <a:rPr lang="en-US"/>
              <a:t>University of South Carolina; Slide </a:t>
            </a:r>
            <a:fld id="{9615610D-3CFE-449C-B17A-58E0A34C33D2}" type="slidenum">
              <a:rPr lang="en-US"/>
              <a:pPr>
                <a:defRPr/>
              </a:pPr>
              <a:t>‹#›</a:t>
            </a:fld>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E7D87AD1-606B-4C53-80CC-D7B5EE13AEE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ftr" sz="quarter" idx="11"/>
          </p:nvPr>
        </p:nvSpPr>
        <p:spPr>
          <a:ln/>
        </p:spPr>
        <p:txBody>
          <a:bodyPr/>
          <a:lstStyle>
            <a:lvl1pPr>
              <a:defRPr/>
            </a:lvl1pPr>
          </a:lstStyle>
          <a:p>
            <a:pPr>
              <a:defRPr/>
            </a:pPr>
            <a:r>
              <a:rPr lang="en-US"/>
              <a:t>G. Baker, Department of Statistics</a:t>
            </a:r>
          </a:p>
          <a:p>
            <a:pPr>
              <a:defRPr/>
            </a:pPr>
            <a:r>
              <a:rPr lang="en-US"/>
              <a:t>University of South Carolina; Slide </a:t>
            </a:r>
            <a:fld id="{BCEB88B5-D844-444D-95B7-55C1B0AFC940}" type="slidenum">
              <a:rPr lang="en-US"/>
              <a:pPr>
                <a:defRPr/>
              </a:pPr>
              <a:t>‹#›</a:t>
            </a:fld>
            <a:endParaRPr lang="en-US"/>
          </a:p>
        </p:txBody>
      </p:sp>
      <p:sp>
        <p:nvSpPr>
          <p:cNvPr id="8" name="Rectangle 9"/>
          <p:cNvSpPr>
            <a:spLocks noGrp="1" noChangeArrowheads="1"/>
          </p:cNvSpPr>
          <p:nvPr>
            <p:ph type="sldNum" sz="quarter" idx="12"/>
          </p:nvPr>
        </p:nvSpPr>
        <p:spPr>
          <a:ln/>
        </p:spPr>
        <p:txBody>
          <a:bodyPr/>
          <a:lstStyle>
            <a:lvl1pPr>
              <a:defRPr/>
            </a:lvl1pPr>
          </a:lstStyle>
          <a:p>
            <a:pPr>
              <a:defRPr/>
            </a:pPr>
            <a:fld id="{559E05E6-4A86-4957-A10D-836866A4A3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7DF48-9BE1-4966-9131-7602539F0D5F}" type="datetimeFigureOut">
              <a:rPr lang="en-GB" smtClean="0"/>
              <a:pPr/>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37CF87-6209-445E-857E-F6029AB4E4B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DF48-9BE1-4966-9131-7602539F0D5F}" type="datetimeFigureOut">
              <a:rPr lang="en-GB" smtClean="0"/>
              <a:pPr/>
              <a:t>21/01/2020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7CF87-6209-445E-857E-F6029AB4E4B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0.bin"/><Relationship Id="rId10" Type="http://schemas.openxmlformats.org/officeDocument/2006/relationships/image" Target="../media/image19.emf"/><Relationship Id="rId4" Type="http://schemas.openxmlformats.org/officeDocument/2006/relationships/image" Target="../media/image20.wmf"/><Relationship Id="rId9" Type="http://schemas.openxmlformats.org/officeDocument/2006/relationships/oleObject" Target="../embeddings/Microsoft_Excel_97-2003_Worksheet2.xls"/></Relationships>
</file>

<file path=ppt/slides/_rels/slide3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Microsoft_Excel_97-2003_Worksheet3.xls"/><Relationship Id="rId7"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hyperlink" Target="https://www.mathsisfun.com/data/probability-events-conditional.html" TargetMode="External"/><Relationship Id="rId2" Type="http://schemas.openxmlformats.org/officeDocument/2006/relationships/hyperlink" Target="https://probabilityformula.org/conditional-probability-examples.html" TargetMode="Externa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hyperlink" Target="https://www.mathsisfun.com/data/binomial-distribution.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Distribution</a:t>
            </a:r>
            <a:endParaRPr lang="en-GB"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2"/>
                </a:solidFill>
              </a:rPr>
              <a:t>Normal and Exponential distribution</a:t>
            </a:r>
          </a:p>
          <a:p>
            <a:endParaRPr lang="en-US" dirty="0">
              <a:solidFill>
                <a:schemeClr val="tx2"/>
              </a:solidFill>
            </a:endParaRPr>
          </a:p>
          <a:p>
            <a:r>
              <a:rPr lang="en-US" dirty="0" smtClean="0">
                <a:solidFill>
                  <a:schemeClr val="tx2"/>
                </a:solidFill>
              </a:rPr>
              <a:t>Md. </a:t>
            </a:r>
            <a:r>
              <a:rPr lang="en-US" dirty="0" err="1" smtClean="0">
                <a:solidFill>
                  <a:schemeClr val="tx2"/>
                </a:solidFill>
              </a:rPr>
              <a:t>Fazlul</a:t>
            </a:r>
            <a:r>
              <a:rPr lang="en-US" dirty="0" smtClean="0">
                <a:solidFill>
                  <a:schemeClr val="tx2"/>
                </a:solidFill>
              </a:rPr>
              <a:t> </a:t>
            </a:r>
            <a:r>
              <a:rPr lang="en-US" dirty="0" err="1" smtClean="0">
                <a:solidFill>
                  <a:schemeClr val="tx2"/>
                </a:solidFill>
              </a:rPr>
              <a:t>Karim</a:t>
            </a:r>
            <a:r>
              <a:rPr lang="en-US" dirty="0" smtClean="0">
                <a:solidFill>
                  <a:schemeClr val="tx2"/>
                </a:solidFill>
              </a:rPr>
              <a:t> </a:t>
            </a:r>
            <a:r>
              <a:rPr lang="en-US" dirty="0" err="1" smtClean="0">
                <a:solidFill>
                  <a:schemeClr val="tx2"/>
                </a:solidFill>
              </a:rPr>
              <a:t>Patwary</a:t>
            </a:r>
            <a:endParaRPr lang="en-US" dirty="0" smtClean="0">
              <a:solidFill>
                <a:schemeClr val="tx2"/>
              </a:solidFill>
            </a:endParaRPr>
          </a:p>
          <a:p>
            <a:r>
              <a:rPr lang="en-US" dirty="0" smtClean="0">
                <a:solidFill>
                  <a:schemeClr val="tx2"/>
                </a:solidFill>
              </a:rPr>
              <a:t>IIT, JU</a:t>
            </a:r>
            <a:endParaRPr lang="en-GB"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Standard Normal distribution</a:t>
            </a:r>
            <a:endParaRPr lang="en-GB" dirty="0"/>
          </a:p>
        </p:txBody>
      </p:sp>
      <p:sp>
        <p:nvSpPr>
          <p:cNvPr id="4" name="Content Placeholder 3"/>
          <p:cNvSpPr>
            <a:spLocks noGrp="1"/>
          </p:cNvSpPr>
          <p:nvPr>
            <p:ph idx="1"/>
          </p:nvPr>
        </p:nvSpPr>
        <p:spPr>
          <a:xfrm>
            <a:off x="0" y="764704"/>
            <a:ext cx="9144000" cy="6093296"/>
          </a:xfrm>
        </p:spPr>
        <p:style>
          <a:lnRef idx="1">
            <a:schemeClr val="accent1"/>
          </a:lnRef>
          <a:fillRef idx="2">
            <a:schemeClr val="accent1"/>
          </a:fillRef>
          <a:effectRef idx="1">
            <a:schemeClr val="accent1"/>
          </a:effectRef>
          <a:fontRef idx="minor">
            <a:schemeClr val="dk1"/>
          </a:fontRef>
        </p:style>
        <p:txBody>
          <a:bodyPr>
            <a:noAutofit/>
          </a:bodyPr>
          <a:lstStyle/>
          <a:p>
            <a:r>
              <a:rPr lang="en-GB" dirty="0" smtClean="0"/>
              <a:t>A normal distribution with mean 0 and standard deviation 1 is called </a:t>
            </a:r>
            <a:r>
              <a:rPr lang="en-GB" b="1" dirty="0" smtClean="0">
                <a:solidFill>
                  <a:srgbClr val="FF0000"/>
                </a:solidFill>
              </a:rPr>
              <a:t>standard normal distribution</a:t>
            </a:r>
            <a:r>
              <a:rPr lang="en-GB" b="1" dirty="0" smtClean="0"/>
              <a:t>.</a:t>
            </a:r>
          </a:p>
          <a:p>
            <a:pPr>
              <a:buNone/>
            </a:pPr>
            <a:endParaRPr lang="en-GB" sz="2600" dirty="0" smtClean="0"/>
          </a:p>
          <a:p>
            <a:r>
              <a:rPr lang="en-GB" sz="2600" dirty="0"/>
              <a:t>Any </a:t>
            </a:r>
            <a:r>
              <a:rPr lang="en-GB" sz="2600" dirty="0" smtClean="0"/>
              <a:t>normal distribution can </a:t>
            </a:r>
            <a:r>
              <a:rPr lang="en-GB" sz="2600" dirty="0"/>
              <a:t>be transformed into a standard </a:t>
            </a:r>
            <a:r>
              <a:rPr lang="en-GB" sz="2600" dirty="0" smtClean="0"/>
              <a:t>normal distribution:</a:t>
            </a:r>
          </a:p>
          <a:p>
            <a:pPr>
              <a:buNone/>
            </a:pPr>
            <a:r>
              <a:rPr lang="en-US" sz="2600" dirty="0" smtClean="0"/>
              <a:t>     </a:t>
            </a:r>
            <a:endParaRPr lang="en-GB" sz="2600" dirty="0" smtClean="0"/>
          </a:p>
        </p:txBody>
      </p:sp>
      <p:sp>
        <p:nvSpPr>
          <p:cNvPr id="5" name="TextBox 4"/>
          <p:cNvSpPr txBox="1"/>
          <p:nvPr/>
        </p:nvSpPr>
        <p:spPr>
          <a:xfrm>
            <a:off x="755576" y="3356993"/>
            <a:ext cx="7632848"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buNone/>
            </a:pPr>
            <a:r>
              <a:rPr lang="en-US" sz="3200" dirty="0" smtClean="0"/>
              <a:t>If X has normal distribution with mean </a:t>
            </a:r>
            <a:r>
              <a:rPr lang="el-GR" sz="3200" dirty="0" smtClean="0"/>
              <a:t>μ</a:t>
            </a:r>
            <a:r>
              <a:rPr lang="en-US" sz="3200" dirty="0" smtClean="0"/>
              <a:t>=22 and standard deviation </a:t>
            </a:r>
            <a:r>
              <a:rPr lang="el-GR" sz="3200" dirty="0" smtClean="0"/>
              <a:t>σ</a:t>
            </a:r>
            <a:r>
              <a:rPr lang="en-US" sz="3200" dirty="0" smtClean="0"/>
              <a:t>=5 then </a:t>
            </a:r>
          </a:p>
          <a:p>
            <a:pPr algn="ctr">
              <a:buNone/>
            </a:pPr>
            <a:r>
              <a:rPr lang="en-US" sz="3200" dirty="0" smtClean="0">
                <a:solidFill>
                  <a:srgbClr val="FF0000"/>
                </a:solidFill>
              </a:rPr>
              <a:t>z=(X-</a:t>
            </a:r>
            <a:r>
              <a:rPr lang="el-GR" sz="3200" dirty="0" smtClean="0">
                <a:solidFill>
                  <a:srgbClr val="FF0000"/>
                </a:solidFill>
              </a:rPr>
              <a:t> μ</a:t>
            </a:r>
            <a:r>
              <a:rPr lang="en-US" sz="3200" dirty="0" smtClean="0">
                <a:solidFill>
                  <a:srgbClr val="FF0000"/>
                </a:solidFill>
              </a:rPr>
              <a:t>)/</a:t>
            </a:r>
            <a:r>
              <a:rPr lang="el-GR" sz="3200" dirty="0" smtClean="0">
                <a:solidFill>
                  <a:srgbClr val="FF0000"/>
                </a:solidFill>
              </a:rPr>
              <a:t> σ</a:t>
            </a:r>
            <a:r>
              <a:rPr lang="en-US" sz="3200" dirty="0" smtClean="0">
                <a:solidFill>
                  <a:srgbClr val="FF0000"/>
                </a:solidFill>
              </a:rPr>
              <a:t> </a:t>
            </a:r>
          </a:p>
          <a:p>
            <a:pPr algn="just">
              <a:buNone/>
            </a:pPr>
            <a:r>
              <a:rPr lang="en-US" sz="3200" dirty="0" smtClean="0"/>
              <a:t>     has a standard normal distribution.</a:t>
            </a:r>
            <a:endParaRPr lang="en-GB"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4"/>
          </a:lnRef>
          <a:fillRef idx="2">
            <a:schemeClr val="accent4"/>
          </a:fillRef>
          <a:effectRef idx="1">
            <a:schemeClr val="accent4"/>
          </a:effectRef>
          <a:fontRef idx="minor">
            <a:schemeClr val="dk1"/>
          </a:fontRef>
        </p:style>
        <p:txBody>
          <a:bodyPr>
            <a:normAutofit/>
          </a:bodyPr>
          <a:lstStyle/>
          <a:p>
            <a:r>
              <a:rPr lang="en-US" sz="3600" dirty="0" smtClean="0"/>
              <a:t>Why normal distribution is important?</a:t>
            </a:r>
            <a:endParaRPr lang="en-GB" sz="3600" dirty="0"/>
          </a:p>
        </p:txBody>
      </p:sp>
      <p:sp>
        <p:nvSpPr>
          <p:cNvPr id="4" name="Content Placeholder 3"/>
          <p:cNvSpPr>
            <a:spLocks noGrp="1"/>
          </p:cNvSpPr>
          <p:nvPr>
            <p:ph idx="1"/>
          </p:nvPr>
        </p:nvSpPr>
        <p:spPr>
          <a:xfrm>
            <a:off x="0" y="764704"/>
            <a:ext cx="9144000" cy="6093296"/>
          </a:xfrm>
        </p:spPr>
        <p:style>
          <a:lnRef idx="1">
            <a:schemeClr val="accent1"/>
          </a:lnRef>
          <a:fillRef idx="2">
            <a:schemeClr val="accent1"/>
          </a:fillRef>
          <a:effectRef idx="1">
            <a:schemeClr val="accent1"/>
          </a:effectRef>
          <a:fontRef idx="minor">
            <a:schemeClr val="dk1"/>
          </a:fontRef>
        </p:style>
        <p:txBody>
          <a:bodyPr>
            <a:normAutofit/>
          </a:bodyPr>
          <a:lstStyle/>
          <a:p>
            <a:pPr algn="just"/>
            <a:endParaRPr lang="en-GB" dirty="0" smtClean="0"/>
          </a:p>
          <a:p>
            <a:pPr algn="just"/>
            <a:r>
              <a:rPr lang="en-GB" dirty="0" smtClean="0"/>
              <a:t>The </a:t>
            </a:r>
            <a:r>
              <a:rPr lang="en-GB" dirty="0"/>
              <a:t>normal distribution is the most commonly used of all probability distributions in </a:t>
            </a:r>
            <a:r>
              <a:rPr lang="en-GB" dirty="0" smtClean="0"/>
              <a:t>statistical analysis</a:t>
            </a:r>
            <a:r>
              <a:rPr lang="en-GB" dirty="0"/>
              <a:t>. </a:t>
            </a:r>
            <a:endParaRPr lang="en-GB" dirty="0" smtClean="0"/>
          </a:p>
          <a:p>
            <a:pPr algn="just"/>
            <a:endParaRPr lang="en-GB" dirty="0" smtClean="0"/>
          </a:p>
          <a:p>
            <a:pPr algn="just"/>
            <a:r>
              <a:rPr lang="en-GB" dirty="0" smtClean="0"/>
              <a:t>Many </a:t>
            </a:r>
            <a:r>
              <a:rPr lang="en-GB" dirty="0"/>
              <a:t>distributions actually found in nature and industry are normal. </a:t>
            </a:r>
            <a:endParaRPr lang="en-GB" dirty="0" smtClean="0"/>
          </a:p>
          <a:p>
            <a:pPr algn="just">
              <a:buNone/>
            </a:pPr>
            <a:r>
              <a:rPr lang="en-GB" dirty="0" smtClean="0"/>
              <a:t>   </a:t>
            </a:r>
            <a:r>
              <a:rPr lang="en-GB" sz="2800" dirty="0" smtClean="0">
                <a:solidFill>
                  <a:srgbClr val="0070C0"/>
                </a:solidFill>
              </a:rPr>
              <a:t>i.e. IQs, </a:t>
            </a:r>
            <a:r>
              <a:rPr lang="en-GB" sz="2800" dirty="0">
                <a:solidFill>
                  <a:srgbClr val="0070C0"/>
                </a:solidFill>
              </a:rPr>
              <a:t>weights, and heights of a large number of people and the </a:t>
            </a:r>
            <a:r>
              <a:rPr lang="en-GB" sz="2800" dirty="0" smtClean="0">
                <a:solidFill>
                  <a:srgbClr val="0070C0"/>
                </a:solidFill>
              </a:rPr>
              <a:t>variations in </a:t>
            </a:r>
            <a:r>
              <a:rPr lang="en-GB" sz="2800" dirty="0">
                <a:solidFill>
                  <a:srgbClr val="0070C0"/>
                </a:solidFill>
              </a:rPr>
              <a:t>dimensions of a large number of parts produced by a machine. </a:t>
            </a:r>
            <a:endParaRPr lang="en-GB" dirty="0" smtClean="0">
              <a:solidFill>
                <a:srgbClr val="0070C0"/>
              </a:solidFill>
            </a:endParaRP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4"/>
          </a:lnRef>
          <a:fillRef idx="2">
            <a:schemeClr val="accent4"/>
          </a:fillRef>
          <a:effectRef idx="1">
            <a:schemeClr val="accent4"/>
          </a:effectRef>
          <a:fontRef idx="minor">
            <a:schemeClr val="dk1"/>
          </a:fontRef>
        </p:style>
        <p:txBody>
          <a:bodyPr>
            <a:normAutofit/>
          </a:bodyPr>
          <a:lstStyle/>
          <a:p>
            <a:r>
              <a:rPr lang="en-US" sz="3600" dirty="0" smtClean="0"/>
              <a:t>Why normal distribution is important?</a:t>
            </a:r>
            <a:endParaRPr lang="en-GB" sz="3600" dirty="0"/>
          </a:p>
        </p:txBody>
      </p:sp>
      <p:sp>
        <p:nvSpPr>
          <p:cNvPr id="4" name="Content Placeholder 3"/>
          <p:cNvSpPr>
            <a:spLocks noGrp="1"/>
          </p:cNvSpPr>
          <p:nvPr>
            <p:ph idx="1"/>
          </p:nvPr>
        </p:nvSpPr>
        <p:spPr>
          <a:xfrm>
            <a:off x="0" y="764704"/>
            <a:ext cx="9144000" cy="6093296"/>
          </a:xfrm>
        </p:spPr>
        <p:style>
          <a:lnRef idx="1">
            <a:schemeClr val="accent1"/>
          </a:lnRef>
          <a:fillRef idx="2">
            <a:schemeClr val="accent1"/>
          </a:fillRef>
          <a:effectRef idx="1">
            <a:schemeClr val="accent1"/>
          </a:effectRef>
          <a:fontRef idx="minor">
            <a:schemeClr val="dk1"/>
          </a:fontRef>
        </p:style>
        <p:txBody>
          <a:bodyPr>
            <a:normAutofit/>
          </a:bodyPr>
          <a:lstStyle/>
          <a:p>
            <a:endParaRPr lang="en-GB" sz="2800" dirty="0" smtClean="0"/>
          </a:p>
          <a:p>
            <a:pPr algn="just"/>
            <a:r>
              <a:rPr lang="en-GB" sz="2800" dirty="0" smtClean="0"/>
              <a:t>The </a:t>
            </a:r>
            <a:r>
              <a:rPr lang="en-GB" sz="2800" dirty="0"/>
              <a:t>normal distribution often can </a:t>
            </a:r>
            <a:r>
              <a:rPr lang="en-GB" sz="2800" dirty="0" smtClean="0"/>
              <a:t>be used </a:t>
            </a:r>
            <a:r>
              <a:rPr lang="en-GB" sz="2800" dirty="0"/>
              <a:t>to approximate other distributions, such as the binomial and the Poisson </a:t>
            </a:r>
            <a:r>
              <a:rPr lang="en-GB" sz="2800" dirty="0" smtClean="0"/>
              <a:t>distributions. </a:t>
            </a:r>
          </a:p>
          <a:p>
            <a:endParaRPr lang="en-GB" sz="2800" dirty="0" smtClean="0"/>
          </a:p>
          <a:p>
            <a:pPr algn="just"/>
            <a:r>
              <a:rPr lang="en-GB" sz="2800" dirty="0" smtClean="0"/>
              <a:t>Distributions </a:t>
            </a:r>
            <a:r>
              <a:rPr lang="en-GB" sz="2800" dirty="0"/>
              <a:t>of sample means and proportions are often normal, regardless of </a:t>
            </a:r>
            <a:r>
              <a:rPr lang="en-GB" sz="2800" dirty="0" smtClean="0"/>
              <a:t>the distribution </a:t>
            </a:r>
            <a:r>
              <a:rPr lang="en-GB" sz="2800" dirty="0"/>
              <a:t>of the parent population</a:t>
            </a:r>
            <a:endParaRPr lang="en-GB" sz="2800" b="1"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Example: Normal distribution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en-GB" sz="2800" dirty="0"/>
              <a:t>The lifetime of </a:t>
            </a:r>
            <a:r>
              <a:rPr lang="en-GB" sz="2800" dirty="0" smtClean="0"/>
              <a:t>light bulbs </a:t>
            </a:r>
            <a:r>
              <a:rPr lang="en-GB" sz="2800" dirty="0"/>
              <a:t>is known to be normally distributed with </a:t>
            </a:r>
            <a:r>
              <a:rPr lang="en-GB" sz="2800" b="1" i="1" dirty="0" smtClean="0"/>
              <a:t>μ </a:t>
            </a:r>
            <a:r>
              <a:rPr lang="en-GB" sz="2800" b="1" i="1" dirty="0"/>
              <a:t>= 100 </a:t>
            </a:r>
            <a:r>
              <a:rPr lang="en-GB" sz="2800" b="1" i="1" dirty="0" smtClean="0"/>
              <a:t>h and </a:t>
            </a:r>
            <a:r>
              <a:rPr lang="el-GR" sz="2800" b="1" i="1" dirty="0" smtClean="0"/>
              <a:t>σ</a:t>
            </a:r>
            <a:r>
              <a:rPr lang="en-GB" sz="2800" b="1" i="1" dirty="0" smtClean="0"/>
              <a:t> </a:t>
            </a:r>
            <a:r>
              <a:rPr lang="en-GB" sz="2800" b="1" i="1" dirty="0"/>
              <a:t>= 8 h. </a:t>
            </a:r>
            <a:r>
              <a:rPr lang="en-GB" sz="2800" i="1" dirty="0" smtClean="0"/>
              <a:t>What</a:t>
            </a:r>
            <a:r>
              <a:rPr lang="en-GB" sz="2800" b="1" i="1" dirty="0" smtClean="0"/>
              <a:t> </a:t>
            </a:r>
            <a:r>
              <a:rPr lang="en-GB" sz="2800" dirty="0" smtClean="0"/>
              <a:t>is </a:t>
            </a:r>
            <a:r>
              <a:rPr lang="en-GB" sz="2800" dirty="0"/>
              <a:t>the probability that a bulb picked at random will have a lifetime between 110 and 120 </a:t>
            </a:r>
            <a:r>
              <a:rPr lang="en-GB" sz="2800" dirty="0" smtClean="0"/>
              <a:t>burning hours?</a:t>
            </a:r>
          </a:p>
          <a:p>
            <a:pPr>
              <a:buNone/>
            </a:pPr>
            <a:endParaRPr lang="en-US" sz="2400" dirty="0"/>
          </a:p>
          <a:p>
            <a:pPr>
              <a:buNone/>
            </a:pPr>
            <a:r>
              <a:rPr lang="en-US" sz="2400" dirty="0" smtClean="0">
                <a:solidFill>
                  <a:srgbClr val="0070C0"/>
                </a:solidFill>
              </a:rPr>
              <a:t>Sol.    </a:t>
            </a:r>
            <a:r>
              <a:rPr lang="en-US" sz="2400" dirty="0" smtClean="0"/>
              <a:t>We have to find   </a:t>
            </a:r>
            <a:r>
              <a:rPr lang="en-GB" sz="2400" b="1" dirty="0" smtClean="0"/>
              <a:t>P(110 &lt; </a:t>
            </a:r>
            <a:r>
              <a:rPr lang="en-GB" sz="2400" b="1" i="1" dirty="0" smtClean="0"/>
              <a:t>X &lt; 120)=?</a:t>
            </a:r>
          </a:p>
          <a:p>
            <a:pPr>
              <a:buNone/>
            </a:pPr>
            <a:r>
              <a:rPr lang="en-US" sz="2400" dirty="0" smtClean="0"/>
              <a:t>We can transform X  (normal </a:t>
            </a:r>
            <a:r>
              <a:rPr lang="en-US" sz="2400" dirty="0" err="1" smtClean="0"/>
              <a:t>variate</a:t>
            </a:r>
            <a:r>
              <a:rPr lang="en-US" sz="2400" dirty="0" smtClean="0"/>
              <a:t>) to Z (standard  normal </a:t>
            </a:r>
            <a:r>
              <a:rPr lang="en-US" sz="2400" dirty="0" err="1" smtClean="0"/>
              <a:t>variate</a:t>
            </a:r>
            <a:r>
              <a:rPr lang="en-US" sz="2400" dirty="0" smtClean="0"/>
              <a:t>)</a:t>
            </a:r>
          </a:p>
          <a:p>
            <a:pPr>
              <a:buNone/>
            </a:pPr>
            <a:endParaRPr lang="en-US" sz="2400" dirty="0" smtClean="0"/>
          </a:p>
          <a:p>
            <a:pPr>
              <a:buNone/>
            </a:pPr>
            <a:endParaRPr lang="en-GB" sz="2400" dirty="0" smtClean="0"/>
          </a:p>
          <a:p>
            <a:pPr>
              <a:buNone/>
            </a:pPr>
            <a:endParaRPr lang="en-GB" sz="2400" dirty="0" smtClean="0"/>
          </a:p>
          <a:p>
            <a:pPr>
              <a:buNone/>
            </a:pPr>
            <a:endParaRPr lang="en-GB" sz="2400" dirty="0" smtClean="0"/>
          </a:p>
          <a:p>
            <a:pPr>
              <a:buNone/>
            </a:pPr>
            <a:endParaRPr lang="en-GB" sz="2400" dirty="0" smtClean="0"/>
          </a:p>
          <a:p>
            <a:pPr>
              <a:buNone/>
            </a:pPr>
            <a:r>
              <a:rPr lang="en-GB" sz="2400" dirty="0" smtClean="0"/>
              <a:t>P(110 </a:t>
            </a:r>
            <a:r>
              <a:rPr lang="en-GB" sz="2400" dirty="0"/>
              <a:t>&lt; </a:t>
            </a:r>
            <a:r>
              <a:rPr lang="en-GB" sz="2400" i="1" dirty="0"/>
              <a:t>X &lt; </a:t>
            </a:r>
            <a:r>
              <a:rPr lang="en-GB" sz="2400" i="1" dirty="0" smtClean="0"/>
              <a:t>120)=P</a:t>
            </a:r>
            <a:r>
              <a:rPr lang="en-GB" sz="2400" dirty="0" smtClean="0"/>
              <a:t>(1.25 &lt; </a:t>
            </a:r>
            <a:r>
              <a:rPr lang="en-GB" sz="2400" i="1" dirty="0" smtClean="0"/>
              <a:t>Z &lt; 2.5)= 0.0994    (Using R code)</a:t>
            </a:r>
            <a:endParaRPr lang="en-GB" sz="2400" dirty="0" smtClean="0"/>
          </a:p>
          <a:p>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235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520" y="4149080"/>
            <a:ext cx="4623162" cy="671104"/>
          </a:xfrm>
          <a:prstGeom prst="rect">
            <a:avLst/>
          </a:prstGeom>
          <a:noFill/>
        </p:spPr>
      </p:pic>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235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520" y="4941168"/>
            <a:ext cx="4752528" cy="74387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r>
              <a:rPr lang="en-GB" sz="2800" dirty="0" smtClean="0"/>
              <a:t>A normal distribution with mean μ and variance σ2 will generally be referred to as an </a:t>
            </a:r>
            <a:r>
              <a:rPr lang="en-GB" sz="2800" dirty="0" smtClean="0">
                <a:solidFill>
                  <a:srgbClr val="0070C0"/>
                </a:solidFill>
              </a:rPr>
              <a:t>N(</a:t>
            </a:r>
            <a:r>
              <a:rPr lang="el-GR" sz="2800" dirty="0" smtClean="0">
                <a:solidFill>
                  <a:srgbClr val="0070C0"/>
                </a:solidFill>
              </a:rPr>
              <a:t>μ,σ2)</a:t>
            </a:r>
            <a:r>
              <a:rPr lang="en-US" sz="2800" dirty="0" smtClean="0">
                <a:solidFill>
                  <a:srgbClr val="0070C0"/>
                </a:solidFill>
              </a:rPr>
              <a:t> </a:t>
            </a:r>
            <a:r>
              <a:rPr lang="en-GB" sz="2800" dirty="0" smtClean="0"/>
              <a:t>distribution.</a:t>
            </a:r>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3491" name="Picture 3"/>
          <p:cNvPicPr>
            <a:picLocks noChangeAspect="1" noChangeArrowheads="1"/>
          </p:cNvPicPr>
          <p:nvPr/>
        </p:nvPicPr>
        <p:blipFill>
          <a:blip r:embed="rId2" cstate="print"/>
          <a:srcRect/>
          <a:stretch>
            <a:fillRect/>
          </a:stretch>
        </p:blipFill>
        <p:spPr bwMode="auto">
          <a:xfrm>
            <a:off x="1422188" y="2022374"/>
            <a:ext cx="6131446" cy="466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r>
              <a:rPr lang="en-GB" sz="2800" dirty="0" smtClean="0"/>
              <a:t>Two normal distributions with the same means and different variances.</a:t>
            </a:r>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4514" name="Picture 2"/>
          <p:cNvPicPr>
            <a:picLocks noChangeAspect="1" noChangeArrowheads="1"/>
          </p:cNvPicPr>
          <p:nvPr/>
        </p:nvPicPr>
        <p:blipFill>
          <a:blip r:embed="rId2" cstate="print"/>
          <a:srcRect/>
          <a:stretch>
            <a:fillRect/>
          </a:stretch>
        </p:blipFill>
        <p:spPr bwMode="auto">
          <a:xfrm>
            <a:off x="1226234" y="2452687"/>
            <a:ext cx="6029352" cy="44143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r>
              <a:rPr lang="en-GB" sz="2800" dirty="0" smtClean="0"/>
              <a:t>A normal distribution with mean 0 and variance 1 is called a </a:t>
            </a:r>
            <a:r>
              <a:rPr lang="en-GB" sz="2800" dirty="0" smtClean="0">
                <a:solidFill>
                  <a:srgbClr val="0070C0"/>
                </a:solidFill>
              </a:rPr>
              <a:t>standard normal distribution</a:t>
            </a:r>
            <a:r>
              <a:rPr lang="en-GB" sz="2800" dirty="0" smtClean="0"/>
              <a:t>. This distribution is also called an </a:t>
            </a:r>
            <a:r>
              <a:rPr lang="en-GB" sz="2800" i="1" dirty="0" smtClean="0"/>
              <a:t>N(0,1) distribution.</a:t>
            </a:r>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5538" name="Picture 2"/>
          <p:cNvPicPr>
            <a:picLocks noChangeAspect="1" noChangeArrowheads="1"/>
          </p:cNvPicPr>
          <p:nvPr/>
        </p:nvPicPr>
        <p:blipFill>
          <a:blip r:embed="rId2" cstate="print"/>
          <a:srcRect/>
          <a:stretch>
            <a:fillRect/>
          </a:stretch>
        </p:blipFill>
        <p:spPr bwMode="auto">
          <a:xfrm>
            <a:off x="473083" y="2562224"/>
            <a:ext cx="6403173" cy="416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endParaRPr lang="en-GB" sz="2800" dirty="0" smtClean="0"/>
          </a:p>
          <a:p>
            <a:endParaRPr lang="en-GB" sz="2800" dirty="0" smtClean="0"/>
          </a:p>
          <a:p>
            <a:endParaRPr lang="en-GB" sz="2800" dirty="0" smtClean="0"/>
          </a:p>
          <a:p>
            <a:endParaRPr lang="en-GB" sz="2800" dirty="0" smtClean="0"/>
          </a:p>
          <a:p>
            <a:endParaRPr lang="en-GB" sz="2800" dirty="0" smtClean="0"/>
          </a:p>
          <a:p>
            <a:endParaRPr lang="en-GB" sz="2800" dirty="0" smtClean="0"/>
          </a:p>
          <a:p>
            <a:endParaRPr lang="en-GB" sz="2800" dirty="0" smtClean="0"/>
          </a:p>
          <a:p>
            <a:endParaRPr lang="en-GB" sz="2800" dirty="0" smtClean="0"/>
          </a:p>
          <a:p>
            <a:r>
              <a:rPr lang="en-GB" sz="2800" dirty="0" smtClean="0"/>
              <a:t>About 68% of the area under the standard normal density lies between +1 and −1. </a:t>
            </a:r>
          </a:p>
          <a:p>
            <a:pPr algn="ctr">
              <a:buNone/>
            </a:pPr>
            <a:r>
              <a:rPr lang="en-GB" sz="2800" i="1" dirty="0" smtClean="0">
                <a:solidFill>
                  <a:srgbClr val="FF0000"/>
                </a:solidFill>
              </a:rPr>
              <a:t>Pr(−1 &lt; X &lt; 1) = .6827</a:t>
            </a:r>
            <a:endParaRPr lang="en-GB" sz="2800" dirty="0" smtClean="0">
              <a:solidFill>
                <a:srgbClr val="FF0000"/>
              </a:solidFill>
            </a:endParaRPr>
          </a:p>
          <a:p>
            <a:endParaRPr lang="en-GB" sz="2800" dirty="0" smtClean="0"/>
          </a:p>
          <a:p>
            <a:endParaRPr lang="en-US" sz="2800" dirty="0" smtClean="0"/>
          </a:p>
          <a:p>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6563" name="Picture 3"/>
          <p:cNvPicPr>
            <a:picLocks noChangeAspect="1" noChangeArrowheads="1"/>
          </p:cNvPicPr>
          <p:nvPr/>
        </p:nvPicPr>
        <p:blipFill>
          <a:blip r:embed="rId2" cstate="print"/>
          <a:srcRect/>
          <a:stretch>
            <a:fillRect/>
          </a:stretch>
        </p:blipFill>
        <p:spPr bwMode="auto">
          <a:xfrm>
            <a:off x="1497449" y="1052736"/>
            <a:ext cx="4479490" cy="3462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GB" sz="2800" dirty="0" smtClean="0"/>
          </a:p>
          <a:p>
            <a:r>
              <a:rPr lang="en-GB" sz="2800" dirty="0" smtClean="0"/>
              <a:t>About 95% of the area lies  between +2 and −2, and </a:t>
            </a:r>
          </a:p>
          <a:p>
            <a:pPr algn="ctr">
              <a:buNone/>
            </a:pPr>
            <a:r>
              <a:rPr lang="en-GB" sz="2800" i="1" dirty="0" smtClean="0">
                <a:solidFill>
                  <a:srgbClr val="FF0000"/>
                </a:solidFill>
              </a:rPr>
              <a:t>Pr(−1.96 &lt; X &lt; 1.96) = .95</a:t>
            </a:r>
          </a:p>
          <a:p>
            <a:endParaRPr lang="en-GB" sz="2800" dirty="0" smtClean="0"/>
          </a:p>
          <a:p>
            <a:endParaRPr lang="en-US" sz="2800" dirty="0" smtClean="0"/>
          </a:p>
          <a:p>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6563" name="Picture 3"/>
          <p:cNvPicPr>
            <a:picLocks noChangeAspect="1" noChangeArrowheads="1"/>
          </p:cNvPicPr>
          <p:nvPr/>
        </p:nvPicPr>
        <p:blipFill>
          <a:blip r:embed="rId2" cstate="print"/>
          <a:srcRect/>
          <a:stretch>
            <a:fillRect/>
          </a:stretch>
        </p:blipFill>
        <p:spPr bwMode="auto">
          <a:xfrm>
            <a:off x="1259632" y="1052736"/>
            <a:ext cx="5544616" cy="4285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Some Definition</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endParaRPr lang="en-GB" sz="2800" dirty="0" smtClean="0"/>
          </a:p>
          <a:p>
            <a:endParaRPr lang="en-GB" sz="2800" dirty="0" smtClean="0"/>
          </a:p>
          <a:p>
            <a:endParaRPr lang="en-GB" sz="2800" dirty="0" smtClean="0"/>
          </a:p>
          <a:p>
            <a:endParaRPr lang="en-GB" sz="2800" dirty="0" smtClean="0"/>
          </a:p>
          <a:p>
            <a:endParaRPr lang="en-GB" sz="2800" dirty="0" smtClean="0"/>
          </a:p>
          <a:p>
            <a:endParaRPr lang="en-GB" sz="2800" dirty="0" smtClean="0"/>
          </a:p>
          <a:p>
            <a:endParaRPr lang="en-GB" sz="2800" dirty="0" smtClean="0"/>
          </a:p>
          <a:p>
            <a:r>
              <a:rPr lang="en-GB" sz="2800" dirty="0" smtClean="0"/>
              <a:t>About 99% lies between +2.5 and −2.5.</a:t>
            </a:r>
          </a:p>
          <a:p>
            <a:pPr algn="ctr">
              <a:buNone/>
            </a:pPr>
            <a:r>
              <a:rPr lang="en-GB" sz="2800" i="1" dirty="0" smtClean="0">
                <a:solidFill>
                  <a:srgbClr val="FF0000"/>
                </a:solidFill>
              </a:rPr>
              <a:t>Pr(−2.576 &lt; X &lt; 2.576) = .99</a:t>
            </a:r>
          </a:p>
          <a:p>
            <a:r>
              <a:rPr lang="en-GB" sz="2800" dirty="0" smtClean="0"/>
              <a:t>Thus, </a:t>
            </a:r>
            <a:r>
              <a:rPr lang="en-GB" sz="2800" dirty="0" smtClean="0">
                <a:solidFill>
                  <a:srgbClr val="0070C0"/>
                </a:solidFill>
              </a:rPr>
              <a:t>the standard normal distribution slopes off very rapidly</a:t>
            </a:r>
            <a:r>
              <a:rPr lang="en-GB" sz="2800" dirty="0" smtClean="0"/>
              <a:t>, and </a:t>
            </a:r>
            <a:r>
              <a:rPr lang="en-GB" sz="2800" dirty="0" smtClean="0">
                <a:solidFill>
                  <a:srgbClr val="0070C0"/>
                </a:solidFill>
              </a:rPr>
              <a:t>absolute values greater than 3 are unlikely</a:t>
            </a:r>
          </a:p>
          <a:p>
            <a:endParaRPr lang="en-US" sz="2800" dirty="0" smtClean="0"/>
          </a:p>
          <a:p>
            <a:endParaRPr lang="en-GB" sz="28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6563" name="Picture 3"/>
          <p:cNvPicPr>
            <a:picLocks noChangeAspect="1" noChangeArrowheads="1"/>
          </p:cNvPicPr>
          <p:nvPr/>
        </p:nvPicPr>
        <p:blipFill>
          <a:blip r:embed="rId2" cstate="print"/>
          <a:srcRect/>
          <a:stretch>
            <a:fillRect/>
          </a:stretch>
        </p:blipFill>
        <p:spPr bwMode="auto">
          <a:xfrm>
            <a:off x="2051720" y="908720"/>
            <a:ext cx="4320480" cy="33392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Continuous distribution</a:t>
            </a:r>
            <a:endParaRPr lang="en-GB" dirty="0"/>
          </a:p>
        </p:txBody>
      </p:sp>
      <p:sp>
        <p:nvSpPr>
          <p:cNvPr id="3" name="Content Placeholder 2"/>
          <p:cNvSpPr>
            <a:spLocks noGrp="1"/>
          </p:cNvSpPr>
          <p:nvPr>
            <p:ph idx="1"/>
          </p:nvPr>
        </p:nvSpPr>
        <p:spPr>
          <a:xfrm>
            <a:off x="0" y="980728"/>
            <a:ext cx="9144000" cy="5877272"/>
          </a:xfrm>
        </p:spPr>
        <p:style>
          <a:lnRef idx="1">
            <a:schemeClr val="accent1"/>
          </a:lnRef>
          <a:fillRef idx="2">
            <a:schemeClr val="accent1"/>
          </a:fillRef>
          <a:effectRef idx="1">
            <a:schemeClr val="accent1"/>
          </a:effectRef>
          <a:fontRef idx="minor">
            <a:schemeClr val="dk1"/>
          </a:fontRef>
        </p:style>
        <p:txBody>
          <a:bodyPr>
            <a:noAutofit/>
          </a:bodyPr>
          <a:lstStyle/>
          <a:p>
            <a:pPr algn="just"/>
            <a:r>
              <a:rPr lang="en-GB" sz="3600" dirty="0"/>
              <a:t>A </a:t>
            </a:r>
            <a:r>
              <a:rPr lang="en-GB" sz="3600" b="1" i="1" dirty="0"/>
              <a:t>continuous probability distribution</a:t>
            </a:r>
            <a:r>
              <a:rPr lang="en-GB" sz="3600" dirty="0"/>
              <a:t> refers to </a:t>
            </a:r>
            <a:endParaRPr lang="en-GB" sz="3600" dirty="0" smtClean="0"/>
          </a:p>
          <a:p>
            <a:pPr lvl="1" algn="just"/>
            <a:r>
              <a:rPr lang="en-GB" dirty="0" smtClean="0"/>
              <a:t>the </a:t>
            </a:r>
            <a:r>
              <a:rPr lang="en-GB" dirty="0"/>
              <a:t>range of all possible values that a continuous </a:t>
            </a:r>
            <a:r>
              <a:rPr lang="en-GB" dirty="0" smtClean="0"/>
              <a:t>random value </a:t>
            </a:r>
            <a:r>
              <a:rPr lang="en-GB" dirty="0"/>
              <a:t>can assume</a:t>
            </a:r>
            <a:r>
              <a:rPr lang="en-GB" dirty="0" smtClean="0"/>
              <a:t>,</a:t>
            </a:r>
          </a:p>
          <a:p>
            <a:pPr lvl="1" algn="just"/>
            <a:r>
              <a:rPr lang="en-GB" dirty="0" smtClean="0"/>
              <a:t> </a:t>
            </a:r>
            <a:r>
              <a:rPr lang="en-GB" dirty="0"/>
              <a:t>together with the associated probabilities. </a:t>
            </a:r>
            <a:endParaRPr lang="en-GB" dirty="0" smtClean="0"/>
          </a:p>
          <a:p>
            <a:pPr algn="just"/>
            <a:endParaRPr lang="en-GB" sz="2800" dirty="0" smtClean="0"/>
          </a:p>
          <a:p>
            <a:pPr algn="just"/>
            <a:r>
              <a:rPr lang="en-GB" sz="3600" dirty="0" smtClean="0"/>
              <a:t>The </a:t>
            </a:r>
            <a:r>
              <a:rPr lang="en-GB" sz="3600" dirty="0"/>
              <a:t>probability distribution of a </a:t>
            </a:r>
            <a:r>
              <a:rPr lang="en-GB" sz="3600" dirty="0" smtClean="0"/>
              <a:t>continuous random </a:t>
            </a:r>
            <a:r>
              <a:rPr lang="en-GB" sz="3600" dirty="0"/>
              <a:t>variable is often called a </a:t>
            </a:r>
            <a:r>
              <a:rPr lang="en-GB" sz="3600" b="1" i="1" dirty="0"/>
              <a:t>probability density function</a:t>
            </a:r>
            <a:r>
              <a:rPr lang="en-GB" sz="3600" dirty="0"/>
              <a:t>, or simply a </a:t>
            </a:r>
            <a:r>
              <a:rPr lang="en-GB" sz="3600" b="1" i="1" dirty="0"/>
              <a:t>probability function</a:t>
            </a:r>
            <a:r>
              <a:rPr lang="en-GB" sz="3600"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3100" dirty="0" smtClean="0"/>
              <a:t>Percentile points for normally distributed variables</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GB" sz="2800" dirty="0"/>
              <a:t>The lifetime of </a:t>
            </a:r>
            <a:r>
              <a:rPr lang="en-GB" sz="2800" dirty="0" smtClean="0"/>
              <a:t>light bulbs </a:t>
            </a:r>
            <a:r>
              <a:rPr lang="en-GB" sz="2800" dirty="0"/>
              <a:t>is known to be normally distributed with </a:t>
            </a:r>
            <a:r>
              <a:rPr lang="en-GB" sz="2800" b="1" i="1" dirty="0" smtClean="0"/>
              <a:t>μ </a:t>
            </a:r>
            <a:r>
              <a:rPr lang="en-GB" sz="2800" b="1" i="1" dirty="0"/>
              <a:t>= 100 </a:t>
            </a:r>
            <a:r>
              <a:rPr lang="en-GB" sz="2800" b="1" i="1" dirty="0" smtClean="0"/>
              <a:t>h and </a:t>
            </a:r>
            <a:r>
              <a:rPr lang="el-GR" sz="2800" b="1" i="1" dirty="0" smtClean="0"/>
              <a:t>σ</a:t>
            </a:r>
            <a:r>
              <a:rPr lang="en-GB" sz="2800" b="1" i="1" dirty="0" smtClean="0"/>
              <a:t> </a:t>
            </a:r>
            <a:r>
              <a:rPr lang="en-GB" sz="2800" b="1" i="1" dirty="0"/>
              <a:t>= 8 h. </a:t>
            </a:r>
            <a:r>
              <a:rPr lang="en-GB" sz="2800" i="1" dirty="0" smtClean="0"/>
              <a:t>What</a:t>
            </a:r>
            <a:r>
              <a:rPr lang="en-GB" sz="2800" b="1" i="1" dirty="0" smtClean="0"/>
              <a:t> </a:t>
            </a:r>
            <a:r>
              <a:rPr lang="en-GB" sz="2800" dirty="0" smtClean="0"/>
              <a:t>is </a:t>
            </a:r>
            <a:r>
              <a:rPr lang="en-GB" sz="2800" dirty="0"/>
              <a:t>the </a:t>
            </a:r>
            <a:r>
              <a:rPr lang="en-GB" sz="2800" dirty="0" smtClean="0"/>
              <a:t>95</a:t>
            </a:r>
            <a:r>
              <a:rPr lang="en-GB" sz="2800" baseline="30000" dirty="0" smtClean="0"/>
              <a:t>th</a:t>
            </a:r>
            <a:r>
              <a:rPr lang="en-GB" sz="2800" dirty="0" smtClean="0"/>
              <a:t> percentile?</a:t>
            </a:r>
          </a:p>
          <a:p>
            <a:pPr>
              <a:buNone/>
            </a:pPr>
            <a:endParaRPr lang="en-US" sz="2400" dirty="0"/>
          </a:p>
          <a:p>
            <a:pPr>
              <a:buNone/>
            </a:pPr>
            <a:r>
              <a:rPr lang="en-US" sz="2400" dirty="0" smtClean="0">
                <a:solidFill>
                  <a:srgbClr val="0070C0"/>
                </a:solidFill>
              </a:rPr>
              <a:t>Sol. </a:t>
            </a:r>
            <a:r>
              <a:rPr lang="en-US" sz="2400" dirty="0" smtClean="0"/>
              <a:t>We have to find  value of x = </a:t>
            </a:r>
            <a:r>
              <a:rPr lang="en-US" sz="2400" b="1" dirty="0" smtClean="0"/>
              <a:t>a</a:t>
            </a:r>
            <a:r>
              <a:rPr lang="en-US" sz="2400" dirty="0" smtClean="0"/>
              <a:t> for which  </a:t>
            </a:r>
            <a:r>
              <a:rPr lang="en-GB" sz="2400" b="1" dirty="0" smtClean="0"/>
              <a:t>P(X&gt;a</a:t>
            </a:r>
            <a:r>
              <a:rPr lang="en-GB" sz="2400" b="1" i="1" dirty="0" smtClean="0"/>
              <a:t>)=.05</a:t>
            </a:r>
          </a:p>
          <a:p>
            <a:pPr>
              <a:buNone/>
            </a:pPr>
            <a:r>
              <a:rPr lang="en-US" sz="2400" dirty="0" smtClean="0"/>
              <a:t>But we can have value z=1.64 for which </a:t>
            </a:r>
            <a:r>
              <a:rPr lang="en-GB" sz="2400" b="1" dirty="0" smtClean="0"/>
              <a:t>P(Z&gt;z</a:t>
            </a:r>
            <a:r>
              <a:rPr lang="en-GB" sz="2400" b="1" i="1" dirty="0" smtClean="0"/>
              <a:t>)=.05</a:t>
            </a:r>
          </a:p>
          <a:p>
            <a:pPr>
              <a:buNone/>
            </a:pPr>
            <a:r>
              <a:rPr lang="en-US" sz="2400" dirty="0" smtClean="0"/>
              <a:t>Since we can transform z (normal </a:t>
            </a:r>
            <a:r>
              <a:rPr lang="en-US" sz="2400" dirty="0" err="1" smtClean="0"/>
              <a:t>variate</a:t>
            </a:r>
            <a:r>
              <a:rPr lang="en-US" sz="2400" dirty="0" smtClean="0"/>
              <a:t>) to X (standard  normal </a:t>
            </a:r>
            <a:r>
              <a:rPr lang="en-US" sz="2400" dirty="0" err="1" smtClean="0"/>
              <a:t>variate</a:t>
            </a:r>
            <a:r>
              <a:rPr lang="en-US" sz="2400" dirty="0" smtClean="0"/>
              <a:t>)</a:t>
            </a: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26627" name="Picture 3"/>
          <p:cNvPicPr>
            <a:picLocks noChangeAspect="1" noChangeArrowheads="1"/>
          </p:cNvPicPr>
          <p:nvPr/>
        </p:nvPicPr>
        <p:blipFill>
          <a:blip r:embed="rId2" cstate="print"/>
          <a:srcRect/>
          <a:stretch>
            <a:fillRect/>
          </a:stretch>
        </p:blipFill>
        <p:spPr bwMode="auto">
          <a:xfrm>
            <a:off x="899592" y="3750807"/>
            <a:ext cx="5832647" cy="3107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3100" dirty="0" smtClean="0"/>
              <a:t>Percentile points for normally distributed variables</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GB" sz="2800" u="sng" dirty="0" smtClean="0">
                <a:solidFill>
                  <a:srgbClr val="0070C0"/>
                </a:solidFill>
              </a:rPr>
              <a:t>Back Calculation:</a:t>
            </a:r>
          </a:p>
          <a:p>
            <a:pPr>
              <a:buNone/>
            </a:pPr>
            <a:r>
              <a:rPr lang="en-GB" sz="2800" dirty="0" smtClean="0"/>
              <a:t>z=1.65 ; </a:t>
            </a:r>
            <a:r>
              <a:rPr lang="en-GB" sz="2800" b="1" i="1" dirty="0" smtClean="0"/>
              <a:t>μ </a:t>
            </a:r>
            <a:r>
              <a:rPr lang="en-GB" sz="2800" b="1" i="1" dirty="0"/>
              <a:t>= 100 </a:t>
            </a:r>
            <a:r>
              <a:rPr lang="en-GB" sz="2800" b="1" i="1" dirty="0" smtClean="0"/>
              <a:t>h and </a:t>
            </a:r>
            <a:r>
              <a:rPr lang="el-GR" sz="2800" b="1" i="1" dirty="0" smtClean="0"/>
              <a:t>σ</a:t>
            </a:r>
            <a:r>
              <a:rPr lang="en-GB" sz="2800" b="1" i="1" dirty="0" smtClean="0"/>
              <a:t> </a:t>
            </a:r>
            <a:r>
              <a:rPr lang="en-GB" sz="2800" b="1" i="1" dirty="0"/>
              <a:t>= 8 h. </a:t>
            </a:r>
            <a:endParaRPr lang="en-GB" sz="2800" b="1" i="1" dirty="0" smtClean="0"/>
          </a:p>
          <a:p>
            <a:pPr>
              <a:buNone/>
            </a:pPr>
            <a:r>
              <a:rPr lang="en-US" sz="2800" dirty="0" smtClean="0">
                <a:solidFill>
                  <a:srgbClr val="FF0000"/>
                </a:solidFill>
              </a:rPr>
              <a:t>       z=(X-</a:t>
            </a:r>
            <a:r>
              <a:rPr lang="el-GR" sz="2800" dirty="0" smtClean="0">
                <a:solidFill>
                  <a:srgbClr val="FF0000"/>
                </a:solidFill>
              </a:rPr>
              <a:t> μ</a:t>
            </a:r>
            <a:r>
              <a:rPr lang="en-US" sz="2800" dirty="0" smtClean="0">
                <a:solidFill>
                  <a:srgbClr val="FF0000"/>
                </a:solidFill>
              </a:rPr>
              <a:t>)/</a:t>
            </a:r>
            <a:r>
              <a:rPr lang="el-GR" sz="2800" dirty="0" smtClean="0">
                <a:solidFill>
                  <a:srgbClr val="FF0000"/>
                </a:solidFill>
              </a:rPr>
              <a:t> σ</a:t>
            </a:r>
            <a:r>
              <a:rPr lang="en-US" sz="2800" dirty="0" smtClean="0">
                <a:solidFill>
                  <a:srgbClr val="FF0000"/>
                </a:solidFill>
              </a:rPr>
              <a:t> </a:t>
            </a:r>
          </a:p>
          <a:p>
            <a:pPr>
              <a:buNone/>
            </a:pPr>
            <a:r>
              <a:rPr lang="en-US" sz="2800" b="1" i="1" dirty="0" smtClean="0"/>
              <a:t> </a:t>
            </a:r>
            <a:endParaRPr lang="en-GB" sz="2800" b="1" i="1" dirty="0" smtClean="0"/>
          </a:p>
          <a:p>
            <a:pPr>
              <a:buNone/>
            </a:pPr>
            <a:r>
              <a:rPr lang="en-GB" sz="2800" b="1" i="1" dirty="0" smtClean="0"/>
              <a:t>Hence,      X = </a:t>
            </a:r>
            <a:r>
              <a:rPr lang="el-GR" sz="2800" b="1" dirty="0" smtClean="0">
                <a:solidFill>
                  <a:schemeClr val="tx1"/>
                </a:solidFill>
              </a:rPr>
              <a:t>μ </a:t>
            </a:r>
            <a:r>
              <a:rPr lang="en-US" sz="2800" b="1" dirty="0" smtClean="0">
                <a:solidFill>
                  <a:schemeClr val="tx1"/>
                </a:solidFill>
              </a:rPr>
              <a:t>+ </a:t>
            </a:r>
            <a:r>
              <a:rPr lang="en-GB" sz="2800" b="1" i="1" dirty="0" smtClean="0">
                <a:solidFill>
                  <a:schemeClr val="tx1"/>
                </a:solidFill>
              </a:rPr>
              <a:t>z</a:t>
            </a:r>
            <a:r>
              <a:rPr lang="el-GR" sz="2800" b="1" dirty="0" smtClean="0">
                <a:solidFill>
                  <a:schemeClr val="tx1"/>
                </a:solidFill>
              </a:rPr>
              <a:t> σ </a:t>
            </a:r>
            <a:r>
              <a:rPr lang="en-US" sz="2800" b="1" dirty="0" smtClean="0">
                <a:solidFill>
                  <a:schemeClr val="tx1"/>
                </a:solidFill>
              </a:rPr>
              <a:t>= 113.12 h</a:t>
            </a:r>
          </a:p>
          <a:p>
            <a:pPr>
              <a:buNone/>
            </a:pPr>
            <a:endParaRPr lang="en-US" sz="2800" b="1" dirty="0" smtClean="0">
              <a:solidFill>
                <a:schemeClr val="tx1"/>
              </a:solidFill>
            </a:endParaRPr>
          </a:p>
          <a:p>
            <a:pPr>
              <a:buNone/>
            </a:pPr>
            <a:r>
              <a:rPr lang="en-GB" sz="2800" dirty="0" smtClean="0"/>
              <a:t>P(X &gt; 113.12)=0.05     and 95</a:t>
            </a:r>
            <a:r>
              <a:rPr lang="en-GB" sz="2800" baseline="30000" dirty="0" smtClean="0"/>
              <a:t>th</a:t>
            </a:r>
            <a:r>
              <a:rPr lang="en-GB" sz="2800" dirty="0" smtClean="0"/>
              <a:t> percentile is 113.12</a:t>
            </a:r>
            <a:endParaRPr lang="en-US" sz="2800" b="1" i="1" dirty="0" smtClean="0">
              <a:solidFill>
                <a:srgbClr val="FF0000"/>
              </a:solidFill>
            </a:endParaRPr>
          </a:p>
          <a:p>
            <a:pPr>
              <a:buNone/>
            </a:pPr>
            <a:endParaRPr lang="en-GB" sz="2800" b="1" i="1" dirty="0" smtClean="0"/>
          </a:p>
          <a:p>
            <a:pPr>
              <a:buNone/>
            </a:pPr>
            <a:r>
              <a:rPr lang="en-GB" sz="2800" b="1" i="1" dirty="0" smtClean="0"/>
              <a:t>That is,      </a:t>
            </a:r>
            <a:endParaRPr lang="en-GB" sz="2800" dirty="0" smtClean="0">
              <a:solidFill>
                <a:srgbClr val="0070C0"/>
              </a:solidFill>
            </a:endParaRP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26627" name="Picture 3"/>
          <p:cNvPicPr>
            <a:picLocks noChangeAspect="1" noChangeArrowheads="1"/>
          </p:cNvPicPr>
          <p:nvPr/>
        </p:nvPicPr>
        <p:blipFill>
          <a:blip r:embed="rId2" cstate="print"/>
          <a:srcRect/>
          <a:stretch>
            <a:fillRect/>
          </a:stretch>
        </p:blipFill>
        <p:spPr bwMode="auto">
          <a:xfrm>
            <a:off x="5359258" y="980729"/>
            <a:ext cx="3784742" cy="2016224"/>
          </a:xfrm>
          <a:prstGeom prst="rect">
            <a:avLst/>
          </a:prstGeom>
          <a:noFill/>
          <a:ln w="9525">
            <a:noFill/>
            <a:miter lim="800000"/>
            <a:headEnd/>
            <a:tailEnd/>
          </a:ln>
        </p:spPr>
      </p:pic>
      <p:sp>
        <p:nvSpPr>
          <p:cNvPr id="8" name="Rectangle 7"/>
          <p:cNvSpPr/>
          <p:nvPr/>
        </p:nvSpPr>
        <p:spPr>
          <a:xfrm>
            <a:off x="1259632" y="5013176"/>
            <a:ext cx="5904656"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GB" sz="2800" b="1" i="1" dirty="0" smtClean="0">
                <a:solidFill>
                  <a:srgbClr val="0070C0"/>
                </a:solidFill>
              </a:rPr>
              <a:t>95% bulbs will last 115.2 hours long.</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style>
          <a:lnRef idx="1">
            <a:schemeClr val="accent4"/>
          </a:lnRef>
          <a:fillRef idx="2">
            <a:schemeClr val="accent4"/>
          </a:fillRef>
          <a:effectRef idx="1">
            <a:schemeClr val="accent4"/>
          </a:effectRef>
          <a:fontRef idx="minor">
            <a:schemeClr val="dk1"/>
          </a:fontRef>
        </p:style>
        <p:txBody>
          <a:bodyPr>
            <a:normAutofit/>
          </a:bodyPr>
          <a:lstStyle/>
          <a:p>
            <a:r>
              <a:rPr lang="en-GB" sz="3100" dirty="0" smtClean="0"/>
              <a:t>Percentile points for normally distributed variables</a:t>
            </a:r>
            <a:endParaRPr lang="en-GB" dirty="0"/>
          </a:p>
        </p:txBody>
      </p:sp>
      <p:sp>
        <p:nvSpPr>
          <p:cNvPr id="4" name="Content Placeholder 3"/>
          <p:cNvSpPr>
            <a:spLocks noGrp="1"/>
          </p:cNvSpPr>
          <p:nvPr>
            <p:ph idx="1"/>
          </p:nvPr>
        </p:nvSpPr>
        <p:spPr>
          <a:xfrm>
            <a:off x="0" y="764704"/>
            <a:ext cx="9144000" cy="6093296"/>
          </a:xfrm>
        </p:spPr>
        <p:style>
          <a:lnRef idx="1">
            <a:schemeClr val="accent1"/>
          </a:lnRef>
          <a:fillRef idx="2">
            <a:schemeClr val="accent1"/>
          </a:fillRef>
          <a:effectRef idx="1">
            <a:schemeClr val="accent1"/>
          </a:effectRef>
          <a:fontRef idx="minor">
            <a:schemeClr val="dk1"/>
          </a:fontRef>
        </p:style>
        <p:txBody>
          <a:bodyPr>
            <a:normAutofit/>
          </a:bodyPr>
          <a:lstStyle/>
          <a:p>
            <a:pPr>
              <a:buNone/>
            </a:pPr>
            <a:endParaRPr lang="en-US" sz="2400" i="1" dirty="0" smtClean="0"/>
          </a:p>
          <a:p>
            <a:pPr>
              <a:buNone/>
            </a:pPr>
            <a:r>
              <a:rPr lang="en-US" sz="2800" b="1" i="1" dirty="0" smtClean="0"/>
              <a:t>R code: </a:t>
            </a:r>
          </a:p>
          <a:p>
            <a:pPr>
              <a:buNone/>
            </a:pPr>
            <a:endParaRPr lang="en-US" sz="2800" i="1" dirty="0" smtClean="0"/>
          </a:p>
          <a:p>
            <a:pPr>
              <a:buNone/>
            </a:pPr>
            <a:r>
              <a:rPr lang="en-US" sz="2800" i="1" dirty="0" err="1" smtClean="0"/>
              <a:t>qnorm</a:t>
            </a:r>
            <a:r>
              <a:rPr lang="en-US" sz="2800" i="1" dirty="0" smtClean="0"/>
              <a:t>(.95, mean=100, </a:t>
            </a:r>
            <a:r>
              <a:rPr lang="en-US" sz="2800" i="1" dirty="0" err="1" smtClean="0"/>
              <a:t>sd</a:t>
            </a:r>
            <a:r>
              <a:rPr lang="en-US" sz="2800" i="1" dirty="0" smtClean="0"/>
              <a:t>=8</a:t>
            </a:r>
            <a:r>
              <a:rPr lang="en-US" sz="2800" dirty="0" smtClean="0"/>
              <a:t>)  for  x=a value</a:t>
            </a:r>
          </a:p>
          <a:p>
            <a:pPr>
              <a:buNone/>
            </a:pPr>
            <a:r>
              <a:rPr lang="en-US" sz="2800" i="1" dirty="0" smtClean="0"/>
              <a:t>       </a:t>
            </a:r>
            <a:r>
              <a:rPr lang="en-US" sz="2800" dirty="0" smtClean="0"/>
              <a:t>or</a:t>
            </a:r>
            <a:r>
              <a:rPr lang="en-US" sz="2800" i="1" dirty="0" smtClean="0"/>
              <a:t>    </a:t>
            </a:r>
            <a:r>
              <a:rPr lang="en-US" sz="2800" i="1" dirty="0" err="1" smtClean="0"/>
              <a:t>qnorm</a:t>
            </a:r>
            <a:r>
              <a:rPr lang="en-US" sz="2800" i="1" dirty="0" smtClean="0"/>
              <a:t>(.05)    </a:t>
            </a:r>
            <a:r>
              <a:rPr lang="en-US" sz="2800" dirty="0" smtClean="0"/>
              <a:t>for Z=z value</a:t>
            </a:r>
          </a:p>
          <a:p>
            <a:pPr>
              <a:buNone/>
            </a:pPr>
            <a:endParaRPr lang="en-US" sz="2400" i="1" dirty="0" smtClean="0"/>
          </a:p>
          <a:p>
            <a:endParaRPr lang="en-US" sz="2400" dirty="0" smtClean="0"/>
          </a:p>
          <a:p>
            <a:endParaRPr lang="en-US" sz="2400" dirty="0" smtClean="0"/>
          </a:p>
          <a:p>
            <a:r>
              <a:rPr lang="en-US" dirty="0" smtClean="0">
                <a:solidFill>
                  <a:srgbClr val="0070C0"/>
                </a:solidFill>
              </a:rPr>
              <a:t>Find  5</a:t>
            </a:r>
            <a:r>
              <a:rPr lang="en-US" baseline="30000" dirty="0" smtClean="0">
                <a:solidFill>
                  <a:srgbClr val="0070C0"/>
                </a:solidFill>
              </a:rPr>
              <a:t>th</a:t>
            </a:r>
            <a:r>
              <a:rPr lang="en-US" dirty="0" smtClean="0">
                <a:solidFill>
                  <a:srgbClr val="0070C0"/>
                </a:solidFill>
              </a:rPr>
              <a:t> percentile. </a:t>
            </a:r>
          </a:p>
          <a:p>
            <a:r>
              <a:rPr lang="en-US" dirty="0" smtClean="0">
                <a:solidFill>
                  <a:srgbClr val="0070C0"/>
                </a:solidFill>
              </a:rPr>
              <a:t>What is the interpretation of this result?</a:t>
            </a:r>
          </a:p>
          <a:p>
            <a:endParaRPr lang="en-GB" sz="40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binomial probabilities</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buNone/>
            </a:pPr>
            <a:r>
              <a:rPr lang="en-GB" dirty="0" smtClean="0"/>
              <a:t>When the number of observations or trials n is relatively large, the normal probability distribution can be used to approximate binomial probabilities.</a:t>
            </a:r>
          </a:p>
          <a:p>
            <a:pPr algn="just">
              <a:buNone/>
            </a:pPr>
            <a:endParaRPr lang="en-US" dirty="0" smtClean="0"/>
          </a:p>
          <a:p>
            <a:pPr algn="just">
              <a:buNone/>
            </a:pPr>
            <a:r>
              <a:rPr lang="en-US" dirty="0" smtClean="0"/>
              <a:t>Binomial: Mean = </a:t>
            </a:r>
            <a:r>
              <a:rPr lang="en-US" dirty="0" err="1" smtClean="0"/>
              <a:t>np</a:t>
            </a:r>
            <a:r>
              <a:rPr lang="en-US" dirty="0" smtClean="0"/>
              <a:t>,</a:t>
            </a:r>
          </a:p>
          <a:p>
            <a:pPr algn="just">
              <a:buNone/>
            </a:pPr>
            <a:endParaRPr lang="en-US" dirty="0" smtClean="0"/>
          </a:p>
          <a:p>
            <a:pPr algn="just">
              <a:buNone/>
            </a:pPr>
            <a:r>
              <a:rPr lang="en-US" dirty="0" smtClean="0"/>
              <a:t>If </a:t>
            </a:r>
            <a:r>
              <a:rPr lang="en-US" dirty="0" smtClean="0">
                <a:solidFill>
                  <a:srgbClr val="0070C0"/>
                </a:solidFill>
              </a:rPr>
              <a:t>n &gt;= 30</a:t>
            </a:r>
            <a:r>
              <a:rPr lang="en-US" dirty="0" smtClean="0"/>
              <a:t> and </a:t>
            </a:r>
            <a:r>
              <a:rPr lang="en-US" dirty="0" err="1" smtClean="0">
                <a:solidFill>
                  <a:srgbClr val="0070C0"/>
                </a:solidFill>
              </a:rPr>
              <a:t>np</a:t>
            </a:r>
            <a:r>
              <a:rPr lang="en-US" dirty="0" smtClean="0">
                <a:solidFill>
                  <a:srgbClr val="0070C0"/>
                </a:solidFill>
              </a:rPr>
              <a:t> &gt;= 5</a:t>
            </a:r>
            <a:r>
              <a:rPr lang="en-US" dirty="0" smtClean="0"/>
              <a:t> and </a:t>
            </a:r>
            <a:r>
              <a:rPr lang="en-US" dirty="0" smtClean="0">
                <a:solidFill>
                  <a:srgbClr val="0070C0"/>
                </a:solidFill>
              </a:rPr>
              <a:t>n(1-p)&gt;=5</a:t>
            </a:r>
            <a:r>
              <a:rPr lang="en-US" dirty="0" smtClean="0"/>
              <a:t> then we can transformed binomial X </a:t>
            </a:r>
            <a:r>
              <a:rPr lang="en-US" dirty="0" err="1" smtClean="0"/>
              <a:t>variate</a:t>
            </a:r>
            <a:r>
              <a:rPr lang="en-US" dirty="0" smtClean="0"/>
              <a:t> to standard normal (z) </a:t>
            </a:r>
            <a:r>
              <a:rPr lang="en-US" dirty="0" err="1" smtClean="0"/>
              <a:t>variate</a:t>
            </a:r>
            <a:r>
              <a:rPr lang="en-US" dirty="0" smtClean="0"/>
              <a:t> as:</a:t>
            </a:r>
          </a:p>
          <a:p>
            <a:pPr algn="just">
              <a:buNone/>
            </a:pPr>
            <a:endParaRPr lang="en-US" dirty="0" smtClean="0"/>
          </a:p>
          <a:p>
            <a:pPr algn="just">
              <a:buNone/>
            </a:pPr>
            <a:r>
              <a:rPr lang="en-US" dirty="0" smtClean="0"/>
              <a:t>                                    Z=(X-</a:t>
            </a:r>
            <a:r>
              <a:rPr lang="en-US" dirty="0" err="1" smtClean="0"/>
              <a:t>np</a:t>
            </a:r>
            <a:r>
              <a:rPr lang="en-US" dirty="0" smtClean="0"/>
              <a:t>)/SD</a:t>
            </a: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p:cNvGraphicFramePr>
            <a:graphicFrameLocks noChangeAspect="1"/>
          </p:cNvGraphicFramePr>
          <p:nvPr/>
        </p:nvGraphicFramePr>
        <p:xfrm>
          <a:off x="3851920" y="2924944"/>
          <a:ext cx="3974618" cy="605656"/>
        </p:xfrm>
        <a:graphic>
          <a:graphicData uri="http://schemas.openxmlformats.org/presentationml/2006/ole">
            <mc:AlternateContent xmlns:mc="http://schemas.openxmlformats.org/markup-compatibility/2006">
              <mc:Choice xmlns:v="urn:schemas-microsoft-com:vml" Requires="v">
                <p:oleObj spid="_x0000_s27652" name="Equation" r:id="rId3" imgW="1333440" imgH="203040" progId="Equation.3">
                  <p:embed/>
                </p:oleObj>
              </mc:Choice>
              <mc:Fallback>
                <p:oleObj name="Equation" r:id="rId3" imgW="13334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24944"/>
                        <a:ext cx="3974618" cy="605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4744"/>
            <a:ext cx="8229600" cy="5328592"/>
          </a:xfrm>
        </p:spPr>
        <p:txBody>
          <a:bodyPr>
            <a:normAutofit/>
          </a:bodyPr>
          <a:lstStyle/>
          <a:p>
            <a:pPr algn="just">
              <a:buNone/>
            </a:pP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908720"/>
            <a:ext cx="9144000" cy="58785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GB" sz="2400" b="1" dirty="0" smtClean="0"/>
              <a:t>Example: </a:t>
            </a:r>
            <a:r>
              <a:rPr lang="en-GB" sz="2400" dirty="0" smtClean="0"/>
              <a:t>For a large group of sales prospects, it has been observed that 20 percent of those contacted personally by a sales representative will make a purchase. If a sales representative contacts 30 prospects, What is the probability that 10 or more will make a purchase?</a:t>
            </a:r>
          </a:p>
          <a:p>
            <a:pPr algn="just"/>
            <a:endParaRPr lang="en-US" sz="2800" dirty="0" smtClean="0"/>
          </a:p>
          <a:p>
            <a:pPr algn="just"/>
            <a:r>
              <a:rPr lang="en-US" sz="2800" b="1" dirty="0" smtClean="0">
                <a:solidFill>
                  <a:srgbClr val="0070C0"/>
                </a:solidFill>
              </a:rPr>
              <a:t>Sol.  </a:t>
            </a:r>
            <a:r>
              <a:rPr lang="en-US" sz="2800" dirty="0" smtClean="0"/>
              <a:t>P = 0.02; n = 30;  P(X&gt;=10) = </a:t>
            </a:r>
            <a:r>
              <a:rPr lang="en-US" sz="2800" dirty="0" smtClean="0">
                <a:solidFill>
                  <a:srgbClr val="FF0000"/>
                </a:solidFill>
              </a:rPr>
              <a:t>?</a:t>
            </a:r>
          </a:p>
          <a:p>
            <a:r>
              <a:rPr lang="en-GB" sz="2800" dirty="0" smtClean="0"/>
              <a:t>P(X  &gt;= 10 / </a:t>
            </a:r>
            <a:r>
              <a:rPr lang="en-GB" sz="2800" dirty="0" smtClean="0">
                <a:solidFill>
                  <a:srgbClr val="00B050"/>
                </a:solidFill>
              </a:rPr>
              <a:t>n = 30, p = 0.20</a:t>
            </a:r>
            <a:r>
              <a:rPr lang="en-GB" sz="2800" dirty="0" smtClean="0"/>
              <a:t>) = P(X = 10) + P(X = 11)+ ….  </a:t>
            </a:r>
          </a:p>
          <a:p>
            <a:r>
              <a:rPr lang="en-GB" sz="2800" dirty="0" smtClean="0"/>
              <a:t>   = 0.0355 + 0.0161 + 0.0064 + 0.0022 + 0:0007 +….</a:t>
            </a:r>
          </a:p>
          <a:p>
            <a:r>
              <a:rPr lang="en-GB" sz="2800" dirty="0" smtClean="0"/>
              <a:t>   = 0.0610853</a:t>
            </a:r>
            <a:endParaRPr lang="en-GB" sz="2000" dirty="0" smtClean="0"/>
          </a:p>
          <a:p>
            <a:pPr algn="just"/>
            <a:endParaRPr lang="en-US" sz="2000" b="1" dirty="0" smtClean="0"/>
          </a:p>
          <a:p>
            <a:pPr algn="just"/>
            <a:endParaRPr lang="en-US" sz="2000" b="1" dirty="0" smtClean="0"/>
          </a:p>
          <a:p>
            <a:pPr algn="just"/>
            <a:endParaRPr lang="en-US" sz="2000" b="1" dirty="0" smtClean="0"/>
          </a:p>
          <a:p>
            <a:pPr algn="just"/>
            <a:r>
              <a:rPr lang="en-US" sz="2000" b="1" dirty="0" smtClean="0"/>
              <a:t>R code:</a:t>
            </a:r>
            <a:endParaRPr lang="en-GB" sz="2000" b="1" dirty="0" smtClean="0"/>
          </a:p>
          <a:p>
            <a:pPr algn="just"/>
            <a:r>
              <a:rPr lang="en-GB" sz="2000" dirty="0" err="1" smtClean="0"/>
              <a:t>dbinom</a:t>
            </a:r>
            <a:r>
              <a:rPr lang="en-GB" sz="2000" dirty="0" smtClean="0"/>
              <a:t>(10, 30, .2)+ </a:t>
            </a:r>
            <a:r>
              <a:rPr lang="en-GB" sz="2000" dirty="0" err="1" smtClean="0"/>
              <a:t>dbinom</a:t>
            </a:r>
            <a:r>
              <a:rPr lang="en-GB" sz="2000" dirty="0" smtClean="0"/>
              <a:t>(11, 30, .2)+</a:t>
            </a:r>
            <a:r>
              <a:rPr lang="en-GB" sz="2000" dirty="0" err="1" smtClean="0"/>
              <a:t>dbinom</a:t>
            </a:r>
            <a:r>
              <a:rPr lang="en-GB" sz="2000" dirty="0" smtClean="0"/>
              <a:t>(12, 30, .2)+</a:t>
            </a:r>
            <a:r>
              <a:rPr lang="en-GB" sz="2000" dirty="0" err="1" smtClean="0"/>
              <a:t>dbinom</a:t>
            </a:r>
            <a:r>
              <a:rPr lang="en-GB" sz="2000" dirty="0" smtClean="0"/>
              <a:t>(13, 30, .2)+</a:t>
            </a:r>
          </a:p>
          <a:p>
            <a:pPr algn="just"/>
            <a:r>
              <a:rPr lang="en-GB" sz="2000" dirty="0" err="1" smtClean="0"/>
              <a:t>dbinom</a:t>
            </a:r>
            <a:r>
              <a:rPr lang="en-GB" sz="2000" dirty="0" smtClean="0"/>
              <a:t>(14, 30, .2)+ </a:t>
            </a:r>
            <a:r>
              <a:rPr lang="en-GB" sz="2000" dirty="0" err="1" smtClean="0"/>
              <a:t>dbinom</a:t>
            </a:r>
            <a:r>
              <a:rPr lang="en-GB" sz="2000" dirty="0" smtClean="0"/>
              <a:t>(15, 30, .2)+</a:t>
            </a:r>
            <a:r>
              <a:rPr lang="en-GB" sz="2000" dirty="0" err="1" smtClean="0"/>
              <a:t>dbinom</a:t>
            </a:r>
            <a:r>
              <a:rPr lang="en-GB" sz="2000" dirty="0" smtClean="0"/>
              <a:t>(16, 30, .2)+</a:t>
            </a:r>
            <a:r>
              <a:rPr lang="en-GB" sz="2000" dirty="0" err="1" smtClean="0"/>
              <a:t>dbinom</a:t>
            </a:r>
            <a:r>
              <a:rPr lang="en-GB" sz="2000" dirty="0" smtClean="0"/>
              <a:t>(17, 30, .2)</a:t>
            </a:r>
          </a:p>
          <a:p>
            <a:pPr algn="just"/>
            <a:endParaRPr lang="en-GB" sz="2000" dirty="0"/>
          </a:p>
        </p:txBody>
      </p:sp>
      <p:sp>
        <p:nvSpPr>
          <p:cNvPr id="9"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binomial probabilities</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4744"/>
            <a:ext cx="8229600" cy="5733256"/>
          </a:xfrm>
        </p:spPr>
        <p:txBody>
          <a:bodyPr>
            <a:normAutofit/>
          </a:bodyPr>
          <a:lstStyle/>
          <a:p>
            <a:pPr algn="just">
              <a:buNone/>
            </a:pP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945379"/>
            <a:ext cx="9144000" cy="595547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800" dirty="0" smtClean="0"/>
              <a:t>Using Normal approximation of Binomial</a:t>
            </a:r>
          </a:p>
          <a:p>
            <a:pPr algn="just"/>
            <a:endParaRPr lang="en-US" sz="1400" dirty="0" smtClean="0"/>
          </a:p>
          <a:p>
            <a:pPr algn="just"/>
            <a:r>
              <a:rPr lang="en-US" sz="2800" dirty="0" smtClean="0"/>
              <a:t>n=30   </a:t>
            </a:r>
            <a:r>
              <a:rPr lang="en-US" sz="2800" dirty="0" smtClean="0">
                <a:solidFill>
                  <a:srgbClr val="00B050"/>
                </a:solidFill>
              </a:rPr>
              <a:t>(&gt;=30)</a:t>
            </a:r>
          </a:p>
          <a:p>
            <a:pPr algn="just"/>
            <a:r>
              <a:rPr lang="en-US" sz="2800" dirty="0" err="1" smtClean="0"/>
              <a:t>nq</a:t>
            </a:r>
            <a:r>
              <a:rPr lang="en-US" sz="2800" dirty="0" smtClean="0"/>
              <a:t>=30*0.2 = 6   </a:t>
            </a:r>
            <a:r>
              <a:rPr lang="en-US" sz="2800" dirty="0" smtClean="0">
                <a:solidFill>
                  <a:srgbClr val="00B050"/>
                </a:solidFill>
              </a:rPr>
              <a:t>(&gt;=5)</a:t>
            </a:r>
          </a:p>
          <a:p>
            <a:pPr algn="just"/>
            <a:r>
              <a:rPr lang="en-US" sz="2800" dirty="0" err="1" smtClean="0"/>
              <a:t>nq</a:t>
            </a:r>
            <a:r>
              <a:rPr lang="en-US" sz="2800" dirty="0" smtClean="0"/>
              <a:t>=30*0.8 = 24   </a:t>
            </a:r>
            <a:r>
              <a:rPr lang="en-US" sz="2800" dirty="0" smtClean="0">
                <a:solidFill>
                  <a:srgbClr val="00B050"/>
                </a:solidFill>
              </a:rPr>
              <a:t>(&gt;=5)</a:t>
            </a:r>
          </a:p>
          <a:p>
            <a:pPr algn="just"/>
            <a:r>
              <a:rPr lang="en-US" sz="2800" dirty="0" smtClean="0"/>
              <a:t>So we can approximate normal distribution</a:t>
            </a:r>
          </a:p>
          <a:p>
            <a:pPr algn="just"/>
            <a:endParaRPr lang="en-US" sz="1100" dirty="0" smtClean="0"/>
          </a:p>
          <a:p>
            <a:pPr algn="just"/>
            <a:r>
              <a:rPr lang="en-US" sz="2800" dirty="0" smtClean="0"/>
              <a:t>Mean = </a:t>
            </a:r>
            <a:r>
              <a:rPr lang="en-US" sz="2800" dirty="0" err="1" smtClean="0"/>
              <a:t>np</a:t>
            </a:r>
            <a:r>
              <a:rPr lang="en-US" sz="2800" dirty="0" smtClean="0"/>
              <a:t> = 30*0.2 = 6 </a:t>
            </a:r>
          </a:p>
          <a:p>
            <a:pPr algn="just"/>
            <a:r>
              <a:rPr lang="en-US" sz="2800" dirty="0" err="1" smtClean="0"/>
              <a:t>Sd</a:t>
            </a:r>
            <a:r>
              <a:rPr lang="en-US" sz="2800" dirty="0" smtClean="0"/>
              <a:t> = </a:t>
            </a:r>
            <a:r>
              <a:rPr lang="en-US" sz="2800" dirty="0" err="1" smtClean="0"/>
              <a:t>sqrt</a:t>
            </a:r>
            <a:r>
              <a:rPr lang="en-US" sz="2800" dirty="0" smtClean="0"/>
              <a:t>(</a:t>
            </a:r>
            <a:r>
              <a:rPr lang="en-US" sz="2800" dirty="0" err="1" smtClean="0"/>
              <a:t>npq</a:t>
            </a:r>
            <a:r>
              <a:rPr lang="en-US" sz="2800" dirty="0" smtClean="0"/>
              <a:t>) = </a:t>
            </a:r>
            <a:r>
              <a:rPr lang="en-US" sz="2800" dirty="0" err="1" smtClean="0"/>
              <a:t>sqrt</a:t>
            </a:r>
            <a:r>
              <a:rPr lang="en-US" sz="2800" dirty="0" smtClean="0"/>
              <a:t>(30*.2*.8) = </a:t>
            </a:r>
            <a:r>
              <a:rPr lang="en-US" sz="2800" dirty="0" err="1" smtClean="0"/>
              <a:t>sqrt</a:t>
            </a:r>
            <a:r>
              <a:rPr lang="en-US" sz="2800" dirty="0" smtClean="0"/>
              <a:t>(4.8) = 2.19</a:t>
            </a:r>
          </a:p>
          <a:p>
            <a:pPr algn="just"/>
            <a:r>
              <a:rPr lang="en-US" sz="2800" dirty="0" smtClean="0"/>
              <a:t>P(X&gt;=9.5) = ?      Z = (x-mean)/</a:t>
            </a:r>
            <a:r>
              <a:rPr lang="en-US" sz="2800" dirty="0" err="1" smtClean="0"/>
              <a:t>sd</a:t>
            </a:r>
            <a:r>
              <a:rPr lang="en-US" sz="2800" dirty="0" smtClean="0"/>
              <a:t>= (9.5-6)/2.19=  1.60</a:t>
            </a:r>
          </a:p>
          <a:p>
            <a:pPr algn="just"/>
            <a:r>
              <a:rPr lang="en-US" sz="2800" dirty="0" smtClean="0"/>
              <a:t>So P(X&gt;=9.5) = P(Z&gt;1.60)</a:t>
            </a:r>
          </a:p>
          <a:p>
            <a:pPr algn="just"/>
            <a:r>
              <a:rPr lang="en-US" sz="2800" dirty="0" smtClean="0"/>
              <a:t>                      =</a:t>
            </a:r>
            <a:r>
              <a:rPr lang="en-US" sz="2800" b="1" dirty="0" smtClean="0"/>
              <a:t>0.0548 (which is close to previous)</a:t>
            </a:r>
          </a:p>
          <a:p>
            <a:pPr algn="just"/>
            <a:r>
              <a:rPr lang="en-US" sz="2000" dirty="0" smtClean="0"/>
              <a:t>(N.B. used 9.5 instead of 10 as a continuity correction)</a:t>
            </a:r>
            <a:r>
              <a:rPr lang="en-US" sz="2800" dirty="0" smtClean="0"/>
              <a:t> </a:t>
            </a:r>
          </a:p>
          <a:p>
            <a:pPr algn="just"/>
            <a:r>
              <a:rPr lang="en-US" sz="2400" b="1" dirty="0" smtClean="0"/>
              <a:t>R code: </a:t>
            </a:r>
            <a:r>
              <a:rPr lang="en-US" sz="2400" dirty="0" smtClean="0"/>
              <a:t>1-pnorm(9.5, mean=6, </a:t>
            </a:r>
            <a:r>
              <a:rPr lang="en-US" sz="2400" dirty="0" err="1" smtClean="0"/>
              <a:t>sd</a:t>
            </a:r>
            <a:r>
              <a:rPr lang="en-US" sz="2400" dirty="0" smtClean="0"/>
              <a:t>=2.19) or 1-pnorm(1.6)</a:t>
            </a:r>
          </a:p>
          <a:p>
            <a:pPr algn="just"/>
            <a:endParaRPr lang="en-US" sz="2400" dirty="0" smtClean="0"/>
          </a:p>
        </p:txBody>
      </p:sp>
      <p:sp>
        <p:nvSpPr>
          <p:cNvPr id="9"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binomial probabilities</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4744"/>
            <a:ext cx="8229600" cy="5328592"/>
          </a:xfrm>
        </p:spPr>
        <p:txBody>
          <a:bodyPr>
            <a:normAutofit/>
          </a:bodyPr>
          <a:lstStyle/>
          <a:p>
            <a:pPr algn="just">
              <a:buNone/>
            </a:pP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692696"/>
            <a:ext cx="9144000" cy="64325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400" b="1" dirty="0" smtClean="0"/>
              <a:t>Example: </a:t>
            </a:r>
            <a:r>
              <a:rPr lang="en-GB" sz="2400" dirty="0" smtClean="0"/>
              <a:t>Suppose we want to compute the probability that between</a:t>
            </a:r>
          </a:p>
          <a:p>
            <a:pPr algn="just"/>
            <a:r>
              <a:rPr lang="en-GB" sz="2400" dirty="0" smtClean="0"/>
              <a:t>50 and 75 of 100 white blood cells will be </a:t>
            </a:r>
            <a:r>
              <a:rPr lang="en-GB" sz="2400" dirty="0" err="1" smtClean="0"/>
              <a:t>neutrophils</a:t>
            </a:r>
            <a:r>
              <a:rPr lang="en-GB" sz="2400" dirty="0" smtClean="0"/>
              <a:t>, where the probability that any one cell is a </a:t>
            </a:r>
            <a:r>
              <a:rPr lang="en-GB" sz="2400" dirty="0" err="1" smtClean="0"/>
              <a:t>neutrophil</a:t>
            </a:r>
            <a:r>
              <a:rPr lang="en-GB" sz="2400" dirty="0" smtClean="0"/>
              <a:t> is .6. These values are chosen as </a:t>
            </a:r>
            <a:r>
              <a:rPr lang="en-GB" sz="2400" dirty="0" smtClean="0">
                <a:solidFill>
                  <a:srgbClr val="00B050"/>
                </a:solidFill>
              </a:rPr>
              <a:t>proposed limits to the range of </a:t>
            </a:r>
            <a:r>
              <a:rPr lang="en-GB" sz="2400" dirty="0" err="1" smtClean="0">
                <a:solidFill>
                  <a:srgbClr val="00B050"/>
                </a:solidFill>
              </a:rPr>
              <a:t>neutrophils</a:t>
            </a:r>
            <a:r>
              <a:rPr lang="en-GB" sz="2400" dirty="0" smtClean="0">
                <a:solidFill>
                  <a:srgbClr val="00B050"/>
                </a:solidFill>
              </a:rPr>
              <a:t> in normal people</a:t>
            </a:r>
            <a:r>
              <a:rPr lang="en-GB" sz="2400" dirty="0" smtClean="0"/>
              <a:t>, and we wish to predict what proportion of people will be in the normal range according to this definition.</a:t>
            </a:r>
          </a:p>
          <a:p>
            <a:pPr algn="just"/>
            <a:r>
              <a:rPr lang="en-US" sz="2800" b="1" dirty="0" smtClean="0">
                <a:solidFill>
                  <a:srgbClr val="0070C0"/>
                </a:solidFill>
              </a:rPr>
              <a:t>Sol. </a:t>
            </a:r>
            <a:r>
              <a:rPr lang="en-US" sz="2400" dirty="0" smtClean="0"/>
              <a:t>Binomial probability function  is  </a:t>
            </a:r>
          </a:p>
          <a:p>
            <a:endParaRPr lang="en-GB" sz="2800" dirty="0" smtClean="0"/>
          </a:p>
          <a:p>
            <a:pPr algn="just"/>
            <a:r>
              <a:rPr lang="en-US" sz="2400" dirty="0" smtClean="0"/>
              <a:t>The exact probability for this problem is </a:t>
            </a:r>
          </a:p>
          <a:p>
            <a:pPr algn="just"/>
            <a:endParaRPr lang="en-US" sz="2400" dirty="0" smtClean="0"/>
          </a:p>
          <a:p>
            <a:r>
              <a:rPr lang="en-GB" sz="2400" dirty="0" smtClean="0">
                <a:solidFill>
                  <a:srgbClr val="FF0000"/>
                </a:solidFill>
              </a:rPr>
              <a:t>Normal approximation: </a:t>
            </a:r>
          </a:p>
          <a:p>
            <a:r>
              <a:rPr lang="en-GB" sz="2400" dirty="0" smtClean="0"/>
              <a:t>Mean = </a:t>
            </a:r>
            <a:r>
              <a:rPr lang="en-GB" sz="2400" dirty="0" err="1" smtClean="0"/>
              <a:t>np</a:t>
            </a:r>
            <a:r>
              <a:rPr lang="en-GB" sz="2400" dirty="0" smtClean="0"/>
              <a:t> = 100(.6) = 60, and </a:t>
            </a:r>
          </a:p>
          <a:p>
            <a:r>
              <a:rPr lang="en-GB" sz="2400" dirty="0" smtClean="0"/>
              <a:t>Variance is = </a:t>
            </a:r>
            <a:r>
              <a:rPr lang="en-GB" sz="2400" dirty="0" err="1" smtClean="0"/>
              <a:t>np</a:t>
            </a:r>
            <a:r>
              <a:rPr lang="en-GB" sz="2400" dirty="0" smtClean="0"/>
              <a:t>(1-p) = 100(.6)(.4) = 24.</a:t>
            </a:r>
          </a:p>
          <a:p>
            <a:r>
              <a:rPr lang="en-GB" sz="2400" dirty="0" smtClean="0"/>
              <a:t>Thus area between 49.5 and 75.5 for an </a:t>
            </a:r>
            <a:r>
              <a:rPr lang="en-GB" sz="2400" i="1" dirty="0" smtClean="0"/>
              <a:t>N(60,24) distribution: </a:t>
            </a:r>
          </a:p>
          <a:p>
            <a:pPr algn="just"/>
            <a:r>
              <a:rPr lang="en-US" sz="2400" dirty="0" smtClean="0"/>
              <a:t>Pr(49.5 &lt;= X &lt;= 75.5) = Pr(-2.143 &lt;= Z &lt;= 3.164) = 0.983</a:t>
            </a:r>
          </a:p>
          <a:p>
            <a:pPr algn="just"/>
            <a:r>
              <a:rPr lang="en-GB" sz="2400" dirty="0" smtClean="0">
                <a:solidFill>
                  <a:srgbClr val="FF0000"/>
                </a:solidFill>
              </a:rPr>
              <a:t>Thus 98.3% of the people will be normal.</a:t>
            </a:r>
            <a:r>
              <a:rPr lang="en-US" sz="2400" dirty="0" smtClean="0">
                <a:solidFill>
                  <a:srgbClr val="FF0000"/>
                </a:solidFill>
              </a:rPr>
              <a:t>  </a:t>
            </a:r>
          </a:p>
          <a:p>
            <a:pPr algn="just"/>
            <a:endParaRPr lang="en-GB" sz="2000" dirty="0"/>
          </a:p>
        </p:txBody>
      </p:sp>
      <p:sp>
        <p:nvSpPr>
          <p:cNvPr id="9"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binomial probabilities</a:t>
            </a:r>
            <a:endParaRPr lang="en-GB" dirty="0"/>
          </a:p>
        </p:txBody>
      </p:sp>
      <p:graphicFrame>
        <p:nvGraphicFramePr>
          <p:cNvPr id="8" name="Object 7"/>
          <p:cNvGraphicFramePr>
            <a:graphicFrameLocks noChangeAspect="1"/>
          </p:cNvGraphicFramePr>
          <p:nvPr/>
        </p:nvGraphicFramePr>
        <p:xfrm>
          <a:off x="5004048" y="3356992"/>
          <a:ext cx="2376264" cy="956678"/>
        </p:xfrm>
        <a:graphic>
          <a:graphicData uri="http://schemas.openxmlformats.org/presentationml/2006/ole">
            <mc:AlternateContent xmlns:mc="http://schemas.openxmlformats.org/markup-compatibility/2006">
              <mc:Choice xmlns:v="urn:schemas-microsoft-com:vml" Requires="v">
                <p:oleObj spid="_x0000_s67591" name="Equation" r:id="rId3" imgW="977760" imgH="393480" progId="Equation.3">
                  <p:embed/>
                </p:oleObj>
              </mc:Choice>
              <mc:Fallback>
                <p:oleObj name="Equation" r:id="rId3" imgW="977760" imgH="3934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356992"/>
                        <a:ext cx="2376264" cy="956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5292080" y="4221088"/>
          <a:ext cx="2870200" cy="1079500"/>
        </p:xfrm>
        <a:graphic>
          <a:graphicData uri="http://schemas.openxmlformats.org/presentationml/2006/ole">
            <mc:AlternateContent xmlns:mc="http://schemas.openxmlformats.org/markup-compatibility/2006">
              <mc:Choice xmlns:v="urn:schemas-microsoft-com:vml" Requires="v">
                <p:oleObj spid="_x0000_s67592" name="Equation" r:id="rId5" imgW="1180800" imgH="444240" progId="Equation.3">
                  <p:embed/>
                </p:oleObj>
              </mc:Choice>
              <mc:Fallback>
                <p:oleObj name="Equation" r:id="rId5" imgW="1180800" imgH="4442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4221088"/>
                        <a:ext cx="28702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4744"/>
            <a:ext cx="8229600" cy="5328592"/>
          </a:xfrm>
        </p:spPr>
        <p:txBody>
          <a:bodyPr>
            <a:normAutofit/>
          </a:bodyPr>
          <a:lstStyle/>
          <a:p>
            <a:pPr algn="just">
              <a:buNone/>
            </a:pP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36512" y="908720"/>
            <a:ext cx="9144000" cy="61247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400" b="1" dirty="0" smtClean="0"/>
              <a:t>Example: </a:t>
            </a:r>
            <a:r>
              <a:rPr lang="en-GB" sz="2400" dirty="0" smtClean="0">
                <a:solidFill>
                  <a:srgbClr val="00B050"/>
                </a:solidFill>
              </a:rPr>
              <a:t>Suppose a </a:t>
            </a:r>
            <a:r>
              <a:rPr lang="en-GB" sz="2400" dirty="0" err="1" smtClean="0">
                <a:solidFill>
                  <a:srgbClr val="00B050"/>
                </a:solidFill>
              </a:rPr>
              <a:t>neutrophil</a:t>
            </a:r>
            <a:r>
              <a:rPr lang="en-GB" sz="2400" dirty="0" smtClean="0">
                <a:solidFill>
                  <a:srgbClr val="00B050"/>
                </a:solidFill>
              </a:rPr>
              <a:t> count is defined as abnormally high if the number of </a:t>
            </a:r>
            <a:r>
              <a:rPr lang="en-GB" sz="2400" dirty="0" err="1" smtClean="0">
                <a:solidFill>
                  <a:srgbClr val="00B050"/>
                </a:solidFill>
              </a:rPr>
              <a:t>neutrophils</a:t>
            </a:r>
            <a:r>
              <a:rPr lang="en-GB" sz="2400" dirty="0" smtClean="0">
                <a:solidFill>
                  <a:srgbClr val="00B050"/>
                </a:solidFill>
              </a:rPr>
              <a:t> is ≥ 76 and abnormally low if the number of </a:t>
            </a:r>
            <a:r>
              <a:rPr lang="en-GB" sz="2400" dirty="0" err="1" smtClean="0">
                <a:solidFill>
                  <a:srgbClr val="00B050"/>
                </a:solidFill>
              </a:rPr>
              <a:t>neutrophils</a:t>
            </a:r>
            <a:r>
              <a:rPr lang="en-GB" sz="2400" dirty="0" smtClean="0">
                <a:solidFill>
                  <a:srgbClr val="00B050"/>
                </a:solidFill>
              </a:rPr>
              <a:t> is ≤ 49. Calculate the proportion of people whose </a:t>
            </a:r>
            <a:r>
              <a:rPr lang="en-GB" sz="2400" dirty="0" err="1" smtClean="0">
                <a:solidFill>
                  <a:srgbClr val="00B050"/>
                </a:solidFill>
              </a:rPr>
              <a:t>neutrophil</a:t>
            </a:r>
            <a:r>
              <a:rPr lang="en-GB" sz="2400" dirty="0" smtClean="0">
                <a:solidFill>
                  <a:srgbClr val="00B050"/>
                </a:solidFill>
              </a:rPr>
              <a:t> counts are abnormally high or low.</a:t>
            </a:r>
            <a:endParaRPr lang="en-US" sz="2800" dirty="0" smtClean="0">
              <a:solidFill>
                <a:srgbClr val="00B050"/>
              </a:solidFill>
            </a:endParaRPr>
          </a:p>
          <a:p>
            <a:pPr algn="just"/>
            <a:endParaRPr lang="en-US" sz="2800" b="1" dirty="0" smtClean="0">
              <a:solidFill>
                <a:srgbClr val="0070C0"/>
              </a:solidFill>
            </a:endParaRPr>
          </a:p>
          <a:p>
            <a:pPr algn="just"/>
            <a:r>
              <a:rPr lang="en-US" sz="2800" b="1" dirty="0" smtClean="0">
                <a:solidFill>
                  <a:srgbClr val="0070C0"/>
                </a:solidFill>
              </a:rPr>
              <a:t>Sol. </a:t>
            </a:r>
            <a:r>
              <a:rPr lang="en-US" sz="2400" dirty="0" smtClean="0"/>
              <a:t>Binomial probability function  is  </a:t>
            </a:r>
          </a:p>
          <a:p>
            <a:endParaRPr lang="en-GB" sz="2800" dirty="0" smtClean="0"/>
          </a:p>
          <a:p>
            <a:pPr algn="just"/>
            <a:r>
              <a:rPr lang="en-US" sz="2400" dirty="0" smtClean="0"/>
              <a:t>The exact probability for this problem is </a:t>
            </a:r>
          </a:p>
          <a:p>
            <a:pPr algn="just"/>
            <a:endParaRPr lang="en-US" sz="2400" dirty="0" smtClean="0"/>
          </a:p>
          <a:p>
            <a:endParaRPr lang="en-GB" sz="2400" dirty="0" smtClean="0">
              <a:solidFill>
                <a:srgbClr val="FF0000"/>
              </a:solidFill>
            </a:endParaRPr>
          </a:p>
          <a:p>
            <a:endParaRPr lang="en-GB" sz="2400" dirty="0" smtClean="0">
              <a:solidFill>
                <a:srgbClr val="FF0000"/>
              </a:solidFill>
            </a:endParaRPr>
          </a:p>
          <a:p>
            <a:r>
              <a:rPr lang="en-GB" sz="2400" dirty="0" smtClean="0">
                <a:solidFill>
                  <a:srgbClr val="FF0000"/>
                </a:solidFill>
              </a:rPr>
              <a:t>Normal approximation: </a:t>
            </a:r>
          </a:p>
          <a:p>
            <a:r>
              <a:rPr lang="en-GB" sz="2400" dirty="0" smtClean="0"/>
              <a:t>Mean = </a:t>
            </a:r>
            <a:r>
              <a:rPr lang="en-GB" sz="2400" dirty="0" err="1" smtClean="0"/>
              <a:t>np</a:t>
            </a:r>
            <a:r>
              <a:rPr lang="en-GB" sz="2400" dirty="0" smtClean="0"/>
              <a:t> = 100(.6) = 60, and </a:t>
            </a:r>
          </a:p>
          <a:p>
            <a:r>
              <a:rPr lang="en-GB" sz="2400" dirty="0" smtClean="0"/>
              <a:t>Variance is = </a:t>
            </a:r>
            <a:r>
              <a:rPr lang="en-GB" sz="2400" dirty="0" err="1" smtClean="0"/>
              <a:t>np</a:t>
            </a:r>
            <a:r>
              <a:rPr lang="en-GB" sz="2400" dirty="0" smtClean="0"/>
              <a:t>(1-p) = 100(.6)(.4) = 24.</a:t>
            </a:r>
          </a:p>
          <a:p>
            <a:pPr algn="just"/>
            <a:r>
              <a:rPr lang="en-GB" sz="2400" dirty="0" smtClean="0">
                <a:solidFill>
                  <a:srgbClr val="FF0000"/>
                </a:solidFill>
              </a:rPr>
              <a:t>                                             Thus 1.7% of the people will be normal.</a:t>
            </a:r>
            <a:r>
              <a:rPr lang="en-US" sz="2400" dirty="0" smtClean="0">
                <a:solidFill>
                  <a:srgbClr val="FF0000"/>
                </a:solidFill>
              </a:rPr>
              <a:t>  </a:t>
            </a:r>
          </a:p>
          <a:p>
            <a:pPr algn="just"/>
            <a:endParaRPr lang="en-GB" sz="2000" dirty="0"/>
          </a:p>
        </p:txBody>
      </p:sp>
      <p:sp>
        <p:nvSpPr>
          <p:cNvPr id="9"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binomial probabilities</a:t>
            </a:r>
            <a:endParaRPr lang="en-GB" dirty="0"/>
          </a:p>
        </p:txBody>
      </p:sp>
      <p:graphicFrame>
        <p:nvGraphicFramePr>
          <p:cNvPr id="8" name="Object 7"/>
          <p:cNvGraphicFramePr>
            <a:graphicFrameLocks noChangeAspect="1"/>
          </p:cNvGraphicFramePr>
          <p:nvPr/>
        </p:nvGraphicFramePr>
        <p:xfrm>
          <a:off x="4860032" y="2636912"/>
          <a:ext cx="2376264" cy="956678"/>
        </p:xfrm>
        <a:graphic>
          <a:graphicData uri="http://schemas.openxmlformats.org/presentationml/2006/ole">
            <mc:AlternateContent xmlns:mc="http://schemas.openxmlformats.org/markup-compatibility/2006">
              <mc:Choice xmlns:v="urn:schemas-microsoft-com:vml" Requires="v">
                <p:oleObj spid="_x0000_s68614" name="Equation" r:id="rId3" imgW="977760" imgH="393480" progId="Equation.3">
                  <p:embed/>
                </p:oleObj>
              </mc:Choice>
              <mc:Fallback>
                <p:oleObj name="Equation" r:id="rId3" imgW="9777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636912"/>
                        <a:ext cx="2376264" cy="956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1115616" y="4149080"/>
          <a:ext cx="5832475" cy="1079500"/>
        </p:xfrm>
        <a:graphic>
          <a:graphicData uri="http://schemas.openxmlformats.org/presentationml/2006/ole">
            <mc:AlternateContent xmlns:mc="http://schemas.openxmlformats.org/markup-compatibility/2006">
              <mc:Choice xmlns:v="urn:schemas-microsoft-com:vml" Requires="v">
                <p:oleObj spid="_x0000_s68615" name="Equation" r:id="rId5" imgW="2400120" imgH="444240" progId="Equation.3">
                  <p:embed/>
                </p:oleObj>
              </mc:Choice>
              <mc:Fallback>
                <p:oleObj name="Equation" r:id="rId5" imgW="240012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149080"/>
                        <a:ext cx="58324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a:t>
            </a:r>
            <a:r>
              <a:rPr lang="en-GB" sz="2800" dirty="0" err="1" smtClean="0"/>
              <a:t>poisson</a:t>
            </a:r>
            <a:r>
              <a:rPr lang="en-GB" sz="2800" dirty="0" smtClean="0"/>
              <a:t> probabilities</a:t>
            </a: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1006242"/>
            <a:ext cx="9144000" cy="57861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GB" sz="2800" dirty="0" smtClean="0"/>
              <a:t>When the mean </a:t>
            </a:r>
            <a:r>
              <a:rPr lang="el-GR" sz="2800" dirty="0" smtClean="0"/>
              <a:t>λ</a:t>
            </a:r>
            <a:r>
              <a:rPr lang="en-US" sz="2800" dirty="0" smtClean="0"/>
              <a:t> </a:t>
            </a:r>
            <a:r>
              <a:rPr lang="en-GB" sz="2800" dirty="0" smtClean="0"/>
              <a:t>of a Poisson distribution is relatively  large, the normal probability distribution can be used to approximate Poisson probabilities.</a:t>
            </a:r>
          </a:p>
          <a:p>
            <a:pPr algn="just"/>
            <a:r>
              <a:rPr lang="en-GB" sz="2800" dirty="0" smtClean="0"/>
              <a:t> </a:t>
            </a:r>
          </a:p>
          <a:p>
            <a:pPr algn="just"/>
            <a:r>
              <a:rPr lang="en-GB" sz="2800" dirty="0" smtClean="0"/>
              <a:t>A convenient rule is that such approximation is acceptable when </a:t>
            </a:r>
            <a:r>
              <a:rPr lang="el-GR" sz="2800" dirty="0" smtClean="0"/>
              <a:t>λ</a:t>
            </a:r>
            <a:r>
              <a:rPr lang="en-US" sz="2800" dirty="0" smtClean="0"/>
              <a:t> =</a:t>
            </a:r>
            <a:r>
              <a:rPr lang="en-GB" sz="2800" dirty="0" smtClean="0"/>
              <a:t>  10.0.</a:t>
            </a:r>
          </a:p>
          <a:p>
            <a:pPr algn="just">
              <a:buNone/>
            </a:pPr>
            <a:endParaRPr lang="en-US" sz="2800" dirty="0" smtClean="0"/>
          </a:p>
          <a:p>
            <a:pPr algn="just">
              <a:buNone/>
            </a:pPr>
            <a:r>
              <a:rPr lang="en-US" sz="2800" dirty="0" smtClean="0"/>
              <a:t>Mean=</a:t>
            </a:r>
            <a:r>
              <a:rPr lang="el-GR" sz="2800" dirty="0" smtClean="0"/>
              <a:t> λ</a:t>
            </a:r>
            <a:endParaRPr lang="en-US" sz="2800" dirty="0" smtClean="0"/>
          </a:p>
          <a:p>
            <a:pPr algn="just">
              <a:buNone/>
            </a:pPr>
            <a:r>
              <a:rPr lang="en-US" sz="2800" dirty="0" err="1" smtClean="0"/>
              <a:t>Sd</a:t>
            </a:r>
            <a:r>
              <a:rPr lang="en-US" sz="2800" dirty="0" smtClean="0"/>
              <a:t>=</a:t>
            </a:r>
            <a:r>
              <a:rPr lang="en-US" sz="2800" dirty="0" err="1" smtClean="0"/>
              <a:t>sqrt</a:t>
            </a:r>
            <a:r>
              <a:rPr lang="en-US" sz="2800" dirty="0" smtClean="0"/>
              <a:t>(</a:t>
            </a:r>
            <a:r>
              <a:rPr lang="el-GR" sz="2800" dirty="0" smtClean="0"/>
              <a:t>λ</a:t>
            </a:r>
            <a:r>
              <a:rPr lang="en-US" sz="2800" dirty="0" smtClean="0"/>
              <a:t>)</a:t>
            </a:r>
            <a:endParaRPr lang="en-GB" sz="2800" dirty="0" smtClean="0"/>
          </a:p>
          <a:p>
            <a:pPr algn="just">
              <a:buNone/>
            </a:pPr>
            <a:endParaRPr lang="en-US" sz="600" dirty="0" smtClean="0"/>
          </a:p>
          <a:p>
            <a:pPr algn="just">
              <a:buNone/>
            </a:pPr>
            <a:r>
              <a:rPr lang="en-US" sz="2800" dirty="0" smtClean="0"/>
              <a:t>We can transformed binomial X </a:t>
            </a:r>
            <a:r>
              <a:rPr lang="en-US" sz="2800" dirty="0" err="1" smtClean="0"/>
              <a:t>variate</a:t>
            </a:r>
            <a:r>
              <a:rPr lang="en-US" sz="2800" dirty="0" smtClean="0"/>
              <a:t> to standard normal z </a:t>
            </a:r>
            <a:r>
              <a:rPr lang="en-US" sz="2800" dirty="0" err="1" smtClean="0"/>
              <a:t>variate</a:t>
            </a:r>
            <a:r>
              <a:rPr lang="en-US" sz="2800" dirty="0" smtClean="0"/>
              <a:t> as:</a:t>
            </a:r>
          </a:p>
          <a:p>
            <a:pPr algn="just">
              <a:buNone/>
            </a:pPr>
            <a:r>
              <a:rPr lang="en-US" sz="2800" dirty="0" smtClean="0"/>
              <a:t>                                    Z=(X-</a:t>
            </a:r>
            <a:r>
              <a:rPr lang="el-GR" sz="2800" dirty="0" smtClean="0"/>
              <a:t> λ</a:t>
            </a:r>
            <a:r>
              <a:rPr lang="en-US" sz="2800" dirty="0" smtClean="0"/>
              <a:t>)/</a:t>
            </a:r>
            <a:r>
              <a:rPr lang="en-US" sz="2800" dirty="0" err="1" smtClean="0"/>
              <a:t>sqrt</a:t>
            </a:r>
            <a:r>
              <a:rPr lang="en-US" sz="2800" dirty="0" smtClean="0"/>
              <a:t>(</a:t>
            </a:r>
            <a:r>
              <a:rPr lang="el-GR" sz="2800" dirty="0" smtClean="0"/>
              <a:t>λ</a:t>
            </a:r>
            <a:r>
              <a:rPr lang="en-US" sz="2800" dirty="0" smtClean="0"/>
              <a:t>)</a:t>
            </a:r>
          </a:p>
          <a:p>
            <a:pPr algn="just">
              <a:buNone/>
            </a:pPr>
            <a:endParaRPr lang="en-GB"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980728"/>
            <a:ext cx="9144000" cy="587727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800" b="1" dirty="0" smtClean="0"/>
              <a:t>Example: </a:t>
            </a:r>
            <a:r>
              <a:rPr lang="en-GB" sz="2800" dirty="0" smtClean="0"/>
              <a:t>The average number of calls for service received  by a machine repair department per 8-hr shift is 10.0. What is the probability that more than 15 calls will be received during a randomly selected 8-hr shift?</a:t>
            </a:r>
          </a:p>
          <a:p>
            <a:pPr algn="just"/>
            <a:endParaRPr lang="en-US" sz="2800" dirty="0" smtClean="0"/>
          </a:p>
          <a:p>
            <a:pPr algn="just"/>
            <a:r>
              <a:rPr lang="en-US" sz="2800" dirty="0" smtClean="0"/>
              <a:t>Using </a:t>
            </a:r>
            <a:r>
              <a:rPr lang="en-US" sz="2800" dirty="0" err="1" smtClean="0"/>
              <a:t>poisson</a:t>
            </a:r>
            <a:r>
              <a:rPr lang="en-US" sz="2800" dirty="0" smtClean="0"/>
              <a:t> distribution the exact probability is :</a:t>
            </a:r>
          </a:p>
          <a:p>
            <a:r>
              <a:rPr lang="en-GB" sz="2800" dirty="0" smtClean="0"/>
              <a:t>P(X &gt; 15/</a:t>
            </a:r>
            <a:r>
              <a:rPr lang="el-GR" sz="2800" dirty="0" smtClean="0"/>
              <a:t>λ</a:t>
            </a:r>
            <a:r>
              <a:rPr lang="en-US" sz="2800" dirty="0" smtClean="0"/>
              <a:t>=</a:t>
            </a:r>
            <a:r>
              <a:rPr lang="en-GB" sz="2800" dirty="0" smtClean="0"/>
              <a:t>10.0) = P(X = 16) + P(X = 17)+ ……  </a:t>
            </a:r>
          </a:p>
          <a:p>
            <a:r>
              <a:rPr lang="en-GB" sz="2800" dirty="0" smtClean="0"/>
              <a:t>    = 0.0217 + 0.0128 + 0.0071 + 0.0037 + 0.0019 + 0.0009 +     </a:t>
            </a:r>
          </a:p>
          <a:p>
            <a:r>
              <a:rPr lang="en-GB" sz="2800" dirty="0" smtClean="0"/>
              <a:t>       0.0004 + 0.0002 + 0.0001</a:t>
            </a:r>
          </a:p>
          <a:p>
            <a:r>
              <a:rPr lang="en-GB" sz="2800" dirty="0" smtClean="0"/>
              <a:t>    = 0.04869345</a:t>
            </a:r>
          </a:p>
          <a:p>
            <a:endParaRPr lang="en-US" sz="2800" dirty="0" smtClean="0"/>
          </a:p>
          <a:p>
            <a:r>
              <a:rPr lang="pt-BR" sz="2000" b="1" dirty="0" smtClean="0"/>
              <a:t>R code: </a:t>
            </a:r>
            <a:r>
              <a:rPr lang="pt-BR" sz="2000" dirty="0" smtClean="0"/>
              <a:t>dpois(16, lambda=10) + dpois(17, lambda=10) + dpois(18, lambda=10) +   </a:t>
            </a:r>
          </a:p>
          <a:p>
            <a:r>
              <a:rPr lang="pt-BR" sz="2000" dirty="0" smtClean="0"/>
              <a:t>              dpois(19, lambda=10) + dpois(20, lambda=10) + dpois(21, lambda=10) +</a:t>
            </a:r>
          </a:p>
          <a:p>
            <a:r>
              <a:rPr lang="pt-BR" sz="2000" dirty="0" smtClean="0"/>
              <a:t>              dpois(22, lambda=10) + dpois(23, lambda=10) + dpois(24, lambda=10)   </a:t>
            </a:r>
            <a:endParaRPr lang="en-GB" sz="2800" dirty="0" smtClean="0"/>
          </a:p>
        </p:txBody>
      </p:sp>
      <p:sp>
        <p:nvSpPr>
          <p:cNvPr id="8"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a:t>
            </a:r>
            <a:r>
              <a:rPr lang="en-GB" sz="2800" dirty="0" err="1" smtClean="0"/>
              <a:t>poisson</a:t>
            </a:r>
            <a:r>
              <a:rPr lang="en-GB" sz="2800" dirty="0" smtClean="0"/>
              <a:t> probabilities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9144000" cy="5877272"/>
          </a:xfrm>
        </p:spPr>
        <p:style>
          <a:lnRef idx="1">
            <a:schemeClr val="accent1"/>
          </a:lnRef>
          <a:fillRef idx="2">
            <a:schemeClr val="accent1"/>
          </a:fillRef>
          <a:effectRef idx="1">
            <a:schemeClr val="accent1"/>
          </a:effectRef>
          <a:fontRef idx="minor">
            <a:schemeClr val="dk1"/>
          </a:fontRef>
        </p:style>
        <p:txBody>
          <a:bodyPr>
            <a:noAutofit/>
          </a:bodyPr>
          <a:lstStyle/>
          <a:p>
            <a:pPr algn="just">
              <a:buNone/>
            </a:pPr>
            <a:r>
              <a:rPr lang="en-US" dirty="0" smtClean="0"/>
              <a:t>If a random variable X may have values in a subset S of </a:t>
            </a:r>
            <a:r>
              <a:rPr lang="en-US" dirty="0" err="1" smtClean="0"/>
              <a:t>R</a:t>
            </a:r>
            <a:r>
              <a:rPr lang="en-US" baseline="30000" dirty="0" err="1" smtClean="0"/>
              <a:t>n</a:t>
            </a:r>
            <a:r>
              <a:rPr lang="en-US" dirty="0" smtClean="0"/>
              <a:t> then it is continuous random variable and for a range of values it has probability. </a:t>
            </a:r>
          </a:p>
          <a:p>
            <a:pPr algn="just">
              <a:buNone/>
            </a:pPr>
            <a:endParaRPr lang="en-US" dirty="0" smtClean="0"/>
          </a:p>
          <a:p>
            <a:pPr algn="just">
              <a:buNone/>
            </a:pPr>
            <a:r>
              <a:rPr lang="en-US" dirty="0" smtClean="0"/>
              <a:t>Unlike discrete probability, where we can calculate probability of a value, it expresses probability of a range of values:</a:t>
            </a:r>
          </a:p>
          <a:p>
            <a:pPr algn="just">
              <a:buNone/>
            </a:pPr>
            <a:endParaRPr lang="en-US" dirty="0" smtClean="0"/>
          </a:p>
          <a:p>
            <a:pPr algn="just">
              <a:buNone/>
            </a:pPr>
            <a:endParaRPr lang="en-US" dirty="0" smtClean="0"/>
          </a:p>
          <a:p>
            <a:pPr algn="just">
              <a:buNone/>
            </a:pPr>
            <a:r>
              <a:rPr lang="en-US" dirty="0" smtClean="0"/>
              <a:t>Area under the curve from the range </a:t>
            </a:r>
            <a:r>
              <a:rPr lang="en-US" b="1" dirty="0" smtClean="0"/>
              <a:t>a</a:t>
            </a:r>
            <a:r>
              <a:rPr lang="en-US" dirty="0" smtClean="0"/>
              <a:t> to </a:t>
            </a:r>
            <a:r>
              <a:rPr lang="en-US" b="1" dirty="0" smtClean="0"/>
              <a:t>b</a:t>
            </a:r>
            <a:r>
              <a:rPr lang="en-US" dirty="0" smtClean="0"/>
              <a:t> </a:t>
            </a:r>
          </a:p>
          <a:p>
            <a:pPr algn="just"/>
            <a:endParaRPr lang="en-GB" sz="3600"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568" y="4869160"/>
            <a:ext cx="3788992" cy="936104"/>
          </a:xfrm>
          <a:prstGeom prst="rect">
            <a:avLst/>
          </a:prstGeom>
          <a:noFill/>
        </p:spPr>
      </p:pic>
      <p:sp>
        <p:nvSpPr>
          <p:cNvPr id="6" name="Title 1"/>
          <p:cNvSpPr txBox="1">
            <a:spLocks/>
          </p:cNvSpPr>
          <p:nvPr/>
        </p:nvSpPr>
        <p:spPr>
          <a:xfrm>
            <a:off x="-25548" y="0"/>
            <a:ext cx="9144000" cy="980728"/>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dk1"/>
                </a:solidFill>
                <a:effectLst/>
                <a:uLnTx/>
                <a:uFillTx/>
                <a:latin typeface="+mn-lt"/>
                <a:ea typeface="+mn-ea"/>
                <a:cs typeface="+mn-cs"/>
              </a:rPr>
              <a:t>Continuous distribution</a:t>
            </a:r>
            <a:endParaRPr kumimoji="0" lang="en-GB" sz="4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980728"/>
            <a:ext cx="9144000" cy="587727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endParaRPr lang="en-US" sz="2800" dirty="0" smtClean="0"/>
          </a:p>
          <a:p>
            <a:pPr algn="just"/>
            <a:r>
              <a:rPr lang="en-US" sz="2800" dirty="0" smtClean="0"/>
              <a:t>Using Normal distribution the probability is :</a:t>
            </a:r>
          </a:p>
          <a:p>
            <a:r>
              <a:rPr lang="en-US" sz="2800" dirty="0" smtClean="0"/>
              <a:t>Z=(x-mean)/</a:t>
            </a:r>
            <a:r>
              <a:rPr lang="en-US" sz="2800" dirty="0" err="1" smtClean="0"/>
              <a:t>sd</a:t>
            </a:r>
            <a:r>
              <a:rPr lang="en-US" sz="2800" dirty="0" smtClean="0"/>
              <a:t>=(15.5-10)/</a:t>
            </a:r>
            <a:r>
              <a:rPr lang="en-US" sz="2800" dirty="0" err="1" smtClean="0"/>
              <a:t>sqrt</a:t>
            </a:r>
            <a:r>
              <a:rPr lang="en-US" sz="2800" dirty="0" smtClean="0"/>
              <a:t>(10)=1.74</a:t>
            </a:r>
          </a:p>
          <a:p>
            <a:endParaRPr lang="en-US" sz="2800" dirty="0" smtClean="0"/>
          </a:p>
          <a:p>
            <a:r>
              <a:rPr lang="en-US" sz="2800" dirty="0" smtClean="0"/>
              <a:t>P(X&gt;15.5) = P(Z&gt;1.74) = 0.0409</a:t>
            </a:r>
          </a:p>
          <a:p>
            <a:endParaRPr lang="en-US" sz="2800" dirty="0" smtClean="0"/>
          </a:p>
          <a:p>
            <a:r>
              <a:rPr lang="en-US" sz="2800" dirty="0" smtClean="0"/>
              <a:t>which is close to previous result.</a:t>
            </a:r>
          </a:p>
          <a:p>
            <a:endParaRPr lang="en-US" sz="2800" dirty="0" smtClean="0"/>
          </a:p>
          <a:p>
            <a:endParaRPr lang="en-US" sz="2800" dirty="0" smtClean="0"/>
          </a:p>
          <a:p>
            <a:pPr algn="just"/>
            <a:r>
              <a:rPr lang="en-US" sz="2800" b="1" dirty="0" smtClean="0"/>
              <a:t>R code: </a:t>
            </a:r>
          </a:p>
          <a:p>
            <a:pPr algn="just"/>
            <a:r>
              <a:rPr lang="en-US" sz="2800" dirty="0" smtClean="0"/>
              <a:t>1-pnorm(15.5, mean=10, </a:t>
            </a:r>
            <a:r>
              <a:rPr lang="en-US" sz="2800" dirty="0" err="1" smtClean="0"/>
              <a:t>sd</a:t>
            </a:r>
            <a:r>
              <a:rPr lang="en-US" sz="2800" dirty="0" smtClean="0"/>
              <a:t>=3.16) or 1-pnorm(1.74)</a:t>
            </a:r>
          </a:p>
          <a:p>
            <a:endParaRPr lang="en-GB" sz="2800" dirty="0" smtClean="0"/>
          </a:p>
          <a:p>
            <a:pPr algn="just"/>
            <a:endParaRPr lang="en-GB" sz="2800" dirty="0" smtClean="0"/>
          </a:p>
        </p:txBody>
      </p:sp>
      <p:sp>
        <p:nvSpPr>
          <p:cNvPr id="8"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a:t>
            </a:r>
            <a:r>
              <a:rPr lang="en-GB" sz="2800" dirty="0" err="1" smtClean="0"/>
              <a:t>poisson</a:t>
            </a:r>
            <a:r>
              <a:rPr lang="en-GB" sz="2800" dirty="0" smtClean="0"/>
              <a:t> probabilities</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4744"/>
            <a:ext cx="8229600" cy="5328592"/>
          </a:xfrm>
        </p:spPr>
        <p:txBody>
          <a:bodyPr>
            <a:normAutofit/>
          </a:bodyPr>
          <a:lstStyle/>
          <a:p>
            <a:pPr algn="just">
              <a:buNone/>
            </a:pPr>
            <a:endParaRPr lang="en-GB" dirty="0" smtClean="0"/>
          </a:p>
          <a:p>
            <a:pPr algn="just">
              <a:buNone/>
            </a:pPr>
            <a:endParaRPr lang="en-GB"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 name="Rectangle 6"/>
          <p:cNvSpPr/>
          <p:nvPr/>
        </p:nvSpPr>
        <p:spPr>
          <a:xfrm>
            <a:off x="0" y="1021740"/>
            <a:ext cx="9144000" cy="58785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800" u="sng" dirty="0" smtClean="0"/>
              <a:t>R code:</a:t>
            </a:r>
          </a:p>
          <a:p>
            <a:pPr algn="just"/>
            <a:endParaRPr lang="en-US" sz="2800" dirty="0" smtClean="0"/>
          </a:p>
          <a:p>
            <a:pPr algn="just"/>
            <a:r>
              <a:rPr lang="en-US" sz="2800" dirty="0" smtClean="0"/>
              <a:t>Using z: 1-pnorm(1.6)</a:t>
            </a:r>
          </a:p>
          <a:p>
            <a:pPr algn="just"/>
            <a:r>
              <a:rPr lang="en-US" sz="2800" dirty="0" smtClean="0"/>
              <a:t>Using x: 1-pnorm(9.5, mean=6, </a:t>
            </a:r>
            <a:r>
              <a:rPr lang="en-US" sz="2800" dirty="0" err="1" smtClean="0"/>
              <a:t>sd</a:t>
            </a:r>
            <a:r>
              <a:rPr lang="en-US" sz="2800" dirty="0" smtClean="0"/>
              <a:t>=2.19)</a:t>
            </a:r>
          </a:p>
          <a:p>
            <a:pPr algn="just"/>
            <a:endParaRPr lang="en-US" sz="2800" dirty="0" smtClean="0"/>
          </a:p>
          <a:p>
            <a:pPr algn="just"/>
            <a:endParaRPr lang="en-US" sz="2800" dirty="0" smtClean="0"/>
          </a:p>
          <a:p>
            <a:pPr algn="just"/>
            <a:endParaRPr lang="en-US" sz="2800" dirty="0" smtClean="0"/>
          </a:p>
          <a:p>
            <a:pPr algn="just"/>
            <a:endParaRPr lang="en-US" sz="1050" dirty="0" smtClean="0"/>
          </a:p>
          <a:p>
            <a:pPr algn="just"/>
            <a:r>
              <a:rPr lang="en-US" sz="2800" dirty="0" smtClean="0"/>
              <a:t> </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GB" sz="2800" dirty="0"/>
          </a:p>
        </p:txBody>
      </p:sp>
      <p:sp>
        <p:nvSpPr>
          <p:cNvPr id="9"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GB" sz="2800" dirty="0" smtClean="0"/>
              <a:t>Normal approximation of </a:t>
            </a:r>
            <a:r>
              <a:rPr lang="en-GB" sz="2800" dirty="0" err="1" smtClean="0"/>
              <a:t>poisson</a:t>
            </a:r>
            <a:r>
              <a:rPr lang="en-GB" sz="2800" dirty="0" smtClean="0"/>
              <a:t> probabilities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Exponential distribution</a:t>
            </a:r>
            <a:endParaRPr lang="en-GB" dirty="0"/>
          </a:p>
        </p:txBody>
      </p:sp>
      <p:sp>
        <p:nvSpPr>
          <p:cNvPr id="5" name="Rectangle 4"/>
          <p:cNvSpPr/>
          <p:nvPr/>
        </p:nvSpPr>
        <p:spPr>
          <a:xfrm>
            <a:off x="179512" y="1124744"/>
            <a:ext cx="8784976" cy="5386090"/>
          </a:xfrm>
          <a:prstGeom prst="rect">
            <a:avLst/>
          </a:prstGeom>
        </p:spPr>
        <p:txBody>
          <a:bodyPr wrap="square">
            <a:spAutoFit/>
          </a:bodyPr>
          <a:lstStyle/>
          <a:p>
            <a:pPr algn="just"/>
            <a:r>
              <a:rPr lang="en-GB" sz="2800" dirty="0" smtClean="0"/>
              <a:t>If events occur in a Poisson process then length of time or space between successive events follows an </a:t>
            </a:r>
            <a:r>
              <a:rPr lang="en-GB" sz="2800" b="1" i="1" dirty="0" smtClean="0"/>
              <a:t>exponential probability distribution</a:t>
            </a:r>
            <a:r>
              <a:rPr lang="en-GB" sz="2800" dirty="0" smtClean="0"/>
              <a:t>. </a:t>
            </a:r>
          </a:p>
          <a:p>
            <a:pPr algn="just"/>
            <a:endParaRPr lang="en-GB" sz="2800" dirty="0" smtClean="0"/>
          </a:p>
          <a:p>
            <a:pPr algn="just"/>
            <a:r>
              <a:rPr lang="en-GB" sz="2800" dirty="0" smtClean="0"/>
              <a:t>Since, time or space is continuous, such a measurement is a continuous random variable.</a:t>
            </a:r>
          </a:p>
          <a:p>
            <a:pPr algn="just"/>
            <a:endParaRPr lang="en-US" sz="2800" dirty="0" smtClean="0"/>
          </a:p>
          <a:p>
            <a:pPr algn="just"/>
            <a:r>
              <a:rPr lang="en-US" sz="2800" dirty="0" smtClean="0"/>
              <a:t>Density function is</a:t>
            </a:r>
            <a:endParaRPr lang="en-GB" sz="2800" dirty="0" smtClean="0"/>
          </a:p>
          <a:p>
            <a:pPr algn="just"/>
            <a:endParaRPr lang="en-GB" sz="2800" dirty="0" smtClean="0"/>
          </a:p>
          <a:p>
            <a:pPr algn="just"/>
            <a:endParaRPr lang="en-US" sz="2800" dirty="0" smtClean="0"/>
          </a:p>
          <a:p>
            <a:pPr algn="just"/>
            <a:endParaRPr lang="en-GB" sz="2800" dirty="0" smtClean="0"/>
          </a:p>
          <a:p>
            <a:endParaRPr lang="en-US" dirty="0" smtClean="0"/>
          </a:p>
          <a:p>
            <a:endParaRPr lang="en-GB" dirty="0"/>
          </a:p>
        </p:txBody>
      </p:sp>
      <p:graphicFrame>
        <p:nvGraphicFramePr>
          <p:cNvPr id="19462" name="Object 6"/>
          <p:cNvGraphicFramePr>
            <a:graphicFrameLocks noChangeAspect="1"/>
          </p:cNvGraphicFramePr>
          <p:nvPr/>
        </p:nvGraphicFramePr>
        <p:xfrm>
          <a:off x="467544" y="4077072"/>
          <a:ext cx="7321550" cy="855663"/>
        </p:xfrm>
        <a:graphic>
          <a:graphicData uri="http://schemas.openxmlformats.org/presentationml/2006/ole">
            <mc:AlternateContent xmlns:mc="http://schemas.openxmlformats.org/markup-compatibility/2006">
              <mc:Choice xmlns:v="urn:schemas-microsoft-com:vml" Requires="v">
                <p:oleObj spid="_x0000_s30724" name="Equation" r:id="rId3" imgW="1955520" imgH="228600" progId="Equation.3">
                  <p:embed/>
                </p:oleObj>
              </mc:Choice>
              <mc:Fallback>
                <p:oleObj name="Equation" r:id="rId3" imgW="195552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77072"/>
                        <a:ext cx="7321550" cy="855663"/>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ppt_x"/>
                                          </p:val>
                                        </p:tav>
                                        <p:tav tm="100000">
                                          <p:val>
                                            <p:strVal val="#ppt_x"/>
                                          </p:val>
                                        </p:tav>
                                      </p:tavLst>
                                    </p:anim>
                                    <p:anim calcmode="lin" valueType="num">
                                      <p:cBhvr additive="base">
                                        <p:cTn id="8"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752600"/>
          </a:xfrm>
        </p:spPr>
        <p:txBody>
          <a:bodyPr/>
          <a:lstStyle/>
          <a:p>
            <a:pPr eaLnBrk="1" hangingPunct="1">
              <a:defRPr/>
            </a:pPr>
            <a:r>
              <a:rPr lang="en-US" sz="4000" dirty="0" smtClean="0"/>
              <a:t>Times Between Road Accidents</a:t>
            </a:r>
          </a:p>
        </p:txBody>
      </p:sp>
      <p:sp>
        <p:nvSpPr>
          <p:cNvPr id="19459" name="Rectangle 3"/>
          <p:cNvSpPr>
            <a:spLocks noGrp="1" noChangeArrowheads="1"/>
          </p:cNvSpPr>
          <p:nvPr>
            <p:ph type="body" sz="half" idx="1"/>
          </p:nvPr>
        </p:nvSpPr>
        <p:spPr>
          <a:xfrm>
            <a:off x="457200" y="1600200"/>
            <a:ext cx="8077200" cy="4495800"/>
          </a:xfrm>
        </p:spPr>
        <p:txBody>
          <a:bodyPr/>
          <a:lstStyle/>
          <a:p>
            <a:pPr eaLnBrk="1" hangingPunct="1">
              <a:defRPr/>
            </a:pPr>
            <a:r>
              <a:rPr lang="en-US" dirty="0" smtClean="0"/>
              <a:t>The times between accidents for a 10-year period in a busy road can be modeled by the </a:t>
            </a:r>
            <a:r>
              <a:rPr lang="en-US" dirty="0" smtClean="0">
                <a:solidFill>
                  <a:schemeClr val="tx1"/>
                </a:solidFill>
              </a:rPr>
              <a:t>exponential distribution</a:t>
            </a:r>
            <a:r>
              <a:rPr lang="en-US" dirty="0" smtClean="0"/>
              <a:t>.</a:t>
            </a:r>
          </a:p>
        </p:txBody>
      </p:sp>
      <p:graphicFrame>
        <p:nvGraphicFramePr>
          <p:cNvPr id="19462" name="Object 6"/>
          <p:cNvGraphicFramePr>
            <a:graphicFrameLocks noGrp="1" noChangeAspect="1"/>
          </p:cNvGraphicFramePr>
          <p:nvPr>
            <p:ph sz="quarter" idx="3"/>
          </p:nvPr>
        </p:nvGraphicFramePr>
        <p:xfrm>
          <a:off x="762000" y="3440113"/>
          <a:ext cx="7369175" cy="855662"/>
        </p:xfrm>
        <a:graphic>
          <a:graphicData uri="http://schemas.openxmlformats.org/presentationml/2006/ole">
            <mc:AlternateContent xmlns:mc="http://schemas.openxmlformats.org/markup-compatibility/2006">
              <mc:Choice xmlns:v="urn:schemas-microsoft-com:vml" Requires="v">
                <p:oleObj spid="_x0000_s29700" name="Equation" r:id="rId3" imgW="1968480" imgH="228600" progId="Equation.3">
                  <p:embed/>
                </p:oleObj>
              </mc:Choice>
              <mc:Fallback>
                <p:oleObj name="Equation" r:id="rId3" imgW="1968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40113"/>
                        <a:ext cx="7369175" cy="855662"/>
                      </a:xfrm>
                      <a:prstGeom prst="rect">
                        <a:avLst/>
                      </a:prstGeom>
                      <a:solidFill>
                        <a:schemeClr val="bg1"/>
                      </a:solidFill>
                    </p:spPr>
                  </p:pic>
                </p:oleObj>
              </mc:Fallback>
            </mc:AlternateContent>
          </a:graphicData>
        </a:graphic>
      </p:graphicFrame>
      <p:sp>
        <p:nvSpPr>
          <p:cNvPr id="19464" name="Text Box 8"/>
          <p:cNvSpPr txBox="1">
            <a:spLocks noChangeArrowheads="1"/>
          </p:cNvSpPr>
          <p:nvPr/>
        </p:nvSpPr>
        <p:spPr bwMode="auto">
          <a:xfrm>
            <a:off x="762000" y="4800600"/>
            <a:ext cx="7391400" cy="1077218"/>
          </a:xfrm>
          <a:prstGeom prst="rect">
            <a:avLst/>
          </a:prstGeom>
          <a:noFill/>
          <a:ln w="9525">
            <a:noFill/>
            <a:miter lim="800000"/>
            <a:headEnd/>
            <a:tailEnd/>
          </a:ln>
        </p:spPr>
        <p:txBody>
          <a:bodyPr>
            <a:spAutoFit/>
          </a:bodyPr>
          <a:lstStyle/>
          <a:p>
            <a:pPr>
              <a:spcBef>
                <a:spcPct val="50000"/>
              </a:spcBef>
            </a:pPr>
            <a:r>
              <a:rPr lang="en-US" sz="2800" dirty="0"/>
              <a:t>where </a:t>
            </a:r>
            <a:r>
              <a:rPr lang="el-GR" sz="2800" dirty="0">
                <a:cs typeface="Tahoma" pitchFamily="34" charset="0"/>
              </a:rPr>
              <a:t>λ</a:t>
            </a:r>
            <a:r>
              <a:rPr lang="en-US" sz="2800" dirty="0">
                <a:cs typeface="Tahoma" pitchFamily="34" charset="0"/>
              </a:rPr>
              <a:t> is the accident rate </a:t>
            </a:r>
            <a:endParaRPr lang="en-US" sz="2800" dirty="0" smtClean="0">
              <a:cs typeface="Tahoma" pitchFamily="34" charset="0"/>
            </a:endParaRPr>
          </a:p>
          <a:p>
            <a:pPr>
              <a:spcBef>
                <a:spcPct val="50000"/>
              </a:spcBef>
            </a:pPr>
            <a:r>
              <a:rPr lang="en-US" sz="2400" dirty="0" smtClean="0">
                <a:cs typeface="Tahoma" pitchFamily="34" charset="0"/>
              </a:rPr>
              <a:t>(</a:t>
            </a:r>
            <a:r>
              <a:rPr lang="en-US" sz="2400" dirty="0">
                <a:cs typeface="Tahoma" pitchFamily="34" charset="0"/>
              </a:rPr>
              <a:t>the expected number of accidents per day in this case)</a:t>
            </a:r>
            <a:endParaRPr lang="el-GR" sz="2400" dirty="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 calcmode="lin" valueType="num">
                                      <p:cBhvr additive="base">
                                        <p:cTn id="12" dur="500" fill="hold"/>
                                        <p:tgtEl>
                                          <p:spTgt spid="19462"/>
                                        </p:tgtEl>
                                        <p:attrNameLst>
                                          <p:attrName>ppt_x</p:attrName>
                                        </p:attrNameLst>
                                      </p:cBhvr>
                                      <p:tavLst>
                                        <p:tav tm="0">
                                          <p:val>
                                            <p:strVal val="#ppt_x"/>
                                          </p:val>
                                        </p:tav>
                                        <p:tav tm="100000">
                                          <p:val>
                                            <p:strVal val="#ppt_x"/>
                                          </p:val>
                                        </p:tav>
                                      </p:tavLst>
                                    </p:anim>
                                    <p:anim calcmode="lin" valueType="num">
                                      <p:cBhvr additive="base">
                                        <p:cTn id="13"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64"/>
                                        </p:tgtEl>
                                        <p:attrNameLst>
                                          <p:attrName>style.visibility</p:attrName>
                                        </p:attrNameLst>
                                      </p:cBhvr>
                                      <p:to>
                                        <p:strVal val="visible"/>
                                      </p:to>
                                    </p:set>
                                    <p:animEffect transition="in" filter="blinds(horizontal)">
                                      <p:cBhvr>
                                        <p:cTn id="18"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sz="4000" smtClean="0"/>
              <a:t>Example of time between accidents</a:t>
            </a:r>
          </a:p>
        </p:txBody>
      </p:sp>
      <p:sp>
        <p:nvSpPr>
          <p:cNvPr id="104451" name="Rectangle 3"/>
          <p:cNvSpPr>
            <a:spLocks noGrp="1" noChangeArrowheads="1"/>
          </p:cNvSpPr>
          <p:nvPr>
            <p:ph type="body" idx="1"/>
          </p:nvPr>
        </p:nvSpPr>
        <p:spPr>
          <a:xfrm>
            <a:off x="457200" y="1447800"/>
            <a:ext cx="8229600" cy="4530725"/>
          </a:xfrm>
        </p:spPr>
        <p:txBody>
          <a:bodyPr/>
          <a:lstStyle/>
          <a:p>
            <a:pPr eaLnBrk="1" hangingPunct="1">
              <a:lnSpc>
                <a:spcPct val="90000"/>
              </a:lnSpc>
              <a:buFont typeface="Wingdings" pitchFamily="2" charset="2"/>
              <a:buNone/>
              <a:defRPr/>
            </a:pPr>
            <a:r>
              <a:rPr lang="en-US" sz="2800" dirty="0" smtClean="0"/>
              <a:t>Let X = the number of days between two accidents.</a:t>
            </a:r>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dirty="0" smtClean="0"/>
              <a:t>Time</a:t>
            </a:r>
          </a:p>
          <a:p>
            <a:pPr eaLnBrk="1" hangingPunct="1">
              <a:lnSpc>
                <a:spcPct val="90000"/>
              </a:lnSpc>
              <a:buFont typeface="Wingdings" pitchFamily="2" charset="2"/>
              <a:buNone/>
              <a:defRPr/>
            </a:pPr>
            <a:r>
              <a:rPr lang="en-US" dirty="0" smtClean="0"/>
              <a:t>        </a:t>
            </a:r>
            <a:r>
              <a:rPr lang="en-US" sz="2000" dirty="0" smtClean="0"/>
              <a:t>12 days       35 days       5 days</a:t>
            </a:r>
            <a:r>
              <a:rPr lang="en-US" dirty="0" smtClean="0"/>
              <a:t>                                    </a:t>
            </a:r>
          </a:p>
          <a:p>
            <a:pPr eaLnBrk="1" hangingPunct="1">
              <a:lnSpc>
                <a:spcPct val="90000"/>
              </a:lnSpc>
              <a:buFont typeface="Wingdings" pitchFamily="2" charset="2"/>
              <a:buNone/>
              <a:defRPr/>
            </a:pPr>
            <a:r>
              <a:rPr lang="en-US" dirty="0" smtClean="0"/>
              <a:t>      ●      ●               ● ●          ●</a:t>
            </a:r>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r>
              <a:rPr lang="en-US" sz="2400" dirty="0" smtClean="0"/>
              <a:t>Accident     </a:t>
            </a:r>
            <a:r>
              <a:rPr lang="en-US" sz="2400" dirty="0" err="1" smtClean="0"/>
              <a:t>Accident</a:t>
            </a:r>
            <a:r>
              <a:rPr lang="en-US" sz="2400" dirty="0" smtClean="0"/>
              <a:t>     </a:t>
            </a:r>
            <a:r>
              <a:rPr lang="en-US" sz="2400" dirty="0" err="1" smtClean="0"/>
              <a:t>Accident</a:t>
            </a:r>
            <a:r>
              <a:rPr lang="en-US" sz="2400" dirty="0" smtClean="0"/>
              <a:t> </a:t>
            </a:r>
          </a:p>
          <a:p>
            <a:pPr eaLnBrk="1" hangingPunct="1">
              <a:lnSpc>
                <a:spcPct val="90000"/>
              </a:lnSpc>
              <a:buFont typeface="Wingdings" pitchFamily="2" charset="2"/>
              <a:buNone/>
              <a:defRPr/>
            </a:pPr>
            <a:r>
              <a:rPr lang="en-US" sz="2400" dirty="0" smtClean="0"/>
              <a:t>   #1		#2    		     #3</a:t>
            </a:r>
          </a:p>
          <a:p>
            <a:pPr eaLnBrk="1" hangingPunct="1">
              <a:lnSpc>
                <a:spcPct val="90000"/>
              </a:lnSpc>
              <a:buFont typeface="Wingdings" pitchFamily="2" charset="2"/>
              <a:buNone/>
              <a:defRPr/>
            </a:pPr>
            <a:endParaRPr lang="en-US" dirty="0" smtClean="0"/>
          </a:p>
        </p:txBody>
      </p:sp>
      <p:sp>
        <p:nvSpPr>
          <p:cNvPr id="29701" name="Line 4"/>
          <p:cNvSpPr>
            <a:spLocks noChangeShapeType="1"/>
          </p:cNvSpPr>
          <p:nvPr/>
        </p:nvSpPr>
        <p:spPr bwMode="auto">
          <a:xfrm>
            <a:off x="685800" y="4267200"/>
            <a:ext cx="7315200" cy="0"/>
          </a:xfrm>
          <a:prstGeom prst="line">
            <a:avLst/>
          </a:prstGeom>
          <a:noFill/>
          <a:ln w="38100">
            <a:solidFill>
              <a:schemeClr val="tx1"/>
            </a:solidFill>
            <a:round/>
            <a:headEnd/>
            <a:tailEnd/>
          </a:ln>
        </p:spPr>
        <p:txBody>
          <a:bodyPr/>
          <a:lstStyle/>
          <a:p>
            <a:endParaRPr lang="en-GB"/>
          </a:p>
        </p:txBody>
      </p:sp>
      <p:sp>
        <p:nvSpPr>
          <p:cNvPr id="29702" name="Line 5"/>
          <p:cNvSpPr>
            <a:spLocks noChangeShapeType="1"/>
          </p:cNvSpPr>
          <p:nvPr/>
        </p:nvSpPr>
        <p:spPr bwMode="auto">
          <a:xfrm>
            <a:off x="8001000" y="4267200"/>
            <a:ext cx="304800" cy="0"/>
          </a:xfrm>
          <a:prstGeom prst="line">
            <a:avLst/>
          </a:prstGeom>
          <a:noFill/>
          <a:ln w="38100">
            <a:solidFill>
              <a:schemeClr val="tx1"/>
            </a:solidFill>
            <a:round/>
            <a:headEnd/>
            <a:tailEnd type="triangle" w="med" len="med"/>
          </a:ln>
        </p:spPr>
        <p:txBody>
          <a:bodyPr/>
          <a:lstStyle/>
          <a:p>
            <a:endParaRPr lang="en-GB"/>
          </a:p>
        </p:txBody>
      </p:sp>
      <p:sp>
        <p:nvSpPr>
          <p:cNvPr id="29703" name="Line 6"/>
          <p:cNvSpPr>
            <a:spLocks noChangeShapeType="1"/>
          </p:cNvSpPr>
          <p:nvPr/>
        </p:nvSpPr>
        <p:spPr bwMode="auto">
          <a:xfrm flipV="1">
            <a:off x="946048" y="4495800"/>
            <a:ext cx="228600" cy="533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GB"/>
          </a:p>
        </p:txBody>
      </p:sp>
      <p:sp>
        <p:nvSpPr>
          <p:cNvPr id="29704" name="Line 7"/>
          <p:cNvSpPr>
            <a:spLocks noChangeShapeType="1"/>
          </p:cNvSpPr>
          <p:nvPr/>
        </p:nvSpPr>
        <p:spPr bwMode="auto">
          <a:xfrm flipH="1" flipV="1">
            <a:off x="2038636" y="4495800"/>
            <a:ext cx="76200" cy="533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GB"/>
          </a:p>
        </p:txBody>
      </p:sp>
      <p:sp>
        <p:nvSpPr>
          <p:cNvPr id="29705" name="Line 8"/>
          <p:cNvSpPr>
            <a:spLocks noChangeShapeType="1"/>
          </p:cNvSpPr>
          <p:nvPr/>
        </p:nvSpPr>
        <p:spPr bwMode="auto">
          <a:xfrm flipH="1" flipV="1">
            <a:off x="3693924" y="4495800"/>
            <a:ext cx="76200" cy="533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2057400"/>
          </a:xfrm>
        </p:spPr>
        <p:txBody>
          <a:bodyPr/>
          <a:lstStyle/>
          <a:p>
            <a:pPr eaLnBrk="1" hangingPunct="1">
              <a:defRPr/>
            </a:pPr>
            <a:r>
              <a:rPr lang="en-US" sz="4000" dirty="0" smtClean="0"/>
              <a:t>Times Between Road Accidents</a:t>
            </a:r>
          </a:p>
        </p:txBody>
      </p:sp>
      <p:sp>
        <p:nvSpPr>
          <p:cNvPr id="22531" name="Rectangle 3"/>
          <p:cNvSpPr>
            <a:spLocks noGrp="1" noChangeArrowheads="1"/>
          </p:cNvSpPr>
          <p:nvPr>
            <p:ph type="body" idx="1"/>
          </p:nvPr>
        </p:nvSpPr>
        <p:spPr>
          <a:xfrm>
            <a:off x="179512" y="1600200"/>
            <a:ext cx="8735888" cy="4637112"/>
          </a:xfrm>
        </p:spPr>
        <p:txBody>
          <a:bodyPr/>
          <a:lstStyle/>
          <a:p>
            <a:pPr eaLnBrk="1" hangingPunct="1">
              <a:defRPr/>
            </a:pPr>
            <a:r>
              <a:rPr lang="en-US" dirty="0" smtClean="0"/>
              <a:t>Suppose in a 1000 day period there were 50 accidents.</a:t>
            </a:r>
          </a:p>
          <a:p>
            <a:pPr lvl="2" eaLnBrk="1" hangingPunct="1">
              <a:buFont typeface="Wingdings" pitchFamily="2" charset="2"/>
              <a:buNone/>
              <a:defRPr/>
            </a:pPr>
            <a:endParaRPr lang="en-US" sz="3200" dirty="0" smtClean="0">
              <a:cs typeface="Tahoma" pitchFamily="34" charset="0"/>
            </a:endParaRPr>
          </a:p>
          <a:p>
            <a:pPr lvl="2" eaLnBrk="1" hangingPunct="1">
              <a:buFont typeface="Wingdings" pitchFamily="2" charset="2"/>
              <a:buNone/>
              <a:defRPr/>
            </a:pPr>
            <a:endParaRPr lang="en-US" sz="3200" dirty="0" smtClean="0">
              <a:cs typeface="Tahoma" pitchFamily="34" charset="0"/>
            </a:endParaRPr>
          </a:p>
        </p:txBody>
      </p:sp>
      <p:sp>
        <p:nvSpPr>
          <p:cNvPr id="22532" name="Text Box 4"/>
          <p:cNvSpPr txBox="1">
            <a:spLocks noChangeArrowheads="1"/>
          </p:cNvSpPr>
          <p:nvPr/>
        </p:nvSpPr>
        <p:spPr bwMode="auto">
          <a:xfrm>
            <a:off x="4267200" y="3581400"/>
            <a:ext cx="735013" cy="823913"/>
          </a:xfrm>
          <a:prstGeom prst="rect">
            <a:avLst/>
          </a:prstGeom>
          <a:noFill/>
          <a:ln w="9525">
            <a:noFill/>
            <a:miter lim="800000"/>
            <a:headEnd/>
            <a:tailEnd/>
          </a:ln>
        </p:spPr>
        <p:txBody>
          <a:bodyPr wrap="none">
            <a:spAutoFit/>
          </a:bodyPr>
          <a:lstStyle/>
          <a:p>
            <a:r>
              <a:rPr lang="en-US" sz="4800" dirty="0">
                <a:solidFill>
                  <a:srgbClr val="FF0000"/>
                </a:solidFill>
              </a:rPr>
              <a:t>or</a:t>
            </a:r>
          </a:p>
        </p:txBody>
      </p:sp>
      <p:sp>
        <p:nvSpPr>
          <p:cNvPr id="22534" name="Text Box 6"/>
          <p:cNvSpPr txBox="1">
            <a:spLocks noChangeArrowheads="1"/>
          </p:cNvSpPr>
          <p:nvPr/>
        </p:nvSpPr>
        <p:spPr bwMode="auto">
          <a:xfrm>
            <a:off x="304800" y="2819400"/>
            <a:ext cx="8839200" cy="1555750"/>
          </a:xfrm>
          <a:prstGeom prst="rect">
            <a:avLst/>
          </a:prstGeom>
          <a:noFill/>
          <a:ln w="9525">
            <a:noFill/>
            <a:miter lim="800000"/>
            <a:headEnd/>
            <a:tailEnd/>
          </a:ln>
          <a:effectLst/>
        </p:spPr>
        <p:txBody>
          <a:bodyPr>
            <a:spAutoFit/>
          </a:bodyPr>
          <a:lstStyle/>
          <a:p>
            <a:pPr eaLnBrk="1" hangingPunct="1">
              <a:spcBef>
                <a:spcPct val="20000"/>
              </a:spcBef>
              <a:buClr>
                <a:schemeClr val="hlink"/>
              </a:buClr>
              <a:buSzPct val="80000"/>
              <a:buFont typeface="Wingdings" pitchFamily="2" charset="2"/>
              <a:buNone/>
              <a:defRPr/>
            </a:pPr>
            <a:r>
              <a:rPr lang="el-GR" sz="3600" dirty="0">
                <a:effectLst>
                  <a:outerShdw blurRad="38100" dist="38100" dir="2700000" algn="tl">
                    <a:srgbClr val="000000"/>
                  </a:outerShdw>
                </a:effectLst>
              </a:rPr>
              <a:t>λ</a:t>
            </a:r>
            <a:r>
              <a:rPr lang="en-US" sz="3600" dirty="0">
                <a:effectLst>
                  <a:outerShdw blurRad="38100" dist="38100" dir="2700000" algn="tl">
                    <a:srgbClr val="000000"/>
                  </a:outerShdw>
                </a:effectLst>
              </a:rPr>
              <a:t> = 50/1000 = 0.05 accidents per day</a:t>
            </a:r>
          </a:p>
          <a:p>
            <a:pPr>
              <a:spcBef>
                <a:spcPct val="50000"/>
              </a:spcBef>
              <a:defRPr/>
            </a:pPr>
            <a:endParaRPr lang="en-US" sz="4000" dirty="0"/>
          </a:p>
        </p:txBody>
      </p:sp>
      <p:sp>
        <p:nvSpPr>
          <p:cNvPr id="22536" name="Text Box 8"/>
          <p:cNvSpPr txBox="1">
            <a:spLocks noChangeArrowheads="1"/>
          </p:cNvSpPr>
          <p:nvPr/>
        </p:nvSpPr>
        <p:spPr bwMode="auto">
          <a:xfrm>
            <a:off x="228600" y="4724400"/>
            <a:ext cx="8534400" cy="579438"/>
          </a:xfrm>
          <a:prstGeom prst="rect">
            <a:avLst/>
          </a:prstGeom>
          <a:noFill/>
          <a:ln w="9525">
            <a:noFill/>
            <a:miter lim="800000"/>
            <a:headEnd/>
            <a:tailEnd/>
          </a:ln>
        </p:spPr>
        <p:txBody>
          <a:bodyPr>
            <a:spAutoFit/>
          </a:bodyPr>
          <a:lstStyle/>
          <a:p>
            <a:pPr>
              <a:spcBef>
                <a:spcPct val="50000"/>
              </a:spcBef>
            </a:pPr>
            <a:r>
              <a:rPr lang="en-US" sz="3200" dirty="0"/>
              <a:t>1/</a:t>
            </a:r>
            <a:r>
              <a:rPr lang="el-GR" sz="3200" dirty="0">
                <a:cs typeface="Tahoma" pitchFamily="34" charset="0"/>
              </a:rPr>
              <a:t>λ</a:t>
            </a:r>
            <a:r>
              <a:rPr lang="en-US" sz="3200" dirty="0">
                <a:cs typeface="Tahoma" pitchFamily="34" charset="0"/>
              </a:rPr>
              <a:t> = 1000/50 = 20 days between accidents</a:t>
            </a:r>
            <a:endParaRPr lang="el-GR" sz="3200" dirty="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2"/>
                                        </p:tgtEl>
                                        <p:attrNameLst>
                                          <p:attrName>style.visibility</p:attrName>
                                        </p:attrNameLst>
                                      </p:cBhvr>
                                      <p:to>
                                        <p:strVal val="visible"/>
                                      </p:to>
                                    </p:set>
                                    <p:anim calcmode="lin" valueType="num">
                                      <p:cBhvr additive="base">
                                        <p:cTn id="17" dur="500" fill="hold"/>
                                        <p:tgtEl>
                                          <p:spTgt spid="22532"/>
                                        </p:tgtEl>
                                        <p:attrNameLst>
                                          <p:attrName>ppt_x</p:attrName>
                                        </p:attrNameLst>
                                      </p:cBhvr>
                                      <p:tavLst>
                                        <p:tav tm="0">
                                          <p:val>
                                            <p:strVal val="#ppt_x"/>
                                          </p:val>
                                        </p:tav>
                                        <p:tav tm="100000">
                                          <p:val>
                                            <p:strVal val="#ppt_x"/>
                                          </p:val>
                                        </p:tav>
                                      </p:tavLst>
                                    </p:anim>
                                    <p:anim calcmode="lin" valueType="num">
                                      <p:cBhvr additive="base">
                                        <p:cTn id="18"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animEffect transition="in" filter="blinds(horizontal)">
                                      <p:cBhvr>
                                        <p:cTn id="23"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4" grpId="0"/>
      <p:bldP spid="225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304800"/>
            <a:ext cx="9144000" cy="1981200"/>
          </a:xfrm>
        </p:spPr>
        <p:txBody>
          <a:bodyPr>
            <a:normAutofit/>
          </a:bodyPr>
          <a:lstStyle/>
          <a:p>
            <a:pPr algn="l" eaLnBrk="1" hangingPunct="1">
              <a:defRPr/>
            </a:pPr>
            <a:r>
              <a:rPr lang="en-US" sz="3600" dirty="0" smtClean="0"/>
              <a:t>What is the probability that this road will go less than 10 days between the next two accidents?</a:t>
            </a:r>
          </a:p>
        </p:txBody>
      </p:sp>
      <p:graphicFrame>
        <p:nvGraphicFramePr>
          <p:cNvPr id="23555" name="Object 3"/>
          <p:cNvGraphicFramePr>
            <a:graphicFrameLocks noGrp="1" noChangeAspect="1"/>
          </p:cNvGraphicFramePr>
          <p:nvPr>
            <p:ph idx="1"/>
          </p:nvPr>
        </p:nvGraphicFramePr>
        <p:xfrm>
          <a:off x="1371600" y="2209800"/>
          <a:ext cx="6553200" cy="3867150"/>
        </p:xfrm>
        <a:graphic>
          <a:graphicData uri="http://schemas.openxmlformats.org/presentationml/2006/ole">
            <mc:AlternateContent xmlns:mc="http://schemas.openxmlformats.org/markup-compatibility/2006">
              <mc:Choice xmlns:v="urn:schemas-microsoft-com:vml" Requires="v">
                <p:oleObj spid="_x0000_s31748" name="Chart" r:id="rId3" imgW="6229497" imgH="3676746" progId="Excel.Sheet.8">
                  <p:embed/>
                </p:oleObj>
              </mc:Choice>
              <mc:Fallback>
                <p:oleObj name="Chart" r:id="rId3" imgW="6229497" imgH="3676746"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09800"/>
                        <a:ext cx="6553200" cy="386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7" name="Line 5"/>
          <p:cNvSpPr>
            <a:spLocks noChangeShapeType="1"/>
          </p:cNvSpPr>
          <p:nvPr/>
        </p:nvSpPr>
        <p:spPr bwMode="auto">
          <a:xfrm flipV="1">
            <a:off x="2667000" y="4114800"/>
            <a:ext cx="0" cy="1295400"/>
          </a:xfrm>
          <a:prstGeom prst="line">
            <a:avLst/>
          </a:prstGeom>
          <a:noFill/>
          <a:ln w="38100">
            <a:solidFill>
              <a:srgbClr val="000000"/>
            </a:solidFill>
            <a:round/>
            <a:headEnd/>
            <a:tailEnd/>
          </a:ln>
        </p:spPr>
        <p:txBody>
          <a:bodyPr/>
          <a:lstStyle/>
          <a:p>
            <a:endParaRPr lang="en-GB"/>
          </a:p>
        </p:txBody>
      </p:sp>
      <p:sp>
        <p:nvSpPr>
          <p:cNvPr id="23558" name="Text Box 6"/>
          <p:cNvSpPr txBox="1">
            <a:spLocks noChangeArrowheads="1"/>
          </p:cNvSpPr>
          <p:nvPr/>
        </p:nvSpPr>
        <p:spPr bwMode="auto">
          <a:xfrm>
            <a:off x="2514600" y="3048000"/>
            <a:ext cx="685800" cy="762000"/>
          </a:xfrm>
          <a:prstGeom prst="rect">
            <a:avLst/>
          </a:prstGeom>
          <a:noFill/>
          <a:ln w="9525">
            <a:noFill/>
            <a:miter lim="800000"/>
            <a:headEnd/>
            <a:tailEnd/>
          </a:ln>
        </p:spPr>
        <p:txBody>
          <a:bodyPr>
            <a:spAutoFit/>
          </a:bodyPr>
          <a:lstStyle/>
          <a:p>
            <a:pPr>
              <a:spcBef>
                <a:spcPct val="50000"/>
              </a:spcBef>
            </a:pPr>
            <a:r>
              <a:rPr lang="en-US" sz="4400">
                <a:solidFill>
                  <a:srgbClr val="000000"/>
                </a:solidFill>
              </a:rPr>
              <a:t>?</a:t>
            </a:r>
          </a:p>
        </p:txBody>
      </p:sp>
      <p:sp>
        <p:nvSpPr>
          <p:cNvPr id="23559" name="Line 7"/>
          <p:cNvSpPr>
            <a:spLocks noChangeShapeType="1"/>
          </p:cNvSpPr>
          <p:nvPr/>
        </p:nvSpPr>
        <p:spPr bwMode="auto">
          <a:xfrm flipH="1">
            <a:off x="2286000" y="3733800"/>
            <a:ext cx="304800" cy="762000"/>
          </a:xfrm>
          <a:prstGeom prst="line">
            <a:avLst/>
          </a:prstGeom>
          <a:noFill/>
          <a:ln w="38100">
            <a:solidFill>
              <a:srgbClr val="000000"/>
            </a:solidFill>
            <a:round/>
            <a:headEnd/>
            <a:tailEnd type="triangle" w="med" len="med"/>
          </a:ln>
        </p:spPr>
        <p:txBody>
          <a:bodyPr/>
          <a:lstStyle/>
          <a:p>
            <a:endParaRPr lang="en-GB"/>
          </a:p>
        </p:txBody>
      </p:sp>
      <p:sp>
        <p:nvSpPr>
          <p:cNvPr id="23560" name="Text Box 8"/>
          <p:cNvSpPr txBox="1">
            <a:spLocks noChangeArrowheads="1"/>
          </p:cNvSpPr>
          <p:nvPr/>
        </p:nvSpPr>
        <p:spPr bwMode="auto">
          <a:xfrm>
            <a:off x="304800" y="6096000"/>
            <a:ext cx="4724400" cy="519113"/>
          </a:xfrm>
          <a:prstGeom prst="rect">
            <a:avLst/>
          </a:prstGeom>
          <a:noFill/>
          <a:ln w="9525">
            <a:noFill/>
            <a:miter lim="800000"/>
            <a:headEnd/>
            <a:tailEnd/>
          </a:ln>
        </p:spPr>
        <p:txBody>
          <a:bodyPr>
            <a:spAutoFit/>
          </a:bodyPr>
          <a:lstStyle/>
          <a:p>
            <a:pPr>
              <a:spcBef>
                <a:spcPct val="50000"/>
              </a:spcBef>
            </a:pPr>
            <a:r>
              <a:rPr lang="en-US" sz="2800" dirty="0"/>
              <a:t>f(y) = </a:t>
            </a:r>
            <a:r>
              <a:rPr lang="en-US" sz="2800" dirty="0" smtClean="0"/>
              <a:t>0.05e</a:t>
            </a:r>
            <a:r>
              <a:rPr lang="en-US" sz="2800" baseline="30000" dirty="0" smtClean="0"/>
              <a:t>-0.05x</a:t>
            </a:r>
            <a:endParaRPr lang="en-US" sz="2800"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60"/>
                                        </p:tgtEl>
                                        <p:attrNameLst>
                                          <p:attrName>style.visibility</p:attrName>
                                        </p:attrNameLst>
                                      </p:cBhvr>
                                      <p:to>
                                        <p:strVal val="visible"/>
                                      </p:to>
                                    </p:set>
                                    <p:anim calcmode="lin" valueType="num">
                                      <p:cBhvr additive="base">
                                        <p:cTn id="13" dur="500" fill="hold"/>
                                        <p:tgtEl>
                                          <p:spTgt spid="23560"/>
                                        </p:tgtEl>
                                        <p:attrNameLst>
                                          <p:attrName>ppt_x</p:attrName>
                                        </p:attrNameLst>
                                      </p:cBhvr>
                                      <p:tavLst>
                                        <p:tav tm="0">
                                          <p:val>
                                            <p:strVal val="#ppt_x"/>
                                          </p:val>
                                        </p:tav>
                                        <p:tav tm="100000">
                                          <p:val>
                                            <p:strVal val="#ppt_x"/>
                                          </p:val>
                                        </p:tav>
                                      </p:tavLst>
                                    </p:anim>
                                    <p:anim calcmode="lin" valueType="num">
                                      <p:cBhvr additive="base">
                                        <p:cTn id="14"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7"/>
                                        </p:tgtEl>
                                        <p:attrNameLst>
                                          <p:attrName>style.visibility</p:attrName>
                                        </p:attrNameLst>
                                      </p:cBhvr>
                                      <p:to>
                                        <p:strVal val="visible"/>
                                      </p:to>
                                    </p:set>
                                    <p:anim calcmode="lin" valueType="num">
                                      <p:cBhvr additive="base">
                                        <p:cTn id="19" dur="500" fill="hold"/>
                                        <p:tgtEl>
                                          <p:spTgt spid="23557"/>
                                        </p:tgtEl>
                                        <p:attrNameLst>
                                          <p:attrName>ppt_x</p:attrName>
                                        </p:attrNameLst>
                                      </p:cBhvr>
                                      <p:tavLst>
                                        <p:tav tm="0">
                                          <p:val>
                                            <p:strVal val="#ppt_x"/>
                                          </p:val>
                                        </p:tav>
                                        <p:tav tm="100000">
                                          <p:val>
                                            <p:strVal val="#ppt_x"/>
                                          </p:val>
                                        </p:tav>
                                      </p:tavLst>
                                    </p:anim>
                                    <p:anim calcmode="lin" valueType="num">
                                      <p:cBhvr additive="base">
                                        <p:cTn id="20" dur="500" fill="hold"/>
                                        <p:tgtEl>
                                          <p:spTgt spid="2355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558"/>
                                        </p:tgtEl>
                                        <p:attrNameLst>
                                          <p:attrName>style.visibility</p:attrName>
                                        </p:attrNameLst>
                                      </p:cBhvr>
                                      <p:to>
                                        <p:strVal val="visible"/>
                                      </p:to>
                                    </p:set>
                                    <p:anim calcmode="lin" valueType="num">
                                      <p:cBhvr additive="base">
                                        <p:cTn id="23" dur="500" fill="hold"/>
                                        <p:tgtEl>
                                          <p:spTgt spid="23558"/>
                                        </p:tgtEl>
                                        <p:attrNameLst>
                                          <p:attrName>ppt_x</p:attrName>
                                        </p:attrNameLst>
                                      </p:cBhvr>
                                      <p:tavLst>
                                        <p:tav tm="0">
                                          <p:val>
                                            <p:strVal val="#ppt_x"/>
                                          </p:val>
                                        </p:tav>
                                        <p:tav tm="100000">
                                          <p:val>
                                            <p:strVal val="#ppt_x"/>
                                          </p:val>
                                        </p:tav>
                                      </p:tavLst>
                                    </p:anim>
                                    <p:anim calcmode="lin" valueType="num">
                                      <p:cBhvr additive="base">
                                        <p:cTn id="24" dur="500" fill="hold"/>
                                        <p:tgtEl>
                                          <p:spTgt spid="2355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559"/>
                                        </p:tgtEl>
                                        <p:attrNameLst>
                                          <p:attrName>style.visibility</p:attrName>
                                        </p:attrNameLst>
                                      </p:cBhvr>
                                      <p:to>
                                        <p:strVal val="visible"/>
                                      </p:to>
                                    </p:set>
                                    <p:anim calcmode="lin" valueType="num">
                                      <p:cBhvr additive="base">
                                        <p:cTn id="27" dur="500" fill="hold"/>
                                        <p:tgtEl>
                                          <p:spTgt spid="23559"/>
                                        </p:tgtEl>
                                        <p:attrNameLst>
                                          <p:attrName>ppt_x</p:attrName>
                                        </p:attrNameLst>
                                      </p:cBhvr>
                                      <p:tavLst>
                                        <p:tav tm="0">
                                          <p:val>
                                            <p:strVal val="#ppt_x"/>
                                          </p:val>
                                        </p:tav>
                                        <p:tav tm="100000">
                                          <p:val>
                                            <p:strVal val="#ppt_x"/>
                                          </p:val>
                                        </p:tav>
                                      </p:tavLst>
                                    </p:anim>
                                    <p:anim calcmode="lin" valueType="num">
                                      <p:cBhvr additive="base">
                                        <p:cTn id="28"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3555" grpId="0"/>
      <p:bldP spid="23557" grpId="0" animBg="1"/>
      <p:bldP spid="23558" grpId="0"/>
      <p:bldP spid="23559" grpId="0" animBg="1"/>
      <p:bldP spid="235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4" name="Object 4"/>
          <p:cNvGraphicFramePr>
            <a:graphicFrameLocks noGrp="1" noChangeAspect="1"/>
          </p:cNvGraphicFramePr>
          <p:nvPr>
            <p:ph sz="quarter" idx="1"/>
          </p:nvPr>
        </p:nvGraphicFramePr>
        <p:xfrm>
          <a:off x="1109663" y="3276600"/>
          <a:ext cx="5443537" cy="1168400"/>
        </p:xfrm>
        <a:graphic>
          <a:graphicData uri="http://schemas.openxmlformats.org/presentationml/2006/ole">
            <mc:AlternateContent xmlns:mc="http://schemas.openxmlformats.org/markup-compatibility/2006">
              <mc:Choice xmlns:v="urn:schemas-microsoft-com:vml" Requires="v">
                <p:oleObj spid="_x0000_s32778" name="Equation" r:id="rId3" imgW="2247840" imgH="482400" progId="Equation.3">
                  <p:embed/>
                </p:oleObj>
              </mc:Choice>
              <mc:Fallback>
                <p:oleObj name="Equation" r:id="rId3" imgW="224784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3276600"/>
                        <a:ext cx="5443537" cy="1168400"/>
                      </a:xfrm>
                      <a:prstGeom prst="rect">
                        <a:avLst/>
                      </a:prstGeom>
                      <a:solidFill>
                        <a:schemeClr val="bg1"/>
                      </a:solidFill>
                    </p:spPr>
                  </p:pic>
                </p:oleObj>
              </mc:Fallback>
            </mc:AlternateContent>
          </a:graphicData>
        </a:graphic>
      </p:graphicFrame>
      <p:graphicFrame>
        <p:nvGraphicFramePr>
          <p:cNvPr id="25613" name="Object 13"/>
          <p:cNvGraphicFramePr>
            <a:graphicFrameLocks noGrp="1" noChangeAspect="1"/>
          </p:cNvGraphicFramePr>
          <p:nvPr>
            <p:ph sz="quarter" idx="4"/>
          </p:nvPr>
        </p:nvGraphicFramePr>
        <p:xfrm>
          <a:off x="2535238" y="4724400"/>
          <a:ext cx="1843087" cy="723900"/>
        </p:xfrm>
        <a:graphic>
          <a:graphicData uri="http://schemas.openxmlformats.org/presentationml/2006/ole">
            <mc:AlternateContent xmlns:mc="http://schemas.openxmlformats.org/markup-compatibility/2006">
              <mc:Choice xmlns:v="urn:schemas-microsoft-com:vml" Requires="v">
                <p:oleObj spid="_x0000_s32779" name="Equation" r:id="rId5" imgW="711000" imgH="279360" progId="Equation.3">
                  <p:embed/>
                </p:oleObj>
              </mc:Choice>
              <mc:Fallback>
                <p:oleObj name="Equation" r:id="rId5" imgW="711000" imgH="27936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5238" y="4724400"/>
                        <a:ext cx="1843087" cy="723900"/>
                      </a:xfrm>
                      <a:prstGeom prst="rect">
                        <a:avLst/>
                      </a:prstGeom>
                      <a:solidFill>
                        <a:schemeClr val="bg1"/>
                      </a:solidFill>
                    </p:spPr>
                  </p:pic>
                </p:oleObj>
              </mc:Fallback>
            </mc:AlternateContent>
          </a:graphicData>
        </a:graphic>
      </p:graphicFrame>
      <p:graphicFrame>
        <p:nvGraphicFramePr>
          <p:cNvPr id="25616" name="Object 16"/>
          <p:cNvGraphicFramePr>
            <a:graphicFrameLocks noChangeAspect="1"/>
          </p:cNvGraphicFramePr>
          <p:nvPr/>
        </p:nvGraphicFramePr>
        <p:xfrm>
          <a:off x="1289050" y="5562600"/>
          <a:ext cx="5110163" cy="788988"/>
        </p:xfrm>
        <a:graphic>
          <a:graphicData uri="http://schemas.openxmlformats.org/presentationml/2006/ole">
            <mc:AlternateContent xmlns:mc="http://schemas.openxmlformats.org/markup-compatibility/2006">
              <mc:Choice xmlns:v="urn:schemas-microsoft-com:vml" Requires="v">
                <p:oleObj spid="_x0000_s32780" name="Equation" r:id="rId7" imgW="1562040" imgH="241200" progId="Equation.3">
                  <p:embed/>
                </p:oleObj>
              </mc:Choice>
              <mc:Fallback>
                <p:oleObj name="Equation" r:id="rId7" imgW="1562040" imgH="241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050" y="5562600"/>
                        <a:ext cx="5110163" cy="788988"/>
                      </a:xfrm>
                      <a:prstGeom prst="rect">
                        <a:avLst/>
                      </a:prstGeom>
                      <a:solidFill>
                        <a:schemeClr val="bg1"/>
                      </a:solidFill>
                    </p:spPr>
                  </p:pic>
                </p:oleObj>
              </mc:Fallback>
            </mc:AlternateContent>
          </a:graphicData>
        </a:graphic>
      </p:graphicFrame>
      <p:graphicFrame>
        <p:nvGraphicFramePr>
          <p:cNvPr id="14341" name="Object 17"/>
          <p:cNvGraphicFramePr>
            <a:graphicFrameLocks noChangeAspect="1"/>
          </p:cNvGraphicFramePr>
          <p:nvPr/>
        </p:nvGraphicFramePr>
        <p:xfrm>
          <a:off x="2438400" y="0"/>
          <a:ext cx="6553200" cy="2895600"/>
        </p:xfrm>
        <a:graphic>
          <a:graphicData uri="http://schemas.openxmlformats.org/presentationml/2006/ole">
            <mc:AlternateContent xmlns:mc="http://schemas.openxmlformats.org/markup-compatibility/2006">
              <mc:Choice xmlns:v="urn:schemas-microsoft-com:vml" Requires="v">
                <p:oleObj spid="_x0000_s32781" name="Chart" r:id="rId9" imgW="6229497" imgH="3676746" progId="Excel.Sheet.8">
                  <p:embed/>
                </p:oleObj>
              </mc:Choice>
              <mc:Fallback>
                <p:oleObj name="Chart" r:id="rId9" imgW="6229497" imgH="3676746" progId="Excel.Sheet.8">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0"/>
                        <a:ext cx="65532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Line 18"/>
          <p:cNvSpPr>
            <a:spLocks noChangeShapeType="1"/>
          </p:cNvSpPr>
          <p:nvPr/>
        </p:nvSpPr>
        <p:spPr bwMode="auto">
          <a:xfrm flipV="1">
            <a:off x="3733800" y="1371600"/>
            <a:ext cx="0" cy="990600"/>
          </a:xfrm>
          <a:prstGeom prst="line">
            <a:avLst/>
          </a:prstGeom>
          <a:noFill/>
          <a:ln w="38100">
            <a:solidFill>
              <a:srgbClr val="000000"/>
            </a:solidFill>
            <a:round/>
            <a:headEnd/>
            <a:tailEnd/>
          </a:ln>
        </p:spPr>
        <p:txBody>
          <a:bodyPr/>
          <a:lstStyle/>
          <a:p>
            <a:endParaRPr lang="en-GB"/>
          </a:p>
        </p:txBody>
      </p:sp>
      <p:sp>
        <p:nvSpPr>
          <p:cNvPr id="14345" name="Text Box 19"/>
          <p:cNvSpPr txBox="1">
            <a:spLocks noChangeArrowheads="1"/>
          </p:cNvSpPr>
          <p:nvPr/>
        </p:nvSpPr>
        <p:spPr bwMode="auto">
          <a:xfrm>
            <a:off x="3581400" y="381000"/>
            <a:ext cx="609600" cy="579438"/>
          </a:xfrm>
          <a:prstGeom prst="rect">
            <a:avLst/>
          </a:prstGeom>
          <a:noFill/>
          <a:ln w="9525">
            <a:noFill/>
            <a:miter lim="800000"/>
            <a:headEnd/>
            <a:tailEnd/>
          </a:ln>
        </p:spPr>
        <p:txBody>
          <a:bodyPr>
            <a:spAutoFit/>
          </a:bodyPr>
          <a:lstStyle/>
          <a:p>
            <a:pPr>
              <a:spcBef>
                <a:spcPct val="50000"/>
              </a:spcBef>
            </a:pPr>
            <a:r>
              <a:rPr lang="en-US" sz="3200" dirty="0">
                <a:solidFill>
                  <a:srgbClr val="000000"/>
                </a:solidFill>
              </a:rPr>
              <a:t>?</a:t>
            </a:r>
          </a:p>
        </p:txBody>
      </p:sp>
      <p:sp>
        <p:nvSpPr>
          <p:cNvPr id="14346" name="Line 20"/>
          <p:cNvSpPr>
            <a:spLocks noChangeShapeType="1"/>
          </p:cNvSpPr>
          <p:nvPr/>
        </p:nvSpPr>
        <p:spPr bwMode="auto">
          <a:xfrm flipH="1">
            <a:off x="3429000" y="990600"/>
            <a:ext cx="228600" cy="533400"/>
          </a:xfrm>
          <a:prstGeom prst="line">
            <a:avLst/>
          </a:prstGeom>
          <a:noFill/>
          <a:ln w="38100">
            <a:solidFill>
              <a:srgbClr val="000000"/>
            </a:solidFill>
            <a:round/>
            <a:headEnd/>
            <a:tailEnd type="triangle" w="med" len="med"/>
          </a:ln>
        </p:spPr>
        <p:txBody>
          <a:bodyPr/>
          <a:lstStyle/>
          <a:p>
            <a:endParaRPr lang="en-GB"/>
          </a:p>
        </p:txBody>
      </p:sp>
      <p:sp>
        <p:nvSpPr>
          <p:cNvPr id="25621" name="Text Box 21"/>
          <p:cNvSpPr txBox="1">
            <a:spLocks noChangeArrowheads="1"/>
          </p:cNvSpPr>
          <p:nvPr/>
        </p:nvSpPr>
        <p:spPr bwMode="auto">
          <a:xfrm>
            <a:off x="228600" y="4648200"/>
            <a:ext cx="2514600" cy="641350"/>
          </a:xfrm>
          <a:prstGeom prst="rect">
            <a:avLst/>
          </a:prstGeom>
          <a:noFill/>
          <a:ln w="9525">
            <a:noFill/>
            <a:miter lim="800000"/>
            <a:headEnd/>
            <a:tailEnd/>
          </a:ln>
        </p:spPr>
        <p:txBody>
          <a:bodyPr>
            <a:spAutoFit/>
          </a:bodyPr>
          <a:lstStyle/>
          <a:p>
            <a:pPr>
              <a:spcBef>
                <a:spcPct val="50000"/>
              </a:spcBef>
            </a:pPr>
            <a:r>
              <a:rPr lang="en-US" sz="3600" dirty="0"/>
              <a:t>Recall: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21"/>
                                        </p:tgtEl>
                                        <p:attrNameLst>
                                          <p:attrName>style.visibility</p:attrName>
                                        </p:attrNameLst>
                                      </p:cBhvr>
                                      <p:to>
                                        <p:strVal val="visible"/>
                                      </p:to>
                                    </p:set>
                                    <p:animEffect transition="in" filter="blinds(horizontal)">
                                      <p:cBhvr>
                                        <p:cTn id="13" dur="500"/>
                                        <p:tgtEl>
                                          <p:spTgt spid="256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5613"/>
                                        </p:tgtEl>
                                        <p:attrNameLst>
                                          <p:attrName>style.visibility</p:attrName>
                                        </p:attrNameLst>
                                      </p:cBhvr>
                                      <p:to>
                                        <p:strVal val="visible"/>
                                      </p:to>
                                    </p:set>
                                    <p:anim calcmode="lin" valueType="num">
                                      <p:cBhvr additive="base">
                                        <p:cTn id="18" dur="500" fill="hold"/>
                                        <p:tgtEl>
                                          <p:spTgt spid="25613"/>
                                        </p:tgtEl>
                                        <p:attrNameLst>
                                          <p:attrName>ppt_x</p:attrName>
                                        </p:attrNameLst>
                                      </p:cBhvr>
                                      <p:tavLst>
                                        <p:tav tm="0">
                                          <p:val>
                                            <p:strVal val="#ppt_x"/>
                                          </p:val>
                                        </p:tav>
                                        <p:tav tm="100000">
                                          <p:val>
                                            <p:strVal val="#ppt_x"/>
                                          </p:val>
                                        </p:tav>
                                      </p:tavLst>
                                    </p:anim>
                                    <p:anim calcmode="lin" valueType="num">
                                      <p:cBhvr additive="base">
                                        <p:cTn id="19" dur="500" fill="hold"/>
                                        <p:tgtEl>
                                          <p:spTgt spid="256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5616"/>
                                        </p:tgtEl>
                                        <p:attrNameLst>
                                          <p:attrName>style.visibility</p:attrName>
                                        </p:attrNameLst>
                                      </p:cBhvr>
                                      <p:to>
                                        <p:strVal val="visible"/>
                                      </p:to>
                                    </p:set>
                                    <p:anim calcmode="lin" valueType="num">
                                      <p:cBhvr additive="base">
                                        <p:cTn id="24" dur="500" fill="hold"/>
                                        <p:tgtEl>
                                          <p:spTgt spid="25616"/>
                                        </p:tgtEl>
                                        <p:attrNameLst>
                                          <p:attrName>ppt_x</p:attrName>
                                        </p:attrNameLst>
                                      </p:cBhvr>
                                      <p:tavLst>
                                        <p:tav tm="0">
                                          <p:val>
                                            <p:strVal val="#ppt_x"/>
                                          </p:val>
                                        </p:tav>
                                        <p:tav tm="100000">
                                          <p:val>
                                            <p:strVal val="#ppt_x"/>
                                          </p:val>
                                        </p:tav>
                                      </p:tavLst>
                                    </p:anim>
                                    <p:anim calcmode="lin" valueType="num">
                                      <p:cBhvr additive="base">
                                        <p:cTn id="25" dur="500" fill="hold"/>
                                        <p:tgtEl>
                                          <p:spTgt spid="256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5" name="Object 3"/>
          <p:cNvGraphicFramePr>
            <a:graphicFrameLocks noGrp="1" noChangeAspect="1"/>
          </p:cNvGraphicFramePr>
          <p:nvPr>
            <p:ph sz="quarter" idx="1"/>
          </p:nvPr>
        </p:nvGraphicFramePr>
        <p:xfrm>
          <a:off x="914400" y="457200"/>
          <a:ext cx="6324600" cy="1414463"/>
        </p:xfrm>
        <a:graphic>
          <a:graphicData uri="http://schemas.openxmlformats.org/presentationml/2006/ole">
            <mc:AlternateContent xmlns:mc="http://schemas.openxmlformats.org/markup-compatibility/2006">
              <mc:Choice xmlns:v="urn:schemas-microsoft-com:vml" Requires="v">
                <p:oleObj spid="_x0000_s33804" name="Equation" r:id="rId3" imgW="2158920" imgH="482400" progId="Equation.3">
                  <p:embed/>
                </p:oleObj>
              </mc:Choice>
              <mc:Fallback>
                <p:oleObj name="Equation" r:id="rId3" imgW="215892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6324600" cy="1414463"/>
                      </a:xfrm>
                      <a:prstGeom prst="rect">
                        <a:avLst/>
                      </a:prstGeom>
                      <a:solidFill>
                        <a:schemeClr val="bg1"/>
                      </a:solidFill>
                    </p:spPr>
                  </p:pic>
                </p:oleObj>
              </mc:Fallback>
            </mc:AlternateContent>
          </a:graphicData>
        </a:graphic>
      </p:graphicFrame>
      <p:graphicFrame>
        <p:nvGraphicFramePr>
          <p:cNvPr id="105476" name="Object 4"/>
          <p:cNvGraphicFramePr>
            <a:graphicFrameLocks noGrp="1" noChangeAspect="1"/>
          </p:cNvGraphicFramePr>
          <p:nvPr>
            <p:ph sz="quarter" idx="2"/>
          </p:nvPr>
        </p:nvGraphicFramePr>
        <p:xfrm>
          <a:off x="914400" y="2133600"/>
          <a:ext cx="3886200" cy="828675"/>
        </p:xfrm>
        <a:graphic>
          <a:graphicData uri="http://schemas.openxmlformats.org/presentationml/2006/ole">
            <mc:AlternateContent xmlns:mc="http://schemas.openxmlformats.org/markup-compatibility/2006">
              <mc:Choice xmlns:v="urn:schemas-microsoft-com:vml" Requires="v">
                <p:oleObj spid="_x0000_s33805" name="Equation" r:id="rId5" imgW="952200" imgH="203040" progId="Equation.3">
                  <p:embed/>
                </p:oleObj>
              </mc:Choice>
              <mc:Fallback>
                <p:oleObj name="Equation" r:id="rId5" imgW="952200" imgH="203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133600"/>
                        <a:ext cx="3886200" cy="828675"/>
                      </a:xfrm>
                      <a:prstGeom prst="rect">
                        <a:avLst/>
                      </a:prstGeom>
                      <a:solidFill>
                        <a:schemeClr val="bg1"/>
                      </a:solidFill>
                    </p:spPr>
                  </p:pic>
                </p:oleObj>
              </mc:Fallback>
            </mc:AlternateContent>
          </a:graphicData>
        </a:graphic>
      </p:graphicFrame>
      <p:graphicFrame>
        <p:nvGraphicFramePr>
          <p:cNvPr id="105477" name="Object 5"/>
          <p:cNvGraphicFramePr>
            <a:graphicFrameLocks noGrp="1" noChangeAspect="1"/>
          </p:cNvGraphicFramePr>
          <p:nvPr>
            <p:ph sz="quarter" idx="3"/>
          </p:nvPr>
        </p:nvGraphicFramePr>
        <p:xfrm>
          <a:off x="914400" y="3124200"/>
          <a:ext cx="3886200" cy="914400"/>
        </p:xfrm>
        <a:graphic>
          <a:graphicData uri="http://schemas.openxmlformats.org/presentationml/2006/ole">
            <mc:AlternateContent xmlns:mc="http://schemas.openxmlformats.org/markup-compatibility/2006">
              <mc:Choice xmlns:v="urn:schemas-microsoft-com:vml" Requires="v">
                <p:oleObj spid="_x0000_s33806" name="Equation" r:id="rId7" imgW="863280" imgH="203040" progId="Equation.3">
                  <p:embed/>
                </p:oleObj>
              </mc:Choice>
              <mc:Fallback>
                <p:oleObj name="Equation" r:id="rId7" imgW="863280" imgH="203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124200"/>
                        <a:ext cx="3886200" cy="914400"/>
                      </a:xfrm>
                      <a:prstGeom prst="rect">
                        <a:avLst/>
                      </a:prstGeom>
                      <a:solidFill>
                        <a:schemeClr val="bg1"/>
                      </a:solidFill>
                    </p:spPr>
                  </p:pic>
                </p:oleObj>
              </mc:Fallback>
            </mc:AlternateContent>
          </a:graphicData>
        </a:graphic>
      </p:graphicFrame>
      <p:graphicFrame>
        <p:nvGraphicFramePr>
          <p:cNvPr id="105478" name="Object 6"/>
          <p:cNvGraphicFramePr>
            <a:graphicFrameLocks noGrp="1" noChangeAspect="1"/>
          </p:cNvGraphicFramePr>
          <p:nvPr>
            <p:ph sz="quarter" idx="4"/>
          </p:nvPr>
        </p:nvGraphicFramePr>
        <p:xfrm>
          <a:off x="990600" y="4343400"/>
          <a:ext cx="2189163" cy="860425"/>
        </p:xfrm>
        <a:graphic>
          <a:graphicData uri="http://schemas.openxmlformats.org/presentationml/2006/ole">
            <mc:AlternateContent xmlns:mc="http://schemas.openxmlformats.org/markup-compatibility/2006">
              <mc:Choice xmlns:v="urn:schemas-microsoft-com:vml" Requires="v">
                <p:oleObj spid="_x0000_s33807" name="Equation" r:id="rId9" imgW="711000" imgH="279360" progId="Equation.3">
                  <p:embed/>
                </p:oleObj>
              </mc:Choice>
              <mc:Fallback>
                <p:oleObj name="Equation" r:id="rId9" imgW="711000" imgH="2793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343400"/>
                        <a:ext cx="2189163" cy="860425"/>
                      </a:xfrm>
                      <a:prstGeom prst="rect">
                        <a:avLst/>
                      </a:prstGeom>
                      <a:solidFill>
                        <a:schemeClr val="bg1"/>
                      </a:solidFill>
                    </p:spPr>
                  </p:pic>
                </p:oleObj>
              </mc:Fallback>
            </mc:AlternateContent>
          </a:graphicData>
        </a:graphic>
      </p:graphicFrame>
      <p:graphicFrame>
        <p:nvGraphicFramePr>
          <p:cNvPr id="105479" name="Object 7"/>
          <p:cNvGraphicFramePr>
            <a:graphicFrameLocks noChangeAspect="1"/>
          </p:cNvGraphicFramePr>
          <p:nvPr/>
        </p:nvGraphicFramePr>
        <p:xfrm>
          <a:off x="990600" y="5334000"/>
          <a:ext cx="4953000" cy="1055688"/>
        </p:xfrm>
        <a:graphic>
          <a:graphicData uri="http://schemas.openxmlformats.org/presentationml/2006/ole">
            <mc:AlternateContent xmlns:mc="http://schemas.openxmlformats.org/markup-compatibility/2006">
              <mc:Choice xmlns:v="urn:schemas-microsoft-com:vml" Requires="v">
                <p:oleObj spid="_x0000_s33808" name="Equation" r:id="rId11" imgW="1130040" imgH="241200" progId="Equation.3">
                  <p:embed/>
                </p:oleObj>
              </mc:Choice>
              <mc:Fallback>
                <p:oleObj name="Equation" r:id="rId11" imgW="1130040" imgH="241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334000"/>
                        <a:ext cx="4953000" cy="1055688"/>
                      </a:xfrm>
                      <a:prstGeom prst="rect">
                        <a:avLst/>
                      </a:prstGeom>
                      <a:solidFill>
                        <a:schemeClr val="bg1"/>
                      </a:solidFill>
                    </p:spPr>
                  </p:pic>
                </p:oleObj>
              </mc:Fallback>
            </mc:AlternateContent>
          </a:graphicData>
        </a:graphic>
      </p:graphicFrame>
      <p:sp>
        <p:nvSpPr>
          <p:cNvPr id="105485" name="Text Box 13"/>
          <p:cNvSpPr txBox="1">
            <a:spLocks noChangeArrowheads="1"/>
          </p:cNvSpPr>
          <p:nvPr/>
        </p:nvSpPr>
        <p:spPr bwMode="auto">
          <a:xfrm>
            <a:off x="304800" y="4267200"/>
            <a:ext cx="914400" cy="579438"/>
          </a:xfrm>
          <a:prstGeom prst="rect">
            <a:avLst/>
          </a:prstGeom>
          <a:noFill/>
          <a:ln w="9525">
            <a:noFill/>
            <a:miter lim="800000"/>
            <a:headEnd/>
            <a:tailEnd/>
          </a:ln>
        </p:spPr>
        <p:txBody>
          <a:bodyPr>
            <a:spAutoFit/>
          </a:bodyPr>
          <a:lstStyle/>
          <a:p>
            <a:pPr>
              <a:spcBef>
                <a:spcPct val="50000"/>
              </a:spcBef>
            </a:pPr>
            <a:r>
              <a:rPr lang="en-US" sz="3200">
                <a:solidFill>
                  <a:srgbClr val="FFFF00"/>
                </a:solidFill>
              </a:rPr>
              <a:t>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6"/>
                                        </p:tgtEl>
                                        <p:attrNameLst>
                                          <p:attrName>style.visibility</p:attrName>
                                        </p:attrNameLst>
                                      </p:cBhvr>
                                      <p:to>
                                        <p:strVal val="visible"/>
                                      </p:to>
                                    </p:set>
                                    <p:anim calcmode="lin" valueType="num">
                                      <p:cBhvr additive="base">
                                        <p:cTn id="13" dur="500" fill="hold"/>
                                        <p:tgtEl>
                                          <p:spTgt spid="105476"/>
                                        </p:tgtEl>
                                        <p:attrNameLst>
                                          <p:attrName>ppt_x</p:attrName>
                                        </p:attrNameLst>
                                      </p:cBhvr>
                                      <p:tavLst>
                                        <p:tav tm="0">
                                          <p:val>
                                            <p:strVal val="#ppt_x"/>
                                          </p:val>
                                        </p:tav>
                                        <p:tav tm="100000">
                                          <p:val>
                                            <p:strVal val="#ppt_x"/>
                                          </p:val>
                                        </p:tav>
                                      </p:tavLst>
                                    </p:anim>
                                    <p:anim calcmode="lin" valueType="num">
                                      <p:cBhvr additive="base">
                                        <p:cTn id="14"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7"/>
                                        </p:tgtEl>
                                        <p:attrNameLst>
                                          <p:attrName>style.visibility</p:attrName>
                                        </p:attrNameLst>
                                      </p:cBhvr>
                                      <p:to>
                                        <p:strVal val="visible"/>
                                      </p:to>
                                    </p:set>
                                    <p:anim calcmode="lin" valueType="num">
                                      <p:cBhvr additive="base">
                                        <p:cTn id="19" dur="500" fill="hold"/>
                                        <p:tgtEl>
                                          <p:spTgt spid="105477"/>
                                        </p:tgtEl>
                                        <p:attrNameLst>
                                          <p:attrName>ppt_x</p:attrName>
                                        </p:attrNameLst>
                                      </p:cBhvr>
                                      <p:tavLst>
                                        <p:tav tm="0">
                                          <p:val>
                                            <p:strVal val="#ppt_x"/>
                                          </p:val>
                                        </p:tav>
                                        <p:tav tm="100000">
                                          <p:val>
                                            <p:strVal val="#ppt_x"/>
                                          </p:val>
                                        </p:tav>
                                      </p:tavLst>
                                    </p:anim>
                                    <p:anim calcmode="lin" valueType="num">
                                      <p:cBhvr additive="base">
                                        <p:cTn id="20"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85"/>
                                        </p:tgtEl>
                                        <p:attrNameLst>
                                          <p:attrName>style.visibility</p:attrName>
                                        </p:attrNameLst>
                                      </p:cBhvr>
                                      <p:to>
                                        <p:strVal val="visible"/>
                                      </p:to>
                                    </p:set>
                                    <p:anim calcmode="lin" valueType="num">
                                      <p:cBhvr additive="base">
                                        <p:cTn id="25" dur="500" fill="hold"/>
                                        <p:tgtEl>
                                          <p:spTgt spid="105485"/>
                                        </p:tgtEl>
                                        <p:attrNameLst>
                                          <p:attrName>ppt_x</p:attrName>
                                        </p:attrNameLst>
                                      </p:cBhvr>
                                      <p:tavLst>
                                        <p:tav tm="0">
                                          <p:val>
                                            <p:strVal val="#ppt_x"/>
                                          </p:val>
                                        </p:tav>
                                        <p:tav tm="100000">
                                          <p:val>
                                            <p:strVal val="#ppt_x"/>
                                          </p:val>
                                        </p:tav>
                                      </p:tavLst>
                                    </p:anim>
                                    <p:anim calcmode="lin" valueType="num">
                                      <p:cBhvr additive="base">
                                        <p:cTn id="26"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478"/>
                                        </p:tgtEl>
                                        <p:attrNameLst>
                                          <p:attrName>style.visibility</p:attrName>
                                        </p:attrNameLst>
                                      </p:cBhvr>
                                      <p:to>
                                        <p:strVal val="visible"/>
                                      </p:to>
                                    </p:set>
                                    <p:anim calcmode="lin" valueType="num">
                                      <p:cBhvr additive="base">
                                        <p:cTn id="31" dur="500" fill="hold"/>
                                        <p:tgtEl>
                                          <p:spTgt spid="105478"/>
                                        </p:tgtEl>
                                        <p:attrNameLst>
                                          <p:attrName>ppt_x</p:attrName>
                                        </p:attrNameLst>
                                      </p:cBhvr>
                                      <p:tavLst>
                                        <p:tav tm="0">
                                          <p:val>
                                            <p:strVal val="#ppt_x"/>
                                          </p:val>
                                        </p:tav>
                                        <p:tav tm="100000">
                                          <p:val>
                                            <p:strVal val="#ppt_x"/>
                                          </p:val>
                                        </p:tav>
                                      </p:tavLst>
                                    </p:anim>
                                    <p:anim calcmode="lin" valueType="num">
                                      <p:cBhvr additive="base">
                                        <p:cTn id="32" dur="500" fill="hold"/>
                                        <p:tgtEl>
                                          <p:spTgt spid="10547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9"/>
                                        </p:tgtEl>
                                        <p:attrNameLst>
                                          <p:attrName>style.visibility</p:attrName>
                                        </p:attrNameLst>
                                      </p:cBhvr>
                                      <p:to>
                                        <p:strVal val="visible"/>
                                      </p:to>
                                    </p:set>
                                    <p:anim calcmode="lin" valueType="num">
                                      <p:cBhvr additive="base">
                                        <p:cTn id="37" dur="500" fill="hold"/>
                                        <p:tgtEl>
                                          <p:spTgt spid="105479"/>
                                        </p:tgtEl>
                                        <p:attrNameLst>
                                          <p:attrName>ppt_x</p:attrName>
                                        </p:attrNameLst>
                                      </p:cBhvr>
                                      <p:tavLst>
                                        <p:tav tm="0">
                                          <p:val>
                                            <p:strVal val="#ppt_x"/>
                                          </p:val>
                                        </p:tav>
                                        <p:tav tm="100000">
                                          <p:val>
                                            <p:strVal val="#ppt_x"/>
                                          </p:val>
                                        </p:tav>
                                      </p:tavLst>
                                    </p:anim>
                                    <p:anim calcmode="lin" valueType="num">
                                      <p:cBhvr additive="base">
                                        <p:cTn id="38"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sz="quarter"/>
          </p:nvPr>
        </p:nvSpPr>
        <p:spPr>
          <a:xfrm>
            <a:off x="457200" y="0"/>
            <a:ext cx="8229600" cy="1676400"/>
          </a:xfrm>
        </p:spPr>
        <p:txBody>
          <a:bodyPr/>
          <a:lstStyle/>
          <a:p>
            <a:pPr eaLnBrk="1" hangingPunct="1">
              <a:defRPr/>
            </a:pPr>
            <a:r>
              <a:rPr lang="en-US" smtClean="0"/>
              <a:t>In General…</a:t>
            </a:r>
          </a:p>
        </p:txBody>
      </p:sp>
      <p:graphicFrame>
        <p:nvGraphicFramePr>
          <p:cNvPr id="106499" name="Object 3"/>
          <p:cNvGraphicFramePr>
            <a:graphicFrameLocks noGrp="1" noChangeAspect="1"/>
          </p:cNvGraphicFramePr>
          <p:nvPr>
            <p:ph sz="quarter" idx="1"/>
          </p:nvPr>
        </p:nvGraphicFramePr>
        <p:xfrm>
          <a:off x="574675" y="1406525"/>
          <a:ext cx="6011863" cy="1608138"/>
        </p:xfrm>
        <a:graphic>
          <a:graphicData uri="http://schemas.openxmlformats.org/presentationml/2006/ole">
            <mc:AlternateContent xmlns:mc="http://schemas.openxmlformats.org/markup-compatibility/2006">
              <mc:Choice xmlns:v="urn:schemas-microsoft-com:vml" Requires="v">
                <p:oleObj spid="_x0000_s34824" name="Equation" r:id="rId3" imgW="1803240" imgH="482400" progId="Equation.3">
                  <p:embed/>
                </p:oleObj>
              </mc:Choice>
              <mc:Fallback>
                <p:oleObj name="Equation" r:id="rId3" imgW="180324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406525"/>
                        <a:ext cx="6011863" cy="1608138"/>
                      </a:xfrm>
                      <a:prstGeom prst="rect">
                        <a:avLst/>
                      </a:prstGeom>
                      <a:solidFill>
                        <a:schemeClr val="bg1"/>
                      </a:solidFill>
                    </p:spPr>
                  </p:pic>
                </p:oleObj>
              </mc:Fallback>
            </mc:AlternateContent>
          </a:graphicData>
        </a:graphic>
      </p:graphicFrame>
      <p:graphicFrame>
        <p:nvGraphicFramePr>
          <p:cNvPr id="106500" name="Object 4"/>
          <p:cNvGraphicFramePr>
            <a:graphicFrameLocks noChangeAspect="1"/>
          </p:cNvGraphicFramePr>
          <p:nvPr/>
        </p:nvGraphicFramePr>
        <p:xfrm>
          <a:off x="441325" y="3276600"/>
          <a:ext cx="8108950" cy="874713"/>
        </p:xfrm>
        <a:graphic>
          <a:graphicData uri="http://schemas.openxmlformats.org/presentationml/2006/ole">
            <mc:AlternateContent xmlns:mc="http://schemas.openxmlformats.org/markup-compatibility/2006">
              <mc:Choice xmlns:v="urn:schemas-microsoft-com:vml" Requires="v">
                <p:oleObj spid="_x0000_s34825" name="Equation" r:id="rId5" imgW="2234880" imgH="241200" progId="Equation.3">
                  <p:embed/>
                </p:oleObj>
              </mc:Choice>
              <mc:Fallback>
                <p:oleObj name="Equation" r:id="rId5" imgW="22348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25" y="3276600"/>
                        <a:ext cx="8108950" cy="874713"/>
                      </a:xfrm>
                      <a:prstGeom prst="rect">
                        <a:avLst/>
                      </a:prstGeom>
                      <a:solidFill>
                        <a:schemeClr val="bg1"/>
                      </a:solidFill>
                    </p:spPr>
                  </p:pic>
                </p:oleObj>
              </mc:Fallback>
            </mc:AlternateContent>
          </a:graphicData>
        </a:graphic>
      </p:graphicFrame>
      <p:graphicFrame>
        <p:nvGraphicFramePr>
          <p:cNvPr id="106501" name="Object 5"/>
          <p:cNvGraphicFramePr>
            <a:graphicFrameLocks noChangeAspect="1"/>
          </p:cNvGraphicFramePr>
          <p:nvPr/>
        </p:nvGraphicFramePr>
        <p:xfrm>
          <a:off x="377825" y="4495800"/>
          <a:ext cx="6942138" cy="938213"/>
        </p:xfrm>
        <a:graphic>
          <a:graphicData uri="http://schemas.openxmlformats.org/presentationml/2006/ole">
            <mc:AlternateContent xmlns:mc="http://schemas.openxmlformats.org/markup-compatibility/2006">
              <mc:Choice xmlns:v="urn:schemas-microsoft-com:vml" Requires="v">
                <p:oleObj spid="_x0000_s34826" name="Equation" r:id="rId7" imgW="1688760" imgH="228600" progId="Equation.3">
                  <p:embed/>
                </p:oleObj>
              </mc:Choice>
              <mc:Fallback>
                <p:oleObj name="Equation" r:id="rId7" imgW="16887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825" y="4495800"/>
                        <a:ext cx="6942138" cy="93821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ppt_x"/>
                                          </p:val>
                                        </p:tav>
                                        <p:tav tm="100000">
                                          <p:val>
                                            <p:strVal val="#ppt_x"/>
                                          </p:val>
                                        </p:tav>
                                      </p:tavLst>
                                    </p:anim>
                                    <p:anim calcmode="lin" valueType="num">
                                      <p:cBhvr additive="base">
                                        <p:cTn id="8" dur="500" fill="hold"/>
                                        <p:tgtEl>
                                          <p:spTgt spid="106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additive="base">
                                        <p:cTn id="13" dur="500" fill="hold"/>
                                        <p:tgtEl>
                                          <p:spTgt spid="106500"/>
                                        </p:tgtEl>
                                        <p:attrNameLst>
                                          <p:attrName>ppt_x</p:attrName>
                                        </p:attrNameLst>
                                      </p:cBhvr>
                                      <p:tavLst>
                                        <p:tav tm="0">
                                          <p:val>
                                            <p:strVal val="#ppt_x"/>
                                          </p:val>
                                        </p:tav>
                                        <p:tav tm="100000">
                                          <p:val>
                                            <p:strVal val="#ppt_x"/>
                                          </p:val>
                                        </p:tav>
                                      </p:tavLst>
                                    </p:anim>
                                    <p:anim calcmode="lin" valueType="num">
                                      <p:cBhvr additive="base">
                                        <p:cTn id="14"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1"/>
                                        </p:tgtEl>
                                        <p:attrNameLst>
                                          <p:attrName>style.visibility</p:attrName>
                                        </p:attrNameLst>
                                      </p:cBhvr>
                                      <p:to>
                                        <p:strVal val="visible"/>
                                      </p:to>
                                    </p:set>
                                    <p:anim calcmode="lin" valueType="num">
                                      <p:cBhvr additive="base">
                                        <p:cTn id="19" dur="500" fill="hold"/>
                                        <p:tgtEl>
                                          <p:spTgt spid="106501"/>
                                        </p:tgtEl>
                                        <p:attrNameLst>
                                          <p:attrName>ppt_x</p:attrName>
                                        </p:attrNameLst>
                                      </p:cBhvr>
                                      <p:tavLst>
                                        <p:tav tm="0">
                                          <p:val>
                                            <p:strVal val="#ppt_x"/>
                                          </p:val>
                                        </p:tav>
                                        <p:tav tm="100000">
                                          <p:val>
                                            <p:strVal val="#ppt_x"/>
                                          </p:val>
                                        </p:tav>
                                      </p:tavLst>
                                    </p:anim>
                                    <p:anim calcmode="lin" valueType="num">
                                      <p:cBhvr additive="base">
                                        <p:cTn id="20" dur="500" fill="hold"/>
                                        <p:tgtEl>
                                          <p:spTgt spid="106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9144000" cy="5877272"/>
          </a:xfrm>
        </p:spPr>
        <p:style>
          <a:lnRef idx="1">
            <a:schemeClr val="accent1"/>
          </a:lnRef>
          <a:fillRef idx="2">
            <a:schemeClr val="accent1"/>
          </a:fillRef>
          <a:effectRef idx="1">
            <a:schemeClr val="accent1"/>
          </a:effectRef>
          <a:fontRef idx="minor">
            <a:schemeClr val="dk1"/>
          </a:fontRef>
        </p:style>
        <p:txBody>
          <a:bodyPr>
            <a:noAutofit/>
          </a:bodyPr>
          <a:lstStyle/>
          <a:p>
            <a:pPr algn="just">
              <a:buNone/>
            </a:pPr>
            <a:r>
              <a:rPr lang="en-US" dirty="0" smtClean="0"/>
              <a:t>Area under the curve from the range </a:t>
            </a:r>
            <a:r>
              <a:rPr lang="en-US" b="1" dirty="0" smtClean="0"/>
              <a:t>a</a:t>
            </a:r>
            <a:r>
              <a:rPr lang="en-US" dirty="0" smtClean="0"/>
              <a:t> to </a:t>
            </a:r>
            <a:r>
              <a:rPr lang="en-US" b="1" dirty="0" smtClean="0"/>
              <a:t>b</a:t>
            </a:r>
          </a:p>
          <a:p>
            <a:pPr algn="just">
              <a:buNone/>
            </a:pPr>
            <a:endParaRPr lang="en-US" b="1" dirty="0"/>
          </a:p>
          <a:p>
            <a:pPr algn="just">
              <a:buNone/>
            </a:pPr>
            <a:endParaRPr lang="en-US" b="1" dirty="0" smtClean="0"/>
          </a:p>
          <a:p>
            <a:pPr algn="just">
              <a:buNone/>
            </a:pPr>
            <a:endParaRPr lang="en-US" b="1" dirty="0"/>
          </a:p>
          <a:p>
            <a:pPr algn="just">
              <a:buNone/>
            </a:pPr>
            <a:endParaRPr lang="en-US" b="1" dirty="0" smtClean="0"/>
          </a:p>
          <a:p>
            <a:pPr algn="just">
              <a:buNone/>
            </a:pPr>
            <a:endParaRPr lang="en-US" b="1" dirty="0"/>
          </a:p>
          <a:p>
            <a:pPr algn="just">
              <a:buNone/>
            </a:pPr>
            <a:endParaRPr lang="en-US" b="1" dirty="0" smtClean="0"/>
          </a:p>
          <a:p>
            <a:pPr algn="just">
              <a:buNone/>
            </a:pPr>
            <a:r>
              <a:rPr lang="en-US" dirty="0" smtClean="0"/>
              <a:t>For any fixed value of x, the probability is zero</a:t>
            </a:r>
            <a:endParaRPr lang="en-US" dirty="0"/>
          </a:p>
          <a:p>
            <a:pPr algn="just">
              <a:buNone/>
            </a:pPr>
            <a:endParaRPr lang="en-US" sz="1800" i="1" dirty="0" smtClean="0"/>
          </a:p>
          <a:p>
            <a:pPr algn="just">
              <a:buNone/>
            </a:pPr>
            <a:r>
              <a:rPr lang="en-US" i="1" dirty="0" smtClean="0"/>
              <a:t>i.e. P</a:t>
            </a:r>
            <a:r>
              <a:rPr lang="en-US" dirty="0" smtClean="0"/>
              <a:t>(X=a) = </a:t>
            </a:r>
            <a:r>
              <a:rPr lang="en-US" i="1" dirty="0" smtClean="0"/>
              <a:t>f</a:t>
            </a:r>
            <a:r>
              <a:rPr lang="en-US" dirty="0" smtClean="0"/>
              <a:t>(X=a) = 0;  for each x in S </a:t>
            </a:r>
          </a:p>
          <a:p>
            <a:pPr algn="just"/>
            <a:endParaRPr lang="en-GB" sz="3600"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95736" y="4077072"/>
            <a:ext cx="3788992" cy="936104"/>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043609" y="1556792"/>
            <a:ext cx="6840760" cy="2469889"/>
          </a:xfrm>
          <a:prstGeom prst="rect">
            <a:avLst/>
          </a:prstGeom>
          <a:noFill/>
          <a:ln w="9525">
            <a:noFill/>
            <a:miter lim="800000"/>
            <a:headEnd/>
            <a:tailEnd/>
          </a:ln>
        </p:spPr>
      </p:pic>
      <p:sp>
        <p:nvSpPr>
          <p:cNvPr id="7"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Continuous distribution</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type="title"/>
          </p:nvPr>
        </p:nvSpPr>
        <p:spPr>
          <a:xfrm>
            <a:off x="457200" y="0"/>
            <a:ext cx="8229600" cy="838200"/>
          </a:xfrm>
        </p:spPr>
        <p:txBody>
          <a:bodyPr/>
          <a:lstStyle/>
          <a:p>
            <a:pPr eaLnBrk="1" hangingPunct="1">
              <a:defRPr/>
            </a:pPr>
            <a:r>
              <a:rPr lang="en-US" smtClean="0"/>
              <a:t>Exponential Distribution</a:t>
            </a:r>
          </a:p>
        </p:txBody>
      </p:sp>
      <p:graphicFrame>
        <p:nvGraphicFramePr>
          <p:cNvPr id="17410" name="Object 4"/>
          <p:cNvGraphicFramePr>
            <a:graphicFrameLocks noGrp="1" noChangeAspect="1"/>
          </p:cNvGraphicFramePr>
          <p:nvPr>
            <p:ph sz="half" idx="1"/>
          </p:nvPr>
        </p:nvGraphicFramePr>
        <p:xfrm>
          <a:off x="914400" y="914400"/>
          <a:ext cx="7086600" cy="4648200"/>
        </p:xfrm>
        <a:graphic>
          <a:graphicData uri="http://schemas.openxmlformats.org/presentationml/2006/ole">
            <mc:AlternateContent xmlns:mc="http://schemas.openxmlformats.org/markup-compatibility/2006">
              <mc:Choice xmlns:v="urn:schemas-microsoft-com:vml" Requires="v">
                <p:oleObj spid="_x0000_s37896" name="Chart" r:id="rId3" imgW="6229497" imgH="3676746" progId="Excel.Sheet.8">
                  <p:embed/>
                </p:oleObj>
              </mc:Choice>
              <mc:Fallback>
                <p:oleObj name="Chart" r:id="rId3" imgW="6229497" imgH="3676746"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14400"/>
                        <a:ext cx="70866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9" name="Object 9"/>
          <p:cNvGraphicFramePr>
            <a:graphicFrameLocks noGrp="1" noChangeAspect="1"/>
          </p:cNvGraphicFramePr>
          <p:nvPr>
            <p:ph sz="quarter" idx="2"/>
          </p:nvPr>
        </p:nvGraphicFramePr>
        <p:xfrm>
          <a:off x="1277938" y="5791200"/>
          <a:ext cx="1785937" cy="793750"/>
        </p:xfrm>
        <a:graphic>
          <a:graphicData uri="http://schemas.openxmlformats.org/presentationml/2006/ole">
            <mc:AlternateContent xmlns:mc="http://schemas.openxmlformats.org/markup-compatibility/2006">
              <mc:Choice xmlns:v="urn:schemas-microsoft-com:vml" Requires="v">
                <p:oleObj spid="_x0000_s37897" name="Equation" r:id="rId5" imgW="457200" imgH="203040" progId="Equation.3">
                  <p:embed/>
                </p:oleObj>
              </mc:Choice>
              <mc:Fallback>
                <p:oleObj name="Equation" r:id="rId5" imgW="45720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938" y="5791200"/>
                        <a:ext cx="1785937" cy="793750"/>
                      </a:xfrm>
                      <a:prstGeom prst="rect">
                        <a:avLst/>
                      </a:prstGeom>
                      <a:solidFill>
                        <a:schemeClr val="bg1"/>
                      </a:solidFill>
                    </p:spPr>
                  </p:pic>
                </p:oleObj>
              </mc:Fallback>
            </mc:AlternateContent>
          </a:graphicData>
        </a:graphic>
      </p:graphicFrame>
      <p:sp>
        <p:nvSpPr>
          <p:cNvPr id="17415" name="Text Box 7"/>
          <p:cNvSpPr txBox="1">
            <a:spLocks noChangeArrowheads="1"/>
          </p:cNvSpPr>
          <p:nvPr/>
        </p:nvSpPr>
        <p:spPr bwMode="auto">
          <a:xfrm>
            <a:off x="3581400" y="3352800"/>
            <a:ext cx="3886200" cy="366713"/>
          </a:xfrm>
          <a:prstGeom prst="rect">
            <a:avLst/>
          </a:prstGeom>
          <a:noFill/>
          <a:ln w="9525">
            <a:noFill/>
            <a:miter lim="800000"/>
            <a:headEnd/>
            <a:tailEnd/>
          </a:ln>
        </p:spPr>
        <p:txBody>
          <a:bodyPr>
            <a:spAutoFit/>
          </a:bodyPr>
          <a:lstStyle/>
          <a:p>
            <a:pPr>
              <a:spcBef>
                <a:spcPct val="50000"/>
              </a:spcBef>
            </a:pPr>
            <a:endParaRPr lang="en-US"/>
          </a:p>
        </p:txBody>
      </p:sp>
      <p:sp>
        <p:nvSpPr>
          <p:cNvPr id="17416" name="Text Box 8"/>
          <p:cNvSpPr txBox="1">
            <a:spLocks noChangeArrowheads="1"/>
          </p:cNvSpPr>
          <p:nvPr/>
        </p:nvSpPr>
        <p:spPr bwMode="auto">
          <a:xfrm>
            <a:off x="3733800" y="3505200"/>
            <a:ext cx="3657600" cy="366713"/>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35851" name="Object 11"/>
          <p:cNvGraphicFramePr>
            <a:graphicFrameLocks noGrp="1" noChangeAspect="1"/>
          </p:cNvGraphicFramePr>
          <p:nvPr>
            <p:ph sz="quarter" idx="3"/>
          </p:nvPr>
        </p:nvGraphicFramePr>
        <p:xfrm>
          <a:off x="4908550" y="5791200"/>
          <a:ext cx="1077913" cy="820738"/>
        </p:xfrm>
        <a:graphic>
          <a:graphicData uri="http://schemas.openxmlformats.org/presentationml/2006/ole">
            <mc:AlternateContent xmlns:mc="http://schemas.openxmlformats.org/markup-compatibility/2006">
              <mc:Choice xmlns:v="urn:schemas-microsoft-com:vml" Requires="v">
                <p:oleObj spid="_x0000_s37898" name="Equation" r:id="rId7" imgW="266400" imgH="203040" progId="Equation.3">
                  <p:embed/>
                </p:oleObj>
              </mc:Choice>
              <mc:Fallback>
                <p:oleObj name="Equation" r:id="rId7" imgW="266400" imgH="2030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8550" y="5791200"/>
                        <a:ext cx="1077913" cy="820738"/>
                      </a:xfrm>
                      <a:prstGeom prst="rect">
                        <a:avLst/>
                      </a:prstGeom>
                      <a:solidFill>
                        <a:schemeClr val="bg1"/>
                      </a:solidFill>
                    </p:spPr>
                  </p:pic>
                </p:oleObj>
              </mc:Fallback>
            </mc:AlternateContent>
          </a:graphicData>
        </a:graphic>
      </p:graphicFrame>
      <p:sp>
        <p:nvSpPr>
          <p:cNvPr id="17417" name="Line 13"/>
          <p:cNvSpPr>
            <a:spLocks noChangeShapeType="1"/>
          </p:cNvSpPr>
          <p:nvPr/>
        </p:nvSpPr>
        <p:spPr bwMode="auto">
          <a:xfrm flipV="1">
            <a:off x="2362200" y="3276600"/>
            <a:ext cx="0" cy="1447800"/>
          </a:xfrm>
          <a:prstGeom prst="line">
            <a:avLst/>
          </a:prstGeom>
          <a:noFill/>
          <a:ln w="38100">
            <a:solidFill>
              <a:srgbClr val="000000"/>
            </a:solidFill>
            <a:round/>
            <a:headEnd/>
            <a:tailEnd/>
          </a:ln>
        </p:spPr>
        <p:txBody>
          <a:bodyPr/>
          <a:lstStyle/>
          <a:p>
            <a:endParaRPr lang="en-GB"/>
          </a:p>
        </p:txBody>
      </p:sp>
      <p:sp>
        <p:nvSpPr>
          <p:cNvPr id="35858" name="Line 18"/>
          <p:cNvSpPr>
            <a:spLocks noChangeShapeType="1"/>
          </p:cNvSpPr>
          <p:nvPr/>
        </p:nvSpPr>
        <p:spPr bwMode="auto">
          <a:xfrm flipV="1">
            <a:off x="1371600" y="4267200"/>
            <a:ext cx="609600" cy="1752600"/>
          </a:xfrm>
          <a:prstGeom prst="line">
            <a:avLst/>
          </a:prstGeom>
          <a:noFill/>
          <a:ln w="38100">
            <a:solidFill>
              <a:srgbClr val="000000"/>
            </a:solidFill>
            <a:round/>
            <a:headEnd/>
            <a:tailEnd type="triangle" w="med" len="med"/>
          </a:ln>
        </p:spPr>
        <p:txBody>
          <a:bodyPr/>
          <a:lstStyle/>
          <a:p>
            <a:endParaRPr lang="en-GB"/>
          </a:p>
        </p:txBody>
      </p:sp>
      <p:sp>
        <p:nvSpPr>
          <p:cNvPr id="35859" name="Line 19"/>
          <p:cNvSpPr>
            <a:spLocks noChangeShapeType="1"/>
          </p:cNvSpPr>
          <p:nvPr/>
        </p:nvSpPr>
        <p:spPr bwMode="auto">
          <a:xfrm flipH="1" flipV="1">
            <a:off x="3048000" y="4343400"/>
            <a:ext cx="1447800" cy="1676400"/>
          </a:xfrm>
          <a:prstGeom prst="line">
            <a:avLst/>
          </a:prstGeom>
          <a:noFill/>
          <a:ln w="38100">
            <a:solidFill>
              <a:srgbClr val="000000"/>
            </a:solidFill>
            <a:round/>
            <a:headEnd/>
            <a:tailEnd type="triangle" w="med" len="me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9"/>
                                        </p:tgtEl>
                                        <p:attrNameLst>
                                          <p:attrName>style.visibility</p:attrName>
                                        </p:attrNameLst>
                                      </p:cBhvr>
                                      <p:to>
                                        <p:strVal val="visible"/>
                                      </p:to>
                                    </p:set>
                                    <p:anim calcmode="lin" valueType="num">
                                      <p:cBhvr additive="base">
                                        <p:cTn id="7" dur="500" fill="hold"/>
                                        <p:tgtEl>
                                          <p:spTgt spid="35849"/>
                                        </p:tgtEl>
                                        <p:attrNameLst>
                                          <p:attrName>ppt_x</p:attrName>
                                        </p:attrNameLst>
                                      </p:cBhvr>
                                      <p:tavLst>
                                        <p:tav tm="0">
                                          <p:val>
                                            <p:strVal val="#ppt_x"/>
                                          </p:val>
                                        </p:tav>
                                        <p:tav tm="100000">
                                          <p:val>
                                            <p:strVal val="#ppt_x"/>
                                          </p:val>
                                        </p:tav>
                                      </p:tavLst>
                                    </p:anim>
                                    <p:anim calcmode="lin" valueType="num">
                                      <p:cBhvr additive="base">
                                        <p:cTn id="8" dur="500" fill="hold"/>
                                        <p:tgtEl>
                                          <p:spTgt spid="358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58"/>
                                        </p:tgtEl>
                                        <p:attrNameLst>
                                          <p:attrName>style.visibility</p:attrName>
                                        </p:attrNameLst>
                                      </p:cBhvr>
                                      <p:to>
                                        <p:strVal val="visible"/>
                                      </p:to>
                                    </p:set>
                                    <p:anim calcmode="lin" valueType="num">
                                      <p:cBhvr additive="base">
                                        <p:cTn id="11" dur="500" fill="hold"/>
                                        <p:tgtEl>
                                          <p:spTgt spid="35858"/>
                                        </p:tgtEl>
                                        <p:attrNameLst>
                                          <p:attrName>ppt_x</p:attrName>
                                        </p:attrNameLst>
                                      </p:cBhvr>
                                      <p:tavLst>
                                        <p:tav tm="0">
                                          <p:val>
                                            <p:strVal val="#ppt_x"/>
                                          </p:val>
                                        </p:tav>
                                        <p:tav tm="100000">
                                          <p:val>
                                            <p:strVal val="#ppt_x"/>
                                          </p:val>
                                        </p:tav>
                                      </p:tavLst>
                                    </p:anim>
                                    <p:anim calcmode="lin" valueType="num">
                                      <p:cBhvr additive="base">
                                        <p:cTn id="12" dur="500" fill="hold"/>
                                        <p:tgtEl>
                                          <p:spTgt spid="358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51"/>
                                        </p:tgtEl>
                                        <p:attrNameLst>
                                          <p:attrName>style.visibility</p:attrName>
                                        </p:attrNameLst>
                                      </p:cBhvr>
                                      <p:to>
                                        <p:strVal val="visible"/>
                                      </p:to>
                                    </p:set>
                                    <p:anim calcmode="lin" valueType="num">
                                      <p:cBhvr additive="base">
                                        <p:cTn id="17" dur="500" fill="hold"/>
                                        <p:tgtEl>
                                          <p:spTgt spid="35851"/>
                                        </p:tgtEl>
                                        <p:attrNameLst>
                                          <p:attrName>ppt_x</p:attrName>
                                        </p:attrNameLst>
                                      </p:cBhvr>
                                      <p:tavLst>
                                        <p:tav tm="0">
                                          <p:val>
                                            <p:strVal val="#ppt_x"/>
                                          </p:val>
                                        </p:tav>
                                        <p:tav tm="100000">
                                          <p:val>
                                            <p:strVal val="#ppt_x"/>
                                          </p:val>
                                        </p:tav>
                                      </p:tavLst>
                                    </p:anim>
                                    <p:anim calcmode="lin" valueType="num">
                                      <p:cBhvr additive="base">
                                        <p:cTn id="18" dur="500" fill="hold"/>
                                        <p:tgtEl>
                                          <p:spTgt spid="358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59"/>
                                        </p:tgtEl>
                                        <p:attrNameLst>
                                          <p:attrName>style.visibility</p:attrName>
                                        </p:attrNameLst>
                                      </p:cBhvr>
                                      <p:to>
                                        <p:strVal val="visible"/>
                                      </p:to>
                                    </p:set>
                                    <p:anim calcmode="lin" valueType="num">
                                      <p:cBhvr additive="base">
                                        <p:cTn id="21" dur="500" fill="hold"/>
                                        <p:tgtEl>
                                          <p:spTgt spid="35859"/>
                                        </p:tgtEl>
                                        <p:attrNameLst>
                                          <p:attrName>ppt_x</p:attrName>
                                        </p:attrNameLst>
                                      </p:cBhvr>
                                      <p:tavLst>
                                        <p:tav tm="0">
                                          <p:val>
                                            <p:strVal val="#ppt_x"/>
                                          </p:val>
                                        </p:tav>
                                        <p:tav tm="100000">
                                          <p:val>
                                            <p:strVal val="#ppt_x"/>
                                          </p:val>
                                        </p:tav>
                                      </p:tavLst>
                                    </p:anim>
                                    <p:anim calcmode="lin" valueType="num">
                                      <p:cBhvr additive="base">
                                        <p:cTn id="22" dur="500" fill="hold"/>
                                        <p:tgtEl>
                                          <p:spTgt spid="35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animBg="1"/>
      <p:bldP spid="3585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04800"/>
            <a:ext cx="9144000" cy="3581400"/>
          </a:xfrm>
        </p:spPr>
        <p:txBody>
          <a:bodyPr>
            <a:normAutofit/>
          </a:bodyPr>
          <a:lstStyle/>
          <a:p>
            <a:pPr algn="just" eaLnBrk="1" hangingPunct="1">
              <a:defRPr/>
            </a:pPr>
            <a:r>
              <a:rPr lang="en-US" sz="3200" dirty="0" smtClean="0"/>
              <a:t>Example: If the time to failure for an electrical component follows an exponential distribution with a mean time to failure of 1000 hours, what is the probability that a randomly chosen component will fail before 750 hours?</a:t>
            </a:r>
          </a:p>
        </p:txBody>
      </p:sp>
      <p:sp>
        <p:nvSpPr>
          <p:cNvPr id="31749" name="Text Box 4"/>
          <p:cNvSpPr txBox="1">
            <a:spLocks noChangeArrowheads="1"/>
          </p:cNvSpPr>
          <p:nvPr/>
        </p:nvSpPr>
        <p:spPr bwMode="auto">
          <a:xfrm>
            <a:off x="395536" y="4077072"/>
            <a:ext cx="5105400" cy="1563688"/>
          </a:xfrm>
          <a:prstGeom prst="rect">
            <a:avLst/>
          </a:prstGeom>
          <a:noFill/>
          <a:ln w="9525">
            <a:solidFill>
              <a:schemeClr val="tx1"/>
            </a:solidFill>
            <a:miter lim="800000"/>
            <a:headEnd/>
            <a:tailEnd/>
          </a:ln>
        </p:spPr>
        <p:txBody>
          <a:bodyPr>
            <a:spAutoFit/>
          </a:bodyPr>
          <a:lstStyle/>
          <a:p>
            <a:pPr>
              <a:spcBef>
                <a:spcPct val="50000"/>
              </a:spcBef>
            </a:pPr>
            <a:r>
              <a:rPr lang="en-US" sz="3200" dirty="0"/>
              <a:t>Hint: </a:t>
            </a:r>
            <a:r>
              <a:rPr lang="el-GR" sz="3200" dirty="0">
                <a:cs typeface="Tahoma" pitchFamily="34" charset="0"/>
              </a:rPr>
              <a:t>λ</a:t>
            </a:r>
            <a:r>
              <a:rPr lang="en-US" sz="3200" dirty="0">
                <a:cs typeface="Tahoma" pitchFamily="34" charset="0"/>
              </a:rPr>
              <a:t> is the failure rate (expected number of failures per hour).</a:t>
            </a:r>
            <a:endParaRPr lang="el-GR" sz="3200" dirty="0">
              <a:cs typeface="Tahom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Grp="1" noChangeArrowheads="1"/>
          </p:cNvSpPr>
          <p:nvPr>
            <p:ph type="title"/>
          </p:nvPr>
        </p:nvSpPr>
        <p:spPr/>
        <p:txBody>
          <a:bodyPr>
            <a:normAutofit fontScale="90000"/>
          </a:bodyPr>
          <a:lstStyle/>
          <a:p>
            <a:pPr eaLnBrk="1" hangingPunct="1">
              <a:defRPr/>
            </a:pPr>
            <a:r>
              <a:rPr lang="en-US" sz="4000" smtClean="0"/>
              <a:t>Mean and Variance for an Exponential Random Variable</a:t>
            </a:r>
          </a:p>
        </p:txBody>
      </p:sp>
      <p:graphicFrame>
        <p:nvGraphicFramePr>
          <p:cNvPr id="51204" name="Object 4"/>
          <p:cNvGraphicFramePr>
            <a:graphicFrameLocks noGrp="1" noChangeAspect="1"/>
          </p:cNvGraphicFramePr>
          <p:nvPr>
            <p:ph sz="half" idx="1"/>
          </p:nvPr>
        </p:nvGraphicFramePr>
        <p:xfrm>
          <a:off x="1589088" y="1708150"/>
          <a:ext cx="5888037" cy="1644650"/>
        </p:xfrm>
        <a:graphic>
          <a:graphicData uri="http://schemas.openxmlformats.org/presentationml/2006/ole">
            <mc:AlternateContent xmlns:mc="http://schemas.openxmlformats.org/markup-compatibility/2006">
              <mc:Choice xmlns:v="urn:schemas-microsoft-com:vml" Requires="v">
                <p:oleObj spid="_x0000_s36870" name="Equation" r:id="rId3" imgW="1726920" imgH="482400" progId="Equation.3">
                  <p:embed/>
                </p:oleObj>
              </mc:Choice>
              <mc:Fallback>
                <p:oleObj name="Equation" r:id="rId3" imgW="17269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088" y="1708150"/>
                        <a:ext cx="5888037" cy="1644650"/>
                      </a:xfrm>
                      <a:prstGeom prst="rect">
                        <a:avLst/>
                      </a:prstGeom>
                      <a:solidFill>
                        <a:schemeClr val="bg1"/>
                      </a:solidFill>
                    </p:spPr>
                  </p:pic>
                </p:oleObj>
              </mc:Fallback>
            </mc:AlternateContent>
          </a:graphicData>
        </a:graphic>
      </p:graphicFrame>
      <p:graphicFrame>
        <p:nvGraphicFramePr>
          <p:cNvPr id="51210" name="Object 10"/>
          <p:cNvGraphicFramePr>
            <a:graphicFrameLocks noGrp="1" noChangeAspect="1"/>
          </p:cNvGraphicFramePr>
          <p:nvPr>
            <p:ph sz="quarter" idx="3"/>
          </p:nvPr>
        </p:nvGraphicFramePr>
        <p:xfrm>
          <a:off x="1450975" y="3833813"/>
          <a:ext cx="6850063" cy="1370012"/>
        </p:xfrm>
        <a:graphic>
          <a:graphicData uri="http://schemas.openxmlformats.org/presentationml/2006/ole">
            <mc:AlternateContent xmlns:mc="http://schemas.openxmlformats.org/markup-compatibility/2006">
              <mc:Choice xmlns:v="urn:schemas-microsoft-com:vml" Requires="v">
                <p:oleObj spid="_x0000_s36871" name="Equation" r:id="rId5" imgW="2476440" imgH="495000" progId="Equation.3">
                  <p:embed/>
                </p:oleObj>
              </mc:Choice>
              <mc:Fallback>
                <p:oleObj name="Equation" r:id="rId5" imgW="2476440" imgH="4950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975" y="3833813"/>
                        <a:ext cx="6850063" cy="1370012"/>
                      </a:xfrm>
                      <a:prstGeom prst="rect">
                        <a:avLst/>
                      </a:prstGeom>
                      <a:solidFill>
                        <a:schemeClr val="bg1"/>
                      </a:solidFill>
                    </p:spPr>
                  </p:pic>
                </p:oleObj>
              </mc:Fallback>
            </mc:AlternateContent>
          </a:graphicData>
        </a:graphic>
      </p:graphicFrame>
      <p:sp>
        <p:nvSpPr>
          <p:cNvPr id="51214" name="Text Box 14"/>
          <p:cNvSpPr txBox="1">
            <a:spLocks noChangeArrowheads="1"/>
          </p:cNvSpPr>
          <p:nvPr/>
        </p:nvSpPr>
        <p:spPr bwMode="auto">
          <a:xfrm>
            <a:off x="990600" y="5638800"/>
            <a:ext cx="7086600" cy="579438"/>
          </a:xfrm>
          <a:prstGeom prst="rect">
            <a:avLst/>
          </a:prstGeom>
          <a:noFill/>
          <a:ln w="9525">
            <a:noFill/>
            <a:miter lim="800000"/>
            <a:headEnd/>
            <a:tailEnd/>
          </a:ln>
        </p:spPr>
        <p:txBody>
          <a:bodyPr>
            <a:spAutoFit/>
          </a:bodyPr>
          <a:lstStyle/>
          <a:p>
            <a:pPr>
              <a:spcBef>
                <a:spcPct val="50000"/>
              </a:spcBef>
            </a:pPr>
            <a:r>
              <a:rPr lang="en-US" sz="3200" dirty="0"/>
              <a:t>Note:  Mean = Standard Deviation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10"/>
                                        </p:tgtEl>
                                        <p:attrNameLst>
                                          <p:attrName>style.visibility</p:attrName>
                                        </p:attrNameLst>
                                      </p:cBhvr>
                                      <p:to>
                                        <p:strVal val="visible"/>
                                      </p:to>
                                    </p:set>
                                    <p:anim calcmode="lin" valueType="num">
                                      <p:cBhvr additive="base">
                                        <p:cTn id="13" dur="500" fill="hold"/>
                                        <p:tgtEl>
                                          <p:spTgt spid="51210"/>
                                        </p:tgtEl>
                                        <p:attrNameLst>
                                          <p:attrName>ppt_x</p:attrName>
                                        </p:attrNameLst>
                                      </p:cBhvr>
                                      <p:tavLst>
                                        <p:tav tm="0">
                                          <p:val>
                                            <p:strVal val="#ppt_x"/>
                                          </p:val>
                                        </p:tav>
                                        <p:tav tm="100000">
                                          <p:val>
                                            <p:strVal val="#ppt_x"/>
                                          </p:val>
                                        </p:tav>
                                      </p:tavLst>
                                    </p:anim>
                                    <p:anim calcmode="lin" valueType="num">
                                      <p:cBhvr additive="base">
                                        <p:cTn id="14"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14"/>
                                        </p:tgtEl>
                                        <p:attrNameLst>
                                          <p:attrName>style.visibility</p:attrName>
                                        </p:attrNameLst>
                                      </p:cBhvr>
                                      <p:to>
                                        <p:strVal val="visible"/>
                                      </p:to>
                                    </p:set>
                                    <p:anim calcmode="lin" valueType="num">
                                      <p:cBhvr additive="base">
                                        <p:cTn id="19" dur="500" fill="hold"/>
                                        <p:tgtEl>
                                          <p:spTgt spid="51214"/>
                                        </p:tgtEl>
                                        <p:attrNameLst>
                                          <p:attrName>ppt_x</p:attrName>
                                        </p:attrNameLst>
                                      </p:cBhvr>
                                      <p:tavLst>
                                        <p:tav tm="0">
                                          <p:val>
                                            <p:strVal val="#ppt_x"/>
                                          </p:val>
                                        </p:tav>
                                        <p:tav tm="100000">
                                          <p:val>
                                            <p:strVal val="#ppt_x"/>
                                          </p:val>
                                        </p:tav>
                                      </p:tavLst>
                                    </p:anim>
                                    <p:anim calcmode="lin" valueType="num">
                                      <p:cBhvr additive="base">
                                        <p:cTn id="20" dur="500" fill="hold"/>
                                        <p:tgtEl>
                                          <p:spTgt spid="51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980728"/>
            <a:ext cx="8305800" cy="3591272"/>
          </a:xfrm>
        </p:spPr>
        <p:txBody>
          <a:bodyPr>
            <a:normAutofit/>
          </a:bodyPr>
          <a:lstStyle/>
          <a:p>
            <a:pPr algn="just" eaLnBrk="1" hangingPunct="1">
              <a:defRPr/>
            </a:pPr>
            <a:r>
              <a:rPr lang="en-US" sz="3200" b="1" dirty="0" smtClean="0"/>
              <a:t>Example:</a:t>
            </a:r>
            <a:r>
              <a:rPr lang="en-US" sz="3200" dirty="0" smtClean="0"/>
              <a:t> The time between accidents at a factory follows an exponential distribution with a historical average of 1 accident every 900 days. What is the probability that that there will be more than 1200 days between the next two accidents?</a:t>
            </a:r>
            <a:endParaRPr lang="el-GR" sz="3200" dirty="0" smtClean="0">
              <a:cs typeface="Tahoma" pitchFamily="34" charset="0"/>
            </a:endParaRPr>
          </a:p>
        </p:txBody>
      </p:sp>
      <p:sp>
        <p:nvSpPr>
          <p:cNvPr id="136196" name="Rectangle 4"/>
          <p:cNvSpPr>
            <a:spLocks noGrp="1" noChangeArrowheads="1"/>
          </p:cNvSpPr>
          <p:nvPr>
            <p:ph type="body" idx="1"/>
          </p:nvPr>
        </p:nvSpPr>
        <p:spPr>
          <a:xfrm>
            <a:off x="457200" y="4419600"/>
            <a:ext cx="8229600" cy="1676400"/>
          </a:xfrm>
        </p:spPr>
        <p:txBody>
          <a:bodyPr/>
          <a:lstStyle/>
          <a:p>
            <a:pPr eaLnBrk="1" hangingPunct="1">
              <a:defRPr/>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 Baker, Department of Statistics</a:t>
            </a:r>
          </a:p>
          <a:p>
            <a:pPr>
              <a:defRPr/>
            </a:pPr>
            <a:r>
              <a:rPr lang="en-US"/>
              <a:t>University of South Carolina; Slide </a:t>
            </a:r>
            <a:fld id="{2D29A8AE-1A02-4B1D-BDBB-F47821672BCC}" type="slidenum">
              <a:rPr lang="en-US"/>
              <a:pPr>
                <a:defRPr/>
              </a:pPr>
              <a:t>44</a:t>
            </a:fld>
            <a:endParaRPr lang="en-US"/>
          </a:p>
        </p:txBody>
      </p:sp>
      <p:sp>
        <p:nvSpPr>
          <p:cNvPr id="138242" name="Rectangle 2"/>
          <p:cNvSpPr>
            <a:spLocks noGrp="1" noChangeArrowheads="1"/>
          </p:cNvSpPr>
          <p:nvPr>
            <p:ph type="title"/>
          </p:nvPr>
        </p:nvSpPr>
        <p:spPr>
          <a:xfrm>
            <a:off x="457200" y="304800"/>
            <a:ext cx="8458200" cy="3733800"/>
          </a:xfrm>
        </p:spPr>
        <p:txBody>
          <a:bodyPr/>
          <a:lstStyle/>
          <a:p>
            <a:pPr algn="just" eaLnBrk="1" hangingPunct="1">
              <a:defRPr/>
            </a:pPr>
            <a:r>
              <a:rPr lang="en-US" sz="3200" b="1" dirty="0" smtClean="0"/>
              <a:t>Example:</a:t>
            </a:r>
            <a:r>
              <a:rPr lang="en-US" sz="3200" dirty="0" smtClean="0"/>
              <a:t> If the time between accidents follows an exponential distribution with a mean of 900 days, what is the probability that there will be less than 900 days between the next two accidents?</a:t>
            </a:r>
            <a:r>
              <a:rPr lang="en-US" sz="3600" dirty="0" smtClean="0"/>
              <a:t/>
            </a:r>
            <a:br>
              <a:rPr lang="en-US" sz="3600" dirty="0" smtClean="0"/>
            </a:br>
            <a:endParaRPr lang="el-GR" sz="3600" dirty="0" smtClean="0">
              <a:cs typeface="Tahoma" pitchFamily="34" charset="0"/>
            </a:endParaRPr>
          </a:p>
        </p:txBody>
      </p:sp>
      <p:sp>
        <p:nvSpPr>
          <p:cNvPr id="138244" name="Rectangle 4"/>
          <p:cNvSpPr>
            <a:spLocks noGrp="1" noChangeArrowheads="1"/>
          </p:cNvSpPr>
          <p:nvPr>
            <p:ph type="body" idx="1"/>
          </p:nvPr>
        </p:nvSpPr>
        <p:spPr>
          <a:xfrm>
            <a:off x="457200" y="4495800"/>
            <a:ext cx="8229600" cy="1676400"/>
          </a:xfrm>
        </p:spPr>
        <p:txBody>
          <a:bodyPr/>
          <a:lstStyle/>
          <a:p>
            <a:pPr eaLnBrk="1" hangingPunct="1">
              <a:defRPr/>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1628800"/>
          </a:xfrm>
        </p:spPr>
        <p:txBody>
          <a:bodyPr>
            <a:normAutofit/>
          </a:bodyPr>
          <a:lstStyle/>
          <a:p>
            <a:pPr eaLnBrk="1" hangingPunct="1">
              <a:defRPr/>
            </a:pPr>
            <a:r>
              <a:rPr lang="en-US" sz="3200" dirty="0" smtClean="0"/>
              <a:t>Relationship between Exponential &amp; Poisson Distributions</a:t>
            </a:r>
          </a:p>
        </p:txBody>
      </p:sp>
      <p:sp>
        <p:nvSpPr>
          <p:cNvPr id="56323" name="Rectangle 3"/>
          <p:cNvSpPr>
            <a:spLocks noGrp="1" noChangeArrowheads="1"/>
          </p:cNvSpPr>
          <p:nvPr>
            <p:ph type="body" idx="1"/>
          </p:nvPr>
        </p:nvSpPr>
        <p:spPr>
          <a:xfrm>
            <a:off x="467544" y="1556792"/>
            <a:ext cx="8229600" cy="4572000"/>
          </a:xfrm>
        </p:spPr>
        <p:txBody>
          <a:bodyPr/>
          <a:lstStyle/>
          <a:p>
            <a:pPr eaLnBrk="1" hangingPunct="1">
              <a:defRPr/>
            </a:pPr>
            <a:r>
              <a:rPr lang="en-US" dirty="0" smtClean="0"/>
              <a:t>Recall that the Poisson distribution is used to compute the probability of a specific number of events occurring in a particular interval of time or space.</a:t>
            </a:r>
          </a:p>
          <a:p>
            <a:pPr eaLnBrk="1" hangingPunct="1">
              <a:defRPr/>
            </a:pPr>
            <a:r>
              <a:rPr lang="en-US" dirty="0" smtClean="0"/>
              <a:t>Instead of the number of events being the random variable, consider the time or space between events as the random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2"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0"/>
            <a:ext cx="8229600" cy="1600200"/>
          </a:xfrm>
        </p:spPr>
        <p:txBody>
          <a:bodyPr/>
          <a:lstStyle/>
          <a:p>
            <a:pPr eaLnBrk="1" hangingPunct="1">
              <a:defRPr/>
            </a:pPr>
            <a:r>
              <a:rPr lang="en-US" sz="3600" smtClean="0"/>
              <a:t>Exponential or Poisson Distribution?</a:t>
            </a:r>
          </a:p>
        </p:txBody>
      </p:sp>
      <p:sp>
        <p:nvSpPr>
          <p:cNvPr id="107523" name="Rectangle 3"/>
          <p:cNvSpPr>
            <a:spLocks noGrp="1" noChangeArrowheads="1"/>
          </p:cNvSpPr>
          <p:nvPr>
            <p:ph type="body" idx="1"/>
          </p:nvPr>
        </p:nvSpPr>
        <p:spPr>
          <a:xfrm>
            <a:off x="467544" y="1169368"/>
            <a:ext cx="8382000" cy="5283968"/>
          </a:xfrm>
        </p:spPr>
        <p:txBody>
          <a:bodyPr/>
          <a:lstStyle/>
          <a:p>
            <a:pPr eaLnBrk="1" hangingPunct="1">
              <a:lnSpc>
                <a:spcPct val="80000"/>
              </a:lnSpc>
              <a:defRPr/>
            </a:pPr>
            <a:r>
              <a:rPr lang="en-US" sz="2800" dirty="0" smtClean="0"/>
              <a:t>We model the number of industrial accidents occurring in one year.</a:t>
            </a:r>
          </a:p>
          <a:p>
            <a:pPr eaLnBrk="1" hangingPunct="1">
              <a:lnSpc>
                <a:spcPct val="80000"/>
              </a:lnSpc>
              <a:buFont typeface="Wingdings" pitchFamily="2" charset="2"/>
              <a:buNone/>
              <a:defRPr/>
            </a:pPr>
            <a:endParaRPr lang="en-US" sz="2800" dirty="0" smtClean="0"/>
          </a:p>
          <a:p>
            <a:pPr eaLnBrk="1" hangingPunct="1">
              <a:lnSpc>
                <a:spcPct val="80000"/>
              </a:lnSpc>
              <a:defRPr/>
            </a:pPr>
            <a:r>
              <a:rPr lang="en-US" sz="2800" dirty="0" smtClean="0"/>
              <a:t>We model the length of time between two industrial accidents (assuming an accident occurring is a Poisson event).</a:t>
            </a:r>
          </a:p>
          <a:p>
            <a:pPr eaLnBrk="1" hangingPunct="1">
              <a:lnSpc>
                <a:spcPct val="80000"/>
              </a:lnSpc>
              <a:defRPr/>
            </a:pPr>
            <a:endParaRPr lang="en-US" sz="2800" dirty="0" smtClean="0"/>
          </a:p>
          <a:p>
            <a:pPr eaLnBrk="1" hangingPunct="1">
              <a:lnSpc>
                <a:spcPct val="80000"/>
              </a:lnSpc>
              <a:defRPr/>
            </a:pPr>
            <a:r>
              <a:rPr lang="en-US" sz="2800" dirty="0" smtClean="0"/>
              <a:t>We model the time between radioactive particles passing by a counter (assuming a particle passing by is a Poisson event). </a:t>
            </a:r>
          </a:p>
          <a:p>
            <a:pPr eaLnBrk="1" hangingPunct="1">
              <a:lnSpc>
                <a:spcPct val="80000"/>
              </a:lnSpc>
              <a:buFont typeface="Wingdings" pitchFamily="2" charset="2"/>
              <a:buNone/>
              <a:defRPr/>
            </a:pPr>
            <a:endParaRPr lang="en-US" sz="2800" dirty="0" smtClean="0"/>
          </a:p>
          <a:p>
            <a:pPr eaLnBrk="1" hangingPunct="1">
              <a:lnSpc>
                <a:spcPct val="80000"/>
              </a:lnSpc>
              <a:defRPr/>
            </a:pPr>
            <a:r>
              <a:rPr lang="en-US" sz="2800" dirty="0" smtClean="0"/>
              <a:t> We model the number of radioactive particles passing by a counter in one hour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7" dur="500"/>
                                        <p:tgtEl>
                                          <p:spTgt spid="107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12" dur="500"/>
                                        <p:tgtEl>
                                          <p:spTgt spid="1075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7523">
                                            <p:txEl>
                                              <p:pRg st="4" end="4"/>
                                            </p:txEl>
                                          </p:spTgt>
                                        </p:tgtEl>
                                        <p:attrNameLst>
                                          <p:attrName>style.visibility</p:attrName>
                                        </p:attrNameLst>
                                      </p:cBhvr>
                                      <p:to>
                                        <p:strVal val="visible"/>
                                      </p:to>
                                    </p:set>
                                    <p:animEffect transition="in" filter="blinds(horizontal)">
                                      <p:cBhvr>
                                        <p:cTn id="17" dur="500"/>
                                        <p:tgtEl>
                                          <p:spTgt spid="107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7523">
                                            <p:txEl>
                                              <p:pRg st="6" end="6"/>
                                            </p:txEl>
                                          </p:spTgt>
                                        </p:tgtEl>
                                        <p:attrNameLst>
                                          <p:attrName>style.visibility</p:attrName>
                                        </p:attrNameLst>
                                      </p:cBhvr>
                                      <p:to>
                                        <p:strVal val="visible"/>
                                      </p:to>
                                    </p:set>
                                    <p:animEffect transition="in" filter="blinds(horizontal)">
                                      <p:cBhvr>
                                        <p:cTn id="22" dur="500"/>
                                        <p:tgtEl>
                                          <p:spTgt spid="107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pPr eaLnBrk="1" hangingPunct="1">
              <a:defRPr/>
            </a:pPr>
            <a:r>
              <a:rPr lang="en-US" sz="4000" smtClean="0"/>
              <a:t>Now let T = the time (or space) until the next Poisson event.</a:t>
            </a:r>
          </a:p>
        </p:txBody>
      </p:sp>
      <p:graphicFrame>
        <p:nvGraphicFramePr>
          <p:cNvPr id="20482" name="Object 4"/>
          <p:cNvGraphicFramePr>
            <a:graphicFrameLocks noGrp="1" noChangeAspect="1"/>
          </p:cNvGraphicFramePr>
          <p:nvPr>
            <p:ph idx="1"/>
          </p:nvPr>
        </p:nvGraphicFramePr>
        <p:xfrm>
          <a:off x="2600325" y="1981200"/>
          <a:ext cx="3943350" cy="985838"/>
        </p:xfrm>
        <a:graphic>
          <a:graphicData uri="http://schemas.openxmlformats.org/presentationml/2006/ole">
            <mc:AlternateContent xmlns:mc="http://schemas.openxmlformats.org/markup-compatibility/2006">
              <mc:Choice xmlns:v="urn:schemas-microsoft-com:vml" Requires="v">
                <p:oleObj spid="_x0000_s38916" name="Equation" r:id="rId3" imgW="914400" imgH="228600" progId="Equation.3">
                  <p:embed/>
                </p:oleObj>
              </mc:Choice>
              <mc:Fallback>
                <p:oleObj name="Equation" r:id="rId3" imgW="914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325" y="1981200"/>
                        <a:ext cx="3943350" cy="985838"/>
                      </a:xfrm>
                      <a:prstGeom prst="rect">
                        <a:avLst/>
                      </a:prstGeom>
                      <a:solidFill>
                        <a:schemeClr val="bg1"/>
                      </a:solidFill>
                    </p:spPr>
                  </p:pic>
                </p:oleObj>
              </mc:Fallback>
            </mc:AlternateContent>
          </a:graphicData>
        </a:graphic>
      </p:graphicFrame>
      <p:sp>
        <p:nvSpPr>
          <p:cNvPr id="108550" name="Text Box 6"/>
          <p:cNvSpPr txBox="1">
            <a:spLocks noChangeArrowheads="1"/>
          </p:cNvSpPr>
          <p:nvPr/>
        </p:nvSpPr>
        <p:spPr bwMode="auto">
          <a:xfrm>
            <a:off x="838200" y="3200400"/>
            <a:ext cx="7543800" cy="2554545"/>
          </a:xfrm>
          <a:prstGeom prst="rect">
            <a:avLst/>
          </a:prstGeom>
          <a:noFill/>
          <a:ln w="9525">
            <a:noFill/>
            <a:miter lim="800000"/>
            <a:headEnd/>
            <a:tailEnd/>
          </a:ln>
          <a:effectLst/>
        </p:spPr>
        <p:txBody>
          <a:bodyPr>
            <a:spAutoFit/>
          </a:bodyPr>
          <a:lstStyle/>
          <a:p>
            <a:pPr algn="just">
              <a:spcBef>
                <a:spcPct val="50000"/>
              </a:spcBef>
              <a:defRPr/>
            </a:pPr>
            <a:r>
              <a:rPr lang="en-US" sz="3200" dirty="0"/>
              <a:t>In other words, </a:t>
            </a:r>
            <a:r>
              <a:rPr lang="en-US" sz="3200" dirty="0">
                <a:effectLst>
                  <a:outerShdw blurRad="38100" dist="38100" dir="2700000" algn="tl">
                    <a:srgbClr val="000000"/>
                  </a:outerShdw>
                </a:effectLst>
              </a:rPr>
              <a:t>the probability that the length of time (or space) until the next event is greater than some given time (or space), t, is the same as the probability that no events will occur in time (or space) t.</a:t>
            </a:r>
            <a:r>
              <a:rPr lang="en-US" sz="3200" dirty="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229600" cy="1600200"/>
          </a:xfrm>
        </p:spPr>
        <p:txBody>
          <a:bodyPr/>
          <a:lstStyle/>
          <a:p>
            <a:pPr eaLnBrk="1" hangingPunct="1">
              <a:defRPr/>
            </a:pPr>
            <a:r>
              <a:rPr lang="en-US" smtClean="0"/>
              <a:t>Radioactive Particles </a:t>
            </a:r>
          </a:p>
        </p:txBody>
      </p:sp>
      <p:sp>
        <p:nvSpPr>
          <p:cNvPr id="62467" name="Rectangle 3"/>
          <p:cNvSpPr>
            <a:spLocks noGrp="1" noChangeArrowheads="1"/>
          </p:cNvSpPr>
          <p:nvPr>
            <p:ph type="body" idx="1"/>
          </p:nvPr>
        </p:nvSpPr>
        <p:spPr>
          <a:xfrm>
            <a:off x="457200" y="1371600"/>
            <a:ext cx="8229600" cy="4721696"/>
          </a:xfrm>
        </p:spPr>
        <p:txBody>
          <a:bodyPr>
            <a:normAutofit/>
          </a:bodyPr>
          <a:lstStyle/>
          <a:p>
            <a:pPr algn="just" eaLnBrk="1" hangingPunct="1">
              <a:lnSpc>
                <a:spcPct val="90000"/>
              </a:lnSpc>
              <a:buNone/>
              <a:defRPr/>
            </a:pPr>
            <a:r>
              <a:rPr lang="en-US" sz="2800" b="1" dirty="0" smtClean="0"/>
              <a:t>Question:</a:t>
            </a:r>
            <a:r>
              <a:rPr lang="en-US" sz="2800" dirty="0" smtClean="0"/>
              <a:t> The arrival of radioactive particles at a counter are Poisson events. So the number of particles in an interval of time follows a Poisson distribution. Suppose we average 2 particles per millisecond.</a:t>
            </a:r>
          </a:p>
          <a:p>
            <a:pPr algn="just" eaLnBrk="1" hangingPunct="1">
              <a:lnSpc>
                <a:spcPct val="90000"/>
              </a:lnSpc>
              <a:defRPr/>
            </a:pPr>
            <a:endParaRPr lang="en-US" sz="2800" dirty="0" smtClean="0"/>
          </a:p>
          <a:p>
            <a:pPr algn="just" eaLnBrk="1" hangingPunct="1">
              <a:lnSpc>
                <a:spcPct val="90000"/>
              </a:lnSpc>
              <a:defRPr/>
            </a:pPr>
            <a:r>
              <a:rPr lang="en-US" sz="2800" dirty="0" smtClean="0"/>
              <a:t>What is the probability that no particles will pass the counter in the next 3 milliseconds?</a:t>
            </a:r>
          </a:p>
          <a:p>
            <a:pPr algn="just" eaLnBrk="1" hangingPunct="1">
              <a:lnSpc>
                <a:spcPct val="90000"/>
              </a:lnSpc>
              <a:defRPr/>
            </a:pPr>
            <a:endParaRPr lang="en-US" sz="2800" dirty="0" smtClean="0"/>
          </a:p>
          <a:p>
            <a:pPr algn="just" eaLnBrk="1" hangingPunct="1">
              <a:lnSpc>
                <a:spcPct val="90000"/>
              </a:lnSpc>
              <a:defRPr/>
            </a:pPr>
            <a:r>
              <a:rPr lang="en-US" sz="2800" dirty="0" smtClean="0"/>
              <a:t>What is the probability that more than 3 milliseconds will elapse before the next particle passes?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2" dur="500"/>
                                        <p:tgtEl>
                                          <p:spTgt spid="624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1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smtClean="0"/>
              <a:t>Machine Failures</a:t>
            </a:r>
          </a:p>
        </p:txBody>
      </p:sp>
      <p:sp>
        <p:nvSpPr>
          <p:cNvPr id="97283" name="Rectangle 3"/>
          <p:cNvSpPr>
            <a:spLocks noGrp="1" noChangeArrowheads="1"/>
          </p:cNvSpPr>
          <p:nvPr>
            <p:ph type="body" idx="1"/>
          </p:nvPr>
        </p:nvSpPr>
        <p:spPr/>
        <p:txBody>
          <a:bodyPr>
            <a:normAutofit fontScale="92500" lnSpcReduction="20000"/>
          </a:bodyPr>
          <a:lstStyle/>
          <a:p>
            <a:pPr algn="just" eaLnBrk="1" hangingPunct="1">
              <a:buNone/>
              <a:defRPr/>
            </a:pPr>
            <a:r>
              <a:rPr lang="en-US" b="1" dirty="0" smtClean="0"/>
              <a:t>Question:</a:t>
            </a:r>
            <a:r>
              <a:rPr lang="en-US" dirty="0" smtClean="0"/>
              <a:t> If the number of machine failures in a given interval of time follows a Poisson distribution with an average of 1 failure per 1000 hours. </a:t>
            </a:r>
          </a:p>
          <a:p>
            <a:pPr algn="just" eaLnBrk="1" hangingPunct="1">
              <a:buNone/>
              <a:defRPr/>
            </a:pPr>
            <a:endParaRPr lang="en-US" dirty="0" smtClean="0"/>
          </a:p>
          <a:p>
            <a:pPr algn="just">
              <a:defRPr/>
            </a:pPr>
            <a:r>
              <a:rPr lang="en-US" dirty="0" smtClean="0"/>
              <a:t>what is the probability that there will be no failures during the next 2000 hours?</a:t>
            </a:r>
          </a:p>
          <a:p>
            <a:pPr eaLnBrk="1" hangingPunct="1">
              <a:defRPr/>
            </a:pPr>
            <a:endParaRPr lang="en-US" dirty="0" smtClean="0"/>
          </a:p>
          <a:p>
            <a:pPr eaLnBrk="1" hangingPunct="1">
              <a:defRPr/>
            </a:pPr>
            <a:r>
              <a:rPr lang="en-US" dirty="0" smtClean="0"/>
              <a:t>What is the probability that the time until the next failure is more than 2000 hours?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7"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9144000" cy="5877272"/>
          </a:xfrm>
        </p:spPr>
        <p:style>
          <a:lnRef idx="1">
            <a:schemeClr val="accent1"/>
          </a:lnRef>
          <a:fillRef idx="2">
            <a:schemeClr val="accent1"/>
          </a:fillRef>
          <a:effectRef idx="1">
            <a:schemeClr val="accent1"/>
          </a:effectRef>
          <a:fontRef idx="minor">
            <a:schemeClr val="dk1"/>
          </a:fontRef>
        </p:style>
        <p:txBody>
          <a:bodyPr>
            <a:noAutofit/>
          </a:bodyPr>
          <a:lstStyle/>
          <a:p>
            <a:pPr algn="just">
              <a:buNone/>
            </a:pPr>
            <a:r>
              <a:rPr lang="en-US" sz="3600" dirty="0" smtClean="0"/>
              <a:t>Popular and useful continuous distributions are:</a:t>
            </a:r>
          </a:p>
          <a:p>
            <a:pPr algn="just">
              <a:buNone/>
            </a:pPr>
            <a:endParaRPr lang="en-GB" sz="3600" dirty="0" smtClean="0"/>
          </a:p>
          <a:p>
            <a:pPr algn="just"/>
            <a:r>
              <a:rPr lang="en-GB" sz="3600" b="1" dirty="0" smtClean="0"/>
              <a:t>Normal distribution </a:t>
            </a:r>
          </a:p>
          <a:p>
            <a:pPr algn="just"/>
            <a:r>
              <a:rPr lang="en-US" sz="3600" b="1" dirty="0" smtClean="0"/>
              <a:t>Exponential distribution</a:t>
            </a:r>
          </a:p>
          <a:p>
            <a:pPr algn="just"/>
            <a:r>
              <a:rPr lang="en-US" sz="3600" dirty="0" smtClean="0"/>
              <a:t>Fisher’s F  distribution</a:t>
            </a:r>
          </a:p>
          <a:p>
            <a:pPr algn="just"/>
            <a:r>
              <a:rPr lang="en-US" sz="3600" dirty="0" smtClean="0"/>
              <a:t>Student’s t distribution</a:t>
            </a:r>
          </a:p>
          <a:p>
            <a:pPr algn="just">
              <a:buNone/>
            </a:pPr>
            <a:endParaRPr lang="en-US" sz="3600" dirty="0" smtClean="0"/>
          </a:p>
          <a:p>
            <a:pPr algn="just"/>
            <a:endParaRPr lang="en-GB" sz="3600" dirty="0"/>
          </a:p>
        </p:txBody>
      </p:sp>
      <p:sp>
        <p:nvSpPr>
          <p:cNvPr id="5"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Continuous distribution</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457200" y="457200"/>
            <a:ext cx="8229600" cy="2667000"/>
          </a:xfrm>
        </p:spPr>
        <p:txBody>
          <a:bodyPr/>
          <a:lstStyle/>
          <a:p>
            <a:pPr eaLnBrk="1" hangingPunct="1">
              <a:buNone/>
              <a:defRPr/>
            </a:pPr>
            <a:r>
              <a:rPr lang="en-US" b="1" dirty="0" smtClean="0"/>
              <a:t>Question: </a:t>
            </a:r>
            <a:r>
              <a:rPr lang="en-US" dirty="0" smtClean="0"/>
              <a:t>Number of failures in an interval of time follows a Poisson distribution. If the mean time to failure is 250 hours, what is the probability that more than 2000 hours will pass before the next failure occurs?</a:t>
            </a:r>
          </a:p>
        </p:txBody>
      </p:sp>
      <p:sp>
        <p:nvSpPr>
          <p:cNvPr id="39941" name="Text Box 4"/>
          <p:cNvSpPr txBox="1">
            <a:spLocks noChangeArrowheads="1"/>
          </p:cNvSpPr>
          <p:nvPr/>
        </p:nvSpPr>
        <p:spPr bwMode="auto">
          <a:xfrm>
            <a:off x="762000" y="3352800"/>
            <a:ext cx="7315200" cy="2774950"/>
          </a:xfrm>
          <a:prstGeom prst="rect">
            <a:avLst/>
          </a:prstGeom>
          <a:noFill/>
          <a:ln w="9525">
            <a:noFill/>
            <a:miter lim="800000"/>
            <a:headEnd/>
            <a:tailEnd/>
          </a:ln>
        </p:spPr>
        <p:txBody>
          <a:bodyPr>
            <a:spAutoFit/>
          </a:bodyPr>
          <a:lstStyle/>
          <a:p>
            <a:pPr marL="342900" indent="-342900">
              <a:spcBef>
                <a:spcPct val="50000"/>
              </a:spcBef>
              <a:buFontTx/>
              <a:buAutoNum type="alphaUcPeriod"/>
            </a:pPr>
            <a:r>
              <a:rPr lang="en-US" sz="3200" dirty="0"/>
              <a:t> e</a:t>
            </a:r>
            <a:r>
              <a:rPr lang="en-US" sz="3200" baseline="30000" dirty="0"/>
              <a:t>-8</a:t>
            </a:r>
          </a:p>
          <a:p>
            <a:pPr marL="342900" indent="-342900">
              <a:spcBef>
                <a:spcPct val="50000"/>
              </a:spcBef>
              <a:buFontTx/>
              <a:buAutoNum type="alphaUcPeriod"/>
            </a:pPr>
            <a:r>
              <a:rPr lang="en-US" sz="3200" dirty="0"/>
              <a:t> 1 – e</a:t>
            </a:r>
            <a:r>
              <a:rPr lang="en-US" sz="3200" baseline="30000" dirty="0"/>
              <a:t>-8</a:t>
            </a:r>
          </a:p>
          <a:p>
            <a:pPr marL="342900" indent="-342900">
              <a:spcBef>
                <a:spcPct val="50000"/>
              </a:spcBef>
              <a:buFontTx/>
              <a:buAutoNum type="alphaUcPeriod"/>
            </a:pPr>
            <a:r>
              <a:rPr lang="en-US" sz="3200" dirty="0"/>
              <a:t> e</a:t>
            </a:r>
            <a:r>
              <a:rPr lang="en-US" sz="3200" baseline="30000" dirty="0"/>
              <a:t>-0.125</a:t>
            </a:r>
          </a:p>
          <a:p>
            <a:pPr marL="342900" indent="-342900">
              <a:spcBef>
                <a:spcPct val="50000"/>
              </a:spcBef>
              <a:buFontTx/>
              <a:buAutoNum type="alphaUcPeriod"/>
            </a:pPr>
            <a:r>
              <a:rPr lang="en-US" sz="3200" dirty="0"/>
              <a:t> 1 – e</a:t>
            </a:r>
            <a:r>
              <a:rPr lang="en-US" sz="3200" baseline="30000" dirty="0"/>
              <a:t>-0.125</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7544" y="188640"/>
            <a:ext cx="8229600" cy="1196752"/>
          </a:xfrm>
        </p:spPr>
        <p:txBody>
          <a:bodyPr/>
          <a:lstStyle/>
          <a:p>
            <a:pPr eaLnBrk="1" hangingPunct="1">
              <a:defRPr/>
            </a:pPr>
            <a:r>
              <a:rPr lang="en-US" sz="4000" dirty="0" smtClean="0"/>
              <a:t>Problem and solution using R</a:t>
            </a:r>
          </a:p>
        </p:txBody>
      </p:sp>
      <p:sp>
        <p:nvSpPr>
          <p:cNvPr id="19459" name="Rectangle 3"/>
          <p:cNvSpPr>
            <a:spLocks noGrp="1" noChangeArrowheads="1"/>
          </p:cNvSpPr>
          <p:nvPr>
            <p:ph type="body" sz="half" idx="1"/>
          </p:nvPr>
        </p:nvSpPr>
        <p:spPr>
          <a:xfrm>
            <a:off x="457200" y="1600200"/>
            <a:ext cx="8077200" cy="4495800"/>
          </a:xfrm>
        </p:spPr>
        <p:txBody>
          <a:bodyPr>
            <a:normAutofit/>
          </a:bodyPr>
          <a:lstStyle/>
          <a:p>
            <a:pPr>
              <a:buNone/>
              <a:defRPr/>
            </a:pPr>
            <a:r>
              <a:rPr lang="en-GB" sz="2800" dirty="0" smtClean="0"/>
              <a:t>Suppose the mean checkout time of a supermarket cashier is three minutes. Find the probability of a customer checkout being completed by the cashier in less than two minutes.</a:t>
            </a:r>
          </a:p>
          <a:p>
            <a:pPr>
              <a:defRPr/>
            </a:pPr>
            <a:endParaRPr lang="en-US" sz="2800" dirty="0" smtClean="0"/>
          </a:p>
        </p:txBody>
      </p:sp>
      <p:sp>
        <p:nvSpPr>
          <p:cNvPr id="19464" name="Text Box 8"/>
          <p:cNvSpPr txBox="1">
            <a:spLocks noChangeArrowheads="1"/>
          </p:cNvSpPr>
          <p:nvPr/>
        </p:nvSpPr>
        <p:spPr bwMode="auto">
          <a:xfrm>
            <a:off x="762000" y="3717032"/>
            <a:ext cx="7391400" cy="2123658"/>
          </a:xfrm>
          <a:prstGeom prst="rect">
            <a:avLst/>
          </a:prstGeom>
          <a:noFill/>
          <a:ln w="9525">
            <a:noFill/>
            <a:miter lim="800000"/>
            <a:headEnd/>
            <a:tailEnd/>
          </a:ln>
        </p:spPr>
        <p:txBody>
          <a:bodyPr wrap="square">
            <a:spAutoFit/>
          </a:bodyPr>
          <a:lstStyle/>
          <a:p>
            <a:pPr>
              <a:spcBef>
                <a:spcPct val="50000"/>
              </a:spcBef>
            </a:pPr>
            <a:r>
              <a:rPr lang="en-US" sz="2400" dirty="0" smtClean="0"/>
              <a:t>Mean=1/</a:t>
            </a:r>
            <a:r>
              <a:rPr lang="el-GR" sz="2400" dirty="0" smtClean="0"/>
              <a:t>λ</a:t>
            </a:r>
            <a:r>
              <a:rPr lang="en-US" sz="2400" dirty="0" smtClean="0"/>
              <a:t>=1/3</a:t>
            </a:r>
            <a:endParaRPr lang="en-GB" sz="2400" dirty="0" smtClean="0"/>
          </a:p>
          <a:p>
            <a:pPr>
              <a:spcBef>
                <a:spcPct val="50000"/>
              </a:spcBef>
            </a:pPr>
            <a:endParaRPr lang="en-GB" sz="2400" dirty="0" smtClean="0"/>
          </a:p>
          <a:p>
            <a:pPr>
              <a:spcBef>
                <a:spcPct val="50000"/>
              </a:spcBef>
            </a:pPr>
            <a:endParaRPr lang="en-GB" sz="2400" dirty="0" smtClean="0"/>
          </a:p>
          <a:p>
            <a:pPr>
              <a:spcBef>
                <a:spcPct val="50000"/>
              </a:spcBef>
            </a:pPr>
            <a:r>
              <a:rPr lang="en-GB" sz="2400" dirty="0" err="1" smtClean="0"/>
              <a:t>pexp</a:t>
            </a:r>
            <a:r>
              <a:rPr lang="en-GB" sz="2400" dirty="0" smtClean="0"/>
              <a:t>(2, rate=1/3)=0.4865829</a:t>
            </a:r>
            <a:endParaRPr lang="el-GR" sz="2400" dirty="0">
              <a:cs typeface="Tahoma" pitchFamily="34" charset="0"/>
            </a:endParaRPr>
          </a:p>
        </p:txBody>
      </p:sp>
      <p:graphicFrame>
        <p:nvGraphicFramePr>
          <p:cNvPr id="39939" name="Object 4"/>
          <p:cNvGraphicFramePr>
            <a:graphicFrameLocks noChangeAspect="1"/>
          </p:cNvGraphicFramePr>
          <p:nvPr/>
        </p:nvGraphicFramePr>
        <p:xfrm>
          <a:off x="1043608" y="4293096"/>
          <a:ext cx="5733529" cy="653482"/>
        </p:xfrm>
        <a:graphic>
          <a:graphicData uri="http://schemas.openxmlformats.org/presentationml/2006/ole">
            <mc:AlternateContent xmlns:mc="http://schemas.openxmlformats.org/markup-compatibility/2006">
              <mc:Choice xmlns:v="urn:schemas-microsoft-com:vml" Requires="v">
                <p:oleObj spid="_x0000_s39941" name="Equation" r:id="rId3" imgW="2006280" imgH="228600" progId="Equation.3">
                  <p:embed/>
                </p:oleObj>
              </mc:Choice>
              <mc:Fallback>
                <p:oleObj name="Equation" r:id="rId3" imgW="2006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293096"/>
                        <a:ext cx="5733529" cy="65348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blinds(horizontal)">
                                      <p:cBhvr>
                                        <p:cTn id="12"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03920"/>
          </a:xfrm>
        </p:spPr>
        <p:txBody>
          <a:bodyPr>
            <a:normAutofit fontScale="90000"/>
          </a:bodyPr>
          <a:lstStyle/>
          <a:p>
            <a:r>
              <a:rPr lang="en-US" dirty="0" err="1" smtClean="0"/>
              <a:t>Memoryless</a:t>
            </a:r>
            <a:r>
              <a:rPr lang="en-US" dirty="0" smtClean="0"/>
              <a:t> property</a:t>
            </a:r>
            <a:endParaRPr lang="en-GB" dirty="0"/>
          </a:p>
        </p:txBody>
      </p:sp>
      <p:sp>
        <p:nvSpPr>
          <p:cNvPr id="3" name="Text Placeholder 2"/>
          <p:cNvSpPr>
            <a:spLocks noGrp="1"/>
          </p:cNvSpPr>
          <p:nvPr>
            <p:ph type="body" sz="half" idx="1"/>
          </p:nvPr>
        </p:nvSpPr>
        <p:spPr>
          <a:xfrm>
            <a:off x="251520" y="836712"/>
            <a:ext cx="8363272" cy="5832648"/>
          </a:xfrm>
        </p:spPr>
        <p:txBody>
          <a:bodyPr>
            <a:normAutofit fontScale="55000" lnSpcReduction="20000"/>
          </a:bodyPr>
          <a:lstStyle/>
          <a:p>
            <a:pPr>
              <a:buNone/>
            </a:pPr>
            <a:r>
              <a:rPr lang="en-GB" dirty="0" smtClean="0"/>
              <a:t>A variable  is </a:t>
            </a:r>
            <a:r>
              <a:rPr lang="en-GB" dirty="0" err="1" smtClean="0"/>
              <a:t>memoryless</a:t>
            </a:r>
            <a:r>
              <a:rPr lang="en-GB" dirty="0" smtClean="0"/>
              <a:t> with respect to t if, for all s with </a:t>
            </a:r>
          </a:p>
          <a:p>
            <a:pPr>
              <a:buNone/>
            </a:pPr>
            <a:endParaRPr lang="en-US" dirty="0" smtClean="0"/>
          </a:p>
          <a:p>
            <a:pPr>
              <a:buNone/>
            </a:pPr>
            <a:endParaRPr lang="en-US" dirty="0" smtClean="0"/>
          </a:p>
          <a:p>
            <a:pPr>
              <a:buNone/>
            </a:pPr>
            <a:r>
              <a:rPr lang="en-US" dirty="0" smtClean="0"/>
              <a:t>Exponential distribution is </a:t>
            </a:r>
            <a:r>
              <a:rPr lang="en-US" dirty="0" err="1" smtClean="0"/>
              <a:t>memoryless</a:t>
            </a:r>
            <a:r>
              <a:rPr lang="en-US" dirty="0" smtClean="0"/>
              <a:t> distribution. </a:t>
            </a:r>
          </a:p>
          <a:p>
            <a:pPr algn="just">
              <a:buNone/>
            </a:pPr>
            <a:endParaRPr lang="en-US" sz="3400" b="1" dirty="0" smtClean="0"/>
          </a:p>
          <a:p>
            <a:pPr algn="just">
              <a:buNone/>
            </a:pPr>
            <a:r>
              <a:rPr lang="en-US" sz="3400" b="1" dirty="0" smtClean="0"/>
              <a:t>For example:  </a:t>
            </a:r>
            <a:r>
              <a:rPr lang="en-US" sz="3400" dirty="0" smtClean="0"/>
              <a:t>P</a:t>
            </a:r>
            <a:r>
              <a:rPr lang="en-GB" sz="3400" dirty="0" smtClean="0"/>
              <a:t>(</a:t>
            </a:r>
            <a:r>
              <a:rPr lang="en-GB" sz="3400" i="1" dirty="0" smtClean="0"/>
              <a:t>T</a:t>
            </a:r>
            <a:r>
              <a:rPr lang="en-GB" sz="3400" dirty="0" smtClean="0"/>
              <a:t> &gt; 30 + 10/T&gt;30)=P(T&gt;10) </a:t>
            </a:r>
            <a:endParaRPr lang="en-US" sz="3400" b="1" dirty="0" smtClean="0"/>
          </a:p>
          <a:p>
            <a:pPr algn="just">
              <a:buNone/>
            </a:pPr>
            <a:endParaRPr lang="en-US" sz="3400" b="1" dirty="0" smtClean="0"/>
          </a:p>
          <a:p>
            <a:pPr algn="just">
              <a:buNone/>
            </a:pPr>
            <a:r>
              <a:rPr lang="en-GB" sz="4400" dirty="0" smtClean="0"/>
              <a:t>more than another 10 seconds before the first arrival, given that the first arrival has not yet happened after 30 seconds, </a:t>
            </a:r>
          </a:p>
          <a:p>
            <a:pPr algn="just">
              <a:buNone/>
            </a:pPr>
            <a:r>
              <a:rPr lang="en-US" sz="4400" dirty="0" smtClean="0"/>
              <a:t>                                                        </a:t>
            </a:r>
            <a:r>
              <a:rPr lang="en-US" sz="7300" dirty="0" smtClean="0">
                <a:solidFill>
                  <a:srgbClr val="00B0F0"/>
                </a:solidFill>
              </a:rPr>
              <a:t>=</a:t>
            </a:r>
            <a:endParaRPr lang="en-GB" sz="4400" dirty="0" smtClean="0">
              <a:solidFill>
                <a:srgbClr val="00B0F0"/>
              </a:solidFill>
            </a:endParaRPr>
          </a:p>
          <a:p>
            <a:pPr algn="just">
              <a:buNone/>
            </a:pPr>
            <a:r>
              <a:rPr lang="en-GB" sz="4400" dirty="0" smtClean="0">
                <a:solidFill>
                  <a:srgbClr val="FF0000"/>
                </a:solidFill>
              </a:rPr>
              <a:t>initial probability that we need to wait more than 10 seconds for the first arrival</a:t>
            </a:r>
            <a:r>
              <a:rPr lang="en-GB" sz="3400" dirty="0" smtClean="0">
                <a:solidFill>
                  <a:srgbClr val="FF0000"/>
                </a:solidFill>
              </a:rPr>
              <a:t>. </a:t>
            </a:r>
          </a:p>
          <a:p>
            <a:pPr algn="just">
              <a:buNone/>
            </a:pPr>
            <a:endParaRPr lang="en-GB" sz="3400" dirty="0" smtClean="0"/>
          </a:p>
          <a:p>
            <a:pPr algn="just">
              <a:buNone/>
            </a:pPr>
            <a:r>
              <a:rPr lang="en-GB" sz="4400" dirty="0" smtClean="0"/>
              <a:t>Again, if we waited for 30 seconds and the first arrival didn't happen (</a:t>
            </a:r>
            <a:r>
              <a:rPr lang="en-GB" sz="4400" i="1" dirty="0" smtClean="0"/>
              <a:t>T</a:t>
            </a:r>
            <a:r>
              <a:rPr lang="en-GB" sz="4400" dirty="0" smtClean="0"/>
              <a:t> &gt; 30),  probability that we'll need to wait another 10 seconds for the first arrival (</a:t>
            </a:r>
            <a:r>
              <a:rPr lang="en-GB" sz="4400" i="1" dirty="0" smtClean="0"/>
              <a:t>T</a:t>
            </a:r>
            <a:r>
              <a:rPr lang="en-GB" sz="4400" dirty="0" smtClean="0"/>
              <a:t> &gt; 30 + 10) is the same </a:t>
            </a:r>
            <a:r>
              <a:rPr lang="en-GB" sz="4400" dirty="0" smtClean="0">
                <a:solidFill>
                  <a:srgbClr val="FF0000"/>
                </a:solidFill>
              </a:rPr>
              <a:t>as the initial probability that we need to wait more than 10 seconds for the first arrival (</a:t>
            </a:r>
            <a:r>
              <a:rPr lang="en-GB" sz="4400" i="1" dirty="0" smtClean="0">
                <a:solidFill>
                  <a:srgbClr val="FF0000"/>
                </a:solidFill>
              </a:rPr>
              <a:t>T</a:t>
            </a:r>
            <a:r>
              <a:rPr lang="en-GB" sz="4400" dirty="0" smtClean="0">
                <a:solidFill>
                  <a:srgbClr val="FF0000"/>
                </a:solidFill>
              </a:rPr>
              <a:t> &gt; 10).</a:t>
            </a:r>
            <a:r>
              <a:rPr lang="en-GB" sz="4400" dirty="0" smtClean="0"/>
              <a:t> </a:t>
            </a:r>
          </a:p>
        </p:txBody>
      </p:sp>
      <p:pic>
        <p:nvPicPr>
          <p:cNvPr id="40962" name="Picture 2" descr="\Pr(T &gt; s + t\; |\; T &gt; s) = \Pr(T &gt; t) \text{ for all } s, t \ge 0. "/>
          <p:cNvPicPr>
            <a:picLocks noChangeAspect="1" noChangeArrowheads="1"/>
          </p:cNvPicPr>
          <p:nvPr/>
        </p:nvPicPr>
        <p:blipFill>
          <a:blip r:embed="rId2" cstate="print"/>
          <a:srcRect/>
          <a:stretch>
            <a:fillRect/>
          </a:stretch>
        </p:blipFill>
        <p:spPr bwMode="auto">
          <a:xfrm>
            <a:off x="755576" y="1268760"/>
            <a:ext cx="7235090" cy="36004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Solve conditional probability problems</a:t>
            </a:r>
            <a:endParaRPr lang="en-US" dirty="0"/>
          </a:p>
        </p:txBody>
      </p:sp>
      <p:sp>
        <p:nvSpPr>
          <p:cNvPr id="3" name="Text Placeholder 2"/>
          <p:cNvSpPr>
            <a:spLocks noGrp="1"/>
          </p:cNvSpPr>
          <p:nvPr>
            <p:ph type="body" sz="half" idx="1"/>
          </p:nvPr>
        </p:nvSpPr>
        <p:spPr>
          <a:xfrm>
            <a:off x="457200" y="1600200"/>
            <a:ext cx="8291264" cy="4495800"/>
          </a:xfrm>
        </p:spPr>
        <p:txBody>
          <a:bodyPr/>
          <a:lstStyle/>
          <a:p>
            <a:r>
              <a:rPr lang="en-US" dirty="0">
                <a:hlinkClick r:id="rId2"/>
              </a:rPr>
              <a:t>https://</a:t>
            </a:r>
            <a:r>
              <a:rPr lang="en-US" dirty="0" smtClean="0">
                <a:hlinkClick r:id="rId2"/>
              </a:rPr>
              <a:t>probabilityformula.org/conditional-probability-examples.html</a:t>
            </a:r>
            <a:endParaRPr lang="en-US" dirty="0" smtClean="0"/>
          </a:p>
          <a:p>
            <a:r>
              <a:rPr lang="en-US" dirty="0">
                <a:hlinkClick r:id="rId3"/>
              </a:rPr>
              <a:t>https://www.mathsisfun.com/data/probability-events-conditional.html</a:t>
            </a:r>
            <a:endParaRPr lang="en-US" dirty="0" smtClean="0"/>
          </a:p>
          <a:p>
            <a:endParaRPr lang="en-US" dirty="0"/>
          </a:p>
        </p:txBody>
      </p:sp>
    </p:spTree>
    <p:extLst>
      <p:ext uri="{BB962C8B-B14F-4D97-AF65-F5344CB8AC3E}">
        <p14:creationId xmlns:p14="http://schemas.microsoft.com/office/powerpoint/2010/main" val="3562299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Solve Binomial probability problems</a:t>
            </a:r>
            <a:endParaRPr lang="en-US" dirty="0"/>
          </a:p>
        </p:txBody>
      </p:sp>
      <p:sp>
        <p:nvSpPr>
          <p:cNvPr id="3" name="Text Placeholder 2"/>
          <p:cNvSpPr>
            <a:spLocks noGrp="1"/>
          </p:cNvSpPr>
          <p:nvPr>
            <p:ph type="body" sz="half" idx="1"/>
          </p:nvPr>
        </p:nvSpPr>
        <p:spPr>
          <a:xfrm>
            <a:off x="457200" y="1600200"/>
            <a:ext cx="8291264" cy="4495800"/>
          </a:xfrm>
        </p:spPr>
        <p:txBody>
          <a:bodyPr/>
          <a:lstStyle/>
          <a:p>
            <a:r>
              <a:rPr lang="en-US" dirty="0">
                <a:hlinkClick r:id="rId2"/>
              </a:rPr>
              <a:t>https://</a:t>
            </a:r>
            <a:r>
              <a:rPr lang="en-US" dirty="0" smtClean="0">
                <a:hlinkClick r:id="rId2"/>
              </a:rPr>
              <a:t>www.mathsisfun.com/data/binomial-distribution.html</a:t>
            </a:r>
            <a:endParaRPr lang="en-US" dirty="0" smtClean="0"/>
          </a:p>
          <a:p>
            <a:endParaRPr lang="en-US" dirty="0" smtClean="0"/>
          </a:p>
          <a:p>
            <a:endParaRPr lang="en-US" dirty="0"/>
          </a:p>
        </p:txBody>
      </p:sp>
    </p:spTree>
    <p:extLst>
      <p:ext uri="{BB962C8B-B14F-4D97-AF65-F5344CB8AC3E}">
        <p14:creationId xmlns:p14="http://schemas.microsoft.com/office/powerpoint/2010/main" val="58505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349375" y="1019175"/>
            <a:ext cx="6343650" cy="5467350"/>
          </a:xfrm>
          <a:prstGeom prst="rect">
            <a:avLst/>
          </a:prstGeom>
          <a:noFill/>
          <a:ln w="9525">
            <a:noFill/>
            <a:miter lim="800000"/>
            <a:headEnd/>
            <a:tailEnd/>
          </a:ln>
        </p:spPr>
      </p:pic>
      <p:sp>
        <p:nvSpPr>
          <p:cNvPr id="5"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Continuous distribution</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R codes</a:t>
            </a:r>
            <a:endParaRPr lang="en-GB" dirty="0"/>
          </a:p>
        </p:txBody>
      </p:sp>
      <p:sp>
        <p:nvSpPr>
          <p:cNvPr id="4" name="Content Placeholder 3"/>
          <p:cNvSpPr>
            <a:spLocks noGrp="1"/>
          </p:cNvSpPr>
          <p:nvPr>
            <p:ph idx="1"/>
          </p:nvPr>
        </p:nvSpPr>
        <p:spPr>
          <a:xfrm>
            <a:off x="0" y="908720"/>
            <a:ext cx="9144000" cy="594928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GB" dirty="0" smtClean="0"/>
              <a:t># R code to draw plots</a:t>
            </a:r>
          </a:p>
          <a:p>
            <a:pPr>
              <a:buNone/>
            </a:pPr>
            <a:r>
              <a:rPr lang="en-GB" sz="2400" dirty="0" smtClean="0"/>
              <a:t>par(</a:t>
            </a:r>
            <a:r>
              <a:rPr lang="en-GB" sz="2400" dirty="0" err="1" smtClean="0"/>
              <a:t>mfrow</a:t>
            </a:r>
            <a:r>
              <a:rPr lang="en-GB" sz="2400" dirty="0" smtClean="0"/>
              <a:t>=c(2,2))</a:t>
            </a:r>
          </a:p>
          <a:p>
            <a:pPr>
              <a:buNone/>
            </a:pPr>
            <a:r>
              <a:rPr lang="en-GB" sz="2400" dirty="0" smtClean="0"/>
              <a:t>plot(function(x) </a:t>
            </a:r>
            <a:r>
              <a:rPr lang="en-GB" sz="2400" dirty="0" err="1" smtClean="0"/>
              <a:t>dnorm</a:t>
            </a:r>
            <a:r>
              <a:rPr lang="en-GB" sz="2400" dirty="0" smtClean="0"/>
              <a:t>(x), -6, 6,main = "Normal density", </a:t>
            </a:r>
            <a:r>
              <a:rPr lang="en-GB" sz="2400" dirty="0" err="1" smtClean="0"/>
              <a:t>ylab</a:t>
            </a:r>
            <a:r>
              <a:rPr lang="en-GB" sz="2400" dirty="0" smtClean="0"/>
              <a:t>="f(x)")</a:t>
            </a:r>
          </a:p>
          <a:p>
            <a:pPr>
              <a:buNone/>
            </a:pPr>
            <a:r>
              <a:rPr lang="en-GB" sz="2400" dirty="0" smtClean="0"/>
              <a:t>plot(function(x) </a:t>
            </a:r>
            <a:r>
              <a:rPr lang="en-GB" sz="2400" dirty="0" err="1" smtClean="0"/>
              <a:t>dexp</a:t>
            </a:r>
            <a:r>
              <a:rPr lang="en-GB" sz="2400" dirty="0" smtClean="0"/>
              <a:t>(x), 0, 10,main = "Exponential </a:t>
            </a:r>
            <a:r>
              <a:rPr lang="en-GB" sz="2400" dirty="0" err="1" smtClean="0"/>
              <a:t>density",ylab</a:t>
            </a:r>
            <a:r>
              <a:rPr lang="en-GB" sz="2400" dirty="0" smtClean="0"/>
              <a:t>="f(x)")</a:t>
            </a:r>
          </a:p>
          <a:p>
            <a:pPr>
              <a:buNone/>
            </a:pPr>
            <a:r>
              <a:rPr lang="en-GB" sz="2400" dirty="0" smtClean="0"/>
              <a:t>plot(function(x) </a:t>
            </a:r>
            <a:r>
              <a:rPr lang="en-GB" sz="2400" dirty="0" err="1" smtClean="0"/>
              <a:t>df</a:t>
            </a:r>
            <a:r>
              <a:rPr lang="en-GB" sz="2400" dirty="0" smtClean="0"/>
              <a:t>(x,5,6), 0, 10,main = "F(5,6) </a:t>
            </a:r>
            <a:r>
              <a:rPr lang="en-GB" sz="2400" dirty="0" err="1" smtClean="0"/>
              <a:t>density",ylab</a:t>
            </a:r>
            <a:r>
              <a:rPr lang="en-GB" sz="2400" dirty="0" smtClean="0"/>
              <a:t>="f(x)")</a:t>
            </a:r>
          </a:p>
          <a:p>
            <a:pPr>
              <a:buNone/>
            </a:pPr>
            <a:r>
              <a:rPr lang="en-GB" sz="2400" dirty="0" smtClean="0"/>
              <a:t>plot(function(x) </a:t>
            </a:r>
            <a:r>
              <a:rPr lang="en-GB" sz="2400" dirty="0" err="1" smtClean="0"/>
              <a:t>dt</a:t>
            </a:r>
            <a:r>
              <a:rPr lang="en-GB" sz="2400" dirty="0" smtClean="0"/>
              <a:t>(x,5), 0, 10,main = "t(5) </a:t>
            </a:r>
            <a:r>
              <a:rPr lang="en-GB" sz="2400" dirty="0" err="1" smtClean="0"/>
              <a:t>density",ylab</a:t>
            </a:r>
            <a:r>
              <a:rPr lang="en-GB" sz="2400" dirty="0" smtClean="0"/>
              <a:t>="f(x)")</a:t>
            </a:r>
          </a:p>
          <a:p>
            <a:pPr>
              <a:buNone/>
            </a:pPr>
            <a:endParaRPr lang="en-GB" sz="2400" dirty="0" smtClean="0"/>
          </a:p>
          <a:p>
            <a:pPr>
              <a:buNone/>
            </a:pPr>
            <a:r>
              <a:rPr lang="en-GB" sz="2400" dirty="0" smtClean="0"/>
              <a:t>par(</a:t>
            </a:r>
            <a:r>
              <a:rPr lang="en-GB" sz="2400" dirty="0" err="1" smtClean="0"/>
              <a:t>mfrow</a:t>
            </a:r>
            <a:r>
              <a:rPr lang="en-GB" sz="2400" dirty="0" smtClean="0"/>
              <a:t>=c(1,1))</a:t>
            </a:r>
          </a:p>
          <a:p>
            <a:pPr>
              <a:buNone/>
            </a:pPr>
            <a:r>
              <a:rPr lang="en-GB" sz="2400" dirty="0" smtClean="0"/>
              <a:t>plot(function(x) </a:t>
            </a:r>
            <a:r>
              <a:rPr lang="en-GB" sz="2400" dirty="0" err="1" smtClean="0"/>
              <a:t>dnorm</a:t>
            </a:r>
            <a:r>
              <a:rPr lang="en-GB" sz="2400" dirty="0" smtClean="0"/>
              <a:t>(x), -6, 6,main = "Normal density", </a:t>
            </a:r>
            <a:r>
              <a:rPr lang="en-GB" sz="2400" dirty="0" err="1" smtClean="0"/>
              <a:t>ylab</a:t>
            </a:r>
            <a:r>
              <a:rPr lang="en-GB" sz="2400" dirty="0" smtClean="0"/>
              <a:t>="f(x)")</a:t>
            </a:r>
          </a:p>
          <a:p>
            <a:pPr>
              <a:buNone/>
            </a:pPr>
            <a:r>
              <a:rPr lang="en-GB" sz="2400" dirty="0" smtClean="0"/>
              <a:t>curve(</a:t>
            </a:r>
            <a:r>
              <a:rPr lang="en-GB" sz="2400" dirty="0" err="1" smtClean="0"/>
              <a:t>dnorm</a:t>
            </a:r>
            <a:r>
              <a:rPr lang="en-GB" sz="2400" dirty="0" smtClean="0"/>
              <a:t>(x), add=TRUE, from=-2,to=-1,col="</a:t>
            </a:r>
            <a:r>
              <a:rPr lang="en-GB" sz="2400" dirty="0" err="1" smtClean="0"/>
              <a:t>red",lwd</a:t>
            </a:r>
            <a:r>
              <a:rPr lang="en-GB" sz="2400" dirty="0" smtClean="0"/>
              <a:t>=2)</a:t>
            </a:r>
          </a:p>
          <a:p>
            <a:pPr>
              <a:buNone/>
            </a:pPr>
            <a:r>
              <a:rPr lang="en-GB" sz="2400" dirty="0" err="1" smtClean="0"/>
              <a:t>abline</a:t>
            </a:r>
            <a:r>
              <a:rPr lang="en-GB" sz="2400" dirty="0" smtClean="0"/>
              <a:t>(v=-2:-1,col = "red")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Normal distribution</a:t>
            </a:r>
            <a:endParaRPr lang="en-GB" dirty="0"/>
          </a:p>
        </p:txBody>
      </p:sp>
      <p:sp>
        <p:nvSpPr>
          <p:cNvPr id="4" name="Content Placeholder 3"/>
          <p:cNvSpPr>
            <a:spLocks noGrp="1"/>
          </p:cNvSpPr>
          <p:nvPr>
            <p:ph idx="1"/>
          </p:nvPr>
        </p:nvSpPr>
        <p:spPr>
          <a:xfrm>
            <a:off x="0" y="980728"/>
            <a:ext cx="9144000" cy="587727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solidFill>
                  <a:srgbClr val="FF0000"/>
                </a:solidFill>
              </a:rPr>
              <a:t>Carl Friedrich Gauss </a:t>
            </a:r>
            <a:r>
              <a:rPr lang="en-US" dirty="0" smtClean="0"/>
              <a:t>proposed this distribution</a:t>
            </a:r>
          </a:p>
          <a:p>
            <a:r>
              <a:rPr lang="en-US" dirty="0" smtClean="0"/>
              <a:t>Called </a:t>
            </a:r>
            <a:r>
              <a:rPr lang="en-US" dirty="0" smtClean="0">
                <a:solidFill>
                  <a:srgbClr val="FF0000"/>
                </a:solidFill>
              </a:rPr>
              <a:t>Gaussian</a:t>
            </a:r>
            <a:r>
              <a:rPr lang="en-US" dirty="0" smtClean="0"/>
              <a:t> distribution</a:t>
            </a:r>
          </a:p>
          <a:p>
            <a:r>
              <a:rPr lang="en-US" dirty="0" smtClean="0"/>
              <a:t>A Bell shaped curve:</a:t>
            </a:r>
          </a:p>
          <a:p>
            <a:pPr lvl="1"/>
            <a:r>
              <a:rPr lang="en-US" dirty="0" smtClean="0"/>
              <a:t>Curve concentrated in center and decreases on either side: data has less tendency to produce unusual extreme value. </a:t>
            </a:r>
          </a:p>
          <a:p>
            <a:pPr lvl="1"/>
            <a:r>
              <a:rPr lang="en-US" dirty="0" smtClean="0"/>
              <a:t>Symmetric: probability of deviation from mean are comparable in either direction </a:t>
            </a:r>
          </a:p>
          <a:p>
            <a:r>
              <a:rPr lang="en-US" dirty="0" smtClean="0"/>
              <a:t>Curve is </a:t>
            </a:r>
            <a:r>
              <a:rPr lang="en-US" dirty="0" err="1" smtClean="0">
                <a:solidFill>
                  <a:srgbClr val="0070C0"/>
                </a:solidFill>
              </a:rPr>
              <a:t>mesokurtic</a:t>
            </a:r>
            <a:endParaRPr lang="en-US" dirty="0" smtClean="0">
              <a:solidFill>
                <a:srgbClr val="0070C0"/>
              </a:solidFill>
            </a:endParaRPr>
          </a:p>
          <a:p>
            <a:pPr lvl="1">
              <a:buNone/>
            </a:pPr>
            <a:r>
              <a:rPr lang="en-US" dirty="0" smtClean="0"/>
              <a:t>                                        </a:t>
            </a:r>
            <a:endParaRPr lang="en-GB"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147" name="Object 3"/>
          <p:cNvGraphicFramePr>
            <a:graphicFrameLocks noChangeAspect="1"/>
          </p:cNvGraphicFramePr>
          <p:nvPr/>
        </p:nvGraphicFramePr>
        <p:xfrm>
          <a:off x="1187624" y="5733256"/>
          <a:ext cx="4953122" cy="864096"/>
        </p:xfrm>
        <a:graphic>
          <a:graphicData uri="http://schemas.openxmlformats.org/presentationml/2006/ole">
            <mc:AlternateContent xmlns:mc="http://schemas.openxmlformats.org/markup-compatibility/2006">
              <mc:Choice xmlns:v="urn:schemas-microsoft-com:vml" Requires="v">
                <p:oleObj spid="_x0000_s6149" name="Equation" r:id="rId3" imgW="3060700" imgH="533400" progId="Equation.3">
                  <p:embed/>
                </p:oleObj>
              </mc:Choice>
              <mc:Fallback>
                <p:oleObj name="Equation" r:id="rId3" imgW="3060700" imgH="533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5733256"/>
                        <a:ext cx="495312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251521" y="1268760"/>
            <a:ext cx="4176464" cy="3639785"/>
          </a:xfrm>
          <a:prstGeom prst="rect">
            <a:avLst/>
          </a:prstGeom>
          <a:noFill/>
          <a:ln w="9525">
            <a:noFill/>
            <a:miter lim="800000"/>
            <a:headEnd/>
            <a:tailEnd/>
          </a:ln>
        </p:spPr>
      </p:pic>
      <p:pic>
        <p:nvPicPr>
          <p:cNvPr id="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55008" y="1844824"/>
            <a:ext cx="3788992" cy="936104"/>
          </a:xfrm>
          <a:prstGeom prst="rect">
            <a:avLst/>
          </a:prstGeom>
          <a:noFill/>
        </p:spPr>
      </p:pic>
      <p:sp>
        <p:nvSpPr>
          <p:cNvPr id="6" name="Rectangle 5"/>
          <p:cNvSpPr/>
          <p:nvPr/>
        </p:nvSpPr>
        <p:spPr>
          <a:xfrm>
            <a:off x="251520" y="4941168"/>
            <a:ext cx="849694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800" b="1" u="sng" dirty="0" smtClean="0">
                <a:solidFill>
                  <a:srgbClr val="0070C0"/>
                </a:solidFill>
              </a:rPr>
              <a:t>R code:</a:t>
            </a:r>
            <a:r>
              <a:rPr lang="en-GB" sz="2800" b="1" u="sng" dirty="0" smtClean="0"/>
              <a:t> Let a = -2 and b = -1</a:t>
            </a:r>
          </a:p>
          <a:p>
            <a:endParaRPr lang="en-GB" sz="2800" b="1" dirty="0" smtClean="0"/>
          </a:p>
          <a:p>
            <a:r>
              <a:rPr lang="en-GB" sz="2800" b="1" dirty="0" err="1" smtClean="0"/>
              <a:t>pnorm</a:t>
            </a:r>
            <a:r>
              <a:rPr lang="en-GB" sz="2800" b="1" dirty="0" smtClean="0"/>
              <a:t>(-1, mean=0,sd=1) - </a:t>
            </a:r>
            <a:r>
              <a:rPr lang="en-GB" sz="2800" b="1" dirty="0" err="1" smtClean="0"/>
              <a:t>pnorm</a:t>
            </a:r>
            <a:r>
              <a:rPr lang="en-GB" sz="2800" b="1" dirty="0" smtClean="0"/>
              <a:t>(-2,mean=0,sd=1)</a:t>
            </a:r>
          </a:p>
          <a:p>
            <a:r>
              <a:rPr lang="en-GB" sz="2800" b="1" dirty="0" smtClean="0">
                <a:solidFill>
                  <a:srgbClr val="FF0000"/>
                </a:solidFill>
              </a:rPr>
              <a:t>[1]   0.1359051</a:t>
            </a:r>
            <a:endParaRPr lang="en-GB" sz="2800" b="1" dirty="0">
              <a:solidFill>
                <a:srgbClr val="FF0000"/>
              </a:solidFill>
            </a:endParaRPr>
          </a:p>
        </p:txBody>
      </p:sp>
      <p:sp>
        <p:nvSpPr>
          <p:cNvPr id="8" name="Title 1"/>
          <p:cNvSpPr>
            <a:spLocks noGrp="1"/>
          </p:cNvSpPr>
          <p:nvPr>
            <p:ph type="title"/>
          </p:nvPr>
        </p:nvSpPr>
        <p:spPr>
          <a:xfrm>
            <a:off x="0" y="0"/>
            <a:ext cx="9144000" cy="980728"/>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Normal distribution</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2705</Words>
  <Application>Microsoft Office PowerPoint</Application>
  <PresentationFormat>On-screen Show (4:3)</PresentationFormat>
  <Paragraphs>369</Paragraphs>
  <Slides>54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1" baseType="lpstr">
      <vt:lpstr>Arial</vt:lpstr>
      <vt:lpstr>Calibri</vt:lpstr>
      <vt:lpstr>Tahoma</vt:lpstr>
      <vt:lpstr>Wingdings</vt:lpstr>
      <vt:lpstr>Office Theme</vt:lpstr>
      <vt:lpstr>Equation</vt:lpstr>
      <vt:lpstr>Chart</vt:lpstr>
      <vt:lpstr>Continuous Distribution</vt:lpstr>
      <vt:lpstr>Continuous distribution</vt:lpstr>
      <vt:lpstr>PowerPoint Presentation</vt:lpstr>
      <vt:lpstr>Continuous distribution</vt:lpstr>
      <vt:lpstr>Continuous distribution</vt:lpstr>
      <vt:lpstr>Continuous distribution</vt:lpstr>
      <vt:lpstr>R codes</vt:lpstr>
      <vt:lpstr>Normal distribution</vt:lpstr>
      <vt:lpstr>Normal distribution</vt:lpstr>
      <vt:lpstr>Standard Normal distribution</vt:lpstr>
      <vt:lpstr>Why normal distribution is important?</vt:lpstr>
      <vt:lpstr>Why normal distribution is important?</vt:lpstr>
      <vt:lpstr>Example: Normal distribution</vt:lpstr>
      <vt:lpstr>Some Definition</vt:lpstr>
      <vt:lpstr>Some Definition</vt:lpstr>
      <vt:lpstr>Some Definition</vt:lpstr>
      <vt:lpstr>Some Definition</vt:lpstr>
      <vt:lpstr>Some Definition</vt:lpstr>
      <vt:lpstr>Some Definition</vt:lpstr>
      <vt:lpstr>Percentile points for normally distributed variables</vt:lpstr>
      <vt:lpstr>Percentile points for normally distributed variables</vt:lpstr>
      <vt:lpstr>Percentile points for normally distributed variables</vt:lpstr>
      <vt:lpstr>Normal approximation of binomial probabilities</vt:lpstr>
      <vt:lpstr>Normal approximation of binomial probabilities</vt:lpstr>
      <vt:lpstr>Normal approximation of binomial probabilities</vt:lpstr>
      <vt:lpstr>Normal approximation of binomial probabilities</vt:lpstr>
      <vt:lpstr>Normal approximation of binomial probabilities</vt:lpstr>
      <vt:lpstr>Normal approximation of poisson probabilities</vt:lpstr>
      <vt:lpstr>Normal approximation of poisson probabilities</vt:lpstr>
      <vt:lpstr>Normal approximation of poisson probabilities</vt:lpstr>
      <vt:lpstr>Normal approximation of poisson probabilities</vt:lpstr>
      <vt:lpstr>Exponential distribution</vt:lpstr>
      <vt:lpstr>Times Between Road Accidents</vt:lpstr>
      <vt:lpstr>Example of time between accidents</vt:lpstr>
      <vt:lpstr>Times Between Road Accidents</vt:lpstr>
      <vt:lpstr>What is the probability that this road will go less than 10 days between the next two accidents?</vt:lpstr>
      <vt:lpstr>PowerPoint Presentation</vt:lpstr>
      <vt:lpstr>PowerPoint Presentation</vt:lpstr>
      <vt:lpstr>In General…</vt:lpstr>
      <vt:lpstr>Exponential Distribution</vt:lpstr>
      <vt:lpstr>Example: If the time to failure for an electrical component follows an exponential distribution with a mean time to failure of 1000 hours, what is the probability that a randomly chosen component will fail before 750 hours?</vt:lpstr>
      <vt:lpstr>Mean and Variance for an Exponential Random Variable</vt:lpstr>
      <vt:lpstr>Example: The time between accidents at a factory follows an exponential distribution with a historical average of 1 accident every 900 days. What is the probability that that there will be more than 1200 days between the next two accidents?</vt:lpstr>
      <vt:lpstr>Example: If the time between accidents follows an exponential distribution with a mean of 900 days, what is the probability that there will be less than 900 days between the next two accidents? </vt:lpstr>
      <vt:lpstr>Relationship between Exponential &amp; Poisson Distributions</vt:lpstr>
      <vt:lpstr>Exponential or Poisson Distribution?</vt:lpstr>
      <vt:lpstr>Now let T = the time (or space) until the next Poisson event.</vt:lpstr>
      <vt:lpstr>Radioactive Particles </vt:lpstr>
      <vt:lpstr>Machine Failures</vt:lpstr>
      <vt:lpstr>PowerPoint Presentation</vt:lpstr>
      <vt:lpstr>Problem and solution using R</vt:lpstr>
      <vt:lpstr>Memoryless property</vt:lpstr>
      <vt:lpstr>Solve conditional probability problems</vt:lpstr>
      <vt:lpstr>Solve Binomial probability problems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Distribution</dc:title>
  <dc:creator>patwary</dc:creator>
  <cp:lastModifiedBy>Sizdatul Karim Evan</cp:lastModifiedBy>
  <cp:revision>101</cp:revision>
  <dcterms:created xsi:type="dcterms:W3CDTF">2012-03-19T14:40:43Z</dcterms:created>
  <dcterms:modified xsi:type="dcterms:W3CDTF">2020-01-21T10:58:28Z</dcterms:modified>
</cp:coreProperties>
</file>