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01" r:id="rId3"/>
    <p:sldId id="432" r:id="rId4"/>
    <p:sldId id="430" r:id="rId5"/>
    <p:sldId id="431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AAC5-312D-4A1D-A004-6F1AB17A45DD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7F35-1E78-45DF-B9D6-A983D3FB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279-899A-4091-8662-A71D650D18C5}" type="datetimeFigureOut">
              <a:rPr lang="en-US" smtClean="0"/>
              <a:t>16-Feb-23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spc="-5" smtClean="0">
                <a:solidFill>
                  <a:schemeClr val="tx1"/>
                </a:solidFill>
                <a:latin typeface="Garamond"/>
                <a:cs typeface="Garamond"/>
              </a:rPr>
              <a:t>Lecture-7</a:t>
            </a:r>
            <a:endParaRPr lang="en-US" sz="40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2029" y="2130426"/>
            <a:ext cx="1113805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44550" algn="just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Basic </a:t>
            </a:r>
            <a:r>
              <a:rPr lang="en-US" sz="3200" spc="-4" dirty="0"/>
              <a:t>Statistics</a:t>
            </a:r>
            <a:r>
              <a:rPr lang="en-US" sz="3200" spc="-101" dirty="0"/>
              <a:t> </a:t>
            </a:r>
            <a:r>
              <a:rPr lang="en-US" sz="3200" spc="-4" dirty="0"/>
              <a:t>and  Hypothesis</a:t>
            </a:r>
            <a:r>
              <a:rPr lang="en-US" sz="3200" spc="-31" dirty="0"/>
              <a:t> </a:t>
            </a:r>
            <a:r>
              <a:rPr lang="en-US" sz="3200" dirty="0"/>
              <a:t>Testing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95600" y="3886200"/>
            <a:ext cx="6400800" cy="2063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Patwary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Professor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Institute of Information Technology </a:t>
            </a:r>
            <a:r>
              <a:rPr lang="en-US" sz="3200" dirty="0" err="1" smtClean="0"/>
              <a:t>Jahangirnagar</a:t>
            </a:r>
            <a:r>
              <a:rPr lang="en-US" sz="3200" dirty="0" smtClean="0"/>
              <a:t> University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Correlation</a:t>
            </a:r>
            <a:r>
              <a:rPr lang="en-US" sz="3200" spc="-71" dirty="0"/>
              <a:t> </a:t>
            </a:r>
            <a:r>
              <a:rPr lang="en-US" sz="3200" spc="-4" dirty="0"/>
              <a:t>Analysis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096520" cy="4309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After the </a:t>
            </a:r>
            <a:r>
              <a:rPr sz="2400" spc="-9" dirty="0">
                <a:latin typeface="Verdana"/>
                <a:cs typeface="Verdana"/>
              </a:rPr>
              <a:t>pattern </a:t>
            </a:r>
            <a:r>
              <a:rPr sz="2400" spc="-4" dirty="0">
                <a:latin typeface="Verdana"/>
                <a:cs typeface="Verdana"/>
              </a:rPr>
              <a:t>have been </a:t>
            </a:r>
            <a:r>
              <a:rPr sz="2400" spc="-9" dirty="0">
                <a:latin typeface="Verdana"/>
                <a:cs typeface="Verdana"/>
              </a:rPr>
              <a:t>learnt, </a:t>
            </a:r>
            <a:r>
              <a:rPr sz="2400" spc="-4" dirty="0">
                <a:latin typeface="Verdana"/>
                <a:cs typeface="Verdana"/>
              </a:rPr>
              <a:t>we can apply  </a:t>
            </a:r>
            <a:r>
              <a:rPr sz="2400" spc="-9" dirty="0">
                <a:latin typeface="Verdana"/>
                <a:cs typeface="Verdana"/>
              </a:rPr>
              <a:t>correlation </a:t>
            </a:r>
            <a:r>
              <a:rPr sz="2400" spc="-4" dirty="0">
                <a:latin typeface="Verdana"/>
                <a:cs typeface="Verdana"/>
              </a:rPr>
              <a:t>analysis to </a:t>
            </a:r>
            <a:r>
              <a:rPr sz="2400" spc="-9" dirty="0">
                <a:latin typeface="Verdana"/>
                <a:cs typeface="Verdana"/>
              </a:rPr>
              <a:t>determine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quantitative degree to  which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variables </a:t>
            </a:r>
            <a:r>
              <a:rPr sz="2400" spc="-4" dirty="0">
                <a:latin typeface="Verdana"/>
                <a:cs typeface="Verdana"/>
              </a:rPr>
              <a:t>are</a:t>
            </a:r>
            <a:r>
              <a:rPr sz="2400" spc="9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related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marR="531747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Correlation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analysis </a:t>
            </a:r>
            <a:r>
              <a:rPr sz="2400" spc="-4" dirty="0">
                <a:latin typeface="Verdana"/>
                <a:cs typeface="Verdana"/>
              </a:rPr>
              <a:t>is the </a:t>
            </a:r>
            <a:r>
              <a:rPr sz="2400" spc="-9" dirty="0">
                <a:latin typeface="Verdana"/>
                <a:cs typeface="Verdana"/>
              </a:rPr>
              <a:t>statistical </a:t>
            </a:r>
            <a:r>
              <a:rPr sz="2400" spc="-4" dirty="0">
                <a:latin typeface="Verdana"/>
                <a:cs typeface="Verdana"/>
              </a:rPr>
              <a:t>tool we can use </a:t>
            </a:r>
            <a:r>
              <a:rPr sz="2400" spc="-9" dirty="0">
                <a:latin typeface="Verdana"/>
                <a:cs typeface="Verdana"/>
              </a:rPr>
              <a:t>to  describe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degree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which </a:t>
            </a:r>
            <a:r>
              <a:rPr sz="2400" spc="-4" dirty="0">
                <a:latin typeface="Verdana"/>
                <a:cs typeface="Verdana"/>
              </a:rPr>
              <a:t>one </a:t>
            </a:r>
            <a:r>
              <a:rPr sz="2400" spc="-9" dirty="0">
                <a:latin typeface="Verdana"/>
                <a:cs typeface="Verdana"/>
              </a:rPr>
              <a:t>variable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linearly  </a:t>
            </a:r>
            <a:r>
              <a:rPr sz="2400" spc="-4" dirty="0">
                <a:latin typeface="Verdana"/>
                <a:cs typeface="Verdana"/>
              </a:rPr>
              <a:t>related to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another</a:t>
            </a:r>
            <a:endParaRPr sz="2400" dirty="0">
              <a:latin typeface="Verdana"/>
              <a:cs typeface="Verdana"/>
            </a:endParaRPr>
          </a:p>
          <a:p>
            <a:pPr marL="666786" marR="7373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Often, </a:t>
            </a:r>
            <a:r>
              <a:rPr sz="2000" dirty="0">
                <a:latin typeface="Verdana"/>
                <a:cs typeface="Verdana"/>
              </a:rPr>
              <a:t>correlation analysis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used </a:t>
            </a:r>
            <a:r>
              <a:rPr sz="2000" spc="-4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conjunction </a:t>
            </a:r>
            <a:r>
              <a:rPr sz="2000" spc="-4" dirty="0">
                <a:latin typeface="Verdana"/>
                <a:cs typeface="Verdana"/>
              </a:rPr>
              <a:t>with  </a:t>
            </a:r>
            <a:r>
              <a:rPr sz="2000" dirty="0">
                <a:latin typeface="Verdana"/>
                <a:cs typeface="Verdana"/>
              </a:rPr>
              <a:t>regression analysis to measure how </a:t>
            </a:r>
            <a:r>
              <a:rPr sz="2000" spc="-4" dirty="0">
                <a:latin typeface="Verdana"/>
                <a:cs typeface="Verdana"/>
              </a:rPr>
              <a:t>well </a:t>
            </a:r>
            <a:r>
              <a:rPr sz="2000" dirty="0">
                <a:latin typeface="Verdana"/>
                <a:cs typeface="Verdana"/>
              </a:rPr>
              <a:t>the regression  </a:t>
            </a:r>
            <a:r>
              <a:rPr sz="2000" spc="-4" dirty="0">
                <a:latin typeface="Verdana"/>
                <a:cs typeface="Verdana"/>
              </a:rPr>
              <a:t>line </a:t>
            </a:r>
            <a:r>
              <a:rPr sz="2000" dirty="0">
                <a:latin typeface="Verdana"/>
                <a:cs typeface="Verdana"/>
              </a:rPr>
              <a:t>explains the variation of the dependent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variable</a:t>
            </a:r>
          </a:p>
          <a:p>
            <a:pPr lvl="1">
              <a:spcBef>
                <a:spcPts val="22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marR="361968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Correlation coefficients </a:t>
            </a:r>
            <a:r>
              <a:rPr sz="2400" spc="-4" dirty="0">
                <a:latin typeface="Verdana"/>
                <a:cs typeface="Verdana"/>
              </a:rPr>
              <a:t>have been </a:t>
            </a:r>
            <a:r>
              <a:rPr sz="2400" spc="-9" dirty="0">
                <a:latin typeface="Verdana"/>
                <a:cs typeface="Verdana"/>
              </a:rPr>
              <a:t>developed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describe 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correlation between </a:t>
            </a:r>
            <a:r>
              <a:rPr sz="2400" spc="-4" dirty="0">
                <a:latin typeface="Verdana"/>
                <a:cs typeface="Verdana"/>
              </a:rPr>
              <a:t>two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variables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704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Correlation</a:t>
            </a:r>
            <a:r>
              <a:rPr lang="en-US" sz="3200" spc="-71" dirty="0"/>
              <a:t> </a:t>
            </a:r>
            <a:r>
              <a:rPr lang="en-US" sz="3200" spc="-4" dirty="0"/>
              <a:t>Analysis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008386" cy="146088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Pearson Correlation Coefficient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It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 numerical </a:t>
            </a:r>
            <a:r>
              <a:rPr sz="2000" spc="-4" dirty="0">
                <a:latin typeface="Verdana"/>
                <a:cs typeface="Verdana"/>
              </a:rPr>
              <a:t>index of the </a:t>
            </a:r>
            <a:r>
              <a:rPr sz="2000" dirty="0">
                <a:latin typeface="Verdana"/>
                <a:cs typeface="Verdana"/>
              </a:rPr>
              <a:t>amount </a:t>
            </a:r>
            <a:r>
              <a:rPr sz="2000" spc="-4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association </a:t>
            </a:r>
            <a:r>
              <a:rPr sz="2000" spc="-4" dirty="0">
                <a:latin typeface="Verdana"/>
                <a:cs typeface="Verdana"/>
              </a:rPr>
              <a:t>between  two </a:t>
            </a:r>
            <a:r>
              <a:rPr sz="2000" dirty="0">
                <a:latin typeface="Verdana"/>
                <a:cs typeface="Verdana"/>
              </a:rPr>
              <a:t>sets of variables. </a:t>
            </a:r>
            <a:r>
              <a:rPr sz="2000" spc="-4" dirty="0">
                <a:latin typeface="Verdana"/>
                <a:cs typeface="Verdana"/>
              </a:rPr>
              <a:t>Ranges between -1 to</a:t>
            </a:r>
            <a:r>
              <a:rPr sz="2000" spc="22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</a:t>
            </a:r>
          </a:p>
          <a:p>
            <a:pPr marL="666786" marR="367572" indent="-252146">
              <a:spcBef>
                <a:spcPts val="379"/>
              </a:spcBef>
              <a:tabLst>
                <a:tab pos="666225" algn="l"/>
              </a:tabLst>
            </a:pPr>
            <a:r>
              <a:rPr sz="1600" dirty="0">
                <a:solidFill>
                  <a:srgbClr val="65659A"/>
                </a:solidFill>
                <a:latin typeface="Wingdings"/>
                <a:cs typeface="Wingdings"/>
              </a:rPr>
              <a:t></a:t>
            </a:r>
            <a:r>
              <a:rPr sz="1600" dirty="0">
                <a:solidFill>
                  <a:srgbClr val="65659A"/>
                </a:solidFill>
                <a:latin typeface="Times New Roman"/>
                <a:cs typeface="Times New Roman"/>
              </a:rPr>
              <a:t>	</a:t>
            </a:r>
            <a:r>
              <a:rPr sz="2000" spc="-4" dirty="0">
                <a:latin typeface="Verdana"/>
                <a:cs typeface="Verdana"/>
              </a:rPr>
              <a:t>+value indicates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4" dirty="0">
                <a:latin typeface="Verdana"/>
                <a:cs typeface="Verdana"/>
              </a:rPr>
              <a:t>positive correlation, -value indicates </a:t>
            </a:r>
            <a:r>
              <a:rPr sz="2000" dirty="0">
                <a:latin typeface="Verdana"/>
                <a:cs typeface="Verdana"/>
              </a:rPr>
              <a:t>a  negative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correlation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3390" y="2618571"/>
            <a:ext cx="7183992" cy="4105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7538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Significant</a:t>
            </a:r>
            <a:r>
              <a:rPr lang="en-US" sz="3200" spc="-71" dirty="0"/>
              <a:t> </a:t>
            </a:r>
            <a:r>
              <a:rPr lang="en-US" sz="3200" dirty="0"/>
              <a:t>Level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92000" cy="570461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14044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statistics, </a:t>
            </a:r>
            <a:r>
              <a:rPr sz="2400" spc="-4" dirty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result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called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significant </a:t>
            </a:r>
            <a:r>
              <a:rPr sz="2400" spc="-4" dirty="0">
                <a:latin typeface="Verdana"/>
                <a:cs typeface="Verdana"/>
              </a:rPr>
              <a:t>if it is </a:t>
            </a:r>
            <a:r>
              <a:rPr sz="2400" spc="-9" dirty="0">
                <a:latin typeface="Verdana"/>
                <a:cs typeface="Verdana"/>
              </a:rPr>
              <a:t>unlikely to  </a:t>
            </a:r>
            <a:r>
              <a:rPr sz="2400" spc="-4" dirty="0">
                <a:latin typeface="Verdana"/>
                <a:cs typeface="Verdana"/>
              </a:rPr>
              <a:t>have </a:t>
            </a:r>
            <a:r>
              <a:rPr sz="2400" spc="-9" dirty="0">
                <a:latin typeface="Verdana"/>
                <a:cs typeface="Verdana"/>
              </a:rPr>
              <a:t>occurred </a:t>
            </a:r>
            <a:r>
              <a:rPr sz="2400" spc="-4" dirty="0">
                <a:latin typeface="Verdana"/>
                <a:cs typeface="Verdana"/>
              </a:rPr>
              <a:t>by</a:t>
            </a:r>
            <a:r>
              <a:rPr sz="2400" spc="9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chance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"A statistically significant difference" </a:t>
            </a:r>
            <a:r>
              <a:rPr sz="2000" dirty="0">
                <a:latin typeface="Verdana"/>
                <a:cs typeface="Verdana"/>
              </a:rPr>
              <a:t>means </a:t>
            </a:r>
            <a:r>
              <a:rPr sz="2000" spc="-4" dirty="0">
                <a:latin typeface="Verdana"/>
                <a:cs typeface="Verdana"/>
              </a:rPr>
              <a:t>there is </a:t>
            </a:r>
            <a:r>
              <a:rPr sz="2000" i="1" spc="-9" dirty="0">
                <a:latin typeface="Verdana"/>
                <a:cs typeface="Verdana"/>
              </a:rPr>
              <a:t>statistical  </a:t>
            </a:r>
            <a:r>
              <a:rPr sz="2000" i="1" spc="-4" dirty="0">
                <a:latin typeface="Verdana"/>
                <a:cs typeface="Verdana"/>
              </a:rPr>
              <a:t>evidence </a:t>
            </a:r>
            <a:r>
              <a:rPr sz="2000" spc="-4" dirty="0">
                <a:latin typeface="Verdana"/>
                <a:cs typeface="Verdana"/>
              </a:rPr>
              <a:t>that there is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difference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22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marR="145124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For </a:t>
            </a:r>
            <a:r>
              <a:rPr sz="2400" spc="-9" dirty="0">
                <a:latin typeface="Verdana"/>
                <a:cs typeface="Verdana"/>
              </a:rPr>
              <a:t>example,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purpose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hypothesis testing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to  </a:t>
            </a:r>
            <a:r>
              <a:rPr sz="2400" spc="-4" dirty="0">
                <a:latin typeface="Verdana"/>
                <a:cs typeface="Verdana"/>
              </a:rPr>
              <a:t>make a </a:t>
            </a:r>
            <a:r>
              <a:rPr sz="2400" spc="-9" dirty="0">
                <a:latin typeface="Verdana"/>
                <a:cs typeface="Verdana"/>
              </a:rPr>
              <a:t>judgment </a:t>
            </a:r>
            <a:r>
              <a:rPr sz="2400" spc="-4" dirty="0">
                <a:latin typeface="Verdana"/>
                <a:cs typeface="Verdana"/>
              </a:rPr>
              <a:t>about the </a:t>
            </a:r>
            <a:r>
              <a:rPr sz="2400" i="1" spc="-9" dirty="0">
                <a:solidFill>
                  <a:srgbClr val="CC3300"/>
                </a:solidFill>
                <a:latin typeface="Verdana"/>
                <a:cs typeface="Verdana"/>
              </a:rPr>
              <a:t>difference </a:t>
            </a:r>
            <a:r>
              <a:rPr sz="2400" spc="-9" dirty="0">
                <a:latin typeface="Verdana"/>
                <a:cs typeface="Verdana"/>
              </a:rPr>
              <a:t>between that  sample statistic </a:t>
            </a:r>
            <a:r>
              <a:rPr sz="2400" spc="-4" dirty="0">
                <a:latin typeface="Verdana"/>
                <a:cs typeface="Verdana"/>
              </a:rPr>
              <a:t>and a </a:t>
            </a:r>
            <a:r>
              <a:rPr sz="2400" spc="-9" dirty="0">
                <a:latin typeface="Verdana"/>
                <a:cs typeface="Verdana"/>
              </a:rPr>
              <a:t>hypothesized population</a:t>
            </a:r>
            <a:r>
              <a:rPr sz="2400" spc="17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parameter</a:t>
            </a:r>
            <a:endParaRPr sz="2400" dirty="0">
              <a:latin typeface="Verdana"/>
              <a:cs typeface="Verdana"/>
            </a:endParaRPr>
          </a:p>
          <a:p>
            <a:pPr marL="666786" marR="152968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4" dirty="0">
                <a:latin typeface="Verdana"/>
                <a:cs typeface="Verdana"/>
              </a:rPr>
              <a:t>we </a:t>
            </a:r>
            <a:r>
              <a:rPr sz="2000" dirty="0">
                <a:latin typeface="Verdana"/>
                <a:cs typeface="Verdana"/>
              </a:rPr>
              <a:t>assume </a:t>
            </a:r>
            <a:r>
              <a:rPr sz="2000" spc="-4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hypothesis </a:t>
            </a:r>
            <a:r>
              <a:rPr sz="2000" spc="-4" dirty="0">
                <a:latin typeface="Verdana"/>
                <a:cs typeface="Verdana"/>
              </a:rPr>
              <a:t>is correct, then the significance  level will indicate the percentage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4" dirty="0">
                <a:latin typeface="Verdana"/>
                <a:cs typeface="Verdana"/>
              </a:rPr>
              <a:t>sample </a:t>
            </a:r>
            <a:r>
              <a:rPr sz="2000" dirty="0">
                <a:latin typeface="Verdana"/>
                <a:cs typeface="Verdana"/>
              </a:rPr>
              <a:t>means </a:t>
            </a:r>
            <a:r>
              <a:rPr sz="2000" spc="-4" dirty="0">
                <a:latin typeface="Verdana"/>
                <a:cs typeface="Verdana"/>
              </a:rPr>
              <a:t>that is  outside certain</a:t>
            </a:r>
            <a:r>
              <a:rPr sz="2000" spc="18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limits</a:t>
            </a:r>
            <a:endParaRPr sz="2000" dirty="0">
              <a:latin typeface="Verdana"/>
              <a:cs typeface="Verdana"/>
            </a:endParaRPr>
          </a:p>
          <a:p>
            <a:pPr marL="666786" marR="429769" lvl="1" indent="-252146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Significant </a:t>
            </a:r>
            <a:r>
              <a:rPr sz="2000" spc="-4" dirty="0">
                <a:latin typeface="Verdana"/>
                <a:cs typeface="Verdana"/>
              </a:rPr>
              <a:t>level is </a:t>
            </a:r>
            <a:r>
              <a:rPr sz="2000" dirty="0">
                <a:latin typeface="Verdana"/>
                <a:cs typeface="Verdana"/>
              </a:rPr>
              <a:t>a value </a:t>
            </a:r>
            <a:r>
              <a:rPr sz="2000" spc="-4" dirty="0">
                <a:latin typeface="Verdana"/>
                <a:cs typeface="Verdana"/>
              </a:rPr>
              <a:t>which can be chosen before we  perform the statistical</a:t>
            </a:r>
            <a:r>
              <a:rPr sz="2000" spc="31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analysis</a:t>
            </a:r>
          </a:p>
          <a:p>
            <a:pPr lvl="1">
              <a:spcBef>
                <a:spcPts val="18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marR="894837" indent="-302575">
              <a:spcBef>
                <a:spcPts val="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smaller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significance </a:t>
            </a:r>
            <a:r>
              <a:rPr sz="2400" spc="-4" dirty="0">
                <a:latin typeface="Verdana"/>
                <a:cs typeface="Verdana"/>
              </a:rPr>
              <a:t>level we use, the more  </a:t>
            </a:r>
            <a:r>
              <a:rPr sz="2400" spc="-9" dirty="0">
                <a:latin typeface="Verdana"/>
                <a:cs typeface="Verdana"/>
              </a:rPr>
              <a:t>confident </a:t>
            </a:r>
            <a:r>
              <a:rPr sz="2400" spc="-4" dirty="0">
                <a:latin typeface="Verdana"/>
                <a:cs typeface="Verdana"/>
              </a:rPr>
              <a:t>we can say about the analysis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result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883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Significant</a:t>
            </a:r>
            <a:r>
              <a:rPr lang="en-US" sz="3200" spc="-71" dirty="0"/>
              <a:t> </a:t>
            </a:r>
            <a:r>
              <a:rPr lang="en-US" sz="3200" dirty="0"/>
              <a:t>Level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49" y="945105"/>
            <a:ext cx="11973771" cy="74941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general, statistical judgements </a:t>
            </a:r>
            <a:r>
              <a:rPr sz="2400" spc="-4" dirty="0">
                <a:latin typeface="Verdana"/>
                <a:cs typeface="Verdana"/>
              </a:rPr>
              <a:t>are more accurate </a:t>
            </a:r>
            <a:r>
              <a:rPr sz="2400" spc="-9" dirty="0">
                <a:latin typeface="Verdana"/>
                <a:cs typeface="Verdana"/>
              </a:rPr>
              <a:t>when 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value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significant </a:t>
            </a:r>
            <a:r>
              <a:rPr sz="2400" spc="-4" dirty="0">
                <a:latin typeface="Verdana"/>
                <a:cs typeface="Verdana"/>
              </a:rPr>
              <a:t>level is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small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8960" y="3212226"/>
            <a:ext cx="6894912" cy="3645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42860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Normal</a:t>
            </a:r>
            <a:r>
              <a:rPr lang="en-US" sz="3200" spc="-79" dirty="0"/>
              <a:t> </a:t>
            </a:r>
            <a:r>
              <a:rPr lang="en-US" sz="3200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>
            <a:spLocks/>
          </p:cNvSpPr>
          <p:nvPr/>
        </p:nvSpPr>
        <p:spPr>
          <a:xfrm>
            <a:off x="143219" y="980502"/>
            <a:ext cx="11920251" cy="5356293"/>
          </a:xfrm>
          <a:prstGeom prst="rect">
            <a:avLst/>
          </a:prstGeom>
        </p:spPr>
        <p:txBody>
          <a:bodyPr vert="horz" wrap="square" lIns="0" tIns="59391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3781" indent="-302575">
              <a:lnSpc>
                <a:spcPct val="100000"/>
              </a:lnSpc>
              <a:spcBef>
                <a:spcPts val="468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3200" spc="-4" smtClean="0"/>
              <a:t>Normal distribution is </a:t>
            </a:r>
            <a:r>
              <a:rPr lang="en-US" sz="3200" smtClean="0"/>
              <a:t>a very </a:t>
            </a:r>
            <a:r>
              <a:rPr lang="en-US" sz="3200" spc="-4" smtClean="0"/>
              <a:t>important continuous</a:t>
            </a:r>
            <a:r>
              <a:rPr lang="en-US" sz="3200" smtClean="0"/>
              <a:t> </a:t>
            </a:r>
            <a:r>
              <a:rPr lang="en-US" sz="3200" spc="-4" smtClean="0"/>
              <a:t>distribution</a:t>
            </a:r>
          </a:p>
          <a:p>
            <a:pPr marL="666786" marR="134478" lvl="1" indent="-252146">
              <a:lnSpc>
                <a:spcPct val="100000"/>
              </a:lnSpc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lang="en-US" sz="1600" spc="-4" smtClean="0">
                <a:latin typeface="Verdana"/>
                <a:cs typeface="Verdana"/>
              </a:rPr>
              <a:t>It come close to </a:t>
            </a:r>
            <a:r>
              <a:rPr lang="en-US" sz="1600" smtClean="0">
                <a:latin typeface="Verdana"/>
                <a:cs typeface="Verdana"/>
              </a:rPr>
              <a:t>fitting </a:t>
            </a:r>
            <a:r>
              <a:rPr lang="en-US" sz="1600" spc="-4" smtClean="0">
                <a:latin typeface="Verdana"/>
                <a:cs typeface="Verdana"/>
              </a:rPr>
              <a:t>the distribution of </a:t>
            </a:r>
            <a:r>
              <a:rPr lang="en-US" sz="1600" smtClean="0">
                <a:latin typeface="Verdana"/>
                <a:cs typeface="Verdana"/>
              </a:rPr>
              <a:t>many normal </a:t>
            </a:r>
            <a:r>
              <a:rPr lang="en-US" sz="1600" spc="-4" smtClean="0">
                <a:latin typeface="Verdana"/>
                <a:cs typeface="Verdana"/>
              </a:rPr>
              <a:t>phenomena,  such </a:t>
            </a:r>
            <a:r>
              <a:rPr lang="en-US" sz="1600" smtClean="0">
                <a:latin typeface="Verdana"/>
                <a:cs typeface="Verdana"/>
              </a:rPr>
              <a:t>as </a:t>
            </a:r>
            <a:r>
              <a:rPr lang="en-US" sz="1600" spc="-4" smtClean="0">
                <a:latin typeface="Verdana"/>
                <a:cs typeface="Verdana"/>
              </a:rPr>
              <a:t>weight, </a:t>
            </a:r>
            <a:r>
              <a:rPr lang="en-US" sz="1600" smtClean="0">
                <a:latin typeface="Verdana"/>
                <a:cs typeface="Verdana"/>
              </a:rPr>
              <a:t>height,</a:t>
            </a:r>
            <a:r>
              <a:rPr lang="en-US" sz="1600" spc="4" smtClean="0">
                <a:latin typeface="Verdana"/>
                <a:cs typeface="Verdana"/>
              </a:rPr>
              <a:t> </a:t>
            </a:r>
            <a:r>
              <a:rPr lang="en-US" sz="1600" spc="-4" smtClean="0">
                <a:latin typeface="Verdana"/>
                <a:cs typeface="Verdana"/>
              </a:rPr>
              <a:t>IQ</a:t>
            </a:r>
            <a:endParaRPr lang="en-US" sz="1600" smtClean="0">
              <a:latin typeface="Verdana"/>
              <a:cs typeface="Verdana"/>
            </a:endParaRPr>
          </a:p>
          <a:p>
            <a:pPr marL="313781" marR="724499" indent="-302575">
              <a:lnSpc>
                <a:spcPct val="100000"/>
              </a:lnSpc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3200" spc="-4" smtClean="0"/>
              <a:t>The curve </a:t>
            </a:r>
            <a:r>
              <a:rPr lang="en-US" sz="3200" smtClean="0"/>
              <a:t>of a normal </a:t>
            </a:r>
            <a:r>
              <a:rPr lang="en-US" sz="3200" spc="-4" smtClean="0"/>
              <a:t>distribution is bell shape. </a:t>
            </a:r>
            <a:r>
              <a:rPr lang="en-US" sz="3200" smtClean="0"/>
              <a:t>It has </a:t>
            </a:r>
            <a:r>
              <a:rPr lang="en-US" sz="3200" spc="-4" smtClean="0"/>
              <a:t>the  </a:t>
            </a:r>
            <a:r>
              <a:rPr lang="en-US" sz="3200" smtClean="0"/>
              <a:t>following</a:t>
            </a:r>
            <a:r>
              <a:rPr lang="en-US" sz="3200" spc="18" smtClean="0"/>
              <a:t> </a:t>
            </a:r>
            <a:r>
              <a:rPr lang="en-US" sz="3200" spc="-4" smtClean="0"/>
              <a:t>properties</a:t>
            </a:r>
          </a:p>
          <a:p>
            <a:pPr marL="666786" marR="101979" lvl="1" indent="-252146">
              <a:lnSpc>
                <a:spcPct val="100000"/>
              </a:lnSpc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lang="en-US" sz="1600" spc="-4" smtClean="0">
                <a:latin typeface="Verdana"/>
                <a:cs typeface="Verdana"/>
              </a:rPr>
              <a:t>The </a:t>
            </a:r>
            <a:r>
              <a:rPr lang="en-US" sz="1600" smtClean="0">
                <a:latin typeface="Verdana"/>
                <a:cs typeface="Verdana"/>
              </a:rPr>
              <a:t>mean </a:t>
            </a:r>
            <a:r>
              <a:rPr lang="en-US" sz="1600" spc="-4" smtClean="0">
                <a:latin typeface="Verdana"/>
                <a:cs typeface="Verdana"/>
              </a:rPr>
              <a:t>of the </a:t>
            </a:r>
            <a:r>
              <a:rPr lang="en-US" sz="1600" smtClean="0">
                <a:latin typeface="Verdana"/>
                <a:cs typeface="Verdana"/>
              </a:rPr>
              <a:t>normally </a:t>
            </a:r>
            <a:r>
              <a:rPr lang="en-US" sz="1600" spc="-4" smtClean="0">
                <a:latin typeface="Verdana"/>
                <a:cs typeface="Verdana"/>
              </a:rPr>
              <a:t>distributed population lies </a:t>
            </a:r>
            <a:r>
              <a:rPr lang="en-US" sz="1600" smtClean="0">
                <a:latin typeface="Verdana"/>
                <a:cs typeface="Verdana"/>
              </a:rPr>
              <a:t>at </a:t>
            </a:r>
            <a:r>
              <a:rPr lang="en-US" sz="1600" spc="-4" smtClean="0">
                <a:latin typeface="Verdana"/>
                <a:cs typeface="Verdana"/>
              </a:rPr>
              <a:t>the center of  its </a:t>
            </a:r>
            <a:r>
              <a:rPr lang="en-US" sz="1600" smtClean="0">
                <a:latin typeface="Verdana"/>
                <a:cs typeface="Verdana"/>
              </a:rPr>
              <a:t>normal </a:t>
            </a:r>
            <a:r>
              <a:rPr lang="en-US" sz="1600" spc="-4" smtClean="0">
                <a:latin typeface="Verdana"/>
                <a:cs typeface="Verdana"/>
              </a:rPr>
              <a:t>curve</a:t>
            </a:r>
            <a:endParaRPr lang="en-US" sz="1600" smtClean="0">
              <a:latin typeface="Verdana"/>
              <a:cs typeface="Verdana"/>
            </a:endParaRPr>
          </a:p>
          <a:p>
            <a:pPr marL="666786" lvl="1" indent="-252146">
              <a:lnSpc>
                <a:spcPct val="100000"/>
              </a:lnSpc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lang="en-US" sz="1600" smtClean="0">
                <a:latin typeface="Verdana"/>
                <a:cs typeface="Verdana"/>
              </a:rPr>
              <a:t>Symmetry</a:t>
            </a:r>
          </a:p>
          <a:p>
            <a:pPr marL="666786" marR="4483" lvl="1" indent="-252146">
              <a:lnSpc>
                <a:spcPct val="100000"/>
              </a:lnSpc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lang="en-US" sz="1600" spc="-4" smtClean="0">
                <a:latin typeface="Verdana"/>
                <a:cs typeface="Verdana"/>
              </a:rPr>
              <a:t>The percentage of </a:t>
            </a:r>
            <a:r>
              <a:rPr lang="en-US" sz="1600" smtClean="0">
                <a:latin typeface="Verdana"/>
                <a:cs typeface="Verdana"/>
              </a:rPr>
              <a:t>values </a:t>
            </a:r>
            <a:r>
              <a:rPr lang="en-US" sz="1600" spc="-4" smtClean="0">
                <a:latin typeface="Verdana"/>
                <a:cs typeface="Verdana"/>
              </a:rPr>
              <a:t>lies </a:t>
            </a:r>
            <a:r>
              <a:rPr lang="en-US" sz="1600" smtClean="0">
                <a:latin typeface="Verdana"/>
                <a:cs typeface="Verdana"/>
              </a:rPr>
              <a:t>under </a:t>
            </a:r>
            <a:r>
              <a:rPr lang="en-US" sz="1600" spc="-4" smtClean="0">
                <a:latin typeface="Verdana"/>
                <a:cs typeface="Verdana"/>
              </a:rPr>
              <a:t>the left </a:t>
            </a:r>
            <a:r>
              <a:rPr lang="en-US" sz="1600" smtClean="0">
                <a:latin typeface="Verdana"/>
                <a:cs typeface="Verdana"/>
              </a:rPr>
              <a:t>/ right </a:t>
            </a:r>
            <a:r>
              <a:rPr lang="en-US" sz="1600" spc="-4" smtClean="0">
                <a:latin typeface="Verdana"/>
                <a:cs typeface="Verdana"/>
              </a:rPr>
              <a:t>of critical points of  the curve is well defined. </a:t>
            </a:r>
            <a:r>
              <a:rPr lang="en-US" sz="1600" smtClean="0">
                <a:latin typeface="Verdana"/>
                <a:cs typeface="Verdana"/>
              </a:rPr>
              <a:t>We have </a:t>
            </a:r>
            <a:r>
              <a:rPr lang="en-US" sz="1600" spc="-4" smtClean="0">
                <a:latin typeface="Verdana"/>
                <a:cs typeface="Verdana"/>
              </a:rPr>
              <a:t>the </a:t>
            </a:r>
            <a:r>
              <a:rPr lang="en-US" sz="1600" spc="-4" smtClean="0">
                <a:solidFill>
                  <a:srgbClr val="CC3300"/>
                </a:solidFill>
                <a:latin typeface="Verdana"/>
                <a:cs typeface="Verdana"/>
              </a:rPr>
              <a:t>68-95.5-99.7-percent</a:t>
            </a:r>
            <a:r>
              <a:rPr lang="en-US" sz="1600" spc="-49" smtClean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lang="en-US" sz="1600" spc="-4" smtClean="0">
                <a:solidFill>
                  <a:srgbClr val="CC3300"/>
                </a:solidFill>
                <a:latin typeface="Verdana"/>
                <a:cs typeface="Verdana"/>
              </a:rPr>
              <a:t>rule</a:t>
            </a:r>
            <a:endParaRPr lang="en-US" sz="1600" smtClean="0">
              <a:latin typeface="Verdana"/>
              <a:cs typeface="Verdana"/>
            </a:endParaRPr>
          </a:p>
          <a:p>
            <a:pPr marL="1019790" marR="231974" lvl="2" indent="-201717">
              <a:lnSpc>
                <a:spcPct val="100000"/>
              </a:lnSpc>
              <a:spcBef>
                <a:spcPts val="340"/>
              </a:spcBef>
              <a:buClr>
                <a:srgbClr val="FF9A00"/>
              </a:buClr>
              <a:buSzPct val="62500"/>
              <a:buFont typeface="Wingdings"/>
              <a:buChar char=""/>
              <a:tabLst>
                <a:tab pos="1019790" algn="l"/>
              </a:tabLst>
            </a:pPr>
            <a:r>
              <a:rPr lang="en-US" sz="1600" spc="-4" smtClean="0">
                <a:latin typeface="Verdana"/>
                <a:cs typeface="Verdana"/>
              </a:rPr>
              <a:t>~68% of </a:t>
            </a:r>
            <a:r>
              <a:rPr lang="en-US" sz="1600" smtClean="0">
                <a:latin typeface="Verdana"/>
                <a:cs typeface="Verdana"/>
              </a:rPr>
              <a:t>all </a:t>
            </a:r>
            <a:r>
              <a:rPr lang="en-US" sz="1600" spc="-4" smtClean="0">
                <a:latin typeface="Verdana"/>
                <a:cs typeface="Verdana"/>
              </a:rPr>
              <a:t>the values in </a:t>
            </a:r>
            <a:r>
              <a:rPr lang="en-US" sz="1600" smtClean="0">
                <a:latin typeface="Verdana"/>
                <a:cs typeface="Verdana"/>
              </a:rPr>
              <a:t>a </a:t>
            </a:r>
            <a:r>
              <a:rPr lang="en-US" sz="1600" spc="-4" smtClean="0">
                <a:latin typeface="Verdana"/>
                <a:cs typeface="Verdana"/>
              </a:rPr>
              <a:t>normally distributed population lies  within +/- </a:t>
            </a:r>
            <a:r>
              <a:rPr lang="en-US" sz="1600" smtClean="0">
                <a:latin typeface="Verdana"/>
                <a:cs typeface="Verdana"/>
              </a:rPr>
              <a:t>1 S.D. from the</a:t>
            </a:r>
            <a:r>
              <a:rPr lang="en-US" sz="1600" spc="-18" smtClean="0">
                <a:latin typeface="Verdana"/>
                <a:cs typeface="Verdana"/>
              </a:rPr>
              <a:t> </a:t>
            </a:r>
            <a:r>
              <a:rPr lang="en-US" sz="1600" smtClean="0">
                <a:latin typeface="Verdana"/>
                <a:cs typeface="Verdana"/>
              </a:rPr>
              <a:t>mean</a:t>
            </a:r>
          </a:p>
          <a:p>
            <a:pPr marL="1019790" marR="52110" lvl="2" indent="-201717">
              <a:lnSpc>
                <a:spcPct val="100000"/>
              </a:lnSpc>
              <a:spcBef>
                <a:spcPts val="339"/>
              </a:spcBef>
              <a:buClr>
                <a:srgbClr val="FF9A00"/>
              </a:buClr>
              <a:buSzPct val="62500"/>
              <a:buFont typeface="Wingdings"/>
              <a:buChar char=""/>
              <a:tabLst>
                <a:tab pos="1019790" algn="l"/>
              </a:tabLst>
            </a:pPr>
            <a:r>
              <a:rPr lang="en-US" sz="1600" spc="-4" smtClean="0">
                <a:latin typeface="Verdana"/>
                <a:cs typeface="Verdana"/>
              </a:rPr>
              <a:t>~95.5% of </a:t>
            </a:r>
            <a:r>
              <a:rPr lang="en-US" sz="1600" smtClean="0">
                <a:latin typeface="Verdana"/>
                <a:cs typeface="Verdana"/>
              </a:rPr>
              <a:t>all </a:t>
            </a:r>
            <a:r>
              <a:rPr lang="en-US" sz="1600" spc="-4" smtClean="0">
                <a:latin typeface="Verdana"/>
                <a:cs typeface="Verdana"/>
              </a:rPr>
              <a:t>the </a:t>
            </a:r>
            <a:r>
              <a:rPr lang="en-US" sz="1600" smtClean="0">
                <a:latin typeface="Verdana"/>
                <a:cs typeface="Verdana"/>
              </a:rPr>
              <a:t>values </a:t>
            </a:r>
            <a:r>
              <a:rPr lang="en-US" sz="1600" spc="-4" smtClean="0">
                <a:latin typeface="Verdana"/>
                <a:cs typeface="Verdana"/>
              </a:rPr>
              <a:t>in </a:t>
            </a:r>
            <a:r>
              <a:rPr lang="en-US" sz="1600" smtClean="0">
                <a:latin typeface="Verdana"/>
                <a:cs typeface="Verdana"/>
              </a:rPr>
              <a:t>a normally </a:t>
            </a:r>
            <a:r>
              <a:rPr lang="en-US" sz="1600" spc="-4" smtClean="0">
                <a:latin typeface="Verdana"/>
                <a:cs typeface="Verdana"/>
              </a:rPr>
              <a:t>distributed population lies  within +/- </a:t>
            </a:r>
            <a:r>
              <a:rPr lang="en-US" sz="1600" smtClean="0">
                <a:latin typeface="Verdana"/>
                <a:cs typeface="Verdana"/>
              </a:rPr>
              <a:t>2 S.D. from the</a:t>
            </a:r>
            <a:r>
              <a:rPr lang="en-US" sz="1600" spc="-18" smtClean="0">
                <a:latin typeface="Verdana"/>
                <a:cs typeface="Verdana"/>
              </a:rPr>
              <a:t> </a:t>
            </a:r>
            <a:r>
              <a:rPr lang="en-US" sz="1600" smtClean="0">
                <a:latin typeface="Verdana"/>
                <a:cs typeface="Verdana"/>
              </a:rPr>
              <a:t>mean</a:t>
            </a:r>
          </a:p>
          <a:p>
            <a:pPr marL="1019790" marR="52110" lvl="2" indent="-201717">
              <a:lnSpc>
                <a:spcPct val="100000"/>
              </a:lnSpc>
              <a:spcBef>
                <a:spcPts val="335"/>
              </a:spcBef>
              <a:buClr>
                <a:srgbClr val="FF9A00"/>
              </a:buClr>
              <a:buSzPct val="62500"/>
              <a:buFont typeface="Wingdings"/>
              <a:buChar char=""/>
              <a:tabLst>
                <a:tab pos="1019790" algn="l"/>
              </a:tabLst>
            </a:pPr>
            <a:r>
              <a:rPr lang="en-US" sz="1600" spc="-4" smtClean="0">
                <a:latin typeface="Verdana"/>
                <a:cs typeface="Verdana"/>
              </a:rPr>
              <a:t>~99.7% of </a:t>
            </a:r>
            <a:r>
              <a:rPr lang="en-US" sz="1600" smtClean="0">
                <a:latin typeface="Verdana"/>
                <a:cs typeface="Verdana"/>
              </a:rPr>
              <a:t>all </a:t>
            </a:r>
            <a:r>
              <a:rPr lang="en-US" sz="1600" spc="-4" smtClean="0">
                <a:latin typeface="Verdana"/>
                <a:cs typeface="Verdana"/>
              </a:rPr>
              <a:t>the </a:t>
            </a:r>
            <a:r>
              <a:rPr lang="en-US" sz="1600" smtClean="0">
                <a:latin typeface="Verdana"/>
                <a:cs typeface="Verdana"/>
              </a:rPr>
              <a:t>values </a:t>
            </a:r>
            <a:r>
              <a:rPr lang="en-US" sz="1600" spc="-4" smtClean="0">
                <a:latin typeface="Verdana"/>
                <a:cs typeface="Verdana"/>
              </a:rPr>
              <a:t>in </a:t>
            </a:r>
            <a:r>
              <a:rPr lang="en-US" sz="1600" smtClean="0">
                <a:latin typeface="Verdana"/>
                <a:cs typeface="Verdana"/>
              </a:rPr>
              <a:t>a normally </a:t>
            </a:r>
            <a:r>
              <a:rPr lang="en-US" sz="1600" spc="-4" smtClean="0">
                <a:latin typeface="Verdana"/>
                <a:cs typeface="Verdana"/>
              </a:rPr>
              <a:t>distributed population lies  within +/- </a:t>
            </a:r>
            <a:r>
              <a:rPr lang="en-US" sz="1600" smtClean="0">
                <a:latin typeface="Verdana"/>
                <a:cs typeface="Verdana"/>
              </a:rPr>
              <a:t>3 S.D from the</a:t>
            </a:r>
            <a:r>
              <a:rPr lang="en-US" sz="1600" spc="-22" smtClean="0">
                <a:latin typeface="Verdana"/>
                <a:cs typeface="Verdana"/>
              </a:rPr>
              <a:t> </a:t>
            </a:r>
            <a:r>
              <a:rPr lang="en-US" sz="1600" smtClean="0">
                <a:latin typeface="Verdana"/>
                <a:cs typeface="Verdana"/>
              </a:rPr>
              <a:t>mean</a:t>
            </a:r>
          </a:p>
          <a:p>
            <a:pPr marL="313781" marR="83488" indent="-302575">
              <a:lnSpc>
                <a:spcPct val="100000"/>
              </a:lnSpc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3200" smtClean="0"/>
              <a:t>We can always </a:t>
            </a:r>
            <a:r>
              <a:rPr lang="en-US" sz="3200" spc="-4" smtClean="0"/>
              <a:t>look </a:t>
            </a:r>
            <a:r>
              <a:rPr lang="en-US" sz="3200" smtClean="0"/>
              <a:t>up the value </a:t>
            </a:r>
            <a:r>
              <a:rPr lang="en-US" sz="3200" spc="-4" smtClean="0"/>
              <a:t>that lies </a:t>
            </a:r>
            <a:r>
              <a:rPr lang="en-US" sz="3200" smtClean="0"/>
              <a:t>at a </a:t>
            </a:r>
            <a:r>
              <a:rPr lang="en-US" sz="3200" spc="-4" smtClean="0"/>
              <a:t>particular point of  the </a:t>
            </a:r>
            <a:r>
              <a:rPr lang="en-US" sz="3200" smtClean="0"/>
              <a:t>curve and </a:t>
            </a:r>
            <a:r>
              <a:rPr lang="en-US" sz="3200" spc="-4" smtClean="0"/>
              <a:t>its </a:t>
            </a:r>
            <a:r>
              <a:rPr lang="en-US" sz="3200" smtClean="0"/>
              <a:t>corresponding number of S.D. from </a:t>
            </a:r>
            <a:r>
              <a:rPr lang="en-US" sz="3200" spc="-4" smtClean="0"/>
              <a:t>the </a:t>
            </a:r>
            <a:r>
              <a:rPr lang="en-US" sz="3200" smtClean="0"/>
              <a:t>mean  from </a:t>
            </a:r>
            <a:r>
              <a:rPr lang="en-US" sz="3200" spc="-4" smtClean="0"/>
              <a:t>the Normal </a:t>
            </a:r>
            <a:r>
              <a:rPr lang="en-US" sz="3200" smtClean="0"/>
              <a:t>Distribution</a:t>
            </a:r>
            <a:r>
              <a:rPr lang="en-US" sz="3200" spc="26" smtClean="0"/>
              <a:t> </a:t>
            </a:r>
            <a:r>
              <a:rPr lang="en-US" sz="3200" spc="-4" smtClean="0"/>
              <a:t>Table</a:t>
            </a:r>
            <a:endParaRPr lang="en-US" sz="3200" spc="-4" dirty="0"/>
          </a:p>
        </p:txBody>
      </p:sp>
    </p:spTree>
    <p:extLst>
      <p:ext uri="{BB962C8B-B14F-4D97-AF65-F5344CB8AC3E}">
        <p14:creationId xmlns:p14="http://schemas.microsoft.com/office/powerpoint/2010/main" val="33421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Normal</a:t>
            </a:r>
            <a:r>
              <a:rPr lang="en-US" sz="3200" spc="-79" dirty="0"/>
              <a:t> </a:t>
            </a:r>
            <a:r>
              <a:rPr lang="en-US" sz="3200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92000" cy="1153106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Let it’s mean and S.D. be μ and σ</a:t>
            </a:r>
            <a:r>
              <a:rPr sz="2400" spc="-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respectively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We can then check out the z value from the standard</a:t>
            </a:r>
            <a:r>
              <a:rPr sz="2000" spc="-8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normal  </a:t>
            </a:r>
            <a:r>
              <a:rPr sz="2000" spc="-4" dirty="0">
                <a:latin typeface="Verdana"/>
                <a:cs typeface="Verdana"/>
              </a:rPr>
              <a:t>distribution</a:t>
            </a:r>
            <a:endParaRPr sz="2000" dirty="0">
              <a:latin typeface="Verdana"/>
              <a:cs typeface="Verdana"/>
            </a:endParaRPr>
          </a:p>
          <a:p>
            <a:pPr marL="666786" lvl="1" indent="-252146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z = the number of σ deviated from 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mean</a:t>
            </a:r>
          </a:p>
        </p:txBody>
      </p:sp>
      <p:sp>
        <p:nvSpPr>
          <p:cNvPr id="4" name="object 4"/>
          <p:cNvSpPr/>
          <p:nvPr/>
        </p:nvSpPr>
        <p:spPr>
          <a:xfrm>
            <a:off x="2346593" y="2544896"/>
            <a:ext cx="4974412" cy="2685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9436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Normal</a:t>
            </a:r>
            <a:r>
              <a:rPr lang="en-US" sz="3200" spc="-79" dirty="0"/>
              <a:t> </a:t>
            </a:r>
            <a:r>
              <a:rPr lang="en-US" sz="3200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287" y="925417"/>
            <a:ext cx="11644829" cy="579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2666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spc="-4" dirty="0"/>
              <a:t>Central </a:t>
            </a:r>
            <a:r>
              <a:rPr lang="en-US" sz="3200" dirty="0"/>
              <a:t>Limit</a:t>
            </a:r>
            <a:r>
              <a:rPr lang="en-US" sz="3200" spc="-79" dirty="0"/>
              <a:t> </a:t>
            </a:r>
            <a:r>
              <a:rPr lang="en-US" sz="3200" dirty="0"/>
              <a:t>Theorem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92000" cy="3376471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 algn="just">
              <a:lnSpc>
                <a:spcPct val="150000"/>
              </a:lnSpc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Central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Limit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Theorem (CLT) </a:t>
            </a:r>
            <a:r>
              <a:rPr sz="2400" spc="-9" dirty="0">
                <a:latin typeface="Verdana"/>
                <a:cs typeface="Verdana"/>
              </a:rPr>
              <a:t>states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that:</a:t>
            </a:r>
            <a:endParaRPr sz="2400" dirty="0">
              <a:latin typeface="Verdana"/>
              <a:cs typeface="Verdana"/>
            </a:endParaRPr>
          </a:p>
          <a:p>
            <a:pPr marL="666786" marR="368693" lvl="1" indent="-252146" algn="just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sum of IID variables </a:t>
            </a:r>
            <a:r>
              <a:rPr sz="2000" spc="-4" dirty="0">
                <a:latin typeface="Verdana"/>
                <a:cs typeface="Verdana"/>
              </a:rPr>
              <a:t>will be </a:t>
            </a:r>
            <a:r>
              <a:rPr sz="2000" dirty="0">
                <a:latin typeface="Verdana"/>
                <a:cs typeface="Verdana"/>
              </a:rPr>
              <a:t>approximately normally  </a:t>
            </a:r>
            <a:r>
              <a:rPr sz="2000" spc="-4" dirty="0">
                <a:latin typeface="Verdana"/>
                <a:cs typeface="Verdana"/>
              </a:rPr>
              <a:t>distributed</a:t>
            </a:r>
            <a:endParaRPr sz="2000" dirty="0">
              <a:latin typeface="Verdana"/>
              <a:cs typeface="Verdana"/>
            </a:endParaRPr>
          </a:p>
          <a:p>
            <a:pPr marL="313781" marR="4483" indent="-302575" algn="just">
              <a:lnSpc>
                <a:spcPct val="150000"/>
              </a:lnSpc>
              <a:spcBef>
                <a:spcPts val="41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This </a:t>
            </a:r>
            <a:r>
              <a:rPr sz="2400" spc="-9" dirty="0">
                <a:latin typeface="Verdana"/>
                <a:cs typeface="Verdana"/>
              </a:rPr>
              <a:t>implies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sampling distribution </a:t>
            </a:r>
            <a:r>
              <a:rPr sz="2400" spc="-4" dirty="0">
                <a:latin typeface="Verdana"/>
                <a:cs typeface="Verdana"/>
              </a:rPr>
              <a:t>of the mean  approaches normal as the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sample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size </a:t>
            </a:r>
            <a:r>
              <a:rPr sz="2400" spc="-9" dirty="0">
                <a:latin typeface="Verdana"/>
                <a:cs typeface="Verdana"/>
              </a:rPr>
              <a:t>increases,  regardless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distribution </a:t>
            </a:r>
            <a:r>
              <a:rPr sz="2400" spc="-4" dirty="0">
                <a:latin typeface="Verdana"/>
                <a:cs typeface="Verdana"/>
              </a:rPr>
              <a:t>of the </a:t>
            </a:r>
            <a:r>
              <a:rPr sz="2400" spc="-9" dirty="0">
                <a:latin typeface="Verdana"/>
                <a:cs typeface="Verdana"/>
              </a:rPr>
              <a:t>original population. The  sampling </a:t>
            </a:r>
            <a:r>
              <a:rPr sz="2400" spc="-4" dirty="0">
                <a:latin typeface="Verdana"/>
                <a:cs typeface="Verdana"/>
              </a:rPr>
              <a:t>mean will approach the </a:t>
            </a:r>
            <a:r>
              <a:rPr sz="2400" spc="-9" dirty="0">
                <a:latin typeface="Verdana"/>
                <a:cs typeface="Verdana"/>
              </a:rPr>
              <a:t>population</a:t>
            </a:r>
            <a:r>
              <a:rPr sz="2400" spc="71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mean</a:t>
            </a:r>
            <a:endParaRPr sz="2400" dirty="0">
              <a:latin typeface="Verdana"/>
              <a:cs typeface="Verdana"/>
            </a:endParaRPr>
          </a:p>
          <a:p>
            <a:pPr marL="896518" algn="just">
              <a:lnSpc>
                <a:spcPct val="150000"/>
              </a:lnSpc>
              <a:spcBef>
                <a:spcPts val="424"/>
              </a:spcBef>
            </a:pPr>
            <a:r>
              <a:rPr sz="2400" spc="-4" dirty="0">
                <a:latin typeface="Verdana"/>
                <a:cs typeface="Verdana"/>
              </a:rPr>
              <a:t>Sample mean = sum of 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/ </a:t>
            </a:r>
            <a:r>
              <a:rPr sz="2400" spc="-9" dirty="0">
                <a:latin typeface="Verdana"/>
                <a:cs typeface="Verdana"/>
              </a:rPr>
              <a:t>sample</a:t>
            </a:r>
            <a:r>
              <a:rPr sz="2400" spc="44" dirty="0">
                <a:latin typeface="Verdana"/>
                <a:cs typeface="Verdana"/>
              </a:rPr>
              <a:t> </a:t>
            </a:r>
            <a:r>
              <a:rPr sz="2400" spc="-9" dirty="0" smtClean="0">
                <a:latin typeface="Verdana"/>
                <a:cs typeface="Verdana"/>
              </a:rPr>
              <a:t>size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83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The Law </a:t>
            </a:r>
            <a:r>
              <a:rPr lang="en-US" sz="3200" spc="-4" dirty="0"/>
              <a:t>of </a:t>
            </a:r>
            <a:r>
              <a:rPr lang="en-US" sz="3200" dirty="0"/>
              <a:t>large</a:t>
            </a:r>
            <a:r>
              <a:rPr lang="en-US" sz="3200" spc="-84" dirty="0"/>
              <a:t> </a:t>
            </a:r>
            <a:r>
              <a:rPr lang="en-US" sz="3200" dirty="0"/>
              <a:t>Numbers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970844"/>
            <a:ext cx="12112978" cy="4097502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indent="-302575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Law of Large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Numbers (LLN)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states</a:t>
            </a:r>
            <a:r>
              <a:rPr sz="2400" spc="5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that:</a:t>
            </a:r>
            <a:endParaRPr sz="2400" dirty="0">
              <a:latin typeface="Verdana"/>
              <a:cs typeface="Verdana"/>
            </a:endParaRPr>
          </a:p>
          <a:p>
            <a:pPr marL="666786" marR="358607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Let </a:t>
            </a:r>
            <a:r>
              <a:rPr sz="2000" spc="-4" dirty="0">
                <a:latin typeface="Verdana"/>
                <a:cs typeface="Verdana"/>
              </a:rPr>
              <a:t>X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, X</a:t>
            </a:r>
            <a:r>
              <a:rPr sz="2000" spc="-6" baseline="-20833" dirty="0">
                <a:latin typeface="Verdana"/>
                <a:cs typeface="Verdana"/>
              </a:rPr>
              <a:t>2</a:t>
            </a:r>
            <a:r>
              <a:rPr sz="2000" spc="-4" dirty="0">
                <a:latin typeface="Verdana"/>
                <a:cs typeface="Verdana"/>
              </a:rPr>
              <a:t>, </a:t>
            </a:r>
            <a:r>
              <a:rPr sz="2000" dirty="0">
                <a:latin typeface="Verdana"/>
                <a:cs typeface="Verdana"/>
              </a:rPr>
              <a:t>… </a:t>
            </a:r>
            <a:r>
              <a:rPr sz="2000" spc="-4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IID random variables </a:t>
            </a:r>
            <a:r>
              <a:rPr sz="2000" spc="-4" dirty="0">
                <a:latin typeface="Verdana"/>
                <a:cs typeface="Verdana"/>
              </a:rPr>
              <a:t>with </a:t>
            </a:r>
            <a:r>
              <a:rPr sz="2000" dirty="0">
                <a:latin typeface="Verdana"/>
                <a:cs typeface="Verdana"/>
              </a:rPr>
              <a:t>mean μ and  variance </a:t>
            </a:r>
            <a:r>
              <a:rPr sz="2000" spc="-4" dirty="0">
                <a:latin typeface="Verdana"/>
                <a:cs typeface="Verdana"/>
              </a:rPr>
              <a:t>σ</a:t>
            </a:r>
            <a:r>
              <a:rPr sz="2000" spc="-6" baseline="25462" dirty="0">
                <a:latin typeface="Verdana"/>
                <a:cs typeface="Verdana"/>
              </a:rPr>
              <a:t>2</a:t>
            </a:r>
            <a:r>
              <a:rPr sz="2000" spc="-4" dirty="0">
                <a:latin typeface="Verdana"/>
                <a:cs typeface="Verdana"/>
              </a:rPr>
              <a:t>, </a:t>
            </a:r>
            <a:r>
              <a:rPr sz="2000" dirty="0">
                <a:latin typeface="Verdana"/>
                <a:cs typeface="Verdana"/>
              </a:rPr>
              <a:t>X(n) be the average of n samples of</a:t>
            </a:r>
            <a:r>
              <a:rPr sz="2000" spc="-62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them</a:t>
            </a:r>
          </a:p>
          <a:p>
            <a:pPr marL="666786" lvl="1" indent="-252146">
              <a:spcBef>
                <a:spcPts val="361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Then the limit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4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4" dirty="0">
                <a:latin typeface="Verdana"/>
                <a:cs typeface="Verdana"/>
              </a:rPr>
              <a:t>(|X(n) </a:t>
            </a:r>
            <a:r>
              <a:rPr sz="2000" dirty="0">
                <a:latin typeface="Verdana"/>
                <a:cs typeface="Verdana"/>
              </a:rPr>
              <a:t>- </a:t>
            </a:r>
            <a:r>
              <a:rPr sz="2000" spc="-4" dirty="0">
                <a:latin typeface="Verdana"/>
                <a:cs typeface="Verdana"/>
              </a:rPr>
              <a:t>μ|</a:t>
            </a:r>
            <a:r>
              <a:rPr sz="2000" spc="-4" dirty="0">
                <a:latin typeface="Cambria"/>
                <a:cs typeface="Cambria"/>
              </a:rPr>
              <a:t>≧</a:t>
            </a:r>
            <a:r>
              <a:rPr sz="2000" spc="-4" dirty="0">
                <a:latin typeface="Verdana"/>
                <a:cs typeface="Verdana"/>
              </a:rPr>
              <a:t>ε) when 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44" dirty="0">
                <a:latin typeface="Verdana"/>
                <a:cs typeface="Verdana"/>
              </a:rPr>
              <a:t> </a:t>
            </a:r>
            <a:r>
              <a:rPr sz="2000" dirty="0" smtClean="0">
                <a:latin typeface="Gulim"/>
                <a:cs typeface="Gulim"/>
              </a:rPr>
              <a:t>→</a:t>
            </a:r>
            <a:r>
              <a:rPr lang="en-US" sz="2000" dirty="0" smtClean="0">
                <a:latin typeface="Gulim"/>
                <a:cs typeface="Gulim"/>
              </a:rPr>
              <a:t> </a:t>
            </a:r>
            <a:r>
              <a:rPr lang="en-US" sz="2000" spc="-4" dirty="0">
                <a:latin typeface="Verdana"/>
                <a:cs typeface="Verdana"/>
              </a:rPr>
              <a:t>∞</a:t>
            </a:r>
            <a:r>
              <a:rPr sz="2000" spc="-4" dirty="0" smtClean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is</a:t>
            </a:r>
            <a:r>
              <a:rPr sz="2000" spc="31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</a:t>
            </a:r>
          </a:p>
          <a:p>
            <a:pPr marL="666786" lvl="1" indent="-252146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Epsilon </a:t>
            </a:r>
            <a:r>
              <a:rPr sz="2000" dirty="0">
                <a:latin typeface="Verdana"/>
                <a:cs typeface="Verdana"/>
              </a:rPr>
              <a:t>(ε)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an arbitrary </a:t>
            </a:r>
            <a:r>
              <a:rPr sz="2000" spc="-4" dirty="0">
                <a:latin typeface="Verdana"/>
                <a:cs typeface="Verdana"/>
              </a:rPr>
              <a:t>positive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constant</a:t>
            </a:r>
            <a:endParaRPr sz="2000" dirty="0">
              <a:latin typeface="Verdana"/>
              <a:cs typeface="Verdana"/>
            </a:endParaRPr>
          </a:p>
          <a:p>
            <a:pPr lvl="1">
              <a:spcBef>
                <a:spcPts val="22"/>
              </a:spcBef>
              <a:buClr>
                <a:srgbClr val="65659A"/>
              </a:buClr>
              <a:buFont typeface="Wingdings"/>
              <a:buChar char=""/>
            </a:pPr>
            <a:endParaRPr sz="3600" dirty="0">
              <a:latin typeface="Times New Roman"/>
              <a:cs typeface="Times New Roman"/>
            </a:endParaRPr>
          </a:p>
          <a:p>
            <a:pPr marL="313781" marR="4483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other words, </a:t>
            </a:r>
            <a:r>
              <a:rPr sz="2400" spc="-4" dirty="0">
                <a:latin typeface="Verdana"/>
                <a:cs typeface="Verdana"/>
              </a:rPr>
              <a:t>the LLN </a:t>
            </a:r>
            <a:r>
              <a:rPr sz="2400" spc="-9" dirty="0">
                <a:latin typeface="Verdana"/>
                <a:cs typeface="Verdana"/>
              </a:rPr>
              <a:t>states </a:t>
            </a:r>
            <a:r>
              <a:rPr sz="2400" spc="-4" dirty="0">
                <a:latin typeface="Verdana"/>
                <a:cs typeface="Verdana"/>
              </a:rPr>
              <a:t>that the </a:t>
            </a:r>
            <a:r>
              <a:rPr sz="2400" spc="-9" dirty="0">
                <a:latin typeface="Verdana"/>
                <a:cs typeface="Verdana"/>
              </a:rPr>
              <a:t>sampling </a:t>
            </a:r>
            <a:r>
              <a:rPr sz="2400" spc="-4" dirty="0">
                <a:latin typeface="Verdana"/>
                <a:cs typeface="Verdana"/>
              </a:rPr>
              <a:t>mean  equals the mean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size is </a:t>
            </a:r>
            <a:r>
              <a:rPr sz="2400" spc="-9" dirty="0">
                <a:latin typeface="Verdana"/>
                <a:cs typeface="Verdana"/>
              </a:rPr>
              <a:t>infinitely</a:t>
            </a:r>
            <a:r>
              <a:rPr sz="2400" spc="8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large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31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That is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X(n) = μ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n </a:t>
            </a:r>
            <a:r>
              <a:rPr sz="2400" spc="-4" dirty="0">
                <a:latin typeface="Gulim"/>
                <a:cs typeface="Gulim"/>
              </a:rPr>
              <a:t>→ </a:t>
            </a:r>
            <a:r>
              <a:rPr sz="2400" spc="-4" dirty="0">
                <a:latin typeface="Verdana"/>
                <a:cs typeface="Verdana"/>
              </a:rPr>
              <a:t>∞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628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Sampling</a:t>
            </a:r>
            <a:r>
              <a:rPr lang="en-US" sz="3200" spc="-66" dirty="0"/>
              <a:t> </a:t>
            </a:r>
            <a:r>
              <a:rPr lang="en-US" sz="3200" spc="-4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110169" y="925417"/>
            <a:ext cx="11964318" cy="530707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163615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A </a:t>
            </a:r>
            <a:r>
              <a:rPr sz="2200" spc="-9" dirty="0">
                <a:solidFill>
                  <a:srgbClr val="CC3300"/>
                </a:solidFill>
                <a:latin typeface="Verdana"/>
                <a:cs typeface="Verdana"/>
              </a:rPr>
              <a:t>sampling distribution </a:t>
            </a:r>
            <a:r>
              <a:rPr sz="2200" spc="-4" dirty="0">
                <a:latin typeface="Verdana"/>
                <a:cs typeface="Verdana"/>
              </a:rPr>
              <a:t>is the </a:t>
            </a:r>
            <a:r>
              <a:rPr sz="2200" spc="-9" dirty="0">
                <a:latin typeface="Verdana"/>
                <a:cs typeface="Verdana"/>
              </a:rPr>
              <a:t>probability distribution </a:t>
            </a:r>
            <a:r>
              <a:rPr sz="2200" spc="-4" dirty="0">
                <a:latin typeface="Verdana"/>
                <a:cs typeface="Verdana"/>
              </a:rPr>
              <a:t>of all  means </a:t>
            </a:r>
            <a:r>
              <a:rPr sz="2200" spc="-9" dirty="0">
                <a:latin typeface="Verdana"/>
                <a:cs typeface="Verdana"/>
              </a:rPr>
              <a:t>obtained </a:t>
            </a:r>
            <a:r>
              <a:rPr sz="2200" spc="-4" dirty="0">
                <a:latin typeface="Verdana"/>
                <a:cs typeface="Verdana"/>
              </a:rPr>
              <a:t>from</a:t>
            </a:r>
            <a:r>
              <a:rPr sz="2200" spc="26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sampling</a:t>
            </a:r>
            <a:endParaRPr sz="2200" dirty="0">
              <a:latin typeface="Verdana"/>
              <a:cs typeface="Verdana"/>
            </a:endParaRPr>
          </a:p>
          <a:p>
            <a:pPr marL="313781" marR="12327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E.g. For a </a:t>
            </a:r>
            <a:r>
              <a:rPr sz="2200" spc="-9" dirty="0">
                <a:latin typeface="Verdana"/>
                <a:cs typeface="Verdana"/>
              </a:rPr>
              <a:t>population </a:t>
            </a:r>
            <a:r>
              <a:rPr sz="2200" spc="-4" dirty="0">
                <a:latin typeface="Verdana"/>
                <a:cs typeface="Verdana"/>
              </a:rPr>
              <a:t>of 20,000 </a:t>
            </a:r>
            <a:r>
              <a:rPr sz="2200" spc="-9" dirty="0">
                <a:latin typeface="Verdana"/>
                <a:cs typeface="Verdana"/>
              </a:rPr>
              <a:t>CUHK students, </a:t>
            </a:r>
            <a:r>
              <a:rPr sz="2200" spc="-4" dirty="0">
                <a:latin typeface="Verdana"/>
                <a:cs typeface="Verdana"/>
              </a:rPr>
              <a:t>we want </a:t>
            </a:r>
            <a:r>
              <a:rPr sz="2200" spc="-9" dirty="0">
                <a:latin typeface="Verdana"/>
                <a:cs typeface="Verdana"/>
              </a:rPr>
              <a:t>to  </a:t>
            </a:r>
            <a:r>
              <a:rPr sz="2200" spc="-4" dirty="0">
                <a:latin typeface="Verdana"/>
                <a:cs typeface="Verdana"/>
              </a:rPr>
              <a:t>find out the mean of the </a:t>
            </a:r>
            <a:r>
              <a:rPr sz="2200" spc="-9" dirty="0">
                <a:latin typeface="Verdana"/>
                <a:cs typeface="Verdana"/>
              </a:rPr>
              <a:t>students’</a:t>
            </a:r>
            <a:r>
              <a:rPr sz="2200" spc="9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GPA</a:t>
            </a:r>
            <a:endParaRPr sz="22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200" dirty="0">
                <a:latin typeface="Verdana"/>
                <a:cs typeface="Verdana"/>
              </a:rPr>
              <a:t>Suppose the mean (the true answer) </a:t>
            </a:r>
            <a:r>
              <a:rPr sz="2200" spc="-4" dirty="0">
                <a:latin typeface="Verdana"/>
                <a:cs typeface="Verdana"/>
              </a:rPr>
              <a:t>is </a:t>
            </a:r>
            <a:r>
              <a:rPr sz="2200" dirty="0">
                <a:latin typeface="Verdana"/>
                <a:cs typeface="Verdana"/>
              </a:rPr>
              <a:t>μ, </a:t>
            </a:r>
            <a:r>
              <a:rPr sz="2200" spc="-4" dirty="0">
                <a:latin typeface="Verdana"/>
                <a:cs typeface="Verdana"/>
              </a:rPr>
              <a:t>variance is</a:t>
            </a:r>
            <a:r>
              <a:rPr sz="2200" spc="-66" dirty="0">
                <a:latin typeface="Verdana"/>
                <a:cs typeface="Verdana"/>
              </a:rPr>
              <a:t> </a:t>
            </a:r>
            <a:r>
              <a:rPr sz="2200" spc="-4" dirty="0">
                <a:latin typeface="Verdana"/>
                <a:cs typeface="Verdana"/>
              </a:rPr>
              <a:t>σ</a:t>
            </a:r>
            <a:r>
              <a:rPr sz="2200" spc="-6" baseline="25462" dirty="0">
                <a:latin typeface="Verdana"/>
                <a:cs typeface="Verdana"/>
              </a:rPr>
              <a:t>2</a:t>
            </a:r>
            <a:endParaRPr sz="2200" baseline="25462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We then </a:t>
            </a:r>
            <a:r>
              <a:rPr sz="2200" spc="-9" dirty="0">
                <a:latin typeface="Verdana"/>
                <a:cs typeface="Verdana"/>
              </a:rPr>
              <a:t>sample </a:t>
            </a:r>
            <a:r>
              <a:rPr sz="2200" spc="-4" dirty="0">
                <a:latin typeface="Verdana"/>
                <a:cs typeface="Verdana"/>
              </a:rPr>
              <a:t>100 </a:t>
            </a:r>
            <a:r>
              <a:rPr sz="2200" spc="-9" dirty="0">
                <a:latin typeface="Verdana"/>
                <a:cs typeface="Verdana"/>
              </a:rPr>
              <a:t>students, </a:t>
            </a:r>
            <a:r>
              <a:rPr sz="2200" spc="-4" dirty="0">
                <a:latin typeface="Verdana"/>
                <a:cs typeface="Verdana"/>
              </a:rPr>
              <a:t>and </a:t>
            </a:r>
            <a:r>
              <a:rPr sz="2200" spc="-9" dirty="0">
                <a:latin typeface="Verdana"/>
                <a:cs typeface="Verdana"/>
              </a:rPr>
              <a:t>obtain </a:t>
            </a:r>
            <a:r>
              <a:rPr sz="2200" spc="-4" dirty="0">
                <a:latin typeface="Verdana"/>
                <a:cs typeface="Verdana"/>
              </a:rPr>
              <a:t>an average</a:t>
            </a:r>
            <a:r>
              <a:rPr sz="2200" spc="119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GPA</a:t>
            </a:r>
            <a:r>
              <a:rPr sz="2200" spc="-9" dirty="0" smtClean="0">
                <a:latin typeface="Verdana"/>
                <a:cs typeface="Verdana"/>
              </a:rPr>
              <a:t>,</a:t>
            </a:r>
            <a:r>
              <a:rPr lang="en-US" sz="2200" spc="-9" dirty="0" smtClean="0">
                <a:latin typeface="Verdana"/>
                <a:cs typeface="Verdana"/>
              </a:rPr>
              <a:t> </a:t>
            </a:r>
            <a:r>
              <a:rPr sz="2200" spc="6" baseline="13888" dirty="0" smtClean="0">
                <a:latin typeface="Verdana"/>
                <a:cs typeface="Verdana"/>
              </a:rPr>
              <a:t>μ</a:t>
            </a:r>
            <a:r>
              <a:rPr sz="2200" spc="4" dirty="0" smtClean="0">
                <a:latin typeface="Verdana"/>
                <a:cs typeface="Verdana"/>
              </a:rPr>
              <a:t>x1</a:t>
            </a:r>
            <a:endParaRPr sz="2200" dirty="0">
              <a:latin typeface="Verdana"/>
              <a:cs typeface="Verdana"/>
            </a:endParaRPr>
          </a:p>
          <a:p>
            <a:pPr marL="313781" marR="4483" indent="-302575">
              <a:lnSpc>
                <a:spcPct val="150000"/>
              </a:lnSpc>
              <a:spcBef>
                <a:spcPts val="66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We repeat the </a:t>
            </a:r>
            <a:r>
              <a:rPr sz="2200" spc="-9" dirty="0">
                <a:latin typeface="Verdana"/>
                <a:cs typeface="Verdana"/>
              </a:rPr>
              <a:t>sampling </a:t>
            </a:r>
            <a:r>
              <a:rPr sz="2200" spc="-4" dirty="0">
                <a:latin typeface="Verdana"/>
                <a:cs typeface="Verdana"/>
              </a:rPr>
              <a:t>for many </a:t>
            </a:r>
            <a:r>
              <a:rPr sz="2200" spc="-9" dirty="0">
                <a:latin typeface="Verdana"/>
                <a:cs typeface="Verdana"/>
              </a:rPr>
              <a:t>times </a:t>
            </a:r>
            <a:r>
              <a:rPr sz="2200" spc="-4" dirty="0">
                <a:latin typeface="Verdana"/>
                <a:cs typeface="Verdana"/>
              </a:rPr>
              <a:t>(say, 10000 </a:t>
            </a:r>
            <a:r>
              <a:rPr sz="2200" spc="-9" dirty="0">
                <a:latin typeface="Verdana"/>
                <a:cs typeface="Verdana"/>
              </a:rPr>
              <a:t>times,  </a:t>
            </a:r>
            <a:r>
              <a:rPr sz="2200" spc="-4" dirty="0">
                <a:latin typeface="Verdana"/>
                <a:cs typeface="Verdana"/>
              </a:rPr>
              <a:t>but can be </a:t>
            </a:r>
            <a:r>
              <a:rPr sz="2200" spc="-9" dirty="0">
                <a:latin typeface="Verdana"/>
                <a:cs typeface="Verdana"/>
              </a:rPr>
              <a:t>infinitely), </a:t>
            </a:r>
            <a:r>
              <a:rPr sz="2200" spc="-4" dirty="0">
                <a:latin typeface="Verdana"/>
                <a:cs typeface="Verdana"/>
              </a:rPr>
              <a:t>each time we randomly </a:t>
            </a:r>
            <a:r>
              <a:rPr sz="2200" spc="-9" dirty="0">
                <a:latin typeface="Verdana"/>
                <a:cs typeface="Verdana"/>
              </a:rPr>
              <a:t>select </a:t>
            </a:r>
            <a:r>
              <a:rPr sz="2200" spc="-4" dirty="0">
                <a:latin typeface="Verdana"/>
                <a:cs typeface="Verdana"/>
              </a:rPr>
              <a:t>100  </a:t>
            </a:r>
            <a:r>
              <a:rPr sz="2200" spc="-9" dirty="0">
                <a:latin typeface="Verdana"/>
                <a:cs typeface="Verdana"/>
              </a:rPr>
              <a:t>students </a:t>
            </a:r>
            <a:r>
              <a:rPr sz="2200" spc="-4" dirty="0">
                <a:latin typeface="Verdana"/>
                <a:cs typeface="Verdana"/>
              </a:rPr>
              <a:t>and </a:t>
            </a:r>
            <a:r>
              <a:rPr sz="2200" spc="-9" dirty="0">
                <a:latin typeface="Verdana"/>
                <a:cs typeface="Verdana"/>
              </a:rPr>
              <a:t>calculate </a:t>
            </a:r>
            <a:r>
              <a:rPr sz="2200" spc="-4" dirty="0">
                <a:latin typeface="Verdana"/>
                <a:cs typeface="Verdana"/>
              </a:rPr>
              <a:t>their</a:t>
            </a:r>
            <a:r>
              <a:rPr sz="2200" spc="18" dirty="0">
                <a:latin typeface="Verdana"/>
                <a:cs typeface="Verdana"/>
              </a:rPr>
              <a:t> </a:t>
            </a:r>
            <a:r>
              <a:rPr sz="2200" spc="-9" dirty="0">
                <a:latin typeface="Verdana"/>
                <a:cs typeface="Verdana"/>
              </a:rPr>
              <a:t>average</a:t>
            </a:r>
            <a:endParaRPr sz="22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353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Lastly, we plot the frequency </a:t>
            </a:r>
            <a:r>
              <a:rPr sz="2200" spc="-9" dirty="0">
                <a:latin typeface="Verdana"/>
                <a:cs typeface="Verdana"/>
              </a:rPr>
              <a:t>graph </a:t>
            </a:r>
            <a:r>
              <a:rPr sz="2200" spc="-4" dirty="0">
                <a:latin typeface="Verdana"/>
                <a:cs typeface="Verdana"/>
              </a:rPr>
              <a:t>for </a:t>
            </a:r>
            <a:r>
              <a:rPr sz="2200" spc="-9" dirty="0">
                <a:latin typeface="Verdana"/>
                <a:cs typeface="Verdana"/>
              </a:rPr>
              <a:t>these</a:t>
            </a:r>
            <a:r>
              <a:rPr sz="2200" spc="53" dirty="0">
                <a:latin typeface="Verdana"/>
                <a:cs typeface="Verdana"/>
              </a:rPr>
              <a:t> </a:t>
            </a:r>
            <a:r>
              <a:rPr sz="2200" spc="-4" dirty="0" smtClean="0">
                <a:latin typeface="Verdana"/>
                <a:cs typeface="Verdana"/>
              </a:rPr>
              <a:t>averages</a:t>
            </a:r>
            <a:r>
              <a:rPr lang="en-US" sz="2200" spc="-4" dirty="0" smtClean="0">
                <a:latin typeface="Verdana"/>
                <a:cs typeface="Verdana"/>
              </a:rPr>
              <a:t> </a:t>
            </a:r>
            <a:r>
              <a:rPr sz="2200" baseline="13888" dirty="0" smtClean="0">
                <a:latin typeface="Verdana"/>
                <a:cs typeface="Verdana"/>
              </a:rPr>
              <a:t>{</a:t>
            </a:r>
            <a:r>
              <a:rPr sz="2200" baseline="13888" dirty="0">
                <a:latin typeface="Verdana"/>
                <a:cs typeface="Verdana"/>
              </a:rPr>
              <a:t>μ</a:t>
            </a:r>
            <a:r>
              <a:rPr sz="2200" baseline="-25000" dirty="0">
                <a:latin typeface="Verdana"/>
                <a:cs typeface="Verdana"/>
              </a:rPr>
              <a:t>x1</a:t>
            </a:r>
            <a:r>
              <a:rPr sz="2200" baseline="13888" dirty="0">
                <a:latin typeface="Verdana"/>
                <a:cs typeface="Verdana"/>
              </a:rPr>
              <a:t>, </a:t>
            </a:r>
            <a:r>
              <a:rPr sz="2200" spc="6" baseline="13888" dirty="0">
                <a:latin typeface="Verdana"/>
                <a:cs typeface="Verdana"/>
              </a:rPr>
              <a:t>μ</a:t>
            </a:r>
            <a:r>
              <a:rPr sz="2200" spc="4" baseline="-25000" dirty="0">
                <a:latin typeface="Verdana"/>
                <a:cs typeface="Verdana"/>
              </a:rPr>
              <a:t>x2</a:t>
            </a:r>
            <a:r>
              <a:rPr sz="2200" spc="6" baseline="13888" dirty="0">
                <a:latin typeface="Verdana"/>
                <a:cs typeface="Verdana"/>
              </a:rPr>
              <a:t>, </a:t>
            </a:r>
            <a:r>
              <a:rPr sz="2200" spc="-6" baseline="13888" dirty="0">
                <a:latin typeface="Verdana"/>
                <a:cs typeface="Verdana"/>
              </a:rPr>
              <a:t>…</a:t>
            </a:r>
            <a:r>
              <a:rPr sz="2200" spc="-19" baseline="13888" dirty="0">
                <a:latin typeface="Verdana"/>
                <a:cs typeface="Verdana"/>
              </a:rPr>
              <a:t> </a:t>
            </a:r>
            <a:r>
              <a:rPr sz="2200" spc="13" baseline="13888" dirty="0">
                <a:latin typeface="Verdana"/>
                <a:cs typeface="Verdana"/>
              </a:rPr>
              <a:t>μ</a:t>
            </a:r>
            <a:r>
              <a:rPr sz="2200" spc="9" baseline="-25000" dirty="0">
                <a:latin typeface="Verdana"/>
                <a:cs typeface="Verdana"/>
              </a:rPr>
              <a:t>x10000</a:t>
            </a:r>
            <a:r>
              <a:rPr sz="2200" spc="13" baseline="13888" dirty="0">
                <a:latin typeface="Verdana"/>
                <a:cs typeface="Verdana"/>
              </a:rPr>
              <a:t>}</a:t>
            </a:r>
            <a:endParaRPr sz="2200" baseline="13888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200" spc="-4" dirty="0">
                <a:latin typeface="Verdana"/>
                <a:cs typeface="Verdana"/>
              </a:rPr>
              <a:t>The </a:t>
            </a:r>
            <a:r>
              <a:rPr sz="2200" spc="-9" dirty="0">
                <a:latin typeface="Verdana"/>
                <a:cs typeface="Verdana"/>
              </a:rPr>
              <a:t>graph </a:t>
            </a:r>
            <a:r>
              <a:rPr sz="2200" spc="-4" dirty="0">
                <a:latin typeface="Verdana"/>
                <a:cs typeface="Verdana"/>
              </a:rPr>
              <a:t>of μ</a:t>
            </a:r>
            <a:r>
              <a:rPr sz="2200" spc="-4" baseline="-25000" dirty="0">
                <a:latin typeface="Verdana"/>
                <a:cs typeface="Verdana"/>
              </a:rPr>
              <a:t>x</a:t>
            </a:r>
            <a:r>
              <a:rPr sz="2200" spc="-4" dirty="0">
                <a:latin typeface="Verdana"/>
                <a:cs typeface="Verdana"/>
              </a:rPr>
              <a:t> will have a normal </a:t>
            </a:r>
            <a:r>
              <a:rPr sz="2200" spc="-9" dirty="0">
                <a:latin typeface="Verdana"/>
                <a:cs typeface="Verdana"/>
              </a:rPr>
              <a:t>distribution </a:t>
            </a:r>
            <a:r>
              <a:rPr sz="2200" spc="-4" dirty="0">
                <a:latin typeface="Verdana"/>
                <a:cs typeface="Verdana"/>
              </a:rPr>
              <a:t>with</a:t>
            </a:r>
            <a:r>
              <a:rPr sz="2200" spc="75" dirty="0">
                <a:latin typeface="Verdana"/>
                <a:cs typeface="Verdana"/>
              </a:rPr>
              <a:t> </a:t>
            </a:r>
            <a:r>
              <a:rPr sz="2200" spc="-4" dirty="0" smtClean="0">
                <a:latin typeface="Verdana"/>
                <a:cs typeface="Verdana"/>
              </a:rPr>
              <a:t>mean</a:t>
            </a:r>
            <a:r>
              <a:rPr lang="en-US" sz="2200" spc="-4" dirty="0" smtClean="0">
                <a:latin typeface="Verdana"/>
                <a:cs typeface="Verdana"/>
              </a:rPr>
              <a:t> </a:t>
            </a:r>
            <a:r>
              <a:rPr sz="2200" spc="-6" baseline="1388" dirty="0" smtClean="0">
                <a:latin typeface="Verdana"/>
                <a:cs typeface="Verdana"/>
              </a:rPr>
              <a:t>μ </a:t>
            </a:r>
            <a:r>
              <a:rPr sz="2200" spc="-6" baseline="1388" dirty="0">
                <a:latin typeface="Verdana"/>
                <a:cs typeface="Verdana"/>
              </a:rPr>
              <a:t>and S.D. ≈ σ/</a:t>
            </a:r>
            <a:r>
              <a:rPr sz="2200" spc="324" baseline="1388" dirty="0">
                <a:latin typeface="Verdana"/>
                <a:cs typeface="Verdan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38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Basic</a:t>
            </a:r>
            <a:r>
              <a:rPr lang="en-US" sz="3200" spc="-79" dirty="0"/>
              <a:t> </a:t>
            </a:r>
            <a:r>
              <a:rPr lang="en-US" sz="3200" dirty="0"/>
              <a:t>Statistics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0" y="991517"/>
            <a:ext cx="12052453" cy="554303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388865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The most basic </a:t>
            </a:r>
            <a:r>
              <a:rPr sz="2800" spc="-9" dirty="0">
                <a:latin typeface="Verdana"/>
                <a:cs typeface="Verdana"/>
              </a:rPr>
              <a:t>statistical </a:t>
            </a:r>
            <a:r>
              <a:rPr sz="2800" spc="-4" dirty="0">
                <a:latin typeface="Verdana"/>
                <a:cs typeface="Verdana"/>
              </a:rPr>
              <a:t>analysis are the measure </a:t>
            </a:r>
            <a:r>
              <a:rPr sz="2800" spc="-9" dirty="0">
                <a:latin typeface="Verdana"/>
                <a:cs typeface="Verdana"/>
              </a:rPr>
              <a:t>of  central tendency </a:t>
            </a:r>
            <a:r>
              <a:rPr sz="2800" spc="-4" dirty="0">
                <a:latin typeface="Verdana"/>
                <a:cs typeface="Verdana"/>
              </a:rPr>
              <a:t>and the measure of</a:t>
            </a:r>
            <a:r>
              <a:rPr sz="2800" spc="22" dirty="0">
                <a:latin typeface="Verdana"/>
                <a:cs typeface="Verdana"/>
              </a:rPr>
              <a:t> </a:t>
            </a:r>
            <a:r>
              <a:rPr sz="2800" spc="-9" dirty="0" smtClean="0">
                <a:latin typeface="Verdana"/>
                <a:cs typeface="Verdana"/>
              </a:rPr>
              <a:t>dispersion</a:t>
            </a:r>
            <a:endParaRPr lang="en-US" sz="2800" spc="-9" dirty="0" smtClean="0">
              <a:latin typeface="Verdana"/>
              <a:cs typeface="Verdana"/>
            </a:endParaRPr>
          </a:p>
          <a:p>
            <a:pPr marL="313781" marR="388865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sz="2800" dirty="0">
              <a:latin typeface="Verdana"/>
              <a:cs typeface="Verdana"/>
            </a:endParaRP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Measure of </a:t>
            </a:r>
            <a:r>
              <a:rPr sz="2800" spc="-9" dirty="0">
                <a:solidFill>
                  <a:srgbClr val="CC3300"/>
                </a:solidFill>
                <a:latin typeface="Verdana"/>
                <a:cs typeface="Verdana"/>
              </a:rPr>
              <a:t>central</a:t>
            </a:r>
            <a:r>
              <a:rPr sz="2800" spc="-22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spc="-9" dirty="0">
                <a:solidFill>
                  <a:srgbClr val="CC3300"/>
                </a:solidFill>
                <a:latin typeface="Verdana"/>
                <a:cs typeface="Verdana"/>
              </a:rPr>
              <a:t>tendency</a:t>
            </a:r>
            <a:endParaRPr sz="2800" dirty="0">
              <a:latin typeface="Verdana"/>
              <a:cs typeface="Verdana"/>
            </a:endParaRP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Median: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middle number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a set of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data</a:t>
            </a:r>
          </a:p>
          <a:p>
            <a:pPr marL="666786" marR="162494" lvl="1" indent="-252146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Mode: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number </a:t>
            </a:r>
            <a:r>
              <a:rPr sz="2400" spc="-4" dirty="0">
                <a:latin typeface="Verdana"/>
                <a:cs typeface="Verdana"/>
              </a:rPr>
              <a:t>within the </a:t>
            </a:r>
            <a:r>
              <a:rPr sz="2400" dirty="0">
                <a:latin typeface="Verdana"/>
                <a:cs typeface="Verdana"/>
              </a:rPr>
              <a:t>set of </a:t>
            </a:r>
            <a:r>
              <a:rPr sz="2400" spc="-4" dirty="0">
                <a:latin typeface="Verdana"/>
                <a:cs typeface="Verdana"/>
              </a:rPr>
              <a:t>data that </a:t>
            </a:r>
            <a:r>
              <a:rPr sz="2400" dirty="0">
                <a:latin typeface="Verdana"/>
                <a:cs typeface="Verdana"/>
              </a:rPr>
              <a:t>appears </a:t>
            </a:r>
            <a:r>
              <a:rPr sz="2400" spc="-4" dirty="0">
                <a:latin typeface="Verdana"/>
                <a:cs typeface="Verdana"/>
              </a:rPr>
              <a:t>the  </a:t>
            </a:r>
            <a:r>
              <a:rPr sz="2400" dirty="0">
                <a:latin typeface="Verdana"/>
                <a:cs typeface="Verdana"/>
              </a:rPr>
              <a:t>most frequently</a:t>
            </a: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Statistical </a:t>
            </a:r>
            <a:r>
              <a:rPr sz="2400" b="1" spc="-4" dirty="0">
                <a:latin typeface="Verdana"/>
                <a:cs typeface="Verdana"/>
              </a:rPr>
              <a:t>Mean</a:t>
            </a:r>
            <a:r>
              <a:rPr sz="2400" spc="-4" dirty="0">
                <a:latin typeface="Verdana"/>
                <a:cs typeface="Verdana"/>
              </a:rPr>
              <a:t>: i.e.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26" dirty="0">
                <a:latin typeface="Verdana"/>
                <a:cs typeface="Verdana"/>
              </a:rPr>
              <a:t> </a:t>
            </a:r>
            <a:r>
              <a:rPr sz="2400" dirty="0" smtClean="0">
                <a:latin typeface="Verdana"/>
                <a:cs typeface="Verdana"/>
              </a:rPr>
              <a:t>average</a:t>
            </a:r>
            <a:endParaRPr lang="en-US" sz="2400" dirty="0" smtClean="0">
              <a:latin typeface="Verdana"/>
              <a:cs typeface="Verdana"/>
            </a:endParaRP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>
                <a:latin typeface="Verdana"/>
                <a:cs typeface="Verdana"/>
              </a:rPr>
              <a:t>Measure of</a:t>
            </a:r>
            <a:r>
              <a:rPr sz="2800" spc="-22" dirty="0">
                <a:latin typeface="Verdana"/>
                <a:cs typeface="Verdana"/>
              </a:rPr>
              <a:t> </a:t>
            </a:r>
            <a:r>
              <a:rPr sz="2800" spc="-9" dirty="0">
                <a:solidFill>
                  <a:srgbClr val="CC3300"/>
                </a:solidFill>
                <a:latin typeface="Verdana"/>
                <a:cs typeface="Verdana"/>
              </a:rPr>
              <a:t>dispersion</a:t>
            </a:r>
            <a:endParaRPr sz="2800" dirty="0">
              <a:latin typeface="Verdana"/>
              <a:cs typeface="Verdana"/>
            </a:endParaRPr>
          </a:p>
          <a:p>
            <a:pPr marL="666225" marR="4483" lvl="1" indent="-251585"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Statistical </a:t>
            </a:r>
            <a:r>
              <a:rPr sz="2400" b="1" spc="-4" dirty="0">
                <a:latin typeface="Verdana"/>
                <a:cs typeface="Verdana"/>
              </a:rPr>
              <a:t>Variance</a:t>
            </a:r>
            <a:r>
              <a:rPr sz="2400" spc="-4" dirty="0">
                <a:latin typeface="Verdana"/>
                <a:cs typeface="Verdana"/>
              </a:rPr>
              <a:t>: </a:t>
            </a:r>
            <a:r>
              <a:rPr sz="2400" dirty="0">
                <a:latin typeface="Verdana"/>
                <a:cs typeface="Verdana"/>
              </a:rPr>
              <a:t>Determined by averaging the squared  difference of all the values from the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mean</a:t>
            </a:r>
          </a:p>
          <a:p>
            <a:pPr marL="1019790" lvl="2" indent="-201717">
              <a:spcBef>
                <a:spcPts val="383"/>
              </a:spcBef>
              <a:buClr>
                <a:srgbClr val="FF9A00"/>
              </a:buClr>
              <a:buSzPct val="63888"/>
              <a:buFont typeface="Wingdings"/>
              <a:buChar char=""/>
              <a:tabLst>
                <a:tab pos="1019790" algn="l"/>
              </a:tabLst>
            </a:pPr>
            <a:r>
              <a:rPr sz="2400" dirty="0">
                <a:latin typeface="Verdana"/>
                <a:cs typeface="Verdana"/>
              </a:rPr>
              <a:t>(remember the n-1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denominator~)</a:t>
            </a:r>
          </a:p>
        </p:txBody>
      </p:sp>
    </p:spTree>
    <p:extLst>
      <p:ext uri="{BB962C8B-B14F-4D97-AF65-F5344CB8AC3E}">
        <p14:creationId xmlns:p14="http://schemas.microsoft.com/office/powerpoint/2010/main" val="13317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Sampling</a:t>
            </a:r>
            <a:r>
              <a:rPr lang="en-US" sz="3200" spc="-66" dirty="0"/>
              <a:t> </a:t>
            </a:r>
            <a:r>
              <a:rPr lang="en-US" sz="3200" spc="-4" dirty="0"/>
              <a:t>Distribution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5030088"/>
            <a:ext cx="11885637" cy="62630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221" marR="4483" indent="-302015" algn="just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000" spc="-9" dirty="0">
                <a:latin typeface="Verdana"/>
                <a:cs typeface="Verdana"/>
              </a:rPr>
              <a:t>Therefore, </a:t>
            </a:r>
            <a:r>
              <a:rPr sz="2000" spc="-4" dirty="0">
                <a:latin typeface="Verdana"/>
                <a:cs typeface="Verdana"/>
              </a:rPr>
              <a:t>the z value (i.e. the one for table look up) </a:t>
            </a:r>
            <a:r>
              <a:rPr sz="2000" spc="-9" dirty="0">
                <a:latin typeface="Verdana"/>
                <a:cs typeface="Verdana"/>
              </a:rPr>
              <a:t>has  </a:t>
            </a:r>
            <a:r>
              <a:rPr sz="2000" spc="-4" dirty="0">
                <a:latin typeface="Verdana"/>
                <a:cs typeface="Verdana"/>
              </a:rPr>
              <a:t>the following relationship with the </a:t>
            </a:r>
            <a:r>
              <a:rPr sz="2000" spc="-9" dirty="0">
                <a:latin typeface="Verdana"/>
                <a:cs typeface="Verdana"/>
              </a:rPr>
              <a:t>population </a:t>
            </a:r>
            <a:r>
              <a:rPr sz="2000" spc="-4" dirty="0">
                <a:latin typeface="Verdana"/>
                <a:cs typeface="Verdana"/>
              </a:rPr>
              <a:t>mean μ </a:t>
            </a:r>
            <a:r>
              <a:rPr sz="2000" spc="-9" dirty="0">
                <a:latin typeface="Verdana"/>
                <a:cs typeface="Verdana"/>
              </a:rPr>
              <a:t>and  standard </a:t>
            </a:r>
            <a:r>
              <a:rPr sz="2000" spc="-4" dirty="0">
                <a:latin typeface="Verdana"/>
                <a:cs typeface="Verdana"/>
              </a:rPr>
              <a:t>error of the mean</a:t>
            </a:r>
            <a:r>
              <a:rPr sz="2000" spc="-13" dirty="0">
                <a:latin typeface="Verdana"/>
                <a:cs typeface="Verdana"/>
              </a:rPr>
              <a:t> </a:t>
            </a:r>
            <a:r>
              <a:rPr sz="2000" spc="4" dirty="0">
                <a:latin typeface="Verdana"/>
                <a:cs typeface="Verdana"/>
              </a:rPr>
              <a:t>σ</a:t>
            </a:r>
            <a:r>
              <a:rPr sz="2000" spc="6" baseline="-21367" dirty="0">
                <a:latin typeface="Verdana"/>
                <a:cs typeface="Verdana"/>
              </a:rPr>
              <a:t>x</a:t>
            </a:r>
            <a:endParaRPr sz="2000" baseline="-21367" dirty="0">
              <a:latin typeface="Verdana"/>
              <a:cs typeface="Verdana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122749" y="934089"/>
            <a:ext cx="12069251" cy="172403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60025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000" spc="-4" dirty="0">
                <a:latin typeface="Verdana"/>
                <a:cs typeface="Verdana"/>
              </a:rPr>
              <a:t>The S.D. of the </a:t>
            </a:r>
            <a:r>
              <a:rPr sz="2000" spc="-9" dirty="0">
                <a:latin typeface="Verdana"/>
                <a:cs typeface="Verdana"/>
              </a:rPr>
              <a:t>distribution </a:t>
            </a:r>
            <a:r>
              <a:rPr sz="2000" spc="-4" dirty="0">
                <a:latin typeface="Verdana"/>
                <a:cs typeface="Verdana"/>
              </a:rPr>
              <a:t>of the </a:t>
            </a:r>
            <a:r>
              <a:rPr sz="2000" spc="-9" dirty="0">
                <a:latin typeface="Verdana"/>
                <a:cs typeface="Verdana"/>
              </a:rPr>
              <a:t>sample </a:t>
            </a:r>
            <a:r>
              <a:rPr sz="2000" spc="-4" dirty="0">
                <a:latin typeface="Verdana"/>
                <a:cs typeface="Verdana"/>
              </a:rPr>
              <a:t>is </a:t>
            </a:r>
            <a:r>
              <a:rPr sz="2000" spc="-9" dirty="0">
                <a:latin typeface="Verdana"/>
                <a:cs typeface="Verdana"/>
              </a:rPr>
              <a:t>called the </a:t>
            </a:r>
            <a:r>
              <a:rPr sz="2000" spc="-9" dirty="0">
                <a:solidFill>
                  <a:srgbClr val="CC3300"/>
                </a:solidFill>
                <a:latin typeface="Verdana"/>
                <a:cs typeface="Verdana"/>
              </a:rPr>
              <a:t> standard </a:t>
            </a:r>
            <a:r>
              <a:rPr sz="2000" spc="-4" dirty="0">
                <a:solidFill>
                  <a:srgbClr val="CC3300"/>
                </a:solidFill>
                <a:latin typeface="Verdana"/>
                <a:cs typeface="Verdana"/>
              </a:rPr>
              <a:t>error of the mean</a:t>
            </a:r>
            <a:r>
              <a:rPr sz="2000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000" spc="-4" dirty="0">
                <a:solidFill>
                  <a:srgbClr val="CC3300"/>
                </a:solidFill>
                <a:latin typeface="Verdana"/>
                <a:cs typeface="Verdana"/>
              </a:rPr>
              <a:t>(σ</a:t>
            </a:r>
            <a:r>
              <a:rPr sz="2000" spc="-6" baseline="-21367" dirty="0">
                <a:solidFill>
                  <a:srgbClr val="CC3300"/>
                </a:solidFill>
                <a:latin typeface="Verdana"/>
                <a:cs typeface="Verdana"/>
              </a:rPr>
              <a:t>x</a:t>
            </a:r>
            <a:r>
              <a:rPr sz="2000" spc="-4" dirty="0">
                <a:solidFill>
                  <a:srgbClr val="CC3300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  <a:tab pos="2812826" algn="l"/>
              </a:tabLst>
            </a:pPr>
            <a:r>
              <a:rPr sz="2000" spc="-4" dirty="0">
                <a:latin typeface="Verdana"/>
                <a:cs typeface="Verdana"/>
              </a:rPr>
              <a:t>We thus have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σ</a:t>
            </a:r>
            <a:r>
              <a:rPr sz="2000" baseline="-21367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spc="-4" dirty="0" smtClean="0">
                <a:latin typeface="Verdana"/>
                <a:cs typeface="Verdana"/>
              </a:rPr>
              <a:t>σ/</a:t>
            </a:r>
            <a:r>
              <a:rPr sz="3200" i="1" baseline="-9722" dirty="0" smtClean="0">
                <a:latin typeface="Times New Roman"/>
                <a:cs typeface="Times New Roman"/>
              </a:rPr>
              <a:t>n</a:t>
            </a:r>
            <a:endParaRPr sz="3200" baseline="-9722" dirty="0">
              <a:latin typeface="Times New Roman"/>
              <a:cs typeface="Times New Roman"/>
            </a:endParaRPr>
          </a:p>
          <a:p>
            <a:pPr marL="313221">
              <a:spcBef>
                <a:spcPts val="424"/>
              </a:spcBef>
            </a:pPr>
            <a:r>
              <a:rPr sz="2000" spc="-9" dirty="0">
                <a:latin typeface="Verdana"/>
                <a:cs typeface="Verdana"/>
              </a:rPr>
              <a:t>where </a:t>
            </a:r>
            <a:r>
              <a:rPr sz="2000" spc="-4" dirty="0">
                <a:latin typeface="Verdana"/>
                <a:cs typeface="Verdana"/>
              </a:rPr>
              <a:t>σ = </a:t>
            </a:r>
            <a:r>
              <a:rPr sz="2000" spc="-9" dirty="0">
                <a:latin typeface="Verdana"/>
                <a:cs typeface="Verdana"/>
              </a:rPr>
              <a:t>population standard deviation, </a:t>
            </a:r>
            <a:r>
              <a:rPr sz="2000" spc="-4" dirty="0">
                <a:latin typeface="Verdana"/>
                <a:cs typeface="Verdana"/>
              </a:rPr>
              <a:t>n = </a:t>
            </a:r>
            <a:r>
              <a:rPr sz="2000" spc="-9" dirty="0">
                <a:latin typeface="Verdana"/>
                <a:cs typeface="Verdana"/>
              </a:rPr>
              <a:t>sample</a:t>
            </a:r>
            <a:r>
              <a:rPr sz="2000" spc="146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size</a:t>
            </a:r>
            <a:endParaRPr sz="2000" dirty="0">
              <a:latin typeface="Verdana"/>
              <a:cs typeface="Verdana"/>
            </a:endParaRPr>
          </a:p>
          <a:p>
            <a:pPr marL="313781" marR="257189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000" spc="-4" dirty="0">
                <a:latin typeface="Verdana"/>
                <a:cs typeface="Verdana"/>
              </a:rPr>
              <a:t>For a normal </a:t>
            </a:r>
            <a:r>
              <a:rPr sz="2000" spc="-9" dirty="0">
                <a:latin typeface="Verdana"/>
                <a:cs typeface="Verdana"/>
              </a:rPr>
              <a:t>distribution </a:t>
            </a:r>
            <a:r>
              <a:rPr sz="2000" spc="-4" dirty="0">
                <a:latin typeface="Verdana"/>
                <a:cs typeface="Verdana"/>
              </a:rPr>
              <a:t>X with mean μ and S.D. σ, </a:t>
            </a:r>
            <a:r>
              <a:rPr sz="2000" spc="-9" dirty="0">
                <a:latin typeface="Verdana"/>
                <a:cs typeface="Verdana"/>
              </a:rPr>
              <a:t>the  </a:t>
            </a:r>
            <a:r>
              <a:rPr sz="2000" spc="-4" dirty="0">
                <a:latin typeface="Verdana"/>
                <a:cs typeface="Verdana"/>
              </a:rPr>
              <a:t>variable Z ~ </a:t>
            </a:r>
            <a:r>
              <a:rPr sz="2000" spc="-9" dirty="0">
                <a:latin typeface="Verdana"/>
                <a:cs typeface="Verdana"/>
              </a:rPr>
              <a:t>standard normal distribution</a:t>
            </a:r>
            <a:r>
              <a:rPr sz="2000" spc="79" dirty="0">
                <a:latin typeface="Verdana"/>
                <a:cs typeface="Verdana"/>
              </a:rPr>
              <a:t> </a:t>
            </a:r>
            <a:r>
              <a:rPr sz="2000" spc="-9" dirty="0">
                <a:latin typeface="Verdana"/>
                <a:cs typeface="Verdana"/>
              </a:rPr>
              <a:t>where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2953912" y="3410009"/>
            <a:ext cx="6101953" cy="115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9"/>
          <p:cNvSpPr/>
          <p:nvPr/>
        </p:nvSpPr>
        <p:spPr>
          <a:xfrm>
            <a:off x="1776041" y="5761822"/>
            <a:ext cx="3512055" cy="999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6636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43220" y="958467"/>
            <a:ext cx="12019402" cy="5253908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313781" marR="4483" indent="-302575" algn="just">
              <a:lnSpc>
                <a:spcPct val="15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  <a:tab pos="2390342" algn="l"/>
              </a:tabLst>
            </a:pPr>
            <a:r>
              <a:rPr sz="2400" spc="-4" dirty="0" smtClean="0">
                <a:latin typeface="Verdana"/>
                <a:cs typeface="Verdana"/>
              </a:rPr>
              <a:t>An </a:t>
            </a:r>
            <a:r>
              <a:rPr sz="2400" spc="-4" dirty="0">
                <a:latin typeface="Verdana"/>
                <a:cs typeface="Verdana"/>
              </a:rPr>
              <a:t>example: A </a:t>
            </a:r>
            <a:r>
              <a:rPr sz="2400" spc="-9" dirty="0">
                <a:latin typeface="Verdana"/>
                <a:cs typeface="Verdana"/>
              </a:rPr>
              <a:t>professor wants </a:t>
            </a:r>
            <a:r>
              <a:rPr sz="2400" spc="-4" dirty="0">
                <a:latin typeface="Verdana"/>
                <a:cs typeface="Verdana"/>
              </a:rPr>
              <a:t>to find out </a:t>
            </a:r>
            <a:r>
              <a:rPr sz="2400" spc="-9" dirty="0">
                <a:latin typeface="Verdana"/>
                <a:cs typeface="Verdana"/>
              </a:rPr>
              <a:t>students’  </a:t>
            </a:r>
            <a:r>
              <a:rPr sz="2400" spc="-4" dirty="0">
                <a:latin typeface="Verdana"/>
                <a:cs typeface="Verdana"/>
              </a:rPr>
              <a:t>monthly </a:t>
            </a:r>
            <a:r>
              <a:rPr sz="2400" spc="-9" dirty="0">
                <a:latin typeface="Verdana"/>
                <a:cs typeface="Verdana"/>
              </a:rPr>
              <a:t>income during summer </a:t>
            </a:r>
            <a:r>
              <a:rPr sz="2400" spc="-4" dirty="0">
                <a:latin typeface="Verdana"/>
                <a:cs typeface="Verdana"/>
              </a:rPr>
              <a:t>vacation. Past year figures  </a:t>
            </a:r>
            <a:r>
              <a:rPr sz="2400" spc="-9" dirty="0">
                <a:latin typeface="Verdana"/>
                <a:cs typeface="Verdana"/>
              </a:rPr>
              <a:t>shows </a:t>
            </a:r>
            <a:r>
              <a:rPr sz="2400" spc="-4" dirty="0">
                <a:latin typeface="Verdana"/>
                <a:cs typeface="Verdana"/>
              </a:rPr>
              <a:t>that the mean and variance are </a:t>
            </a:r>
            <a:r>
              <a:rPr sz="2400" spc="-9" dirty="0" smtClean="0">
                <a:latin typeface="Verdana"/>
                <a:cs typeface="Verdana"/>
              </a:rPr>
              <a:t>$</a:t>
            </a:r>
            <a:r>
              <a:rPr sz="2400" spc="-9" dirty="0">
                <a:latin typeface="Verdana"/>
                <a:cs typeface="Verdana"/>
              </a:rPr>
              <a:t>8000 </a:t>
            </a:r>
            <a:r>
              <a:rPr sz="2400" spc="-4" dirty="0">
                <a:latin typeface="Verdana"/>
                <a:cs typeface="Verdana"/>
              </a:rPr>
              <a:t>and $400  </a:t>
            </a:r>
            <a:r>
              <a:rPr sz="2400" spc="-9" dirty="0">
                <a:latin typeface="Verdana"/>
                <a:cs typeface="Verdana"/>
              </a:rPr>
              <a:t>respectively.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The	</a:t>
            </a:r>
            <a:r>
              <a:rPr sz="2400" spc="-9" dirty="0">
                <a:latin typeface="Verdana"/>
                <a:cs typeface="Verdana"/>
              </a:rPr>
              <a:t>professor </a:t>
            </a:r>
            <a:r>
              <a:rPr sz="2400" spc="-4" dirty="0">
                <a:latin typeface="Verdana"/>
                <a:cs typeface="Verdana"/>
              </a:rPr>
              <a:t>thus </a:t>
            </a:r>
            <a:r>
              <a:rPr sz="2400" spc="-9" dirty="0">
                <a:latin typeface="Verdana"/>
                <a:cs typeface="Verdana"/>
              </a:rPr>
              <a:t>hypothesizes </a:t>
            </a:r>
            <a:r>
              <a:rPr sz="2400" spc="-4" dirty="0">
                <a:latin typeface="Verdana"/>
                <a:cs typeface="Verdana"/>
              </a:rPr>
              <a:t>the mean</a:t>
            </a:r>
            <a:r>
              <a:rPr sz="2400" spc="18" dirty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as</a:t>
            </a:r>
            <a:r>
              <a:rPr lang="en-US" sz="2400" spc="-4" dirty="0" smtClean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$</a:t>
            </a:r>
            <a:r>
              <a:rPr sz="2400" spc="-4" dirty="0">
                <a:latin typeface="Verdana"/>
                <a:cs typeface="Verdana"/>
              </a:rPr>
              <a:t>8000, and $400</a:t>
            </a:r>
            <a:r>
              <a:rPr sz="2400" spc="26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respectively.</a:t>
            </a:r>
            <a:endParaRPr sz="2400" dirty="0">
              <a:latin typeface="Verdana"/>
              <a:cs typeface="Verdana"/>
            </a:endParaRPr>
          </a:p>
          <a:p>
            <a:pPr algn="just">
              <a:lnSpc>
                <a:spcPct val="150000"/>
              </a:lnSpc>
              <a:spcBef>
                <a:spcPts val="22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13781" marR="65558" indent="-302575" algn="just">
              <a:lnSpc>
                <a:spcPct val="15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After the </a:t>
            </a:r>
            <a:r>
              <a:rPr sz="2400" spc="-9" dirty="0">
                <a:latin typeface="Verdana"/>
                <a:cs typeface="Verdana"/>
              </a:rPr>
              <a:t>vacation,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professor wants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verify </a:t>
            </a:r>
            <a:r>
              <a:rPr sz="2400" spc="-4" dirty="0">
                <a:latin typeface="Verdana"/>
                <a:cs typeface="Verdana"/>
              </a:rPr>
              <a:t>if </a:t>
            </a:r>
            <a:r>
              <a:rPr sz="2400" spc="-9" dirty="0">
                <a:latin typeface="Verdana"/>
                <a:cs typeface="Verdana"/>
              </a:rPr>
              <a:t>his  hypothesis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correct, </a:t>
            </a:r>
            <a:r>
              <a:rPr sz="2400" spc="-4" dirty="0">
                <a:latin typeface="Verdana"/>
                <a:cs typeface="Verdana"/>
              </a:rPr>
              <a:t>and adopts a </a:t>
            </a:r>
            <a:r>
              <a:rPr sz="2400" spc="-9" dirty="0">
                <a:latin typeface="Verdana"/>
                <a:cs typeface="Verdana"/>
              </a:rPr>
              <a:t>significance </a:t>
            </a:r>
            <a:r>
              <a:rPr sz="2400" spc="-4" dirty="0">
                <a:latin typeface="Verdana"/>
                <a:cs typeface="Verdana"/>
              </a:rPr>
              <a:t>level </a:t>
            </a:r>
            <a:r>
              <a:rPr sz="2400" spc="-13" dirty="0">
                <a:latin typeface="Verdana"/>
                <a:cs typeface="Verdana"/>
              </a:rPr>
              <a:t>(α)</a:t>
            </a:r>
            <a:r>
              <a:rPr sz="2400" spc="150" dirty="0">
                <a:latin typeface="Verdana"/>
                <a:cs typeface="Verdana"/>
              </a:rPr>
              <a:t> </a:t>
            </a:r>
            <a:r>
              <a:rPr sz="2400" spc="-9" dirty="0" smtClean="0">
                <a:latin typeface="Verdana"/>
                <a:cs typeface="Verdana"/>
              </a:rPr>
              <a:t>of</a:t>
            </a:r>
            <a:r>
              <a:rPr lang="en-US" sz="2400" spc="-9" dirty="0" smtClean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0.05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testing. </a:t>
            </a:r>
            <a:r>
              <a:rPr sz="2400" spc="-4" dirty="0">
                <a:latin typeface="Verdana"/>
                <a:cs typeface="Verdana"/>
              </a:rPr>
              <a:t>He </a:t>
            </a:r>
            <a:r>
              <a:rPr sz="2400" spc="-9" dirty="0">
                <a:latin typeface="Verdana"/>
                <a:cs typeface="Verdana"/>
              </a:rPr>
              <a:t>selects </a:t>
            </a:r>
            <a:r>
              <a:rPr sz="2400" spc="-4" dirty="0">
                <a:latin typeface="Verdana"/>
                <a:cs typeface="Verdana"/>
              </a:rPr>
              <a:t>100 </a:t>
            </a:r>
            <a:r>
              <a:rPr sz="2400" spc="-9" dirty="0">
                <a:latin typeface="Verdana"/>
                <a:cs typeface="Verdana"/>
              </a:rPr>
              <a:t>students </a:t>
            </a:r>
            <a:r>
              <a:rPr sz="2400" spc="-4" dirty="0">
                <a:latin typeface="Verdana"/>
                <a:cs typeface="Verdana"/>
              </a:rPr>
              <a:t>from </a:t>
            </a:r>
            <a:r>
              <a:rPr sz="2400" spc="-9" dirty="0">
                <a:latin typeface="Verdana"/>
                <a:cs typeface="Verdana"/>
              </a:rPr>
              <a:t>population,  </a:t>
            </a:r>
            <a:r>
              <a:rPr sz="2400" spc="-4" dirty="0">
                <a:latin typeface="Verdana"/>
                <a:cs typeface="Verdana"/>
              </a:rPr>
              <a:t>and record </a:t>
            </a:r>
            <a:r>
              <a:rPr sz="2400" spc="-9" dirty="0">
                <a:latin typeface="Verdana"/>
                <a:cs typeface="Verdana"/>
              </a:rPr>
              <a:t>down </a:t>
            </a:r>
            <a:r>
              <a:rPr sz="2400" spc="-4" dirty="0">
                <a:latin typeface="Verdana"/>
                <a:cs typeface="Verdana"/>
              </a:rPr>
              <a:t>their </a:t>
            </a:r>
            <a:r>
              <a:rPr sz="2400" spc="-9" dirty="0">
                <a:latin typeface="Verdana"/>
                <a:cs typeface="Verdana"/>
              </a:rPr>
              <a:t>salary.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among  </a:t>
            </a:r>
            <a:r>
              <a:rPr sz="2400" spc="-9" dirty="0">
                <a:latin typeface="Verdana"/>
                <a:cs typeface="Verdana"/>
              </a:rPr>
              <a:t>these </a:t>
            </a:r>
            <a:r>
              <a:rPr sz="2400" spc="-4" dirty="0">
                <a:latin typeface="Verdana"/>
                <a:cs typeface="Verdana"/>
              </a:rPr>
              <a:t>100 </a:t>
            </a:r>
            <a:r>
              <a:rPr sz="2400" spc="-9" dirty="0">
                <a:latin typeface="Verdana"/>
                <a:cs typeface="Verdana"/>
              </a:rPr>
              <a:t>students </a:t>
            </a:r>
            <a:r>
              <a:rPr sz="2400" spc="-4" dirty="0">
                <a:latin typeface="Verdana"/>
                <a:cs typeface="Verdana"/>
              </a:rPr>
              <a:t>is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$7,800.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9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253" y="958468"/>
            <a:ext cx="11777031" cy="52766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Here, </a:t>
            </a:r>
            <a:r>
              <a:rPr sz="2400" spc="-4" dirty="0">
                <a:latin typeface="Verdana"/>
                <a:cs typeface="Verdana"/>
              </a:rPr>
              <a:t>the null </a:t>
            </a:r>
            <a:r>
              <a:rPr sz="2400" spc="-9" dirty="0">
                <a:latin typeface="Verdana"/>
                <a:cs typeface="Verdana"/>
              </a:rPr>
              <a:t>hypothesis, </a:t>
            </a:r>
            <a:r>
              <a:rPr sz="2400" spc="-4" dirty="0">
                <a:latin typeface="Verdana"/>
                <a:cs typeface="Verdana"/>
              </a:rPr>
              <a:t>alternative </a:t>
            </a:r>
            <a:r>
              <a:rPr sz="2400" spc="-9" dirty="0">
                <a:latin typeface="Verdana"/>
                <a:cs typeface="Verdana"/>
              </a:rPr>
              <a:t>hypothesis, </a:t>
            </a:r>
            <a:r>
              <a:rPr sz="2400" spc="-4" dirty="0">
                <a:latin typeface="Verdana"/>
                <a:cs typeface="Verdana"/>
              </a:rPr>
              <a:t>and  </a:t>
            </a:r>
            <a:r>
              <a:rPr sz="2400" spc="-9" dirty="0">
                <a:latin typeface="Verdana"/>
                <a:cs typeface="Verdana"/>
              </a:rPr>
              <a:t>significance level, hypothesized </a:t>
            </a:r>
            <a:r>
              <a:rPr sz="2400" spc="-4" dirty="0">
                <a:latin typeface="Verdana"/>
                <a:cs typeface="Verdana"/>
              </a:rPr>
              <a:t>mean, as well as </a:t>
            </a:r>
            <a:r>
              <a:rPr sz="2400" spc="-9" dirty="0">
                <a:latin typeface="Verdana"/>
                <a:cs typeface="Verdana"/>
              </a:rPr>
              <a:t>the  descriptive statistics (sample variance, sample size,  sample </a:t>
            </a:r>
            <a:r>
              <a:rPr sz="2400" spc="-4" dirty="0">
                <a:latin typeface="Verdana"/>
                <a:cs typeface="Verdana"/>
              </a:rPr>
              <a:t>mean) are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respectively: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H</a:t>
            </a:r>
            <a:r>
              <a:rPr sz="2000" spc="-6" baseline="-20833" dirty="0">
                <a:latin typeface="Verdana"/>
                <a:cs typeface="Verdana"/>
              </a:rPr>
              <a:t>0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 =</a:t>
            </a:r>
            <a:r>
              <a:rPr sz="2000" spc="-79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8000</a:t>
            </a: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H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 ≠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8000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α=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0.05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8000</a:t>
            </a: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σ =</a:t>
            </a:r>
            <a:r>
              <a:rPr sz="2000" spc="-8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400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n =</a:t>
            </a:r>
            <a:r>
              <a:rPr sz="2000" spc="-8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100</a:t>
            </a:r>
          </a:p>
          <a:p>
            <a:pPr marL="665665" lvl="1" indent="-251025">
              <a:lnSpc>
                <a:spcPct val="150000"/>
              </a:lnSpc>
              <a:spcBef>
                <a:spcPts val="269"/>
              </a:spcBef>
              <a:buClr>
                <a:srgbClr val="65659A"/>
              </a:buClr>
              <a:buSzPct val="67500"/>
              <a:buFont typeface="Wingdings"/>
              <a:buChar char=""/>
              <a:tabLst>
                <a:tab pos="665665" algn="l"/>
                <a:tab pos="666225" algn="l"/>
                <a:tab pos="880828" algn="l"/>
              </a:tabLst>
            </a:pPr>
            <a:r>
              <a:rPr sz="2400" i="1" strike="sngStrike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3200" baseline="1543" dirty="0">
                <a:latin typeface="Verdana"/>
                <a:cs typeface="Verdana"/>
              </a:rPr>
              <a:t>=</a:t>
            </a:r>
            <a:r>
              <a:rPr sz="3200" spc="-6" baseline="1543" dirty="0">
                <a:latin typeface="Verdana"/>
                <a:cs typeface="Verdana"/>
              </a:rPr>
              <a:t> </a:t>
            </a:r>
            <a:r>
              <a:rPr sz="3200" baseline="1543" dirty="0">
                <a:latin typeface="Verdana"/>
                <a:cs typeface="Verdana"/>
              </a:rPr>
              <a:t>7800</a:t>
            </a:r>
          </a:p>
        </p:txBody>
      </p:sp>
    </p:spTree>
    <p:extLst>
      <p:ext uri="{BB962C8B-B14F-4D97-AF65-F5344CB8AC3E}">
        <p14:creationId xmlns:p14="http://schemas.microsoft.com/office/powerpoint/2010/main" val="9203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14" y="934090"/>
            <a:ext cx="11984789" cy="280863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Idea: </a:t>
            </a:r>
            <a:r>
              <a:rPr sz="2400" spc="-4" dirty="0">
                <a:latin typeface="Verdana"/>
                <a:cs typeface="Verdana"/>
              </a:rPr>
              <a:t>we are </a:t>
            </a:r>
            <a:r>
              <a:rPr sz="2400" spc="-9" dirty="0">
                <a:latin typeface="Verdana"/>
                <a:cs typeface="Verdana"/>
              </a:rPr>
              <a:t>going </a:t>
            </a:r>
            <a:r>
              <a:rPr sz="2400" spc="-4" dirty="0">
                <a:latin typeface="Verdana"/>
                <a:cs typeface="Verdana"/>
              </a:rPr>
              <a:t>to see if this is </a:t>
            </a:r>
            <a:r>
              <a:rPr sz="2400" spc="-9" dirty="0">
                <a:latin typeface="Verdana"/>
                <a:cs typeface="Verdana"/>
              </a:rPr>
              <a:t>reasonable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observe </a:t>
            </a:r>
            <a:r>
              <a:rPr sz="2400" spc="-4" dirty="0">
                <a:latin typeface="Verdana"/>
                <a:cs typeface="Verdana"/>
              </a:rPr>
              <a:t>a 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(= 7800) if the </a:t>
            </a:r>
            <a:r>
              <a:rPr sz="2400" spc="-9" dirty="0">
                <a:latin typeface="Verdana"/>
                <a:cs typeface="Verdana"/>
              </a:rPr>
              <a:t>population </a:t>
            </a:r>
            <a:r>
              <a:rPr sz="2400" spc="-4" dirty="0">
                <a:latin typeface="Verdana"/>
                <a:cs typeface="Verdana"/>
              </a:rPr>
              <a:t>mean is actually 8000  with variance of 400.</a:t>
            </a:r>
            <a:endParaRPr sz="2400" dirty="0">
              <a:latin typeface="Verdana"/>
              <a:cs typeface="Verdana"/>
            </a:endParaRPr>
          </a:p>
          <a:p>
            <a:pPr marL="313781" marR="407916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Firstly, we will </a:t>
            </a:r>
            <a:r>
              <a:rPr sz="2400" spc="-9" dirty="0">
                <a:latin typeface="Verdana"/>
                <a:cs typeface="Verdana"/>
              </a:rPr>
              <a:t>compute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standard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error of the mean  </a:t>
            </a: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(σ</a:t>
            </a:r>
            <a:r>
              <a:rPr sz="2400" baseline="-21367" dirty="0">
                <a:solidFill>
                  <a:srgbClr val="CC3300"/>
                </a:solidFill>
                <a:latin typeface="Verdana"/>
                <a:cs typeface="Verdana"/>
              </a:rPr>
              <a:t>x</a:t>
            </a: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)</a:t>
            </a:r>
            <a:r>
              <a:rPr sz="2400" dirty="0">
                <a:latin typeface="Verdana"/>
                <a:cs typeface="Verdana"/>
              </a:rPr>
              <a:t>, </a:t>
            </a:r>
            <a:r>
              <a:rPr sz="2400" spc="-9" dirty="0">
                <a:latin typeface="Verdana"/>
                <a:cs typeface="Verdana"/>
              </a:rPr>
              <a:t>which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defined </a:t>
            </a:r>
            <a:r>
              <a:rPr sz="2400" spc="-4" dirty="0">
                <a:latin typeface="Verdana"/>
                <a:cs typeface="Verdana"/>
              </a:rPr>
              <a:t>as the </a:t>
            </a:r>
            <a:r>
              <a:rPr sz="2400" i="1" spc="-9" dirty="0">
                <a:latin typeface="Verdana"/>
                <a:cs typeface="Verdana"/>
              </a:rPr>
              <a:t>standard deviation </a:t>
            </a:r>
            <a:r>
              <a:rPr sz="2400" i="1" spc="-4" dirty="0">
                <a:latin typeface="Verdana"/>
                <a:cs typeface="Verdana"/>
              </a:rPr>
              <a:t>of </a:t>
            </a:r>
            <a:r>
              <a:rPr sz="2400" i="1" spc="-9" dirty="0">
                <a:latin typeface="Verdana"/>
                <a:cs typeface="Verdana"/>
              </a:rPr>
              <a:t>the  distribution </a:t>
            </a:r>
            <a:r>
              <a:rPr sz="2400" i="1" spc="-4" dirty="0">
                <a:latin typeface="Verdana"/>
                <a:cs typeface="Verdana"/>
              </a:rPr>
              <a:t>of </a:t>
            </a:r>
            <a:r>
              <a:rPr sz="2400" i="1" spc="-9" dirty="0">
                <a:latin typeface="Verdana"/>
                <a:cs typeface="Verdana"/>
              </a:rPr>
              <a:t>sample</a:t>
            </a:r>
            <a:r>
              <a:rPr sz="2400" i="1" spc="22" dirty="0">
                <a:latin typeface="Verdana"/>
                <a:cs typeface="Verdana"/>
              </a:rPr>
              <a:t> </a:t>
            </a:r>
            <a:r>
              <a:rPr sz="2400" i="1" spc="-9" dirty="0">
                <a:latin typeface="Verdana"/>
                <a:cs typeface="Verdana"/>
              </a:rPr>
              <a:t>means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Here we</a:t>
            </a:r>
            <a:r>
              <a:rPr sz="2400" spc="-18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have: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7957" y="4295123"/>
            <a:ext cx="8450274" cy="1653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8736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 </a:t>
            </a:r>
            <a:r>
              <a:rPr lang="en-US" sz="3200" dirty="0"/>
              <a:t>Testing : Table Look</a:t>
            </a:r>
            <a:r>
              <a:rPr lang="en-US" sz="3200" spc="-79" dirty="0"/>
              <a:t> </a:t>
            </a:r>
            <a:r>
              <a:rPr lang="en-US" sz="3200" spc="-4" dirty="0"/>
              <a:t>Up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99" y="812902"/>
            <a:ext cx="11940719" cy="215204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α= 0.05 in </a:t>
            </a:r>
            <a:r>
              <a:rPr sz="2400" spc="-9" dirty="0">
                <a:latin typeface="Verdana"/>
                <a:cs typeface="Verdana"/>
              </a:rPr>
              <a:t>two-tailed </a:t>
            </a:r>
            <a:r>
              <a:rPr sz="2400" spc="-4" dirty="0">
                <a:latin typeface="Verdana"/>
                <a:cs typeface="Verdana"/>
              </a:rPr>
              <a:t>case </a:t>
            </a:r>
            <a:r>
              <a:rPr sz="2400" spc="-9" dirty="0">
                <a:latin typeface="Verdana"/>
                <a:cs typeface="Verdana"/>
              </a:rPr>
              <a:t>correspond </a:t>
            </a:r>
            <a:r>
              <a:rPr sz="2400" spc="-4" dirty="0">
                <a:latin typeface="Verdana"/>
                <a:cs typeface="Verdana"/>
              </a:rPr>
              <a:t>to the </a:t>
            </a:r>
            <a:r>
              <a:rPr sz="2400" spc="-9" dirty="0">
                <a:latin typeface="Verdana"/>
                <a:cs typeface="Verdana"/>
              </a:rPr>
              <a:t>confidence  </a:t>
            </a:r>
            <a:r>
              <a:rPr sz="2400" spc="-4" dirty="0">
                <a:latin typeface="Verdana"/>
                <a:cs typeface="Verdana"/>
              </a:rPr>
              <a:t>level = 0.95. Since our </a:t>
            </a:r>
            <a:r>
              <a:rPr sz="2400" spc="-9" dirty="0">
                <a:latin typeface="Verdana"/>
                <a:cs typeface="Verdana"/>
              </a:rPr>
              <a:t>population </a:t>
            </a:r>
            <a:r>
              <a:rPr sz="2400" spc="-4" dirty="0">
                <a:latin typeface="Verdana"/>
                <a:cs typeface="Verdana"/>
              </a:rPr>
              <a:t>size is quite </a:t>
            </a:r>
            <a:r>
              <a:rPr sz="2400" spc="-9" dirty="0">
                <a:latin typeface="Verdana"/>
                <a:cs typeface="Verdana"/>
              </a:rPr>
              <a:t>large, the  </a:t>
            </a:r>
            <a:r>
              <a:rPr sz="2400" spc="-4" dirty="0">
                <a:latin typeface="Verdana"/>
                <a:cs typeface="Verdana"/>
              </a:rPr>
              <a:t>hypothesized mean will have a normal </a:t>
            </a:r>
            <a:r>
              <a:rPr sz="2400" spc="-9" dirty="0">
                <a:latin typeface="Verdana"/>
                <a:cs typeface="Verdana"/>
              </a:rPr>
              <a:t>distribution </a:t>
            </a:r>
            <a:r>
              <a:rPr sz="2400" spc="-13" dirty="0">
                <a:latin typeface="Verdana"/>
                <a:cs typeface="Verdana"/>
              </a:rPr>
              <a:t>(</a:t>
            </a:r>
            <a:r>
              <a:rPr sz="2400" i="1" spc="-13" dirty="0">
                <a:latin typeface="Verdana"/>
                <a:cs typeface="Verdana"/>
              </a:rPr>
              <a:t>note:  </a:t>
            </a:r>
            <a:r>
              <a:rPr sz="2400" i="1" spc="-4" dirty="0">
                <a:latin typeface="Verdana"/>
                <a:cs typeface="Verdana"/>
              </a:rPr>
              <a:t>for </a:t>
            </a:r>
            <a:r>
              <a:rPr sz="2400" i="1" spc="-9" dirty="0">
                <a:latin typeface="Verdana"/>
                <a:cs typeface="Verdana"/>
              </a:rPr>
              <a:t>sample size smaller </a:t>
            </a:r>
            <a:r>
              <a:rPr sz="2400" i="1" spc="-4" dirty="0">
                <a:latin typeface="Verdana"/>
                <a:cs typeface="Verdana"/>
              </a:rPr>
              <a:t>than 30, it has a</a:t>
            </a:r>
            <a:r>
              <a:rPr sz="2400" i="1" spc="71" dirty="0">
                <a:latin typeface="Verdana"/>
                <a:cs typeface="Verdana"/>
              </a:rPr>
              <a:t> </a:t>
            </a:r>
            <a:r>
              <a:rPr sz="2400" i="1" spc="-9" dirty="0">
                <a:latin typeface="Verdana"/>
                <a:cs typeface="Verdana"/>
              </a:rPr>
              <a:t>t-distribution</a:t>
            </a:r>
            <a:r>
              <a:rPr sz="2400" spc="-9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8" y="5221995"/>
            <a:ext cx="11940719" cy="16679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81807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pc="-4" dirty="0">
                <a:latin typeface="Verdana"/>
                <a:cs typeface="Verdana"/>
              </a:rPr>
              <a:t>From the figure </a:t>
            </a:r>
            <a:r>
              <a:rPr spc="-9" dirty="0">
                <a:latin typeface="Verdana"/>
                <a:cs typeface="Verdana"/>
              </a:rPr>
              <a:t>illustrated </a:t>
            </a:r>
            <a:r>
              <a:rPr spc="-4" dirty="0">
                <a:latin typeface="Verdana"/>
                <a:cs typeface="Verdana"/>
              </a:rPr>
              <a:t>above, we are </a:t>
            </a:r>
            <a:r>
              <a:rPr spc="-9" dirty="0">
                <a:latin typeface="Verdana"/>
                <a:cs typeface="Verdana"/>
              </a:rPr>
              <a:t>looking </a:t>
            </a:r>
            <a:r>
              <a:rPr spc="-4" dirty="0">
                <a:latin typeface="Verdana"/>
                <a:cs typeface="Verdana"/>
              </a:rPr>
              <a:t>for a z  </a:t>
            </a:r>
            <a:r>
              <a:rPr spc="-9" dirty="0">
                <a:latin typeface="Verdana"/>
                <a:cs typeface="Verdana"/>
              </a:rPr>
              <a:t>which </a:t>
            </a:r>
            <a:r>
              <a:rPr spc="-4" dirty="0">
                <a:latin typeface="Verdana"/>
                <a:cs typeface="Verdana"/>
              </a:rPr>
              <a:t>gives 0.975 of area </a:t>
            </a:r>
            <a:r>
              <a:rPr spc="-9" dirty="0">
                <a:latin typeface="Verdana"/>
                <a:cs typeface="Verdana"/>
              </a:rPr>
              <a:t>under </a:t>
            </a:r>
            <a:r>
              <a:rPr spc="-4" dirty="0">
                <a:latin typeface="Verdana"/>
                <a:cs typeface="Verdana"/>
              </a:rPr>
              <a:t>the left part of the</a:t>
            </a:r>
            <a:r>
              <a:rPr spc="35" dirty="0">
                <a:latin typeface="Verdana"/>
                <a:cs typeface="Verdana"/>
              </a:rPr>
              <a:t> </a:t>
            </a:r>
            <a:r>
              <a:rPr spc="-9" dirty="0">
                <a:latin typeface="Verdana"/>
                <a:cs typeface="Verdana"/>
              </a:rPr>
              <a:t>curve</a:t>
            </a:r>
            <a:endParaRPr dirty="0">
              <a:latin typeface="Verdana"/>
              <a:cs typeface="Verdana"/>
            </a:endParaRPr>
          </a:p>
          <a:p>
            <a:pPr marL="313781" marR="4483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pc="-4" dirty="0">
                <a:latin typeface="Verdana"/>
                <a:cs typeface="Verdana"/>
              </a:rPr>
              <a:t>We look up the </a:t>
            </a:r>
            <a:r>
              <a:rPr spc="-9" dirty="0">
                <a:latin typeface="Verdana"/>
                <a:cs typeface="Verdana"/>
              </a:rPr>
              <a:t>normal distribution table, </a:t>
            </a:r>
            <a:r>
              <a:rPr spc="-4" dirty="0">
                <a:latin typeface="Verdana"/>
                <a:cs typeface="Verdana"/>
              </a:rPr>
              <a:t>and see that </a:t>
            </a:r>
            <a:r>
              <a:rPr spc="-9" dirty="0">
                <a:latin typeface="Verdana"/>
                <a:cs typeface="Verdana"/>
              </a:rPr>
              <a:t>the  corresponding </a:t>
            </a:r>
            <a:r>
              <a:rPr spc="-4" dirty="0">
                <a:latin typeface="Verdana"/>
                <a:cs typeface="Verdana"/>
              </a:rPr>
              <a:t>z is 1.96 </a:t>
            </a:r>
            <a:r>
              <a:rPr spc="-9" dirty="0">
                <a:latin typeface="Verdana"/>
                <a:cs typeface="Verdana"/>
              </a:rPr>
              <a:t>(refer </a:t>
            </a:r>
            <a:r>
              <a:rPr spc="-4" dirty="0">
                <a:latin typeface="Verdana"/>
                <a:cs typeface="Verdana"/>
              </a:rPr>
              <a:t>to </a:t>
            </a:r>
            <a:r>
              <a:rPr spc="-9" dirty="0">
                <a:latin typeface="Verdana"/>
                <a:cs typeface="Verdana"/>
              </a:rPr>
              <a:t>previous</a:t>
            </a:r>
            <a:r>
              <a:rPr spc="53" dirty="0">
                <a:latin typeface="Verdana"/>
                <a:cs typeface="Verdana"/>
              </a:rPr>
              <a:t> </a:t>
            </a:r>
            <a:r>
              <a:rPr spc="-9" dirty="0">
                <a:latin typeface="Verdana"/>
                <a:cs typeface="Verdana"/>
              </a:rPr>
              <a:t>table)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2639" y="2807757"/>
            <a:ext cx="5483231" cy="2392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4858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2" y="836712"/>
            <a:ext cx="12092848" cy="761283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8576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 z value of 1.96 will gives the following upper </a:t>
            </a:r>
            <a:r>
              <a:rPr sz="2400" spc="-9" dirty="0">
                <a:latin typeface="Verdana"/>
                <a:cs typeface="Verdana"/>
              </a:rPr>
              <a:t>bound </a:t>
            </a:r>
            <a:r>
              <a:rPr sz="2400" spc="-4" dirty="0">
                <a:latin typeface="Verdana"/>
                <a:cs typeface="Verdana"/>
              </a:rPr>
              <a:t>and  </a:t>
            </a:r>
            <a:r>
              <a:rPr sz="2400" spc="-9" dirty="0">
                <a:latin typeface="Verdana"/>
                <a:cs typeface="Verdana"/>
              </a:rPr>
              <a:t>lower bound </a:t>
            </a:r>
            <a:r>
              <a:rPr sz="2400" spc="-4" dirty="0">
                <a:latin typeface="Verdana"/>
                <a:cs typeface="Verdana"/>
              </a:rPr>
              <a:t>for the acceptance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region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 </a:t>
            </a:r>
            <a:r>
              <a:rPr sz="2000" dirty="0">
                <a:latin typeface="Verdana"/>
                <a:cs typeface="Verdana"/>
              </a:rPr>
              <a:t>+z </a:t>
            </a:r>
            <a:r>
              <a:rPr sz="2000" spc="-4" dirty="0">
                <a:latin typeface="Verdana"/>
                <a:cs typeface="Verdana"/>
              </a:rPr>
              <a:t>σ</a:t>
            </a:r>
            <a:r>
              <a:rPr sz="2000" spc="-6" baseline="-20833" dirty="0">
                <a:latin typeface="Verdana"/>
                <a:cs typeface="Verdana"/>
              </a:rPr>
              <a:t>x </a:t>
            </a:r>
            <a:r>
              <a:rPr sz="2000" dirty="0">
                <a:latin typeface="Verdana"/>
                <a:cs typeface="Verdana"/>
              </a:rPr>
              <a:t>= 8000 + 1.96(40) =</a:t>
            </a:r>
            <a:r>
              <a:rPr sz="2000" spc="-3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8078.4</a:t>
            </a: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 </a:t>
            </a:r>
            <a:r>
              <a:rPr sz="2000" dirty="0">
                <a:latin typeface="Verdana"/>
                <a:cs typeface="Verdana"/>
              </a:rPr>
              <a:t>-z </a:t>
            </a:r>
            <a:r>
              <a:rPr sz="2000" spc="-4" dirty="0">
                <a:latin typeface="Verdana"/>
                <a:cs typeface="Verdana"/>
              </a:rPr>
              <a:t>σ</a:t>
            </a:r>
            <a:r>
              <a:rPr sz="2000" spc="-6" baseline="-20833" dirty="0">
                <a:latin typeface="Verdana"/>
                <a:cs typeface="Verdana"/>
              </a:rPr>
              <a:t>x </a:t>
            </a:r>
            <a:r>
              <a:rPr sz="2000" dirty="0">
                <a:latin typeface="Verdana"/>
                <a:cs typeface="Verdana"/>
              </a:rPr>
              <a:t>= 8000 - 1.96(40) =</a:t>
            </a:r>
            <a:r>
              <a:rPr sz="2000" spc="-3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7921.6</a:t>
            </a:r>
          </a:p>
          <a:p>
            <a:pPr marL="313781" marR="338996" indent="-302575" algn="just">
              <a:lnSpc>
                <a:spcPct val="150000"/>
              </a:lnSpc>
              <a:spcBef>
                <a:spcPts val="41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Therefore, </a:t>
            </a:r>
            <a:r>
              <a:rPr sz="2400" spc="-4" dirty="0">
                <a:latin typeface="Verdana"/>
                <a:cs typeface="Verdana"/>
              </a:rPr>
              <a:t>we </a:t>
            </a:r>
            <a:r>
              <a:rPr sz="2400" spc="-9" dirty="0">
                <a:latin typeface="Verdana"/>
                <a:cs typeface="Verdana"/>
              </a:rPr>
              <a:t>regard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hypothesis </a:t>
            </a:r>
            <a:r>
              <a:rPr sz="2400" spc="-4" dirty="0">
                <a:latin typeface="Verdana"/>
                <a:cs typeface="Verdana"/>
              </a:rPr>
              <a:t>is </a:t>
            </a:r>
            <a:r>
              <a:rPr sz="2400" spc="-9" dirty="0">
                <a:latin typeface="Verdana"/>
                <a:cs typeface="Verdana"/>
              </a:rPr>
              <a:t>correct </a:t>
            </a:r>
            <a:r>
              <a:rPr sz="2400" spc="-4" dirty="0">
                <a:latin typeface="Verdana"/>
                <a:cs typeface="Verdana"/>
              </a:rPr>
              <a:t>(i.e., </a:t>
            </a:r>
            <a:r>
              <a:rPr sz="2400" spc="-9" dirty="0">
                <a:latin typeface="Verdana"/>
                <a:cs typeface="Verdana"/>
              </a:rPr>
              <a:t>we  </a:t>
            </a:r>
            <a:r>
              <a:rPr sz="2400" spc="-4" dirty="0">
                <a:latin typeface="Verdana"/>
                <a:cs typeface="Verdana"/>
              </a:rPr>
              <a:t>accept the </a:t>
            </a:r>
            <a:r>
              <a:rPr sz="2400" spc="-9" dirty="0">
                <a:latin typeface="Verdana"/>
                <a:cs typeface="Verdana"/>
              </a:rPr>
              <a:t>hypothesis) </a:t>
            </a:r>
            <a:r>
              <a:rPr sz="2400" spc="-4" dirty="0">
                <a:latin typeface="Verdana"/>
                <a:cs typeface="Verdana"/>
              </a:rPr>
              <a:t>only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fall  into the range </a:t>
            </a:r>
            <a:r>
              <a:rPr sz="2400" spc="-9" dirty="0">
                <a:latin typeface="Verdana"/>
                <a:cs typeface="Verdana"/>
              </a:rPr>
              <a:t>between </a:t>
            </a:r>
            <a:r>
              <a:rPr sz="2400" spc="-4" dirty="0">
                <a:latin typeface="Verdana"/>
                <a:cs typeface="Verdana"/>
              </a:rPr>
              <a:t>8078.4 and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7921.6</a:t>
            </a:r>
            <a:endParaRPr sz="2400" dirty="0">
              <a:latin typeface="Verdana"/>
              <a:cs typeface="Verdana"/>
            </a:endParaRPr>
          </a:p>
          <a:p>
            <a:pPr marL="313781" marR="49309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Since 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in our case is 7800, </a:t>
            </a:r>
            <a:r>
              <a:rPr sz="2400" spc="-9" dirty="0">
                <a:latin typeface="Verdana"/>
                <a:cs typeface="Verdana"/>
              </a:rPr>
              <a:t>therefore, we  reject </a:t>
            </a:r>
            <a:r>
              <a:rPr sz="2400" spc="-4" dirty="0">
                <a:latin typeface="Verdana"/>
                <a:cs typeface="Verdana"/>
              </a:rPr>
              <a:t>the</a:t>
            </a:r>
            <a:r>
              <a:rPr sz="2400" spc="-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hypothesis</a:t>
            </a:r>
            <a:endParaRPr sz="2400" dirty="0">
              <a:latin typeface="Verdana"/>
              <a:cs typeface="Verdana"/>
            </a:endParaRPr>
          </a:p>
          <a:p>
            <a:pPr marL="313781" marR="115987" indent="-302575">
              <a:lnSpc>
                <a:spcPct val="150000"/>
              </a:lnSpc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What </a:t>
            </a:r>
            <a:r>
              <a:rPr sz="2400" spc="-4" dirty="0">
                <a:latin typeface="Verdana"/>
                <a:cs typeface="Verdana"/>
              </a:rPr>
              <a:t>is the </a:t>
            </a:r>
            <a:r>
              <a:rPr sz="2400" spc="-9" dirty="0">
                <a:latin typeface="Verdana"/>
                <a:cs typeface="Verdana"/>
              </a:rPr>
              <a:t>probability </a:t>
            </a:r>
            <a:r>
              <a:rPr sz="2400" spc="-4" dirty="0">
                <a:latin typeface="Verdana"/>
                <a:cs typeface="Verdana"/>
              </a:rPr>
              <a:t>that we reject the </a:t>
            </a:r>
            <a:r>
              <a:rPr sz="2400" spc="-9" dirty="0">
                <a:latin typeface="Verdana"/>
                <a:cs typeface="Verdana"/>
              </a:rPr>
              <a:t>hypothesis, but  </a:t>
            </a:r>
            <a:r>
              <a:rPr sz="2400" spc="-4" dirty="0">
                <a:latin typeface="Verdana"/>
                <a:cs typeface="Verdana"/>
              </a:rPr>
              <a:t>actually the hypothesis is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true?</a:t>
            </a:r>
            <a:endParaRPr sz="2400" dirty="0">
              <a:latin typeface="Verdana"/>
              <a:cs typeface="Verdana"/>
            </a:endParaRPr>
          </a:p>
          <a:p>
            <a:pPr marL="666786" marR="4483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b="1" spc="-4" dirty="0">
                <a:latin typeface="Verdana"/>
                <a:cs typeface="Verdana"/>
              </a:rPr>
              <a:t>Given that the hypothesis is true</a:t>
            </a:r>
            <a:r>
              <a:rPr sz="2000" spc="-4" dirty="0">
                <a:latin typeface="Verdana"/>
                <a:cs typeface="Verdana"/>
              </a:rPr>
              <a:t>, this </a:t>
            </a:r>
            <a:r>
              <a:rPr sz="2000" dirty="0">
                <a:latin typeface="Verdana"/>
                <a:cs typeface="Verdana"/>
              </a:rPr>
              <a:t>equals </a:t>
            </a:r>
            <a:r>
              <a:rPr sz="2000" spc="-4" dirty="0">
                <a:latin typeface="Verdana"/>
                <a:cs typeface="Verdana"/>
              </a:rPr>
              <a:t>the  </a:t>
            </a:r>
            <a:r>
              <a:rPr sz="2000" dirty="0">
                <a:latin typeface="Verdana"/>
                <a:cs typeface="Verdana"/>
              </a:rPr>
              <a:t>probability that </a:t>
            </a:r>
            <a:r>
              <a:rPr sz="2000" spc="-4" dirty="0">
                <a:latin typeface="Verdana"/>
                <a:cs typeface="Verdana"/>
              </a:rPr>
              <a:t>we </a:t>
            </a:r>
            <a:r>
              <a:rPr sz="2000" dirty="0">
                <a:latin typeface="Verdana"/>
                <a:cs typeface="Verdana"/>
              </a:rPr>
              <a:t>reject the hypothesis, </a:t>
            </a:r>
            <a:r>
              <a:rPr sz="2000" spc="-4" dirty="0">
                <a:latin typeface="Verdana"/>
                <a:cs typeface="Verdana"/>
              </a:rPr>
              <a:t>which </a:t>
            </a:r>
            <a:r>
              <a:rPr sz="2000" dirty="0">
                <a:latin typeface="Verdana"/>
                <a:cs typeface="Verdana"/>
              </a:rPr>
              <a:t>equal to the  </a:t>
            </a:r>
            <a:r>
              <a:rPr sz="2000" spc="-4" dirty="0">
                <a:latin typeface="Verdana"/>
                <a:cs typeface="Verdana"/>
              </a:rPr>
              <a:t>chance the sample </a:t>
            </a:r>
            <a:r>
              <a:rPr sz="2000" dirty="0">
                <a:latin typeface="Verdana"/>
                <a:cs typeface="Verdana"/>
              </a:rPr>
              <a:t>mean falls </a:t>
            </a:r>
            <a:r>
              <a:rPr sz="2000" spc="-4" dirty="0">
                <a:latin typeface="Verdana"/>
                <a:cs typeface="Verdana"/>
              </a:rPr>
              <a:t>beyond the </a:t>
            </a:r>
            <a:r>
              <a:rPr sz="2000" dirty="0">
                <a:latin typeface="Verdana"/>
                <a:cs typeface="Verdana"/>
              </a:rPr>
              <a:t>acceptance region,  </a:t>
            </a:r>
            <a:r>
              <a:rPr sz="2000" spc="-4" dirty="0">
                <a:latin typeface="Verdana"/>
                <a:cs typeface="Verdana"/>
              </a:rPr>
              <a:t>this prob.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2497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Hypothesis</a:t>
            </a:r>
            <a:r>
              <a:rPr lang="en-US" sz="3200" spc="-75" dirty="0"/>
              <a:t> </a:t>
            </a:r>
            <a:r>
              <a:rPr lang="en-US" sz="3200" dirty="0"/>
              <a:t>Testing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99" y="836712"/>
            <a:ext cx="11709367" cy="212414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548557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We have the Type I and Type II error for </a:t>
            </a:r>
            <a:r>
              <a:rPr sz="2400" spc="-9" dirty="0">
                <a:latin typeface="Verdana"/>
                <a:cs typeface="Verdana"/>
              </a:rPr>
              <a:t>hypothesis  testing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Type I error: rejecting a null </a:t>
            </a:r>
            <a:r>
              <a:rPr sz="2400" spc="-9" dirty="0">
                <a:latin typeface="Verdana"/>
                <a:cs typeface="Verdana"/>
              </a:rPr>
              <a:t>hypothesis when </a:t>
            </a:r>
            <a:r>
              <a:rPr sz="2400" spc="-4" dirty="0">
                <a:latin typeface="Verdana"/>
                <a:cs typeface="Verdana"/>
              </a:rPr>
              <a:t>it is</a:t>
            </a:r>
            <a:r>
              <a:rPr sz="2400" spc="7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true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Probability is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α</a:t>
            </a:r>
          </a:p>
          <a:p>
            <a:pPr marL="313781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Type II error: accepting a null </a:t>
            </a:r>
            <a:r>
              <a:rPr sz="2400" spc="-9" dirty="0">
                <a:latin typeface="Verdana"/>
                <a:cs typeface="Verdana"/>
              </a:rPr>
              <a:t>hypothesis when </a:t>
            </a:r>
            <a:r>
              <a:rPr sz="2400" spc="-4" dirty="0">
                <a:latin typeface="Verdana"/>
                <a:cs typeface="Verdana"/>
              </a:rPr>
              <a:t>it is</a:t>
            </a:r>
            <a:r>
              <a:rPr sz="2400" spc="97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false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Probability is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β</a:t>
            </a:r>
          </a:p>
        </p:txBody>
      </p:sp>
      <p:sp>
        <p:nvSpPr>
          <p:cNvPr id="4" name="object 5"/>
          <p:cNvSpPr/>
          <p:nvPr/>
        </p:nvSpPr>
        <p:spPr>
          <a:xfrm>
            <a:off x="1691512" y="3694706"/>
            <a:ext cx="6835544" cy="283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0668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Two-Tailed </a:t>
            </a:r>
            <a:r>
              <a:rPr lang="en-US" sz="3200" spc="-4" dirty="0"/>
              <a:t>and One-Tailed </a:t>
            </a:r>
            <a:r>
              <a:rPr lang="en-US" sz="3200" dirty="0"/>
              <a:t>Tests </a:t>
            </a:r>
            <a:r>
              <a:rPr lang="en-US" sz="3200" spc="-4" dirty="0"/>
              <a:t>of</a:t>
            </a:r>
            <a:r>
              <a:rPr lang="en-US" sz="3200" spc="-62" dirty="0"/>
              <a:t> </a:t>
            </a:r>
            <a:r>
              <a:rPr lang="en-US" sz="3200" spc="-4" dirty="0"/>
              <a:t>Hypotheses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69" y="836713"/>
            <a:ext cx="11887199" cy="533528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5386" indent="-302575">
              <a:lnSpc>
                <a:spcPct val="150000"/>
              </a:lnSpc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two-tailed </a:t>
            </a:r>
            <a:r>
              <a:rPr sz="2400" spc="-4" dirty="0">
                <a:latin typeface="Verdana"/>
                <a:cs typeface="Verdana"/>
              </a:rPr>
              <a:t>test of a </a:t>
            </a:r>
            <a:r>
              <a:rPr sz="2400" spc="-9" dirty="0">
                <a:latin typeface="Verdana"/>
                <a:cs typeface="Verdana"/>
              </a:rPr>
              <a:t>hypothesis </a:t>
            </a:r>
            <a:r>
              <a:rPr sz="2400" spc="-4" dirty="0">
                <a:latin typeface="Verdana"/>
                <a:cs typeface="Verdana"/>
              </a:rPr>
              <a:t>will reject the </a:t>
            </a:r>
            <a:r>
              <a:rPr sz="2400" spc="-9" dirty="0">
                <a:latin typeface="Verdana"/>
                <a:cs typeface="Verdana"/>
              </a:rPr>
              <a:t>null  hypothesis </a:t>
            </a:r>
            <a:r>
              <a:rPr sz="2400" spc="-4" dirty="0">
                <a:latin typeface="Verdana"/>
                <a:cs typeface="Verdana"/>
              </a:rPr>
              <a:t>if 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is </a:t>
            </a:r>
            <a:r>
              <a:rPr sz="2400" spc="-9" dirty="0">
                <a:latin typeface="Verdana"/>
                <a:cs typeface="Verdana"/>
              </a:rPr>
              <a:t>significantly higher than  </a:t>
            </a:r>
            <a:r>
              <a:rPr sz="2400" spc="-4" dirty="0">
                <a:latin typeface="Verdana"/>
                <a:cs typeface="Verdana"/>
              </a:rPr>
              <a:t>or </a:t>
            </a:r>
            <a:r>
              <a:rPr sz="2400" spc="-9" dirty="0">
                <a:latin typeface="Verdana"/>
                <a:cs typeface="Verdana"/>
              </a:rPr>
              <a:t>lower </a:t>
            </a:r>
            <a:r>
              <a:rPr sz="2400" spc="-4" dirty="0">
                <a:latin typeface="Verdana"/>
                <a:cs typeface="Verdana"/>
              </a:rPr>
              <a:t>than the </a:t>
            </a:r>
            <a:r>
              <a:rPr sz="2400" spc="-9" dirty="0">
                <a:latin typeface="Verdana"/>
                <a:cs typeface="Verdana"/>
              </a:rPr>
              <a:t>hypothesized population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mean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E.g. H</a:t>
            </a:r>
            <a:r>
              <a:rPr sz="2000" spc="-6" baseline="-20833" dirty="0">
                <a:latin typeface="Verdana"/>
                <a:cs typeface="Verdana"/>
              </a:rPr>
              <a:t>0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 = </a:t>
            </a: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</a:t>
            </a:r>
            <a:r>
              <a:rPr sz="2000" spc="-4" dirty="0">
                <a:latin typeface="Verdana"/>
                <a:cs typeface="Verdana"/>
              </a:rPr>
              <a:t>, H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μ≠</a:t>
            </a:r>
            <a:r>
              <a:rPr sz="2000" spc="9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</a:t>
            </a:r>
            <a:endParaRPr sz="2000" baseline="-20833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There </a:t>
            </a:r>
            <a:r>
              <a:rPr sz="2000" dirty="0">
                <a:latin typeface="Verdana"/>
                <a:cs typeface="Verdana"/>
              </a:rPr>
              <a:t>are two rejected</a:t>
            </a:r>
            <a:r>
              <a:rPr sz="2000" spc="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regions</a:t>
            </a:r>
          </a:p>
          <a:p>
            <a:pPr marL="313781" marR="4483" indent="-302575">
              <a:lnSpc>
                <a:spcPct val="150000"/>
              </a:lnSpc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 smtClean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one-tailed </a:t>
            </a:r>
            <a:r>
              <a:rPr sz="2400" spc="-4" dirty="0">
                <a:latin typeface="Verdana"/>
                <a:cs typeface="Verdana"/>
              </a:rPr>
              <a:t>test is appropriate </a:t>
            </a:r>
            <a:r>
              <a:rPr sz="2400" spc="-9" dirty="0">
                <a:latin typeface="Verdana"/>
                <a:cs typeface="Verdana"/>
              </a:rPr>
              <a:t>when </a:t>
            </a:r>
            <a:r>
              <a:rPr sz="2400" spc="-4" dirty="0">
                <a:latin typeface="Verdana"/>
                <a:cs typeface="Verdana"/>
              </a:rPr>
              <a:t>we are </a:t>
            </a:r>
            <a:r>
              <a:rPr sz="2400" spc="-9" dirty="0">
                <a:latin typeface="Verdana"/>
                <a:cs typeface="Verdana"/>
              </a:rPr>
              <a:t>only  interested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whether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sample </a:t>
            </a:r>
            <a:r>
              <a:rPr sz="2400" spc="-4" dirty="0">
                <a:latin typeface="Verdana"/>
                <a:cs typeface="Verdana"/>
              </a:rPr>
              <a:t>mean is </a:t>
            </a:r>
            <a:r>
              <a:rPr sz="2400" spc="-9" dirty="0">
                <a:latin typeface="Verdana"/>
                <a:cs typeface="Verdana"/>
              </a:rPr>
              <a:t>significantly  greater </a:t>
            </a:r>
            <a:r>
              <a:rPr sz="2400" spc="-4" dirty="0">
                <a:latin typeface="Verdana"/>
                <a:cs typeface="Verdana"/>
              </a:rPr>
              <a:t>than the </a:t>
            </a:r>
            <a:r>
              <a:rPr sz="2400" spc="-9" dirty="0">
                <a:latin typeface="Verdana"/>
                <a:cs typeface="Verdana"/>
              </a:rPr>
              <a:t>hypothesized </a:t>
            </a:r>
            <a:r>
              <a:rPr sz="2400" spc="-4" dirty="0">
                <a:latin typeface="Verdana"/>
                <a:cs typeface="Verdana"/>
              </a:rPr>
              <a:t>mean right-tailed test. </a:t>
            </a:r>
            <a:r>
              <a:rPr sz="2400" spc="-9" dirty="0">
                <a:latin typeface="Verdana"/>
                <a:cs typeface="Verdana"/>
              </a:rPr>
              <a:t>E.g.  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baseline="-21367" dirty="0">
                <a:latin typeface="Verdana"/>
                <a:cs typeface="Verdana"/>
              </a:rPr>
              <a:t>0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4" dirty="0">
                <a:latin typeface="Verdana"/>
                <a:cs typeface="Verdana"/>
              </a:rPr>
              <a:t>μ = </a:t>
            </a:r>
            <a:r>
              <a:rPr sz="2400" spc="4" dirty="0">
                <a:latin typeface="Verdana"/>
                <a:cs typeface="Verdana"/>
              </a:rPr>
              <a:t>μ</a:t>
            </a:r>
            <a:r>
              <a:rPr sz="2400" spc="6" baseline="-21367" dirty="0">
                <a:latin typeface="Verdana"/>
                <a:cs typeface="Verdana"/>
              </a:rPr>
              <a:t>H0</a:t>
            </a:r>
            <a:r>
              <a:rPr sz="2400" spc="4" dirty="0">
                <a:latin typeface="Verdana"/>
                <a:cs typeface="Verdana"/>
              </a:rPr>
              <a:t>, 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baseline="-21367" dirty="0">
                <a:latin typeface="Verdana"/>
                <a:cs typeface="Verdana"/>
              </a:rPr>
              <a:t>1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4" dirty="0">
                <a:latin typeface="Verdana"/>
                <a:cs typeface="Verdana"/>
              </a:rPr>
              <a:t>μ</a:t>
            </a:r>
            <a:r>
              <a:rPr sz="2400" spc="-31" dirty="0">
                <a:latin typeface="Verdana"/>
                <a:cs typeface="Verdana"/>
              </a:rPr>
              <a:t> </a:t>
            </a:r>
            <a:r>
              <a:rPr sz="2400" spc="9" dirty="0">
                <a:latin typeface="Verdana"/>
                <a:cs typeface="Verdana"/>
              </a:rPr>
              <a:t>&gt;μ</a:t>
            </a:r>
            <a:r>
              <a:rPr sz="2400" spc="13" baseline="-21367" dirty="0">
                <a:latin typeface="Verdana"/>
                <a:cs typeface="Verdana"/>
              </a:rPr>
              <a:t>H0</a:t>
            </a:r>
            <a:endParaRPr sz="2400" baseline="-21367" dirty="0">
              <a:latin typeface="Verdana"/>
              <a:cs typeface="Verdana"/>
            </a:endParaRPr>
          </a:p>
          <a:p>
            <a:pPr marL="666786" marR="16529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Or we </a:t>
            </a:r>
            <a:r>
              <a:rPr sz="2000" dirty="0">
                <a:latin typeface="Verdana"/>
                <a:cs typeface="Verdana"/>
              </a:rPr>
              <a:t>are only </a:t>
            </a:r>
            <a:r>
              <a:rPr sz="2000" spc="-4" dirty="0">
                <a:latin typeface="Verdana"/>
                <a:cs typeface="Verdana"/>
              </a:rPr>
              <a:t>interested in whether </a:t>
            </a:r>
            <a:r>
              <a:rPr sz="2000" dirty="0">
                <a:latin typeface="Verdana"/>
                <a:cs typeface="Verdana"/>
              </a:rPr>
              <a:t>the sample mean </a:t>
            </a:r>
            <a:r>
              <a:rPr sz="2000" spc="-4" dirty="0">
                <a:latin typeface="Verdana"/>
                <a:cs typeface="Verdana"/>
              </a:rPr>
              <a:t>is  </a:t>
            </a:r>
            <a:r>
              <a:rPr sz="2000" dirty="0">
                <a:latin typeface="Verdana"/>
                <a:cs typeface="Verdana"/>
              </a:rPr>
              <a:t>significantly smaller than the hypothesized mean </a:t>
            </a:r>
            <a:r>
              <a:rPr sz="2000" spc="-4" dirty="0">
                <a:latin typeface="Verdana"/>
                <a:cs typeface="Verdana"/>
              </a:rPr>
              <a:t>left-tailed  test. E.g. H</a:t>
            </a:r>
            <a:r>
              <a:rPr sz="2000" spc="-6" baseline="-20833" dirty="0">
                <a:latin typeface="Verdana"/>
                <a:cs typeface="Verdana"/>
              </a:rPr>
              <a:t>0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 = </a:t>
            </a:r>
            <a:r>
              <a:rPr sz="2000" spc="-4" dirty="0">
                <a:latin typeface="Verdana"/>
                <a:cs typeface="Verdana"/>
              </a:rPr>
              <a:t>μ</a:t>
            </a:r>
            <a:r>
              <a:rPr sz="2000" spc="-6" baseline="-20833" dirty="0">
                <a:latin typeface="Verdana"/>
                <a:cs typeface="Verdana"/>
              </a:rPr>
              <a:t>H0</a:t>
            </a:r>
            <a:r>
              <a:rPr sz="2000" spc="-4" dirty="0">
                <a:latin typeface="Verdana"/>
                <a:cs typeface="Verdana"/>
              </a:rPr>
              <a:t>, H</a:t>
            </a:r>
            <a:r>
              <a:rPr sz="2000" spc="-6" baseline="-20833" dirty="0">
                <a:latin typeface="Verdana"/>
                <a:cs typeface="Verdana"/>
              </a:rPr>
              <a:t>1</a:t>
            </a:r>
            <a:r>
              <a:rPr sz="2000" spc="-4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μ</a:t>
            </a:r>
            <a:r>
              <a:rPr sz="2000" spc="18" dirty="0">
                <a:latin typeface="Verdana"/>
                <a:cs typeface="Verdana"/>
              </a:rPr>
              <a:t> </a:t>
            </a:r>
            <a:r>
              <a:rPr sz="2000" spc="-4" dirty="0">
                <a:latin typeface="Verdana"/>
                <a:cs typeface="Verdana"/>
              </a:rPr>
              <a:t>&lt;μ</a:t>
            </a:r>
            <a:r>
              <a:rPr sz="2000" spc="-6" baseline="-20833" dirty="0">
                <a:latin typeface="Verdana"/>
                <a:cs typeface="Verdana"/>
              </a:rPr>
              <a:t>H0</a:t>
            </a:r>
            <a:endParaRPr sz="2000" baseline="-20833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5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Two-Tailed </a:t>
            </a:r>
            <a:r>
              <a:rPr lang="en-US" sz="3200" spc="-4" dirty="0"/>
              <a:t>and One-Tailed </a:t>
            </a:r>
            <a:r>
              <a:rPr lang="en-US" sz="3200" dirty="0"/>
              <a:t>Tests </a:t>
            </a:r>
            <a:r>
              <a:rPr lang="en-US" sz="3200" spc="-4" dirty="0"/>
              <a:t>of</a:t>
            </a:r>
            <a:r>
              <a:rPr lang="en-US" sz="3200" spc="-62" dirty="0"/>
              <a:t> </a:t>
            </a:r>
            <a:r>
              <a:rPr lang="en-US" sz="3200" spc="-4" dirty="0"/>
              <a:t>Hypotheses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834" y="836712"/>
            <a:ext cx="11885636" cy="11187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4483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definition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significant </a:t>
            </a:r>
            <a:r>
              <a:rPr sz="2400" spc="-4" dirty="0">
                <a:latin typeface="Verdana"/>
                <a:cs typeface="Verdana"/>
              </a:rPr>
              <a:t>level </a:t>
            </a:r>
            <a:r>
              <a:rPr sz="2400" dirty="0">
                <a:latin typeface="Verdana"/>
                <a:cs typeface="Verdana"/>
              </a:rPr>
              <a:t>(α) </a:t>
            </a:r>
            <a:r>
              <a:rPr sz="2400" spc="-4" dirty="0">
                <a:latin typeface="Verdana"/>
                <a:cs typeface="Verdana"/>
              </a:rPr>
              <a:t>is the </a:t>
            </a:r>
            <a:r>
              <a:rPr sz="2400" spc="-9" dirty="0">
                <a:latin typeface="Verdana"/>
                <a:cs typeface="Verdana"/>
              </a:rPr>
              <a:t>same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both  two-tailed </a:t>
            </a:r>
            <a:r>
              <a:rPr sz="2400" spc="-4" dirty="0">
                <a:latin typeface="Verdana"/>
                <a:cs typeface="Verdana"/>
              </a:rPr>
              <a:t>and </a:t>
            </a:r>
            <a:r>
              <a:rPr sz="2400" spc="-9" dirty="0">
                <a:latin typeface="Verdana"/>
                <a:cs typeface="Verdana"/>
              </a:rPr>
              <a:t>one-tailed cases, which corresponds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the  </a:t>
            </a:r>
            <a:r>
              <a:rPr sz="2400" spc="-4" dirty="0">
                <a:latin typeface="Verdana"/>
                <a:cs typeface="Verdana"/>
              </a:rPr>
              <a:t>area that the null </a:t>
            </a:r>
            <a:r>
              <a:rPr sz="2400" spc="-9" dirty="0">
                <a:latin typeface="Verdana"/>
                <a:cs typeface="Verdana"/>
              </a:rPr>
              <a:t>hypothesis should </a:t>
            </a:r>
            <a:r>
              <a:rPr sz="2400" spc="-4" dirty="0">
                <a:latin typeface="Verdana"/>
                <a:cs typeface="Verdana"/>
              </a:rPr>
              <a:t>be</a:t>
            </a:r>
            <a:r>
              <a:rPr sz="2400" spc="22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rejected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6749" y="2565110"/>
            <a:ext cx="8808933" cy="398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7638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Statistical</a:t>
            </a:r>
            <a:r>
              <a:rPr lang="en-US" sz="3200" spc="-66" dirty="0"/>
              <a:t> </a:t>
            </a:r>
            <a:r>
              <a:rPr lang="en-US" sz="3200" spc="-4" dirty="0"/>
              <a:t>Inference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77119" y="836712"/>
            <a:ext cx="11997368" cy="48536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 smtClean="0">
                <a:latin typeface="Verdana"/>
                <a:cs typeface="Verdana"/>
              </a:rPr>
              <a:t>Two </a:t>
            </a:r>
            <a:r>
              <a:rPr sz="2400" spc="-4" dirty="0">
                <a:latin typeface="Verdana"/>
                <a:cs typeface="Verdana"/>
              </a:rPr>
              <a:t>types of</a:t>
            </a:r>
            <a:r>
              <a:rPr sz="2400" spc="18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statistics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solidFill>
                  <a:srgbClr val="CC3300"/>
                </a:solidFill>
                <a:latin typeface="Verdana"/>
                <a:cs typeface="Verdana"/>
              </a:rPr>
              <a:t>Descriptive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statistics </a:t>
            </a:r>
            <a:r>
              <a:rPr sz="2400" spc="-4" dirty="0">
                <a:latin typeface="Verdana"/>
                <a:cs typeface="Verdana"/>
              </a:rPr>
              <a:t>and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inferential</a:t>
            </a:r>
            <a:r>
              <a:rPr sz="2400" spc="-31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400" spc="-4" dirty="0" smtClean="0">
                <a:solidFill>
                  <a:srgbClr val="CC3300"/>
                </a:solidFill>
                <a:latin typeface="Verdana"/>
                <a:cs typeface="Verdana"/>
              </a:rPr>
              <a:t>statistics</a:t>
            </a:r>
            <a:endParaRPr sz="2400" dirty="0">
              <a:latin typeface="Verdana"/>
              <a:cs typeface="Verdana"/>
            </a:endParaRPr>
          </a:p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lang="en-US" sz="2400" dirty="0">
              <a:latin typeface="Verdana"/>
              <a:cs typeface="Verdana"/>
            </a:endParaRPr>
          </a:p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lang="en-US" sz="2400" dirty="0" smtClean="0">
                <a:latin typeface="Verdana"/>
                <a:cs typeface="Verdana"/>
              </a:rPr>
              <a:t>Statistical </a:t>
            </a:r>
            <a:r>
              <a:rPr lang="en-US" sz="2400" spc="-4" dirty="0">
                <a:latin typeface="Verdana"/>
                <a:cs typeface="Verdana"/>
              </a:rPr>
              <a:t>inference is </a:t>
            </a:r>
            <a:r>
              <a:rPr lang="en-US" sz="2400" dirty="0">
                <a:latin typeface="Verdana"/>
                <a:cs typeface="Verdana"/>
              </a:rPr>
              <a:t>a </a:t>
            </a:r>
            <a:r>
              <a:rPr lang="en-US" sz="2400" spc="-4" dirty="0">
                <a:latin typeface="Verdana"/>
                <a:cs typeface="Verdana"/>
              </a:rPr>
              <a:t>process of </a:t>
            </a:r>
            <a:r>
              <a:rPr lang="en-US" sz="2400" dirty="0">
                <a:latin typeface="Verdana"/>
                <a:cs typeface="Verdana"/>
              </a:rPr>
              <a:t>using </a:t>
            </a:r>
            <a:r>
              <a:rPr lang="en-US" sz="2400" spc="-4" dirty="0">
                <a:latin typeface="Verdana"/>
                <a:cs typeface="Verdana"/>
              </a:rPr>
              <a:t>observations of </a:t>
            </a:r>
            <a:r>
              <a:rPr lang="en-US" sz="2400" dirty="0">
                <a:latin typeface="Verdana"/>
                <a:cs typeface="Verdana"/>
              </a:rPr>
              <a:t>a </a:t>
            </a:r>
            <a:r>
              <a:rPr lang="en-US" sz="2400" spc="-4" dirty="0">
                <a:latin typeface="Verdana"/>
                <a:cs typeface="Verdana"/>
              </a:rPr>
              <a:t>sample to  </a:t>
            </a:r>
            <a:r>
              <a:rPr lang="en-US" sz="2400" dirty="0">
                <a:latin typeface="Verdana"/>
                <a:cs typeface="Verdana"/>
              </a:rPr>
              <a:t>estimate </a:t>
            </a:r>
            <a:r>
              <a:rPr lang="en-US" sz="2400" spc="-4" dirty="0">
                <a:latin typeface="Verdana"/>
                <a:cs typeface="Verdana"/>
              </a:rPr>
              <a:t>the properties </a:t>
            </a:r>
            <a:r>
              <a:rPr lang="en-US" sz="2400" dirty="0">
                <a:latin typeface="Verdana"/>
                <a:cs typeface="Verdana"/>
              </a:rPr>
              <a:t>of </a:t>
            </a:r>
            <a:r>
              <a:rPr lang="en-US" sz="2400" spc="-4" dirty="0">
                <a:latin typeface="Verdana"/>
                <a:cs typeface="Verdana"/>
              </a:rPr>
              <a:t>the</a:t>
            </a:r>
            <a:r>
              <a:rPr lang="en-US" sz="2400" spc="44" dirty="0">
                <a:latin typeface="Verdana"/>
                <a:cs typeface="Verdana"/>
              </a:rPr>
              <a:t> </a:t>
            </a:r>
            <a:r>
              <a:rPr lang="en-US" sz="2400" spc="-4" dirty="0">
                <a:latin typeface="Verdana"/>
                <a:cs typeface="Verdana"/>
              </a:rPr>
              <a:t>population</a:t>
            </a:r>
            <a:endParaRPr lang="en-US" sz="2400" dirty="0">
              <a:latin typeface="Verdana"/>
              <a:cs typeface="Verdana"/>
            </a:endParaRPr>
          </a:p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lang="en-US" sz="2400" dirty="0" smtClean="0">
              <a:latin typeface="Verdana"/>
              <a:cs typeface="Verdana"/>
            </a:endParaRPr>
          </a:p>
          <a:p>
            <a:pPr marL="313781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dirty="0" smtClean="0">
                <a:latin typeface="Verdana"/>
                <a:cs typeface="Verdana"/>
              </a:rPr>
              <a:t>Descriptive </a:t>
            </a:r>
            <a:r>
              <a:rPr sz="2400" spc="-4" dirty="0">
                <a:latin typeface="Verdana"/>
                <a:cs typeface="Verdana"/>
              </a:rPr>
              <a:t>statistics </a:t>
            </a:r>
            <a:r>
              <a:rPr sz="2400" dirty="0">
                <a:latin typeface="Verdana"/>
                <a:cs typeface="Verdana"/>
              </a:rPr>
              <a:t>are obtained from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entire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POPULATION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44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N </a:t>
            </a:r>
            <a:r>
              <a:rPr sz="2400" spc="-4" dirty="0">
                <a:latin typeface="Verdana"/>
                <a:cs typeface="Verdana"/>
              </a:rPr>
              <a:t>population size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35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µ mean, expected </a:t>
            </a:r>
            <a:r>
              <a:rPr sz="2400" spc="-4" dirty="0">
                <a:latin typeface="Verdana"/>
                <a:cs typeface="Verdana"/>
              </a:rPr>
              <a:t>value E[X]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var variance,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Var(X)</a:t>
            </a:r>
          </a:p>
          <a:p>
            <a:pPr marL="313781" marR="4483" indent="-302575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Inferential statistics comprises the </a:t>
            </a:r>
            <a:r>
              <a:rPr sz="2400" dirty="0">
                <a:latin typeface="Verdana"/>
                <a:cs typeface="Verdana"/>
              </a:rPr>
              <a:t>use </a:t>
            </a:r>
            <a:r>
              <a:rPr sz="2400" spc="-4" dirty="0">
                <a:latin typeface="Verdana"/>
                <a:cs typeface="Verdana"/>
              </a:rPr>
              <a:t>of statistics to </a:t>
            </a:r>
            <a:r>
              <a:rPr sz="2400" dirty="0">
                <a:latin typeface="Verdana"/>
                <a:cs typeface="Verdana"/>
              </a:rPr>
              <a:t>make </a:t>
            </a:r>
            <a:r>
              <a:rPr sz="2400" spc="-4" dirty="0">
                <a:latin typeface="Verdana"/>
                <a:cs typeface="Verdana"/>
              </a:rPr>
              <a:t>inferences  </a:t>
            </a:r>
            <a:r>
              <a:rPr sz="2400" dirty="0">
                <a:latin typeface="Verdana"/>
                <a:cs typeface="Verdana"/>
              </a:rPr>
              <a:t>concerning some unknown aspect of a</a:t>
            </a:r>
            <a:r>
              <a:rPr sz="2400" spc="-18" dirty="0">
                <a:latin typeface="Verdana"/>
                <a:cs typeface="Verdana"/>
              </a:rPr>
              <a:t> </a:t>
            </a:r>
            <a:r>
              <a:rPr sz="2400" spc="-4" dirty="0" smtClean="0">
                <a:latin typeface="Verdana"/>
                <a:cs typeface="Verdana"/>
              </a:rPr>
              <a:t>population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5529125" y="3905596"/>
            <a:ext cx="3294213" cy="659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7"/>
          <p:cNvSpPr/>
          <p:nvPr/>
        </p:nvSpPr>
        <p:spPr>
          <a:xfrm>
            <a:off x="4201099" y="6020018"/>
            <a:ext cx="3576352" cy="706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7792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Statistical</a:t>
            </a:r>
            <a:r>
              <a:rPr lang="en-US" sz="3200" spc="-66" dirty="0"/>
              <a:t> </a:t>
            </a:r>
            <a:r>
              <a:rPr lang="en-US" sz="3200" spc="-4" dirty="0"/>
              <a:t>Inference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77119" y="836712"/>
            <a:ext cx="11997368" cy="4512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algn="just">
              <a:spcBef>
                <a:spcPts val="37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dirty="0" smtClean="0">
                <a:latin typeface="Verdana"/>
                <a:cs typeface="Verdana"/>
              </a:rPr>
              <a:t>Are </a:t>
            </a:r>
            <a:r>
              <a:rPr sz="2800" spc="-4" dirty="0">
                <a:latin typeface="Verdana"/>
                <a:cs typeface="Verdana"/>
              </a:rPr>
              <a:t>obtained </a:t>
            </a:r>
            <a:r>
              <a:rPr sz="2800" dirty="0">
                <a:latin typeface="Verdana"/>
                <a:cs typeface="Verdana"/>
              </a:rPr>
              <a:t>from SAMPLES </a:t>
            </a:r>
            <a:r>
              <a:rPr sz="2800" spc="-4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4" dirty="0">
                <a:latin typeface="Verdana"/>
                <a:cs typeface="Verdana"/>
              </a:rPr>
              <a:t> population</a:t>
            </a:r>
            <a:endParaRPr sz="2800" dirty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44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800" dirty="0">
                <a:latin typeface="Verdana"/>
                <a:cs typeface="Verdana"/>
              </a:rPr>
              <a:t>n </a:t>
            </a:r>
            <a:r>
              <a:rPr sz="2800" spc="-4" dirty="0">
                <a:latin typeface="Verdana"/>
                <a:cs typeface="Verdana"/>
              </a:rPr>
              <a:t>sample size</a:t>
            </a:r>
            <a:endParaRPr sz="2800" dirty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35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800" spc="-4" dirty="0">
                <a:latin typeface="Verdana"/>
                <a:cs typeface="Verdana"/>
              </a:rPr>
              <a:t>X(n) statistical </a:t>
            </a:r>
            <a:r>
              <a:rPr sz="2800" dirty="0">
                <a:latin typeface="Verdana"/>
                <a:cs typeface="Verdana"/>
              </a:rPr>
              <a:t>mean, </a:t>
            </a:r>
            <a:r>
              <a:rPr sz="2800" spc="-4" dirty="0">
                <a:latin typeface="Verdana"/>
                <a:cs typeface="Verdana"/>
              </a:rPr>
              <a:t>sample </a:t>
            </a:r>
            <a:r>
              <a:rPr sz="2800" dirty="0">
                <a:latin typeface="Verdana"/>
                <a:cs typeface="Verdana"/>
              </a:rPr>
              <a:t>mean,</a:t>
            </a:r>
            <a:r>
              <a:rPr sz="2800" spc="13" dirty="0">
                <a:latin typeface="Verdana"/>
                <a:cs typeface="Verdana"/>
              </a:rPr>
              <a:t> </a:t>
            </a:r>
            <a:r>
              <a:rPr sz="2800" spc="-4" dirty="0">
                <a:latin typeface="Verdana"/>
                <a:cs typeface="Verdana"/>
              </a:rPr>
              <a:t>average</a:t>
            </a:r>
            <a:endParaRPr sz="2800" dirty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800" dirty="0">
                <a:latin typeface="Verdana"/>
                <a:cs typeface="Verdana"/>
              </a:rPr>
              <a:t>S</a:t>
            </a:r>
            <a:r>
              <a:rPr sz="2400" baseline="26455" dirty="0">
                <a:latin typeface="Verdana"/>
                <a:cs typeface="Verdana"/>
              </a:rPr>
              <a:t>2</a:t>
            </a:r>
            <a:r>
              <a:rPr sz="2800" dirty="0">
                <a:latin typeface="Verdana"/>
                <a:cs typeface="Verdana"/>
              </a:rPr>
              <a:t>(n) </a:t>
            </a:r>
            <a:r>
              <a:rPr sz="2800" spc="-4" dirty="0">
                <a:latin typeface="Verdana"/>
                <a:cs typeface="Verdana"/>
              </a:rPr>
              <a:t>sample variance</a:t>
            </a:r>
            <a:endParaRPr sz="2800" dirty="0">
              <a:latin typeface="Verdana"/>
              <a:cs typeface="Verdana"/>
            </a:endParaRPr>
          </a:p>
          <a:p>
            <a:pPr marL="666786" marR="63317" lvl="1" indent="-252146" algn="just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800" spc="-4" dirty="0">
                <a:latin typeface="Verdana"/>
                <a:cs typeface="Verdana"/>
              </a:rPr>
              <a:t>Have </a:t>
            </a:r>
            <a:r>
              <a:rPr sz="2800" dirty="0">
                <a:latin typeface="Verdana"/>
                <a:cs typeface="Verdana"/>
              </a:rPr>
              <a:t>assumed </a:t>
            </a:r>
            <a:r>
              <a:rPr sz="2800" spc="-4" dirty="0">
                <a:latin typeface="Verdana"/>
                <a:cs typeface="Verdana"/>
              </a:rPr>
              <a:t>that the sample reflects the population in </a:t>
            </a:r>
            <a:r>
              <a:rPr sz="2800" dirty="0">
                <a:latin typeface="Verdana"/>
                <a:cs typeface="Verdana"/>
              </a:rPr>
              <a:t>an </a:t>
            </a:r>
            <a:r>
              <a:rPr sz="2800" spc="-4" dirty="0">
                <a:latin typeface="Verdana"/>
                <a:cs typeface="Verdana"/>
              </a:rPr>
              <a:t>unbiased </a:t>
            </a:r>
            <a:r>
              <a:rPr sz="2800" dirty="0">
                <a:latin typeface="Verdana"/>
                <a:cs typeface="Verdana"/>
              </a:rPr>
              <a:t>form  </a:t>
            </a:r>
            <a:r>
              <a:rPr sz="2800" spc="-4" dirty="0">
                <a:latin typeface="Verdana"/>
                <a:cs typeface="Verdana"/>
              </a:rPr>
              <a:t>(That is, the samples </a:t>
            </a:r>
            <a:r>
              <a:rPr sz="2800" dirty="0">
                <a:latin typeface="Verdana"/>
                <a:cs typeface="Verdana"/>
              </a:rPr>
              <a:t>are </a:t>
            </a:r>
            <a:r>
              <a:rPr sz="2800" spc="-4" dirty="0">
                <a:latin typeface="Verdana"/>
                <a:cs typeface="Verdana"/>
              </a:rPr>
              <a:t>chosen </a:t>
            </a:r>
            <a:r>
              <a:rPr sz="2800" dirty="0">
                <a:latin typeface="Verdana"/>
                <a:cs typeface="Verdana"/>
              </a:rPr>
              <a:t>according </a:t>
            </a:r>
            <a:r>
              <a:rPr sz="2800" spc="-4" dirty="0">
                <a:latin typeface="Verdana"/>
                <a:cs typeface="Verdana"/>
              </a:rPr>
              <a:t>to the distribution of the  population) the statistics obtained under this </a:t>
            </a:r>
            <a:r>
              <a:rPr sz="2800" dirty="0">
                <a:latin typeface="Verdana"/>
                <a:cs typeface="Verdana"/>
              </a:rPr>
              <a:t>assumption are </a:t>
            </a:r>
            <a:r>
              <a:rPr sz="2800" spc="-4" dirty="0">
                <a:latin typeface="Verdana"/>
                <a:cs typeface="Verdana"/>
              </a:rPr>
              <a:t>regarded</a:t>
            </a:r>
            <a:r>
              <a:rPr sz="2800" spc="22" dirty="0">
                <a:latin typeface="Verdana"/>
                <a:cs typeface="Verdana"/>
              </a:rPr>
              <a:t> </a:t>
            </a:r>
            <a:r>
              <a:rPr sz="2800" dirty="0" smtClean="0">
                <a:latin typeface="Verdana"/>
                <a:cs typeface="Verdana"/>
              </a:rPr>
              <a:t>as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spc="-4" dirty="0">
                <a:latin typeface="Verdana"/>
                <a:cs typeface="Verdana"/>
              </a:rPr>
              <a:t>“the </a:t>
            </a:r>
            <a:r>
              <a:rPr lang="en-US" sz="2800" dirty="0">
                <a:latin typeface="Verdana"/>
                <a:cs typeface="Verdana"/>
              </a:rPr>
              <a:t>unbiased</a:t>
            </a:r>
            <a:r>
              <a:rPr lang="en-US" sz="2800" spc="-62" dirty="0">
                <a:latin typeface="Verdana"/>
                <a:cs typeface="Verdana"/>
              </a:rPr>
              <a:t> </a:t>
            </a:r>
            <a:r>
              <a:rPr lang="en-US" sz="2800" dirty="0">
                <a:latin typeface="Verdana"/>
                <a:cs typeface="Verdana"/>
              </a:rPr>
              <a:t>estimators”</a:t>
            </a:r>
          </a:p>
          <a:p>
            <a:pPr marL="666786" marR="63317" lvl="1" indent="-252146" algn="just">
              <a:spcBef>
                <a:spcPts val="340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91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Statistical</a:t>
            </a:r>
            <a:r>
              <a:rPr lang="en-US" sz="3200" spc="-66" dirty="0"/>
              <a:t> </a:t>
            </a:r>
            <a:r>
              <a:rPr lang="en-US" sz="3200" spc="-4" dirty="0"/>
              <a:t>Inference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170" y="914400"/>
            <a:ext cx="12081830" cy="55507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98092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lang="en-US" sz="2800" spc="-4" dirty="0" smtClean="0">
              <a:latin typeface="Verdana"/>
              <a:cs typeface="Verdana"/>
            </a:endParaRPr>
          </a:p>
          <a:p>
            <a:pPr marL="313781" marR="298092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 smtClean="0">
                <a:latin typeface="Verdana"/>
                <a:cs typeface="Verdana"/>
              </a:rPr>
              <a:t>The </a:t>
            </a:r>
            <a:r>
              <a:rPr sz="2800" spc="-9" dirty="0">
                <a:latin typeface="Verdana"/>
                <a:cs typeface="Verdana"/>
              </a:rPr>
              <a:t>results collected </a:t>
            </a:r>
            <a:r>
              <a:rPr sz="2800" spc="-4" dirty="0">
                <a:latin typeface="Verdana"/>
                <a:cs typeface="Verdana"/>
              </a:rPr>
              <a:t>from </a:t>
            </a:r>
            <a:r>
              <a:rPr sz="2800" spc="-9" dirty="0">
                <a:latin typeface="Verdana"/>
                <a:cs typeface="Verdana"/>
              </a:rPr>
              <a:t>general observations or  surveys </a:t>
            </a:r>
            <a:r>
              <a:rPr sz="2800" spc="-4" dirty="0">
                <a:latin typeface="Verdana"/>
                <a:cs typeface="Verdana"/>
              </a:rPr>
              <a:t>of a </a:t>
            </a:r>
            <a:r>
              <a:rPr sz="2800" spc="-9" dirty="0">
                <a:latin typeface="Verdana"/>
                <a:cs typeface="Verdana"/>
              </a:rPr>
              <a:t>portion </a:t>
            </a:r>
            <a:r>
              <a:rPr sz="2800" spc="-4" dirty="0">
                <a:latin typeface="Verdana"/>
                <a:cs typeface="Verdana"/>
              </a:rPr>
              <a:t>of the </a:t>
            </a:r>
            <a:r>
              <a:rPr sz="2800" spc="-9" dirty="0">
                <a:latin typeface="Verdana"/>
                <a:cs typeface="Verdana"/>
              </a:rPr>
              <a:t>entire population correspond  </a:t>
            </a:r>
            <a:r>
              <a:rPr sz="2800" spc="-4" dirty="0">
                <a:latin typeface="Verdana"/>
                <a:cs typeface="Verdana"/>
              </a:rPr>
              <a:t>to </a:t>
            </a:r>
            <a:r>
              <a:rPr sz="2800" i="1" spc="-9" dirty="0">
                <a:latin typeface="Verdana"/>
                <a:cs typeface="Verdana"/>
              </a:rPr>
              <a:t>inferential statistics</a:t>
            </a:r>
            <a:endParaRPr sz="2800" dirty="0">
              <a:latin typeface="Verdana"/>
              <a:cs typeface="Verdana"/>
            </a:endParaRPr>
          </a:p>
          <a:p>
            <a:pPr marL="313781" marR="25774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lang="en-US" sz="2800" spc="-4" dirty="0" smtClean="0">
              <a:latin typeface="Verdana"/>
              <a:cs typeface="Verdana"/>
            </a:endParaRPr>
          </a:p>
          <a:p>
            <a:pPr marL="313781" marR="25774" indent="-302575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800" spc="-4" dirty="0" smtClean="0">
                <a:latin typeface="Verdana"/>
                <a:cs typeface="Verdana"/>
              </a:rPr>
              <a:t>The </a:t>
            </a:r>
            <a:r>
              <a:rPr sz="2800" spc="-4" dirty="0">
                <a:latin typeface="Verdana"/>
                <a:cs typeface="Verdana"/>
              </a:rPr>
              <a:t>results </a:t>
            </a:r>
            <a:r>
              <a:rPr sz="2800" spc="-9" dirty="0">
                <a:latin typeface="Verdana"/>
                <a:cs typeface="Verdana"/>
              </a:rPr>
              <a:t>obtained </a:t>
            </a:r>
            <a:r>
              <a:rPr sz="2800" spc="-4" dirty="0">
                <a:latin typeface="Verdana"/>
                <a:cs typeface="Verdana"/>
              </a:rPr>
              <a:t>from </a:t>
            </a:r>
            <a:r>
              <a:rPr sz="2800" spc="-9" dirty="0">
                <a:latin typeface="Verdana"/>
                <a:cs typeface="Verdana"/>
              </a:rPr>
              <a:t>simulation </a:t>
            </a:r>
            <a:r>
              <a:rPr sz="2800" spc="-4" dirty="0">
                <a:latin typeface="Verdana"/>
                <a:cs typeface="Verdana"/>
              </a:rPr>
              <a:t>runs also </a:t>
            </a:r>
            <a:r>
              <a:rPr sz="2800" spc="-9" dirty="0">
                <a:latin typeface="Verdana"/>
                <a:cs typeface="Verdana"/>
              </a:rPr>
              <a:t>correspond  </a:t>
            </a:r>
            <a:r>
              <a:rPr sz="2800" spc="-4" dirty="0">
                <a:latin typeface="Verdana"/>
                <a:cs typeface="Verdana"/>
              </a:rPr>
              <a:t>to </a:t>
            </a:r>
            <a:r>
              <a:rPr sz="2800" spc="-9" dirty="0">
                <a:latin typeface="Verdana"/>
                <a:cs typeface="Verdana"/>
              </a:rPr>
              <a:t>inferential statistics </a:t>
            </a:r>
            <a:r>
              <a:rPr sz="2800" spc="-4" dirty="0">
                <a:latin typeface="Verdana"/>
                <a:cs typeface="Verdana"/>
              </a:rPr>
              <a:t>of the true</a:t>
            </a:r>
            <a:r>
              <a:rPr sz="2800" spc="9" dirty="0">
                <a:latin typeface="Verdana"/>
                <a:cs typeface="Verdana"/>
              </a:rPr>
              <a:t> </a:t>
            </a:r>
            <a:r>
              <a:rPr sz="2800" spc="-9" dirty="0">
                <a:latin typeface="Verdana"/>
                <a:cs typeface="Verdana"/>
              </a:rPr>
              <a:t>situation</a:t>
            </a:r>
            <a:endParaRPr sz="2800" dirty="0">
              <a:latin typeface="Verdana"/>
              <a:cs typeface="Verdana"/>
            </a:endParaRPr>
          </a:p>
          <a:p>
            <a:pPr marL="666786" marR="245982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dirty="0">
                <a:latin typeface="Verdana"/>
                <a:cs typeface="Verdana"/>
              </a:rPr>
              <a:t>We have to specify the number of simulation runs </a:t>
            </a:r>
            <a:r>
              <a:rPr sz="2400" spc="-4" dirty="0">
                <a:latin typeface="Verdana"/>
                <a:cs typeface="Verdana"/>
              </a:rPr>
              <a:t>we </a:t>
            </a:r>
            <a:r>
              <a:rPr sz="2400" dirty="0">
                <a:latin typeface="Verdana"/>
                <a:cs typeface="Verdana"/>
              </a:rPr>
              <a:t>have  performed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spc="-4" dirty="0">
                <a:latin typeface="Verdana"/>
                <a:cs typeface="Verdana"/>
              </a:rPr>
              <a:t>i.e. the </a:t>
            </a:r>
            <a:r>
              <a:rPr sz="2400" dirty="0">
                <a:latin typeface="Verdana"/>
                <a:cs typeface="Verdana"/>
              </a:rPr>
              <a:t>number of samples </a:t>
            </a:r>
            <a:r>
              <a:rPr sz="2400" spc="-4" dirty="0">
                <a:latin typeface="Verdana"/>
                <a:cs typeface="Verdana"/>
              </a:rPr>
              <a:t>(n) we </a:t>
            </a:r>
            <a:r>
              <a:rPr sz="2400" dirty="0">
                <a:latin typeface="Verdana"/>
                <a:cs typeface="Verdana"/>
              </a:rPr>
              <a:t>have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collected</a:t>
            </a:r>
          </a:p>
          <a:p>
            <a:pPr marL="666786" marR="47795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obtained values </a:t>
            </a:r>
            <a:r>
              <a:rPr sz="2400" spc="-4" dirty="0">
                <a:latin typeface="Verdana"/>
                <a:cs typeface="Verdana"/>
              </a:rPr>
              <a:t>(e.g. </a:t>
            </a:r>
            <a:r>
              <a:rPr sz="2400" dirty="0">
                <a:latin typeface="Verdana"/>
                <a:cs typeface="Verdana"/>
              </a:rPr>
              <a:t>average </a:t>
            </a:r>
            <a:r>
              <a:rPr sz="2400" spc="-4" dirty="0">
                <a:latin typeface="Verdana"/>
                <a:cs typeface="Verdana"/>
              </a:rPr>
              <a:t>waiting </a:t>
            </a:r>
            <a:r>
              <a:rPr sz="2400" dirty="0">
                <a:latin typeface="Verdana"/>
                <a:cs typeface="Verdana"/>
              </a:rPr>
              <a:t>time, average  queue </a:t>
            </a:r>
            <a:r>
              <a:rPr sz="2400" spc="-4" dirty="0">
                <a:latin typeface="Verdana"/>
                <a:cs typeface="Verdana"/>
              </a:rPr>
              <a:t>length) </a:t>
            </a:r>
            <a:r>
              <a:rPr sz="2400" dirty="0">
                <a:latin typeface="Verdana"/>
                <a:cs typeface="Verdana"/>
              </a:rPr>
              <a:t>are estimations of the true values</a:t>
            </a:r>
          </a:p>
        </p:txBody>
      </p:sp>
    </p:spTree>
    <p:extLst>
      <p:ext uri="{BB962C8B-B14F-4D97-AF65-F5344CB8AC3E}">
        <p14:creationId xmlns:p14="http://schemas.microsoft.com/office/powerpoint/2010/main" val="960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Regression</a:t>
            </a:r>
            <a:r>
              <a:rPr lang="en-US" sz="3200" spc="-75" dirty="0"/>
              <a:t> </a:t>
            </a:r>
            <a:r>
              <a:rPr lang="en-US" sz="3200" spc="-4" dirty="0"/>
              <a:t>Analysis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925417"/>
            <a:ext cx="12096520" cy="577386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30257" indent="-302575" algn="just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Regression </a:t>
            </a:r>
            <a:r>
              <a:rPr sz="2400" spc="-4" dirty="0">
                <a:latin typeface="Verdana"/>
                <a:cs typeface="Verdana"/>
              </a:rPr>
              <a:t>analysis examines the </a:t>
            </a:r>
            <a:r>
              <a:rPr sz="2400" spc="-9" dirty="0">
                <a:latin typeface="Verdana"/>
                <a:cs typeface="Verdana"/>
              </a:rPr>
              <a:t>dependence </a:t>
            </a:r>
            <a:r>
              <a:rPr sz="2400" spc="-4" dirty="0">
                <a:latin typeface="Verdana"/>
                <a:cs typeface="Verdana"/>
              </a:rPr>
              <a:t>of a random  </a:t>
            </a:r>
            <a:r>
              <a:rPr sz="2400" spc="-9" dirty="0">
                <a:latin typeface="Verdana"/>
                <a:cs typeface="Verdana"/>
              </a:rPr>
              <a:t>variable </a:t>
            </a:r>
            <a:r>
              <a:rPr sz="2400" spc="-4" dirty="0">
                <a:latin typeface="Verdana"/>
                <a:cs typeface="Verdana"/>
              </a:rPr>
              <a:t>(the </a:t>
            </a:r>
            <a:r>
              <a:rPr sz="2400" spc="-9" dirty="0">
                <a:latin typeface="Verdana"/>
                <a:cs typeface="Verdana"/>
              </a:rPr>
              <a:t>dependent variable) </a:t>
            </a:r>
            <a:r>
              <a:rPr sz="2400" spc="-4" dirty="0">
                <a:latin typeface="Verdana"/>
                <a:cs typeface="Verdana"/>
              </a:rPr>
              <a:t>on </a:t>
            </a:r>
            <a:r>
              <a:rPr sz="2400" spc="-9" dirty="0">
                <a:latin typeface="Verdana"/>
                <a:cs typeface="Verdana"/>
              </a:rPr>
              <a:t>other </a:t>
            </a:r>
            <a:r>
              <a:rPr sz="2400" spc="-4" dirty="0">
                <a:latin typeface="Verdana"/>
                <a:cs typeface="Verdana"/>
              </a:rPr>
              <a:t>random </a:t>
            </a:r>
            <a:r>
              <a:rPr sz="2400" spc="-9" dirty="0">
                <a:latin typeface="Verdana"/>
                <a:cs typeface="Verdana"/>
              </a:rPr>
              <a:t>or  deterministic variables </a:t>
            </a:r>
            <a:r>
              <a:rPr sz="2400" spc="-4" dirty="0">
                <a:latin typeface="Verdana"/>
                <a:cs typeface="Verdana"/>
              </a:rPr>
              <a:t>(the </a:t>
            </a:r>
            <a:r>
              <a:rPr sz="2400" spc="-9" dirty="0">
                <a:latin typeface="Verdana"/>
                <a:cs typeface="Verdana"/>
              </a:rPr>
              <a:t>independent</a:t>
            </a:r>
            <a:r>
              <a:rPr sz="2400" spc="7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variables</a:t>
            </a:r>
            <a:r>
              <a:rPr sz="2400" spc="-9" dirty="0" smtClean="0">
                <a:latin typeface="Verdana"/>
                <a:cs typeface="Verdana"/>
              </a:rPr>
              <a:t>)</a:t>
            </a:r>
            <a:endParaRPr lang="en-US" sz="2400" spc="-9" dirty="0" smtClean="0">
              <a:latin typeface="Verdana"/>
              <a:cs typeface="Verdana"/>
            </a:endParaRPr>
          </a:p>
          <a:p>
            <a:pPr marL="313781" marR="30257" indent="-302575" algn="just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sz="1200" dirty="0">
              <a:latin typeface="Verdana"/>
              <a:cs typeface="Verdana"/>
            </a:endParaRPr>
          </a:p>
          <a:p>
            <a:pPr marL="313781" marR="4483" indent="-302575" algn="just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Independent variables: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known variables </a:t>
            </a:r>
            <a:r>
              <a:rPr sz="2400" spc="-4" dirty="0">
                <a:latin typeface="Verdana"/>
                <a:cs typeface="Verdana"/>
              </a:rPr>
              <a:t>in a regression  analysis</a:t>
            </a:r>
            <a:endParaRPr sz="2400" dirty="0">
              <a:latin typeface="Verdana"/>
              <a:cs typeface="Verdana"/>
            </a:endParaRPr>
          </a:p>
          <a:p>
            <a:pPr marL="313781" marR="33619" indent="-302575" algn="just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Dependent </a:t>
            </a:r>
            <a:r>
              <a:rPr sz="2400" spc="-9" dirty="0">
                <a:latin typeface="Verdana"/>
                <a:cs typeface="Verdana"/>
              </a:rPr>
              <a:t>variables: </a:t>
            </a: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variables </a:t>
            </a:r>
            <a:r>
              <a:rPr sz="2400" spc="-4" dirty="0">
                <a:latin typeface="Verdana"/>
                <a:cs typeface="Verdana"/>
              </a:rPr>
              <a:t>we are </a:t>
            </a:r>
            <a:r>
              <a:rPr sz="2400" spc="-9" dirty="0">
                <a:latin typeface="Verdana"/>
                <a:cs typeface="Verdana"/>
              </a:rPr>
              <a:t>trying </a:t>
            </a:r>
            <a:r>
              <a:rPr sz="2400" spc="-4" dirty="0">
                <a:latin typeface="Verdana"/>
                <a:cs typeface="Verdana"/>
              </a:rPr>
              <a:t>to </a:t>
            </a:r>
            <a:r>
              <a:rPr sz="2400" spc="-9" dirty="0">
                <a:latin typeface="Verdana"/>
                <a:cs typeface="Verdana"/>
              </a:rPr>
              <a:t>predict 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regression </a:t>
            </a:r>
            <a:r>
              <a:rPr sz="2400" spc="-4" dirty="0" smtClean="0">
                <a:latin typeface="Verdana"/>
                <a:cs typeface="Verdana"/>
              </a:rPr>
              <a:t>analysis</a:t>
            </a:r>
            <a:endParaRPr lang="en-US" sz="2400" spc="-4" dirty="0" smtClean="0">
              <a:latin typeface="Verdana"/>
              <a:cs typeface="Verdana"/>
            </a:endParaRPr>
          </a:p>
          <a:p>
            <a:pPr marL="313781" marR="33619" indent="-302575" algn="just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endParaRPr sz="1100" dirty="0">
              <a:latin typeface="Verdana"/>
              <a:cs typeface="Verdana"/>
            </a:endParaRPr>
          </a:p>
          <a:p>
            <a:pPr marL="313781" marR="551359" indent="-302575" algn="just">
              <a:spcBef>
                <a:spcPts val="42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E.g. we want to find out the relationship </a:t>
            </a:r>
            <a:r>
              <a:rPr sz="2400" spc="-9" dirty="0">
                <a:latin typeface="Verdana"/>
                <a:cs typeface="Verdana"/>
              </a:rPr>
              <a:t>between the  interests </a:t>
            </a: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studying Queueing Theory </a:t>
            </a:r>
            <a:r>
              <a:rPr sz="2400" spc="-4" dirty="0">
                <a:latin typeface="Verdana"/>
                <a:cs typeface="Verdana"/>
              </a:rPr>
              <a:t>and the </a:t>
            </a:r>
            <a:r>
              <a:rPr sz="2400" spc="-9" dirty="0">
                <a:latin typeface="Verdana"/>
                <a:cs typeface="Verdana"/>
              </a:rPr>
              <a:t>student  gender</a:t>
            </a:r>
            <a:endParaRPr sz="2400" dirty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Independent variable: gender of the student </a:t>
            </a:r>
            <a:r>
              <a:rPr sz="2000" spc="-4" dirty="0">
                <a:latin typeface="Verdana"/>
                <a:cs typeface="Verdana"/>
              </a:rPr>
              <a:t>(male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4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female)</a:t>
            </a:r>
          </a:p>
          <a:p>
            <a:pPr marL="666786" lvl="1" indent="-252146" algn="just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Dependent variable: the degree of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spc="-4" dirty="0" smtClean="0">
                <a:latin typeface="Verdana"/>
                <a:cs typeface="Verdana"/>
              </a:rPr>
              <a:t>interest</a:t>
            </a:r>
            <a:endParaRPr lang="en-US" sz="2000" spc="-4" dirty="0" smtClean="0">
              <a:latin typeface="Verdana"/>
              <a:cs typeface="Verdana"/>
            </a:endParaRPr>
          </a:p>
          <a:p>
            <a:pPr marL="666786" lvl="1" indent="-252146" algn="just"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endParaRPr sz="2000" dirty="0">
              <a:latin typeface="Verdana"/>
              <a:cs typeface="Verdana"/>
            </a:endParaRPr>
          </a:p>
          <a:p>
            <a:pPr marL="313781" marR="546316" indent="-302575" algn="just">
              <a:spcBef>
                <a:spcPts val="419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</a:t>
            </a:r>
            <a:r>
              <a:rPr sz="2400" spc="-9" dirty="0">
                <a:latin typeface="Verdana"/>
                <a:cs typeface="Verdana"/>
              </a:rPr>
              <a:t>gender </a:t>
            </a:r>
            <a:r>
              <a:rPr sz="2400" spc="-4" dirty="0">
                <a:latin typeface="Verdana"/>
                <a:cs typeface="Verdana"/>
              </a:rPr>
              <a:t>of the </a:t>
            </a:r>
            <a:r>
              <a:rPr sz="2400" spc="-9" dirty="0">
                <a:latin typeface="Verdana"/>
                <a:cs typeface="Verdana"/>
              </a:rPr>
              <a:t>student </a:t>
            </a:r>
            <a:r>
              <a:rPr sz="2400" spc="-4" dirty="0">
                <a:latin typeface="Verdana"/>
                <a:cs typeface="Verdana"/>
              </a:rPr>
              <a:t>may affect the </a:t>
            </a:r>
            <a:r>
              <a:rPr sz="2400" spc="-9" dirty="0">
                <a:latin typeface="Verdana"/>
                <a:cs typeface="Verdana"/>
              </a:rPr>
              <a:t>degree of  interest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his/her studies. </a:t>
            </a:r>
            <a:r>
              <a:rPr sz="2400" spc="-4" dirty="0">
                <a:latin typeface="Verdana"/>
                <a:cs typeface="Verdana"/>
              </a:rPr>
              <a:t>But the </a:t>
            </a:r>
            <a:r>
              <a:rPr sz="2400" spc="-9" dirty="0">
                <a:latin typeface="Verdana"/>
                <a:cs typeface="Verdana"/>
              </a:rPr>
              <a:t>degree </a:t>
            </a:r>
            <a:r>
              <a:rPr sz="2400" spc="-4" dirty="0">
                <a:latin typeface="Verdana"/>
                <a:cs typeface="Verdana"/>
              </a:rPr>
              <a:t>of </a:t>
            </a:r>
            <a:r>
              <a:rPr sz="2400" spc="-9" dirty="0">
                <a:latin typeface="Verdana"/>
                <a:cs typeface="Verdana"/>
              </a:rPr>
              <a:t>interest  cannot </a:t>
            </a:r>
            <a:r>
              <a:rPr sz="2400" spc="-4" dirty="0">
                <a:latin typeface="Verdana"/>
                <a:cs typeface="Verdana"/>
              </a:rPr>
              <a:t>alter the fact of a </a:t>
            </a:r>
            <a:r>
              <a:rPr sz="2400" spc="-9" dirty="0">
                <a:latin typeface="Verdana"/>
                <a:cs typeface="Verdana"/>
              </a:rPr>
              <a:t>student being </a:t>
            </a:r>
            <a:r>
              <a:rPr sz="2400" spc="-4" dirty="0">
                <a:latin typeface="Verdana"/>
                <a:cs typeface="Verdana"/>
              </a:rPr>
              <a:t>a girl or a</a:t>
            </a:r>
            <a:r>
              <a:rPr sz="2400" spc="8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boy!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805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4" dirty="0"/>
              <a:t>Regression</a:t>
            </a:r>
            <a:r>
              <a:rPr lang="en-US" sz="3200" spc="-75" dirty="0"/>
              <a:t> </a:t>
            </a:r>
            <a:r>
              <a:rPr lang="en-US" sz="3200" spc="-4" dirty="0"/>
              <a:t>Analysis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35" y="936434"/>
            <a:ext cx="12008385" cy="55507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25215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In </a:t>
            </a:r>
            <a:r>
              <a:rPr sz="2400" spc="-9" dirty="0">
                <a:latin typeface="Verdana"/>
                <a:cs typeface="Verdana"/>
              </a:rPr>
              <a:t>regression </a:t>
            </a:r>
            <a:r>
              <a:rPr sz="2400" spc="-4" dirty="0">
                <a:latin typeface="Verdana"/>
                <a:cs typeface="Verdana"/>
              </a:rPr>
              <a:t>analysis, we shall </a:t>
            </a:r>
            <a:r>
              <a:rPr sz="2400" spc="-9" dirty="0">
                <a:latin typeface="Verdana"/>
                <a:cs typeface="Verdana"/>
              </a:rPr>
              <a:t>develop </a:t>
            </a:r>
            <a:r>
              <a:rPr sz="2400" spc="-4" dirty="0">
                <a:latin typeface="Verdana"/>
                <a:cs typeface="Verdana"/>
              </a:rPr>
              <a:t>an </a:t>
            </a:r>
            <a:r>
              <a:rPr sz="2400" spc="-9" dirty="0">
                <a:solidFill>
                  <a:srgbClr val="CC3300"/>
                </a:solidFill>
                <a:latin typeface="Verdana"/>
                <a:cs typeface="Verdana"/>
              </a:rPr>
              <a:t>estimating  equation</a:t>
            </a:r>
            <a:r>
              <a:rPr sz="2400" spc="-9" dirty="0">
                <a:latin typeface="Verdana"/>
                <a:cs typeface="Verdana"/>
              </a:rPr>
              <a:t>, </a:t>
            </a:r>
            <a:r>
              <a:rPr sz="2400" spc="-4" dirty="0">
                <a:latin typeface="Verdana"/>
                <a:cs typeface="Verdana"/>
              </a:rPr>
              <a:t>that is, a mathematical formula that relates </a:t>
            </a:r>
            <a:r>
              <a:rPr sz="2400" spc="-9" dirty="0">
                <a:latin typeface="Verdana"/>
                <a:cs typeface="Verdana"/>
              </a:rPr>
              <a:t>the  </a:t>
            </a:r>
            <a:r>
              <a:rPr sz="2400" spc="-4" dirty="0">
                <a:latin typeface="Verdana"/>
                <a:cs typeface="Verdana"/>
              </a:rPr>
              <a:t>known variables to the unknown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variable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marR="4483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The estimation equation relates the two random variables  X </a:t>
            </a:r>
            <a:r>
              <a:rPr sz="2400" spc="-9" dirty="0">
                <a:latin typeface="Verdana"/>
                <a:cs typeface="Verdana"/>
              </a:rPr>
              <a:t>(independent variable) </a:t>
            </a:r>
            <a:r>
              <a:rPr sz="2400" spc="-4" dirty="0">
                <a:latin typeface="Verdana"/>
                <a:cs typeface="Verdana"/>
              </a:rPr>
              <a:t>and Y </a:t>
            </a:r>
            <a:r>
              <a:rPr sz="2400" spc="-9" dirty="0">
                <a:latin typeface="Verdana"/>
                <a:cs typeface="Verdana"/>
              </a:rPr>
              <a:t>(dependent</a:t>
            </a:r>
            <a:r>
              <a:rPr sz="2400" spc="106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variable)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A </a:t>
            </a:r>
            <a:r>
              <a:rPr sz="2400" spc="-9" dirty="0">
                <a:latin typeface="Verdana"/>
                <a:cs typeface="Verdana"/>
              </a:rPr>
              <a:t>scatter diagram (introduced </a:t>
            </a:r>
            <a:r>
              <a:rPr sz="2400" spc="-4" dirty="0">
                <a:latin typeface="Verdana"/>
                <a:cs typeface="Verdana"/>
              </a:rPr>
              <a:t>in next </a:t>
            </a:r>
            <a:r>
              <a:rPr sz="2400" spc="-9" dirty="0">
                <a:latin typeface="Verdana"/>
                <a:cs typeface="Verdana"/>
              </a:rPr>
              <a:t>slide) </a:t>
            </a:r>
            <a:r>
              <a:rPr sz="2400" spc="-4" dirty="0">
                <a:latin typeface="Verdana"/>
                <a:cs typeface="Verdana"/>
              </a:rPr>
              <a:t>is</a:t>
            </a:r>
            <a:r>
              <a:rPr sz="2400" spc="8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plot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marR="706008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For </a:t>
            </a:r>
            <a:r>
              <a:rPr sz="2400" spc="-9" dirty="0">
                <a:latin typeface="Verdana"/>
                <a:cs typeface="Verdana"/>
              </a:rPr>
              <a:t>variables </a:t>
            </a:r>
            <a:r>
              <a:rPr sz="2400" spc="-4" dirty="0">
                <a:latin typeface="Verdana"/>
                <a:cs typeface="Verdana"/>
              </a:rPr>
              <a:t>exhibiting </a:t>
            </a:r>
            <a:r>
              <a:rPr sz="2400" spc="-9" dirty="0">
                <a:latin typeface="Verdana"/>
                <a:cs typeface="Verdana"/>
              </a:rPr>
              <a:t>relation </a:t>
            </a:r>
            <a:r>
              <a:rPr sz="2400" spc="-4" dirty="0">
                <a:latin typeface="Verdana"/>
                <a:cs typeface="Verdana"/>
              </a:rPr>
              <a:t>with each </a:t>
            </a:r>
            <a:r>
              <a:rPr sz="2400" spc="-9" dirty="0">
                <a:latin typeface="Verdana"/>
                <a:cs typeface="Verdana"/>
              </a:rPr>
              <a:t>other, </a:t>
            </a:r>
            <a:r>
              <a:rPr sz="2400" spc="-4" dirty="0">
                <a:latin typeface="Verdana"/>
                <a:cs typeface="Verdana"/>
              </a:rPr>
              <a:t>an </a:t>
            </a:r>
            <a:r>
              <a:rPr sz="2400" spc="-4" dirty="0">
                <a:solidFill>
                  <a:srgbClr val="CC3300"/>
                </a:solidFill>
                <a:latin typeface="Verdana"/>
                <a:cs typeface="Verdana"/>
              </a:rPr>
              <a:t> estimating line </a:t>
            </a:r>
            <a:r>
              <a:rPr sz="2400" spc="-4" dirty="0">
                <a:latin typeface="Verdana"/>
                <a:cs typeface="Verdana"/>
              </a:rPr>
              <a:t>can be</a:t>
            </a:r>
            <a:r>
              <a:rPr sz="2400" spc="4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drawn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spcBef>
                <a:spcPts val="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9" dirty="0">
                <a:latin typeface="Verdana"/>
                <a:cs typeface="Verdana"/>
              </a:rPr>
              <a:t>Equation </a:t>
            </a:r>
            <a:r>
              <a:rPr sz="2400" spc="-4" dirty="0">
                <a:latin typeface="Verdana"/>
                <a:cs typeface="Verdana"/>
              </a:rPr>
              <a:t>of a </a:t>
            </a:r>
            <a:r>
              <a:rPr sz="2400" spc="-9" dirty="0">
                <a:latin typeface="Verdana"/>
                <a:cs typeface="Verdana"/>
              </a:rPr>
              <a:t>linear </a:t>
            </a:r>
            <a:r>
              <a:rPr sz="2400" spc="-4" dirty="0">
                <a:latin typeface="Verdana"/>
                <a:cs typeface="Verdana"/>
              </a:rPr>
              <a:t>estimating line: Y = aX +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b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811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Scatter</a:t>
            </a:r>
            <a:r>
              <a:rPr lang="en-US" sz="3200" spc="-79" dirty="0"/>
              <a:t> </a:t>
            </a:r>
            <a:r>
              <a:rPr lang="en-US" sz="3200" dirty="0"/>
              <a:t>Diagrams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36712"/>
            <a:ext cx="12107537" cy="560202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3781" marR="512136" indent="-302575">
              <a:spcBef>
                <a:spcPts val="84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Scatter </a:t>
            </a:r>
            <a:r>
              <a:rPr sz="2400" spc="-9" dirty="0">
                <a:latin typeface="Verdana"/>
                <a:cs typeface="Verdana"/>
              </a:rPr>
              <a:t>diagram </a:t>
            </a:r>
            <a:r>
              <a:rPr sz="2400" spc="-4" dirty="0">
                <a:latin typeface="Verdana"/>
                <a:cs typeface="Verdana"/>
              </a:rPr>
              <a:t>is a </a:t>
            </a:r>
            <a:r>
              <a:rPr sz="2400" spc="-9" dirty="0">
                <a:latin typeface="Verdana"/>
                <a:cs typeface="Verdana"/>
              </a:rPr>
              <a:t>graph </a:t>
            </a:r>
            <a:r>
              <a:rPr sz="2400" spc="-4" dirty="0">
                <a:latin typeface="Verdana"/>
                <a:cs typeface="Verdana"/>
              </a:rPr>
              <a:t>for </a:t>
            </a:r>
            <a:r>
              <a:rPr sz="2400" spc="-9" dirty="0">
                <a:latin typeface="Verdana"/>
                <a:cs typeface="Verdana"/>
              </a:rPr>
              <a:t>observing </a:t>
            </a:r>
            <a:r>
              <a:rPr sz="2400" spc="-4" dirty="0">
                <a:latin typeface="Verdana"/>
                <a:cs typeface="Verdana"/>
              </a:rPr>
              <a:t>relationship  </a:t>
            </a:r>
            <a:r>
              <a:rPr sz="2400" spc="-9" dirty="0">
                <a:latin typeface="Verdana"/>
                <a:cs typeface="Verdana"/>
              </a:rPr>
              <a:t>between </a:t>
            </a:r>
            <a:r>
              <a:rPr sz="2400" spc="-4" dirty="0">
                <a:latin typeface="Verdana"/>
                <a:cs typeface="Verdana"/>
              </a:rPr>
              <a:t>two </a:t>
            </a:r>
            <a:r>
              <a:rPr sz="2400" spc="-9" dirty="0">
                <a:latin typeface="Verdana"/>
                <a:cs typeface="Verdana"/>
              </a:rPr>
              <a:t>variables</a:t>
            </a:r>
            <a:endParaRPr sz="2400" dirty="0">
              <a:latin typeface="Verdana"/>
              <a:cs typeface="Verdana"/>
            </a:endParaRPr>
          </a:p>
          <a:p>
            <a:pPr marL="11206">
              <a:spcBef>
                <a:spcPts val="865"/>
              </a:spcBef>
            </a:pPr>
            <a:r>
              <a:rPr dirty="0">
                <a:solidFill>
                  <a:srgbClr val="FFCC00"/>
                </a:solidFill>
                <a:latin typeface="Wingdings"/>
                <a:cs typeface="Wingdings"/>
              </a:rPr>
              <a:t></a:t>
            </a:r>
            <a:endParaRPr dirty="0">
              <a:latin typeface="Wingdings"/>
              <a:cs typeface="Wingdings"/>
            </a:endParaRPr>
          </a:p>
          <a:p>
            <a:pPr marL="313781" marR="4483" indent="-302575" algn="just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E.g. we want to see if the </a:t>
            </a:r>
            <a:r>
              <a:rPr sz="2400" spc="-9" dirty="0">
                <a:latin typeface="Verdana"/>
                <a:cs typeface="Verdana"/>
              </a:rPr>
              <a:t>performance </a:t>
            </a:r>
            <a:r>
              <a:rPr sz="2400" spc="-4" dirty="0">
                <a:latin typeface="Verdana"/>
                <a:cs typeface="Verdana"/>
              </a:rPr>
              <a:t>in 2040 will affect  that in 3050 </a:t>
            </a:r>
            <a:r>
              <a:rPr sz="2400" spc="-9" dirty="0">
                <a:latin typeface="Verdana"/>
                <a:cs typeface="Verdana"/>
              </a:rPr>
              <a:t>(assume </a:t>
            </a:r>
            <a:r>
              <a:rPr sz="2400" spc="-4" dirty="0">
                <a:latin typeface="Verdana"/>
                <a:cs typeface="Verdana"/>
              </a:rPr>
              <a:t>2040 is a </a:t>
            </a:r>
            <a:r>
              <a:rPr sz="2400" spc="-9" dirty="0">
                <a:latin typeface="Verdana"/>
                <a:cs typeface="Verdana"/>
              </a:rPr>
              <a:t>prerequisite </a:t>
            </a:r>
            <a:r>
              <a:rPr sz="2400" spc="-4" dirty="0">
                <a:latin typeface="Verdana"/>
                <a:cs typeface="Verdana"/>
              </a:rPr>
              <a:t>for 3050, all  3050 students have already </a:t>
            </a:r>
            <a:r>
              <a:rPr sz="2400" spc="-9" dirty="0">
                <a:latin typeface="Verdana"/>
                <a:cs typeface="Verdana"/>
              </a:rPr>
              <a:t>taken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4" dirty="0">
                <a:latin typeface="Verdana"/>
                <a:cs typeface="Verdana"/>
              </a:rPr>
              <a:t>2040)</a:t>
            </a:r>
            <a:endParaRPr sz="2400" dirty="0">
              <a:latin typeface="Verdana"/>
              <a:cs typeface="Verdana"/>
            </a:endParaRPr>
          </a:p>
          <a:p>
            <a:pPr marL="11206">
              <a:spcBef>
                <a:spcPts val="865"/>
              </a:spcBef>
            </a:pPr>
            <a:r>
              <a:rPr dirty="0">
                <a:solidFill>
                  <a:srgbClr val="FFCC00"/>
                </a:solidFill>
                <a:latin typeface="Wingdings"/>
                <a:cs typeface="Wingdings"/>
              </a:rPr>
              <a:t></a:t>
            </a:r>
            <a:endParaRPr dirty="0">
              <a:latin typeface="Wingdings"/>
              <a:cs typeface="Wingdings"/>
            </a:endParaRPr>
          </a:p>
          <a:p>
            <a:pPr marL="313781" indent="-302575">
              <a:spcBef>
                <a:spcPts val="512"/>
              </a:spcBef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Let the </a:t>
            </a:r>
            <a:r>
              <a:rPr sz="2400" spc="-9" dirty="0">
                <a:latin typeface="Verdana"/>
                <a:cs typeface="Verdana"/>
              </a:rPr>
              <a:t>performance </a:t>
            </a:r>
            <a:r>
              <a:rPr sz="2400" spc="-4" dirty="0">
                <a:latin typeface="Verdana"/>
                <a:cs typeface="Verdana"/>
              </a:rPr>
              <a:t>be measured in </a:t>
            </a:r>
            <a:r>
              <a:rPr sz="2400" spc="-9" dirty="0">
                <a:latin typeface="Verdana"/>
                <a:cs typeface="Verdana"/>
              </a:rPr>
              <a:t>terms </a:t>
            </a:r>
            <a:r>
              <a:rPr sz="2400" spc="-4" dirty="0">
                <a:latin typeface="Verdana"/>
                <a:cs typeface="Verdana"/>
              </a:rPr>
              <a:t>of</a:t>
            </a:r>
            <a:r>
              <a:rPr sz="2400" spc="31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scores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2"/>
              </a:spcBef>
              <a:buClr>
                <a:srgbClr val="FFCC00"/>
              </a:buClr>
              <a:buFont typeface="Wingdings"/>
              <a:buChar char=""/>
            </a:pPr>
            <a:endParaRPr sz="3600" dirty="0">
              <a:latin typeface="Times New Roman"/>
              <a:cs typeface="Times New Roman"/>
            </a:endParaRPr>
          </a:p>
          <a:p>
            <a:pPr marL="313781" indent="-302575">
              <a:buClr>
                <a:srgbClr val="FFCC00"/>
              </a:buClr>
              <a:buSzPct val="75000"/>
              <a:buFont typeface="Wingdings"/>
              <a:buChar char=""/>
              <a:tabLst>
                <a:tab pos="313221" algn="l"/>
                <a:tab pos="313781" algn="l"/>
              </a:tabLst>
            </a:pPr>
            <a:r>
              <a:rPr sz="2400" spc="-4" dirty="0">
                <a:latin typeface="Verdana"/>
                <a:cs typeface="Verdana"/>
              </a:rPr>
              <a:t>We make the following </a:t>
            </a:r>
            <a:r>
              <a:rPr sz="2400" spc="-9" dirty="0">
                <a:latin typeface="Verdana"/>
                <a:cs typeface="Verdana"/>
              </a:rPr>
              <a:t>scatter</a:t>
            </a:r>
            <a:r>
              <a:rPr sz="2400" spc="13" dirty="0">
                <a:latin typeface="Verdana"/>
                <a:cs typeface="Verdana"/>
              </a:rPr>
              <a:t> </a:t>
            </a:r>
            <a:r>
              <a:rPr sz="2400" spc="-9" dirty="0">
                <a:latin typeface="Verdana"/>
                <a:cs typeface="Verdana"/>
              </a:rPr>
              <a:t>diagram</a:t>
            </a:r>
            <a:endParaRPr sz="2400" dirty="0">
              <a:latin typeface="Verdana"/>
              <a:cs typeface="Verdana"/>
            </a:endParaRP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Y-axis: </a:t>
            </a:r>
            <a:r>
              <a:rPr sz="2000" dirty="0">
                <a:latin typeface="Verdana"/>
                <a:cs typeface="Verdana"/>
              </a:rPr>
              <a:t>scores </a:t>
            </a:r>
            <a:r>
              <a:rPr sz="2000" spc="-4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2040 </a:t>
            </a:r>
            <a:r>
              <a:rPr sz="2000" spc="-4" dirty="0">
                <a:latin typeface="Verdana"/>
                <a:cs typeface="Verdana"/>
              </a:rPr>
              <a:t>(independent</a:t>
            </a:r>
            <a:r>
              <a:rPr sz="2000" spc="26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variable)</a:t>
            </a:r>
          </a:p>
          <a:p>
            <a:pPr marL="666786" lvl="1" indent="-252146">
              <a:lnSpc>
                <a:spcPct val="150000"/>
              </a:lnSpc>
              <a:spcBef>
                <a:spcPts val="383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dirty="0">
                <a:latin typeface="Verdana"/>
                <a:cs typeface="Verdana"/>
              </a:rPr>
              <a:t>X-axis: scores </a:t>
            </a:r>
            <a:r>
              <a:rPr sz="2000" spc="-4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3050 (dependent</a:t>
            </a:r>
            <a:r>
              <a:rPr sz="2000" spc="13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variable)</a:t>
            </a:r>
          </a:p>
          <a:p>
            <a:pPr marL="666786" lvl="1" indent="-252146">
              <a:lnSpc>
                <a:spcPct val="150000"/>
              </a:lnSpc>
              <a:spcBef>
                <a:spcPts val="379"/>
              </a:spcBef>
              <a:buClr>
                <a:srgbClr val="65659A"/>
              </a:buClr>
              <a:buSzPct val="75000"/>
              <a:buFont typeface="Wingdings"/>
              <a:buChar char=""/>
              <a:tabLst>
                <a:tab pos="666225" algn="l"/>
                <a:tab pos="666786" algn="l"/>
              </a:tabLst>
            </a:pPr>
            <a:r>
              <a:rPr sz="2000" spc="-4" dirty="0">
                <a:latin typeface="Verdana"/>
                <a:cs typeface="Verdana"/>
              </a:rPr>
              <a:t>Each dot </a:t>
            </a:r>
            <a:r>
              <a:rPr sz="2000" dirty="0">
                <a:latin typeface="Verdana"/>
                <a:cs typeface="Verdana"/>
              </a:rPr>
              <a:t>(X</a:t>
            </a:r>
            <a:r>
              <a:rPr sz="2000" baseline="-20833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, Y</a:t>
            </a:r>
            <a:r>
              <a:rPr sz="2000" baseline="-20833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) </a:t>
            </a:r>
            <a:r>
              <a:rPr sz="2000" spc="-4" dirty="0">
                <a:latin typeface="Verdana"/>
                <a:cs typeface="Verdana"/>
              </a:rPr>
              <a:t>corresponds to the scores of student </a:t>
            </a:r>
            <a:r>
              <a:rPr sz="2000" dirty="0">
                <a:latin typeface="Verdana"/>
                <a:cs typeface="Verdana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28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dirty="0"/>
              <a:t>Scatter</a:t>
            </a:r>
            <a:r>
              <a:rPr lang="en-US" sz="3200" spc="-79" dirty="0"/>
              <a:t> </a:t>
            </a:r>
            <a:r>
              <a:rPr lang="en-US" sz="3200" dirty="0"/>
              <a:t>Diagrams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2872" y="990949"/>
            <a:ext cx="9970265" cy="5762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9020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8868</TotalTime>
  <Words>2071</Words>
  <Application>Microsoft Office PowerPoint</Application>
  <PresentationFormat>Widescreen</PresentationFormat>
  <Paragraphs>183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Garamond</vt:lpstr>
      <vt:lpstr>Gulim</vt:lpstr>
      <vt:lpstr>Times New Roman</vt:lpstr>
      <vt:lpstr>Verdana</vt:lpstr>
      <vt:lpstr>Wingdings</vt:lpstr>
      <vt:lpstr>Office Theme</vt:lpstr>
      <vt:lpstr>Lecture-7</vt:lpstr>
      <vt:lpstr>Basic Statistics</vt:lpstr>
      <vt:lpstr>Statistical Inference</vt:lpstr>
      <vt:lpstr>Statistical Inference</vt:lpstr>
      <vt:lpstr>Statistical Inference</vt:lpstr>
      <vt:lpstr>Regression Analysis</vt:lpstr>
      <vt:lpstr>Regression Analysis</vt:lpstr>
      <vt:lpstr>Scatter Diagrams</vt:lpstr>
      <vt:lpstr>Scatter Diagrams</vt:lpstr>
      <vt:lpstr>Correlation Analysis</vt:lpstr>
      <vt:lpstr>Correlation Analysis</vt:lpstr>
      <vt:lpstr>Significant Level</vt:lpstr>
      <vt:lpstr>Significant Level</vt:lpstr>
      <vt:lpstr>Normal Distribution</vt:lpstr>
      <vt:lpstr>Normal Distribution</vt:lpstr>
      <vt:lpstr>Normal Distribution</vt:lpstr>
      <vt:lpstr>The Central Limit Theorem</vt:lpstr>
      <vt:lpstr>The Law of large Numbers</vt:lpstr>
      <vt:lpstr>Sampling Distribution</vt:lpstr>
      <vt:lpstr>Sampling Distribution</vt:lpstr>
      <vt:lpstr>Hypothesis Testing</vt:lpstr>
      <vt:lpstr>Hypothesis Testing</vt:lpstr>
      <vt:lpstr>Hypothesis Testing</vt:lpstr>
      <vt:lpstr>Hypothesis Testing : Table Look Up</vt:lpstr>
      <vt:lpstr>Hypothesis Testing</vt:lpstr>
      <vt:lpstr>Hypothesis Testing</vt:lpstr>
      <vt:lpstr>Two-Tailed and One-Tailed Tests of Hypotheses</vt:lpstr>
      <vt:lpstr>Two-Tailed and One-Tailed Tests of Hypotheses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Analysis</dc:title>
  <dc:creator>Sizdatul Karim Evan</dc:creator>
  <cp:lastModifiedBy>Microsoft account</cp:lastModifiedBy>
  <cp:revision>90</cp:revision>
  <dcterms:created xsi:type="dcterms:W3CDTF">2018-09-16T13:08:11Z</dcterms:created>
  <dcterms:modified xsi:type="dcterms:W3CDTF">2023-02-16T15:40:56Z</dcterms:modified>
</cp:coreProperties>
</file>