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9" r:id="rId7"/>
    <p:sldId id="268" r:id="rId8"/>
    <p:sldId id="270" r:id="rId9"/>
    <p:sldId id="271" r:id="rId10"/>
    <p:sldId id="272" r:id="rId11"/>
    <p:sldId id="273" r:id="rId12"/>
    <p:sldId id="257" r:id="rId13"/>
    <p:sldId id="258" r:id="rId14"/>
    <p:sldId id="259" r:id="rId15"/>
    <p:sldId id="260" r:id="rId16"/>
    <p:sldId id="261" r:id="rId17"/>
    <p:sldId id="262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8AFB-8DB1-41AF-A368-90D553AF9D62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D7A9-53E8-47D1-BDE1-73B3124A858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8AFB-8DB1-41AF-A368-90D553AF9D62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D7A9-53E8-47D1-BDE1-73B3124A858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8AFB-8DB1-41AF-A368-90D553AF9D62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D7A9-53E8-47D1-BDE1-73B3124A858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8AFB-8DB1-41AF-A368-90D553AF9D62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D7A9-53E8-47D1-BDE1-73B3124A858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8AFB-8DB1-41AF-A368-90D553AF9D62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D7A9-53E8-47D1-BDE1-73B3124A858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8AFB-8DB1-41AF-A368-90D553AF9D62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D7A9-53E8-47D1-BDE1-73B3124A858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8AFB-8DB1-41AF-A368-90D553AF9D62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D7A9-53E8-47D1-BDE1-73B3124A858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8AFB-8DB1-41AF-A368-90D553AF9D62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D7A9-53E8-47D1-BDE1-73B3124A858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8AFB-8DB1-41AF-A368-90D553AF9D62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D7A9-53E8-47D1-BDE1-73B3124A858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8AFB-8DB1-41AF-A368-90D553AF9D62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D7A9-53E8-47D1-BDE1-73B3124A858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8AFB-8DB1-41AF-A368-90D553AF9D62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D7A9-53E8-47D1-BDE1-73B3124A858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E8AFB-8DB1-41AF-A368-90D553AF9D62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AD7A9-53E8-47D1-BDE1-73B3124A858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Probability Distribution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Md. </a:t>
            </a:r>
            <a:r>
              <a:rPr lang="en-US" dirty="0" err="1" smtClean="0"/>
              <a:t>Fazlul</a:t>
            </a:r>
            <a:r>
              <a:rPr lang="en-US" dirty="0" smtClean="0"/>
              <a:t> </a:t>
            </a:r>
            <a:r>
              <a:rPr lang="en-US" dirty="0" err="1" smtClean="0"/>
              <a:t>Karim</a:t>
            </a:r>
            <a:r>
              <a:rPr lang="en-US" dirty="0" smtClean="0"/>
              <a:t> </a:t>
            </a:r>
            <a:r>
              <a:rPr lang="en-US" dirty="0" err="1" smtClean="0"/>
              <a:t>Patwary</a:t>
            </a:r>
            <a:endParaRPr lang="en-US" dirty="0" smtClean="0"/>
          </a:p>
          <a:p>
            <a:r>
              <a:rPr lang="en-US" dirty="0" smtClean="0"/>
              <a:t>IIT, JU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57250"/>
            <a:ext cx="9144000" cy="62753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9525"/>
            <a:r>
              <a:rPr lang="en-US" sz="2400" spc="-17" dirty="0"/>
              <a:t>Binomia</a:t>
            </a:r>
            <a:r>
              <a:rPr lang="en-US" sz="2400" spc="-7" dirty="0"/>
              <a:t>l</a:t>
            </a:r>
            <a:r>
              <a:rPr lang="en-US" sz="2400" spc="53" dirty="0">
                <a:latin typeface="Times New Roman"/>
                <a:cs typeface="Times New Roman"/>
              </a:rPr>
              <a:t> </a:t>
            </a:r>
            <a:r>
              <a:rPr lang="en-US" sz="2400" spc="-14" dirty="0"/>
              <a:t>Distribution</a:t>
            </a:r>
            <a:r>
              <a:rPr lang="en-US" sz="2400" spc="-7" dirty="0"/>
              <a:t>:</a:t>
            </a:r>
            <a:r>
              <a:rPr lang="en-US" sz="2400" spc="63" dirty="0">
                <a:latin typeface="Times New Roman"/>
                <a:cs typeface="Times New Roman"/>
              </a:rPr>
              <a:t> </a:t>
            </a:r>
            <a:r>
              <a:rPr lang="en-US" sz="2400" spc="-14" dirty="0"/>
              <a:t>bin(</a:t>
            </a:r>
            <a:r>
              <a:rPr lang="en-US" sz="2400" spc="-14" dirty="0" err="1"/>
              <a:t>n,p</a:t>
            </a:r>
            <a:r>
              <a:rPr lang="en-US" sz="2400" spc="-14" dirty="0"/>
              <a:t>)</a:t>
            </a:r>
            <a:endParaRPr lang="en-US" sz="24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839" y="1527856"/>
            <a:ext cx="8956713" cy="2398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5336" marR="3362" indent="-226931">
              <a:buFont typeface="Arial"/>
              <a:buChar char="•"/>
              <a:tabLst>
                <a:tab pos="235336" algn="l"/>
              </a:tabLst>
            </a:pPr>
            <a:r>
              <a:rPr sz="2100" dirty="0">
                <a:latin typeface="Arial"/>
                <a:cs typeface="Arial"/>
              </a:rPr>
              <a:t>Used</a:t>
            </a:r>
            <a:r>
              <a:rPr sz="2100" spc="43" dirty="0">
                <a:latin typeface="Times New Roman"/>
                <a:cs typeface="Times New Roman"/>
              </a:rPr>
              <a:t> </a:t>
            </a:r>
            <a:r>
              <a:rPr sz="2100" spc="-7" dirty="0">
                <a:latin typeface="Arial"/>
                <a:cs typeface="Arial"/>
              </a:rPr>
              <a:t>to</a:t>
            </a:r>
            <a:r>
              <a:rPr sz="2100" spc="43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model</a:t>
            </a:r>
            <a:r>
              <a:rPr sz="2100" spc="43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the</a:t>
            </a:r>
            <a:r>
              <a:rPr sz="2100" spc="43" dirty="0">
                <a:latin typeface="Times New Roman"/>
                <a:cs typeface="Times New Roman"/>
              </a:rPr>
              <a:t> </a:t>
            </a:r>
            <a:r>
              <a:rPr sz="2100" spc="-3" dirty="0">
                <a:latin typeface="Arial"/>
                <a:cs typeface="Arial"/>
              </a:rPr>
              <a:t>numbe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43" dirty="0">
                <a:latin typeface="Times New Roman"/>
                <a:cs typeface="Times New Roman"/>
              </a:rPr>
              <a:t> </a:t>
            </a:r>
            <a:r>
              <a:rPr sz="2100" spc="-14" dirty="0">
                <a:latin typeface="Arial"/>
                <a:cs typeface="Arial"/>
              </a:rPr>
              <a:t>o</a:t>
            </a:r>
            <a:r>
              <a:rPr sz="2100" spc="-7" dirty="0">
                <a:latin typeface="Arial"/>
                <a:cs typeface="Arial"/>
              </a:rPr>
              <a:t>f</a:t>
            </a:r>
            <a:r>
              <a:rPr sz="2100" spc="47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Arial"/>
                <a:cs typeface="Arial"/>
              </a:rPr>
              <a:t>x</a:t>
            </a:r>
            <a:r>
              <a:rPr sz="2100" i="1" spc="43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successes</a:t>
            </a:r>
            <a:r>
              <a:rPr sz="2100" spc="43" dirty="0">
                <a:latin typeface="Times New Roman"/>
                <a:cs typeface="Times New Roman"/>
              </a:rPr>
              <a:t> </a:t>
            </a:r>
            <a:r>
              <a:rPr sz="2100" spc="-3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n</a:t>
            </a:r>
            <a:r>
              <a:rPr sz="2100" spc="43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Arial"/>
                <a:cs typeface="Arial"/>
              </a:rPr>
              <a:t>n</a:t>
            </a:r>
            <a:r>
              <a:rPr sz="2100" i="1" spc="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Bernoulli</a:t>
            </a:r>
            <a:r>
              <a:rPr sz="2100" spc="43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trials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with</a:t>
            </a:r>
            <a:r>
              <a:rPr sz="2100" spc="43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probability</a:t>
            </a:r>
            <a:r>
              <a:rPr sz="2100" spc="53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Arial"/>
                <a:cs typeface="Arial"/>
              </a:rPr>
              <a:t>p</a:t>
            </a:r>
            <a:r>
              <a:rPr sz="2100" i="1" spc="40" dirty="0">
                <a:latin typeface="Times New Roman"/>
                <a:cs typeface="Times New Roman"/>
              </a:rPr>
              <a:t> </a:t>
            </a:r>
            <a:r>
              <a:rPr sz="2100" spc="-14" dirty="0">
                <a:latin typeface="Arial"/>
                <a:cs typeface="Arial"/>
              </a:rPr>
              <a:t>o</a:t>
            </a:r>
            <a:r>
              <a:rPr sz="2100" spc="-7" dirty="0">
                <a:latin typeface="Arial"/>
                <a:cs typeface="Arial"/>
              </a:rPr>
              <a:t>f</a:t>
            </a:r>
            <a:r>
              <a:rPr sz="2100" spc="43" dirty="0">
                <a:latin typeface="Times New Roman"/>
                <a:cs typeface="Times New Roman"/>
              </a:rPr>
              <a:t> </a:t>
            </a:r>
            <a:r>
              <a:rPr sz="2100" spc="-3" dirty="0">
                <a:latin typeface="Arial"/>
                <a:cs typeface="Arial"/>
              </a:rPr>
              <a:t>succes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spc="43" dirty="0">
                <a:latin typeface="Times New Roman"/>
                <a:cs typeface="Times New Roman"/>
              </a:rPr>
              <a:t> </a:t>
            </a:r>
            <a:r>
              <a:rPr sz="2100" spc="-3" dirty="0">
                <a:latin typeface="Arial"/>
                <a:cs typeface="Arial"/>
              </a:rPr>
              <a:t>o</a:t>
            </a:r>
            <a:r>
              <a:rPr sz="2100" dirty="0">
                <a:latin typeface="Arial"/>
                <a:cs typeface="Arial"/>
              </a:rPr>
              <a:t>n</a:t>
            </a:r>
            <a:r>
              <a:rPr sz="2100" spc="43" dirty="0">
                <a:latin typeface="Times New Roman"/>
                <a:cs typeface="Times New Roman"/>
              </a:rPr>
              <a:t> </a:t>
            </a:r>
            <a:r>
              <a:rPr sz="2100" spc="-3" dirty="0">
                <a:latin typeface="Arial"/>
                <a:cs typeface="Arial"/>
              </a:rPr>
              <a:t>eac</a:t>
            </a:r>
            <a:r>
              <a:rPr sz="2100" dirty="0">
                <a:latin typeface="Arial"/>
                <a:cs typeface="Arial"/>
              </a:rPr>
              <a:t>h</a:t>
            </a:r>
            <a:r>
              <a:rPr sz="2100" spc="43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trial</a:t>
            </a:r>
          </a:p>
          <a:p>
            <a:pPr marL="499669" lvl="1" indent="-188689">
              <a:spcBef>
                <a:spcPts val="135"/>
              </a:spcBef>
              <a:buFont typeface="Arial"/>
              <a:buChar char="–"/>
              <a:tabLst>
                <a:tab pos="500090" algn="l"/>
              </a:tabLst>
            </a:pPr>
            <a:r>
              <a:rPr sz="1500" spc="-10" dirty="0">
                <a:latin typeface="Arial"/>
                <a:cs typeface="Arial"/>
              </a:rPr>
              <a:t>e.g</a:t>
            </a:r>
            <a:r>
              <a:rPr sz="1500" spc="-7" dirty="0">
                <a:latin typeface="Arial"/>
                <a:cs typeface="Arial"/>
              </a:rPr>
              <a:t>.</a:t>
            </a:r>
            <a:r>
              <a:rPr sz="1500" spc="37" dirty="0">
                <a:latin typeface="Times New Roman"/>
                <a:cs typeface="Times New Roman"/>
              </a:rPr>
              <a:t> </a:t>
            </a:r>
            <a:r>
              <a:rPr sz="1500" spc="-14" dirty="0">
                <a:latin typeface="Arial"/>
                <a:cs typeface="Arial"/>
              </a:rPr>
              <a:t>numbe</a:t>
            </a:r>
            <a:r>
              <a:rPr sz="1500" spc="-7" dirty="0">
                <a:latin typeface="Arial"/>
                <a:cs typeface="Arial"/>
              </a:rPr>
              <a:t>r</a:t>
            </a:r>
            <a:r>
              <a:rPr sz="1500" spc="37" dirty="0">
                <a:latin typeface="Times New Roman"/>
                <a:cs typeface="Times New Roman"/>
              </a:rPr>
              <a:t> </a:t>
            </a:r>
            <a:r>
              <a:rPr sz="1500" spc="-14" dirty="0">
                <a:latin typeface="Arial"/>
                <a:cs typeface="Arial"/>
              </a:rPr>
              <a:t>o</a:t>
            </a:r>
            <a:r>
              <a:rPr sz="1500" spc="-7" dirty="0">
                <a:latin typeface="Arial"/>
                <a:cs typeface="Arial"/>
              </a:rPr>
              <a:t>f</a:t>
            </a:r>
            <a:r>
              <a:rPr sz="1500" spc="37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Arial"/>
                <a:cs typeface="Arial"/>
              </a:rPr>
              <a:t>defective</a:t>
            </a:r>
            <a:r>
              <a:rPr sz="1500" spc="4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Arial"/>
                <a:cs typeface="Arial"/>
              </a:rPr>
              <a:t>item</a:t>
            </a:r>
            <a:r>
              <a:rPr sz="1500" spc="-7" dirty="0">
                <a:latin typeface="Arial"/>
                <a:cs typeface="Arial"/>
              </a:rPr>
              <a:t>s</a:t>
            </a:r>
            <a:r>
              <a:rPr sz="1500" spc="37" dirty="0">
                <a:latin typeface="Times New Roman"/>
                <a:cs typeface="Times New Roman"/>
              </a:rPr>
              <a:t> </a:t>
            </a:r>
            <a:r>
              <a:rPr sz="1500" spc="-7" dirty="0">
                <a:latin typeface="Arial"/>
                <a:cs typeface="Arial"/>
              </a:rPr>
              <a:t>i</a:t>
            </a:r>
            <a:r>
              <a:rPr sz="1500" spc="-10" dirty="0">
                <a:latin typeface="Arial"/>
                <a:cs typeface="Arial"/>
              </a:rPr>
              <a:t>n</a:t>
            </a:r>
            <a:r>
              <a:rPr sz="1500" spc="37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Arial"/>
                <a:cs typeface="Arial"/>
              </a:rPr>
              <a:t>a</a:t>
            </a:r>
            <a:r>
              <a:rPr sz="1500" spc="37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Arial"/>
                <a:cs typeface="Arial"/>
              </a:rPr>
              <a:t>batch</a:t>
            </a:r>
            <a:r>
              <a:rPr sz="1500" spc="37" dirty="0">
                <a:latin typeface="Times New Roman"/>
                <a:cs typeface="Times New Roman"/>
              </a:rPr>
              <a:t> </a:t>
            </a:r>
            <a:r>
              <a:rPr sz="1500" spc="-14" dirty="0">
                <a:latin typeface="Arial"/>
                <a:cs typeface="Arial"/>
              </a:rPr>
              <a:t>o</a:t>
            </a:r>
            <a:r>
              <a:rPr sz="1500" spc="-7" dirty="0">
                <a:latin typeface="Arial"/>
                <a:cs typeface="Arial"/>
              </a:rPr>
              <a:t>f</a:t>
            </a:r>
            <a:r>
              <a:rPr sz="1500" spc="37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Arial"/>
                <a:cs typeface="Arial"/>
              </a:rPr>
              <a:t>size</a:t>
            </a:r>
            <a:r>
              <a:rPr sz="1500" spc="37" dirty="0">
                <a:latin typeface="Times New Roman"/>
                <a:cs typeface="Times New Roman"/>
              </a:rPr>
              <a:t> </a:t>
            </a:r>
            <a:r>
              <a:rPr sz="1500" i="1" spc="-10" dirty="0">
                <a:latin typeface="Arial"/>
                <a:cs typeface="Arial"/>
              </a:rPr>
              <a:t>n</a:t>
            </a:r>
            <a:endParaRPr sz="1500" dirty="0">
              <a:latin typeface="Arial"/>
              <a:cs typeface="Arial"/>
            </a:endParaRPr>
          </a:p>
          <a:p>
            <a:pPr marL="499669" lvl="1" indent="-188689">
              <a:spcBef>
                <a:spcPts val="159"/>
              </a:spcBef>
              <a:buFont typeface="Arial"/>
              <a:buChar char="–"/>
              <a:tabLst>
                <a:tab pos="500090" algn="l"/>
              </a:tabLst>
            </a:pPr>
            <a:r>
              <a:rPr sz="1500" spc="-14" dirty="0">
                <a:latin typeface="Arial"/>
                <a:cs typeface="Arial"/>
              </a:rPr>
              <a:t>no</a:t>
            </a:r>
            <a:r>
              <a:rPr sz="1500" spc="-7" dirty="0">
                <a:latin typeface="Arial"/>
                <a:cs typeface="Arial"/>
              </a:rPr>
              <a:t>.</a:t>
            </a:r>
            <a:r>
              <a:rPr sz="1500" spc="37" dirty="0">
                <a:latin typeface="Times New Roman"/>
                <a:cs typeface="Times New Roman"/>
              </a:rPr>
              <a:t> </a:t>
            </a:r>
            <a:r>
              <a:rPr sz="1500" spc="-14" dirty="0">
                <a:latin typeface="Arial"/>
                <a:cs typeface="Arial"/>
              </a:rPr>
              <a:t>o</a:t>
            </a:r>
            <a:r>
              <a:rPr sz="1500" spc="-7" dirty="0">
                <a:latin typeface="Arial"/>
                <a:cs typeface="Arial"/>
              </a:rPr>
              <a:t>f</a:t>
            </a:r>
            <a:r>
              <a:rPr sz="1500" spc="37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Arial"/>
                <a:cs typeface="Arial"/>
              </a:rPr>
              <a:t>packet</a:t>
            </a:r>
            <a:r>
              <a:rPr sz="1500" spc="-7" dirty="0">
                <a:latin typeface="Arial"/>
                <a:cs typeface="Arial"/>
              </a:rPr>
              <a:t>s</a:t>
            </a:r>
            <a:r>
              <a:rPr sz="1500" spc="37" dirty="0">
                <a:latin typeface="Times New Roman"/>
                <a:cs typeface="Times New Roman"/>
              </a:rPr>
              <a:t> </a:t>
            </a:r>
            <a:r>
              <a:rPr sz="1500" spc="-7" dirty="0">
                <a:latin typeface="Arial"/>
                <a:cs typeface="Arial"/>
              </a:rPr>
              <a:t>that</a:t>
            </a:r>
            <a:r>
              <a:rPr sz="1500" spc="33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Arial"/>
                <a:cs typeface="Arial"/>
              </a:rPr>
              <a:t>reach</a:t>
            </a:r>
            <a:r>
              <a:rPr sz="1500" spc="33" dirty="0">
                <a:latin typeface="Times New Roman"/>
                <a:cs typeface="Times New Roman"/>
              </a:rPr>
              <a:t> </a:t>
            </a:r>
            <a:r>
              <a:rPr sz="1500" spc="-7" dirty="0">
                <a:latin typeface="Arial"/>
                <a:cs typeface="Arial"/>
              </a:rPr>
              <a:t>the</a:t>
            </a:r>
            <a:r>
              <a:rPr sz="1500" spc="33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Arial"/>
                <a:cs typeface="Arial"/>
              </a:rPr>
              <a:t>destination</a:t>
            </a:r>
            <a:r>
              <a:rPr sz="1500" spc="37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Arial"/>
                <a:cs typeface="Arial"/>
              </a:rPr>
              <a:t>withou</a:t>
            </a:r>
            <a:r>
              <a:rPr sz="1500" spc="-7" dirty="0">
                <a:latin typeface="Arial"/>
                <a:cs typeface="Arial"/>
              </a:rPr>
              <a:t>t</a:t>
            </a:r>
            <a:r>
              <a:rPr sz="1500" spc="37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Arial"/>
                <a:cs typeface="Arial"/>
              </a:rPr>
              <a:t>loss</a:t>
            </a:r>
            <a:endParaRPr sz="1500" dirty="0">
              <a:latin typeface="Arial"/>
              <a:cs typeface="Arial"/>
            </a:endParaRPr>
          </a:p>
          <a:p>
            <a:pPr marL="235336" indent="-226931">
              <a:spcBef>
                <a:spcPts val="420"/>
              </a:spcBef>
              <a:buFont typeface="Arial"/>
              <a:buChar char="•"/>
              <a:tabLst>
                <a:tab pos="235336" algn="l"/>
              </a:tabLst>
            </a:pPr>
            <a:r>
              <a:rPr sz="1500" spc="-7" dirty="0">
                <a:latin typeface="Arial"/>
                <a:cs typeface="Arial"/>
              </a:rPr>
              <a:t>Constant</a:t>
            </a:r>
            <a:r>
              <a:rPr sz="1500" spc="4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Arial"/>
                <a:cs typeface="Arial"/>
              </a:rPr>
              <a:t>p</a:t>
            </a:r>
            <a:r>
              <a:rPr sz="1500" spc="-14" dirty="0">
                <a:latin typeface="Arial"/>
                <a:cs typeface="Arial"/>
              </a:rPr>
              <a:t>r</a:t>
            </a:r>
            <a:r>
              <a:rPr sz="1500" spc="-7" dirty="0">
                <a:latin typeface="Arial"/>
                <a:cs typeface="Arial"/>
              </a:rPr>
              <a:t>obability</a:t>
            </a:r>
            <a:r>
              <a:rPr sz="1500" spc="40" dirty="0">
                <a:latin typeface="Times New Roman"/>
                <a:cs typeface="Times New Roman"/>
              </a:rPr>
              <a:t> </a:t>
            </a:r>
            <a:r>
              <a:rPr sz="1500" spc="-7" dirty="0">
                <a:latin typeface="Arial"/>
                <a:cs typeface="Arial"/>
              </a:rPr>
              <a:t>for</a:t>
            </a:r>
            <a:r>
              <a:rPr sz="1500" spc="33" dirty="0">
                <a:latin typeface="Times New Roman"/>
                <a:cs typeface="Times New Roman"/>
              </a:rPr>
              <a:t> </a:t>
            </a:r>
            <a:r>
              <a:rPr sz="1500" spc="-17" dirty="0">
                <a:latin typeface="Arial"/>
                <a:cs typeface="Arial"/>
              </a:rPr>
              <a:t>e</a:t>
            </a:r>
            <a:r>
              <a:rPr sz="1500" spc="-14" dirty="0">
                <a:latin typeface="Arial"/>
                <a:cs typeface="Arial"/>
              </a:rPr>
              <a:t>a</a:t>
            </a:r>
            <a:r>
              <a:rPr sz="1500" spc="-10" dirty="0">
                <a:latin typeface="Arial"/>
                <a:cs typeface="Arial"/>
              </a:rPr>
              <a:t>ch</a:t>
            </a:r>
            <a:r>
              <a:rPr sz="1500" spc="37" dirty="0">
                <a:latin typeface="Times New Roman"/>
                <a:cs typeface="Times New Roman"/>
              </a:rPr>
              <a:t> </a:t>
            </a:r>
            <a:r>
              <a:rPr sz="1500" spc="-7" dirty="0">
                <a:latin typeface="Arial"/>
                <a:cs typeface="Arial"/>
              </a:rPr>
              <a:t>observ</a:t>
            </a:r>
            <a:r>
              <a:rPr sz="1500" spc="-17" dirty="0">
                <a:latin typeface="Arial"/>
                <a:cs typeface="Arial"/>
              </a:rPr>
              <a:t>a</a:t>
            </a:r>
            <a:r>
              <a:rPr sz="1500" spc="-7" dirty="0">
                <a:latin typeface="Arial"/>
                <a:cs typeface="Arial"/>
              </a:rPr>
              <a:t>tion</a:t>
            </a:r>
            <a:endParaRPr sz="1500" dirty="0">
              <a:latin typeface="Arial"/>
              <a:cs typeface="Arial"/>
            </a:endParaRPr>
          </a:p>
          <a:p>
            <a:pPr marL="665665">
              <a:spcBef>
                <a:spcPts val="23"/>
              </a:spcBef>
            </a:pPr>
            <a:endParaRPr lang="en-US" sz="2100" dirty="0">
              <a:latin typeface="Arial"/>
              <a:cs typeface="Arial"/>
            </a:endParaRPr>
          </a:p>
          <a:p>
            <a:pPr marL="665665">
              <a:spcBef>
                <a:spcPts val="23"/>
              </a:spcBef>
            </a:pPr>
            <a:endParaRPr lang="en-US" sz="2100" dirty="0">
              <a:latin typeface="Arial"/>
              <a:cs typeface="Arial"/>
            </a:endParaRPr>
          </a:p>
          <a:p>
            <a:pPr marL="665665">
              <a:spcBef>
                <a:spcPts val="23"/>
              </a:spcBef>
            </a:pPr>
            <a:r>
              <a:rPr sz="2100" dirty="0">
                <a:latin typeface="Arial"/>
                <a:cs typeface="Arial"/>
              </a:rPr>
              <a:t>n</a:t>
            </a:r>
            <a:r>
              <a:rPr sz="2100" spc="43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trials,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spc="-3" dirty="0">
                <a:latin typeface="Arial"/>
                <a:cs typeface="Arial"/>
              </a:rPr>
              <a:t>wher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43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x</a:t>
            </a:r>
            <a:r>
              <a:rPr sz="2100" spc="43" dirty="0">
                <a:latin typeface="Times New Roman"/>
                <a:cs typeface="Times New Roman"/>
              </a:rPr>
              <a:t> </a:t>
            </a:r>
            <a:r>
              <a:rPr sz="2100" spc="-3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spc="43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the</a:t>
            </a:r>
            <a:r>
              <a:rPr sz="2100" spc="43" dirty="0">
                <a:latin typeface="Times New Roman"/>
                <a:cs typeface="Times New Roman"/>
              </a:rPr>
              <a:t> </a:t>
            </a:r>
            <a:r>
              <a:rPr sz="2100" spc="-3" dirty="0">
                <a:latin typeface="Arial"/>
                <a:cs typeface="Arial"/>
              </a:rPr>
              <a:t>numbe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43" dirty="0">
                <a:latin typeface="Times New Roman"/>
                <a:cs typeface="Times New Roman"/>
              </a:rPr>
              <a:t> </a:t>
            </a:r>
            <a:r>
              <a:rPr sz="2100" spc="-14" dirty="0">
                <a:latin typeface="Arial"/>
                <a:cs typeface="Arial"/>
              </a:rPr>
              <a:t>o</a:t>
            </a:r>
            <a:r>
              <a:rPr sz="2100" spc="-7" dirty="0">
                <a:latin typeface="Arial"/>
                <a:cs typeface="Arial"/>
              </a:rPr>
              <a:t>f</a:t>
            </a:r>
            <a:r>
              <a:rPr sz="2100" spc="47" dirty="0">
                <a:latin typeface="Times New Roman"/>
                <a:cs typeface="Times New Roman"/>
              </a:rPr>
              <a:t> </a:t>
            </a:r>
            <a:r>
              <a:rPr lang="en-US" sz="2100" spc="-480" dirty="0">
                <a:latin typeface="Wingdings"/>
                <a:cs typeface="Times New Roman"/>
              </a:rPr>
              <a:t> </a:t>
            </a:r>
            <a:endParaRPr sz="2100" dirty="0">
              <a:latin typeface="Wingdings"/>
              <a:cs typeface="Wingding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38626" y="4134025"/>
            <a:ext cx="4451144" cy="1599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9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673" y="3066376"/>
            <a:ext cx="3428486" cy="3286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153" y="3673937"/>
            <a:ext cx="231655" cy="20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0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57250"/>
            <a:ext cx="9144000" cy="62753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9525"/>
            <a:r>
              <a:rPr lang="en-US" sz="2400" spc="-17" dirty="0"/>
              <a:t>Binomia</a:t>
            </a:r>
            <a:r>
              <a:rPr lang="en-US" sz="2400" spc="-7" dirty="0"/>
              <a:t>l</a:t>
            </a:r>
            <a:r>
              <a:rPr lang="en-US" sz="2400" spc="53" dirty="0">
                <a:latin typeface="Times New Roman"/>
                <a:cs typeface="Times New Roman"/>
              </a:rPr>
              <a:t> </a:t>
            </a:r>
            <a:r>
              <a:rPr lang="en-US" sz="2400" spc="-14" dirty="0"/>
              <a:t>Distribution</a:t>
            </a:r>
            <a:r>
              <a:rPr lang="en-US" sz="2400" spc="-7" dirty="0"/>
              <a:t>:</a:t>
            </a:r>
            <a:r>
              <a:rPr lang="en-US" sz="2400" spc="63" dirty="0">
                <a:latin typeface="Times New Roman"/>
                <a:cs typeface="Times New Roman"/>
              </a:rPr>
              <a:t> </a:t>
            </a:r>
            <a:r>
              <a:rPr lang="en-US" sz="2400" spc="-14" dirty="0"/>
              <a:t>bin(</a:t>
            </a:r>
            <a:r>
              <a:rPr lang="en-US" sz="2400" spc="-14" dirty="0" err="1"/>
              <a:t>n,p</a:t>
            </a:r>
            <a:r>
              <a:rPr lang="en-US" sz="2400" spc="-14" dirty="0"/>
              <a:t>)</a:t>
            </a:r>
            <a:endParaRPr lang="en-US" sz="24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414" y="1567692"/>
            <a:ext cx="8923663" cy="266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5336" marR="170619" indent="-226931">
              <a:lnSpc>
                <a:spcPct val="109800"/>
              </a:lnSpc>
              <a:buFont typeface="Arial"/>
              <a:buChar char="•"/>
              <a:tabLst>
                <a:tab pos="235336" algn="l"/>
              </a:tabLst>
            </a:pPr>
            <a:r>
              <a:rPr sz="2100" spc="-10" dirty="0">
                <a:latin typeface="Arial"/>
                <a:cs typeface="Arial"/>
              </a:rPr>
              <a:t>I</a:t>
            </a:r>
            <a:r>
              <a:rPr sz="2100" spc="-7" dirty="0">
                <a:latin typeface="Arial"/>
                <a:cs typeface="Arial"/>
              </a:rPr>
              <a:t>f</a:t>
            </a:r>
            <a:r>
              <a:rPr sz="2100" spc="37" dirty="0">
                <a:latin typeface="Times New Roman"/>
                <a:cs typeface="Times New Roman"/>
              </a:rPr>
              <a:t> </a:t>
            </a:r>
            <a:r>
              <a:rPr sz="2100" i="1" spc="-14" dirty="0">
                <a:latin typeface="Arial"/>
                <a:cs typeface="Arial"/>
              </a:rPr>
              <a:t>Y</a:t>
            </a:r>
            <a:r>
              <a:rPr sz="2100" spc="-10" baseline="-20833" dirty="0">
                <a:latin typeface="Arial"/>
                <a:cs typeface="Arial"/>
              </a:rPr>
              <a:t>1</a:t>
            </a:r>
            <a:r>
              <a:rPr sz="2100" spc="-7" dirty="0">
                <a:latin typeface="Arial"/>
                <a:cs typeface="Arial"/>
              </a:rPr>
              <a:t>,</a:t>
            </a:r>
            <a:r>
              <a:rPr sz="2100" spc="37" dirty="0">
                <a:latin typeface="Times New Roman"/>
                <a:cs typeface="Times New Roman"/>
              </a:rPr>
              <a:t> </a:t>
            </a:r>
            <a:r>
              <a:rPr sz="2100" i="1" spc="-14" dirty="0">
                <a:latin typeface="Arial"/>
                <a:cs typeface="Arial"/>
              </a:rPr>
              <a:t>Y</a:t>
            </a:r>
            <a:r>
              <a:rPr sz="2100" spc="-5" baseline="-20833" dirty="0">
                <a:latin typeface="Arial"/>
                <a:cs typeface="Arial"/>
              </a:rPr>
              <a:t>2</a:t>
            </a:r>
            <a:r>
              <a:rPr sz="2100" spc="-7" dirty="0">
                <a:latin typeface="Arial"/>
                <a:cs typeface="Arial"/>
              </a:rPr>
              <a:t>,</a:t>
            </a:r>
            <a:r>
              <a:rPr sz="2100" spc="37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Arial"/>
                <a:cs typeface="Arial"/>
              </a:rPr>
              <a:t>…</a:t>
            </a:r>
            <a:r>
              <a:rPr sz="2100" spc="-7" dirty="0">
                <a:latin typeface="Arial"/>
                <a:cs typeface="Arial"/>
              </a:rPr>
              <a:t>,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i="1" spc="-17" dirty="0">
                <a:latin typeface="Arial"/>
                <a:cs typeface="Arial"/>
              </a:rPr>
              <a:t>Y</a:t>
            </a:r>
            <a:r>
              <a:rPr sz="2100" i="1" baseline="-20833" dirty="0">
                <a:latin typeface="Arial"/>
                <a:cs typeface="Arial"/>
              </a:rPr>
              <a:t>n</a:t>
            </a:r>
            <a:r>
              <a:rPr sz="2100" i="1" baseline="-20833" dirty="0">
                <a:latin typeface="Times New Roman"/>
                <a:cs typeface="Times New Roman"/>
              </a:rPr>
              <a:t> </a:t>
            </a:r>
            <a:r>
              <a:rPr sz="2100" i="1" spc="-138" baseline="-20833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are</a:t>
            </a:r>
            <a:r>
              <a:rPr sz="2100" spc="43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independent</a:t>
            </a:r>
            <a:r>
              <a:rPr sz="2100" spc="53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Arial"/>
                <a:cs typeface="Arial"/>
              </a:rPr>
              <a:t>Bernoull</a:t>
            </a:r>
            <a:r>
              <a:rPr sz="2100" i="1" spc="-3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(</a:t>
            </a:r>
            <a:r>
              <a:rPr sz="2100" i="1" spc="-3" dirty="0">
                <a:latin typeface="Arial"/>
                <a:cs typeface="Arial"/>
              </a:rPr>
              <a:t>p</a:t>
            </a:r>
            <a:r>
              <a:rPr sz="2100" dirty="0">
                <a:latin typeface="Arial"/>
                <a:cs typeface="Arial"/>
              </a:rPr>
              <a:t>)</a:t>
            </a:r>
            <a:r>
              <a:rPr sz="2100" spc="43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random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variables,</a:t>
            </a:r>
            <a:r>
              <a:rPr sz="2100" spc="43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then</a:t>
            </a:r>
            <a:r>
              <a:rPr sz="2100" spc="47" dirty="0">
                <a:latin typeface="Times New Roman"/>
                <a:cs typeface="Times New Roman"/>
              </a:rPr>
              <a:t> </a:t>
            </a:r>
            <a:r>
              <a:rPr sz="2100" i="1" spc="-14" dirty="0">
                <a:latin typeface="Arial"/>
                <a:cs typeface="Arial"/>
              </a:rPr>
              <a:t>Y</a:t>
            </a:r>
            <a:r>
              <a:rPr sz="2100" spc="-5" baseline="-20833" dirty="0">
                <a:latin typeface="Arial"/>
                <a:cs typeface="Arial"/>
              </a:rPr>
              <a:t>1</a:t>
            </a:r>
            <a:r>
              <a:rPr sz="2100" spc="-10" dirty="0">
                <a:latin typeface="Arial"/>
                <a:cs typeface="Arial"/>
              </a:rPr>
              <a:t>+</a:t>
            </a:r>
            <a:r>
              <a:rPr sz="2100" i="1" spc="-17" dirty="0">
                <a:latin typeface="Arial"/>
                <a:cs typeface="Arial"/>
              </a:rPr>
              <a:t>Y</a:t>
            </a:r>
            <a:r>
              <a:rPr sz="2100" spc="-5" baseline="-20833" dirty="0">
                <a:latin typeface="Arial"/>
                <a:cs typeface="Arial"/>
              </a:rPr>
              <a:t>2</a:t>
            </a:r>
            <a:r>
              <a:rPr sz="2100" spc="-14" dirty="0">
                <a:latin typeface="Arial"/>
                <a:cs typeface="Arial"/>
              </a:rPr>
              <a:t>+…+</a:t>
            </a:r>
            <a:r>
              <a:rPr sz="2100" i="1" spc="-14" dirty="0">
                <a:latin typeface="Arial"/>
                <a:cs typeface="Arial"/>
              </a:rPr>
              <a:t>Y</a:t>
            </a:r>
            <a:r>
              <a:rPr sz="2100" i="1" baseline="-20833" dirty="0">
                <a:latin typeface="Arial"/>
                <a:cs typeface="Arial"/>
              </a:rPr>
              <a:t>n</a:t>
            </a:r>
            <a:r>
              <a:rPr sz="2100" i="1" baseline="-20833" dirty="0">
                <a:latin typeface="Times New Roman"/>
                <a:cs typeface="Times New Roman"/>
              </a:rPr>
              <a:t> </a:t>
            </a:r>
            <a:r>
              <a:rPr sz="2100" i="1" spc="-143" baseline="-20833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Arial"/>
                <a:cs typeface="Arial"/>
              </a:rPr>
              <a:t>~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Arial"/>
                <a:cs typeface="Arial"/>
              </a:rPr>
              <a:t>bin</a:t>
            </a:r>
            <a:r>
              <a:rPr sz="2100" dirty="0">
                <a:latin typeface="Arial"/>
                <a:cs typeface="Arial"/>
              </a:rPr>
              <a:t>(</a:t>
            </a:r>
            <a:r>
              <a:rPr sz="2100" i="1" spc="-3" dirty="0">
                <a:latin typeface="Arial"/>
                <a:cs typeface="Arial"/>
              </a:rPr>
              <a:t>n</a:t>
            </a:r>
            <a:r>
              <a:rPr sz="2100" spc="-10" dirty="0">
                <a:latin typeface="Arial"/>
                <a:cs typeface="Arial"/>
              </a:rPr>
              <a:t>,</a:t>
            </a:r>
            <a:r>
              <a:rPr lang="en-US" sz="2100" spc="-10" dirty="0">
                <a:latin typeface="Arial"/>
                <a:cs typeface="Arial"/>
              </a:rPr>
              <a:t> </a:t>
            </a:r>
            <a:r>
              <a:rPr sz="2100" i="1" spc="-3" dirty="0">
                <a:latin typeface="Arial"/>
                <a:cs typeface="Arial"/>
              </a:rPr>
              <a:t>p</a:t>
            </a:r>
            <a:r>
              <a:rPr sz="2100" dirty="0">
                <a:latin typeface="Arial"/>
                <a:cs typeface="Arial"/>
              </a:rPr>
              <a:t>)</a:t>
            </a:r>
            <a:endParaRPr lang="en-US" sz="2100" dirty="0">
              <a:latin typeface="Arial"/>
              <a:cs typeface="Arial"/>
            </a:endParaRPr>
          </a:p>
          <a:p>
            <a:pPr marL="235336" marR="170619" indent="-226931">
              <a:lnSpc>
                <a:spcPct val="109800"/>
              </a:lnSpc>
              <a:buFont typeface="Arial"/>
              <a:buChar char="•"/>
              <a:tabLst>
                <a:tab pos="235336" algn="l"/>
              </a:tabLst>
            </a:pPr>
            <a:endParaRPr sz="2100" dirty="0">
              <a:latin typeface="Arial"/>
              <a:cs typeface="Arial"/>
            </a:endParaRPr>
          </a:p>
          <a:p>
            <a:pPr marL="234916" indent="-226511">
              <a:spcBef>
                <a:spcPts val="566"/>
              </a:spcBef>
              <a:buFont typeface="Arial"/>
              <a:buChar char="•"/>
              <a:tabLst>
                <a:tab pos="235336" algn="l"/>
              </a:tabLst>
            </a:pPr>
            <a:r>
              <a:rPr sz="2100" spc="-10" dirty="0">
                <a:latin typeface="Arial"/>
                <a:cs typeface="Arial"/>
              </a:rPr>
              <a:t>I</a:t>
            </a:r>
            <a:r>
              <a:rPr sz="2100" spc="-7" dirty="0">
                <a:latin typeface="Arial"/>
                <a:cs typeface="Arial"/>
              </a:rPr>
              <a:t>f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spc="-14" dirty="0">
                <a:latin typeface="Arial"/>
                <a:cs typeface="Arial"/>
              </a:rPr>
              <a:t>X</a:t>
            </a:r>
            <a:r>
              <a:rPr sz="2100" spc="-10" baseline="-20833" dirty="0">
                <a:latin typeface="Arial"/>
                <a:cs typeface="Arial"/>
              </a:rPr>
              <a:t>1</a:t>
            </a:r>
            <a:r>
              <a:rPr sz="2100" spc="-7" dirty="0">
                <a:latin typeface="Arial"/>
                <a:cs typeface="Arial"/>
              </a:rPr>
              <a:t>,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spc="-14" dirty="0">
                <a:latin typeface="Arial"/>
                <a:cs typeface="Arial"/>
              </a:rPr>
              <a:t>X</a:t>
            </a:r>
            <a:r>
              <a:rPr sz="2100" spc="-5" baseline="-20833" dirty="0">
                <a:latin typeface="Arial"/>
                <a:cs typeface="Arial"/>
              </a:rPr>
              <a:t>2</a:t>
            </a:r>
            <a:r>
              <a:rPr sz="2100" spc="-7" dirty="0">
                <a:latin typeface="Arial"/>
                <a:cs typeface="Arial"/>
              </a:rPr>
              <a:t>,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Arial"/>
                <a:cs typeface="Arial"/>
              </a:rPr>
              <a:t>…</a:t>
            </a:r>
            <a:r>
              <a:rPr sz="2100" spc="-7" dirty="0">
                <a:latin typeface="Arial"/>
                <a:cs typeface="Arial"/>
              </a:rPr>
              <a:t>,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Arial"/>
                <a:cs typeface="Arial"/>
              </a:rPr>
              <a:t>X</a:t>
            </a:r>
            <a:r>
              <a:rPr sz="2100" i="1" baseline="-20833" dirty="0">
                <a:latin typeface="Arial"/>
                <a:cs typeface="Arial"/>
              </a:rPr>
              <a:t>n</a:t>
            </a:r>
            <a:r>
              <a:rPr sz="2100" i="1" baseline="-20833" dirty="0">
                <a:latin typeface="Times New Roman"/>
                <a:cs typeface="Times New Roman"/>
              </a:rPr>
              <a:t> </a:t>
            </a:r>
            <a:r>
              <a:rPr sz="2100" i="1" spc="-138" baseline="-20833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are</a:t>
            </a:r>
            <a:r>
              <a:rPr sz="2100" spc="47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independent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random</a:t>
            </a:r>
            <a:r>
              <a:rPr sz="2100" spc="43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variables</a:t>
            </a:r>
            <a:r>
              <a:rPr sz="2100" spc="43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and</a:t>
            </a:r>
          </a:p>
          <a:p>
            <a:pPr marL="235336">
              <a:spcBef>
                <a:spcPts val="566"/>
              </a:spcBef>
            </a:pPr>
            <a:r>
              <a:rPr sz="2100" i="1" spc="-14" dirty="0">
                <a:latin typeface="Arial"/>
                <a:cs typeface="Arial"/>
              </a:rPr>
              <a:t>X</a:t>
            </a:r>
            <a:r>
              <a:rPr sz="2100" i="1" spc="-20" baseline="-20833" dirty="0">
                <a:latin typeface="Arial"/>
                <a:cs typeface="Arial"/>
              </a:rPr>
              <a:t>i</a:t>
            </a:r>
            <a:r>
              <a:rPr sz="2100" i="1" spc="40" baseline="-20833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Arial"/>
                <a:cs typeface="Arial"/>
              </a:rPr>
              <a:t>~</a:t>
            </a:r>
            <a:r>
              <a:rPr sz="2100" spc="43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Arial"/>
                <a:cs typeface="Arial"/>
              </a:rPr>
              <a:t>bi</a:t>
            </a:r>
            <a:r>
              <a:rPr sz="2100" i="1" spc="-3" dirty="0">
                <a:latin typeface="Arial"/>
                <a:cs typeface="Arial"/>
              </a:rPr>
              <a:t>n</a:t>
            </a:r>
            <a:r>
              <a:rPr sz="2100" spc="-3" dirty="0">
                <a:latin typeface="Arial"/>
                <a:cs typeface="Arial"/>
              </a:rPr>
              <a:t>(</a:t>
            </a:r>
            <a:r>
              <a:rPr sz="2100" i="1" spc="-10" dirty="0" err="1">
                <a:latin typeface="Arial"/>
                <a:cs typeface="Arial"/>
              </a:rPr>
              <a:t>t</a:t>
            </a:r>
            <a:r>
              <a:rPr sz="2100" i="1" spc="-5" baseline="-20833" dirty="0" err="1">
                <a:latin typeface="Arial"/>
                <a:cs typeface="Arial"/>
              </a:rPr>
              <a:t>i</a:t>
            </a:r>
            <a:r>
              <a:rPr lang="en-US" sz="2100" i="1" spc="-5" baseline="-20833" dirty="0">
                <a:latin typeface="Arial"/>
                <a:cs typeface="Arial"/>
              </a:rPr>
              <a:t> </a:t>
            </a:r>
            <a:r>
              <a:rPr sz="2100" i="1" spc="-10" dirty="0">
                <a:latin typeface="Arial"/>
                <a:cs typeface="Arial"/>
              </a:rPr>
              <a:t>,</a:t>
            </a:r>
            <a:r>
              <a:rPr lang="en-US" sz="2100" i="1" spc="-10" dirty="0">
                <a:latin typeface="Arial"/>
                <a:cs typeface="Arial"/>
              </a:rPr>
              <a:t> </a:t>
            </a:r>
            <a:r>
              <a:rPr sz="2100" i="1" spc="-10" dirty="0">
                <a:latin typeface="Arial"/>
                <a:cs typeface="Arial"/>
              </a:rPr>
              <a:t>p</a:t>
            </a:r>
            <a:r>
              <a:rPr sz="2100" dirty="0">
                <a:latin typeface="Arial"/>
                <a:cs typeface="Arial"/>
              </a:rPr>
              <a:t>)</a:t>
            </a:r>
            <a:r>
              <a:rPr sz="2100" spc="43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random</a:t>
            </a:r>
            <a:r>
              <a:rPr sz="2100" spc="43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variables,</a:t>
            </a:r>
            <a:r>
              <a:rPr sz="2100" spc="43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then</a:t>
            </a:r>
          </a:p>
          <a:p>
            <a:pPr marL="235336">
              <a:spcBef>
                <a:spcPts val="566"/>
              </a:spcBef>
            </a:pPr>
            <a:r>
              <a:rPr lang="en-US" sz="2100" i="1" spc="-14" dirty="0">
                <a:latin typeface="Arial"/>
                <a:cs typeface="Arial"/>
              </a:rPr>
              <a:t>    </a:t>
            </a:r>
          </a:p>
          <a:p>
            <a:pPr marL="235336">
              <a:spcBef>
                <a:spcPts val="566"/>
              </a:spcBef>
            </a:pPr>
            <a:r>
              <a:rPr lang="en-US" sz="2100" i="1" spc="-14" dirty="0">
                <a:latin typeface="Arial"/>
                <a:cs typeface="Arial"/>
              </a:rPr>
              <a:t> </a:t>
            </a:r>
            <a:r>
              <a:rPr lang="en-US" sz="2100" i="1" spc="-14" dirty="0">
                <a:latin typeface="Arial"/>
                <a:cs typeface="Arial"/>
              </a:rPr>
              <a:t>   </a:t>
            </a:r>
            <a:r>
              <a:rPr sz="2100" i="1" spc="-14" dirty="0">
                <a:latin typeface="Arial"/>
                <a:cs typeface="Arial"/>
              </a:rPr>
              <a:t>X</a:t>
            </a:r>
            <a:r>
              <a:rPr sz="2100" spc="-5" baseline="-20833" dirty="0">
                <a:latin typeface="Arial"/>
                <a:cs typeface="Arial"/>
              </a:rPr>
              <a:t>1</a:t>
            </a:r>
            <a:r>
              <a:rPr sz="2100" spc="-10" dirty="0">
                <a:latin typeface="Arial"/>
                <a:cs typeface="Arial"/>
              </a:rPr>
              <a:t>+</a:t>
            </a:r>
            <a:r>
              <a:rPr sz="2100" i="1" spc="-17" dirty="0">
                <a:latin typeface="Arial"/>
                <a:cs typeface="Arial"/>
              </a:rPr>
              <a:t>X</a:t>
            </a:r>
            <a:r>
              <a:rPr sz="2100" spc="-5" baseline="-20833" dirty="0">
                <a:latin typeface="Arial"/>
                <a:cs typeface="Arial"/>
              </a:rPr>
              <a:t>2</a:t>
            </a:r>
            <a:r>
              <a:rPr sz="2100" spc="-14" dirty="0">
                <a:latin typeface="Arial"/>
                <a:cs typeface="Arial"/>
              </a:rPr>
              <a:t>+…+</a:t>
            </a:r>
            <a:r>
              <a:rPr sz="2100" i="1" spc="-14" dirty="0">
                <a:latin typeface="Arial"/>
                <a:cs typeface="Arial"/>
              </a:rPr>
              <a:t>X</a:t>
            </a:r>
            <a:r>
              <a:rPr sz="2100" i="1" baseline="-20833" dirty="0">
                <a:latin typeface="Arial"/>
                <a:cs typeface="Arial"/>
              </a:rPr>
              <a:t>n</a:t>
            </a:r>
            <a:r>
              <a:rPr sz="2100" i="1" baseline="-20833" dirty="0">
                <a:latin typeface="Times New Roman"/>
                <a:cs typeface="Times New Roman"/>
              </a:rPr>
              <a:t> </a:t>
            </a:r>
            <a:r>
              <a:rPr sz="2100" i="1" spc="-143" baseline="-20833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Arial"/>
                <a:cs typeface="Arial"/>
              </a:rPr>
              <a:t>~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Arial"/>
                <a:cs typeface="Arial"/>
              </a:rPr>
              <a:t>bin</a:t>
            </a:r>
            <a:r>
              <a:rPr sz="2100" spc="-3" dirty="0">
                <a:latin typeface="Arial"/>
                <a:cs typeface="Arial"/>
              </a:rPr>
              <a:t>(</a:t>
            </a:r>
            <a:r>
              <a:rPr sz="2100" i="1" spc="-10" dirty="0">
                <a:latin typeface="Arial"/>
                <a:cs typeface="Arial"/>
              </a:rPr>
              <a:t>t</a:t>
            </a:r>
            <a:r>
              <a:rPr sz="2100" i="1" spc="-5" baseline="-20833" dirty="0">
                <a:latin typeface="Arial"/>
                <a:cs typeface="Arial"/>
              </a:rPr>
              <a:t>1</a:t>
            </a:r>
            <a:r>
              <a:rPr sz="2100" i="1" spc="-10" dirty="0">
                <a:latin typeface="Arial"/>
                <a:cs typeface="Arial"/>
              </a:rPr>
              <a:t>+t</a:t>
            </a:r>
            <a:r>
              <a:rPr sz="2100" i="1" spc="-10" baseline="-20833" dirty="0">
                <a:latin typeface="Arial"/>
                <a:cs typeface="Arial"/>
              </a:rPr>
              <a:t>2</a:t>
            </a:r>
            <a:r>
              <a:rPr sz="2100" i="1" spc="-14" dirty="0">
                <a:latin typeface="Arial"/>
                <a:cs typeface="Arial"/>
              </a:rPr>
              <a:t>+…+</a:t>
            </a:r>
            <a:r>
              <a:rPr sz="2100" i="1" spc="-10" dirty="0">
                <a:latin typeface="Arial"/>
                <a:cs typeface="Arial"/>
              </a:rPr>
              <a:t>t</a:t>
            </a:r>
            <a:r>
              <a:rPr sz="2100" i="1" spc="-10" baseline="-20833" dirty="0">
                <a:latin typeface="Arial"/>
                <a:cs typeface="Arial"/>
              </a:rPr>
              <a:t>n</a:t>
            </a:r>
            <a:r>
              <a:rPr sz="2100" spc="-14" dirty="0">
                <a:latin typeface="Arial"/>
                <a:cs typeface="Arial"/>
              </a:rPr>
              <a:t>,</a:t>
            </a:r>
            <a:r>
              <a:rPr sz="2100" i="1" spc="-3" dirty="0">
                <a:latin typeface="Arial"/>
                <a:cs typeface="Arial"/>
              </a:rPr>
              <a:t>p</a:t>
            </a:r>
            <a:r>
              <a:rPr sz="2100" dirty="0">
                <a:latin typeface="Arial"/>
                <a:cs typeface="Arial"/>
              </a:rPr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10" y="4327655"/>
            <a:ext cx="4494098" cy="155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10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Distribution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 binomial experiment is one  that possesses the following  properties:</a:t>
            </a:r>
          </a:p>
          <a:p>
            <a:endParaRPr lang="en-US" sz="2800" dirty="0" smtClean="0"/>
          </a:p>
          <a:p>
            <a:r>
              <a:rPr lang="en-US" sz="2800" dirty="0" smtClean="0"/>
              <a:t>The experiment consists of </a:t>
            </a:r>
            <a:r>
              <a:rPr lang="en-US" sz="2800" b="1" dirty="0" smtClean="0"/>
              <a:t>n</a:t>
            </a:r>
            <a:r>
              <a:rPr lang="en-US" sz="2800" dirty="0" smtClean="0"/>
              <a:t> repeated trials</a:t>
            </a:r>
          </a:p>
          <a:p>
            <a:r>
              <a:rPr lang="en-US" sz="2800" dirty="0" smtClean="0"/>
              <a:t>Each trials results in an outcome that may be classified as a success or a failure.</a:t>
            </a:r>
          </a:p>
          <a:p>
            <a:r>
              <a:rPr lang="en-US" sz="2800" dirty="0" smtClean="0"/>
              <a:t>The probability of a success, denoted by </a:t>
            </a:r>
            <a:r>
              <a:rPr lang="en-US" sz="2800" b="1" dirty="0" smtClean="0"/>
              <a:t>p</a:t>
            </a:r>
            <a:r>
              <a:rPr lang="en-US" sz="2800" dirty="0" smtClean="0"/>
              <a:t>, remains constant from trial to trial.</a:t>
            </a:r>
            <a:endParaRPr lang="en-GB" sz="2800" dirty="0" smtClean="0"/>
          </a:p>
          <a:p>
            <a:r>
              <a:rPr lang="en-US" sz="2800" dirty="0" smtClean="0"/>
              <a:t>Repeated trials are independent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Distribution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If X is a random variable that possesses values which are the number success in n trials of a binomial experiment, then X is called </a:t>
            </a:r>
            <a:r>
              <a:rPr lang="en-US" b="1" dirty="0" smtClean="0"/>
              <a:t>binomial random variable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Hence, the probability distribution of X is called binomial probability distribution.</a:t>
            </a:r>
          </a:p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where n=number of trials; </a:t>
            </a:r>
          </a:p>
          <a:p>
            <a:pPr>
              <a:buNone/>
            </a:pPr>
            <a:r>
              <a:rPr lang="en-US" dirty="0" smtClean="0"/>
              <a:t>x = # of success = 0,1,2, ….. n</a:t>
            </a:r>
          </a:p>
          <a:p>
            <a:pPr>
              <a:buNone/>
            </a:pPr>
            <a:r>
              <a:rPr lang="en-US" dirty="0" smtClean="0"/>
              <a:t>P= probability of success</a:t>
            </a:r>
          </a:p>
          <a:p>
            <a:endParaRPr lang="en-GB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640" y="3933056"/>
            <a:ext cx="5462676" cy="792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Distribution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 E(x)=</a:t>
            </a:r>
            <a:r>
              <a:rPr lang="en-US" dirty="0" err="1" smtClean="0"/>
              <a:t>np</a:t>
            </a:r>
            <a:endParaRPr lang="en-US" dirty="0" smtClean="0"/>
          </a:p>
          <a:p>
            <a:r>
              <a:rPr lang="en-US" dirty="0" smtClean="0"/>
              <a:t>Variance </a:t>
            </a:r>
            <a:r>
              <a:rPr lang="en-US" dirty="0" err="1" smtClean="0"/>
              <a:t>Var</a:t>
            </a:r>
            <a:r>
              <a:rPr lang="en-US" dirty="0" smtClean="0"/>
              <a:t>(x)= </a:t>
            </a:r>
            <a:r>
              <a:rPr lang="en-US" dirty="0" err="1" smtClean="0"/>
              <a:t>np</a:t>
            </a:r>
            <a:r>
              <a:rPr lang="en-US" dirty="0" smtClean="0"/>
              <a:t>(1-p)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Binomial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 die is tossed 3 times, What is the probability  of </a:t>
            </a:r>
          </a:p>
          <a:p>
            <a:pPr marL="514350" indent="-514350">
              <a:buAutoNum type="alphaLcParenR"/>
            </a:pPr>
            <a:r>
              <a:rPr lang="en-US" dirty="0" smtClean="0"/>
              <a:t>No fives turning up?</a:t>
            </a:r>
          </a:p>
          <a:p>
            <a:pPr marL="514350" indent="-514350">
              <a:buAutoNum type="alphaLcParenR"/>
            </a:pPr>
            <a:r>
              <a:rPr lang="en-US" dirty="0" smtClean="0"/>
              <a:t>1 five?</a:t>
            </a:r>
          </a:p>
          <a:p>
            <a:pPr marL="514350" indent="-514350">
              <a:buAutoNum type="alphaLcParenR"/>
            </a:pPr>
            <a:r>
              <a:rPr lang="en-US" dirty="0" smtClean="0"/>
              <a:t>3 fives?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Binomial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/>
          <a:lstStyle/>
          <a:p>
            <a:r>
              <a:rPr lang="en-US" dirty="0" smtClean="0"/>
              <a:t>This is binomial: 5 or not 5</a:t>
            </a:r>
          </a:p>
          <a:p>
            <a:r>
              <a:rPr lang="en-US" dirty="0" smtClean="0"/>
              <a:t>P(5)=1/6   ;    p(not 5)= 5/6;    n=3</a:t>
            </a:r>
          </a:p>
          <a:p>
            <a:pPr marL="514350" indent="-514350">
              <a:buAutoNum type="alphaLcParenR"/>
            </a:pPr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smtClean="0"/>
              <a:t>x=0</a:t>
            </a:r>
          </a:p>
          <a:p>
            <a:pPr marL="514350" indent="-514350">
              <a:buAutoNum type="alphaLcParenR"/>
            </a:pPr>
            <a:r>
              <a:rPr lang="en-US" dirty="0" smtClean="0"/>
              <a:t>x=1</a:t>
            </a:r>
          </a:p>
          <a:p>
            <a:pPr marL="514350" indent="-514350">
              <a:buAutoNum type="alphaLcParenR"/>
            </a:pPr>
            <a:r>
              <a:rPr lang="en-US" dirty="0" smtClean="0"/>
              <a:t>x=2     </a:t>
            </a:r>
          </a:p>
          <a:p>
            <a:pPr marL="514350" indent="-514350">
              <a:buAutoNum type="alphaLcParenR"/>
            </a:pPr>
            <a:r>
              <a:rPr lang="en-US" dirty="0" smtClean="0"/>
              <a:t>x=3     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AutoNum type="alphaLcParenR"/>
            </a:pPr>
            <a:endParaRPr lang="en-GB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9712" y="2905872"/>
            <a:ext cx="5112568" cy="648072"/>
          </a:xfrm>
          <a:prstGeom prst="rect">
            <a:avLst/>
          </a:prstGeom>
          <a:noFill/>
        </p:spPr>
      </p:pic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3728" y="3625952"/>
            <a:ext cx="4824536" cy="613722"/>
          </a:xfrm>
          <a:prstGeom prst="rect">
            <a:avLst/>
          </a:prstGeom>
          <a:noFill/>
        </p:spPr>
      </p:pic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95736" y="4274024"/>
            <a:ext cx="4752528" cy="604562"/>
          </a:xfrm>
          <a:prstGeom prst="rect">
            <a:avLst/>
          </a:prstGeom>
          <a:noFill/>
        </p:spPr>
      </p:pic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3728" y="4922096"/>
            <a:ext cx="4824536" cy="6137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Binomial Distribution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Hospital records shows that patient suffering from a diseases and 75% die of it. What is the probability that of 6 randomly selected patients, 4 will recover?</a:t>
            </a:r>
          </a:p>
          <a:p>
            <a:endParaRPr lang="en-US" dirty="0"/>
          </a:p>
          <a:p>
            <a:r>
              <a:rPr lang="en-US" dirty="0" smtClean="0"/>
              <a:t>Solve: Here, n=6;  x=4 ;  p=.25</a:t>
            </a:r>
          </a:p>
          <a:p>
            <a:pPr>
              <a:buNone/>
            </a:pPr>
            <a:r>
              <a:rPr lang="en-US" dirty="0" smtClean="0"/>
              <a:t>  </a:t>
            </a:r>
            <a:endParaRPr lang="en-GB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1600" y="5085184"/>
            <a:ext cx="7452828" cy="8640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Binomial Distribution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 manufacturer of meta pistons finds that on the average, 12% of his pistons are rejected because they are either oversize or undersize. What is the probability that a batch of 10 pistons will contain</a:t>
            </a:r>
          </a:p>
          <a:p>
            <a:pPr>
              <a:buNone/>
            </a:pPr>
            <a:r>
              <a:rPr lang="en-US" dirty="0" smtClean="0"/>
              <a:t>a) No more than 2 rejects?</a:t>
            </a:r>
          </a:p>
          <a:p>
            <a:pPr>
              <a:buNone/>
            </a:pPr>
            <a:r>
              <a:rPr lang="en-US" dirty="0" smtClean="0"/>
              <a:t>b) At least 2 reject?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Distribution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space: All possible outcomes of an experiment comprise a set of outcomes is called sample space</a:t>
            </a:r>
          </a:p>
          <a:p>
            <a:endParaRPr lang="en-US" dirty="0"/>
          </a:p>
          <a:p>
            <a:r>
              <a:rPr lang="en-US" dirty="0" smtClean="0"/>
              <a:t>Example: a coin toss 3 times and interest is number of heads then 0, 1, 2, 3 will of interest rather than sample space.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Probability Distribution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variable:  variable whose value is determined by the outcome of a random experiment.</a:t>
            </a:r>
          </a:p>
          <a:p>
            <a:r>
              <a:rPr lang="en-US" dirty="0" smtClean="0"/>
              <a:t>Discrete  random variable: random variable whose set of values assumed is countable.</a:t>
            </a:r>
          </a:p>
          <a:p>
            <a:r>
              <a:rPr lang="en-US" dirty="0" smtClean="0"/>
              <a:t> Continuous  random variable: random variable whose set of values assumed is uncountable.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 random variable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smtClean="0"/>
              <a:t>Two balls are drawn at random in succession without replacement from an urn containing 4 red balls and 6 black balls. Find the probabilities of all possible outcomes.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 smtClean="0"/>
              <a:t>Solve: </a:t>
            </a:r>
          </a:p>
          <a:p>
            <a:pPr algn="just">
              <a:buNone/>
            </a:pPr>
            <a:r>
              <a:rPr lang="en-US" dirty="0" smtClean="0"/>
              <a:t>Let X = # of red balls in the outcome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 smtClean="0"/>
              <a:t>Possible outcomes: RR  RB   BR   BB</a:t>
            </a:r>
          </a:p>
          <a:p>
            <a:pPr algn="just">
              <a:buNone/>
            </a:pPr>
            <a:r>
              <a:rPr lang="en-US" dirty="0"/>
              <a:t> </a:t>
            </a:r>
            <a:r>
              <a:rPr lang="en-US" dirty="0" smtClean="0"/>
              <a:t>          X                        2    1    1       0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 smtClean="0"/>
              <a:t>Discrete  random variable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dirty="0" smtClean="0"/>
              <a:t>P(RR)=P(R) . P(R) =4/10   .  3/9= 2/15 = P(X=2)</a:t>
            </a:r>
          </a:p>
          <a:p>
            <a:pPr algn="just">
              <a:buNone/>
            </a:pPr>
            <a:r>
              <a:rPr lang="en-US" dirty="0" smtClean="0"/>
              <a:t>P(X=1)=P(RB)= 4/10 . 6/9 = 4/15</a:t>
            </a:r>
          </a:p>
          <a:p>
            <a:pPr algn="just">
              <a:buNone/>
            </a:pPr>
            <a:r>
              <a:rPr lang="en-US" dirty="0" smtClean="0"/>
              <a:t>P(X=1)=P(BR)= </a:t>
            </a:r>
            <a:r>
              <a:rPr lang="en-US" dirty="0"/>
              <a:t>6</a:t>
            </a:r>
            <a:r>
              <a:rPr lang="en-US" dirty="0" smtClean="0"/>
              <a:t>/10 . 4/9 = 4/15</a:t>
            </a:r>
          </a:p>
          <a:p>
            <a:pPr algn="just">
              <a:buNone/>
            </a:pPr>
            <a:r>
              <a:rPr lang="en-US" dirty="0" smtClean="0"/>
              <a:t>P(X=0)=P(BB)= 6/10 . 5/9 = 1/3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 smtClean="0"/>
              <a:t>So probability distribution is 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 smtClean="0"/>
              <a:t>X           0         1           2</a:t>
            </a:r>
          </a:p>
          <a:p>
            <a:pPr algn="just">
              <a:buNone/>
            </a:pPr>
            <a:r>
              <a:rPr lang="en-US" dirty="0" smtClean="0"/>
              <a:t>P(x)     1/3     8/15      2/15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 smtClean="0"/>
              <a:t>Probability distribution:  is a table listing all possible values together with the associated probabilities. The above is discrete probability </a:t>
            </a:r>
            <a:r>
              <a:rPr lang="en-US" smtClean="0"/>
              <a:t>distribution.</a:t>
            </a:r>
          </a:p>
          <a:p>
            <a:pPr algn="just">
              <a:buNone/>
            </a:pPr>
            <a:r>
              <a:rPr lang="en-US" smtClean="0">
                <a:solidFill>
                  <a:srgbClr val="FF0000"/>
                </a:solidFill>
              </a:rPr>
              <a:t>What do you mean by probability distribution?</a:t>
            </a:r>
            <a:endParaRPr lang="en-US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Continuous random variable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 smtClean="0"/>
              <a:t>A jar of coffee is picked at random from a filling process in which an automatic machine is filling  coffee jars each with 1 kg of coffee. Due to some faults in the automatic process, the  weight of a jar could vary from  jar to jar in the  range 0.9 kg to  1.05 kg.</a:t>
            </a:r>
          </a:p>
          <a:p>
            <a:pPr>
              <a:buNone/>
            </a:pPr>
            <a:r>
              <a:rPr lang="en-US" dirty="0" smtClean="0"/>
              <a:t>Let X denote the weight of a jar of coffee selected. What is the range of X?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Possible outcomes: 0.9&lt;=X&lt; 1.05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Continuous random variable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For continuous random variable the probability distribution is denoted by a function probability density function. 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 smtClean="0"/>
              <a:t>Instead of evaluating the probability of a value it expresses probability of a range of values.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Area under the curve from the range </a:t>
            </a:r>
            <a:r>
              <a:rPr lang="en-US" b="1" dirty="0" smtClean="0"/>
              <a:t>a</a:t>
            </a:r>
            <a:r>
              <a:rPr lang="en-US" dirty="0" smtClean="0"/>
              <a:t> to </a:t>
            </a:r>
            <a:r>
              <a:rPr lang="en-US" b="1" dirty="0" smtClean="0"/>
              <a:t>b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5656" y="4581128"/>
            <a:ext cx="3788992" cy="936104"/>
          </a:xfrm>
          <a:prstGeom prst="rect">
            <a:avLst/>
          </a:prstGeom>
          <a:noFill/>
        </p:spPr>
      </p:pic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806950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Expectation and variance</a:t>
            </a:r>
            <a:br>
              <a:rPr lang="en-US" dirty="0" smtClean="0"/>
            </a:br>
            <a:r>
              <a:rPr lang="en-US" dirty="0" smtClean="0"/>
              <a:t>of random variable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57250"/>
            <a:ext cx="9144000" cy="62753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9525"/>
            <a:r>
              <a:rPr lang="en-US" sz="2400" spc="-14" dirty="0"/>
              <a:t>Bernoull</a:t>
            </a:r>
            <a:r>
              <a:rPr lang="en-US" sz="2400" spc="-7" dirty="0"/>
              <a:t>i</a:t>
            </a:r>
            <a:r>
              <a:rPr lang="en-US" sz="2400" spc="53" dirty="0">
                <a:latin typeface="Times New Roman"/>
                <a:cs typeface="Times New Roman"/>
              </a:rPr>
              <a:t> </a:t>
            </a:r>
            <a:r>
              <a:rPr lang="en-US" sz="2400" spc="-14" dirty="0"/>
              <a:t>Distribution</a:t>
            </a:r>
            <a:r>
              <a:rPr lang="en-US" sz="2400" spc="-7" dirty="0"/>
              <a:t>:</a:t>
            </a:r>
            <a:r>
              <a:rPr lang="en-US" sz="2400" spc="63" dirty="0">
                <a:latin typeface="Times New Roman"/>
                <a:cs typeface="Times New Roman"/>
              </a:rPr>
              <a:t> </a:t>
            </a:r>
            <a:r>
              <a:rPr lang="en-US" sz="2400" spc="-14" dirty="0"/>
              <a:t>Bernoulli (</a:t>
            </a:r>
            <a:r>
              <a:rPr lang="en-US" sz="2400" spc="-14" dirty="0"/>
              <a:t>p)</a:t>
            </a:r>
            <a:endParaRPr lang="en-US" sz="24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414" y="1553930"/>
            <a:ext cx="8535318" cy="23339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5336" marR="3362" indent="-226931">
              <a:buFont typeface="Arial"/>
              <a:buChar char="•"/>
              <a:tabLst>
                <a:tab pos="235336" algn="l"/>
              </a:tabLst>
            </a:pPr>
            <a:r>
              <a:rPr sz="2400" spc="-3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sed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model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distribution</a:t>
            </a:r>
            <a:r>
              <a:rPr sz="2400" spc="5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5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two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possible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outcomes</a:t>
            </a:r>
          </a:p>
          <a:p>
            <a:pPr marL="499669" lvl="1" indent="-188689">
              <a:spcBef>
                <a:spcPts val="380"/>
              </a:spcBef>
              <a:buFont typeface="Arial"/>
              <a:buChar char="–"/>
              <a:tabLst>
                <a:tab pos="500090" algn="l"/>
              </a:tabLst>
            </a:pPr>
            <a:r>
              <a:rPr sz="2100" spc="-10" dirty="0">
                <a:latin typeface="Arial"/>
                <a:cs typeface="Arial"/>
              </a:rPr>
              <a:t>E.g.</a:t>
            </a:r>
            <a:r>
              <a:rPr sz="2100" spc="43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coin</a:t>
            </a:r>
            <a:r>
              <a:rPr sz="2100" spc="43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flipping</a:t>
            </a:r>
          </a:p>
          <a:p>
            <a:pPr marL="499669" lvl="1" indent="-188689">
              <a:spcBef>
                <a:spcPts val="377"/>
              </a:spcBef>
              <a:buFont typeface="Arial"/>
              <a:buChar char="–"/>
              <a:tabLst>
                <a:tab pos="500090" algn="l"/>
              </a:tabLst>
            </a:pPr>
            <a:r>
              <a:rPr sz="2100" spc="-14" dirty="0">
                <a:latin typeface="Arial"/>
                <a:cs typeface="Arial"/>
              </a:rPr>
              <a:t>A</a:t>
            </a:r>
            <a:r>
              <a:rPr sz="2100" spc="43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customer</a:t>
            </a:r>
            <a:r>
              <a:rPr sz="2100" spc="43" dirty="0">
                <a:latin typeface="Times New Roman"/>
                <a:cs typeface="Times New Roman"/>
              </a:rPr>
              <a:t> </a:t>
            </a:r>
            <a:r>
              <a:rPr sz="2100" spc="-3" dirty="0">
                <a:latin typeface="Arial"/>
                <a:cs typeface="Arial"/>
              </a:rPr>
              <a:t>wil</a:t>
            </a:r>
            <a:r>
              <a:rPr sz="2100" dirty="0">
                <a:latin typeface="Arial"/>
                <a:cs typeface="Arial"/>
              </a:rPr>
              <a:t>l</a:t>
            </a:r>
            <a:r>
              <a:rPr sz="2100" spc="43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click</a:t>
            </a:r>
            <a:r>
              <a:rPr sz="2100" spc="43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a</a:t>
            </a:r>
            <a:r>
              <a:rPr sz="2100" spc="43" dirty="0">
                <a:latin typeface="Times New Roman"/>
                <a:cs typeface="Times New Roman"/>
              </a:rPr>
              <a:t> </a:t>
            </a:r>
            <a:r>
              <a:rPr sz="2100" spc="-3" dirty="0">
                <a:latin typeface="Arial"/>
                <a:cs typeface="Arial"/>
              </a:rPr>
              <a:t>logi</a:t>
            </a:r>
            <a:r>
              <a:rPr sz="2100" dirty="0">
                <a:latin typeface="Arial"/>
                <a:cs typeface="Arial"/>
              </a:rPr>
              <a:t>n</a:t>
            </a:r>
            <a:r>
              <a:rPr sz="2100" spc="43" dirty="0">
                <a:latin typeface="Times New Roman"/>
                <a:cs typeface="Times New Roman"/>
              </a:rPr>
              <a:t> </a:t>
            </a:r>
            <a:r>
              <a:rPr sz="2100" spc="-3" dirty="0">
                <a:latin typeface="Arial"/>
                <a:cs typeface="Arial"/>
              </a:rPr>
              <a:t>butto</a:t>
            </a:r>
            <a:r>
              <a:rPr sz="2100" dirty="0">
                <a:latin typeface="Arial"/>
                <a:cs typeface="Arial"/>
              </a:rPr>
              <a:t>n</a:t>
            </a:r>
            <a:r>
              <a:rPr sz="2100" spc="47" dirty="0">
                <a:latin typeface="Times New Roman"/>
                <a:cs typeface="Times New Roman"/>
              </a:rPr>
              <a:t> </a:t>
            </a:r>
            <a:r>
              <a:rPr sz="2100" spc="-3" dirty="0">
                <a:latin typeface="Arial"/>
                <a:cs typeface="Arial"/>
              </a:rPr>
              <a:t>o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43" dirty="0">
                <a:latin typeface="Times New Roman"/>
                <a:cs typeface="Times New Roman"/>
              </a:rPr>
              <a:t> </a:t>
            </a:r>
            <a:r>
              <a:rPr sz="2100" spc="-3" dirty="0">
                <a:latin typeface="Arial"/>
                <a:cs typeface="Arial"/>
              </a:rPr>
              <a:t>not</a:t>
            </a:r>
            <a:endParaRPr sz="2100" dirty="0">
              <a:latin typeface="Arial"/>
              <a:cs typeface="Arial"/>
            </a:endParaRPr>
          </a:p>
          <a:p>
            <a:pPr marL="499669" lvl="1" indent="-188689">
              <a:spcBef>
                <a:spcPts val="377"/>
              </a:spcBef>
              <a:buFont typeface="Arial"/>
              <a:buChar char="–"/>
              <a:tabLst>
                <a:tab pos="500090" algn="l"/>
              </a:tabLst>
            </a:pPr>
            <a:r>
              <a:rPr sz="2100" spc="-14" dirty="0">
                <a:latin typeface="Arial"/>
                <a:cs typeface="Arial"/>
              </a:rPr>
              <a:t>A</a:t>
            </a:r>
            <a:r>
              <a:rPr sz="2100" spc="43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server</a:t>
            </a:r>
            <a:r>
              <a:rPr sz="2100" spc="43" dirty="0">
                <a:latin typeface="Times New Roman"/>
                <a:cs typeface="Times New Roman"/>
              </a:rPr>
              <a:t> </a:t>
            </a:r>
            <a:r>
              <a:rPr sz="2100" spc="-3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spc="43" dirty="0">
                <a:latin typeface="Times New Roman"/>
                <a:cs typeface="Times New Roman"/>
              </a:rPr>
              <a:t> </a:t>
            </a:r>
            <a:r>
              <a:rPr sz="2100" spc="-3" dirty="0">
                <a:latin typeface="Arial"/>
                <a:cs typeface="Arial"/>
              </a:rPr>
              <a:t>u</a:t>
            </a:r>
            <a:r>
              <a:rPr sz="2100" dirty="0">
                <a:latin typeface="Arial"/>
                <a:cs typeface="Arial"/>
              </a:rPr>
              <a:t>p</a:t>
            </a:r>
            <a:r>
              <a:rPr sz="2100" spc="43" dirty="0">
                <a:latin typeface="Times New Roman"/>
                <a:cs typeface="Times New Roman"/>
              </a:rPr>
              <a:t> </a:t>
            </a:r>
            <a:r>
              <a:rPr sz="2100" spc="-3" dirty="0">
                <a:latin typeface="Arial"/>
                <a:cs typeface="Arial"/>
              </a:rPr>
              <a:t>o</a:t>
            </a:r>
            <a:r>
              <a:rPr sz="2100" dirty="0">
                <a:latin typeface="Arial"/>
                <a:cs typeface="Arial"/>
              </a:rPr>
              <a:t>r</a:t>
            </a:r>
            <a:r>
              <a:rPr sz="2100" spc="43" dirty="0">
                <a:latin typeface="Times New Roman"/>
                <a:cs typeface="Times New Roman"/>
              </a:rPr>
              <a:t> </a:t>
            </a:r>
            <a:r>
              <a:rPr sz="2100" spc="-3" dirty="0">
                <a:latin typeface="Arial"/>
                <a:cs typeface="Arial"/>
              </a:rPr>
              <a:t>down</a:t>
            </a:r>
            <a:endParaRPr sz="2100" dirty="0">
              <a:latin typeface="Arial"/>
              <a:cs typeface="Arial"/>
            </a:endParaRPr>
          </a:p>
          <a:p>
            <a:pPr marL="234916" indent="-226511">
              <a:spcBef>
                <a:spcPts val="447"/>
              </a:spcBef>
              <a:buFont typeface="Arial"/>
              <a:buChar char="•"/>
              <a:tabLst>
                <a:tab pos="235336" algn="l"/>
              </a:tabLst>
            </a:pPr>
            <a:endParaRPr lang="en-US" sz="2400" spc="-3" dirty="0">
              <a:latin typeface="Arial"/>
              <a:cs typeface="Arial"/>
            </a:endParaRPr>
          </a:p>
          <a:p>
            <a:pPr marL="234916" indent="-226511">
              <a:spcBef>
                <a:spcPts val="447"/>
              </a:spcBef>
              <a:buFont typeface="Arial"/>
              <a:buChar char="•"/>
              <a:tabLst>
                <a:tab pos="235336" algn="l"/>
              </a:tabLst>
            </a:pPr>
            <a:r>
              <a:rPr sz="2400" spc="-3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arameter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56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</a:p>
        </p:txBody>
      </p:sp>
      <p:sp>
        <p:nvSpPr>
          <p:cNvPr id="4" name="object 4"/>
          <p:cNvSpPr/>
          <p:nvPr/>
        </p:nvSpPr>
        <p:spPr>
          <a:xfrm>
            <a:off x="129502" y="4088007"/>
            <a:ext cx="8884997" cy="977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66427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840</Words>
  <Application>Microsoft Office PowerPoint</Application>
  <PresentationFormat>On-screen Show (4:3)</PresentationFormat>
  <Paragraphs>108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Garamond</vt:lpstr>
      <vt:lpstr>Times New Roman</vt:lpstr>
      <vt:lpstr>Wingdings</vt:lpstr>
      <vt:lpstr>Office Theme</vt:lpstr>
      <vt:lpstr>Probability Distribution</vt:lpstr>
      <vt:lpstr>Probability Distribution</vt:lpstr>
      <vt:lpstr>Probability Distribution</vt:lpstr>
      <vt:lpstr>Discrete  random variable</vt:lpstr>
      <vt:lpstr>Discrete  random variable</vt:lpstr>
      <vt:lpstr>Continuous random variable</vt:lpstr>
      <vt:lpstr>Continuous random variable</vt:lpstr>
      <vt:lpstr>Expectation and variance of random variable</vt:lpstr>
      <vt:lpstr>Bernoulli Distribution: Bernoulli (p)</vt:lpstr>
      <vt:lpstr>Binomial Distribution: bin(n,p)</vt:lpstr>
      <vt:lpstr>Binomial Distribution: bin(n,p)</vt:lpstr>
      <vt:lpstr>Binomial Distribution</vt:lpstr>
      <vt:lpstr>Binomial Distribution</vt:lpstr>
      <vt:lpstr>Binomial Distribution</vt:lpstr>
      <vt:lpstr>Example: Binomial</vt:lpstr>
      <vt:lpstr>Example: Binomial</vt:lpstr>
      <vt:lpstr>Example: Binomial Distribution</vt:lpstr>
      <vt:lpstr>Example: Binomial Distribution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Distribution</dc:title>
  <dc:creator>patwary</dc:creator>
  <cp:lastModifiedBy>Sizdatul Karim Evan</cp:lastModifiedBy>
  <cp:revision>20</cp:revision>
  <dcterms:created xsi:type="dcterms:W3CDTF">2012-03-07T16:21:58Z</dcterms:created>
  <dcterms:modified xsi:type="dcterms:W3CDTF">2019-01-17T04:36:54Z</dcterms:modified>
</cp:coreProperties>
</file>