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85" r:id="rId3"/>
    <p:sldId id="286" r:id="rId4"/>
    <p:sldId id="288" r:id="rId5"/>
    <p:sldId id="289" r:id="rId6"/>
    <p:sldId id="290" r:id="rId7"/>
    <p:sldId id="291" r:id="rId8"/>
    <p:sldId id="287" r:id="rId9"/>
    <p:sldId id="292" r:id="rId10"/>
    <p:sldId id="293" r:id="rId11"/>
    <p:sldId id="280" r:id="rId12"/>
    <p:sldId id="276" r:id="rId13"/>
    <p:sldId id="296" r:id="rId14"/>
    <p:sldId id="297" r:id="rId15"/>
    <p:sldId id="295" r:id="rId16"/>
    <p:sldId id="262" r:id="rId17"/>
    <p:sldId id="260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94" r:id="rId26"/>
    <p:sldId id="272" r:id="rId27"/>
    <p:sldId id="299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B7D6E-9F37-4866-8048-2A60A363DFC7}" type="datetimeFigureOut">
              <a:rPr lang="en-GB" smtClean="0"/>
              <a:pPr/>
              <a:t>09/01/2020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7C3D1-114B-43FD-8F63-35D90B6F22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69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F0E5A-F0AE-4DF3-89A4-009753B7BEB4}" type="slidenum">
              <a:rPr lang="en-US"/>
              <a:pPr/>
              <a:t>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67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85514-E268-4880-9D4D-796EA3C805DF}" type="slidenum">
              <a:rPr lang="en-US"/>
              <a:pPr/>
              <a:t>14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95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85514-E268-4880-9D4D-796EA3C805DF}" type="slidenum">
              <a:rPr lang="en-US"/>
              <a:pPr/>
              <a:t>15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3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29AD6-3F70-4810-BAC6-0663CC472914}" type="slidenum">
              <a:rPr lang="en-US"/>
              <a:pPr/>
              <a:t>16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74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98F83-247D-4093-980B-6F569B71FF92}" type="slidenum">
              <a:rPr lang="en-US"/>
              <a:pPr/>
              <a:t>17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8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37554-124E-41DF-9780-56665D494C5C}" type="slidenum">
              <a:rPr lang="en-US"/>
              <a:pPr/>
              <a:t>18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4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1E1B9-1CDB-44B5-840B-6E40EEC391F1}" type="slidenum">
              <a:rPr lang="en-US"/>
              <a:pPr/>
              <a:t>19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64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0A7B8-0A50-46FB-8931-62431B1038DB}" type="slidenum">
              <a:rPr lang="en-US"/>
              <a:pPr/>
              <a:t>20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1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964B2-91AD-4DD6-9E3E-F8A78E137A79}" type="slidenum">
              <a:rPr lang="en-US"/>
              <a:pPr/>
              <a:t>21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97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EFA2AF-515A-47D8-B27E-8B0C983632AF}" type="slidenum">
              <a:rPr lang="en-US"/>
              <a:pPr/>
              <a:t>22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57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123C0-6D34-4A5D-BC2F-4EDF8F2D9242}" type="slidenum">
              <a:rPr lang="en-US"/>
              <a:pPr/>
              <a:t>23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9592-78C9-4184-BDE6-74BB4B7D023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205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E8CE1-BDDF-4A37-A861-983AC505C9E8}" type="slidenum">
              <a:rPr lang="en-US"/>
              <a:pPr/>
              <a:t>24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3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F0DE7-0361-4A08-A4FE-9CCBE5F20141}" type="slidenum">
              <a:rPr lang="en-US"/>
              <a:pPr/>
              <a:t>26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84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F0DE7-0361-4A08-A4FE-9CCBE5F20141}" type="slidenum">
              <a:rPr lang="en-US"/>
              <a:pPr/>
              <a:t>27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6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F0DE7-0361-4A08-A4FE-9CCBE5F20141}" type="slidenum">
              <a:rPr lang="en-US"/>
              <a:pPr/>
              <a:t>28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0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9592-78C9-4184-BDE6-74BB4B7D023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6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C3BC6-170D-4DB7-9309-E74DF02C9779}" type="slidenum">
              <a:rPr lang="en-US"/>
              <a:pPr/>
              <a:t>4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C3BC6-170D-4DB7-9309-E74DF02C9779}" type="slidenum">
              <a:rPr lang="en-US"/>
              <a:pPr/>
              <a:t>5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5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C3BC6-170D-4DB7-9309-E74DF02C9779}" type="slidenum">
              <a:rPr lang="en-US"/>
              <a:pPr/>
              <a:t>6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1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59592-78C9-4184-BDE6-74BB4B7D023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3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85514-E268-4880-9D4D-796EA3C805DF}" type="slidenum">
              <a:rPr lang="en-US"/>
              <a:pPr/>
              <a:t>12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3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85514-E268-4880-9D4D-796EA3C805DF}" type="slidenum">
              <a:rPr lang="en-US"/>
              <a:pPr/>
              <a:t>13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2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27E3-0B28-4DCE-BCCD-CD424D797BF8}" type="datetimeFigureOut">
              <a:rPr lang="en-GB" smtClean="0"/>
              <a:pPr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F349-0471-4D1F-9450-B63DE139D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27E3-0B28-4DCE-BCCD-CD424D797BF8}" type="datetimeFigureOut">
              <a:rPr lang="en-GB" smtClean="0"/>
              <a:pPr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F349-0471-4D1F-9450-B63DE139D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27E3-0B28-4DCE-BCCD-CD424D797BF8}" type="datetimeFigureOut">
              <a:rPr lang="en-GB" smtClean="0"/>
              <a:pPr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F349-0471-4D1F-9450-B63DE139D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F9B703E-65C3-493C-8196-E9BF9FA3C0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27E3-0B28-4DCE-BCCD-CD424D797BF8}" type="datetimeFigureOut">
              <a:rPr lang="en-GB" smtClean="0"/>
              <a:pPr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F349-0471-4D1F-9450-B63DE139D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27E3-0B28-4DCE-BCCD-CD424D797BF8}" type="datetimeFigureOut">
              <a:rPr lang="en-GB" smtClean="0"/>
              <a:pPr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F349-0471-4D1F-9450-B63DE139D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27E3-0B28-4DCE-BCCD-CD424D797BF8}" type="datetimeFigureOut">
              <a:rPr lang="en-GB" smtClean="0"/>
              <a:pPr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F349-0471-4D1F-9450-B63DE139D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27E3-0B28-4DCE-BCCD-CD424D797BF8}" type="datetimeFigureOut">
              <a:rPr lang="en-GB" smtClean="0"/>
              <a:pPr/>
              <a:t>09/01/2020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F349-0471-4D1F-9450-B63DE139D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27E3-0B28-4DCE-BCCD-CD424D797BF8}" type="datetimeFigureOut">
              <a:rPr lang="en-GB" smtClean="0"/>
              <a:pPr/>
              <a:t>09/01/2020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F349-0471-4D1F-9450-B63DE139D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27E3-0B28-4DCE-BCCD-CD424D797BF8}" type="datetimeFigureOut">
              <a:rPr lang="en-GB" smtClean="0"/>
              <a:pPr/>
              <a:t>09/01/2020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F349-0471-4D1F-9450-B63DE139D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27E3-0B28-4DCE-BCCD-CD424D797BF8}" type="datetimeFigureOut">
              <a:rPr lang="en-GB" smtClean="0"/>
              <a:pPr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F349-0471-4D1F-9450-B63DE139D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27E3-0B28-4DCE-BCCD-CD424D797BF8}" type="datetimeFigureOut">
              <a:rPr lang="en-GB" smtClean="0"/>
              <a:pPr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F349-0471-4D1F-9450-B63DE139D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227E3-0B28-4DCE-BCCD-CD424D797BF8}" type="datetimeFigureOut">
              <a:rPr lang="en-GB" smtClean="0"/>
              <a:pPr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2F349-0471-4D1F-9450-B63DE139D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457200" y="1828800"/>
            <a:ext cx="8153400" cy="19812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Discrete </a:t>
            </a:r>
            <a:r>
              <a:rPr lang="en-US" dirty="0">
                <a:latin typeface="Arial" charset="0"/>
              </a:rPr>
              <a:t>Probability Distributions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Poisson Probability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762000" y="56388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70" name="Text Box 50"/>
          <p:cNvSpPr txBox="1">
            <a:spLocks noChangeArrowheads="1"/>
          </p:cNvSpPr>
          <p:nvPr/>
        </p:nvSpPr>
        <p:spPr bwMode="auto">
          <a:xfrm>
            <a:off x="611560" y="5589240"/>
            <a:ext cx="80752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70C0"/>
                </a:solidFill>
              </a:rPr>
              <a:t>Excel calculation:  Calculate Poisson probability for each cell.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27384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Poisson distribution: 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Calculation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7904037" cy="404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68" name="Group 48"/>
          <p:cNvGraphicFramePr>
            <a:graphicFrameLocks noGrp="1"/>
          </p:cNvGraphicFramePr>
          <p:nvPr>
            <p:ph type="tbl" idx="1"/>
          </p:nvPr>
        </p:nvGraphicFramePr>
        <p:xfrm>
          <a:off x="323528" y="980728"/>
          <a:ext cx="5508104" cy="4423538"/>
        </p:xfrm>
        <a:graphic>
          <a:graphicData uri="http://schemas.openxmlformats.org/drawingml/2006/table">
            <a:tbl>
              <a:tblPr/>
              <a:tblGrid>
                <a:gridCol w="539552"/>
                <a:gridCol w="1512168"/>
                <a:gridCol w="1800200"/>
                <a:gridCol w="1656184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frequencies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Poisson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Expected frequencies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.5435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108.7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.3315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.101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.0205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.003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70" name="Text Box 50"/>
          <p:cNvSpPr txBox="1">
            <a:spLocks noChangeArrowheads="1"/>
          </p:cNvSpPr>
          <p:nvPr/>
        </p:nvSpPr>
        <p:spPr bwMode="auto">
          <a:xfrm>
            <a:off x="0" y="5589240"/>
            <a:ext cx="39959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/>
              <a:t>Degree </a:t>
            </a:r>
            <a:r>
              <a:rPr lang="en-US" sz="2000" b="1" dirty="0"/>
              <a:t>of freedom is 4-1-1 = 2. </a:t>
            </a:r>
            <a:endParaRPr lang="en-US" sz="2000" b="1" dirty="0" smtClean="0"/>
          </a:p>
          <a:p>
            <a:r>
              <a:rPr lang="en-US" sz="2000" b="1" dirty="0" smtClean="0"/>
              <a:t>Pearson’s  </a:t>
            </a:r>
            <a:r>
              <a:rPr lang="en-US" sz="2000" b="1" dirty="0"/>
              <a:t>statistic = .304; </a:t>
            </a:r>
            <a:endParaRPr lang="en-US" sz="2000" b="1" dirty="0" smtClean="0"/>
          </a:p>
          <a:p>
            <a:r>
              <a:rPr lang="en-US" sz="2000" b="1" dirty="0" smtClean="0"/>
              <a:t>P-value </a:t>
            </a:r>
            <a:r>
              <a:rPr lang="en-US" sz="2000" b="1" dirty="0"/>
              <a:t>is .</a:t>
            </a:r>
            <a:r>
              <a:rPr lang="en-US" sz="2000" b="1" dirty="0" smtClean="0"/>
              <a:t>859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Poisson distribution: 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Calculation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2160" y="980728"/>
            <a:ext cx="28803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Conduct a chi-square test to see if Poisson model is compatible  with data or not.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292080" y="5661249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Accept null hypothesis, data compatible with model 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0" y="836712"/>
            <a:ext cx="8748464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800" dirty="0" smtClean="0"/>
              <a:t>Suppose the number of deaths from typhoid fever over a 1-year period is Poisson distributed with parameter μ =</a:t>
            </a:r>
            <a:r>
              <a:rPr lang="el-GR" sz="2800" dirty="0" smtClean="0"/>
              <a:t>λ</a:t>
            </a:r>
            <a:r>
              <a:rPr lang="en-GB" sz="2800" dirty="0" smtClean="0"/>
              <a:t>t= 4.6. 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What is the probability distribution of the number of deaths over a 6-month period? 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A 3-month period?</a:t>
            </a:r>
            <a:endParaRPr lang="en-US" sz="28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Arial" charset="0"/>
              </a:rPr>
              <a:t>Sol. 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Arial" charset="0"/>
              </a:rPr>
              <a:t>1. λ=4.6*.5=2.3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Arial" charset="0"/>
              </a:rPr>
              <a:t>If random variable x follows </a:t>
            </a:r>
            <a:r>
              <a:rPr lang="en-US" sz="2800" dirty="0" err="1" smtClean="0">
                <a:latin typeface="Arial" charset="0"/>
              </a:rPr>
              <a:t>poisson</a:t>
            </a:r>
            <a:r>
              <a:rPr lang="en-US" sz="2800" dirty="0" smtClean="0">
                <a:latin typeface="Arial" charset="0"/>
              </a:rPr>
              <a:t> distribution</a:t>
            </a:r>
          </a:p>
          <a:p>
            <a:pPr>
              <a:spcBef>
                <a:spcPct val="5000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800" dirty="0" smtClean="0">
              <a:latin typeface="Arial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1763713" y="5513388"/>
          <a:ext cx="34242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Equation" r:id="rId4" imgW="1282680" imgH="368280" progId="Equation.3">
                  <p:embed/>
                </p:oleObj>
              </mc:Choice>
              <mc:Fallback>
                <p:oleObj name="Equation" r:id="rId4" imgW="128268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513388"/>
                        <a:ext cx="3424237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4000" dirty="0" smtClean="0">
                <a:latin typeface="Arial" charset="0"/>
              </a:rPr>
              <a:t>Example: </a:t>
            </a:r>
            <a:r>
              <a:rPr lang="en-US" sz="4000" i="1" dirty="0" smtClean="0">
                <a:latin typeface="Arial" charset="0"/>
              </a:rPr>
              <a:t>A Poisson Process</a:t>
            </a:r>
            <a:endParaRPr lang="en-US" sz="4000" i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0" y="836712"/>
            <a:ext cx="874846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800" dirty="0" smtClean="0">
              <a:latin typeface="Arial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251520" y="764704"/>
          <a:ext cx="36623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Equation" r:id="rId4" imgW="1371600" imgH="368280" progId="Equation.3">
                  <p:embed/>
                </p:oleObj>
              </mc:Choice>
              <mc:Fallback>
                <p:oleObj name="Equation" r:id="rId4" imgW="137160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64704"/>
                        <a:ext cx="3662363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4000" dirty="0" smtClean="0">
                <a:latin typeface="Arial" charset="0"/>
              </a:rPr>
              <a:t>Example: </a:t>
            </a:r>
            <a:r>
              <a:rPr lang="en-US" sz="4000" i="1" dirty="0" smtClean="0">
                <a:latin typeface="Arial" charset="0"/>
              </a:rPr>
              <a:t>A Poisson Process</a:t>
            </a:r>
            <a:endParaRPr lang="en-US" sz="4000" i="1" dirty="0">
              <a:latin typeface="Arial" charset="0"/>
            </a:endParaRP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251520" y="1700808"/>
          <a:ext cx="37957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name="Equation" r:id="rId6" imgW="1422360" imgH="368280" progId="Equation.3">
                  <p:embed/>
                </p:oleObj>
              </mc:Choice>
              <mc:Fallback>
                <p:oleObj name="Equation" r:id="rId6" imgW="142236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00808"/>
                        <a:ext cx="3795713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307975" y="3573463"/>
          <a:ext cx="37957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6" name="Equation" r:id="rId8" imgW="1422360" imgH="368280" progId="Equation.3">
                  <p:embed/>
                </p:oleObj>
              </mc:Choice>
              <mc:Fallback>
                <p:oleObj name="Equation" r:id="rId8" imgW="1422360" imgH="368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3573463"/>
                        <a:ext cx="3795713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461963" y="5899150"/>
          <a:ext cx="36274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7" name="Equation" r:id="rId10" imgW="1358640" imgH="190440" progId="Equation.3">
                  <p:embed/>
                </p:oleObj>
              </mc:Choice>
              <mc:Fallback>
                <p:oleObj name="Equation" r:id="rId10" imgW="1358640" imgH="1904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5899150"/>
                        <a:ext cx="362743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251520" y="2636912"/>
          <a:ext cx="37623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8" name="Equation" r:id="rId12" imgW="1409400" imgH="368280" progId="Equation.3">
                  <p:embed/>
                </p:oleObj>
              </mc:Choice>
              <mc:Fallback>
                <p:oleObj name="Equation" r:id="rId12" imgW="1409400" imgH="368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36912"/>
                        <a:ext cx="3762375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323528" y="4725144"/>
          <a:ext cx="37623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9" name="Equation" r:id="rId14" imgW="1409400" imgH="368280" progId="Equation.3">
                  <p:embed/>
                </p:oleObj>
              </mc:Choice>
              <mc:Fallback>
                <p:oleObj name="Equation" r:id="rId14" imgW="1409400" imgH="368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25144"/>
                        <a:ext cx="3762375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0" y="836712"/>
            <a:ext cx="8748464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800" dirty="0" smtClean="0"/>
              <a:t>Suppose the number of deaths from typhoid fever over a 1-year period is Poisson distributed with parameter μ =</a:t>
            </a:r>
            <a:r>
              <a:rPr lang="el-GR" sz="2800" dirty="0" smtClean="0"/>
              <a:t>λ</a:t>
            </a:r>
            <a:r>
              <a:rPr lang="en-GB" sz="2800" dirty="0" smtClean="0"/>
              <a:t>t= 4.6. 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What is the probability distribution of the number of deaths over a 6-month period? </a:t>
            </a:r>
            <a:r>
              <a:rPr lang="en-GB" sz="2800" dirty="0" smtClean="0"/>
              <a:t> </a:t>
            </a:r>
            <a:r>
              <a:rPr lang="en-GB" sz="2800" dirty="0" err="1" smtClean="0"/>
              <a:t>Ans</a:t>
            </a:r>
            <a:r>
              <a:rPr lang="en-GB" sz="2800" dirty="0" smtClean="0"/>
              <a:t> 2.3</a:t>
            </a:r>
            <a:endParaRPr lang="en-GB" sz="2800" dirty="0" smtClean="0"/>
          </a:p>
          <a:p>
            <a:pPr marL="514350" indent="-514350">
              <a:buAutoNum type="arabicPeriod"/>
            </a:pPr>
            <a:r>
              <a:rPr lang="en-GB" sz="2800" dirty="0" smtClean="0"/>
              <a:t>A 3-month period?</a:t>
            </a:r>
            <a:endParaRPr lang="en-US" sz="28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Arial" charset="0"/>
              </a:rPr>
              <a:t>Sol. </a:t>
            </a:r>
            <a:r>
              <a:rPr lang="en-US" sz="2800" dirty="0" smtClean="0">
                <a:latin typeface="Arial" charset="0"/>
              </a:rPr>
              <a:t> </a:t>
            </a:r>
            <a:endParaRPr lang="en-US" sz="28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Arial" charset="0"/>
              </a:rPr>
              <a:t>2. </a:t>
            </a:r>
            <a:r>
              <a:rPr lang="en-US" sz="2800" dirty="0" smtClean="0">
                <a:latin typeface="Arial" charset="0"/>
              </a:rPr>
              <a:t>λ=4.6*0.25=1.15</a:t>
            </a:r>
            <a:endParaRPr lang="en-US" sz="28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Arial" charset="0"/>
              </a:rPr>
              <a:t>If random variable x follows </a:t>
            </a:r>
            <a:r>
              <a:rPr lang="en-US" sz="2800" dirty="0" err="1" smtClean="0">
                <a:latin typeface="Arial" charset="0"/>
              </a:rPr>
              <a:t>poisson</a:t>
            </a:r>
            <a:r>
              <a:rPr lang="en-US" sz="2800" dirty="0" smtClean="0">
                <a:latin typeface="Arial" charset="0"/>
              </a:rPr>
              <a:t> distribution</a:t>
            </a:r>
          </a:p>
          <a:p>
            <a:pPr>
              <a:spcBef>
                <a:spcPct val="5000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800" dirty="0" smtClean="0">
              <a:latin typeface="Arial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990707"/>
              </p:ext>
            </p:extLst>
          </p:nvPr>
        </p:nvGraphicFramePr>
        <p:xfrm>
          <a:off x="1019175" y="5445125"/>
          <a:ext cx="49180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4" imgW="1841400" imgH="419040" progId="Equation.3">
                  <p:embed/>
                </p:oleObj>
              </mc:Choice>
              <mc:Fallback>
                <p:oleObj name="Equation" r:id="rId4" imgW="18414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5445125"/>
                        <a:ext cx="4918075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4000" dirty="0" smtClean="0">
                <a:latin typeface="Arial" charset="0"/>
              </a:rPr>
              <a:t>Example: </a:t>
            </a:r>
            <a:r>
              <a:rPr lang="en-US" sz="4000" i="1" dirty="0" smtClean="0">
                <a:latin typeface="Arial" charset="0"/>
              </a:rPr>
              <a:t>A Poisson Process</a:t>
            </a:r>
            <a:endParaRPr lang="en-US" sz="4000" i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0" y="836712"/>
            <a:ext cx="874846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Arial" charset="0"/>
              </a:rPr>
              <a:t>Average number of homes sold by a company is 2 homes per day. What is the probability that exactly 3 homes will be sold tomorrow?</a:t>
            </a:r>
          </a:p>
          <a:p>
            <a:pPr>
              <a:spcBef>
                <a:spcPct val="5000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Arial" charset="0"/>
              </a:rPr>
              <a:t>Sol. λ=2.0  x=3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Arial" charset="0"/>
              </a:rPr>
              <a:t>If random variable x follows </a:t>
            </a:r>
            <a:r>
              <a:rPr lang="en-US" sz="2800" dirty="0" err="1" smtClean="0">
                <a:latin typeface="Arial" charset="0"/>
              </a:rPr>
              <a:t>poisson</a:t>
            </a:r>
            <a:r>
              <a:rPr lang="en-US" sz="2800" dirty="0" smtClean="0">
                <a:latin typeface="Arial" charset="0"/>
              </a:rPr>
              <a:t> distribution</a:t>
            </a:r>
          </a:p>
          <a:p>
            <a:pPr>
              <a:spcBef>
                <a:spcPct val="5000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8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800" dirty="0" smtClean="0">
              <a:latin typeface="Arial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1547664" y="5013176"/>
          <a:ext cx="40005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Equation" r:id="rId4" imgW="1498600" imgH="419100" progId="Equation.3">
                  <p:embed/>
                </p:oleObj>
              </mc:Choice>
              <mc:Fallback>
                <p:oleObj name="Equation" r:id="rId4" imgW="14986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013176"/>
                        <a:ext cx="40005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4000" dirty="0" smtClean="0">
                <a:latin typeface="Arial" charset="0"/>
              </a:rPr>
              <a:t>Example: </a:t>
            </a:r>
            <a:r>
              <a:rPr lang="en-US" sz="4000" i="1" dirty="0" smtClean="0">
                <a:latin typeface="Arial" charset="0"/>
              </a:rPr>
              <a:t>A Poisson Process</a:t>
            </a:r>
            <a:endParaRPr lang="en-US" sz="4000" i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0" y="836712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lang="en-US" sz="2800" dirty="0" smtClean="0">
                <a:latin typeface="Arial" charset="0"/>
              </a:rPr>
              <a:t>The </a:t>
            </a:r>
            <a:r>
              <a:rPr lang="en-US" sz="2800" dirty="0">
                <a:latin typeface="Arial" charset="0"/>
              </a:rPr>
              <a:t>Food and Drug Administration sets a Food Defect Action Level (FDAL) for various foreign substances that inevitably end up in the food we eat and liquids we drink.  </a:t>
            </a:r>
            <a:endParaRPr lang="en-US" sz="2800" dirty="0" smtClean="0">
              <a:latin typeface="Arial" charset="0"/>
            </a:endParaRPr>
          </a:p>
          <a:p>
            <a:pPr marL="457200" indent="-457200" algn="just">
              <a:spcBef>
                <a:spcPct val="50000"/>
              </a:spcBef>
            </a:pPr>
            <a:r>
              <a:rPr lang="en-US" sz="2800" dirty="0" smtClean="0">
                <a:solidFill>
                  <a:srgbClr val="0070C0"/>
                </a:solidFill>
                <a:latin typeface="Arial" charset="0"/>
              </a:rPr>
              <a:t>For </a:t>
            </a:r>
            <a:r>
              <a:rPr lang="en-US" sz="2800" dirty="0">
                <a:solidFill>
                  <a:srgbClr val="0070C0"/>
                </a:solidFill>
                <a:latin typeface="Arial" charset="0"/>
              </a:rPr>
              <a:t>example, the FDAL level for insect filth in chocolate is 0.6 insect fragments (larvae, eggs, body parts, and so on) per 1 gram</a:t>
            </a:r>
            <a:r>
              <a:rPr lang="en-US" sz="2800" dirty="0" smtClean="0">
                <a:solidFill>
                  <a:srgbClr val="0070C0"/>
                </a:solidFill>
                <a:latin typeface="Arial" charset="0"/>
              </a:rPr>
              <a:t>.</a:t>
            </a:r>
          </a:p>
          <a:p>
            <a:pPr marL="457200" indent="-457200">
              <a:spcBef>
                <a:spcPct val="50000"/>
              </a:spcBef>
            </a:pPr>
            <a:endParaRPr lang="en-US" sz="2800" dirty="0">
              <a:latin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lphaLcParenBoth"/>
            </a:pPr>
            <a:r>
              <a:rPr lang="en-US" sz="2800" dirty="0">
                <a:latin typeface="Arial" charset="0"/>
              </a:rPr>
              <a:t>Determine the mean number of insect fragments in a 5 gram sample of chocolate</a:t>
            </a:r>
            <a:r>
              <a:rPr lang="en-US" sz="2800" dirty="0" smtClean="0">
                <a:latin typeface="Arial" charset="0"/>
              </a:rPr>
              <a:t>.</a:t>
            </a:r>
            <a:endParaRPr lang="en-US" sz="2800" dirty="0">
              <a:latin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lphaLcParenBoth"/>
            </a:pPr>
            <a:r>
              <a:rPr lang="en-US" sz="2800" dirty="0">
                <a:latin typeface="Arial" charset="0"/>
              </a:rPr>
              <a:t> What is the standard deviation?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4000" dirty="0" smtClean="0">
                <a:latin typeface="Arial" charset="0"/>
              </a:rPr>
              <a:t>Example: </a:t>
            </a:r>
            <a:r>
              <a:rPr lang="en-US" sz="4000" i="1" dirty="0" smtClean="0">
                <a:latin typeface="Arial" charset="0"/>
              </a:rPr>
              <a:t>Computing Poisson Probabilities</a:t>
            </a:r>
            <a:endParaRPr lang="en-US" sz="4000" i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908720"/>
            <a:ext cx="84604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 algn="just">
              <a:buFont typeface="Arial" pitchFamily="34" charset="0"/>
              <a:buChar char="•"/>
            </a:pPr>
            <a:r>
              <a:rPr lang="en-US" sz="3200" dirty="0" smtClean="0"/>
              <a:t> For a sufficiently small interval, the probability of two successes is 0.</a:t>
            </a:r>
          </a:p>
          <a:p>
            <a:pPr marL="180000" algn="just">
              <a:buFont typeface="Arial" pitchFamily="34" charset="0"/>
              <a:buChar char="•"/>
            </a:pPr>
            <a:endParaRPr lang="en-US" sz="3200" dirty="0" smtClean="0"/>
          </a:p>
          <a:p>
            <a:pPr marL="180000" algn="just">
              <a:buFont typeface="Arial" pitchFamily="34" charset="0"/>
              <a:buChar char="•"/>
            </a:pPr>
            <a:r>
              <a:rPr lang="en-US" sz="3200" dirty="0" smtClean="0"/>
              <a:t> The probability of insect filth in one region of a candy bar is equal to the probability of insect filth in some other region of the candy bar.</a:t>
            </a:r>
          </a:p>
          <a:p>
            <a:pPr marL="180000" algn="just">
              <a:buFont typeface="Arial" pitchFamily="34" charset="0"/>
              <a:buChar char="•"/>
            </a:pPr>
            <a:endParaRPr lang="en-US" sz="3200" dirty="0" smtClean="0"/>
          </a:p>
          <a:p>
            <a:pPr marL="180000" algn="just">
              <a:buFont typeface="Arial" pitchFamily="34" charset="0"/>
              <a:buChar char="•"/>
            </a:pPr>
            <a:r>
              <a:rPr lang="en-US" sz="3200" dirty="0" smtClean="0"/>
              <a:t> The number of successes in any random sample is independent of the number of successes in any other random sample.</a:t>
            </a:r>
            <a:endParaRPr lang="en-US" sz="3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4000" dirty="0" smtClean="0">
                <a:latin typeface="Arial" charset="0"/>
              </a:rPr>
              <a:t>Assumptions: Why </a:t>
            </a:r>
            <a:r>
              <a:rPr lang="en-US" sz="4000" dirty="0" err="1" smtClean="0">
                <a:latin typeface="Arial" charset="0"/>
              </a:rPr>
              <a:t>poisson</a:t>
            </a:r>
            <a:r>
              <a:rPr lang="en-US" sz="4000" dirty="0" smtClean="0">
                <a:latin typeface="Arial" charset="0"/>
              </a:rPr>
              <a:t>?</a:t>
            </a:r>
            <a:endParaRPr lang="en-US" sz="4000" i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762000" y="425450"/>
            <a:ext cx="754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Probability Histogram of a Poisson Distribution with </a:t>
            </a:r>
            <a:r>
              <a:rPr lang="en-US" sz="2800" dirty="0" smtClean="0">
                <a:latin typeface="Arial" charset="0"/>
                <a:sym typeface="Symbol" charset="2"/>
              </a:rPr>
              <a:t>λ </a:t>
            </a:r>
            <a:r>
              <a:rPr lang="en-US" sz="2800" dirty="0">
                <a:latin typeface="Arial" charset="0"/>
                <a:sym typeface="Symbol" charset="2"/>
              </a:rPr>
              <a:t>= 1</a:t>
            </a:r>
            <a:endParaRPr lang="en-US" sz="2800" dirty="0">
              <a:latin typeface="Arial" charset="0"/>
            </a:endParaRP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7773988" cy="436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762000" y="425450"/>
            <a:ext cx="754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Probability Histogram of a Poisson Distribution with </a:t>
            </a:r>
            <a:r>
              <a:rPr lang="en-US" sz="2800" dirty="0" smtClean="0">
                <a:latin typeface="Arial" charset="0"/>
                <a:sym typeface="Symbol" charset="2"/>
              </a:rPr>
              <a:t>λ </a:t>
            </a:r>
            <a:r>
              <a:rPr lang="en-US" sz="2800" dirty="0">
                <a:latin typeface="Arial" charset="0"/>
                <a:sym typeface="Symbol" charset="2"/>
              </a:rPr>
              <a:t>= 3</a:t>
            </a:r>
            <a:endParaRPr lang="en-US" sz="2800" dirty="0">
              <a:latin typeface="Arial" charset="0"/>
            </a:endParaRPr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400"/>
            <a:ext cx="7850188" cy="454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normAutofit/>
          </a:bodyPr>
          <a:lstStyle/>
          <a:p>
            <a:endParaRPr lang="en-GB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Poisson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68656"/>
            <a:ext cx="2552700" cy="3105150"/>
          </a:xfrm>
          <a:prstGeom prst="rect">
            <a:avLst/>
          </a:prstGeom>
          <a:noFill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43809" y="908720"/>
            <a:ext cx="6300192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sz="3200" dirty="0">
                <a:latin typeface="Arial" charset="0"/>
              </a:rPr>
              <a:t>The distribution was derived by the French mathematician  </a:t>
            </a:r>
            <a:r>
              <a:rPr lang="en-GB" sz="3200" dirty="0" err="1">
                <a:latin typeface="Arial" charset="0"/>
              </a:rPr>
              <a:t>Siméon</a:t>
            </a:r>
            <a:r>
              <a:rPr lang="en-GB" sz="3200" dirty="0">
                <a:latin typeface="Arial" charset="0"/>
              </a:rPr>
              <a:t> Poisson</a:t>
            </a:r>
            <a:r>
              <a:rPr lang="en-US" sz="3200" dirty="0">
                <a:latin typeface="Arial" charset="0"/>
              </a:rPr>
              <a:t> in 1837, </a:t>
            </a:r>
            <a:endParaRPr lang="en-US" sz="3200" dirty="0" smtClean="0">
              <a:latin typeface="Arial" charset="0"/>
            </a:endParaRP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endParaRPr lang="en-US" sz="3200" dirty="0" smtClean="0">
              <a:latin typeface="Arial" charset="0"/>
            </a:endParaRP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endParaRPr lang="en-US" sz="3200" dirty="0" smtClean="0">
              <a:latin typeface="Arial" charset="0"/>
            </a:endParaRP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sz="3200" dirty="0" smtClean="0">
                <a:latin typeface="Arial" charset="0"/>
              </a:rPr>
              <a:t>The </a:t>
            </a:r>
            <a:r>
              <a:rPr lang="en-US" sz="3200" dirty="0">
                <a:latin typeface="Arial" charset="0"/>
              </a:rPr>
              <a:t>first application was the description of the number of deaths by horse kicking in the Prussian army.</a:t>
            </a:r>
            <a:endParaRPr lang="en-GB" sz="3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762000" y="425450"/>
            <a:ext cx="754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Probability Histogram of a Poisson Distribution with </a:t>
            </a:r>
            <a:r>
              <a:rPr lang="en-US" sz="2800" dirty="0" smtClean="0">
                <a:latin typeface="Arial" charset="0"/>
                <a:sym typeface="Symbol" charset="2"/>
              </a:rPr>
              <a:t>λ </a:t>
            </a:r>
            <a:r>
              <a:rPr lang="en-US" sz="2800" dirty="0">
                <a:latin typeface="Arial" charset="0"/>
                <a:sym typeface="Symbol" charset="2"/>
              </a:rPr>
              <a:t>= 7</a:t>
            </a:r>
            <a:endParaRPr lang="en-US" sz="2800" dirty="0">
              <a:latin typeface="Arial" charset="0"/>
            </a:endParaRP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231188" cy="481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762000" y="425450"/>
            <a:ext cx="754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Probability Histogram of a Poisson Distribution with </a:t>
            </a:r>
            <a:r>
              <a:rPr lang="en-US" sz="2800" dirty="0" smtClean="0">
                <a:latin typeface="Arial" charset="0"/>
                <a:sym typeface="Symbol" charset="2"/>
              </a:rPr>
              <a:t>λ </a:t>
            </a:r>
            <a:r>
              <a:rPr lang="en-US" sz="2800" dirty="0">
                <a:latin typeface="Arial" charset="0"/>
                <a:sym typeface="Symbol" charset="2"/>
              </a:rPr>
              <a:t>= 15</a:t>
            </a:r>
            <a:endParaRPr lang="en-US" sz="2800" dirty="0">
              <a:latin typeface="Arial" charset="0"/>
            </a:endParaRP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8002588" cy="468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0" y="620688"/>
            <a:ext cx="9144000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Arial" charset="0"/>
              </a:rPr>
              <a:t>In </a:t>
            </a:r>
            <a:r>
              <a:rPr lang="en-US" sz="2800" dirty="0">
                <a:latin typeface="Arial" charset="0"/>
              </a:rPr>
              <a:t>1910, Ernest Rutherford and Hans Geiger recorded the number of </a:t>
            </a:r>
            <a:r>
              <a:rPr lang="en-US" sz="2800" dirty="0">
                <a:latin typeface="Arial" charset="0"/>
                <a:sym typeface="Symbol" charset="2"/>
              </a:rPr>
              <a:t>-particles emitted from a polonium source in eighth-minute (7.5 second) intervals. The results are reported in the table on the next slide.  Does a Poisson probability function accurately describe the number of -particles emitted?</a:t>
            </a:r>
          </a:p>
          <a:p>
            <a:pPr>
              <a:spcBef>
                <a:spcPct val="50000"/>
              </a:spcBef>
            </a:pPr>
            <a:endParaRPr lang="en-US" sz="2800" dirty="0">
              <a:latin typeface="Arial" charset="0"/>
              <a:sym typeface="Symbol" charset="2"/>
            </a:endParaRPr>
          </a:p>
          <a:p>
            <a:pPr>
              <a:spcBef>
                <a:spcPct val="50000"/>
              </a:spcBef>
            </a:pPr>
            <a:endParaRPr lang="en-US" sz="1600" i="1" dirty="0" smtClean="0">
              <a:latin typeface="Arial" charset="0"/>
              <a:sym typeface="Symbol" charset="2"/>
            </a:endParaRPr>
          </a:p>
          <a:p>
            <a:pPr>
              <a:spcBef>
                <a:spcPct val="50000"/>
              </a:spcBef>
            </a:pPr>
            <a:endParaRPr lang="en-US" sz="1600" i="1" dirty="0" smtClean="0">
              <a:latin typeface="Arial" charset="0"/>
              <a:sym typeface="Symbol" charset="2"/>
            </a:endParaRPr>
          </a:p>
          <a:p>
            <a:pPr>
              <a:spcBef>
                <a:spcPct val="50000"/>
              </a:spcBef>
            </a:pPr>
            <a:endParaRPr lang="en-US" sz="1600" i="1" dirty="0" smtClean="0">
              <a:latin typeface="Arial" charset="0"/>
              <a:sym typeface="Symbol" charset="2"/>
            </a:endParaRPr>
          </a:p>
          <a:p>
            <a:pPr>
              <a:spcBef>
                <a:spcPct val="50000"/>
              </a:spcBef>
            </a:pPr>
            <a:endParaRPr lang="en-US" sz="1600" i="1" dirty="0" smtClean="0">
              <a:latin typeface="Arial" charset="0"/>
              <a:sym typeface="Symbol" charset="2"/>
            </a:endParaRPr>
          </a:p>
          <a:p>
            <a:pPr>
              <a:spcBef>
                <a:spcPct val="50000"/>
              </a:spcBef>
            </a:pPr>
            <a:r>
              <a:rPr lang="en-US" sz="1600" i="1" dirty="0" smtClean="0">
                <a:latin typeface="Arial" charset="0"/>
                <a:sym typeface="Symbol" charset="2"/>
              </a:rPr>
              <a:t>Source</a:t>
            </a:r>
            <a:r>
              <a:rPr lang="en-US" sz="1600" i="1" dirty="0">
                <a:latin typeface="Arial" charset="0"/>
                <a:sym typeface="Symbol" charset="2"/>
              </a:rPr>
              <a:t>: Rutherford, Sir Ernest; Chadwick, James; and Ellis, C.D.. Radiations from Radioactive Substances. London, Cambridge University Press, 1951, p. 172.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259112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 Poisson Particles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3" y="917575"/>
            <a:ext cx="5272994" cy="5679777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Poisson distribution: 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Calculation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Figur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740" y="789384"/>
            <a:ext cx="7687692" cy="6039431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Poisson distribution: 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Calculation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980728"/>
            <a:ext cx="9144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Pearson’s chi-squared statistics = 12.955;  </a:t>
            </a:r>
            <a:endParaRPr lang="en-US" sz="2800" b="1" dirty="0" smtClean="0"/>
          </a:p>
          <a:p>
            <a:pPr>
              <a:spcBef>
                <a:spcPct val="50000"/>
              </a:spcBef>
            </a:pPr>
            <a:r>
              <a:rPr lang="en-US" sz="2800" b="1" dirty="0" err="1" smtClean="0"/>
              <a:t>d.f</a:t>
            </a:r>
            <a:r>
              <a:rPr lang="en-US" sz="2800" b="1" dirty="0"/>
              <a:t>.=12-1-1=10 </a:t>
            </a:r>
          </a:p>
          <a:p>
            <a:pPr>
              <a:spcBef>
                <a:spcPct val="50000"/>
              </a:spcBef>
            </a:pPr>
            <a:r>
              <a:rPr lang="en-US" sz="2800" b="1" dirty="0"/>
              <a:t>Poisson parameter = 3.87, </a:t>
            </a:r>
            <a:endParaRPr lang="en-US" sz="2800" b="1" dirty="0" smtClean="0"/>
          </a:p>
          <a:p>
            <a:pPr>
              <a:spcBef>
                <a:spcPct val="50000"/>
              </a:spcBef>
            </a:pPr>
            <a:r>
              <a:rPr lang="en-US" sz="2800" b="1" dirty="0" smtClean="0"/>
              <a:t>P-value </a:t>
            </a:r>
            <a:r>
              <a:rPr lang="en-US" sz="2800" b="1" dirty="0"/>
              <a:t>between .95 and .975. </a:t>
            </a:r>
            <a:endParaRPr lang="en-US" sz="2800" b="1" dirty="0" smtClean="0"/>
          </a:p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0070C0"/>
                </a:solidFill>
              </a:rPr>
              <a:t>Accept </a:t>
            </a:r>
            <a:r>
              <a:rPr lang="en-US" sz="3200" dirty="0">
                <a:solidFill>
                  <a:srgbClr val="0070C0"/>
                </a:solidFill>
              </a:rPr>
              <a:t>null hypothesis : data are compatible with Poisson model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 from calculation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0" y="836712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3600" dirty="0" smtClean="0"/>
              <a:t>The binomial distribution with large n and small p can be accurately approximated by </a:t>
            </a:r>
          </a:p>
          <a:p>
            <a:endParaRPr lang="en-GB" sz="3600" dirty="0" smtClean="0"/>
          </a:p>
          <a:p>
            <a:r>
              <a:rPr lang="en-GB" sz="3600" b="1" dirty="0" smtClean="0"/>
              <a:t>a Poisson distribution with parameter μ = </a:t>
            </a:r>
            <a:r>
              <a:rPr lang="en-GB" sz="3600" b="1" i="1" dirty="0" err="1" smtClean="0"/>
              <a:t>np</a:t>
            </a:r>
            <a:r>
              <a:rPr lang="en-GB" sz="3600" b="1" i="1" dirty="0" smtClean="0"/>
              <a:t>.</a:t>
            </a:r>
            <a:endParaRPr lang="en-US" sz="3600" b="1" dirty="0" smtClean="0">
              <a:latin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lang="en-GB" sz="3600" dirty="0" smtClean="0"/>
              <a:t>Poisson Approximation to the Binomial Distribution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0" y="836712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 smtClean="0">
                <a:latin typeface="Arial" charset="0"/>
              </a:rPr>
              <a:t> According </a:t>
            </a:r>
            <a:r>
              <a:rPr lang="en-US" sz="2800" dirty="0">
                <a:latin typeface="Arial" charset="0"/>
              </a:rPr>
              <a:t>to the U.S. National Center for Health Statistics, 7.6% of male children under the age of 15 years have been diagnosed with Attention Deficit Disorder (ADD).  In a random sample of 120 male children under the age of 15 years, what is the probability that at least 4 of the children have ADD</a:t>
            </a:r>
            <a:r>
              <a:rPr lang="en-US" sz="2800" dirty="0" smtClean="0">
                <a:latin typeface="Arial" charset="0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Example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0" y="836712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/>
              <a:t>Suppose 6 of 15 students in a grade-school class develop influenza, whereas 20% of grade-school students nationwide develop influenza. Is there evidence of an excessive number of cases in the class? That is, what is the probability of obtaining at least 6 cases in this class if the nationwide rate holds true?</a:t>
            </a:r>
          </a:p>
          <a:p>
            <a:pPr algn="just"/>
            <a:endParaRPr lang="en-GB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What is the expected number of students in the class who will develop influenza?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What is the probability of obtaining exactly 6 events for a Poisson distribution with parameter μ = 4.0?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What is the probability of obtaining at least 6 events for a Poisson distribution with parameter μ = 4.0?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What is the expected value and variance for a Poisson distribution with parameter μ = 4.0?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000" i="1" dirty="0" smtClean="0">
                <a:latin typeface="Arial" charset="0"/>
              </a:rPr>
              <a:t>Example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normAutofit/>
          </a:bodyPr>
          <a:lstStyle/>
          <a:p>
            <a:r>
              <a:rPr lang="en-US" sz="4000" dirty="0" smtClean="0"/>
              <a:t>Poisson distribution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908720"/>
            <a:ext cx="8435280" cy="57606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binomial when n is large and p is small.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Simeon Denis Poisson(1781-1840) gave a theorem:    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  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charset="2"/>
                <a:ea typeface="+mn-ea"/>
                <a:cs typeface="+mn-cs"/>
              </a:rPr>
              <a:t>l 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3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np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expected value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e =2.71828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Mean=E(x)=</a:t>
            </a:r>
            <a:r>
              <a:rPr kumimoji="0" lang="el-GR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λ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(x)=</a:t>
            </a:r>
            <a:r>
              <a:rPr kumimoji="0" lang="el-GR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λ</a:t>
            </a:r>
            <a:endParaRPr kumimoji="0" lang="en-US" sz="43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755576" y="3068960"/>
          <a:ext cx="697989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Equation" r:id="rId4" imgW="2146300" imgH="419100" progId="Equation.3">
                  <p:embed/>
                </p:oleObj>
              </mc:Choice>
              <mc:Fallback>
                <p:oleObj name="Equation" r:id="rId4" imgW="21463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068960"/>
                        <a:ext cx="6979894" cy="1368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0" y="836712"/>
            <a:ext cx="9144000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 smtClean="0"/>
              <a:t>An experiment is called </a:t>
            </a:r>
            <a:r>
              <a:rPr lang="en-US" sz="2800" dirty="0"/>
              <a:t>P</a:t>
            </a:r>
            <a:r>
              <a:rPr lang="en-US" sz="2800" dirty="0" smtClean="0"/>
              <a:t>oisson experiment if  it has the following properties:</a:t>
            </a:r>
          </a:p>
          <a:p>
            <a:pPr marL="514350" indent="-514350">
              <a:buAutoNum type="arabicPeriod"/>
            </a:pPr>
            <a:endParaRPr lang="en-GB" sz="2800" dirty="0" smtClean="0"/>
          </a:p>
          <a:p>
            <a:pPr marL="514350" indent="-514350">
              <a:buAutoNum type="arabicPeriod"/>
            </a:pPr>
            <a:r>
              <a:rPr lang="en-GB" sz="2800" dirty="0" smtClean="0"/>
              <a:t>The probability of observing 1 success  is directly proportional to the length of the time interval </a:t>
            </a:r>
            <a:r>
              <a:rPr lang="en-GB" sz="2800" dirty="0" err="1" smtClean="0"/>
              <a:t>Δ</a:t>
            </a:r>
            <a:r>
              <a:rPr lang="en-GB" sz="2800" i="1" dirty="0" err="1" smtClean="0"/>
              <a:t>t</a:t>
            </a:r>
            <a:r>
              <a:rPr lang="en-GB" sz="2800" i="1" dirty="0" smtClean="0"/>
              <a:t>. </a:t>
            </a:r>
          </a:p>
          <a:p>
            <a:pPr marL="514350" indent="-514350"/>
            <a:endParaRPr lang="en-GB" sz="2800" i="1" dirty="0" smtClean="0"/>
          </a:p>
          <a:p>
            <a:pPr marL="514350" indent="-514350"/>
            <a:endParaRPr lang="en-GB" sz="2800" i="1" dirty="0" smtClean="0"/>
          </a:p>
          <a:p>
            <a:pPr marL="514350" indent="-514350"/>
            <a:r>
              <a:rPr lang="en-GB" sz="2800" i="1" dirty="0" smtClean="0"/>
              <a:t>    </a:t>
            </a:r>
            <a:r>
              <a:rPr lang="en-GB" sz="2800" i="1" dirty="0" smtClean="0">
                <a:solidFill>
                  <a:srgbClr val="002060"/>
                </a:solidFill>
              </a:rPr>
              <a:t>i.e. Pr(1 success) ≈ </a:t>
            </a:r>
            <a:r>
              <a:rPr lang="en-GB" sz="2800" i="1" dirty="0" err="1" smtClean="0">
                <a:solidFill>
                  <a:srgbClr val="002060"/>
                </a:solidFill>
              </a:rPr>
              <a:t>λΔt</a:t>
            </a:r>
            <a:r>
              <a:rPr lang="en-GB" sz="2800" i="1" dirty="0" smtClean="0">
                <a:solidFill>
                  <a:srgbClr val="002060"/>
                </a:solidFill>
              </a:rPr>
              <a:t>   for some constant λ</a:t>
            </a:r>
          </a:p>
          <a:p>
            <a:pPr marL="514350" indent="-514350"/>
            <a:endParaRPr lang="en-US" sz="2800" i="1" dirty="0" smtClean="0">
              <a:solidFill>
                <a:srgbClr val="002060"/>
              </a:solidFill>
            </a:endParaRPr>
          </a:p>
          <a:p>
            <a:pPr algn="just"/>
            <a:r>
              <a:rPr lang="en-GB" sz="2800" i="1" dirty="0" smtClean="0"/>
              <a:t>2. </a:t>
            </a:r>
            <a:r>
              <a:rPr lang="en-US" sz="2800" dirty="0" smtClean="0"/>
              <a:t>The </a:t>
            </a:r>
            <a:r>
              <a:rPr lang="en-US" sz="2800" dirty="0"/>
              <a:t>probability of two or more successes in </a:t>
            </a:r>
            <a:r>
              <a:rPr lang="en-US" sz="2800" dirty="0" smtClean="0"/>
              <a:t>any sufficiently </a:t>
            </a:r>
            <a:r>
              <a:rPr lang="en-US" sz="2800" dirty="0"/>
              <a:t>small subinterval is </a:t>
            </a:r>
            <a:r>
              <a:rPr lang="en-US" sz="2800" dirty="0" smtClean="0"/>
              <a:t>0.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GB" sz="2800" i="1" dirty="0" smtClean="0"/>
              <a:t> </a:t>
            </a:r>
            <a:r>
              <a:rPr lang="en-GB" sz="2800" i="1" dirty="0" smtClean="0">
                <a:solidFill>
                  <a:srgbClr val="002060"/>
                </a:solidFill>
              </a:rPr>
              <a:t>i.e. Pr(&gt;=2 success) ≈ 0        Pr(0 success) ≈ 1- </a:t>
            </a:r>
            <a:r>
              <a:rPr lang="en-GB" sz="2800" i="1" dirty="0" err="1" smtClean="0">
                <a:solidFill>
                  <a:srgbClr val="002060"/>
                </a:solidFill>
              </a:rPr>
              <a:t>λΔt</a:t>
            </a:r>
            <a:r>
              <a:rPr lang="en-GB" sz="2800" i="1" dirty="0" smtClean="0">
                <a:solidFill>
                  <a:srgbClr val="002060"/>
                </a:solidFill>
              </a:rPr>
              <a:t> </a:t>
            </a:r>
            <a:endParaRPr lang="en-US" sz="28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Poisson distribution: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Assumptions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0" y="836712"/>
            <a:ext cx="9144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rgbClr val="002060"/>
                </a:solidFill>
              </a:rPr>
              <a:t>3. </a:t>
            </a:r>
            <a:r>
              <a:rPr lang="en-GB" sz="2800" dirty="0" err="1" smtClean="0">
                <a:solidFill>
                  <a:srgbClr val="002060"/>
                </a:solidFill>
              </a:rPr>
              <a:t>Stationarity</a:t>
            </a:r>
            <a:r>
              <a:rPr lang="en-GB" sz="2800" dirty="0" smtClean="0">
                <a:solidFill>
                  <a:srgbClr val="002060"/>
                </a:solidFill>
              </a:rPr>
              <a:t>: </a:t>
            </a:r>
            <a:r>
              <a:rPr lang="en-US" sz="2800" dirty="0" smtClean="0"/>
              <a:t>The </a:t>
            </a:r>
            <a:r>
              <a:rPr lang="en-US" sz="2800" dirty="0"/>
              <a:t>probability of success is the same for any two intervals of equal </a:t>
            </a:r>
            <a:r>
              <a:rPr lang="en-US" sz="2800" dirty="0" smtClean="0"/>
              <a:t>length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>
                <a:solidFill>
                  <a:srgbClr val="002060"/>
                </a:solidFill>
              </a:rPr>
              <a:t>i.e. probability equal to the size of the region.</a:t>
            </a:r>
          </a:p>
          <a:p>
            <a:pPr algn="just"/>
            <a:r>
              <a:rPr lang="en-US" sz="2800" dirty="0" smtClean="0">
                <a:solidFill>
                  <a:srgbClr val="002060"/>
                </a:solidFill>
              </a:rPr>
              <a:t>                                   Time : t</a:t>
            </a:r>
            <a:endParaRPr lang="en-US" sz="2800" dirty="0">
              <a:solidFill>
                <a:srgbClr val="002060"/>
              </a:solidFill>
            </a:endParaRPr>
          </a:p>
          <a:p>
            <a:pPr algn="just">
              <a:spcBef>
                <a:spcPct val="50000"/>
              </a:spcBef>
            </a:pPr>
            <a:endParaRPr lang="en-US" sz="2800" dirty="0" smtClean="0"/>
          </a:p>
          <a:p>
            <a:pPr algn="just">
              <a:spcBef>
                <a:spcPct val="50000"/>
              </a:spcBef>
            </a:pPr>
            <a:r>
              <a:rPr lang="en-US" sz="2800" dirty="0" smtClean="0"/>
              <a:t>      </a:t>
            </a:r>
            <a:endParaRPr lang="en-US" sz="2800" baseline="-25000" dirty="0" smtClean="0"/>
          </a:p>
          <a:p>
            <a:pPr algn="just">
              <a:spcBef>
                <a:spcPct val="50000"/>
              </a:spcBef>
            </a:pPr>
            <a:endParaRPr lang="en-US" sz="28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Poisson distribution: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Assumptions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3212976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r>
                        <a:rPr lang="en-US" sz="2400" baseline="-25000" dirty="0" smtClean="0"/>
                        <a:t>1</a:t>
                      </a:r>
                      <a:endParaRPr lang="en-GB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r>
                        <a:rPr lang="en-US" sz="2400" baseline="-25000" dirty="0" smtClean="0"/>
                        <a:t>2</a:t>
                      </a:r>
                      <a:endParaRPr lang="en-GB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</a:t>
                      </a:r>
                      <a:r>
                        <a:rPr lang="en-US" sz="2400" baseline="-25000" dirty="0" err="1" smtClean="0"/>
                        <a:t>n</a:t>
                      </a:r>
                      <a:endParaRPr lang="en-GB" sz="2400" baseline="-25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Probability</a:t>
                      </a:r>
                      <a:r>
                        <a:rPr lang="en-US" sz="2400" baseline="0" dirty="0" smtClean="0"/>
                        <a:t> :        </a:t>
                      </a:r>
                      <a:r>
                        <a:rPr lang="en-US" sz="2400" dirty="0" smtClean="0"/>
                        <a:t>p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=p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=…….. =</a:t>
                      </a:r>
                      <a:r>
                        <a:rPr lang="en-US" sz="2400" dirty="0" err="1" smtClean="0"/>
                        <a:t>p</a:t>
                      </a:r>
                      <a:r>
                        <a:rPr lang="en-US" sz="2400" baseline="-25000" dirty="0" err="1" smtClean="0"/>
                        <a:t>n</a:t>
                      </a:r>
                      <a:endParaRPr lang="en-GB" sz="24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baseline="-25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0" y="836712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 smtClean="0"/>
              <a:t>4. </a:t>
            </a:r>
            <a:r>
              <a:rPr lang="en-GB" sz="2800" dirty="0" smtClean="0">
                <a:solidFill>
                  <a:srgbClr val="002060"/>
                </a:solidFill>
              </a:rPr>
              <a:t>Independence:</a:t>
            </a:r>
            <a:r>
              <a:rPr lang="en-GB" sz="2800" dirty="0" smtClean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number of successes in any interval is independent of the number of successes in any other interval provided the intervals are not overlapping</a:t>
            </a:r>
            <a:r>
              <a:rPr lang="en-US" sz="2800" dirty="0" smtClean="0"/>
              <a:t>.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solidFill>
                  <a:srgbClr val="002060"/>
                </a:solidFill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en-US" sz="2800" dirty="0" smtClean="0">
                <a:solidFill>
                  <a:srgbClr val="002060"/>
                </a:solidFill>
              </a:rPr>
              <a:t>Time : t</a:t>
            </a:r>
            <a:endParaRPr lang="en-US" sz="2800" dirty="0" smtClean="0"/>
          </a:p>
          <a:p>
            <a:pPr algn="just">
              <a:spcBef>
                <a:spcPct val="50000"/>
              </a:spcBef>
            </a:pPr>
            <a:endParaRPr lang="en-US" sz="2800" dirty="0" smtClean="0"/>
          </a:p>
          <a:p>
            <a:pPr algn="just">
              <a:spcBef>
                <a:spcPct val="50000"/>
              </a:spcBef>
            </a:pPr>
            <a:endParaRPr lang="en-US" sz="2800" dirty="0" smtClean="0"/>
          </a:p>
          <a:p>
            <a:pPr algn="just">
              <a:spcBef>
                <a:spcPct val="50000"/>
              </a:spcBef>
            </a:pPr>
            <a:endParaRPr lang="en-US" sz="2800" dirty="0" smtClean="0"/>
          </a:p>
          <a:p>
            <a:pPr algn="just">
              <a:spcBef>
                <a:spcPct val="50000"/>
              </a:spcBef>
            </a:pP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Poisson distribution: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Assumptions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3573016"/>
          <a:ext cx="6096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 smtClean="0"/>
                        <a:t>t</a:t>
                      </a:r>
                      <a:r>
                        <a:rPr lang="en-US" sz="3200" baseline="-25000" dirty="0" smtClean="0"/>
                        <a:t>1</a:t>
                      </a:r>
                      <a:endParaRPr lang="en-GB" sz="32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 smtClean="0"/>
                        <a:t>t</a:t>
                      </a:r>
                      <a:r>
                        <a:rPr lang="en-US" sz="3200" baseline="-25000" dirty="0" smtClean="0"/>
                        <a:t>1</a:t>
                      </a:r>
                      <a:endParaRPr lang="en-GB" sz="32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 smtClean="0"/>
                        <a:t>t</a:t>
                      </a:r>
                      <a:r>
                        <a:rPr lang="en-US" sz="3200" baseline="-25000" dirty="0" smtClean="0"/>
                        <a:t>1</a:t>
                      </a:r>
                      <a:endParaRPr lang="en-GB" sz="3200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N</a:t>
                      </a:r>
                      <a:r>
                        <a:rPr lang="en-US" sz="2400" baseline="-25000" dirty="0" smtClean="0"/>
                        <a:t>1</a:t>
                      </a:r>
                      <a:endParaRPr lang="en-GB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n</a:t>
                      </a:r>
                      <a:r>
                        <a:rPr lang="en-US" sz="2400" baseline="-25000" dirty="0" smtClean="0"/>
                        <a:t>2</a:t>
                      </a:r>
                      <a:endParaRPr lang="en-GB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n</a:t>
                      </a:r>
                      <a:r>
                        <a:rPr lang="en-US" sz="2400" baseline="-25000" dirty="0" err="1" smtClean="0"/>
                        <a:t>n</a:t>
                      </a:r>
                      <a:endParaRPr lang="en-GB" sz="2400" baseline="-250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</a:t>
                      </a:r>
                      <a:r>
                        <a:rPr lang="en-US" sz="3600" dirty="0" smtClean="0"/>
                        <a:t>n</a:t>
                      </a:r>
                      <a:r>
                        <a:rPr lang="en-US" sz="3600" baseline="-25000" dirty="0" smtClean="0"/>
                        <a:t>1</a:t>
                      </a:r>
                      <a:r>
                        <a:rPr lang="en-US" sz="3600" baseline="0" dirty="0" smtClean="0"/>
                        <a:t>, </a:t>
                      </a:r>
                      <a:r>
                        <a:rPr lang="en-US" sz="3600" dirty="0" smtClean="0"/>
                        <a:t>n</a:t>
                      </a:r>
                      <a:r>
                        <a:rPr lang="en-US" sz="3600" baseline="-25000" dirty="0" smtClean="0"/>
                        <a:t>2</a:t>
                      </a:r>
                      <a:r>
                        <a:rPr lang="en-US" sz="3600" baseline="0" dirty="0" smtClean="0"/>
                        <a:t>, </a:t>
                      </a:r>
                      <a:r>
                        <a:rPr lang="en-US" sz="3600" dirty="0" smtClean="0"/>
                        <a:t>…….., </a:t>
                      </a:r>
                      <a:r>
                        <a:rPr lang="en-US" sz="3600" dirty="0" err="1" smtClean="0"/>
                        <a:t>n</a:t>
                      </a:r>
                      <a:r>
                        <a:rPr lang="en-US" sz="3600" baseline="-25000" dirty="0" err="1" smtClean="0"/>
                        <a:t>n</a:t>
                      </a:r>
                      <a:r>
                        <a:rPr lang="en-US" sz="3600" baseline="-25000" dirty="0" smtClean="0"/>
                        <a:t> are independent</a:t>
                      </a:r>
                      <a:endParaRPr lang="en-GB" sz="24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baseline="-25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charset="0"/>
              </a:rPr>
              <a:t>Poisson Distribution</a:t>
            </a:r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56114" y="908720"/>
            <a:ext cx="8987886" cy="571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sz="2800" dirty="0" smtClean="0"/>
              <a:t>Poisson </a:t>
            </a:r>
            <a:r>
              <a:rPr lang="en-US" sz="2800" dirty="0"/>
              <a:t>distribution is </a:t>
            </a:r>
            <a:r>
              <a:rPr lang="en-US" sz="2800" dirty="0" smtClean="0"/>
              <a:t>the probability distribution that results from a </a:t>
            </a:r>
            <a:r>
              <a:rPr lang="en-US" sz="2800" dirty="0" err="1" smtClean="0"/>
              <a:t>poisson</a:t>
            </a:r>
            <a:r>
              <a:rPr lang="en-US" sz="2800" dirty="0" smtClean="0"/>
              <a:t> experiment.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endParaRPr lang="en-US" sz="2800" dirty="0" smtClean="0"/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sz="2800" dirty="0" smtClean="0"/>
              <a:t>Let x be the number of events occurring within a given time interval in a </a:t>
            </a:r>
            <a:r>
              <a:rPr lang="en-US" sz="2800" dirty="0" err="1" smtClean="0"/>
              <a:t>poisson</a:t>
            </a:r>
            <a:r>
              <a:rPr lang="en-US" sz="2800" dirty="0" smtClean="0"/>
              <a:t> process,  then this is a random variable and its probability distribution is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2800" dirty="0" smtClean="0"/>
          </a:p>
          <a:p>
            <a:endParaRPr lang="en-US" sz="2800" dirty="0" smtClean="0">
              <a:sym typeface="Symbol" charset="2"/>
            </a:endParaRPr>
          </a:p>
          <a:p>
            <a:endParaRPr lang="en-US" sz="2800" dirty="0" smtClean="0">
              <a:sym typeface="Symbol" charset="2"/>
            </a:endParaRPr>
          </a:p>
          <a:p>
            <a:pPr algn="just"/>
            <a:endParaRPr lang="en-US" sz="2800" dirty="0" smtClean="0">
              <a:sym typeface="Symbol" charset="2"/>
            </a:endParaRPr>
          </a:p>
          <a:p>
            <a:pPr algn="just"/>
            <a:r>
              <a:rPr lang="en-US" sz="2800" dirty="0" smtClean="0">
                <a:sym typeface="Symbol" charset="2"/>
              </a:rPr>
              <a:t> </a:t>
            </a:r>
            <a:r>
              <a:rPr lang="en-US" sz="2800" dirty="0" smtClean="0"/>
              <a:t>is the shape parameter which indicates the average number of events  over </a:t>
            </a:r>
            <a:r>
              <a:rPr lang="en-US" sz="2800" dirty="0" smtClean="0">
                <a:solidFill>
                  <a:srgbClr val="0070C0"/>
                </a:solidFill>
              </a:rPr>
              <a:t>a time period, not per unit time.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15616" y="4105250"/>
          <a:ext cx="57340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Equation" r:id="rId3" imgW="2146300" imgH="419100" progId="Equation.3">
                  <p:embed/>
                </p:oleObj>
              </mc:Choice>
              <mc:Fallback>
                <p:oleObj name="Equation" r:id="rId3" imgW="21463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105250"/>
                        <a:ext cx="573405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Poisson distribution: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Formal Definition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normAutofit/>
          </a:bodyPr>
          <a:lstStyle/>
          <a:p>
            <a:r>
              <a:rPr lang="en-US" sz="4000" dirty="0" smtClean="0"/>
              <a:t>Poisson distribution: </a:t>
            </a:r>
            <a:r>
              <a:rPr lang="en-US" sz="3600" dirty="0" smtClean="0"/>
              <a:t>Advantage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908720"/>
            <a:ext cx="8435280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No need to know n and p;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Estimate the parameter </a:t>
            </a:r>
            <a:r>
              <a:rPr lang="en-US" sz="3200" dirty="0" smtClean="0">
                <a:latin typeface="Symbol" charset="2"/>
              </a:rPr>
              <a:t>l </a:t>
            </a:r>
            <a:r>
              <a:rPr lang="en-US" sz="3200" dirty="0" smtClean="0"/>
              <a:t>from data.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Death </a:t>
            </a:r>
            <a:r>
              <a:rPr lang="en-US" sz="2800" dirty="0" smtClean="0">
                <a:solidFill>
                  <a:srgbClr val="002060"/>
                </a:solidFill>
              </a:rPr>
              <a:t>reports by </a:t>
            </a:r>
            <a:r>
              <a:rPr lang="en-US" sz="2800" dirty="0" smtClean="0">
                <a:solidFill>
                  <a:srgbClr val="002060"/>
                </a:solidFill>
              </a:rPr>
              <a:t>horse-kick from 10 cavalry corps over a period of </a:t>
            </a:r>
            <a:r>
              <a:rPr lang="en-US" sz="2800" dirty="0" smtClean="0">
                <a:solidFill>
                  <a:srgbClr val="002060"/>
                </a:solidFill>
              </a:rPr>
              <a:t>200 </a:t>
            </a:r>
            <a:r>
              <a:rPr lang="en-US" sz="2800" dirty="0" smtClean="0">
                <a:solidFill>
                  <a:srgbClr val="002060"/>
                </a:solidFill>
              </a:rPr>
              <a:t>years </a:t>
            </a:r>
            <a:r>
              <a:rPr lang="en-US" sz="2800" dirty="0" smtClean="0">
                <a:solidFill>
                  <a:srgbClr val="002060"/>
                </a:solidFill>
              </a:rPr>
              <a:t>by </a:t>
            </a:r>
            <a:r>
              <a:rPr lang="en-US" sz="2800" dirty="0" smtClean="0">
                <a:solidFill>
                  <a:srgbClr val="002060"/>
                </a:solidFill>
              </a:rPr>
              <a:t>Prussian officials.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661978"/>
              </p:ext>
            </p:extLst>
          </p:nvPr>
        </p:nvGraphicFramePr>
        <p:xfrm>
          <a:off x="1624413" y="3284984"/>
          <a:ext cx="4934052" cy="3566160"/>
        </p:xfrm>
        <a:graphic>
          <a:graphicData uri="http://schemas.openxmlformats.org/drawingml/2006/table">
            <a:tbl>
              <a:tblPr/>
              <a:tblGrid>
                <a:gridCol w="3061843"/>
                <a:gridCol w="1872209"/>
              </a:tblGrid>
              <a:tr h="3604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X= Number of deaths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Frequencies (year)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762000" y="56388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70" name="Text Box 50"/>
          <p:cNvSpPr txBox="1">
            <a:spLocks noChangeArrowheads="1"/>
          </p:cNvSpPr>
          <p:nvPr/>
        </p:nvSpPr>
        <p:spPr bwMode="auto">
          <a:xfrm>
            <a:off x="611560" y="5589240"/>
            <a:ext cx="80752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70C0"/>
                </a:solidFill>
              </a:rPr>
              <a:t>Excel calculation:  Calculate mean to find </a:t>
            </a:r>
            <a:r>
              <a:rPr lang="el-GR" sz="2800" dirty="0" smtClean="0">
                <a:solidFill>
                  <a:srgbClr val="0070C0"/>
                </a:solidFill>
              </a:rPr>
              <a:t>λ </a:t>
            </a:r>
            <a:r>
              <a:rPr lang="en-US" sz="2800" dirty="0" smtClean="0">
                <a:solidFill>
                  <a:srgbClr val="0070C0"/>
                </a:solidFill>
              </a:rPr>
              <a:t> ( </a:t>
            </a:r>
            <a:r>
              <a:rPr lang="en-US" sz="2800" dirty="0" err="1" smtClean="0">
                <a:solidFill>
                  <a:srgbClr val="0070C0"/>
                </a:solidFill>
              </a:rPr>
              <a:t>lamda</a:t>
            </a:r>
            <a:r>
              <a:rPr lang="en-US" sz="2800" dirty="0" smtClean="0">
                <a:solidFill>
                  <a:srgbClr val="0070C0"/>
                </a:solidFill>
              </a:rPr>
              <a:t> )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Poisson distribution: 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calculation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39415"/>
            <a:ext cx="6084168" cy="469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1250</Words>
  <Application>Microsoft Office PowerPoint</Application>
  <PresentationFormat>On-screen Show (4:3)</PresentationFormat>
  <Paragraphs>212</Paragraphs>
  <Slides>28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Symbol</vt:lpstr>
      <vt:lpstr>Times</vt:lpstr>
      <vt:lpstr>Times New Roman</vt:lpstr>
      <vt:lpstr>Office Theme</vt:lpstr>
      <vt:lpstr>Equation</vt:lpstr>
      <vt:lpstr>Microsoft Equation 3.0</vt:lpstr>
      <vt:lpstr>Discrete Probability Distributions</vt:lpstr>
      <vt:lpstr>PowerPoint Presentation</vt:lpstr>
      <vt:lpstr>Poisson distribution</vt:lpstr>
      <vt:lpstr>PowerPoint Presentation</vt:lpstr>
      <vt:lpstr>PowerPoint Presentation</vt:lpstr>
      <vt:lpstr>PowerPoint Presentation</vt:lpstr>
      <vt:lpstr>Poisson Distribution</vt:lpstr>
      <vt:lpstr>Poisson distribution: Advantage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patwary</dc:creator>
  <cp:lastModifiedBy>Sizdatul Karim Evan</cp:lastModifiedBy>
  <cp:revision>49</cp:revision>
  <dcterms:created xsi:type="dcterms:W3CDTF">2012-03-18T16:46:14Z</dcterms:created>
  <dcterms:modified xsi:type="dcterms:W3CDTF">2020-01-09T11:01:15Z</dcterms:modified>
</cp:coreProperties>
</file>