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1007" r:id="rId2"/>
    <p:sldId id="870" r:id="rId3"/>
    <p:sldId id="946" r:id="rId4"/>
    <p:sldId id="907" r:id="rId5"/>
    <p:sldId id="947" r:id="rId6"/>
    <p:sldId id="948" r:id="rId7"/>
    <p:sldId id="949" r:id="rId8"/>
    <p:sldId id="951" r:id="rId9"/>
    <p:sldId id="952" r:id="rId10"/>
    <p:sldId id="953" r:id="rId11"/>
    <p:sldId id="955" r:id="rId12"/>
    <p:sldId id="954" r:id="rId13"/>
    <p:sldId id="908" r:id="rId14"/>
    <p:sldId id="950" r:id="rId15"/>
    <p:sldId id="909" r:id="rId16"/>
    <p:sldId id="969" r:id="rId17"/>
    <p:sldId id="970" r:id="rId18"/>
    <p:sldId id="971" r:id="rId19"/>
    <p:sldId id="918" r:id="rId20"/>
    <p:sldId id="972" r:id="rId21"/>
    <p:sldId id="920" r:id="rId22"/>
    <p:sldId id="922" r:id="rId23"/>
    <p:sldId id="997" r:id="rId24"/>
    <p:sldId id="956" r:id="rId25"/>
    <p:sldId id="964" r:id="rId26"/>
    <p:sldId id="963" r:id="rId27"/>
    <p:sldId id="959" r:id="rId28"/>
    <p:sldId id="958" r:id="rId29"/>
    <p:sldId id="961" r:id="rId30"/>
    <p:sldId id="960" r:id="rId31"/>
    <p:sldId id="962" r:id="rId32"/>
    <p:sldId id="965" r:id="rId33"/>
    <p:sldId id="966" r:id="rId34"/>
    <p:sldId id="967" r:id="rId35"/>
    <p:sldId id="968" r:id="rId36"/>
    <p:sldId id="933" r:id="rId37"/>
    <p:sldId id="934" r:id="rId38"/>
    <p:sldId id="935" r:id="rId39"/>
    <p:sldId id="1000" r:id="rId40"/>
    <p:sldId id="1001" r:id="rId41"/>
    <p:sldId id="977" r:id="rId42"/>
    <p:sldId id="1002" r:id="rId43"/>
    <p:sldId id="979" r:id="rId44"/>
    <p:sldId id="980" r:id="rId45"/>
    <p:sldId id="981" r:id="rId46"/>
    <p:sldId id="982" r:id="rId47"/>
    <p:sldId id="988" r:id="rId48"/>
    <p:sldId id="989" r:id="rId49"/>
    <p:sldId id="992" r:id="rId50"/>
    <p:sldId id="993" r:id="rId51"/>
    <p:sldId id="990" r:id="rId52"/>
    <p:sldId id="994" r:id="rId53"/>
    <p:sldId id="995" r:id="rId54"/>
    <p:sldId id="996" r:id="rId55"/>
    <p:sldId id="984" r:id="rId56"/>
    <p:sldId id="985" r:id="rId57"/>
    <p:sldId id="940" r:id="rId58"/>
    <p:sldId id="999" r:id="rId59"/>
    <p:sldId id="998" r:id="rId60"/>
    <p:sldId id="941" r:id="rId61"/>
    <p:sldId id="942" r:id="rId62"/>
    <p:sldId id="943" r:id="rId6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FF"/>
    <a:srgbClr val="0000CC"/>
    <a:srgbClr val="00CC00"/>
    <a:srgbClr val="660066"/>
    <a:srgbClr val="996633"/>
    <a:srgbClr val="6666FF"/>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0" autoAdjust="0"/>
    <p:restoredTop sz="94712" autoAdjust="0"/>
  </p:normalViewPr>
  <p:slideViewPr>
    <p:cSldViewPr>
      <p:cViewPr varScale="1">
        <p:scale>
          <a:sx n="80" d="100"/>
          <a:sy n="80" d="100"/>
        </p:scale>
        <p:origin x="142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9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8898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98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98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8898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5C76BF6C-1145-42ED-BABD-DBF1DC19C545}" type="slidenum">
              <a:rPr lang="en-US"/>
              <a:pPr>
                <a:defRPr/>
              </a:pPr>
              <a:t>‹#›</a:t>
            </a:fld>
            <a:endParaRPr lang="en-US"/>
          </a:p>
        </p:txBody>
      </p:sp>
    </p:spTree>
    <p:extLst>
      <p:ext uri="{BB962C8B-B14F-4D97-AF65-F5344CB8AC3E}">
        <p14:creationId xmlns:p14="http://schemas.microsoft.com/office/powerpoint/2010/main" val="203364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2033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D49A27C-1A57-40B3-935A-4E5837B772AC}" type="slidenum">
              <a:rPr lang="en-US" sz="1200" b="0" smtClean="0">
                <a:latin typeface="Times New Roman" pitchFamily="18" charset="0"/>
              </a:rPr>
              <a:pPr/>
              <a:t>10</a:t>
            </a:fld>
            <a:endParaRPr lang="en-US" sz="1200" b="0"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35650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9DE28BF-26CD-4243-A842-9C17D0C658A2}" type="slidenum">
              <a:rPr lang="en-US" sz="1200" b="0" smtClean="0">
                <a:latin typeface="Times New Roman" pitchFamily="18" charset="0"/>
              </a:rPr>
              <a:pPr/>
              <a:t>11</a:t>
            </a:fld>
            <a:endParaRPr lang="en-US" sz="1200" b="0"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09108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F5DA5F6-906A-4190-8854-C9ADE3789784}" type="slidenum">
              <a:rPr lang="en-US" sz="1200" b="0" smtClean="0">
                <a:latin typeface="Times New Roman" pitchFamily="18" charset="0"/>
              </a:rPr>
              <a:pPr/>
              <a:t>12</a:t>
            </a:fld>
            <a:endParaRPr lang="en-US" sz="1200" b="0"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8472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B462663-3666-4CCC-91F6-CBE55D8C6B68}" type="slidenum">
              <a:rPr lang="en-US" sz="1200" b="0" smtClean="0">
                <a:latin typeface="Times New Roman" pitchFamily="18" charset="0"/>
              </a:rPr>
              <a:pPr/>
              <a:t>13</a:t>
            </a:fld>
            <a:endParaRPr lang="en-US" sz="1200" b="0"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16183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0246706-11BA-425C-84A1-8313115433B2}" type="slidenum">
              <a:rPr lang="en-US" sz="1200" b="0" smtClean="0">
                <a:latin typeface="Times New Roman" pitchFamily="18" charset="0"/>
              </a:rPr>
              <a:pPr/>
              <a:t>14</a:t>
            </a:fld>
            <a:endParaRPr lang="en-US" sz="1200" b="0"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83574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FAB1999-945F-4D3A-B859-2227FD09441E}" type="slidenum">
              <a:rPr lang="en-US" sz="1200" b="0" smtClean="0">
                <a:latin typeface="Times New Roman" pitchFamily="18" charset="0"/>
              </a:rPr>
              <a:pPr/>
              <a:t>15</a:t>
            </a:fld>
            <a:endParaRPr lang="en-US" sz="1200" b="0"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0330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C21433D-9242-4BAF-9530-EA6114495038}" type="slidenum">
              <a:rPr lang="en-US" sz="1200" b="0" smtClean="0">
                <a:latin typeface="Times New Roman" pitchFamily="18" charset="0"/>
              </a:rPr>
              <a:pPr/>
              <a:t>16</a:t>
            </a:fld>
            <a:endParaRPr lang="en-US" sz="1200" b="0" smtClean="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3380351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F4DBCCD-92A8-4573-9878-C4DB9BA3DCBC}" type="slidenum">
              <a:rPr lang="en-US" sz="1200" b="0" smtClean="0">
                <a:latin typeface="Times New Roman" pitchFamily="18" charset="0"/>
              </a:rPr>
              <a:pPr/>
              <a:t>17</a:t>
            </a:fld>
            <a:endParaRPr lang="en-US" sz="1200" b="0"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05556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992A5242-FC7E-4E5D-A52A-513BD1F8E419}" type="slidenum">
              <a:rPr lang="en-US" sz="1200" b="0" smtClean="0">
                <a:latin typeface="Times New Roman" pitchFamily="18" charset="0"/>
              </a:rPr>
              <a:pPr/>
              <a:t>18</a:t>
            </a:fld>
            <a:endParaRPr lang="en-US" sz="1200" b="0"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70537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E5AD1175-9456-4C1A-8E9E-52088BEBD86F}" type="slidenum">
              <a:rPr lang="en-US" sz="1200" b="0" smtClean="0">
                <a:latin typeface="Times New Roman" pitchFamily="18" charset="0"/>
              </a:rPr>
              <a:pPr/>
              <a:t>19</a:t>
            </a:fld>
            <a:endParaRPr lang="en-US" sz="1200" b="0"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65985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507A25E-364E-49C4-B323-9893D7EA1098}" type="slidenum">
              <a:rPr lang="en-US" sz="1200" b="0" smtClean="0">
                <a:latin typeface="Times New Roman" pitchFamily="18" charset="0"/>
              </a:rPr>
              <a:pPr/>
              <a:t>2</a:t>
            </a:fld>
            <a:endParaRPr lang="en-US" sz="1200" b="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527758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3D20C0D-4A7D-43BA-A271-5780B4AEC96A}" type="slidenum">
              <a:rPr lang="en-US" sz="1200" b="0" smtClean="0">
                <a:latin typeface="Times New Roman" pitchFamily="18" charset="0"/>
              </a:rPr>
              <a:pPr/>
              <a:t>20</a:t>
            </a:fld>
            <a:endParaRPr lang="en-US" sz="1200" b="0"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60240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392B203-1F37-4880-8F94-D23177715B2C}" type="slidenum">
              <a:rPr lang="en-US" sz="1200" b="0" smtClean="0">
                <a:latin typeface="Times New Roman" pitchFamily="18" charset="0"/>
              </a:rPr>
              <a:pPr/>
              <a:t>21</a:t>
            </a:fld>
            <a:endParaRPr lang="en-US" sz="1200" b="0"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37146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75017DC-9775-4CD2-A450-03A0D241A796}" type="slidenum">
              <a:rPr lang="en-US" sz="1200" b="0" smtClean="0">
                <a:latin typeface="Times New Roman" pitchFamily="18" charset="0"/>
              </a:rPr>
              <a:pPr/>
              <a:t>22</a:t>
            </a:fld>
            <a:endParaRPr lang="en-US" sz="1200" b="0"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19614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E006D3C-1F92-4CF5-BCA0-265ED22803BA}" type="slidenum">
              <a:rPr lang="en-US" sz="1200" b="0" smtClean="0">
                <a:latin typeface="Times New Roman" pitchFamily="18" charset="0"/>
              </a:rPr>
              <a:pPr/>
              <a:t>23</a:t>
            </a:fld>
            <a:endParaRPr lang="en-US" sz="1200" b="0"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08846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0F083A3-3DAC-4840-9E83-20A78F2337E8}" type="slidenum">
              <a:rPr lang="en-US" sz="1200" b="0" smtClean="0">
                <a:latin typeface="Times New Roman" pitchFamily="18" charset="0"/>
              </a:rPr>
              <a:pPr/>
              <a:t>24</a:t>
            </a:fld>
            <a:endParaRPr lang="en-US" sz="1200" b="0"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518806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E44C1295-5E85-48A5-A6B6-A026B31A129F}" type="slidenum">
              <a:rPr lang="en-US" sz="1200" b="0" smtClean="0">
                <a:latin typeface="Times New Roman" pitchFamily="18" charset="0"/>
              </a:rPr>
              <a:pPr/>
              <a:t>25</a:t>
            </a:fld>
            <a:endParaRPr lang="en-US" sz="1200" b="0"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44274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B2B166B-9A6E-447E-B6CD-A3B56BBC62E1}" type="slidenum">
              <a:rPr lang="en-US" sz="1200" b="0" smtClean="0">
                <a:latin typeface="Times New Roman" pitchFamily="18" charset="0"/>
              </a:rPr>
              <a:pPr/>
              <a:t>26</a:t>
            </a:fld>
            <a:endParaRPr lang="en-US" sz="1200" b="0"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99135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8AEB113-68FC-4B05-A30E-91B8B119A6E3}" type="slidenum">
              <a:rPr lang="en-US" sz="1200" b="0" smtClean="0">
                <a:latin typeface="Times New Roman" pitchFamily="18" charset="0"/>
              </a:rPr>
              <a:pPr/>
              <a:t>27</a:t>
            </a:fld>
            <a:endParaRPr lang="en-US" sz="1200" b="0"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77854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F8588A9-EBFE-41C2-8044-E51392A31301}" type="slidenum">
              <a:rPr lang="en-US" sz="1200" b="0" smtClean="0">
                <a:latin typeface="Times New Roman" pitchFamily="18" charset="0"/>
              </a:rPr>
              <a:pPr/>
              <a:t>28</a:t>
            </a:fld>
            <a:endParaRPr lang="en-US" sz="1200" b="0"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45013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CAD27CA-FD06-4E62-B629-1C50F9EE2D01}" type="slidenum">
              <a:rPr lang="en-US" sz="1200" b="0" smtClean="0">
                <a:latin typeface="Times New Roman" pitchFamily="18" charset="0"/>
              </a:rPr>
              <a:pPr/>
              <a:t>29</a:t>
            </a:fld>
            <a:endParaRPr lang="en-US" sz="1200" b="0"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6058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5C688532-A3DB-44C0-ABE4-FB30EB0E371F}" type="slidenum">
              <a:rPr lang="en-US" sz="1200" b="0" smtClean="0">
                <a:latin typeface="Times New Roman" pitchFamily="18" charset="0"/>
              </a:rPr>
              <a:pPr/>
              <a:t>3</a:t>
            </a:fld>
            <a:endParaRPr lang="en-US" sz="1200" b="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287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D238C92-DE3E-4995-9051-655D75C34A23}" type="slidenum">
              <a:rPr lang="en-US" sz="1200" b="0" smtClean="0">
                <a:latin typeface="Times New Roman" pitchFamily="18" charset="0"/>
              </a:rPr>
              <a:pPr/>
              <a:t>30</a:t>
            </a:fld>
            <a:endParaRPr lang="en-US" sz="1200" b="0"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39135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EDA8313A-72EC-4FED-809A-32AB4973F3B4}" type="slidenum">
              <a:rPr lang="en-US" sz="1200" b="0" smtClean="0">
                <a:latin typeface="Times New Roman" pitchFamily="18" charset="0"/>
              </a:rPr>
              <a:pPr/>
              <a:t>31</a:t>
            </a:fld>
            <a:endParaRPr lang="en-US" sz="1200" b="0"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627798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5508F1E9-8BE2-49ED-86DE-8F0F939B4353}" type="slidenum">
              <a:rPr lang="en-US" sz="1200" b="0" smtClean="0">
                <a:latin typeface="Times New Roman" pitchFamily="18" charset="0"/>
              </a:rPr>
              <a:pPr/>
              <a:t>32</a:t>
            </a:fld>
            <a:endParaRPr lang="en-US" sz="1200" b="0"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047195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A30027A-35C8-4DA8-A6FA-51BBD5AF8FA5}" type="slidenum">
              <a:rPr lang="en-US" sz="1200" b="0" smtClean="0">
                <a:latin typeface="Times New Roman" pitchFamily="18" charset="0"/>
              </a:rPr>
              <a:pPr/>
              <a:t>33</a:t>
            </a:fld>
            <a:endParaRPr lang="en-US" sz="1200" b="0"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9784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C896004B-73F0-4937-9FC8-6AB36E0AC0B4}" type="slidenum">
              <a:rPr lang="en-US" sz="1200" b="0" smtClean="0">
                <a:latin typeface="Times New Roman" pitchFamily="18" charset="0"/>
              </a:rPr>
              <a:pPr/>
              <a:t>34</a:t>
            </a:fld>
            <a:endParaRPr lang="en-US" sz="1200" b="0" smtClean="0">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074066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D7BA4AB-80F9-47C7-84EC-AE50D831E0D9}" type="slidenum">
              <a:rPr lang="en-US" sz="1200" b="0" smtClean="0">
                <a:latin typeface="Times New Roman" pitchFamily="18" charset="0"/>
              </a:rPr>
              <a:pPr/>
              <a:t>35</a:t>
            </a:fld>
            <a:endParaRPr lang="en-US" sz="1200" b="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334744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20F89D6-7E24-4DD6-BA47-81195E9B3040}" type="slidenum">
              <a:rPr lang="en-US" sz="1200" b="0" smtClean="0">
                <a:latin typeface="Times New Roman" pitchFamily="18" charset="0"/>
              </a:rPr>
              <a:pPr/>
              <a:t>36</a:t>
            </a:fld>
            <a:endParaRPr lang="en-US" sz="1200" b="0"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66872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975B9CC-F89B-4E4B-89C9-49CC6EB7F42C}" type="slidenum">
              <a:rPr lang="en-US" sz="1200" b="0" smtClean="0">
                <a:latin typeface="Times New Roman" pitchFamily="18" charset="0"/>
              </a:rPr>
              <a:pPr/>
              <a:t>37</a:t>
            </a:fld>
            <a:endParaRPr lang="en-US" sz="1200" b="0"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69059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F3299AD-02D3-4B68-87C4-1845BC449FB1}" type="slidenum">
              <a:rPr lang="en-US" sz="1200" b="0" smtClean="0">
                <a:latin typeface="Times New Roman" pitchFamily="18" charset="0"/>
              </a:rPr>
              <a:pPr/>
              <a:t>38</a:t>
            </a:fld>
            <a:endParaRPr lang="en-US" sz="1200" b="0"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4850379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55931EC-6164-4695-83F7-24A21AEFD257}" type="slidenum">
              <a:rPr lang="en-US" sz="1200" b="0" smtClean="0">
                <a:latin typeface="Times New Roman" pitchFamily="18" charset="0"/>
              </a:rPr>
              <a:pPr/>
              <a:t>39</a:t>
            </a:fld>
            <a:endParaRPr lang="en-US" sz="1200" b="0" smtClean="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185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978FD3AD-2DA5-41E1-98CD-8747EA5C6AB1}" type="slidenum">
              <a:rPr lang="en-US" sz="1200" b="0" smtClean="0">
                <a:latin typeface="Times New Roman" pitchFamily="18" charset="0"/>
              </a:rPr>
              <a:pPr/>
              <a:t>4</a:t>
            </a:fld>
            <a:endParaRPr lang="en-US" sz="1200" b="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583391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AAE724E2-4AD6-4E50-ABBA-2DBFC05FC784}" type="slidenum">
              <a:rPr lang="en-US" sz="1200" b="0" smtClean="0">
                <a:latin typeface="Times New Roman" pitchFamily="18" charset="0"/>
              </a:rPr>
              <a:pPr/>
              <a:t>40</a:t>
            </a:fld>
            <a:endParaRPr lang="en-US" sz="1200" b="0" smtClean="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945052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E648259-EAFD-4554-B377-3CBF9AC46B0F}" type="slidenum">
              <a:rPr lang="en-US" sz="1200" b="0" smtClean="0">
                <a:latin typeface="Times New Roman" pitchFamily="18" charset="0"/>
              </a:rPr>
              <a:pPr/>
              <a:t>41</a:t>
            </a:fld>
            <a:endParaRPr lang="en-US" sz="1200" b="0"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339752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52C1346-03E1-48D4-9816-141F5507FECE}" type="slidenum">
              <a:rPr lang="en-US" sz="1200" b="0" smtClean="0">
                <a:latin typeface="Times New Roman" pitchFamily="18" charset="0"/>
              </a:rPr>
              <a:pPr/>
              <a:t>42</a:t>
            </a:fld>
            <a:endParaRPr lang="en-US" sz="1200" b="0"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604196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62D0F4C-61C5-4171-AAD9-B0017D01BDDC}" type="slidenum">
              <a:rPr lang="en-US" sz="1200" b="0" smtClean="0">
                <a:latin typeface="Times New Roman" pitchFamily="18" charset="0"/>
              </a:rPr>
              <a:pPr/>
              <a:t>43</a:t>
            </a:fld>
            <a:endParaRPr lang="en-US" sz="1200" b="0"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60606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D5CC5B7-C7E0-434C-882D-AC76DF614FA0}" type="slidenum">
              <a:rPr lang="en-US" sz="1200" b="0" smtClean="0">
                <a:latin typeface="Times New Roman" pitchFamily="18" charset="0"/>
              </a:rPr>
              <a:pPr/>
              <a:t>44</a:t>
            </a:fld>
            <a:endParaRPr lang="en-US" sz="1200" b="0"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12153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DC6BBC6-F620-42AF-AAFC-6917E9449F64}" type="slidenum">
              <a:rPr lang="en-US" sz="1200" b="0" smtClean="0">
                <a:latin typeface="Times New Roman" pitchFamily="18" charset="0"/>
              </a:rPr>
              <a:pPr/>
              <a:t>45</a:t>
            </a:fld>
            <a:endParaRPr lang="en-US" sz="1200" b="0"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7478558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8221BDC3-22E5-44CE-BE6E-9EED0F011870}" type="slidenum">
              <a:rPr lang="en-US" sz="1200" b="0" smtClean="0">
                <a:latin typeface="Times New Roman" pitchFamily="18" charset="0"/>
              </a:rPr>
              <a:pPr/>
              <a:t>46</a:t>
            </a:fld>
            <a:endParaRPr lang="en-US" sz="1200" b="0" smtClean="0">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23496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C157596-FFD6-4C96-8169-428164728022}" type="slidenum">
              <a:rPr lang="en-US" sz="1200" b="0" smtClean="0">
                <a:latin typeface="Times New Roman" pitchFamily="18" charset="0"/>
              </a:rPr>
              <a:pPr/>
              <a:t>47</a:t>
            </a:fld>
            <a:endParaRPr lang="en-US" sz="1200" b="0" smtClean="0">
              <a:latin typeface="Times New Roman"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223135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36D2414-4944-41C8-AF0C-89AF967DEE9C}" type="slidenum">
              <a:rPr lang="en-US" sz="1200" b="0" smtClean="0">
                <a:latin typeface="Times New Roman" pitchFamily="18" charset="0"/>
              </a:rPr>
              <a:pPr/>
              <a:t>48</a:t>
            </a:fld>
            <a:endParaRPr lang="en-US" sz="1200" b="0" smtClean="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917275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69428EE-A11B-44CF-B63E-C5B2E177B507}" type="slidenum">
              <a:rPr lang="en-US" sz="1200" b="0" smtClean="0">
                <a:latin typeface="Times New Roman" pitchFamily="18" charset="0"/>
              </a:rPr>
              <a:pPr/>
              <a:t>49</a:t>
            </a:fld>
            <a:endParaRPr lang="en-US" sz="1200" b="0" smtClean="0">
              <a:latin typeface="Times New Roman"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8953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671DC4B-906C-4ECB-9D4D-AC6764A4B514}" type="slidenum">
              <a:rPr lang="en-US" sz="1200" b="0" smtClean="0">
                <a:latin typeface="Times New Roman" pitchFamily="18" charset="0"/>
              </a:rPr>
              <a:pPr/>
              <a:t>5</a:t>
            </a:fld>
            <a:endParaRPr lang="en-US" sz="1200" b="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864216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ED917B3-377E-4495-835C-6F308A575A52}" type="slidenum">
              <a:rPr lang="en-US" sz="1200" b="0" smtClean="0">
                <a:latin typeface="Times New Roman" pitchFamily="18" charset="0"/>
              </a:rPr>
              <a:pPr/>
              <a:t>50</a:t>
            </a:fld>
            <a:endParaRPr lang="en-US" sz="1200" b="0"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4980001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A9DB141-F50D-4E9D-BAFF-8B3E4CE9A692}" type="slidenum">
              <a:rPr lang="en-US" sz="1200" b="0" smtClean="0">
                <a:latin typeface="Times New Roman" pitchFamily="18" charset="0"/>
              </a:rPr>
              <a:pPr/>
              <a:t>51</a:t>
            </a:fld>
            <a:endParaRPr lang="en-US" sz="1200" b="0"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976301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5B693DA-AE3A-458F-945A-B5E986CAC9BF}" type="slidenum">
              <a:rPr lang="en-US" sz="1200" b="0" smtClean="0">
                <a:latin typeface="Times New Roman" pitchFamily="18" charset="0"/>
              </a:rPr>
              <a:pPr/>
              <a:t>52</a:t>
            </a:fld>
            <a:endParaRPr lang="en-US" sz="1200" b="0" smtClean="0">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15718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9EEB1805-6790-4915-9802-A38B92F8B275}" type="slidenum">
              <a:rPr lang="en-US" sz="1200" b="0" smtClean="0">
                <a:latin typeface="Times New Roman" pitchFamily="18" charset="0"/>
              </a:rPr>
              <a:pPr/>
              <a:t>53</a:t>
            </a:fld>
            <a:endParaRPr lang="en-US" sz="1200" b="0" smtClean="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869115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966641F-A05F-4F38-9445-FD86A0211F3A}" type="slidenum">
              <a:rPr lang="en-US" sz="1200" b="0" smtClean="0">
                <a:latin typeface="Times New Roman" pitchFamily="18" charset="0"/>
              </a:rPr>
              <a:pPr/>
              <a:t>54</a:t>
            </a:fld>
            <a:endParaRPr lang="en-US" sz="1200" b="0" smtClean="0">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1599849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898CC52-E877-4D90-8E20-738C45260908}" type="slidenum">
              <a:rPr lang="en-US" sz="1200" b="0" smtClean="0">
                <a:latin typeface="Times New Roman" pitchFamily="18" charset="0"/>
              </a:rPr>
              <a:pPr/>
              <a:t>55</a:t>
            </a:fld>
            <a:endParaRPr lang="en-US" sz="1200" b="0"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7725439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7612010-5147-40DA-9057-7D0A2775648E}" type="slidenum">
              <a:rPr lang="en-US" sz="1200" b="0" smtClean="0">
                <a:latin typeface="Times New Roman" pitchFamily="18" charset="0"/>
              </a:rPr>
              <a:pPr/>
              <a:t>56</a:t>
            </a:fld>
            <a:endParaRPr lang="en-US" sz="1200" b="0" smtClean="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3394705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8EF8B79-7F30-47CF-8B8E-3680825FF66B}" type="slidenum">
              <a:rPr lang="en-US" sz="1200" b="0" smtClean="0">
                <a:latin typeface="Times New Roman" pitchFamily="18" charset="0"/>
              </a:rPr>
              <a:pPr/>
              <a:t>57</a:t>
            </a:fld>
            <a:endParaRPr lang="en-US" sz="1200" b="0" smtClean="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9618431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31E435E-C7CB-4F1D-ABB0-0A76BDFF85CD}" type="slidenum">
              <a:rPr lang="en-US" sz="1200" b="0" smtClean="0">
                <a:latin typeface="Times New Roman" pitchFamily="18" charset="0"/>
              </a:rPr>
              <a:pPr/>
              <a:t>58</a:t>
            </a:fld>
            <a:endParaRPr lang="en-US" sz="1200" b="0" smtClean="0">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5398499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CBEE1C2D-F8D9-405C-BA49-CC230026923E}" type="slidenum">
              <a:rPr lang="en-US" sz="1200" b="0" smtClean="0">
                <a:latin typeface="Times New Roman" pitchFamily="18" charset="0"/>
              </a:rPr>
              <a:pPr/>
              <a:t>59</a:t>
            </a:fld>
            <a:endParaRPr lang="en-US" sz="1200" b="0" smtClean="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50760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57F491D-81E1-440C-9360-13EDCFA828A9}" type="slidenum">
              <a:rPr lang="en-US" sz="1200" b="0" smtClean="0">
                <a:latin typeface="Times New Roman" pitchFamily="18" charset="0"/>
              </a:rPr>
              <a:pPr/>
              <a:t>6</a:t>
            </a:fld>
            <a:endParaRPr lang="en-US" sz="1200" b="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1345191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F41ADA4-761C-4A63-ACD3-C8B63447AA78}" type="slidenum">
              <a:rPr lang="en-US" sz="1200" b="0" smtClean="0">
                <a:latin typeface="Times New Roman" pitchFamily="18" charset="0"/>
              </a:rPr>
              <a:pPr/>
              <a:t>60</a:t>
            </a:fld>
            <a:endParaRPr lang="en-US" sz="1200" b="0" smtClean="0">
              <a:latin typeface="Times New Roman"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175333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0364A950-D3C9-4203-BA24-CEE8774F643C}" type="slidenum">
              <a:rPr lang="en-US" sz="1200" b="0" smtClean="0">
                <a:latin typeface="Times New Roman" pitchFamily="18" charset="0"/>
              </a:rPr>
              <a:pPr/>
              <a:t>61</a:t>
            </a:fld>
            <a:endParaRPr lang="en-US" sz="1200" b="0" smtClean="0">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354130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3F4B094-B6DD-4F17-BEFA-CD7BC9B47264}" type="slidenum">
              <a:rPr lang="en-US" sz="1200" b="0" smtClean="0">
                <a:latin typeface="Times New Roman" pitchFamily="18" charset="0"/>
              </a:rPr>
              <a:pPr/>
              <a:t>62</a:t>
            </a:fld>
            <a:endParaRPr lang="en-US" sz="1200" b="0" smtClean="0">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2042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23EB853-76DA-4F38-A4AB-82F0811E699F}" type="slidenum">
              <a:rPr lang="en-US" sz="1200" b="0" smtClean="0">
                <a:latin typeface="Times New Roman" pitchFamily="18" charset="0"/>
              </a:rPr>
              <a:pPr/>
              <a:t>7</a:t>
            </a:fld>
            <a:endParaRPr lang="en-US" sz="1200" b="0"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1547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FF269AD0-8767-4D03-9126-609AF9674F20}" type="slidenum">
              <a:rPr lang="en-US" sz="1200" b="0" smtClean="0">
                <a:latin typeface="Times New Roman" pitchFamily="18" charset="0"/>
              </a:rPr>
              <a:pPr/>
              <a:t>8</a:t>
            </a:fld>
            <a:endParaRPr lang="en-US" sz="1200" b="0"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15044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BD6976DE-135A-4509-8C5D-14BA28395B94}" type="slidenum">
              <a:rPr lang="en-US" sz="1200" b="0" smtClean="0">
                <a:latin typeface="Times New Roman" pitchFamily="18" charset="0"/>
              </a:rPr>
              <a:pPr/>
              <a:t>9</a:t>
            </a:fld>
            <a:endParaRPr lang="en-US" sz="1200" b="0"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02213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smtClean="0"/>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Tahoma" pitchFamily="34" charset="0"/>
              </a:defRPr>
            </a:lvl1pPr>
          </a:lstStyle>
          <a:p>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Tahoma" pitchFamily="34" charset="0"/>
              </a:defRPr>
            </a:lvl1pPr>
          </a:lstStyle>
          <a:p>
            <a:endParaRPr lang="en-US"/>
          </a:p>
        </p:txBody>
      </p:sp>
      <p:sp>
        <p:nvSpPr>
          <p:cNvPr id="18" name="Slide Number Placeholder 17"/>
          <p:cNvSpPr>
            <a:spLocks noGrp="1" noChangeArrowheads="1"/>
          </p:cNvSpPr>
          <p:nvPr>
            <p:ph type="sldNum" sz="quarter" idx="12"/>
          </p:nvPr>
        </p:nvSpPr>
        <p:spPr>
          <a:xfrm>
            <a:off x="6858000" y="6248400"/>
            <a:ext cx="1905000" cy="457200"/>
          </a:xfrm>
          <a:prstGeom prst="rect">
            <a:avLst/>
          </a:prstGeom>
        </p:spPr>
        <p:txBody>
          <a:bodyPr/>
          <a:lstStyle>
            <a:lvl1pPr algn="r">
              <a:defRPr sz="1400" b="0">
                <a:latin typeface="Tahoma" pitchFamily="34" charset="0"/>
              </a:defRPr>
            </a:lvl1pPr>
          </a:lstStyle>
          <a:p>
            <a:pPr>
              <a:defRPr/>
            </a:pPr>
            <a:fld id="{35CCA4FA-3FC9-41A6-B159-7B1C7D729B53}" type="slidenum">
              <a:rPr lang="en-US"/>
              <a:pPr>
                <a:defRPr/>
              </a:pPr>
              <a:t>‹#›</a:t>
            </a:fld>
            <a:endParaRPr lang="en-US"/>
          </a:p>
        </p:txBody>
      </p:sp>
    </p:spTree>
    <p:extLst>
      <p:ext uri="{BB962C8B-B14F-4D97-AF65-F5344CB8AC3E}">
        <p14:creationId xmlns:p14="http://schemas.microsoft.com/office/powerpoint/2010/main" val="83701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xfrm>
            <a:off x="-76200" y="6400800"/>
            <a:ext cx="1905000" cy="457200"/>
          </a:xfr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7686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xfrm>
            <a:off x="-76200" y="6400800"/>
            <a:ext cx="1905000" cy="457200"/>
          </a:xfr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88735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41240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51490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53717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401315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Rectangle 16"/>
          <p:cNvSpPr>
            <a:spLocks noGrp="1" noChangeArrowheads="1"/>
          </p:cNvSpPr>
          <p:nvPr>
            <p:ph type="sldNum" sz="quarter" idx="10"/>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413264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xfrm>
            <a:off x="-76200" y="6553200"/>
            <a:ext cx="1905000" cy="457200"/>
          </a:xfrm>
          <a:prstGeom prst="rect">
            <a:avLst/>
          </a:prstGeom>
          <a:ln/>
        </p:spPr>
        <p:txBody>
          <a:bodyPr/>
          <a:lstStyle>
            <a:lvl1pPr>
              <a:defRPr sz="1600"/>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217831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6"/>
          <p:cNvSpPr>
            <a:spLocks noGrp="1" noChangeArrowheads="1"/>
          </p:cNvSpPr>
          <p:nvPr>
            <p:ph type="sldNum" sz="quarter" idx="10"/>
          </p:nvPr>
        </p:nvSpPr>
        <p:spPr>
          <a:xfrm>
            <a:off x="-76200" y="6400800"/>
            <a:ext cx="1905000" cy="457200"/>
          </a:xfr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427243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6"/>
          <p:cNvSpPr>
            <a:spLocks noGrp="1" noChangeArrowheads="1"/>
          </p:cNvSpPr>
          <p:nvPr>
            <p:ph type="sldNum" sz="quarter" idx="10"/>
          </p:nvPr>
        </p:nvSpPr>
        <p:spPr>
          <a:xfrm>
            <a:off x="-76200" y="6400800"/>
            <a:ext cx="1905000" cy="457200"/>
          </a:xfr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extLst>
      <p:ext uri="{BB962C8B-B14F-4D97-AF65-F5344CB8AC3E}">
        <p14:creationId xmlns:p14="http://schemas.microsoft.com/office/powerpoint/2010/main" val="171426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8458200" y="6600825"/>
            <a:ext cx="838200" cy="261938"/>
          </a:xfrm>
          <a:prstGeom prst="rect">
            <a:avLst/>
          </a:prstGeom>
          <a:noFill/>
        </p:spPr>
        <p:txBody>
          <a:bodyPr>
            <a:spAutoFit/>
          </a:bodyPr>
          <a:lstStyle/>
          <a:p>
            <a:pPr>
              <a:defRPr/>
            </a:pPr>
            <a:r>
              <a:rPr lang="en-US" sz="1050" dirty="0">
                <a:solidFill>
                  <a:srgbClr val="0000FF"/>
                </a:solidFill>
                <a:latin typeface="Times New Roman" pitchFamily="18" charset="0"/>
              </a:rPr>
              <a:t>IIT, JU</a:t>
            </a:r>
          </a:p>
        </p:txBody>
      </p:sp>
      <p:sp>
        <p:nvSpPr>
          <p:cNvPr id="4" name="TextBox 3"/>
          <p:cNvSpPr txBox="1"/>
          <p:nvPr userDrawn="1"/>
        </p:nvSpPr>
        <p:spPr>
          <a:xfrm>
            <a:off x="8839200" y="533400"/>
            <a:ext cx="346249" cy="6324600"/>
          </a:xfrm>
          <a:prstGeom prst="rect">
            <a:avLst/>
          </a:prstGeom>
          <a:noFill/>
        </p:spPr>
        <p:txBody>
          <a:bodyPr vert="vert270">
            <a:spAutoFit/>
          </a:bodyPr>
          <a:lstStyle/>
          <a:p>
            <a:pPr algn="ctr">
              <a:defRPr/>
            </a:pPr>
            <a:r>
              <a:rPr lang="en-US" sz="1050" dirty="0">
                <a:solidFill>
                  <a:schemeClr val="tx1"/>
                </a:solidFill>
                <a:latin typeface="Times New Roman" pitchFamily="18" charset="0"/>
              </a:rPr>
              <a:t>Prepared by: K M Akkas </a:t>
            </a:r>
            <a:r>
              <a:rPr lang="en-US" sz="1050" dirty="0" smtClean="0">
                <a:solidFill>
                  <a:schemeClr val="tx1"/>
                </a:solidFill>
                <a:latin typeface="Times New Roman" pitchFamily="18" charset="0"/>
              </a:rPr>
              <a:t>Ali,  Professor</a:t>
            </a:r>
            <a:r>
              <a:rPr lang="en-US" sz="1050" dirty="0">
                <a:solidFill>
                  <a:schemeClr val="tx1"/>
                </a:solidFill>
                <a:latin typeface="Times New Roman" pitchFamily="18" charset="0"/>
              </a:rPr>
              <a:t>, IIT, JU</a:t>
            </a:r>
          </a:p>
        </p:txBody>
      </p:sp>
      <p:sp>
        <p:nvSpPr>
          <p:cNvPr id="6" name="Rectangle 16"/>
          <p:cNvSpPr>
            <a:spLocks noGrp="1" noChangeArrowheads="1"/>
          </p:cNvSpPr>
          <p:nvPr>
            <p:ph type="sldNum" sz="quarter" idx="4"/>
          </p:nvPr>
        </p:nvSpPr>
        <p:spPr>
          <a:xfrm>
            <a:off x="-76200" y="6400800"/>
            <a:ext cx="1905000" cy="457200"/>
          </a:xfrm>
          <a:prstGeom prst="rect">
            <a:avLst/>
          </a:prstGeom>
          <a:ln/>
        </p:spPr>
        <p:txBody>
          <a:bodyPr/>
          <a:lstStyle>
            <a:lvl1pPr>
              <a:defRPr/>
            </a:lvl1pPr>
          </a:lstStyle>
          <a:p>
            <a:pPr>
              <a:defRPr/>
            </a:pPr>
            <a:r>
              <a:rPr lang="en-US" dirty="0" smtClean="0">
                <a:solidFill>
                  <a:srgbClr val="FF0000"/>
                </a:solidFill>
              </a:rPr>
              <a:t>Slide-</a:t>
            </a:r>
            <a:fld id="{38FD8979-D639-4619-92B5-5349E7908361}" type="slidenum">
              <a:rPr lang="en-US" smtClean="0">
                <a:solidFill>
                  <a:srgbClr val="0000CC"/>
                </a:solidFill>
              </a:rPr>
              <a:pPr>
                <a:defRPr/>
              </a:pPr>
              <a:t>‹#›</a:t>
            </a:fld>
            <a:endParaRPr lang="en-US" dirty="0">
              <a:solidFill>
                <a:srgbClr val="0000CC"/>
              </a:solidFill>
            </a:endParaRPr>
          </a:p>
        </p:txBody>
      </p:sp>
    </p:spTree>
  </p:cSld>
  <p:clrMap bg1="lt1" tx1="dk1" bg2="lt2" tx2="dk2" accent1="accent1" accent2="accent2" accent3="accent3" accent4="accent4" accent5="accent5" accent6="accent6" hlink="hlink" folHlink="folHlink"/>
  <p:sldLayoutIdLst>
    <p:sldLayoutId id="2147484292" r:id="rId1"/>
    <p:sldLayoutId id="2147484291" r:id="rId2"/>
    <p:sldLayoutId id="2147484290" r:id="rId3"/>
    <p:sldLayoutId id="2147484289" r:id="rId4"/>
    <p:sldLayoutId id="2147484288" r:id="rId5"/>
    <p:sldLayoutId id="2147484287" r:id="rId6"/>
    <p:sldLayoutId id="2147484286" r:id="rId7"/>
    <p:sldLayoutId id="2147484285" r:id="rId8"/>
    <p:sldLayoutId id="2147484284" r:id="rId9"/>
    <p:sldLayoutId id="2147484283" r:id="rId10"/>
    <p:sldLayoutId id="2147484282"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329"/>
            <a:ext cx="9144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ChangeArrowheads="1"/>
          </p:cNvSpPr>
          <p:nvPr/>
        </p:nvSpPr>
        <p:spPr bwMode="auto">
          <a:xfrm>
            <a:off x="-76200" y="2821169"/>
            <a:ext cx="93390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ICT-4257: </a:t>
            </a:r>
            <a:r>
              <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Cryptography and Network </a:t>
            </a:r>
            <a:r>
              <a:rPr lang="en-US" sz="27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Security</a:t>
            </a:r>
            <a:endParaRPr lang="en-US" sz="2700" i="0" dirty="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1500" dirty="0">
                <a:solidFill>
                  <a:srgbClr val="FF0000"/>
                </a:solidFill>
              </a:rPr>
              <a:t>for</a:t>
            </a:r>
            <a:r>
              <a:rPr lang="en-US" sz="3200" dirty="0">
                <a:solidFill>
                  <a:srgbClr val="00B050"/>
                </a:solidFill>
              </a:rPr>
              <a:t> </a:t>
            </a:r>
          </a:p>
          <a:p>
            <a:pPr algn="ctr">
              <a:lnSpc>
                <a:spcPct val="80000"/>
              </a:lnSpc>
            </a:pPr>
            <a:r>
              <a:rPr lang="en-US" sz="2000" i="0" dirty="0">
                <a:ln>
                  <a:solidFill>
                    <a:sysClr val="windowText" lastClr="000000"/>
                  </a:solidFill>
                </a:ln>
                <a:latin typeface="Arial Black" panose="020B0A04020102020204" pitchFamily="34" charset="0"/>
              </a:rPr>
              <a:t>4th Year 2nd Semester of </a:t>
            </a:r>
            <a:r>
              <a:rPr lang="en-US" sz="2000" i="0" dirty="0" err="1">
                <a:ln>
                  <a:solidFill>
                    <a:sysClr val="windowText" lastClr="000000"/>
                  </a:solidFill>
                </a:ln>
                <a:latin typeface="Arial Black" panose="020B0A04020102020204" pitchFamily="34" charset="0"/>
              </a:rPr>
              <a:t>B.Sc</a:t>
            </a:r>
            <a:r>
              <a:rPr lang="en-US" sz="2000" i="0" dirty="0">
                <a:ln>
                  <a:solidFill>
                    <a:sysClr val="windowText" lastClr="000000"/>
                  </a:solidFill>
                </a:ln>
                <a:latin typeface="Arial Black" panose="020B0A04020102020204" pitchFamily="34" charset="0"/>
              </a:rPr>
              <a:t> (Honors) in </a:t>
            </a:r>
            <a:r>
              <a:rPr lang="en-US" sz="2000" i="0" dirty="0" smtClean="0">
                <a:ln>
                  <a:solidFill>
                    <a:srgbClr val="FF0000"/>
                  </a:solidFill>
                </a:ln>
                <a:solidFill>
                  <a:srgbClr val="FF0000"/>
                </a:solidFill>
                <a:latin typeface="Arial Black" panose="020B0A04020102020204" pitchFamily="34" charset="0"/>
              </a:rPr>
              <a:t>ICT</a:t>
            </a:r>
            <a:endParaRPr lang="en-US" sz="2000" i="0" dirty="0">
              <a:ln>
                <a:solidFill>
                  <a:srgbClr val="FF0000"/>
                </a:solidFill>
              </a:ln>
              <a:solidFill>
                <a:srgbClr val="FF0000"/>
              </a:solidFill>
              <a:latin typeface="Arial Black" panose="020B0A04020102020204" pitchFamily="34" charset="0"/>
            </a:endParaRPr>
          </a:p>
        </p:txBody>
      </p:sp>
      <p:sp>
        <p:nvSpPr>
          <p:cNvPr id="5124" name="Rectangle 14"/>
          <p:cNvSpPr>
            <a:spLocks noChangeArrowheads="1"/>
          </p:cNvSpPr>
          <p:nvPr/>
        </p:nvSpPr>
        <p:spPr bwMode="auto">
          <a:xfrm>
            <a:off x="914400" y="4086407"/>
            <a:ext cx="76962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800" i="0" u="sng"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Lecture File:</a:t>
            </a:r>
            <a:r>
              <a:rPr lang="en-US" sz="2800" i="0" dirty="0" smtClean="0">
                <a:ln w="19050">
                  <a:solidFill>
                    <a:srgbClr val="00B050"/>
                  </a:solidFill>
                </a:ln>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sz="2800" i="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07</a:t>
            </a:r>
            <a:endParaRPr lang="en-US" sz="2800" i="0" u="sng"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US" i="0" dirty="0">
                <a:ln>
                  <a:solidFill>
                    <a:srgbClr val="00CC00"/>
                  </a:solidFill>
                </a:ln>
                <a:solidFill>
                  <a:srgbClr val="FF0000"/>
                </a:solidFill>
                <a:latin typeface="Arial" panose="020B0604020202020204" pitchFamily="34" charset="0"/>
              </a:rPr>
              <a:t>Key Management &amp; Certification</a:t>
            </a:r>
            <a:endParaRPr lang="en-US" i="0" dirty="0">
              <a:ln>
                <a:solidFill>
                  <a:srgbClr val="00CC00"/>
                </a:solidFill>
              </a:ln>
              <a:solidFill>
                <a:srgbClr val="FF0000"/>
              </a:solidFill>
              <a:latin typeface="Arial" panose="020B0604020202020204" pitchFamily="34" charset="0"/>
            </a:endParaRPr>
          </a:p>
        </p:txBody>
      </p:sp>
      <p:pic>
        <p:nvPicPr>
          <p:cNvPr id="512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ChangeArrowheads="1"/>
          </p:cNvSpPr>
          <p:nvPr/>
        </p:nvSpPr>
        <p:spPr bwMode="auto">
          <a:xfrm>
            <a:off x="35438" y="5305650"/>
            <a:ext cx="5638800" cy="1477328"/>
          </a:xfrm>
          <a:prstGeom prst="rect">
            <a:avLst/>
          </a:prstGeom>
          <a:noFill/>
          <a:ln w="9525">
            <a:noFill/>
            <a:miter lim="800000"/>
            <a:headEnd/>
            <a:tailEnd/>
          </a:ln>
        </p:spPr>
        <p:txBody>
          <a:bodyPr>
            <a:spAutoFit/>
          </a:bodyPr>
          <a:lstStyle/>
          <a:p>
            <a:pPr>
              <a:defRPr/>
            </a:pPr>
            <a:r>
              <a:rPr lang="en-US" sz="2000" b="1" i="0" dirty="0">
                <a:ln>
                  <a:solidFill>
                    <a:srgbClr val="6600FF"/>
                  </a:solidFill>
                </a:ln>
                <a:solidFill>
                  <a:srgbClr val="FF0000"/>
                </a:solidFill>
                <a:latin typeface="Arial" charset="0"/>
              </a:rPr>
              <a:t>Prepared by:</a:t>
            </a:r>
          </a:p>
          <a:p>
            <a:pPr marL="457200">
              <a:defRPr/>
            </a:pPr>
            <a:r>
              <a:rPr lang="en-US" sz="2000" b="1" dirty="0" smtClean="0"/>
              <a:t>Professor </a:t>
            </a:r>
            <a:r>
              <a:rPr lang="en-US" sz="2000" b="1" i="0" dirty="0" smtClean="0"/>
              <a:t>K </a:t>
            </a:r>
            <a:r>
              <a:rPr lang="en-US" sz="2000" b="1" i="0" dirty="0"/>
              <a:t>M Akkas Ali</a:t>
            </a:r>
          </a:p>
          <a:p>
            <a:pPr marL="457200">
              <a:defRPr/>
            </a:pPr>
            <a:r>
              <a:rPr lang="en-US" sz="1000" dirty="0" smtClean="0">
                <a:solidFill>
                  <a:srgbClr val="0000FF"/>
                </a:solidFill>
              </a:rPr>
              <a:t>akkas@juniv.edu, </a:t>
            </a:r>
            <a:r>
              <a:rPr lang="en-US" sz="1000" i="0" dirty="0" smtClean="0">
                <a:solidFill>
                  <a:srgbClr val="0000FF"/>
                </a:solidFill>
                <a:latin typeface="Arial" charset="0"/>
              </a:rPr>
              <a:t>akkas_khan@yahoo.com</a:t>
            </a:r>
          </a:p>
          <a:p>
            <a:pPr marL="457200">
              <a:defRPr/>
            </a:pPr>
            <a:r>
              <a:rPr lang="en-US" sz="2000" b="1" i="0" dirty="0" smtClean="0">
                <a:ln>
                  <a:solidFill>
                    <a:srgbClr val="FF0000"/>
                  </a:solidFill>
                </a:ln>
                <a:solidFill>
                  <a:srgbClr val="3333FF"/>
                </a:solidFill>
                <a:latin typeface="Arial" charset="0"/>
              </a:rPr>
              <a:t>Institute </a:t>
            </a:r>
            <a:r>
              <a:rPr lang="en-US" sz="2000" b="1" i="0" dirty="0">
                <a:ln>
                  <a:solidFill>
                    <a:srgbClr val="FF0000"/>
                  </a:solidFill>
                </a:ln>
                <a:solidFill>
                  <a:srgbClr val="3333FF"/>
                </a:solidFill>
                <a:latin typeface="Arial" charset="0"/>
              </a:rPr>
              <a:t>of Information Technology (IIT) </a:t>
            </a:r>
          </a:p>
          <a:p>
            <a:pPr marL="457200">
              <a:defRPr/>
            </a:pPr>
            <a:r>
              <a:rPr lang="en-US" sz="2000" b="1" i="0" dirty="0">
                <a:ln>
                  <a:solidFill>
                    <a:srgbClr val="00B050"/>
                  </a:solidFill>
                </a:ln>
                <a:solidFill>
                  <a:srgbClr val="00B050"/>
                </a:solidFill>
                <a:latin typeface="Arial" charset="0"/>
              </a:rPr>
              <a:t>Jahangirnagar University, Dhaka-1342</a:t>
            </a:r>
          </a:p>
        </p:txBody>
      </p:sp>
    </p:spTree>
    <p:extLst>
      <p:ext uri="{BB962C8B-B14F-4D97-AF65-F5344CB8AC3E}">
        <p14:creationId xmlns:p14="http://schemas.microsoft.com/office/powerpoint/2010/main" val="421304847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1688" y="838200"/>
            <a:ext cx="5649912" cy="555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12293" name="Rectangle 5"/>
          <p:cNvSpPr>
            <a:spLocks noChangeArrowheads="1"/>
          </p:cNvSpPr>
          <p:nvPr/>
        </p:nvSpPr>
        <p:spPr bwMode="auto">
          <a:xfrm>
            <a:off x="76200" y="484188"/>
            <a:ext cx="57150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8738">
              <a:spcBef>
                <a:spcPts val="400"/>
              </a:spcBef>
              <a:spcAft>
                <a:spcPts val="400"/>
              </a:spcAft>
            </a:pPr>
            <a:r>
              <a:rPr lang="en-US" sz="1700">
                <a:solidFill>
                  <a:srgbClr val="FF0000"/>
                </a:solidFill>
                <a:latin typeface="Verdana" pitchFamily="34" charset="0"/>
              </a:rPr>
              <a:t>Approach-2: </a:t>
            </a:r>
            <a:r>
              <a:rPr lang="en-US" sz="1700" b="0">
                <a:latin typeface="Verdana" pitchFamily="34" charset="0"/>
              </a:rPr>
              <a:t> </a:t>
            </a:r>
            <a:r>
              <a:rPr lang="en-US" sz="1700">
                <a:solidFill>
                  <a:srgbClr val="0000FF"/>
                </a:solidFill>
                <a:latin typeface="Verdana" pitchFamily="34" charset="0"/>
              </a:rPr>
              <a:t>Needham-Schroeder Protocol</a:t>
            </a:r>
          </a:p>
        </p:txBody>
      </p:sp>
      <p:sp>
        <p:nvSpPr>
          <p:cNvPr id="12294" name="Text Box 12"/>
          <p:cNvSpPr txBox="1">
            <a:spLocks noChangeArrowheads="1"/>
          </p:cNvSpPr>
          <p:nvPr/>
        </p:nvSpPr>
        <p:spPr bwMode="auto">
          <a:xfrm>
            <a:off x="3886200" y="63246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a:t>
            </a:r>
            <a:r>
              <a:rPr lang="en-US" sz="1700" b="0">
                <a:latin typeface="Verdana" pitchFamily="34" charset="0"/>
              </a:rPr>
              <a:t>Needham-Schroeder protocol</a:t>
            </a:r>
          </a:p>
        </p:txBody>
      </p:sp>
      <p:sp>
        <p:nvSpPr>
          <p:cNvPr id="12295" name="Rectangle 5"/>
          <p:cNvSpPr>
            <a:spLocks noChangeArrowheads="1"/>
          </p:cNvSpPr>
          <p:nvPr/>
        </p:nvSpPr>
        <p:spPr bwMode="auto">
          <a:xfrm>
            <a:off x="-76200" y="1066800"/>
            <a:ext cx="3200400"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95000"/>
              </a:lnSpc>
              <a:spcBef>
                <a:spcPts val="300"/>
              </a:spcBef>
              <a:spcAft>
                <a:spcPts val="300"/>
              </a:spcAft>
              <a:buFont typeface="Wingdings" pitchFamily="2" charset="2"/>
              <a:buChar char="Ø"/>
            </a:pPr>
            <a:r>
              <a:rPr lang="en-US" sz="1700" b="0">
                <a:latin typeface="Verdana" pitchFamily="34" charset="0"/>
              </a:rPr>
              <a:t>This protocol is a foundation for many other protocols that uses multiple challenge-response interactions between parties to achieve a flawless protocol. </a:t>
            </a:r>
          </a:p>
          <a:p>
            <a:pPr marL="633413" indent="-352425" algn="just">
              <a:lnSpc>
                <a:spcPct val="95000"/>
              </a:lnSpc>
              <a:spcBef>
                <a:spcPts val="300"/>
              </a:spcBef>
              <a:spcAft>
                <a:spcPts val="300"/>
              </a:spcAft>
              <a:buFont typeface="Wingdings" pitchFamily="2" charset="2"/>
              <a:buChar char="Ø"/>
            </a:pPr>
            <a:r>
              <a:rPr lang="en-US" sz="1700" b="0">
                <a:latin typeface="Verdana" pitchFamily="34" charset="0"/>
              </a:rPr>
              <a:t>Needham and Schroeder uses two nonce: R</a:t>
            </a:r>
            <a:r>
              <a:rPr lang="en-US" sz="1700" b="0" baseline="-25000">
                <a:latin typeface="Verdana" pitchFamily="34" charset="0"/>
              </a:rPr>
              <a:t>A</a:t>
            </a:r>
            <a:r>
              <a:rPr lang="en-US" sz="1700" b="0">
                <a:latin typeface="Verdana" pitchFamily="34" charset="0"/>
              </a:rPr>
              <a:t> and R</a:t>
            </a:r>
            <a:r>
              <a:rPr lang="en-US" sz="1700" b="0" baseline="-25000">
                <a:latin typeface="Verdana" pitchFamily="34" charset="0"/>
              </a:rPr>
              <a:t>B</a:t>
            </a:r>
            <a:r>
              <a:rPr lang="en-US" sz="1700" b="0">
                <a:latin typeface="Verdana" pitchFamily="34" charset="0"/>
              </a:rPr>
              <a:t>.</a:t>
            </a:r>
          </a:p>
          <a:p>
            <a:pPr marL="633413" indent="-352425" algn="just">
              <a:lnSpc>
                <a:spcPct val="95000"/>
              </a:lnSpc>
              <a:spcBef>
                <a:spcPts val="300"/>
              </a:spcBef>
              <a:spcAft>
                <a:spcPts val="300"/>
              </a:spcAft>
              <a:buFont typeface="Wingdings" pitchFamily="2" charset="2"/>
              <a:buChar char="Ø"/>
            </a:pPr>
            <a:r>
              <a:rPr lang="en-US" sz="1700" b="0">
                <a:latin typeface="Verdana" pitchFamily="34" charset="0"/>
              </a:rPr>
              <a:t>Figure below shows the five steps used in this protocol.</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10" name="Rectangle 5"/>
          <p:cNvSpPr>
            <a:spLocks noChangeArrowheads="1"/>
          </p:cNvSpPr>
          <p:nvPr/>
        </p:nvSpPr>
        <p:spPr bwMode="auto">
          <a:xfrm>
            <a:off x="-76200" y="838200"/>
            <a:ext cx="8915400" cy="5934075"/>
          </a:xfrm>
          <a:prstGeom prst="rect">
            <a:avLst/>
          </a:prstGeom>
          <a:noFill/>
          <a:ln w="9525">
            <a:noFill/>
            <a:miter lim="800000"/>
            <a:headEnd/>
            <a:tailEnd/>
          </a:ln>
        </p:spPr>
        <p:txBody>
          <a:bodyPr anchor="ctr">
            <a:spAutoFit/>
          </a:bodyPr>
          <a:lstStyle/>
          <a:p>
            <a:pPr marL="633413" indent="-352425" algn="just">
              <a:lnSpc>
                <a:spcPct val="95000"/>
              </a:lnSpc>
              <a:spcBef>
                <a:spcPts val="300"/>
              </a:spcBef>
              <a:spcAft>
                <a:spcPts val="300"/>
              </a:spcAft>
              <a:buFont typeface="Wingdings" pitchFamily="2" charset="2"/>
              <a:buChar char="Ø"/>
              <a:defRPr/>
            </a:pPr>
            <a:r>
              <a:rPr lang="en-US" sz="1800" b="0" dirty="0">
                <a:latin typeface="Verdana" pitchFamily="34" charset="0"/>
                <a:ea typeface="Verdana" pitchFamily="34" charset="0"/>
                <a:cs typeface="Verdana" pitchFamily="34" charset="0"/>
              </a:rPr>
              <a:t>The steps for creating session key using Needham-Schroeder protocol is summarized below:</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Alice sends a message to the KDC that includes her nonce (R</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her identity, and Bob’s identity.</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After receiving the message from Alice, the KDC creates a ticket which contains the identities of Alice, and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between Alice and Bob. The KDC then encrypts the ticket using Bob’s  key (K</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a:t>
            </a:r>
          </a:p>
          <a:p>
            <a:pPr marL="1382713" indent="-352425" algn="just">
              <a:lnSpc>
                <a:spcPct val="95000"/>
              </a:lnSpc>
              <a:spcBef>
                <a:spcPts val="600"/>
              </a:spcBef>
              <a:spcAft>
                <a:spcPts val="600"/>
              </a:spcAft>
              <a:buClr>
                <a:srgbClr val="FF0000"/>
              </a:buClr>
              <a:defRPr/>
            </a:pPr>
            <a:r>
              <a:rPr lang="en-US" sz="1500" b="0" dirty="0">
                <a:latin typeface="Verdana" pitchFamily="34" charset="0"/>
                <a:ea typeface="Verdana" pitchFamily="34" charset="0"/>
                <a:cs typeface="Verdana" pitchFamily="34" charset="0"/>
              </a:rPr>
              <a:t>	Alice’s nonce R</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Bob’s identity,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and the encrypted ticket for Bob is again encrypted using Alice’s key K</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Then it is sent to Alice. Alice receives the message. Decrypts it, and extracts the session key.</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Alice can not decrypt the ticket, which is only for Bob. </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In this message, Alice is actually authenticated to the KDC, because only she can open the whole message using her secret key with the KDC.</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After getting the session key, Alice sends  the encrypted ticket to Bob. Bob  decrypts the ticket using his key K</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and comes to know the session key.</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Bob encrypts his challenge R</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with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and sends the encrypted challenge to Alice.</a:t>
            </a:r>
          </a:p>
          <a:p>
            <a:pPr marL="1382713" indent="-352425" algn="just">
              <a:lnSpc>
                <a:spcPct val="95000"/>
              </a:lnSpc>
              <a:spcBef>
                <a:spcPts val="600"/>
              </a:spcBef>
              <a:spcAft>
                <a:spcPts val="600"/>
              </a:spcAft>
              <a:buClr>
                <a:srgbClr val="FF0000"/>
              </a:buClr>
              <a:buFont typeface="+mj-lt"/>
              <a:buAutoNum type="arabicPeriod"/>
              <a:defRPr/>
            </a:pPr>
            <a:r>
              <a:rPr lang="en-US" sz="1500" b="0" dirty="0">
                <a:latin typeface="Verdana" pitchFamily="34" charset="0"/>
                <a:ea typeface="Verdana" pitchFamily="34" charset="0"/>
                <a:cs typeface="Verdana" pitchFamily="34" charset="0"/>
              </a:rPr>
              <a:t>Alice decrypts Bob’s encrypted challenge and extracts it. She then decrease Bob’s challenge by 1 (i.e. R</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-1), encrypts it using the session key and finally sends it back to Bob. </a:t>
            </a:r>
          </a:p>
          <a:p>
            <a:pPr marL="801688" indent="-352425" algn="just">
              <a:lnSpc>
                <a:spcPct val="95000"/>
              </a:lnSpc>
              <a:spcBef>
                <a:spcPts val="600"/>
              </a:spcBef>
              <a:spcAft>
                <a:spcPts val="600"/>
              </a:spcAft>
              <a:buClr>
                <a:srgbClr val="FF0000"/>
              </a:buClr>
              <a:defRPr/>
            </a:pPr>
            <a:r>
              <a:rPr lang="en-US" sz="1500" dirty="0">
                <a:solidFill>
                  <a:srgbClr val="FF0000"/>
                </a:solidFill>
                <a:latin typeface="Verdana" pitchFamily="34" charset="0"/>
                <a:ea typeface="Verdana" pitchFamily="34" charset="0"/>
                <a:cs typeface="Verdana" pitchFamily="34" charset="0"/>
              </a:rPr>
              <a:t>Note: </a:t>
            </a:r>
            <a:r>
              <a:rPr lang="en-US" sz="1200" b="0" dirty="0">
                <a:latin typeface="Lucida Calligraphy" pitchFamily="66" charset="0"/>
                <a:ea typeface="Verdana" pitchFamily="34" charset="0"/>
                <a:cs typeface="Verdana" pitchFamily="34" charset="0"/>
              </a:rPr>
              <a:t>The response carries R</a:t>
            </a:r>
            <a:r>
              <a:rPr lang="en-US" sz="1200" b="0" baseline="-25000" dirty="0">
                <a:latin typeface="Lucida Calligraphy" pitchFamily="66" charset="0"/>
                <a:ea typeface="Verdana" pitchFamily="34" charset="0"/>
                <a:cs typeface="Verdana" pitchFamily="34" charset="0"/>
              </a:rPr>
              <a:t>B</a:t>
            </a:r>
            <a:r>
              <a:rPr lang="en-US" sz="1200" b="0" dirty="0">
                <a:latin typeface="Lucida Calligraphy" pitchFamily="66" charset="0"/>
                <a:ea typeface="Verdana" pitchFamily="34" charset="0"/>
                <a:cs typeface="Verdana" pitchFamily="34" charset="0"/>
              </a:rPr>
              <a:t> — 1 instead of R</a:t>
            </a:r>
            <a:r>
              <a:rPr lang="en-US" sz="1200" b="0" baseline="-25000" dirty="0">
                <a:latin typeface="Lucida Calligraphy" pitchFamily="66" charset="0"/>
                <a:ea typeface="Verdana" pitchFamily="34" charset="0"/>
                <a:cs typeface="Verdana" pitchFamily="34" charset="0"/>
              </a:rPr>
              <a:t>B</a:t>
            </a:r>
            <a:r>
              <a:rPr lang="en-US" sz="1200" b="0" dirty="0">
                <a:latin typeface="Lucida Calligraphy" pitchFamily="66" charset="0"/>
                <a:ea typeface="Verdana" pitchFamily="34" charset="0"/>
                <a:cs typeface="Verdana" pitchFamily="34" charset="0"/>
              </a:rPr>
              <a:t>.</a:t>
            </a:r>
          </a:p>
        </p:txBody>
      </p:sp>
      <p:sp>
        <p:nvSpPr>
          <p:cNvPr id="13317" name="Rectangle 5"/>
          <p:cNvSpPr>
            <a:spLocks noChangeArrowheads="1"/>
          </p:cNvSpPr>
          <p:nvPr/>
        </p:nvSpPr>
        <p:spPr bwMode="auto">
          <a:xfrm>
            <a:off x="76200" y="457200"/>
            <a:ext cx="8686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8738">
              <a:spcBef>
                <a:spcPts val="400"/>
              </a:spcBef>
              <a:spcAft>
                <a:spcPts val="400"/>
              </a:spcAft>
            </a:pPr>
            <a:r>
              <a:rPr lang="en-US" sz="1700">
                <a:solidFill>
                  <a:srgbClr val="FF0000"/>
                </a:solidFill>
                <a:latin typeface="Verdana" pitchFamily="34" charset="0"/>
              </a:rPr>
              <a:t>Approach-2: </a:t>
            </a:r>
            <a:r>
              <a:rPr lang="en-US" sz="1700" b="0">
                <a:latin typeface="Verdana" pitchFamily="34" charset="0"/>
              </a:rPr>
              <a:t> </a:t>
            </a:r>
            <a:r>
              <a:rPr lang="en-US" sz="1700">
                <a:solidFill>
                  <a:srgbClr val="0000FF"/>
                </a:solidFill>
                <a:latin typeface="Verdana" pitchFamily="34" charset="0"/>
              </a:rPr>
              <a:t>Needham-Schroeder Protocol  (</a:t>
            </a:r>
            <a:r>
              <a:rPr lang="en-US" sz="1700">
                <a:latin typeface="Verdana" pitchFamily="34" charset="0"/>
              </a:rPr>
              <a:t>continue…</a:t>
            </a:r>
            <a:r>
              <a:rPr lang="en-US" sz="1700">
                <a:solidFill>
                  <a:srgbClr val="0000FF"/>
                </a:solidFill>
                <a:latin typeface="Verdana" pitchFamily="34" charset="0"/>
              </a:rPr>
              <a: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14340" name="Rectangle 5"/>
          <p:cNvSpPr>
            <a:spLocks noChangeArrowheads="1"/>
          </p:cNvSpPr>
          <p:nvPr/>
        </p:nvSpPr>
        <p:spPr bwMode="auto">
          <a:xfrm>
            <a:off x="152400" y="457200"/>
            <a:ext cx="86868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spcBef>
                <a:spcPts val="400"/>
              </a:spcBef>
              <a:spcAft>
                <a:spcPts val="400"/>
              </a:spcAft>
            </a:pPr>
            <a:r>
              <a:rPr lang="en-US" sz="1700">
                <a:solidFill>
                  <a:srgbClr val="FF0000"/>
                </a:solidFill>
                <a:latin typeface="Verdana" pitchFamily="34" charset="0"/>
              </a:rPr>
              <a:t>Approach-3: </a:t>
            </a:r>
            <a:r>
              <a:rPr lang="en-US" sz="1700" b="0">
                <a:latin typeface="Verdana" pitchFamily="34" charset="0"/>
              </a:rPr>
              <a:t> </a:t>
            </a:r>
            <a:r>
              <a:rPr lang="en-US" sz="1700">
                <a:solidFill>
                  <a:srgbClr val="0000FF"/>
                </a:solidFill>
                <a:latin typeface="Verdana" pitchFamily="34" charset="0"/>
              </a:rPr>
              <a:t>Otway-Rees Protocol</a:t>
            </a:r>
          </a:p>
        </p:txBody>
      </p:sp>
      <p:sp>
        <p:nvSpPr>
          <p:cNvPr id="14341" name="Text Box 12"/>
          <p:cNvSpPr txBox="1">
            <a:spLocks noChangeArrowheads="1"/>
          </p:cNvSpPr>
          <p:nvPr/>
        </p:nvSpPr>
        <p:spPr bwMode="auto">
          <a:xfrm>
            <a:off x="3886200" y="63246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a:t>
            </a:r>
            <a:r>
              <a:rPr lang="en-US" sz="1700" b="0">
                <a:latin typeface="Verdana" pitchFamily="34" charset="0"/>
              </a:rPr>
              <a:t>Otway-Rees protocol</a:t>
            </a:r>
          </a:p>
        </p:txBody>
      </p:sp>
      <p:sp>
        <p:nvSpPr>
          <p:cNvPr id="10" name="Rectangle 5"/>
          <p:cNvSpPr>
            <a:spLocks noChangeArrowheads="1"/>
          </p:cNvSpPr>
          <p:nvPr/>
        </p:nvSpPr>
        <p:spPr bwMode="auto">
          <a:xfrm>
            <a:off x="-304800" y="838200"/>
            <a:ext cx="3657600" cy="5973763"/>
          </a:xfrm>
          <a:prstGeom prst="rect">
            <a:avLst/>
          </a:prstGeom>
          <a:noFill/>
          <a:ln w="9525">
            <a:noFill/>
            <a:miter lim="800000"/>
            <a:headEnd/>
            <a:tailEnd/>
          </a:ln>
        </p:spPr>
        <p:txBody>
          <a:bodyPr anchor="ctr">
            <a:spAutoFit/>
          </a:bodyPr>
          <a:lstStyle/>
          <a:p>
            <a:pPr marL="633413" indent="-352425" algn="just">
              <a:lnSpc>
                <a:spcPct val="95000"/>
              </a:lnSpc>
              <a:spcBef>
                <a:spcPts val="300"/>
              </a:spcBef>
              <a:spcAft>
                <a:spcPts val="300"/>
              </a:spcAft>
              <a:buFont typeface="Wingdings" pitchFamily="2" charset="2"/>
              <a:buChar char="Ø"/>
              <a:defRPr/>
            </a:pPr>
            <a:r>
              <a:rPr lang="en-US" sz="1700" b="0" dirty="0">
                <a:latin typeface="Verdana" pitchFamily="34" charset="0"/>
                <a:ea typeface="Verdana" pitchFamily="34" charset="0"/>
                <a:cs typeface="Verdana" pitchFamily="34" charset="0"/>
              </a:rPr>
              <a:t>The steps for creating session key using this  approach is given below:</a:t>
            </a:r>
            <a:endParaRPr lang="en-US" sz="1400" dirty="0"/>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Alice sends a message to Bob that includes a common nonce R, the identities of Alice and Bob, and an encrypted ticket for KDC that includes Alice’s nonce R</a:t>
            </a:r>
            <a:r>
              <a:rPr lang="en-US" sz="1300" b="0" baseline="-25000" dirty="0">
                <a:latin typeface="Verdana" pitchFamily="34" charset="0"/>
                <a:ea typeface="Verdana" pitchFamily="34" charset="0"/>
                <a:cs typeface="Verdana" pitchFamily="34" charset="0"/>
              </a:rPr>
              <a:t>A</a:t>
            </a:r>
            <a:r>
              <a:rPr lang="en-US" sz="1300" b="0" dirty="0">
                <a:latin typeface="Verdana" pitchFamily="34" charset="0"/>
                <a:ea typeface="Verdana" pitchFamily="34" charset="0"/>
                <a:cs typeface="Verdana" pitchFamily="34" charset="0"/>
              </a:rPr>
              <a:t> (a challenge for the KDC to use), a copy of the common nonce R, and the identities of Alice and Bob.</a:t>
            </a:r>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Bob creates the same type of ticket, but with his own nonce R</a:t>
            </a:r>
            <a:r>
              <a:rPr lang="en-US" sz="1300" b="0" baseline="-25000" dirty="0">
                <a:latin typeface="Verdana" pitchFamily="34" charset="0"/>
                <a:ea typeface="Verdana" pitchFamily="34" charset="0"/>
                <a:cs typeface="Verdana" pitchFamily="34" charset="0"/>
              </a:rPr>
              <a:t>B</a:t>
            </a:r>
            <a:r>
              <a:rPr lang="en-US" sz="1300" b="0" dirty="0">
                <a:latin typeface="Verdana" pitchFamily="34" charset="0"/>
                <a:ea typeface="Verdana" pitchFamily="34" charset="0"/>
                <a:cs typeface="Verdana" pitchFamily="34" charset="0"/>
              </a:rPr>
              <a:t>. Both tickets are sent to the KDC.</a:t>
            </a:r>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The KDC creates a message that contains the common nonce R, a ticket for Alice and a ticket for Bob; the message is sent to Bob. The tickets contain the corresponding nonce R</a:t>
            </a:r>
            <a:r>
              <a:rPr lang="en-US" sz="1300" b="0" baseline="-25000" dirty="0">
                <a:latin typeface="Verdana" pitchFamily="34" charset="0"/>
                <a:ea typeface="Verdana" pitchFamily="34" charset="0"/>
                <a:cs typeface="Verdana" pitchFamily="34" charset="0"/>
              </a:rPr>
              <a:t>A</a:t>
            </a:r>
            <a:r>
              <a:rPr lang="en-US" sz="1300" b="0" dirty="0">
                <a:latin typeface="Verdana" pitchFamily="34" charset="0"/>
                <a:ea typeface="Verdana" pitchFamily="34" charset="0"/>
                <a:cs typeface="Verdana" pitchFamily="34" charset="0"/>
              </a:rPr>
              <a:t> or R</a:t>
            </a:r>
            <a:r>
              <a:rPr lang="en-US" sz="1300" b="0" baseline="-25000" dirty="0">
                <a:latin typeface="Verdana" pitchFamily="34" charset="0"/>
                <a:ea typeface="Verdana" pitchFamily="34" charset="0"/>
                <a:cs typeface="Verdana" pitchFamily="34" charset="0"/>
              </a:rPr>
              <a:t>B</a:t>
            </a:r>
            <a:r>
              <a:rPr lang="en-US" sz="1300" b="0" dirty="0">
                <a:latin typeface="Verdana" pitchFamily="34" charset="0"/>
                <a:ea typeface="Verdana" pitchFamily="34" charset="0"/>
                <a:cs typeface="Verdana" pitchFamily="34" charset="0"/>
              </a:rPr>
              <a:t>, and the session key K</a:t>
            </a:r>
            <a:r>
              <a:rPr lang="en-US" sz="1300" b="0" baseline="-25000" dirty="0">
                <a:latin typeface="Verdana" pitchFamily="34" charset="0"/>
                <a:ea typeface="Verdana" pitchFamily="34" charset="0"/>
                <a:cs typeface="Verdana" pitchFamily="34" charset="0"/>
              </a:rPr>
              <a:t>AB</a:t>
            </a:r>
            <a:r>
              <a:rPr lang="en-US" sz="1300" b="0" dirty="0">
                <a:latin typeface="Verdana" pitchFamily="34" charset="0"/>
                <a:ea typeface="Verdana" pitchFamily="34" charset="0"/>
                <a:cs typeface="Verdana" pitchFamily="34" charset="0"/>
              </a:rPr>
              <a:t>.</a:t>
            </a:r>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Bob sends Alice her ticket.</a:t>
            </a:r>
          </a:p>
          <a:p>
            <a:pPr marL="801688" indent="-352425" algn="just">
              <a:lnSpc>
                <a:spcPct val="95000"/>
              </a:lnSpc>
              <a:spcBef>
                <a:spcPts val="300"/>
              </a:spcBef>
              <a:spcAft>
                <a:spcPts val="300"/>
              </a:spcAft>
              <a:buClr>
                <a:srgbClr val="FF0000"/>
              </a:buClr>
              <a:buFont typeface="+mj-lt"/>
              <a:buAutoNum type="arabicPeriod"/>
              <a:defRPr/>
            </a:pPr>
            <a:r>
              <a:rPr lang="en-US" sz="1300" b="0" dirty="0">
                <a:latin typeface="Verdana" pitchFamily="34" charset="0"/>
                <a:ea typeface="Verdana" pitchFamily="34" charset="0"/>
                <a:cs typeface="Verdana" pitchFamily="34" charset="0"/>
              </a:rPr>
              <a:t>Alice sends a short message encrypted with her session key K</a:t>
            </a:r>
            <a:r>
              <a:rPr lang="en-US" sz="1300" b="0" baseline="-25000" dirty="0">
                <a:latin typeface="Verdana" pitchFamily="34" charset="0"/>
                <a:ea typeface="Verdana" pitchFamily="34" charset="0"/>
                <a:cs typeface="Verdana" pitchFamily="34" charset="0"/>
              </a:rPr>
              <a:t>AB</a:t>
            </a:r>
            <a:r>
              <a:rPr lang="en-US" sz="1300" b="0" dirty="0">
                <a:latin typeface="Verdana" pitchFamily="34" charset="0"/>
                <a:ea typeface="Verdana" pitchFamily="34" charset="0"/>
                <a:cs typeface="Verdana" pitchFamily="34" charset="0"/>
              </a:rPr>
              <a:t> to show that she has the session key.</a:t>
            </a:r>
          </a:p>
        </p:txBody>
      </p:sp>
      <p:pic>
        <p:nvPicPr>
          <p:cNvPr id="1434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0288" y="838200"/>
            <a:ext cx="5192712" cy="556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Using Multiple KDCs:</a:t>
            </a:r>
          </a:p>
        </p:txBody>
      </p:sp>
      <p:sp>
        <p:nvSpPr>
          <p:cNvPr id="15" name="Rectangle 5"/>
          <p:cNvSpPr>
            <a:spLocks noChangeArrowheads="1"/>
          </p:cNvSpPr>
          <p:nvPr/>
        </p:nvSpPr>
        <p:spPr bwMode="auto">
          <a:xfrm>
            <a:off x="152400" y="1036638"/>
            <a:ext cx="8686800" cy="2011362"/>
          </a:xfrm>
          <a:prstGeom prst="rect">
            <a:avLst/>
          </a:prstGeom>
          <a:noFill/>
          <a:ln w="9525">
            <a:noFill/>
            <a:miter lim="800000"/>
            <a:headEnd/>
            <a:tailEnd/>
          </a:ln>
        </p:spPr>
        <p:txBody>
          <a:bodyPr anchor="ctr">
            <a:spAutoFit/>
          </a:bodyPr>
          <a:lstStyle/>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When the number of people using a KDC increases, the system becomes unmanageable and a bottleneck can result.</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Using multiple KDCs can solve this problem.</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There are two approaches to use multiple KDCs: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Flat multiple KDCs</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Hierarchical multiple KDCs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11"/>
          <p:cNvSpPr txBox="1">
            <a:spLocks noChangeArrowheads="1"/>
          </p:cNvSpPr>
          <p:nvPr/>
        </p:nvSpPr>
        <p:spPr bwMode="auto">
          <a:xfrm>
            <a:off x="3030538" y="5562600"/>
            <a:ext cx="33702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a:t>
            </a:r>
            <a:r>
              <a:rPr lang="en-US" sz="1700">
                <a:latin typeface="Verdana" pitchFamily="34" charset="0"/>
              </a:rPr>
              <a:t>Flat multiple KDCs</a:t>
            </a:r>
          </a:p>
        </p:txBody>
      </p:sp>
      <p:pic>
        <p:nvPicPr>
          <p:cNvPr id="1638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00400"/>
            <a:ext cx="7761288"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Using Multiple KDCs:</a:t>
            </a:r>
          </a:p>
        </p:txBody>
      </p:sp>
      <p:sp>
        <p:nvSpPr>
          <p:cNvPr id="15" name="Rectangle 5"/>
          <p:cNvSpPr>
            <a:spLocks noChangeArrowheads="1"/>
          </p:cNvSpPr>
          <p:nvPr/>
        </p:nvSpPr>
        <p:spPr bwMode="auto">
          <a:xfrm>
            <a:off x="152400" y="457200"/>
            <a:ext cx="8686800" cy="2471738"/>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Flat Multiple KDCs: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In this approach, the world is divided into domains where each domain can have one or more KDCs.</a:t>
            </a:r>
          </a:p>
          <a:p>
            <a:pPr marL="1371600" indent="-352425" algn="just">
              <a:spcBef>
                <a:spcPts val="400"/>
              </a:spcBef>
              <a:spcAft>
                <a:spcPts val="400"/>
              </a:spcAft>
              <a:buFont typeface="Wingdings" pitchFamily="2" charset="2"/>
              <a:buChar char="q"/>
              <a:defRPr/>
            </a:pPr>
            <a:r>
              <a:rPr lang="en-US" sz="1500" b="0" dirty="0">
                <a:latin typeface="Verdana" pitchFamily="34" charset="0"/>
                <a:ea typeface="Verdana" pitchFamily="34" charset="0"/>
                <a:cs typeface="Verdana" pitchFamily="34" charset="0"/>
              </a:rPr>
              <a:t>If Alice want to send a confidential message to Bob, who belongs to another domain, Alice contacts her KDC, which in turn contacts the KDC in Bob’s domain.</a:t>
            </a:r>
          </a:p>
          <a:p>
            <a:pPr marL="1371600" indent="-352425" algn="just">
              <a:spcBef>
                <a:spcPts val="400"/>
              </a:spcBef>
              <a:spcAft>
                <a:spcPts val="400"/>
              </a:spcAft>
              <a:buFont typeface="Wingdings" pitchFamily="2" charset="2"/>
              <a:buChar char="q"/>
              <a:defRPr/>
            </a:pPr>
            <a:r>
              <a:rPr lang="en-US" sz="1500" b="0" dirty="0">
                <a:latin typeface="Verdana" pitchFamily="34" charset="0"/>
                <a:ea typeface="Verdana" pitchFamily="34" charset="0"/>
                <a:cs typeface="Verdana" pitchFamily="34" charset="0"/>
              </a:rPr>
              <a:t>The two KDCs can create a secret key between Alice and Bob.</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Figure below shows the flat multiple KDCs.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Using Multiple KDCs:</a:t>
            </a:r>
          </a:p>
        </p:txBody>
      </p:sp>
      <p:sp>
        <p:nvSpPr>
          <p:cNvPr id="15" name="Rectangle 5"/>
          <p:cNvSpPr>
            <a:spLocks noChangeArrowheads="1"/>
          </p:cNvSpPr>
          <p:nvPr/>
        </p:nvSpPr>
        <p:spPr bwMode="auto">
          <a:xfrm>
            <a:off x="0" y="457200"/>
            <a:ext cx="8686800" cy="1708150"/>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Hierarchical Multiple KDCs: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In hierarchical multiple KDC system, the concept of flat multiple KDCs can be extended with one or more KDCs at the top of the hierarchy.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For example, there can be local, national and international KDCs.</a:t>
            </a:r>
          </a:p>
          <a:p>
            <a:pPr marL="633413" indent="-352425" algn="just">
              <a:spcBef>
                <a:spcPts val="400"/>
              </a:spcBef>
              <a:spcAft>
                <a:spcPts val="400"/>
              </a:spcAft>
              <a:buFont typeface="Wingdings" pitchFamily="2" charset="2"/>
              <a:buChar char="Ø"/>
              <a:defRPr/>
            </a:pPr>
            <a:endParaRPr lang="en-US" sz="1700" b="0" dirty="0">
              <a:latin typeface="Verdana" pitchFamily="34" charset="0"/>
              <a:ea typeface="Verdana" pitchFamily="34" charset="0"/>
              <a:cs typeface="Verdana" pitchFamily="34" charset="0"/>
            </a:endParaRPr>
          </a:p>
        </p:txBody>
      </p:sp>
      <p:sp>
        <p:nvSpPr>
          <p:cNvPr id="17413" name="Rectangle 5"/>
          <p:cNvSpPr>
            <a:spLocks noChangeArrowheads="1"/>
          </p:cNvSpPr>
          <p:nvPr/>
        </p:nvSpPr>
        <p:spPr bwMode="auto">
          <a:xfrm>
            <a:off x="-228600" y="1828800"/>
            <a:ext cx="8991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1371600" indent="-352425" algn="just">
              <a:spcBef>
                <a:spcPts val="400"/>
              </a:spcBef>
              <a:spcAft>
                <a:spcPts val="400"/>
              </a:spcAft>
              <a:buFont typeface="Wingdings" pitchFamily="2" charset="2"/>
              <a:buChar char="q"/>
            </a:pPr>
            <a:r>
              <a:rPr lang="en-US" sz="1300" b="0">
                <a:latin typeface="Verdana" pitchFamily="34" charset="0"/>
              </a:rPr>
              <a:t>When Alice  needs to  communicate with Bob, who lives in another country, she needs her request to a local KDC, the local KDC relays the request to the national KDC, the national KDC relays the request to an international KDC.</a:t>
            </a:r>
          </a:p>
        </p:txBody>
      </p:sp>
      <p:sp>
        <p:nvSpPr>
          <p:cNvPr id="17414" name="Text Box 11"/>
          <p:cNvSpPr txBox="1">
            <a:spLocks noChangeArrowheads="1"/>
          </p:cNvSpPr>
          <p:nvPr/>
        </p:nvSpPr>
        <p:spPr bwMode="auto">
          <a:xfrm>
            <a:off x="3505200" y="6400800"/>
            <a:ext cx="44529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Hierarchical multiple KDCs</a:t>
            </a:r>
          </a:p>
        </p:txBody>
      </p:sp>
      <p:pic>
        <p:nvPicPr>
          <p:cNvPr id="1741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2638425"/>
            <a:ext cx="61341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5"/>
          <p:cNvSpPr>
            <a:spLocks noChangeArrowheads="1"/>
          </p:cNvSpPr>
          <p:nvPr/>
        </p:nvSpPr>
        <p:spPr bwMode="auto">
          <a:xfrm>
            <a:off x="-228600" y="2514600"/>
            <a:ext cx="4419600" cy="1379538"/>
          </a:xfrm>
          <a:prstGeom prst="rect">
            <a:avLst/>
          </a:prstGeom>
          <a:noFill/>
          <a:ln w="9525">
            <a:noFill/>
            <a:miter lim="800000"/>
            <a:headEnd/>
            <a:tailEnd/>
          </a:ln>
        </p:spPr>
        <p:txBody>
          <a:bodyPr anchor="ctr">
            <a:spAutoFit/>
          </a:bodyPr>
          <a:lstStyle/>
          <a:p>
            <a:pPr marL="855663" indent="-352425" algn="just">
              <a:spcBef>
                <a:spcPts val="400"/>
              </a:spcBef>
              <a:spcAft>
                <a:spcPts val="400"/>
              </a:spcAft>
              <a:buFont typeface="Wingdings" pitchFamily="2" charset="2"/>
              <a:buChar char="q"/>
              <a:defRPr/>
            </a:pPr>
            <a:r>
              <a:rPr lang="en-US" sz="1300" b="0" dirty="0">
                <a:latin typeface="Verdana" pitchFamily="34" charset="0"/>
                <a:ea typeface="Verdana" pitchFamily="34" charset="0"/>
                <a:cs typeface="Verdana" pitchFamily="34" charset="0"/>
              </a:rPr>
              <a:t>The request is then relayed all the way down to the local KDC where Bob lives.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Figure below shows a configuration of hierarchical multiple KDCs.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Kerberos</a:t>
            </a:r>
          </a:p>
        </p:txBody>
      </p:sp>
      <p:sp>
        <p:nvSpPr>
          <p:cNvPr id="18436" name="Rectangle 5"/>
          <p:cNvSpPr>
            <a:spLocks noChangeArrowheads="1"/>
          </p:cNvSpPr>
          <p:nvPr/>
        </p:nvSpPr>
        <p:spPr bwMode="auto">
          <a:xfrm>
            <a:off x="0" y="804863"/>
            <a:ext cx="86868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150000"/>
              </a:lnSpc>
              <a:spcBef>
                <a:spcPts val="600"/>
              </a:spcBef>
              <a:spcAft>
                <a:spcPts val="600"/>
              </a:spcAft>
              <a:buFont typeface="Wingdings" pitchFamily="2" charset="2"/>
              <a:buChar char="Ø"/>
            </a:pPr>
            <a:r>
              <a:rPr lang="en-US" sz="1800" b="0">
                <a:latin typeface="Verdana" pitchFamily="34" charset="0"/>
              </a:rPr>
              <a:t>Kerberos is </a:t>
            </a:r>
            <a:r>
              <a:rPr lang="en-US" sz="1800" b="0">
                <a:solidFill>
                  <a:srgbClr val="FF0000"/>
                </a:solidFill>
                <a:latin typeface="Verdana" pitchFamily="34" charset="0"/>
              </a:rPr>
              <a:t>an authentication protocol</a:t>
            </a:r>
            <a:r>
              <a:rPr lang="en-US" sz="1800" b="0">
                <a:latin typeface="Verdana" pitchFamily="34" charset="0"/>
              </a:rPr>
              <a:t>, and at the same time </a:t>
            </a:r>
            <a:r>
              <a:rPr lang="en-US" sz="1800" b="0">
                <a:solidFill>
                  <a:srgbClr val="0000FF"/>
                </a:solidFill>
                <a:latin typeface="Verdana" pitchFamily="34" charset="0"/>
              </a:rPr>
              <a:t>a KDC</a:t>
            </a:r>
            <a:r>
              <a:rPr lang="en-US" sz="1800" b="0">
                <a:latin typeface="Verdana" pitchFamily="34" charset="0"/>
              </a:rPr>
              <a:t>, that has become very popular. </a:t>
            </a:r>
          </a:p>
          <a:p>
            <a:pPr marL="633413" indent="-352425" algn="just">
              <a:lnSpc>
                <a:spcPct val="150000"/>
              </a:lnSpc>
              <a:spcBef>
                <a:spcPts val="600"/>
              </a:spcBef>
              <a:spcAft>
                <a:spcPts val="600"/>
              </a:spcAft>
              <a:buFont typeface="Wingdings" pitchFamily="2" charset="2"/>
              <a:buChar char="Ø"/>
            </a:pPr>
            <a:r>
              <a:rPr lang="en-US" sz="1800" b="0">
                <a:latin typeface="Verdana" pitchFamily="34" charset="0"/>
              </a:rPr>
              <a:t>Several systems, including Windows 2000, use Kerberos. </a:t>
            </a:r>
          </a:p>
          <a:p>
            <a:pPr marL="633413" indent="-352425" algn="just">
              <a:lnSpc>
                <a:spcPct val="150000"/>
              </a:lnSpc>
              <a:spcBef>
                <a:spcPts val="600"/>
              </a:spcBef>
              <a:spcAft>
                <a:spcPts val="600"/>
              </a:spcAft>
              <a:buFont typeface="Wingdings" pitchFamily="2" charset="2"/>
              <a:buChar char="Ø"/>
            </a:pPr>
            <a:r>
              <a:rPr lang="en-US" sz="1800" b="0">
                <a:latin typeface="Verdana" pitchFamily="34" charset="0"/>
              </a:rPr>
              <a:t>It is named so after the three-headed dog in Greek mythology that guards the gates of Hades.</a:t>
            </a:r>
          </a:p>
          <a:p>
            <a:pPr marL="633413" indent="-352425" algn="just">
              <a:lnSpc>
                <a:spcPct val="150000"/>
              </a:lnSpc>
              <a:spcBef>
                <a:spcPts val="600"/>
              </a:spcBef>
              <a:spcAft>
                <a:spcPts val="600"/>
              </a:spcAft>
              <a:buFont typeface="Wingdings" pitchFamily="2" charset="2"/>
              <a:buChar char="Ø"/>
            </a:pPr>
            <a:r>
              <a:rPr lang="en-US" sz="1800" b="0">
                <a:latin typeface="Verdana" pitchFamily="34" charset="0"/>
              </a:rPr>
              <a:t>Originally designed at MIT, it has gone through several versions. </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Servers Involved in Kerberos: </a:t>
            </a:r>
          </a:p>
        </p:txBody>
      </p:sp>
      <p:sp>
        <p:nvSpPr>
          <p:cNvPr id="15" name="Rectangle 5"/>
          <p:cNvSpPr>
            <a:spLocks noChangeArrowheads="1"/>
          </p:cNvSpPr>
          <p:nvPr/>
        </p:nvSpPr>
        <p:spPr bwMode="auto">
          <a:xfrm>
            <a:off x="76200" y="400050"/>
            <a:ext cx="8686800" cy="5665788"/>
          </a:xfrm>
          <a:prstGeom prst="rect">
            <a:avLst/>
          </a:prstGeom>
          <a:noFill/>
          <a:ln w="9525">
            <a:noFill/>
            <a:miter lim="800000"/>
            <a:headEnd/>
            <a:tailEnd/>
          </a:ln>
        </p:spPr>
        <p:txBody>
          <a:bodyPr anchor="ctr">
            <a:spAutoFit/>
          </a:bodyPr>
          <a:lstStyle/>
          <a:p>
            <a:pPr marL="633413" indent="-352425" algn="just">
              <a:lnSpc>
                <a:spcPct val="95000"/>
              </a:lnSpc>
              <a:spcBef>
                <a:spcPts val="300"/>
              </a:spcBef>
              <a:spcAft>
                <a:spcPts val="300"/>
              </a:spcAft>
              <a:buFont typeface="Wingdings" pitchFamily="2" charset="2"/>
              <a:buChar char="Ø"/>
              <a:defRPr/>
            </a:pPr>
            <a:r>
              <a:rPr lang="en-US" sz="1800" b="0" dirty="0">
                <a:latin typeface="Verdana" pitchFamily="34" charset="0"/>
                <a:ea typeface="Verdana" pitchFamily="34" charset="0"/>
                <a:cs typeface="Verdana" pitchFamily="34" charset="0"/>
              </a:rPr>
              <a:t>Three servers are involved in the Kerberos protocol: </a:t>
            </a:r>
          </a:p>
          <a:p>
            <a:pPr marL="1254125" indent="-457200" algn="just">
              <a:lnSpc>
                <a:spcPct val="95000"/>
              </a:lnSpc>
              <a:spcBef>
                <a:spcPts val="300"/>
              </a:spcBef>
              <a:spcAft>
                <a:spcPts val="300"/>
              </a:spcAft>
              <a:buFont typeface="+mj-lt"/>
              <a:buAutoNum type="arabicPeriod"/>
              <a:defRPr/>
            </a:pPr>
            <a:r>
              <a:rPr lang="en-US" sz="1600" dirty="0">
                <a:solidFill>
                  <a:srgbClr val="0000FF"/>
                </a:solidFill>
                <a:latin typeface="Verdana" pitchFamily="34" charset="0"/>
                <a:ea typeface="Verdana" pitchFamily="34" charset="0"/>
                <a:cs typeface="Verdana" pitchFamily="34" charset="0"/>
              </a:rPr>
              <a:t>Authentication Server (AS):</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authentication server (AS) is the KDC in the Kerberos protocol.</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Each user registers with the AS and is granted a user identity and a password. </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AS has a database with these identities and the corresponding passwords. </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AS -</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verifies the user, </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issues a session key (</a:t>
            </a:r>
            <a:r>
              <a:rPr lang="en-US" sz="1200" b="0" dirty="0">
                <a:solidFill>
                  <a:srgbClr val="FF0000"/>
                </a:solidFill>
                <a:latin typeface="Verdana" pitchFamily="34" charset="0"/>
                <a:ea typeface="Verdana" pitchFamily="34" charset="0"/>
                <a:cs typeface="Verdana" pitchFamily="34" charset="0"/>
              </a:rPr>
              <a:t>K</a:t>
            </a:r>
            <a:r>
              <a:rPr lang="en-US" sz="1200" b="0" baseline="-25000" dirty="0">
                <a:solidFill>
                  <a:srgbClr val="0000FF"/>
                </a:solidFill>
                <a:latin typeface="Verdana" pitchFamily="34" charset="0"/>
                <a:ea typeface="Verdana" pitchFamily="34" charset="0"/>
                <a:cs typeface="Verdana" pitchFamily="34" charset="0"/>
              </a:rPr>
              <a:t>A</a:t>
            </a:r>
            <a:r>
              <a:rPr lang="en-US" sz="1200" b="0" baseline="-25000" dirty="0">
                <a:solidFill>
                  <a:srgbClr val="FF0000"/>
                </a:solidFill>
                <a:latin typeface="Verdana" pitchFamily="34" charset="0"/>
                <a:ea typeface="Verdana" pitchFamily="34" charset="0"/>
                <a:cs typeface="Verdana" pitchFamily="34" charset="0"/>
              </a:rPr>
              <a:t>-</a:t>
            </a:r>
            <a:r>
              <a:rPr lang="en-US" sz="1200" b="0" baseline="-25000" dirty="0">
                <a:solidFill>
                  <a:srgbClr val="0000FF"/>
                </a:solidFill>
                <a:latin typeface="Verdana" pitchFamily="34" charset="0"/>
                <a:ea typeface="Verdana" pitchFamily="34" charset="0"/>
                <a:cs typeface="Verdana" pitchFamily="34" charset="0"/>
              </a:rPr>
              <a:t>TGS</a:t>
            </a:r>
            <a:r>
              <a:rPr lang="en-US" sz="1200" b="0" dirty="0">
                <a:latin typeface="Verdana" pitchFamily="34" charset="0"/>
                <a:ea typeface="Verdana" pitchFamily="34" charset="0"/>
                <a:cs typeface="Verdana" pitchFamily="34" charset="0"/>
              </a:rPr>
              <a:t>) to be used between Alice and the TGS, and</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 sends a ticket for the TGS.</a:t>
            </a:r>
          </a:p>
          <a:p>
            <a:pPr marL="1254125" indent="-457200" algn="just">
              <a:lnSpc>
                <a:spcPct val="95000"/>
              </a:lnSpc>
              <a:spcBef>
                <a:spcPts val="300"/>
              </a:spcBef>
              <a:spcAft>
                <a:spcPts val="300"/>
              </a:spcAft>
              <a:buFont typeface="+mj-lt"/>
              <a:buAutoNum type="arabicPeriod" startAt="2"/>
              <a:defRPr/>
            </a:pPr>
            <a:r>
              <a:rPr lang="en-US" sz="1600" dirty="0">
                <a:solidFill>
                  <a:srgbClr val="FF0000"/>
                </a:solidFill>
                <a:latin typeface="Verdana" pitchFamily="34" charset="0"/>
                <a:ea typeface="Verdana" pitchFamily="34" charset="0"/>
                <a:cs typeface="Verdana" pitchFamily="34" charset="0"/>
              </a:rPr>
              <a:t>Ticket-Granting Server (TGS):</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TGS –</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issues a ticket for the real server (Bob). </a:t>
            </a:r>
          </a:p>
          <a:p>
            <a:pPr marL="2743200" indent="-285750" algn="just">
              <a:lnSpc>
                <a:spcPct val="95000"/>
              </a:lnSpc>
              <a:spcBef>
                <a:spcPts val="300"/>
              </a:spcBef>
              <a:spcAft>
                <a:spcPts val="300"/>
              </a:spcAft>
              <a:buFont typeface="Wingdings" pitchFamily="2" charset="2"/>
              <a:buChar char="ü"/>
              <a:defRPr/>
            </a:pPr>
            <a:r>
              <a:rPr lang="en-US" sz="1200" b="0" dirty="0">
                <a:latin typeface="Verdana" pitchFamily="34" charset="0"/>
                <a:ea typeface="Verdana" pitchFamily="34" charset="0"/>
                <a:cs typeface="Verdana" pitchFamily="34" charset="0"/>
              </a:rPr>
              <a:t>provides the session key (</a:t>
            </a:r>
            <a:r>
              <a:rPr lang="en-US" sz="1200" b="0" dirty="0">
                <a:solidFill>
                  <a:srgbClr val="FF0000"/>
                </a:solidFill>
                <a:latin typeface="Verdana" pitchFamily="34" charset="0"/>
                <a:ea typeface="Verdana" pitchFamily="34" charset="0"/>
                <a:cs typeface="Verdana" pitchFamily="34" charset="0"/>
              </a:rPr>
              <a:t>K</a:t>
            </a:r>
            <a:r>
              <a:rPr lang="en-US" sz="1200" b="0" baseline="-25000" dirty="0">
                <a:solidFill>
                  <a:srgbClr val="0000FF"/>
                </a:solidFill>
                <a:latin typeface="Verdana" pitchFamily="34" charset="0"/>
                <a:ea typeface="Verdana" pitchFamily="34" charset="0"/>
                <a:cs typeface="Verdana" pitchFamily="34" charset="0"/>
              </a:rPr>
              <a:t>A</a:t>
            </a:r>
            <a:r>
              <a:rPr lang="en-US" sz="1200" b="0" baseline="-25000" dirty="0">
                <a:solidFill>
                  <a:srgbClr val="FF0000"/>
                </a:solidFill>
                <a:latin typeface="Verdana" pitchFamily="34" charset="0"/>
                <a:ea typeface="Verdana" pitchFamily="34" charset="0"/>
                <a:cs typeface="Verdana" pitchFamily="34" charset="0"/>
              </a:rPr>
              <a:t>-</a:t>
            </a:r>
            <a:r>
              <a:rPr lang="en-US" sz="1200" b="0" baseline="-25000" dirty="0">
                <a:solidFill>
                  <a:srgbClr val="0000FF"/>
                </a:solidFill>
                <a:latin typeface="Verdana" pitchFamily="34" charset="0"/>
                <a:ea typeface="Verdana" pitchFamily="34" charset="0"/>
                <a:cs typeface="Verdana" pitchFamily="34" charset="0"/>
              </a:rPr>
              <a:t>B</a:t>
            </a:r>
            <a:r>
              <a:rPr lang="en-US" sz="1200" b="0" dirty="0">
                <a:latin typeface="Verdana" pitchFamily="34" charset="0"/>
                <a:ea typeface="Verdana" pitchFamily="34" charset="0"/>
                <a:cs typeface="Verdana" pitchFamily="34" charset="0"/>
              </a:rPr>
              <a:t>) between Alice and Bob. </a:t>
            </a:r>
          </a:p>
          <a:p>
            <a:pPr marL="1254125" indent="-457200" algn="just">
              <a:lnSpc>
                <a:spcPct val="95000"/>
              </a:lnSpc>
              <a:spcBef>
                <a:spcPts val="300"/>
              </a:spcBef>
              <a:spcAft>
                <a:spcPts val="300"/>
              </a:spcAft>
              <a:buFont typeface="+mj-lt"/>
              <a:buAutoNum type="arabicPeriod" startAt="3"/>
              <a:defRPr/>
            </a:pPr>
            <a:r>
              <a:rPr lang="en-US" sz="1600" dirty="0">
                <a:solidFill>
                  <a:srgbClr val="0000FF"/>
                </a:solidFill>
                <a:latin typeface="Verdana" pitchFamily="34" charset="0"/>
                <a:ea typeface="Verdana" pitchFamily="34" charset="0"/>
                <a:cs typeface="Verdana" pitchFamily="34" charset="0"/>
              </a:rPr>
              <a:t>Real Server:</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The real server (Bob) provides services for the user (Alice). </a:t>
            </a:r>
          </a:p>
          <a:p>
            <a:pPr marL="1828800" indent="-352425" algn="just">
              <a:lnSpc>
                <a:spcPct val="95000"/>
              </a:lnSpc>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Kerberos is designed for a client-server program, such as FTP, in which a user uses the client process to access the server process. </a:t>
            </a:r>
          </a:p>
          <a:p>
            <a:pPr marL="1828800" indent="-352425" algn="just">
              <a:lnSpc>
                <a:spcPct val="95000"/>
              </a:lnSpc>
              <a:spcBef>
                <a:spcPts val="300"/>
              </a:spcBef>
              <a:spcAft>
                <a:spcPts val="300"/>
              </a:spcAft>
              <a:buFont typeface="Wingdings" pitchFamily="2" charset="2"/>
              <a:buChar char="v"/>
              <a:defRPr/>
            </a:pPr>
            <a:r>
              <a:rPr lang="en-US" sz="1500" dirty="0">
                <a:solidFill>
                  <a:srgbClr val="FF0000"/>
                </a:solidFill>
                <a:latin typeface="Verdana" pitchFamily="34" charset="0"/>
                <a:ea typeface="Verdana" pitchFamily="34" charset="0"/>
                <a:cs typeface="Verdana" pitchFamily="34" charset="0"/>
              </a:rPr>
              <a:t>Kerberos is not used for person-to-person authentication.</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ChangeArrowheads="1"/>
          </p:cNvSpPr>
          <p:nvPr/>
        </p:nvSpPr>
        <p:spPr bwMode="auto">
          <a:xfrm>
            <a:off x="76200" y="457200"/>
            <a:ext cx="86868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spcAft>
                <a:spcPts val="400"/>
              </a:spcAft>
              <a:buFont typeface="Wingdings" pitchFamily="2" charset="2"/>
              <a:buChar char="Ø"/>
            </a:pPr>
            <a:r>
              <a:rPr lang="en-US" sz="1800" b="0">
                <a:latin typeface="Verdana" pitchFamily="34" charset="0"/>
              </a:rPr>
              <a:t>Figure below  shows the </a:t>
            </a:r>
            <a:r>
              <a:rPr lang="en-US" sz="1800" b="0">
                <a:solidFill>
                  <a:srgbClr val="FF0000"/>
                </a:solidFill>
                <a:latin typeface="Verdana" pitchFamily="34" charset="0"/>
              </a:rPr>
              <a:t>relationship between </a:t>
            </a:r>
            <a:r>
              <a:rPr lang="en-US" sz="1800" b="0">
                <a:latin typeface="Verdana" pitchFamily="34" charset="0"/>
              </a:rPr>
              <a:t>these three servers.</a:t>
            </a:r>
          </a:p>
          <a:p>
            <a:pPr marL="633413" indent="-352425" algn="just">
              <a:spcAft>
                <a:spcPts val="400"/>
              </a:spcAft>
              <a:buFont typeface="Wingdings" pitchFamily="2" charset="2"/>
              <a:buChar char="Ø"/>
            </a:pPr>
            <a:r>
              <a:rPr lang="en-US" sz="1800" b="0">
                <a:latin typeface="Verdana" pitchFamily="34" charset="0"/>
              </a:rPr>
              <a:t>In our examples and figures, Bob is the real server and Alice is the user requesting service.</a:t>
            </a:r>
          </a:p>
        </p:txBody>
      </p:sp>
      <p:pic>
        <p:nvPicPr>
          <p:cNvPr id="20484"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7813" y="1524000"/>
            <a:ext cx="5945187"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11"/>
          <p:cNvSpPr txBox="1">
            <a:spLocks noChangeArrowheads="1"/>
          </p:cNvSpPr>
          <p:nvPr/>
        </p:nvSpPr>
        <p:spPr bwMode="auto">
          <a:xfrm>
            <a:off x="3730625" y="6503988"/>
            <a:ext cx="32829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rPr>
              <a:t>Figure:  </a:t>
            </a:r>
            <a:r>
              <a:rPr lang="en-US" sz="1700">
                <a:latin typeface="Verdana" pitchFamily="34" charset="0"/>
              </a:rPr>
              <a:t>Kerberos servers</a:t>
            </a:r>
          </a:p>
        </p:txBody>
      </p:sp>
      <p:sp>
        <p:nvSpPr>
          <p:cNvPr id="2048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Servers Involved in Kerberos: </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Operation of Kerberos: </a:t>
            </a:r>
          </a:p>
        </p:txBody>
      </p:sp>
      <p:sp>
        <p:nvSpPr>
          <p:cNvPr id="14" name="Rectangle 5"/>
          <p:cNvSpPr>
            <a:spLocks noChangeArrowheads="1"/>
          </p:cNvSpPr>
          <p:nvPr/>
        </p:nvSpPr>
        <p:spPr bwMode="auto">
          <a:xfrm>
            <a:off x="76200" y="457200"/>
            <a:ext cx="8686800" cy="6170613"/>
          </a:xfrm>
          <a:prstGeom prst="rect">
            <a:avLst/>
          </a:prstGeom>
          <a:noFill/>
          <a:ln w="9525">
            <a:noFill/>
            <a:miter lim="800000"/>
            <a:headEnd/>
            <a:tailEnd/>
          </a:ln>
        </p:spPr>
        <p:txBody>
          <a:bodyPr anchor="ctr">
            <a:spAutoFit/>
          </a:bodyPr>
          <a:lstStyle/>
          <a:p>
            <a:pPr marL="9525" indent="-9525" algn="just">
              <a:spcBef>
                <a:spcPts val="0"/>
              </a:spcBef>
              <a:spcAft>
                <a:spcPts val="0"/>
              </a:spcAft>
              <a:defRPr/>
            </a:pPr>
            <a:r>
              <a:rPr lang="en-US" sz="1800" b="0" dirty="0">
                <a:latin typeface="Verdana" pitchFamily="34" charset="0"/>
                <a:ea typeface="Verdana" pitchFamily="34" charset="0"/>
                <a:cs typeface="Verdana" pitchFamily="34" charset="0"/>
              </a:rPr>
              <a:t>In Kerberos, a client process (Alice) can access a process running on the real server (Bob) in six steps, which are summarized below:</a:t>
            </a:r>
          </a:p>
          <a:p>
            <a:pPr marL="342900" indent="-342900" algn="just">
              <a:spcBef>
                <a:spcPts val="0"/>
              </a:spcBef>
              <a:spcAft>
                <a:spcPts val="0"/>
              </a:spcAft>
              <a:buClr>
                <a:srgbClr val="0000FF"/>
              </a:buClr>
              <a:buFont typeface="+mj-lt"/>
              <a:buAutoNum type="arabicPeriod"/>
              <a:defRPr/>
            </a:pPr>
            <a:r>
              <a:rPr lang="en-US" sz="1500" b="0" dirty="0">
                <a:latin typeface="Verdana" pitchFamily="34" charset="0"/>
                <a:ea typeface="Verdana" pitchFamily="34" charset="0"/>
                <a:cs typeface="Verdana" pitchFamily="34" charset="0"/>
              </a:rPr>
              <a:t>Alice sends her request to the AS in plain text using her registered identity.</a:t>
            </a:r>
          </a:p>
          <a:p>
            <a:pPr marL="342900" indent="-342900" algn="just">
              <a:spcBef>
                <a:spcPts val="0"/>
              </a:spcBef>
              <a:spcAft>
                <a:spcPts val="0"/>
              </a:spcAft>
              <a:buClr>
                <a:srgbClr val="0000FF"/>
              </a:buClr>
              <a:buFont typeface="+mj-lt"/>
              <a:buAutoNum type="arabicPeriod"/>
              <a:defRPr/>
            </a:pPr>
            <a:r>
              <a:rPr lang="en-US" sz="1500" b="0" dirty="0">
                <a:latin typeface="Verdana" pitchFamily="34" charset="0"/>
                <a:ea typeface="Verdana" pitchFamily="34" charset="0"/>
                <a:cs typeface="Verdana" pitchFamily="34" charset="0"/>
              </a:rPr>
              <a:t>The AS sends a message encrypted with Alice’s permanent symmetric key, </a:t>
            </a:r>
            <a:r>
              <a:rPr lang="en-US" sz="1500" b="0" dirty="0">
                <a:solidFill>
                  <a:srgbClr val="FF0000"/>
                </a:solidFill>
                <a:latin typeface="Verdana" pitchFamily="34" charset="0"/>
                <a:ea typeface="Verdana" pitchFamily="34" charset="0"/>
                <a:cs typeface="Verdana" pitchFamily="34" charset="0"/>
              </a:rPr>
              <a:t>K</a:t>
            </a:r>
            <a:r>
              <a:rPr lang="en-US" sz="1500" b="0" baseline="-25000" dirty="0">
                <a:solidFill>
                  <a:srgbClr val="0000FF"/>
                </a:solidFill>
                <a:latin typeface="Verdana" pitchFamily="34" charset="0"/>
                <a:ea typeface="Verdana" pitchFamily="34" charset="0"/>
                <a:cs typeface="Verdana" pitchFamily="34" charset="0"/>
              </a:rPr>
              <a:t>A</a:t>
            </a:r>
            <a:r>
              <a:rPr lang="en-US" sz="1500" b="0" baseline="-25000" dirty="0">
                <a:solidFill>
                  <a:srgbClr val="FF0000"/>
                </a:solidFill>
                <a:latin typeface="Verdana" pitchFamily="34" charset="0"/>
                <a:ea typeface="Verdana" pitchFamily="34" charset="0"/>
                <a:cs typeface="Verdana" pitchFamily="34" charset="0"/>
              </a:rPr>
              <a:t>-</a:t>
            </a:r>
            <a:r>
              <a:rPr lang="en-US" sz="1500" b="0" baseline="-25000" dirty="0">
                <a:solidFill>
                  <a:srgbClr val="0000FF"/>
                </a:solidFill>
                <a:latin typeface="Verdana" pitchFamily="34" charset="0"/>
                <a:ea typeface="Verdana" pitchFamily="34" charset="0"/>
                <a:cs typeface="Verdana" pitchFamily="34" charset="0"/>
              </a:rPr>
              <a:t>AS</a:t>
            </a:r>
            <a:r>
              <a:rPr lang="en-US" sz="1500" b="0" dirty="0">
                <a:latin typeface="Verdana" pitchFamily="34" charset="0"/>
                <a:ea typeface="Verdana" pitchFamily="34" charset="0"/>
                <a:cs typeface="Verdana" pitchFamily="34" charset="0"/>
              </a:rPr>
              <a:t>. </a:t>
            </a:r>
          </a:p>
          <a:p>
            <a:pPr marL="914400" indent="-3429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The message contains two items: </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a session key </a:t>
            </a:r>
            <a:r>
              <a:rPr lang="en-US" sz="1200" b="0" dirty="0">
                <a:solidFill>
                  <a:srgbClr val="FF0000"/>
                </a:solidFill>
                <a:latin typeface="Verdana" pitchFamily="34" charset="0"/>
                <a:ea typeface="Verdana" pitchFamily="34" charset="0"/>
                <a:cs typeface="Verdana" pitchFamily="34" charset="0"/>
              </a:rPr>
              <a:t>K</a:t>
            </a:r>
            <a:r>
              <a:rPr lang="en-US" sz="1200" b="0" baseline="-25000" dirty="0">
                <a:solidFill>
                  <a:srgbClr val="0000FF"/>
                </a:solidFill>
                <a:latin typeface="Verdana" pitchFamily="34" charset="0"/>
                <a:ea typeface="Verdana" pitchFamily="34" charset="0"/>
                <a:cs typeface="Verdana" pitchFamily="34" charset="0"/>
              </a:rPr>
              <a:t>A</a:t>
            </a:r>
            <a:r>
              <a:rPr lang="en-US" sz="1200" b="0" baseline="-25000" dirty="0">
                <a:solidFill>
                  <a:srgbClr val="FF0000"/>
                </a:solidFill>
                <a:latin typeface="Verdana" pitchFamily="34" charset="0"/>
                <a:ea typeface="Verdana" pitchFamily="34" charset="0"/>
                <a:cs typeface="Verdana" pitchFamily="34" charset="0"/>
              </a:rPr>
              <a:t>-</a:t>
            </a:r>
            <a:r>
              <a:rPr lang="en-US" sz="1200" b="0" baseline="-25000" dirty="0">
                <a:solidFill>
                  <a:srgbClr val="0000FF"/>
                </a:solidFill>
                <a:latin typeface="Verdana" pitchFamily="34" charset="0"/>
                <a:ea typeface="Verdana" pitchFamily="34" charset="0"/>
                <a:cs typeface="Verdana" pitchFamily="34" charset="0"/>
              </a:rPr>
              <a:t>TGS</a:t>
            </a:r>
            <a:r>
              <a:rPr lang="en-US" sz="1200" b="0" dirty="0">
                <a:latin typeface="Verdana" pitchFamily="34" charset="0"/>
                <a:ea typeface="Verdana" pitchFamily="34" charset="0"/>
                <a:cs typeface="Verdana" pitchFamily="34" charset="0"/>
              </a:rPr>
              <a:t>, that is used by Alice to contact the TGS.</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a ticket for TGS that is encrypted with the TGS symmetric key </a:t>
            </a:r>
            <a:r>
              <a:rPr lang="en-US" sz="1200" b="0" dirty="0">
                <a:solidFill>
                  <a:srgbClr val="FF0000"/>
                </a:solidFill>
                <a:latin typeface="Verdana" pitchFamily="34" charset="0"/>
                <a:ea typeface="Verdana" pitchFamily="34" charset="0"/>
                <a:cs typeface="Verdana" pitchFamily="34" charset="0"/>
              </a:rPr>
              <a:t>K</a:t>
            </a:r>
            <a:r>
              <a:rPr lang="en-US" sz="1200" b="0" baseline="-25000" dirty="0">
                <a:solidFill>
                  <a:srgbClr val="0000FF"/>
                </a:solidFill>
                <a:latin typeface="Verdana" pitchFamily="34" charset="0"/>
                <a:ea typeface="Verdana" pitchFamily="34" charset="0"/>
                <a:cs typeface="Verdana" pitchFamily="34" charset="0"/>
              </a:rPr>
              <a:t>AS</a:t>
            </a:r>
            <a:r>
              <a:rPr lang="en-US" sz="1200" b="0" baseline="-25000" dirty="0">
                <a:solidFill>
                  <a:srgbClr val="FF0000"/>
                </a:solidFill>
                <a:latin typeface="Verdana" pitchFamily="34" charset="0"/>
                <a:ea typeface="Verdana" pitchFamily="34" charset="0"/>
                <a:cs typeface="Verdana" pitchFamily="34" charset="0"/>
              </a:rPr>
              <a:t>-</a:t>
            </a:r>
            <a:r>
              <a:rPr lang="en-US" sz="1200" b="0" baseline="-25000" dirty="0">
                <a:solidFill>
                  <a:srgbClr val="0000FF"/>
                </a:solidFill>
                <a:latin typeface="Verdana" pitchFamily="34" charset="0"/>
                <a:ea typeface="Verdana" pitchFamily="34" charset="0"/>
                <a:cs typeface="Verdana" pitchFamily="34" charset="0"/>
              </a:rPr>
              <a:t>TGS</a:t>
            </a:r>
            <a:r>
              <a:rPr lang="en-US" sz="1200" b="0" dirty="0">
                <a:latin typeface="Verdana" pitchFamily="34" charset="0"/>
                <a:ea typeface="Verdana" pitchFamily="34" charset="0"/>
                <a:cs typeface="Verdana" pitchFamily="34" charset="0"/>
              </a:rPr>
              <a:t>.</a:t>
            </a:r>
          </a:p>
          <a:p>
            <a:pPr marL="914400" indent="-3429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Alice does not know K</a:t>
            </a:r>
            <a:r>
              <a:rPr lang="en-US" sz="1300" b="0" baseline="-25000" dirty="0">
                <a:latin typeface="Verdana" pitchFamily="34" charset="0"/>
                <a:ea typeface="Verdana" pitchFamily="34" charset="0"/>
                <a:cs typeface="Verdana" pitchFamily="34" charset="0"/>
              </a:rPr>
              <a:t>A-AS</a:t>
            </a:r>
            <a:r>
              <a:rPr lang="en-US" sz="1300" b="0" dirty="0">
                <a:latin typeface="Verdana" pitchFamily="34" charset="0"/>
                <a:ea typeface="Verdana" pitchFamily="34" charset="0"/>
                <a:cs typeface="Verdana" pitchFamily="34" charset="0"/>
              </a:rPr>
              <a:t>, but when the message arrives, she types her symmetric password. The password and the appropriate algorithm together create K</a:t>
            </a:r>
            <a:r>
              <a:rPr lang="en-US" sz="1300" b="0" baseline="-25000" dirty="0">
                <a:latin typeface="Verdana" pitchFamily="34" charset="0"/>
                <a:ea typeface="Verdana" pitchFamily="34" charset="0"/>
                <a:cs typeface="Verdana" pitchFamily="34" charset="0"/>
              </a:rPr>
              <a:t>A-AS</a:t>
            </a:r>
            <a:r>
              <a:rPr lang="en-US" sz="1300" b="0" dirty="0">
                <a:latin typeface="Verdana" pitchFamily="34" charset="0"/>
                <a:ea typeface="Verdana" pitchFamily="34" charset="0"/>
                <a:cs typeface="Verdana" pitchFamily="34" charset="0"/>
              </a:rPr>
              <a:t> if the password is correct. The password is then immediately destroyed; it is not sent to the network and it does not stay in the terminal. It is used only for a moment to create K</a:t>
            </a:r>
            <a:r>
              <a:rPr lang="en-US" sz="1300" b="0" baseline="-25000" dirty="0">
                <a:latin typeface="Verdana" pitchFamily="34" charset="0"/>
                <a:ea typeface="Verdana" pitchFamily="34" charset="0"/>
                <a:cs typeface="Verdana" pitchFamily="34" charset="0"/>
              </a:rPr>
              <a:t>A-AS</a:t>
            </a:r>
            <a:r>
              <a:rPr lang="en-US" sz="1300" b="0" dirty="0">
                <a:latin typeface="Verdana" pitchFamily="34" charset="0"/>
                <a:ea typeface="Verdana" pitchFamily="34" charset="0"/>
                <a:cs typeface="Verdana" pitchFamily="34" charset="0"/>
              </a:rPr>
              <a:t>. </a:t>
            </a:r>
          </a:p>
          <a:p>
            <a:pPr marL="914400" indent="-3429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The process now uses K</a:t>
            </a:r>
            <a:r>
              <a:rPr lang="en-US" sz="1300" b="0" baseline="-25000" dirty="0">
                <a:latin typeface="Verdana" pitchFamily="34" charset="0"/>
                <a:ea typeface="Verdana" pitchFamily="34" charset="0"/>
                <a:cs typeface="Verdana" pitchFamily="34" charset="0"/>
              </a:rPr>
              <a:t>A-AS</a:t>
            </a:r>
            <a:r>
              <a:rPr lang="en-US" sz="1300" b="0" dirty="0">
                <a:latin typeface="Verdana" pitchFamily="34" charset="0"/>
                <a:ea typeface="Verdana" pitchFamily="34" charset="0"/>
                <a:cs typeface="Verdana" pitchFamily="34" charset="0"/>
              </a:rPr>
              <a:t> to decrypt the message sent. K</a:t>
            </a:r>
            <a:r>
              <a:rPr lang="en-US" sz="1300" b="0" baseline="-25000" dirty="0">
                <a:latin typeface="Verdana" pitchFamily="34" charset="0"/>
                <a:ea typeface="Verdana" pitchFamily="34" charset="0"/>
                <a:cs typeface="Verdana" pitchFamily="34" charset="0"/>
              </a:rPr>
              <a:t>A-TGS</a:t>
            </a:r>
            <a:r>
              <a:rPr lang="en-US" sz="1300" b="0" dirty="0">
                <a:latin typeface="Verdana" pitchFamily="34" charset="0"/>
                <a:ea typeface="Verdana" pitchFamily="34" charset="0"/>
                <a:cs typeface="Verdana" pitchFamily="34" charset="0"/>
              </a:rPr>
              <a:t> and the ticket are extracted.</a:t>
            </a:r>
          </a:p>
          <a:p>
            <a:pPr marL="342900" indent="-342900" algn="just">
              <a:spcBef>
                <a:spcPts val="0"/>
              </a:spcBef>
              <a:spcAft>
                <a:spcPts val="0"/>
              </a:spcAft>
              <a:buClr>
                <a:srgbClr val="0000FF"/>
              </a:buClr>
              <a:buFont typeface="+mj-lt"/>
              <a:buAutoNum type="arabicPeriod" startAt="3"/>
              <a:defRPr/>
            </a:pPr>
            <a:r>
              <a:rPr lang="en-US" sz="1500" b="0" dirty="0">
                <a:latin typeface="Verdana" pitchFamily="34" charset="0"/>
                <a:ea typeface="Verdana" pitchFamily="34" charset="0"/>
                <a:cs typeface="Verdana" pitchFamily="34" charset="0"/>
              </a:rPr>
              <a:t>Alice now sends three items to the TGS:</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The first is the ticket received from the AS. </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The second is the name of the real server (Bob).</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The third is a timestamp that is encrypted by K</a:t>
            </a:r>
            <a:r>
              <a:rPr lang="en-US" sz="1200" b="0" baseline="-25000" dirty="0">
                <a:latin typeface="Verdana" pitchFamily="34" charset="0"/>
                <a:ea typeface="Verdana" pitchFamily="34" charset="0"/>
                <a:cs typeface="Verdana" pitchFamily="34" charset="0"/>
              </a:rPr>
              <a:t>A-TGS</a:t>
            </a:r>
            <a:r>
              <a:rPr lang="en-US" sz="1200" b="0" dirty="0">
                <a:latin typeface="Verdana" pitchFamily="34" charset="0"/>
                <a:ea typeface="Verdana" pitchFamily="34" charset="0"/>
                <a:cs typeface="Verdana" pitchFamily="34" charset="0"/>
              </a:rPr>
              <a:t>. The timestamp prevents a replay by Eve. </a:t>
            </a:r>
          </a:p>
          <a:p>
            <a:pPr marL="342900" indent="-342900" algn="just">
              <a:spcBef>
                <a:spcPts val="0"/>
              </a:spcBef>
              <a:spcAft>
                <a:spcPts val="0"/>
              </a:spcAft>
              <a:buClr>
                <a:srgbClr val="0000FF"/>
              </a:buClr>
              <a:buFont typeface="+mj-lt"/>
              <a:buAutoNum type="arabicPeriod" startAt="4"/>
              <a:defRPr/>
            </a:pPr>
            <a:r>
              <a:rPr lang="en-US" sz="1500" b="0" dirty="0">
                <a:latin typeface="Verdana" pitchFamily="34" charset="0"/>
                <a:ea typeface="Verdana" pitchFamily="34" charset="0"/>
                <a:cs typeface="Verdana" pitchFamily="34" charset="0"/>
              </a:rPr>
              <a:t>Now, the TGS sends two tickets, each containing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between Alice and Bob:</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One ticket for Alice is encrypted with K</a:t>
            </a:r>
            <a:r>
              <a:rPr lang="en-US" sz="1200" b="0" baseline="-25000" dirty="0">
                <a:latin typeface="Verdana" pitchFamily="34" charset="0"/>
                <a:ea typeface="Verdana" pitchFamily="34" charset="0"/>
                <a:cs typeface="Verdana" pitchFamily="34" charset="0"/>
              </a:rPr>
              <a:t>A-TGS</a:t>
            </a:r>
            <a:r>
              <a:rPr lang="en-US" sz="1200" b="0" dirty="0">
                <a:latin typeface="Verdana" pitchFamily="34" charset="0"/>
                <a:ea typeface="Verdana" pitchFamily="34" charset="0"/>
                <a:cs typeface="Verdana" pitchFamily="34" charset="0"/>
              </a:rPr>
              <a:t>;</a:t>
            </a:r>
          </a:p>
          <a:p>
            <a:pPr marL="1371600" indent="-228600" algn="just">
              <a:spcBef>
                <a:spcPts val="0"/>
              </a:spcBef>
              <a:spcAft>
                <a:spcPts val="0"/>
              </a:spcAft>
              <a:buFont typeface="Verdana" pitchFamily="34" charset="0"/>
              <a:buChar char="−"/>
              <a:defRPr/>
            </a:pPr>
            <a:r>
              <a:rPr lang="en-US" sz="1200" b="0" dirty="0">
                <a:latin typeface="Verdana" pitchFamily="34" charset="0"/>
                <a:ea typeface="Verdana" pitchFamily="34" charset="0"/>
                <a:cs typeface="Verdana" pitchFamily="34" charset="0"/>
              </a:rPr>
              <a:t>Another ticket for Bob is encrypted with Bob’s key, K</a:t>
            </a:r>
            <a:r>
              <a:rPr lang="en-US" sz="1200" b="0" baseline="-25000" dirty="0">
                <a:latin typeface="Verdana" pitchFamily="34" charset="0"/>
                <a:ea typeface="Verdana" pitchFamily="34" charset="0"/>
                <a:cs typeface="Verdana" pitchFamily="34" charset="0"/>
              </a:rPr>
              <a:t>TGS-B</a:t>
            </a:r>
            <a:r>
              <a:rPr lang="en-US" sz="1200" b="0" dirty="0">
                <a:latin typeface="Verdana" pitchFamily="34" charset="0"/>
                <a:ea typeface="Verdana" pitchFamily="34" charset="0"/>
                <a:cs typeface="Verdana" pitchFamily="34" charset="0"/>
              </a:rPr>
              <a:t>. </a:t>
            </a:r>
          </a:p>
          <a:p>
            <a:pPr marL="914400" indent="-3429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Note that Eve cannot extract K</a:t>
            </a:r>
            <a:r>
              <a:rPr lang="en-US" sz="1300" b="0" baseline="-25000" dirty="0">
                <a:latin typeface="Verdana" pitchFamily="34" charset="0"/>
                <a:ea typeface="Verdana" pitchFamily="34" charset="0"/>
                <a:cs typeface="Verdana" pitchFamily="34" charset="0"/>
              </a:rPr>
              <a:t>A-B</a:t>
            </a:r>
            <a:r>
              <a:rPr lang="en-US" sz="1300" b="0" dirty="0">
                <a:latin typeface="Verdana" pitchFamily="34" charset="0"/>
                <a:ea typeface="Verdana" pitchFamily="34" charset="0"/>
                <a:cs typeface="Verdana" pitchFamily="34" charset="0"/>
              </a:rPr>
              <a:t> because she does not know K</a:t>
            </a:r>
            <a:r>
              <a:rPr lang="en-US" sz="1300" b="0" baseline="-25000" dirty="0">
                <a:latin typeface="Verdana" pitchFamily="34" charset="0"/>
                <a:ea typeface="Verdana" pitchFamily="34" charset="0"/>
                <a:cs typeface="Verdana" pitchFamily="34" charset="0"/>
              </a:rPr>
              <a:t>A-TGS</a:t>
            </a:r>
            <a:r>
              <a:rPr lang="en-US" sz="1300" b="0" dirty="0">
                <a:latin typeface="Verdana" pitchFamily="34" charset="0"/>
                <a:ea typeface="Verdana" pitchFamily="34" charset="0"/>
                <a:cs typeface="Verdana" pitchFamily="34" charset="0"/>
              </a:rPr>
              <a:t> or K</a:t>
            </a:r>
            <a:r>
              <a:rPr lang="en-US" sz="1300" b="0" baseline="-25000" dirty="0">
                <a:latin typeface="Verdana" pitchFamily="34" charset="0"/>
                <a:ea typeface="Verdana" pitchFamily="34" charset="0"/>
                <a:cs typeface="Verdana" pitchFamily="34" charset="0"/>
              </a:rPr>
              <a:t>TGS-B</a:t>
            </a:r>
            <a:r>
              <a:rPr lang="en-US" sz="1300" b="0" dirty="0">
                <a:latin typeface="Verdana" pitchFamily="34" charset="0"/>
                <a:ea typeface="Verdana" pitchFamily="34" charset="0"/>
                <a:cs typeface="Verdana" pitchFamily="34" charset="0"/>
              </a:rPr>
              <a:t>. She cannot replay step 3 because she cannot replace the timestamp with a new one (she does not know K</a:t>
            </a:r>
            <a:r>
              <a:rPr lang="en-US" sz="1300" b="0" baseline="-25000" dirty="0">
                <a:latin typeface="Verdana" pitchFamily="34" charset="0"/>
                <a:ea typeface="Verdana" pitchFamily="34" charset="0"/>
                <a:cs typeface="Verdana" pitchFamily="34" charset="0"/>
              </a:rPr>
              <a:t>A-TGS</a:t>
            </a:r>
            <a:r>
              <a:rPr lang="en-US" sz="1300" b="0" dirty="0">
                <a:latin typeface="Verdana" pitchFamily="34" charset="0"/>
                <a:ea typeface="Verdana" pitchFamily="34" charset="0"/>
                <a:cs typeface="Verdana" pitchFamily="34" charset="0"/>
              </a:rPr>
              <a:t>). Even if she is very quick and sends the step 3 message before the timestamp has expired, she still receives the same two tickets that she cannot decipher. </a:t>
            </a:r>
          </a:p>
          <a:p>
            <a:pPr marL="342900" indent="-342900" algn="just">
              <a:spcBef>
                <a:spcPts val="0"/>
              </a:spcBef>
              <a:spcAft>
                <a:spcPts val="0"/>
              </a:spcAft>
              <a:buClr>
                <a:srgbClr val="0000FF"/>
              </a:buClr>
              <a:buFont typeface="+mj-lt"/>
              <a:buAutoNum type="arabicPeriod" startAt="5"/>
              <a:defRPr/>
            </a:pPr>
            <a:r>
              <a:rPr lang="en-US" sz="1500" b="0" dirty="0">
                <a:latin typeface="Verdana" pitchFamily="34" charset="0"/>
                <a:ea typeface="Verdana" pitchFamily="34" charset="0"/>
                <a:cs typeface="Verdana" pitchFamily="34" charset="0"/>
              </a:rPr>
              <a:t>Alice sends Bob’s ticket with the timestamp encrypted by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t>
            </a:r>
          </a:p>
          <a:p>
            <a:pPr marL="342900" indent="-342900" algn="just">
              <a:spcBef>
                <a:spcPts val="0"/>
              </a:spcBef>
              <a:spcAft>
                <a:spcPts val="0"/>
              </a:spcAft>
              <a:buClr>
                <a:srgbClr val="0000FF"/>
              </a:buClr>
              <a:buFont typeface="+mj-lt"/>
              <a:buAutoNum type="arabicPeriod" startAt="5"/>
              <a:defRPr/>
            </a:pPr>
            <a:r>
              <a:rPr lang="en-US" sz="1500" b="0" dirty="0">
                <a:latin typeface="Verdana" pitchFamily="34" charset="0"/>
                <a:ea typeface="Verdana" pitchFamily="34" charset="0"/>
                <a:cs typeface="Verdana" pitchFamily="34" charset="0"/>
              </a:rPr>
              <a:t>Bob confirms the receipt by adding 1 to the timestamp. The message is encrypted with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and sent to Alice.</a:t>
            </a:r>
            <a:endParaRPr lang="en-US" sz="1800" b="0" dirty="0">
              <a:latin typeface="Verdana" pitchFamily="34" charset="0"/>
              <a:ea typeface="Verdana" pitchFamily="34" charset="0"/>
              <a:cs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19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ChangeArrowheads="1"/>
          </p:cNvSpPr>
          <p:nvPr/>
        </p:nvSpPr>
        <p:spPr bwMode="auto">
          <a:xfrm>
            <a:off x="0" y="0"/>
            <a:ext cx="9144000" cy="1015663"/>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800" dirty="0">
                <a:solidFill>
                  <a:schemeClr val="bg1"/>
                </a:solidFill>
              </a:rPr>
              <a:t>Lecture </a:t>
            </a:r>
            <a:r>
              <a:rPr lang="en-US" altLang="en-US" sz="2800" dirty="0" smtClean="0">
                <a:solidFill>
                  <a:schemeClr val="bg1"/>
                </a:solidFill>
              </a:rPr>
              <a:t>File-07 </a:t>
            </a:r>
            <a:endParaRPr lang="en-US" altLang="en-US" sz="2800" dirty="0">
              <a:solidFill>
                <a:schemeClr val="bg1"/>
              </a:solidFill>
            </a:endParaRPr>
          </a:p>
          <a:p>
            <a:pPr algn="ctr"/>
            <a:r>
              <a:rPr lang="en-US" altLang="en-US" dirty="0" smtClean="0">
                <a:ln>
                  <a:solidFill>
                    <a:srgbClr val="00CC00"/>
                  </a:solidFill>
                </a:ln>
                <a:solidFill>
                  <a:srgbClr val="FF0000"/>
                </a:solidFill>
                <a:latin typeface="Arial" panose="020B0604020202020204" pitchFamily="34" charset="0"/>
              </a:rPr>
              <a:t>Key </a:t>
            </a:r>
            <a:r>
              <a:rPr lang="en-US" altLang="en-US" dirty="0">
                <a:ln>
                  <a:solidFill>
                    <a:srgbClr val="00CC00"/>
                  </a:solidFill>
                </a:ln>
                <a:solidFill>
                  <a:srgbClr val="FF0000"/>
                </a:solidFill>
                <a:latin typeface="Arial" panose="020B0604020202020204" pitchFamily="34" charset="0"/>
              </a:rPr>
              <a:t>Management &amp; Certification</a:t>
            </a:r>
            <a:endParaRPr lang="en-US" dirty="0">
              <a:ln>
                <a:solidFill>
                  <a:srgbClr val="00CC00"/>
                </a:solidFill>
              </a:ln>
              <a:solidFill>
                <a:srgbClr val="FF0000"/>
              </a:solidFill>
              <a:latin typeface="Arial" panose="020B0604020202020204" pitchFamily="34" charset="0"/>
            </a:endParaRPr>
          </a:p>
        </p:txBody>
      </p:sp>
      <p:sp>
        <p:nvSpPr>
          <p:cNvPr id="4099" name="Rectangle 14"/>
          <p:cNvSpPr>
            <a:spLocks noChangeArrowheads="1"/>
          </p:cNvSpPr>
          <p:nvPr/>
        </p:nvSpPr>
        <p:spPr bwMode="auto">
          <a:xfrm>
            <a:off x="-76200" y="1981200"/>
            <a:ext cx="87630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30250" lvl="1" indent="-514350" algn="just" eaLnBrk="1" hangingPunct="1">
              <a:spcBef>
                <a:spcPts val="0"/>
              </a:spcBef>
              <a:spcAft>
                <a:spcPts val="0"/>
              </a:spcAft>
              <a:buFont typeface="Wingdings" pitchFamily="2" charset="2"/>
              <a:buChar char="v"/>
              <a:defRPr/>
            </a:pPr>
            <a:r>
              <a:rPr lang="en-US" altLang="zh-CN" sz="2000" dirty="0">
                <a:ln>
                  <a:solidFill>
                    <a:srgbClr val="3333FF"/>
                  </a:solidFill>
                </a:ln>
                <a:solidFill>
                  <a:srgbClr val="FF0000"/>
                </a:solidFill>
                <a:latin typeface="Verdana" pitchFamily="34" charset="0"/>
              </a:rPr>
              <a:t>To explain the need for a key-distribution center.</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FF0000"/>
                  </a:solidFill>
                </a:ln>
                <a:solidFill>
                  <a:srgbClr val="FF0000"/>
                </a:solidFill>
                <a:latin typeface="Verdana" pitchFamily="34" charset="0"/>
              </a:rPr>
              <a:t>To show how a KDC can create a session key between two parties.</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3333FF"/>
                  </a:solidFill>
                </a:ln>
                <a:solidFill>
                  <a:srgbClr val="FF0000"/>
                </a:solidFill>
                <a:latin typeface="Verdana" pitchFamily="34" charset="0"/>
              </a:rPr>
              <a:t>To show how two parties can use a symmetric-key agreement protocol to create a session key between themselves without using the service of a KDC.</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FF0000"/>
                  </a:solidFill>
                </a:ln>
                <a:solidFill>
                  <a:srgbClr val="FF0000"/>
                </a:solidFill>
                <a:latin typeface="Verdana" pitchFamily="34" charset="0"/>
              </a:rPr>
              <a:t>To describe Kerberos as a KDC and an authentication protocol.</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3333FF"/>
                  </a:solidFill>
                </a:ln>
                <a:solidFill>
                  <a:srgbClr val="FF0000"/>
                </a:solidFill>
                <a:latin typeface="Verdana" pitchFamily="34" charset="0"/>
              </a:rPr>
              <a:t>To describe symmetric-key agreement protocol.</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FF0000"/>
                  </a:solidFill>
                </a:ln>
                <a:solidFill>
                  <a:srgbClr val="FF0000"/>
                </a:solidFill>
                <a:latin typeface="Verdana" pitchFamily="34" charset="0"/>
              </a:rPr>
              <a:t>To explain the need for digital certificates and certification authorities for public key distribution.</a:t>
            </a:r>
          </a:p>
          <a:p>
            <a:pPr marL="730250" lvl="1" indent="-514350" algn="just" eaLnBrk="1" hangingPunct="1">
              <a:spcBef>
                <a:spcPts val="0"/>
              </a:spcBef>
              <a:spcAft>
                <a:spcPts val="0"/>
              </a:spcAft>
              <a:buFont typeface="Wingdings" pitchFamily="2" charset="2"/>
              <a:buChar char="v"/>
              <a:defRPr/>
            </a:pPr>
            <a:r>
              <a:rPr lang="en-US" altLang="zh-CN" sz="2000" dirty="0">
                <a:ln>
                  <a:solidFill>
                    <a:srgbClr val="3333FF"/>
                  </a:solidFill>
                </a:ln>
                <a:solidFill>
                  <a:srgbClr val="FF0000"/>
                </a:solidFill>
                <a:latin typeface="Verdana" pitchFamily="34" charset="0"/>
              </a:rPr>
              <a:t>To introduce the idea of a Public-Key Infrastructure (PKI) and explain some of its duties.</a:t>
            </a:r>
          </a:p>
        </p:txBody>
      </p:sp>
      <p:sp>
        <p:nvSpPr>
          <p:cNvPr id="4100" name="Rectangle 14"/>
          <p:cNvSpPr>
            <a:spLocks noChangeArrowheads="1"/>
          </p:cNvSpPr>
          <p:nvPr/>
        </p:nvSpPr>
        <p:spPr bwMode="auto">
          <a:xfrm>
            <a:off x="0" y="12954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u="sng" dirty="0">
                <a:ln>
                  <a:solidFill>
                    <a:srgbClr val="00B0F0"/>
                  </a:solidFill>
                </a:ln>
                <a:solidFill>
                  <a:srgbClr val="0070C0"/>
                </a:solidFill>
              </a:rPr>
              <a:t>Topics to be Discussed</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75" y="838200"/>
            <a:ext cx="7870825"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13"/>
          <p:cNvSpPr txBox="1">
            <a:spLocks noChangeArrowheads="1"/>
          </p:cNvSpPr>
          <p:nvPr/>
        </p:nvSpPr>
        <p:spPr bwMode="auto">
          <a:xfrm>
            <a:off x="2133600" y="6324600"/>
            <a:ext cx="3273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 </a:t>
            </a:r>
            <a:r>
              <a:rPr lang="en-US" sz="1800" b="0">
                <a:latin typeface="Verdana" pitchFamily="34" charset="0"/>
              </a:rPr>
              <a:t>Kerberos example</a:t>
            </a:r>
          </a:p>
        </p:txBody>
      </p:sp>
      <p:sp>
        <p:nvSpPr>
          <p:cNvPr id="2253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Operation of Kerberos: </a:t>
            </a:r>
          </a:p>
        </p:txBody>
      </p:sp>
      <p:sp>
        <p:nvSpPr>
          <p:cNvPr id="22534" name="Rectangle 5"/>
          <p:cNvSpPr>
            <a:spLocks noChangeArrowheads="1"/>
          </p:cNvSpPr>
          <p:nvPr/>
        </p:nvSpPr>
        <p:spPr bwMode="auto">
          <a:xfrm>
            <a:off x="76200" y="4572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9525" indent="-9525" algn="just"/>
            <a:r>
              <a:rPr lang="en-US" sz="1800" b="0">
                <a:latin typeface="Verdana" pitchFamily="34" charset="0"/>
              </a:rPr>
              <a:t>The above six steps are shown in the figure below:</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9"/>
          <p:cNvSpPr>
            <a:spLocks noChangeArrowheads="1"/>
          </p:cNvSpPr>
          <p:nvPr/>
        </p:nvSpPr>
        <p:spPr bwMode="auto">
          <a:xfrm>
            <a:off x="152400" y="609600"/>
            <a:ext cx="8686800" cy="1250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2425" indent="-352425" algn="just">
              <a:spcAft>
                <a:spcPts val="400"/>
              </a:spcAft>
              <a:buFont typeface="Wingdings" pitchFamily="2" charset="2"/>
              <a:buChar char="Ø"/>
            </a:pPr>
            <a:r>
              <a:rPr lang="en-US" sz="1800" b="0">
                <a:latin typeface="Verdana" pitchFamily="34" charset="0"/>
              </a:rPr>
              <a:t>After its inception, Kerberos has gone through several versions. Among them, version 4 is the most popular.</a:t>
            </a:r>
          </a:p>
          <a:p>
            <a:pPr marL="352425" indent="-352425" algn="just">
              <a:spcAft>
                <a:spcPts val="400"/>
              </a:spcAft>
              <a:buFont typeface="Wingdings" pitchFamily="2" charset="2"/>
              <a:buChar char="Ø"/>
            </a:pPr>
            <a:r>
              <a:rPr lang="en-US" sz="1800" b="0">
                <a:latin typeface="Verdana" pitchFamily="34" charset="0"/>
              </a:rPr>
              <a:t>The minor differences between version 4 and version 5 of Kerberos are briefly listed below:</a:t>
            </a:r>
          </a:p>
        </p:txBody>
      </p:sp>
      <p:sp>
        <p:nvSpPr>
          <p:cNvPr id="23556" name="Rectangle 11"/>
          <p:cNvSpPr>
            <a:spLocks noChangeArrowheads="1"/>
          </p:cNvSpPr>
          <p:nvPr/>
        </p:nvSpPr>
        <p:spPr bwMode="auto">
          <a:xfrm>
            <a:off x="1066800" y="1828800"/>
            <a:ext cx="6858000" cy="1862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spcBef>
                <a:spcPts val="600"/>
              </a:spcBef>
              <a:spcAft>
                <a:spcPts val="600"/>
              </a:spcAft>
              <a:buFontTx/>
              <a:buAutoNum type="arabicParenR"/>
            </a:pPr>
            <a:r>
              <a:rPr lang="en-US" sz="1500" b="0">
                <a:latin typeface="Verdana" pitchFamily="34" charset="0"/>
              </a:rPr>
              <a:t>Version 5 has a longer ticket lifetime.</a:t>
            </a:r>
          </a:p>
          <a:p>
            <a:pPr marL="457200" indent="-457200" algn="just">
              <a:spcBef>
                <a:spcPts val="600"/>
              </a:spcBef>
              <a:spcAft>
                <a:spcPts val="600"/>
              </a:spcAft>
              <a:buFontTx/>
              <a:buAutoNum type="arabicParenR"/>
            </a:pPr>
            <a:r>
              <a:rPr lang="en-US" sz="1500" b="0">
                <a:latin typeface="Verdana" pitchFamily="34" charset="0"/>
              </a:rPr>
              <a:t>Version 5 allows tickets to be renewed.</a:t>
            </a:r>
          </a:p>
          <a:p>
            <a:pPr marL="457200" indent="-457200" algn="just">
              <a:spcBef>
                <a:spcPts val="600"/>
              </a:spcBef>
              <a:spcAft>
                <a:spcPts val="600"/>
              </a:spcAft>
              <a:buFontTx/>
              <a:buAutoNum type="arabicParenR"/>
            </a:pPr>
            <a:r>
              <a:rPr lang="en-US" sz="1500" b="0">
                <a:latin typeface="Verdana" pitchFamily="34" charset="0"/>
              </a:rPr>
              <a:t>Version 5 can accept any symmetric-key algorithm.</a:t>
            </a:r>
          </a:p>
          <a:p>
            <a:pPr marL="457200" indent="-457200" algn="just">
              <a:spcBef>
                <a:spcPts val="600"/>
              </a:spcBef>
              <a:spcAft>
                <a:spcPts val="600"/>
              </a:spcAft>
              <a:buFontTx/>
              <a:buAutoNum type="arabicParenR"/>
            </a:pPr>
            <a:r>
              <a:rPr lang="en-US" sz="1500" b="0">
                <a:latin typeface="Verdana" pitchFamily="34" charset="0"/>
              </a:rPr>
              <a:t>Version 5 uses a different protocol for describing data types.</a:t>
            </a:r>
          </a:p>
          <a:p>
            <a:pPr marL="457200" indent="-457200" algn="just">
              <a:spcBef>
                <a:spcPts val="600"/>
              </a:spcBef>
              <a:spcAft>
                <a:spcPts val="600"/>
              </a:spcAft>
              <a:buFontTx/>
              <a:buAutoNum type="arabicParenR"/>
            </a:pPr>
            <a:r>
              <a:rPr lang="en-US" sz="1500" b="0">
                <a:latin typeface="Verdana" pitchFamily="34" charset="0"/>
              </a:rPr>
              <a:t>Version 5 has more overhead than version 4.</a:t>
            </a:r>
          </a:p>
        </p:txBody>
      </p:sp>
      <p:sp>
        <p:nvSpPr>
          <p:cNvPr id="2355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Kerberos Version 5:</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921605" name="Rectangle 5"/>
          <p:cNvSpPr>
            <a:spLocks noChangeArrowheads="1"/>
          </p:cNvSpPr>
          <p:nvPr/>
        </p:nvSpPr>
        <p:spPr bwMode="auto">
          <a:xfrm>
            <a:off x="228600" y="663575"/>
            <a:ext cx="8382000" cy="2124075"/>
          </a:xfrm>
          <a:prstGeom prst="rect">
            <a:avLst/>
          </a:prstGeom>
          <a:noFill/>
          <a:ln w="9525">
            <a:noFill/>
            <a:miter lim="800000"/>
            <a:headEnd/>
            <a:tailEnd/>
          </a:ln>
          <a:effectLst/>
        </p:spPr>
        <p:txBody>
          <a:bodyPr anchor="ct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Alice and Bob can create a session key between themselves without using a KDC. This method of session-key creation is referred to </a:t>
            </a:r>
            <a:r>
              <a:rPr lang="en-US" sz="1800" b="0" dirty="0">
                <a:solidFill>
                  <a:srgbClr val="0000FF"/>
                </a:solidFill>
                <a:latin typeface="Verdana" pitchFamily="34" charset="0"/>
                <a:ea typeface="Verdana" pitchFamily="34" charset="0"/>
                <a:cs typeface="Verdana" pitchFamily="34" charset="0"/>
              </a:rPr>
              <a:t>as the</a:t>
            </a:r>
            <a:r>
              <a:rPr lang="en-US" sz="1800" b="0" dirty="0">
                <a:latin typeface="Verdana" pitchFamily="34" charset="0"/>
                <a:ea typeface="Verdana" pitchFamily="34" charset="0"/>
                <a:cs typeface="Verdana" pitchFamily="34" charset="0"/>
              </a:rPr>
              <a:t> </a:t>
            </a:r>
            <a:r>
              <a:rPr lang="en-US" sz="1800" b="0" i="1" dirty="0">
                <a:latin typeface="Verdana" pitchFamily="34" charset="0"/>
                <a:ea typeface="Verdana" pitchFamily="34" charset="0"/>
                <a:cs typeface="Verdana" pitchFamily="34" charset="0"/>
              </a:rPr>
              <a:t>symmetric-key agreement</a:t>
            </a:r>
            <a:r>
              <a:rPr lang="en-US" sz="1800" b="0" dirty="0">
                <a:latin typeface="Verdana" pitchFamily="34" charset="0"/>
                <a:ea typeface="Verdana" pitchFamily="34" charset="0"/>
                <a:cs typeface="Verdana" pitchFamily="34" charset="0"/>
              </a:rPr>
              <a:t>. </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Two most common approaches for symmetric-key agreement are:</a:t>
            </a:r>
          </a:p>
          <a:p>
            <a:pPr marL="1374775" indent="-342900">
              <a:spcBef>
                <a:spcPts val="600"/>
              </a:spcBef>
              <a:spcAft>
                <a:spcPts val="600"/>
              </a:spcAft>
              <a:buClr>
                <a:schemeClr val="tx1"/>
              </a:buClr>
              <a:buSzPct val="117000"/>
              <a:buFont typeface="+mj-lt"/>
              <a:buAutoNum type="arabicPeriod"/>
              <a:defRPr/>
            </a:pPr>
            <a:r>
              <a:rPr lang="en-US" sz="1500" b="0" dirty="0" err="1">
                <a:solidFill>
                  <a:srgbClr val="0000FF"/>
                </a:solidFill>
                <a:latin typeface="Verdana" pitchFamily="34" charset="0"/>
                <a:ea typeface="Verdana" pitchFamily="34" charset="0"/>
                <a:cs typeface="Verdana" pitchFamily="34" charset="0"/>
              </a:rPr>
              <a:t>Diffie</a:t>
            </a:r>
            <a:r>
              <a:rPr lang="en-US" sz="1500" b="0" dirty="0">
                <a:solidFill>
                  <a:srgbClr val="0000FF"/>
                </a:solidFill>
                <a:latin typeface="Verdana" pitchFamily="34" charset="0"/>
                <a:ea typeface="Verdana" pitchFamily="34" charset="0"/>
                <a:cs typeface="Verdana" pitchFamily="34" charset="0"/>
              </a:rPr>
              <a:t>-Hellman Key Agreement</a:t>
            </a:r>
          </a:p>
          <a:p>
            <a:pPr marL="1374775" indent="-342900">
              <a:spcBef>
                <a:spcPts val="600"/>
              </a:spcBef>
              <a:spcAft>
                <a:spcPts val="600"/>
              </a:spcAft>
              <a:buClr>
                <a:schemeClr val="tx1"/>
              </a:buClr>
              <a:buSzPct val="117000"/>
              <a:buFont typeface="+mj-lt"/>
              <a:buAutoNum type="arabicPeriod"/>
              <a:defRPr/>
            </a:pPr>
            <a:r>
              <a:rPr lang="en-US" sz="1500" b="0" dirty="0">
                <a:solidFill>
                  <a:srgbClr val="FF0000"/>
                </a:solidFill>
                <a:latin typeface="Verdana" pitchFamily="34" charset="0"/>
                <a:ea typeface="Verdana" pitchFamily="34" charset="0"/>
                <a:cs typeface="Verdana" pitchFamily="34" charset="0"/>
              </a:rPr>
              <a:t>Station-to-Station Key Agreement</a:t>
            </a:r>
          </a:p>
        </p:txBody>
      </p:sp>
      <p:sp>
        <p:nvSpPr>
          <p:cNvPr id="2458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Symmetric-key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9"/>
          <p:cNvSpPr>
            <a:spLocks noChangeArrowheads="1"/>
          </p:cNvSpPr>
          <p:nvPr/>
        </p:nvSpPr>
        <p:spPr bwMode="auto">
          <a:xfrm>
            <a:off x="152400" y="609600"/>
            <a:ext cx="8686800" cy="4000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2425" indent="-352425" algn="just">
              <a:spcBef>
                <a:spcPts val="600"/>
              </a:spcBef>
              <a:spcAft>
                <a:spcPts val="600"/>
              </a:spcAft>
              <a:buFont typeface="Wingdings" pitchFamily="2" charset="2"/>
              <a:buChar char="Ø"/>
            </a:pPr>
            <a:r>
              <a:rPr lang="en-US" sz="1800" b="0">
                <a:latin typeface="Verdana" pitchFamily="34" charset="0"/>
              </a:rPr>
              <a:t>Suppose Alice and Bob have no keys (shared or public), and want to come up with a joint key which they would use for private key cryptography. The Diffie-Hellman (DH) secret key exchange (SKE) protocol enables them to securely exchange a key </a:t>
            </a:r>
            <a:r>
              <a:rPr lang="en-US" sz="1800" b="0">
                <a:solidFill>
                  <a:srgbClr val="0000FF"/>
                </a:solidFill>
                <a:latin typeface="Verdana" pitchFamily="34" charset="0"/>
              </a:rPr>
              <a:t>without the need of a KDC</a:t>
            </a:r>
            <a:r>
              <a:rPr lang="en-US" sz="1800" b="0">
                <a:latin typeface="Verdana" pitchFamily="34" charset="0"/>
              </a:rPr>
              <a:t> that can then be used for subsequent encryption of messages.</a:t>
            </a:r>
          </a:p>
          <a:p>
            <a:pPr marL="352425" indent="-352425" algn="just">
              <a:spcBef>
                <a:spcPts val="600"/>
              </a:spcBef>
              <a:spcAft>
                <a:spcPts val="600"/>
              </a:spcAft>
              <a:buFont typeface="Wingdings" pitchFamily="2" charset="2"/>
              <a:buChar char="Ø"/>
            </a:pPr>
            <a:r>
              <a:rPr lang="en-US" sz="1800" b="0">
                <a:latin typeface="Verdana" pitchFamily="34" charset="0"/>
              </a:rPr>
              <a:t>In Diffie-Hellman key exchange algorithm, there are two publicly known numbers:</a:t>
            </a:r>
          </a:p>
          <a:p>
            <a:pPr marL="352425" indent="-352425" algn="just">
              <a:spcBef>
                <a:spcPts val="600"/>
              </a:spcBef>
              <a:spcAft>
                <a:spcPts val="600"/>
              </a:spcAft>
              <a:buFont typeface="Tahoma" pitchFamily="34" charset="0"/>
              <a:buAutoNum type="arabicPeriod"/>
            </a:pPr>
            <a:r>
              <a:rPr lang="en-US" sz="1500" b="0">
                <a:latin typeface="Verdana" pitchFamily="34" charset="0"/>
              </a:rPr>
              <a:t>a large </a:t>
            </a:r>
            <a:r>
              <a:rPr lang="en-US" sz="1500" b="0">
                <a:solidFill>
                  <a:srgbClr val="0000FF"/>
                </a:solidFill>
                <a:latin typeface="Verdana" pitchFamily="34" charset="0"/>
              </a:rPr>
              <a:t>prime number</a:t>
            </a:r>
            <a:r>
              <a:rPr lang="en-US" sz="1500" b="0">
                <a:latin typeface="Verdana" pitchFamily="34" charset="0"/>
              </a:rPr>
              <a:t> </a:t>
            </a:r>
            <a:r>
              <a:rPr lang="en-US" sz="1500">
                <a:solidFill>
                  <a:srgbClr val="FF0000"/>
                </a:solidFill>
                <a:latin typeface="Verdana" pitchFamily="34" charset="0"/>
              </a:rPr>
              <a:t>q</a:t>
            </a:r>
            <a:r>
              <a:rPr lang="en-US" sz="1500" b="0">
                <a:latin typeface="Verdana" pitchFamily="34" charset="0"/>
              </a:rPr>
              <a:t>.</a:t>
            </a:r>
          </a:p>
          <a:p>
            <a:pPr marL="352425" indent="-352425" algn="just">
              <a:spcBef>
                <a:spcPts val="600"/>
              </a:spcBef>
              <a:spcAft>
                <a:spcPts val="600"/>
              </a:spcAft>
              <a:buFont typeface="Tahoma" pitchFamily="34" charset="0"/>
              <a:buAutoNum type="arabicPeriod"/>
            </a:pPr>
            <a:r>
              <a:rPr lang="en-US" sz="1500" b="0">
                <a:latin typeface="Verdana" pitchFamily="34" charset="0"/>
              </a:rPr>
              <a:t>an </a:t>
            </a:r>
            <a:r>
              <a:rPr lang="en-US" sz="1500" b="0">
                <a:solidFill>
                  <a:srgbClr val="0000FF"/>
                </a:solidFill>
                <a:latin typeface="Verdana" pitchFamily="34" charset="0"/>
              </a:rPr>
              <a:t>integer</a:t>
            </a:r>
            <a:r>
              <a:rPr lang="en-US" sz="1500" b="0">
                <a:latin typeface="Verdana" pitchFamily="34" charset="0"/>
              </a:rPr>
              <a:t> </a:t>
            </a:r>
            <a:r>
              <a:rPr lang="en-US" sz="1500">
                <a:solidFill>
                  <a:srgbClr val="FF0000"/>
                </a:solidFill>
                <a:latin typeface="Calibri" pitchFamily="34" charset="0"/>
                <a:ea typeface="Verdana" pitchFamily="34" charset="0"/>
                <a:cs typeface="Calibri" pitchFamily="34" charset="0"/>
              </a:rPr>
              <a:t>α</a:t>
            </a:r>
            <a:r>
              <a:rPr lang="en-US" sz="1500" b="0">
                <a:latin typeface="Verdana" pitchFamily="34" charset="0"/>
                <a:ea typeface="Verdana" pitchFamily="34" charset="0"/>
                <a:cs typeface="Calibri" pitchFamily="34" charset="0"/>
              </a:rPr>
              <a:t> called </a:t>
            </a:r>
            <a:r>
              <a:rPr lang="en-US" sz="1500" b="0">
                <a:solidFill>
                  <a:srgbClr val="0000FF"/>
                </a:solidFill>
                <a:latin typeface="Verdana" pitchFamily="34" charset="0"/>
                <a:ea typeface="Verdana" pitchFamily="34" charset="0"/>
                <a:cs typeface="Calibri" pitchFamily="34" charset="0"/>
              </a:rPr>
              <a:t>generator</a:t>
            </a:r>
            <a:r>
              <a:rPr lang="en-US" sz="1500" b="0">
                <a:latin typeface="Verdana" pitchFamily="34" charset="0"/>
                <a:ea typeface="Verdana" pitchFamily="34" charset="0"/>
                <a:cs typeface="Calibri" pitchFamily="34" charset="0"/>
              </a:rPr>
              <a:t> where </a:t>
            </a:r>
            <a:r>
              <a:rPr lang="en-US" sz="1500" b="0">
                <a:latin typeface="Calibri" pitchFamily="34" charset="0"/>
                <a:ea typeface="Verdana" pitchFamily="34" charset="0"/>
                <a:cs typeface="Calibri" pitchFamily="34" charset="0"/>
              </a:rPr>
              <a:t>α</a:t>
            </a:r>
            <a:r>
              <a:rPr lang="en-US" sz="1500" b="0">
                <a:latin typeface="Verdana" pitchFamily="34" charset="0"/>
              </a:rPr>
              <a:t>&lt;q and </a:t>
            </a:r>
            <a:r>
              <a:rPr lang="en-US" sz="1500" b="0">
                <a:latin typeface="Calibri" pitchFamily="34" charset="0"/>
              </a:rPr>
              <a:t>α </a:t>
            </a:r>
            <a:r>
              <a:rPr lang="en-US" sz="1500" b="0">
                <a:latin typeface="Verdana" pitchFamily="34" charset="0"/>
              </a:rPr>
              <a:t>is a </a:t>
            </a:r>
            <a:r>
              <a:rPr lang="en-US" sz="1500" b="0" i="1">
                <a:latin typeface="Verdana" pitchFamily="34" charset="0"/>
              </a:rPr>
              <a:t>primitive root</a:t>
            </a:r>
            <a:r>
              <a:rPr lang="en-US" sz="1500" b="0">
                <a:latin typeface="Verdana" pitchFamily="34" charset="0"/>
              </a:rPr>
              <a:t> of q. </a:t>
            </a:r>
            <a:endParaRPr lang="en-US" sz="1500" b="0">
              <a:latin typeface="Calibri" pitchFamily="34" charset="0"/>
            </a:endParaRPr>
          </a:p>
          <a:p>
            <a:pPr marL="352425" indent="-352425" algn="just">
              <a:spcBef>
                <a:spcPts val="600"/>
              </a:spcBef>
              <a:spcAft>
                <a:spcPts val="600"/>
              </a:spcAft>
              <a:buFont typeface="Wingdings" pitchFamily="2" charset="2"/>
              <a:buChar char="v"/>
            </a:pPr>
            <a:r>
              <a:rPr lang="en-US" sz="1200" b="0">
                <a:latin typeface="Verdana" pitchFamily="34" charset="0"/>
              </a:rPr>
              <a:t>The integer </a:t>
            </a:r>
            <a:r>
              <a:rPr lang="en-US" sz="1200" b="0">
                <a:latin typeface="Calibri" pitchFamily="34" charset="0"/>
              </a:rPr>
              <a:t>α</a:t>
            </a:r>
            <a:r>
              <a:rPr lang="en-US" sz="1200" b="0">
                <a:latin typeface="Verdana" pitchFamily="34" charset="0"/>
              </a:rPr>
              <a:t> termed as generator is called a primitive root of the prime number q if the powers of </a:t>
            </a:r>
            <a:r>
              <a:rPr lang="en-US" sz="1200" b="0">
                <a:latin typeface="Calibri" pitchFamily="34" charset="0"/>
              </a:rPr>
              <a:t>α</a:t>
            </a:r>
            <a:r>
              <a:rPr lang="en-US" sz="1200" b="0">
                <a:latin typeface="Verdana" pitchFamily="34" charset="0"/>
              </a:rPr>
              <a:t> modulo q generate all the integers from 1 to q-1. </a:t>
            </a:r>
          </a:p>
          <a:p>
            <a:pPr marL="352425" indent="-352425" algn="just">
              <a:spcBef>
                <a:spcPts val="600"/>
              </a:spcBef>
              <a:spcAft>
                <a:spcPts val="600"/>
              </a:spcAft>
              <a:buFont typeface="Wingdings" pitchFamily="2" charset="2"/>
              <a:buChar char="v"/>
            </a:pPr>
            <a:r>
              <a:rPr lang="en-US" sz="1200" b="0">
                <a:latin typeface="Verdana" pitchFamily="34" charset="0"/>
              </a:rPr>
              <a:t>That is, if the numbers </a:t>
            </a:r>
            <a:r>
              <a:rPr lang="en-US" sz="1200" b="0">
                <a:solidFill>
                  <a:srgbClr val="0000FF"/>
                </a:solidFill>
                <a:latin typeface="Calibri" pitchFamily="34" charset="0"/>
              </a:rPr>
              <a:t>α </a:t>
            </a:r>
            <a:r>
              <a:rPr lang="en-US" sz="1200" b="0">
                <a:solidFill>
                  <a:srgbClr val="0000FF"/>
                </a:solidFill>
                <a:latin typeface="Verdana" pitchFamily="34" charset="0"/>
              </a:rPr>
              <a:t>mod q</a:t>
            </a:r>
            <a:r>
              <a:rPr lang="en-US" sz="1200" b="0">
                <a:latin typeface="Verdana" pitchFamily="34" charset="0"/>
              </a:rPr>
              <a:t>, </a:t>
            </a:r>
            <a:r>
              <a:rPr lang="en-US" sz="1200" b="0">
                <a:solidFill>
                  <a:srgbClr val="0000FF"/>
                </a:solidFill>
                <a:latin typeface="Calibri" pitchFamily="34" charset="0"/>
              </a:rPr>
              <a:t>α</a:t>
            </a:r>
            <a:r>
              <a:rPr lang="en-US" sz="1200" b="0" baseline="30000">
                <a:solidFill>
                  <a:srgbClr val="0000FF"/>
                </a:solidFill>
                <a:latin typeface="Verdana" pitchFamily="34" charset="0"/>
              </a:rPr>
              <a:t>2</a:t>
            </a:r>
            <a:r>
              <a:rPr lang="en-US" sz="1200" b="0">
                <a:solidFill>
                  <a:srgbClr val="0000FF"/>
                </a:solidFill>
                <a:latin typeface="Verdana" pitchFamily="34" charset="0"/>
              </a:rPr>
              <a:t> mod q</a:t>
            </a:r>
            <a:r>
              <a:rPr lang="en-US" sz="1200" b="0">
                <a:latin typeface="Verdana" pitchFamily="34" charset="0"/>
              </a:rPr>
              <a:t>, </a:t>
            </a:r>
            <a:r>
              <a:rPr lang="en-US" sz="1200" b="0">
                <a:solidFill>
                  <a:srgbClr val="0000FF"/>
                </a:solidFill>
                <a:latin typeface="Calibri" pitchFamily="34" charset="0"/>
              </a:rPr>
              <a:t>α</a:t>
            </a:r>
            <a:r>
              <a:rPr lang="en-US" sz="1200" b="0" baseline="30000">
                <a:solidFill>
                  <a:srgbClr val="0000FF"/>
                </a:solidFill>
                <a:latin typeface="Verdana" pitchFamily="34" charset="0"/>
              </a:rPr>
              <a:t>3</a:t>
            </a:r>
            <a:r>
              <a:rPr lang="en-US" sz="1200" b="0">
                <a:solidFill>
                  <a:srgbClr val="0000FF"/>
                </a:solidFill>
                <a:latin typeface="Verdana" pitchFamily="34" charset="0"/>
              </a:rPr>
              <a:t>  mod q</a:t>
            </a:r>
            <a:r>
              <a:rPr lang="en-US" sz="1200" b="0">
                <a:latin typeface="Verdana" pitchFamily="34" charset="0"/>
              </a:rPr>
              <a:t>, …., </a:t>
            </a:r>
            <a:r>
              <a:rPr lang="en-US" sz="1200" b="0">
                <a:solidFill>
                  <a:srgbClr val="0000FF"/>
                </a:solidFill>
                <a:latin typeface="Calibri" pitchFamily="34" charset="0"/>
              </a:rPr>
              <a:t>α</a:t>
            </a:r>
            <a:r>
              <a:rPr lang="en-US" sz="1200" b="0" baseline="30000">
                <a:solidFill>
                  <a:srgbClr val="0000FF"/>
                </a:solidFill>
                <a:latin typeface="Verdana" pitchFamily="34" charset="0"/>
              </a:rPr>
              <a:t>q-1</a:t>
            </a:r>
            <a:r>
              <a:rPr lang="en-US" sz="1200" b="0">
                <a:solidFill>
                  <a:srgbClr val="0000FF"/>
                </a:solidFill>
                <a:latin typeface="Verdana" pitchFamily="34" charset="0"/>
              </a:rPr>
              <a:t> mod q </a:t>
            </a:r>
            <a:r>
              <a:rPr lang="en-US" sz="1200" b="0">
                <a:latin typeface="Verdana" pitchFamily="34" charset="0"/>
              </a:rPr>
              <a:t>are distinct and consist of the integers ranging from 1 through q-1 in some permutation.</a:t>
            </a:r>
          </a:p>
        </p:txBody>
      </p:sp>
      <p:sp>
        <p:nvSpPr>
          <p:cNvPr id="25604"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ChangeArrowheads="1"/>
          </p:cNvSpPr>
          <p:nvPr/>
        </p:nvSpPr>
        <p:spPr bwMode="auto">
          <a:xfrm>
            <a:off x="0" y="446088"/>
            <a:ext cx="8915400"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7663" indent="-347663" algn="just">
              <a:spcBef>
                <a:spcPts val="300"/>
              </a:spcBef>
              <a:spcAft>
                <a:spcPts val="300"/>
              </a:spcAft>
              <a:buFont typeface="Wingdings" pitchFamily="2" charset="2"/>
              <a:buChar char="Ø"/>
            </a:pPr>
            <a:r>
              <a:rPr lang="en-US" sz="1800" b="0">
                <a:latin typeface="Verdana" pitchFamily="34" charset="0"/>
              </a:rPr>
              <a:t>Suppose two users </a:t>
            </a:r>
            <a:r>
              <a:rPr lang="en-US" sz="1800" b="0">
                <a:solidFill>
                  <a:srgbClr val="FF0000"/>
                </a:solidFill>
                <a:latin typeface="Verdana" pitchFamily="34" charset="0"/>
              </a:rPr>
              <a:t>Alice</a:t>
            </a:r>
            <a:r>
              <a:rPr lang="en-US" sz="1800" b="0">
                <a:latin typeface="Verdana" pitchFamily="34" charset="0"/>
              </a:rPr>
              <a:t> and </a:t>
            </a:r>
            <a:r>
              <a:rPr lang="en-US" sz="1800" b="0">
                <a:solidFill>
                  <a:srgbClr val="0000FF"/>
                </a:solidFill>
                <a:latin typeface="Verdana" pitchFamily="34" charset="0"/>
              </a:rPr>
              <a:t>Bob</a:t>
            </a:r>
            <a:r>
              <a:rPr lang="en-US" sz="1800" b="0">
                <a:latin typeface="Verdana" pitchFamily="34" charset="0"/>
              </a:rPr>
              <a:t> wish to exchange a secret key. </a:t>
            </a:r>
          </a:p>
          <a:p>
            <a:pPr marL="347663" indent="-347663" algn="just">
              <a:spcBef>
                <a:spcPts val="300"/>
              </a:spcBef>
              <a:spcAft>
                <a:spcPts val="300"/>
              </a:spcAft>
              <a:buFont typeface="Wingdings" pitchFamily="2" charset="2"/>
              <a:buChar char="Ø"/>
            </a:pPr>
            <a:r>
              <a:rPr lang="en-US" sz="1800" b="0">
                <a:latin typeface="Verdana" pitchFamily="34" charset="0"/>
              </a:rPr>
              <a:t>The Diffie-Hellman key exchange method used in this case is shown in the figure below:</a:t>
            </a:r>
            <a:endParaRPr lang="en-US" sz="1500" b="0">
              <a:latin typeface="Verdana" pitchFamily="34" charset="0"/>
            </a:endParaRPr>
          </a:p>
        </p:txBody>
      </p:sp>
      <p:sp>
        <p:nvSpPr>
          <p:cNvPr id="26628" name="Text Box 11"/>
          <p:cNvSpPr txBox="1">
            <a:spLocks noChangeArrowheads="1"/>
          </p:cNvSpPr>
          <p:nvPr/>
        </p:nvSpPr>
        <p:spPr bwMode="auto">
          <a:xfrm>
            <a:off x="2619375" y="6488113"/>
            <a:ext cx="4125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 </a:t>
            </a:r>
            <a:r>
              <a:rPr lang="en-US" sz="1800">
                <a:latin typeface="Verdana" pitchFamily="34" charset="0"/>
              </a:rPr>
              <a:t>Diffie-Hellman method</a:t>
            </a:r>
          </a:p>
        </p:txBody>
      </p:sp>
      <p:pic>
        <p:nvPicPr>
          <p:cNvPr id="266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666875"/>
            <a:ext cx="805815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29000"/>
            <a:ext cx="58197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Rectangle 5"/>
          <p:cNvSpPr>
            <a:spLocks noChangeArrowheads="1"/>
          </p:cNvSpPr>
          <p:nvPr/>
        </p:nvSpPr>
        <p:spPr bwMode="auto">
          <a:xfrm>
            <a:off x="0" y="512763"/>
            <a:ext cx="8915400" cy="262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7663" indent="-347663" algn="just">
              <a:lnSpc>
                <a:spcPct val="95000"/>
              </a:lnSpc>
              <a:buFont typeface="Wingdings" pitchFamily="2" charset="2"/>
              <a:buChar char="Ø"/>
            </a:pPr>
            <a:r>
              <a:rPr lang="en-US" sz="1800" b="0">
                <a:latin typeface="Verdana" pitchFamily="34" charset="0"/>
              </a:rPr>
              <a:t>The steps of the Diffie-Hellman key exchange algorithm for this case is summarized below:</a:t>
            </a:r>
          </a:p>
          <a:p>
            <a:pPr marL="347663" indent="-347663" algn="just">
              <a:lnSpc>
                <a:spcPct val="95000"/>
              </a:lnSpc>
              <a:buClr>
                <a:srgbClr val="00CC00"/>
              </a:buClr>
              <a:buFont typeface="Tahoma" pitchFamily="34" charset="0"/>
              <a:buAutoNum type="arabicPeriod"/>
            </a:pPr>
            <a:r>
              <a:rPr lang="en-US" sz="1500" b="0">
                <a:latin typeface="Verdana" pitchFamily="34" charset="0"/>
              </a:rPr>
              <a:t>Alice selects a random integer X</a:t>
            </a:r>
            <a:r>
              <a:rPr lang="en-US" sz="1500" b="0" baseline="-25000">
                <a:latin typeface="Verdana" pitchFamily="34" charset="0"/>
              </a:rPr>
              <a:t>A</a:t>
            </a:r>
            <a:r>
              <a:rPr lang="en-US" sz="1500" b="0">
                <a:latin typeface="Verdana" pitchFamily="34" charset="0"/>
              </a:rPr>
              <a:t> which is private to her where X</a:t>
            </a:r>
            <a:r>
              <a:rPr lang="en-US" sz="1500" b="0" baseline="-25000">
                <a:latin typeface="Verdana" pitchFamily="34" charset="0"/>
              </a:rPr>
              <a:t>A</a:t>
            </a:r>
            <a:r>
              <a:rPr lang="en-US" sz="1500" b="0">
                <a:latin typeface="Verdana" pitchFamily="34" charset="0"/>
              </a:rPr>
              <a:t>&lt;q. She then computes her public key Y</a:t>
            </a:r>
            <a:r>
              <a:rPr lang="en-US" sz="1500" b="0" baseline="-25000">
                <a:latin typeface="Verdana" pitchFamily="34" charset="0"/>
              </a:rPr>
              <a:t>A</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a:t>
            </a:r>
          </a:p>
          <a:p>
            <a:pPr marL="347663" indent="-347663" algn="just">
              <a:lnSpc>
                <a:spcPct val="95000"/>
              </a:lnSpc>
              <a:buClr>
                <a:srgbClr val="00CC00"/>
              </a:buClr>
              <a:buFont typeface="Tahoma" pitchFamily="34" charset="0"/>
              <a:buAutoNum type="arabicPeriod"/>
            </a:pPr>
            <a:r>
              <a:rPr lang="en-US" sz="1500" b="0">
                <a:latin typeface="Verdana" pitchFamily="34" charset="0"/>
              </a:rPr>
              <a:t>Alice sends her public key Y</a:t>
            </a:r>
            <a:r>
              <a:rPr lang="en-US" sz="1500" b="0" baseline="-25000">
                <a:latin typeface="Verdana" pitchFamily="34" charset="0"/>
              </a:rPr>
              <a:t>A</a:t>
            </a:r>
            <a:r>
              <a:rPr lang="en-US" sz="1500" b="0">
                <a:latin typeface="Verdana" pitchFamily="34" charset="0"/>
              </a:rPr>
              <a:t> to Bob.</a:t>
            </a:r>
          </a:p>
          <a:p>
            <a:pPr marL="347663" indent="-347663" algn="just">
              <a:lnSpc>
                <a:spcPct val="95000"/>
              </a:lnSpc>
              <a:buClr>
                <a:srgbClr val="00CC00"/>
              </a:buClr>
              <a:buFont typeface="Tahoma" pitchFamily="34" charset="0"/>
              <a:buAutoNum type="arabicPeriod"/>
            </a:pPr>
            <a:r>
              <a:rPr lang="en-US" sz="1500" b="0">
                <a:latin typeface="Verdana" pitchFamily="34" charset="0"/>
              </a:rPr>
              <a:t>Bob independently selects a random integer X</a:t>
            </a:r>
            <a:r>
              <a:rPr lang="en-US" sz="1500" b="0" baseline="-25000">
                <a:latin typeface="Verdana" pitchFamily="34" charset="0"/>
              </a:rPr>
              <a:t>B</a:t>
            </a:r>
            <a:r>
              <a:rPr lang="en-US" sz="1500" b="0">
                <a:latin typeface="Verdana" pitchFamily="34" charset="0"/>
              </a:rPr>
              <a:t> which is private to him where X</a:t>
            </a:r>
            <a:r>
              <a:rPr lang="en-US" sz="1500" b="0" baseline="-25000">
                <a:latin typeface="Verdana" pitchFamily="34" charset="0"/>
              </a:rPr>
              <a:t>B</a:t>
            </a:r>
            <a:r>
              <a:rPr lang="en-US" sz="1500" b="0">
                <a:latin typeface="Verdana" pitchFamily="34" charset="0"/>
              </a:rPr>
              <a:t>&lt;q. He then computes his public key Y</a:t>
            </a:r>
            <a:r>
              <a:rPr lang="en-US" sz="1500" b="0" baseline="-25000">
                <a:latin typeface="Verdana" pitchFamily="34" charset="0"/>
              </a:rPr>
              <a:t>B</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a:t>
            </a:r>
          </a:p>
          <a:p>
            <a:pPr marL="347663" indent="-347663" algn="just">
              <a:lnSpc>
                <a:spcPct val="95000"/>
              </a:lnSpc>
              <a:buClr>
                <a:srgbClr val="00CC00"/>
              </a:buClr>
              <a:buFont typeface="Tahoma" pitchFamily="34" charset="0"/>
              <a:buAutoNum type="arabicPeriod"/>
            </a:pPr>
            <a:r>
              <a:rPr lang="en-US" sz="1500" b="0">
                <a:latin typeface="Verdana" pitchFamily="34" charset="0"/>
              </a:rPr>
              <a:t>Bob sends his public key Y</a:t>
            </a:r>
            <a:r>
              <a:rPr lang="en-US" sz="1500" b="0" baseline="-25000">
                <a:latin typeface="Verdana" pitchFamily="34" charset="0"/>
              </a:rPr>
              <a:t>B</a:t>
            </a:r>
            <a:r>
              <a:rPr lang="en-US" sz="1500" b="0">
                <a:latin typeface="Verdana" pitchFamily="34" charset="0"/>
              </a:rPr>
              <a:t> to Alice.</a:t>
            </a:r>
          </a:p>
          <a:p>
            <a:pPr marL="347663" indent="-347663" algn="just">
              <a:lnSpc>
                <a:spcPct val="95000"/>
              </a:lnSpc>
              <a:buClr>
                <a:srgbClr val="00CC00"/>
              </a:buClr>
              <a:buFont typeface="Tahoma" pitchFamily="34" charset="0"/>
              <a:buAutoNum type="arabicPeriod"/>
            </a:pPr>
            <a:r>
              <a:rPr lang="en-US" sz="1500" b="0">
                <a:latin typeface="Verdana" pitchFamily="34" charset="0"/>
              </a:rPr>
              <a:t>Using Bob’s public key Y</a:t>
            </a:r>
            <a:r>
              <a:rPr lang="en-US" sz="1500" b="0" baseline="-25000">
                <a:latin typeface="Verdana" pitchFamily="34" charset="0"/>
              </a:rPr>
              <a:t>B</a:t>
            </a:r>
            <a:r>
              <a:rPr lang="en-US" sz="1500" b="0">
                <a:latin typeface="Verdana" pitchFamily="34" charset="0"/>
              </a:rPr>
              <a:t>,  Alice computes the secret key as K</a:t>
            </a:r>
            <a:r>
              <a:rPr lang="en-US" sz="1500" b="0" baseline="-25000">
                <a:latin typeface="Verdana" pitchFamily="34" charset="0"/>
              </a:rPr>
              <a:t>1</a:t>
            </a:r>
            <a:r>
              <a:rPr lang="en-US" sz="1500" b="0">
                <a:latin typeface="Verdana" pitchFamily="34" charset="0"/>
              </a:rPr>
              <a:t> = (Y</a:t>
            </a:r>
            <a:r>
              <a:rPr lang="en-US" sz="1500" b="0" baseline="-25000">
                <a:latin typeface="Verdana" pitchFamily="34" charset="0"/>
              </a:rPr>
              <a:t>B</a:t>
            </a:r>
            <a:r>
              <a:rPr lang="en-US" sz="1500" b="0">
                <a:latin typeface="Verdana" pitchFamily="34" charset="0"/>
              </a:rPr>
              <a:t>)</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a:t>
            </a:r>
          </a:p>
          <a:p>
            <a:pPr marL="347663" indent="-347663" algn="just">
              <a:lnSpc>
                <a:spcPct val="95000"/>
              </a:lnSpc>
              <a:buClr>
                <a:srgbClr val="00CC00"/>
              </a:buClr>
              <a:buFont typeface="Tahoma" pitchFamily="34" charset="0"/>
              <a:buAutoNum type="arabicPeriod"/>
            </a:pPr>
            <a:r>
              <a:rPr lang="en-US" sz="1500" b="0">
                <a:latin typeface="Verdana" pitchFamily="34" charset="0"/>
              </a:rPr>
              <a:t>Similarly, using Alice’s public key Y</a:t>
            </a:r>
            <a:r>
              <a:rPr lang="en-US" sz="1500" b="0" baseline="-25000">
                <a:latin typeface="Verdana" pitchFamily="34" charset="0"/>
              </a:rPr>
              <a:t>A</a:t>
            </a:r>
            <a:r>
              <a:rPr lang="en-US" sz="1500" b="0">
                <a:latin typeface="Verdana" pitchFamily="34" charset="0"/>
              </a:rPr>
              <a:t>, Bob computes the secret key as K</a:t>
            </a:r>
            <a:r>
              <a:rPr lang="en-US" sz="1500" b="0" baseline="-25000">
                <a:latin typeface="Verdana" pitchFamily="34" charset="0"/>
              </a:rPr>
              <a:t>2</a:t>
            </a:r>
            <a:r>
              <a:rPr lang="en-US" sz="1500" b="0">
                <a:latin typeface="Verdana" pitchFamily="34" charset="0"/>
              </a:rPr>
              <a:t> = (Y</a:t>
            </a:r>
            <a:r>
              <a:rPr lang="en-US" sz="1500" b="0" baseline="-25000">
                <a:latin typeface="Verdana" pitchFamily="34" charset="0"/>
              </a:rPr>
              <a:t>A</a:t>
            </a:r>
            <a:r>
              <a:rPr lang="en-US" sz="1500" b="0">
                <a:latin typeface="Verdana" pitchFamily="34" charset="0"/>
              </a:rPr>
              <a:t>)</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These two calculations produce identical results which is proved below:</a:t>
            </a:r>
          </a:p>
        </p:txBody>
      </p:sp>
      <p:sp>
        <p:nvSpPr>
          <p:cNvPr id="27653" name="Rectangle 5"/>
          <p:cNvSpPr>
            <a:spLocks noChangeArrowheads="1"/>
          </p:cNvSpPr>
          <p:nvPr/>
        </p:nvSpPr>
        <p:spPr bwMode="auto">
          <a:xfrm>
            <a:off x="0" y="4876800"/>
            <a:ext cx="876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95000"/>
              </a:lnSpc>
              <a:buFont typeface="Wingdings" pitchFamily="2" charset="2"/>
              <a:buChar char="q"/>
            </a:pPr>
            <a:r>
              <a:rPr lang="en-US" sz="1500" b="0">
                <a:latin typeface="Verdana" pitchFamily="34" charset="0"/>
              </a:rPr>
              <a:t>In other words, the secret key K of both the users are identical and can be calculated from each other’s public key and private random number X</a:t>
            </a:r>
            <a:r>
              <a:rPr lang="en-US" sz="1500" b="0" baseline="-25000">
                <a:latin typeface="Verdana" pitchFamily="34" charset="0"/>
              </a:rPr>
              <a:t>A</a:t>
            </a:r>
            <a:r>
              <a:rPr lang="en-US" sz="1500" b="0">
                <a:latin typeface="Verdana" pitchFamily="34" charset="0"/>
              </a:rPr>
              <a:t> and X</a:t>
            </a:r>
            <a:r>
              <a:rPr lang="en-US" sz="1500" b="0" baseline="-25000">
                <a:latin typeface="Verdana" pitchFamily="34" charset="0"/>
              </a:rPr>
              <a:t>B</a:t>
            </a:r>
            <a:r>
              <a:rPr lang="en-US" sz="1500" b="0">
                <a:latin typeface="Verdana" pitchFamily="34" charset="0"/>
              </a:rPr>
              <a:t>. </a:t>
            </a:r>
          </a:p>
        </p:txBody>
      </p:sp>
      <p:sp>
        <p:nvSpPr>
          <p:cNvPr id="27654" name="Rectangle 5"/>
          <p:cNvSpPr>
            <a:spLocks noChangeArrowheads="1"/>
          </p:cNvSpPr>
          <p:nvPr/>
        </p:nvSpPr>
        <p:spPr bwMode="auto">
          <a:xfrm>
            <a:off x="0" y="5373688"/>
            <a:ext cx="89154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95000"/>
              </a:lnSpc>
              <a:buFont typeface="Wingdings" pitchFamily="2" charset="2"/>
              <a:buChar char="q"/>
            </a:pPr>
            <a:r>
              <a:rPr lang="en-US" sz="1500" b="0" dirty="0">
                <a:latin typeface="Verdana" pitchFamily="34" charset="0"/>
              </a:rPr>
              <a:t>Now Alice can send a message encrypted with her own copy of key K. Bob can decrypt the message using his own copy of key K. </a:t>
            </a:r>
          </a:p>
          <a:p>
            <a:pPr marL="633413" indent="-352425" algn="just">
              <a:lnSpc>
                <a:spcPct val="95000"/>
              </a:lnSpc>
              <a:buFont typeface="Wingdings" pitchFamily="2" charset="2"/>
              <a:buChar char="q"/>
            </a:pPr>
            <a:r>
              <a:rPr lang="en-US" sz="1500" b="0" dirty="0">
                <a:latin typeface="Verdana" pitchFamily="34" charset="0"/>
              </a:rPr>
              <a:t>The result is that the two sides have exchanged a secret value. Furthermore, because X</a:t>
            </a:r>
            <a:r>
              <a:rPr lang="en-US" sz="1500" b="0" baseline="-25000" dirty="0">
                <a:latin typeface="Verdana" pitchFamily="34" charset="0"/>
              </a:rPr>
              <a:t>A</a:t>
            </a:r>
            <a:r>
              <a:rPr lang="en-US" sz="1500" b="0" dirty="0">
                <a:latin typeface="Verdana" pitchFamily="34" charset="0"/>
              </a:rPr>
              <a:t> and X</a:t>
            </a:r>
            <a:r>
              <a:rPr lang="en-US" sz="1500" b="0" baseline="-25000" dirty="0">
                <a:latin typeface="Verdana" pitchFamily="34" charset="0"/>
              </a:rPr>
              <a:t>B</a:t>
            </a:r>
            <a:r>
              <a:rPr lang="en-US" sz="1500" b="0" dirty="0">
                <a:latin typeface="Verdana" pitchFamily="34" charset="0"/>
              </a:rPr>
              <a:t> are private, an adversary only has the following ingredients to work with to determine the key, which is nearly impossible for large prime number: q, </a:t>
            </a:r>
            <a:r>
              <a:rPr lang="en-US" sz="1400" b="0" dirty="0">
                <a:latin typeface="Calibri" pitchFamily="34" charset="0"/>
                <a:ea typeface="Verdana" pitchFamily="34" charset="0"/>
                <a:cs typeface="Calibri" pitchFamily="34" charset="0"/>
              </a:rPr>
              <a:t>α</a:t>
            </a:r>
            <a:r>
              <a:rPr lang="en-US" sz="1500" b="0" dirty="0">
                <a:latin typeface="Verdana" pitchFamily="34" charset="0"/>
              </a:rPr>
              <a:t>, Y</a:t>
            </a:r>
            <a:r>
              <a:rPr lang="en-US" sz="1500" b="0" baseline="-25000" dirty="0">
                <a:latin typeface="Verdana" pitchFamily="34" charset="0"/>
              </a:rPr>
              <a:t>A</a:t>
            </a:r>
            <a:r>
              <a:rPr lang="en-US" sz="1500" b="0" dirty="0">
                <a:latin typeface="Verdana" pitchFamily="34" charset="0"/>
              </a:rPr>
              <a:t> and Y</a:t>
            </a:r>
            <a:r>
              <a:rPr lang="en-US" sz="1500" b="0" baseline="-25000" dirty="0">
                <a:latin typeface="Verdana" pitchFamily="34" charset="0"/>
              </a:rPr>
              <a:t>B</a:t>
            </a:r>
            <a:r>
              <a:rPr lang="en-US" sz="1500" b="0" dirty="0">
                <a:latin typeface="Verdana" pitchFamily="34" charset="0"/>
              </a:rPr>
              <a:t>.  </a:t>
            </a:r>
            <a:endParaRPr lang="en-US" sz="1800" b="0" dirty="0">
              <a:latin typeface="Verdana" pitchFamily="34" charset="0"/>
            </a:endParaRPr>
          </a:p>
        </p:txBody>
      </p:sp>
      <p:sp>
        <p:nvSpPr>
          <p:cNvPr id="2765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
          <p:cNvSpPr>
            <a:spLocks noChangeArrowheads="1"/>
          </p:cNvSpPr>
          <p:nvPr/>
        </p:nvSpPr>
        <p:spPr bwMode="auto">
          <a:xfrm>
            <a:off x="0" y="533400"/>
            <a:ext cx="89154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lnSpc>
                <a:spcPct val="95000"/>
              </a:lnSpc>
              <a:buFont typeface="Wingdings" pitchFamily="2" charset="2"/>
              <a:buChar char="q"/>
            </a:pPr>
            <a:r>
              <a:rPr lang="en-US" sz="1500" b="0">
                <a:latin typeface="Verdana" pitchFamily="34" charset="0"/>
              </a:rPr>
              <a:t>The Diffie-Hellman key exchange algorithm is summarized in the figure below.</a:t>
            </a:r>
          </a:p>
        </p:txBody>
      </p:sp>
      <p:sp>
        <p:nvSpPr>
          <p:cNvPr id="2867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8677" name="Object 6"/>
          <p:cNvGraphicFramePr>
            <a:graphicFrameLocks noChangeAspect="1"/>
          </p:cNvGraphicFramePr>
          <p:nvPr/>
        </p:nvGraphicFramePr>
        <p:xfrm>
          <a:off x="2117725" y="914400"/>
          <a:ext cx="5105400" cy="4364038"/>
        </p:xfrm>
        <a:graphic>
          <a:graphicData uri="http://schemas.openxmlformats.org/presentationml/2006/ole">
            <mc:AlternateContent xmlns:mc="http://schemas.openxmlformats.org/markup-compatibility/2006">
              <mc:Choice xmlns:v="urn:schemas-microsoft-com:vml" Requires="v">
                <p:oleObj spid="_x0000_s28692" name="Bitmap Image" r:id="rId4" imgW="6980952" imgH="6335009" progId="Paint.Picture">
                  <p:embed/>
                </p:oleObj>
              </mc:Choice>
              <mc:Fallback>
                <p:oleObj name="Bitmap Image" r:id="rId4" imgW="6980952" imgH="6335009"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b="5774"/>
                      <a:stretch>
                        <a:fillRect/>
                      </a:stretch>
                    </p:blipFill>
                    <p:spPr bwMode="auto">
                      <a:xfrm>
                        <a:off x="2117725" y="914400"/>
                        <a:ext cx="5105400"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Text Box 11"/>
          <p:cNvSpPr txBox="1">
            <a:spLocks noChangeArrowheads="1"/>
          </p:cNvSpPr>
          <p:nvPr/>
        </p:nvSpPr>
        <p:spPr bwMode="auto">
          <a:xfrm>
            <a:off x="1828800" y="5360988"/>
            <a:ext cx="53943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rPr>
              <a:t>Figure:</a:t>
            </a:r>
            <a:r>
              <a:rPr lang="en-US" sz="1700" b="0">
                <a:solidFill>
                  <a:schemeClr val="folHlink"/>
                </a:solidFill>
                <a:latin typeface="Verdana" pitchFamily="34" charset="0"/>
              </a:rPr>
              <a:t> </a:t>
            </a:r>
            <a:r>
              <a:rPr lang="en-US" sz="1700" b="0">
                <a:latin typeface="Verdana" pitchFamily="34" charset="0"/>
              </a:rPr>
              <a:t>Diffie-Hellman key exchange algorithm</a:t>
            </a:r>
          </a:p>
        </p:txBody>
      </p:sp>
      <p:sp>
        <p:nvSpPr>
          <p:cNvPr id="28679" name="Rectangle 9"/>
          <p:cNvSpPr>
            <a:spLocks noChangeArrowheads="1"/>
          </p:cNvSpPr>
          <p:nvPr/>
        </p:nvSpPr>
        <p:spPr bwMode="auto">
          <a:xfrm>
            <a:off x="228600" y="5675313"/>
            <a:ext cx="8610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39725" indent="-339725"/>
            <a:r>
              <a:rPr lang="en-US" sz="1400">
                <a:solidFill>
                  <a:srgbClr val="0000FF"/>
                </a:solidFill>
                <a:latin typeface="Verdana" pitchFamily="34" charset="0"/>
              </a:rPr>
              <a:t>Note:</a:t>
            </a:r>
          </a:p>
          <a:p>
            <a:pPr marL="339725" indent="-339725">
              <a:buFont typeface="Wingdings" pitchFamily="2" charset="2"/>
              <a:buChar char="v"/>
            </a:pPr>
            <a:r>
              <a:rPr lang="en-US" sz="1400" b="0">
                <a:latin typeface="Verdana" pitchFamily="34" charset="0"/>
              </a:rPr>
              <a:t>The security of the Diffie-Hellman key exchange lies in the fact that, while it is relatively easy to calculate exponentials modulo a prime, it is very difficult to calculate discrete logarithms. For large primes, the latter task is considered infeasible.</a:t>
            </a:r>
          </a:p>
        </p:txBody>
      </p:sp>
      <p:sp>
        <p:nvSpPr>
          <p:cNvPr id="28680"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9700" name="Rectangle 14"/>
          <p:cNvSpPr>
            <a:spLocks noChangeArrowheads="1"/>
          </p:cNvSpPr>
          <p:nvPr/>
        </p:nvSpPr>
        <p:spPr bwMode="auto">
          <a:xfrm>
            <a:off x="0" y="500063"/>
            <a:ext cx="87630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indent="-457200" algn="just">
              <a:spcBef>
                <a:spcPts val="200"/>
              </a:spcBef>
              <a:spcAft>
                <a:spcPts val="200"/>
              </a:spcAft>
            </a:pPr>
            <a:r>
              <a:rPr lang="en-US" sz="1700">
                <a:solidFill>
                  <a:srgbClr val="0000FF"/>
                </a:solidFill>
                <a:latin typeface="Verdana" pitchFamily="34" charset="0"/>
              </a:rPr>
              <a:t>Example:</a:t>
            </a:r>
          </a:p>
          <a:p>
            <a:pPr lvl="1" indent="-457200" algn="just">
              <a:lnSpc>
                <a:spcPct val="95000"/>
              </a:lnSpc>
              <a:buFont typeface="Wingdings" pitchFamily="2" charset="2"/>
              <a:buChar char="Ø"/>
            </a:pPr>
            <a:r>
              <a:rPr lang="en-US" sz="1800" b="0">
                <a:latin typeface="Verdana" pitchFamily="34" charset="0"/>
              </a:rPr>
              <a:t>Here is a very trivial example to clearly show the idea behind Diffie-Hellman protocol. This example uses small numbers, but in a real situation, the numbers are very large.</a:t>
            </a:r>
          </a:p>
          <a:p>
            <a:pPr lvl="1" indent="-457200" algn="just">
              <a:lnSpc>
                <a:spcPct val="95000"/>
              </a:lnSpc>
            </a:pPr>
            <a:endParaRPr lang="en-US" sz="1700" b="0">
              <a:latin typeface="Verdana" pitchFamily="34" charset="0"/>
            </a:endParaRPr>
          </a:p>
          <a:p>
            <a:pPr lvl="1" indent="-457200" algn="just">
              <a:lnSpc>
                <a:spcPct val="95000"/>
              </a:lnSpc>
              <a:buClr>
                <a:srgbClr val="00CC00"/>
              </a:buClr>
              <a:buFont typeface="Wingdings" pitchFamily="2" charset="2"/>
              <a:buChar char="q"/>
            </a:pPr>
            <a:r>
              <a:rPr lang="en-US" sz="1700" b="0">
                <a:latin typeface="Verdana" pitchFamily="34" charset="0"/>
              </a:rPr>
              <a:t>Assume that q = 23 and  </a:t>
            </a:r>
            <a:r>
              <a:rPr lang="en-US" sz="1800" b="0">
                <a:latin typeface="Calibri" pitchFamily="34" charset="0"/>
              </a:rPr>
              <a:t>α </a:t>
            </a:r>
            <a:r>
              <a:rPr lang="en-US" sz="1700" b="0">
                <a:latin typeface="Verdana" pitchFamily="34" charset="0"/>
              </a:rPr>
              <a:t>= 7. The steps are as follows:</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Alice chooses X</a:t>
            </a:r>
            <a:r>
              <a:rPr lang="en-US" sz="1500" b="0" baseline="-25000">
                <a:latin typeface="Verdana" pitchFamily="34" charset="0"/>
              </a:rPr>
              <a:t>A</a:t>
            </a:r>
            <a:r>
              <a:rPr lang="en-US" sz="1500" b="0">
                <a:latin typeface="Verdana" pitchFamily="34" charset="0"/>
              </a:rPr>
              <a:t> = 3 which is private to her. She then calculates Y</a:t>
            </a:r>
            <a:r>
              <a:rPr lang="en-US" sz="1500" b="0" baseline="-25000">
                <a:latin typeface="Verdana" pitchFamily="34" charset="0"/>
              </a:rPr>
              <a:t>A</a:t>
            </a:r>
            <a:r>
              <a:rPr lang="en-US" sz="1500" b="0">
                <a:latin typeface="Verdana" pitchFamily="34" charset="0"/>
              </a:rPr>
              <a:t>= </a:t>
            </a:r>
            <a:r>
              <a:rPr lang="en-US" sz="1500" b="0">
                <a:latin typeface="Calibri" pitchFamily="34" charset="0"/>
              </a:rPr>
              <a:t>α</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 = 7</a:t>
            </a:r>
            <a:r>
              <a:rPr lang="en-US" sz="1500" b="0" baseline="30000">
                <a:latin typeface="Verdana" pitchFamily="34" charset="0"/>
              </a:rPr>
              <a:t>3</a:t>
            </a:r>
            <a:r>
              <a:rPr lang="en-US" sz="1500" b="0">
                <a:latin typeface="Verdana" pitchFamily="34" charset="0"/>
              </a:rPr>
              <a:t> mod 23 = 21 which is her public key.</a:t>
            </a:r>
            <a:endParaRPr lang="en-US" sz="1500" b="0">
              <a:solidFill>
                <a:srgbClr val="00CC00"/>
              </a:solidFill>
              <a:latin typeface="Verdana" pitchFamily="34" charset="0"/>
            </a:endParaRP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Bob chooses X</a:t>
            </a:r>
            <a:r>
              <a:rPr lang="en-US" sz="1500" b="0" baseline="-25000">
                <a:latin typeface="Verdana" pitchFamily="34" charset="0"/>
              </a:rPr>
              <a:t>B</a:t>
            </a:r>
            <a:r>
              <a:rPr lang="en-US" sz="1500" b="0">
                <a:latin typeface="Verdana" pitchFamily="34" charset="0"/>
              </a:rPr>
              <a:t> = 6 which is private to him. He then and calculates Y</a:t>
            </a:r>
            <a:r>
              <a:rPr lang="en-US" sz="1500" b="0" baseline="-25000">
                <a:latin typeface="Verdana" pitchFamily="34" charset="0"/>
              </a:rPr>
              <a:t>B</a:t>
            </a:r>
            <a:r>
              <a:rPr lang="en-US" sz="1500" b="0">
                <a:latin typeface="Verdana" pitchFamily="34" charset="0"/>
              </a:rPr>
              <a:t>= </a:t>
            </a:r>
            <a:r>
              <a:rPr lang="en-US" sz="1500" b="0">
                <a:latin typeface="Calibri" pitchFamily="34" charset="0"/>
              </a:rPr>
              <a:t>α</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 7</a:t>
            </a:r>
            <a:r>
              <a:rPr lang="en-US" sz="1500" b="0" baseline="30000">
                <a:latin typeface="Verdana" pitchFamily="34" charset="0"/>
              </a:rPr>
              <a:t>6</a:t>
            </a:r>
            <a:r>
              <a:rPr lang="en-US" sz="1500" b="0">
                <a:latin typeface="Verdana" pitchFamily="34" charset="0"/>
              </a:rPr>
              <a:t> mod 23 = 4 which is his public key. </a:t>
            </a:r>
            <a:endParaRPr lang="en-US" sz="1500" b="0">
              <a:solidFill>
                <a:srgbClr val="00CC00"/>
              </a:solidFill>
              <a:latin typeface="Verdana" pitchFamily="34" charset="0"/>
            </a:endParaRP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Alice sends her public key 21 to Bob.</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Bob sends his public key 4 to Alice.</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Using Bob’s public key Y</a:t>
            </a:r>
            <a:r>
              <a:rPr lang="en-US" sz="1500" b="0" baseline="-25000">
                <a:latin typeface="Verdana" pitchFamily="34" charset="0"/>
              </a:rPr>
              <a:t>B</a:t>
            </a:r>
            <a:r>
              <a:rPr lang="en-US" sz="1500" b="0">
                <a:latin typeface="Verdana" pitchFamily="34" charset="0"/>
              </a:rPr>
              <a:t>=4, Alice computes the secret key as K = (Y</a:t>
            </a:r>
            <a:r>
              <a:rPr lang="en-US" sz="1500" b="0" baseline="-25000">
                <a:latin typeface="Verdana" pitchFamily="34" charset="0"/>
              </a:rPr>
              <a:t>B</a:t>
            </a:r>
            <a:r>
              <a:rPr lang="en-US" sz="1500" b="0">
                <a:latin typeface="Verdana" pitchFamily="34" charset="0"/>
              </a:rPr>
              <a:t>)</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 = 4</a:t>
            </a:r>
            <a:r>
              <a:rPr lang="en-US" sz="1500" b="0" baseline="30000">
                <a:latin typeface="Verdana" pitchFamily="34" charset="0"/>
              </a:rPr>
              <a:t>3</a:t>
            </a:r>
            <a:r>
              <a:rPr lang="en-US" sz="1500" b="0">
                <a:latin typeface="Verdana" pitchFamily="34" charset="0"/>
              </a:rPr>
              <a:t> mod 23 = 18.</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Using Alice’s public key Y</a:t>
            </a:r>
            <a:r>
              <a:rPr lang="en-US" sz="1500" b="0" baseline="-25000">
                <a:latin typeface="Verdana" pitchFamily="34" charset="0"/>
              </a:rPr>
              <a:t>A</a:t>
            </a:r>
            <a:r>
              <a:rPr lang="en-US" sz="1500" b="0">
                <a:latin typeface="Verdana" pitchFamily="34" charset="0"/>
              </a:rPr>
              <a:t>=21, Bob computes the secret key as K = (Y</a:t>
            </a:r>
            <a:r>
              <a:rPr lang="en-US" sz="1500" b="0" baseline="-25000">
                <a:latin typeface="Verdana" pitchFamily="34" charset="0"/>
              </a:rPr>
              <a:t>A</a:t>
            </a:r>
            <a:r>
              <a:rPr lang="en-US" sz="1500" b="0">
                <a:latin typeface="Verdana" pitchFamily="34" charset="0"/>
              </a:rPr>
              <a:t>)</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 21</a:t>
            </a:r>
            <a:r>
              <a:rPr lang="en-US" sz="1500" b="0" baseline="30000">
                <a:latin typeface="Verdana" pitchFamily="34" charset="0"/>
              </a:rPr>
              <a:t>3</a:t>
            </a:r>
            <a:r>
              <a:rPr lang="en-US" sz="1500" b="0">
                <a:latin typeface="Verdana" pitchFamily="34" charset="0"/>
              </a:rPr>
              <a:t> mod 23 = 18.</a:t>
            </a:r>
          </a:p>
          <a:p>
            <a:pPr lvl="1" indent="-457200" algn="just">
              <a:spcBef>
                <a:spcPts val="600"/>
              </a:spcBef>
              <a:spcAft>
                <a:spcPts val="600"/>
              </a:spcAft>
              <a:buClr>
                <a:srgbClr val="FF0000"/>
              </a:buClr>
              <a:buFont typeface="Tahoma" pitchFamily="34" charset="0"/>
              <a:buAutoNum type="arabicPeriod"/>
            </a:pPr>
            <a:r>
              <a:rPr lang="en-US" sz="1500" b="0">
                <a:latin typeface="Verdana" pitchFamily="34" charset="0"/>
              </a:rPr>
              <a:t>The value of K is the same for both Alice and Bob which is the symmetric shared key in the Diffie-Hellman protocol.</a:t>
            </a:r>
          </a:p>
        </p:txBody>
      </p:sp>
      <p:sp>
        <p:nvSpPr>
          <p:cNvPr id="29701"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5"/>
          <p:cNvSpPr>
            <a:spLocks noChangeArrowheads="1"/>
          </p:cNvSpPr>
          <p:nvPr/>
        </p:nvSpPr>
        <p:spPr bwMode="auto">
          <a:xfrm>
            <a:off x="0" y="509588"/>
            <a:ext cx="8915400"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0000FF"/>
                </a:solidFill>
                <a:latin typeface="Verdana" pitchFamily="34" charset="0"/>
              </a:rPr>
              <a:t>Illustration of Diffie-Hellman Key Exchange Protocols:</a:t>
            </a:r>
          </a:p>
          <a:p>
            <a:pPr marL="352425" indent="-352425" algn="just">
              <a:lnSpc>
                <a:spcPct val="95000"/>
              </a:lnSpc>
            </a:pPr>
            <a:endParaRPr lang="en-US" sz="1700">
              <a:solidFill>
                <a:srgbClr val="0000FF"/>
              </a:solidFill>
              <a:latin typeface="Verdana" pitchFamily="34" charset="0"/>
            </a:endParaRPr>
          </a:p>
          <a:p>
            <a:pPr marL="352425" indent="-352425" algn="just">
              <a:lnSpc>
                <a:spcPct val="95000"/>
              </a:lnSpc>
              <a:buFont typeface="Wingdings" pitchFamily="2" charset="2"/>
              <a:buChar char="Ø"/>
            </a:pPr>
            <a:r>
              <a:rPr lang="en-US" sz="1700" b="0">
                <a:latin typeface="Verdana" pitchFamily="34" charset="0"/>
              </a:rPr>
              <a:t>Figure below shows a simple protocol that makes use of the Diffie-Hellman calculation. </a:t>
            </a:r>
          </a:p>
          <a:p>
            <a:pPr marL="352425" indent="-352425" algn="just">
              <a:lnSpc>
                <a:spcPct val="95000"/>
              </a:lnSpc>
              <a:buFont typeface="Wingdings" pitchFamily="2" charset="2"/>
              <a:buChar char="v"/>
            </a:pPr>
            <a:r>
              <a:rPr lang="en-US" sz="1500" b="0">
                <a:latin typeface="Verdana" pitchFamily="34" charset="0"/>
              </a:rPr>
              <a:t>Suppose that </a:t>
            </a:r>
            <a:r>
              <a:rPr lang="en-US" sz="1500">
                <a:solidFill>
                  <a:srgbClr val="0000FF"/>
                </a:solidFill>
                <a:latin typeface="Verdana" pitchFamily="34" charset="0"/>
              </a:rPr>
              <a:t>user A</a:t>
            </a:r>
            <a:r>
              <a:rPr lang="en-US" sz="1500" b="0">
                <a:latin typeface="Verdana" pitchFamily="34" charset="0"/>
              </a:rPr>
              <a:t> wishes to set up a connection with </a:t>
            </a:r>
            <a:r>
              <a:rPr lang="en-US" sz="1500">
                <a:solidFill>
                  <a:srgbClr val="FF0000"/>
                </a:solidFill>
                <a:latin typeface="Verdana" pitchFamily="34" charset="0"/>
              </a:rPr>
              <a:t>user B</a:t>
            </a:r>
            <a:r>
              <a:rPr lang="en-US" sz="1500" b="0">
                <a:latin typeface="Verdana" pitchFamily="34" charset="0"/>
              </a:rPr>
              <a:t> and use a secret key to encrypt messages on that connection. </a:t>
            </a:r>
          </a:p>
          <a:p>
            <a:pPr marL="352425" indent="-352425" algn="just">
              <a:lnSpc>
                <a:spcPct val="95000"/>
              </a:lnSpc>
              <a:buFont typeface="Wingdings" pitchFamily="2" charset="2"/>
              <a:buChar char="v"/>
            </a:pPr>
            <a:r>
              <a:rPr lang="en-US" sz="1500">
                <a:solidFill>
                  <a:srgbClr val="0000FF"/>
                </a:solidFill>
                <a:latin typeface="Verdana" pitchFamily="34" charset="0"/>
              </a:rPr>
              <a:t>User A</a:t>
            </a:r>
            <a:r>
              <a:rPr lang="en-US" sz="1500" b="0">
                <a:latin typeface="Verdana" pitchFamily="34" charset="0"/>
              </a:rPr>
              <a:t> can generate a one-time private key X</a:t>
            </a:r>
            <a:r>
              <a:rPr lang="en-US" sz="1500" b="0" baseline="-25000">
                <a:latin typeface="Verdana" pitchFamily="34" charset="0"/>
              </a:rPr>
              <a:t>A</a:t>
            </a:r>
            <a:r>
              <a:rPr lang="en-US" sz="1500" b="0">
                <a:latin typeface="Verdana" pitchFamily="34" charset="0"/>
              </a:rPr>
              <a:t>, calculate Y</a:t>
            </a:r>
            <a:r>
              <a:rPr lang="en-US" sz="1500" b="0" baseline="-25000">
                <a:latin typeface="Verdana" pitchFamily="34" charset="0"/>
              </a:rPr>
              <a:t>A</a:t>
            </a:r>
            <a:r>
              <a:rPr lang="en-US" sz="1500" b="0">
                <a:latin typeface="Verdana" pitchFamily="34" charset="0"/>
              </a:rPr>
              <a:t>, and send that to </a:t>
            </a:r>
            <a:r>
              <a:rPr lang="en-US" sz="1500">
                <a:solidFill>
                  <a:srgbClr val="FF0000"/>
                </a:solidFill>
                <a:latin typeface="Verdana" pitchFamily="34" charset="0"/>
              </a:rPr>
              <a:t>user B</a:t>
            </a:r>
            <a:r>
              <a:rPr lang="en-US" sz="1500" b="0">
                <a:latin typeface="Verdana" pitchFamily="34" charset="0"/>
              </a:rPr>
              <a:t>.</a:t>
            </a:r>
          </a:p>
          <a:p>
            <a:pPr marL="352425" indent="-352425" algn="just">
              <a:lnSpc>
                <a:spcPct val="95000"/>
              </a:lnSpc>
              <a:buFont typeface="Wingdings" pitchFamily="2" charset="2"/>
              <a:buChar char="v"/>
            </a:pPr>
            <a:r>
              <a:rPr lang="en-US" sz="1500">
                <a:solidFill>
                  <a:srgbClr val="FF0000"/>
                </a:solidFill>
                <a:latin typeface="Verdana" pitchFamily="34" charset="0"/>
              </a:rPr>
              <a:t>User B </a:t>
            </a:r>
            <a:r>
              <a:rPr lang="en-US" sz="1500" b="0">
                <a:latin typeface="Verdana" pitchFamily="34" charset="0"/>
              </a:rPr>
              <a:t>responds by generating a private value X</a:t>
            </a:r>
            <a:r>
              <a:rPr lang="en-US" sz="1500" b="0" baseline="-25000">
                <a:latin typeface="Verdana" pitchFamily="34" charset="0"/>
              </a:rPr>
              <a:t>B</a:t>
            </a:r>
            <a:r>
              <a:rPr lang="en-US" sz="1500" b="0">
                <a:latin typeface="Verdana" pitchFamily="34" charset="0"/>
              </a:rPr>
              <a:t>, calculating Y</a:t>
            </a:r>
            <a:r>
              <a:rPr lang="en-US" sz="1500" b="0" baseline="-25000">
                <a:latin typeface="Verdana" pitchFamily="34" charset="0"/>
              </a:rPr>
              <a:t>B</a:t>
            </a:r>
            <a:r>
              <a:rPr lang="en-US" sz="1500" b="0">
                <a:latin typeface="Verdana" pitchFamily="34" charset="0"/>
              </a:rPr>
              <a:t>, and sending Y</a:t>
            </a:r>
            <a:r>
              <a:rPr lang="en-US" sz="1500" b="0" baseline="-25000">
                <a:latin typeface="Verdana" pitchFamily="34" charset="0"/>
              </a:rPr>
              <a:t>B</a:t>
            </a:r>
            <a:r>
              <a:rPr lang="en-US" sz="1500" b="0">
                <a:latin typeface="Verdana" pitchFamily="34" charset="0"/>
              </a:rPr>
              <a:t> to </a:t>
            </a:r>
            <a:r>
              <a:rPr lang="en-US" sz="1500">
                <a:solidFill>
                  <a:srgbClr val="0000FF"/>
                </a:solidFill>
                <a:latin typeface="Verdana" pitchFamily="34" charset="0"/>
              </a:rPr>
              <a:t>user A</a:t>
            </a:r>
            <a:r>
              <a:rPr lang="en-US" sz="1500" b="0">
                <a:latin typeface="Verdana" pitchFamily="34" charset="0"/>
              </a:rPr>
              <a:t>. </a:t>
            </a:r>
          </a:p>
          <a:p>
            <a:pPr marL="352425" indent="-352425" algn="just">
              <a:lnSpc>
                <a:spcPct val="95000"/>
              </a:lnSpc>
              <a:buFont typeface="Wingdings" pitchFamily="2" charset="2"/>
              <a:buChar char="v"/>
            </a:pPr>
            <a:r>
              <a:rPr lang="en-US" sz="1500" b="0">
                <a:latin typeface="Verdana" pitchFamily="34" charset="0"/>
              </a:rPr>
              <a:t>Both users can now calculate the secret key K. The necessary public values q and </a:t>
            </a:r>
            <a:r>
              <a:rPr lang="en-US" sz="1400" b="0">
                <a:latin typeface="Calibri" pitchFamily="34" charset="0"/>
                <a:ea typeface="Verdana" pitchFamily="34" charset="0"/>
                <a:cs typeface="Calibri" pitchFamily="34" charset="0"/>
              </a:rPr>
              <a:t>α</a:t>
            </a:r>
            <a:r>
              <a:rPr lang="en-US" sz="1500" b="0">
                <a:latin typeface="Verdana" pitchFamily="34" charset="0"/>
              </a:rPr>
              <a:t> would need to be known ahead of time. Alternatively, </a:t>
            </a:r>
            <a:r>
              <a:rPr lang="en-US" sz="1500">
                <a:solidFill>
                  <a:srgbClr val="0000FF"/>
                </a:solidFill>
                <a:latin typeface="Verdana" pitchFamily="34" charset="0"/>
              </a:rPr>
              <a:t>user A </a:t>
            </a:r>
            <a:r>
              <a:rPr lang="en-US" sz="1500" b="0">
                <a:latin typeface="Verdana" pitchFamily="34" charset="0"/>
              </a:rPr>
              <a:t>could pick values for q and </a:t>
            </a:r>
            <a:r>
              <a:rPr lang="en-US" sz="1400" b="0">
                <a:latin typeface="Calibri" pitchFamily="34" charset="0"/>
              </a:rPr>
              <a:t>α</a:t>
            </a:r>
            <a:r>
              <a:rPr lang="en-US" sz="1500" b="0">
                <a:latin typeface="Verdana" pitchFamily="34" charset="0"/>
              </a:rPr>
              <a:t> and include those in the first message. </a:t>
            </a:r>
            <a:endParaRPr lang="en-US" sz="1800" b="0">
              <a:latin typeface="Verdana" pitchFamily="34" charset="0"/>
            </a:endParaRPr>
          </a:p>
        </p:txBody>
      </p:sp>
      <p:sp>
        <p:nvSpPr>
          <p:cNvPr id="3072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0725" name="Text Box 11"/>
          <p:cNvSpPr txBox="1">
            <a:spLocks noChangeArrowheads="1"/>
          </p:cNvSpPr>
          <p:nvPr/>
        </p:nvSpPr>
        <p:spPr bwMode="auto">
          <a:xfrm>
            <a:off x="1676400" y="6430963"/>
            <a:ext cx="67833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rPr>
              <a:t>Figure:</a:t>
            </a:r>
            <a:r>
              <a:rPr lang="en-US" sz="1700" b="0">
                <a:solidFill>
                  <a:schemeClr val="folHlink"/>
                </a:solidFill>
                <a:latin typeface="Verdana" pitchFamily="34" charset="0"/>
              </a:rPr>
              <a:t> </a:t>
            </a:r>
            <a:r>
              <a:rPr lang="en-US" sz="1700" b="0">
                <a:latin typeface="Verdana" pitchFamily="34" charset="0"/>
              </a:rPr>
              <a:t>Illustration of Diffie-Hellman key exchange protocol</a:t>
            </a:r>
          </a:p>
        </p:txBody>
      </p:sp>
      <p:pic>
        <p:nvPicPr>
          <p:cNvPr id="30726" name="Picture 3" descr="팂숨"/>
          <p:cNvPicPr>
            <a:picLocks noChangeAspect="1" noChangeArrowheads="1"/>
          </p:cNvPicPr>
          <p:nvPr/>
        </p:nvPicPr>
        <p:blipFill>
          <a:blip r:embed="rId3">
            <a:extLst>
              <a:ext uri="{28A0092B-C50C-407E-A947-70E740481C1C}">
                <a14:useLocalDpi xmlns:a14="http://schemas.microsoft.com/office/drawing/2010/main" val="0"/>
              </a:ext>
            </a:extLst>
          </a:blip>
          <a:srcRect b="8868"/>
          <a:stretch>
            <a:fillRect/>
          </a:stretch>
        </p:blipFill>
        <p:spPr bwMode="auto">
          <a:xfrm>
            <a:off x="1600200" y="3576638"/>
            <a:ext cx="5937250"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Diffie-Hellman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ChangeArrowheads="1"/>
          </p:cNvSpPr>
          <p:nvPr/>
        </p:nvSpPr>
        <p:spPr bwMode="auto">
          <a:xfrm>
            <a:off x="0" y="611188"/>
            <a:ext cx="8915400" cy="58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buFont typeface="Wingdings" pitchFamily="2" charset="2"/>
              <a:buChar char="Ø"/>
            </a:pPr>
            <a:r>
              <a:rPr lang="en-US" sz="1700" b="0">
                <a:latin typeface="Verdana" pitchFamily="34" charset="0"/>
              </a:rPr>
              <a:t>The Diffie-Hellman key exchange is susceptible to two attacks:</a:t>
            </a:r>
          </a:p>
          <a:p>
            <a:pPr marL="352425" indent="-352425" algn="just">
              <a:lnSpc>
                <a:spcPct val="95000"/>
              </a:lnSpc>
              <a:buFont typeface="Tahoma" pitchFamily="34" charset="0"/>
              <a:buAutoNum type="arabicPeriod"/>
            </a:pPr>
            <a:r>
              <a:rPr lang="en-US" sz="1500" b="0">
                <a:latin typeface="Verdana" pitchFamily="34" charset="0"/>
              </a:rPr>
              <a:t>Discrete logarithm attack</a:t>
            </a:r>
          </a:p>
          <a:p>
            <a:pPr marL="352425" indent="-352425" algn="just">
              <a:lnSpc>
                <a:spcPct val="95000"/>
              </a:lnSpc>
              <a:buFont typeface="Tahoma" pitchFamily="34" charset="0"/>
              <a:buAutoNum type="arabicPeriod"/>
            </a:pPr>
            <a:r>
              <a:rPr lang="en-US" sz="1500" b="0">
                <a:latin typeface="Verdana" pitchFamily="34" charset="0"/>
              </a:rPr>
              <a:t>Man-in-the-middle attack</a:t>
            </a:r>
          </a:p>
          <a:p>
            <a:pPr marL="352425" indent="-352425" algn="just">
              <a:lnSpc>
                <a:spcPct val="95000"/>
              </a:lnSpc>
            </a:pPr>
            <a:endParaRPr lang="en-US" sz="1700" b="0">
              <a:latin typeface="Verdana" pitchFamily="34" charset="0"/>
            </a:endParaRPr>
          </a:p>
          <a:p>
            <a:pPr marL="352425" indent="-352425" algn="just">
              <a:lnSpc>
                <a:spcPct val="95000"/>
              </a:lnSpc>
            </a:pPr>
            <a:endParaRPr lang="en-US" sz="1700" b="0">
              <a:latin typeface="Verdana" pitchFamily="34" charset="0"/>
            </a:endParaRPr>
          </a:p>
          <a:p>
            <a:pPr marL="352425" indent="-352425" algn="just">
              <a:lnSpc>
                <a:spcPct val="95000"/>
              </a:lnSpc>
            </a:pPr>
            <a:r>
              <a:rPr lang="en-US" sz="1700">
                <a:solidFill>
                  <a:srgbClr val="FF0000"/>
                </a:solidFill>
                <a:latin typeface="Verdana" pitchFamily="34" charset="0"/>
              </a:rPr>
              <a:t>Discrete Logarithm Attack:</a:t>
            </a:r>
          </a:p>
          <a:p>
            <a:pPr marL="352425" indent="-352425" algn="just">
              <a:spcBef>
                <a:spcPts val="600"/>
              </a:spcBef>
              <a:spcAft>
                <a:spcPts val="600"/>
              </a:spcAft>
              <a:buFont typeface="Wingdings" pitchFamily="2" charset="2"/>
              <a:buChar char="Ø"/>
            </a:pPr>
            <a:r>
              <a:rPr lang="en-US" sz="1700" b="0">
                <a:latin typeface="Verdana" pitchFamily="34" charset="0"/>
              </a:rPr>
              <a:t>The security of the key exchange is based on the difficulty of the discrete logarithm problem. Eve can intercept Y</a:t>
            </a:r>
            <a:r>
              <a:rPr lang="en-US" sz="1700" b="0" baseline="-25000">
                <a:latin typeface="Verdana" pitchFamily="34" charset="0"/>
              </a:rPr>
              <a:t>A</a:t>
            </a:r>
            <a:r>
              <a:rPr lang="en-US" sz="1700" b="0">
                <a:latin typeface="Verdana" pitchFamily="34" charset="0"/>
              </a:rPr>
              <a:t> and Y</a:t>
            </a:r>
            <a:r>
              <a:rPr lang="en-US" sz="1700" b="0" baseline="-25000">
                <a:latin typeface="Verdana" pitchFamily="34" charset="0"/>
              </a:rPr>
              <a:t>B</a:t>
            </a:r>
            <a:r>
              <a:rPr lang="en-US" sz="1700" b="0">
                <a:latin typeface="Verdana" pitchFamily="34" charset="0"/>
              </a:rPr>
              <a:t>. If she can find </a:t>
            </a:r>
            <a:r>
              <a:rPr lang="en-US" sz="1700" b="0">
                <a:solidFill>
                  <a:srgbClr val="0000FF"/>
                </a:solidFill>
                <a:latin typeface="Verdana" pitchFamily="34" charset="0"/>
              </a:rPr>
              <a:t>X</a:t>
            </a:r>
            <a:r>
              <a:rPr lang="en-US" sz="1700" b="0" baseline="-25000">
                <a:solidFill>
                  <a:srgbClr val="0000FF"/>
                </a:solidFill>
                <a:latin typeface="Verdana" pitchFamily="34" charset="0"/>
              </a:rPr>
              <a:t>A</a:t>
            </a:r>
            <a:r>
              <a:rPr lang="en-US" sz="1700" b="0">
                <a:latin typeface="Verdana" pitchFamily="34" charset="0"/>
              </a:rPr>
              <a:t> from </a:t>
            </a:r>
            <a:r>
              <a:rPr lang="en-US" sz="1800" b="0">
                <a:solidFill>
                  <a:srgbClr val="FF0000"/>
                </a:solidFill>
                <a:latin typeface="Verdana" pitchFamily="34" charset="0"/>
              </a:rPr>
              <a:t>Y</a:t>
            </a:r>
            <a:r>
              <a:rPr lang="en-US" sz="1800" b="0" baseline="-25000">
                <a:solidFill>
                  <a:srgbClr val="FF0000"/>
                </a:solidFill>
                <a:latin typeface="Verdana" pitchFamily="34" charset="0"/>
              </a:rPr>
              <a:t>A</a:t>
            </a:r>
            <a:r>
              <a:rPr lang="en-US" sz="1800" b="0">
                <a:solidFill>
                  <a:srgbClr val="FF0000"/>
                </a:solidFill>
                <a:latin typeface="Verdana" pitchFamily="34" charset="0"/>
              </a:rPr>
              <a:t>= </a:t>
            </a:r>
            <a:r>
              <a:rPr lang="en-US" sz="1800" b="0">
                <a:solidFill>
                  <a:srgbClr val="FF0000"/>
                </a:solidFill>
                <a:latin typeface="Calibri" pitchFamily="34" charset="0"/>
              </a:rPr>
              <a:t>α</a:t>
            </a:r>
            <a:r>
              <a:rPr lang="en-US" sz="1800" b="0" baseline="30000">
                <a:solidFill>
                  <a:srgbClr val="FF0000"/>
                </a:solidFill>
                <a:latin typeface="Verdana" pitchFamily="34" charset="0"/>
              </a:rPr>
              <a:t>X</a:t>
            </a:r>
            <a:r>
              <a:rPr lang="en-US" sz="1800" b="0" baseline="-25000">
                <a:solidFill>
                  <a:srgbClr val="FF0000"/>
                </a:solidFill>
                <a:latin typeface="Verdana" pitchFamily="34" charset="0"/>
              </a:rPr>
              <a:t>A</a:t>
            </a:r>
            <a:r>
              <a:rPr lang="en-US" sz="1800" b="0">
                <a:solidFill>
                  <a:srgbClr val="FF0000"/>
                </a:solidFill>
                <a:latin typeface="Verdana" pitchFamily="34" charset="0"/>
              </a:rPr>
              <a:t> mod q </a:t>
            </a:r>
            <a:r>
              <a:rPr lang="en-US" sz="1800" b="0">
                <a:latin typeface="Verdana" pitchFamily="34" charset="0"/>
              </a:rPr>
              <a:t>and </a:t>
            </a:r>
            <a:r>
              <a:rPr lang="en-US" sz="1800" b="0">
                <a:solidFill>
                  <a:srgbClr val="0000FF"/>
                </a:solidFill>
                <a:latin typeface="Verdana" pitchFamily="34" charset="0"/>
              </a:rPr>
              <a:t>X</a:t>
            </a:r>
            <a:r>
              <a:rPr lang="en-US" sz="1800" b="0" baseline="-25000">
                <a:solidFill>
                  <a:srgbClr val="0000FF"/>
                </a:solidFill>
                <a:latin typeface="Verdana" pitchFamily="34" charset="0"/>
              </a:rPr>
              <a:t>B</a:t>
            </a:r>
            <a:r>
              <a:rPr lang="en-US" sz="1800" b="0">
                <a:latin typeface="Verdana" pitchFamily="34" charset="0"/>
              </a:rPr>
              <a:t> from </a:t>
            </a:r>
            <a:r>
              <a:rPr lang="en-US" sz="1800" b="0">
                <a:solidFill>
                  <a:srgbClr val="FF0000"/>
                </a:solidFill>
                <a:latin typeface="Verdana" pitchFamily="34" charset="0"/>
              </a:rPr>
              <a:t>Y</a:t>
            </a:r>
            <a:r>
              <a:rPr lang="en-US" sz="1800" b="0" baseline="-25000">
                <a:solidFill>
                  <a:srgbClr val="FF0000"/>
                </a:solidFill>
                <a:latin typeface="Verdana" pitchFamily="34" charset="0"/>
              </a:rPr>
              <a:t>B</a:t>
            </a:r>
            <a:r>
              <a:rPr lang="en-US" sz="1800" b="0">
                <a:solidFill>
                  <a:srgbClr val="FF0000"/>
                </a:solidFill>
                <a:latin typeface="Verdana" pitchFamily="34" charset="0"/>
              </a:rPr>
              <a:t>= </a:t>
            </a:r>
            <a:r>
              <a:rPr lang="en-US" sz="1800" b="0">
                <a:solidFill>
                  <a:srgbClr val="FF0000"/>
                </a:solidFill>
                <a:latin typeface="Calibri" pitchFamily="34" charset="0"/>
              </a:rPr>
              <a:t>α</a:t>
            </a:r>
            <a:r>
              <a:rPr lang="en-US" sz="1800" b="0" baseline="30000">
                <a:solidFill>
                  <a:srgbClr val="FF0000"/>
                </a:solidFill>
                <a:latin typeface="Verdana" pitchFamily="34" charset="0"/>
              </a:rPr>
              <a:t>X</a:t>
            </a:r>
            <a:r>
              <a:rPr lang="en-US" sz="1800" b="0" baseline="-25000">
                <a:solidFill>
                  <a:srgbClr val="FF0000"/>
                </a:solidFill>
                <a:latin typeface="Verdana" pitchFamily="34" charset="0"/>
              </a:rPr>
              <a:t>B</a:t>
            </a:r>
            <a:r>
              <a:rPr lang="en-US" sz="1800" b="0">
                <a:solidFill>
                  <a:srgbClr val="FF0000"/>
                </a:solidFill>
                <a:latin typeface="Verdana" pitchFamily="34" charset="0"/>
              </a:rPr>
              <a:t> mod q</a:t>
            </a:r>
            <a:r>
              <a:rPr lang="en-US" sz="1800" b="0">
                <a:latin typeface="Verdana" pitchFamily="34" charset="0"/>
              </a:rPr>
              <a:t>, then she can calculate the symmetric key K.</a:t>
            </a:r>
            <a:r>
              <a:rPr lang="en-US" sz="1700" b="0">
                <a:latin typeface="Verdana" pitchFamily="34" charset="0"/>
              </a:rPr>
              <a:t> The secret key is not secret anymore. </a:t>
            </a:r>
          </a:p>
          <a:p>
            <a:pPr marL="352425" indent="-352425" algn="just">
              <a:spcBef>
                <a:spcPts val="600"/>
              </a:spcBef>
              <a:spcAft>
                <a:spcPts val="600"/>
              </a:spcAft>
              <a:buFont typeface="Wingdings" pitchFamily="2" charset="2"/>
              <a:buChar char="Ø"/>
            </a:pPr>
            <a:r>
              <a:rPr lang="en-US" sz="1700" b="0">
                <a:latin typeface="Verdana" pitchFamily="34" charset="0"/>
              </a:rPr>
              <a:t>To make Diffie-Hellman safe from the discrete logarithm attack, the following are recommended:</a:t>
            </a:r>
          </a:p>
          <a:p>
            <a:pPr marL="352425" indent="-352425" algn="just">
              <a:spcBef>
                <a:spcPts val="600"/>
              </a:spcBef>
              <a:spcAft>
                <a:spcPts val="600"/>
              </a:spcAft>
              <a:buFont typeface="Tahoma" pitchFamily="34" charset="0"/>
              <a:buAutoNum type="arabicPeriod"/>
            </a:pPr>
            <a:r>
              <a:rPr lang="en-US" sz="1500" b="0">
                <a:latin typeface="Verdana" pitchFamily="34" charset="0"/>
              </a:rPr>
              <a:t>The prime q must be very large (more than 300 decimal digits).</a:t>
            </a:r>
          </a:p>
          <a:p>
            <a:pPr marL="352425" indent="-352425" algn="just">
              <a:spcBef>
                <a:spcPts val="600"/>
              </a:spcBef>
              <a:spcAft>
                <a:spcPts val="600"/>
              </a:spcAft>
              <a:buFont typeface="Tahoma" pitchFamily="34" charset="0"/>
              <a:buAutoNum type="arabicPeriod"/>
            </a:pPr>
            <a:r>
              <a:rPr lang="en-US" sz="1500" b="0">
                <a:latin typeface="Verdana" pitchFamily="34" charset="0"/>
              </a:rPr>
              <a:t>The prime q must be chosen such that q-1 has at least one large prime factor (more than 60 decimal digits).</a:t>
            </a:r>
          </a:p>
          <a:p>
            <a:pPr marL="352425" indent="-352425" algn="just">
              <a:spcBef>
                <a:spcPts val="600"/>
              </a:spcBef>
              <a:spcAft>
                <a:spcPts val="600"/>
              </a:spcAft>
              <a:buFont typeface="Tahoma" pitchFamily="34" charset="0"/>
              <a:buAutoNum type="arabicPeriod"/>
            </a:pPr>
            <a:r>
              <a:rPr lang="en-US" sz="1500" b="0">
                <a:latin typeface="Verdana" pitchFamily="34" charset="0"/>
              </a:rPr>
              <a:t>The generator </a:t>
            </a:r>
            <a:r>
              <a:rPr lang="en-US" sz="1500" b="0">
                <a:latin typeface="Calibri" pitchFamily="34" charset="0"/>
              </a:rPr>
              <a:t>α</a:t>
            </a:r>
            <a:r>
              <a:rPr lang="en-US" sz="1500" b="0">
                <a:latin typeface="Verdana" pitchFamily="34" charset="0"/>
              </a:rPr>
              <a:t> must be a primitive root of the prime number q where </a:t>
            </a:r>
            <a:r>
              <a:rPr lang="en-US" sz="1500" b="0">
                <a:latin typeface="Calibri" pitchFamily="34" charset="0"/>
              </a:rPr>
              <a:t>α</a:t>
            </a:r>
            <a:r>
              <a:rPr lang="en-US" sz="1500" b="0">
                <a:latin typeface="Verdana" pitchFamily="34" charset="0"/>
              </a:rPr>
              <a:t> &lt;q. That is, the numbers </a:t>
            </a:r>
            <a:r>
              <a:rPr lang="en-US" sz="1500" b="0">
                <a:solidFill>
                  <a:srgbClr val="FF0000"/>
                </a:solidFill>
                <a:latin typeface="Calibri" pitchFamily="34" charset="0"/>
              </a:rPr>
              <a:t>α </a:t>
            </a:r>
            <a:r>
              <a:rPr lang="en-US" sz="1500" b="0">
                <a:solidFill>
                  <a:srgbClr val="FF0000"/>
                </a:solidFill>
                <a:latin typeface="Verdana" pitchFamily="34" charset="0"/>
              </a:rPr>
              <a:t>mod q</a:t>
            </a:r>
            <a:r>
              <a:rPr lang="en-US" sz="1500" b="0">
                <a:latin typeface="Verdana" pitchFamily="34" charset="0"/>
              </a:rPr>
              <a:t>, </a:t>
            </a:r>
            <a:r>
              <a:rPr lang="en-US" sz="1500" b="0">
                <a:solidFill>
                  <a:srgbClr val="0000FF"/>
                </a:solidFill>
                <a:latin typeface="Calibri" pitchFamily="34" charset="0"/>
              </a:rPr>
              <a:t>α</a:t>
            </a:r>
            <a:r>
              <a:rPr lang="en-US" sz="1500" b="0" baseline="30000">
                <a:solidFill>
                  <a:srgbClr val="0000FF"/>
                </a:solidFill>
                <a:latin typeface="Verdana" pitchFamily="34" charset="0"/>
              </a:rPr>
              <a:t>2</a:t>
            </a:r>
            <a:r>
              <a:rPr lang="en-US" sz="1500" b="0">
                <a:solidFill>
                  <a:srgbClr val="0000FF"/>
                </a:solidFill>
                <a:latin typeface="Verdana" pitchFamily="34" charset="0"/>
              </a:rPr>
              <a:t> mod q</a:t>
            </a:r>
            <a:r>
              <a:rPr lang="en-US" sz="1500" b="0">
                <a:latin typeface="Verdana" pitchFamily="34" charset="0"/>
              </a:rPr>
              <a:t>, </a:t>
            </a:r>
            <a:r>
              <a:rPr lang="en-US" sz="1500" b="0">
                <a:solidFill>
                  <a:srgbClr val="FF0000"/>
                </a:solidFill>
                <a:latin typeface="Calibri" pitchFamily="34" charset="0"/>
              </a:rPr>
              <a:t>α</a:t>
            </a:r>
            <a:r>
              <a:rPr lang="en-US" sz="1500" b="0" baseline="30000">
                <a:solidFill>
                  <a:srgbClr val="FF0000"/>
                </a:solidFill>
                <a:latin typeface="Verdana" pitchFamily="34" charset="0"/>
              </a:rPr>
              <a:t>3</a:t>
            </a:r>
            <a:r>
              <a:rPr lang="en-US" sz="1500" b="0">
                <a:solidFill>
                  <a:srgbClr val="FF0000"/>
                </a:solidFill>
                <a:latin typeface="Verdana" pitchFamily="34" charset="0"/>
              </a:rPr>
              <a:t>  mod q</a:t>
            </a:r>
            <a:r>
              <a:rPr lang="en-US" sz="1500" b="0">
                <a:latin typeface="Verdana" pitchFamily="34" charset="0"/>
              </a:rPr>
              <a:t>, …., </a:t>
            </a:r>
            <a:r>
              <a:rPr lang="en-US" sz="1500" b="0">
                <a:solidFill>
                  <a:srgbClr val="0000FF"/>
                </a:solidFill>
                <a:latin typeface="Calibri" pitchFamily="34" charset="0"/>
              </a:rPr>
              <a:t>α</a:t>
            </a:r>
            <a:r>
              <a:rPr lang="en-US" sz="1500" b="0" baseline="30000">
                <a:solidFill>
                  <a:srgbClr val="0000FF"/>
                </a:solidFill>
                <a:latin typeface="Verdana" pitchFamily="34" charset="0"/>
              </a:rPr>
              <a:t>q-1</a:t>
            </a:r>
            <a:r>
              <a:rPr lang="en-US" sz="1500" b="0">
                <a:solidFill>
                  <a:srgbClr val="0000FF"/>
                </a:solidFill>
                <a:latin typeface="Verdana" pitchFamily="34" charset="0"/>
              </a:rPr>
              <a:t> mod q </a:t>
            </a:r>
            <a:r>
              <a:rPr lang="en-US" sz="1500" b="0">
                <a:latin typeface="Verdana" pitchFamily="34" charset="0"/>
              </a:rPr>
              <a:t>are distinct and consist of the integers ranging from 1 through q-1 in some permutation. </a:t>
            </a:r>
          </a:p>
          <a:p>
            <a:pPr marL="352425" indent="-352425" algn="just">
              <a:spcBef>
                <a:spcPts val="600"/>
              </a:spcBef>
              <a:spcAft>
                <a:spcPts val="600"/>
              </a:spcAft>
              <a:buFont typeface="Tahoma" pitchFamily="34" charset="0"/>
              <a:buAutoNum type="arabicPeriod"/>
            </a:pPr>
            <a:r>
              <a:rPr lang="en-US" sz="1500" b="0">
                <a:latin typeface="Verdana" pitchFamily="34" charset="0"/>
              </a:rPr>
              <a:t>Bob and Alice must destroy X</a:t>
            </a:r>
            <a:r>
              <a:rPr lang="en-US" sz="1500" b="0" baseline="-25000">
                <a:latin typeface="Verdana" pitchFamily="34" charset="0"/>
              </a:rPr>
              <a:t>A</a:t>
            </a:r>
            <a:r>
              <a:rPr lang="en-US" sz="1500" b="0">
                <a:latin typeface="Verdana" pitchFamily="34" charset="0"/>
              </a:rPr>
              <a:t> and X</a:t>
            </a:r>
            <a:r>
              <a:rPr lang="en-US" sz="1500" b="0" baseline="-25000">
                <a:latin typeface="Verdana" pitchFamily="34" charset="0"/>
              </a:rPr>
              <a:t>B</a:t>
            </a:r>
            <a:r>
              <a:rPr lang="en-US" sz="1500" b="0">
                <a:latin typeface="Verdana" pitchFamily="34" charset="0"/>
              </a:rPr>
              <a:t> after they have calculated the symmetric key. The values of X</a:t>
            </a:r>
            <a:r>
              <a:rPr lang="en-US" sz="1500" b="0" baseline="-25000">
                <a:latin typeface="Verdana" pitchFamily="34" charset="0"/>
              </a:rPr>
              <a:t>A</a:t>
            </a:r>
            <a:r>
              <a:rPr lang="en-US" sz="1500" b="0">
                <a:latin typeface="Verdana" pitchFamily="34" charset="0"/>
              </a:rPr>
              <a:t> and X</a:t>
            </a:r>
            <a:r>
              <a:rPr lang="en-US" sz="1500" b="0" baseline="-25000">
                <a:latin typeface="Verdana" pitchFamily="34" charset="0"/>
              </a:rPr>
              <a:t>B</a:t>
            </a:r>
            <a:r>
              <a:rPr lang="en-US" sz="1500" b="0">
                <a:latin typeface="Verdana" pitchFamily="34" charset="0"/>
              </a:rPr>
              <a:t> must be used only once.</a:t>
            </a:r>
          </a:p>
        </p:txBody>
      </p:sp>
      <p:sp>
        <p:nvSpPr>
          <p:cNvPr id="31748"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200">
                <a:latin typeface="Verdana" pitchFamily="34" charset="0"/>
              </a:rPr>
              <a:t>Security of Diffie-Hellman Key Exchange</a:t>
            </a:r>
          </a:p>
        </p:txBody>
      </p:sp>
      <p:sp>
        <p:nvSpPr>
          <p:cNvPr id="3174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29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5124" name="Rectangle 11"/>
          <p:cNvSpPr>
            <a:spLocks noChangeArrowheads="1"/>
          </p:cNvSpPr>
          <p:nvPr/>
        </p:nvSpPr>
        <p:spPr bwMode="auto">
          <a:xfrm>
            <a:off x="0" y="-4763"/>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Introduction</a:t>
            </a:r>
          </a:p>
        </p:txBody>
      </p:sp>
      <p:sp>
        <p:nvSpPr>
          <p:cNvPr id="6" name="Rectangle 2"/>
          <p:cNvSpPr txBox="1">
            <a:spLocks noChangeArrowheads="1"/>
          </p:cNvSpPr>
          <p:nvPr/>
        </p:nvSpPr>
        <p:spPr bwMode="auto">
          <a:xfrm>
            <a:off x="76200" y="762000"/>
            <a:ext cx="4114800" cy="457200"/>
          </a:xfrm>
          <a:prstGeom prst="rect">
            <a:avLst/>
          </a:prstGeom>
          <a:noFill/>
          <a:ln>
            <a:miter lim="800000"/>
            <a:headEnd/>
            <a:tailEnd/>
          </a:ln>
        </p:spPr>
        <p:txBody>
          <a:bodyPr/>
          <a:lstStyle/>
          <a:p>
            <a:pPr>
              <a:defRPr/>
            </a:pPr>
            <a:r>
              <a:rPr lang="en-US" sz="1800" kern="0" dirty="0">
                <a:solidFill>
                  <a:schemeClr val="tx2"/>
                </a:solidFill>
                <a:latin typeface="Verdana" pitchFamily="34" charset="0"/>
                <a:ea typeface="Verdana" pitchFamily="34" charset="0"/>
                <a:cs typeface="Verdana" pitchFamily="34" charset="0"/>
              </a:rPr>
              <a:t>Trusted Intermediaries:</a:t>
            </a:r>
          </a:p>
        </p:txBody>
      </p:sp>
      <p:sp>
        <p:nvSpPr>
          <p:cNvPr id="7" name="Rectangle 3"/>
          <p:cNvSpPr txBox="1">
            <a:spLocks noChangeArrowheads="1"/>
          </p:cNvSpPr>
          <p:nvPr/>
        </p:nvSpPr>
        <p:spPr bwMode="auto">
          <a:xfrm>
            <a:off x="228600" y="1295400"/>
            <a:ext cx="4038600" cy="2514600"/>
          </a:xfrm>
          <a:prstGeom prst="rect">
            <a:avLst/>
          </a:prstGeom>
          <a:noFill/>
          <a:ln>
            <a:miter lim="800000"/>
            <a:headEnd/>
            <a:tailEnd/>
          </a:ln>
        </p:spPr>
        <p:txBody>
          <a:bodyPr/>
          <a:lstStyle/>
          <a:p>
            <a:pPr marL="342900" indent="-342900">
              <a:spcBef>
                <a:spcPct val="20000"/>
              </a:spcBef>
              <a:buClr>
                <a:schemeClr val="folHlink"/>
              </a:buClr>
              <a:buSzPct val="60000"/>
              <a:buFont typeface="ZapfDingbats" pitchFamily="82" charset="2"/>
              <a:buNone/>
              <a:defRPr/>
            </a:pPr>
            <a:r>
              <a:rPr lang="en-US" sz="1800" b="0" u="sng" kern="0" dirty="0">
                <a:solidFill>
                  <a:srgbClr val="FF0000"/>
                </a:solidFill>
                <a:latin typeface="Verdana" pitchFamily="34" charset="0"/>
                <a:ea typeface="Verdana" pitchFamily="34" charset="0"/>
                <a:cs typeface="Verdana" pitchFamily="34" charset="0"/>
              </a:rPr>
              <a:t>Symmetric key problem:</a:t>
            </a:r>
            <a:endParaRPr lang="en-US" sz="1800" b="0" u="sng" kern="0" dirty="0">
              <a:latin typeface="Verdana" pitchFamily="34" charset="0"/>
              <a:ea typeface="Verdana" pitchFamily="34" charset="0"/>
              <a:cs typeface="Verdana" pitchFamily="34" charset="0"/>
            </a:endParaRPr>
          </a:p>
          <a:p>
            <a:pPr marL="342900" indent="-342900">
              <a:spcBef>
                <a:spcPct val="20000"/>
              </a:spcBef>
              <a:buClr>
                <a:schemeClr val="folHlink"/>
              </a:buClr>
              <a:buSzPct val="100000"/>
              <a:buFont typeface="Wingdings" pitchFamily="2" charset="2"/>
              <a:buChar char="Ø"/>
              <a:defRPr/>
            </a:pPr>
            <a:r>
              <a:rPr lang="en-US" sz="1800" b="0" kern="0" dirty="0">
                <a:latin typeface="Verdana" pitchFamily="34" charset="0"/>
                <a:ea typeface="Verdana" pitchFamily="34" charset="0"/>
                <a:cs typeface="Verdana" pitchFamily="34" charset="0"/>
              </a:rPr>
              <a:t>How do two entities establish shared secret key over network?</a:t>
            </a:r>
          </a:p>
          <a:p>
            <a:pPr marL="342900" indent="-342900">
              <a:spcBef>
                <a:spcPct val="20000"/>
              </a:spcBef>
              <a:buClr>
                <a:schemeClr val="folHlink"/>
              </a:buClr>
              <a:buSzPct val="60000"/>
              <a:buFont typeface="ZapfDingbats" pitchFamily="82" charset="2"/>
              <a:buNone/>
              <a:defRPr/>
            </a:pPr>
            <a:endParaRPr lang="en-US" sz="1800" b="0" kern="0" dirty="0">
              <a:solidFill>
                <a:srgbClr val="FF0000"/>
              </a:solidFill>
              <a:latin typeface="Verdana" pitchFamily="34" charset="0"/>
              <a:ea typeface="Verdana" pitchFamily="34" charset="0"/>
              <a:cs typeface="Verdana" pitchFamily="34" charset="0"/>
            </a:endParaRPr>
          </a:p>
          <a:p>
            <a:pPr marL="342900" indent="-342900">
              <a:spcBef>
                <a:spcPct val="20000"/>
              </a:spcBef>
              <a:buClr>
                <a:schemeClr val="folHlink"/>
              </a:buClr>
              <a:buSzPct val="60000"/>
              <a:buFont typeface="ZapfDingbats" pitchFamily="82" charset="2"/>
              <a:buNone/>
              <a:defRPr/>
            </a:pPr>
            <a:r>
              <a:rPr lang="en-US" sz="1800" b="0" kern="0" dirty="0">
                <a:solidFill>
                  <a:srgbClr val="FF0000"/>
                </a:solidFill>
                <a:latin typeface="Verdana" pitchFamily="34" charset="0"/>
                <a:ea typeface="Verdana" pitchFamily="34" charset="0"/>
                <a:cs typeface="Verdana" pitchFamily="34" charset="0"/>
              </a:rPr>
              <a:t>Solution:</a:t>
            </a:r>
            <a:endParaRPr lang="en-US" sz="1800" b="0" kern="0" dirty="0">
              <a:latin typeface="Verdana" pitchFamily="34" charset="0"/>
              <a:ea typeface="Verdana" pitchFamily="34" charset="0"/>
              <a:cs typeface="Verdana" pitchFamily="34" charset="0"/>
            </a:endParaRPr>
          </a:p>
          <a:p>
            <a:pPr marL="342900" indent="-342900">
              <a:spcBef>
                <a:spcPct val="20000"/>
              </a:spcBef>
              <a:buClr>
                <a:schemeClr val="folHlink"/>
              </a:buClr>
              <a:buSzPct val="100000"/>
              <a:buFont typeface="Wingdings" pitchFamily="2" charset="2"/>
              <a:buChar char="Ø"/>
              <a:defRPr/>
            </a:pPr>
            <a:r>
              <a:rPr lang="en-US" sz="1800" b="0" kern="0" dirty="0">
                <a:latin typeface="Verdana" pitchFamily="34" charset="0"/>
                <a:ea typeface="Verdana" pitchFamily="34" charset="0"/>
                <a:cs typeface="Verdana" pitchFamily="34" charset="0"/>
              </a:rPr>
              <a:t>Trusted key distribution center (KDC) acting as intermediary between entities.</a:t>
            </a:r>
          </a:p>
          <a:p>
            <a:pPr marL="742950" lvl="1" indent="-285750">
              <a:spcBef>
                <a:spcPct val="20000"/>
              </a:spcBef>
              <a:buClr>
                <a:schemeClr val="hlink"/>
              </a:buClr>
              <a:buSzPct val="55000"/>
              <a:buFont typeface="Wingdings" pitchFamily="2" charset="2"/>
              <a:buChar char="n"/>
              <a:defRPr/>
            </a:pPr>
            <a:endParaRPr lang="en-US" sz="1800" b="0" kern="0" dirty="0">
              <a:latin typeface="Verdana" pitchFamily="34" charset="0"/>
              <a:ea typeface="Verdana" pitchFamily="34" charset="0"/>
              <a:cs typeface="Verdana" pitchFamily="34" charset="0"/>
            </a:endParaRPr>
          </a:p>
          <a:p>
            <a:pPr marL="742950" lvl="1" indent="-285750">
              <a:spcBef>
                <a:spcPct val="20000"/>
              </a:spcBef>
              <a:buClr>
                <a:schemeClr val="hlink"/>
              </a:buClr>
              <a:buSzPct val="55000"/>
              <a:buFont typeface="ZapfDingbats" pitchFamily="82" charset="2"/>
              <a:buNone/>
              <a:defRPr/>
            </a:pPr>
            <a:endParaRPr lang="en-US" sz="1800" b="0" kern="0" dirty="0">
              <a:latin typeface="Verdana" pitchFamily="34" charset="0"/>
              <a:ea typeface="Verdana" pitchFamily="34" charset="0"/>
              <a:cs typeface="Verdana" pitchFamily="34" charset="0"/>
            </a:endParaRPr>
          </a:p>
        </p:txBody>
      </p:sp>
      <p:sp>
        <p:nvSpPr>
          <p:cNvPr id="8" name="Rectangle 4"/>
          <p:cNvSpPr txBox="1">
            <a:spLocks noChangeArrowheads="1"/>
          </p:cNvSpPr>
          <p:nvPr/>
        </p:nvSpPr>
        <p:spPr bwMode="auto">
          <a:xfrm>
            <a:off x="4419600" y="1371600"/>
            <a:ext cx="4572000" cy="2819400"/>
          </a:xfrm>
          <a:prstGeom prst="rect">
            <a:avLst/>
          </a:prstGeom>
          <a:noFill/>
          <a:ln>
            <a:miter lim="800000"/>
            <a:headEnd/>
            <a:tailEnd/>
          </a:ln>
        </p:spPr>
        <p:txBody>
          <a:bodyPr/>
          <a:lstStyle/>
          <a:p>
            <a:pPr marL="342900" indent="-342900">
              <a:spcBef>
                <a:spcPct val="20000"/>
              </a:spcBef>
              <a:buClr>
                <a:schemeClr val="folHlink"/>
              </a:buClr>
              <a:buSzPct val="60000"/>
              <a:buFont typeface="ZapfDingbats" pitchFamily="82" charset="2"/>
              <a:buNone/>
              <a:defRPr/>
            </a:pPr>
            <a:r>
              <a:rPr lang="en-US" sz="1800" b="0" u="sng" kern="0" dirty="0">
                <a:solidFill>
                  <a:srgbClr val="FF0000"/>
                </a:solidFill>
                <a:latin typeface="Verdana" pitchFamily="34" charset="0"/>
                <a:ea typeface="Verdana" pitchFamily="34" charset="0"/>
                <a:cs typeface="Verdana" pitchFamily="34" charset="0"/>
              </a:rPr>
              <a:t>Public key problem:</a:t>
            </a:r>
            <a:endParaRPr lang="en-US" sz="1800" b="0" u="sng" kern="0" dirty="0">
              <a:latin typeface="Verdana" pitchFamily="34" charset="0"/>
              <a:ea typeface="Verdana" pitchFamily="34" charset="0"/>
              <a:cs typeface="Verdana" pitchFamily="34" charset="0"/>
            </a:endParaRPr>
          </a:p>
          <a:p>
            <a:pPr marL="342900" indent="-342900">
              <a:spcBef>
                <a:spcPct val="20000"/>
              </a:spcBef>
              <a:buClr>
                <a:schemeClr val="folHlink"/>
              </a:buClr>
              <a:buSzPct val="100000"/>
              <a:buFont typeface="Wingdings" pitchFamily="2" charset="2"/>
              <a:buChar char="Ø"/>
              <a:defRPr/>
            </a:pPr>
            <a:r>
              <a:rPr lang="en-US" sz="1800" b="0" kern="0" dirty="0">
                <a:latin typeface="Verdana" pitchFamily="34" charset="0"/>
                <a:ea typeface="Verdana" pitchFamily="34" charset="0"/>
                <a:cs typeface="Verdana" pitchFamily="34" charset="0"/>
              </a:rPr>
              <a:t>When Alice obtains Bob’s public key (from web site, e-mail, diskette), how does she know it is Bob’s public key, not Trudy’s?</a:t>
            </a:r>
          </a:p>
          <a:p>
            <a:pPr marL="342900" indent="-342900">
              <a:spcBef>
                <a:spcPct val="20000"/>
              </a:spcBef>
              <a:buClr>
                <a:schemeClr val="folHlink"/>
              </a:buClr>
              <a:buSzPct val="60000"/>
              <a:buFont typeface="ZapfDingbats" pitchFamily="82" charset="2"/>
              <a:buNone/>
              <a:defRPr/>
            </a:pPr>
            <a:endParaRPr lang="en-US" sz="1800" b="0" kern="0" dirty="0">
              <a:solidFill>
                <a:srgbClr val="FF0000"/>
              </a:solidFill>
              <a:latin typeface="Verdana" pitchFamily="34" charset="0"/>
              <a:ea typeface="Verdana" pitchFamily="34" charset="0"/>
              <a:cs typeface="Verdana" pitchFamily="34" charset="0"/>
            </a:endParaRPr>
          </a:p>
          <a:p>
            <a:pPr marL="342900" indent="-342900">
              <a:spcBef>
                <a:spcPct val="20000"/>
              </a:spcBef>
              <a:buClr>
                <a:schemeClr val="folHlink"/>
              </a:buClr>
              <a:buSzPct val="60000"/>
              <a:buFont typeface="ZapfDingbats" pitchFamily="82" charset="2"/>
              <a:buNone/>
              <a:defRPr/>
            </a:pPr>
            <a:r>
              <a:rPr lang="en-US" sz="1800" b="0" kern="0" dirty="0">
                <a:solidFill>
                  <a:srgbClr val="FF0000"/>
                </a:solidFill>
                <a:latin typeface="Verdana" pitchFamily="34" charset="0"/>
                <a:ea typeface="Verdana" pitchFamily="34" charset="0"/>
                <a:cs typeface="Verdana" pitchFamily="34" charset="0"/>
              </a:rPr>
              <a:t>Solution:</a:t>
            </a:r>
          </a:p>
          <a:p>
            <a:pPr marL="342900" indent="-342900">
              <a:spcBef>
                <a:spcPct val="20000"/>
              </a:spcBef>
              <a:buClr>
                <a:schemeClr val="folHlink"/>
              </a:buClr>
              <a:buSzPct val="100000"/>
              <a:buFont typeface="Wingdings" pitchFamily="2" charset="2"/>
              <a:buChar char="Ø"/>
              <a:defRPr/>
            </a:pPr>
            <a:r>
              <a:rPr lang="en-US" sz="1800" b="0" kern="0" dirty="0">
                <a:latin typeface="Verdana" pitchFamily="34" charset="0"/>
                <a:ea typeface="Verdana" pitchFamily="34" charset="0"/>
                <a:cs typeface="Verdana" pitchFamily="34" charset="0"/>
              </a:rPr>
              <a:t>Trusted certification authority (CA)</a:t>
            </a:r>
          </a:p>
          <a:p>
            <a:pPr marL="742950" lvl="1" indent="-285750">
              <a:spcBef>
                <a:spcPct val="20000"/>
              </a:spcBef>
              <a:buClr>
                <a:schemeClr val="hlink"/>
              </a:buClr>
              <a:buSzPct val="55000"/>
              <a:buFont typeface="Wingdings" pitchFamily="2" charset="2"/>
              <a:buChar char="n"/>
              <a:defRPr/>
            </a:pPr>
            <a:endParaRPr lang="en-US" sz="1800" b="0" kern="0" dirty="0">
              <a:latin typeface="Verdana" pitchFamily="34" charset="0"/>
              <a:ea typeface="Verdana" pitchFamily="34" charset="0"/>
              <a:cs typeface="Verdana" pitchFamily="34" charset="0"/>
            </a:endParaRPr>
          </a:p>
        </p:txBody>
      </p:sp>
      <p:cxnSp>
        <p:nvCxnSpPr>
          <p:cNvPr id="10" name="Straight Connector 9"/>
          <p:cNvCxnSpPr/>
          <p:nvPr/>
        </p:nvCxnSpPr>
        <p:spPr bwMode="auto">
          <a:xfrm rot="5400000">
            <a:off x="2819401" y="2894012"/>
            <a:ext cx="2895600" cy="317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2772"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200">
                <a:latin typeface="Verdana" pitchFamily="34" charset="0"/>
              </a:rPr>
              <a:t>Security of Diffie-Hellman Key Exchange</a:t>
            </a:r>
          </a:p>
        </p:txBody>
      </p:sp>
      <p:sp>
        <p:nvSpPr>
          <p:cNvPr id="32773" name="Rectangle 5"/>
          <p:cNvSpPr>
            <a:spLocks noChangeArrowheads="1"/>
          </p:cNvSpPr>
          <p:nvPr/>
        </p:nvSpPr>
        <p:spPr bwMode="auto">
          <a:xfrm>
            <a:off x="0" y="914400"/>
            <a:ext cx="25908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buFont typeface="Wingdings" pitchFamily="2" charset="2"/>
              <a:buChar char="Ø"/>
            </a:pPr>
            <a:r>
              <a:rPr lang="en-US" sz="1500" b="0">
                <a:latin typeface="Verdana" pitchFamily="34" charset="0"/>
              </a:rPr>
              <a:t>The Diffie-Hellman key exchange protocol has another weakness. </a:t>
            </a:r>
          </a:p>
          <a:p>
            <a:pPr marL="352425" indent="-352425" algn="just">
              <a:buFont typeface="Wingdings" pitchFamily="2" charset="2"/>
              <a:buChar char="Ø"/>
            </a:pPr>
            <a:r>
              <a:rPr lang="en-US" sz="1500" b="0">
                <a:latin typeface="Verdana" pitchFamily="34" charset="0"/>
              </a:rPr>
              <a:t>Eve does not have to find the value of X</a:t>
            </a:r>
            <a:r>
              <a:rPr lang="en-US" sz="1500" b="0" baseline="-25000">
                <a:latin typeface="Verdana" pitchFamily="34" charset="0"/>
              </a:rPr>
              <a:t>A </a:t>
            </a:r>
            <a:r>
              <a:rPr lang="en-US" sz="1500" b="0">
                <a:latin typeface="Verdana" pitchFamily="34" charset="0"/>
              </a:rPr>
              <a:t>and X</a:t>
            </a:r>
            <a:r>
              <a:rPr lang="en-US" sz="1500" b="0" baseline="-25000">
                <a:latin typeface="Verdana" pitchFamily="34" charset="0"/>
              </a:rPr>
              <a:t>B</a:t>
            </a:r>
            <a:r>
              <a:rPr lang="en-US" sz="1500" b="0">
                <a:latin typeface="Verdana" pitchFamily="34" charset="0"/>
              </a:rPr>
              <a:t> to attack the protocol. </a:t>
            </a:r>
          </a:p>
          <a:p>
            <a:pPr marL="352425" indent="-352425" algn="just">
              <a:buFont typeface="Wingdings" pitchFamily="2" charset="2"/>
              <a:buChar char="Ø"/>
            </a:pPr>
            <a:r>
              <a:rPr lang="en-US" sz="1500" b="0">
                <a:latin typeface="Verdana" pitchFamily="34" charset="0"/>
              </a:rPr>
              <a:t>She can fool Alice and Bob by creating two keys: one between herself and Alice, and another between herself and Bob. </a:t>
            </a:r>
          </a:p>
          <a:p>
            <a:pPr marL="352425" indent="-352425" algn="just">
              <a:buFont typeface="Wingdings" pitchFamily="2" charset="2"/>
              <a:buChar char="Ø"/>
            </a:pPr>
            <a:r>
              <a:rPr lang="en-US" sz="1500" b="0">
                <a:latin typeface="Verdana" pitchFamily="34" charset="0"/>
              </a:rPr>
              <a:t>Figure below shows the situation.</a:t>
            </a:r>
          </a:p>
        </p:txBody>
      </p:sp>
      <p:pic>
        <p:nvPicPr>
          <p:cNvPr id="327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25" y="838200"/>
            <a:ext cx="6035675"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11"/>
          <p:cNvSpPr>
            <a:spLocks noChangeArrowheads="1"/>
          </p:cNvSpPr>
          <p:nvPr/>
        </p:nvSpPr>
        <p:spPr bwMode="auto">
          <a:xfrm>
            <a:off x="4038600" y="6486525"/>
            <a:ext cx="4572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700">
                <a:solidFill>
                  <a:schemeClr val="folHlink"/>
                </a:solidFill>
                <a:latin typeface="Verdana" pitchFamily="34" charset="0"/>
              </a:rPr>
              <a:t>Figure: </a:t>
            </a:r>
            <a:r>
              <a:rPr lang="en-US" sz="1700">
                <a:latin typeface="Verdana" pitchFamily="34" charset="0"/>
              </a:rPr>
              <a:t>Man-in-the-middle attack</a:t>
            </a:r>
          </a:p>
        </p:txBody>
      </p:sp>
      <p:sp>
        <p:nvSpPr>
          <p:cNvPr id="32776" name="Rectangle 5"/>
          <p:cNvSpPr>
            <a:spLocks noChangeArrowheads="1"/>
          </p:cNvSpPr>
          <p:nvPr/>
        </p:nvSpPr>
        <p:spPr bwMode="auto">
          <a:xfrm>
            <a:off x="0" y="395288"/>
            <a:ext cx="49530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Man-in-the-Middle Attack:</a:t>
            </a:r>
            <a:endParaRPr lang="en-US" sz="1500" b="0">
              <a:latin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ChangeArrowheads="1"/>
          </p:cNvSpPr>
          <p:nvPr/>
        </p:nvSpPr>
        <p:spPr bwMode="auto">
          <a:xfrm>
            <a:off x="0" y="838200"/>
            <a:ext cx="8686800" cy="577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lnSpc>
                <a:spcPct val="95000"/>
              </a:lnSpc>
            </a:pPr>
            <a:r>
              <a:rPr lang="en-US" sz="1700" b="0">
                <a:latin typeface="Verdana" pitchFamily="34" charset="0"/>
              </a:rPr>
              <a:t>The following can happen:</a:t>
            </a:r>
          </a:p>
          <a:p>
            <a:pPr marL="457200" indent="-457200" algn="just">
              <a:lnSpc>
                <a:spcPct val="95000"/>
              </a:lnSpc>
              <a:buFont typeface="Tahoma" pitchFamily="34" charset="0"/>
              <a:buAutoNum type="arabicPeriod"/>
            </a:pPr>
            <a:r>
              <a:rPr lang="en-US" sz="1500" b="0">
                <a:latin typeface="Verdana" pitchFamily="34" charset="0"/>
              </a:rPr>
              <a:t>Alice chooses X</a:t>
            </a:r>
            <a:r>
              <a:rPr lang="en-US" sz="1500" b="0" baseline="-25000">
                <a:latin typeface="Verdana" pitchFamily="34" charset="0"/>
              </a:rPr>
              <a:t>A</a:t>
            </a:r>
            <a:r>
              <a:rPr lang="en-US" sz="1500" b="0">
                <a:latin typeface="Verdana" pitchFamily="34" charset="0"/>
              </a:rPr>
              <a:t> as her private key and calculates Y</a:t>
            </a:r>
            <a:r>
              <a:rPr lang="en-US" sz="1500" b="0" baseline="-25000">
                <a:latin typeface="Verdana" pitchFamily="34" charset="0"/>
              </a:rPr>
              <a:t>A</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A</a:t>
            </a:r>
            <a:r>
              <a:rPr lang="en-US" sz="1500" b="0">
                <a:latin typeface="Verdana" pitchFamily="34" charset="0"/>
              </a:rPr>
              <a:t> mod q as her public key, and sends Y</a:t>
            </a:r>
            <a:r>
              <a:rPr lang="en-US" sz="1500" b="0" baseline="-25000">
                <a:latin typeface="Verdana" pitchFamily="34" charset="0"/>
              </a:rPr>
              <a:t>A</a:t>
            </a:r>
            <a:r>
              <a:rPr lang="en-US" sz="1500" b="0">
                <a:latin typeface="Verdana" pitchFamily="34" charset="0"/>
              </a:rPr>
              <a:t> to Bob.</a:t>
            </a:r>
          </a:p>
          <a:p>
            <a:pPr marL="457200" indent="-457200" algn="just">
              <a:lnSpc>
                <a:spcPct val="95000"/>
              </a:lnSpc>
              <a:buFont typeface="Tahoma" pitchFamily="34" charset="0"/>
              <a:buAutoNum type="arabicPeriod"/>
            </a:pPr>
            <a:r>
              <a:rPr lang="en-US" sz="1500" b="0">
                <a:latin typeface="Verdana" pitchFamily="34" charset="0"/>
              </a:rPr>
              <a:t>Eve, the intruder, intercepts Y</a:t>
            </a:r>
            <a:r>
              <a:rPr lang="en-US" sz="1500" b="0" baseline="-25000">
                <a:latin typeface="Verdana" pitchFamily="34" charset="0"/>
              </a:rPr>
              <a:t>A.</a:t>
            </a:r>
            <a:r>
              <a:rPr lang="en-US" sz="1500" b="0">
                <a:latin typeface="Verdana" pitchFamily="34" charset="0"/>
              </a:rPr>
              <a:t> She chooses X</a:t>
            </a:r>
            <a:r>
              <a:rPr lang="en-US" sz="1500" b="0" baseline="-25000">
                <a:latin typeface="Verdana" pitchFamily="34" charset="0"/>
              </a:rPr>
              <a:t>E</a:t>
            </a:r>
            <a:r>
              <a:rPr lang="en-US" sz="1500" b="0">
                <a:latin typeface="Verdana" pitchFamily="34" charset="0"/>
              </a:rPr>
              <a:t> as her own key,  calculates Y</a:t>
            </a:r>
            <a:r>
              <a:rPr lang="en-US" sz="1500" b="0" baseline="-25000">
                <a:latin typeface="Verdana" pitchFamily="34" charset="0"/>
              </a:rPr>
              <a:t>E</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E</a:t>
            </a:r>
            <a:r>
              <a:rPr lang="en-US" sz="1500" b="0">
                <a:latin typeface="Verdana" pitchFamily="34" charset="0"/>
              </a:rPr>
              <a:t> mod q as the public key, and sends Y</a:t>
            </a:r>
            <a:r>
              <a:rPr lang="en-US" sz="1500" b="0" baseline="-25000">
                <a:latin typeface="Verdana" pitchFamily="34" charset="0"/>
              </a:rPr>
              <a:t>E</a:t>
            </a:r>
            <a:r>
              <a:rPr lang="en-US" sz="1500" b="0">
                <a:latin typeface="Verdana" pitchFamily="34" charset="0"/>
              </a:rPr>
              <a:t> to both Alice and Bob.</a:t>
            </a:r>
          </a:p>
          <a:p>
            <a:pPr marL="457200" indent="-457200" algn="just">
              <a:lnSpc>
                <a:spcPct val="95000"/>
              </a:lnSpc>
              <a:buFont typeface="Tahoma" pitchFamily="34" charset="0"/>
              <a:buAutoNum type="arabicPeriod"/>
            </a:pPr>
            <a:r>
              <a:rPr lang="en-US" sz="1500" b="0">
                <a:latin typeface="Verdana" pitchFamily="34" charset="0"/>
              </a:rPr>
              <a:t>Bob chooses X</a:t>
            </a:r>
            <a:r>
              <a:rPr lang="en-US" sz="1500" b="0" baseline="-25000">
                <a:latin typeface="Verdana" pitchFamily="34" charset="0"/>
              </a:rPr>
              <a:t>B</a:t>
            </a:r>
            <a:r>
              <a:rPr lang="en-US" sz="1500" b="0">
                <a:latin typeface="Verdana" pitchFamily="34" charset="0"/>
              </a:rPr>
              <a:t> as his private key and calculates Y</a:t>
            </a:r>
            <a:r>
              <a:rPr lang="en-US" sz="1500" b="0" baseline="-25000">
                <a:latin typeface="Verdana" pitchFamily="34" charset="0"/>
              </a:rPr>
              <a:t>B</a:t>
            </a:r>
            <a:r>
              <a:rPr lang="en-US" sz="1500" b="0">
                <a:latin typeface="Verdana" pitchFamily="34" charset="0"/>
              </a:rPr>
              <a:t>= </a:t>
            </a:r>
            <a:r>
              <a:rPr lang="en-US" sz="1600" b="0">
                <a:latin typeface="Calibri" pitchFamily="34" charset="0"/>
              </a:rPr>
              <a:t>α</a:t>
            </a:r>
            <a:r>
              <a:rPr lang="en-US" sz="1500" b="0" baseline="30000">
                <a:latin typeface="Verdana" pitchFamily="34" charset="0"/>
              </a:rPr>
              <a:t>X</a:t>
            </a:r>
            <a:r>
              <a:rPr lang="en-US" sz="1500" b="0" baseline="-25000">
                <a:latin typeface="Verdana" pitchFamily="34" charset="0"/>
              </a:rPr>
              <a:t>B</a:t>
            </a:r>
            <a:r>
              <a:rPr lang="en-US" sz="1500" b="0">
                <a:latin typeface="Verdana" pitchFamily="34" charset="0"/>
              </a:rPr>
              <a:t> mod q, and sends Y</a:t>
            </a:r>
            <a:r>
              <a:rPr lang="en-US" sz="1500" b="0" baseline="-25000">
                <a:latin typeface="Verdana" pitchFamily="34" charset="0"/>
              </a:rPr>
              <a:t>B</a:t>
            </a:r>
            <a:r>
              <a:rPr lang="en-US" sz="1500" b="0">
                <a:latin typeface="Verdana" pitchFamily="34" charset="0"/>
              </a:rPr>
              <a:t> to Alice. Y</a:t>
            </a:r>
            <a:r>
              <a:rPr lang="en-US" sz="1500" b="0" baseline="-25000">
                <a:latin typeface="Verdana" pitchFamily="34" charset="0"/>
              </a:rPr>
              <a:t>B</a:t>
            </a:r>
            <a:r>
              <a:rPr lang="en-US" sz="1500" b="0">
                <a:latin typeface="Verdana" pitchFamily="34" charset="0"/>
              </a:rPr>
              <a:t> is intercepted by Eve and never reaches Alice.</a:t>
            </a:r>
          </a:p>
          <a:p>
            <a:pPr marL="457200" indent="-457200" algn="just">
              <a:lnSpc>
                <a:spcPct val="95000"/>
              </a:lnSpc>
              <a:buFont typeface="Tahoma" pitchFamily="34" charset="0"/>
              <a:buAutoNum type="arabicPeriod"/>
            </a:pPr>
            <a:r>
              <a:rPr lang="en-US" sz="1500" b="0">
                <a:latin typeface="Verdana" pitchFamily="34" charset="0"/>
              </a:rPr>
              <a:t>Alice and Eve calculate K</a:t>
            </a:r>
            <a:r>
              <a:rPr lang="en-US" sz="1500" b="0" baseline="-25000">
                <a:latin typeface="Verdana" pitchFamily="34" charset="0"/>
              </a:rPr>
              <a:t>1</a:t>
            </a:r>
            <a:r>
              <a:rPr lang="en-US" sz="1500" b="0">
                <a:latin typeface="Verdana" pitchFamily="34" charset="0"/>
              </a:rPr>
              <a:t> which becomes a shared key between Alice and Eve. Alice, however, thinks that it is a key shared between Bob and herself.</a:t>
            </a:r>
          </a:p>
          <a:p>
            <a:pPr marL="457200" indent="-457200" algn="just">
              <a:lnSpc>
                <a:spcPct val="95000"/>
              </a:lnSpc>
              <a:buFont typeface="Tahoma" pitchFamily="34" charset="0"/>
              <a:buAutoNum type="arabicPeriod"/>
            </a:pPr>
            <a:r>
              <a:rPr lang="en-US" sz="1500" b="0">
                <a:latin typeface="Verdana" pitchFamily="34" charset="0"/>
              </a:rPr>
              <a:t>Eve and Bob calculate K</a:t>
            </a:r>
            <a:r>
              <a:rPr lang="en-US" sz="1500" b="0" baseline="-25000">
                <a:latin typeface="Verdana" pitchFamily="34" charset="0"/>
              </a:rPr>
              <a:t>2</a:t>
            </a:r>
            <a:r>
              <a:rPr lang="en-US" sz="1500" b="0">
                <a:latin typeface="Verdana" pitchFamily="34" charset="0"/>
              </a:rPr>
              <a:t> which becomes a shared key between Eve and Bob. Bob, however, thinks that it is a key shared between Alice and himself.</a:t>
            </a:r>
          </a:p>
          <a:p>
            <a:pPr marL="457200" indent="-457200" algn="just">
              <a:lnSpc>
                <a:spcPct val="95000"/>
              </a:lnSpc>
            </a:pPr>
            <a:endParaRPr lang="en-US" sz="1500" b="0">
              <a:latin typeface="Verdana" pitchFamily="34" charset="0"/>
            </a:endParaRPr>
          </a:p>
          <a:p>
            <a:pPr marL="457200" indent="-457200" algn="just">
              <a:lnSpc>
                <a:spcPct val="95000"/>
              </a:lnSpc>
              <a:buFont typeface="Wingdings" pitchFamily="2" charset="2"/>
              <a:buChar char="Ø"/>
            </a:pPr>
            <a:r>
              <a:rPr lang="en-US" sz="1700" b="0">
                <a:latin typeface="Verdana" pitchFamily="34" charset="0"/>
              </a:rPr>
              <a:t>In other words, two keys, instead of one, are created: one between Alice and Eve, one between Eve and Bob. </a:t>
            </a:r>
          </a:p>
          <a:p>
            <a:pPr marL="457200" indent="-457200" algn="just">
              <a:lnSpc>
                <a:spcPct val="95000"/>
              </a:lnSpc>
              <a:buFont typeface="Wingdings" pitchFamily="2" charset="2"/>
              <a:buChar char="Ø"/>
            </a:pPr>
            <a:r>
              <a:rPr lang="en-US" sz="1700" b="0">
                <a:latin typeface="Verdana" pitchFamily="34" charset="0"/>
              </a:rPr>
              <a:t>When Alice sends data to Bob encrypted with K</a:t>
            </a:r>
            <a:r>
              <a:rPr lang="en-US" sz="1700" b="0" baseline="-25000">
                <a:latin typeface="Verdana" pitchFamily="34" charset="0"/>
              </a:rPr>
              <a:t>1</a:t>
            </a:r>
            <a:r>
              <a:rPr lang="en-US" sz="1700" b="0">
                <a:latin typeface="Verdana" pitchFamily="34" charset="0"/>
              </a:rPr>
              <a:t> (shared by Alice and Eve), it can be deciphered and read by Eve. Eve can send the message to Bob encrypted by K</a:t>
            </a:r>
            <a:r>
              <a:rPr lang="en-US" sz="1700" b="0" baseline="-25000">
                <a:latin typeface="Verdana" pitchFamily="34" charset="0"/>
              </a:rPr>
              <a:t>2</a:t>
            </a:r>
            <a:r>
              <a:rPr lang="en-US" sz="1700" b="0">
                <a:latin typeface="Verdana" pitchFamily="34" charset="0"/>
              </a:rPr>
              <a:t> (shared key between Eve and Bob); or she can even change the message or send a totally new message. Bob is fooled into believing that the message has come from Alice. A similar scenario can happen to Alice in the other direction.</a:t>
            </a:r>
          </a:p>
          <a:p>
            <a:pPr marL="457200" indent="-457200" algn="just">
              <a:lnSpc>
                <a:spcPct val="95000"/>
              </a:lnSpc>
              <a:buFont typeface="Wingdings" pitchFamily="2" charset="2"/>
              <a:buChar char="Ø"/>
            </a:pPr>
            <a:r>
              <a:rPr lang="en-US" sz="1700" b="0">
                <a:latin typeface="Verdana" pitchFamily="34" charset="0"/>
              </a:rPr>
              <a:t>This situation is called a man-in-the-middle attack because Eve comes in between and intercepts Y</a:t>
            </a:r>
            <a:r>
              <a:rPr lang="en-US" sz="1700" b="0" baseline="-25000">
                <a:latin typeface="Verdana" pitchFamily="34" charset="0"/>
              </a:rPr>
              <a:t>A</a:t>
            </a:r>
            <a:r>
              <a:rPr lang="en-US" sz="1700" b="0">
                <a:latin typeface="Verdana" pitchFamily="34" charset="0"/>
              </a:rPr>
              <a:t> sent by Alice to Bob, and Y</a:t>
            </a:r>
            <a:r>
              <a:rPr lang="en-US" sz="1700" b="0" baseline="-25000">
                <a:latin typeface="Verdana" pitchFamily="34" charset="0"/>
              </a:rPr>
              <a:t>B</a:t>
            </a:r>
            <a:r>
              <a:rPr lang="en-US" sz="1700" b="0">
                <a:latin typeface="Verdana" pitchFamily="34" charset="0"/>
              </a:rPr>
              <a:t> sent by Bob to Alice. It is also known as a </a:t>
            </a:r>
            <a:r>
              <a:rPr lang="en-US" sz="1700" b="0">
                <a:solidFill>
                  <a:srgbClr val="0000FF"/>
                </a:solidFill>
                <a:latin typeface="Verdana" pitchFamily="34" charset="0"/>
              </a:rPr>
              <a:t>bucket brigade attack </a:t>
            </a:r>
            <a:r>
              <a:rPr lang="en-US" sz="1700" b="0">
                <a:latin typeface="Verdana" pitchFamily="34" charset="0"/>
              </a:rPr>
              <a:t>because it resembles a short line of volunteers passing a bucket of water from person to person. </a:t>
            </a:r>
          </a:p>
        </p:txBody>
      </p:sp>
      <p:sp>
        <p:nvSpPr>
          <p:cNvPr id="3379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3797" name="Rectangle 11"/>
          <p:cNvSpPr>
            <a:spLocks noChangeArrowheads="1"/>
          </p:cNvSpPr>
          <p:nvPr/>
        </p:nvSpPr>
        <p:spPr bwMode="auto">
          <a:xfrm>
            <a:off x="0" y="0"/>
            <a:ext cx="9144000" cy="430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200">
                <a:latin typeface="Verdana" pitchFamily="34" charset="0"/>
              </a:rPr>
              <a:t>Security of Diffie-Hellman Key Exchange</a:t>
            </a:r>
          </a:p>
        </p:txBody>
      </p:sp>
      <p:sp>
        <p:nvSpPr>
          <p:cNvPr id="33798" name="Rectangle 5"/>
          <p:cNvSpPr>
            <a:spLocks noChangeArrowheads="1"/>
          </p:cNvSpPr>
          <p:nvPr/>
        </p:nvSpPr>
        <p:spPr bwMode="auto">
          <a:xfrm>
            <a:off x="0" y="3952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Man-in-the-Middle Attack (cont…)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34820" name="Rectangle 5"/>
          <p:cNvSpPr>
            <a:spLocks noChangeArrowheads="1"/>
          </p:cNvSpPr>
          <p:nvPr/>
        </p:nvSpPr>
        <p:spPr bwMode="auto">
          <a:xfrm>
            <a:off x="0" y="457200"/>
            <a:ext cx="2514600"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1313" indent="-341313">
              <a:spcBef>
                <a:spcPts val="600"/>
              </a:spcBef>
              <a:spcAft>
                <a:spcPts val="600"/>
              </a:spcAft>
              <a:buFont typeface="Wingdings" pitchFamily="2" charset="2"/>
              <a:buChar char="Ø"/>
            </a:pPr>
            <a:r>
              <a:rPr lang="en-US" sz="1700" b="0">
                <a:latin typeface="Verdana" pitchFamily="34" charset="0"/>
              </a:rPr>
              <a:t>The station-to-station protocol is a method of key agreement which is based on Diffie-Hellman.</a:t>
            </a:r>
          </a:p>
          <a:p>
            <a:pPr marL="341313" indent="-341313">
              <a:spcBef>
                <a:spcPts val="600"/>
              </a:spcBef>
              <a:spcAft>
                <a:spcPts val="600"/>
              </a:spcAft>
              <a:buFont typeface="Wingdings" pitchFamily="2" charset="2"/>
              <a:buChar char="Ø"/>
            </a:pPr>
            <a:r>
              <a:rPr lang="en-US" sz="1700" b="0">
                <a:solidFill>
                  <a:srgbClr val="FF0000"/>
                </a:solidFill>
                <a:latin typeface="Verdana" pitchFamily="34" charset="0"/>
              </a:rPr>
              <a:t>It uses digital signatures </a:t>
            </a:r>
            <a:r>
              <a:rPr lang="en-US" sz="1700" b="0">
                <a:solidFill>
                  <a:srgbClr val="0000FF"/>
                </a:solidFill>
                <a:latin typeface="Verdana" pitchFamily="34" charset="0"/>
              </a:rPr>
              <a:t>with</a:t>
            </a:r>
            <a:r>
              <a:rPr lang="en-US" sz="1700" b="0">
                <a:latin typeface="Verdana" pitchFamily="34" charset="0"/>
              </a:rPr>
              <a:t> </a:t>
            </a:r>
            <a:r>
              <a:rPr lang="en-US" sz="1700" b="0">
                <a:solidFill>
                  <a:srgbClr val="FF0000"/>
                </a:solidFill>
                <a:latin typeface="Verdana" pitchFamily="34" charset="0"/>
              </a:rPr>
              <a:t>public-key certificates </a:t>
            </a:r>
            <a:r>
              <a:rPr lang="en-US" sz="1700" b="0">
                <a:solidFill>
                  <a:srgbClr val="0000FF"/>
                </a:solidFill>
                <a:latin typeface="Verdana" pitchFamily="34" charset="0"/>
              </a:rPr>
              <a:t>to</a:t>
            </a:r>
            <a:r>
              <a:rPr lang="en-US" sz="1700" b="0">
                <a:latin typeface="Verdana" pitchFamily="34" charset="0"/>
              </a:rPr>
              <a:t> establish a session key between Alice and Bob, as shown in the figure here.</a:t>
            </a:r>
          </a:p>
        </p:txBody>
      </p:sp>
      <p:sp>
        <p:nvSpPr>
          <p:cNvPr id="34821"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Station-to-Station Key Agreement</a:t>
            </a:r>
          </a:p>
        </p:txBody>
      </p:sp>
      <p:sp>
        <p:nvSpPr>
          <p:cNvPr id="34822" name="Text Box 12"/>
          <p:cNvSpPr txBox="1">
            <a:spLocks noChangeArrowheads="1"/>
          </p:cNvSpPr>
          <p:nvPr/>
        </p:nvSpPr>
        <p:spPr bwMode="auto">
          <a:xfrm>
            <a:off x="2949575" y="6172200"/>
            <a:ext cx="619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 </a:t>
            </a:r>
            <a:r>
              <a:rPr lang="en-US" sz="1800" b="0">
                <a:latin typeface="Verdana" pitchFamily="34" charset="0"/>
              </a:rPr>
              <a:t>Station-to-station key agreement method</a:t>
            </a:r>
          </a:p>
        </p:txBody>
      </p:sp>
      <p:pic>
        <p:nvPicPr>
          <p:cNvPr id="3482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666750"/>
            <a:ext cx="621982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38916" name="Rectangle 5"/>
          <p:cNvSpPr>
            <a:spLocks noChangeArrowheads="1"/>
          </p:cNvSpPr>
          <p:nvPr/>
        </p:nvSpPr>
        <p:spPr bwMode="auto">
          <a:xfrm>
            <a:off x="228600" y="457200"/>
            <a:ext cx="8305800" cy="4232275"/>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steps of the station-to-station key agreement protocol is summarized below:</a:t>
            </a:r>
          </a:p>
          <a:p>
            <a:pPr marL="1371600" indent="-457200" algn="just">
              <a:spcBef>
                <a:spcPts val="600"/>
              </a:spcBef>
              <a:spcAft>
                <a:spcPts val="600"/>
              </a:spcAft>
              <a:buClr>
                <a:srgbClr val="0000FF"/>
              </a:buClr>
              <a:buFont typeface="Wingdings" pitchFamily="2" charset="2"/>
              <a:buChar char="v"/>
              <a:defRPr/>
            </a:pPr>
            <a:r>
              <a:rPr lang="en-US" sz="1500" b="0" dirty="0">
                <a:latin typeface="Verdana" pitchFamily="34" charset="0"/>
                <a:ea typeface="Verdana" pitchFamily="34" charset="0"/>
                <a:cs typeface="Verdana" pitchFamily="34" charset="0"/>
              </a:rPr>
              <a:t>After calculating Y</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Alice sends it to Bob (steps 1 and 2 in the above figure). </a:t>
            </a:r>
          </a:p>
          <a:p>
            <a:pPr marL="1371600" indent="-457200" algn="just">
              <a:spcBef>
                <a:spcPts val="600"/>
              </a:spcBef>
              <a:spcAft>
                <a:spcPts val="600"/>
              </a:spcAft>
              <a:buClr>
                <a:srgbClr val="0000FF"/>
              </a:buClr>
              <a:buFont typeface="Wingdings" pitchFamily="2" charset="2"/>
              <a:buChar char="v"/>
              <a:defRPr/>
            </a:pPr>
            <a:r>
              <a:rPr lang="en-US" sz="1500" b="0" dirty="0">
                <a:latin typeface="Verdana" pitchFamily="34" charset="0"/>
                <a:ea typeface="Verdana" pitchFamily="34" charset="0"/>
                <a:cs typeface="Verdana" pitchFamily="34" charset="0"/>
              </a:rPr>
              <a:t>After calculating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and the session key, Bob concatenates Alice’s ID, Y</a:t>
            </a:r>
            <a:r>
              <a:rPr lang="en-US" sz="1500" b="0" baseline="-25000" dirty="0">
                <a:latin typeface="Verdana" pitchFamily="34" charset="0"/>
                <a:ea typeface="Verdana" pitchFamily="34" charset="0"/>
                <a:cs typeface="Verdana" pitchFamily="34" charset="0"/>
              </a:rPr>
              <a:t>A </a:t>
            </a:r>
            <a:r>
              <a:rPr lang="en-US" sz="1500" b="0" dirty="0">
                <a:latin typeface="Verdana" pitchFamily="34" charset="0"/>
                <a:ea typeface="Verdana" pitchFamily="34" charset="0"/>
                <a:cs typeface="Verdana" pitchFamily="34" charset="0"/>
              </a:rPr>
              <a:t>, and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He then signs the result with his private key. Bob now sends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the signature, and his own public-key certificate to Alice. The signature is encrypted with the session key (steps 3, 4, and 5 in the above figure).</a:t>
            </a:r>
          </a:p>
          <a:p>
            <a:pPr marL="1371600" indent="-457200" algn="just">
              <a:spcBef>
                <a:spcPts val="600"/>
              </a:spcBef>
              <a:spcAft>
                <a:spcPts val="600"/>
              </a:spcAft>
              <a:buClr>
                <a:srgbClr val="0000FF"/>
              </a:buClr>
              <a:buFont typeface="Wingdings" pitchFamily="2" charset="2"/>
              <a:buChar char="v"/>
              <a:defRPr/>
            </a:pPr>
            <a:r>
              <a:rPr lang="en-US" sz="1500" b="0" dirty="0">
                <a:latin typeface="Verdana" pitchFamily="34" charset="0"/>
                <a:ea typeface="Verdana" pitchFamily="34" charset="0"/>
                <a:cs typeface="Verdana" pitchFamily="34" charset="0"/>
              </a:rPr>
              <a:t>After calculating the session key, if Bob’s signature is verified, Alice concatenates Bob’s ID, Y</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and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She then signs the result with her own private key and sends it to Bob. The signature is encrypted with the session key (steps 6, 7, and 8 in the above figure).</a:t>
            </a:r>
          </a:p>
          <a:p>
            <a:pPr marL="1371600" indent="-457200" algn="just">
              <a:spcBef>
                <a:spcPts val="600"/>
              </a:spcBef>
              <a:spcAft>
                <a:spcPts val="600"/>
              </a:spcAft>
              <a:buClr>
                <a:srgbClr val="0000FF"/>
              </a:buClr>
              <a:buFont typeface="Wingdings" pitchFamily="2" charset="2"/>
              <a:buChar char="v"/>
              <a:defRPr/>
            </a:pPr>
            <a:r>
              <a:rPr lang="en-US" sz="1500" b="0" dirty="0">
                <a:latin typeface="Verdana" pitchFamily="34" charset="0"/>
                <a:ea typeface="Verdana" pitchFamily="34" charset="0"/>
                <a:cs typeface="Verdana" pitchFamily="34" charset="0"/>
              </a:rPr>
              <a:t>If Alice’s signature is verified, Bob keeps the session key (step 9 in the figure).</a:t>
            </a:r>
          </a:p>
        </p:txBody>
      </p:sp>
      <p:sp>
        <p:nvSpPr>
          <p:cNvPr id="35845"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Station-to-Station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38916" name="Rectangle 5"/>
          <p:cNvSpPr>
            <a:spLocks noChangeArrowheads="1"/>
          </p:cNvSpPr>
          <p:nvPr/>
        </p:nvSpPr>
        <p:spPr bwMode="auto">
          <a:xfrm>
            <a:off x="228600" y="457200"/>
            <a:ext cx="8305800" cy="3386138"/>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800" dirty="0">
                <a:solidFill>
                  <a:srgbClr val="FF0000"/>
                </a:solidFill>
                <a:latin typeface="Verdana" pitchFamily="34" charset="0"/>
                <a:ea typeface="Verdana" pitchFamily="34" charset="0"/>
                <a:cs typeface="Verdana" pitchFamily="34" charset="0"/>
              </a:rPr>
              <a:t>Security of Station-to-Station Protocol:</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station-to-station protocol prevents man-in-the-middle attacks. </a:t>
            </a:r>
          </a:p>
          <a:p>
            <a:pPr marL="1150938"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After intercepting Y</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Eve cannot send her own Y</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to Alice and pretend it is coming from Bob, because Eve cannot forge the private key of Bob to create the signature—the signature cannot be verified with Bob’s public key defined in the certificate. </a:t>
            </a:r>
          </a:p>
          <a:p>
            <a:pPr marL="1150938"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In the same way, Eve cannot forge Alice’s private key to sign the third message sent by Alice. </a:t>
            </a:r>
          </a:p>
          <a:p>
            <a:pPr marL="1150938"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certificates are trusted because they are issued by trusted authorities.</a:t>
            </a:r>
          </a:p>
        </p:txBody>
      </p:sp>
      <p:sp>
        <p:nvSpPr>
          <p:cNvPr id="36869" name="Rectangle 11"/>
          <p:cNvSpPr>
            <a:spLocks noChangeArrowheads="1"/>
          </p:cNvSpPr>
          <p:nvPr/>
        </p:nvSpPr>
        <p:spPr bwMode="auto">
          <a:xfrm>
            <a:off x="0" y="0"/>
            <a:ext cx="9144000"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latin typeface="Verdana" pitchFamily="34" charset="0"/>
              </a:rPr>
              <a:t>Symmetric-key Agreement: </a:t>
            </a:r>
            <a:r>
              <a:rPr lang="en-US" altLang="en-US" sz="2000">
                <a:solidFill>
                  <a:srgbClr val="0000FF"/>
                </a:solidFill>
                <a:latin typeface="Verdana" pitchFamily="34" charset="0"/>
              </a:rPr>
              <a:t>Station-to-Station Key Agreement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37892" name="Rectangle 5"/>
          <p:cNvSpPr>
            <a:spLocks noChangeArrowheads="1"/>
          </p:cNvSpPr>
          <p:nvPr/>
        </p:nvSpPr>
        <p:spPr bwMode="auto">
          <a:xfrm>
            <a:off x="228600" y="663575"/>
            <a:ext cx="8382000" cy="4586288"/>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In asymmetric-key cryptography, people do not need to know a symmetric shared key; everyone shields a private key and advertises a public key.</a:t>
            </a:r>
          </a:p>
          <a:p>
            <a:pPr marL="137160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If Alice wants to send a message to Bob, she only needs to know Bob’s public key, which is open to the public and available to everyone.</a:t>
            </a:r>
          </a:p>
          <a:p>
            <a:pPr marL="137160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Similarly, if Bob needs to send a message to Alice, he only needs to know Alice’s public key, which is also known to everyone. </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In public-key cryptography, everyone shields a private key and advertises a public key.</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Like secret keys, </a:t>
            </a:r>
            <a:r>
              <a:rPr lang="en-US" sz="1800" dirty="0">
                <a:solidFill>
                  <a:srgbClr val="FF0000"/>
                </a:solidFill>
                <a:latin typeface="Verdana" pitchFamily="34" charset="0"/>
                <a:ea typeface="Verdana" pitchFamily="34" charset="0"/>
                <a:cs typeface="Verdana" pitchFamily="34" charset="0"/>
              </a:rPr>
              <a:t>public keys need to be distributed.</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Now we will briefly discuss the way public keys can be distributed.</a:t>
            </a:r>
          </a:p>
          <a:p>
            <a:pPr marL="457200" indent="-457200" algn="just">
              <a:spcBef>
                <a:spcPts val="600"/>
              </a:spcBef>
              <a:spcAft>
                <a:spcPts val="600"/>
              </a:spcAft>
              <a:buFont typeface="Wingdings" pitchFamily="2" charset="2"/>
              <a:buChar char="Ø"/>
              <a:defRPr/>
            </a:pPr>
            <a:endParaRPr lang="en-US" sz="1800" b="0" dirty="0">
              <a:latin typeface="Verdana" pitchFamily="34" charset="0"/>
              <a:ea typeface="Verdana" pitchFamily="34" charset="0"/>
              <a:cs typeface="Verdana" pitchFamily="34" charset="0"/>
            </a:endParaRPr>
          </a:p>
          <a:p>
            <a:pPr marL="457200" indent="-457200" algn="just">
              <a:spcBef>
                <a:spcPts val="600"/>
              </a:spcBef>
              <a:spcAft>
                <a:spcPts val="600"/>
              </a:spcAft>
              <a:buFont typeface="Wingdings" pitchFamily="2" charset="2"/>
              <a:buChar char="Ø"/>
              <a:defRPr/>
            </a:pPr>
            <a:endParaRPr lang="en-US" sz="1800" b="0" dirty="0">
              <a:latin typeface="Verdana" pitchFamily="34" charset="0"/>
              <a:ea typeface="Verdana" pitchFamily="34" charset="0"/>
              <a:cs typeface="Verdana" pitchFamily="34" charset="0"/>
            </a:endParaRPr>
          </a:p>
        </p:txBody>
      </p:sp>
      <p:sp>
        <p:nvSpPr>
          <p:cNvPr id="3789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Public-key Distribution</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11"/>
          <p:cNvSpPr txBox="1">
            <a:spLocks noChangeArrowheads="1"/>
          </p:cNvSpPr>
          <p:nvPr/>
        </p:nvSpPr>
        <p:spPr bwMode="auto">
          <a:xfrm>
            <a:off x="457200" y="6411913"/>
            <a:ext cx="4106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Announcing a public key</a:t>
            </a:r>
          </a:p>
        </p:txBody>
      </p:sp>
      <p:pic>
        <p:nvPicPr>
          <p:cNvPr id="389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19400"/>
            <a:ext cx="39893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6" name="Rectangle 5"/>
          <p:cNvSpPr>
            <a:spLocks noChangeArrowheads="1"/>
          </p:cNvSpPr>
          <p:nvPr/>
        </p:nvSpPr>
        <p:spPr bwMode="auto">
          <a:xfrm>
            <a:off x="0" y="457200"/>
            <a:ext cx="8382000" cy="1138238"/>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There are several approaches to distribute a public key:</a:t>
            </a:r>
          </a:p>
          <a:p>
            <a:pPr marL="1265238" indent="-457200" algn="just">
              <a:spcBef>
                <a:spcPts val="0"/>
              </a:spcBef>
              <a:spcAft>
                <a:spcPts val="0"/>
              </a:spcAft>
              <a:buFont typeface="+mj-lt"/>
              <a:buAutoNum type="arabicPeriod"/>
              <a:defRPr/>
            </a:pPr>
            <a:r>
              <a:rPr lang="en-US" sz="1500" b="0" dirty="0">
                <a:latin typeface="Verdana" pitchFamily="34" charset="0"/>
                <a:ea typeface="Verdana" pitchFamily="34" charset="0"/>
                <a:cs typeface="Verdana" pitchFamily="34" charset="0"/>
              </a:rPr>
              <a:t>Public announcement</a:t>
            </a:r>
          </a:p>
          <a:p>
            <a:pPr marL="1265238" indent="-457200" algn="just">
              <a:spcBef>
                <a:spcPts val="0"/>
              </a:spcBef>
              <a:spcAft>
                <a:spcPts val="0"/>
              </a:spcAft>
              <a:buFont typeface="+mj-lt"/>
              <a:buAutoNum type="arabicPeriod"/>
              <a:defRPr/>
            </a:pPr>
            <a:r>
              <a:rPr lang="en-US" sz="1500" b="0" dirty="0">
                <a:latin typeface="Verdana" pitchFamily="34" charset="0"/>
                <a:ea typeface="Verdana" pitchFamily="34" charset="0"/>
                <a:cs typeface="Verdana" pitchFamily="34" charset="0"/>
              </a:rPr>
              <a:t>Trusted center</a:t>
            </a:r>
          </a:p>
          <a:p>
            <a:pPr marL="1265238" indent="-457200" algn="just">
              <a:spcBef>
                <a:spcPts val="0"/>
              </a:spcBef>
              <a:spcAft>
                <a:spcPts val="0"/>
              </a:spcAft>
              <a:buFont typeface="+mj-lt"/>
              <a:buAutoNum type="arabicPeriod"/>
              <a:defRPr/>
            </a:pPr>
            <a:r>
              <a:rPr lang="en-US" sz="1500" b="0" dirty="0">
                <a:latin typeface="Verdana" pitchFamily="34" charset="0"/>
                <a:ea typeface="Verdana" pitchFamily="34" charset="0"/>
                <a:cs typeface="Verdana" pitchFamily="34" charset="0"/>
              </a:rPr>
              <a:t>Certifying authority</a:t>
            </a:r>
          </a:p>
        </p:txBody>
      </p:sp>
      <p:sp>
        <p:nvSpPr>
          <p:cNvPr id="7" name="Rectangle 6"/>
          <p:cNvSpPr>
            <a:spLocks noChangeArrowheads="1"/>
          </p:cNvSpPr>
          <p:nvPr/>
        </p:nvSpPr>
        <p:spPr bwMode="auto">
          <a:xfrm>
            <a:off x="4343400" y="1600200"/>
            <a:ext cx="4419600" cy="5032375"/>
          </a:xfrm>
          <a:prstGeom prst="rect">
            <a:avLst/>
          </a:prstGeom>
          <a:noFill/>
          <a:ln w="9525">
            <a:noFill/>
            <a:miter lim="800000"/>
            <a:headEnd/>
            <a:tailEnd/>
          </a:ln>
        </p:spPr>
        <p:txBody>
          <a:bodyPr anchor="ctr">
            <a:spAutoFit/>
          </a:bodyPr>
          <a:lstStyle/>
          <a:p>
            <a:pPr marL="457200" indent="-228600" algn="just">
              <a:spcBef>
                <a:spcPts val="600"/>
              </a:spcBef>
              <a:spcAft>
                <a:spcPts val="600"/>
              </a:spcAft>
              <a:buFont typeface="Wingdings" pitchFamily="2" charset="2"/>
              <a:buChar char="Ø"/>
              <a:defRPr/>
            </a:pPr>
            <a:r>
              <a:rPr lang="en-US" sz="1300" b="0" dirty="0">
                <a:latin typeface="Verdana" pitchFamily="34" charset="0"/>
                <a:ea typeface="Verdana" pitchFamily="34" charset="0"/>
                <a:cs typeface="Verdana" pitchFamily="34" charset="0"/>
              </a:rPr>
              <a:t>Bob can put his public key on his website or announce it in a local or national newspaper. </a:t>
            </a:r>
          </a:p>
          <a:p>
            <a:pPr marL="457200" indent="-228600" algn="just">
              <a:spcBef>
                <a:spcPts val="600"/>
              </a:spcBef>
              <a:spcAft>
                <a:spcPts val="600"/>
              </a:spcAft>
              <a:buFont typeface="Wingdings" pitchFamily="2" charset="2"/>
              <a:buChar char="Ø"/>
              <a:defRPr/>
            </a:pPr>
            <a:r>
              <a:rPr lang="en-US" sz="1300" b="0" dirty="0">
                <a:latin typeface="Verdana" pitchFamily="34" charset="0"/>
                <a:ea typeface="Verdana" pitchFamily="34" charset="0"/>
                <a:cs typeface="Verdana" pitchFamily="34" charset="0"/>
              </a:rPr>
              <a:t>When Alice needs to send a confidential message to Bob, she can obtain Bob’s public key from his site or from the newspaper, or even send a message to ask for it. </a:t>
            </a:r>
          </a:p>
          <a:p>
            <a:pPr marL="457200" indent="-228600" algn="just">
              <a:spcBef>
                <a:spcPts val="600"/>
              </a:spcBef>
              <a:spcAft>
                <a:spcPts val="600"/>
              </a:spcAft>
              <a:buFont typeface="Wingdings" pitchFamily="2" charset="2"/>
              <a:buChar char="Ø"/>
              <a:defRPr/>
            </a:pPr>
            <a:r>
              <a:rPr lang="en-US" sz="1300" b="0" dirty="0">
                <a:latin typeface="Verdana" pitchFamily="34" charset="0"/>
                <a:ea typeface="Verdana" pitchFamily="34" charset="0"/>
                <a:cs typeface="Verdana" pitchFamily="34" charset="0"/>
              </a:rPr>
              <a:t>Figure below shows the situation.</a:t>
            </a:r>
          </a:p>
          <a:p>
            <a:pPr marL="457200" indent="-228600" algn="just">
              <a:spcBef>
                <a:spcPts val="600"/>
              </a:spcBef>
              <a:spcAft>
                <a:spcPts val="600"/>
              </a:spcAft>
              <a:buFont typeface="Wingdings" pitchFamily="2" charset="2"/>
              <a:buChar char="Ø"/>
              <a:defRPr/>
            </a:pPr>
            <a:r>
              <a:rPr lang="en-US" sz="1300" b="0" dirty="0">
                <a:latin typeface="Verdana" pitchFamily="34" charset="0"/>
                <a:ea typeface="Verdana" pitchFamily="34" charset="0"/>
                <a:cs typeface="Verdana" pitchFamily="34" charset="0"/>
              </a:rPr>
              <a:t>However, </a:t>
            </a:r>
            <a:r>
              <a:rPr lang="en-US" sz="1300" dirty="0">
                <a:solidFill>
                  <a:srgbClr val="FF0000"/>
                </a:solidFill>
                <a:latin typeface="Verdana" pitchFamily="34" charset="0"/>
                <a:ea typeface="Verdana" pitchFamily="34" charset="0"/>
                <a:cs typeface="Verdana" pitchFamily="34" charset="0"/>
              </a:rPr>
              <a:t>this approach is not secure</a:t>
            </a:r>
            <a:r>
              <a:rPr lang="en-US" sz="1300" b="0" dirty="0">
                <a:latin typeface="Verdana" pitchFamily="34" charset="0"/>
                <a:ea typeface="Verdana" pitchFamily="34" charset="0"/>
                <a:cs typeface="Verdana" pitchFamily="34" charset="0"/>
              </a:rPr>
              <a:t>; </a:t>
            </a:r>
            <a:r>
              <a:rPr lang="en-US" sz="1300" dirty="0">
                <a:solidFill>
                  <a:srgbClr val="0000FF"/>
                </a:solidFill>
                <a:latin typeface="Verdana" pitchFamily="34" charset="0"/>
                <a:ea typeface="Verdana" pitchFamily="34" charset="0"/>
                <a:cs typeface="Verdana" pitchFamily="34" charset="0"/>
              </a:rPr>
              <a:t>it is subject to forgery. </a:t>
            </a:r>
          </a:p>
          <a:p>
            <a:pPr marL="804863" indent="-228600" algn="just">
              <a:spcBef>
                <a:spcPts val="300"/>
              </a:spcBef>
              <a:spcAft>
                <a:spcPts val="300"/>
              </a:spcAft>
              <a:buFont typeface="Wingdings" pitchFamily="2" charset="2"/>
              <a:buChar char="v"/>
              <a:defRPr/>
            </a:pPr>
            <a:r>
              <a:rPr lang="en-US" sz="1200" b="0" dirty="0">
                <a:latin typeface="Verdana" pitchFamily="34" charset="0"/>
                <a:ea typeface="Verdana" pitchFamily="34" charset="0"/>
                <a:cs typeface="Verdana" pitchFamily="34" charset="0"/>
              </a:rPr>
              <a:t>For example, Eve could make such a public announcement. Before Bob can react, damage could be done. Eve can fool Alice into sending her a message that is intended for Bob. </a:t>
            </a:r>
          </a:p>
          <a:p>
            <a:pPr marL="804863" indent="-228600" algn="just">
              <a:spcBef>
                <a:spcPts val="300"/>
              </a:spcBef>
              <a:spcAft>
                <a:spcPts val="300"/>
              </a:spcAft>
              <a:buFont typeface="Wingdings" pitchFamily="2" charset="2"/>
              <a:buChar char="v"/>
              <a:defRPr/>
            </a:pPr>
            <a:r>
              <a:rPr lang="en-US" sz="1200" b="0" dirty="0">
                <a:latin typeface="Verdana" pitchFamily="34" charset="0"/>
                <a:ea typeface="Verdana" pitchFamily="34" charset="0"/>
                <a:cs typeface="Verdana" pitchFamily="34" charset="0"/>
              </a:rPr>
              <a:t>Eve could also sign a document with a corresponding forged private key and make everyone believe it was signed by Bob. </a:t>
            </a:r>
          </a:p>
          <a:p>
            <a:pPr marL="804863" indent="-228600" algn="just">
              <a:spcBef>
                <a:spcPts val="300"/>
              </a:spcBef>
              <a:spcAft>
                <a:spcPts val="300"/>
              </a:spcAft>
              <a:buFont typeface="Wingdings" pitchFamily="2" charset="2"/>
              <a:buChar char="v"/>
              <a:defRPr/>
            </a:pPr>
            <a:r>
              <a:rPr lang="en-US" sz="1200" b="0" dirty="0">
                <a:latin typeface="Verdana" pitchFamily="34" charset="0"/>
                <a:ea typeface="Verdana" pitchFamily="34" charset="0"/>
                <a:cs typeface="Verdana" pitchFamily="34" charset="0"/>
              </a:rPr>
              <a:t>The approach is also vulnerable if Alice directly requests Bob’s public key. Eve can intercept Bob’s response and substitute her own forged public key for Bob’s public key.</a:t>
            </a:r>
            <a:endParaRPr lang="en-US" sz="1300" b="0" dirty="0">
              <a:latin typeface="Verdana" pitchFamily="34" charset="0"/>
              <a:ea typeface="Verdana" pitchFamily="34" charset="0"/>
              <a:cs typeface="Verdana" pitchFamily="34" charset="0"/>
            </a:endParaRPr>
          </a:p>
        </p:txBody>
      </p:sp>
      <p:sp>
        <p:nvSpPr>
          <p:cNvPr id="8" name="Rectangle 7"/>
          <p:cNvSpPr>
            <a:spLocks noChangeArrowheads="1"/>
          </p:cNvSpPr>
          <p:nvPr/>
        </p:nvSpPr>
        <p:spPr bwMode="auto">
          <a:xfrm>
            <a:off x="0" y="1828800"/>
            <a:ext cx="4572000" cy="830263"/>
          </a:xfrm>
          <a:prstGeom prst="rect">
            <a:avLst/>
          </a:prstGeom>
          <a:noFill/>
          <a:ln w="9525">
            <a:noFill/>
            <a:miter lim="800000"/>
            <a:headEnd/>
            <a:tailEnd/>
          </a:ln>
        </p:spPr>
        <p:txBody>
          <a:bodyPr anchor="ctr">
            <a:spAutoFit/>
          </a:bodyPr>
          <a:lstStyle/>
          <a:p>
            <a:pPr marL="457200" indent="-457200" algn="just">
              <a:spcBef>
                <a:spcPts val="0"/>
              </a:spcBef>
              <a:spcAft>
                <a:spcPts val="0"/>
              </a:spcAft>
              <a:defRPr/>
            </a:pPr>
            <a:r>
              <a:rPr lang="en-US" sz="1800" dirty="0">
                <a:solidFill>
                  <a:srgbClr val="0000FF"/>
                </a:solidFill>
                <a:latin typeface="Verdana" pitchFamily="34" charset="0"/>
                <a:ea typeface="Verdana" pitchFamily="34" charset="0"/>
                <a:cs typeface="Verdana" pitchFamily="34" charset="0"/>
              </a:rPr>
              <a:t>Public Announcement:</a:t>
            </a:r>
          </a:p>
          <a:p>
            <a:pPr marL="9144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The naive approach is to announce public keys publicly. </a:t>
            </a:r>
            <a:endParaRPr lang="en-US" sz="1300" b="0" dirty="0">
              <a:latin typeface="Verdana" pitchFamily="34" charset="0"/>
              <a:ea typeface="Verdana" pitchFamily="34" charset="0"/>
              <a:cs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11"/>
          <p:cNvSpPr txBox="1">
            <a:spLocks noChangeArrowheads="1"/>
          </p:cNvSpPr>
          <p:nvPr/>
        </p:nvSpPr>
        <p:spPr bwMode="auto">
          <a:xfrm>
            <a:off x="5943600" y="5943600"/>
            <a:ext cx="286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Trusted center</a:t>
            </a:r>
          </a:p>
        </p:txBody>
      </p:sp>
      <p:pic>
        <p:nvPicPr>
          <p:cNvPr id="3994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050" y="838200"/>
            <a:ext cx="330835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76200" y="533400"/>
            <a:ext cx="5105400" cy="5586413"/>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800" dirty="0">
                <a:solidFill>
                  <a:srgbClr val="0000FF"/>
                </a:solidFill>
                <a:latin typeface="Verdana" pitchFamily="34" charset="0"/>
                <a:ea typeface="Verdana" pitchFamily="34" charset="0"/>
                <a:cs typeface="Verdana" pitchFamily="34" charset="0"/>
              </a:rPr>
              <a:t>Trusted Center:</a:t>
            </a:r>
          </a:p>
          <a:p>
            <a:pPr marL="457200" indent="-457200" algn="just">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 more secure approach is to have a trusted center retain a directory of public keys.</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directory (like the one used in a telephone system) is dynamically updated. </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Each user can select a private and public key, keep the private key, and deliver the public key for insertion into the directory. </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center requires that each user register in the center and prove his or her identity. The directory can be publicly advertised by the trusted center.</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center can also respond to any inquiry about a public key.</a:t>
            </a:r>
          </a:p>
          <a:p>
            <a:pPr marL="1200150" indent="-457200" algn="just">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Figure  shows the concept.</a:t>
            </a:r>
          </a:p>
        </p:txBody>
      </p:sp>
      <p:sp>
        <p:nvSpPr>
          <p:cNvPr id="39942"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11"/>
          <p:cNvSpPr txBox="1">
            <a:spLocks noChangeArrowheads="1"/>
          </p:cNvSpPr>
          <p:nvPr/>
        </p:nvSpPr>
        <p:spPr bwMode="auto">
          <a:xfrm>
            <a:off x="2362200" y="6488113"/>
            <a:ext cx="4105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Controlled trusted center</a:t>
            </a:r>
          </a:p>
        </p:txBody>
      </p:sp>
      <p:pic>
        <p:nvPicPr>
          <p:cNvPr id="409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24088"/>
            <a:ext cx="6705600" cy="426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5"/>
          <p:cNvSpPr>
            <a:spLocks noChangeArrowheads="1"/>
          </p:cNvSpPr>
          <p:nvPr/>
        </p:nvSpPr>
        <p:spPr bwMode="auto">
          <a:xfrm>
            <a:off x="76200" y="533400"/>
            <a:ext cx="8763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200"/>
              </a:spcBef>
              <a:spcAft>
                <a:spcPts val="200"/>
              </a:spcAft>
            </a:pPr>
            <a:r>
              <a:rPr lang="en-US" sz="1800">
                <a:solidFill>
                  <a:srgbClr val="0000FF"/>
                </a:solidFill>
                <a:latin typeface="Verdana" pitchFamily="34" charset="0"/>
              </a:rPr>
              <a:t>Controlled Trusted Center:</a:t>
            </a:r>
          </a:p>
          <a:p>
            <a:pPr marL="457200" indent="-457200" algn="just">
              <a:spcBef>
                <a:spcPts val="200"/>
              </a:spcBef>
              <a:spcAft>
                <a:spcPts val="200"/>
              </a:spcAft>
              <a:buFont typeface="Wingdings" pitchFamily="2" charset="2"/>
              <a:buChar char="Ø"/>
            </a:pPr>
            <a:r>
              <a:rPr lang="en-US" sz="1400" b="0">
                <a:latin typeface="Verdana" pitchFamily="34" charset="0"/>
              </a:rPr>
              <a:t>A higher level of security can be achieved if there are added controls on the distribution of the public key. </a:t>
            </a:r>
          </a:p>
          <a:p>
            <a:pPr marL="457200" indent="-457200" algn="just">
              <a:spcBef>
                <a:spcPts val="200"/>
              </a:spcBef>
              <a:spcAft>
                <a:spcPts val="200"/>
              </a:spcAft>
              <a:buFont typeface="Wingdings" pitchFamily="2" charset="2"/>
              <a:buChar char="Ø"/>
            </a:pPr>
            <a:r>
              <a:rPr lang="en-US" sz="1400" b="0">
                <a:latin typeface="Verdana" pitchFamily="34" charset="0"/>
              </a:rPr>
              <a:t>The public-key announcements can include a timestamp and be signed by an authority to prevent interception and modification of the response. </a:t>
            </a:r>
          </a:p>
        </p:txBody>
      </p:sp>
      <p:sp>
        <p:nvSpPr>
          <p:cNvPr id="40966" name="Rectangle 6"/>
          <p:cNvSpPr>
            <a:spLocks noChangeArrowheads="1"/>
          </p:cNvSpPr>
          <p:nvPr/>
        </p:nvSpPr>
        <p:spPr bwMode="auto">
          <a:xfrm>
            <a:off x="76200" y="1781175"/>
            <a:ext cx="62484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914400" indent="-449263" algn="just">
              <a:spcBef>
                <a:spcPts val="200"/>
              </a:spcBef>
              <a:spcAft>
                <a:spcPts val="200"/>
              </a:spcAft>
              <a:buFont typeface="Wingdings" pitchFamily="2" charset="2"/>
              <a:buChar char="q"/>
            </a:pPr>
            <a:r>
              <a:rPr lang="en-US" sz="1200" b="0">
                <a:latin typeface="Verdana" pitchFamily="34" charset="0"/>
              </a:rPr>
              <a:t>If Alice needs to know Bob’s public key, she can send a request to the center including Bob’s name and a timestamp. </a:t>
            </a:r>
          </a:p>
          <a:p>
            <a:pPr marL="914400" indent="-449263" algn="just">
              <a:spcBef>
                <a:spcPts val="200"/>
              </a:spcBef>
              <a:spcAft>
                <a:spcPts val="200"/>
              </a:spcAft>
              <a:buFont typeface="Wingdings" pitchFamily="2" charset="2"/>
              <a:buChar char="q"/>
            </a:pPr>
            <a:r>
              <a:rPr lang="en-US" sz="1200" b="0">
                <a:latin typeface="Verdana" pitchFamily="34" charset="0"/>
              </a:rPr>
              <a:t>The center responds with Bob’s public key, the original request, and the timestamp signed with the private key of the center. </a:t>
            </a:r>
          </a:p>
          <a:p>
            <a:pPr marL="914400" indent="-449263" algn="just">
              <a:spcBef>
                <a:spcPts val="200"/>
              </a:spcBef>
              <a:spcAft>
                <a:spcPts val="200"/>
              </a:spcAft>
              <a:buFont typeface="Wingdings" pitchFamily="2" charset="2"/>
              <a:buChar char="q"/>
            </a:pPr>
            <a:r>
              <a:rPr lang="en-US" sz="1200" b="0">
                <a:latin typeface="Verdana" pitchFamily="34" charset="0"/>
              </a:rPr>
              <a:t>Alice uses the public key of the center, known by all, to verify the timestamp. If the timestamp is verified, she extracts Bob’s public key.</a:t>
            </a:r>
          </a:p>
          <a:p>
            <a:pPr marL="914400" indent="-449263" algn="just">
              <a:spcBef>
                <a:spcPts val="200"/>
              </a:spcBef>
              <a:spcAft>
                <a:spcPts val="200"/>
              </a:spcAft>
              <a:buFont typeface="Wingdings" pitchFamily="2" charset="2"/>
              <a:buChar char="q"/>
            </a:pPr>
            <a:r>
              <a:rPr lang="en-US" sz="1200" b="0">
                <a:latin typeface="Verdana" pitchFamily="34" charset="0"/>
              </a:rPr>
              <a:t>Figure shows one scenario.</a:t>
            </a:r>
          </a:p>
        </p:txBody>
      </p:sp>
      <p:sp>
        <p:nvSpPr>
          <p:cNvPr id="4096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ChangeArrowheads="1"/>
          </p:cNvSpPr>
          <p:nvPr/>
        </p:nvSpPr>
        <p:spPr bwMode="auto">
          <a:xfrm>
            <a:off x="0" y="1150938"/>
            <a:ext cx="8839200" cy="5678487"/>
          </a:xfrm>
          <a:prstGeom prst="rect">
            <a:avLst/>
          </a:prstGeom>
          <a:noFill/>
          <a:ln w="9525">
            <a:noFill/>
            <a:miter lim="800000"/>
            <a:headEnd/>
            <a:tailEnd/>
          </a:ln>
        </p:spPr>
        <p:txBody>
          <a:bodyPr anchor="ctr">
            <a:spAutoFit/>
          </a:bodyPr>
          <a:lstStyle/>
          <a:p>
            <a:pPr marL="457200" indent="-457200" algn="just">
              <a:spcBef>
                <a:spcPts val="0"/>
              </a:spcBef>
              <a:spcAft>
                <a:spcPts val="0"/>
              </a:spcAft>
              <a:buFont typeface="Wingdings" pitchFamily="2" charset="2"/>
              <a:buChar char="Ø"/>
              <a:defRPr/>
            </a:pPr>
            <a:r>
              <a:rPr lang="en-US" sz="1800" b="0" dirty="0">
                <a:latin typeface="Verdana" pitchFamily="34" charset="0"/>
                <a:ea typeface="Verdana" pitchFamily="34" charset="0"/>
                <a:cs typeface="Verdana" pitchFamily="34" charset="0"/>
              </a:rPr>
              <a:t>The distribution of public key through controlled trusted center (discussed before) can create a heavy load on the center if the number of requests is large. The alternative is to create </a:t>
            </a:r>
            <a:r>
              <a:rPr lang="en-US" sz="1800" dirty="0">
                <a:solidFill>
                  <a:srgbClr val="FF0000"/>
                </a:solidFill>
                <a:latin typeface="Verdana" pitchFamily="34" charset="0"/>
                <a:ea typeface="Verdana" pitchFamily="34" charset="0"/>
                <a:cs typeface="Verdana" pitchFamily="34" charset="0"/>
              </a:rPr>
              <a:t>public-key certificates. </a:t>
            </a:r>
            <a:endParaRPr lang="en-US" sz="1800" kern="0" dirty="0">
              <a:solidFill>
                <a:srgbClr val="FF0000"/>
              </a:solidFill>
              <a:latin typeface="Verdana" pitchFamily="34" charset="0"/>
              <a:ea typeface="Verdana" pitchFamily="34" charset="0"/>
              <a:cs typeface="Verdana" pitchFamily="34" charset="0"/>
            </a:endParaRPr>
          </a:p>
          <a:p>
            <a:pPr marL="457200" indent="-457200" algn="just">
              <a:spcBef>
                <a:spcPts val="0"/>
              </a:spcBef>
              <a:spcAft>
                <a:spcPts val="0"/>
              </a:spcAft>
              <a:buFont typeface="Wingdings" pitchFamily="2" charset="2"/>
              <a:buChar char="Ø"/>
              <a:defRPr/>
            </a:pPr>
            <a:r>
              <a:rPr lang="en-US" sz="1800" b="0" dirty="0">
                <a:latin typeface="Verdana" pitchFamily="34" charset="0"/>
                <a:ea typeface="Verdana" pitchFamily="34" charset="0"/>
                <a:cs typeface="Verdana" pitchFamily="34" charset="0"/>
              </a:rPr>
              <a:t>Suppose, Bob wants two things:</a:t>
            </a:r>
          </a:p>
          <a:p>
            <a:pPr marL="1371600" lvl="1" indent="-457200" algn="just">
              <a:spcBef>
                <a:spcPts val="0"/>
              </a:spcBef>
              <a:spcAft>
                <a:spcPts val="0"/>
              </a:spcAft>
              <a:buFont typeface="+mj-lt"/>
              <a:buAutoNum type="arabicPeriod"/>
              <a:defRPr/>
            </a:pPr>
            <a:r>
              <a:rPr lang="en-US" sz="1700" b="0" dirty="0">
                <a:latin typeface="Verdana" pitchFamily="34" charset="0"/>
                <a:ea typeface="Verdana" pitchFamily="34" charset="0"/>
                <a:cs typeface="Verdana" pitchFamily="34" charset="0"/>
              </a:rPr>
              <a:t>He wants people to know his public key.</a:t>
            </a:r>
          </a:p>
          <a:p>
            <a:pPr marL="1371600" lvl="1" indent="-457200" algn="just">
              <a:spcBef>
                <a:spcPts val="0"/>
              </a:spcBef>
              <a:spcAft>
                <a:spcPts val="0"/>
              </a:spcAft>
              <a:buFont typeface="+mj-lt"/>
              <a:buAutoNum type="arabicPeriod"/>
              <a:defRPr/>
            </a:pPr>
            <a:r>
              <a:rPr lang="en-US" sz="1700" b="0" dirty="0">
                <a:latin typeface="Verdana" pitchFamily="34" charset="0"/>
                <a:ea typeface="Verdana" pitchFamily="34" charset="0"/>
                <a:cs typeface="Verdana" pitchFamily="34" charset="0"/>
              </a:rPr>
              <a:t>He wants no one to accept a forged public key as his.</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How can he do this?</a:t>
            </a:r>
          </a:p>
          <a:p>
            <a:pPr marL="457200" indent="-457200" algn="just">
              <a:spcBef>
                <a:spcPts val="0"/>
              </a:spcBef>
              <a:spcAft>
                <a:spcPts val="0"/>
              </a:spcAft>
              <a:buFont typeface="Wingdings" pitchFamily="2" charset="2"/>
              <a:buChar char="Ø"/>
              <a:defRPr/>
            </a:pPr>
            <a:r>
              <a:rPr lang="en-US" sz="1800" b="0" dirty="0">
                <a:latin typeface="Verdana" pitchFamily="34" charset="0"/>
                <a:ea typeface="Verdana" pitchFamily="34" charset="0"/>
                <a:cs typeface="Verdana" pitchFamily="34" charset="0"/>
              </a:rPr>
              <a:t>The steps he may follow are:</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Bob can go to a certification authority (CA), a federal or state organization that binds a public key to an entity and issues a certificate. The CA has a well-known public key itself that cannot be forged. </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The CA checks Bob’s identification (using a picture ID along with other proof). </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It then asks for Bob’s public key and writes it on the certificate it will issue for Bob. </a:t>
            </a:r>
          </a:p>
          <a:p>
            <a:pPr marL="2971800" indent="-457200" algn="just">
              <a:spcBef>
                <a:spcPts val="0"/>
              </a:spcBef>
              <a:spcAft>
                <a:spcPts val="0"/>
              </a:spcAft>
              <a:buFont typeface="Wingdings" pitchFamily="2" charset="2"/>
              <a:buChar char="v"/>
              <a:defRPr/>
            </a:pPr>
            <a:r>
              <a:rPr lang="en-US" sz="1300" b="0" dirty="0">
                <a:latin typeface="Verdana" pitchFamily="34" charset="0"/>
                <a:ea typeface="Verdana" pitchFamily="34" charset="0"/>
                <a:cs typeface="Verdana" pitchFamily="34" charset="0"/>
              </a:rPr>
              <a:t>To prevent the certificate itself from being forged, the CA signs the certificate with its private key. </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Now Bob can upload the signed certificate. </a:t>
            </a:r>
          </a:p>
          <a:p>
            <a:pPr marL="2286000" indent="-457200" algn="just">
              <a:spcBef>
                <a:spcPts val="0"/>
              </a:spcBef>
              <a:spcAft>
                <a:spcPts val="0"/>
              </a:spcAft>
              <a:buFont typeface="Wingdings" pitchFamily="2" charset="2"/>
              <a:buChar char="q"/>
              <a:defRPr/>
            </a:pPr>
            <a:r>
              <a:rPr lang="en-US" sz="1500" b="0" dirty="0">
                <a:latin typeface="Verdana" pitchFamily="34" charset="0"/>
                <a:ea typeface="Verdana" pitchFamily="34" charset="0"/>
                <a:cs typeface="Verdana" pitchFamily="34" charset="0"/>
              </a:rPr>
              <a:t>Anyone who wants Bob’s public key downloads the signed certificate and uses the CA’s public key to extract Bob’s public key.</a:t>
            </a:r>
          </a:p>
        </p:txBody>
      </p:sp>
      <p:sp>
        <p:nvSpPr>
          <p:cNvPr id="4198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989" name="Rectangle 5"/>
          <p:cNvSpPr>
            <a:spLocks noChangeArrowheads="1"/>
          </p:cNvSpPr>
          <p:nvPr/>
        </p:nvSpPr>
        <p:spPr bwMode="auto">
          <a:xfrm>
            <a:off x="0" y="685800"/>
            <a:ext cx="8915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lnSpc>
                <a:spcPct val="95000"/>
              </a:lnSpc>
              <a:spcBef>
                <a:spcPts val="200"/>
              </a:spcBef>
              <a:spcAft>
                <a:spcPts val="200"/>
              </a:spcAft>
            </a:pPr>
            <a:r>
              <a:rPr lang="en-US" sz="1800">
                <a:solidFill>
                  <a:srgbClr val="0000FF"/>
                </a:solidFill>
                <a:latin typeface="Verdana" pitchFamily="34" charset="0"/>
              </a:rPr>
              <a:t>Certification Authority (CA):</a:t>
            </a:r>
          </a:p>
        </p:txBody>
      </p:sp>
      <p:sp>
        <p:nvSpPr>
          <p:cNvPr id="4199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39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ChangeArrowheads="1"/>
          </p:cNvSpPr>
          <p:nvPr/>
        </p:nvSpPr>
        <p:spPr bwMode="auto">
          <a:xfrm>
            <a:off x="0" y="3657600"/>
            <a:ext cx="2438400" cy="3246438"/>
          </a:xfrm>
          <a:prstGeom prst="rect">
            <a:avLst/>
          </a:prstGeom>
          <a:solidFill>
            <a:schemeClr val="accent2">
              <a:lumMod val="40000"/>
              <a:lumOff val="60000"/>
            </a:schemeClr>
          </a:solidFill>
          <a:ln w="9525">
            <a:noFill/>
            <a:miter lim="800000"/>
            <a:headEnd/>
            <a:tailEnd/>
          </a:ln>
        </p:spPr>
        <p:txBody>
          <a:bodyPr anchor="ctr">
            <a:spAutoFit/>
          </a:bodyPr>
          <a:lstStyle/>
          <a:p>
            <a:pPr marL="339725" indent="-339725" algn="just">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A secret key is established between the KDC and each member.</a:t>
            </a:r>
          </a:p>
          <a:p>
            <a:pPr marL="339725" indent="-339725" algn="just">
              <a:spcBef>
                <a:spcPts val="300"/>
              </a:spcBef>
              <a:spcAft>
                <a:spcPts val="300"/>
              </a:spcAft>
              <a:buFont typeface="Wingdings" pitchFamily="2" charset="2"/>
              <a:buChar char="v"/>
              <a:defRPr/>
            </a:pPr>
            <a:r>
              <a:rPr lang="en-US" sz="1500" b="0" dirty="0">
                <a:latin typeface="Verdana" pitchFamily="34" charset="0"/>
                <a:ea typeface="Verdana" pitchFamily="34" charset="0"/>
                <a:cs typeface="Verdana" pitchFamily="34" charset="0"/>
              </a:rPr>
              <a:t>Alice has a secret key </a:t>
            </a:r>
            <a:r>
              <a:rPr lang="en-US" sz="1500" b="0" dirty="0" err="1">
                <a:latin typeface="Verdana" pitchFamily="34" charset="0"/>
                <a:ea typeface="Verdana" pitchFamily="34" charset="0"/>
                <a:cs typeface="Verdana" pitchFamily="34" charset="0"/>
              </a:rPr>
              <a:t>K</a:t>
            </a:r>
            <a:r>
              <a:rPr lang="en-US" sz="1500" b="0" baseline="-25000" dirty="0" err="1">
                <a:latin typeface="Verdana" pitchFamily="34" charset="0"/>
                <a:ea typeface="Verdana" pitchFamily="34" charset="0"/>
                <a:cs typeface="Verdana" pitchFamily="34" charset="0"/>
              </a:rPr>
              <a:t>Alice</a:t>
            </a:r>
            <a:r>
              <a:rPr lang="en-US" sz="1500" b="0" dirty="0">
                <a:latin typeface="Verdana" pitchFamily="34" charset="0"/>
                <a:ea typeface="Verdana" pitchFamily="34" charset="0"/>
                <a:cs typeface="Verdana" pitchFamily="34" charset="0"/>
              </a:rPr>
              <a:t> with the KDC; Bob has a secret key </a:t>
            </a:r>
            <a:r>
              <a:rPr lang="en-US" sz="1500" b="0" dirty="0" err="1">
                <a:latin typeface="Verdana" pitchFamily="34" charset="0"/>
                <a:ea typeface="Verdana" pitchFamily="34" charset="0"/>
                <a:cs typeface="Verdana" pitchFamily="34" charset="0"/>
              </a:rPr>
              <a:t>K</a:t>
            </a:r>
            <a:r>
              <a:rPr lang="en-US" sz="1500" b="0" baseline="-25000" dirty="0" err="1">
                <a:latin typeface="Verdana" pitchFamily="34" charset="0"/>
                <a:ea typeface="Verdana" pitchFamily="34" charset="0"/>
                <a:cs typeface="Verdana" pitchFamily="34" charset="0"/>
              </a:rPr>
              <a:t>Bob</a:t>
            </a:r>
            <a:r>
              <a:rPr lang="en-US" sz="1500" b="0" baseline="-25000" dirty="0">
                <a:latin typeface="Verdana" pitchFamily="34" charset="0"/>
                <a:ea typeface="Verdana" pitchFamily="34" charset="0"/>
                <a:cs typeface="Verdana" pitchFamily="34" charset="0"/>
              </a:rPr>
              <a:t> </a:t>
            </a:r>
            <a:r>
              <a:rPr lang="en-US" sz="1500" b="0" dirty="0">
                <a:latin typeface="Verdana" pitchFamily="34" charset="0"/>
                <a:ea typeface="Verdana" pitchFamily="34" charset="0"/>
                <a:cs typeface="Verdana" pitchFamily="34" charset="0"/>
              </a:rPr>
              <a:t>with the KDC; and so on.</a:t>
            </a:r>
          </a:p>
          <a:p>
            <a:pPr marL="339725" indent="-339725" algn="just">
              <a:spcBef>
                <a:spcPts val="300"/>
              </a:spcBef>
              <a:spcAft>
                <a:spcPts val="300"/>
              </a:spcAft>
              <a:buFont typeface="Wingdings" pitchFamily="2" charset="2"/>
              <a:buChar char="v"/>
              <a:defRPr/>
            </a:pPr>
            <a:r>
              <a:rPr lang="en-US" sz="1500" b="0" dirty="0">
                <a:solidFill>
                  <a:srgbClr val="0000FF"/>
                </a:solidFill>
                <a:latin typeface="Verdana" pitchFamily="34" charset="0"/>
                <a:ea typeface="Verdana" pitchFamily="34" charset="0"/>
                <a:cs typeface="Verdana" pitchFamily="34" charset="0"/>
              </a:rPr>
              <a:t>They communicate with each other via the KDC.</a:t>
            </a:r>
          </a:p>
        </p:txBody>
      </p:sp>
      <p:sp>
        <p:nvSpPr>
          <p:cNvPr id="6148" name="Text Box 12"/>
          <p:cNvSpPr txBox="1">
            <a:spLocks noChangeArrowheads="1"/>
          </p:cNvSpPr>
          <p:nvPr/>
        </p:nvSpPr>
        <p:spPr bwMode="auto">
          <a:xfrm>
            <a:off x="3608388" y="6457950"/>
            <a:ext cx="4776787"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Key-distribution center (KDC)</a:t>
            </a:r>
          </a:p>
        </p:txBody>
      </p:sp>
      <p:pic>
        <p:nvPicPr>
          <p:cNvPr id="61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89363"/>
            <a:ext cx="64008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Key-Distribution Center: KDC</a:t>
            </a:r>
          </a:p>
        </p:txBody>
      </p:sp>
      <p:sp>
        <p:nvSpPr>
          <p:cNvPr id="6151" name="Rectangle 5"/>
          <p:cNvSpPr>
            <a:spLocks noChangeArrowheads="1"/>
          </p:cNvSpPr>
          <p:nvPr/>
        </p:nvSpPr>
        <p:spPr bwMode="auto">
          <a:xfrm>
            <a:off x="152400" y="457200"/>
            <a:ext cx="868680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pPr>
            <a:r>
              <a:rPr lang="en-US" sz="1700" b="0">
                <a:latin typeface="Verdana" pitchFamily="34" charset="0"/>
              </a:rPr>
              <a:t>In symmetric-key cryptography, a shared secret key is needed to be exchanged between two parties involved in a communication.</a:t>
            </a:r>
          </a:p>
          <a:p>
            <a:pPr marL="457200" indent="-457200" algn="just">
              <a:spcBef>
                <a:spcPts val="400"/>
              </a:spcBef>
              <a:spcAft>
                <a:spcPts val="400"/>
              </a:spcAft>
              <a:buFont typeface="Wingdings" pitchFamily="2" charset="2"/>
              <a:buChar char="Ø"/>
            </a:pPr>
            <a:r>
              <a:rPr lang="en-US" sz="1700" b="0">
                <a:latin typeface="Verdana" pitchFamily="34" charset="0"/>
              </a:rPr>
              <a:t>If Alice and Bob want to communicate, they need a way to exchange a secret key between them; if Alice wants to communicate with one million people, how can she exchange one million keys with one million people? Using the Internet is definitely not a secure method. It is obvious that we need an efficient way to maintain and distribute secret keys.</a:t>
            </a:r>
          </a:p>
          <a:p>
            <a:pPr marL="457200" indent="-457200" algn="just">
              <a:spcBef>
                <a:spcPts val="400"/>
              </a:spcBef>
              <a:spcAft>
                <a:spcPts val="400"/>
              </a:spcAft>
              <a:buFont typeface="Wingdings" pitchFamily="2" charset="2"/>
              <a:buChar char="Ø"/>
            </a:pPr>
            <a:r>
              <a:rPr lang="en-US" sz="1700" b="0">
                <a:latin typeface="Verdana" pitchFamily="34" charset="0"/>
              </a:rPr>
              <a:t>A practical solution to maintain and distribute secret keys is the </a:t>
            </a:r>
            <a:r>
              <a:rPr lang="en-US" sz="1700" b="0">
                <a:solidFill>
                  <a:srgbClr val="0000FF"/>
                </a:solidFill>
                <a:latin typeface="Verdana" pitchFamily="34" charset="0"/>
              </a:rPr>
              <a:t>use of a trusted third party</a:t>
            </a:r>
            <a:r>
              <a:rPr lang="en-US" sz="1700" b="0">
                <a:latin typeface="Verdana" pitchFamily="34" charset="0"/>
              </a:rPr>
              <a:t>, referred to as a </a:t>
            </a:r>
            <a:r>
              <a:rPr lang="en-US" sz="1700" b="0">
                <a:solidFill>
                  <a:srgbClr val="FF0000"/>
                </a:solidFill>
                <a:latin typeface="Verdana" pitchFamily="34" charset="0"/>
              </a:rPr>
              <a:t>key-distribution center (KDC).</a:t>
            </a:r>
            <a:r>
              <a:rPr lang="en-US" sz="1700" b="0">
                <a:latin typeface="Verdana" pitchFamily="34" charset="0"/>
              </a:rPr>
              <a:t> To reduce the number of keys, each person establishes a shared secret key with the KDC, as shown in the figure below.</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36700"/>
            <a:ext cx="7075488"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5"/>
          <p:cNvSpPr>
            <a:spLocks noChangeArrowheads="1"/>
          </p:cNvSpPr>
          <p:nvPr/>
        </p:nvSpPr>
        <p:spPr bwMode="auto">
          <a:xfrm>
            <a:off x="0" y="914400"/>
            <a:ext cx="883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The steps stated before are illustrated in the figure below.</a:t>
            </a:r>
          </a:p>
        </p:txBody>
      </p:sp>
      <p:sp>
        <p:nvSpPr>
          <p:cNvPr id="4301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3014" name="Text Box 11"/>
          <p:cNvSpPr txBox="1">
            <a:spLocks noChangeArrowheads="1"/>
          </p:cNvSpPr>
          <p:nvPr/>
        </p:nvSpPr>
        <p:spPr bwMode="auto">
          <a:xfrm>
            <a:off x="1447800" y="6427788"/>
            <a:ext cx="372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Certification authority</a:t>
            </a:r>
          </a:p>
        </p:txBody>
      </p:sp>
      <p:sp>
        <p:nvSpPr>
          <p:cNvPr id="9" name="Rectangle 5"/>
          <p:cNvSpPr>
            <a:spLocks noChangeArrowheads="1"/>
          </p:cNvSpPr>
          <p:nvPr/>
        </p:nvSpPr>
        <p:spPr bwMode="auto">
          <a:xfrm>
            <a:off x="5334000" y="1354138"/>
            <a:ext cx="3886200" cy="1770062"/>
          </a:xfrm>
          <a:prstGeom prst="rect">
            <a:avLst/>
          </a:prstGeom>
          <a:noFill/>
          <a:ln w="9525">
            <a:noFill/>
            <a:miter lim="800000"/>
            <a:headEnd/>
            <a:tailEnd/>
          </a:ln>
        </p:spPr>
        <p:txBody>
          <a:bodyPr anchor="ctr">
            <a:spAutoFit/>
          </a:bodyPr>
          <a:lstStyle/>
          <a:p>
            <a:pPr marL="342900" indent="-342900">
              <a:buFont typeface="Wingdings" pitchFamily="2" charset="2"/>
              <a:buChar char="Ø"/>
              <a:defRPr/>
            </a:pPr>
            <a:r>
              <a:rPr lang="en-US" sz="1700" dirty="0">
                <a:latin typeface="Verdana" pitchFamily="34" charset="0"/>
                <a:ea typeface="Verdana" pitchFamily="34" charset="0"/>
                <a:cs typeface="Verdana" pitchFamily="34" charset="0"/>
              </a:rPr>
              <a:t>When Alice wants Bob’s public key:</a:t>
            </a:r>
          </a:p>
          <a:p>
            <a:pPr marL="685800" indent="-342900">
              <a:buFont typeface="Wingdings" pitchFamily="2" charset="2"/>
              <a:buChar char="v"/>
              <a:defRPr/>
            </a:pPr>
            <a:r>
              <a:rPr lang="en-US" sz="1500" b="0" dirty="0">
                <a:latin typeface="Verdana" pitchFamily="34" charset="0"/>
                <a:ea typeface="Verdana" pitchFamily="34" charset="0"/>
                <a:cs typeface="Verdana" pitchFamily="34" charset="0"/>
              </a:rPr>
              <a:t>She gets Bob’s certificate (from Bob or elsewhere).</a:t>
            </a:r>
          </a:p>
          <a:p>
            <a:pPr marL="685800" lvl="1" indent="-342900">
              <a:buFont typeface="Wingdings" pitchFamily="2" charset="2"/>
              <a:buChar char="v"/>
              <a:defRPr/>
            </a:pPr>
            <a:r>
              <a:rPr lang="en-US" sz="1500" b="0" dirty="0">
                <a:latin typeface="Verdana" pitchFamily="34" charset="0"/>
                <a:ea typeface="Verdana" pitchFamily="34" charset="0"/>
                <a:cs typeface="Verdana" pitchFamily="34" charset="0"/>
              </a:rPr>
              <a:t>she applies CA’s public key to Bob’s certificate, and gets Bob’s public key</a:t>
            </a:r>
          </a:p>
        </p:txBody>
      </p:sp>
      <p:sp>
        <p:nvSpPr>
          <p:cNvPr id="4301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Ways of Distributing Public Key:</a:t>
            </a:r>
          </a:p>
        </p:txBody>
      </p:sp>
      <p:sp>
        <p:nvSpPr>
          <p:cNvPr id="43017" name="Rectangle 5"/>
          <p:cNvSpPr>
            <a:spLocks noChangeArrowheads="1"/>
          </p:cNvSpPr>
          <p:nvPr/>
        </p:nvSpPr>
        <p:spPr bwMode="auto">
          <a:xfrm>
            <a:off x="0" y="533400"/>
            <a:ext cx="8915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lnSpc>
                <a:spcPct val="95000"/>
              </a:lnSpc>
              <a:spcBef>
                <a:spcPts val="200"/>
              </a:spcBef>
              <a:spcAft>
                <a:spcPts val="200"/>
              </a:spcAft>
            </a:pPr>
            <a:r>
              <a:rPr lang="en-US" sz="1800">
                <a:solidFill>
                  <a:srgbClr val="0000FF"/>
                </a:solidFill>
                <a:latin typeface="Verdana" pitchFamily="34" charset="0"/>
              </a:rPr>
              <a:t>Certification Authority (Cont…):</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ChangeArrowheads="1"/>
          </p:cNvSpPr>
          <p:nvPr/>
        </p:nvSpPr>
        <p:spPr bwMode="auto">
          <a:xfrm>
            <a:off x="0" y="838200"/>
            <a:ext cx="8839200" cy="5699125"/>
          </a:xfrm>
          <a:prstGeom prst="rect">
            <a:avLst/>
          </a:prstGeom>
          <a:noFill/>
          <a:ln w="9525">
            <a:noFill/>
            <a:miter lim="800000"/>
            <a:headEnd/>
            <a:tailEnd/>
          </a:ln>
        </p:spPr>
        <p:txBody>
          <a:bodyPr anchor="ctr">
            <a:spAutoFit/>
          </a:bodyPr>
          <a:lstStyle/>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 problem in public-key systems is the authenticity of the public key.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An attacker may offer the sender her own public key and pretend that it origins from the legitimate receiver.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sender then uses the fake public key to perform her encryption and the attacker can simply decrypt the message using her private key.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This technique may be used to set up a man-in-the-middle attack in which a third party is able to monitor and modify the communication between two parties, even when encryption is used.</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In order to thwart an attacker that attempts to substitute her public key for the victim’s one, digital certificates are used.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A certificate combines user information with the user’s public key and the digital signature of a trusted third party that guarantees that the key belongs to the mentioned person.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trusted third party is usually called a certification authority (CA). </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A digital certificate is just </a:t>
            </a:r>
            <a:r>
              <a:rPr lang="en-US" sz="1800" b="0" dirty="0">
                <a:solidFill>
                  <a:srgbClr val="FF0000"/>
                </a:solidFill>
                <a:latin typeface="Verdana" pitchFamily="34" charset="0"/>
                <a:ea typeface="Verdana" pitchFamily="34" charset="0"/>
                <a:cs typeface="Verdana" pitchFamily="34" charset="0"/>
              </a:rPr>
              <a:t>a file or a software program</a:t>
            </a:r>
            <a:r>
              <a:rPr lang="en-US" sz="1800" b="0" dirty="0">
                <a:latin typeface="Verdana" pitchFamily="34" charset="0"/>
                <a:ea typeface="Verdana" pitchFamily="34" charset="0"/>
                <a:cs typeface="Verdana" pitchFamily="34" charset="0"/>
              </a:rPr>
              <a:t>, digitally signed </a:t>
            </a:r>
            <a:r>
              <a:rPr lang="en-US" sz="1800" b="0" dirty="0">
                <a:solidFill>
                  <a:srgbClr val="0000FF"/>
                </a:solidFill>
                <a:latin typeface="Verdana" pitchFamily="34" charset="0"/>
                <a:ea typeface="Verdana" pitchFamily="34" charset="0"/>
                <a:cs typeface="Verdana" pitchFamily="34" charset="0"/>
              </a:rPr>
              <a:t>by</a:t>
            </a:r>
            <a:r>
              <a:rPr lang="en-US" sz="1800" b="0" dirty="0">
                <a:latin typeface="Verdana" pitchFamily="34" charset="0"/>
                <a:ea typeface="Verdana" pitchFamily="34" charset="0"/>
                <a:cs typeface="Verdana" pitchFamily="34" charset="0"/>
              </a:rPr>
              <a:t> a </a:t>
            </a:r>
            <a:r>
              <a:rPr lang="en-US" sz="1800" b="0" dirty="0">
                <a:solidFill>
                  <a:srgbClr val="0000FF"/>
                </a:solidFill>
                <a:latin typeface="Verdana" pitchFamily="34" charset="0"/>
                <a:ea typeface="Verdana" pitchFamily="34" charset="0"/>
                <a:cs typeface="Verdana" pitchFamily="34" charset="0"/>
              </a:rPr>
              <a:t>signing authority</a:t>
            </a:r>
            <a:r>
              <a:rPr lang="en-US" sz="1800" b="0" dirty="0">
                <a:latin typeface="Verdana" pitchFamily="34" charset="0"/>
                <a:ea typeface="Verdana" pitchFamily="34" charset="0"/>
                <a:cs typeface="Verdana" pitchFamily="34" charset="0"/>
              </a:rPr>
              <a:t>, that can be installed in a browser. Once installed, the digital certificate </a:t>
            </a:r>
            <a:r>
              <a:rPr lang="en-US" sz="1800" b="0" dirty="0">
                <a:solidFill>
                  <a:srgbClr val="FF0000"/>
                </a:solidFill>
                <a:latin typeface="Verdana" pitchFamily="34" charset="0"/>
                <a:ea typeface="Verdana" pitchFamily="34" charset="0"/>
                <a:cs typeface="Verdana" pitchFamily="34" charset="0"/>
              </a:rPr>
              <a:t>identifies the user of that browser </a:t>
            </a:r>
            <a:r>
              <a:rPr lang="en-US" sz="1800" b="0" dirty="0">
                <a:latin typeface="Verdana" pitchFamily="34" charset="0"/>
                <a:ea typeface="Verdana" pitchFamily="34" charset="0"/>
                <a:cs typeface="Verdana" pitchFamily="34" charset="0"/>
              </a:rPr>
              <a:t>to websites equipped to check it automatically. It is like an </a:t>
            </a:r>
            <a:r>
              <a:rPr lang="en-US" sz="1800" b="0" dirty="0">
                <a:solidFill>
                  <a:srgbClr val="0000FF"/>
                </a:solidFill>
                <a:latin typeface="Verdana" pitchFamily="34" charset="0"/>
                <a:ea typeface="Verdana" pitchFamily="34" charset="0"/>
                <a:cs typeface="Verdana" pitchFamily="34" charset="0"/>
              </a:rPr>
              <a:t>electronic “credit card”</a:t>
            </a:r>
            <a:r>
              <a:rPr lang="en-US" sz="1800" b="0" dirty="0">
                <a:latin typeface="Verdana" pitchFamily="34" charset="0"/>
                <a:ea typeface="Verdana" pitchFamily="34" charset="0"/>
                <a:cs typeface="Verdana" pitchFamily="34" charset="0"/>
              </a:rPr>
              <a:t> that establishes one’s credentials when doing business on the Web. </a:t>
            </a:r>
          </a:p>
        </p:txBody>
      </p:sp>
      <p:sp>
        <p:nvSpPr>
          <p:cNvPr id="4403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403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44038"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What is a 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ChangeArrowheads="1"/>
          </p:cNvSpPr>
          <p:nvPr/>
        </p:nvSpPr>
        <p:spPr bwMode="auto">
          <a:xfrm>
            <a:off x="0" y="838200"/>
            <a:ext cx="8839200" cy="5200650"/>
          </a:xfrm>
          <a:prstGeom prst="rect">
            <a:avLst/>
          </a:prstGeom>
          <a:noFill/>
          <a:ln w="9525">
            <a:noFill/>
            <a:miter lim="800000"/>
            <a:headEnd/>
            <a:tailEnd/>
          </a:ln>
        </p:spPr>
        <p:txBody>
          <a:bodyPr anchor="ctr">
            <a:spAutoFit/>
          </a:bodyPr>
          <a:lstStyle/>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Therefore, a digital certificate, </a:t>
            </a:r>
            <a:r>
              <a:rPr lang="en-US" sz="1800" b="0" dirty="0">
                <a:solidFill>
                  <a:srgbClr val="0000FF"/>
                </a:solidFill>
                <a:latin typeface="Verdana" pitchFamily="34" charset="0"/>
                <a:ea typeface="Verdana" pitchFamily="34" charset="0"/>
                <a:cs typeface="Verdana" pitchFamily="34" charset="0"/>
              </a:rPr>
              <a:t>issued by </a:t>
            </a:r>
            <a:r>
              <a:rPr lang="en-US" sz="1800" b="0" dirty="0">
                <a:latin typeface="Verdana" pitchFamily="34" charset="0"/>
                <a:ea typeface="Verdana" pitchFamily="34" charset="0"/>
                <a:cs typeface="Verdana" pitchFamily="34" charset="0"/>
              </a:rPr>
              <a:t>a certifying authority, is an </a:t>
            </a:r>
            <a:r>
              <a:rPr lang="en-US" sz="1800" b="0" dirty="0">
                <a:solidFill>
                  <a:srgbClr val="FF0000"/>
                </a:solidFill>
                <a:latin typeface="Verdana" pitchFamily="34" charset="0"/>
                <a:ea typeface="Verdana" pitchFamily="34" charset="0"/>
                <a:cs typeface="Verdana" pitchFamily="34" charset="0"/>
              </a:rPr>
              <a:t>electronic attachment </a:t>
            </a:r>
            <a:r>
              <a:rPr lang="en-US" sz="1800" b="0" dirty="0">
                <a:latin typeface="Verdana" pitchFamily="34" charset="0"/>
                <a:ea typeface="Verdana" pitchFamily="34" charset="0"/>
                <a:cs typeface="Verdana" pitchFamily="34" charset="0"/>
              </a:rPr>
              <a:t>to an electronic message that is used </a:t>
            </a:r>
            <a:r>
              <a:rPr lang="en-US" sz="1800" b="0" dirty="0">
                <a:solidFill>
                  <a:srgbClr val="0000FF"/>
                </a:solidFill>
                <a:latin typeface="Verdana" pitchFamily="34" charset="0"/>
                <a:ea typeface="Verdana" pitchFamily="34" charset="0"/>
                <a:cs typeface="Verdana" pitchFamily="34" charset="0"/>
              </a:rPr>
              <a:t>to verify </a:t>
            </a:r>
            <a:r>
              <a:rPr lang="en-US" sz="1800" b="0" dirty="0">
                <a:latin typeface="Verdana" pitchFamily="34" charset="0"/>
                <a:ea typeface="Verdana" pitchFamily="34" charset="0"/>
                <a:cs typeface="Verdana" pitchFamily="34" charset="0"/>
              </a:rPr>
              <a:t>that a user sending a message is who they claim to be. The certificate provides the receiver of the message with the means to encode a reply. Digital certificate also allows a user to send an encrypted message.</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Those wishing to send encrypted messages obtain a digital certificate </a:t>
            </a:r>
            <a:r>
              <a:rPr lang="en-US" sz="1800" b="0" dirty="0">
                <a:solidFill>
                  <a:srgbClr val="0000FF"/>
                </a:solidFill>
                <a:latin typeface="Verdana" pitchFamily="34" charset="0"/>
                <a:ea typeface="Verdana" pitchFamily="34" charset="0"/>
                <a:cs typeface="Verdana" pitchFamily="34" charset="0"/>
              </a:rPr>
              <a:t>from</a:t>
            </a:r>
            <a:r>
              <a:rPr lang="en-US" sz="1800" b="0" dirty="0">
                <a:latin typeface="Verdana" pitchFamily="34" charset="0"/>
                <a:ea typeface="Verdana" pitchFamily="34" charset="0"/>
                <a:cs typeface="Verdana" pitchFamily="34" charset="0"/>
              </a:rPr>
              <a:t> a </a:t>
            </a:r>
            <a:r>
              <a:rPr lang="en-US" sz="1800" b="0" dirty="0">
                <a:solidFill>
                  <a:srgbClr val="FF0000"/>
                </a:solidFill>
                <a:latin typeface="Verdana" pitchFamily="34" charset="0"/>
                <a:ea typeface="Verdana" pitchFamily="34" charset="0"/>
                <a:cs typeface="Verdana" pitchFamily="34" charset="0"/>
              </a:rPr>
              <a:t>certifying authority</a:t>
            </a:r>
            <a:r>
              <a:rPr lang="en-US" sz="1800" b="0" dirty="0">
                <a:latin typeface="Verdana" pitchFamily="34" charset="0"/>
                <a:ea typeface="Verdana" pitchFamily="34" charset="0"/>
                <a:cs typeface="Verdana" pitchFamily="34" charset="0"/>
              </a:rPr>
              <a:t>. </a:t>
            </a:r>
          </a:p>
          <a:p>
            <a:pPr marL="1371600"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certifying authority </a:t>
            </a:r>
            <a:r>
              <a:rPr lang="en-US" sz="1500" b="0" dirty="0">
                <a:solidFill>
                  <a:srgbClr val="0000FF"/>
                </a:solidFill>
                <a:latin typeface="Verdana" pitchFamily="34" charset="0"/>
                <a:ea typeface="Verdana" pitchFamily="34" charset="0"/>
                <a:cs typeface="Verdana" pitchFamily="34" charset="0"/>
              </a:rPr>
              <a:t>issues</a:t>
            </a:r>
            <a:r>
              <a:rPr lang="en-US" sz="1500" b="0" dirty="0">
                <a:latin typeface="Verdana" pitchFamily="34" charset="0"/>
                <a:ea typeface="Verdana" pitchFamily="34" charset="0"/>
                <a:cs typeface="Verdana" pitchFamily="34" charset="0"/>
              </a:rPr>
              <a:t> an encrypted digital certificate. </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recipient of an encrypted message </a:t>
            </a:r>
            <a:r>
              <a:rPr lang="en-US" sz="1800" b="0" dirty="0">
                <a:solidFill>
                  <a:srgbClr val="FF0000"/>
                </a:solidFill>
                <a:latin typeface="Verdana" pitchFamily="34" charset="0"/>
                <a:ea typeface="Verdana" pitchFamily="34" charset="0"/>
                <a:cs typeface="Verdana" pitchFamily="34" charset="0"/>
              </a:rPr>
              <a:t>uses</a:t>
            </a:r>
            <a:r>
              <a:rPr lang="en-US" sz="1800" b="0" dirty="0">
                <a:latin typeface="Verdana" pitchFamily="34" charset="0"/>
                <a:ea typeface="Verdana" pitchFamily="34" charset="0"/>
                <a:cs typeface="Verdana" pitchFamily="34" charset="0"/>
              </a:rPr>
              <a:t> the certifying authority’s public key </a:t>
            </a:r>
            <a:r>
              <a:rPr lang="en-US" sz="1800" b="0" dirty="0">
                <a:solidFill>
                  <a:srgbClr val="FF0000"/>
                </a:solidFill>
                <a:latin typeface="Verdana" pitchFamily="34" charset="0"/>
                <a:ea typeface="Verdana" pitchFamily="34" charset="0"/>
                <a:cs typeface="Verdana" pitchFamily="34" charset="0"/>
              </a:rPr>
              <a:t>to</a:t>
            </a:r>
            <a:r>
              <a:rPr lang="en-US" sz="1800" b="0" dirty="0">
                <a:latin typeface="Verdana" pitchFamily="34" charset="0"/>
                <a:ea typeface="Verdana" pitchFamily="34" charset="0"/>
                <a:cs typeface="Verdana" pitchFamily="34" charset="0"/>
              </a:rPr>
              <a:t> decode the digital certificate attached to the message. </a:t>
            </a:r>
          </a:p>
          <a:p>
            <a:pPr marL="1371600" lvl="1"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recipient verifies it as issued by the certifying authority. </a:t>
            </a:r>
          </a:p>
          <a:p>
            <a:pPr marL="1371600" lvl="1"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Then it obtains the sender's public key and identification information held within the digital certificate. </a:t>
            </a:r>
          </a:p>
          <a:p>
            <a:pPr marL="1371600" lvl="1" indent="-457200"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With this information, the recipient can then send an encrypted reply. </a:t>
            </a:r>
          </a:p>
          <a:p>
            <a:pPr marL="457200" indent="-457200" algn="just">
              <a:lnSpc>
                <a:spcPct val="90000"/>
              </a:lnSpc>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The most widely used standard for digital certificates is X.509. Hence, digital certificates are sometimes called </a:t>
            </a:r>
            <a:r>
              <a:rPr lang="en-US" sz="1800" b="0" dirty="0">
                <a:solidFill>
                  <a:srgbClr val="FF0000"/>
                </a:solidFill>
                <a:latin typeface="Verdana" pitchFamily="34" charset="0"/>
                <a:ea typeface="Verdana" pitchFamily="34" charset="0"/>
                <a:cs typeface="Verdana" pitchFamily="34" charset="0"/>
              </a:rPr>
              <a:t>X.509 certificates</a:t>
            </a:r>
            <a:r>
              <a:rPr lang="en-US" sz="1800" b="0" dirty="0">
                <a:latin typeface="Verdana" pitchFamily="34" charset="0"/>
                <a:ea typeface="Verdana" pitchFamily="34" charset="0"/>
                <a:cs typeface="Verdana" pitchFamily="34" charset="0"/>
              </a:rPr>
              <a:t>. </a:t>
            </a:r>
          </a:p>
        </p:txBody>
      </p:sp>
      <p:sp>
        <p:nvSpPr>
          <p:cNvPr id="4506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506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45062"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What is a 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5"/>
          <p:cNvSpPr>
            <a:spLocks noChangeArrowheads="1"/>
          </p:cNvSpPr>
          <p:nvPr/>
        </p:nvSpPr>
        <p:spPr bwMode="auto">
          <a:xfrm>
            <a:off x="0" y="838200"/>
            <a:ext cx="8686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A digital certificate may contain information such as certificate holder’s email address, globally accessible name, mailing address, birth-date, gender, SSN, passport number, company name, website’s URL, and other information including public key for cryptographic use, name of the certificate authority, issue and expiry date (i.e. the duration of the certificate), the class of the certificate, and the certificate’s ID number. </a:t>
            </a:r>
          </a:p>
          <a:p>
            <a:pPr marL="457200" indent="-457200" algn="just">
              <a:buFont typeface="Wingdings" pitchFamily="2" charset="2"/>
              <a:buChar char="Ø"/>
            </a:pPr>
            <a:r>
              <a:rPr lang="en-US" sz="1800" b="0">
                <a:latin typeface="Verdana" pitchFamily="34" charset="0"/>
              </a:rPr>
              <a:t>The certificate holder may be required to provide additional information such as Business License and Certificate of Business Registration which are kept on file at the signing authority. A digital certificate does not contain holder’s private key. The signing authority guarantees that the information is true. They use their private key to sign the certificate attesting to its authenticity. </a:t>
            </a:r>
          </a:p>
          <a:p>
            <a:pPr marL="457200" indent="-457200" algn="just">
              <a:buFont typeface="Wingdings" pitchFamily="2" charset="2"/>
              <a:buChar char="Ø"/>
            </a:pPr>
            <a:r>
              <a:rPr lang="en-US" sz="1800" b="0">
                <a:latin typeface="Verdana" pitchFamily="34" charset="0"/>
              </a:rPr>
              <a:t>The contents of a digital certificate are outlined below:</a:t>
            </a:r>
          </a:p>
        </p:txBody>
      </p:sp>
      <p:sp>
        <p:nvSpPr>
          <p:cNvPr id="46084"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6085"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What information a digital certificate carries?</a:t>
            </a:r>
          </a:p>
        </p:txBody>
      </p:sp>
      <p:graphicFrame>
        <p:nvGraphicFramePr>
          <p:cNvPr id="7" name="Table 6"/>
          <p:cNvGraphicFramePr>
            <a:graphicFrameLocks noGrp="1"/>
          </p:cNvGraphicFramePr>
          <p:nvPr/>
        </p:nvGraphicFramePr>
        <p:xfrm>
          <a:off x="304800" y="4953000"/>
          <a:ext cx="8610600" cy="1454152"/>
        </p:xfrm>
        <a:graphic>
          <a:graphicData uri="http://schemas.openxmlformats.org/drawingml/2006/table">
            <a:tbl>
              <a:tblPr firstRow="1" bandRow="1">
                <a:tableStyleId>{5C22544A-7EE6-4342-B048-85BDC9FD1C3A}</a:tableStyleId>
              </a:tblPr>
              <a:tblGrid>
                <a:gridCol w="402364"/>
                <a:gridCol w="8208236"/>
              </a:tblGrid>
              <a:tr h="299203">
                <a:tc>
                  <a:txBody>
                    <a:bodyPr/>
                    <a:lstStyle/>
                    <a:p>
                      <a:pPr marL="0" marR="0" algn="just">
                        <a:lnSpc>
                          <a:spcPct val="90000"/>
                        </a:lnSpc>
                        <a:spcBef>
                          <a:spcPts val="0"/>
                        </a:spcBef>
                        <a:spcAft>
                          <a:spcPts val="0"/>
                        </a:spcAft>
                      </a:pPr>
                      <a:r>
                        <a:rPr lang="en-US" sz="1500" b="0" dirty="0">
                          <a:solidFill>
                            <a:srgbClr val="000000"/>
                          </a:solidFill>
                          <a:latin typeface="Verdana"/>
                          <a:ea typeface="Times New Roman"/>
                          <a:cs typeface="Verdana"/>
                        </a:rPr>
                        <a:t>1.</a:t>
                      </a:r>
                      <a:endParaRPr lang="en-US" sz="1500" b="0" dirty="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b="0" dirty="0">
                          <a:solidFill>
                            <a:srgbClr val="000000"/>
                          </a:solidFill>
                          <a:latin typeface="Verdana"/>
                          <a:ea typeface="Times New Roman"/>
                          <a:cs typeface="Verdana"/>
                        </a:rPr>
                        <a:t>Basic identity of </a:t>
                      </a:r>
                      <a:r>
                        <a:rPr lang="en-US" sz="1500" b="0" dirty="0" smtClean="0">
                          <a:solidFill>
                            <a:srgbClr val="000000"/>
                          </a:solidFill>
                          <a:latin typeface="Verdana"/>
                          <a:ea typeface="Times New Roman"/>
                          <a:cs typeface="Verdana"/>
                        </a:rPr>
                        <a:t>user/owner </a:t>
                      </a:r>
                      <a:r>
                        <a:rPr lang="en-US" sz="1500" b="0" dirty="0">
                          <a:solidFill>
                            <a:srgbClr val="000000"/>
                          </a:solidFill>
                          <a:latin typeface="Verdana"/>
                          <a:ea typeface="Times New Roman"/>
                          <a:cs typeface="Verdana"/>
                        </a:rPr>
                        <a:t>(name, </a:t>
                      </a:r>
                      <a:r>
                        <a:rPr lang="en-US" sz="1500" b="0" dirty="0" smtClean="0">
                          <a:solidFill>
                            <a:srgbClr val="000000"/>
                          </a:solidFill>
                          <a:latin typeface="Verdana"/>
                          <a:ea typeface="Times New Roman"/>
                          <a:cs typeface="Verdana"/>
                        </a:rPr>
                        <a:t>e-mail address, postal-mail address, </a:t>
                      </a:r>
                      <a:r>
                        <a:rPr lang="en-US" sz="1500" b="0" dirty="0">
                          <a:solidFill>
                            <a:srgbClr val="000000"/>
                          </a:solidFill>
                          <a:latin typeface="Verdana"/>
                          <a:ea typeface="Times New Roman"/>
                          <a:cs typeface="Verdana"/>
                        </a:rPr>
                        <a:t>SSN, etc)</a:t>
                      </a:r>
                      <a:endParaRPr lang="en-US" sz="1500" b="0" dirty="0">
                        <a:latin typeface="Times New Roman"/>
                        <a:ea typeface="Times New Roman"/>
                      </a:endParaRPr>
                    </a:p>
                  </a:txBody>
                  <a:tcPr marL="68580" marR="68580" marT="0" marB="0"/>
                </a:tc>
              </a:tr>
              <a:tr h="205740">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2.</a:t>
                      </a:r>
                      <a:endParaRPr lang="en-US" sz="150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dirty="0">
                          <a:solidFill>
                            <a:srgbClr val="000000"/>
                          </a:solidFill>
                          <a:latin typeface="Verdana"/>
                          <a:ea typeface="Times New Roman"/>
                          <a:cs typeface="Verdana"/>
                        </a:rPr>
                        <a:t>Digital signature and ID information of </a:t>
                      </a:r>
                      <a:r>
                        <a:rPr lang="en-US" sz="1500" dirty="0" smtClean="0">
                          <a:solidFill>
                            <a:srgbClr val="000000"/>
                          </a:solidFill>
                          <a:latin typeface="Verdana"/>
                          <a:ea typeface="Times New Roman"/>
                          <a:cs typeface="Verdana"/>
                        </a:rPr>
                        <a:t>issuing authority</a:t>
                      </a:r>
                      <a:r>
                        <a:rPr lang="en-US" sz="1500" dirty="0">
                          <a:solidFill>
                            <a:srgbClr val="000000"/>
                          </a:solidFill>
                          <a:latin typeface="Verdana"/>
                          <a:ea typeface="Times New Roman"/>
                          <a:cs typeface="Verdana"/>
                        </a:rPr>
                        <a:t>.</a:t>
                      </a:r>
                      <a:endParaRPr lang="en-US" sz="1500" dirty="0">
                        <a:latin typeface="Times New Roman"/>
                        <a:ea typeface="Times New Roman"/>
                      </a:endParaRPr>
                    </a:p>
                  </a:txBody>
                  <a:tcPr marL="68580" marR="68580" marT="0" marB="0"/>
                </a:tc>
              </a:tr>
              <a:tr h="205740">
                <a:tc>
                  <a:txBody>
                    <a:bodyPr/>
                    <a:lstStyle/>
                    <a:p>
                      <a:pPr marL="0" marR="0" algn="just">
                        <a:lnSpc>
                          <a:spcPct val="90000"/>
                        </a:lnSpc>
                        <a:spcBef>
                          <a:spcPts val="0"/>
                        </a:spcBef>
                        <a:spcAft>
                          <a:spcPts val="0"/>
                        </a:spcAft>
                      </a:pPr>
                      <a:r>
                        <a:rPr lang="en-US" sz="1500" dirty="0">
                          <a:solidFill>
                            <a:srgbClr val="000000"/>
                          </a:solidFill>
                          <a:latin typeface="Verdana"/>
                          <a:ea typeface="Times New Roman"/>
                          <a:cs typeface="Verdana"/>
                        </a:rPr>
                        <a:t>3.</a:t>
                      </a:r>
                      <a:endParaRPr lang="en-US" sz="1500" dirty="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dirty="0" smtClean="0">
                          <a:solidFill>
                            <a:srgbClr val="000000"/>
                          </a:solidFill>
                          <a:latin typeface="Verdana"/>
                          <a:ea typeface="Times New Roman"/>
                          <a:cs typeface="Verdana"/>
                        </a:rPr>
                        <a:t>User’s/owner’s </a:t>
                      </a:r>
                      <a:r>
                        <a:rPr lang="en-US" sz="1500" dirty="0">
                          <a:solidFill>
                            <a:srgbClr val="000000"/>
                          </a:solidFill>
                          <a:latin typeface="Verdana"/>
                          <a:ea typeface="Times New Roman"/>
                          <a:cs typeface="Verdana"/>
                        </a:rPr>
                        <a:t>public </a:t>
                      </a:r>
                      <a:r>
                        <a:rPr lang="en-US" sz="1500" dirty="0" smtClean="0">
                          <a:solidFill>
                            <a:srgbClr val="000000"/>
                          </a:solidFill>
                          <a:latin typeface="Verdana"/>
                          <a:ea typeface="Times New Roman"/>
                          <a:cs typeface="Verdana"/>
                        </a:rPr>
                        <a:t>key, Certifying authority’s public key.</a:t>
                      </a:r>
                      <a:endParaRPr lang="en-US" sz="1500" dirty="0">
                        <a:latin typeface="Times New Roman"/>
                        <a:ea typeface="Times New Roman"/>
                      </a:endParaRPr>
                    </a:p>
                  </a:txBody>
                  <a:tcPr marL="68580" marR="68580" marT="0" marB="0"/>
                </a:tc>
              </a:tr>
              <a:tr h="205740">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4.</a:t>
                      </a:r>
                      <a:endParaRPr lang="en-US" sz="150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dirty="0">
                          <a:solidFill>
                            <a:srgbClr val="000000"/>
                          </a:solidFill>
                          <a:latin typeface="Verdana"/>
                          <a:ea typeface="Times New Roman"/>
                          <a:cs typeface="Verdana"/>
                        </a:rPr>
                        <a:t>Dates of validity and expiration of the certificate</a:t>
                      </a:r>
                      <a:endParaRPr lang="en-US" sz="1500" dirty="0">
                        <a:latin typeface="Times New Roman"/>
                        <a:ea typeface="Times New Roman"/>
                      </a:endParaRPr>
                    </a:p>
                  </a:txBody>
                  <a:tcPr marL="68580" marR="68580" marT="0" marB="0"/>
                </a:tc>
              </a:tr>
              <a:tr h="205740">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5.</a:t>
                      </a:r>
                      <a:endParaRPr lang="en-US" sz="150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Version or class of certification (i.e. class 1, class 2, etc)</a:t>
                      </a:r>
                      <a:endParaRPr lang="en-US" sz="1500">
                        <a:latin typeface="Times New Roman"/>
                        <a:ea typeface="Times New Roman"/>
                      </a:endParaRPr>
                    </a:p>
                  </a:txBody>
                  <a:tcPr marL="68580" marR="68580" marT="0" marB="0"/>
                </a:tc>
              </a:tr>
              <a:tr h="331989">
                <a:tc>
                  <a:txBody>
                    <a:bodyPr/>
                    <a:lstStyle/>
                    <a:p>
                      <a:pPr marL="0" marR="0" algn="just">
                        <a:lnSpc>
                          <a:spcPct val="90000"/>
                        </a:lnSpc>
                        <a:spcBef>
                          <a:spcPts val="0"/>
                        </a:spcBef>
                        <a:spcAft>
                          <a:spcPts val="0"/>
                        </a:spcAft>
                      </a:pPr>
                      <a:r>
                        <a:rPr lang="en-US" sz="1500">
                          <a:solidFill>
                            <a:srgbClr val="000000"/>
                          </a:solidFill>
                          <a:latin typeface="Verdana"/>
                          <a:ea typeface="Times New Roman"/>
                          <a:cs typeface="Verdana"/>
                        </a:rPr>
                        <a:t>6.</a:t>
                      </a:r>
                      <a:endParaRPr lang="en-US" sz="1500">
                        <a:latin typeface="Times New Roman"/>
                        <a:ea typeface="Times New Roman"/>
                      </a:endParaRPr>
                    </a:p>
                  </a:txBody>
                  <a:tcPr marL="68580" marR="68580" marT="0" marB="0"/>
                </a:tc>
                <a:tc>
                  <a:txBody>
                    <a:bodyPr/>
                    <a:lstStyle/>
                    <a:p>
                      <a:pPr marL="0" marR="0" algn="just">
                        <a:lnSpc>
                          <a:spcPct val="90000"/>
                        </a:lnSpc>
                        <a:spcBef>
                          <a:spcPts val="0"/>
                        </a:spcBef>
                        <a:spcAft>
                          <a:spcPts val="0"/>
                        </a:spcAft>
                      </a:pPr>
                      <a:r>
                        <a:rPr lang="en-US" sz="1500" dirty="0">
                          <a:solidFill>
                            <a:srgbClr val="000000"/>
                          </a:solidFill>
                          <a:latin typeface="Verdana"/>
                          <a:ea typeface="Times New Roman"/>
                          <a:cs typeface="Verdana"/>
                        </a:rPr>
                        <a:t>Certificate’s ID number/ Serial number (an integer assigned by the issuer)</a:t>
                      </a:r>
                      <a:endParaRPr lang="en-US" sz="1500" dirty="0">
                        <a:latin typeface="Times New Roman"/>
                        <a:ea typeface="Times New Roman"/>
                      </a:endParaRPr>
                    </a:p>
                  </a:txBody>
                  <a:tcPr marL="68580" marR="68580" marT="0" marB="0"/>
                </a:tc>
              </a:tr>
            </a:tbl>
          </a:graphicData>
        </a:graphic>
      </p:graphicFrame>
      <p:sp>
        <p:nvSpPr>
          <p:cNvPr id="4610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ChangeArrowheads="1"/>
          </p:cNvSpPr>
          <p:nvPr/>
        </p:nvSpPr>
        <p:spPr bwMode="auto">
          <a:xfrm>
            <a:off x="0" y="838200"/>
            <a:ext cx="8686800" cy="5924550"/>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You can use the digital certificate to digitally sign email, documents, files etc. to prove you were the author, and that they have not been tampered with. </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You can also use some types of certificate as digital ID.  Others can electronically challenge you to prove you know the private key that fits with the public key in the certificate by encrypting a message they provide.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The problem with that is, all the information in the certificate is revealed to whoever you show it to.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If you want to selectively reveal information, you need several certificates. </a:t>
            </a:r>
          </a:p>
          <a:p>
            <a:pPr marL="2286000" indent="-457200" algn="just">
              <a:buFont typeface="Wingdings" pitchFamily="2" charset="2"/>
              <a:buChar char="q"/>
              <a:defRPr/>
            </a:pPr>
            <a:r>
              <a:rPr lang="en-US" sz="1300" b="0" dirty="0">
                <a:latin typeface="Verdana" pitchFamily="34" charset="0"/>
                <a:ea typeface="Verdana" pitchFamily="34" charset="0"/>
                <a:cs typeface="Verdana" pitchFamily="34" charset="0"/>
              </a:rPr>
              <a:t>You might want one with just your birth date for entry to porn sites, but no other information. You might want one that revealed only a very minimal amount of information when dealing with on-line vendors to avoid being bombarded with junk electronic and snail mail. </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Digital certificates can also be used instead of passwords to verify who you are to some site.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The site challenges you by sending you a message that you digitally sign and send back. If some spy had snooped on you logging in before, it would not help him to spoof you, the way it would had you used a password.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Thus, a digital certificate eliminates remembering multiple passwords and enhances security, because it can not be guessed, forgotten, forged, or intercepted.</a:t>
            </a:r>
          </a:p>
        </p:txBody>
      </p:sp>
      <p:sp>
        <p:nvSpPr>
          <p:cNvPr id="4710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7109"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 what purposes you can use the digital certificates?</a:t>
            </a:r>
          </a:p>
        </p:txBody>
      </p:sp>
      <p:sp>
        <p:nvSpPr>
          <p:cNvPr id="4711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ChangeArrowheads="1"/>
          </p:cNvSpPr>
          <p:nvPr/>
        </p:nvSpPr>
        <p:spPr bwMode="auto">
          <a:xfrm>
            <a:off x="0" y="838200"/>
            <a:ext cx="8686800" cy="4246563"/>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Other types of certificate allow you to encrypt and sign all HTML traffic leaving your web server, thus proving it came from you and providing privacy.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Recipients can determine whether data did indeed come from you by checking the digital signature.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To verify, all they need is a master certificate from the signing authority, which comes built into their browser or email software. They don't need to check up your key in an on-line database unless they want to check to see if the certificate has been revoked. </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In many ways, digital certificates are the heart of secure online transactions.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In shopping on the Internet, buyers need evidence that they can trust the vendor. Digital certificate establishes a merchant’s identity and thus ensures secure e-commerce transaction.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MasterCard and Visa have designed the SET certificate that can be used for secure financial transactions over the web. VeriSign supplies the certificates. </a:t>
            </a:r>
          </a:p>
        </p:txBody>
      </p:sp>
      <p:sp>
        <p:nvSpPr>
          <p:cNvPr id="4813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3"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 what purposes you can use the digital certificates (cont…)?</a:t>
            </a:r>
          </a:p>
        </p:txBody>
      </p:sp>
      <p:sp>
        <p:nvSpPr>
          <p:cNvPr id="4813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ChangeArrowheads="1"/>
          </p:cNvSpPr>
          <p:nvPr/>
        </p:nvSpPr>
        <p:spPr bwMode="auto">
          <a:xfrm>
            <a:off x="0" y="838200"/>
            <a:ext cx="8686800" cy="5862638"/>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A digital certificate can be issued (for a fee) in one of FOUR classes:</a:t>
            </a:r>
          </a:p>
          <a:p>
            <a:pPr marL="1143000" indent="-457200" algn="just">
              <a:buFont typeface="+mj-lt"/>
              <a:buAutoNum type="arabicPeriod"/>
              <a:defRPr/>
            </a:pPr>
            <a:r>
              <a:rPr lang="en-US" sz="1800" dirty="0">
                <a:solidFill>
                  <a:srgbClr val="0000FF"/>
                </a:solidFill>
                <a:latin typeface="Verdana" pitchFamily="34" charset="0"/>
                <a:ea typeface="Verdana" pitchFamily="34" charset="0"/>
                <a:cs typeface="Verdana" pitchFamily="34" charset="0"/>
              </a:rPr>
              <a:t>Class 1 Certificate:</a:t>
            </a:r>
          </a:p>
          <a:p>
            <a:pPr marL="1828800" indent="-457200" algn="just">
              <a:buFont typeface="Wingdings" pitchFamily="2" charset="2"/>
              <a:buChar char="v"/>
              <a:defRPr/>
            </a:pPr>
            <a:r>
              <a:rPr lang="en-US" sz="1500" b="0" dirty="0">
                <a:latin typeface="Verdana" pitchFamily="34" charset="0"/>
                <a:ea typeface="Verdana" pitchFamily="34" charset="0"/>
                <a:cs typeface="Verdana" pitchFamily="34" charset="0"/>
              </a:rPr>
              <a:t>Certificates of this class are the quickest and simplest to issue because they contain minimum checks on the user’s background. Only the name, address and e-mail address of the user are checked. Think of it </a:t>
            </a:r>
            <a:r>
              <a:rPr lang="en-US" sz="1500" b="0" dirty="0">
                <a:solidFill>
                  <a:srgbClr val="FF0000"/>
                </a:solidFill>
                <a:latin typeface="Verdana" pitchFamily="34" charset="0"/>
                <a:ea typeface="Verdana" pitchFamily="34" charset="0"/>
                <a:cs typeface="Verdana" pitchFamily="34" charset="0"/>
              </a:rPr>
              <a:t>as a library card</a:t>
            </a:r>
            <a:r>
              <a:rPr lang="en-US" sz="1500" b="0" dirty="0">
                <a:latin typeface="Verdana" pitchFamily="34" charset="0"/>
                <a:ea typeface="Verdana" pitchFamily="34" charset="0"/>
                <a:cs typeface="Verdana" pitchFamily="34" charset="0"/>
              </a:rPr>
              <a:t>.</a:t>
            </a:r>
          </a:p>
          <a:p>
            <a:pPr marL="1143000" indent="-457200" algn="just">
              <a:buFont typeface="+mj-lt"/>
              <a:buAutoNum type="arabicPeriod" startAt="2"/>
              <a:defRPr/>
            </a:pPr>
            <a:r>
              <a:rPr lang="en-US" sz="1800" dirty="0">
                <a:solidFill>
                  <a:srgbClr val="0000FF"/>
                </a:solidFill>
                <a:latin typeface="Verdana" pitchFamily="34" charset="0"/>
                <a:ea typeface="Verdana" pitchFamily="34" charset="0"/>
                <a:cs typeface="Verdana" pitchFamily="34" charset="0"/>
              </a:rPr>
              <a:t>Class 2 Certificate:</a:t>
            </a:r>
          </a:p>
          <a:p>
            <a:pPr marL="1828800" indent="-457200" algn="just">
              <a:buFont typeface="Wingdings" pitchFamily="2" charset="2"/>
              <a:buChar char="v"/>
              <a:defRPr/>
            </a:pPr>
            <a:r>
              <a:rPr lang="en-US" sz="1500" b="0" dirty="0">
                <a:latin typeface="Verdana" pitchFamily="34" charset="0"/>
                <a:ea typeface="Verdana" pitchFamily="34" charset="0"/>
                <a:cs typeface="Verdana" pitchFamily="34" charset="0"/>
              </a:rPr>
              <a:t>Certificates of this class check for information like real name, SSN (social security number), and date of birth of the user. They require proof of physical address, locale, and e-mail address as well. This is more </a:t>
            </a:r>
            <a:r>
              <a:rPr lang="en-US" sz="1500" b="0" dirty="0">
                <a:solidFill>
                  <a:srgbClr val="FF0000"/>
                </a:solidFill>
                <a:latin typeface="Verdana" pitchFamily="34" charset="0"/>
                <a:ea typeface="Verdana" pitchFamily="34" charset="0"/>
                <a:cs typeface="Verdana" pitchFamily="34" charset="0"/>
              </a:rPr>
              <a:t>like a credit card</a:t>
            </a:r>
            <a:r>
              <a:rPr lang="en-US" sz="1500" b="0" dirty="0">
                <a:latin typeface="Verdana" pitchFamily="34" charset="0"/>
                <a:ea typeface="Verdana" pitchFamily="34" charset="0"/>
                <a:cs typeface="Verdana" pitchFamily="34" charset="0"/>
              </a:rPr>
              <a:t>, because the company giving out the certificate will consult with a credit database for verification with a third party.</a:t>
            </a:r>
          </a:p>
          <a:p>
            <a:pPr marL="1143000" indent="-457200" algn="just">
              <a:buFont typeface="+mj-lt"/>
              <a:buAutoNum type="arabicPeriod" startAt="3"/>
              <a:defRPr/>
            </a:pPr>
            <a:r>
              <a:rPr lang="en-US" sz="1800" dirty="0">
                <a:solidFill>
                  <a:srgbClr val="0000FF"/>
                </a:solidFill>
                <a:latin typeface="Verdana" pitchFamily="34" charset="0"/>
                <a:ea typeface="Verdana" pitchFamily="34" charset="0"/>
                <a:cs typeface="Verdana" pitchFamily="34" charset="0"/>
              </a:rPr>
              <a:t>Class 3 Certificate:</a:t>
            </a:r>
          </a:p>
          <a:p>
            <a:pPr marL="1828800" indent="-457200" algn="just">
              <a:buFont typeface="Wingdings" pitchFamily="2" charset="2"/>
              <a:buChar char="v"/>
              <a:defRPr/>
            </a:pPr>
            <a:r>
              <a:rPr lang="en-US" sz="1500" b="0" dirty="0">
                <a:latin typeface="Verdana" pitchFamily="34" charset="0"/>
                <a:ea typeface="Verdana" pitchFamily="34" charset="0"/>
                <a:cs typeface="Verdana" pitchFamily="34" charset="0"/>
              </a:rPr>
              <a:t>Certificates of this class are the strongest type in terms of specifics. They are </a:t>
            </a:r>
            <a:r>
              <a:rPr lang="en-US" sz="1500" b="0" dirty="0">
                <a:solidFill>
                  <a:srgbClr val="FF0000"/>
                </a:solidFill>
                <a:latin typeface="Verdana" pitchFamily="34" charset="0"/>
                <a:ea typeface="Verdana" pitchFamily="34" charset="0"/>
                <a:cs typeface="Verdana" pitchFamily="34" charset="0"/>
              </a:rPr>
              <a:t>like a driver’s license</a:t>
            </a:r>
            <a:r>
              <a:rPr lang="en-US" sz="1500" b="0" dirty="0">
                <a:latin typeface="Verdana" pitchFamily="34" charset="0"/>
                <a:ea typeface="Verdana" pitchFamily="34" charset="0"/>
                <a:cs typeface="Verdana" pitchFamily="34" charset="0"/>
              </a:rPr>
              <a:t>: To get them, you need to prove exactly who you are and that you are responsible. Organizations whose specialty is the security business foresee class 3 certificates being used for things like loans acquired online and other sensitive transactions.</a:t>
            </a:r>
            <a:endParaRPr lang="en-US" sz="1800" b="0" dirty="0">
              <a:latin typeface="Verdana" pitchFamily="34" charset="0"/>
              <a:ea typeface="Verdana" pitchFamily="34" charset="0"/>
              <a:cs typeface="Verdana" pitchFamily="34" charset="0"/>
            </a:endParaRPr>
          </a:p>
          <a:p>
            <a:pPr marL="1143000" indent="-457200" algn="just">
              <a:buFont typeface="+mj-lt"/>
              <a:buAutoNum type="arabicPeriod" startAt="4"/>
              <a:defRPr/>
            </a:pPr>
            <a:r>
              <a:rPr lang="en-US" sz="1800" dirty="0">
                <a:solidFill>
                  <a:srgbClr val="0000FF"/>
                </a:solidFill>
                <a:latin typeface="Verdana" pitchFamily="34" charset="0"/>
                <a:ea typeface="Verdana" pitchFamily="34" charset="0"/>
                <a:cs typeface="Verdana" pitchFamily="34" charset="0"/>
              </a:rPr>
              <a:t>Class 4 Certificate:</a:t>
            </a:r>
          </a:p>
          <a:p>
            <a:pPr marL="1828800" indent="-457200" algn="just">
              <a:buFont typeface="Wingdings" pitchFamily="2" charset="2"/>
              <a:buChar char="v"/>
              <a:defRPr/>
            </a:pPr>
            <a:r>
              <a:rPr lang="en-US" sz="1500" b="0" dirty="0">
                <a:latin typeface="Verdana" pitchFamily="34" charset="0"/>
                <a:ea typeface="Verdana" pitchFamily="34" charset="0"/>
                <a:cs typeface="Verdana" pitchFamily="34" charset="0"/>
              </a:rPr>
              <a:t>Certificates of this class are the most thorough. In addition to class 3 requirements, the certificate authority checks on things like the user’s position at work.</a:t>
            </a:r>
          </a:p>
        </p:txBody>
      </p:sp>
      <p:sp>
        <p:nvSpPr>
          <p:cNvPr id="4915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9157"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Different Classes of Digital Certificate:</a:t>
            </a:r>
          </a:p>
        </p:txBody>
      </p:sp>
      <p:sp>
        <p:nvSpPr>
          <p:cNvPr id="4915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5"/>
          <p:cNvSpPr>
            <a:spLocks noChangeArrowheads="1"/>
          </p:cNvSpPr>
          <p:nvPr/>
        </p:nvSpPr>
        <p:spPr bwMode="auto">
          <a:xfrm>
            <a:off x="228600" y="838200"/>
            <a:ext cx="8458200" cy="4494213"/>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Although the use of a CA has solved the problem of public-key fraud, it has created a side-effect.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Each certificate may have a different format.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If Alice wants to use a program to automatically download different certificates and digests belonging to different people, the program may not be able to do this. </a:t>
            </a:r>
          </a:p>
          <a:p>
            <a:pPr marL="2225675" indent="-350838" algn="just">
              <a:buFont typeface="Wingdings" pitchFamily="2" charset="2"/>
              <a:buChar char="q"/>
              <a:defRPr/>
            </a:pPr>
            <a:r>
              <a:rPr lang="en-US" sz="1300" b="0" dirty="0">
                <a:latin typeface="Verdana" pitchFamily="34" charset="0"/>
                <a:ea typeface="Verdana" pitchFamily="34" charset="0"/>
                <a:cs typeface="Verdana" pitchFamily="34" charset="0"/>
              </a:rPr>
              <a:t>One certificate may have the public key in one format and another in a different format. </a:t>
            </a:r>
          </a:p>
          <a:p>
            <a:pPr marL="2225675" indent="-350838" algn="just">
              <a:buFont typeface="Wingdings" pitchFamily="2" charset="2"/>
              <a:buChar char="q"/>
              <a:defRPr/>
            </a:pPr>
            <a:r>
              <a:rPr lang="en-US" sz="1300" b="0" dirty="0">
                <a:latin typeface="Verdana" pitchFamily="34" charset="0"/>
                <a:ea typeface="Verdana" pitchFamily="34" charset="0"/>
                <a:cs typeface="Verdana" pitchFamily="34" charset="0"/>
              </a:rPr>
              <a:t>The public key may be on the first line in one certificate, and on the third line in another. </a:t>
            </a:r>
          </a:p>
          <a:p>
            <a:pPr marL="1371600" indent="-457200" algn="just">
              <a:buFont typeface="Wingdings" pitchFamily="2" charset="2"/>
              <a:buChar char="v"/>
              <a:defRPr/>
            </a:pPr>
            <a:r>
              <a:rPr lang="en-US" sz="1500" b="0" dirty="0">
                <a:latin typeface="Verdana" pitchFamily="34" charset="0"/>
                <a:ea typeface="Verdana" pitchFamily="34" charset="0"/>
                <a:cs typeface="Verdana" pitchFamily="34" charset="0"/>
              </a:rPr>
              <a:t>Anything that needs to be used universally must have a universal format.</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To remove this side effect, the ITU has designed X.509, a recommendation that been accepted by the Internet with some changes. </a:t>
            </a:r>
          </a:p>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X.509 is a way to describe the certificate in a structured way. It uses a well-known protocol called ASN. 1 (Abstract Syntax Notation 1) that defines fields familiar to C programmers.</a:t>
            </a:r>
          </a:p>
        </p:txBody>
      </p:sp>
      <p:sp>
        <p:nvSpPr>
          <p:cNvPr id="5018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018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Digital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11"/>
          <p:cNvSpPr>
            <a:spLocks noChangeArrowheads="1"/>
          </p:cNvSpPr>
          <p:nvPr/>
        </p:nvSpPr>
        <p:spPr bwMode="auto">
          <a:xfrm>
            <a:off x="685800" y="6019800"/>
            <a:ext cx="74676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800">
                <a:solidFill>
                  <a:srgbClr val="0000FF"/>
                </a:solidFill>
                <a:latin typeface="Verdana" pitchFamily="34" charset="0"/>
              </a:rPr>
              <a:t>Figure:</a:t>
            </a:r>
            <a:r>
              <a:rPr lang="en-US" sz="1800">
                <a:latin typeface="Verdana" pitchFamily="34" charset="0"/>
              </a:rPr>
              <a:t> X.509 certificate format</a:t>
            </a:r>
          </a:p>
        </p:txBody>
      </p:sp>
      <p:pic>
        <p:nvPicPr>
          <p:cNvPr id="512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1606550"/>
            <a:ext cx="829945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51206"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Format of X.509 Certificate:</a:t>
            </a:r>
          </a:p>
        </p:txBody>
      </p:sp>
      <p:sp>
        <p:nvSpPr>
          <p:cNvPr id="51207" name="Rectangle 5"/>
          <p:cNvSpPr>
            <a:spLocks noChangeArrowheads="1"/>
          </p:cNvSpPr>
          <p:nvPr/>
        </p:nvSpPr>
        <p:spPr bwMode="auto">
          <a:xfrm>
            <a:off x="228600" y="838200"/>
            <a:ext cx="845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Figure below shows the format of X.509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52228"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Format of X.509 Certificate (continue…):</a:t>
            </a:r>
          </a:p>
        </p:txBody>
      </p:sp>
      <p:sp>
        <p:nvSpPr>
          <p:cNvPr id="7" name="Rectangle 5"/>
          <p:cNvSpPr>
            <a:spLocks noChangeArrowheads="1"/>
          </p:cNvSpPr>
          <p:nvPr/>
        </p:nvSpPr>
        <p:spPr bwMode="auto">
          <a:xfrm>
            <a:off x="228600" y="762000"/>
            <a:ext cx="8458200" cy="6154738"/>
          </a:xfrm>
          <a:prstGeom prst="rect">
            <a:avLst/>
          </a:prstGeom>
          <a:noFill/>
          <a:ln w="9525">
            <a:noFill/>
            <a:miter lim="800000"/>
            <a:headEnd/>
            <a:tailEnd/>
          </a:ln>
        </p:spPr>
        <p:txBody>
          <a:bodyPr anchor="ctr">
            <a:spAutoFit/>
          </a:bodyPr>
          <a:lstStyle/>
          <a:p>
            <a:pPr marL="457200" indent="-457200" algn="just">
              <a:buFont typeface="Wingdings" pitchFamily="2" charset="2"/>
              <a:buChar char="Ø"/>
              <a:defRPr/>
            </a:pPr>
            <a:r>
              <a:rPr lang="en-US" sz="1800" b="0" dirty="0">
                <a:latin typeface="Verdana" pitchFamily="34" charset="0"/>
                <a:ea typeface="Verdana" pitchFamily="34" charset="0"/>
                <a:cs typeface="Verdana" pitchFamily="34" charset="0"/>
              </a:rPr>
              <a:t>A certificate has the following fields:</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Version number: </a:t>
            </a:r>
          </a:p>
          <a:p>
            <a:pPr marL="1143000" indent="-457200" algn="just">
              <a:spcBef>
                <a:spcPts val="600"/>
              </a:spcBef>
              <a:spcAft>
                <a:spcPts val="600"/>
              </a:spcAft>
              <a:defRPr/>
            </a:pPr>
            <a:r>
              <a:rPr lang="en-US" sz="1400" b="0" dirty="0">
                <a:solidFill>
                  <a:srgbClr val="0000FF"/>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defines the version of X.509 of the certificate. The version number started at 0; the current version (third version) is 2.</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Serial number: </a:t>
            </a:r>
          </a:p>
          <a:p>
            <a:pPr marL="1143000" indent="-457200" algn="just">
              <a:spcBef>
                <a:spcPts val="600"/>
              </a:spcBef>
              <a:spcAft>
                <a:spcPts val="600"/>
              </a:spcAft>
              <a:defRPr/>
            </a:pPr>
            <a:r>
              <a:rPr lang="en-US" sz="1400" b="0" dirty="0">
                <a:solidFill>
                  <a:srgbClr val="FF0000"/>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defines a number assigned to each certificate. The value is unique for each certificate issuer.</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Signature algorithm ID: </a:t>
            </a:r>
          </a:p>
          <a:p>
            <a:pPr marL="1143000" indent="-457200" algn="just">
              <a:spcBef>
                <a:spcPts val="600"/>
              </a:spcBef>
              <a:spcAft>
                <a:spcPts val="600"/>
              </a:spcAft>
              <a:defRPr/>
            </a:pPr>
            <a:r>
              <a:rPr lang="en-US" sz="1400" b="0" dirty="0">
                <a:solidFill>
                  <a:srgbClr val="0000FF"/>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identifies the algorithm used to sign the certificate. Any parameter that is needed for the signature is also defined in this field.</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Issuer name:</a:t>
            </a:r>
            <a:r>
              <a:rPr lang="en-US" sz="1500" b="0" dirty="0">
                <a:latin typeface="Verdana" pitchFamily="34" charset="0"/>
                <a:ea typeface="Verdana" pitchFamily="34" charset="0"/>
                <a:cs typeface="Verdana" pitchFamily="34" charset="0"/>
              </a:rPr>
              <a:t>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identifies the certification authority that issued the certificate. The name is normally a hierarchy of strings that defines a country, a state, organization, department, and so on.</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Validity Period: </a:t>
            </a:r>
          </a:p>
          <a:p>
            <a:pPr marL="1143000" indent="-457200" algn="just">
              <a:spcBef>
                <a:spcPts val="600"/>
              </a:spcBef>
              <a:spcAft>
                <a:spcPts val="600"/>
              </a:spcAft>
              <a:defRPr/>
            </a:pPr>
            <a:r>
              <a:rPr lang="en-US" sz="1400" b="0" dirty="0">
                <a:solidFill>
                  <a:srgbClr val="0000FF"/>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defines the earliest time (not before) and the latest time (not after) the certificate is valid.</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Subject name: </a:t>
            </a:r>
          </a:p>
          <a:p>
            <a:pPr marL="1143000" indent="-457200" algn="just">
              <a:spcBef>
                <a:spcPts val="600"/>
              </a:spcBef>
              <a:spcAft>
                <a:spcPts val="600"/>
              </a:spcAft>
              <a:defRPr/>
            </a:pPr>
            <a:r>
              <a:rPr lang="en-US" sz="1400" b="0" dirty="0">
                <a:solidFill>
                  <a:srgbClr val="FF0000"/>
                </a:solidFill>
                <a:latin typeface="Verdana" pitchFamily="34" charset="0"/>
                <a:ea typeface="Verdana" pitchFamily="34" charset="0"/>
                <a:cs typeface="Verdana" pitchFamily="34" charset="0"/>
              </a:rPr>
              <a:t>	</a:t>
            </a:r>
            <a:r>
              <a:rPr lang="en-US" sz="1400" b="0" dirty="0">
                <a:latin typeface="Verdana" pitchFamily="34" charset="0"/>
                <a:ea typeface="Verdana" pitchFamily="34" charset="0"/>
                <a:cs typeface="Verdana" pitchFamily="34" charset="0"/>
              </a:rPr>
              <a:t>This field defines the entity to which the public key belongs. It is also a hierarchy of strings. Part of the field defines what is called the </a:t>
            </a:r>
            <a:r>
              <a:rPr lang="en-US" sz="1400" b="0" i="1" dirty="0">
                <a:solidFill>
                  <a:srgbClr val="FF0000"/>
                </a:solidFill>
                <a:latin typeface="Verdana" pitchFamily="34" charset="0"/>
                <a:ea typeface="Verdana" pitchFamily="34" charset="0"/>
                <a:cs typeface="Verdana" pitchFamily="34" charset="0"/>
              </a:rPr>
              <a:t>common</a:t>
            </a:r>
            <a:r>
              <a:rPr lang="en-US" sz="1400" b="0" dirty="0">
                <a:solidFill>
                  <a:srgbClr val="FF0000"/>
                </a:solidFill>
                <a:latin typeface="Verdana" pitchFamily="34" charset="0"/>
                <a:ea typeface="Verdana" pitchFamily="34" charset="0"/>
                <a:cs typeface="Verdana" pitchFamily="34" charset="0"/>
              </a:rPr>
              <a:t> </a:t>
            </a:r>
            <a:r>
              <a:rPr lang="en-US" sz="1400" b="0" i="1" dirty="0">
                <a:solidFill>
                  <a:srgbClr val="FF0000"/>
                </a:solidFill>
                <a:latin typeface="Verdana" pitchFamily="34" charset="0"/>
                <a:ea typeface="Verdana" pitchFamily="34" charset="0"/>
                <a:cs typeface="Verdana" pitchFamily="34" charset="0"/>
              </a:rPr>
              <a:t>name</a:t>
            </a:r>
            <a:r>
              <a:rPr lang="en-US" sz="1400" b="0" dirty="0">
                <a:latin typeface="Verdana" pitchFamily="34" charset="0"/>
                <a:ea typeface="Verdana" pitchFamily="34" charset="0"/>
                <a:cs typeface="Verdana" pitchFamily="34" charset="0"/>
              </a:rPr>
              <a:t>, which is the actual name of the beholder of the key.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49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2"/>
          <p:cNvSpPr txBox="1">
            <a:spLocks noChangeArrowheads="1"/>
          </p:cNvSpPr>
          <p:nvPr/>
        </p:nvSpPr>
        <p:spPr bwMode="auto">
          <a:xfrm>
            <a:off x="3608388" y="6457950"/>
            <a:ext cx="4776787"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Key-distribution center (KDC)</a:t>
            </a:r>
          </a:p>
        </p:txBody>
      </p:sp>
      <p:pic>
        <p:nvPicPr>
          <p:cNvPr id="717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89363"/>
            <a:ext cx="64008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Key-Distribution Center: KDC</a:t>
            </a:r>
          </a:p>
        </p:txBody>
      </p:sp>
      <p:sp>
        <p:nvSpPr>
          <p:cNvPr id="14" name="Rectangle 5"/>
          <p:cNvSpPr>
            <a:spLocks noChangeArrowheads="1"/>
          </p:cNvSpPr>
          <p:nvPr/>
        </p:nvSpPr>
        <p:spPr bwMode="auto">
          <a:xfrm>
            <a:off x="152400" y="457200"/>
            <a:ext cx="8686800" cy="2836863"/>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Q: How can Alice send a confidential message to Bob using the KDC?</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process is as follows:</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Alice sends a request to the KDC stating that she needs a session (temporary) secret key between herself and Bob.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The KDC informs Bob about Alice’s request.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If Bob agrees, a session key is created between the two parties.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established session key between Alice and Bob with the KDC is used to authenticate Alice and Bob to the KDC which prevents Eve from impersonating either of them.</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53252" name="Rectangle 5"/>
          <p:cNvSpPr>
            <a:spLocks noChangeArrowheads="1"/>
          </p:cNvSpPr>
          <p:nvPr/>
        </p:nvSpPr>
        <p:spPr bwMode="auto">
          <a:xfrm>
            <a:off x="0" y="4968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Format of X.509 Certificate (continue…):</a:t>
            </a:r>
          </a:p>
        </p:txBody>
      </p:sp>
      <p:sp>
        <p:nvSpPr>
          <p:cNvPr id="7" name="Rectangle 5"/>
          <p:cNvSpPr>
            <a:spLocks noChangeArrowheads="1"/>
          </p:cNvSpPr>
          <p:nvPr/>
        </p:nvSpPr>
        <p:spPr bwMode="auto">
          <a:xfrm>
            <a:off x="228600" y="838200"/>
            <a:ext cx="8458200" cy="5786438"/>
          </a:xfrm>
          <a:prstGeom prst="rect">
            <a:avLst/>
          </a:prstGeom>
          <a:noFill/>
          <a:ln w="9525">
            <a:noFill/>
            <a:miter lim="800000"/>
            <a:headEnd/>
            <a:tailEnd/>
          </a:ln>
        </p:spPr>
        <p:txBody>
          <a:bodyPr anchor="ctr">
            <a:spAutoFit/>
          </a:bodyPr>
          <a:lstStyle/>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Subject public key: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defines the owner’s public key, the heart of the certificate. The field also defines the corresponding public-key algorithm (RSA, for example) and its parameters.</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Issuer unique identifier: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optional field allows two issuers to have the same </a:t>
            </a:r>
            <a:r>
              <a:rPr lang="en-US" sz="1400" b="0" i="1" dirty="0">
                <a:solidFill>
                  <a:srgbClr val="FF0000"/>
                </a:solidFill>
                <a:latin typeface="Verdana" pitchFamily="34" charset="0"/>
                <a:ea typeface="Verdana" pitchFamily="34" charset="0"/>
                <a:cs typeface="Verdana" pitchFamily="34" charset="0"/>
              </a:rPr>
              <a:t>issuer</a:t>
            </a:r>
            <a:r>
              <a:rPr lang="en-US" sz="1400" b="0" dirty="0">
                <a:latin typeface="Verdana" pitchFamily="34" charset="0"/>
                <a:ea typeface="Verdana" pitchFamily="34" charset="0"/>
                <a:cs typeface="Verdana" pitchFamily="34" charset="0"/>
              </a:rPr>
              <a:t> field value, if the </a:t>
            </a:r>
            <a:r>
              <a:rPr lang="en-US" sz="1400" b="0" i="1" dirty="0">
                <a:solidFill>
                  <a:srgbClr val="FF0000"/>
                </a:solidFill>
                <a:latin typeface="Verdana" pitchFamily="34" charset="0"/>
                <a:ea typeface="Verdana" pitchFamily="34" charset="0"/>
                <a:cs typeface="Verdana" pitchFamily="34" charset="0"/>
              </a:rPr>
              <a:t>issuer unique identifiers </a:t>
            </a:r>
            <a:r>
              <a:rPr lang="en-US" sz="1400" b="0" dirty="0">
                <a:latin typeface="Verdana" pitchFamily="34" charset="0"/>
                <a:ea typeface="Verdana" pitchFamily="34" charset="0"/>
                <a:cs typeface="Verdana" pitchFamily="34" charset="0"/>
              </a:rPr>
              <a:t>are different.</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Subject unique identifier: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optional field allows two different subjects to have the same </a:t>
            </a:r>
            <a:r>
              <a:rPr lang="en-US" sz="1400" b="0" i="1" dirty="0">
                <a:solidFill>
                  <a:srgbClr val="FF0000"/>
                </a:solidFill>
                <a:latin typeface="Verdana" pitchFamily="34" charset="0"/>
                <a:ea typeface="Verdana" pitchFamily="34" charset="0"/>
                <a:cs typeface="Verdana" pitchFamily="34" charset="0"/>
              </a:rPr>
              <a:t>subject</a:t>
            </a:r>
            <a:r>
              <a:rPr lang="en-US" sz="1400" b="0" dirty="0">
                <a:latin typeface="Verdana" pitchFamily="34" charset="0"/>
                <a:ea typeface="Verdana" pitchFamily="34" charset="0"/>
                <a:cs typeface="Verdana" pitchFamily="34" charset="0"/>
              </a:rPr>
              <a:t> field value, if the </a:t>
            </a:r>
            <a:r>
              <a:rPr lang="en-US" sz="1400" b="0" i="1" dirty="0">
                <a:solidFill>
                  <a:srgbClr val="FF0000"/>
                </a:solidFill>
                <a:latin typeface="Verdana" pitchFamily="34" charset="0"/>
                <a:ea typeface="Verdana" pitchFamily="34" charset="0"/>
                <a:cs typeface="Verdana" pitchFamily="34" charset="0"/>
              </a:rPr>
              <a:t>subject unique identifiers </a:t>
            </a:r>
            <a:r>
              <a:rPr lang="en-US" sz="1400" b="0" dirty="0">
                <a:latin typeface="Verdana" pitchFamily="34" charset="0"/>
                <a:ea typeface="Verdana" pitchFamily="34" charset="0"/>
                <a:cs typeface="Verdana" pitchFamily="34" charset="0"/>
              </a:rPr>
              <a:t>are different.</a:t>
            </a:r>
          </a:p>
          <a:p>
            <a:pPr marL="1143000" indent="-457200" algn="just">
              <a:spcBef>
                <a:spcPts val="600"/>
              </a:spcBef>
              <a:spcAft>
                <a:spcPts val="0"/>
              </a:spcAft>
              <a:buFont typeface="Wingdings" pitchFamily="2" charset="2"/>
              <a:buChar char="q"/>
              <a:defRPr/>
            </a:pPr>
            <a:r>
              <a:rPr lang="en-US" sz="1500" b="0" dirty="0">
                <a:solidFill>
                  <a:srgbClr val="FF0000"/>
                </a:solidFill>
                <a:latin typeface="Verdana" pitchFamily="34" charset="0"/>
                <a:ea typeface="Verdana" pitchFamily="34" charset="0"/>
                <a:cs typeface="Verdana" pitchFamily="34" charset="0"/>
              </a:rPr>
              <a:t>Extensions: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optional field allows issuers to add more private information to the certificate.</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Signature: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is made of three sections-</a:t>
            </a:r>
          </a:p>
          <a:p>
            <a:pPr marL="1828800" indent="-457200" algn="just">
              <a:spcBef>
                <a:spcPts val="600"/>
              </a:spcBef>
              <a:spcAft>
                <a:spcPts val="600"/>
              </a:spcAft>
              <a:buFont typeface="Wingdings" pitchFamily="2" charset="2"/>
              <a:buChar char="v"/>
              <a:defRPr/>
            </a:pPr>
            <a:r>
              <a:rPr lang="en-US" sz="1200" b="0" dirty="0">
                <a:latin typeface="Verdana" pitchFamily="34" charset="0"/>
                <a:ea typeface="Verdana" pitchFamily="34" charset="0"/>
                <a:cs typeface="Verdana" pitchFamily="34" charset="0"/>
              </a:rPr>
              <a:t>The first section contains all other fields in the certificate. </a:t>
            </a:r>
          </a:p>
          <a:p>
            <a:pPr marL="1828800" indent="-457200" algn="just">
              <a:spcBef>
                <a:spcPts val="600"/>
              </a:spcBef>
              <a:spcAft>
                <a:spcPts val="600"/>
              </a:spcAft>
              <a:buFont typeface="Wingdings" pitchFamily="2" charset="2"/>
              <a:buChar char="v"/>
              <a:defRPr/>
            </a:pPr>
            <a:r>
              <a:rPr lang="en-US" sz="1200" b="0" dirty="0">
                <a:latin typeface="Verdana" pitchFamily="34" charset="0"/>
                <a:ea typeface="Verdana" pitchFamily="34" charset="0"/>
                <a:cs typeface="Verdana" pitchFamily="34" charset="0"/>
              </a:rPr>
              <a:t>The second section contains the digest of the first section encrypted with the CA’s public key. </a:t>
            </a:r>
          </a:p>
          <a:p>
            <a:pPr marL="1828800" indent="-457200" algn="just">
              <a:spcBef>
                <a:spcPts val="600"/>
              </a:spcBef>
              <a:spcAft>
                <a:spcPts val="600"/>
              </a:spcAft>
              <a:buFont typeface="Wingdings" pitchFamily="2" charset="2"/>
              <a:buChar char="v"/>
              <a:defRPr/>
            </a:pPr>
            <a:r>
              <a:rPr lang="en-US" sz="1200" b="0" dirty="0">
                <a:latin typeface="Verdana" pitchFamily="34" charset="0"/>
                <a:ea typeface="Verdana" pitchFamily="34" charset="0"/>
                <a:cs typeface="Verdana" pitchFamily="34" charset="0"/>
              </a:rPr>
              <a:t>The third section contains the algorithm identifier used to create the second section.</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9"/>
          <p:cNvSpPr>
            <a:spLocks noChangeArrowheads="1"/>
          </p:cNvSpPr>
          <p:nvPr/>
        </p:nvSpPr>
        <p:spPr bwMode="auto">
          <a:xfrm>
            <a:off x="228600" y="590550"/>
            <a:ext cx="8686800" cy="2154238"/>
          </a:xfrm>
          <a:prstGeom prst="rect">
            <a:avLst/>
          </a:prstGeom>
          <a:solidFill>
            <a:schemeClr val="bg1"/>
          </a:solidFill>
          <a:ln w="9525">
            <a:noFill/>
            <a:miter lim="800000"/>
            <a:headEnd/>
            <a:tailEnd/>
          </a:ln>
        </p:spPr>
        <p:txBody>
          <a:bodyPr>
            <a:spAutoFit/>
          </a:bodyPr>
          <a:lstStyle/>
          <a:p>
            <a:pPr algn="just">
              <a:defRPr/>
            </a:pPr>
            <a:r>
              <a:rPr lang="en-US" sz="1800" dirty="0">
                <a:solidFill>
                  <a:schemeClr val="folHlink"/>
                </a:solidFill>
                <a:latin typeface="Verdana" pitchFamily="34" charset="0"/>
                <a:ea typeface="Verdana" pitchFamily="34" charset="0"/>
                <a:cs typeface="Verdana" pitchFamily="34" charset="0"/>
              </a:rPr>
              <a:t>Certificate Renewal:</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Each certificate has a period of validity. </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If there is no problem with the certificate, the CA issues a new certificate before the old one expires. </a:t>
            </a:r>
          </a:p>
          <a:p>
            <a:pPr marL="914400" indent="-457200" algn="just">
              <a:buFont typeface="Wingdings" pitchFamily="2" charset="2"/>
              <a:buChar char="v"/>
              <a:defRPr/>
            </a:pPr>
            <a:r>
              <a:rPr lang="en-US" sz="1500" b="0" dirty="0">
                <a:latin typeface="Verdana" pitchFamily="34" charset="0"/>
                <a:ea typeface="Verdana" pitchFamily="34" charset="0"/>
                <a:cs typeface="Verdana" pitchFamily="34" charset="0"/>
              </a:rPr>
              <a:t>The process is like the renewal of credit cards by a credit card company; the credit card holder normally receives a renewed credit card before the one expires.</a:t>
            </a:r>
          </a:p>
        </p:txBody>
      </p:sp>
      <p:sp>
        <p:nvSpPr>
          <p:cNvPr id="5427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11"/>
          <p:cNvSpPr>
            <a:spLocks noChangeArrowheads="1"/>
          </p:cNvSpPr>
          <p:nvPr/>
        </p:nvSpPr>
        <p:spPr bwMode="auto">
          <a:xfrm>
            <a:off x="304800" y="609600"/>
            <a:ext cx="8458200" cy="5186363"/>
          </a:xfrm>
          <a:prstGeom prst="rect">
            <a:avLst/>
          </a:prstGeom>
          <a:solidFill>
            <a:schemeClr val="bg1"/>
          </a:solidFill>
          <a:ln w="9525">
            <a:noFill/>
            <a:miter lim="800000"/>
            <a:headEnd/>
            <a:tailEnd/>
          </a:ln>
        </p:spPr>
        <p:txBody>
          <a:bodyPr>
            <a:spAutoFit/>
          </a:bodyPr>
          <a:lstStyle/>
          <a:p>
            <a:pPr algn="just">
              <a:spcBef>
                <a:spcPts val="600"/>
              </a:spcBef>
              <a:spcAft>
                <a:spcPts val="600"/>
              </a:spcAft>
              <a:defRPr/>
            </a:pPr>
            <a:r>
              <a:rPr lang="en-US" sz="1800" dirty="0">
                <a:solidFill>
                  <a:schemeClr val="folHlink"/>
                </a:solidFill>
                <a:latin typeface="Verdana" pitchFamily="34" charset="0"/>
                <a:ea typeface="Verdana" pitchFamily="34" charset="0"/>
                <a:cs typeface="Verdana" pitchFamily="34" charset="0"/>
              </a:rPr>
              <a:t>Certificate Revocation:</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In some cases a certificate must be revoked before its expiration.</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Here are some examples:</a:t>
            </a:r>
          </a:p>
          <a:p>
            <a:pPr marL="914400" indent="-342900" algn="just">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The user’s (subject’s) private key (corresponding to the public key listed in the certificate) might have been comprised.</a:t>
            </a:r>
          </a:p>
          <a:p>
            <a:pPr marL="914400" indent="-342900" algn="just">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The CA is no longer willing to certify the user. For example, the user’s certificate relates to an organization that she no longer works for.</a:t>
            </a:r>
          </a:p>
          <a:p>
            <a:pPr marL="914400" indent="-342900" algn="just">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The CA’s private key, which can verify certificates, may have been compromised. In this case, the CA needs to revoke all unexpired certificates.</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The revocation is done by periodically issuing a certificate revocation list (CRL). </a:t>
            </a:r>
          </a:p>
          <a:p>
            <a:pPr marL="914400" indent="-457200" algn="just">
              <a:spcBef>
                <a:spcPts val="600"/>
              </a:spcBef>
              <a:spcAft>
                <a:spcPts val="600"/>
              </a:spcAft>
              <a:buFont typeface="Wingdings" pitchFamily="2" charset="2"/>
              <a:buChar char="v"/>
              <a:defRPr/>
            </a:pPr>
            <a:r>
              <a:rPr lang="en-US" sz="1500" b="0" dirty="0">
                <a:latin typeface="Verdana" pitchFamily="34" charset="0"/>
                <a:ea typeface="Verdana" pitchFamily="34" charset="0"/>
                <a:cs typeface="Verdana" pitchFamily="34" charset="0"/>
              </a:rPr>
              <a:t>The list contains all revoked certificates that are not expired on the date the CRL is issued. </a:t>
            </a:r>
          </a:p>
          <a:p>
            <a:pPr marL="914400" indent="-457200" algn="just">
              <a:spcBef>
                <a:spcPts val="600"/>
              </a:spcBef>
              <a:spcAft>
                <a:spcPts val="600"/>
              </a:spcAft>
              <a:buFont typeface="Wingdings" pitchFamily="2" charset="2"/>
              <a:buChar char="v"/>
              <a:defRPr/>
            </a:pPr>
            <a:r>
              <a:rPr lang="en-US" sz="1500" b="0" dirty="0">
                <a:latin typeface="Verdana" pitchFamily="34" charset="0"/>
                <a:ea typeface="Verdana" pitchFamily="34" charset="0"/>
                <a:cs typeface="Verdana" pitchFamily="34" charset="0"/>
              </a:rPr>
              <a:t>When a user wants to use a certificate, she first needs to check the directory of the corresponding CA for the last certificate revocation list. </a:t>
            </a:r>
          </a:p>
        </p:txBody>
      </p:sp>
      <p:sp>
        <p:nvSpPr>
          <p:cNvPr id="5530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11"/>
          <p:cNvSpPr>
            <a:spLocks noChangeArrowheads="1"/>
          </p:cNvSpPr>
          <p:nvPr/>
        </p:nvSpPr>
        <p:spPr bwMode="auto">
          <a:xfrm>
            <a:off x="304800" y="609600"/>
            <a:ext cx="8458200" cy="784225"/>
          </a:xfrm>
          <a:prstGeom prst="rect">
            <a:avLst/>
          </a:prstGeom>
          <a:solidFill>
            <a:schemeClr val="bg1"/>
          </a:solidFill>
          <a:ln w="9525">
            <a:noFill/>
            <a:miter lim="800000"/>
            <a:headEnd/>
            <a:tailEnd/>
          </a:ln>
        </p:spPr>
        <p:txBody>
          <a:bodyPr>
            <a:spAutoFit/>
          </a:bodyPr>
          <a:lstStyle/>
          <a:p>
            <a:pPr algn="just">
              <a:spcBef>
                <a:spcPts val="600"/>
              </a:spcBef>
              <a:spcAft>
                <a:spcPts val="600"/>
              </a:spcAft>
              <a:defRPr/>
            </a:pPr>
            <a:r>
              <a:rPr lang="en-US" sz="1800" dirty="0">
                <a:solidFill>
                  <a:schemeClr val="folHlink"/>
                </a:solidFill>
                <a:latin typeface="Verdana" pitchFamily="34" charset="0"/>
                <a:ea typeface="Verdana" pitchFamily="34" charset="0"/>
                <a:cs typeface="Verdana" pitchFamily="34" charset="0"/>
              </a:rPr>
              <a:t>Certificate Revocation Format:</a:t>
            </a:r>
          </a:p>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Figure below shows the certificate revocation list.</a:t>
            </a:r>
          </a:p>
        </p:txBody>
      </p:sp>
      <p:sp>
        <p:nvSpPr>
          <p:cNvPr id="2"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56325" name="Text Box 11"/>
          <p:cNvSpPr txBox="1">
            <a:spLocks noChangeArrowheads="1"/>
          </p:cNvSpPr>
          <p:nvPr/>
        </p:nvSpPr>
        <p:spPr bwMode="auto">
          <a:xfrm>
            <a:off x="2743200" y="6172200"/>
            <a:ext cx="4525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Certificate revocation format</a:t>
            </a:r>
          </a:p>
        </p:txBody>
      </p:sp>
      <p:pic>
        <p:nvPicPr>
          <p:cNvPr id="5632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29945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53</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X.509 Certificate</a:t>
            </a:r>
          </a:p>
        </p:txBody>
      </p:sp>
      <p:sp>
        <p:nvSpPr>
          <p:cNvPr id="7" name="Rectangle 5"/>
          <p:cNvSpPr>
            <a:spLocks noChangeArrowheads="1"/>
          </p:cNvSpPr>
          <p:nvPr/>
        </p:nvSpPr>
        <p:spPr bwMode="auto">
          <a:xfrm>
            <a:off x="228600" y="1052513"/>
            <a:ext cx="8458200" cy="5000625"/>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A certificate revocation list has the following fields:</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Signature algorithm ID: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is the same as the one in the certificate.</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Issuer name:</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is the same as the one in the certificate.</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This update date: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defines when the list is released.</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Next update date:</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defines the next date when the new list will be released.</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Revoked certificate.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is a repeated list of all unexpired certificates that ha been revoked. Each list contains two sections: user certificate serial number and revocation date.</a:t>
            </a:r>
          </a:p>
          <a:p>
            <a:pPr marL="1143000" indent="-457200" algn="just">
              <a:spcBef>
                <a:spcPts val="600"/>
              </a:spcBef>
              <a:spcAft>
                <a:spcPts val="0"/>
              </a:spcAft>
              <a:buFont typeface="Wingdings" pitchFamily="2" charset="2"/>
              <a:buChar char="q"/>
              <a:defRPr/>
            </a:pPr>
            <a:r>
              <a:rPr lang="en-US" sz="1500" b="0" dirty="0">
                <a:solidFill>
                  <a:srgbClr val="0000FF"/>
                </a:solidFill>
                <a:latin typeface="Verdana" pitchFamily="34" charset="0"/>
                <a:ea typeface="Verdana" pitchFamily="34" charset="0"/>
                <a:cs typeface="Verdana" pitchFamily="34" charset="0"/>
              </a:rPr>
              <a:t>Signature. </a:t>
            </a:r>
          </a:p>
          <a:p>
            <a:pPr marL="1143000" indent="-457200" algn="just">
              <a:spcBef>
                <a:spcPts val="600"/>
              </a:spcBef>
              <a:spcAft>
                <a:spcPts val="600"/>
              </a:spcAft>
              <a:defRPr/>
            </a:pPr>
            <a:r>
              <a:rPr lang="en-US" sz="1400" b="0" dirty="0">
                <a:latin typeface="Verdana" pitchFamily="34" charset="0"/>
                <a:ea typeface="Verdana" pitchFamily="34" charset="0"/>
                <a:cs typeface="Verdana" pitchFamily="34" charset="0"/>
              </a:rPr>
              <a:t>	This field is the same as the one in the certificate list.</a:t>
            </a:r>
          </a:p>
          <a:p>
            <a:pPr marL="1143000" indent="-457200" algn="just">
              <a:spcBef>
                <a:spcPts val="600"/>
              </a:spcBef>
              <a:spcAft>
                <a:spcPts val="600"/>
              </a:spcAft>
              <a:defRPr/>
            </a:pPr>
            <a:endParaRPr lang="en-US" sz="1400" b="0" dirty="0">
              <a:latin typeface="Verdana" pitchFamily="34" charset="0"/>
              <a:ea typeface="Verdana" pitchFamily="34" charset="0"/>
              <a:cs typeface="Verdana" pitchFamily="34" charset="0"/>
            </a:endParaRPr>
          </a:p>
        </p:txBody>
      </p:sp>
      <p:sp>
        <p:nvSpPr>
          <p:cNvPr id="57349" name="Rectangle 11"/>
          <p:cNvSpPr>
            <a:spLocks noChangeArrowheads="1"/>
          </p:cNvSpPr>
          <p:nvPr/>
        </p:nvSpPr>
        <p:spPr bwMode="auto">
          <a:xfrm>
            <a:off x="304800" y="609600"/>
            <a:ext cx="8458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ts val="600"/>
              </a:spcBef>
              <a:spcAft>
                <a:spcPts val="600"/>
              </a:spcAft>
            </a:pPr>
            <a:r>
              <a:rPr lang="en-US" sz="1800">
                <a:solidFill>
                  <a:schemeClr val="folHlink"/>
                </a:solidFill>
                <a:latin typeface="Verdana" pitchFamily="34" charset="0"/>
              </a:rPr>
              <a:t>Certificate Revocation Format (cont…):</a:t>
            </a:r>
            <a:endParaRPr lang="en-US" sz="1700" b="0">
              <a:latin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54</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5"/>
          <p:cNvSpPr>
            <a:spLocks noChangeArrowheads="1"/>
          </p:cNvSpPr>
          <p:nvPr/>
        </p:nvSpPr>
        <p:spPr bwMode="auto">
          <a:xfrm>
            <a:off x="-57150" y="1570038"/>
            <a:ext cx="287655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228600" indent="-228600" algn="just">
              <a:lnSpc>
                <a:spcPct val="95000"/>
              </a:lnSpc>
              <a:buFont typeface="Wingdings" pitchFamily="2" charset="2"/>
              <a:buChar char="v"/>
            </a:pPr>
            <a:r>
              <a:rPr lang="en-US" sz="1500" b="0">
                <a:latin typeface="Verdana" pitchFamily="34" charset="0"/>
              </a:rPr>
              <a:t>These certificates are bound together with the digital signature and stored in a special directory. </a:t>
            </a:r>
          </a:p>
          <a:p>
            <a:pPr marL="228600" indent="-228600" algn="just">
              <a:lnSpc>
                <a:spcPct val="95000"/>
              </a:lnSpc>
              <a:buFont typeface="Wingdings" pitchFamily="2" charset="2"/>
              <a:buChar char="v"/>
            </a:pPr>
            <a:r>
              <a:rPr lang="en-US" sz="1500" b="0">
                <a:latin typeface="Verdana" pitchFamily="34" charset="0"/>
              </a:rPr>
              <a:t>The sender's browser looks up the recipient's certificate in the directory, and the message can be encrypted using the key embedded in the certificate. </a:t>
            </a:r>
          </a:p>
          <a:p>
            <a:pPr marL="228600" indent="-228600" algn="just">
              <a:lnSpc>
                <a:spcPct val="95000"/>
              </a:lnSpc>
              <a:buFont typeface="Wingdings" pitchFamily="2" charset="2"/>
              <a:buChar char="v"/>
            </a:pPr>
            <a:r>
              <a:rPr lang="en-US" sz="1500" b="0">
                <a:latin typeface="Verdana" pitchFamily="34" charset="0"/>
              </a:rPr>
              <a:t>The sender can then sign the message using his own private key, and the recipient can verify the signature by using the sender's public key that is vouched for by the CA.</a:t>
            </a:r>
          </a:p>
          <a:p>
            <a:pPr marL="228600" indent="-228600" algn="just">
              <a:lnSpc>
                <a:spcPct val="95000"/>
              </a:lnSpc>
              <a:buFont typeface="Wingdings" pitchFamily="2" charset="2"/>
              <a:buChar char="v"/>
            </a:pPr>
            <a:r>
              <a:rPr lang="en-US" sz="1500" b="0">
                <a:latin typeface="Verdana" pitchFamily="34" charset="0"/>
              </a:rPr>
              <a:t>The table below lists some popular certificate authorities:</a:t>
            </a:r>
          </a:p>
        </p:txBody>
      </p:sp>
      <p:sp>
        <p:nvSpPr>
          <p:cNvPr id="5837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8373"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Digital Certificate Vendors: </a:t>
            </a:r>
          </a:p>
        </p:txBody>
      </p:sp>
      <p:graphicFrame>
        <p:nvGraphicFramePr>
          <p:cNvPr id="7" name="Table 6"/>
          <p:cNvGraphicFramePr>
            <a:graphicFrameLocks noGrp="1"/>
          </p:cNvGraphicFramePr>
          <p:nvPr/>
        </p:nvGraphicFramePr>
        <p:xfrm>
          <a:off x="2895600" y="1965325"/>
          <a:ext cx="6019800" cy="4664075"/>
        </p:xfrm>
        <a:graphic>
          <a:graphicData uri="http://schemas.openxmlformats.org/drawingml/2006/table">
            <a:tbl>
              <a:tblPr firstRow="1" bandRow="1">
                <a:tableStyleId>{5C22544A-7EE6-4342-B048-85BDC9FD1C3A}</a:tableStyleId>
              </a:tblPr>
              <a:tblGrid>
                <a:gridCol w="2133600"/>
                <a:gridCol w="3886200"/>
              </a:tblGrid>
              <a:tr h="198147">
                <a:tc>
                  <a:txBody>
                    <a:bodyPr/>
                    <a:lstStyle/>
                    <a:p>
                      <a:pPr marL="0" marR="0" algn="l">
                        <a:lnSpc>
                          <a:spcPct val="100000"/>
                        </a:lnSpc>
                        <a:spcBef>
                          <a:spcPts val="600"/>
                        </a:spcBef>
                        <a:spcAft>
                          <a:spcPts val="600"/>
                        </a:spcAft>
                      </a:pPr>
                      <a:r>
                        <a:rPr lang="en-US" sz="1300" dirty="0">
                          <a:latin typeface="Verdana"/>
                          <a:ea typeface="Times New Roman"/>
                          <a:cs typeface="Arial"/>
                        </a:rPr>
                        <a:t>Company</a:t>
                      </a:r>
                      <a:endParaRPr lang="en-US" sz="1300" dirty="0">
                        <a:latin typeface="Times New Roman"/>
                        <a:ea typeface="Times New Roman"/>
                      </a:endParaRPr>
                    </a:p>
                  </a:txBody>
                  <a:tcPr marL="68580" marR="68580" marT="0" marB="0"/>
                </a:tc>
                <a:tc>
                  <a:txBody>
                    <a:bodyPr/>
                    <a:lstStyle/>
                    <a:p>
                      <a:pPr marL="0" marR="0" algn="l">
                        <a:lnSpc>
                          <a:spcPct val="100000"/>
                        </a:lnSpc>
                        <a:spcBef>
                          <a:spcPts val="600"/>
                        </a:spcBef>
                        <a:spcAft>
                          <a:spcPts val="600"/>
                        </a:spcAft>
                      </a:pPr>
                      <a:r>
                        <a:rPr lang="en-US" sz="1300" dirty="0">
                          <a:latin typeface="Verdana"/>
                          <a:ea typeface="Times New Roman"/>
                          <a:cs typeface="Arial"/>
                        </a:rPr>
                        <a:t>Types of Certificate Sold</a:t>
                      </a:r>
                      <a:endParaRPr lang="en-US" sz="1300" dirty="0">
                        <a:latin typeface="Times New Roman"/>
                        <a:ea typeface="Times New Roman"/>
                      </a:endParaRPr>
                    </a:p>
                  </a:txBody>
                  <a:tcPr marL="68580" marR="68580" marT="0" marB="0"/>
                </a:tc>
              </a:tr>
              <a:tr h="396294">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Actalis</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Italian certificate authority. Website is only in Italian. </a:t>
                      </a:r>
                      <a:endParaRPr lang="en-US" sz="1300">
                        <a:latin typeface="Times New Roman"/>
                        <a:ea typeface="Times New Roman"/>
                      </a:endParaRPr>
                    </a:p>
                  </a:txBody>
                  <a:tcPr marL="68580" marR="68580" marT="0" marB="0"/>
                </a:tc>
              </a:tr>
              <a:tr h="396294">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Certum</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A Polish company offering over a dozen different types of certificate.</a:t>
                      </a:r>
                      <a:endParaRPr lang="en-US" sz="1300">
                        <a:latin typeface="Times New Roman"/>
                        <a:ea typeface="Times New Roman"/>
                      </a:endParaRPr>
                    </a:p>
                  </a:txBody>
                  <a:tcPr marL="68580" marR="68580" marT="0" marB="0"/>
                </a:tc>
              </a:tr>
              <a:tr h="594441">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Cren</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Institutional Certificates, e.g. entire universities. Cost is per institution based on size.</a:t>
                      </a:r>
                      <a:endParaRPr lang="en-US" sz="1300">
                        <a:latin typeface="Times New Roman"/>
                        <a:ea typeface="Times New Roman"/>
                      </a:endParaRPr>
                    </a:p>
                  </a:txBody>
                  <a:tcPr marL="68580" marR="68580" marT="0" marB="0"/>
                </a:tc>
              </a:tr>
              <a:tr h="198147">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CyberTrust</a:t>
                      </a:r>
                      <a:r>
                        <a:rPr lang="en-US" sz="1300" u="none" dirty="0">
                          <a:solidFill>
                            <a:schemeClr val="tx1"/>
                          </a:solidFill>
                          <a:latin typeface="Verdana"/>
                          <a:ea typeface="Times New Roman"/>
                        </a:rPr>
                        <a:t> </a:t>
                      </a:r>
                      <a:r>
                        <a:rPr lang="en-US" sz="1300" u="none" dirty="0" smtClean="0">
                          <a:solidFill>
                            <a:schemeClr val="tx1"/>
                          </a:solidFill>
                          <a:latin typeface="Verdana"/>
                          <a:ea typeface="Times New Roman"/>
                        </a:rPr>
                        <a:t>(USA)</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Sell SSL certs for a year. </a:t>
                      </a:r>
                      <a:endParaRPr lang="en-US" sz="1300">
                        <a:latin typeface="Times New Roman"/>
                        <a:ea typeface="Times New Roman"/>
                      </a:endParaRPr>
                    </a:p>
                  </a:txBody>
                  <a:tcPr marL="68580" marR="68580" marT="0" marB="0"/>
                </a:tc>
              </a:tr>
              <a:tr h="198147">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DigitCert.com</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SSL cert per year. </a:t>
                      </a:r>
                      <a:endParaRPr lang="en-US" sz="1300">
                        <a:latin typeface="Times New Roman"/>
                        <a:ea typeface="Times New Roman"/>
                      </a:endParaRPr>
                    </a:p>
                  </a:txBody>
                  <a:tcPr marL="68580" marR="68580" marT="0" marB="0"/>
                </a:tc>
              </a:tr>
              <a:tr h="198147">
                <a:tc>
                  <a:txBody>
                    <a:bodyPr/>
                    <a:lstStyle/>
                    <a:p>
                      <a:pPr marL="0" marR="0">
                        <a:lnSpc>
                          <a:spcPct val="100000"/>
                        </a:lnSpc>
                        <a:spcBef>
                          <a:spcPts val="1200"/>
                        </a:spcBef>
                        <a:spcAft>
                          <a:spcPts val="1200"/>
                        </a:spcAft>
                      </a:pPr>
                      <a:r>
                        <a:rPr lang="en-US" sz="1300" b="0" u="none" dirty="0" err="1">
                          <a:solidFill>
                            <a:schemeClr val="tx1"/>
                          </a:solidFill>
                          <a:latin typeface="Verdana"/>
                          <a:ea typeface="Times New Roman"/>
                        </a:rPr>
                        <a:t>Ebizid</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SSL Cert to per year. </a:t>
                      </a:r>
                      <a:endParaRPr lang="en-US" sz="1300">
                        <a:latin typeface="Times New Roman"/>
                        <a:ea typeface="Times New Roman"/>
                      </a:endParaRPr>
                    </a:p>
                  </a:txBody>
                  <a:tcPr marL="68580" marR="68580" marT="0" marB="0"/>
                </a:tc>
              </a:tr>
              <a:tr h="594441">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Entrust</a:t>
                      </a:r>
                      <a:r>
                        <a:rPr lang="en-US" sz="1300" u="none" dirty="0">
                          <a:solidFill>
                            <a:schemeClr val="tx1"/>
                          </a:solidFill>
                          <a:latin typeface="Verdana"/>
                          <a:ea typeface="Times New Roman"/>
                        </a:rPr>
                        <a:t> </a:t>
                      </a:r>
                      <a:r>
                        <a:rPr lang="en-US" sz="1300" u="none" dirty="0" smtClean="0">
                          <a:solidFill>
                            <a:schemeClr val="tx1"/>
                          </a:solidFill>
                          <a:latin typeface="Verdana"/>
                          <a:ea typeface="Times New Roman"/>
                        </a:rPr>
                        <a:t>(USA)</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dirty="0">
                          <a:latin typeface="Verdana"/>
                          <a:ea typeface="Times New Roman"/>
                        </a:rPr>
                        <a:t>personal email certificates(free), SSL Server(free), VPN </a:t>
                      </a:r>
                      <a:r>
                        <a:rPr lang="en-US" sz="1300" dirty="0" smtClean="0">
                          <a:latin typeface="Verdana"/>
                          <a:ea typeface="Times New Roman"/>
                        </a:rPr>
                        <a:t>(</a:t>
                      </a:r>
                      <a:r>
                        <a:rPr lang="en-US" sz="1300" dirty="0">
                          <a:latin typeface="Verdana"/>
                          <a:ea typeface="Times New Roman"/>
                        </a:rPr>
                        <a:t>free), SET (free). Free </a:t>
                      </a:r>
                      <a:r>
                        <a:rPr lang="en-US" sz="1300" dirty="0" err="1">
                          <a:latin typeface="Verdana"/>
                          <a:ea typeface="Times New Roman"/>
                        </a:rPr>
                        <a:t>certs</a:t>
                      </a:r>
                      <a:r>
                        <a:rPr lang="en-US" sz="1300" dirty="0">
                          <a:latin typeface="Verdana"/>
                          <a:ea typeface="Times New Roman"/>
                        </a:rPr>
                        <a:t> are 60-days for testing only. </a:t>
                      </a:r>
                      <a:endParaRPr lang="en-US" sz="1300" dirty="0">
                        <a:latin typeface="Times New Roman"/>
                        <a:ea typeface="Times New Roman"/>
                      </a:endParaRPr>
                    </a:p>
                  </a:txBody>
                  <a:tcPr marL="68580" marR="68580" marT="0" marB="0"/>
                </a:tc>
              </a:tr>
              <a:tr h="396294">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PGP Pretty Good Privacy</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Certificate server software you install issues PGP certificates. </a:t>
                      </a:r>
                      <a:endParaRPr lang="en-US" sz="1300">
                        <a:latin typeface="Times New Roman"/>
                        <a:ea typeface="Times New Roman"/>
                      </a:endParaRPr>
                    </a:p>
                  </a:txBody>
                  <a:tcPr marL="68580" marR="68580" marT="0" marB="0"/>
                </a:tc>
              </a:tr>
              <a:tr h="198147">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TC Trust Center</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a:latin typeface="Verdana"/>
                          <a:ea typeface="Times New Roman"/>
                        </a:rPr>
                        <a:t>personal email certificates. </a:t>
                      </a:r>
                      <a:endParaRPr lang="en-US" sz="1300">
                        <a:latin typeface="Times New Roman"/>
                        <a:ea typeface="Times New Roman"/>
                      </a:endParaRPr>
                    </a:p>
                  </a:txBody>
                  <a:tcPr marL="68580" marR="68580" marT="0" marB="0"/>
                </a:tc>
              </a:tr>
              <a:tr h="701135">
                <a:tc>
                  <a:txBody>
                    <a:bodyPr/>
                    <a:lstStyle/>
                    <a:p>
                      <a:pPr marL="0" marR="0">
                        <a:lnSpc>
                          <a:spcPct val="100000"/>
                        </a:lnSpc>
                        <a:spcBef>
                          <a:spcPts val="1200"/>
                        </a:spcBef>
                        <a:spcAft>
                          <a:spcPts val="1200"/>
                        </a:spcAft>
                      </a:pPr>
                      <a:endParaRPr lang="en-US" sz="1300" b="0" u="none" strike="noStrike" dirty="0" smtClean="0">
                        <a:solidFill>
                          <a:schemeClr val="tx1"/>
                        </a:solidFill>
                        <a:latin typeface="Verdana"/>
                        <a:ea typeface="Times New Roman"/>
                      </a:endParaRPr>
                    </a:p>
                    <a:p>
                      <a:pPr marL="0" marR="0">
                        <a:lnSpc>
                          <a:spcPct val="100000"/>
                        </a:lnSpc>
                        <a:spcBef>
                          <a:spcPts val="1200"/>
                        </a:spcBef>
                        <a:spcAft>
                          <a:spcPts val="1200"/>
                        </a:spcAft>
                      </a:pPr>
                      <a:r>
                        <a:rPr lang="en-US" sz="1300" b="0" u="none" strike="noStrike" dirty="0" err="1" smtClean="0">
                          <a:solidFill>
                            <a:schemeClr val="tx1"/>
                          </a:solidFill>
                          <a:latin typeface="Verdana"/>
                          <a:ea typeface="Times New Roman"/>
                        </a:rPr>
                        <a:t>Thawte</a:t>
                      </a:r>
                      <a:r>
                        <a:rPr lang="en-US" sz="1300" b="0" u="none" strike="noStrike" dirty="0" smtClean="0">
                          <a:solidFill>
                            <a:schemeClr val="tx1"/>
                          </a:solidFill>
                          <a:latin typeface="Verdana"/>
                          <a:ea typeface="Times New Roman"/>
                        </a:rPr>
                        <a:t> Certification</a:t>
                      </a:r>
                      <a:r>
                        <a:rPr lang="en-US" sz="1300" u="none" dirty="0" smtClean="0">
                          <a:solidFill>
                            <a:schemeClr val="tx1"/>
                          </a:solidFill>
                          <a:latin typeface="Verdana"/>
                          <a:ea typeface="Times New Roman"/>
                        </a:rPr>
                        <a:t> </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dirty="0" smtClean="0">
                          <a:latin typeface="Verdana"/>
                          <a:ea typeface="Times New Roman"/>
                        </a:rPr>
                        <a:t>(South Africa)</a:t>
                      </a:r>
                      <a:endParaRPr lang="en-US" sz="1300" dirty="0">
                        <a:latin typeface="Times New Roman"/>
                        <a:ea typeface="Times New Roman"/>
                      </a:endParaRPr>
                    </a:p>
                  </a:txBody>
                  <a:tcPr marL="68580" marR="68580" marT="0" marB="0"/>
                </a:tc>
              </a:tr>
              <a:tr h="594441">
                <a:tc>
                  <a:txBody>
                    <a:bodyPr/>
                    <a:lstStyle/>
                    <a:p>
                      <a:pPr marL="0" marR="0">
                        <a:lnSpc>
                          <a:spcPct val="100000"/>
                        </a:lnSpc>
                        <a:spcBef>
                          <a:spcPts val="1200"/>
                        </a:spcBef>
                        <a:spcAft>
                          <a:spcPts val="1200"/>
                        </a:spcAft>
                      </a:pPr>
                      <a:r>
                        <a:rPr lang="en-US" sz="1300" b="0" u="none" dirty="0">
                          <a:solidFill>
                            <a:schemeClr val="tx1"/>
                          </a:solidFill>
                          <a:latin typeface="Verdana"/>
                          <a:ea typeface="Times New Roman"/>
                        </a:rPr>
                        <a:t>VeriSign</a:t>
                      </a:r>
                      <a:r>
                        <a:rPr lang="en-US" sz="1300" u="none" dirty="0">
                          <a:solidFill>
                            <a:schemeClr val="tx1"/>
                          </a:solidFill>
                          <a:latin typeface="Verdana"/>
                          <a:ea typeface="Times New Roman"/>
                        </a:rPr>
                        <a:t> </a:t>
                      </a:r>
                      <a:r>
                        <a:rPr lang="en-US" sz="1300" u="none" dirty="0" smtClean="0">
                          <a:solidFill>
                            <a:schemeClr val="tx1"/>
                          </a:solidFill>
                          <a:latin typeface="Verdana"/>
                          <a:ea typeface="Times New Roman"/>
                        </a:rPr>
                        <a:t>(USA)</a:t>
                      </a:r>
                      <a:endParaRPr lang="en-US" sz="1300" u="none" dirty="0">
                        <a:solidFill>
                          <a:schemeClr val="tx1"/>
                        </a:solidFill>
                        <a:latin typeface="Times New Roman"/>
                        <a:ea typeface="Times New Roman"/>
                      </a:endParaRPr>
                    </a:p>
                  </a:txBody>
                  <a:tcPr marL="68580" marR="68580" marT="0" marB="0"/>
                </a:tc>
                <a:tc>
                  <a:txBody>
                    <a:bodyPr/>
                    <a:lstStyle/>
                    <a:p>
                      <a:pPr marL="0" marR="0">
                        <a:lnSpc>
                          <a:spcPct val="100000"/>
                        </a:lnSpc>
                        <a:spcBef>
                          <a:spcPts val="1200"/>
                        </a:spcBef>
                        <a:spcAft>
                          <a:spcPts val="1200"/>
                        </a:spcAft>
                      </a:pPr>
                      <a:r>
                        <a:rPr lang="en-US" sz="1300" dirty="0" err="1">
                          <a:latin typeface="Verdana"/>
                          <a:ea typeface="Times New Roman"/>
                        </a:rPr>
                        <a:t>Verisign</a:t>
                      </a:r>
                      <a:r>
                        <a:rPr lang="en-US" sz="1300" dirty="0">
                          <a:latin typeface="Verdana"/>
                          <a:ea typeface="Times New Roman"/>
                        </a:rPr>
                        <a:t> is the prestige company for </a:t>
                      </a:r>
                      <a:r>
                        <a:rPr lang="en-US" sz="1300" dirty="0" err="1">
                          <a:latin typeface="Verdana"/>
                          <a:ea typeface="Times New Roman"/>
                        </a:rPr>
                        <a:t>certs</a:t>
                      </a:r>
                      <a:r>
                        <a:rPr lang="en-US" sz="1300" dirty="0">
                          <a:latin typeface="Verdana"/>
                          <a:ea typeface="Times New Roman"/>
                        </a:rPr>
                        <a:t>. If any cert will be supported, </a:t>
                      </a:r>
                      <a:r>
                        <a:rPr lang="en-US" sz="1300" dirty="0" smtClean="0">
                          <a:latin typeface="Verdana"/>
                          <a:ea typeface="Times New Roman"/>
                        </a:rPr>
                        <a:t>recognized </a:t>
                      </a:r>
                      <a:r>
                        <a:rPr lang="en-US" sz="1300" dirty="0">
                          <a:latin typeface="Verdana"/>
                          <a:ea typeface="Times New Roman"/>
                        </a:rPr>
                        <a:t>and accepted, it will be </a:t>
                      </a:r>
                      <a:r>
                        <a:rPr lang="en-US" sz="1300" dirty="0" err="1">
                          <a:latin typeface="Verdana"/>
                          <a:ea typeface="Times New Roman"/>
                        </a:rPr>
                        <a:t>Verisign</a:t>
                      </a:r>
                      <a:r>
                        <a:rPr lang="en-US" sz="1300" dirty="0">
                          <a:latin typeface="Verdana"/>
                          <a:ea typeface="Times New Roman"/>
                        </a:rPr>
                        <a:t>. </a:t>
                      </a:r>
                      <a:endParaRPr lang="en-US" sz="1300" dirty="0">
                        <a:latin typeface="Times New Roman"/>
                        <a:ea typeface="Times New Roman"/>
                      </a:endParaRPr>
                    </a:p>
                  </a:txBody>
                  <a:tcPr marL="68580" marR="68580" marT="0" marB="0"/>
                </a:tc>
              </a:tr>
            </a:tbl>
          </a:graphicData>
        </a:graphic>
      </p:graphicFrame>
      <p:pic>
        <p:nvPicPr>
          <p:cNvPr id="584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5400675"/>
            <a:ext cx="12858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1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Certificate Authority</a:t>
            </a:r>
          </a:p>
        </p:txBody>
      </p:sp>
      <p:sp>
        <p:nvSpPr>
          <p:cNvPr id="58417" name="Rectangle 5"/>
          <p:cNvSpPr>
            <a:spLocks noChangeArrowheads="1"/>
          </p:cNvSpPr>
          <p:nvPr/>
        </p:nvSpPr>
        <p:spPr bwMode="auto">
          <a:xfrm>
            <a:off x="-76200" y="762000"/>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228600" indent="-228600" algn="just">
              <a:buFont typeface="Wingdings" pitchFamily="2" charset="2"/>
              <a:buChar char="Ø"/>
            </a:pPr>
            <a:r>
              <a:rPr lang="en-US" sz="1800" b="0">
                <a:latin typeface="Verdana" pitchFamily="34" charset="0"/>
              </a:rPr>
              <a:t>A CA vendor (such as VeriSign, Entrust, etc) issues certificates that contain the identities and affiliations of individuals, along with their public keys.</a:t>
            </a:r>
            <a:endParaRPr lang="en-US" sz="1700" b="0">
              <a:latin typeface="Verdana" pitchFamily="34" charset="0"/>
            </a:endParaRP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55</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5"/>
          <p:cNvSpPr>
            <a:spLocks noChangeArrowheads="1"/>
          </p:cNvSpPr>
          <p:nvPr/>
        </p:nvSpPr>
        <p:spPr bwMode="auto">
          <a:xfrm>
            <a:off x="0" y="838200"/>
            <a:ext cx="88392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Some criteria to consider when buying your certificate are: </a:t>
            </a:r>
          </a:p>
          <a:p>
            <a:pPr marL="1371600" lvl="1" indent="-457200" algn="just">
              <a:buFont typeface="Wingdings" pitchFamily="2" charset="2"/>
              <a:buChar char="q"/>
            </a:pPr>
            <a:r>
              <a:rPr lang="en-US" sz="1500" b="0">
                <a:latin typeface="Verdana" pitchFamily="34" charset="0"/>
              </a:rPr>
              <a:t>Cost, both initial and renewal. </a:t>
            </a:r>
          </a:p>
          <a:p>
            <a:pPr marL="1371600" lvl="1" indent="-457200" algn="just">
              <a:buFont typeface="Wingdings" pitchFamily="2" charset="2"/>
              <a:buChar char="q"/>
            </a:pPr>
            <a:r>
              <a:rPr lang="en-US" sz="1500" b="0">
                <a:latin typeface="Verdana" pitchFamily="34" charset="0"/>
              </a:rPr>
              <a:t>Does the company provide all the different kinds of certificate you will need. It is much less hassle to get everything from one source. </a:t>
            </a:r>
          </a:p>
          <a:p>
            <a:pPr marL="1371600" lvl="1" indent="-457200" algn="just">
              <a:buFont typeface="Wingdings" pitchFamily="2" charset="2"/>
              <a:buChar char="q"/>
            </a:pPr>
            <a:r>
              <a:rPr lang="en-US" sz="1500" b="0">
                <a:latin typeface="Verdana" pitchFamily="34" charset="0"/>
              </a:rPr>
              <a:t>Are the root certificates (</a:t>
            </a:r>
            <a:r>
              <a:rPr lang="en-US" sz="1500" b="0" i="1">
                <a:latin typeface="Verdana" pitchFamily="34" charset="0"/>
              </a:rPr>
              <a:t>root certificates are typically pre-installed at the factory in browsers</a:t>
            </a:r>
            <a:r>
              <a:rPr lang="en-US" sz="1500" b="0">
                <a:latin typeface="Verdana" pitchFamily="34" charset="0"/>
              </a:rPr>
              <a:t>) of that vendor built into the browsers your clients will be using? If not, it will be a hassle for your users to manually install them. </a:t>
            </a:r>
          </a:p>
          <a:p>
            <a:pPr marL="1371600" lvl="1" indent="-457200" algn="just">
              <a:buFont typeface="Wingdings" pitchFamily="2" charset="2"/>
              <a:buChar char="q"/>
            </a:pPr>
            <a:r>
              <a:rPr lang="en-US" sz="1500" b="0">
                <a:latin typeface="Verdana" pitchFamily="34" charset="0"/>
              </a:rPr>
              <a:t>What sort of reputation does the vendor have for service? Basically you are paying them to verify that you are you. You want them to do that thoroughly without driving you crazy. </a:t>
            </a:r>
          </a:p>
        </p:txBody>
      </p:sp>
      <p:sp>
        <p:nvSpPr>
          <p:cNvPr id="5939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9397" name="Rectangle 5"/>
          <p:cNvSpPr>
            <a:spLocks noChangeArrowheads="1"/>
          </p:cNvSpPr>
          <p:nvPr/>
        </p:nvSpPr>
        <p:spPr bwMode="auto">
          <a:xfrm>
            <a:off x="0" y="420688"/>
            <a:ext cx="89154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52425" indent="-352425" algn="just">
              <a:lnSpc>
                <a:spcPct val="95000"/>
              </a:lnSpc>
            </a:pPr>
            <a:r>
              <a:rPr lang="en-US" sz="1700">
                <a:solidFill>
                  <a:srgbClr val="FF0000"/>
                </a:solidFill>
                <a:latin typeface="Verdana" pitchFamily="34" charset="0"/>
              </a:rPr>
              <a:t>Selecting a Certificate Vendor: </a:t>
            </a:r>
          </a:p>
        </p:txBody>
      </p:sp>
      <p:sp>
        <p:nvSpPr>
          <p:cNvPr id="5939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Certificate Authority</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Public-key Infrastructure (PKI)</a:t>
            </a:r>
          </a:p>
        </p:txBody>
      </p:sp>
      <p:sp>
        <p:nvSpPr>
          <p:cNvPr id="60420" name="Rectangle 5"/>
          <p:cNvSpPr>
            <a:spLocks noChangeArrowheads="1"/>
          </p:cNvSpPr>
          <p:nvPr/>
        </p:nvSpPr>
        <p:spPr bwMode="auto">
          <a:xfrm>
            <a:off x="0" y="533400"/>
            <a:ext cx="868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Ø"/>
            </a:pPr>
            <a:r>
              <a:rPr lang="en-US" sz="1800" b="0">
                <a:latin typeface="Verdana" pitchFamily="34" charset="0"/>
              </a:rPr>
              <a:t>Public-Key Infrastructure (PKI) is </a:t>
            </a:r>
            <a:r>
              <a:rPr lang="en-US" sz="1800" b="0">
                <a:solidFill>
                  <a:srgbClr val="0000FF"/>
                </a:solidFill>
                <a:latin typeface="Verdana" pitchFamily="34" charset="0"/>
              </a:rPr>
              <a:t>a model </a:t>
            </a:r>
            <a:r>
              <a:rPr lang="en-US" sz="1800" b="0">
                <a:solidFill>
                  <a:srgbClr val="FF0000"/>
                </a:solidFill>
                <a:latin typeface="Verdana" pitchFamily="34" charset="0"/>
              </a:rPr>
              <a:t>for</a:t>
            </a:r>
            <a:r>
              <a:rPr lang="en-US" sz="1800" b="0">
                <a:latin typeface="Verdana" pitchFamily="34" charset="0"/>
              </a:rPr>
              <a:t> creating, distributing, and revoking certificates based on the X.509. </a:t>
            </a:r>
          </a:p>
          <a:p>
            <a:pPr marL="457200" indent="-457200" algn="just">
              <a:buFont typeface="Wingdings" pitchFamily="2" charset="2"/>
              <a:buChar char="Ø"/>
            </a:pPr>
            <a:r>
              <a:rPr lang="en-US" sz="1800" b="0">
                <a:latin typeface="Verdana" pitchFamily="34" charset="0"/>
              </a:rPr>
              <a:t>The Internet Engineering Task Force has created the Public-Key Infrastructure X.509 (PKIX).</a:t>
            </a:r>
          </a:p>
          <a:p>
            <a:pPr marL="457200" indent="-457200" algn="just"/>
            <a:endParaRPr lang="en-US" sz="1800">
              <a:latin typeface="Verdana" pitchFamily="34" charset="0"/>
            </a:endParaRPr>
          </a:p>
          <a:p>
            <a:pPr marL="457200" indent="-457200" algn="just"/>
            <a:r>
              <a:rPr lang="en-US" sz="1800">
                <a:latin typeface="Verdana" pitchFamily="34" charset="0"/>
              </a:rPr>
              <a:t>Duties of PKI:</a:t>
            </a:r>
          </a:p>
          <a:p>
            <a:pPr marL="457200" indent="-457200" algn="just">
              <a:buFont typeface="Wingdings" pitchFamily="2" charset="2"/>
              <a:buChar char="Ø"/>
            </a:pPr>
            <a:r>
              <a:rPr lang="en-US" sz="1800" b="0">
                <a:latin typeface="Verdana" pitchFamily="34" charset="0"/>
              </a:rPr>
              <a:t>Several duties have been defined for a PKI. The most important ones are shown in the figure below:</a:t>
            </a:r>
          </a:p>
        </p:txBody>
      </p:sp>
      <p:sp>
        <p:nvSpPr>
          <p:cNvPr id="60421" name="Text Box 11"/>
          <p:cNvSpPr txBox="1">
            <a:spLocks noChangeArrowheads="1"/>
          </p:cNvSpPr>
          <p:nvPr/>
        </p:nvSpPr>
        <p:spPr bwMode="auto">
          <a:xfrm>
            <a:off x="5116513" y="6172200"/>
            <a:ext cx="36861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chemeClr val="folHlink"/>
                </a:solidFill>
                <a:latin typeface="Verdana" pitchFamily="34" charset="0"/>
              </a:rPr>
              <a:t>Figure: </a:t>
            </a:r>
            <a:r>
              <a:rPr lang="en-US" sz="1700">
                <a:latin typeface="Verdana" pitchFamily="34" charset="0"/>
              </a:rPr>
              <a:t>Some duties of a PKI</a:t>
            </a:r>
          </a:p>
        </p:txBody>
      </p:sp>
      <p:pic>
        <p:nvPicPr>
          <p:cNvPr id="6042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048000"/>
            <a:ext cx="458946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Rectangle 8"/>
          <p:cNvSpPr>
            <a:spLocks noChangeArrowheads="1"/>
          </p:cNvSpPr>
          <p:nvPr/>
        </p:nvSpPr>
        <p:spPr bwMode="auto">
          <a:xfrm>
            <a:off x="0" y="2917825"/>
            <a:ext cx="609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q"/>
            </a:pPr>
            <a:r>
              <a:rPr lang="en-US" sz="1500">
                <a:latin typeface="Verdana" pitchFamily="34" charset="0"/>
              </a:rPr>
              <a:t>Certificates’ issuing, renewal, and revocation: </a:t>
            </a:r>
            <a:r>
              <a:rPr lang="en-US" sz="1500" b="0">
                <a:latin typeface="Verdana" pitchFamily="34" charset="0"/>
              </a:rPr>
              <a:t>These are duties defined in the X.509. Because the PKIX is based on X.509, it needs to handle all duties related to certificates.</a:t>
            </a:r>
          </a:p>
        </p:txBody>
      </p:sp>
      <p:sp>
        <p:nvSpPr>
          <p:cNvPr id="60424" name="Rectangle 9"/>
          <p:cNvSpPr>
            <a:spLocks noChangeArrowheads="1"/>
          </p:cNvSpPr>
          <p:nvPr/>
        </p:nvSpPr>
        <p:spPr bwMode="auto">
          <a:xfrm>
            <a:off x="0" y="3975100"/>
            <a:ext cx="42672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buFont typeface="Wingdings" pitchFamily="2" charset="2"/>
              <a:buChar char="q"/>
            </a:pPr>
            <a:r>
              <a:rPr lang="en-US" sz="1500">
                <a:latin typeface="Verdana" pitchFamily="34" charset="0"/>
              </a:rPr>
              <a:t>Keys’ storage and update: </a:t>
            </a:r>
            <a:r>
              <a:rPr lang="en-US" sz="1500" b="0">
                <a:latin typeface="Verdana" pitchFamily="34" charset="0"/>
              </a:rPr>
              <a:t>A PKI should be a storage place for private keys of those members that need to hold their private keys somewhere safe. In addition, a PKI is responsible for updating these keys on members’ demands.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Public-key Infrastructure (PKI)</a:t>
            </a:r>
          </a:p>
        </p:txBody>
      </p:sp>
      <p:sp>
        <p:nvSpPr>
          <p:cNvPr id="61444" name="Rectangle 9"/>
          <p:cNvSpPr>
            <a:spLocks noChangeArrowheads="1"/>
          </p:cNvSpPr>
          <p:nvPr/>
        </p:nvSpPr>
        <p:spPr bwMode="auto">
          <a:xfrm>
            <a:off x="381000" y="1111250"/>
            <a:ext cx="7924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600"/>
              </a:spcBef>
              <a:spcAft>
                <a:spcPts val="600"/>
              </a:spcAft>
            </a:pPr>
            <a:r>
              <a:rPr lang="en-US" sz="1600">
                <a:latin typeface="Verdana" pitchFamily="34" charset="0"/>
              </a:rPr>
              <a:t>Duties of PKI (cont…):</a:t>
            </a:r>
          </a:p>
          <a:p>
            <a:pPr marL="457200" indent="-457200" algn="just">
              <a:spcBef>
                <a:spcPts val="600"/>
              </a:spcBef>
              <a:spcAft>
                <a:spcPts val="600"/>
              </a:spcAft>
              <a:buFont typeface="Wingdings" pitchFamily="2" charset="2"/>
              <a:buChar char="q"/>
            </a:pPr>
            <a:r>
              <a:rPr lang="en-US" sz="1500">
                <a:latin typeface="Verdana" pitchFamily="34" charset="0"/>
              </a:rPr>
              <a:t>Providing services to other protocols: </a:t>
            </a:r>
            <a:r>
              <a:rPr lang="en-US" sz="1500" b="0">
                <a:latin typeface="Verdana" pitchFamily="34" charset="0"/>
              </a:rPr>
              <a:t>Some Internet security protocols, such as IPSec and TLS, are relying on the services by a PKI.</a:t>
            </a:r>
          </a:p>
          <a:p>
            <a:pPr marL="457200" indent="-457200" algn="just">
              <a:spcBef>
                <a:spcPts val="600"/>
              </a:spcBef>
              <a:spcAft>
                <a:spcPts val="600"/>
              </a:spcAft>
              <a:buFont typeface="Wingdings" pitchFamily="2" charset="2"/>
              <a:buChar char="q"/>
            </a:pPr>
            <a:r>
              <a:rPr lang="en-US" sz="1500">
                <a:latin typeface="Verdana" pitchFamily="34" charset="0"/>
              </a:rPr>
              <a:t>Providing access control: </a:t>
            </a:r>
            <a:r>
              <a:rPr lang="en-US" sz="1500" b="0">
                <a:latin typeface="Verdana" pitchFamily="34" charset="0"/>
              </a:rPr>
              <a:t>A PKI can provide different levels of access to the information stored in its database. For example, an organization PKI may provide access to the whole database for the top management, but limited access for employees.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 Key Infrastructure (PKI)</a:t>
            </a:r>
          </a:p>
        </p:txBody>
      </p:sp>
      <p:sp>
        <p:nvSpPr>
          <p:cNvPr id="62468" name="Rectangle 5"/>
          <p:cNvSpPr>
            <a:spLocks noChangeArrowheads="1"/>
          </p:cNvSpPr>
          <p:nvPr/>
        </p:nvSpPr>
        <p:spPr bwMode="auto">
          <a:xfrm>
            <a:off x="0" y="609600"/>
            <a:ext cx="85344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342900">
              <a:spcBef>
                <a:spcPts val="600"/>
              </a:spcBef>
              <a:spcAft>
                <a:spcPts val="600"/>
              </a:spcAft>
            </a:pPr>
            <a:r>
              <a:rPr lang="en-US" sz="1800">
                <a:latin typeface="Verdana" pitchFamily="34" charset="0"/>
              </a:rPr>
              <a:t>Trust Model: </a:t>
            </a:r>
          </a:p>
          <a:p>
            <a:pPr marL="457200" indent="-342900">
              <a:spcBef>
                <a:spcPts val="600"/>
              </a:spcBef>
              <a:spcAft>
                <a:spcPts val="600"/>
              </a:spcAft>
              <a:buFont typeface="Wingdings" pitchFamily="2" charset="2"/>
              <a:buChar char="Ø"/>
            </a:pPr>
            <a:r>
              <a:rPr lang="en-US" sz="1800" b="0">
                <a:latin typeface="Verdana" pitchFamily="34" charset="0"/>
              </a:rPr>
              <a:t>It is not possible to have just one CA issuing all certificates for all users in the world. </a:t>
            </a:r>
          </a:p>
          <a:p>
            <a:pPr marL="457200" indent="-342900">
              <a:spcBef>
                <a:spcPts val="600"/>
              </a:spcBef>
              <a:spcAft>
                <a:spcPts val="600"/>
              </a:spcAft>
              <a:buFont typeface="Wingdings" pitchFamily="2" charset="2"/>
              <a:buChar char="Ø"/>
            </a:pPr>
            <a:r>
              <a:rPr lang="en-US" sz="1800" b="0">
                <a:latin typeface="Verdana" pitchFamily="34" charset="0"/>
              </a:rPr>
              <a:t>There should be many CAs, each responsible for creating, storing, issuing, and revoking a limited number of certificates. </a:t>
            </a:r>
          </a:p>
          <a:p>
            <a:pPr marL="457200" indent="-342900">
              <a:spcBef>
                <a:spcPts val="600"/>
              </a:spcBef>
              <a:spcAft>
                <a:spcPts val="600"/>
              </a:spcAft>
              <a:buFont typeface="Wingdings" pitchFamily="2" charset="2"/>
              <a:buChar char="Ø"/>
            </a:pPr>
            <a:r>
              <a:rPr lang="en-US" sz="1800" b="0">
                <a:latin typeface="Verdana" pitchFamily="34" charset="0"/>
              </a:rPr>
              <a:t>The </a:t>
            </a:r>
            <a:r>
              <a:rPr lang="en-US" sz="1800">
                <a:solidFill>
                  <a:srgbClr val="0000FF"/>
                </a:solidFill>
                <a:latin typeface="Verdana" pitchFamily="34" charset="0"/>
              </a:rPr>
              <a:t>trust model </a:t>
            </a:r>
            <a:r>
              <a:rPr lang="en-US" sz="1800" b="0">
                <a:latin typeface="Verdana" pitchFamily="34" charset="0"/>
              </a:rPr>
              <a:t>defines rules that specify how a user can verify a certificate received from a CA.</a:t>
            </a:r>
          </a:p>
          <a:p>
            <a:pPr marL="457200" indent="-342900">
              <a:spcBef>
                <a:spcPts val="600"/>
              </a:spcBef>
              <a:spcAft>
                <a:spcPts val="600"/>
              </a:spcAft>
            </a:pPr>
            <a:endParaRPr lang="en-US" sz="1800" b="0">
              <a:latin typeface="Verdana" pitchFamily="34" charset="0"/>
            </a:endParaRPr>
          </a:p>
          <a:p>
            <a:pPr marL="457200" indent="-342900">
              <a:spcBef>
                <a:spcPts val="600"/>
              </a:spcBef>
              <a:spcAft>
                <a:spcPts val="600"/>
              </a:spcAft>
            </a:pPr>
            <a:r>
              <a:rPr lang="en-US" sz="1800">
                <a:latin typeface="Verdana" pitchFamily="34" charset="0"/>
              </a:rPr>
              <a:t>Hierarchical Model:</a:t>
            </a:r>
          </a:p>
          <a:p>
            <a:pPr marL="457200" indent="-342900">
              <a:spcBef>
                <a:spcPts val="600"/>
              </a:spcBef>
              <a:spcAft>
                <a:spcPts val="600"/>
              </a:spcAft>
              <a:buFont typeface="Wingdings" pitchFamily="2" charset="2"/>
              <a:buChar char="Ø"/>
            </a:pPr>
            <a:r>
              <a:rPr lang="en-US" sz="1800" b="0">
                <a:latin typeface="Verdana" pitchFamily="34" charset="0"/>
              </a:rPr>
              <a:t>In this model, there is a tree-type structure with a root CA. </a:t>
            </a:r>
          </a:p>
          <a:p>
            <a:pPr marL="457200" indent="-342900">
              <a:spcBef>
                <a:spcPts val="600"/>
              </a:spcBef>
              <a:spcAft>
                <a:spcPts val="600"/>
              </a:spcAft>
              <a:buFont typeface="Wingdings" pitchFamily="2" charset="2"/>
              <a:buChar char="Ø"/>
            </a:pPr>
            <a:r>
              <a:rPr lang="en-US" sz="1800" b="0">
                <a:latin typeface="Verdana" pitchFamily="34" charset="0"/>
              </a:rPr>
              <a:t>The root CA has a self-signed, self-issued certificate; it needs to be trusted by other CAs and users for the system to work. </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59</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Key-Distribution Center: KDC</a:t>
            </a:r>
          </a:p>
        </p:txBody>
      </p:sp>
      <p:sp>
        <p:nvSpPr>
          <p:cNvPr id="14" name="Rectangle 5"/>
          <p:cNvSpPr>
            <a:spLocks noChangeArrowheads="1"/>
          </p:cNvSpPr>
          <p:nvPr/>
        </p:nvSpPr>
        <p:spPr bwMode="auto">
          <a:xfrm>
            <a:off x="152400" y="574675"/>
            <a:ext cx="8686800" cy="4165600"/>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Session Key: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KDC creates  a secret key for each member which can be used only between the member and the KDC to authenticate each member with the KDC, not between two members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If Alice needs to communicate secretly with Bob, she needs a secret key between herself and Bob.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KDC can create a session key between Alice and Bob, using their keys with the center. The session key is used to authenticate Alice and Bob to each other. After authentication, they can exchange message. After communication is terminated, the session key is no longer useful. If Alice and Bob again need to communicate, another session key is established between them. </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Therefore, a session symmetric key between two parties is used only once.</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6</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12"/>
          <p:cNvSpPr txBox="1">
            <a:spLocks noChangeArrowheads="1"/>
          </p:cNvSpPr>
          <p:nvPr/>
        </p:nvSpPr>
        <p:spPr bwMode="auto">
          <a:xfrm>
            <a:off x="2667000" y="6411913"/>
            <a:ext cx="3797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folHlink"/>
                </a:solidFill>
                <a:latin typeface="Verdana" pitchFamily="34" charset="0"/>
              </a:rPr>
              <a:t>Figure</a:t>
            </a:r>
            <a:r>
              <a:rPr lang="en-US" sz="1800" b="0">
                <a:solidFill>
                  <a:schemeClr val="folHlink"/>
                </a:solidFill>
                <a:latin typeface="Verdana" pitchFamily="34" charset="0"/>
              </a:rPr>
              <a:t>: </a:t>
            </a:r>
            <a:r>
              <a:rPr lang="en-US" sz="1800" b="0">
                <a:latin typeface="Verdana" pitchFamily="34" charset="0"/>
              </a:rPr>
              <a:t>PKI hierarchical model</a:t>
            </a:r>
          </a:p>
        </p:txBody>
      </p:sp>
      <p:sp>
        <p:nvSpPr>
          <p:cNvPr id="63492"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 Key Infrastructure (PKI)</a:t>
            </a:r>
          </a:p>
        </p:txBody>
      </p:sp>
      <p:sp>
        <p:nvSpPr>
          <p:cNvPr id="7" name="Rectangle 6"/>
          <p:cNvSpPr/>
          <p:nvPr/>
        </p:nvSpPr>
        <p:spPr>
          <a:xfrm>
            <a:off x="0" y="552450"/>
            <a:ext cx="8839200" cy="2432050"/>
          </a:xfrm>
          <a:prstGeom prst="rect">
            <a:avLst/>
          </a:prstGeom>
        </p:spPr>
        <p:txBody>
          <a:bodyPr>
            <a:spAutoFit/>
          </a:bodyPr>
          <a:lstStyle/>
          <a:p>
            <a:pPr marL="457200" indent="-342900">
              <a:spcBef>
                <a:spcPts val="600"/>
              </a:spcBef>
              <a:spcAft>
                <a:spcPts val="600"/>
              </a:spcAft>
              <a:defRPr/>
            </a:pPr>
            <a:r>
              <a:rPr lang="en-US" sz="1800" dirty="0">
                <a:latin typeface="Verdana" pitchFamily="34" charset="0"/>
                <a:ea typeface="Verdana" pitchFamily="34" charset="0"/>
                <a:cs typeface="Verdana" pitchFamily="34" charset="0"/>
              </a:rPr>
              <a:t>Hierarchical Model (cont..):</a:t>
            </a:r>
          </a:p>
          <a:p>
            <a:pPr marL="457200" indent="-342900">
              <a:spcBef>
                <a:spcPts val="600"/>
              </a:spcBef>
              <a:spcAft>
                <a:spcPts val="600"/>
              </a:spcAft>
              <a:buFont typeface="Wingdings" pitchFamily="2" charset="2"/>
              <a:buChar char="Ø"/>
              <a:defRPr/>
            </a:pPr>
            <a:r>
              <a:rPr lang="en-US" sz="1800" b="0" dirty="0">
                <a:latin typeface="Verdana" pitchFamily="34" charset="0"/>
                <a:ea typeface="Verdana" pitchFamily="34" charset="0"/>
                <a:cs typeface="Verdana" pitchFamily="34" charset="0"/>
              </a:rPr>
              <a:t>Figure below shows a trust model of this kind with three hierarchical levels. The number of levels can be more than three in a real situation.</a:t>
            </a:r>
          </a:p>
          <a:p>
            <a:pPr marL="1371600" indent="-1257300">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figure shows that the CA (the root) has signed certificates for CA1, CA2, and CA3; CA 1 has signed certificates for User1, User2, and User3; and so on. PKI uses X&lt;&lt;Y&gt;&gt; as the notation to mean the certificate issued by authority X for entity Y.</a:t>
            </a:r>
          </a:p>
        </p:txBody>
      </p:sp>
      <p:pic>
        <p:nvPicPr>
          <p:cNvPr id="634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200400"/>
            <a:ext cx="80962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60</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10"/>
          <p:cNvSpPr>
            <a:spLocks noChangeArrowheads="1"/>
          </p:cNvSpPr>
          <p:nvPr/>
        </p:nvSpPr>
        <p:spPr bwMode="auto">
          <a:xfrm>
            <a:off x="152400" y="1447800"/>
            <a:ext cx="868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800" b="0">
                <a:latin typeface="Verdana" pitchFamily="34" charset="0"/>
              </a:rPr>
              <a:t>Show how User1, knowing only the public key of the CA (the root), can obtain a verified copy of User3’s public key.</a:t>
            </a:r>
          </a:p>
        </p:txBody>
      </p:sp>
      <p:sp>
        <p:nvSpPr>
          <p:cNvPr id="64516" name="Text Box 11"/>
          <p:cNvSpPr txBox="1">
            <a:spLocks noChangeArrowheads="1"/>
          </p:cNvSpPr>
          <p:nvPr/>
        </p:nvSpPr>
        <p:spPr bwMode="auto">
          <a:xfrm>
            <a:off x="76200" y="990600"/>
            <a:ext cx="1654175" cy="3698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bg1"/>
                </a:solidFill>
                <a:latin typeface="Verdana" pitchFamily="34" charset="0"/>
              </a:rPr>
              <a:t>Example-1:</a:t>
            </a:r>
            <a:endParaRPr lang="en-US" sz="1800" i="1">
              <a:solidFill>
                <a:schemeClr val="bg1"/>
              </a:solidFill>
              <a:latin typeface="Verdana" pitchFamily="34" charset="0"/>
            </a:endParaRPr>
          </a:p>
        </p:txBody>
      </p:sp>
      <p:sp>
        <p:nvSpPr>
          <p:cNvPr id="68613" name="Rectangle 13"/>
          <p:cNvSpPr>
            <a:spLocks noChangeArrowheads="1"/>
          </p:cNvSpPr>
          <p:nvPr/>
        </p:nvSpPr>
        <p:spPr bwMode="auto">
          <a:xfrm>
            <a:off x="152400" y="2732088"/>
            <a:ext cx="8534400" cy="2662237"/>
          </a:xfrm>
          <a:prstGeom prst="rect">
            <a:avLst/>
          </a:prstGeom>
          <a:noFill/>
          <a:ln w="9525">
            <a:noFill/>
            <a:miter lim="800000"/>
            <a:headEnd/>
            <a:tailEnd/>
          </a:ln>
        </p:spPr>
        <p:txBody>
          <a:bodyPr anchor="ctr">
            <a:spAutoFit/>
          </a:bodyPr>
          <a:lstStyle/>
          <a:p>
            <a:pPr algn="just" eaLnBrk="1" hangingPunct="1">
              <a:defRPr/>
            </a:pPr>
            <a:r>
              <a:rPr lang="en-US" sz="1800" dirty="0">
                <a:solidFill>
                  <a:schemeClr val="hlink"/>
                </a:solidFill>
                <a:latin typeface="Verdana" pitchFamily="34" charset="0"/>
                <a:ea typeface="Verdana" pitchFamily="34" charset="0"/>
                <a:cs typeface="Verdana" pitchFamily="34" charset="0"/>
              </a:rPr>
              <a:t>Solution:</a:t>
            </a:r>
          </a:p>
          <a:p>
            <a:pPr algn="just" eaLnBrk="1" hangingPunct="1">
              <a:defRPr/>
            </a:pPr>
            <a:r>
              <a:rPr lang="en-US" sz="1800" b="0" dirty="0">
                <a:latin typeface="Verdana" pitchFamily="34" charset="0"/>
                <a:ea typeface="Verdana" pitchFamily="34" charset="0"/>
                <a:cs typeface="Verdana" pitchFamily="34" charset="0"/>
              </a:rPr>
              <a:t>User3 sends a chain of certificates, CA&lt;&lt;CA1&gt;&gt; and CA1&lt;&lt;User3&gt;&gt;, to User1.</a:t>
            </a:r>
          </a:p>
          <a:p>
            <a:pPr algn="just" eaLnBrk="1" hangingPunct="1">
              <a:defRPr/>
            </a:pPr>
            <a:endParaRPr lang="en-US" sz="1800" b="0" dirty="0">
              <a:latin typeface="Verdana" pitchFamily="34" charset="0"/>
              <a:ea typeface="Verdana" pitchFamily="34" charset="0"/>
              <a:cs typeface="Verdana" pitchFamily="34" charset="0"/>
            </a:endParaRPr>
          </a:p>
          <a:p>
            <a:pPr marL="1371600" indent="-342900" algn="just" eaLnBrk="1" hangingPunct="1">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User1 validates CA&lt;&lt;CA1&gt;&gt; using the public key of CA.</a:t>
            </a:r>
          </a:p>
          <a:p>
            <a:pPr marL="1371600" indent="-342900" algn="just" eaLnBrk="1" hangingPunct="1">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User1 extracts the public key of CA1 from CA&lt;&lt;CA1&gt;&gt;.</a:t>
            </a:r>
          </a:p>
          <a:p>
            <a:pPr marL="1371600" indent="-342900" algn="just" eaLnBrk="1" hangingPunct="1">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User1 validates CA1&lt;&lt;User3&gt;&gt; using the public key of CA1.</a:t>
            </a:r>
          </a:p>
          <a:p>
            <a:pPr marL="1371600" indent="-342900" algn="just" eaLnBrk="1" hangingPunct="1">
              <a:spcBef>
                <a:spcPts val="600"/>
              </a:spcBef>
              <a:spcAft>
                <a:spcPts val="600"/>
              </a:spcAft>
              <a:buFont typeface="+mj-lt"/>
              <a:buAutoNum type="alphaLcParenR"/>
              <a:defRPr/>
            </a:pPr>
            <a:r>
              <a:rPr lang="en-US" sz="1500" b="0" dirty="0">
                <a:latin typeface="Verdana" pitchFamily="34" charset="0"/>
                <a:ea typeface="Verdana" pitchFamily="34" charset="0"/>
                <a:cs typeface="Verdana" pitchFamily="34" charset="0"/>
              </a:rPr>
              <a:t>User1 extracts the public key of User3 from CA1&lt;&lt;User3&gt;&gt;.</a:t>
            </a:r>
          </a:p>
        </p:txBody>
      </p:sp>
      <p:sp>
        <p:nvSpPr>
          <p:cNvPr id="6451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 Key Infrastructure (PKI)</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61</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10"/>
          <p:cNvSpPr>
            <a:spLocks noChangeArrowheads="1"/>
          </p:cNvSpPr>
          <p:nvPr/>
        </p:nvSpPr>
        <p:spPr bwMode="auto">
          <a:xfrm>
            <a:off x="152400" y="1600200"/>
            <a:ext cx="8686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800" b="0">
                <a:latin typeface="Verdana" pitchFamily="34" charset="0"/>
              </a:rPr>
              <a:t>Some Web browsers, such as Netscape and Internet Explorer, include a set of certificates from independent roots without a single, high-level, authority to certify each root. </a:t>
            </a:r>
          </a:p>
          <a:p>
            <a:pPr algn="just" eaLnBrk="1" hangingPunct="1"/>
            <a:r>
              <a:rPr lang="en-US" sz="1800" b="0">
                <a:latin typeface="Verdana" pitchFamily="34" charset="0"/>
              </a:rPr>
              <a:t>One can find the list of these roots in the Internet Explorer at Tools/Internet Options/Contents/Certificate/Trusted roots (using pull-down menu). The user then can choose any of this root and view the certificate.</a:t>
            </a:r>
          </a:p>
        </p:txBody>
      </p:sp>
      <p:sp>
        <p:nvSpPr>
          <p:cNvPr id="65540" name="Text Box 11"/>
          <p:cNvSpPr txBox="1">
            <a:spLocks noChangeArrowheads="1"/>
          </p:cNvSpPr>
          <p:nvPr/>
        </p:nvSpPr>
        <p:spPr bwMode="auto">
          <a:xfrm>
            <a:off x="228600" y="990600"/>
            <a:ext cx="1733550" cy="3698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800">
                <a:solidFill>
                  <a:schemeClr val="bg1"/>
                </a:solidFill>
                <a:latin typeface="Verdana" pitchFamily="34" charset="0"/>
              </a:rPr>
              <a:t>Example -2:</a:t>
            </a:r>
            <a:endParaRPr lang="en-US" sz="1800" i="1">
              <a:solidFill>
                <a:schemeClr val="bg1"/>
              </a:solidFill>
              <a:latin typeface="Verdana" pitchFamily="34" charset="0"/>
            </a:endParaRPr>
          </a:p>
        </p:txBody>
      </p:sp>
      <p:sp>
        <p:nvSpPr>
          <p:cNvPr id="6554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rgbClr val="3366FF"/>
                </a:solidFill>
                <a:latin typeface="Verdana" pitchFamily="34" charset="0"/>
              </a:rPr>
              <a:t>Public Key Infrastructure (PKI)</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62</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2"/>
          <p:cNvSpPr txBox="1">
            <a:spLocks noChangeArrowheads="1"/>
          </p:cNvSpPr>
          <p:nvPr/>
        </p:nvSpPr>
        <p:spPr bwMode="auto">
          <a:xfrm>
            <a:off x="228600" y="5105400"/>
            <a:ext cx="2362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1700">
                <a:solidFill>
                  <a:srgbClr val="0000FF"/>
                </a:solidFill>
                <a:latin typeface="Verdana" pitchFamily="34" charset="0"/>
              </a:rPr>
              <a:t>Figure: </a:t>
            </a:r>
          </a:p>
          <a:p>
            <a:r>
              <a:rPr lang="en-US" sz="1700">
                <a:latin typeface="Verdana" pitchFamily="34" charset="0"/>
              </a:rPr>
              <a:t>Key-distribution center (KDC)</a:t>
            </a:r>
          </a:p>
        </p:txBody>
      </p:sp>
      <p:pic>
        <p:nvPicPr>
          <p:cNvPr id="922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059238"/>
            <a:ext cx="6400800"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Key-Distribution Center: KDC</a:t>
            </a:r>
          </a:p>
        </p:txBody>
      </p:sp>
      <p:sp>
        <p:nvSpPr>
          <p:cNvPr id="14" name="Rectangle 5"/>
          <p:cNvSpPr>
            <a:spLocks noChangeArrowheads="1"/>
          </p:cNvSpPr>
          <p:nvPr/>
        </p:nvSpPr>
        <p:spPr bwMode="auto">
          <a:xfrm>
            <a:off x="152400" y="457200"/>
            <a:ext cx="8686800" cy="3621088"/>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dirty="0">
                <a:solidFill>
                  <a:srgbClr val="0000FF"/>
                </a:solidFill>
                <a:latin typeface="Verdana" pitchFamily="34" charset="0"/>
                <a:ea typeface="Verdana" pitchFamily="34" charset="0"/>
                <a:cs typeface="Verdana" pitchFamily="34" charset="0"/>
              </a:rPr>
              <a:t>Q: How is a session key established between Alice and Bob for communication?</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KDC creates  a temporary secret key for each member which can be used only once between the member and the KDC, not between two members . The process is as follows:</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Alice sends a request to the KDC stating that she needs a session (temporary) secret key between herself and Bob.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The KDC informs Bob about Alice’s request. </a:t>
            </a:r>
          </a:p>
          <a:p>
            <a:pPr marL="1371600" indent="-352425" algn="just">
              <a:spcBef>
                <a:spcPts val="400"/>
              </a:spcBef>
              <a:spcAft>
                <a:spcPts val="400"/>
              </a:spcAft>
              <a:buFont typeface="+mj-lt"/>
              <a:buAutoNum type="arabicPeriod"/>
              <a:defRPr/>
            </a:pPr>
            <a:r>
              <a:rPr lang="en-US" sz="1500" b="0" dirty="0">
                <a:latin typeface="Verdana" pitchFamily="34" charset="0"/>
                <a:ea typeface="Verdana" pitchFamily="34" charset="0"/>
                <a:cs typeface="Verdana" pitchFamily="34" charset="0"/>
              </a:rPr>
              <a:t>If Bob agrees, a session key is created between the two parties.</a:t>
            </a:r>
          </a:p>
          <a:p>
            <a:pPr marL="633413" indent="-352425" algn="just">
              <a:spcBef>
                <a:spcPts val="400"/>
              </a:spcBef>
              <a:spcAft>
                <a:spcPts val="400"/>
              </a:spcAft>
              <a:buFont typeface="Wingdings" pitchFamily="2" charset="2"/>
              <a:buChar char="Ø"/>
              <a:defRPr/>
            </a:pPr>
            <a:r>
              <a:rPr lang="en-US" sz="1700" b="0" dirty="0">
                <a:latin typeface="Verdana" pitchFamily="34" charset="0"/>
                <a:ea typeface="Verdana" pitchFamily="34" charset="0"/>
                <a:cs typeface="Verdana" pitchFamily="34" charset="0"/>
              </a:rPr>
              <a:t>The established session key between Alice and Bob with the KDC is used to authenticate Alice and Bob to the KDC which prevents Eve from impersonating either of them.</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7</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10244" name="Rectangle 5"/>
          <p:cNvSpPr>
            <a:spLocks noChangeArrowheads="1"/>
          </p:cNvSpPr>
          <p:nvPr/>
        </p:nvSpPr>
        <p:spPr bwMode="auto">
          <a:xfrm>
            <a:off x="152400" y="457200"/>
            <a:ext cx="86868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33413" indent="-352425" algn="just">
              <a:spcBef>
                <a:spcPts val="400"/>
              </a:spcBef>
              <a:spcAft>
                <a:spcPts val="400"/>
              </a:spcAft>
              <a:buFont typeface="Wingdings" pitchFamily="2" charset="2"/>
              <a:buChar char="Ø"/>
            </a:pPr>
            <a:r>
              <a:rPr lang="en-US" sz="1700" b="0">
                <a:latin typeface="Verdana" pitchFamily="34" charset="0"/>
              </a:rPr>
              <a:t>There are several different approaches to create the session key.</a:t>
            </a:r>
          </a:p>
          <a:p>
            <a:pPr marL="633413" indent="-352425" algn="just">
              <a:spcBef>
                <a:spcPts val="400"/>
              </a:spcBef>
              <a:spcAft>
                <a:spcPts val="400"/>
              </a:spcAft>
            </a:pPr>
            <a:r>
              <a:rPr lang="en-US" sz="1700" b="0">
                <a:latin typeface="Verdana" pitchFamily="34" charset="0"/>
              </a:rPr>
              <a:t>	</a:t>
            </a:r>
            <a:r>
              <a:rPr lang="en-US" sz="1700">
                <a:solidFill>
                  <a:srgbClr val="FF0000"/>
                </a:solidFill>
                <a:latin typeface="Verdana" pitchFamily="34" charset="0"/>
              </a:rPr>
              <a:t>Approach-1: </a:t>
            </a:r>
            <a:r>
              <a:rPr lang="en-US" sz="1700" b="0">
                <a:latin typeface="Verdana" pitchFamily="34" charset="0"/>
              </a:rPr>
              <a:t> </a:t>
            </a:r>
            <a:r>
              <a:rPr lang="en-US" sz="1700">
                <a:solidFill>
                  <a:srgbClr val="0000FF"/>
                </a:solidFill>
                <a:latin typeface="Verdana" pitchFamily="34" charset="0"/>
              </a:rPr>
              <a:t>Creating Session key using a KDC</a:t>
            </a:r>
          </a:p>
        </p:txBody>
      </p:sp>
      <p:sp>
        <p:nvSpPr>
          <p:cNvPr id="10245" name="Text Box 11"/>
          <p:cNvSpPr txBox="1">
            <a:spLocks noChangeArrowheads="1"/>
          </p:cNvSpPr>
          <p:nvPr/>
        </p:nvSpPr>
        <p:spPr bwMode="auto">
          <a:xfrm>
            <a:off x="2514600" y="6248400"/>
            <a:ext cx="470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a:t>
            </a:r>
            <a:r>
              <a:rPr lang="en-US" sz="2000" i="1">
                <a:latin typeface="Times New Roman" pitchFamily="18" charset="0"/>
              </a:rPr>
              <a:t>Creating session key using KDC</a:t>
            </a:r>
          </a:p>
        </p:txBody>
      </p:sp>
      <p:pic>
        <p:nvPicPr>
          <p:cNvPr id="1024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335963"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8</a:t>
            </a:fld>
            <a:endParaRPr lang="en-US" dirty="0">
              <a:solidFill>
                <a:srgbClr val="0000CC"/>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ChangeArrowheads="1"/>
          </p:cNvSpPr>
          <p:nvPr/>
        </p:nvSpPr>
        <p:spPr bwMode="auto">
          <a:xfrm>
            <a:off x="-304800" y="473075"/>
            <a:ext cx="9220200" cy="6232525"/>
          </a:xfrm>
          <a:prstGeom prst="rect">
            <a:avLst/>
          </a:prstGeom>
          <a:noFill/>
          <a:ln w="9525">
            <a:noFill/>
            <a:miter lim="800000"/>
            <a:headEnd/>
            <a:tailEnd/>
          </a:ln>
        </p:spPr>
        <p:txBody>
          <a:bodyPr anchor="ctr">
            <a:spAutoFit/>
          </a:bodyPr>
          <a:lstStyle/>
          <a:p>
            <a:pPr marL="633413" indent="-352425" algn="just">
              <a:lnSpc>
                <a:spcPct val="95000"/>
              </a:lnSpc>
              <a:spcBef>
                <a:spcPts val="300"/>
              </a:spcBef>
              <a:spcAft>
                <a:spcPts val="300"/>
              </a:spcAft>
              <a:buFont typeface="Wingdings" pitchFamily="2" charset="2"/>
              <a:buChar char="Ø"/>
              <a:defRPr/>
            </a:pPr>
            <a:r>
              <a:rPr lang="en-US" sz="1700" b="0" dirty="0">
                <a:latin typeface="Verdana" pitchFamily="34" charset="0"/>
                <a:ea typeface="Verdana" pitchFamily="34" charset="0"/>
                <a:cs typeface="Verdana" pitchFamily="34" charset="0"/>
              </a:rPr>
              <a:t>The steps for creating session key using the first approach is summarized below:</a:t>
            </a:r>
          </a:p>
          <a:p>
            <a:pPr marL="1036638" indent="-352425" algn="just">
              <a:lnSpc>
                <a:spcPct val="95000"/>
              </a:lnSpc>
              <a:spcBef>
                <a:spcPts val="300"/>
              </a:spcBef>
              <a:spcAft>
                <a:spcPts val="300"/>
              </a:spcAft>
              <a:buFont typeface="+mj-lt"/>
              <a:buAutoNum type="arabicPeriod"/>
              <a:defRPr/>
            </a:pPr>
            <a:r>
              <a:rPr lang="en-US" sz="1500" b="0" dirty="0">
                <a:latin typeface="Verdana" pitchFamily="34" charset="0"/>
                <a:ea typeface="Verdana" pitchFamily="34" charset="0"/>
                <a:cs typeface="Verdana" pitchFamily="34" charset="0"/>
              </a:rPr>
              <a:t>Alice sends an unencrypted plaintext message to the KDC to obtain a symmetric session key between Bob and herself. </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The message contains  Alice’s registered identity (Alice in this case) and the identity of  Bob (Bob in this case). </a:t>
            </a:r>
          </a:p>
          <a:p>
            <a:pPr marL="1036638" indent="-352425" algn="just">
              <a:lnSpc>
                <a:spcPct val="95000"/>
              </a:lnSpc>
              <a:spcBef>
                <a:spcPts val="300"/>
              </a:spcBef>
              <a:spcAft>
                <a:spcPts val="300"/>
              </a:spcAft>
              <a:buFont typeface="+mj-lt"/>
              <a:buAutoNum type="arabicPeriod" startAt="2"/>
              <a:defRPr/>
            </a:pPr>
            <a:r>
              <a:rPr lang="en-US" sz="1500" b="0" dirty="0">
                <a:latin typeface="Verdana" pitchFamily="34" charset="0"/>
                <a:ea typeface="Verdana" pitchFamily="34" charset="0"/>
                <a:cs typeface="Verdana" pitchFamily="34" charset="0"/>
              </a:rPr>
              <a:t>After receiving the message from Alice, the KDC creates a ticket which contains the identities of Alice and Bob, and the session key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The KDC then encrypts the ticket using Bob’s  key (K</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a:t>
            </a:r>
          </a:p>
          <a:p>
            <a:pPr marL="1036638" indent="-352425" algn="just">
              <a:lnSpc>
                <a:spcPct val="95000"/>
              </a:lnSpc>
              <a:spcBef>
                <a:spcPts val="300"/>
              </a:spcBef>
              <a:spcAft>
                <a:spcPts val="300"/>
              </a:spcAft>
              <a:defRPr/>
            </a:pPr>
            <a:r>
              <a:rPr lang="en-US" sz="1500" b="0" dirty="0">
                <a:latin typeface="Verdana" pitchFamily="34" charset="0"/>
                <a:ea typeface="Verdana" pitchFamily="34" charset="0"/>
                <a:cs typeface="Verdana" pitchFamily="34" charset="0"/>
              </a:rPr>
              <a:t>	The session key along with the encrypted ticket is again encrypted using Alice’s key K</a:t>
            </a:r>
            <a:r>
              <a:rPr lang="en-US" sz="1500" b="0" baseline="-25000" dirty="0">
                <a:latin typeface="Verdana" pitchFamily="34" charset="0"/>
                <a:ea typeface="Verdana" pitchFamily="34" charset="0"/>
                <a:cs typeface="Verdana" pitchFamily="34" charset="0"/>
              </a:rPr>
              <a:t>A</a:t>
            </a:r>
            <a:r>
              <a:rPr lang="en-US" sz="1500" b="0" dirty="0">
                <a:latin typeface="Verdana" pitchFamily="34" charset="0"/>
                <a:ea typeface="Verdana" pitchFamily="34" charset="0"/>
                <a:cs typeface="Verdana" pitchFamily="34" charset="0"/>
              </a:rPr>
              <a:t>. Then it is sent to Alice. Alice receives the message. Decrypts it, and extracts the session key.</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Alice can not decrypt the ticket, which is only for Bob. </a:t>
            </a:r>
          </a:p>
          <a:p>
            <a:pPr marL="1639888"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In this message, Alice is actually authenticated to the KDC, because only she can open the whole message using her secret key with the KDC.</a:t>
            </a:r>
          </a:p>
          <a:p>
            <a:pPr marL="1036638" indent="-352425" algn="just">
              <a:lnSpc>
                <a:spcPct val="95000"/>
              </a:lnSpc>
              <a:spcBef>
                <a:spcPts val="300"/>
              </a:spcBef>
              <a:spcAft>
                <a:spcPts val="300"/>
              </a:spcAft>
              <a:buFont typeface="+mj-lt"/>
              <a:buAutoNum type="arabicPeriod" startAt="3"/>
              <a:defRPr/>
            </a:pPr>
            <a:r>
              <a:rPr lang="en-US" sz="1500" b="0" dirty="0">
                <a:latin typeface="Verdana" pitchFamily="34" charset="0"/>
                <a:ea typeface="Verdana" pitchFamily="34" charset="0"/>
                <a:cs typeface="Verdana" pitchFamily="34" charset="0"/>
              </a:rPr>
              <a:t>After getting the session key, Alice sends  the encrypted ticket  to Bob. Bob  decrypts the ticket using his key K</a:t>
            </a:r>
            <a:r>
              <a:rPr lang="en-US" sz="1500" b="0" baseline="-25000" dirty="0">
                <a:latin typeface="Verdana" pitchFamily="34" charset="0"/>
                <a:ea typeface="Verdana" pitchFamily="34" charset="0"/>
                <a:cs typeface="Verdana" pitchFamily="34" charset="0"/>
              </a:rPr>
              <a:t>B</a:t>
            </a:r>
            <a:r>
              <a:rPr lang="en-US" sz="1500" b="0" dirty="0">
                <a:latin typeface="Verdana" pitchFamily="34" charset="0"/>
                <a:ea typeface="Verdana" pitchFamily="34" charset="0"/>
                <a:cs typeface="Verdana" pitchFamily="34" charset="0"/>
              </a:rPr>
              <a:t> and knows that Alice  needs to send message to him using K</a:t>
            </a:r>
            <a:r>
              <a:rPr lang="en-US" sz="1500" b="0" baseline="-25000" dirty="0">
                <a:latin typeface="Verdana" pitchFamily="34" charset="0"/>
                <a:ea typeface="Verdana" pitchFamily="34" charset="0"/>
                <a:cs typeface="Verdana" pitchFamily="34" charset="0"/>
              </a:rPr>
              <a:t>AB</a:t>
            </a:r>
            <a:r>
              <a:rPr lang="en-US" sz="1500" b="0" dirty="0">
                <a:latin typeface="Verdana" pitchFamily="34" charset="0"/>
                <a:ea typeface="Verdana" pitchFamily="34" charset="0"/>
                <a:cs typeface="Verdana" pitchFamily="34" charset="0"/>
              </a:rPr>
              <a:t> as the session key.  </a:t>
            </a:r>
          </a:p>
          <a:p>
            <a:pPr marL="1393825"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In this message, Bob is authenticated to the KDC, because only he can open the ticket.</a:t>
            </a:r>
          </a:p>
          <a:p>
            <a:pPr marL="1393825" indent="-352425" algn="just">
              <a:lnSpc>
                <a:spcPct val="95000"/>
              </a:lnSpc>
              <a:spcBef>
                <a:spcPts val="300"/>
              </a:spcBef>
              <a:spcAft>
                <a:spcPts val="300"/>
              </a:spcAft>
              <a:buFont typeface="Wingdings" pitchFamily="2" charset="2"/>
              <a:buChar char="v"/>
              <a:defRPr/>
            </a:pPr>
            <a:r>
              <a:rPr lang="en-US" sz="1400" b="0" dirty="0">
                <a:latin typeface="Verdana" pitchFamily="34" charset="0"/>
                <a:ea typeface="Verdana" pitchFamily="34" charset="0"/>
                <a:cs typeface="Verdana" pitchFamily="34" charset="0"/>
              </a:rPr>
              <a:t>Since Bob is authenticated to the KDC, he is also authenticated to Alice, who trusts the KDC. In the same way, Alice is also authenticated to Bob, Bob trusts the KDC and the KDC has sent Bob the ticket that includes the identity of Alice.</a:t>
            </a:r>
          </a:p>
          <a:p>
            <a:pPr marL="1147763" indent="-635000" algn="just">
              <a:spcBef>
                <a:spcPts val="300"/>
              </a:spcBef>
              <a:spcAft>
                <a:spcPts val="300"/>
              </a:spcAft>
              <a:defRPr/>
            </a:pPr>
            <a:r>
              <a:rPr lang="en-US" sz="1500" dirty="0">
                <a:solidFill>
                  <a:srgbClr val="FF0000"/>
                </a:solidFill>
                <a:latin typeface="Verdana" pitchFamily="34" charset="0"/>
                <a:ea typeface="Verdana" pitchFamily="34" charset="0"/>
                <a:cs typeface="Verdana" pitchFamily="34" charset="0"/>
              </a:rPr>
              <a:t>Note:</a:t>
            </a:r>
            <a:r>
              <a:rPr lang="en-US" sz="1500" b="0" dirty="0">
                <a:latin typeface="Verdana" pitchFamily="34" charset="0"/>
                <a:ea typeface="Verdana" pitchFamily="34" charset="0"/>
                <a:cs typeface="Verdana" pitchFamily="34" charset="0"/>
              </a:rPr>
              <a:t> </a:t>
            </a:r>
            <a:r>
              <a:rPr lang="en-US" sz="1200" b="0" dirty="0">
                <a:latin typeface="Lucida Calligraphy" pitchFamily="66" charset="0"/>
                <a:ea typeface="Verdana" pitchFamily="34" charset="0"/>
                <a:cs typeface="Verdana" pitchFamily="34" charset="0"/>
              </a:rPr>
              <a:t>Unfortunately, this protocol has a flaw. Eve can use the replay attack. That is, she can save the message in step 3 and replay it later.</a:t>
            </a:r>
          </a:p>
        </p:txBody>
      </p:sp>
      <p:sp>
        <p:nvSpPr>
          <p:cNvPr id="1126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latin typeface="Verdana" pitchFamily="34" charset="0"/>
              </a:rPr>
              <a:t>Protocols for Creating Session Key using KDCs</a:t>
            </a:r>
          </a:p>
        </p:txBody>
      </p:sp>
      <p:sp>
        <p:nvSpPr>
          <p:cNvPr id="3" name="Slide Number Placeholder 2"/>
          <p:cNvSpPr>
            <a:spLocks noGrp="1"/>
          </p:cNvSpPr>
          <p:nvPr>
            <p:ph type="sldNum" sz="quarter" idx="10"/>
          </p:nvPr>
        </p:nvSpPr>
        <p:spPr/>
        <p:txBody>
          <a:bodyPr/>
          <a:lstStyle/>
          <a:p>
            <a:pPr>
              <a:defRPr/>
            </a:pPr>
            <a:r>
              <a:rPr lang="en-US" smtClean="0">
                <a:solidFill>
                  <a:srgbClr val="FF0000"/>
                </a:solidFill>
              </a:rPr>
              <a:t>Slide-</a:t>
            </a:r>
            <a:fld id="{38FD8979-D639-4619-92B5-5349E7908361}" type="slidenum">
              <a:rPr lang="en-US" smtClean="0">
                <a:solidFill>
                  <a:srgbClr val="0000CC"/>
                </a:solidFill>
              </a:rPr>
              <a:pPr>
                <a:defRPr/>
              </a:pPr>
              <a:t>9</a:t>
            </a:fld>
            <a:endParaRPr lang="en-US" dirty="0">
              <a:solidFill>
                <a:srgbClr val="0000CC"/>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6263</TotalTime>
  <Words>8004</Words>
  <Application>Microsoft Office PowerPoint</Application>
  <PresentationFormat>On-screen Show (4:3)</PresentationFormat>
  <Paragraphs>693</Paragraphs>
  <Slides>62</Slides>
  <Notes>62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3" baseType="lpstr">
      <vt:lpstr>Arial</vt:lpstr>
      <vt:lpstr>Arial Black</vt:lpstr>
      <vt:lpstr>Calibri</vt:lpstr>
      <vt:lpstr>Lucida Calligraphy</vt:lpstr>
      <vt:lpstr>Tahoma</vt:lpstr>
      <vt:lpstr>Times New Roman</vt:lpstr>
      <vt:lpstr>Verdana</vt:lpstr>
      <vt:lpstr>Wingdings</vt:lpstr>
      <vt:lpstr>ZapfDingbats</vt:lpstr>
      <vt:lpstr>Blends</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Microsoft account</cp:lastModifiedBy>
  <cp:revision>613</cp:revision>
  <dcterms:created xsi:type="dcterms:W3CDTF">2000-01-15T04:50:39Z</dcterms:created>
  <dcterms:modified xsi:type="dcterms:W3CDTF">2023-11-26T16:48:19Z</dcterms:modified>
</cp:coreProperties>
</file>