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1210" r:id="rId2"/>
    <p:sldId id="870" r:id="rId3"/>
    <p:sldId id="1073" r:id="rId4"/>
    <p:sldId id="1075" r:id="rId5"/>
    <p:sldId id="1076" r:id="rId6"/>
    <p:sldId id="1088" r:id="rId7"/>
    <p:sldId id="1089" r:id="rId8"/>
    <p:sldId id="1090" r:id="rId9"/>
    <p:sldId id="1093" r:id="rId10"/>
    <p:sldId id="1095" r:id="rId11"/>
    <p:sldId id="1100" r:id="rId12"/>
    <p:sldId id="1104" r:id="rId13"/>
    <p:sldId id="1114" r:id="rId14"/>
    <p:sldId id="1115" r:id="rId15"/>
    <p:sldId id="1116" r:id="rId16"/>
    <p:sldId id="1046" r:id="rId17"/>
    <p:sldId id="1041" r:id="rId18"/>
    <p:sldId id="1050" r:id="rId19"/>
    <p:sldId id="1208" r:id="rId20"/>
    <p:sldId id="1051" r:id="rId21"/>
    <p:sldId id="1052" r:id="rId22"/>
    <p:sldId id="1159" r:id="rId23"/>
    <p:sldId id="1160" r:id="rId24"/>
    <p:sldId id="1161" r:id="rId25"/>
    <p:sldId id="1163" r:id="rId26"/>
    <p:sldId id="1164" r:id="rId27"/>
    <p:sldId id="1166" r:id="rId28"/>
    <p:sldId id="1055" r:id="rId29"/>
    <p:sldId id="1071" r:id="rId30"/>
    <p:sldId id="1170" r:id="rId31"/>
    <p:sldId id="1171" r:id="rId32"/>
    <p:sldId id="1172" r:id="rId33"/>
    <p:sldId id="1173" r:id="rId34"/>
    <p:sldId id="1174" r:id="rId35"/>
    <p:sldId id="1175" r:id="rId36"/>
    <p:sldId id="1176" r:id="rId37"/>
    <p:sldId id="1177" r:id="rId38"/>
    <p:sldId id="1178" r:id="rId39"/>
    <p:sldId id="1179" r:id="rId40"/>
    <p:sldId id="1180" r:id="rId41"/>
    <p:sldId id="1186" r:id="rId42"/>
    <p:sldId id="1187" r:id="rId43"/>
    <p:sldId id="1188" r:id="rId44"/>
    <p:sldId id="1189" r:id="rId45"/>
    <p:sldId id="1190" r:id="rId46"/>
    <p:sldId id="1191" r:id="rId47"/>
    <p:sldId id="1192" r:id="rId48"/>
    <p:sldId id="1193" r:id="rId49"/>
    <p:sldId id="1194" r:id="rId50"/>
    <p:sldId id="1195" r:id="rId51"/>
    <p:sldId id="1196" r:id="rId52"/>
    <p:sldId id="1197" r:id="rId53"/>
    <p:sldId id="1198" r:id="rId54"/>
    <p:sldId id="1199" r:id="rId55"/>
    <p:sldId id="1200" r:id="rId56"/>
    <p:sldId id="1201" r:id="rId57"/>
    <p:sldId id="1202" r:id="rId58"/>
    <p:sldId id="1203" r:id="rId59"/>
    <p:sldId id="1204" r:id="rId60"/>
    <p:sldId id="1205" r:id="rId61"/>
    <p:sldId id="1206" r:id="rId62"/>
    <p:sldId id="1207" r:id="rId6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FF"/>
    <a:srgbClr val="00CC00"/>
    <a:srgbClr val="660066"/>
    <a:srgbClr val="996633"/>
    <a:srgbClr val="6666FF"/>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3011" autoAdjust="0"/>
  </p:normalViewPr>
  <p:slideViewPr>
    <p:cSldViewPr>
      <p:cViewPr varScale="1">
        <p:scale>
          <a:sx n="78" d="100"/>
          <a:sy n="78" d="100"/>
        </p:scale>
        <p:origin x="144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9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898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98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98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898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charset="0"/>
              </a:defRPr>
            </a:lvl1pPr>
          </a:lstStyle>
          <a:p>
            <a:pPr>
              <a:defRPr/>
            </a:pPr>
            <a:fld id="{83A42D32-7BF7-4893-8A8B-1F648DBFFB0F}" type="slidenum">
              <a:rPr lang="en-US"/>
              <a:pPr>
                <a:defRPr/>
              </a:pPr>
              <a:t>‹#›</a:t>
            </a:fld>
            <a:endParaRPr lang="en-US"/>
          </a:p>
        </p:txBody>
      </p:sp>
    </p:spTree>
    <p:extLst>
      <p:ext uri="{BB962C8B-B14F-4D97-AF65-F5344CB8AC3E}">
        <p14:creationId xmlns:p14="http://schemas.microsoft.com/office/powerpoint/2010/main" val="3631170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9897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5E83602D-78AC-49E4-BC74-974B80DDC49C}" type="slidenum">
              <a:rPr lang="en-US" sz="1200" b="0"/>
              <a:pPr algn="r" eaLnBrk="1" hangingPunct="1"/>
              <a:t>10</a:t>
            </a:fld>
            <a:endParaRPr lang="en-US" sz="1200" b="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411190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0900B4AF-851C-4F06-8662-C1387D86EA2E}" type="slidenum">
              <a:rPr lang="en-US" sz="1200" b="0"/>
              <a:pPr algn="r" eaLnBrk="1" hangingPunct="1"/>
              <a:t>11</a:t>
            </a:fld>
            <a:endParaRPr lang="en-US" sz="1200" b="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69194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DB168556-3F5E-4E0E-B305-344D69877E86}" type="slidenum">
              <a:rPr lang="en-US" sz="1200" b="0"/>
              <a:pPr algn="r" eaLnBrk="1" hangingPunct="1"/>
              <a:t>12</a:t>
            </a:fld>
            <a:endParaRPr lang="en-US" sz="1200" b="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56846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47B8021C-DEE4-433F-9D54-2D2F7EE583A5}" type="slidenum">
              <a:rPr lang="en-US" sz="1200" b="0"/>
              <a:pPr algn="r" eaLnBrk="1" hangingPunct="1"/>
              <a:t>13</a:t>
            </a:fld>
            <a:endParaRPr lang="en-US" sz="1200" b="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966975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5224FF7E-E0B4-48A7-A135-2AEB5C3C23EA}" type="slidenum">
              <a:rPr lang="en-US" sz="1200" b="0"/>
              <a:pPr algn="r" eaLnBrk="1" hangingPunct="1"/>
              <a:t>14</a:t>
            </a:fld>
            <a:endParaRPr lang="en-US" sz="1200" b="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4069526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ECFBA84F-B9EC-4960-9685-B04E42E7A39A}" type="slidenum">
              <a:rPr lang="en-US" sz="1200" b="0"/>
              <a:pPr algn="r" eaLnBrk="1" hangingPunct="1"/>
              <a:t>15</a:t>
            </a:fld>
            <a:endParaRPr lang="en-US" sz="1200" b="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503463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DCE2260A-76E9-4877-8928-6A27A017F9ED}" type="slidenum">
              <a:rPr lang="en-US" sz="1200" b="0"/>
              <a:pPr algn="r" eaLnBrk="1" hangingPunct="1"/>
              <a:t>16</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27817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A0F9E667-E9F0-4FE5-BA23-5BEF04A578E1}" type="slidenum">
              <a:rPr lang="en-US" sz="1200" b="0"/>
              <a:pPr algn="r" eaLnBrk="1" hangingPunct="1"/>
              <a:t>17</a:t>
            </a:fld>
            <a:endParaRPr lang="en-US" sz="1200" b="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98033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EC1C3968-225F-4EC6-A0C3-37CB54A71C3D}" type="slidenum">
              <a:rPr lang="en-US" sz="1200" b="0"/>
              <a:pPr algn="r" eaLnBrk="1" hangingPunct="1"/>
              <a:t>18</a:t>
            </a:fld>
            <a:endParaRPr lang="en-US" sz="1200"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344839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FD4B9D6C-1B04-49EB-B1F5-6F4B432A1C4C}" type="slidenum">
              <a:rPr lang="en-US" sz="1200" b="0"/>
              <a:pPr algn="r" eaLnBrk="1" hangingPunct="1"/>
              <a:t>20</a:t>
            </a:fld>
            <a:endParaRPr lang="en-US" sz="1200"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55609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10E2448-692F-48F3-8FC7-26EA7928B312}" type="slidenum">
              <a:rPr lang="en-US" sz="1200" b="0" smtClean="0">
                <a:latin typeface="Times New Roman" pitchFamily="18" charset="0"/>
              </a:rPr>
              <a:pPr/>
              <a:t>2</a:t>
            </a:fld>
            <a:endParaRPr lang="en-US" sz="1200" b="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738162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89E4935A-569E-461E-A305-98C24A0783C7}" type="slidenum">
              <a:rPr lang="en-US" sz="1200" b="0"/>
              <a:pPr algn="r" eaLnBrk="1" hangingPunct="1"/>
              <a:t>21</a:t>
            </a:fld>
            <a:endParaRPr lang="en-US" sz="1200" b="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80249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C4807F9A-070D-4348-B36E-EDC6CF079769}" type="slidenum">
              <a:rPr lang="en-US" sz="1200" b="0"/>
              <a:pPr algn="r" eaLnBrk="1" hangingPunct="1"/>
              <a:t>22</a:t>
            </a:fld>
            <a:endParaRPr lang="en-US" sz="1200" b="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4010953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7AA1E2BD-48B8-4211-B6CA-1DBAAB83BA88}" type="slidenum">
              <a:rPr lang="en-US" sz="1200" b="0"/>
              <a:pPr algn="r" eaLnBrk="1" hangingPunct="1"/>
              <a:t>23</a:t>
            </a:fld>
            <a:endParaRPr lang="en-US" sz="1200" b="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835572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A3FE230C-7C55-4809-B67A-D7562887938F}" type="slidenum">
              <a:rPr lang="en-US" sz="1200" b="0"/>
              <a:pPr algn="r" eaLnBrk="1" hangingPunct="1"/>
              <a:t>24</a:t>
            </a:fld>
            <a:endParaRPr lang="en-US" sz="1200" b="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571843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226FBEE4-B8B4-4414-A5F3-1293E68A2D2B}" type="slidenum">
              <a:rPr lang="en-US" sz="1200" b="0"/>
              <a:pPr algn="r" eaLnBrk="1" hangingPunct="1"/>
              <a:t>25</a:t>
            </a:fld>
            <a:endParaRPr lang="en-US" sz="1200" b="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136806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AB5AA640-CC9D-474C-8DCF-5403D9BE84D6}" type="slidenum">
              <a:rPr lang="en-US" sz="1200" b="0"/>
              <a:pPr algn="r" eaLnBrk="1" hangingPunct="1"/>
              <a:t>26</a:t>
            </a:fld>
            <a:endParaRPr lang="en-US" sz="1200" b="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42793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20C32B45-2AC7-4BB7-B1E4-14DAC823852B}" type="slidenum">
              <a:rPr lang="en-US" sz="1200" b="0"/>
              <a:pPr algn="r" eaLnBrk="1" hangingPunct="1"/>
              <a:t>27</a:t>
            </a:fld>
            <a:endParaRPr lang="en-US" sz="1200" b="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716845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0A49E351-7E78-49C6-801B-F1C399494AB2}" type="slidenum">
              <a:rPr lang="en-US" sz="1200" b="0"/>
              <a:pPr algn="r" eaLnBrk="1" hangingPunct="1"/>
              <a:t>28</a:t>
            </a:fld>
            <a:endParaRPr lang="en-US" sz="1200" b="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44630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CA94335A-976F-4D0B-8F78-AAC8C540ED7D}" type="slidenum">
              <a:rPr lang="en-US" sz="1200" b="0"/>
              <a:pPr algn="r" eaLnBrk="1" hangingPunct="1"/>
              <a:t>29</a:t>
            </a:fld>
            <a:endParaRPr lang="en-US" sz="1200" b="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841486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02DB0A63-6AC2-4BB2-9AF4-A350D5DDC83E}" type="slidenum">
              <a:rPr lang="en-US" sz="1200" b="0" i="0"/>
              <a:pPr algn="r" eaLnBrk="1" hangingPunct="1"/>
              <a:t>30</a:t>
            </a:fld>
            <a:endParaRPr lang="en-US" sz="1200" b="0" i="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4769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5BA8DDB7-7F4C-4FAC-B12F-FEFF9D36D6FF}" type="slidenum">
              <a:rPr lang="en-US" sz="1200" b="0" smtClean="0">
                <a:latin typeface="Times New Roman" pitchFamily="18" charset="0"/>
              </a:rPr>
              <a:pPr/>
              <a:t>3</a:t>
            </a:fld>
            <a:endParaRPr lang="en-US" sz="1200" b="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766376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6131E1C9-2A05-49D6-9369-1CC4FA7F737C}" type="slidenum">
              <a:rPr lang="en-US" sz="1200" b="0" i="0"/>
              <a:pPr algn="r" eaLnBrk="1" hangingPunct="1"/>
              <a:t>31</a:t>
            </a:fld>
            <a:endParaRPr lang="en-US" sz="1200" b="0" i="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94743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9438DA27-13B4-45EE-9AA5-23FCAC7A05CB}" type="slidenum">
              <a:rPr lang="en-US" sz="1200" b="0" i="0"/>
              <a:pPr algn="r" eaLnBrk="1" hangingPunct="1"/>
              <a:t>32</a:t>
            </a:fld>
            <a:endParaRPr lang="en-US" sz="1200" b="0" i="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66275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D743543D-F093-4100-BABB-7D2ED761C1AE}" type="slidenum">
              <a:rPr lang="en-US" sz="1200" b="0" i="0"/>
              <a:pPr algn="r" eaLnBrk="1" hangingPunct="1"/>
              <a:t>33</a:t>
            </a:fld>
            <a:endParaRPr lang="en-US" sz="1200" b="0" i="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39669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08D9BD66-3C68-43B8-A130-B49FE6470357}" type="slidenum">
              <a:rPr lang="en-US" sz="1200" b="0" i="0"/>
              <a:pPr algn="r" eaLnBrk="1" hangingPunct="1"/>
              <a:t>34</a:t>
            </a:fld>
            <a:endParaRPr lang="en-US" sz="1200" b="0" i="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10461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567610B6-FF6A-4191-8DA4-05FCED6C23C6}" type="slidenum">
              <a:rPr lang="en-US" sz="1200" b="0" i="0"/>
              <a:pPr algn="r" eaLnBrk="1" hangingPunct="1"/>
              <a:t>35</a:t>
            </a:fld>
            <a:endParaRPr lang="en-US" sz="1200" b="0" i="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17213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2BA55AFA-E883-427A-8D0F-52CAFD531D40}" type="slidenum">
              <a:rPr lang="en-US" sz="1200" b="0" i="0"/>
              <a:pPr algn="r" eaLnBrk="1" hangingPunct="1"/>
              <a:t>36</a:t>
            </a:fld>
            <a:endParaRPr lang="en-US" sz="1200" b="0" i="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96592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FED1BCF3-ABFA-4DDF-A311-277594BFF0BA}" type="slidenum">
              <a:rPr lang="en-US" sz="1200" b="0" i="0"/>
              <a:pPr algn="r" eaLnBrk="1" hangingPunct="1"/>
              <a:t>37</a:t>
            </a:fld>
            <a:endParaRPr lang="en-US" sz="1200" b="0" i="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23181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0225C50-5319-4294-8CB1-36612731036D}" type="slidenum">
              <a:rPr lang="en-US" b="0" i="0"/>
              <a:pPr/>
              <a:t>38</a:t>
            </a:fld>
            <a:endParaRPr lang="en-US" b="0" i="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07960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FDBCCC0-F6DC-48A9-921D-E273F023AE43}" type="slidenum">
              <a:rPr lang="en-US" b="0" i="0"/>
              <a:pPr/>
              <a:t>39</a:t>
            </a:fld>
            <a:endParaRPr lang="en-US" b="0" i="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79025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06DB0DF-4E06-49B1-9EE5-8DE6E648F08A}" type="slidenum">
              <a:rPr lang="en-US" b="0" i="0"/>
              <a:pPr/>
              <a:t>40</a:t>
            </a:fld>
            <a:endParaRPr lang="en-US" b="0" i="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71299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4F7032E3-761F-4309-94B2-7A12C2542AE9}" type="slidenum">
              <a:rPr lang="en-US" sz="1200" b="0"/>
              <a:pPr algn="r" eaLnBrk="1" hangingPunct="1"/>
              <a:t>4</a:t>
            </a:fld>
            <a:endParaRPr lang="en-US" sz="1200" b="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989152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19D455F-5996-4F82-8B93-7C807D72FF67}" type="slidenum">
              <a:rPr lang="en-US" b="0" i="0"/>
              <a:pPr/>
              <a:t>41</a:t>
            </a:fld>
            <a:endParaRPr lang="en-US" b="0" i="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51699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05294C4E-D493-4D72-AE96-42F4FCF80E4C}" type="slidenum">
              <a:rPr lang="en-US" sz="1200" b="0" i="0"/>
              <a:pPr algn="r" eaLnBrk="1" hangingPunct="1"/>
              <a:t>42</a:t>
            </a:fld>
            <a:endParaRPr lang="en-US" sz="1200"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757586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3445703F-8B0A-42A8-9E7E-74A2901BF63A}" type="slidenum">
              <a:rPr lang="en-US" sz="1200" b="0" i="0"/>
              <a:pPr algn="r" eaLnBrk="1" hangingPunct="1"/>
              <a:t>43</a:t>
            </a:fld>
            <a:endParaRPr lang="en-US" sz="1200" b="0" i="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15680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D3B31EA6-F2C0-4499-85F7-9283AFFE48A5}" type="slidenum">
              <a:rPr lang="en-US" sz="1200" b="0" i="0"/>
              <a:pPr algn="r" eaLnBrk="1" hangingPunct="1"/>
              <a:t>44</a:t>
            </a:fld>
            <a:endParaRPr lang="en-US" sz="1200" b="0" i="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494371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BEC09460-0B1D-4AC1-B39E-E5331E2DB39E}" type="slidenum">
              <a:rPr lang="en-US" sz="1200" b="0" i="0"/>
              <a:pPr algn="r" eaLnBrk="1" hangingPunct="1"/>
              <a:t>45</a:t>
            </a:fld>
            <a:endParaRPr lang="en-US" sz="1200" b="0" i="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442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910372E-010B-4894-B2B4-6494F83F790F}" type="slidenum">
              <a:rPr lang="en-US" b="0" i="0"/>
              <a:pPr/>
              <a:t>46</a:t>
            </a:fld>
            <a:endParaRPr lang="en-US" b="0" i="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225929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66615BAD-7E17-4E68-A4D1-57A707B59701}" type="slidenum">
              <a:rPr lang="en-US" sz="1200" b="0" i="0"/>
              <a:pPr algn="r" eaLnBrk="1" hangingPunct="1"/>
              <a:t>47</a:t>
            </a:fld>
            <a:endParaRPr lang="en-US" sz="1200"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327261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3A6EC8B8-C7D9-414B-868D-66F945BA2E88}" type="slidenum">
              <a:rPr lang="en-US" sz="1200" b="0" i="0"/>
              <a:pPr algn="r" eaLnBrk="1" hangingPunct="1"/>
              <a:t>48</a:t>
            </a:fld>
            <a:endParaRPr lang="en-US" sz="1200"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49014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805721A-CBA8-4DEB-ABC1-251128797883}" type="slidenum">
              <a:rPr lang="en-US" b="0" i="0"/>
              <a:pPr/>
              <a:t>49</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084382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0AB320F-2BDB-49CA-8244-96658EA9AEDD}" type="slidenum">
              <a:rPr lang="en-US" b="0" i="0"/>
              <a:pPr/>
              <a:t>50</a:t>
            </a:fld>
            <a:endParaRPr lang="en-US" b="0" i="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3743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8E6EB5AC-D2AD-482C-8668-A6158DE45B95}" type="slidenum">
              <a:rPr lang="en-US" sz="1200" b="0" smtClean="0">
                <a:latin typeface="Times New Roman" pitchFamily="18" charset="0"/>
              </a:rPr>
              <a:pPr/>
              <a:t>5</a:t>
            </a:fld>
            <a:endParaRPr lang="en-US" sz="1200" b="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8351352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3C791F8F-FCF9-40DD-BB64-AF0A63CCA8B1}" type="slidenum">
              <a:rPr lang="en-US" sz="1200" b="0" i="0"/>
              <a:pPr algn="r" eaLnBrk="1" hangingPunct="1"/>
              <a:t>51</a:t>
            </a:fld>
            <a:endParaRPr lang="en-US" sz="1200" b="0" i="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232963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00B075C7-96A8-486A-BC02-6296979B3E47}" type="slidenum">
              <a:rPr lang="en-US" sz="1200" b="0" i="0"/>
              <a:pPr algn="r" eaLnBrk="1" hangingPunct="1"/>
              <a:t>52</a:t>
            </a:fld>
            <a:endParaRPr lang="en-US" sz="1200" b="0" i="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787948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9EC3268E-780D-4AB5-A927-8826A16BDB19}" type="slidenum">
              <a:rPr lang="en-US" sz="1200" b="0" i="0"/>
              <a:pPr algn="r" eaLnBrk="1" hangingPunct="1"/>
              <a:t>53</a:t>
            </a:fld>
            <a:endParaRPr lang="en-US" sz="1200" b="0" i="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068453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B6865E4A-EDC7-45A1-A579-DCDE4414E4D4}" type="slidenum">
              <a:rPr lang="en-US" sz="1200" b="0" i="0"/>
              <a:pPr algn="r" eaLnBrk="1" hangingPunct="1"/>
              <a:t>54</a:t>
            </a:fld>
            <a:endParaRPr lang="en-US" sz="1200" b="0" i="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960376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CD1DCE1-D84D-43A5-88BA-839E55C962C8}" type="slidenum">
              <a:rPr lang="en-US" b="0" i="0"/>
              <a:pPr/>
              <a:t>55</a:t>
            </a:fld>
            <a:endParaRPr lang="en-US" b="0" i="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320869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1C28703-874A-4856-BA82-5B52825EFD92}" type="slidenum">
              <a:rPr lang="en-US" b="0" i="0"/>
              <a:pPr/>
              <a:t>56</a:t>
            </a:fld>
            <a:endParaRPr lang="en-US" b="0" i="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291987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2FBB8FC-5F39-43B4-8591-CBA7527AFEA5}" type="slidenum">
              <a:rPr lang="en-US" b="0" i="0"/>
              <a:pPr/>
              <a:t>57</a:t>
            </a:fld>
            <a:endParaRPr lang="en-US" b="0" i="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184734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776F42F-3B1B-47F9-8553-A9EC6899CA85}" type="slidenum">
              <a:rPr lang="en-US" b="0" i="0"/>
              <a:pPr/>
              <a:t>58</a:t>
            </a:fld>
            <a:endParaRPr lang="en-US" b="0" i="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144648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4D792A7-FD35-4AE8-82C2-CAE3B1C9F17B}" type="slidenum">
              <a:rPr lang="en-US" b="0" i="0"/>
              <a:pPr/>
              <a:t>59</a:t>
            </a:fld>
            <a:endParaRPr lang="en-US" b="0" i="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26490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A1219F0-72F6-40F0-81C1-DC022EC4AFBE}" type="slidenum">
              <a:rPr lang="en-US" b="0" i="0"/>
              <a:pPr/>
              <a:t>60</a:t>
            </a:fld>
            <a:endParaRPr lang="en-US" b="0" i="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8012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0A372581-AD58-4076-AA1E-5ED07DA1AAAA}" type="slidenum">
              <a:rPr lang="en-US" sz="1200" b="0"/>
              <a:pPr algn="r" eaLnBrk="1" hangingPunct="1"/>
              <a:t>6</a:t>
            </a:fld>
            <a:endParaRPr lang="en-US" sz="1200" b="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8564974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73A066B-779B-421C-B339-187966254889}" type="slidenum">
              <a:rPr lang="en-US" b="0" i="0"/>
              <a:pPr/>
              <a:t>61</a:t>
            </a:fld>
            <a:endParaRPr lang="en-US" b="0" i="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118125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77BA7A93-B4A1-44B8-A4B5-E5CD66C8FA43}" type="slidenum">
              <a:rPr lang="en-US" b="0" i="0"/>
              <a:pPr/>
              <a:t>62</a:t>
            </a:fld>
            <a:endParaRPr lang="en-US" b="0" i="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307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0FA689A0-8A12-4FF4-A3A3-5752077B9BA9}" type="slidenum">
              <a:rPr lang="en-US" sz="1200" b="0"/>
              <a:pPr algn="r" eaLnBrk="1" hangingPunct="1"/>
              <a:t>7</a:t>
            </a:fld>
            <a:endParaRPr lang="en-US" sz="1200" b="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463092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D80BF1C7-98B5-4D0B-A200-80B1EE597A7E}" type="slidenum">
              <a:rPr lang="en-US" sz="1200" b="0"/>
              <a:pPr algn="r" eaLnBrk="1" hangingPunct="1"/>
              <a:t>8</a:t>
            </a:fld>
            <a:endParaRPr lang="en-US" sz="1200" b="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61911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fld id="{807CF9DB-CC76-4065-9F06-B09FF1B264D0}" type="slidenum">
              <a:rPr lang="en-US" sz="1200" b="0"/>
              <a:pPr algn="r" eaLnBrk="1" hangingPunct="1"/>
              <a:t>9</a:t>
            </a:fld>
            <a:endParaRPr lang="en-US" sz="1200" b="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3609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1C52BBBE-765C-4CFF-87FD-CAB8510D7E89}" type="slidenum">
              <a:rPr lang="en-US"/>
              <a:pPr>
                <a:defRPr/>
              </a:pPr>
              <a:t>‹#›</a:t>
            </a:fld>
            <a:endParaRPr lang="en-US"/>
          </a:p>
        </p:txBody>
      </p:sp>
    </p:spTree>
    <p:extLst>
      <p:ext uri="{BB962C8B-B14F-4D97-AF65-F5344CB8AC3E}">
        <p14:creationId xmlns:p14="http://schemas.microsoft.com/office/powerpoint/2010/main" val="164249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172C8918-7324-4F8E-A83C-3C77207C28A1}" type="slidenum">
              <a:rPr lang="en-US" smtClean="0"/>
              <a:pPr>
                <a:defRPr/>
              </a:pPr>
              <a:t>‹#›</a:t>
            </a:fld>
            <a:endParaRPr lang="en-US" dirty="0"/>
          </a:p>
        </p:txBody>
      </p:sp>
    </p:spTree>
    <p:extLst>
      <p:ext uri="{BB962C8B-B14F-4D97-AF65-F5344CB8AC3E}">
        <p14:creationId xmlns:p14="http://schemas.microsoft.com/office/powerpoint/2010/main" val="10279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10271B3B-BCE7-48C4-9B9C-31CBD2101FEA}" type="slidenum">
              <a:rPr lang="en-US" smtClean="0"/>
              <a:pPr>
                <a:defRPr/>
              </a:pPr>
              <a:t>‹#›</a:t>
            </a:fld>
            <a:endParaRPr lang="en-US" dirty="0"/>
          </a:p>
        </p:txBody>
      </p:sp>
    </p:spTree>
    <p:extLst>
      <p:ext uri="{BB962C8B-B14F-4D97-AF65-F5344CB8AC3E}">
        <p14:creationId xmlns:p14="http://schemas.microsoft.com/office/powerpoint/2010/main" val="296930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893CEDC9-D0D8-4527-BAFB-25C293B810D0}" type="slidenum">
              <a:rPr lang="en-US" smtClean="0"/>
              <a:pPr>
                <a:defRPr/>
              </a:pPr>
              <a:t>‹#›</a:t>
            </a:fld>
            <a:endParaRPr lang="en-US" dirty="0"/>
          </a:p>
        </p:txBody>
      </p:sp>
    </p:spTree>
    <p:extLst>
      <p:ext uri="{BB962C8B-B14F-4D97-AF65-F5344CB8AC3E}">
        <p14:creationId xmlns:p14="http://schemas.microsoft.com/office/powerpoint/2010/main" val="414399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FB42A346-DDD5-4318-8983-90D3772C66A5}" type="slidenum">
              <a:rPr lang="en-US" smtClean="0"/>
              <a:pPr>
                <a:defRPr/>
              </a:pPr>
              <a:t>‹#›</a:t>
            </a:fld>
            <a:endParaRPr lang="en-US" dirty="0"/>
          </a:p>
        </p:txBody>
      </p:sp>
    </p:spTree>
    <p:extLst>
      <p:ext uri="{BB962C8B-B14F-4D97-AF65-F5344CB8AC3E}">
        <p14:creationId xmlns:p14="http://schemas.microsoft.com/office/powerpoint/2010/main" val="273712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BB5B63F0-061A-4B0B-B782-CE5441DB5524}" type="slidenum">
              <a:rPr lang="en-US" smtClean="0"/>
              <a:pPr>
                <a:defRPr/>
              </a:pPr>
              <a:t>‹#›</a:t>
            </a:fld>
            <a:endParaRPr lang="en-US" dirty="0"/>
          </a:p>
        </p:txBody>
      </p:sp>
    </p:spTree>
    <p:extLst>
      <p:ext uri="{BB962C8B-B14F-4D97-AF65-F5344CB8AC3E}">
        <p14:creationId xmlns:p14="http://schemas.microsoft.com/office/powerpoint/2010/main" val="248260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0260C831-B1D9-4867-9939-568A4B97217B}" type="slidenum">
              <a:rPr lang="en-US" smtClean="0"/>
              <a:pPr>
                <a:defRPr/>
              </a:pPr>
              <a:t>‹#›</a:t>
            </a:fld>
            <a:endParaRPr lang="en-US" dirty="0"/>
          </a:p>
        </p:txBody>
      </p:sp>
    </p:spTree>
    <p:extLst>
      <p:ext uri="{BB962C8B-B14F-4D97-AF65-F5344CB8AC3E}">
        <p14:creationId xmlns:p14="http://schemas.microsoft.com/office/powerpoint/2010/main" val="387573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17C56965-F744-4433-9D83-B97B97305E72}" type="slidenum">
              <a:rPr lang="en-US" smtClean="0"/>
              <a:pPr>
                <a:defRPr/>
              </a:pPr>
              <a:t>‹#›</a:t>
            </a:fld>
            <a:endParaRPr lang="en-US" dirty="0"/>
          </a:p>
        </p:txBody>
      </p:sp>
    </p:spTree>
    <p:extLst>
      <p:ext uri="{BB962C8B-B14F-4D97-AF65-F5344CB8AC3E}">
        <p14:creationId xmlns:p14="http://schemas.microsoft.com/office/powerpoint/2010/main" val="360180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a:t>
            </a:r>
            <a:fld id="{89CDD838-E7E1-4729-B91C-65DBF479667D}" type="slidenum">
              <a:rPr lang="en-US" smtClean="0"/>
              <a:pPr>
                <a:defRPr/>
              </a:pPr>
              <a:t>‹#›</a:t>
            </a:fld>
            <a:endParaRPr lang="en-US" dirty="0"/>
          </a:p>
        </p:txBody>
      </p:sp>
    </p:spTree>
    <p:extLst>
      <p:ext uri="{BB962C8B-B14F-4D97-AF65-F5344CB8AC3E}">
        <p14:creationId xmlns:p14="http://schemas.microsoft.com/office/powerpoint/2010/main" val="88274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CAC60692-2B6E-4547-A3C7-870E3BA059E6}" type="slidenum">
              <a:rPr lang="en-US" smtClean="0"/>
              <a:pPr>
                <a:defRPr/>
              </a:pPr>
              <a:t>‹#›</a:t>
            </a:fld>
            <a:endParaRPr lang="en-US" dirty="0"/>
          </a:p>
        </p:txBody>
      </p:sp>
    </p:spTree>
    <p:extLst>
      <p:ext uri="{BB962C8B-B14F-4D97-AF65-F5344CB8AC3E}">
        <p14:creationId xmlns:p14="http://schemas.microsoft.com/office/powerpoint/2010/main" val="100315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dirty="0" smtClean="0">
                <a:solidFill>
                  <a:srgbClr val="0000FF"/>
                </a:solidFill>
              </a:rPr>
              <a:t>Slide- </a:t>
            </a:r>
            <a:fld id="{B63F12CC-1FFB-4B39-98F5-8C5874F92A4B}" type="slidenum">
              <a:rPr lang="en-US" smtClean="0"/>
              <a:pPr>
                <a:defRPr/>
              </a:pPr>
              <a:t>‹#›</a:t>
            </a:fld>
            <a:endParaRPr lang="en-US" dirty="0"/>
          </a:p>
        </p:txBody>
      </p:sp>
    </p:spTree>
    <p:extLst>
      <p:ext uri="{BB962C8B-B14F-4D97-AF65-F5344CB8AC3E}">
        <p14:creationId xmlns:p14="http://schemas.microsoft.com/office/powerpoint/2010/main" val="217722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pPr>
              <a:defRPr/>
            </a:pPr>
            <a:r>
              <a:rPr lang="en-US" dirty="0" smtClean="0">
                <a:solidFill>
                  <a:srgbClr val="0000FF"/>
                </a:solidFill>
              </a:rPr>
              <a:t>Slide- </a:t>
            </a:r>
            <a:fld id="{A7186B15-337F-4263-8E90-734EC8DB7F8A}" type="slidenum">
              <a:rPr lang="en-US" smtClean="0"/>
              <a:pPr>
                <a:defRPr/>
              </a:pPr>
              <a:t>‹#›</a:t>
            </a:fld>
            <a:endParaRPr lang="en-US" dirty="0"/>
          </a:p>
        </p:txBody>
      </p:sp>
      <p:sp>
        <p:nvSpPr>
          <p:cNvPr id="3" name="TextBox 2"/>
          <p:cNvSpPr txBox="1"/>
          <p:nvPr userDrawn="1"/>
        </p:nvSpPr>
        <p:spPr>
          <a:xfrm>
            <a:off x="8458200" y="6600825"/>
            <a:ext cx="838200" cy="261938"/>
          </a:xfrm>
          <a:prstGeom prst="rect">
            <a:avLst/>
          </a:prstGeom>
          <a:noFill/>
        </p:spPr>
        <p:txBody>
          <a:bodyPr>
            <a:spAutoFit/>
          </a:bodyPr>
          <a:lstStyle/>
          <a:p>
            <a:pPr>
              <a:defRPr/>
            </a:pPr>
            <a:r>
              <a:rPr lang="en-US" sz="1050" dirty="0">
                <a:solidFill>
                  <a:srgbClr val="0000FF"/>
                </a:solidFill>
                <a:latin typeface="Times New Roman" pitchFamily="18" charset="0"/>
              </a:rPr>
              <a:t>IIT, JU</a:t>
            </a:r>
          </a:p>
        </p:txBody>
      </p:sp>
      <p:sp>
        <p:nvSpPr>
          <p:cNvPr id="4" name="TextBox 3"/>
          <p:cNvSpPr txBox="1"/>
          <p:nvPr userDrawn="1"/>
        </p:nvSpPr>
        <p:spPr>
          <a:xfrm>
            <a:off x="8839200" y="533400"/>
            <a:ext cx="346249" cy="6324600"/>
          </a:xfrm>
          <a:prstGeom prst="rect">
            <a:avLst/>
          </a:prstGeom>
          <a:noFill/>
        </p:spPr>
        <p:txBody>
          <a:bodyPr vert="vert270">
            <a:spAutoFit/>
          </a:bodyPr>
          <a:lstStyle/>
          <a:p>
            <a:pPr algn="ctr">
              <a:defRPr/>
            </a:pPr>
            <a:r>
              <a:rPr lang="en-US" sz="1050" dirty="0">
                <a:solidFill>
                  <a:srgbClr val="FF0000"/>
                </a:solidFill>
                <a:latin typeface="Times New Roman" pitchFamily="18" charset="0"/>
              </a:rPr>
              <a:t>Prepared by</a:t>
            </a:r>
            <a:r>
              <a:rPr lang="en-US" sz="1050" dirty="0">
                <a:solidFill>
                  <a:srgbClr val="00CC00"/>
                </a:solidFill>
                <a:latin typeface="Times New Roman" pitchFamily="18" charset="0"/>
              </a:rPr>
              <a:t>: K M Akkas Ali, </a:t>
            </a:r>
            <a:r>
              <a:rPr lang="en-US" sz="1050" dirty="0" smtClean="0">
                <a:solidFill>
                  <a:srgbClr val="0000FF"/>
                </a:solidFill>
                <a:latin typeface="Times New Roman" pitchFamily="18" charset="0"/>
              </a:rPr>
              <a:t>Professor</a:t>
            </a:r>
            <a:r>
              <a:rPr lang="en-US" sz="1050" dirty="0">
                <a:solidFill>
                  <a:srgbClr val="00CC00"/>
                </a:solidFill>
                <a:latin typeface="Times New Roman" pitchFamily="18" charset="0"/>
              </a:rPr>
              <a:t>, IIT, JU</a:t>
            </a:r>
          </a:p>
        </p:txBody>
      </p:sp>
    </p:spTree>
  </p:cSld>
  <p:clrMap bg1="lt1" tx1="dk1" bg2="lt2" tx2="dk2" accent1="accent1" accent2="accent2" accent3="accent3" accent4="accent4" accent5="accent5" accent6="accent6" hlink="hlink" folHlink="folHlink"/>
  <p:sldLayoutIdLst>
    <p:sldLayoutId id="2147484128"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35.wmf"/></Relationships>
</file>

<file path=ppt/slides/_rels/slide6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329"/>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76200" y="2821169"/>
            <a:ext cx="93390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ICT-4257: </a:t>
            </a:r>
            <a:r>
              <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Cryptography and Network </a:t>
            </a: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Security</a:t>
            </a:r>
            <a:endPar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solidFill>
                  <a:srgbClr val="FF0000"/>
                </a:solidFill>
              </a:rPr>
              <a:t>for</a:t>
            </a:r>
            <a:r>
              <a:rPr lang="en-US" sz="3200" dirty="0">
                <a:solidFill>
                  <a:srgbClr val="00B050"/>
                </a:solidFill>
              </a:rPr>
              <a:t> </a:t>
            </a:r>
          </a:p>
          <a:p>
            <a:pPr algn="ctr">
              <a:lnSpc>
                <a:spcPct val="80000"/>
              </a:lnSpc>
            </a:pPr>
            <a:r>
              <a:rPr lang="en-US" sz="2000" i="0" dirty="0">
                <a:ln>
                  <a:solidFill>
                    <a:sysClr val="windowText" lastClr="000000"/>
                  </a:solidFill>
                </a:ln>
                <a:latin typeface="Arial Black" panose="020B0A04020102020204" pitchFamily="34" charset="0"/>
              </a:rPr>
              <a:t>4th Year 2nd Semester of </a:t>
            </a:r>
            <a:r>
              <a:rPr lang="en-US" sz="2000" i="0" dirty="0" err="1">
                <a:ln>
                  <a:solidFill>
                    <a:sysClr val="windowText" lastClr="000000"/>
                  </a:solidFill>
                </a:ln>
                <a:latin typeface="Arial Black" panose="020B0A04020102020204" pitchFamily="34" charset="0"/>
              </a:rPr>
              <a:t>B.Sc</a:t>
            </a:r>
            <a:r>
              <a:rPr lang="en-US" sz="2000" i="0" dirty="0">
                <a:ln>
                  <a:solidFill>
                    <a:sysClr val="windowText" lastClr="000000"/>
                  </a:solidFill>
                </a:ln>
                <a:latin typeface="Arial Black" panose="020B0A04020102020204" pitchFamily="34" charset="0"/>
              </a:rPr>
              <a:t> (Honors) in </a:t>
            </a:r>
            <a:r>
              <a:rPr lang="en-US" sz="2000" i="0" dirty="0" smtClean="0">
                <a:ln>
                  <a:solidFill>
                    <a:srgbClr val="FF0000"/>
                  </a:solidFill>
                </a:ln>
                <a:solidFill>
                  <a:srgbClr val="FF0000"/>
                </a:solidFill>
                <a:latin typeface="Arial Black" panose="020B0A04020102020204" pitchFamily="34" charset="0"/>
              </a:rPr>
              <a:t>ICT</a:t>
            </a:r>
            <a:endParaRPr lang="en-US" sz="2000" i="0" dirty="0">
              <a:ln>
                <a:solidFill>
                  <a:srgbClr val="FF00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914400" y="4086407"/>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800" i="0" u="sng"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Lecture File</a:t>
            </a:r>
            <a:r>
              <a:rPr lang="en-US" sz="2800" i="0" u="sng"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a:t>
            </a:r>
            <a:r>
              <a:rPr lang="en-US" sz="2800" i="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sz="2800" i="0" u="sng" smtClean="0">
                <a:solidFill>
                  <a:srgbClr val="FF0000"/>
                </a:solidFill>
                <a:latin typeface="Verdana" panose="020B0604030504040204" pitchFamily="34" charset="0"/>
                <a:ea typeface="Verdana" panose="020B0604030504040204" pitchFamily="34" charset="0"/>
                <a:cs typeface="Verdana" panose="020B0604030504040204" pitchFamily="34" charset="0"/>
              </a:rPr>
              <a:t>08</a:t>
            </a:r>
            <a:endParaRPr lang="en-US" sz="2800" i="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i="0" dirty="0">
                <a:ln>
                  <a:solidFill>
                    <a:srgbClr val="00CC00"/>
                  </a:solidFill>
                </a:ln>
                <a:solidFill>
                  <a:srgbClr val="FF0000"/>
                </a:solidFill>
                <a:latin typeface="Arial" panose="020B0604020202020204" pitchFamily="34" charset="0"/>
              </a:rPr>
              <a:t>DES &amp; RSA Cryptosystems</a:t>
            </a: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35438" y="5305650"/>
            <a:ext cx="5638800" cy="1477328"/>
          </a:xfrm>
          <a:prstGeom prst="rect">
            <a:avLst/>
          </a:prstGeom>
          <a:noFill/>
          <a:ln w="9525">
            <a:noFill/>
            <a:miter lim="800000"/>
            <a:headEnd/>
            <a:tailEnd/>
          </a:ln>
        </p:spPr>
        <p:txBody>
          <a:bodyPr>
            <a:spAutoFit/>
          </a:bodyPr>
          <a:lstStyle/>
          <a:p>
            <a:pPr>
              <a:defRPr/>
            </a:pPr>
            <a:r>
              <a:rPr lang="en-US" sz="2000" b="1" i="0" dirty="0">
                <a:ln>
                  <a:solidFill>
                    <a:srgbClr val="6600FF"/>
                  </a:solidFill>
                </a:ln>
                <a:solidFill>
                  <a:srgbClr val="FF0000"/>
                </a:solidFill>
                <a:latin typeface="Arial" charset="0"/>
              </a:rPr>
              <a:t>Prepared by:</a:t>
            </a:r>
          </a:p>
          <a:p>
            <a:pPr marL="457200">
              <a:defRPr/>
            </a:pPr>
            <a:r>
              <a:rPr lang="en-US" sz="2000" b="1" dirty="0" smtClean="0"/>
              <a:t>Professor </a:t>
            </a:r>
            <a:r>
              <a:rPr lang="en-US" sz="2000" b="1" i="0" dirty="0" smtClean="0"/>
              <a:t>K </a:t>
            </a:r>
            <a:r>
              <a:rPr lang="en-US" sz="2000" b="1" i="0" dirty="0"/>
              <a:t>M Akkas Ali</a:t>
            </a:r>
          </a:p>
          <a:p>
            <a:pPr marL="457200">
              <a:defRPr/>
            </a:pPr>
            <a:r>
              <a:rPr lang="en-US" sz="1000" dirty="0" smtClean="0">
                <a:solidFill>
                  <a:srgbClr val="0000FF"/>
                </a:solidFill>
              </a:rPr>
              <a:t>akkas@juniv.edu, </a:t>
            </a:r>
            <a:r>
              <a:rPr lang="en-US" sz="1000" i="0" dirty="0" smtClean="0">
                <a:solidFill>
                  <a:srgbClr val="0000FF"/>
                </a:solidFill>
                <a:latin typeface="Arial" charset="0"/>
              </a:rPr>
              <a:t>akkas_khan@yahoo.com</a:t>
            </a:r>
          </a:p>
          <a:p>
            <a:pPr marL="457200">
              <a:defRPr/>
            </a:pPr>
            <a:r>
              <a:rPr lang="en-US" sz="2000" b="1" i="0" dirty="0" smtClean="0">
                <a:ln>
                  <a:solidFill>
                    <a:srgbClr val="FF0000"/>
                  </a:solidFill>
                </a:ln>
                <a:solidFill>
                  <a:srgbClr val="3333FF"/>
                </a:solidFill>
                <a:latin typeface="Arial" charset="0"/>
              </a:rPr>
              <a:t>Institute </a:t>
            </a:r>
            <a:r>
              <a:rPr lang="en-US" sz="2000" b="1" i="0" dirty="0">
                <a:ln>
                  <a:solidFill>
                    <a:srgbClr val="FF0000"/>
                  </a:solidFill>
                </a:ln>
                <a:solidFill>
                  <a:srgbClr val="3333FF"/>
                </a:solidFill>
                <a:latin typeface="Arial" charset="0"/>
              </a:rPr>
              <a:t>of Information Technology (IIT) </a:t>
            </a:r>
          </a:p>
          <a:p>
            <a:pPr marL="457200">
              <a:defRPr/>
            </a:pPr>
            <a:r>
              <a:rPr lang="en-US" sz="2000" b="1" i="0" dirty="0">
                <a:ln>
                  <a:solidFill>
                    <a:srgbClr val="00B050"/>
                  </a:solidFill>
                </a:ln>
                <a:solidFill>
                  <a:srgbClr val="00B050"/>
                </a:solidFill>
                <a:latin typeface="Arial" charset="0"/>
              </a:rPr>
              <a:t>Jahangirnagar University, Dhaka-1342</a:t>
            </a:r>
          </a:p>
        </p:txBody>
      </p:sp>
    </p:spTree>
    <p:extLst>
      <p:ext uri="{BB962C8B-B14F-4D97-AF65-F5344CB8AC3E}">
        <p14:creationId xmlns:p14="http://schemas.microsoft.com/office/powerpoint/2010/main" val="33935217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 (continued…):</a:t>
            </a:r>
          </a:p>
        </p:txBody>
      </p:sp>
      <p:sp>
        <p:nvSpPr>
          <p:cNvPr id="18436" name="Rectangle 11"/>
          <p:cNvSpPr>
            <a:spLocks noChangeArrowheads="1"/>
          </p:cNvSpPr>
          <p:nvPr/>
        </p:nvSpPr>
        <p:spPr bwMode="auto">
          <a:xfrm>
            <a:off x="76200" y="590550"/>
            <a:ext cx="883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tabLst>
                <a:tab pos="685800" algn="l"/>
              </a:tabLst>
            </a:pPr>
            <a:r>
              <a:rPr lang="en-US" sz="1700">
                <a:solidFill>
                  <a:srgbClr val="FF0000"/>
                </a:solidFill>
                <a:latin typeface="Verdana" pitchFamily="34" charset="0"/>
                <a:ea typeface="Verdana" pitchFamily="34" charset="0"/>
                <a:cs typeface="Verdana" pitchFamily="34" charset="0"/>
              </a:rPr>
              <a:t>Expansion P-Boxes:</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A expansion P-box is a P-box with </a:t>
            </a:r>
            <a:r>
              <a:rPr lang="en-US" sz="1700" i="1">
                <a:latin typeface="Verdana" pitchFamily="34" charset="0"/>
                <a:ea typeface="Verdana" pitchFamily="34" charset="0"/>
                <a:cs typeface="Verdana" pitchFamily="34" charset="0"/>
              </a:rPr>
              <a:t>n</a:t>
            </a:r>
            <a:r>
              <a:rPr lang="en-US" sz="1700" b="0">
                <a:latin typeface="Verdana" pitchFamily="34" charset="0"/>
                <a:ea typeface="Verdana" pitchFamily="34" charset="0"/>
                <a:cs typeface="Verdana" pitchFamily="34" charset="0"/>
              </a:rPr>
              <a:t> inputs and </a:t>
            </a:r>
            <a:r>
              <a:rPr lang="en-US" sz="1700" i="1">
                <a:latin typeface="Verdana" pitchFamily="34" charset="0"/>
                <a:ea typeface="Verdana" pitchFamily="34" charset="0"/>
                <a:cs typeface="Verdana" pitchFamily="34" charset="0"/>
              </a:rPr>
              <a:t>m</a:t>
            </a:r>
            <a:r>
              <a:rPr lang="en-US" sz="1700" b="0">
                <a:latin typeface="Verdana" pitchFamily="34" charset="0"/>
                <a:ea typeface="Verdana" pitchFamily="34" charset="0"/>
                <a:cs typeface="Verdana" pitchFamily="34" charset="0"/>
              </a:rPr>
              <a:t> outputs where </a:t>
            </a:r>
            <a:r>
              <a:rPr lang="en-US" sz="1700">
                <a:latin typeface="Verdana" pitchFamily="34" charset="0"/>
                <a:ea typeface="Verdana" pitchFamily="34" charset="0"/>
                <a:cs typeface="Verdana" pitchFamily="34" charset="0"/>
              </a:rPr>
              <a:t>m&gt;n</a:t>
            </a:r>
            <a:r>
              <a:rPr lang="en-US" sz="1700" b="0">
                <a:latin typeface="Verdana" pitchFamily="34" charset="0"/>
                <a:ea typeface="Verdana" pitchFamily="34" charset="0"/>
                <a:cs typeface="Verdana" pitchFamily="34" charset="0"/>
              </a:rPr>
              <a:t>. </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Some of the inputs are connected to more than one output.</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Figure below shows a 3 x 5 expansion P-box.</a:t>
            </a:r>
          </a:p>
        </p:txBody>
      </p:sp>
      <p:sp>
        <p:nvSpPr>
          <p:cNvPr id="18437" name="Rectangle 8"/>
          <p:cNvSpPr>
            <a:spLocks noChangeArrowheads="1"/>
          </p:cNvSpPr>
          <p:nvPr/>
        </p:nvSpPr>
        <p:spPr bwMode="auto">
          <a:xfrm>
            <a:off x="2438400" y="4065588"/>
            <a:ext cx="45720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a:solidFill>
                  <a:schemeClr val="folHlink"/>
                </a:solidFill>
                <a:latin typeface="Verdana" pitchFamily="34" charset="0"/>
                <a:ea typeface="Verdana" pitchFamily="34" charset="0"/>
                <a:cs typeface="Verdana" pitchFamily="34" charset="0"/>
              </a:rPr>
              <a:t>Figure: </a:t>
            </a:r>
            <a:r>
              <a:rPr lang="en-US" sz="1700" b="0">
                <a:latin typeface="Verdana" pitchFamily="34" charset="0"/>
                <a:ea typeface="Verdana" pitchFamily="34" charset="0"/>
                <a:cs typeface="Verdana" pitchFamily="34" charset="0"/>
              </a:rPr>
              <a:t>A 3 x 5 Expansion P-box</a:t>
            </a:r>
          </a:p>
        </p:txBody>
      </p:sp>
      <p:sp>
        <p:nvSpPr>
          <p:cNvPr id="18438" name="Rectangle 11"/>
          <p:cNvSpPr>
            <a:spLocks noChangeArrowheads="1"/>
          </p:cNvSpPr>
          <p:nvPr/>
        </p:nvSpPr>
        <p:spPr bwMode="auto">
          <a:xfrm>
            <a:off x="76200" y="4760913"/>
            <a:ext cx="88392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The expansion P-boxes used in modem block ciphers normally are keyless, where a permutation table shows the rules for transposing bits.</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Expansion P-boxes are used when we need to permute bits and the same time increase the number of bits for the next stage of encryption/decryption.</a:t>
            </a:r>
          </a:p>
        </p:txBody>
      </p:sp>
      <p:pic>
        <p:nvPicPr>
          <p:cNvPr id="184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362200"/>
            <a:ext cx="34575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 (continued…):</a:t>
            </a:r>
          </a:p>
        </p:txBody>
      </p:sp>
      <p:sp>
        <p:nvSpPr>
          <p:cNvPr id="22532" name="Rectangle 11"/>
          <p:cNvSpPr>
            <a:spLocks noChangeArrowheads="1"/>
          </p:cNvSpPr>
          <p:nvPr/>
        </p:nvSpPr>
        <p:spPr bwMode="auto">
          <a:xfrm>
            <a:off x="122238" y="609600"/>
            <a:ext cx="88392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tabLst>
                <a:tab pos="685800" algn="l"/>
              </a:tabLst>
            </a:pPr>
            <a:r>
              <a:rPr lang="en-US" sz="1800">
                <a:solidFill>
                  <a:srgbClr val="FF0000"/>
                </a:solidFill>
                <a:latin typeface="Verdana" pitchFamily="34" charset="0"/>
                <a:ea typeface="Verdana" pitchFamily="34" charset="0"/>
                <a:cs typeface="Verdana" pitchFamily="34" charset="0"/>
              </a:rPr>
              <a:t>S-Boxes:</a:t>
            </a:r>
          </a:p>
          <a:p>
            <a:pPr marL="457200" indent="-457200" algn="just">
              <a:spcBef>
                <a:spcPts val="600"/>
              </a:spcBef>
              <a:spcAft>
                <a:spcPts val="600"/>
              </a:spcAft>
              <a:buFont typeface="Wingdings" pitchFamily="2" charset="2"/>
              <a:buChar char="Ø"/>
              <a:tabLst>
                <a:tab pos="685800" algn="l"/>
              </a:tabLst>
            </a:pPr>
            <a:r>
              <a:rPr lang="en-US" sz="1800" b="0">
                <a:latin typeface="Verdana" pitchFamily="34" charset="0"/>
                <a:ea typeface="Verdana" pitchFamily="34" charset="0"/>
                <a:cs typeface="Verdana" pitchFamily="34" charset="0"/>
              </a:rPr>
              <a:t>An S-box (substitution box) can be thought of as a miniature substitution cipher. </a:t>
            </a:r>
          </a:p>
          <a:p>
            <a:pPr marL="457200" indent="-457200" algn="just">
              <a:spcBef>
                <a:spcPts val="600"/>
              </a:spcBef>
              <a:spcAft>
                <a:spcPts val="600"/>
              </a:spcAft>
              <a:buFont typeface="Wingdings" pitchFamily="2" charset="2"/>
              <a:buChar char="Ø"/>
              <a:tabLst>
                <a:tab pos="685800" algn="l"/>
              </a:tabLst>
            </a:pPr>
            <a:r>
              <a:rPr lang="en-US" sz="1800" b="0">
                <a:latin typeface="Verdana" pitchFamily="34" charset="0"/>
                <a:ea typeface="Verdana" pitchFamily="34" charset="0"/>
                <a:cs typeface="Verdana" pitchFamily="34" charset="0"/>
              </a:rPr>
              <a:t>However, an S-box can have a different number of inputs and outputs. In other words, the input to an S-box could be an </a:t>
            </a:r>
            <a:r>
              <a:rPr lang="en-US" sz="1800" i="1">
                <a:solidFill>
                  <a:srgbClr val="FF0000"/>
                </a:solidFill>
                <a:latin typeface="Verdana" pitchFamily="34" charset="0"/>
                <a:ea typeface="Verdana" pitchFamily="34" charset="0"/>
                <a:cs typeface="Verdana" pitchFamily="34" charset="0"/>
              </a:rPr>
              <a:t>n</a:t>
            </a:r>
            <a:r>
              <a:rPr lang="en-US" sz="1800" b="0">
                <a:latin typeface="Verdana" pitchFamily="34" charset="0"/>
                <a:ea typeface="Verdana" pitchFamily="34" charset="0"/>
                <a:cs typeface="Verdana" pitchFamily="34" charset="0"/>
              </a:rPr>
              <a:t>-bit word, but the output can be an </a:t>
            </a:r>
            <a:r>
              <a:rPr lang="en-US" sz="1800" i="1">
                <a:solidFill>
                  <a:srgbClr val="FF0000"/>
                </a:solidFill>
                <a:latin typeface="Verdana" pitchFamily="34" charset="0"/>
                <a:ea typeface="Verdana" pitchFamily="34" charset="0"/>
                <a:cs typeface="Verdana" pitchFamily="34" charset="0"/>
              </a:rPr>
              <a:t>m</a:t>
            </a:r>
            <a:r>
              <a:rPr lang="en-US" sz="1800" b="0">
                <a:latin typeface="Verdana" pitchFamily="34" charset="0"/>
                <a:ea typeface="Verdana" pitchFamily="34" charset="0"/>
                <a:cs typeface="Verdana" pitchFamily="34" charset="0"/>
              </a:rPr>
              <a:t>-bit word, where </a:t>
            </a:r>
            <a:r>
              <a:rPr lang="en-US" sz="1800" i="1">
                <a:solidFill>
                  <a:srgbClr val="FF0000"/>
                </a:solidFill>
                <a:latin typeface="Verdana" pitchFamily="34" charset="0"/>
                <a:ea typeface="Verdana" pitchFamily="34" charset="0"/>
                <a:cs typeface="Verdana" pitchFamily="34" charset="0"/>
              </a:rPr>
              <a:t>m</a:t>
            </a:r>
            <a:r>
              <a:rPr lang="en-US" sz="1800" b="0">
                <a:latin typeface="Verdana" pitchFamily="34" charset="0"/>
                <a:ea typeface="Verdana" pitchFamily="34" charset="0"/>
                <a:cs typeface="Verdana" pitchFamily="34" charset="0"/>
              </a:rPr>
              <a:t> and </a:t>
            </a:r>
            <a:r>
              <a:rPr lang="en-US" sz="1800" i="1">
                <a:solidFill>
                  <a:srgbClr val="FF0000"/>
                </a:solidFill>
                <a:latin typeface="Verdana" pitchFamily="34" charset="0"/>
                <a:ea typeface="Verdana" pitchFamily="34" charset="0"/>
                <a:cs typeface="Verdana" pitchFamily="34" charset="0"/>
              </a:rPr>
              <a:t>n</a:t>
            </a:r>
            <a:r>
              <a:rPr lang="en-US" sz="1800" b="0">
                <a:latin typeface="Verdana" pitchFamily="34" charset="0"/>
                <a:ea typeface="Verdana" pitchFamily="34" charset="0"/>
                <a:cs typeface="Verdana" pitchFamily="34" charset="0"/>
              </a:rPr>
              <a:t> are not necessarily the same. </a:t>
            </a:r>
          </a:p>
          <a:p>
            <a:pPr marL="457200" indent="-457200" algn="just">
              <a:spcBef>
                <a:spcPts val="600"/>
              </a:spcBef>
              <a:spcAft>
                <a:spcPts val="600"/>
              </a:spcAft>
              <a:buFont typeface="Wingdings" pitchFamily="2" charset="2"/>
              <a:buChar char="Ø"/>
              <a:tabLst>
                <a:tab pos="685800" algn="l"/>
              </a:tabLst>
            </a:pPr>
            <a:r>
              <a:rPr lang="en-US" sz="1800" b="0">
                <a:latin typeface="Verdana" pitchFamily="34" charset="0"/>
                <a:ea typeface="Verdana" pitchFamily="34" charset="0"/>
                <a:cs typeface="Verdana" pitchFamily="34" charset="0"/>
              </a:rPr>
              <a:t>Although an S-box can be keyed or keyless, modem block ciphers normally use keyless S-boxes, where the mapping from the inputs to the outputs is predetermined.</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 (continued…):</a:t>
            </a:r>
          </a:p>
        </p:txBody>
      </p:sp>
      <p:sp>
        <p:nvSpPr>
          <p:cNvPr id="23556" name="Rectangle 11"/>
          <p:cNvSpPr>
            <a:spLocks noChangeArrowheads="1"/>
          </p:cNvSpPr>
          <p:nvPr/>
        </p:nvSpPr>
        <p:spPr bwMode="auto">
          <a:xfrm>
            <a:off x="122238" y="457200"/>
            <a:ext cx="8839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tabLst>
                <a:tab pos="685800" algn="l"/>
              </a:tabLst>
            </a:pPr>
            <a:r>
              <a:rPr lang="en-US" sz="1800">
                <a:solidFill>
                  <a:srgbClr val="0000FF"/>
                </a:solidFill>
                <a:latin typeface="Verdana" pitchFamily="34" charset="0"/>
                <a:ea typeface="Verdana" pitchFamily="34" charset="0"/>
                <a:cs typeface="Verdana" pitchFamily="34" charset="0"/>
              </a:rPr>
              <a:t>Input-Output Relationship for a 3x2 S-Box by Table:</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The following table defines the input/output relationship for an S-box of size 3 × 2. </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The leftmost bit of the input defines the row; the two rightmost bits of the input define the column. </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The two output bits are values on the cross section of the selected row and column.</a:t>
            </a:r>
          </a:p>
        </p:txBody>
      </p:sp>
      <p:pic>
        <p:nvPicPr>
          <p:cNvPr id="2355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2667000"/>
            <a:ext cx="6024562" cy="25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8"/>
          <p:cNvSpPr>
            <a:spLocks noChangeArrowheads="1"/>
          </p:cNvSpPr>
          <p:nvPr/>
        </p:nvSpPr>
        <p:spPr bwMode="auto">
          <a:xfrm>
            <a:off x="2743200" y="5181600"/>
            <a:ext cx="5943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a:solidFill>
                  <a:schemeClr val="folHlink"/>
                </a:solidFill>
                <a:latin typeface="Verdana" pitchFamily="34" charset="0"/>
                <a:ea typeface="Verdana" pitchFamily="34" charset="0"/>
                <a:cs typeface="Verdana" pitchFamily="34" charset="0"/>
              </a:rPr>
              <a:t>Table: </a:t>
            </a:r>
            <a:r>
              <a:rPr lang="en-US" sz="1700" b="0">
                <a:latin typeface="Verdana" pitchFamily="34" charset="0"/>
                <a:ea typeface="Verdana" pitchFamily="34" charset="0"/>
                <a:cs typeface="Verdana" pitchFamily="34" charset="0"/>
              </a:rPr>
              <a:t>Input-Output relationship for a 3 x 2 S-box</a:t>
            </a:r>
          </a:p>
        </p:txBody>
      </p:sp>
      <p:sp>
        <p:nvSpPr>
          <p:cNvPr id="23559" name="Rectangle 11"/>
          <p:cNvSpPr>
            <a:spLocks noChangeArrowheads="1"/>
          </p:cNvSpPr>
          <p:nvPr/>
        </p:nvSpPr>
        <p:spPr bwMode="auto">
          <a:xfrm>
            <a:off x="152400" y="5943600"/>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Based on the above S-box table, an input of </a:t>
            </a:r>
            <a:r>
              <a:rPr lang="en-US" sz="1700">
                <a:solidFill>
                  <a:srgbClr val="0000FF"/>
                </a:solidFill>
                <a:latin typeface="Verdana" pitchFamily="34" charset="0"/>
                <a:ea typeface="Verdana" pitchFamily="34" charset="0"/>
                <a:cs typeface="Verdana" pitchFamily="34" charset="0"/>
              </a:rPr>
              <a:t>0</a:t>
            </a:r>
            <a:r>
              <a:rPr lang="en-US" sz="1700">
                <a:solidFill>
                  <a:srgbClr val="FF0000"/>
                </a:solidFill>
                <a:latin typeface="Verdana" pitchFamily="34" charset="0"/>
                <a:ea typeface="Verdana" pitchFamily="34" charset="0"/>
                <a:cs typeface="Verdana" pitchFamily="34" charset="0"/>
              </a:rPr>
              <a:t>10</a:t>
            </a:r>
            <a:r>
              <a:rPr lang="en-US" sz="1700" b="0">
                <a:latin typeface="Verdana" pitchFamily="34" charset="0"/>
                <a:ea typeface="Verdana" pitchFamily="34" charset="0"/>
                <a:cs typeface="Verdana" pitchFamily="34" charset="0"/>
              </a:rPr>
              <a:t> yields the output 01. An input of </a:t>
            </a:r>
            <a:r>
              <a:rPr lang="en-US" sz="1700">
                <a:solidFill>
                  <a:srgbClr val="0000FF"/>
                </a:solidFill>
                <a:latin typeface="Verdana" pitchFamily="34" charset="0"/>
                <a:ea typeface="Verdana" pitchFamily="34" charset="0"/>
                <a:cs typeface="Verdana" pitchFamily="34" charset="0"/>
              </a:rPr>
              <a:t>1</a:t>
            </a:r>
            <a:r>
              <a:rPr lang="en-US" sz="1700">
                <a:solidFill>
                  <a:srgbClr val="FF0000"/>
                </a:solidFill>
                <a:latin typeface="Verdana" pitchFamily="34" charset="0"/>
                <a:ea typeface="Verdana" pitchFamily="34" charset="0"/>
                <a:cs typeface="Verdana" pitchFamily="34" charset="0"/>
              </a:rPr>
              <a:t>01</a:t>
            </a:r>
            <a:r>
              <a:rPr lang="en-US" sz="1700" b="0">
                <a:latin typeface="Verdana" pitchFamily="34" charset="0"/>
                <a:ea typeface="Verdana" pitchFamily="34" charset="0"/>
                <a:cs typeface="Verdana" pitchFamily="34" charset="0"/>
              </a:rPr>
              <a:t> yields the output of 00.</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 (continued…):</a:t>
            </a:r>
          </a:p>
        </p:txBody>
      </p:sp>
      <p:sp>
        <p:nvSpPr>
          <p:cNvPr id="36868" name="Rectangle 11"/>
          <p:cNvSpPr>
            <a:spLocks noChangeArrowheads="1"/>
          </p:cNvSpPr>
          <p:nvPr/>
        </p:nvSpPr>
        <p:spPr bwMode="auto">
          <a:xfrm>
            <a:off x="76200" y="339725"/>
            <a:ext cx="8839200" cy="1641475"/>
          </a:xfrm>
          <a:prstGeom prst="rect">
            <a:avLst/>
          </a:prstGeom>
          <a:noFill/>
          <a:ln w="9525">
            <a:noFill/>
            <a:miter lim="800000"/>
            <a:headEnd/>
            <a:tailEnd/>
          </a:ln>
        </p:spPr>
        <p:txBody>
          <a:bodyPr anchor="ctr">
            <a:spAutoFit/>
          </a:bodyPr>
          <a:lstStyle/>
          <a:p>
            <a:pPr marL="457200" indent="-457200" algn="just">
              <a:spcBef>
                <a:spcPts val="0"/>
              </a:spcBef>
              <a:spcAft>
                <a:spcPts val="300"/>
              </a:spcAft>
              <a:tabLst>
                <a:tab pos="685800" algn="l"/>
              </a:tabLst>
              <a:defRPr/>
            </a:pPr>
            <a:r>
              <a:rPr lang="en-US" sz="1700" dirty="0">
                <a:solidFill>
                  <a:srgbClr val="FF0000"/>
                </a:solidFill>
                <a:latin typeface="Verdana" pitchFamily="34" charset="0"/>
                <a:ea typeface="Verdana" pitchFamily="34" charset="0"/>
                <a:cs typeface="Verdana" pitchFamily="34" charset="0"/>
              </a:rPr>
              <a:t>Kinds of Product Ciphers:</a:t>
            </a:r>
          </a:p>
          <a:p>
            <a:pPr marL="457200" indent="-457200" algn="just">
              <a:spcBef>
                <a:spcPts val="0"/>
              </a:spcBef>
              <a:spcAft>
                <a:spcPts val="300"/>
              </a:spcAft>
              <a:buFont typeface="Wingdings" charset="2"/>
              <a:buChar char="Ø"/>
              <a:tabLst>
                <a:tab pos="685800" algn="l"/>
              </a:tabLst>
              <a:defRPr/>
            </a:pPr>
            <a:r>
              <a:rPr lang="en-US" sz="1700" b="0" dirty="0">
                <a:latin typeface="Verdana" pitchFamily="34" charset="0"/>
                <a:ea typeface="Verdana" pitchFamily="34" charset="0"/>
                <a:cs typeface="Verdana" pitchFamily="34" charset="0"/>
              </a:rPr>
              <a:t>Modern block ciphers are all product ciphers, but they are divided into two classes:</a:t>
            </a:r>
          </a:p>
          <a:p>
            <a:pPr marL="471488" indent="-457200">
              <a:lnSpc>
                <a:spcPct val="90000"/>
              </a:lnSpc>
              <a:spcBef>
                <a:spcPts val="600"/>
              </a:spcBef>
              <a:spcAft>
                <a:spcPts val="0"/>
              </a:spcAft>
              <a:buFont typeface="Wingdings" pitchFamily="2" charset="2"/>
              <a:buChar char="q"/>
              <a:tabLst>
                <a:tab pos="685800" algn="l"/>
              </a:tabLst>
              <a:defRPr/>
            </a:pPr>
            <a:r>
              <a:rPr lang="en-US" sz="1600" dirty="0" err="1">
                <a:solidFill>
                  <a:srgbClr val="0000FF"/>
                </a:solidFill>
                <a:latin typeface="Verdana" pitchFamily="34" charset="0"/>
                <a:ea typeface="Verdana" pitchFamily="34" charset="0"/>
                <a:cs typeface="Verdana" pitchFamily="34" charset="0"/>
              </a:rPr>
              <a:t>Feistel</a:t>
            </a:r>
            <a:r>
              <a:rPr lang="en-US" sz="1600" dirty="0">
                <a:solidFill>
                  <a:srgbClr val="0000FF"/>
                </a:solidFill>
                <a:latin typeface="Verdana" pitchFamily="34" charset="0"/>
                <a:ea typeface="Verdana" pitchFamily="34" charset="0"/>
                <a:cs typeface="Verdana" pitchFamily="34" charset="0"/>
              </a:rPr>
              <a:t> ciphers</a:t>
            </a:r>
          </a:p>
          <a:p>
            <a:pPr marL="471488" indent="-457200">
              <a:lnSpc>
                <a:spcPct val="90000"/>
              </a:lnSpc>
              <a:spcBef>
                <a:spcPts val="600"/>
              </a:spcBef>
              <a:spcAft>
                <a:spcPts val="0"/>
              </a:spcAft>
              <a:tabLst>
                <a:tab pos="685800" algn="l"/>
              </a:tabLst>
              <a:defRPr/>
            </a:pPr>
            <a:endParaRPr lang="en-US" sz="100" dirty="0" err="1">
              <a:solidFill>
                <a:srgbClr val="0000FF"/>
              </a:solidFill>
              <a:latin typeface="Verdana" pitchFamily="34" charset="0"/>
              <a:ea typeface="Verdana" pitchFamily="34" charset="0"/>
              <a:cs typeface="Verdana" pitchFamily="34" charset="0"/>
            </a:endParaRPr>
          </a:p>
          <a:p>
            <a:pPr marL="471488" indent="-457200">
              <a:lnSpc>
                <a:spcPct val="90000"/>
              </a:lnSpc>
              <a:spcBef>
                <a:spcPts val="600"/>
              </a:spcBef>
              <a:spcAft>
                <a:spcPts val="0"/>
              </a:spcAft>
              <a:buFont typeface="Wingdings" pitchFamily="2" charset="2"/>
              <a:buChar char="q"/>
              <a:tabLst>
                <a:tab pos="685800" algn="l"/>
              </a:tabLst>
              <a:defRPr/>
            </a:pPr>
            <a:r>
              <a:rPr lang="en-US" sz="1600" dirty="0">
                <a:solidFill>
                  <a:srgbClr val="0000FF"/>
                </a:solidFill>
                <a:latin typeface="Verdana" pitchFamily="34" charset="0"/>
                <a:ea typeface="Verdana" pitchFamily="34" charset="0"/>
                <a:cs typeface="Verdana" pitchFamily="34" charset="0"/>
              </a:rPr>
              <a:t>Non-</a:t>
            </a:r>
            <a:r>
              <a:rPr lang="en-US" sz="1600" dirty="0" err="1">
                <a:solidFill>
                  <a:srgbClr val="0000FF"/>
                </a:solidFill>
                <a:latin typeface="Verdana" pitchFamily="34" charset="0"/>
                <a:ea typeface="Verdana" pitchFamily="34" charset="0"/>
                <a:cs typeface="Verdana" pitchFamily="34" charset="0"/>
              </a:rPr>
              <a:t>Feistel</a:t>
            </a:r>
            <a:r>
              <a:rPr lang="en-US" sz="1600" dirty="0">
                <a:solidFill>
                  <a:srgbClr val="0000FF"/>
                </a:solidFill>
                <a:latin typeface="Verdana" pitchFamily="34" charset="0"/>
                <a:ea typeface="Verdana" pitchFamily="34" charset="0"/>
                <a:cs typeface="Verdana" pitchFamily="34" charset="0"/>
              </a:rPr>
              <a:t> ciphers</a:t>
            </a:r>
            <a:endParaRPr lang="en-US" sz="1300" b="0" dirty="0">
              <a:latin typeface="Verdana" pitchFamily="34" charset="0"/>
              <a:ea typeface="Verdana" pitchFamily="34" charset="0"/>
              <a:cs typeface="Verdana" pitchFamily="34" charset="0"/>
            </a:endParaRPr>
          </a:p>
        </p:txBody>
      </p:sp>
      <p:sp>
        <p:nvSpPr>
          <p:cNvPr id="5" name="Rectangle 11"/>
          <p:cNvSpPr>
            <a:spLocks noChangeArrowheads="1"/>
          </p:cNvSpPr>
          <p:nvPr/>
        </p:nvSpPr>
        <p:spPr bwMode="auto">
          <a:xfrm>
            <a:off x="76200" y="2282825"/>
            <a:ext cx="8839200" cy="3028950"/>
          </a:xfrm>
          <a:prstGeom prst="rect">
            <a:avLst/>
          </a:prstGeom>
          <a:noFill/>
          <a:ln w="9525">
            <a:noFill/>
            <a:miter lim="800000"/>
            <a:headEnd/>
            <a:tailEnd/>
          </a:ln>
        </p:spPr>
        <p:txBody>
          <a:bodyPr anchor="ctr">
            <a:spAutoFit/>
          </a:bodyPr>
          <a:lstStyle/>
          <a:p>
            <a:pPr marL="471488" indent="-457200">
              <a:lnSpc>
                <a:spcPct val="90000"/>
              </a:lnSpc>
              <a:spcBef>
                <a:spcPts val="600"/>
              </a:spcBef>
              <a:spcAft>
                <a:spcPts val="0"/>
              </a:spcAft>
              <a:buFont typeface="Wingdings" pitchFamily="2" charset="2"/>
              <a:buChar char="q"/>
              <a:tabLst>
                <a:tab pos="685800" algn="l"/>
              </a:tabLst>
              <a:defRPr/>
            </a:pPr>
            <a:r>
              <a:rPr lang="en-US" sz="1600" dirty="0" err="1">
                <a:solidFill>
                  <a:srgbClr val="FF0000"/>
                </a:solidFill>
                <a:latin typeface="Verdana" pitchFamily="34" charset="0"/>
                <a:ea typeface="Verdana" pitchFamily="34" charset="0"/>
                <a:cs typeface="Verdana" pitchFamily="34" charset="0"/>
              </a:rPr>
              <a:t>Feistel</a:t>
            </a:r>
            <a:r>
              <a:rPr lang="en-US" sz="1600" dirty="0">
                <a:solidFill>
                  <a:srgbClr val="FF0000"/>
                </a:solidFill>
                <a:latin typeface="Verdana" pitchFamily="34" charset="0"/>
                <a:ea typeface="Verdana" pitchFamily="34" charset="0"/>
                <a:cs typeface="Verdana" pitchFamily="34" charset="0"/>
              </a:rPr>
              <a:t> ciphers:</a:t>
            </a:r>
          </a:p>
          <a:p>
            <a:pPr marL="920750" indent="-457200">
              <a:lnSpc>
                <a:spcPct val="90000"/>
              </a:lnSpc>
              <a:spcBef>
                <a:spcPts val="300"/>
              </a:spcBef>
              <a:spcAft>
                <a:spcPts val="300"/>
              </a:spcAft>
              <a:buFont typeface="Wingdings" pitchFamily="2" charset="2"/>
              <a:buChar char="v"/>
              <a:tabLst>
                <a:tab pos="685800" algn="l"/>
              </a:tabLst>
              <a:defRPr/>
            </a:pPr>
            <a:r>
              <a:rPr lang="en-US" sz="1700" b="0" dirty="0">
                <a:latin typeface="Verdana" pitchFamily="34" charset="0"/>
                <a:ea typeface="Verdana" pitchFamily="34" charset="0"/>
                <a:cs typeface="Verdana" pitchFamily="34" charset="0"/>
              </a:rPr>
              <a:t>In 1973, </a:t>
            </a:r>
            <a:r>
              <a:rPr lang="en-US" sz="1700" b="0" dirty="0" err="1">
                <a:solidFill>
                  <a:srgbClr val="0000FF"/>
                </a:solidFill>
                <a:latin typeface="Verdana" pitchFamily="34" charset="0"/>
                <a:ea typeface="Verdana" pitchFamily="34" charset="0"/>
                <a:cs typeface="Verdana" pitchFamily="34" charset="0"/>
              </a:rPr>
              <a:t>Feistel</a:t>
            </a:r>
            <a:r>
              <a:rPr lang="en-US" sz="1700" b="0" dirty="0">
                <a:latin typeface="Verdana" pitchFamily="34" charset="0"/>
                <a:ea typeface="Verdana" pitchFamily="34" charset="0"/>
                <a:cs typeface="Verdana" pitchFamily="34" charset="0"/>
              </a:rPr>
              <a:t> designed a very intelligent and interesting cipher that has been used for decades. Several block ciphers are based on the </a:t>
            </a:r>
            <a:r>
              <a:rPr lang="en-US" sz="1700" b="0" dirty="0" err="1">
                <a:latin typeface="Verdana" pitchFamily="34" charset="0"/>
                <a:ea typeface="Verdana" pitchFamily="34" charset="0"/>
                <a:cs typeface="Verdana" pitchFamily="34" charset="0"/>
              </a:rPr>
              <a:t>Feistel</a:t>
            </a:r>
            <a:r>
              <a:rPr lang="en-US" sz="1700" b="0" dirty="0">
                <a:latin typeface="Verdana" pitchFamily="34" charset="0"/>
                <a:ea typeface="Verdana" pitchFamily="34" charset="0"/>
                <a:cs typeface="Verdana" pitchFamily="34" charset="0"/>
              </a:rPr>
              <a:t> structure.</a:t>
            </a:r>
          </a:p>
          <a:p>
            <a:pPr marL="1720850" indent="-457200">
              <a:lnSpc>
                <a:spcPct val="90000"/>
              </a:lnSpc>
              <a:spcBef>
                <a:spcPts val="300"/>
              </a:spcBef>
              <a:spcAft>
                <a:spcPts val="300"/>
              </a:spcAft>
              <a:buFont typeface="Wingdings" pitchFamily="2" charset="2"/>
              <a:buChar char="v"/>
              <a:tabLst>
                <a:tab pos="685800" algn="l"/>
              </a:tabLst>
              <a:defRPr/>
            </a:pPr>
            <a:r>
              <a:rPr lang="en-US" sz="1500" b="0" dirty="0">
                <a:latin typeface="Verdana" pitchFamily="34" charset="0"/>
                <a:ea typeface="Verdana" pitchFamily="34" charset="0"/>
                <a:cs typeface="Verdana" pitchFamily="34" charset="0"/>
              </a:rPr>
              <a:t>This type of ciphers use both invertible and noninvertible components.</a:t>
            </a:r>
          </a:p>
          <a:p>
            <a:pPr marL="1720850" indent="-457200">
              <a:lnSpc>
                <a:spcPct val="90000"/>
              </a:lnSpc>
              <a:spcBef>
                <a:spcPts val="300"/>
              </a:spcBef>
              <a:spcAft>
                <a:spcPts val="300"/>
              </a:spcAft>
              <a:buFont typeface="Wingdings" pitchFamily="2" charset="2"/>
              <a:buChar char="v"/>
              <a:tabLst>
                <a:tab pos="685800" algn="l"/>
              </a:tabLst>
              <a:defRPr/>
            </a:pPr>
            <a:r>
              <a:rPr lang="en-US" sz="1500" b="0" dirty="0">
                <a:latin typeface="Verdana" pitchFamily="34" charset="0"/>
                <a:ea typeface="Verdana" pitchFamily="34" charset="0"/>
                <a:cs typeface="Verdana" pitchFamily="34" charset="0"/>
              </a:rPr>
              <a:t>A </a:t>
            </a:r>
            <a:r>
              <a:rPr lang="en-US" sz="1500" b="0" dirty="0" err="1">
                <a:latin typeface="Verdana" pitchFamily="34" charset="0"/>
                <a:ea typeface="Verdana" pitchFamily="34" charset="0"/>
                <a:cs typeface="Verdana" pitchFamily="34" charset="0"/>
              </a:rPr>
              <a:t>Feistel</a:t>
            </a:r>
            <a:r>
              <a:rPr lang="en-US" sz="1500" b="0" dirty="0">
                <a:latin typeface="Verdana" pitchFamily="34" charset="0"/>
                <a:ea typeface="Verdana" pitchFamily="34" charset="0"/>
                <a:cs typeface="Verdana" pitchFamily="34" charset="0"/>
              </a:rPr>
              <a:t> cipher can have three types of components: self-invertible,  invertible, and noninvertible. </a:t>
            </a:r>
          </a:p>
          <a:p>
            <a:pPr marL="1720850" indent="-457200">
              <a:lnSpc>
                <a:spcPct val="90000"/>
              </a:lnSpc>
              <a:spcBef>
                <a:spcPts val="300"/>
              </a:spcBef>
              <a:spcAft>
                <a:spcPts val="300"/>
              </a:spcAft>
              <a:buFont typeface="Wingdings" pitchFamily="2" charset="2"/>
              <a:buChar char="v"/>
              <a:tabLst>
                <a:tab pos="685800" algn="l"/>
              </a:tabLst>
              <a:defRPr/>
            </a:pPr>
            <a:r>
              <a:rPr lang="en-US" sz="1500" b="0" dirty="0">
                <a:latin typeface="Verdana" pitchFamily="34" charset="0"/>
                <a:ea typeface="Verdana" pitchFamily="34" charset="0"/>
                <a:cs typeface="Verdana" pitchFamily="34" charset="0"/>
              </a:rPr>
              <a:t>A </a:t>
            </a:r>
            <a:r>
              <a:rPr lang="en-US" sz="1500" b="0" dirty="0" err="1">
                <a:latin typeface="Verdana" pitchFamily="34" charset="0"/>
                <a:ea typeface="Verdana" pitchFamily="34" charset="0"/>
                <a:cs typeface="Verdana" pitchFamily="34" charset="0"/>
              </a:rPr>
              <a:t>Feistel</a:t>
            </a:r>
            <a:r>
              <a:rPr lang="en-US" sz="1500" b="0" dirty="0">
                <a:latin typeface="Verdana" pitchFamily="34" charset="0"/>
                <a:ea typeface="Verdana" pitchFamily="34" charset="0"/>
                <a:cs typeface="Verdana" pitchFamily="34" charset="0"/>
              </a:rPr>
              <a:t> cipher combines all noninvertible elements in a unit (called mixer) and uses the same unit in the encryption and decryption algorithms. </a:t>
            </a:r>
          </a:p>
          <a:p>
            <a:pPr marL="1720850" indent="-457200">
              <a:lnSpc>
                <a:spcPct val="90000"/>
              </a:lnSpc>
              <a:spcBef>
                <a:spcPts val="300"/>
              </a:spcBef>
              <a:spcAft>
                <a:spcPts val="300"/>
              </a:spcAft>
              <a:buFont typeface="Wingdings" pitchFamily="2" charset="2"/>
              <a:buChar char="v"/>
              <a:tabLst>
                <a:tab pos="685800" algn="l"/>
              </a:tabLst>
              <a:defRPr/>
            </a:pPr>
            <a:r>
              <a:rPr lang="en-US" sz="1500" b="0" dirty="0">
                <a:latin typeface="Verdana" pitchFamily="34" charset="0"/>
                <a:ea typeface="Verdana" pitchFamily="34" charset="0"/>
                <a:cs typeface="Verdana" pitchFamily="34" charset="0"/>
              </a:rPr>
              <a:t>The block cipher DES, IDEA, RC5 (</a:t>
            </a:r>
            <a:r>
              <a:rPr lang="en-US" sz="1500" b="0" dirty="0" err="1">
                <a:latin typeface="Verdana" pitchFamily="34" charset="0"/>
                <a:ea typeface="Verdana" pitchFamily="34" charset="0"/>
                <a:cs typeface="Verdana" pitchFamily="34" charset="0"/>
              </a:rPr>
              <a:t>Rivest’s</a:t>
            </a:r>
            <a:r>
              <a:rPr lang="en-US" sz="1500" b="0" dirty="0">
                <a:latin typeface="Verdana" pitchFamily="34" charset="0"/>
                <a:ea typeface="Verdana" pitchFamily="34" charset="0"/>
                <a:cs typeface="Verdana" pitchFamily="34" charset="0"/>
              </a:rPr>
              <a:t> Cipher) are good examples of a </a:t>
            </a:r>
            <a:r>
              <a:rPr lang="en-US" sz="1500" b="0" dirty="0" err="1">
                <a:latin typeface="Verdana" pitchFamily="34" charset="0"/>
                <a:ea typeface="Verdana" pitchFamily="34" charset="0"/>
                <a:cs typeface="Verdana" pitchFamily="34" charset="0"/>
              </a:rPr>
              <a:t>Feistel</a:t>
            </a:r>
            <a:r>
              <a:rPr lang="en-US" sz="1500" b="0" dirty="0">
                <a:latin typeface="Verdana" pitchFamily="34" charset="0"/>
                <a:ea typeface="Verdana" pitchFamily="34" charset="0"/>
                <a:cs typeface="Verdana" pitchFamily="34" charset="0"/>
              </a:rPr>
              <a:t> cipher. But </a:t>
            </a:r>
            <a:r>
              <a:rPr lang="en-US" sz="1500" b="0" dirty="0" err="1">
                <a:latin typeface="Verdana" pitchFamily="34" charset="0"/>
                <a:ea typeface="Verdana" pitchFamily="34" charset="0"/>
                <a:cs typeface="Verdana" pitchFamily="34" charset="0"/>
              </a:rPr>
              <a:t>Feistel</a:t>
            </a:r>
            <a:r>
              <a:rPr lang="en-US" sz="1500" b="0" dirty="0">
                <a:latin typeface="Verdana" pitchFamily="34" charset="0"/>
                <a:ea typeface="Verdana" pitchFamily="34" charset="0"/>
                <a:cs typeface="Verdana" pitchFamily="34" charset="0"/>
              </a:rPr>
              <a:t> design is not used in AES. </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 (continued…):</a:t>
            </a:r>
          </a:p>
        </p:txBody>
      </p:sp>
      <p:sp>
        <p:nvSpPr>
          <p:cNvPr id="36868" name="Rectangle 11"/>
          <p:cNvSpPr>
            <a:spLocks noChangeArrowheads="1"/>
          </p:cNvSpPr>
          <p:nvPr/>
        </p:nvSpPr>
        <p:spPr bwMode="auto">
          <a:xfrm>
            <a:off x="76200" y="482600"/>
            <a:ext cx="8839200" cy="2870200"/>
          </a:xfrm>
          <a:prstGeom prst="rect">
            <a:avLst/>
          </a:prstGeom>
          <a:noFill/>
          <a:ln w="9525">
            <a:noFill/>
            <a:miter lim="800000"/>
            <a:headEnd/>
            <a:tailEnd/>
          </a:ln>
        </p:spPr>
        <p:txBody>
          <a:bodyPr anchor="ctr">
            <a:spAutoFit/>
          </a:bodyPr>
          <a:lstStyle/>
          <a:p>
            <a:pPr marL="471488" indent="-457200">
              <a:lnSpc>
                <a:spcPct val="90000"/>
              </a:lnSpc>
              <a:spcBef>
                <a:spcPts val="600"/>
              </a:spcBef>
              <a:spcAft>
                <a:spcPts val="0"/>
              </a:spcAft>
              <a:tabLst>
                <a:tab pos="685800" algn="l"/>
              </a:tabLst>
              <a:defRPr/>
            </a:pPr>
            <a:endParaRPr lang="en-US" sz="100" dirty="0" err="1">
              <a:solidFill>
                <a:srgbClr val="0000FF"/>
              </a:solidFill>
              <a:latin typeface="Verdana" pitchFamily="34" charset="0"/>
              <a:ea typeface="Verdana" pitchFamily="34" charset="0"/>
              <a:cs typeface="Verdana" pitchFamily="34" charset="0"/>
            </a:endParaRPr>
          </a:p>
          <a:p>
            <a:pPr marL="471488" indent="-457200">
              <a:lnSpc>
                <a:spcPct val="90000"/>
              </a:lnSpc>
              <a:spcBef>
                <a:spcPts val="600"/>
              </a:spcBef>
              <a:spcAft>
                <a:spcPts val="0"/>
              </a:spcAft>
              <a:buFont typeface="Wingdings" pitchFamily="2" charset="2"/>
              <a:buChar char="q"/>
              <a:tabLst>
                <a:tab pos="685800" algn="l"/>
              </a:tabLst>
              <a:defRPr/>
            </a:pPr>
            <a:r>
              <a:rPr lang="en-US" sz="1600" dirty="0" err="1">
                <a:solidFill>
                  <a:srgbClr val="0000FF"/>
                </a:solidFill>
                <a:latin typeface="Verdana" pitchFamily="34" charset="0"/>
                <a:ea typeface="Verdana" pitchFamily="34" charset="0"/>
                <a:cs typeface="Verdana" pitchFamily="34" charset="0"/>
              </a:rPr>
              <a:t>Non-Feistel ciphers:</a:t>
            </a:r>
          </a:p>
          <a:p>
            <a:pPr marL="920750" indent="-457200">
              <a:lnSpc>
                <a:spcPct val="90000"/>
              </a:lnSpc>
              <a:spcBef>
                <a:spcPts val="300"/>
              </a:spcBef>
              <a:spcAft>
                <a:spcPts val="300"/>
              </a:spcAft>
              <a:buFont typeface="Wingdings" pitchFamily="2" charset="2"/>
              <a:buChar char="Ø"/>
              <a:tabLst>
                <a:tab pos="685800" algn="l"/>
              </a:tabLst>
              <a:defRPr/>
            </a:pPr>
            <a:r>
              <a:rPr lang="en-US" sz="1700" b="0" dirty="0">
                <a:latin typeface="Verdana" pitchFamily="34" charset="0"/>
                <a:ea typeface="Verdana" pitchFamily="34" charset="0"/>
                <a:cs typeface="Verdana" pitchFamily="34" charset="0"/>
              </a:rPr>
              <a:t>This type of ciphers use only invertible components. </a:t>
            </a:r>
          </a:p>
          <a:p>
            <a:pPr marL="920750" indent="-457200">
              <a:lnSpc>
                <a:spcPct val="90000"/>
              </a:lnSpc>
              <a:spcBef>
                <a:spcPts val="300"/>
              </a:spcBef>
              <a:spcAft>
                <a:spcPts val="300"/>
              </a:spcAft>
              <a:buFont typeface="Wingdings" pitchFamily="2" charset="2"/>
              <a:buChar char="Ø"/>
              <a:tabLst>
                <a:tab pos="685800" algn="l"/>
              </a:tabLst>
              <a:defRPr/>
            </a:pPr>
            <a:r>
              <a:rPr lang="en-US" sz="1700" b="0" dirty="0">
                <a:latin typeface="Verdana" pitchFamily="34" charset="0"/>
                <a:ea typeface="Verdana" pitchFamily="34" charset="0"/>
                <a:cs typeface="Verdana" pitchFamily="34" charset="0"/>
              </a:rPr>
              <a:t>A component in the encryption cipher has the corresponding component in the decryption cipher.  </a:t>
            </a:r>
          </a:p>
          <a:p>
            <a:pPr marL="920750" indent="-457200">
              <a:lnSpc>
                <a:spcPct val="90000"/>
              </a:lnSpc>
              <a:spcBef>
                <a:spcPts val="300"/>
              </a:spcBef>
              <a:spcAft>
                <a:spcPts val="300"/>
              </a:spcAft>
              <a:buFont typeface="Wingdings" pitchFamily="2" charset="2"/>
              <a:buChar char="Ø"/>
              <a:tabLst>
                <a:tab pos="685800" algn="l"/>
              </a:tabLst>
              <a:defRPr/>
            </a:pPr>
            <a:r>
              <a:rPr lang="en-US" sz="1700" b="0" dirty="0">
                <a:latin typeface="Verdana" pitchFamily="34" charset="0"/>
                <a:ea typeface="Verdana" pitchFamily="34" charset="0"/>
                <a:cs typeface="Verdana" pitchFamily="34" charset="0"/>
              </a:rPr>
              <a:t>For example, S-boxes need to have an equal number of inputs and outputs to be compatible. No compression or expansion P-boxes are allowed, because they are not invertible. </a:t>
            </a:r>
          </a:p>
          <a:p>
            <a:pPr marL="1778000" indent="-457200">
              <a:lnSpc>
                <a:spcPct val="90000"/>
              </a:lnSpc>
              <a:spcBef>
                <a:spcPts val="300"/>
              </a:spcBef>
              <a:spcAft>
                <a:spcPts val="300"/>
              </a:spcAft>
              <a:buFont typeface="Wingdings" pitchFamily="2" charset="2"/>
              <a:buChar char="v"/>
              <a:tabLst>
                <a:tab pos="685800" algn="l"/>
              </a:tabLst>
              <a:defRPr/>
            </a:pPr>
            <a:r>
              <a:rPr lang="en-US" sz="1500" b="0" dirty="0">
                <a:latin typeface="Verdana" pitchFamily="34" charset="0"/>
                <a:ea typeface="Verdana" pitchFamily="34" charset="0"/>
                <a:cs typeface="Verdana" pitchFamily="34" charset="0"/>
              </a:rPr>
              <a:t>In a non-</a:t>
            </a:r>
            <a:r>
              <a:rPr lang="en-US" sz="1500" b="0" dirty="0" err="1">
                <a:latin typeface="Verdana" pitchFamily="34" charset="0"/>
                <a:ea typeface="Verdana" pitchFamily="34" charset="0"/>
                <a:cs typeface="Verdana" pitchFamily="34" charset="0"/>
              </a:rPr>
              <a:t>Feistel</a:t>
            </a:r>
            <a:r>
              <a:rPr lang="en-US" sz="1500" b="0" dirty="0">
                <a:latin typeface="Verdana" pitchFamily="34" charset="0"/>
                <a:ea typeface="Verdana" pitchFamily="34" charset="0"/>
                <a:cs typeface="Verdana" pitchFamily="34" charset="0"/>
              </a:rPr>
              <a:t> cipher, there is no need to divide the plaintext into two halves as we saw in the </a:t>
            </a:r>
            <a:r>
              <a:rPr lang="en-US" sz="1500" b="0" dirty="0" err="1">
                <a:latin typeface="Verdana" pitchFamily="34" charset="0"/>
                <a:ea typeface="Verdana" pitchFamily="34" charset="0"/>
                <a:cs typeface="Verdana" pitchFamily="34" charset="0"/>
              </a:rPr>
              <a:t>Feistel</a:t>
            </a:r>
            <a:r>
              <a:rPr lang="en-US" sz="1500" b="0" dirty="0">
                <a:latin typeface="Verdana" pitchFamily="34" charset="0"/>
                <a:ea typeface="Verdana" pitchFamily="34" charset="0"/>
                <a:cs typeface="Verdana" pitchFamily="34" charset="0"/>
              </a:rPr>
              <a:t> ciphers. </a:t>
            </a:r>
          </a:p>
          <a:p>
            <a:pPr marL="1778000" indent="-457200">
              <a:lnSpc>
                <a:spcPct val="90000"/>
              </a:lnSpc>
              <a:spcBef>
                <a:spcPts val="300"/>
              </a:spcBef>
              <a:spcAft>
                <a:spcPts val="300"/>
              </a:spcAft>
              <a:buFont typeface="Wingdings" pitchFamily="2" charset="2"/>
              <a:buChar char="v"/>
              <a:tabLst>
                <a:tab pos="685800" algn="l"/>
              </a:tabLst>
              <a:defRPr/>
            </a:pPr>
            <a:r>
              <a:rPr lang="en-US" sz="1500" b="0" dirty="0">
                <a:latin typeface="Verdana" pitchFamily="34" charset="0"/>
                <a:ea typeface="Verdana" pitchFamily="34" charset="0"/>
                <a:cs typeface="Verdana" pitchFamily="34" charset="0"/>
              </a:rPr>
              <a:t>The block cipher AES is a good example of a non-</a:t>
            </a:r>
            <a:r>
              <a:rPr lang="en-US" sz="1500" b="0" dirty="0" err="1">
                <a:latin typeface="Verdana" pitchFamily="34" charset="0"/>
                <a:ea typeface="Verdana" pitchFamily="34" charset="0"/>
                <a:cs typeface="Verdana" pitchFamily="34" charset="0"/>
              </a:rPr>
              <a:t>Feistel</a:t>
            </a:r>
            <a:r>
              <a:rPr lang="en-US" sz="1500" b="0" dirty="0">
                <a:latin typeface="Verdana" pitchFamily="34" charset="0"/>
                <a:ea typeface="Verdana" pitchFamily="34" charset="0"/>
                <a:cs typeface="Verdana" pitchFamily="34" charset="0"/>
              </a:rPr>
              <a:t> cipher.</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33" name="Rectangle 17"/>
          <p:cNvSpPr>
            <a:spLocks noChangeArrowheads="1"/>
          </p:cNvSpPr>
          <p:nvPr/>
        </p:nvSpPr>
        <p:spPr bwMode="auto">
          <a:xfrm>
            <a:off x="152400" y="430213"/>
            <a:ext cx="8763000" cy="4543425"/>
          </a:xfrm>
          <a:prstGeom prst="rect">
            <a:avLst/>
          </a:prstGeom>
          <a:noFill/>
          <a:ln w="9525">
            <a:noFill/>
            <a:miter lim="800000"/>
            <a:headEnd/>
            <a:tailEnd/>
          </a:ln>
          <a:effectLst/>
        </p:spPr>
        <p:txBody>
          <a:bodyPr anchor="ctr">
            <a:spAutoFit/>
          </a:bodyPr>
          <a:lstStyle/>
          <a:p>
            <a:pPr marL="457200" indent="-457200" algn="just">
              <a:lnSpc>
                <a:spcPct val="90000"/>
              </a:lnSpc>
              <a:spcBef>
                <a:spcPts val="300"/>
              </a:spcBef>
              <a:spcAft>
                <a:spcPts val="300"/>
              </a:spcAft>
              <a:buFont typeface="Wingdings" pitchFamily="2" charset="2"/>
              <a:buChar char="Ø"/>
              <a:tabLst>
                <a:tab pos="685800" algn="l"/>
              </a:tabLst>
              <a:defRPr/>
            </a:pPr>
            <a:r>
              <a:rPr lang="en-GB" sz="1600" b="0" dirty="0">
                <a:latin typeface="Verdana" pitchFamily="34" charset="0"/>
                <a:ea typeface="Verdana" pitchFamily="34" charset="0"/>
                <a:cs typeface="Verdana" pitchFamily="34" charset="0"/>
              </a:rPr>
              <a:t>The terms diffusion and confusion were introduced by Claude Shannon to capture the two basic building blocks for product cipher. </a:t>
            </a:r>
          </a:p>
          <a:p>
            <a:pPr marL="457200" indent="-457200" algn="just">
              <a:lnSpc>
                <a:spcPct val="90000"/>
              </a:lnSpc>
              <a:spcBef>
                <a:spcPts val="300"/>
              </a:spcBef>
              <a:spcAft>
                <a:spcPts val="300"/>
              </a:spcAft>
              <a:buFont typeface="Wingdings" pitchFamily="2" charset="2"/>
              <a:buChar char="Ø"/>
              <a:tabLst>
                <a:tab pos="685800" algn="l"/>
              </a:tabLst>
              <a:defRPr/>
            </a:pPr>
            <a:r>
              <a:rPr lang="en-GB" sz="1600" b="0" dirty="0">
                <a:latin typeface="Verdana" pitchFamily="34" charset="0"/>
                <a:ea typeface="Verdana" pitchFamily="34" charset="0"/>
                <a:cs typeface="Verdana" pitchFamily="34" charset="0"/>
              </a:rPr>
              <a:t>Every block cipher involves a transformation of a block of plaintext into a block of </a:t>
            </a:r>
            <a:r>
              <a:rPr lang="en-GB" sz="1600" b="0" dirty="0" err="1">
                <a:latin typeface="Verdana" pitchFamily="34" charset="0"/>
                <a:ea typeface="Verdana" pitchFamily="34" charset="0"/>
                <a:cs typeface="Verdana" pitchFamily="34" charset="0"/>
              </a:rPr>
              <a:t>ciphertext</a:t>
            </a:r>
            <a:r>
              <a:rPr lang="en-GB" sz="1600" b="0" dirty="0">
                <a:latin typeface="Verdana" pitchFamily="34" charset="0"/>
                <a:ea typeface="Verdana" pitchFamily="34" charset="0"/>
                <a:cs typeface="Verdana" pitchFamily="34" charset="0"/>
              </a:rPr>
              <a:t>, where the transformation depends on the key. </a:t>
            </a:r>
          </a:p>
          <a:p>
            <a:pPr marL="457200" indent="-457200" algn="just">
              <a:lnSpc>
                <a:spcPct val="90000"/>
              </a:lnSpc>
              <a:spcBef>
                <a:spcPts val="300"/>
              </a:spcBef>
              <a:spcAft>
                <a:spcPts val="300"/>
              </a:spcAft>
              <a:buFont typeface="Wingdings" pitchFamily="2" charset="2"/>
              <a:buChar char="Ø"/>
              <a:tabLst>
                <a:tab pos="685800" algn="l"/>
              </a:tabLst>
              <a:defRPr/>
            </a:pPr>
            <a:r>
              <a:rPr lang="en-GB" sz="1600" b="0" dirty="0">
                <a:latin typeface="Verdana" pitchFamily="34" charset="0"/>
                <a:ea typeface="Verdana" pitchFamily="34" charset="0"/>
                <a:cs typeface="Verdana" pitchFamily="34" charset="0"/>
              </a:rPr>
              <a:t>Hence, the block cipher needs to completely obscure statistical properties of original message.</a:t>
            </a:r>
          </a:p>
          <a:p>
            <a:pPr marL="457200" indent="-457200" algn="just">
              <a:lnSpc>
                <a:spcPct val="90000"/>
              </a:lnSpc>
              <a:spcBef>
                <a:spcPts val="300"/>
              </a:spcBef>
              <a:spcAft>
                <a:spcPts val="300"/>
              </a:spcAft>
              <a:buFont typeface="Wingdings" pitchFamily="2" charset="2"/>
              <a:buChar char="Ø"/>
              <a:tabLst>
                <a:tab pos="685800" algn="l"/>
              </a:tabLst>
              <a:defRPr/>
            </a:pPr>
            <a:r>
              <a:rPr lang="en-GB" sz="1600" b="0" dirty="0">
                <a:latin typeface="Verdana" pitchFamily="34" charset="0"/>
                <a:ea typeface="Verdana" pitchFamily="34" charset="0"/>
                <a:cs typeface="Verdana" pitchFamily="34" charset="0"/>
              </a:rPr>
              <a:t>Shannon suggested combining S &amp; P elements to obtain diffusion and confusion.</a:t>
            </a:r>
          </a:p>
          <a:p>
            <a:pPr marL="1146175" indent="-457200">
              <a:lnSpc>
                <a:spcPct val="90000"/>
              </a:lnSpc>
              <a:spcBef>
                <a:spcPts val="300"/>
              </a:spcBef>
              <a:spcAft>
                <a:spcPts val="300"/>
              </a:spcAft>
              <a:buFont typeface="Wingdings" pitchFamily="2" charset="2"/>
              <a:buChar char="q"/>
              <a:tabLst>
                <a:tab pos="685800" algn="l"/>
              </a:tabLst>
              <a:defRPr/>
            </a:pPr>
            <a:r>
              <a:rPr lang="en-GB" sz="1700" dirty="0">
                <a:solidFill>
                  <a:srgbClr val="FF0000"/>
                </a:solidFill>
                <a:latin typeface="Verdana" pitchFamily="34" charset="0"/>
                <a:ea typeface="Verdana" pitchFamily="34" charset="0"/>
                <a:cs typeface="Verdana" pitchFamily="34" charset="0"/>
              </a:rPr>
              <a:t>Diffusion:</a:t>
            </a:r>
          </a:p>
          <a:p>
            <a:pPr marL="1385888" indent="-336550">
              <a:lnSpc>
                <a:spcPct val="90000"/>
              </a:lnSpc>
              <a:spcBef>
                <a:spcPts val="300"/>
              </a:spcBef>
              <a:spcAft>
                <a:spcPts val="300"/>
              </a:spcAft>
              <a:buFont typeface="Wingdings" pitchFamily="2" charset="2"/>
              <a:buChar char="v"/>
              <a:tabLst>
                <a:tab pos="685800" algn="l"/>
              </a:tabLst>
              <a:defRPr/>
            </a:pPr>
            <a:r>
              <a:rPr lang="en-GB" sz="1500" b="0" dirty="0">
                <a:latin typeface="Verdana" pitchFamily="34" charset="0"/>
                <a:ea typeface="Verdana" pitchFamily="34" charset="0"/>
                <a:cs typeface="Verdana" pitchFamily="34" charset="0"/>
              </a:rPr>
              <a:t>The idea of diffusion is to hide the relationship between the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and the plaintext. That is, the statistical relationship between the plaintext and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is made as complex as possible in order to thwart attempts to deduce the key. This will frustrate the adversary who uses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statistics to find the plaintext. </a:t>
            </a:r>
          </a:p>
          <a:p>
            <a:pPr marL="1385888" indent="-336550">
              <a:lnSpc>
                <a:spcPct val="90000"/>
              </a:lnSpc>
              <a:spcBef>
                <a:spcPts val="300"/>
              </a:spcBef>
              <a:spcAft>
                <a:spcPts val="300"/>
              </a:spcAft>
              <a:buFont typeface="Wingdings" pitchFamily="2" charset="2"/>
              <a:buChar char="v"/>
              <a:tabLst>
                <a:tab pos="685800" algn="l"/>
              </a:tabLst>
              <a:defRPr/>
            </a:pPr>
            <a:r>
              <a:rPr lang="en-GB" sz="1500" b="0" dirty="0">
                <a:latin typeface="Verdana" pitchFamily="34" charset="0"/>
                <a:ea typeface="Verdana" pitchFamily="34" charset="0"/>
                <a:cs typeface="Verdana" pitchFamily="34" charset="0"/>
              </a:rPr>
              <a:t>Diffusion implies that each symbol (bit) in the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is dependent on some or all symbols in the plaintext. In other words, if a single symbol in the plaintext is changed, several or all symbols in the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will also be changed.</a:t>
            </a:r>
          </a:p>
        </p:txBody>
      </p:sp>
      <p:pic>
        <p:nvPicPr>
          <p:cNvPr id="35844"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a:latin typeface="Verdana" pitchFamily="34" charset="0"/>
                <a:ea typeface="Verdana" pitchFamily="34" charset="0"/>
                <a:cs typeface="Verdana" pitchFamily="34" charset="0"/>
              </a:rPr>
              <a:t>Confusion and Diffusion:</a:t>
            </a:r>
          </a:p>
        </p:txBody>
      </p:sp>
      <p:sp>
        <p:nvSpPr>
          <p:cNvPr id="7" name="Rectangle 17"/>
          <p:cNvSpPr>
            <a:spLocks noChangeArrowheads="1"/>
          </p:cNvSpPr>
          <p:nvPr/>
        </p:nvSpPr>
        <p:spPr bwMode="auto">
          <a:xfrm>
            <a:off x="152400" y="4876800"/>
            <a:ext cx="8763000" cy="2012950"/>
          </a:xfrm>
          <a:prstGeom prst="rect">
            <a:avLst/>
          </a:prstGeom>
          <a:noFill/>
          <a:ln w="9525">
            <a:noFill/>
            <a:miter lim="800000"/>
            <a:headEnd/>
            <a:tailEnd/>
          </a:ln>
          <a:effectLst/>
        </p:spPr>
        <p:txBody>
          <a:bodyPr anchor="ctr">
            <a:spAutoFit/>
          </a:bodyPr>
          <a:lstStyle/>
          <a:p>
            <a:pPr marL="1146175" indent="-457200">
              <a:lnSpc>
                <a:spcPct val="90000"/>
              </a:lnSpc>
              <a:spcBef>
                <a:spcPts val="600"/>
              </a:spcBef>
              <a:spcAft>
                <a:spcPts val="0"/>
              </a:spcAft>
              <a:buFont typeface="Wingdings" pitchFamily="2" charset="2"/>
              <a:buChar char="q"/>
              <a:tabLst>
                <a:tab pos="685800" algn="l"/>
              </a:tabLst>
              <a:defRPr/>
            </a:pPr>
            <a:r>
              <a:rPr lang="en-GB" sz="1700" dirty="0">
                <a:solidFill>
                  <a:srgbClr val="FF0000"/>
                </a:solidFill>
                <a:latin typeface="Verdana" pitchFamily="34" charset="0"/>
                <a:ea typeface="Verdana" pitchFamily="34" charset="0"/>
                <a:cs typeface="Verdana" pitchFamily="34" charset="0"/>
              </a:rPr>
              <a:t>Confusion:</a:t>
            </a:r>
          </a:p>
          <a:p>
            <a:pPr marL="1385888" indent="-336550">
              <a:lnSpc>
                <a:spcPct val="90000"/>
              </a:lnSpc>
              <a:spcBef>
                <a:spcPts val="600"/>
              </a:spcBef>
              <a:spcAft>
                <a:spcPts val="600"/>
              </a:spcAft>
              <a:buFont typeface="Wingdings" pitchFamily="2" charset="2"/>
              <a:buChar char="v"/>
              <a:tabLst>
                <a:tab pos="685800" algn="l"/>
              </a:tabLst>
              <a:defRPr/>
            </a:pPr>
            <a:r>
              <a:rPr lang="en-GB" sz="1500" b="0" dirty="0">
                <a:latin typeface="Verdana" pitchFamily="34" charset="0"/>
                <a:ea typeface="Verdana" pitchFamily="34" charset="0"/>
                <a:cs typeface="Verdana" pitchFamily="34" charset="0"/>
              </a:rPr>
              <a:t>The idea of confusion is to hide the relationship between the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and the key. That is, the relationship between the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and the key is made as complex as possible in order to thwart attempts to discover the key. This will frustrate the adversary who tries to use the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to find the key. </a:t>
            </a:r>
          </a:p>
          <a:p>
            <a:pPr marL="1385888" indent="-336550">
              <a:lnSpc>
                <a:spcPct val="90000"/>
              </a:lnSpc>
              <a:spcBef>
                <a:spcPts val="600"/>
              </a:spcBef>
              <a:spcAft>
                <a:spcPts val="600"/>
              </a:spcAft>
              <a:buFont typeface="Wingdings" pitchFamily="2" charset="2"/>
              <a:buChar char="v"/>
              <a:tabLst>
                <a:tab pos="685800" algn="l"/>
              </a:tabLst>
              <a:defRPr/>
            </a:pPr>
            <a:r>
              <a:rPr lang="en-GB" sz="1500" b="0" dirty="0">
                <a:latin typeface="Verdana" pitchFamily="34" charset="0"/>
                <a:ea typeface="Verdana" pitchFamily="34" charset="0"/>
                <a:cs typeface="Verdana" pitchFamily="34" charset="0"/>
              </a:rPr>
              <a:t>In other words, if a single bit in the key is changed, most or all bits in the </a:t>
            </a:r>
            <a:r>
              <a:rPr lang="en-GB" sz="1500" b="0" dirty="0" err="1">
                <a:latin typeface="Verdana" pitchFamily="34" charset="0"/>
                <a:ea typeface="Verdana" pitchFamily="34" charset="0"/>
                <a:cs typeface="Verdana" pitchFamily="34" charset="0"/>
              </a:rPr>
              <a:t>ciphertext</a:t>
            </a:r>
            <a:r>
              <a:rPr lang="en-GB" sz="1500" b="0" dirty="0">
                <a:latin typeface="Verdana" pitchFamily="34" charset="0"/>
                <a:ea typeface="Verdana" pitchFamily="34" charset="0"/>
                <a:cs typeface="Verdana" pitchFamily="34" charset="0"/>
              </a:rPr>
              <a:t> will also be changed.</a:t>
            </a:r>
            <a:endParaRPr lang="en-GB" sz="1800" b="0"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Brief History of Data Encryption Standard (DES)</a:t>
            </a:r>
          </a:p>
        </p:txBody>
      </p:sp>
      <p:sp>
        <p:nvSpPr>
          <p:cNvPr id="11" name="Rectangle 17"/>
          <p:cNvSpPr>
            <a:spLocks noChangeArrowheads="1"/>
          </p:cNvSpPr>
          <p:nvPr/>
        </p:nvSpPr>
        <p:spPr bwMode="auto">
          <a:xfrm>
            <a:off x="152400" y="411163"/>
            <a:ext cx="8763000" cy="5808662"/>
          </a:xfrm>
          <a:prstGeom prst="rect">
            <a:avLst/>
          </a:prstGeom>
          <a:noFill/>
          <a:ln w="9525">
            <a:noFill/>
            <a:miter lim="800000"/>
            <a:headEnd/>
            <a:tailEnd/>
          </a:ln>
        </p:spPr>
        <p:txBody>
          <a:bodyPr anchor="ctr">
            <a:spAutoFit/>
          </a:bodyPr>
          <a:lstStyle/>
          <a:p>
            <a:pPr marL="457200" indent="-457200" algn="just">
              <a:lnSpc>
                <a:spcPct val="90000"/>
              </a:lnSpc>
              <a:spcBef>
                <a:spcPts val="300"/>
              </a:spcBef>
              <a:spcAft>
                <a:spcPts val="300"/>
              </a:spcAft>
              <a:buFont typeface="Wingdings" pitchFamily="2" charset="2"/>
              <a:buChar char="Ø"/>
              <a:tabLst>
                <a:tab pos="685800" algn="l"/>
              </a:tabLst>
              <a:defRPr/>
            </a:pPr>
            <a:r>
              <a:rPr lang="en-US" sz="1600" b="0" dirty="0">
                <a:latin typeface="Verdana" pitchFamily="34" charset="0"/>
                <a:ea typeface="Verdana" pitchFamily="34" charset="0"/>
                <a:cs typeface="Verdana" pitchFamily="34" charset="0"/>
              </a:rPr>
              <a:t>The Data Encryption Standard (DES) is a </a:t>
            </a:r>
            <a:r>
              <a:rPr lang="en-US" sz="1600" b="0" dirty="0">
                <a:solidFill>
                  <a:srgbClr val="0000FF"/>
                </a:solidFill>
                <a:latin typeface="Verdana" pitchFamily="34" charset="0"/>
                <a:ea typeface="Verdana" pitchFamily="34" charset="0"/>
                <a:cs typeface="Verdana" pitchFamily="34" charset="0"/>
              </a:rPr>
              <a:t>symmetric-key block cipher </a:t>
            </a:r>
            <a:r>
              <a:rPr lang="en-US" sz="1600" b="0" dirty="0">
                <a:solidFill>
                  <a:srgbClr val="FF0000"/>
                </a:solidFill>
                <a:latin typeface="Verdana" pitchFamily="34" charset="0"/>
                <a:ea typeface="Verdana" pitchFamily="34" charset="0"/>
                <a:cs typeface="Verdana" pitchFamily="34" charset="0"/>
              </a:rPr>
              <a:t>published by </a:t>
            </a:r>
            <a:r>
              <a:rPr lang="en-US" sz="1600" b="0" dirty="0">
                <a:latin typeface="Verdana" pitchFamily="34" charset="0"/>
                <a:ea typeface="Verdana" pitchFamily="34" charset="0"/>
                <a:cs typeface="Verdana" pitchFamily="34" charset="0"/>
              </a:rPr>
              <a:t>the National Institute of Standards and Technology (</a:t>
            </a:r>
            <a:r>
              <a:rPr lang="en-US" sz="1600" b="0" dirty="0">
                <a:solidFill>
                  <a:srgbClr val="0000FF"/>
                </a:solidFill>
                <a:latin typeface="Verdana" pitchFamily="34" charset="0"/>
                <a:ea typeface="Verdana" pitchFamily="34" charset="0"/>
                <a:cs typeface="Verdana" pitchFamily="34" charset="0"/>
              </a:rPr>
              <a:t>NIST</a:t>
            </a:r>
            <a:r>
              <a:rPr lang="en-US" sz="1600" b="0" dirty="0">
                <a:latin typeface="Verdana" pitchFamily="34" charset="0"/>
                <a:ea typeface="Verdana" pitchFamily="34" charset="0"/>
                <a:cs typeface="Verdana" pitchFamily="34" charset="0"/>
              </a:rPr>
              <a:t>).</a:t>
            </a:r>
          </a:p>
          <a:p>
            <a:pPr marL="1143000" indent="-457200" algn="just">
              <a:lnSpc>
                <a:spcPct val="90000"/>
              </a:lnSpc>
              <a:spcBef>
                <a:spcPts val="300"/>
              </a:spcBef>
              <a:spcAft>
                <a:spcPts val="300"/>
              </a:spcAft>
              <a:buFont typeface="Wingdings" pitchFamily="2" charset="2"/>
              <a:buChar char="q"/>
              <a:defRPr/>
            </a:pPr>
            <a:r>
              <a:rPr lang="en-US" sz="1300" b="0" dirty="0">
                <a:latin typeface="Verdana" pitchFamily="34" charset="0"/>
                <a:ea typeface="Verdana" pitchFamily="34" charset="0"/>
                <a:cs typeface="Verdana" pitchFamily="34" charset="0"/>
              </a:rPr>
              <a:t>In 1973, NIST published a request for proposals for a national symmetric-key cryptosystem. </a:t>
            </a:r>
          </a:p>
          <a:p>
            <a:pPr marL="1143000" indent="-457200" algn="just">
              <a:lnSpc>
                <a:spcPct val="90000"/>
              </a:lnSpc>
              <a:spcBef>
                <a:spcPts val="300"/>
              </a:spcBef>
              <a:spcAft>
                <a:spcPts val="300"/>
              </a:spcAft>
              <a:buFont typeface="Wingdings" pitchFamily="2" charset="2"/>
              <a:buChar char="q"/>
              <a:defRPr/>
            </a:pPr>
            <a:r>
              <a:rPr lang="en-US" sz="1300" b="0" dirty="0">
                <a:latin typeface="Verdana" pitchFamily="34" charset="0"/>
                <a:ea typeface="Verdana" pitchFamily="34" charset="0"/>
                <a:cs typeface="Verdana" pitchFamily="34" charset="0"/>
              </a:rPr>
              <a:t>A proposal from IBM, a modification of a research project called Lucifer, was accepted as DES.</a:t>
            </a:r>
          </a:p>
          <a:p>
            <a:pPr marL="1143000" indent="-457200" algn="just">
              <a:lnSpc>
                <a:spcPct val="90000"/>
              </a:lnSpc>
              <a:spcBef>
                <a:spcPts val="300"/>
              </a:spcBef>
              <a:spcAft>
                <a:spcPts val="300"/>
              </a:spcAft>
              <a:buFont typeface="Wingdings" pitchFamily="2" charset="2"/>
              <a:buChar char="q"/>
              <a:defRPr/>
            </a:pPr>
            <a:r>
              <a:rPr lang="en-US" sz="1300" b="0" dirty="0">
                <a:latin typeface="Verdana" pitchFamily="34" charset="0"/>
                <a:ea typeface="Verdana" pitchFamily="34" charset="0"/>
                <a:cs typeface="Verdana" pitchFamily="34" charset="0"/>
              </a:rPr>
              <a:t>DES was published in the Federal Register in March 1975 as a draft of the Federal Information Processing Standard (FIPS).</a:t>
            </a:r>
          </a:p>
          <a:p>
            <a:pPr marL="1143000" indent="-457200" algn="just">
              <a:lnSpc>
                <a:spcPct val="90000"/>
              </a:lnSpc>
              <a:spcBef>
                <a:spcPts val="300"/>
              </a:spcBef>
              <a:spcAft>
                <a:spcPts val="300"/>
              </a:spcAft>
              <a:buFont typeface="Wingdings" pitchFamily="2" charset="2"/>
              <a:buChar char="q"/>
              <a:defRPr/>
            </a:pPr>
            <a:r>
              <a:rPr lang="en-US" sz="1300" b="0" dirty="0">
                <a:latin typeface="Verdana" pitchFamily="34" charset="0"/>
                <a:ea typeface="Verdana" pitchFamily="34" charset="0"/>
                <a:cs typeface="Verdana" pitchFamily="34" charset="0"/>
              </a:rPr>
              <a:t>After the publication, IBM sought technical advice from the National Security Agency (NSA) for the modification of Lucifer. </a:t>
            </a:r>
          </a:p>
          <a:p>
            <a:pPr marL="457200" indent="-457200" algn="just">
              <a:lnSpc>
                <a:spcPct val="90000"/>
              </a:lnSpc>
              <a:spcBef>
                <a:spcPts val="300"/>
              </a:spcBef>
              <a:spcAft>
                <a:spcPts val="300"/>
              </a:spcAft>
              <a:buFont typeface="Wingdings" pitchFamily="2" charset="2"/>
              <a:buChar char="Ø"/>
              <a:tabLst>
                <a:tab pos="685800" algn="l"/>
              </a:tabLst>
              <a:defRPr/>
            </a:pPr>
            <a:r>
              <a:rPr lang="en-US" sz="1600" b="0" dirty="0">
                <a:latin typeface="Verdana" pitchFamily="34" charset="0"/>
                <a:ea typeface="Verdana" pitchFamily="34" charset="0"/>
                <a:cs typeface="Verdana" pitchFamily="34" charset="0"/>
              </a:rPr>
              <a:t>The modified version of LUCIFER was put forward as a proposal for the new national encryption standard requested by the National Bureau of Standards (NBS, now known as the National Institute of Standards and Technology, NIST). It was finally adopted in 1977 as the Data Encryption Standard -DES (FIPS PUB 46).</a:t>
            </a:r>
          </a:p>
          <a:p>
            <a:pPr marL="457200" indent="-457200" algn="just">
              <a:lnSpc>
                <a:spcPct val="90000"/>
              </a:lnSpc>
              <a:spcBef>
                <a:spcPts val="300"/>
              </a:spcBef>
              <a:spcAft>
                <a:spcPts val="300"/>
              </a:spcAft>
              <a:buFont typeface="Wingdings" pitchFamily="2" charset="2"/>
              <a:buChar char="Ø"/>
              <a:tabLst>
                <a:tab pos="685800" algn="l"/>
              </a:tabLst>
              <a:defRPr/>
            </a:pPr>
            <a:r>
              <a:rPr lang="en-US" sz="1600" b="0" dirty="0">
                <a:latin typeface="Verdana" pitchFamily="34" charset="0"/>
                <a:ea typeface="Verdana" pitchFamily="34" charset="0"/>
                <a:cs typeface="Verdana" pitchFamily="34" charset="0"/>
              </a:rPr>
              <a:t>Some of the changes made to LUCIFER have been the subject of much controversy even to the present day </a:t>
            </a:r>
            <a:r>
              <a:rPr lang="en-US" sz="1600" b="0" dirty="0">
                <a:solidFill>
                  <a:srgbClr val="FF0000"/>
                </a:solidFill>
                <a:latin typeface="Verdana" pitchFamily="34" charset="0"/>
                <a:ea typeface="Verdana" pitchFamily="34" charset="0"/>
                <a:cs typeface="Verdana" pitchFamily="34" charset="0"/>
              </a:rPr>
              <a:t>for two reasons</a:t>
            </a:r>
            <a:r>
              <a:rPr lang="en-US" sz="1600" b="0" dirty="0">
                <a:latin typeface="Verdana" pitchFamily="34" charset="0"/>
                <a:ea typeface="Verdana" pitchFamily="34" charset="0"/>
                <a:cs typeface="Verdana" pitchFamily="34" charset="0"/>
              </a:rPr>
              <a:t>:</a:t>
            </a:r>
          </a:p>
          <a:p>
            <a:pPr marL="1146175" indent="-457200" algn="just">
              <a:lnSpc>
                <a:spcPct val="90000"/>
              </a:lnSpc>
              <a:spcBef>
                <a:spcPts val="600"/>
              </a:spcBef>
              <a:spcAft>
                <a:spcPts val="600"/>
              </a:spcAft>
              <a:buFont typeface="Wingdings" pitchFamily="2" charset="2"/>
              <a:buChar char="q"/>
              <a:tabLst>
                <a:tab pos="685800" algn="l"/>
              </a:tabLst>
              <a:defRPr/>
            </a:pPr>
            <a:r>
              <a:rPr lang="en-US" sz="1400" b="0" dirty="0">
                <a:latin typeface="Verdana" pitchFamily="34" charset="0"/>
                <a:ea typeface="Verdana" pitchFamily="34" charset="0"/>
                <a:cs typeface="Verdana" pitchFamily="34" charset="0"/>
              </a:rPr>
              <a:t>First, the critics questioned the small key length (only 56 bits) which could make the cipher vulnerable to brute-force attack. Even though DES actually accepts a 64 bit key as input, the remaining eight bits are used for parity checking and have no effect on DES’s security. </a:t>
            </a:r>
          </a:p>
          <a:p>
            <a:pPr marL="1146175" indent="-457200" algn="just">
              <a:lnSpc>
                <a:spcPct val="90000"/>
              </a:lnSpc>
              <a:spcBef>
                <a:spcPts val="600"/>
              </a:spcBef>
              <a:spcAft>
                <a:spcPts val="600"/>
              </a:spcAft>
              <a:buFont typeface="Wingdings" pitchFamily="2" charset="2"/>
              <a:buChar char="q"/>
              <a:tabLst>
                <a:tab pos="685800" algn="l"/>
              </a:tabLst>
              <a:defRPr/>
            </a:pPr>
            <a:r>
              <a:rPr lang="en-US" sz="1400" b="0" dirty="0">
                <a:latin typeface="Verdana" pitchFamily="34" charset="0"/>
                <a:ea typeface="Verdana" pitchFamily="34" charset="0"/>
                <a:cs typeface="Verdana" pitchFamily="34" charset="0"/>
              </a:rPr>
              <a:t>Second, critics were concerned about some hidden design behind the internal structure of DES. They were suspicious that some part of the structure (e.g. the S-boxes) may have some hidden trapdoor that would allow the NSA to decrypt the message without the need for the key. </a:t>
            </a:r>
            <a:endParaRPr lang="en-GB" sz="1800" b="0"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Overview of DES</a:t>
            </a:r>
          </a:p>
        </p:txBody>
      </p:sp>
      <p:sp>
        <p:nvSpPr>
          <p:cNvPr id="38917" name="Rectangle 17"/>
          <p:cNvSpPr>
            <a:spLocks noChangeArrowheads="1"/>
          </p:cNvSpPr>
          <p:nvPr/>
        </p:nvSpPr>
        <p:spPr bwMode="auto">
          <a:xfrm>
            <a:off x="152400" y="520700"/>
            <a:ext cx="8763000" cy="605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lnSpc>
                <a:spcPct val="90000"/>
              </a:lnSpc>
              <a:spcBef>
                <a:spcPts val="600"/>
              </a:spcBef>
              <a:spcAft>
                <a:spcPts val="600"/>
              </a:spcAft>
              <a:buFont typeface="Wingdings" pitchFamily="2" charset="2"/>
              <a:buChar char="Ø"/>
              <a:tabLst>
                <a:tab pos="685800" algn="l"/>
              </a:tabLst>
            </a:pPr>
            <a:r>
              <a:rPr lang="en-US" sz="1800" b="0" dirty="0">
                <a:ln>
                  <a:solidFill>
                    <a:srgbClr val="0000FF"/>
                  </a:solidFill>
                </a:ln>
                <a:latin typeface="Verdana" pitchFamily="34" charset="0"/>
                <a:ea typeface="Verdana" pitchFamily="34" charset="0"/>
                <a:cs typeface="Verdana" pitchFamily="34" charset="0"/>
              </a:rPr>
              <a:t>DES is a 64 bit block cipher </a:t>
            </a:r>
            <a:r>
              <a:rPr lang="en-US" sz="1800" b="0" dirty="0">
                <a:ln>
                  <a:solidFill>
                    <a:srgbClr val="0000FF"/>
                  </a:solidFill>
                </a:ln>
                <a:solidFill>
                  <a:srgbClr val="FF0000"/>
                </a:solidFill>
                <a:latin typeface="Verdana" pitchFamily="34" charset="0"/>
                <a:ea typeface="Verdana" pitchFamily="34" charset="0"/>
                <a:cs typeface="Verdana" pitchFamily="34" charset="0"/>
              </a:rPr>
              <a:t>with key length 56 bits</a:t>
            </a:r>
            <a:r>
              <a:rPr lang="en-US" sz="1800" b="0" dirty="0">
                <a:ln>
                  <a:solidFill>
                    <a:srgbClr val="0000FF"/>
                  </a:solidFill>
                </a:ln>
                <a:latin typeface="Verdana" pitchFamily="34" charset="0"/>
                <a:ea typeface="Verdana" pitchFamily="34" charset="0"/>
                <a:cs typeface="Verdana" pitchFamily="34" charset="0"/>
              </a:rPr>
              <a:t>. </a:t>
            </a:r>
          </a:p>
          <a:p>
            <a:pPr marL="457200" indent="-457200" algn="just">
              <a:lnSpc>
                <a:spcPct val="90000"/>
              </a:lnSpc>
              <a:spcBef>
                <a:spcPts val="600"/>
              </a:spcBef>
              <a:spcAft>
                <a:spcPts val="600"/>
              </a:spcAft>
              <a:buFont typeface="Wingdings" pitchFamily="2" charset="2"/>
              <a:buChar char="Ø"/>
              <a:tabLst>
                <a:tab pos="685800" algn="l"/>
              </a:tabLst>
            </a:pPr>
            <a:r>
              <a:rPr lang="en-US" sz="1800" b="0" dirty="0">
                <a:latin typeface="Verdana" pitchFamily="34" charset="0"/>
                <a:ea typeface="Verdana" pitchFamily="34" charset="0"/>
                <a:cs typeface="Verdana" pitchFamily="34" charset="0"/>
              </a:rPr>
              <a:t>In DES, the plaintext input bit string is divided into 64-bit blocks and each block is encrypted using the same 56-bit key. The same key is used for decryption. Hence, DES is a symmetric block cipher.</a:t>
            </a:r>
          </a:p>
          <a:p>
            <a:pPr marL="457200" indent="-457200" algn="just">
              <a:lnSpc>
                <a:spcPct val="90000"/>
              </a:lnSpc>
              <a:spcBef>
                <a:spcPts val="600"/>
              </a:spcBef>
              <a:spcAft>
                <a:spcPts val="600"/>
              </a:spcAft>
              <a:buFont typeface="Wingdings" pitchFamily="2" charset="2"/>
              <a:buChar char="Ø"/>
              <a:tabLst>
                <a:tab pos="685800" algn="l"/>
              </a:tabLst>
            </a:pPr>
            <a:r>
              <a:rPr lang="en-US" sz="1800" b="0" dirty="0">
                <a:latin typeface="Verdana" pitchFamily="34" charset="0"/>
                <a:ea typeface="Verdana" pitchFamily="34" charset="0"/>
                <a:cs typeface="Verdana" pitchFamily="34" charset="0"/>
              </a:rPr>
              <a:t>It was designed by IBM in 1976 for the National Bureau of Standards (NBS), with approval from the National Security Agency (NSA).</a:t>
            </a:r>
          </a:p>
          <a:p>
            <a:pPr marL="457200" indent="-457200" algn="just">
              <a:lnSpc>
                <a:spcPct val="90000"/>
              </a:lnSpc>
              <a:spcBef>
                <a:spcPts val="600"/>
              </a:spcBef>
              <a:spcAft>
                <a:spcPts val="600"/>
              </a:spcAft>
              <a:buFont typeface="Wingdings" pitchFamily="2" charset="2"/>
              <a:buChar char="Ø"/>
              <a:tabLst>
                <a:tab pos="685800" algn="l"/>
              </a:tabLst>
            </a:pPr>
            <a:r>
              <a:rPr lang="en-US" sz="1800" b="0" dirty="0">
                <a:latin typeface="Verdana" pitchFamily="34" charset="0"/>
                <a:ea typeface="Verdana" pitchFamily="34" charset="0"/>
                <a:cs typeface="Verdana" pitchFamily="34" charset="0"/>
              </a:rPr>
              <a:t>It had been used as a standard method of encryption until 2000, but with increase in speed in computers, it is no more considered secure as a cryptanalyst can break the code by exhaustively searching for all the keys using a fast computer.</a:t>
            </a:r>
          </a:p>
          <a:p>
            <a:pPr marL="457200" indent="-457200" algn="just">
              <a:lnSpc>
                <a:spcPct val="90000"/>
              </a:lnSpc>
              <a:spcBef>
                <a:spcPts val="600"/>
              </a:spcBef>
              <a:spcAft>
                <a:spcPts val="600"/>
              </a:spcAft>
              <a:buFont typeface="Wingdings" pitchFamily="2" charset="2"/>
              <a:buChar char="Ø"/>
              <a:tabLst>
                <a:tab pos="685800" algn="l"/>
              </a:tabLst>
            </a:pPr>
            <a:r>
              <a:rPr lang="en-US" sz="1800" b="0" dirty="0">
                <a:latin typeface="Verdana" pitchFamily="34" charset="0"/>
                <a:ea typeface="Verdana" pitchFamily="34" charset="0"/>
                <a:cs typeface="Verdana" pitchFamily="34" charset="0"/>
              </a:rPr>
              <a:t>However, a modification of DES, called triple DES (or 3 DES), is now used which is more secure and is difficult to break. </a:t>
            </a:r>
          </a:p>
          <a:p>
            <a:pPr marL="457200" indent="-457200" algn="just">
              <a:lnSpc>
                <a:spcPct val="90000"/>
              </a:lnSpc>
              <a:spcBef>
                <a:spcPts val="600"/>
              </a:spcBef>
              <a:spcAft>
                <a:spcPts val="600"/>
              </a:spcAft>
              <a:buFont typeface="Wingdings" pitchFamily="2" charset="2"/>
              <a:buChar char="Ø"/>
              <a:tabLst>
                <a:tab pos="685800" algn="l"/>
              </a:tabLst>
            </a:pPr>
            <a:r>
              <a:rPr lang="en-US" sz="1800" b="0" dirty="0">
                <a:latin typeface="Verdana" pitchFamily="34" charset="0"/>
                <a:ea typeface="Verdana" pitchFamily="34" charset="0"/>
                <a:cs typeface="Verdana" pitchFamily="34" charset="0"/>
              </a:rPr>
              <a:t>From 2001, DES has been replaced by a new standard known as the Advanced Encryption Standard (AES).</a:t>
            </a:r>
          </a:p>
          <a:p>
            <a:pPr marL="457200" indent="-457200" algn="just">
              <a:lnSpc>
                <a:spcPct val="90000"/>
              </a:lnSpc>
              <a:spcBef>
                <a:spcPts val="600"/>
              </a:spcBef>
              <a:spcAft>
                <a:spcPts val="600"/>
              </a:spcAft>
              <a:buFont typeface="Wingdings" pitchFamily="2" charset="2"/>
              <a:buChar char="Ø"/>
              <a:tabLst>
                <a:tab pos="685800" algn="l"/>
              </a:tabLst>
            </a:pPr>
            <a:r>
              <a:rPr lang="en-US" sz="1800" b="0" dirty="0">
                <a:latin typeface="Verdana" pitchFamily="34" charset="0"/>
                <a:ea typeface="Verdana" pitchFamily="34" charset="0"/>
                <a:cs typeface="Verdana" pitchFamily="34" charset="0"/>
              </a:rPr>
              <a:t>After 25 years of analysis, the only security problem with DES found is that its key length is too short. </a:t>
            </a:r>
          </a:p>
          <a:p>
            <a:pPr marL="457200" indent="-457200" algn="just">
              <a:lnSpc>
                <a:spcPct val="90000"/>
              </a:lnSpc>
              <a:spcBef>
                <a:spcPts val="600"/>
              </a:spcBef>
              <a:spcAft>
                <a:spcPts val="600"/>
              </a:spcAft>
              <a:buFont typeface="Wingdings" pitchFamily="2" charset="2"/>
              <a:buChar char="Ø"/>
              <a:tabLst>
                <a:tab pos="685800" algn="l"/>
              </a:tabLst>
            </a:pPr>
            <a:r>
              <a:rPr lang="en-US" sz="1800" b="0" dirty="0">
                <a:latin typeface="Verdana" pitchFamily="34" charset="0"/>
                <a:ea typeface="Verdana" pitchFamily="34" charset="0"/>
                <a:cs typeface="Verdana" pitchFamily="34" charset="0"/>
              </a:rPr>
              <a:t>Although it’s wide spread use came to an end in 2000, its design idea is still used in most block ciphers.</a:t>
            </a:r>
          </a:p>
          <a:p>
            <a:pPr marL="457200" indent="-457200" algn="just">
              <a:lnSpc>
                <a:spcPct val="90000"/>
              </a:lnSpc>
              <a:spcBef>
                <a:spcPts val="600"/>
              </a:spcBef>
              <a:spcAft>
                <a:spcPts val="600"/>
              </a:spcAft>
              <a:buFont typeface="Wingdings" pitchFamily="2" charset="2"/>
              <a:buChar char="Ø"/>
              <a:tabLst>
                <a:tab pos="685800" algn="l"/>
              </a:tabLst>
            </a:pPr>
            <a:endParaRPr lang="en-GB" sz="1800" b="0"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sz="2000">
                <a:latin typeface="Verdana" pitchFamily="34" charset="0"/>
                <a:ea typeface="Verdana" pitchFamily="34" charset="0"/>
                <a:cs typeface="Verdana" pitchFamily="34" charset="0"/>
              </a:rPr>
              <a:t>DES Algorithm/DES Structure/ Encryption of the DES:</a:t>
            </a:r>
            <a:endParaRPr lang="en-US" altLang="en-US" sz="2000">
              <a:latin typeface="Verdana" pitchFamily="34" charset="0"/>
              <a:ea typeface="Verdana" pitchFamily="34" charset="0"/>
              <a:cs typeface="Verdana" pitchFamily="34" charset="0"/>
            </a:endParaRPr>
          </a:p>
        </p:txBody>
      </p:sp>
      <p:sp>
        <p:nvSpPr>
          <p:cNvPr id="11" name="Rectangle 17"/>
          <p:cNvSpPr>
            <a:spLocks noChangeArrowheads="1"/>
          </p:cNvSpPr>
          <p:nvPr/>
        </p:nvSpPr>
        <p:spPr bwMode="auto">
          <a:xfrm>
            <a:off x="76200" y="381000"/>
            <a:ext cx="8763000" cy="6340475"/>
          </a:xfrm>
          <a:prstGeom prst="rect">
            <a:avLst/>
          </a:prstGeom>
          <a:noFill/>
          <a:ln w="9525">
            <a:noFill/>
            <a:miter lim="800000"/>
            <a:headEnd/>
            <a:tailEnd/>
          </a:ln>
        </p:spPr>
        <p:txBody>
          <a:bodyPr anchor="ctr">
            <a:spAutoFit/>
          </a:bodyPr>
          <a:lstStyle/>
          <a:p>
            <a:pPr marL="465138" indent="-465138">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actual DES encryption algorithm is quite complex.</a:t>
            </a:r>
          </a:p>
          <a:p>
            <a:pPr marL="465138" indent="-465138">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Plaintext is broken into blocks of length </a:t>
            </a:r>
            <a:r>
              <a:rPr lang="en-US" sz="1800" b="0" dirty="0">
                <a:solidFill>
                  <a:srgbClr val="FF0000"/>
                </a:solidFill>
                <a:latin typeface="Verdana" pitchFamily="34" charset="0"/>
                <a:ea typeface="Verdana" pitchFamily="34" charset="0"/>
                <a:cs typeface="Verdana" pitchFamily="34" charset="0"/>
              </a:rPr>
              <a:t>64</a:t>
            </a:r>
            <a:r>
              <a:rPr lang="en-US" sz="1800" b="0" dirty="0">
                <a:latin typeface="Verdana" pitchFamily="34" charset="0"/>
                <a:ea typeface="Verdana" pitchFamily="34" charset="0"/>
                <a:cs typeface="Verdana" pitchFamily="34" charset="0"/>
              </a:rPr>
              <a:t> bits. Each 64-bit block of plaintext is encrypted using a </a:t>
            </a:r>
            <a:r>
              <a:rPr lang="en-US" sz="1800" b="0" dirty="0">
                <a:solidFill>
                  <a:srgbClr val="0000FF"/>
                </a:solidFill>
                <a:latin typeface="Verdana" pitchFamily="34" charset="0"/>
                <a:ea typeface="Verdana" pitchFamily="34" charset="0"/>
                <a:cs typeface="Verdana" pitchFamily="34" charset="0"/>
              </a:rPr>
              <a:t>56-bit</a:t>
            </a:r>
            <a:r>
              <a:rPr lang="en-US" sz="1800" b="0" dirty="0">
                <a:latin typeface="Verdana" pitchFamily="34" charset="0"/>
                <a:ea typeface="Verdana" pitchFamily="34" charset="0"/>
                <a:cs typeface="Verdana" pitchFamily="34" charset="0"/>
              </a:rPr>
              <a:t> key.</a:t>
            </a:r>
          </a:p>
          <a:p>
            <a:pPr marL="465138" indent="-465138">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 56-bit key k is fed into a </a:t>
            </a:r>
            <a:r>
              <a:rPr lang="en-US" sz="1800" b="0" dirty="0" err="1">
                <a:latin typeface="Verdana" pitchFamily="34" charset="0"/>
                <a:ea typeface="Verdana" pitchFamily="34" charset="0"/>
                <a:cs typeface="Verdana" pitchFamily="34" charset="0"/>
              </a:rPr>
              <a:t>subkey</a:t>
            </a:r>
            <a:r>
              <a:rPr lang="en-US" sz="1800" b="0" dirty="0">
                <a:latin typeface="Verdana" pitchFamily="34" charset="0"/>
                <a:ea typeface="Verdana" pitchFamily="34" charset="0"/>
                <a:cs typeface="Verdana" pitchFamily="34" charset="0"/>
              </a:rPr>
              <a:t> generating algorithm to produce </a:t>
            </a:r>
            <a:r>
              <a:rPr lang="en-US" sz="1800" b="0" dirty="0">
                <a:solidFill>
                  <a:srgbClr val="0000FF"/>
                </a:solidFill>
                <a:latin typeface="Verdana" pitchFamily="34" charset="0"/>
                <a:ea typeface="Verdana" pitchFamily="34" charset="0"/>
                <a:cs typeface="Verdana" pitchFamily="34" charset="0"/>
              </a:rPr>
              <a:t>16</a:t>
            </a:r>
            <a:r>
              <a:rPr lang="en-US" sz="1800" b="0" dirty="0">
                <a:latin typeface="Verdana" pitchFamily="34" charset="0"/>
                <a:ea typeface="Verdana" pitchFamily="34" charset="0"/>
                <a:cs typeface="Verdana" pitchFamily="34" charset="0"/>
              </a:rPr>
              <a:t> round </a:t>
            </a:r>
            <a:r>
              <a:rPr lang="en-US" sz="1800" b="0" dirty="0" err="1">
                <a:latin typeface="Verdana" pitchFamily="34" charset="0"/>
                <a:ea typeface="Verdana" pitchFamily="34" charset="0"/>
                <a:cs typeface="Verdana" pitchFamily="34" charset="0"/>
              </a:rPr>
              <a:t>subkeys</a:t>
            </a:r>
            <a:r>
              <a:rPr lang="en-US" sz="1800" b="0" dirty="0">
                <a:latin typeface="Verdana" pitchFamily="34" charset="0"/>
                <a:ea typeface="Verdana" pitchFamily="34" charset="0"/>
                <a:cs typeface="Verdana" pitchFamily="34" charset="0"/>
              </a:rPr>
              <a:t> k</a:t>
            </a:r>
            <a:r>
              <a:rPr lang="en-US" sz="1800" b="0" baseline="-25000" dirty="0">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 k</a:t>
            </a:r>
            <a:r>
              <a:rPr lang="en-US" sz="1800" b="0" baseline="-25000" dirty="0">
                <a:latin typeface="Verdana" pitchFamily="34" charset="0"/>
                <a:ea typeface="Verdana" pitchFamily="34" charset="0"/>
                <a:cs typeface="Verdana" pitchFamily="34" charset="0"/>
              </a:rPr>
              <a:t>2</a:t>
            </a:r>
            <a:r>
              <a:rPr lang="en-US" sz="1800" b="0" dirty="0">
                <a:latin typeface="Verdana" pitchFamily="34" charset="0"/>
                <a:ea typeface="Verdana" pitchFamily="34" charset="0"/>
                <a:cs typeface="Verdana" pitchFamily="34" charset="0"/>
              </a:rPr>
              <a:t>, k</a:t>
            </a:r>
            <a:r>
              <a:rPr lang="en-US" sz="1800" b="0" baseline="-25000" dirty="0">
                <a:latin typeface="Verdana" pitchFamily="34" charset="0"/>
                <a:ea typeface="Verdana" pitchFamily="34" charset="0"/>
                <a:cs typeface="Verdana" pitchFamily="34" charset="0"/>
              </a:rPr>
              <a:t>3</a:t>
            </a:r>
            <a:r>
              <a:rPr lang="en-US" sz="1800" b="0" dirty="0">
                <a:latin typeface="Verdana" pitchFamily="34" charset="0"/>
                <a:ea typeface="Verdana" pitchFamily="34" charset="0"/>
                <a:cs typeface="Verdana" pitchFamily="34" charset="0"/>
              </a:rPr>
              <a:t>, ……., k</a:t>
            </a:r>
            <a:r>
              <a:rPr lang="en-US" sz="1800" b="0" baseline="-25000" dirty="0">
                <a:latin typeface="Verdana" pitchFamily="34" charset="0"/>
                <a:ea typeface="Verdana" pitchFamily="34" charset="0"/>
                <a:cs typeface="Verdana" pitchFamily="34" charset="0"/>
              </a:rPr>
              <a:t>16</a:t>
            </a:r>
            <a:r>
              <a:rPr lang="en-US" sz="1800" b="0" dirty="0">
                <a:latin typeface="Verdana" pitchFamily="34" charset="0"/>
                <a:ea typeface="Verdana" pitchFamily="34" charset="0"/>
                <a:cs typeface="Verdana" pitchFamily="34" charset="0"/>
              </a:rPr>
              <a:t> of length </a:t>
            </a:r>
            <a:r>
              <a:rPr lang="en-US" sz="1800" b="0" dirty="0">
                <a:solidFill>
                  <a:srgbClr val="FF0000"/>
                </a:solidFill>
                <a:latin typeface="Verdana" pitchFamily="34" charset="0"/>
                <a:ea typeface="Verdana" pitchFamily="34" charset="0"/>
                <a:cs typeface="Verdana" pitchFamily="34" charset="0"/>
              </a:rPr>
              <a:t>48</a:t>
            </a:r>
            <a:r>
              <a:rPr lang="en-US" sz="1800" b="0" dirty="0">
                <a:latin typeface="Verdana" pitchFamily="34" charset="0"/>
                <a:ea typeface="Verdana" pitchFamily="34" charset="0"/>
                <a:cs typeface="Verdana" pitchFamily="34" charset="0"/>
              </a:rPr>
              <a:t> bits each.</a:t>
            </a:r>
          </a:p>
          <a:p>
            <a:pPr marL="1139825" indent="-450850">
              <a:spcBef>
                <a:spcPts val="600"/>
              </a:spcBef>
              <a:spcAft>
                <a:spcPts val="600"/>
              </a:spcAft>
              <a:buFont typeface="Wingdings" pitchFamily="2" charset="2"/>
              <a:buChar char="q"/>
              <a:defRPr/>
            </a:pPr>
            <a:r>
              <a:rPr lang="en-US" sz="1600" b="0" dirty="0">
                <a:latin typeface="Verdana" pitchFamily="34" charset="0"/>
                <a:ea typeface="Verdana" pitchFamily="34" charset="0"/>
                <a:cs typeface="Verdana" pitchFamily="34" charset="0"/>
              </a:rPr>
              <a:t>At first, an initial permutation (IP) is performed on the 64-bit block of plaintext. (The initial permutation rearranges the bits of the plaintext to form the “permuted input” based on the IP table shown in </a:t>
            </a:r>
            <a:r>
              <a:rPr lang="en-US" sz="1600" b="0" dirty="0">
                <a:solidFill>
                  <a:srgbClr val="FF0000"/>
                </a:solidFill>
                <a:latin typeface="Verdana" pitchFamily="34" charset="0"/>
                <a:ea typeface="Verdana" pitchFamily="34" charset="0"/>
                <a:cs typeface="Verdana" pitchFamily="34" charset="0"/>
              </a:rPr>
              <a:t>Table-5</a:t>
            </a:r>
            <a:r>
              <a:rPr lang="en-US" sz="1600" b="0" dirty="0">
                <a:latin typeface="Verdana" pitchFamily="34" charset="0"/>
                <a:ea typeface="Verdana" pitchFamily="34" charset="0"/>
                <a:cs typeface="Verdana" pitchFamily="34" charset="0"/>
              </a:rPr>
              <a:t>).</a:t>
            </a:r>
          </a:p>
          <a:p>
            <a:pPr marL="1139825" indent="-450850">
              <a:spcBef>
                <a:spcPts val="600"/>
              </a:spcBef>
              <a:spcAft>
                <a:spcPts val="600"/>
              </a:spcAft>
              <a:buFont typeface="Wingdings" pitchFamily="2" charset="2"/>
              <a:buChar char="q"/>
              <a:defRPr/>
            </a:pPr>
            <a:r>
              <a:rPr lang="en-US" sz="1600" b="0" dirty="0">
                <a:latin typeface="Verdana" pitchFamily="34" charset="0"/>
                <a:ea typeface="Verdana" pitchFamily="34" charset="0"/>
                <a:cs typeface="Verdana" pitchFamily="34" charset="0"/>
              </a:rPr>
              <a:t>After initial permutation, the 64-bit permuted block is divided into two 32-bit sub-blocks represented by L</a:t>
            </a:r>
            <a:r>
              <a:rPr lang="en-US" sz="1600" b="0" baseline="-25000" dirty="0">
                <a:latin typeface="Verdana" pitchFamily="34" charset="0"/>
                <a:ea typeface="Verdana" pitchFamily="34" charset="0"/>
                <a:cs typeface="Verdana" pitchFamily="34" charset="0"/>
              </a:rPr>
              <a:t>0</a:t>
            </a:r>
            <a:r>
              <a:rPr lang="en-US" sz="1600" b="0" dirty="0">
                <a:latin typeface="Verdana" pitchFamily="34" charset="0"/>
                <a:ea typeface="Verdana" pitchFamily="34" charset="0"/>
                <a:cs typeface="Verdana" pitchFamily="34" charset="0"/>
              </a:rPr>
              <a:t> and R</a:t>
            </a:r>
            <a:r>
              <a:rPr lang="en-US" sz="1600" b="0" baseline="-25000" dirty="0">
                <a:latin typeface="Verdana" pitchFamily="34" charset="0"/>
                <a:ea typeface="Verdana" pitchFamily="34" charset="0"/>
                <a:cs typeface="Verdana" pitchFamily="34" charset="0"/>
              </a:rPr>
              <a:t>0</a:t>
            </a:r>
            <a:r>
              <a:rPr lang="en-US" sz="1600" b="0" dirty="0">
                <a:latin typeface="Verdana" pitchFamily="34" charset="0"/>
                <a:ea typeface="Verdana" pitchFamily="34" charset="0"/>
                <a:cs typeface="Verdana" pitchFamily="34" charset="0"/>
              </a:rPr>
              <a:t> as the left and right sub-block respectively.</a:t>
            </a:r>
          </a:p>
          <a:p>
            <a:pPr marL="1139825" indent="-450850">
              <a:spcBef>
                <a:spcPts val="600"/>
              </a:spcBef>
              <a:spcAft>
                <a:spcPts val="600"/>
              </a:spcAft>
              <a:buFont typeface="Wingdings" pitchFamily="2" charset="2"/>
              <a:buChar char="q"/>
              <a:defRPr/>
            </a:pPr>
            <a:r>
              <a:rPr lang="en-US" sz="1600" b="0" dirty="0">
                <a:latin typeface="Verdana" pitchFamily="34" charset="0"/>
                <a:ea typeface="Verdana" pitchFamily="34" charset="0"/>
                <a:cs typeface="Verdana" pitchFamily="34" charset="0"/>
              </a:rPr>
              <a:t>The encryption then proceeds through 16 rounds of identical operations using a different sub-key of length 48-bit in each round on the left and right halves of the block. (As shown in the figure, the inputs to each round consist of the L</a:t>
            </a:r>
            <a:r>
              <a:rPr lang="en-US" sz="1600" b="0" baseline="-25000" dirty="0">
                <a:latin typeface="Verdana" pitchFamily="34" charset="0"/>
                <a:ea typeface="Verdana" pitchFamily="34" charset="0"/>
                <a:cs typeface="Verdana" pitchFamily="34" charset="0"/>
              </a:rPr>
              <a:t>i</a:t>
            </a:r>
            <a:r>
              <a:rPr lang="en-US" sz="1600" b="0" dirty="0">
                <a:latin typeface="Verdana" pitchFamily="34" charset="0"/>
                <a:ea typeface="Verdana" pitchFamily="34" charset="0"/>
                <a:cs typeface="Verdana" pitchFamily="34" charset="0"/>
              </a:rPr>
              <a:t>, </a:t>
            </a:r>
            <a:r>
              <a:rPr lang="en-US" sz="1600" b="0" dirty="0" err="1">
                <a:latin typeface="Verdana" pitchFamily="34" charset="0"/>
                <a:ea typeface="Verdana" pitchFamily="34" charset="0"/>
                <a:cs typeface="Verdana" pitchFamily="34" charset="0"/>
              </a:rPr>
              <a:t>R</a:t>
            </a:r>
            <a:r>
              <a:rPr lang="en-US" sz="1600" b="0" baseline="-25000" dirty="0" err="1">
                <a:latin typeface="Verdana" pitchFamily="34" charset="0"/>
                <a:ea typeface="Verdana" pitchFamily="34" charset="0"/>
                <a:cs typeface="Verdana" pitchFamily="34" charset="0"/>
              </a:rPr>
              <a:t>i</a:t>
            </a:r>
            <a:r>
              <a:rPr lang="en-US" sz="1600" b="0" dirty="0">
                <a:latin typeface="Verdana" pitchFamily="34" charset="0"/>
                <a:ea typeface="Verdana" pitchFamily="34" charset="0"/>
                <a:cs typeface="Verdana" pitchFamily="34" charset="0"/>
              </a:rPr>
              <a:t> pair and a 48 bit </a:t>
            </a:r>
            <a:r>
              <a:rPr lang="en-US" sz="1600" b="0" dirty="0" err="1">
                <a:latin typeface="Verdana" pitchFamily="34" charset="0"/>
                <a:ea typeface="Verdana" pitchFamily="34" charset="0"/>
                <a:cs typeface="Verdana" pitchFamily="34" charset="0"/>
              </a:rPr>
              <a:t>subkey</a:t>
            </a:r>
            <a:r>
              <a:rPr lang="en-US" sz="1600" b="0" dirty="0">
                <a:latin typeface="Verdana" pitchFamily="34" charset="0"/>
                <a:ea typeface="Verdana" pitchFamily="34" charset="0"/>
                <a:cs typeface="Verdana" pitchFamily="34" charset="0"/>
              </a:rPr>
              <a:t> which is a shifted and contracted version of the original 56 bit key). </a:t>
            </a:r>
          </a:p>
          <a:p>
            <a:pPr marL="2054225" indent="-346075">
              <a:spcBef>
                <a:spcPts val="600"/>
              </a:spcBef>
              <a:spcAft>
                <a:spcPts val="600"/>
              </a:spcAft>
              <a:buFont typeface="Wingdings" pitchFamily="2" charset="2"/>
              <a:buChar char="v"/>
              <a:tabLst>
                <a:tab pos="2054225" algn="l"/>
              </a:tabLst>
              <a:defRPr/>
            </a:pPr>
            <a:r>
              <a:rPr lang="en-US" sz="1400" b="0" dirty="0">
                <a:latin typeface="Verdana" pitchFamily="34" charset="0"/>
                <a:ea typeface="Verdana" pitchFamily="34" charset="0"/>
                <a:cs typeface="Verdana" pitchFamily="34" charset="0"/>
              </a:rPr>
              <a:t>The 48-bit </a:t>
            </a:r>
            <a:r>
              <a:rPr lang="en-US" sz="1400" b="0" dirty="0" err="1">
                <a:latin typeface="Verdana" pitchFamily="34" charset="0"/>
                <a:ea typeface="Verdana" pitchFamily="34" charset="0"/>
                <a:cs typeface="Verdana" pitchFamily="34" charset="0"/>
              </a:rPr>
              <a:t>subkey</a:t>
            </a:r>
            <a:r>
              <a:rPr lang="en-US" sz="1400" b="0" dirty="0">
                <a:latin typeface="Verdana" pitchFamily="34" charset="0"/>
                <a:ea typeface="Verdana" pitchFamily="34" charset="0"/>
                <a:cs typeface="Verdana" pitchFamily="34" charset="0"/>
              </a:rPr>
              <a:t> </a:t>
            </a:r>
            <a:r>
              <a:rPr lang="en-US" sz="1400" b="0" dirty="0" err="1">
                <a:latin typeface="Verdana" pitchFamily="34" charset="0"/>
                <a:ea typeface="Verdana" pitchFamily="34" charset="0"/>
                <a:cs typeface="Verdana" pitchFamily="34" charset="0"/>
              </a:rPr>
              <a:t>k</a:t>
            </a:r>
            <a:r>
              <a:rPr lang="en-US" sz="1400" b="0" baseline="-25000" dirty="0" err="1">
                <a:latin typeface="Verdana" pitchFamily="34" charset="0"/>
                <a:ea typeface="Verdana" pitchFamily="34" charset="0"/>
                <a:cs typeface="Verdana" pitchFamily="34" charset="0"/>
              </a:rPr>
              <a:t>i</a:t>
            </a:r>
            <a:r>
              <a:rPr lang="en-US" sz="1400" b="0" dirty="0">
                <a:latin typeface="Verdana" pitchFamily="34" charset="0"/>
                <a:ea typeface="Verdana" pitchFamily="34" charset="0"/>
                <a:cs typeface="Verdana" pitchFamily="34" charset="0"/>
              </a:rPr>
              <a:t> for round </a:t>
            </a:r>
            <a:r>
              <a:rPr lang="en-US" sz="1400" b="0" dirty="0" err="1">
                <a:latin typeface="Verdana" pitchFamily="34" charset="0"/>
                <a:ea typeface="Verdana" pitchFamily="34" charset="0"/>
                <a:cs typeface="Verdana" pitchFamily="34" charset="0"/>
              </a:rPr>
              <a:t>i</a:t>
            </a:r>
            <a:r>
              <a:rPr lang="en-US" sz="1400" b="0" dirty="0">
                <a:latin typeface="Verdana" pitchFamily="34" charset="0"/>
                <a:ea typeface="Verdana" pitchFamily="34" charset="0"/>
                <a:cs typeface="Verdana" pitchFamily="34" charset="0"/>
              </a:rPr>
              <a:t> (where </a:t>
            </a:r>
            <a:r>
              <a:rPr lang="en-US" sz="1400" b="0" dirty="0" err="1">
                <a:latin typeface="Verdana" pitchFamily="34" charset="0"/>
                <a:ea typeface="Verdana" pitchFamily="34" charset="0"/>
                <a:cs typeface="Verdana" pitchFamily="34" charset="0"/>
              </a:rPr>
              <a:t>i</a:t>
            </a:r>
            <a:r>
              <a:rPr lang="en-US" sz="1400" b="0" dirty="0">
                <a:latin typeface="Verdana" pitchFamily="34" charset="0"/>
                <a:ea typeface="Verdana" pitchFamily="34" charset="0"/>
                <a:cs typeface="Verdana" pitchFamily="34" charset="0"/>
              </a:rPr>
              <a:t>=1, 2, 3,4, ……16) is generated from the original 56-bit key. </a:t>
            </a:r>
          </a:p>
          <a:p>
            <a:pPr marL="2054225" indent="-346075">
              <a:spcBef>
                <a:spcPts val="600"/>
              </a:spcBef>
              <a:spcAft>
                <a:spcPts val="600"/>
              </a:spcAft>
              <a:buFont typeface="Wingdings" pitchFamily="2" charset="2"/>
              <a:buChar char="v"/>
              <a:tabLst>
                <a:tab pos="2054225" algn="l"/>
              </a:tabLst>
              <a:defRPr/>
            </a:pPr>
            <a:r>
              <a:rPr lang="en-US" sz="1400" b="0" dirty="0">
                <a:latin typeface="Verdana" pitchFamily="34" charset="0"/>
                <a:ea typeface="Verdana" pitchFamily="34" charset="0"/>
                <a:cs typeface="Verdana" pitchFamily="34" charset="0"/>
              </a:rPr>
              <a:t>To do so, it uses a </a:t>
            </a:r>
            <a:r>
              <a:rPr lang="en-US" sz="1400" b="0" dirty="0" err="1">
                <a:latin typeface="Verdana" pitchFamily="34" charset="0"/>
                <a:ea typeface="Verdana" pitchFamily="34" charset="0"/>
                <a:cs typeface="Verdana" pitchFamily="34" charset="0"/>
              </a:rPr>
              <a:t>subkey</a:t>
            </a:r>
            <a:r>
              <a:rPr lang="en-US" sz="1400" b="0" dirty="0">
                <a:latin typeface="Verdana" pitchFamily="34" charset="0"/>
                <a:ea typeface="Verdana" pitchFamily="34" charset="0"/>
                <a:cs typeface="Verdana" pitchFamily="34" charset="0"/>
              </a:rPr>
              <a:t> function SK which is the permutation of 56 bits (i.e. choosing any combination of 56-bit key from 2</a:t>
            </a:r>
            <a:r>
              <a:rPr lang="en-US" sz="1400" b="0" baseline="30000" dirty="0">
                <a:latin typeface="Verdana" pitchFamily="34" charset="0"/>
                <a:ea typeface="Verdana" pitchFamily="34" charset="0"/>
                <a:cs typeface="Verdana" pitchFamily="34" charset="0"/>
              </a:rPr>
              <a:t>56</a:t>
            </a:r>
            <a:r>
              <a:rPr lang="en-US" sz="1400" b="0" dirty="0">
                <a:latin typeface="Verdana" pitchFamily="34" charset="0"/>
                <a:ea typeface="Verdana" pitchFamily="34" charset="0"/>
                <a:cs typeface="Verdana" pitchFamily="34" charset="0"/>
              </a:rPr>
              <a:t> combinations of keys) and then dropping bits so that its length remains 48 bits. </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19</a:t>
            </a:fld>
            <a:endParaRPr lang="en-US" dirty="0"/>
          </a:p>
        </p:txBody>
      </p:sp>
    </p:spTree>
    <p:extLst>
      <p:ext uri="{BB962C8B-B14F-4D97-AF65-F5344CB8AC3E}">
        <p14:creationId xmlns:p14="http://schemas.microsoft.com/office/powerpoint/2010/main" val="264959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ChangeArrowheads="1"/>
          </p:cNvSpPr>
          <p:nvPr/>
        </p:nvSpPr>
        <p:spPr bwMode="auto">
          <a:xfrm>
            <a:off x="0" y="0"/>
            <a:ext cx="9144000" cy="830997"/>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dirty="0" smtClean="0">
                <a:solidFill>
                  <a:schemeClr val="bg1"/>
                </a:solidFill>
              </a:rPr>
              <a:t>Lecture File: 08</a:t>
            </a:r>
          </a:p>
          <a:p>
            <a:pPr algn="ctr"/>
            <a:r>
              <a:rPr lang="en-US" altLang="en-US" sz="2400" dirty="0" smtClean="0">
                <a:solidFill>
                  <a:schemeClr val="bg1"/>
                </a:solidFill>
              </a:rPr>
              <a:t>DES &amp; RSA Cryptosystems</a:t>
            </a:r>
            <a:endParaRPr lang="en-US" altLang="en-US" sz="2400" dirty="0">
              <a:solidFill>
                <a:schemeClr val="bg1"/>
              </a:solidFill>
            </a:endParaRPr>
          </a:p>
        </p:txBody>
      </p:sp>
      <p:sp>
        <p:nvSpPr>
          <p:cNvPr id="4099" name="Rectangle 14"/>
          <p:cNvSpPr>
            <a:spLocks noChangeArrowheads="1"/>
          </p:cNvSpPr>
          <p:nvPr/>
        </p:nvSpPr>
        <p:spPr bwMode="auto">
          <a:xfrm>
            <a:off x="32426" y="1731566"/>
            <a:ext cx="86608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730250" lvl="1" indent="-514350" algn="just" eaLnBrk="1" hangingPunct="1">
              <a:spcBef>
                <a:spcPts val="600"/>
              </a:spcBef>
              <a:spcAft>
                <a:spcPts val="600"/>
              </a:spcAft>
              <a:buFont typeface="Wingdings" pitchFamily="2" charset="2"/>
              <a:buChar char="v"/>
              <a:defRPr/>
            </a:pPr>
            <a:r>
              <a:rPr lang="en-US" altLang="zh-CN" sz="2000" dirty="0">
                <a:ln>
                  <a:solidFill>
                    <a:srgbClr val="3333FF"/>
                  </a:solidFill>
                </a:ln>
                <a:solidFill>
                  <a:srgbClr val="FF0000"/>
                </a:solidFill>
                <a:latin typeface="Verdana" pitchFamily="34" charset="0"/>
              </a:rPr>
              <a:t>To introduce modern block ciphers and their </a:t>
            </a:r>
            <a:r>
              <a:rPr lang="en-US" altLang="zh-CN" sz="2000" dirty="0" smtClean="0">
                <a:ln>
                  <a:solidFill>
                    <a:srgbClr val="3333FF"/>
                  </a:solidFill>
                </a:ln>
                <a:solidFill>
                  <a:srgbClr val="FF0000"/>
                </a:solidFill>
                <a:latin typeface="Verdana" pitchFamily="34" charset="0"/>
              </a:rPr>
              <a:t>characteristics</a:t>
            </a:r>
            <a:endParaRPr lang="en-US" altLang="zh-CN" sz="2000" dirty="0">
              <a:ln>
                <a:solidFill>
                  <a:srgbClr val="3333FF"/>
                </a:solidFill>
              </a:ln>
              <a:solidFill>
                <a:srgbClr val="FF0000"/>
              </a:solidFill>
              <a:latin typeface="Verdana" pitchFamily="34" charset="0"/>
            </a:endParaRPr>
          </a:p>
          <a:p>
            <a:pPr marL="730250" lvl="1" indent="-514350" algn="just" eaLnBrk="1" hangingPunct="1">
              <a:spcBef>
                <a:spcPts val="600"/>
              </a:spcBef>
              <a:spcAft>
                <a:spcPts val="600"/>
              </a:spcAft>
              <a:buFont typeface="Wingdings" pitchFamily="2" charset="2"/>
              <a:buChar char="v"/>
              <a:defRPr/>
            </a:pPr>
            <a:r>
              <a:rPr lang="en-US" altLang="zh-CN" sz="2000" dirty="0">
                <a:ln>
                  <a:solidFill>
                    <a:srgbClr val="FF0000"/>
                  </a:solidFill>
                </a:ln>
                <a:solidFill>
                  <a:srgbClr val="FF0000"/>
                </a:solidFill>
                <a:latin typeface="Verdana" pitchFamily="34" charset="0"/>
              </a:rPr>
              <a:t>To introduce the components of modern block </a:t>
            </a:r>
            <a:r>
              <a:rPr lang="en-US" altLang="zh-CN" sz="2000" dirty="0" smtClean="0">
                <a:ln>
                  <a:solidFill>
                    <a:srgbClr val="FF0000"/>
                  </a:solidFill>
                </a:ln>
                <a:solidFill>
                  <a:srgbClr val="FF0000"/>
                </a:solidFill>
                <a:latin typeface="Verdana" pitchFamily="34" charset="0"/>
              </a:rPr>
              <a:t>ciphers</a:t>
            </a:r>
            <a:endParaRPr lang="en-US" altLang="zh-CN" sz="2000" dirty="0">
              <a:ln>
                <a:solidFill>
                  <a:srgbClr val="FF0000"/>
                </a:solidFill>
              </a:ln>
              <a:solidFill>
                <a:srgbClr val="FF0000"/>
              </a:solidFill>
              <a:latin typeface="Verdana" pitchFamily="34" charset="0"/>
            </a:endParaRPr>
          </a:p>
          <a:p>
            <a:pPr marL="730250" lvl="1" indent="-514350" algn="just" eaLnBrk="1" hangingPunct="1">
              <a:spcBef>
                <a:spcPts val="600"/>
              </a:spcBef>
              <a:spcAft>
                <a:spcPts val="600"/>
              </a:spcAft>
              <a:buFont typeface="Wingdings" pitchFamily="2" charset="2"/>
              <a:buChar char="v"/>
              <a:defRPr/>
            </a:pPr>
            <a:r>
              <a:rPr lang="en-US" altLang="zh-CN" sz="2000" dirty="0">
                <a:ln>
                  <a:solidFill>
                    <a:srgbClr val="3333FF"/>
                  </a:solidFill>
                </a:ln>
                <a:solidFill>
                  <a:srgbClr val="FF0000"/>
                </a:solidFill>
                <a:latin typeface="Verdana" pitchFamily="34" charset="0"/>
              </a:rPr>
              <a:t>To discuss product ciphers and discuss between </a:t>
            </a:r>
            <a:r>
              <a:rPr lang="en-US" altLang="zh-CN" sz="2000" dirty="0" err="1">
                <a:ln>
                  <a:solidFill>
                    <a:srgbClr val="3333FF"/>
                  </a:solidFill>
                </a:ln>
                <a:solidFill>
                  <a:srgbClr val="FF0000"/>
                </a:solidFill>
                <a:latin typeface="Verdana" pitchFamily="34" charset="0"/>
              </a:rPr>
              <a:t>Feistel</a:t>
            </a:r>
            <a:r>
              <a:rPr lang="en-US" altLang="zh-CN" sz="2000" dirty="0">
                <a:ln>
                  <a:solidFill>
                    <a:srgbClr val="3333FF"/>
                  </a:solidFill>
                </a:ln>
                <a:solidFill>
                  <a:srgbClr val="FF0000"/>
                </a:solidFill>
                <a:latin typeface="Verdana" pitchFamily="34" charset="0"/>
              </a:rPr>
              <a:t> and non-</a:t>
            </a:r>
            <a:r>
              <a:rPr lang="en-US" altLang="zh-CN" sz="2000" dirty="0" err="1">
                <a:ln>
                  <a:solidFill>
                    <a:srgbClr val="3333FF"/>
                  </a:solidFill>
                </a:ln>
                <a:solidFill>
                  <a:srgbClr val="FF0000"/>
                </a:solidFill>
                <a:latin typeface="Verdana" pitchFamily="34" charset="0"/>
              </a:rPr>
              <a:t>Feistel</a:t>
            </a:r>
            <a:r>
              <a:rPr lang="en-US" altLang="zh-CN" sz="2000" dirty="0">
                <a:ln>
                  <a:solidFill>
                    <a:srgbClr val="3333FF"/>
                  </a:solidFill>
                </a:ln>
                <a:solidFill>
                  <a:srgbClr val="FF0000"/>
                </a:solidFill>
                <a:latin typeface="Verdana" pitchFamily="34" charset="0"/>
              </a:rPr>
              <a:t> </a:t>
            </a:r>
            <a:r>
              <a:rPr lang="en-US" altLang="zh-CN" sz="2000" dirty="0" smtClean="0">
                <a:ln>
                  <a:solidFill>
                    <a:srgbClr val="3333FF"/>
                  </a:solidFill>
                </a:ln>
                <a:solidFill>
                  <a:srgbClr val="FF0000"/>
                </a:solidFill>
                <a:latin typeface="Verdana" pitchFamily="34" charset="0"/>
              </a:rPr>
              <a:t>ciphers</a:t>
            </a:r>
            <a:endParaRPr lang="en-US" altLang="zh-CN" sz="2000" dirty="0">
              <a:ln>
                <a:solidFill>
                  <a:srgbClr val="3333FF"/>
                </a:solidFill>
              </a:ln>
              <a:solidFill>
                <a:srgbClr val="FF0000"/>
              </a:solidFill>
              <a:latin typeface="Verdana" pitchFamily="34" charset="0"/>
            </a:endParaRPr>
          </a:p>
          <a:p>
            <a:pPr marL="730250" lvl="1" indent="-514350" algn="just" eaLnBrk="1" hangingPunct="1">
              <a:spcBef>
                <a:spcPts val="600"/>
              </a:spcBef>
              <a:spcAft>
                <a:spcPts val="600"/>
              </a:spcAft>
              <a:buFont typeface="Wingdings" pitchFamily="2" charset="2"/>
              <a:buChar char="v"/>
              <a:defRPr/>
            </a:pPr>
            <a:r>
              <a:rPr lang="en-US" altLang="zh-CN" sz="2000" dirty="0">
                <a:ln>
                  <a:solidFill>
                    <a:srgbClr val="FF0000"/>
                  </a:solidFill>
                </a:ln>
                <a:solidFill>
                  <a:srgbClr val="FF0000"/>
                </a:solidFill>
                <a:latin typeface="Verdana" pitchFamily="34" charset="0"/>
              </a:rPr>
              <a:t>To review a short history of </a:t>
            </a:r>
            <a:r>
              <a:rPr lang="en-US" altLang="zh-CN" sz="2000" dirty="0" smtClean="0">
                <a:ln>
                  <a:solidFill>
                    <a:srgbClr val="FF0000"/>
                  </a:solidFill>
                </a:ln>
                <a:solidFill>
                  <a:srgbClr val="FF0000"/>
                </a:solidFill>
                <a:latin typeface="Verdana" pitchFamily="34" charset="0"/>
              </a:rPr>
              <a:t>DES</a:t>
            </a:r>
            <a:endParaRPr lang="en-US" altLang="zh-CN" sz="2000" dirty="0">
              <a:ln>
                <a:solidFill>
                  <a:srgbClr val="FF0000"/>
                </a:solidFill>
              </a:ln>
              <a:solidFill>
                <a:srgbClr val="FF0000"/>
              </a:solidFill>
              <a:latin typeface="Verdana" pitchFamily="34" charset="0"/>
            </a:endParaRPr>
          </a:p>
          <a:p>
            <a:pPr marL="730250" lvl="1" indent="-514350" algn="just" eaLnBrk="1" hangingPunct="1">
              <a:spcBef>
                <a:spcPts val="600"/>
              </a:spcBef>
              <a:spcAft>
                <a:spcPts val="600"/>
              </a:spcAft>
              <a:buFont typeface="Wingdings" pitchFamily="2" charset="2"/>
              <a:buChar char="v"/>
              <a:defRPr/>
            </a:pPr>
            <a:r>
              <a:rPr lang="en-US" altLang="zh-CN" sz="2000" dirty="0">
                <a:ln>
                  <a:solidFill>
                    <a:srgbClr val="3333FF"/>
                  </a:solidFill>
                </a:ln>
                <a:solidFill>
                  <a:srgbClr val="FF0000"/>
                </a:solidFill>
                <a:latin typeface="Verdana" pitchFamily="34" charset="0"/>
              </a:rPr>
              <a:t>To define the basic structure of </a:t>
            </a:r>
            <a:r>
              <a:rPr lang="en-US" altLang="zh-CN" sz="2000" dirty="0" smtClean="0">
                <a:ln>
                  <a:solidFill>
                    <a:srgbClr val="3333FF"/>
                  </a:solidFill>
                </a:ln>
                <a:solidFill>
                  <a:srgbClr val="FF0000"/>
                </a:solidFill>
                <a:latin typeface="Verdana" pitchFamily="34" charset="0"/>
              </a:rPr>
              <a:t>DES</a:t>
            </a:r>
            <a:endParaRPr lang="en-US" altLang="zh-CN" sz="2000" dirty="0">
              <a:ln>
                <a:solidFill>
                  <a:srgbClr val="3333FF"/>
                </a:solidFill>
              </a:ln>
              <a:solidFill>
                <a:srgbClr val="FF0000"/>
              </a:solidFill>
              <a:latin typeface="Verdana" pitchFamily="34" charset="0"/>
            </a:endParaRPr>
          </a:p>
          <a:p>
            <a:pPr marL="730250" lvl="1" indent="-514350" algn="just" eaLnBrk="1" hangingPunct="1">
              <a:spcBef>
                <a:spcPts val="600"/>
              </a:spcBef>
              <a:spcAft>
                <a:spcPts val="600"/>
              </a:spcAft>
              <a:buFont typeface="Wingdings" pitchFamily="2" charset="2"/>
              <a:buChar char="v"/>
              <a:defRPr/>
            </a:pPr>
            <a:r>
              <a:rPr lang="en-US" altLang="zh-CN" sz="2000" dirty="0">
                <a:ln>
                  <a:solidFill>
                    <a:srgbClr val="FF0000"/>
                  </a:solidFill>
                </a:ln>
                <a:solidFill>
                  <a:srgbClr val="FF0000"/>
                </a:solidFill>
                <a:latin typeface="Verdana" pitchFamily="34" charset="0"/>
              </a:rPr>
              <a:t>To describe the details of building elements of </a:t>
            </a:r>
            <a:r>
              <a:rPr lang="en-US" altLang="zh-CN" sz="2000" dirty="0" smtClean="0">
                <a:ln>
                  <a:solidFill>
                    <a:srgbClr val="FF0000"/>
                  </a:solidFill>
                </a:ln>
                <a:solidFill>
                  <a:srgbClr val="FF0000"/>
                </a:solidFill>
                <a:latin typeface="Verdana" pitchFamily="34" charset="0"/>
              </a:rPr>
              <a:t>DES</a:t>
            </a:r>
            <a:endParaRPr lang="en-US" altLang="zh-CN" sz="2000" dirty="0">
              <a:ln>
                <a:solidFill>
                  <a:srgbClr val="FF0000"/>
                </a:solidFill>
              </a:ln>
              <a:solidFill>
                <a:srgbClr val="FF0000"/>
              </a:solidFill>
              <a:latin typeface="Verdana" pitchFamily="34" charset="0"/>
            </a:endParaRPr>
          </a:p>
          <a:p>
            <a:pPr marL="730250" lvl="1" indent="-514350" algn="just" eaLnBrk="1" hangingPunct="1">
              <a:spcBef>
                <a:spcPts val="600"/>
              </a:spcBef>
              <a:spcAft>
                <a:spcPts val="600"/>
              </a:spcAft>
              <a:buFont typeface="Wingdings" pitchFamily="2" charset="2"/>
              <a:buChar char="v"/>
              <a:defRPr/>
            </a:pPr>
            <a:r>
              <a:rPr lang="en-US" altLang="zh-CN" sz="2000" dirty="0">
                <a:ln>
                  <a:solidFill>
                    <a:srgbClr val="3333FF"/>
                  </a:solidFill>
                </a:ln>
                <a:solidFill>
                  <a:srgbClr val="FF0000"/>
                </a:solidFill>
                <a:latin typeface="Verdana" pitchFamily="34" charset="0"/>
              </a:rPr>
              <a:t>To describe the round keys generation </a:t>
            </a:r>
            <a:r>
              <a:rPr lang="en-US" altLang="zh-CN" sz="2000" dirty="0" smtClean="0">
                <a:ln>
                  <a:solidFill>
                    <a:srgbClr val="3333FF"/>
                  </a:solidFill>
                </a:ln>
                <a:solidFill>
                  <a:srgbClr val="FF0000"/>
                </a:solidFill>
                <a:latin typeface="Verdana" pitchFamily="34" charset="0"/>
              </a:rPr>
              <a:t>process</a:t>
            </a:r>
            <a:endParaRPr lang="en-US" altLang="zh-CN" sz="2000" dirty="0">
              <a:ln>
                <a:solidFill>
                  <a:srgbClr val="3333FF"/>
                </a:solidFill>
              </a:ln>
              <a:solidFill>
                <a:srgbClr val="FF0000"/>
              </a:solidFill>
              <a:latin typeface="Verdana" pitchFamily="34" charset="0"/>
            </a:endParaRPr>
          </a:p>
          <a:p>
            <a:pPr marL="730250" lvl="1" indent="-514350" algn="just" eaLnBrk="1" hangingPunct="1">
              <a:spcBef>
                <a:spcPts val="600"/>
              </a:spcBef>
              <a:spcAft>
                <a:spcPts val="600"/>
              </a:spcAft>
              <a:buFont typeface="Wingdings" pitchFamily="2" charset="2"/>
              <a:buChar char="v"/>
              <a:defRPr/>
            </a:pPr>
            <a:r>
              <a:rPr lang="en-US" altLang="zh-CN" sz="2000" dirty="0">
                <a:ln>
                  <a:solidFill>
                    <a:srgbClr val="FF0000"/>
                  </a:solidFill>
                </a:ln>
                <a:solidFill>
                  <a:srgbClr val="FF0000"/>
                </a:solidFill>
                <a:latin typeface="Verdana" pitchFamily="34" charset="0"/>
              </a:rPr>
              <a:t>To analyze </a:t>
            </a:r>
            <a:r>
              <a:rPr lang="en-US" altLang="zh-CN" sz="2000" dirty="0" smtClean="0">
                <a:ln>
                  <a:solidFill>
                    <a:srgbClr val="FF0000"/>
                  </a:solidFill>
                </a:ln>
                <a:solidFill>
                  <a:srgbClr val="FF0000"/>
                </a:solidFill>
                <a:latin typeface="Verdana" pitchFamily="34" charset="0"/>
              </a:rPr>
              <a:t>DES</a:t>
            </a:r>
            <a:endParaRPr lang="en-US" altLang="zh-CN" sz="2000" dirty="0">
              <a:ln>
                <a:solidFill>
                  <a:srgbClr val="FF0000"/>
                </a:solidFill>
              </a:ln>
              <a:solidFill>
                <a:srgbClr val="FF0000"/>
              </a:solidFill>
              <a:latin typeface="Verdana" pitchFamily="34" charset="0"/>
            </a:endParaRPr>
          </a:p>
          <a:p>
            <a:pPr marL="730250" lvl="1" indent="-514350" algn="just" eaLnBrk="1" hangingPunct="1">
              <a:spcBef>
                <a:spcPts val="600"/>
              </a:spcBef>
              <a:spcAft>
                <a:spcPts val="600"/>
              </a:spcAft>
              <a:buFont typeface="Wingdings" pitchFamily="2" charset="2"/>
              <a:buChar char="v"/>
              <a:defRPr/>
            </a:pPr>
            <a:r>
              <a:rPr lang="en-US" sz="2000" dirty="0">
                <a:ln>
                  <a:solidFill>
                    <a:srgbClr val="3333FF"/>
                  </a:solidFill>
                </a:ln>
                <a:solidFill>
                  <a:srgbClr val="FF0000"/>
                </a:solidFill>
                <a:latin typeface="Verdana" pitchFamily="34" charset="0"/>
              </a:rPr>
              <a:t>To discuss the RSA cryptosystem</a:t>
            </a:r>
            <a:endParaRPr lang="en-US" altLang="zh-CN" sz="2000" dirty="0">
              <a:ln>
                <a:solidFill>
                  <a:srgbClr val="3333FF"/>
                </a:solidFill>
              </a:ln>
              <a:solidFill>
                <a:srgbClr val="FF0000"/>
              </a:solidFill>
              <a:latin typeface="Verdana" pitchFamily="34" charset="0"/>
            </a:endParaRPr>
          </a:p>
        </p:txBody>
      </p:sp>
      <p:sp>
        <p:nvSpPr>
          <p:cNvPr id="4100" name="Rectangle 14"/>
          <p:cNvSpPr>
            <a:spLocks noChangeArrowheads="1"/>
          </p:cNvSpPr>
          <p:nvPr/>
        </p:nvSpPr>
        <p:spPr bwMode="auto">
          <a:xfrm>
            <a:off x="0" y="988894"/>
            <a:ext cx="5562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u="sng" dirty="0">
                <a:ln>
                  <a:solidFill>
                    <a:srgbClr val="00B0F0"/>
                  </a:solidFill>
                </a:ln>
                <a:solidFill>
                  <a:srgbClr val="0070C0"/>
                </a:solidFill>
              </a:rPr>
              <a:t>Topics to be </a:t>
            </a:r>
            <a:r>
              <a:rPr lang="en-US" u="sng" dirty="0" smtClean="0">
                <a:ln>
                  <a:solidFill>
                    <a:srgbClr val="00B0F0"/>
                  </a:solidFill>
                </a:ln>
                <a:solidFill>
                  <a:srgbClr val="0070C0"/>
                </a:solidFill>
              </a:rPr>
              <a:t>Discussed</a:t>
            </a:r>
            <a:endParaRPr lang="en-US" u="sng" dirty="0">
              <a:ln>
                <a:solidFill>
                  <a:srgbClr val="00B0F0"/>
                </a:solidFill>
              </a:ln>
              <a:solidFill>
                <a:srgbClr val="0070C0"/>
              </a:solidFill>
            </a:endParaRP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sz="2000">
                <a:latin typeface="Verdana" pitchFamily="34" charset="0"/>
                <a:ea typeface="Verdana" pitchFamily="34" charset="0"/>
                <a:cs typeface="Verdana" pitchFamily="34" charset="0"/>
              </a:rPr>
              <a:t>DES Algorithm/DES Structure/ Encryption of the DES </a:t>
            </a:r>
            <a:r>
              <a:rPr lang="fr-FR" altLang="en-US" sz="1100">
                <a:latin typeface="Verdana" pitchFamily="34" charset="0"/>
                <a:ea typeface="Verdana" pitchFamily="34" charset="0"/>
                <a:cs typeface="Verdana" pitchFamily="34" charset="0"/>
              </a:rPr>
              <a:t>(continued…)</a:t>
            </a:r>
            <a:r>
              <a:rPr lang="fr-FR" altLang="en-US" sz="2000">
                <a:latin typeface="Verdana" pitchFamily="34" charset="0"/>
                <a:ea typeface="Verdana" pitchFamily="34" charset="0"/>
                <a:cs typeface="Verdana" pitchFamily="34" charset="0"/>
              </a:rPr>
              <a:t>:</a:t>
            </a:r>
            <a:endParaRPr lang="en-US" altLang="en-US" sz="2000">
              <a:latin typeface="Verdana" pitchFamily="34" charset="0"/>
              <a:ea typeface="Verdana" pitchFamily="34" charset="0"/>
              <a:cs typeface="Verdana" pitchFamily="34" charset="0"/>
            </a:endParaRPr>
          </a:p>
        </p:txBody>
      </p:sp>
      <p:sp>
        <p:nvSpPr>
          <p:cNvPr id="11" name="Rectangle 17"/>
          <p:cNvSpPr>
            <a:spLocks noChangeArrowheads="1"/>
          </p:cNvSpPr>
          <p:nvPr/>
        </p:nvSpPr>
        <p:spPr bwMode="auto">
          <a:xfrm>
            <a:off x="76200" y="381000"/>
            <a:ext cx="8763000" cy="6016625"/>
          </a:xfrm>
          <a:prstGeom prst="rect">
            <a:avLst/>
          </a:prstGeom>
          <a:noFill/>
          <a:ln w="9525">
            <a:noFill/>
            <a:miter lim="800000"/>
            <a:headEnd/>
            <a:tailEnd/>
          </a:ln>
        </p:spPr>
        <p:txBody>
          <a:bodyPr anchor="ctr">
            <a:spAutoFit/>
          </a:bodyPr>
          <a:lstStyle/>
          <a:p>
            <a:pPr marL="1139825" indent="-465138">
              <a:spcBef>
                <a:spcPts val="600"/>
              </a:spcBef>
              <a:spcAft>
                <a:spcPts val="600"/>
              </a:spcAft>
              <a:buFont typeface="Wingdings" pitchFamily="2" charset="2"/>
              <a:buChar char="q"/>
              <a:defRPr/>
            </a:pPr>
            <a:r>
              <a:rPr lang="en-US" sz="1600" b="0" dirty="0">
                <a:latin typeface="Verdana" pitchFamily="34" charset="0"/>
                <a:ea typeface="Verdana" pitchFamily="34" charset="0"/>
                <a:cs typeface="Verdana" pitchFamily="34" charset="0"/>
              </a:rPr>
              <a:t>The output found using key </a:t>
            </a:r>
            <a:r>
              <a:rPr lang="en-US" sz="1600" b="0" dirty="0" err="1">
                <a:latin typeface="Verdana" pitchFamily="34" charset="0"/>
                <a:ea typeface="Verdana" pitchFamily="34" charset="0"/>
                <a:cs typeface="Verdana" pitchFamily="34" charset="0"/>
              </a:rPr>
              <a:t>k</a:t>
            </a:r>
            <a:r>
              <a:rPr lang="en-US" sz="1600" b="0" baseline="-25000" dirty="0" err="1">
                <a:latin typeface="Verdana" pitchFamily="34" charset="0"/>
                <a:ea typeface="Verdana" pitchFamily="34" charset="0"/>
                <a:cs typeface="Verdana" pitchFamily="34" charset="0"/>
              </a:rPr>
              <a:t>i</a:t>
            </a:r>
            <a:r>
              <a:rPr lang="en-US" sz="1600" b="0" dirty="0">
                <a:latin typeface="Verdana" pitchFamily="34" charset="0"/>
                <a:ea typeface="Verdana" pitchFamily="34" charset="0"/>
                <a:cs typeface="Verdana" pitchFamily="34" charset="0"/>
              </a:rPr>
              <a:t> after </a:t>
            </a:r>
            <a:r>
              <a:rPr lang="en-US" sz="1600" b="0" dirty="0" err="1">
                <a:latin typeface="Verdana" pitchFamily="34" charset="0"/>
                <a:ea typeface="Verdana" pitchFamily="34" charset="0"/>
                <a:cs typeface="Verdana" pitchFamily="34" charset="0"/>
              </a:rPr>
              <a:t>i</a:t>
            </a:r>
            <a:r>
              <a:rPr lang="en-US" sz="1600" b="0" baseline="-25000" dirty="0" err="1">
                <a:latin typeface="Verdana" pitchFamily="34" charset="0"/>
                <a:ea typeface="Verdana" pitchFamily="34" charset="0"/>
                <a:cs typeface="Verdana" pitchFamily="34" charset="0"/>
              </a:rPr>
              <a:t>th</a:t>
            </a:r>
            <a:r>
              <a:rPr lang="en-US" sz="1600" b="0" dirty="0">
                <a:latin typeface="Verdana" pitchFamily="34" charset="0"/>
                <a:ea typeface="Verdana" pitchFamily="34" charset="0"/>
                <a:cs typeface="Verdana" pitchFamily="34" charset="0"/>
              </a:rPr>
              <a:t> round is represented by L</a:t>
            </a:r>
            <a:r>
              <a:rPr lang="en-US" sz="1600" b="0" baseline="-25000" dirty="0">
                <a:latin typeface="Verdana" pitchFamily="34" charset="0"/>
                <a:ea typeface="Verdana" pitchFamily="34" charset="0"/>
                <a:cs typeface="Verdana" pitchFamily="34" charset="0"/>
              </a:rPr>
              <a:t>i </a:t>
            </a:r>
            <a:r>
              <a:rPr lang="en-US" sz="1600" b="0" dirty="0">
                <a:latin typeface="Verdana" pitchFamily="34" charset="0"/>
                <a:ea typeface="Verdana" pitchFamily="34" charset="0"/>
                <a:cs typeface="Verdana" pitchFamily="34" charset="0"/>
              </a:rPr>
              <a:t>and </a:t>
            </a:r>
            <a:r>
              <a:rPr lang="en-US" sz="1600" b="0" dirty="0" err="1">
                <a:latin typeface="Verdana" pitchFamily="34" charset="0"/>
                <a:ea typeface="Verdana" pitchFamily="34" charset="0"/>
                <a:cs typeface="Verdana" pitchFamily="34" charset="0"/>
              </a:rPr>
              <a:t>R</a:t>
            </a:r>
            <a:r>
              <a:rPr lang="en-US" sz="1600" b="0" baseline="-25000" dirty="0" err="1">
                <a:latin typeface="Verdana" pitchFamily="34" charset="0"/>
                <a:ea typeface="Verdana" pitchFamily="34" charset="0"/>
                <a:cs typeface="Verdana" pitchFamily="34" charset="0"/>
              </a:rPr>
              <a:t>i</a:t>
            </a:r>
            <a:r>
              <a:rPr lang="en-US" sz="1600" b="0" dirty="0">
                <a:latin typeface="Verdana" pitchFamily="34" charset="0"/>
                <a:ea typeface="Verdana" pitchFamily="34" charset="0"/>
                <a:cs typeface="Verdana" pitchFamily="34" charset="0"/>
              </a:rPr>
              <a:t> respectively where </a:t>
            </a:r>
            <a:r>
              <a:rPr lang="en-US" sz="1600" b="0" dirty="0" err="1">
                <a:latin typeface="Verdana" pitchFamily="34" charset="0"/>
                <a:ea typeface="Verdana" pitchFamily="34" charset="0"/>
                <a:cs typeface="Verdana" pitchFamily="34" charset="0"/>
              </a:rPr>
              <a:t>i</a:t>
            </a:r>
            <a:r>
              <a:rPr lang="en-US" sz="1600" b="0" dirty="0">
                <a:latin typeface="Verdana" pitchFamily="34" charset="0"/>
                <a:ea typeface="Verdana" pitchFamily="34" charset="0"/>
                <a:cs typeface="Verdana" pitchFamily="34" charset="0"/>
              </a:rPr>
              <a:t>=1, 2, 3, …..,16. Round </a:t>
            </a:r>
            <a:r>
              <a:rPr lang="en-US" sz="1600" b="0" dirty="0" err="1">
                <a:latin typeface="Verdana" pitchFamily="34" charset="0"/>
                <a:ea typeface="Verdana" pitchFamily="34" charset="0"/>
                <a:cs typeface="Verdana" pitchFamily="34" charset="0"/>
              </a:rPr>
              <a:t>i</a:t>
            </a:r>
            <a:r>
              <a:rPr lang="en-US" sz="1600" b="0" dirty="0">
                <a:latin typeface="Verdana" pitchFamily="34" charset="0"/>
                <a:ea typeface="Verdana" pitchFamily="34" charset="0"/>
                <a:cs typeface="Verdana" pitchFamily="34" charset="0"/>
              </a:rPr>
              <a:t> has input L</a:t>
            </a:r>
            <a:r>
              <a:rPr lang="en-US" sz="1600" b="0" baseline="-25000" dirty="0">
                <a:latin typeface="Verdana" pitchFamily="34" charset="0"/>
                <a:ea typeface="Verdana" pitchFamily="34" charset="0"/>
                <a:cs typeface="Verdana" pitchFamily="34" charset="0"/>
              </a:rPr>
              <a:t>i-1</a:t>
            </a:r>
            <a:r>
              <a:rPr lang="en-US" sz="1600" b="0" dirty="0">
                <a:latin typeface="Verdana" pitchFamily="34" charset="0"/>
                <a:ea typeface="Verdana" pitchFamily="34" charset="0"/>
                <a:cs typeface="Verdana" pitchFamily="34" charset="0"/>
              </a:rPr>
              <a:t>||R</a:t>
            </a:r>
            <a:r>
              <a:rPr lang="en-US" sz="1600" b="0" baseline="-25000" dirty="0">
                <a:latin typeface="Verdana" pitchFamily="34" charset="0"/>
                <a:ea typeface="Verdana" pitchFamily="34" charset="0"/>
                <a:cs typeface="Verdana" pitchFamily="34" charset="0"/>
              </a:rPr>
              <a:t>i-1</a:t>
            </a:r>
            <a:r>
              <a:rPr lang="en-US" sz="1600" b="0" dirty="0">
                <a:latin typeface="Verdana" pitchFamily="34" charset="0"/>
                <a:ea typeface="Verdana" pitchFamily="34" charset="0"/>
                <a:cs typeface="Verdana" pitchFamily="34" charset="0"/>
              </a:rPr>
              <a:t> and output L</a:t>
            </a:r>
            <a:r>
              <a:rPr lang="en-US" sz="1600" b="0" baseline="-25000" dirty="0">
                <a:latin typeface="Verdana" pitchFamily="34" charset="0"/>
                <a:ea typeface="Verdana" pitchFamily="34" charset="0"/>
                <a:cs typeface="Verdana" pitchFamily="34" charset="0"/>
              </a:rPr>
              <a:t>i</a:t>
            </a:r>
            <a:r>
              <a:rPr lang="en-US" sz="1600" b="0" dirty="0">
                <a:latin typeface="Verdana" pitchFamily="34" charset="0"/>
                <a:ea typeface="Verdana" pitchFamily="34" charset="0"/>
                <a:cs typeface="Verdana" pitchFamily="34" charset="0"/>
              </a:rPr>
              <a:t>||</a:t>
            </a:r>
            <a:r>
              <a:rPr lang="en-US" sz="1600" b="0" dirty="0" err="1">
                <a:latin typeface="Verdana" pitchFamily="34" charset="0"/>
                <a:ea typeface="Verdana" pitchFamily="34" charset="0"/>
                <a:cs typeface="Verdana" pitchFamily="34" charset="0"/>
              </a:rPr>
              <a:t>R</a:t>
            </a:r>
            <a:r>
              <a:rPr lang="en-US" sz="1600" b="0" baseline="-25000" dirty="0" err="1">
                <a:latin typeface="Verdana" pitchFamily="34" charset="0"/>
                <a:ea typeface="Verdana" pitchFamily="34" charset="0"/>
                <a:cs typeface="Verdana" pitchFamily="34" charset="0"/>
              </a:rPr>
              <a:t>i</a:t>
            </a:r>
            <a:r>
              <a:rPr lang="en-US" sz="1600" b="0" dirty="0">
                <a:latin typeface="Verdana" pitchFamily="34" charset="0"/>
                <a:ea typeface="Verdana" pitchFamily="34" charset="0"/>
                <a:cs typeface="Verdana" pitchFamily="34" charset="0"/>
              </a:rPr>
              <a:t> where </a:t>
            </a:r>
          </a:p>
          <a:p>
            <a:pPr marL="2293938" indent="-465138">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L</a:t>
            </a:r>
            <a:r>
              <a:rPr lang="en-US" sz="1500" b="0" baseline="-25000" dirty="0">
                <a:latin typeface="Verdana" pitchFamily="34" charset="0"/>
                <a:ea typeface="Verdana" pitchFamily="34" charset="0"/>
                <a:cs typeface="Verdana" pitchFamily="34" charset="0"/>
              </a:rPr>
              <a:t>i</a:t>
            </a:r>
            <a:r>
              <a:rPr lang="en-US" sz="1500" b="0" dirty="0">
                <a:latin typeface="Verdana" pitchFamily="34" charset="0"/>
                <a:ea typeface="Verdana" pitchFamily="34" charset="0"/>
                <a:cs typeface="Verdana" pitchFamily="34" charset="0"/>
              </a:rPr>
              <a:t>=R</a:t>
            </a:r>
            <a:r>
              <a:rPr lang="en-US" sz="1500" b="0" baseline="-25000" dirty="0">
                <a:latin typeface="Verdana" pitchFamily="34" charset="0"/>
                <a:ea typeface="Verdana" pitchFamily="34" charset="0"/>
                <a:cs typeface="Verdana" pitchFamily="34" charset="0"/>
              </a:rPr>
              <a:t>i-1</a:t>
            </a:r>
            <a:endParaRPr lang="en-US" sz="1500" b="0" dirty="0">
              <a:latin typeface="Verdana" pitchFamily="34" charset="0"/>
              <a:ea typeface="Verdana" pitchFamily="34" charset="0"/>
              <a:cs typeface="Verdana" pitchFamily="34" charset="0"/>
            </a:endParaRPr>
          </a:p>
          <a:p>
            <a:pPr marL="2293938" indent="-465138">
              <a:spcBef>
                <a:spcPts val="600"/>
              </a:spcBef>
              <a:spcAft>
                <a:spcPts val="600"/>
              </a:spcAft>
              <a:buFont typeface="Wingdings" pitchFamily="2" charset="2"/>
              <a:buChar char="v"/>
              <a:defRPr/>
            </a:pPr>
            <a:r>
              <a:rPr lang="en-US" sz="1500" b="0" dirty="0" err="1">
                <a:latin typeface="Verdana" pitchFamily="34" charset="0"/>
                <a:ea typeface="Verdana" pitchFamily="34" charset="0"/>
                <a:cs typeface="Verdana" pitchFamily="34" charset="0"/>
              </a:rPr>
              <a:t>R</a:t>
            </a:r>
            <a:r>
              <a:rPr lang="en-US" sz="1500" b="0" baseline="-25000" dirty="0" err="1">
                <a:latin typeface="Verdana" pitchFamily="34" charset="0"/>
                <a:ea typeface="Verdana" pitchFamily="34" charset="0"/>
                <a:cs typeface="Verdana" pitchFamily="34" charset="0"/>
              </a:rPr>
              <a:t>i</a:t>
            </a:r>
            <a:r>
              <a:rPr lang="en-US" sz="1500" b="0" dirty="0">
                <a:latin typeface="Verdana" pitchFamily="34" charset="0"/>
                <a:ea typeface="Verdana" pitchFamily="34" charset="0"/>
                <a:cs typeface="Verdana" pitchFamily="34" charset="0"/>
              </a:rPr>
              <a:t>=L</a:t>
            </a:r>
            <a:r>
              <a:rPr lang="en-US" sz="1500" b="0" baseline="-25000" dirty="0">
                <a:latin typeface="Verdana" pitchFamily="34" charset="0"/>
                <a:ea typeface="Verdana" pitchFamily="34" charset="0"/>
                <a:cs typeface="Verdana" pitchFamily="34" charset="0"/>
              </a:rPr>
              <a:t>i-1</a:t>
            </a:r>
            <a:r>
              <a:rPr lang="en-US" sz="1500" b="0" dirty="0">
                <a:latin typeface="Verdana" pitchFamily="34" charset="0"/>
                <a:ea typeface="Verdana" pitchFamily="34" charset="0"/>
                <a:cs typeface="Verdana" pitchFamily="34" charset="0"/>
              </a:rPr>
              <a:t> </a:t>
            </a:r>
            <a:r>
              <a:rPr lang="en-US" sz="1500" b="0" dirty="0">
                <a:latin typeface="Verdana" pitchFamily="34" charset="0"/>
                <a:ea typeface="Verdana" pitchFamily="34" charset="0"/>
                <a:cs typeface="Verdana" pitchFamily="34" charset="0"/>
                <a:sym typeface="Wingdings"/>
              </a:rPr>
              <a:t></a:t>
            </a:r>
            <a:r>
              <a:rPr lang="en-US" sz="1500" b="0" dirty="0">
                <a:latin typeface="Verdana" pitchFamily="34" charset="0"/>
                <a:ea typeface="Verdana" pitchFamily="34" charset="0"/>
                <a:cs typeface="Verdana" pitchFamily="34" charset="0"/>
              </a:rPr>
              <a:t> f(R</a:t>
            </a:r>
            <a:r>
              <a:rPr lang="en-US" sz="1500" b="0" baseline="-25000" dirty="0">
                <a:latin typeface="Verdana" pitchFamily="34" charset="0"/>
                <a:ea typeface="Verdana" pitchFamily="34" charset="0"/>
                <a:cs typeface="Verdana" pitchFamily="34" charset="0"/>
              </a:rPr>
              <a:t>i-1</a:t>
            </a:r>
            <a:r>
              <a:rPr lang="en-US" sz="1500" b="0" dirty="0">
                <a:latin typeface="Verdana" pitchFamily="34" charset="0"/>
                <a:ea typeface="Verdana" pitchFamily="34" charset="0"/>
                <a:cs typeface="Verdana" pitchFamily="34" charset="0"/>
              </a:rPr>
              <a:t>,k</a:t>
            </a:r>
            <a:r>
              <a:rPr lang="en-US" sz="1500" b="0" baseline="-25000" dirty="0">
                <a:latin typeface="Verdana" pitchFamily="34" charset="0"/>
                <a:ea typeface="Verdana" pitchFamily="34" charset="0"/>
                <a:cs typeface="Verdana" pitchFamily="34" charset="0"/>
              </a:rPr>
              <a:t>i</a:t>
            </a:r>
            <a:r>
              <a:rPr lang="en-US" sz="1500" b="0" dirty="0">
                <a:latin typeface="Verdana" pitchFamily="34" charset="0"/>
                <a:ea typeface="Verdana" pitchFamily="34" charset="0"/>
                <a:cs typeface="Verdana" pitchFamily="34" charset="0"/>
              </a:rPr>
              <a:t>)</a:t>
            </a:r>
          </a:p>
          <a:p>
            <a:pPr marL="1139825" indent="-450850">
              <a:spcBef>
                <a:spcPts val="600"/>
              </a:spcBef>
              <a:spcAft>
                <a:spcPts val="600"/>
              </a:spcAft>
              <a:buFont typeface="Wingdings" pitchFamily="2" charset="2"/>
              <a:buChar char="q"/>
              <a:defRPr/>
            </a:pPr>
            <a:r>
              <a:rPr lang="en-US" sz="1600" b="0" dirty="0">
                <a:latin typeface="Verdana" pitchFamily="34" charset="0"/>
                <a:ea typeface="Verdana" pitchFamily="34" charset="0"/>
                <a:cs typeface="Verdana" pitchFamily="34" charset="0"/>
              </a:rPr>
              <a:t>In the final round, the left (L) and right (R) halves are swapped, so that the decryption algorithm has the same structure as the encryption algorithm.</a:t>
            </a:r>
          </a:p>
          <a:p>
            <a:pPr marL="1139825" indent="-450850">
              <a:spcBef>
                <a:spcPts val="600"/>
              </a:spcBef>
              <a:spcAft>
                <a:spcPts val="600"/>
              </a:spcAft>
              <a:buFont typeface="Wingdings" pitchFamily="2" charset="2"/>
              <a:buChar char="q"/>
              <a:defRPr/>
            </a:pPr>
            <a:r>
              <a:rPr lang="en-US" sz="1600" b="0" dirty="0">
                <a:latin typeface="Verdana" pitchFamily="34" charset="0"/>
                <a:ea typeface="Verdana" pitchFamily="34" charset="0"/>
                <a:cs typeface="Verdana" pitchFamily="34" charset="0"/>
              </a:rPr>
              <a:t>After the final round (16</a:t>
            </a:r>
            <a:r>
              <a:rPr lang="en-US" sz="1600" b="0" baseline="30000" dirty="0">
                <a:latin typeface="Verdana" pitchFamily="34" charset="0"/>
                <a:ea typeface="Verdana" pitchFamily="34" charset="0"/>
                <a:cs typeface="Verdana" pitchFamily="34" charset="0"/>
              </a:rPr>
              <a:t>th</a:t>
            </a:r>
            <a:r>
              <a:rPr lang="en-US" sz="1600" b="0" dirty="0">
                <a:latin typeface="Verdana" pitchFamily="34" charset="0"/>
                <a:ea typeface="Verdana" pitchFamily="34" charset="0"/>
                <a:cs typeface="Verdana" pitchFamily="34" charset="0"/>
              </a:rPr>
              <a:t> round), the right and left halves are joined or concatenated. </a:t>
            </a:r>
          </a:p>
          <a:p>
            <a:pPr marL="1139825" indent="-450850">
              <a:spcBef>
                <a:spcPts val="600"/>
              </a:spcBef>
              <a:spcAft>
                <a:spcPts val="600"/>
              </a:spcAft>
              <a:buFont typeface="Wingdings" pitchFamily="2" charset="2"/>
              <a:buChar char="q"/>
              <a:defRPr/>
            </a:pPr>
            <a:r>
              <a:rPr lang="en-US" sz="1600" b="0" dirty="0">
                <a:latin typeface="Verdana" pitchFamily="34" charset="0"/>
                <a:ea typeface="Verdana" pitchFamily="34" charset="0"/>
                <a:cs typeface="Verdana" pitchFamily="34" charset="0"/>
              </a:rPr>
              <a:t>Then, a final permutation IP</a:t>
            </a:r>
            <a:r>
              <a:rPr lang="en-US" sz="1600" b="0" baseline="30000" dirty="0">
                <a:latin typeface="Verdana" pitchFamily="34" charset="0"/>
                <a:ea typeface="Verdana" pitchFamily="34" charset="0"/>
                <a:cs typeface="Verdana" pitchFamily="34" charset="0"/>
              </a:rPr>
              <a:t>-1</a:t>
            </a:r>
            <a:r>
              <a:rPr lang="en-US" sz="1600" b="0" dirty="0">
                <a:latin typeface="Verdana" pitchFamily="34" charset="0"/>
                <a:ea typeface="Verdana" pitchFamily="34" charset="0"/>
                <a:cs typeface="Verdana" pitchFamily="34" charset="0"/>
              </a:rPr>
              <a:t> (which is the inverse of the initial permutation defined in </a:t>
            </a:r>
            <a:r>
              <a:rPr lang="en-US" sz="1600" b="0" dirty="0">
                <a:solidFill>
                  <a:srgbClr val="FF0000"/>
                </a:solidFill>
                <a:latin typeface="Verdana" pitchFamily="34" charset="0"/>
                <a:ea typeface="Verdana" pitchFamily="34" charset="0"/>
                <a:cs typeface="Verdana" pitchFamily="34" charset="0"/>
              </a:rPr>
              <a:t>Table-5</a:t>
            </a:r>
            <a:r>
              <a:rPr lang="en-US" sz="1600" b="0" dirty="0">
                <a:latin typeface="Verdana" pitchFamily="34" charset="0"/>
                <a:ea typeface="Verdana" pitchFamily="34" charset="0"/>
                <a:cs typeface="Verdana" pitchFamily="34" charset="0"/>
              </a:rPr>
              <a:t>), is applied to the 64-bit joining block. The output of this final permutation is the 64 bit encrypted output (</a:t>
            </a:r>
            <a:r>
              <a:rPr lang="en-US" sz="1600" b="0" dirty="0" err="1">
                <a:latin typeface="Verdana" pitchFamily="34" charset="0"/>
                <a:ea typeface="Verdana" pitchFamily="34" charset="0"/>
                <a:cs typeface="Verdana" pitchFamily="34" charset="0"/>
              </a:rPr>
              <a:t>ciphertext</a:t>
            </a:r>
            <a:r>
              <a:rPr lang="en-US" sz="1600" b="0" dirty="0">
                <a:latin typeface="Verdana" pitchFamily="34" charset="0"/>
                <a:ea typeface="Verdana" pitchFamily="34" charset="0"/>
                <a:cs typeface="Verdana" pitchFamily="34" charset="0"/>
              </a:rPr>
              <a:t>).  </a:t>
            </a:r>
          </a:p>
          <a:p>
            <a:pPr marL="465138" indent="-465138">
              <a:buFont typeface="Wingdings" pitchFamily="2" charset="2"/>
              <a:buChar char="Ø"/>
              <a:defRPr/>
            </a:pPr>
            <a:r>
              <a:rPr lang="en-US" sz="1800" b="0" dirty="0">
                <a:solidFill>
                  <a:srgbClr val="FF0000"/>
                </a:solidFill>
                <a:latin typeface="Verdana" pitchFamily="34" charset="0"/>
                <a:ea typeface="Verdana" pitchFamily="34" charset="0"/>
                <a:cs typeface="Verdana" pitchFamily="34" charset="0"/>
              </a:rPr>
              <a:t>Figure-1</a:t>
            </a:r>
            <a:r>
              <a:rPr lang="en-US" sz="1800" b="0" dirty="0">
                <a:latin typeface="Verdana" pitchFamily="34" charset="0"/>
                <a:ea typeface="Verdana" pitchFamily="34" charset="0"/>
                <a:cs typeface="Verdana" pitchFamily="34" charset="0"/>
              </a:rPr>
              <a:t> below illustrates how the algorithm works.</a:t>
            </a:r>
          </a:p>
          <a:p>
            <a:pPr marL="465138" indent="-465138">
              <a:buFont typeface="Wingdings" pitchFamily="2" charset="2"/>
              <a:buChar char="Ø"/>
              <a:defRPr/>
            </a:pPr>
            <a:r>
              <a:rPr lang="en-US" sz="1800" b="0" dirty="0">
                <a:latin typeface="Verdana" pitchFamily="34" charset="0"/>
                <a:ea typeface="Verdana" pitchFamily="34" charset="0"/>
                <a:cs typeface="Verdana" pitchFamily="34" charset="0"/>
              </a:rPr>
              <a:t>Decryption is identical to encryption, except that the </a:t>
            </a:r>
            <a:r>
              <a:rPr lang="en-US" sz="1800" b="0" dirty="0" err="1">
                <a:latin typeface="Verdana" pitchFamily="34" charset="0"/>
                <a:ea typeface="Verdana" pitchFamily="34" charset="0"/>
                <a:cs typeface="Verdana" pitchFamily="34" charset="0"/>
              </a:rPr>
              <a:t>subkeys</a:t>
            </a:r>
            <a:r>
              <a:rPr lang="en-US" sz="1800" b="0" dirty="0">
                <a:latin typeface="Verdana" pitchFamily="34" charset="0"/>
                <a:ea typeface="Verdana" pitchFamily="34" charset="0"/>
                <a:cs typeface="Verdana" pitchFamily="34" charset="0"/>
              </a:rPr>
              <a:t> are used in the opposite order. That is, </a:t>
            </a:r>
            <a:r>
              <a:rPr lang="en-US" sz="1800" b="0" dirty="0" err="1">
                <a:latin typeface="Verdana" pitchFamily="34" charset="0"/>
                <a:ea typeface="Verdana" pitchFamily="34" charset="0"/>
                <a:cs typeface="Verdana" pitchFamily="34" charset="0"/>
              </a:rPr>
              <a:t>subkey</a:t>
            </a:r>
            <a:r>
              <a:rPr lang="en-US" sz="1800" b="0" dirty="0">
                <a:latin typeface="Verdana" pitchFamily="34" charset="0"/>
                <a:ea typeface="Verdana" pitchFamily="34" charset="0"/>
                <a:cs typeface="Verdana" pitchFamily="34" charset="0"/>
              </a:rPr>
              <a:t> 16 is used in round 1, </a:t>
            </a:r>
            <a:r>
              <a:rPr lang="en-US" sz="1800" b="0" dirty="0" err="1">
                <a:latin typeface="Verdana" pitchFamily="34" charset="0"/>
                <a:ea typeface="Verdana" pitchFamily="34" charset="0"/>
                <a:cs typeface="Verdana" pitchFamily="34" charset="0"/>
              </a:rPr>
              <a:t>subkey</a:t>
            </a:r>
            <a:r>
              <a:rPr lang="en-US" sz="1800" b="0" dirty="0">
                <a:latin typeface="Verdana" pitchFamily="34" charset="0"/>
                <a:ea typeface="Verdana" pitchFamily="34" charset="0"/>
                <a:cs typeface="Verdana" pitchFamily="34" charset="0"/>
              </a:rPr>
              <a:t> 15 is used in round 2, etc., ending with </a:t>
            </a:r>
            <a:r>
              <a:rPr lang="en-US" sz="1800" b="0" dirty="0" err="1">
                <a:latin typeface="Verdana" pitchFamily="34" charset="0"/>
                <a:ea typeface="Verdana" pitchFamily="34" charset="0"/>
                <a:cs typeface="Verdana" pitchFamily="34" charset="0"/>
              </a:rPr>
              <a:t>subkey</a:t>
            </a:r>
            <a:r>
              <a:rPr lang="en-US" sz="1800" b="0" dirty="0">
                <a:latin typeface="Verdana" pitchFamily="34" charset="0"/>
                <a:ea typeface="Verdana" pitchFamily="34" charset="0"/>
                <a:cs typeface="Verdana" pitchFamily="34" charset="0"/>
              </a:rPr>
              <a:t> 1 being used in round 16.</a:t>
            </a:r>
          </a:p>
          <a:p>
            <a:pPr marL="465138" indent="-465138">
              <a:buFont typeface="Wingdings" pitchFamily="2" charset="2"/>
              <a:buChar char="Ø"/>
              <a:defRPr/>
            </a:pPr>
            <a:r>
              <a:rPr lang="en-US" sz="1800" b="0" dirty="0">
                <a:latin typeface="Verdana" pitchFamily="34" charset="0"/>
                <a:ea typeface="Verdana" pitchFamily="34" charset="0"/>
                <a:cs typeface="Verdana" pitchFamily="34" charset="0"/>
              </a:rPr>
              <a:t>Each 64-bit block of plaintext is encrypted using a 56-bit key.</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sz="2000">
                <a:latin typeface="Verdana" pitchFamily="34" charset="0"/>
                <a:ea typeface="Verdana" pitchFamily="34" charset="0"/>
                <a:cs typeface="Verdana" pitchFamily="34" charset="0"/>
              </a:rPr>
              <a:t>DES Algorithm/DES Structure/ Encryption of the DES </a:t>
            </a:r>
            <a:r>
              <a:rPr lang="fr-FR" altLang="en-US" sz="1100">
                <a:latin typeface="Verdana" pitchFamily="34" charset="0"/>
                <a:ea typeface="Verdana" pitchFamily="34" charset="0"/>
                <a:cs typeface="Verdana" pitchFamily="34" charset="0"/>
              </a:rPr>
              <a:t>(continued…)</a:t>
            </a:r>
            <a:r>
              <a:rPr lang="fr-FR" altLang="en-US" sz="2000">
                <a:latin typeface="Verdana" pitchFamily="34" charset="0"/>
                <a:ea typeface="Verdana" pitchFamily="34" charset="0"/>
                <a:cs typeface="Verdana" pitchFamily="34" charset="0"/>
              </a:rPr>
              <a:t>:</a:t>
            </a:r>
            <a:endParaRPr lang="en-US" altLang="en-US" sz="2000">
              <a:latin typeface="Verdana" pitchFamily="34" charset="0"/>
              <a:ea typeface="Verdana" pitchFamily="34" charset="0"/>
              <a:cs typeface="Verdana" pitchFamily="34" charset="0"/>
            </a:endParaRPr>
          </a:p>
        </p:txBody>
      </p:sp>
      <p:pic>
        <p:nvPicPr>
          <p:cNvPr id="43013" name="Picture 2" descr="Diagram of DES encryp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
            <a:ext cx="6858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17"/>
          <p:cNvSpPr>
            <a:spLocks noChangeArrowheads="1"/>
          </p:cNvSpPr>
          <p:nvPr/>
        </p:nvSpPr>
        <p:spPr bwMode="auto">
          <a:xfrm>
            <a:off x="6400800" y="5921375"/>
            <a:ext cx="2895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500">
                <a:solidFill>
                  <a:srgbClr val="0000FF"/>
                </a:solidFill>
                <a:latin typeface="Verdana" pitchFamily="34" charset="0"/>
                <a:ea typeface="Verdana" pitchFamily="34" charset="0"/>
                <a:cs typeface="Verdana" pitchFamily="34" charset="0"/>
              </a:rPr>
              <a:t>Figure-1: </a:t>
            </a:r>
            <a:r>
              <a:rPr lang="en-US" sz="1500">
                <a:latin typeface="Verdana" pitchFamily="34" charset="0"/>
                <a:ea typeface="Verdana" pitchFamily="34" charset="0"/>
                <a:cs typeface="Verdana" pitchFamily="34" charset="0"/>
              </a:rPr>
              <a:t>Flow Diagram of DES algorithm for encrypting data.</a:t>
            </a:r>
            <a:endParaRPr lang="en-US" sz="180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a:latin typeface="Verdana" pitchFamily="34" charset="0"/>
                <a:ea typeface="Verdana" pitchFamily="34" charset="0"/>
                <a:cs typeface="Verdana" pitchFamily="34" charset="0"/>
              </a:rPr>
              <a:t>DES Rounds:</a:t>
            </a:r>
            <a:endParaRPr lang="en-US" altLang="en-US" sz="2000">
              <a:latin typeface="Verdana" pitchFamily="34" charset="0"/>
              <a:ea typeface="Verdana" pitchFamily="34" charset="0"/>
              <a:cs typeface="Verdana" pitchFamily="34" charset="0"/>
            </a:endParaRPr>
          </a:p>
        </p:txBody>
      </p:sp>
      <p:sp>
        <p:nvSpPr>
          <p:cNvPr id="44037" name="Text Box 13"/>
          <p:cNvSpPr txBox="1">
            <a:spLocks noChangeArrowheads="1"/>
          </p:cNvSpPr>
          <p:nvPr/>
        </p:nvSpPr>
        <p:spPr bwMode="auto">
          <a:xfrm>
            <a:off x="4343400" y="6324600"/>
            <a:ext cx="4953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ea typeface="Verdana" pitchFamily="34" charset="0"/>
                <a:cs typeface="Verdana" pitchFamily="34" charset="0"/>
              </a:rPr>
              <a:t>Figure</a:t>
            </a:r>
            <a:r>
              <a:rPr lang="en-US" sz="1700" b="0">
                <a:solidFill>
                  <a:schemeClr val="folHlink"/>
                </a:solidFill>
                <a:latin typeface="Verdana" pitchFamily="34" charset="0"/>
                <a:ea typeface="Verdana" pitchFamily="34" charset="0"/>
                <a:cs typeface="Verdana" pitchFamily="34" charset="0"/>
              </a:rPr>
              <a:t>: </a:t>
            </a:r>
            <a:r>
              <a:rPr lang="en-US" sz="1700" b="0">
                <a:latin typeface="Verdana" pitchFamily="34" charset="0"/>
                <a:ea typeface="Verdana" pitchFamily="34" charset="0"/>
                <a:cs typeface="Verdana" pitchFamily="34" charset="0"/>
              </a:rPr>
              <a:t>A round in DES (encryption site)</a:t>
            </a:r>
          </a:p>
        </p:txBody>
      </p:sp>
      <p:pic>
        <p:nvPicPr>
          <p:cNvPr id="44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05000"/>
            <a:ext cx="4278313"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Rectangle 17"/>
          <p:cNvSpPr>
            <a:spLocks noChangeArrowheads="1"/>
          </p:cNvSpPr>
          <p:nvPr/>
        </p:nvSpPr>
        <p:spPr bwMode="auto">
          <a:xfrm>
            <a:off x="152400" y="457200"/>
            <a:ext cx="87630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buFont typeface="Wingdings" pitchFamily="2" charset="2"/>
              <a:buChar char="Ø"/>
            </a:pPr>
            <a:r>
              <a:rPr lang="en-US" sz="1800" b="0">
                <a:latin typeface="Verdana" pitchFamily="34" charset="0"/>
                <a:ea typeface="Verdana" pitchFamily="34" charset="0"/>
                <a:cs typeface="Verdana" pitchFamily="34" charset="0"/>
              </a:rPr>
              <a:t>In DES, substitution and permutation are used a number of times in iterations called rounds. Generally, </a:t>
            </a:r>
            <a:r>
              <a:rPr lang="en-US" sz="1800" b="0">
                <a:solidFill>
                  <a:srgbClr val="FF0000"/>
                </a:solidFill>
                <a:latin typeface="Verdana" pitchFamily="34" charset="0"/>
                <a:ea typeface="Verdana" pitchFamily="34" charset="0"/>
                <a:cs typeface="Verdana" pitchFamily="34" charset="0"/>
              </a:rPr>
              <a:t>the more rounds there are, the more secure the algorithm is</a:t>
            </a:r>
            <a:r>
              <a:rPr lang="en-US" sz="1800" b="0">
                <a:latin typeface="Verdana" pitchFamily="34" charset="0"/>
                <a:ea typeface="Verdana" pitchFamily="34" charset="0"/>
                <a:cs typeface="Verdana" pitchFamily="34" charset="0"/>
              </a:rPr>
              <a:t>. </a:t>
            </a:r>
          </a:p>
          <a:p>
            <a:pPr marL="457200" indent="-457200">
              <a:spcBef>
                <a:spcPts val="600"/>
              </a:spcBef>
              <a:spcAft>
                <a:spcPts val="600"/>
              </a:spcAft>
              <a:buFont typeface="Wingdings" pitchFamily="2" charset="2"/>
              <a:buChar char="Ø"/>
            </a:pPr>
            <a:r>
              <a:rPr lang="en-US" sz="1800" b="0">
                <a:solidFill>
                  <a:srgbClr val="0000FF"/>
                </a:solidFill>
                <a:latin typeface="Verdana" pitchFamily="34" charset="0"/>
                <a:ea typeface="Verdana" pitchFamily="34" charset="0"/>
                <a:cs typeface="Verdana" pitchFamily="34" charset="0"/>
              </a:rPr>
              <a:t>DES uses 16 rounds</a:t>
            </a:r>
            <a:r>
              <a:rPr lang="en-US" sz="1800" b="0">
                <a:latin typeface="Verdana" pitchFamily="34" charset="0"/>
                <a:ea typeface="Verdana" pitchFamily="34" charset="0"/>
                <a:cs typeface="Verdana" pitchFamily="34" charset="0"/>
              </a:rPr>
              <a:t>. Each round of DES is a Feistel cipher.</a:t>
            </a:r>
          </a:p>
        </p:txBody>
      </p:sp>
      <p:sp>
        <p:nvSpPr>
          <p:cNvPr id="44040" name="Rectangle 17"/>
          <p:cNvSpPr>
            <a:spLocks noChangeArrowheads="1"/>
          </p:cNvSpPr>
          <p:nvPr/>
        </p:nvSpPr>
        <p:spPr bwMode="auto">
          <a:xfrm>
            <a:off x="152400" y="2078038"/>
            <a:ext cx="4191000" cy="2846387"/>
          </a:xfrm>
          <a:prstGeom prst="rect">
            <a:avLst/>
          </a:prstGeom>
          <a:noFill/>
          <a:ln w="9525">
            <a:noFill/>
            <a:miter lim="800000"/>
            <a:headEnd/>
            <a:tailEnd/>
          </a:ln>
        </p:spPr>
        <p:txBody>
          <a:bodyPr anchor="ctr">
            <a:spAutoFit/>
          </a:bodyPr>
          <a:lstStyle/>
          <a:p>
            <a:pPr marL="457200" indent="-457200">
              <a:spcBef>
                <a:spcPts val="600"/>
              </a:spcBef>
              <a:spcAft>
                <a:spcPts val="600"/>
              </a:spcAft>
              <a:buFont typeface="Verdana" pitchFamily="34" charset="0"/>
              <a:buChar char="−"/>
              <a:defRPr/>
            </a:pPr>
            <a:r>
              <a:rPr lang="en-US" sz="1500" b="0" dirty="0">
                <a:latin typeface="Verdana" pitchFamily="34" charset="0"/>
                <a:ea typeface="Verdana" pitchFamily="34" charset="0"/>
                <a:cs typeface="Verdana" pitchFamily="34" charset="0"/>
              </a:rPr>
              <a:t>The round takes L</a:t>
            </a:r>
            <a:r>
              <a:rPr lang="en-US" sz="1500" b="0" baseline="-25000" dirty="0">
                <a:latin typeface="Verdana" pitchFamily="34" charset="0"/>
                <a:ea typeface="Verdana" pitchFamily="34" charset="0"/>
                <a:cs typeface="Verdana" pitchFamily="34" charset="0"/>
              </a:rPr>
              <a:t>i-1</a:t>
            </a:r>
            <a:r>
              <a:rPr lang="en-US" sz="1500" b="0" dirty="0">
                <a:latin typeface="Verdana" pitchFamily="34" charset="0"/>
                <a:ea typeface="Verdana" pitchFamily="34" charset="0"/>
                <a:cs typeface="Verdana" pitchFamily="34" charset="0"/>
              </a:rPr>
              <a:t> and R</a:t>
            </a:r>
            <a:r>
              <a:rPr lang="en-US" sz="1500" b="0" baseline="-25000" dirty="0">
                <a:latin typeface="Verdana" pitchFamily="34" charset="0"/>
                <a:ea typeface="Verdana" pitchFamily="34" charset="0"/>
                <a:cs typeface="Verdana" pitchFamily="34" charset="0"/>
              </a:rPr>
              <a:t>i-1</a:t>
            </a:r>
            <a:r>
              <a:rPr lang="en-US" sz="1500" b="0" dirty="0">
                <a:latin typeface="Verdana" pitchFamily="34" charset="0"/>
                <a:ea typeface="Verdana" pitchFamily="34" charset="0"/>
                <a:cs typeface="Verdana" pitchFamily="34" charset="0"/>
              </a:rPr>
              <a:t> from previous round (or the initial permutation box) and creates L</a:t>
            </a:r>
            <a:r>
              <a:rPr lang="en-US" sz="1500" b="0" baseline="-25000" dirty="0">
                <a:latin typeface="Verdana" pitchFamily="34" charset="0"/>
                <a:ea typeface="Verdana" pitchFamily="34" charset="0"/>
                <a:cs typeface="Verdana" pitchFamily="34" charset="0"/>
              </a:rPr>
              <a:t>i</a:t>
            </a:r>
            <a:r>
              <a:rPr lang="en-US" sz="1500" b="0" dirty="0">
                <a:latin typeface="Verdana" pitchFamily="34" charset="0"/>
                <a:ea typeface="Verdana" pitchFamily="34" charset="0"/>
                <a:cs typeface="Verdana" pitchFamily="34" charset="0"/>
              </a:rPr>
              <a:t> and </a:t>
            </a:r>
            <a:r>
              <a:rPr lang="en-US" sz="1500" b="0" dirty="0" err="1">
                <a:latin typeface="Verdana" pitchFamily="34" charset="0"/>
                <a:ea typeface="Verdana" pitchFamily="34" charset="0"/>
                <a:cs typeface="Verdana" pitchFamily="34" charset="0"/>
              </a:rPr>
              <a:t>R</a:t>
            </a:r>
            <a:r>
              <a:rPr lang="en-US" sz="1500" b="0" baseline="-25000" dirty="0" err="1">
                <a:latin typeface="Verdana" pitchFamily="34" charset="0"/>
                <a:ea typeface="Verdana" pitchFamily="34" charset="0"/>
                <a:cs typeface="Verdana" pitchFamily="34" charset="0"/>
              </a:rPr>
              <a:t>i</a:t>
            </a:r>
            <a:r>
              <a:rPr lang="en-US" sz="1500" b="0" dirty="0">
                <a:latin typeface="Verdana" pitchFamily="34" charset="0"/>
                <a:ea typeface="Verdana" pitchFamily="34" charset="0"/>
                <a:cs typeface="Verdana" pitchFamily="34" charset="0"/>
              </a:rPr>
              <a:t>, which go to the next round (or final permutation box).</a:t>
            </a:r>
          </a:p>
          <a:p>
            <a:pPr marL="457200" indent="-457200">
              <a:spcBef>
                <a:spcPts val="600"/>
              </a:spcBef>
              <a:spcAft>
                <a:spcPts val="600"/>
              </a:spcAft>
              <a:buFont typeface="Verdana" pitchFamily="34" charset="0"/>
              <a:buChar char="−"/>
              <a:defRPr/>
            </a:pPr>
            <a:r>
              <a:rPr lang="en-US" sz="1500" b="0" dirty="0">
                <a:solidFill>
                  <a:srgbClr val="0000FF"/>
                </a:solidFill>
                <a:latin typeface="Verdana" pitchFamily="34" charset="0"/>
                <a:ea typeface="Verdana" pitchFamily="34" charset="0"/>
                <a:cs typeface="Verdana" pitchFamily="34" charset="0"/>
              </a:rPr>
              <a:t>Each round has two cipher elements</a:t>
            </a:r>
            <a:r>
              <a:rPr lang="en-US" sz="1500" b="0" dirty="0">
                <a:latin typeface="Verdana" pitchFamily="34" charset="0"/>
                <a:ea typeface="Verdana" pitchFamily="34" charset="0"/>
                <a:cs typeface="Verdana" pitchFamily="34" charset="0"/>
              </a:rPr>
              <a:t>: mixer and swapper. Each of these elements is invertible.</a:t>
            </a:r>
          </a:p>
          <a:p>
            <a:pPr marL="914400" indent="-457200">
              <a:spcBef>
                <a:spcPts val="600"/>
              </a:spcBef>
              <a:spcAft>
                <a:spcPts val="600"/>
              </a:spcAft>
              <a:buFont typeface="Wingdings" pitchFamily="2" charset="2"/>
              <a:buChar char="v"/>
              <a:defRPr/>
            </a:pPr>
            <a:r>
              <a:rPr lang="en-US" sz="1300" b="0" dirty="0">
                <a:latin typeface="Verdana" pitchFamily="34" charset="0"/>
                <a:ea typeface="Verdana" pitchFamily="34" charset="0"/>
                <a:cs typeface="Verdana" pitchFamily="34" charset="0"/>
              </a:rPr>
              <a:t>The swapper swaps the left half of the text with the right half. The mixer performs XOR operation.</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a:latin typeface="Verdana" pitchFamily="34" charset="0"/>
                <a:ea typeface="Verdana" pitchFamily="34" charset="0"/>
                <a:cs typeface="Verdana" pitchFamily="34" charset="0"/>
              </a:rPr>
              <a:t>DES Round Function </a:t>
            </a:r>
            <a:r>
              <a:rPr lang="en-US" altLang="en-US" sz="2000">
                <a:latin typeface="Verdana" pitchFamily="34" charset="0"/>
                <a:ea typeface="Verdana" pitchFamily="34" charset="0"/>
                <a:cs typeface="Verdana" pitchFamily="34" charset="0"/>
              </a:rPr>
              <a:t>f(R</a:t>
            </a:r>
            <a:r>
              <a:rPr lang="en-US" altLang="en-US" sz="2000" baseline="-25000">
                <a:latin typeface="Verdana" pitchFamily="34" charset="0"/>
                <a:ea typeface="Verdana" pitchFamily="34" charset="0"/>
                <a:cs typeface="Verdana" pitchFamily="34" charset="0"/>
              </a:rPr>
              <a:t>i-1</a:t>
            </a:r>
            <a:r>
              <a:rPr lang="en-US" altLang="en-US" sz="2000">
                <a:latin typeface="Verdana" pitchFamily="34" charset="0"/>
                <a:ea typeface="Verdana" pitchFamily="34" charset="0"/>
                <a:cs typeface="Verdana" pitchFamily="34" charset="0"/>
              </a:rPr>
              <a:t>,K</a:t>
            </a:r>
            <a:r>
              <a:rPr lang="en-US" altLang="en-US" sz="2000" baseline="-25000">
                <a:latin typeface="Verdana" pitchFamily="34" charset="0"/>
                <a:ea typeface="Verdana" pitchFamily="34" charset="0"/>
                <a:cs typeface="Verdana" pitchFamily="34" charset="0"/>
              </a:rPr>
              <a:t>i</a:t>
            </a:r>
            <a:r>
              <a:rPr lang="en-US" altLang="en-US" sz="2000">
                <a:latin typeface="Verdana" pitchFamily="34" charset="0"/>
                <a:ea typeface="Verdana" pitchFamily="34" charset="0"/>
                <a:cs typeface="Verdana" pitchFamily="34" charset="0"/>
              </a:rPr>
              <a:t>):</a:t>
            </a:r>
          </a:p>
        </p:txBody>
      </p:sp>
      <p:sp>
        <p:nvSpPr>
          <p:cNvPr id="45061" name="Rectangle 17"/>
          <p:cNvSpPr>
            <a:spLocks noChangeArrowheads="1"/>
          </p:cNvSpPr>
          <p:nvPr/>
        </p:nvSpPr>
        <p:spPr bwMode="auto">
          <a:xfrm>
            <a:off x="76200" y="457200"/>
            <a:ext cx="87630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buFont typeface="Wingdings" pitchFamily="2" charset="2"/>
              <a:buChar char="Ø"/>
            </a:pPr>
            <a:r>
              <a:rPr lang="en-US" sz="1800" b="0">
                <a:latin typeface="Verdana" pitchFamily="34" charset="0"/>
                <a:ea typeface="Verdana" pitchFamily="34" charset="0"/>
                <a:cs typeface="Verdana" pitchFamily="34" charset="0"/>
              </a:rPr>
              <a:t>The </a:t>
            </a:r>
            <a:r>
              <a:rPr lang="en-US" sz="1800" b="0">
                <a:solidFill>
                  <a:srgbClr val="0000FF"/>
                </a:solidFill>
                <a:latin typeface="Verdana" pitchFamily="34" charset="0"/>
                <a:ea typeface="Verdana" pitchFamily="34" charset="0"/>
                <a:cs typeface="Verdana" pitchFamily="34" charset="0"/>
              </a:rPr>
              <a:t>heart of DES is </a:t>
            </a:r>
            <a:r>
              <a:rPr lang="en-US" sz="1800" b="0">
                <a:latin typeface="Verdana" pitchFamily="34" charset="0"/>
                <a:ea typeface="Verdana" pitchFamily="34" charset="0"/>
                <a:cs typeface="Verdana" pitchFamily="34" charset="0"/>
              </a:rPr>
              <a:t>DES round function.</a:t>
            </a:r>
          </a:p>
          <a:p>
            <a:pPr marL="457200" indent="-457200">
              <a:spcBef>
                <a:spcPts val="600"/>
              </a:spcBef>
              <a:spcAft>
                <a:spcPts val="600"/>
              </a:spcAft>
              <a:buFont typeface="Wingdings" pitchFamily="2" charset="2"/>
              <a:buChar char="Ø"/>
            </a:pPr>
            <a:r>
              <a:rPr lang="en-US" sz="1800" b="0">
                <a:latin typeface="Verdana" pitchFamily="34" charset="0"/>
                <a:ea typeface="Verdana" pitchFamily="34" charset="0"/>
                <a:cs typeface="Verdana" pitchFamily="34" charset="0"/>
              </a:rPr>
              <a:t>The round function</a:t>
            </a:r>
            <a:r>
              <a:rPr lang="en-US" sz="1800" b="0" i="1">
                <a:latin typeface="Verdana" pitchFamily="34" charset="0"/>
                <a:ea typeface="Verdana" pitchFamily="34" charset="0"/>
                <a:cs typeface="Verdana" pitchFamily="34" charset="0"/>
              </a:rPr>
              <a:t> </a:t>
            </a:r>
            <a:r>
              <a:rPr lang="en-US" sz="1800" b="0">
                <a:latin typeface="Verdana" pitchFamily="34" charset="0"/>
                <a:ea typeface="Verdana" pitchFamily="34" charset="0"/>
                <a:cs typeface="Verdana" pitchFamily="34" charset="0"/>
              </a:rPr>
              <a:t>mixes the bits of the right (R) portion using the subkey for the current round. </a:t>
            </a:r>
          </a:p>
          <a:p>
            <a:pPr marL="457200" indent="-457200">
              <a:spcBef>
                <a:spcPts val="600"/>
              </a:spcBef>
              <a:spcAft>
                <a:spcPts val="600"/>
              </a:spcAft>
              <a:buFont typeface="Wingdings" pitchFamily="2" charset="2"/>
              <a:buChar char="Ø"/>
            </a:pPr>
            <a:r>
              <a:rPr lang="en-US" sz="1800" b="0">
                <a:latin typeface="Verdana" pitchFamily="34" charset="0"/>
                <a:ea typeface="Verdana" pitchFamily="34" charset="0"/>
                <a:cs typeface="Verdana" pitchFamily="34" charset="0"/>
              </a:rPr>
              <a:t>It applies a 48-bit key to the rightmost 32 bits (R</a:t>
            </a:r>
            <a:r>
              <a:rPr lang="en-US" sz="1800" b="0" baseline="-25000">
                <a:latin typeface="Verdana" pitchFamily="34" charset="0"/>
                <a:ea typeface="Verdana" pitchFamily="34" charset="0"/>
                <a:cs typeface="Verdana" pitchFamily="34" charset="0"/>
              </a:rPr>
              <a:t>i-1</a:t>
            </a:r>
            <a:r>
              <a:rPr lang="en-US" sz="1800" b="0">
                <a:latin typeface="Verdana" pitchFamily="34" charset="0"/>
                <a:ea typeface="Verdana" pitchFamily="34" charset="0"/>
                <a:cs typeface="Verdana" pitchFamily="34" charset="0"/>
              </a:rPr>
              <a:t>) to produce a 32-bit output.</a:t>
            </a:r>
          </a:p>
        </p:txBody>
      </p:sp>
      <p:pic>
        <p:nvPicPr>
          <p:cNvPr id="4506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900" y="1995488"/>
            <a:ext cx="4076700"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14"/>
          <p:cNvSpPr txBox="1">
            <a:spLocks noChangeArrowheads="1"/>
          </p:cNvSpPr>
          <p:nvPr/>
        </p:nvSpPr>
        <p:spPr bwMode="auto">
          <a:xfrm>
            <a:off x="5562600" y="6427788"/>
            <a:ext cx="32004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ea typeface="Verdana" pitchFamily="34" charset="0"/>
                <a:cs typeface="Verdana" pitchFamily="34" charset="0"/>
              </a:rPr>
              <a:t>Figure: </a:t>
            </a:r>
            <a:r>
              <a:rPr lang="en-US" sz="1700">
                <a:latin typeface="Verdana" pitchFamily="34" charset="0"/>
                <a:ea typeface="Verdana" pitchFamily="34" charset="0"/>
                <a:cs typeface="Verdana" pitchFamily="34" charset="0"/>
              </a:rPr>
              <a:t>DES function</a:t>
            </a:r>
          </a:p>
        </p:txBody>
      </p:sp>
      <p:sp>
        <p:nvSpPr>
          <p:cNvPr id="8" name="Rectangle 17"/>
          <p:cNvSpPr>
            <a:spLocks noChangeArrowheads="1"/>
          </p:cNvSpPr>
          <p:nvPr/>
        </p:nvSpPr>
        <p:spPr bwMode="auto">
          <a:xfrm>
            <a:off x="76200" y="2286000"/>
            <a:ext cx="4495800" cy="4186238"/>
          </a:xfrm>
          <a:prstGeom prst="rect">
            <a:avLst/>
          </a:prstGeom>
          <a:noFill/>
          <a:ln w="9525">
            <a:noFill/>
            <a:miter lim="800000"/>
            <a:headEnd/>
            <a:tailEnd/>
          </a:ln>
        </p:spPr>
        <p:txBody>
          <a:bodyPr anchor="ctr">
            <a:spAutoFit/>
          </a:bodyPr>
          <a:lstStyle/>
          <a:p>
            <a:pPr marL="457200" indent="-457200">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All noninvertible elements in DES are collected inside the round function </a:t>
            </a:r>
            <a:r>
              <a:rPr lang="en-US" sz="1800" b="0" i="1" dirty="0">
                <a:latin typeface="Verdana" pitchFamily="34" charset="0"/>
                <a:ea typeface="Verdana" pitchFamily="34" charset="0"/>
                <a:cs typeface="Verdana" pitchFamily="34" charset="0"/>
              </a:rPr>
              <a:t>f(R</a:t>
            </a:r>
            <a:r>
              <a:rPr lang="en-US" sz="1800" b="0" i="1" baseline="-25000" dirty="0">
                <a:latin typeface="Verdana" pitchFamily="34" charset="0"/>
                <a:ea typeface="Verdana" pitchFamily="34" charset="0"/>
                <a:cs typeface="Verdana" pitchFamily="34" charset="0"/>
              </a:rPr>
              <a:t>i-1</a:t>
            </a:r>
            <a:r>
              <a:rPr lang="en-US" sz="1800" b="0" i="1" dirty="0">
                <a:latin typeface="Verdana" pitchFamily="34" charset="0"/>
                <a:ea typeface="Verdana" pitchFamily="34" charset="0"/>
                <a:cs typeface="Verdana" pitchFamily="34" charset="0"/>
              </a:rPr>
              <a:t>,K</a:t>
            </a:r>
            <a:r>
              <a:rPr lang="en-US" sz="1800" b="0" i="1" baseline="-25000" dirty="0">
                <a:latin typeface="Verdana" pitchFamily="34" charset="0"/>
                <a:ea typeface="Verdana" pitchFamily="34" charset="0"/>
                <a:cs typeface="Verdana" pitchFamily="34" charset="0"/>
              </a:rPr>
              <a:t>i</a:t>
            </a:r>
            <a:r>
              <a:rPr lang="en-US" sz="1800" b="0" i="1" dirty="0">
                <a:latin typeface="Verdana" pitchFamily="34" charset="0"/>
                <a:ea typeface="Verdana" pitchFamily="34" charset="0"/>
                <a:cs typeface="Verdana" pitchFamily="34" charset="0"/>
              </a:rPr>
              <a:t>)</a:t>
            </a:r>
            <a:endParaRPr lang="en-US" sz="1800" b="0" dirty="0">
              <a:latin typeface="Verdana" pitchFamily="34" charset="0"/>
              <a:ea typeface="Verdana" pitchFamily="34" charset="0"/>
              <a:cs typeface="Verdana" pitchFamily="34" charset="0"/>
            </a:endParaRPr>
          </a:p>
          <a:p>
            <a:pPr marL="457200" indent="-457200">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This function is the main part of every round and consists of four sections:</a:t>
            </a:r>
          </a:p>
          <a:p>
            <a:pPr marL="793750" indent="-336550">
              <a:spcBef>
                <a:spcPts val="600"/>
              </a:spcBef>
              <a:spcAft>
                <a:spcPts val="600"/>
              </a:spcAft>
              <a:tabLst>
                <a:tab pos="793750" algn="l"/>
              </a:tabLst>
              <a:defRPr/>
            </a:pPr>
            <a:r>
              <a:rPr lang="en-US" sz="1800" dirty="0">
                <a:solidFill>
                  <a:srgbClr val="0000FF"/>
                </a:solidFill>
                <a:latin typeface="Verdana" pitchFamily="34" charset="0"/>
                <a:ea typeface="Verdana" pitchFamily="34" charset="0"/>
                <a:cs typeface="Verdana" pitchFamily="34" charset="0"/>
              </a:rPr>
              <a:t>1. </a:t>
            </a:r>
            <a:r>
              <a:rPr lang="en-US" sz="1800" b="0" dirty="0">
                <a:latin typeface="Verdana" pitchFamily="34" charset="0"/>
                <a:ea typeface="Verdana" pitchFamily="34" charset="0"/>
                <a:cs typeface="Verdana" pitchFamily="34" charset="0"/>
              </a:rPr>
              <a:t>	</a:t>
            </a:r>
            <a:r>
              <a:rPr lang="en-US" sz="1500" b="0" dirty="0">
                <a:latin typeface="Verdana" pitchFamily="34" charset="0"/>
                <a:ea typeface="Verdana" pitchFamily="34" charset="0"/>
                <a:cs typeface="Verdana" pitchFamily="34" charset="0"/>
              </a:rPr>
              <a:t>An expansion P-box (E-box, for 32 bit to 48 bit conversion)</a:t>
            </a:r>
          </a:p>
          <a:p>
            <a:pPr marL="793750" indent="-336550">
              <a:spcBef>
                <a:spcPts val="600"/>
              </a:spcBef>
              <a:spcAft>
                <a:spcPts val="600"/>
              </a:spcAft>
              <a:tabLst>
                <a:tab pos="793750" algn="l"/>
              </a:tabLst>
              <a:defRPr/>
            </a:pPr>
            <a:r>
              <a:rPr lang="en-US" sz="1500" dirty="0">
                <a:solidFill>
                  <a:srgbClr val="FF0000"/>
                </a:solidFill>
                <a:latin typeface="Verdana" pitchFamily="34" charset="0"/>
                <a:ea typeface="Verdana" pitchFamily="34" charset="0"/>
                <a:cs typeface="Verdana" pitchFamily="34" charset="0"/>
              </a:rPr>
              <a:t>2.</a:t>
            </a:r>
            <a:r>
              <a:rPr lang="en-US" sz="1500" b="0" dirty="0">
                <a:latin typeface="Verdana" pitchFamily="34" charset="0"/>
                <a:ea typeface="Verdana" pitchFamily="34" charset="0"/>
                <a:cs typeface="Verdana" pitchFamily="34" charset="0"/>
              </a:rPr>
              <a:t> 	A whitener (Exclusive-or that adds key)</a:t>
            </a:r>
          </a:p>
          <a:p>
            <a:pPr marL="793750" indent="-336550">
              <a:spcBef>
                <a:spcPts val="600"/>
              </a:spcBef>
              <a:spcAft>
                <a:spcPts val="600"/>
              </a:spcAft>
              <a:tabLst>
                <a:tab pos="793750" algn="l"/>
              </a:tabLst>
              <a:defRPr/>
            </a:pPr>
            <a:r>
              <a:rPr lang="en-US" sz="1500" dirty="0">
                <a:solidFill>
                  <a:srgbClr val="0000FF"/>
                </a:solidFill>
                <a:latin typeface="Verdana" pitchFamily="34" charset="0"/>
                <a:ea typeface="Verdana" pitchFamily="34" charset="0"/>
                <a:cs typeface="Verdana" pitchFamily="34" charset="0"/>
              </a:rPr>
              <a:t>3.</a:t>
            </a:r>
            <a:r>
              <a:rPr lang="en-US" sz="1500" b="0" dirty="0">
                <a:latin typeface="Verdana" pitchFamily="34" charset="0"/>
                <a:ea typeface="Verdana" pitchFamily="34" charset="0"/>
                <a:cs typeface="Verdana" pitchFamily="34" charset="0"/>
              </a:rPr>
              <a:t> 	A group of S-boxes (for 48 bit to 32 bit conversion)</a:t>
            </a:r>
          </a:p>
          <a:p>
            <a:pPr marL="793750" indent="-336550">
              <a:spcBef>
                <a:spcPts val="600"/>
              </a:spcBef>
              <a:spcAft>
                <a:spcPts val="600"/>
              </a:spcAft>
              <a:tabLst>
                <a:tab pos="793750" algn="l"/>
              </a:tabLst>
              <a:defRPr/>
            </a:pPr>
            <a:r>
              <a:rPr lang="en-US" sz="1500" dirty="0">
                <a:solidFill>
                  <a:srgbClr val="FF0000"/>
                </a:solidFill>
                <a:latin typeface="Verdana" pitchFamily="34" charset="0"/>
                <a:ea typeface="Verdana" pitchFamily="34" charset="0"/>
                <a:cs typeface="Verdana" pitchFamily="34" charset="0"/>
              </a:rPr>
              <a:t>4.</a:t>
            </a:r>
            <a:r>
              <a:rPr lang="en-US" sz="1500" b="0" dirty="0">
                <a:latin typeface="Verdana" pitchFamily="34" charset="0"/>
                <a:ea typeface="Verdana" pitchFamily="34" charset="0"/>
                <a:cs typeface="Verdana" pitchFamily="34" charset="0"/>
              </a:rPr>
              <a:t> 	A straight permutation P-box</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17"/>
          <p:cNvSpPr>
            <a:spLocks noChangeArrowheads="1"/>
          </p:cNvSpPr>
          <p:nvPr/>
        </p:nvSpPr>
        <p:spPr bwMode="auto">
          <a:xfrm>
            <a:off x="152400" y="950913"/>
            <a:ext cx="4038600" cy="36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800" b="0">
                <a:latin typeface="Verdana" pitchFamily="34" charset="0"/>
                <a:ea typeface="Verdana" pitchFamily="34" charset="0"/>
                <a:cs typeface="Verdana" pitchFamily="34" charset="0"/>
              </a:rPr>
              <a:t>Since R</a:t>
            </a:r>
            <a:r>
              <a:rPr lang="en-US" sz="1800" b="0" baseline="-25000">
                <a:latin typeface="Verdana" pitchFamily="34" charset="0"/>
                <a:ea typeface="Verdana" pitchFamily="34" charset="0"/>
                <a:cs typeface="Verdana" pitchFamily="34" charset="0"/>
              </a:rPr>
              <a:t>i−1</a:t>
            </a:r>
            <a:r>
              <a:rPr lang="en-US" sz="1800" b="0">
                <a:latin typeface="Verdana" pitchFamily="34" charset="0"/>
                <a:ea typeface="Verdana" pitchFamily="34" charset="0"/>
                <a:cs typeface="Verdana" pitchFamily="34" charset="0"/>
              </a:rPr>
              <a:t> is a 32-bit input and K</a:t>
            </a:r>
            <a:r>
              <a:rPr lang="en-US" sz="1800" b="0" baseline="-25000">
                <a:latin typeface="Verdana" pitchFamily="34" charset="0"/>
                <a:ea typeface="Verdana" pitchFamily="34" charset="0"/>
                <a:cs typeface="Verdana" pitchFamily="34" charset="0"/>
              </a:rPr>
              <a:t>i </a:t>
            </a:r>
            <a:r>
              <a:rPr lang="en-US" sz="1800" b="0">
                <a:latin typeface="Verdana" pitchFamily="34" charset="0"/>
                <a:ea typeface="Verdana" pitchFamily="34" charset="0"/>
                <a:cs typeface="Verdana" pitchFamily="34" charset="0"/>
              </a:rPr>
              <a:t>is a 48-bit key, we first need to expand R</a:t>
            </a:r>
            <a:r>
              <a:rPr lang="en-US" sz="1800" b="0" baseline="-25000">
                <a:latin typeface="Verdana" pitchFamily="34" charset="0"/>
                <a:ea typeface="Verdana" pitchFamily="34" charset="0"/>
                <a:cs typeface="Verdana" pitchFamily="34" charset="0"/>
              </a:rPr>
              <a:t>i−1</a:t>
            </a:r>
            <a:r>
              <a:rPr lang="en-US" sz="1800" b="0">
                <a:latin typeface="Verdana" pitchFamily="34" charset="0"/>
                <a:ea typeface="Verdana" pitchFamily="34" charset="0"/>
                <a:cs typeface="Verdana" pitchFamily="34" charset="0"/>
              </a:rPr>
              <a:t> to 48 bits. </a:t>
            </a:r>
          </a:p>
          <a:p>
            <a:pPr marL="457200" indent="-457200">
              <a:spcBef>
                <a:spcPts val="400"/>
              </a:spcBef>
              <a:spcAft>
                <a:spcPts val="400"/>
              </a:spcAft>
              <a:buFont typeface="Wingdings" pitchFamily="2" charset="2"/>
              <a:buChar char="Ø"/>
            </a:pPr>
            <a:r>
              <a:rPr lang="en-US" sz="1800" b="0">
                <a:latin typeface="Verdana" pitchFamily="34" charset="0"/>
                <a:ea typeface="Verdana" pitchFamily="34" charset="0"/>
                <a:cs typeface="Verdana" pitchFamily="34" charset="0"/>
              </a:rPr>
              <a:t>To do this, the 32-bit R value is expanded to 48 bits using an expansion P-box permutation table E (</a:t>
            </a:r>
            <a:r>
              <a:rPr lang="en-US" sz="1800" b="0">
                <a:solidFill>
                  <a:srgbClr val="0000FF"/>
                </a:solidFill>
                <a:latin typeface="Verdana" pitchFamily="34" charset="0"/>
                <a:ea typeface="Verdana" pitchFamily="34" charset="0"/>
                <a:cs typeface="Verdana" pitchFamily="34" charset="0"/>
              </a:rPr>
              <a:t>shown in Table-1</a:t>
            </a:r>
            <a:r>
              <a:rPr lang="en-US" sz="1800" b="0">
                <a:latin typeface="Verdana" pitchFamily="34" charset="0"/>
                <a:ea typeface="Verdana" pitchFamily="34" charset="0"/>
                <a:cs typeface="Verdana" pitchFamily="34" charset="0"/>
              </a:rPr>
              <a:t>). </a:t>
            </a:r>
          </a:p>
          <a:p>
            <a:pPr marL="457200" indent="-457200">
              <a:spcBef>
                <a:spcPts val="400"/>
              </a:spcBef>
              <a:spcAft>
                <a:spcPts val="400"/>
              </a:spcAft>
              <a:buFont typeface="Wingdings" pitchFamily="2" charset="2"/>
              <a:buChar char="Ø"/>
            </a:pPr>
            <a:r>
              <a:rPr lang="en-GB" sz="1800" b="0">
                <a:latin typeface="Verdana" pitchFamily="34" charset="0"/>
                <a:ea typeface="Verdana" pitchFamily="34" charset="0"/>
                <a:cs typeface="Verdana" pitchFamily="34" charset="0"/>
              </a:rPr>
              <a:t>The expansion table defines a permutation plus an expansion.</a:t>
            </a:r>
            <a:endParaRPr lang="en-US" sz="1800" b="0">
              <a:latin typeface="Verdana" pitchFamily="34" charset="0"/>
              <a:ea typeface="Verdana" pitchFamily="34" charset="0"/>
              <a:cs typeface="Verdana" pitchFamily="34" charset="0"/>
            </a:endParaRPr>
          </a:p>
        </p:txBody>
      </p:sp>
      <p:sp>
        <p:nvSpPr>
          <p:cNvPr id="4608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a:latin typeface="Verdana" pitchFamily="34" charset="0"/>
                <a:ea typeface="Verdana" pitchFamily="34" charset="0"/>
                <a:cs typeface="Verdana" pitchFamily="34" charset="0"/>
              </a:rPr>
              <a:t>DES Round Function </a:t>
            </a:r>
            <a:r>
              <a:rPr lang="en-US" altLang="en-US" sz="2000">
                <a:latin typeface="Verdana" pitchFamily="34" charset="0"/>
                <a:ea typeface="Verdana" pitchFamily="34" charset="0"/>
                <a:cs typeface="Verdana" pitchFamily="34" charset="0"/>
              </a:rPr>
              <a:t>f(R</a:t>
            </a:r>
            <a:r>
              <a:rPr lang="en-US" altLang="en-US" sz="2000" baseline="-25000">
                <a:latin typeface="Verdana" pitchFamily="34" charset="0"/>
                <a:ea typeface="Verdana" pitchFamily="34" charset="0"/>
                <a:cs typeface="Verdana" pitchFamily="34" charset="0"/>
              </a:rPr>
              <a:t>i-1</a:t>
            </a:r>
            <a:r>
              <a:rPr lang="en-US" altLang="en-US" sz="2000">
                <a:latin typeface="Verdana" pitchFamily="34" charset="0"/>
                <a:ea typeface="Verdana" pitchFamily="34" charset="0"/>
                <a:cs typeface="Verdana" pitchFamily="34" charset="0"/>
              </a:rPr>
              <a:t>,K</a:t>
            </a:r>
            <a:r>
              <a:rPr lang="en-US" altLang="en-US" sz="2000" baseline="-25000">
                <a:latin typeface="Verdana" pitchFamily="34" charset="0"/>
                <a:ea typeface="Verdana" pitchFamily="34" charset="0"/>
                <a:cs typeface="Verdana" pitchFamily="34" charset="0"/>
              </a:rPr>
              <a:t>i</a:t>
            </a:r>
            <a:r>
              <a:rPr lang="en-US" altLang="en-US" sz="2000">
                <a:latin typeface="Verdana" pitchFamily="34" charset="0"/>
                <a:ea typeface="Verdana" pitchFamily="34" charset="0"/>
                <a:cs typeface="Verdana" pitchFamily="34" charset="0"/>
              </a:rPr>
              <a:t>):</a:t>
            </a:r>
          </a:p>
        </p:txBody>
      </p:sp>
      <p:pic>
        <p:nvPicPr>
          <p:cNvPr id="4608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105400"/>
            <a:ext cx="8610600"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 Box 14"/>
          <p:cNvSpPr txBox="1">
            <a:spLocks noChangeArrowheads="1"/>
          </p:cNvSpPr>
          <p:nvPr/>
        </p:nvSpPr>
        <p:spPr bwMode="auto">
          <a:xfrm>
            <a:off x="3124200" y="6427788"/>
            <a:ext cx="4041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ea typeface="Verdana" pitchFamily="34" charset="0"/>
                <a:cs typeface="Verdana" pitchFamily="34" charset="0"/>
              </a:rPr>
              <a:t>Figure:  </a:t>
            </a:r>
            <a:r>
              <a:rPr lang="en-US" sz="1700">
                <a:latin typeface="Verdana" pitchFamily="34" charset="0"/>
                <a:ea typeface="Verdana" pitchFamily="34" charset="0"/>
                <a:cs typeface="Verdana" pitchFamily="34" charset="0"/>
              </a:rPr>
              <a:t>Expansion permutation</a:t>
            </a:r>
          </a:p>
        </p:txBody>
      </p:sp>
      <p:pic>
        <p:nvPicPr>
          <p:cNvPr id="4608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1188" y="1017588"/>
            <a:ext cx="449421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Rectangle 17"/>
          <p:cNvSpPr>
            <a:spLocks noChangeArrowheads="1"/>
          </p:cNvSpPr>
          <p:nvPr/>
        </p:nvSpPr>
        <p:spPr bwMode="auto">
          <a:xfrm>
            <a:off x="152400" y="533400"/>
            <a:ext cx="685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pPr>
            <a:r>
              <a:rPr lang="en-US" sz="1800">
                <a:solidFill>
                  <a:srgbClr val="0000FF"/>
                </a:solidFill>
                <a:latin typeface="Verdana" pitchFamily="34" charset="0"/>
                <a:ea typeface="Verdana" pitchFamily="34" charset="0"/>
                <a:cs typeface="Verdana" pitchFamily="34" charset="0"/>
              </a:rPr>
              <a:t>1. The E-box expansion permutation:</a:t>
            </a:r>
            <a:endParaRPr lang="en-US" sz="1800" b="0">
              <a:solidFill>
                <a:srgbClr val="0000FF"/>
              </a:solidFill>
              <a:latin typeface="Verdana" pitchFamily="34" charset="0"/>
              <a:ea typeface="Verdana" pitchFamily="34" charset="0"/>
              <a:cs typeface="Verdana" pitchFamily="34" charset="0"/>
            </a:endParaRPr>
          </a:p>
        </p:txBody>
      </p:sp>
      <p:sp>
        <p:nvSpPr>
          <p:cNvPr id="46090" name="Rectangle 17"/>
          <p:cNvSpPr>
            <a:spLocks noChangeArrowheads="1"/>
          </p:cNvSpPr>
          <p:nvPr/>
        </p:nvSpPr>
        <p:spPr bwMode="auto">
          <a:xfrm>
            <a:off x="5029200" y="4114800"/>
            <a:ext cx="3657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500">
                <a:solidFill>
                  <a:srgbClr val="0000FF"/>
                </a:solidFill>
                <a:latin typeface="Verdana" pitchFamily="34" charset="0"/>
                <a:ea typeface="Verdana" pitchFamily="34" charset="0"/>
                <a:cs typeface="Verdana" pitchFamily="34" charset="0"/>
              </a:rPr>
              <a:t>Table-1:</a:t>
            </a:r>
            <a:r>
              <a:rPr lang="en-US" sz="1500">
                <a:latin typeface="Verdana" pitchFamily="34" charset="0"/>
                <a:ea typeface="Verdana" pitchFamily="34" charset="0"/>
                <a:cs typeface="Verdana" pitchFamily="34" charset="0"/>
              </a:rPr>
              <a:t> </a:t>
            </a:r>
            <a:r>
              <a:rPr lang="en-GB" sz="1500">
                <a:latin typeface="Verdana" pitchFamily="34" charset="0"/>
                <a:ea typeface="Verdana" pitchFamily="34" charset="0"/>
                <a:cs typeface="Verdana" pitchFamily="34" charset="0"/>
              </a:rPr>
              <a:t>Expansion P-box table</a:t>
            </a:r>
            <a:endParaRPr lang="en-US" sz="150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17"/>
          <p:cNvSpPr>
            <a:spLocks noChangeArrowheads="1"/>
          </p:cNvSpPr>
          <p:nvPr/>
        </p:nvSpPr>
        <p:spPr bwMode="auto">
          <a:xfrm>
            <a:off x="152400" y="793750"/>
            <a:ext cx="8763000" cy="2124075"/>
          </a:xfrm>
          <a:prstGeom prst="rect">
            <a:avLst/>
          </a:prstGeom>
          <a:noFill/>
          <a:ln w="9525">
            <a:noFill/>
            <a:miter lim="800000"/>
            <a:headEnd/>
            <a:tailEnd/>
          </a:ln>
        </p:spPr>
        <p:txBody>
          <a:bodyPr anchor="ctr">
            <a:spAutoFit/>
          </a:bodyPr>
          <a:lstStyle/>
          <a:p>
            <a:pPr marL="457200" indent="-457200">
              <a:spcBef>
                <a:spcPts val="600"/>
              </a:spcBef>
              <a:spcAft>
                <a:spcPts val="600"/>
              </a:spcAft>
              <a:defRPr/>
            </a:pPr>
            <a:r>
              <a:rPr lang="en-US" sz="1800" dirty="0">
                <a:solidFill>
                  <a:srgbClr val="0000FF"/>
                </a:solidFill>
                <a:latin typeface="Verdana" pitchFamily="34" charset="0"/>
                <a:ea typeface="Verdana" pitchFamily="34" charset="0"/>
                <a:cs typeface="Verdana" pitchFamily="34" charset="0"/>
              </a:rPr>
              <a:t>2. Whitener (Exclusive-or):</a:t>
            </a:r>
          </a:p>
          <a:p>
            <a:pPr marL="457200" indent="-457200">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After the expansion permutation, DES uses the XOR operation on the expanded right section and the round key.</a:t>
            </a:r>
          </a:p>
          <a:p>
            <a:pPr marL="1371600" indent="-457200">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Note that both the right section and the key are 48-bits in length. Also note that the round key is used only in this operation.</a:t>
            </a:r>
          </a:p>
          <a:p>
            <a:pPr marL="457200" indent="-457200">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That expanded value is then exclusive-</a:t>
            </a:r>
            <a:r>
              <a:rPr lang="en-US" sz="1800" b="0" dirty="0" err="1">
                <a:latin typeface="Verdana" pitchFamily="34" charset="0"/>
                <a:ea typeface="Verdana" pitchFamily="34" charset="0"/>
                <a:cs typeface="Verdana" pitchFamily="34" charset="0"/>
              </a:rPr>
              <a:t>or'ed</a:t>
            </a:r>
            <a:r>
              <a:rPr lang="en-US" sz="1800" b="0" dirty="0">
                <a:latin typeface="Verdana" pitchFamily="34" charset="0"/>
                <a:ea typeface="Verdana" pitchFamily="34" charset="0"/>
                <a:cs typeface="Verdana" pitchFamily="34" charset="0"/>
              </a:rPr>
              <a:t> with the 48-bit </a:t>
            </a:r>
            <a:r>
              <a:rPr lang="en-US" sz="1800" b="0" dirty="0" err="1">
                <a:latin typeface="Verdana" pitchFamily="34" charset="0"/>
                <a:ea typeface="Verdana" pitchFamily="34" charset="0"/>
                <a:cs typeface="Verdana" pitchFamily="34" charset="0"/>
              </a:rPr>
              <a:t>subkey</a:t>
            </a:r>
            <a:r>
              <a:rPr lang="en-US" sz="1800" b="0" dirty="0">
                <a:latin typeface="Verdana" pitchFamily="34" charset="0"/>
                <a:ea typeface="Verdana" pitchFamily="34" charset="0"/>
                <a:cs typeface="Verdana" pitchFamily="34" charset="0"/>
              </a:rPr>
              <a:t>. </a:t>
            </a:r>
          </a:p>
        </p:txBody>
      </p:sp>
      <p:sp>
        <p:nvSpPr>
          <p:cNvPr id="47109"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a:latin typeface="Verdana" pitchFamily="34" charset="0"/>
                <a:ea typeface="Verdana" pitchFamily="34" charset="0"/>
                <a:cs typeface="Verdana" pitchFamily="34" charset="0"/>
              </a:rPr>
              <a:t>DES Round Function </a:t>
            </a:r>
            <a:r>
              <a:rPr lang="en-US" altLang="en-US" sz="2000">
                <a:latin typeface="Verdana" pitchFamily="34" charset="0"/>
                <a:ea typeface="Verdana" pitchFamily="34" charset="0"/>
                <a:cs typeface="Verdana" pitchFamily="34" charset="0"/>
              </a:rPr>
              <a:t>f(R</a:t>
            </a:r>
            <a:r>
              <a:rPr lang="en-US" altLang="en-US" sz="2000" baseline="-25000">
                <a:latin typeface="Verdana" pitchFamily="34" charset="0"/>
                <a:ea typeface="Verdana" pitchFamily="34" charset="0"/>
                <a:cs typeface="Verdana" pitchFamily="34" charset="0"/>
              </a:rPr>
              <a:t>i-1</a:t>
            </a:r>
            <a:r>
              <a:rPr lang="en-US" altLang="en-US" sz="2000">
                <a:latin typeface="Verdana" pitchFamily="34" charset="0"/>
                <a:ea typeface="Verdana" pitchFamily="34" charset="0"/>
                <a:cs typeface="Verdana" pitchFamily="34" charset="0"/>
              </a:rPr>
              <a:t>,K</a:t>
            </a:r>
            <a:r>
              <a:rPr lang="en-US" altLang="en-US" sz="2000" baseline="-25000">
                <a:latin typeface="Verdana" pitchFamily="34" charset="0"/>
                <a:ea typeface="Verdana" pitchFamily="34" charset="0"/>
                <a:cs typeface="Verdana" pitchFamily="34" charset="0"/>
              </a:rPr>
              <a:t>i</a:t>
            </a:r>
            <a:r>
              <a:rPr lang="en-US" altLang="en-US" sz="2000">
                <a:latin typeface="Verdana" pitchFamily="34" charset="0"/>
                <a:ea typeface="Verdana" pitchFamily="34" charset="0"/>
                <a:cs typeface="Verdana" pitchFamily="34" charset="0"/>
              </a:rPr>
              <a:t>):</a:t>
            </a:r>
          </a:p>
        </p:txBody>
      </p:sp>
      <p:pic>
        <p:nvPicPr>
          <p:cNvPr id="471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10000"/>
            <a:ext cx="3609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Text Box 14"/>
          <p:cNvSpPr txBox="1">
            <a:spLocks noChangeArrowheads="1"/>
          </p:cNvSpPr>
          <p:nvPr/>
        </p:nvSpPr>
        <p:spPr bwMode="auto">
          <a:xfrm>
            <a:off x="3468688" y="5867400"/>
            <a:ext cx="23225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ea typeface="Verdana" pitchFamily="34" charset="0"/>
                <a:cs typeface="Verdana" pitchFamily="34" charset="0"/>
              </a:rPr>
              <a:t>Figure:  </a:t>
            </a:r>
            <a:r>
              <a:rPr lang="en-US" sz="1700">
                <a:latin typeface="Verdana" pitchFamily="34" charset="0"/>
                <a:ea typeface="Verdana" pitchFamily="34" charset="0"/>
                <a:cs typeface="Verdana" pitchFamily="34" charset="0"/>
              </a:rPr>
              <a:t>Whitener</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49800"/>
            <a:ext cx="77057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18" descr="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7"/>
          <p:cNvSpPr>
            <a:spLocks noChangeArrowheads="1"/>
          </p:cNvSpPr>
          <p:nvPr/>
        </p:nvSpPr>
        <p:spPr bwMode="auto">
          <a:xfrm>
            <a:off x="152400" y="409575"/>
            <a:ext cx="8763000"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93000"/>
              </a:lnSpc>
              <a:spcBef>
                <a:spcPts val="400"/>
              </a:spcBef>
              <a:spcAft>
                <a:spcPts val="400"/>
              </a:spcAft>
              <a:defRPr/>
            </a:pPr>
            <a:r>
              <a:rPr lang="en-US" sz="1800" dirty="0">
                <a:solidFill>
                  <a:srgbClr val="0000FF"/>
                </a:solidFill>
                <a:latin typeface="Verdana" pitchFamily="34" charset="0"/>
                <a:ea typeface="Verdana" pitchFamily="34" charset="0"/>
                <a:cs typeface="Verdana" pitchFamily="34" charset="0"/>
              </a:rPr>
              <a:t>3. The S-boxes (substitute 48 bits to 32 bits):</a:t>
            </a:r>
          </a:p>
          <a:p>
            <a:pPr marL="457200" indent="-457200">
              <a:lnSpc>
                <a:spcPct val="93000"/>
              </a:lnSpc>
              <a:spcBef>
                <a:spcPts val="100"/>
              </a:spcBef>
              <a:spcAft>
                <a:spcPts val="100"/>
              </a:spcAft>
              <a:buFont typeface="Wingdings" pitchFamily="2" charset="2"/>
              <a:buChar char="Ø"/>
              <a:defRPr/>
            </a:pPr>
            <a:r>
              <a:rPr lang="en-US" sz="1600" b="0" dirty="0">
                <a:latin typeface="Verdana" pitchFamily="34" charset="0"/>
                <a:ea typeface="Verdana" pitchFamily="34" charset="0"/>
                <a:cs typeface="Verdana" pitchFamily="34" charset="0"/>
              </a:rPr>
              <a:t>In DES, a non-linearity is introduced into the encryption so that decryption will be computationally infeasible without the secret key. This is achieved with the use of S-boxes . which are basically non-linear substitution tables where either the output is smaller than the input or vice versa.</a:t>
            </a:r>
          </a:p>
          <a:p>
            <a:pPr marL="1389063" indent="-457200">
              <a:lnSpc>
                <a:spcPct val="93000"/>
              </a:lnSpc>
              <a:spcBef>
                <a:spcPts val="100"/>
              </a:spcBef>
              <a:spcAft>
                <a:spcPts val="100"/>
              </a:spcAft>
              <a:buFont typeface="Wingdings" pitchFamily="2" charset="2"/>
              <a:buChar char="v"/>
              <a:defRPr/>
            </a:pPr>
            <a:r>
              <a:rPr lang="en-US" sz="1700" b="0" dirty="0">
                <a:latin typeface="Verdana" pitchFamily="34" charset="0"/>
                <a:ea typeface="Verdana" pitchFamily="34" charset="0"/>
                <a:cs typeface="Verdana" pitchFamily="34" charset="0"/>
              </a:rPr>
              <a:t>The </a:t>
            </a:r>
            <a:r>
              <a:rPr lang="en-US" sz="1700" b="0" dirty="0">
                <a:solidFill>
                  <a:srgbClr val="0000FF"/>
                </a:solidFill>
                <a:latin typeface="Verdana" pitchFamily="34" charset="0"/>
                <a:ea typeface="Verdana" pitchFamily="34" charset="0"/>
                <a:cs typeface="Verdana" pitchFamily="34" charset="0"/>
              </a:rPr>
              <a:t>S-boxes are the only non-linear operation in DES </a:t>
            </a:r>
            <a:r>
              <a:rPr lang="en-US" sz="1700" b="0" dirty="0">
                <a:latin typeface="Verdana" pitchFamily="34" charset="0"/>
                <a:ea typeface="Verdana" pitchFamily="34" charset="0"/>
                <a:cs typeface="Verdana" pitchFamily="34" charset="0"/>
              </a:rPr>
              <a:t>that do the real mixing (confusion). </a:t>
            </a:r>
          </a:p>
          <a:p>
            <a:pPr marL="457200" indent="-457200">
              <a:lnSpc>
                <a:spcPct val="93000"/>
              </a:lnSpc>
              <a:spcBef>
                <a:spcPts val="100"/>
              </a:spcBef>
              <a:spcAft>
                <a:spcPts val="100"/>
              </a:spcAft>
              <a:buFont typeface="Wingdings" pitchFamily="2" charset="2"/>
              <a:buChar char="Ø"/>
              <a:defRPr/>
            </a:pPr>
            <a:r>
              <a:rPr lang="en-US" sz="1700" b="0" dirty="0">
                <a:latin typeface="Verdana" pitchFamily="34" charset="0"/>
                <a:ea typeface="Verdana" pitchFamily="34" charset="0"/>
                <a:cs typeface="Verdana" pitchFamily="34" charset="0"/>
              </a:rPr>
              <a:t>DES uses 8 S-boxes, each with a 6-bit input and a 4-bit output, that is it accepts a 48-bit input and produces 32-bit number as output (</a:t>
            </a:r>
            <a:r>
              <a:rPr lang="en-US" sz="1700" b="0" dirty="0">
                <a:solidFill>
                  <a:srgbClr val="FF0000"/>
                </a:solidFill>
                <a:latin typeface="Verdana" pitchFamily="34" charset="0"/>
                <a:ea typeface="Verdana" pitchFamily="34" charset="0"/>
                <a:cs typeface="Verdana" pitchFamily="34" charset="0"/>
              </a:rPr>
              <a:t>defined in table-2</a:t>
            </a:r>
            <a:r>
              <a:rPr lang="en-US" sz="1700" b="0" dirty="0">
                <a:latin typeface="Verdana" pitchFamily="34" charset="0"/>
                <a:ea typeface="Verdana" pitchFamily="34" charset="0"/>
                <a:cs typeface="Verdana" pitchFamily="34" charset="0"/>
              </a:rPr>
              <a:t>). </a:t>
            </a:r>
          </a:p>
          <a:p>
            <a:pPr marL="1390650" indent="-457200">
              <a:lnSpc>
                <a:spcPct val="93000"/>
              </a:lnSpc>
              <a:spcBef>
                <a:spcPts val="100"/>
              </a:spcBef>
              <a:spcAft>
                <a:spcPts val="100"/>
              </a:spcAft>
              <a:buFont typeface="Wingdings" pitchFamily="2" charset="2"/>
              <a:buChar char="v"/>
              <a:defRPr/>
            </a:pPr>
            <a:r>
              <a:rPr lang="en-US" sz="1700" b="0" dirty="0">
                <a:latin typeface="Verdana" pitchFamily="34" charset="0"/>
                <a:ea typeface="Verdana" pitchFamily="34" charset="0"/>
                <a:cs typeface="Verdana" pitchFamily="34" charset="0"/>
              </a:rPr>
              <a:t>The resulting 48 bits from whitener operation are divided into eight 6-bit chunks, each of which is fed into an S-Box that mixes the bits and produces a 4-bit output (</a:t>
            </a:r>
            <a:r>
              <a:rPr lang="en-US" sz="1700" dirty="0">
                <a:solidFill>
                  <a:srgbClr val="FF0000"/>
                </a:solidFill>
                <a:latin typeface="Verdana" pitchFamily="34" charset="0"/>
                <a:ea typeface="Verdana" pitchFamily="34" charset="0"/>
                <a:cs typeface="Verdana" pitchFamily="34" charset="0"/>
              </a:rPr>
              <a:t>The 8 S-boxes are shown in table-3</a:t>
            </a:r>
            <a:r>
              <a:rPr lang="en-US" sz="1700" b="0" dirty="0">
                <a:latin typeface="Verdana" pitchFamily="34" charset="0"/>
                <a:ea typeface="Verdana" pitchFamily="34" charset="0"/>
                <a:cs typeface="Verdana" pitchFamily="34" charset="0"/>
              </a:rPr>
              <a:t>). Those 4-bit outputs are combined into a 32-bit value. </a:t>
            </a:r>
          </a:p>
          <a:p>
            <a:pPr marL="1390650" indent="-457200">
              <a:lnSpc>
                <a:spcPct val="93000"/>
              </a:lnSpc>
              <a:spcBef>
                <a:spcPts val="100"/>
              </a:spcBef>
              <a:spcAft>
                <a:spcPts val="100"/>
              </a:spcAft>
              <a:buFont typeface="Wingdings" pitchFamily="2" charset="2"/>
              <a:buChar char="v"/>
              <a:defRPr/>
            </a:pPr>
            <a:r>
              <a:rPr lang="en-US" sz="1700" b="0" dirty="0">
                <a:latin typeface="Verdana" pitchFamily="34" charset="0"/>
                <a:ea typeface="Verdana" pitchFamily="34" charset="0"/>
                <a:cs typeface="Verdana" pitchFamily="34" charset="0"/>
              </a:rPr>
              <a:t>The first and last bits of the 6-bit input of each S-box determine which column permutation is used. It provides non-linearity (confusion).</a:t>
            </a:r>
          </a:p>
        </p:txBody>
      </p:sp>
      <p:sp>
        <p:nvSpPr>
          <p:cNvPr id="48134" name="Text Box 12"/>
          <p:cNvSpPr txBox="1">
            <a:spLocks noChangeArrowheads="1"/>
          </p:cNvSpPr>
          <p:nvPr/>
        </p:nvSpPr>
        <p:spPr bwMode="auto">
          <a:xfrm>
            <a:off x="5867400" y="6503988"/>
            <a:ext cx="21764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ea typeface="Verdana" pitchFamily="34" charset="0"/>
                <a:cs typeface="Verdana" pitchFamily="34" charset="0"/>
              </a:rPr>
              <a:t>Figure:  </a:t>
            </a:r>
            <a:r>
              <a:rPr lang="en-US" sz="1700">
                <a:latin typeface="Verdana" pitchFamily="34" charset="0"/>
                <a:ea typeface="Verdana" pitchFamily="34" charset="0"/>
                <a:cs typeface="Verdana" pitchFamily="34" charset="0"/>
              </a:rPr>
              <a:t>S-boxes</a:t>
            </a:r>
          </a:p>
        </p:txBody>
      </p:sp>
      <p:sp>
        <p:nvSpPr>
          <p:cNvPr id="4813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a:latin typeface="Verdana" pitchFamily="34" charset="0"/>
                <a:ea typeface="Verdana" pitchFamily="34" charset="0"/>
                <a:cs typeface="Verdana" pitchFamily="34" charset="0"/>
              </a:rPr>
              <a:t>DES Round Function </a:t>
            </a:r>
            <a:r>
              <a:rPr lang="en-US" altLang="en-US" sz="2000">
                <a:latin typeface="Verdana" pitchFamily="34" charset="0"/>
                <a:ea typeface="Verdana" pitchFamily="34" charset="0"/>
                <a:cs typeface="Verdana" pitchFamily="34" charset="0"/>
              </a:rPr>
              <a:t>f(R</a:t>
            </a:r>
            <a:r>
              <a:rPr lang="en-US" altLang="en-US" sz="2000" baseline="-25000">
                <a:latin typeface="Verdana" pitchFamily="34" charset="0"/>
                <a:ea typeface="Verdana" pitchFamily="34" charset="0"/>
                <a:cs typeface="Verdana" pitchFamily="34" charset="0"/>
              </a:rPr>
              <a:t>i-1</a:t>
            </a:r>
            <a:r>
              <a:rPr lang="en-US" altLang="en-US" sz="2000">
                <a:latin typeface="Verdana" pitchFamily="34" charset="0"/>
                <a:ea typeface="Verdana" pitchFamily="34" charset="0"/>
                <a:cs typeface="Verdana" pitchFamily="34" charset="0"/>
              </a:rPr>
              <a:t>,K</a:t>
            </a:r>
            <a:r>
              <a:rPr lang="en-US" altLang="en-US" sz="2000" baseline="-25000">
                <a:latin typeface="Verdana" pitchFamily="34" charset="0"/>
                <a:ea typeface="Verdana" pitchFamily="34" charset="0"/>
                <a:cs typeface="Verdana" pitchFamily="34" charset="0"/>
              </a:rPr>
              <a:t>i</a:t>
            </a:r>
            <a:r>
              <a:rPr lang="en-US" altLang="en-US" sz="2000">
                <a:latin typeface="Verdana" pitchFamily="34" charset="0"/>
                <a:ea typeface="Verdana" pitchFamily="34" charset="0"/>
                <a:cs typeface="Verdana" pitchFamily="34" charset="0"/>
              </a:rPr>
              <a:t>):</a:t>
            </a:r>
          </a:p>
        </p:txBody>
      </p:sp>
      <p:sp>
        <p:nvSpPr>
          <p:cNvPr id="3" name="Slide Number Placeholder 2"/>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17"/>
          <p:cNvSpPr>
            <a:spLocks noChangeArrowheads="1"/>
          </p:cNvSpPr>
          <p:nvPr/>
        </p:nvSpPr>
        <p:spPr bwMode="auto">
          <a:xfrm>
            <a:off x="152400" y="496888"/>
            <a:ext cx="87630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pPr>
            <a:r>
              <a:rPr lang="en-US" sz="1800">
                <a:solidFill>
                  <a:srgbClr val="0000FF"/>
                </a:solidFill>
                <a:latin typeface="Verdana" pitchFamily="34" charset="0"/>
                <a:ea typeface="Verdana" pitchFamily="34" charset="0"/>
                <a:cs typeface="Verdana" pitchFamily="34" charset="0"/>
              </a:rPr>
              <a:t>4. Straight Permutation (P-box):</a:t>
            </a:r>
          </a:p>
          <a:p>
            <a:pPr marL="457200" indent="-457200">
              <a:spcBef>
                <a:spcPts val="600"/>
              </a:spcBef>
              <a:spcAft>
                <a:spcPts val="600"/>
              </a:spcAft>
              <a:buFont typeface="Wingdings" pitchFamily="2" charset="2"/>
              <a:buChar char="Ø"/>
            </a:pPr>
            <a:r>
              <a:rPr lang="en-US" sz="1800" b="0">
                <a:latin typeface="Verdana" pitchFamily="34" charset="0"/>
                <a:ea typeface="Verdana" pitchFamily="34" charset="0"/>
                <a:cs typeface="Verdana" pitchFamily="34" charset="0"/>
              </a:rPr>
              <a:t>The combined 32 bits from the previous step are permuted once again to produce the 32 bits output of the f-function using expansion P-box table (Shown in Table-4).</a:t>
            </a:r>
          </a:p>
        </p:txBody>
      </p:sp>
      <p:pic>
        <p:nvPicPr>
          <p:cNvPr id="522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038600"/>
            <a:ext cx="755015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 Box 14"/>
          <p:cNvSpPr txBox="1">
            <a:spLocks noChangeArrowheads="1"/>
          </p:cNvSpPr>
          <p:nvPr/>
        </p:nvSpPr>
        <p:spPr bwMode="auto">
          <a:xfrm>
            <a:off x="2971800" y="6096000"/>
            <a:ext cx="46132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ea typeface="Verdana" pitchFamily="34" charset="0"/>
                <a:cs typeface="Verdana" pitchFamily="34" charset="0"/>
              </a:rPr>
              <a:t>Table-4:  </a:t>
            </a:r>
            <a:r>
              <a:rPr lang="en-US" sz="1700">
                <a:latin typeface="Verdana" pitchFamily="34" charset="0"/>
                <a:ea typeface="Verdana" pitchFamily="34" charset="0"/>
                <a:cs typeface="Verdana" pitchFamily="34" charset="0"/>
              </a:rPr>
              <a:t>Straight permutation table</a:t>
            </a:r>
          </a:p>
        </p:txBody>
      </p:sp>
      <p:sp>
        <p:nvSpPr>
          <p:cNvPr id="52231"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a:latin typeface="Verdana" pitchFamily="34" charset="0"/>
                <a:ea typeface="Verdana" pitchFamily="34" charset="0"/>
                <a:cs typeface="Verdana" pitchFamily="34" charset="0"/>
              </a:rPr>
              <a:t>DES Round Function </a:t>
            </a:r>
            <a:r>
              <a:rPr lang="en-US" altLang="en-US" sz="2000">
                <a:latin typeface="Verdana" pitchFamily="34" charset="0"/>
                <a:ea typeface="Verdana" pitchFamily="34" charset="0"/>
                <a:cs typeface="Verdana" pitchFamily="34" charset="0"/>
              </a:rPr>
              <a:t>f(R</a:t>
            </a:r>
            <a:r>
              <a:rPr lang="en-US" altLang="en-US" sz="2000" baseline="-25000">
                <a:latin typeface="Verdana" pitchFamily="34" charset="0"/>
                <a:ea typeface="Verdana" pitchFamily="34" charset="0"/>
                <a:cs typeface="Verdana" pitchFamily="34" charset="0"/>
              </a:rPr>
              <a:t>i-1</a:t>
            </a:r>
            <a:r>
              <a:rPr lang="en-US" altLang="en-US" sz="2000">
                <a:latin typeface="Verdana" pitchFamily="34" charset="0"/>
                <a:ea typeface="Verdana" pitchFamily="34" charset="0"/>
                <a:cs typeface="Verdana" pitchFamily="34" charset="0"/>
              </a:rPr>
              <a:t>,K</a:t>
            </a:r>
            <a:r>
              <a:rPr lang="en-US" altLang="en-US" sz="2000" baseline="-25000">
                <a:latin typeface="Verdana" pitchFamily="34" charset="0"/>
                <a:ea typeface="Verdana" pitchFamily="34" charset="0"/>
                <a:cs typeface="Verdana" pitchFamily="34" charset="0"/>
              </a:rPr>
              <a:t>i</a:t>
            </a:r>
            <a:r>
              <a:rPr lang="en-US" altLang="en-US" sz="2000">
                <a:latin typeface="Verdana" pitchFamily="34" charset="0"/>
                <a:ea typeface="Verdana" pitchFamily="34" charset="0"/>
                <a:cs typeface="Verdana" pitchFamily="34" charset="0"/>
              </a:rPr>
              <a:t>):</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17"/>
          <p:cNvSpPr>
            <a:spLocks noChangeArrowheads="1"/>
          </p:cNvSpPr>
          <p:nvPr/>
        </p:nvSpPr>
        <p:spPr bwMode="auto">
          <a:xfrm>
            <a:off x="152400" y="496888"/>
            <a:ext cx="876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buFont typeface="Wingdings" pitchFamily="2" charset="2"/>
              <a:buChar char="Ø"/>
            </a:pPr>
            <a:r>
              <a:rPr lang="en-US" sz="1800" b="0">
                <a:latin typeface="Verdana" pitchFamily="34" charset="0"/>
                <a:ea typeface="Verdana" pitchFamily="34" charset="0"/>
                <a:cs typeface="Verdana" pitchFamily="34" charset="0"/>
              </a:rPr>
              <a:t>Figure below shows the DES round function f(x,k).</a:t>
            </a:r>
          </a:p>
        </p:txBody>
      </p:sp>
      <p:pic>
        <p:nvPicPr>
          <p:cNvPr id="53253" name="Picture 2" descr="DES F 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990600"/>
            <a:ext cx="5124450"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17"/>
          <p:cNvSpPr>
            <a:spLocks noChangeArrowheads="1"/>
          </p:cNvSpPr>
          <p:nvPr/>
        </p:nvSpPr>
        <p:spPr bwMode="auto">
          <a:xfrm>
            <a:off x="762000" y="4800600"/>
            <a:ext cx="838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1500">
                <a:solidFill>
                  <a:srgbClr val="0000FF"/>
                </a:solidFill>
                <a:latin typeface="Verdana" pitchFamily="34" charset="0"/>
                <a:ea typeface="Verdana" pitchFamily="34" charset="0"/>
                <a:cs typeface="Verdana" pitchFamily="34" charset="0"/>
              </a:rPr>
              <a:t>Figure-:</a:t>
            </a:r>
            <a:r>
              <a:rPr lang="en-US" sz="1500">
                <a:latin typeface="Verdana" pitchFamily="34" charset="0"/>
                <a:ea typeface="Verdana" pitchFamily="34" charset="0"/>
                <a:cs typeface="Verdana" pitchFamily="34" charset="0"/>
              </a:rPr>
              <a:t> The complex f(x,k) function of the DES algorithm.</a:t>
            </a:r>
          </a:p>
        </p:txBody>
      </p:sp>
      <p:sp>
        <p:nvSpPr>
          <p:cNvPr id="30724" name="Rectangle 4"/>
          <p:cNvSpPr>
            <a:spLocks noChangeArrowheads="1"/>
          </p:cNvSpPr>
          <p:nvPr/>
        </p:nvSpPr>
        <p:spPr bwMode="auto">
          <a:xfrm>
            <a:off x="228600" y="5334000"/>
            <a:ext cx="8610600" cy="1077913"/>
          </a:xfrm>
          <a:prstGeom prst="rect">
            <a:avLst/>
          </a:prstGeom>
          <a:noFill/>
          <a:ln w="9525">
            <a:noFill/>
            <a:miter lim="800000"/>
            <a:headEnd/>
            <a:tailEnd/>
          </a:ln>
          <a:effectLst/>
        </p:spPr>
        <p:txBody>
          <a:bodyPr anchor="ctr">
            <a:spAutoFit/>
          </a:bodyPr>
          <a:lstStyle/>
          <a:p>
            <a:pPr>
              <a:defRPr/>
            </a:pPr>
            <a:r>
              <a:rPr lang="en-GB" sz="1600" dirty="0">
                <a:solidFill>
                  <a:srgbClr val="0000FF"/>
                </a:solidFill>
                <a:latin typeface="Verdana" pitchFamily="34" charset="0"/>
                <a:ea typeface="Verdana" pitchFamily="34" charset="0"/>
                <a:cs typeface="Verdana" pitchFamily="34" charset="0"/>
              </a:rPr>
              <a:t>Note:</a:t>
            </a:r>
            <a:endParaRPr lang="en-US" sz="1600" dirty="0">
              <a:solidFill>
                <a:srgbClr val="0000FF"/>
              </a:solidFill>
              <a:latin typeface="Verdana" pitchFamily="34" charset="0"/>
              <a:ea typeface="Verdana" pitchFamily="34" charset="0"/>
              <a:cs typeface="Verdana" pitchFamily="34" charset="0"/>
            </a:endParaRPr>
          </a:p>
          <a:p>
            <a:pPr marL="457200" indent="-457200">
              <a:buFont typeface="Wingdings" pitchFamily="2" charset="2"/>
              <a:buChar char="Ø"/>
              <a:defRPr/>
            </a:pPr>
            <a:r>
              <a:rPr lang="en-GB" sz="1600" b="0" dirty="0">
                <a:latin typeface="Verdana" pitchFamily="34" charset="0"/>
                <a:ea typeface="Verdana" pitchFamily="34" charset="0"/>
                <a:cs typeface="Verdana" pitchFamily="34" charset="0"/>
              </a:rPr>
              <a:t>The s-boxes provide the “confusion” of data and key values, whilst the permutation P then spreads this as widely as possible, so each S-box output affects as many S-box inputs in the next round as possible, giving “diffusion”.</a:t>
            </a:r>
          </a:p>
        </p:txBody>
      </p:sp>
      <p:sp>
        <p:nvSpPr>
          <p:cNvPr id="53256"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a:latin typeface="Verdana" pitchFamily="34" charset="0"/>
                <a:ea typeface="Verdana" pitchFamily="34" charset="0"/>
                <a:cs typeface="Verdana" pitchFamily="34" charset="0"/>
              </a:rPr>
              <a:t>DES Round Function </a:t>
            </a:r>
            <a:r>
              <a:rPr lang="en-US" altLang="en-US" sz="2000">
                <a:latin typeface="Verdana" pitchFamily="34" charset="0"/>
                <a:ea typeface="Verdana" pitchFamily="34" charset="0"/>
                <a:cs typeface="Verdana" pitchFamily="34" charset="0"/>
              </a:rPr>
              <a:t>f(R</a:t>
            </a:r>
            <a:r>
              <a:rPr lang="en-US" altLang="en-US" sz="2000" baseline="-25000">
                <a:latin typeface="Verdana" pitchFamily="34" charset="0"/>
                <a:ea typeface="Verdana" pitchFamily="34" charset="0"/>
                <a:cs typeface="Verdana" pitchFamily="34" charset="0"/>
              </a:rPr>
              <a:t>i-1</a:t>
            </a:r>
            <a:r>
              <a:rPr lang="en-US" altLang="en-US" sz="2000">
                <a:latin typeface="Verdana" pitchFamily="34" charset="0"/>
                <a:ea typeface="Verdana" pitchFamily="34" charset="0"/>
                <a:cs typeface="Verdana" pitchFamily="34" charset="0"/>
              </a:rPr>
              <a:t>,K</a:t>
            </a:r>
            <a:r>
              <a:rPr lang="en-US" altLang="en-US" sz="2000" baseline="-25000">
                <a:latin typeface="Verdana" pitchFamily="34" charset="0"/>
                <a:ea typeface="Verdana" pitchFamily="34" charset="0"/>
                <a:cs typeface="Verdana" pitchFamily="34" charset="0"/>
              </a:rPr>
              <a:t>i</a:t>
            </a:r>
            <a:r>
              <a:rPr lang="en-US" altLang="en-US" sz="2000">
                <a:latin typeface="Verdana" pitchFamily="34" charset="0"/>
                <a:ea typeface="Verdana" pitchFamily="34" charset="0"/>
                <a:cs typeface="Verdana" pitchFamily="34" charset="0"/>
              </a:rPr>
              <a:t>):</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18" descr="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292475"/>
            <a:ext cx="1905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Modes of Operation in DES:</a:t>
            </a:r>
          </a:p>
        </p:txBody>
      </p:sp>
      <p:sp>
        <p:nvSpPr>
          <p:cNvPr id="63493" name="Rectangle 17"/>
          <p:cNvSpPr>
            <a:spLocks noChangeArrowheads="1"/>
          </p:cNvSpPr>
          <p:nvPr/>
        </p:nvSpPr>
        <p:spPr bwMode="auto">
          <a:xfrm>
            <a:off x="152400" y="468313"/>
            <a:ext cx="8763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600"/>
              </a:spcBef>
              <a:spcAft>
                <a:spcPts val="600"/>
              </a:spcAft>
              <a:buFont typeface="Wingdings" pitchFamily="2" charset="2"/>
              <a:buChar char="Ø"/>
            </a:pPr>
            <a:r>
              <a:rPr lang="en-US" sz="1800" b="0">
                <a:latin typeface="Verdana" pitchFamily="34" charset="0"/>
                <a:ea typeface="Verdana" pitchFamily="34" charset="0"/>
                <a:cs typeface="Verdana" pitchFamily="34" charset="0"/>
              </a:rPr>
              <a:t>The DES algorithm is a basic building block for providing data security. </a:t>
            </a:r>
          </a:p>
          <a:p>
            <a:pPr marL="457200" indent="-457200">
              <a:spcBef>
                <a:spcPts val="600"/>
              </a:spcBef>
              <a:spcAft>
                <a:spcPts val="600"/>
              </a:spcAft>
              <a:buFont typeface="Wingdings" pitchFamily="2" charset="2"/>
              <a:buChar char="Ø"/>
            </a:pPr>
            <a:r>
              <a:rPr lang="en-US" sz="1800" b="0">
                <a:latin typeface="Verdana" pitchFamily="34" charset="0"/>
                <a:ea typeface="Verdana" pitchFamily="34" charset="0"/>
                <a:cs typeface="Verdana" pitchFamily="34" charset="0"/>
              </a:rPr>
              <a:t>To apply DES in a variety of applications, five modes of operation have been defined which cover virtually all variation of use of the algorithm and these are shown in table-8 below.</a:t>
            </a:r>
          </a:p>
        </p:txBody>
      </p:sp>
      <p:sp>
        <p:nvSpPr>
          <p:cNvPr id="63494" name="Rectangle 3"/>
          <p:cNvSpPr>
            <a:spLocks noChangeArrowheads="1"/>
          </p:cNvSpPr>
          <p:nvPr/>
        </p:nvSpPr>
        <p:spPr bwMode="auto">
          <a:xfrm>
            <a:off x="2057400" y="6519863"/>
            <a:ext cx="472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600">
                <a:solidFill>
                  <a:srgbClr val="0000FF"/>
                </a:solidFill>
                <a:latin typeface="Verdana" pitchFamily="34" charset="0"/>
                <a:cs typeface="Times New Roman" pitchFamily="18" charset="0"/>
              </a:rPr>
              <a:t>Table-8: </a:t>
            </a:r>
            <a:r>
              <a:rPr lang="en-US" sz="1600">
                <a:latin typeface="Verdana" pitchFamily="34" charset="0"/>
                <a:cs typeface="Times New Roman" pitchFamily="18" charset="0"/>
              </a:rPr>
              <a:t>Modes of operation in DES</a:t>
            </a:r>
            <a:endParaRPr lang="en-US" sz="1600"/>
          </a:p>
        </p:txBody>
      </p:sp>
      <p:pic>
        <p:nvPicPr>
          <p:cNvPr id="6349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57400"/>
            <a:ext cx="573087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a:p>
        </p:txBody>
      </p:sp>
      <p:sp>
        <p:nvSpPr>
          <p:cNvPr id="5124" name="Rectangle 18"/>
          <p:cNvSpPr>
            <a:spLocks noChangeArrowheads="1"/>
          </p:cNvSpPr>
          <p:nvPr/>
        </p:nvSpPr>
        <p:spPr bwMode="auto">
          <a:xfrm>
            <a:off x="228600" y="4495800"/>
            <a:ext cx="8763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sz="2000" b="0" dirty="0">
                <a:latin typeface="Verdana" pitchFamily="34" charset="0"/>
                <a:ea typeface="Verdana" pitchFamily="34" charset="0"/>
                <a:cs typeface="Verdana" pitchFamily="34" charset="0"/>
              </a:rPr>
              <a:t>Modern symmetric-key ciphers can be divided into two broad categories:</a:t>
            </a:r>
          </a:p>
          <a:p>
            <a:pPr marL="342900" indent="-342900">
              <a:buFont typeface="+mj-lt"/>
              <a:buAutoNum type="arabicPeriod"/>
            </a:pPr>
            <a:r>
              <a:rPr lang="en-US" sz="2000" dirty="0" smtClean="0">
                <a:ln>
                  <a:solidFill>
                    <a:srgbClr val="00CC00"/>
                  </a:solidFill>
                </a:ln>
                <a:latin typeface="Verdana" pitchFamily="34" charset="0"/>
                <a:ea typeface="Verdana" pitchFamily="34" charset="0"/>
                <a:cs typeface="Verdana" pitchFamily="34" charset="0"/>
              </a:rPr>
              <a:t>Stream </a:t>
            </a:r>
            <a:r>
              <a:rPr lang="en-US" sz="2000" dirty="0">
                <a:ln>
                  <a:solidFill>
                    <a:srgbClr val="00CC00"/>
                  </a:solidFill>
                </a:ln>
                <a:latin typeface="Verdana" pitchFamily="34" charset="0"/>
                <a:ea typeface="Verdana" pitchFamily="34" charset="0"/>
                <a:cs typeface="Verdana" pitchFamily="34" charset="0"/>
              </a:rPr>
              <a:t>ciphers: </a:t>
            </a:r>
            <a:endParaRPr lang="en-US" sz="2000" dirty="0" smtClean="0">
              <a:ln>
                <a:solidFill>
                  <a:srgbClr val="00CC00"/>
                </a:solidFill>
              </a:ln>
              <a:latin typeface="Verdana" pitchFamily="34" charset="0"/>
              <a:ea typeface="Verdana" pitchFamily="34" charset="0"/>
              <a:cs typeface="Verdana" pitchFamily="34" charset="0"/>
            </a:endParaRPr>
          </a:p>
          <a:p>
            <a:pPr marL="347663"/>
            <a:r>
              <a:rPr lang="en-US" sz="1600" b="0" dirty="0" smtClean="0">
                <a:latin typeface="Verdana" pitchFamily="34" charset="0"/>
                <a:ea typeface="Verdana" pitchFamily="34" charset="0"/>
                <a:cs typeface="Verdana" pitchFamily="34" charset="0"/>
              </a:rPr>
              <a:t>Stream </a:t>
            </a:r>
            <a:r>
              <a:rPr lang="en-US" sz="1600" b="0" dirty="0">
                <a:latin typeface="Verdana" pitchFamily="34" charset="0"/>
                <a:ea typeface="Verdana" pitchFamily="34" charset="0"/>
                <a:cs typeface="Verdana" pitchFamily="34" charset="0"/>
              </a:rPr>
              <a:t>cipher encrypts a single character or bit of plaintext at a time. It </a:t>
            </a:r>
            <a:r>
              <a:rPr lang="en-US" sz="1600" b="0" dirty="0" smtClean="0">
                <a:latin typeface="Verdana" pitchFamily="34" charset="0"/>
                <a:ea typeface="Verdana" pitchFamily="34" charset="0"/>
                <a:cs typeface="Verdana" pitchFamily="34" charset="0"/>
              </a:rPr>
              <a:t>also decrypts </a:t>
            </a:r>
            <a:r>
              <a:rPr lang="en-US" sz="1600" b="0" dirty="0">
                <a:latin typeface="Verdana" pitchFamily="34" charset="0"/>
                <a:ea typeface="Verdana" pitchFamily="34" charset="0"/>
                <a:cs typeface="Verdana" pitchFamily="34" charset="0"/>
              </a:rPr>
              <a:t>a single character or bit of </a:t>
            </a:r>
            <a:r>
              <a:rPr lang="en-US" sz="1600" b="0" dirty="0" err="1">
                <a:latin typeface="Verdana" pitchFamily="34" charset="0"/>
                <a:ea typeface="Verdana" pitchFamily="34" charset="0"/>
                <a:cs typeface="Verdana" pitchFamily="34" charset="0"/>
              </a:rPr>
              <a:t>ciphertext</a:t>
            </a:r>
            <a:r>
              <a:rPr lang="en-US" sz="1600" b="0" dirty="0">
                <a:latin typeface="Verdana" pitchFamily="34" charset="0"/>
                <a:ea typeface="Verdana" pitchFamily="34" charset="0"/>
                <a:cs typeface="Verdana" pitchFamily="34" charset="0"/>
              </a:rPr>
              <a:t> at a time</a:t>
            </a:r>
            <a:r>
              <a:rPr lang="en-US" sz="1600" b="0" dirty="0" smtClean="0">
                <a:latin typeface="Verdana" pitchFamily="34" charset="0"/>
                <a:ea typeface="Verdana" pitchFamily="34" charset="0"/>
                <a:cs typeface="Verdana" pitchFamily="34" charset="0"/>
              </a:rPr>
              <a:t>. </a:t>
            </a:r>
          </a:p>
          <a:p>
            <a:pPr marL="342900" indent="-342900">
              <a:buFont typeface="+mj-lt"/>
              <a:buAutoNum type="arabicPeriod" startAt="2"/>
            </a:pPr>
            <a:r>
              <a:rPr lang="en-US" sz="2000" dirty="0" smtClean="0">
                <a:ln>
                  <a:solidFill>
                    <a:srgbClr val="00CC00"/>
                  </a:solidFill>
                </a:ln>
                <a:latin typeface="Verdana" pitchFamily="34" charset="0"/>
                <a:ea typeface="Verdana" pitchFamily="34" charset="0"/>
                <a:cs typeface="Verdana" pitchFamily="34" charset="0"/>
              </a:rPr>
              <a:t>Block </a:t>
            </a:r>
            <a:r>
              <a:rPr lang="en-US" sz="2000" dirty="0">
                <a:ln>
                  <a:solidFill>
                    <a:srgbClr val="00CC00"/>
                  </a:solidFill>
                </a:ln>
                <a:latin typeface="Verdana" pitchFamily="34" charset="0"/>
                <a:ea typeface="Verdana" pitchFamily="34" charset="0"/>
                <a:cs typeface="Verdana" pitchFamily="34" charset="0"/>
              </a:rPr>
              <a:t>ciphers: </a:t>
            </a:r>
            <a:endParaRPr lang="en-US" sz="2000" dirty="0" smtClean="0">
              <a:ln>
                <a:solidFill>
                  <a:srgbClr val="00CC00"/>
                </a:solidFill>
              </a:ln>
              <a:latin typeface="Verdana" pitchFamily="34" charset="0"/>
              <a:ea typeface="Verdana" pitchFamily="34" charset="0"/>
              <a:cs typeface="Verdana" pitchFamily="34" charset="0"/>
            </a:endParaRPr>
          </a:p>
          <a:p>
            <a:pPr marL="347663"/>
            <a:r>
              <a:rPr lang="en-US" sz="1600" b="0" dirty="0">
                <a:latin typeface="Verdana" pitchFamily="34" charset="0"/>
                <a:ea typeface="Verdana" pitchFamily="34" charset="0"/>
                <a:cs typeface="Verdana" pitchFamily="34" charset="0"/>
              </a:rPr>
              <a:t>A symmetric-key modern block cipher encrypts an </a:t>
            </a:r>
            <a:r>
              <a:rPr lang="en-US" sz="1600" b="0" dirty="0" smtClean="0">
                <a:latin typeface="Verdana" pitchFamily="34" charset="0"/>
                <a:ea typeface="Verdana" pitchFamily="34" charset="0"/>
                <a:cs typeface="Verdana" pitchFamily="34" charset="0"/>
              </a:rPr>
              <a:t>n-bit </a:t>
            </a:r>
            <a:r>
              <a:rPr lang="en-US" sz="1600" b="0" dirty="0">
                <a:latin typeface="Verdana" pitchFamily="34" charset="0"/>
                <a:ea typeface="Verdana" pitchFamily="34" charset="0"/>
                <a:cs typeface="Verdana" pitchFamily="34" charset="0"/>
              </a:rPr>
              <a:t>block of plaintext or decrypts an n-bit block of </a:t>
            </a:r>
            <a:r>
              <a:rPr lang="en-US" sz="1600" b="0" dirty="0" err="1">
                <a:latin typeface="Verdana" pitchFamily="34" charset="0"/>
                <a:ea typeface="Verdana" pitchFamily="34" charset="0"/>
                <a:cs typeface="Verdana" pitchFamily="34" charset="0"/>
              </a:rPr>
              <a:t>ciphertext</a:t>
            </a:r>
            <a:r>
              <a:rPr lang="en-US" sz="1600" b="0" dirty="0">
                <a:latin typeface="Verdana" pitchFamily="34" charset="0"/>
                <a:ea typeface="Verdana" pitchFamily="34" charset="0"/>
                <a:cs typeface="Verdana" pitchFamily="34" charset="0"/>
              </a:rPr>
              <a:t> together. </a:t>
            </a:r>
          </a:p>
          <a:p>
            <a:pPr marL="347663"/>
            <a:endParaRPr lang="en-US" sz="1600" b="0" dirty="0">
              <a:latin typeface="Verdana" pitchFamily="34" charset="0"/>
              <a:ea typeface="Verdana" pitchFamily="34" charset="0"/>
              <a:cs typeface="Verdana" pitchFamily="34" charset="0"/>
            </a:endParaRPr>
          </a:p>
        </p:txBody>
      </p:sp>
      <p:sp>
        <p:nvSpPr>
          <p:cNvPr id="5125" name="Rectangle 20"/>
          <p:cNvSpPr>
            <a:spLocks noChangeArrowheads="1"/>
          </p:cNvSpPr>
          <p:nvPr/>
        </p:nvSpPr>
        <p:spPr bwMode="auto">
          <a:xfrm>
            <a:off x="228600" y="4095750"/>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2000" dirty="0">
                <a:solidFill>
                  <a:srgbClr val="3333FF"/>
                </a:solidFill>
                <a:latin typeface="Verdana" pitchFamily="34" charset="0"/>
                <a:ea typeface="Verdana" pitchFamily="34" charset="0"/>
                <a:cs typeface="Verdana" pitchFamily="34" charset="0"/>
              </a:rPr>
              <a:t>Kinds of Modern Symmetric-key Ciphers:</a:t>
            </a:r>
            <a:endParaRPr lang="en-US" sz="2000" b="0" dirty="0">
              <a:solidFill>
                <a:srgbClr val="3333FF"/>
              </a:solidFill>
              <a:latin typeface="Verdana" pitchFamily="34" charset="0"/>
              <a:ea typeface="Verdana" pitchFamily="34" charset="0"/>
              <a:cs typeface="Verdana" pitchFamily="34" charset="0"/>
            </a:endParaRPr>
          </a:p>
        </p:txBody>
      </p:sp>
      <p:sp>
        <p:nvSpPr>
          <p:cNvPr id="512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ea typeface="Verdana" pitchFamily="34" charset="0"/>
                <a:cs typeface="Verdana" pitchFamily="34" charset="0"/>
              </a:rPr>
              <a:t>Modern Symmetric-key Ciphers:</a:t>
            </a:r>
          </a:p>
        </p:txBody>
      </p:sp>
      <p:sp>
        <p:nvSpPr>
          <p:cNvPr id="9" name="Rectangle 9"/>
          <p:cNvSpPr>
            <a:spLocks noChangeArrowheads="1"/>
          </p:cNvSpPr>
          <p:nvPr/>
        </p:nvSpPr>
        <p:spPr bwMode="auto">
          <a:xfrm>
            <a:off x="152400" y="655638"/>
            <a:ext cx="8686800" cy="3154362"/>
          </a:xfrm>
          <a:prstGeom prst="rect">
            <a:avLst/>
          </a:prstGeom>
          <a:noFill/>
          <a:ln w="9525">
            <a:noFill/>
            <a:miter lim="800000"/>
            <a:headEnd/>
            <a:tailEnd/>
          </a:ln>
        </p:spPr>
        <p:txBody>
          <a:bodyPr anchor="ctr">
            <a:spAutoFit/>
          </a:bodyPr>
          <a:lstStyle/>
          <a:p>
            <a:pPr>
              <a:defRPr/>
            </a:pPr>
            <a:r>
              <a:rPr lang="en-US" sz="2000" dirty="0">
                <a:solidFill>
                  <a:srgbClr val="0000FF"/>
                </a:solidFill>
                <a:latin typeface="Verdana" pitchFamily="34" charset="0"/>
                <a:cs typeface="Times New Roman" pitchFamily="16" charset="0"/>
              </a:rPr>
              <a:t>Character-oriented Vs. Bit-oriented Ciphers:</a:t>
            </a:r>
          </a:p>
          <a:p>
            <a:pPr marL="457200" indent="-457200" algn="just">
              <a:spcBef>
                <a:spcPts val="600"/>
              </a:spcBef>
              <a:spcAft>
                <a:spcPts val="600"/>
              </a:spcAft>
              <a:buFont typeface="Wingdings" pitchFamily="2" charset="2"/>
              <a:buChar char="Ø"/>
              <a:tabLst>
                <a:tab pos="685800" algn="l"/>
              </a:tabLst>
              <a:defRPr/>
            </a:pPr>
            <a:r>
              <a:rPr lang="en-US" sz="1800" b="0" dirty="0">
                <a:latin typeface="Verdana" pitchFamily="34" charset="0"/>
                <a:ea typeface="Verdana" pitchFamily="34" charset="0"/>
                <a:cs typeface="Verdana" pitchFamily="34" charset="0"/>
              </a:rPr>
              <a:t>The traditional symmetric-key ciphers are character-oriented ciphers.</a:t>
            </a:r>
          </a:p>
          <a:p>
            <a:pPr marL="457200" indent="-457200" algn="just">
              <a:spcBef>
                <a:spcPts val="600"/>
              </a:spcBef>
              <a:spcAft>
                <a:spcPts val="600"/>
              </a:spcAft>
              <a:buFont typeface="Wingdings" pitchFamily="2" charset="2"/>
              <a:buChar char="Ø"/>
              <a:tabLst>
                <a:tab pos="685800" algn="l"/>
              </a:tabLst>
              <a:defRPr/>
            </a:pPr>
            <a:r>
              <a:rPr lang="en-US" sz="1800" b="0" dirty="0">
                <a:latin typeface="Verdana" pitchFamily="34" charset="0"/>
                <a:ea typeface="Verdana" pitchFamily="34" charset="0"/>
                <a:cs typeface="Verdana" pitchFamily="34" charset="0"/>
              </a:rPr>
              <a:t>Now-a-days, the information to be encrypted is not just text; it can also consist of numbers, graphics, audio, and video data. It is convenient to convert these types of data into a stream of bits, to encrypt the stream, and then to send the encrypted stream. </a:t>
            </a:r>
          </a:p>
          <a:p>
            <a:pPr marL="457200" indent="-457200" algn="just">
              <a:spcBef>
                <a:spcPts val="600"/>
              </a:spcBef>
              <a:spcAft>
                <a:spcPts val="600"/>
              </a:spcAft>
              <a:buFont typeface="Wingdings" pitchFamily="2" charset="2"/>
              <a:buChar char="Ø"/>
              <a:tabLst>
                <a:tab pos="685800" algn="l"/>
              </a:tabLst>
              <a:defRPr/>
            </a:pPr>
            <a:r>
              <a:rPr lang="en-US" sz="1800" b="0" dirty="0">
                <a:latin typeface="Verdana" pitchFamily="34" charset="0"/>
                <a:ea typeface="Verdana" pitchFamily="34" charset="0"/>
                <a:cs typeface="Verdana" pitchFamily="34" charset="0"/>
              </a:rPr>
              <a:t>So, we need bit-oriented ciphers. </a:t>
            </a:r>
          </a:p>
          <a:p>
            <a:pPr marL="1371600" indent="-457200" algn="just">
              <a:spcBef>
                <a:spcPts val="600"/>
              </a:spcBef>
              <a:spcAft>
                <a:spcPts val="600"/>
              </a:spcAft>
              <a:buFont typeface="Wingdings" pitchFamily="2" charset="2"/>
              <a:buChar char="v"/>
              <a:tabLst>
                <a:tab pos="685800" algn="l"/>
              </a:tabLst>
              <a:defRPr/>
            </a:pPr>
            <a:r>
              <a:rPr lang="en-US" sz="1500" b="0" dirty="0">
                <a:latin typeface="Verdana" pitchFamily="34" charset="0"/>
                <a:ea typeface="Verdana" pitchFamily="34" charset="0"/>
                <a:cs typeface="Verdana" pitchFamily="34" charset="0"/>
              </a:rPr>
              <a:t>When data is treated as the collection of bits, it becomes larger. Mixing a larger number of symbols increases security.</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4"/>
          <p:cNvSpPr>
            <a:spLocks noChangeArrowheads="1"/>
          </p:cNvSpPr>
          <p:nvPr/>
        </p:nvSpPr>
        <p:spPr bwMode="auto">
          <a:xfrm>
            <a:off x="0" y="646113"/>
            <a:ext cx="876300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indent="-457200" algn="just">
              <a:spcBef>
                <a:spcPts val="600"/>
              </a:spcBef>
              <a:spcAft>
                <a:spcPts val="600"/>
              </a:spcAft>
              <a:buFont typeface="Wingdings" pitchFamily="2" charset="2"/>
              <a:buChar char="Ø"/>
              <a:tabLst>
                <a:tab pos="914400" algn="l"/>
              </a:tabLst>
            </a:pPr>
            <a:r>
              <a:rPr lang="en-US" sz="1700" b="0" i="0" dirty="0">
                <a:latin typeface="Verdana" pitchFamily="34" charset="0"/>
                <a:ea typeface="Verdana" pitchFamily="34" charset="0"/>
                <a:cs typeface="Verdana" pitchFamily="34" charset="0"/>
              </a:rPr>
              <a:t>RSA is the most commonly used </a:t>
            </a:r>
            <a:r>
              <a:rPr lang="en-US" sz="1700" b="0" i="0" dirty="0">
                <a:ln>
                  <a:solidFill>
                    <a:srgbClr val="0000FF"/>
                  </a:solidFill>
                </a:ln>
                <a:latin typeface="Verdana" pitchFamily="34" charset="0"/>
                <a:ea typeface="Verdana" pitchFamily="34" charset="0"/>
                <a:cs typeface="Verdana" pitchFamily="34" charset="0"/>
              </a:rPr>
              <a:t>public-key cryptography </a:t>
            </a:r>
            <a:r>
              <a:rPr lang="en-US" sz="1700" b="0" i="0" dirty="0">
                <a:latin typeface="Verdana" pitchFamily="34" charset="0"/>
                <a:ea typeface="Verdana" pitchFamily="34" charset="0"/>
                <a:cs typeface="Verdana" pitchFamily="34" charset="0"/>
              </a:rPr>
              <a:t>algorithm, which uses </a:t>
            </a:r>
            <a:r>
              <a:rPr lang="en-US" sz="1700" b="0" i="0" dirty="0">
                <a:ln>
                  <a:solidFill>
                    <a:srgbClr val="FF0000"/>
                  </a:solidFill>
                </a:ln>
                <a:latin typeface="Verdana" pitchFamily="34" charset="0"/>
                <a:ea typeface="Verdana" pitchFamily="34" charset="0"/>
                <a:cs typeface="Verdana" pitchFamily="34" charset="0"/>
              </a:rPr>
              <a:t>prime factorization </a:t>
            </a:r>
            <a:r>
              <a:rPr lang="en-US" sz="1700" b="0" i="0" dirty="0">
                <a:latin typeface="Verdana" pitchFamily="34" charset="0"/>
                <a:ea typeface="Verdana" pitchFamily="34" charset="0"/>
                <a:cs typeface="Verdana" pitchFamily="34" charset="0"/>
              </a:rPr>
              <a:t>as the trapdoor one-way function. That is, it is based on the presumed difficulty of factoring large integers. </a:t>
            </a:r>
          </a:p>
          <a:p>
            <a:pPr lvl="1" indent="-457200" algn="just">
              <a:spcBef>
                <a:spcPts val="600"/>
              </a:spcBef>
              <a:spcAft>
                <a:spcPts val="600"/>
              </a:spcAft>
              <a:buFont typeface="Wingdings" pitchFamily="2" charset="2"/>
              <a:buChar char="Ø"/>
              <a:tabLst>
                <a:tab pos="914400" algn="l"/>
              </a:tabLst>
            </a:pPr>
            <a:r>
              <a:rPr lang="en-US" sz="1700" b="0" i="0" dirty="0">
                <a:latin typeface="Verdana" pitchFamily="34" charset="0"/>
                <a:ea typeface="Verdana" pitchFamily="34" charset="0"/>
                <a:cs typeface="Verdana" pitchFamily="34" charset="0"/>
              </a:rPr>
              <a:t>It is named so after the surnames of its inventors </a:t>
            </a:r>
            <a:r>
              <a:rPr lang="en-US" sz="1700" b="0" i="0" dirty="0">
                <a:ln>
                  <a:solidFill>
                    <a:srgbClr val="3366FF"/>
                  </a:solidFill>
                </a:ln>
                <a:latin typeface="Verdana" pitchFamily="34" charset="0"/>
                <a:ea typeface="Verdana" pitchFamily="34" charset="0"/>
                <a:cs typeface="Verdana" pitchFamily="34" charset="0"/>
              </a:rPr>
              <a:t>Ron </a:t>
            </a:r>
            <a:r>
              <a:rPr lang="en-US" sz="1700" b="0" i="0" dirty="0" err="1">
                <a:ln>
                  <a:solidFill>
                    <a:srgbClr val="FF0000"/>
                  </a:solidFill>
                </a:ln>
                <a:solidFill>
                  <a:srgbClr val="FF0000"/>
                </a:solidFill>
                <a:latin typeface="Verdana" pitchFamily="34" charset="0"/>
                <a:ea typeface="Verdana" pitchFamily="34" charset="0"/>
                <a:cs typeface="Verdana" pitchFamily="34" charset="0"/>
              </a:rPr>
              <a:t>R</a:t>
            </a:r>
            <a:r>
              <a:rPr lang="en-US" sz="1700" b="0" i="0" dirty="0" err="1">
                <a:ln>
                  <a:solidFill>
                    <a:srgbClr val="3366FF"/>
                  </a:solidFill>
                </a:ln>
                <a:latin typeface="Verdana" pitchFamily="34" charset="0"/>
                <a:ea typeface="Verdana" pitchFamily="34" charset="0"/>
                <a:cs typeface="Verdana" pitchFamily="34" charset="0"/>
              </a:rPr>
              <a:t>ivest</a:t>
            </a:r>
            <a:r>
              <a:rPr lang="en-US" sz="1700" b="0" i="0" dirty="0">
                <a:latin typeface="Verdana" pitchFamily="34" charset="0"/>
                <a:ea typeface="Verdana" pitchFamily="34" charset="0"/>
                <a:cs typeface="Verdana" pitchFamily="34" charset="0"/>
              </a:rPr>
              <a:t>, </a:t>
            </a:r>
            <a:r>
              <a:rPr lang="en-US" sz="1700" b="0" i="0" dirty="0" err="1">
                <a:ln>
                  <a:solidFill>
                    <a:srgbClr val="0000FF"/>
                  </a:solidFill>
                </a:ln>
                <a:latin typeface="Verdana" pitchFamily="34" charset="0"/>
                <a:ea typeface="Verdana" pitchFamily="34" charset="0"/>
                <a:cs typeface="Verdana" pitchFamily="34" charset="0"/>
              </a:rPr>
              <a:t>Adi</a:t>
            </a:r>
            <a:r>
              <a:rPr lang="en-US" sz="1700" b="0" i="0" dirty="0">
                <a:ln>
                  <a:solidFill>
                    <a:srgbClr val="0000FF"/>
                  </a:solidFill>
                </a:ln>
                <a:latin typeface="Verdana" pitchFamily="34" charset="0"/>
                <a:ea typeface="Verdana" pitchFamily="34" charset="0"/>
                <a:cs typeface="Verdana" pitchFamily="34" charset="0"/>
              </a:rPr>
              <a:t> </a:t>
            </a:r>
            <a:r>
              <a:rPr lang="en-US" sz="1700" b="0" i="0" dirty="0">
                <a:ln>
                  <a:solidFill>
                    <a:srgbClr val="FF0000"/>
                  </a:solidFill>
                </a:ln>
                <a:solidFill>
                  <a:srgbClr val="FF0000"/>
                </a:solidFill>
                <a:latin typeface="Verdana" pitchFamily="34" charset="0"/>
                <a:ea typeface="Verdana" pitchFamily="34" charset="0"/>
                <a:cs typeface="Verdana" pitchFamily="34" charset="0"/>
              </a:rPr>
              <a:t>S</a:t>
            </a:r>
            <a:r>
              <a:rPr lang="en-US" sz="1700" b="0" i="0" dirty="0">
                <a:ln>
                  <a:solidFill>
                    <a:srgbClr val="0000FF"/>
                  </a:solidFill>
                </a:ln>
                <a:latin typeface="Verdana" pitchFamily="34" charset="0"/>
                <a:ea typeface="Verdana" pitchFamily="34" charset="0"/>
                <a:cs typeface="Verdana" pitchFamily="34" charset="0"/>
              </a:rPr>
              <a:t>hamir</a:t>
            </a:r>
            <a:r>
              <a:rPr lang="en-US" sz="1700" b="0" i="0" dirty="0">
                <a:latin typeface="Verdana" pitchFamily="34" charset="0"/>
                <a:ea typeface="Verdana" pitchFamily="34" charset="0"/>
                <a:cs typeface="Verdana" pitchFamily="34" charset="0"/>
              </a:rPr>
              <a:t>, and </a:t>
            </a:r>
            <a:r>
              <a:rPr lang="en-US" sz="1700" b="0" i="0" dirty="0">
                <a:ln>
                  <a:solidFill>
                    <a:srgbClr val="3366FF"/>
                  </a:solidFill>
                </a:ln>
                <a:latin typeface="Verdana" pitchFamily="34" charset="0"/>
                <a:ea typeface="Verdana" pitchFamily="34" charset="0"/>
                <a:cs typeface="Verdana" pitchFamily="34" charset="0"/>
              </a:rPr>
              <a:t>Leonard </a:t>
            </a:r>
            <a:r>
              <a:rPr lang="en-US" sz="1700" b="0" i="0" dirty="0" err="1">
                <a:ln>
                  <a:solidFill>
                    <a:srgbClr val="FF0000"/>
                  </a:solidFill>
                </a:ln>
                <a:solidFill>
                  <a:srgbClr val="FF0000"/>
                </a:solidFill>
                <a:latin typeface="Verdana" pitchFamily="34" charset="0"/>
                <a:ea typeface="Verdana" pitchFamily="34" charset="0"/>
                <a:cs typeface="Verdana" pitchFamily="34" charset="0"/>
              </a:rPr>
              <a:t>A</a:t>
            </a:r>
            <a:r>
              <a:rPr lang="en-US" sz="1700" b="0" i="0" dirty="0" err="1">
                <a:ln>
                  <a:solidFill>
                    <a:srgbClr val="3366FF"/>
                  </a:solidFill>
                </a:ln>
                <a:latin typeface="Verdana" pitchFamily="34" charset="0"/>
                <a:ea typeface="Verdana" pitchFamily="34" charset="0"/>
                <a:cs typeface="Verdana" pitchFamily="34" charset="0"/>
              </a:rPr>
              <a:t>dleman</a:t>
            </a:r>
            <a:r>
              <a:rPr lang="en-US" sz="1700" b="0" i="0" dirty="0">
                <a:ln>
                  <a:solidFill>
                    <a:srgbClr val="3366FF"/>
                  </a:solidFill>
                </a:ln>
                <a:latin typeface="Verdana" pitchFamily="34" charset="0"/>
                <a:ea typeface="Verdana" pitchFamily="34" charset="0"/>
                <a:cs typeface="Verdana" pitchFamily="34" charset="0"/>
              </a:rPr>
              <a:t> </a:t>
            </a:r>
            <a:r>
              <a:rPr lang="en-US" sz="1700" b="0" i="0" dirty="0">
                <a:latin typeface="Verdana" pitchFamily="34" charset="0"/>
                <a:ea typeface="Verdana" pitchFamily="34" charset="0"/>
                <a:cs typeface="Verdana" pitchFamily="34" charset="0"/>
              </a:rPr>
              <a:t>of the Massachusetts Institute of Technology (</a:t>
            </a:r>
            <a:r>
              <a:rPr lang="en-US" sz="1700" i="0" dirty="0">
                <a:latin typeface="Verdana" pitchFamily="34" charset="0"/>
                <a:ea typeface="Verdana" pitchFamily="34" charset="0"/>
                <a:cs typeface="Verdana" pitchFamily="34" charset="0"/>
              </a:rPr>
              <a:t>MIT</a:t>
            </a:r>
            <a:r>
              <a:rPr lang="en-US" sz="1700" b="0" i="0" dirty="0">
                <a:latin typeface="Verdana" pitchFamily="34" charset="0"/>
                <a:ea typeface="Verdana" pitchFamily="34" charset="0"/>
                <a:cs typeface="Verdana" pitchFamily="34" charset="0"/>
              </a:rPr>
              <a:t>). </a:t>
            </a:r>
          </a:p>
          <a:p>
            <a:pPr lvl="1" indent="-457200" algn="just">
              <a:spcBef>
                <a:spcPts val="600"/>
              </a:spcBef>
              <a:spcAft>
                <a:spcPts val="600"/>
              </a:spcAft>
              <a:buFont typeface="Wingdings" pitchFamily="2" charset="2"/>
              <a:buChar char="Ø"/>
              <a:tabLst>
                <a:tab pos="914400" algn="l"/>
              </a:tabLst>
            </a:pPr>
            <a:r>
              <a:rPr lang="en-US" sz="1700" b="0" i="0" dirty="0">
                <a:latin typeface="Verdana" pitchFamily="34" charset="0"/>
                <a:ea typeface="Verdana" pitchFamily="34" charset="0"/>
                <a:cs typeface="Verdana" pitchFamily="34" charset="0"/>
              </a:rPr>
              <a:t>It was </a:t>
            </a:r>
            <a:r>
              <a:rPr lang="en-US" sz="1700" b="0" i="0" dirty="0">
                <a:ln>
                  <a:solidFill>
                    <a:srgbClr val="0070C0"/>
                  </a:solidFill>
                </a:ln>
                <a:latin typeface="Verdana" pitchFamily="34" charset="0"/>
                <a:ea typeface="Verdana" pitchFamily="34" charset="0"/>
                <a:cs typeface="Verdana" pitchFamily="34" charset="0"/>
              </a:rPr>
              <a:t>first published in 1978</a:t>
            </a:r>
            <a:r>
              <a:rPr lang="en-US" sz="1700" b="0" i="0" dirty="0">
                <a:latin typeface="Verdana" pitchFamily="34" charset="0"/>
                <a:ea typeface="Verdana" pitchFamily="34" charset="0"/>
                <a:cs typeface="Verdana" pitchFamily="34" charset="0"/>
              </a:rPr>
              <a:t>. </a:t>
            </a:r>
          </a:p>
          <a:p>
            <a:pPr lvl="1" indent="-457200" algn="just">
              <a:spcBef>
                <a:spcPts val="600"/>
              </a:spcBef>
              <a:spcAft>
                <a:spcPts val="600"/>
              </a:spcAft>
              <a:buFont typeface="Wingdings" pitchFamily="2" charset="2"/>
              <a:buChar char="Ø"/>
              <a:tabLst>
                <a:tab pos="914400" algn="l"/>
              </a:tabLst>
            </a:pPr>
            <a:r>
              <a:rPr lang="en-US" sz="1700" b="0" i="0" dirty="0">
                <a:latin typeface="Verdana" pitchFamily="34" charset="0"/>
                <a:ea typeface="Verdana" pitchFamily="34" charset="0"/>
                <a:cs typeface="Verdana" pitchFamily="34" charset="0"/>
              </a:rPr>
              <a:t>This algorithm </a:t>
            </a:r>
            <a:r>
              <a:rPr lang="en-US" sz="1700" b="0" i="0" dirty="0">
                <a:solidFill>
                  <a:srgbClr val="00B050"/>
                </a:solidFill>
                <a:latin typeface="Verdana" pitchFamily="34" charset="0"/>
                <a:ea typeface="Verdana" pitchFamily="34" charset="0"/>
                <a:cs typeface="Verdana" pitchFamily="34" charset="0"/>
              </a:rPr>
              <a:t>relies on </a:t>
            </a:r>
            <a:r>
              <a:rPr lang="en-US" sz="1700" i="0" dirty="0">
                <a:ln>
                  <a:solidFill>
                    <a:srgbClr val="00B050"/>
                  </a:solidFill>
                </a:ln>
                <a:solidFill>
                  <a:srgbClr val="FF0000"/>
                </a:solidFill>
                <a:latin typeface="Verdana" pitchFamily="34" charset="0"/>
                <a:ea typeface="Verdana" pitchFamily="34" charset="0"/>
                <a:cs typeface="Verdana" pitchFamily="34" charset="0"/>
              </a:rPr>
              <a:t>one way function</a:t>
            </a:r>
            <a:r>
              <a:rPr lang="en-US" sz="1700" b="0" i="0" dirty="0">
                <a:latin typeface="Verdana" pitchFamily="34" charset="0"/>
                <a:ea typeface="Verdana" pitchFamily="34" charset="0"/>
                <a:cs typeface="Verdana" pitchFamily="34" charset="0"/>
              </a:rPr>
              <a:t>. A </a:t>
            </a:r>
            <a:r>
              <a:rPr lang="en-US" sz="1700" b="0" i="0" dirty="0">
                <a:solidFill>
                  <a:srgbClr val="00CC00"/>
                </a:solidFill>
                <a:latin typeface="Verdana" pitchFamily="34" charset="0"/>
                <a:ea typeface="Verdana" pitchFamily="34" charset="0"/>
                <a:cs typeface="Verdana" pitchFamily="34" charset="0"/>
              </a:rPr>
              <a:t>one way function </a:t>
            </a:r>
            <a:r>
              <a:rPr lang="en-US" sz="1700" b="0" i="0" dirty="0">
                <a:solidFill>
                  <a:srgbClr val="3333FF"/>
                </a:solidFill>
                <a:latin typeface="Verdana" pitchFamily="34" charset="0"/>
                <a:ea typeface="Verdana" pitchFamily="34" charset="0"/>
                <a:cs typeface="Verdana" pitchFamily="34" charset="0"/>
              </a:rPr>
              <a:t>is</a:t>
            </a:r>
            <a:r>
              <a:rPr lang="en-US" sz="1700" b="0" i="0" dirty="0">
                <a:latin typeface="Verdana" pitchFamily="34" charset="0"/>
                <a:ea typeface="Verdana" pitchFamily="34" charset="0"/>
                <a:cs typeface="Verdana" pitchFamily="34" charset="0"/>
              </a:rPr>
              <a:t> easy to compute but hard to invert. For example it is easy to take the product of two prime numbers but given the </a:t>
            </a:r>
            <a:r>
              <a:rPr lang="en-US" sz="1700" b="0" i="0" dirty="0" smtClean="0">
                <a:latin typeface="Verdana" pitchFamily="34" charset="0"/>
                <a:ea typeface="Verdana" pitchFamily="34" charset="0"/>
                <a:cs typeface="Verdana" pitchFamily="34" charset="0"/>
              </a:rPr>
              <a:t>product, </a:t>
            </a:r>
            <a:r>
              <a:rPr lang="en-US" sz="1700" b="0" i="0" dirty="0">
                <a:latin typeface="Verdana" pitchFamily="34" charset="0"/>
                <a:ea typeface="Verdana" pitchFamily="34" charset="0"/>
                <a:cs typeface="Verdana" pitchFamily="34" charset="0"/>
              </a:rPr>
              <a:t>it is difficult to split it into the original prime factors.</a:t>
            </a:r>
          </a:p>
          <a:p>
            <a:pPr lvl="1" indent="-457200" algn="just">
              <a:spcBef>
                <a:spcPts val="600"/>
              </a:spcBef>
              <a:spcAft>
                <a:spcPts val="600"/>
              </a:spcAft>
              <a:buFont typeface="Wingdings" pitchFamily="2" charset="2"/>
              <a:buChar char="Ø"/>
              <a:tabLst>
                <a:tab pos="914400" algn="l"/>
              </a:tabLst>
            </a:pPr>
            <a:r>
              <a:rPr lang="en-US" sz="1700" b="0" i="0" dirty="0">
                <a:latin typeface="Verdana" pitchFamily="34" charset="0"/>
                <a:ea typeface="Verdana" pitchFamily="34" charset="0"/>
                <a:cs typeface="Verdana" pitchFamily="34" charset="0"/>
              </a:rPr>
              <a:t>This algorithm </a:t>
            </a:r>
            <a:r>
              <a:rPr lang="en-US" sz="1700" b="0" i="0" dirty="0">
                <a:ln>
                  <a:solidFill>
                    <a:srgbClr val="0000FF"/>
                  </a:solidFill>
                </a:ln>
                <a:latin typeface="Verdana" pitchFamily="34" charset="0"/>
                <a:ea typeface="Verdana" pitchFamily="34" charset="0"/>
                <a:cs typeface="Verdana" pitchFamily="34" charset="0"/>
              </a:rPr>
              <a:t>lets you choose the size of your public key</a:t>
            </a:r>
            <a:r>
              <a:rPr lang="en-US" sz="1700" b="0" i="0" dirty="0">
                <a:latin typeface="Verdana" pitchFamily="34" charset="0"/>
                <a:ea typeface="Verdana" pitchFamily="34" charset="0"/>
                <a:cs typeface="Verdana" pitchFamily="34" charset="0"/>
              </a:rPr>
              <a:t>. </a:t>
            </a:r>
          </a:p>
          <a:p>
            <a:pPr marL="1147763" lvl="1" indent="-457200" algn="just">
              <a:spcBef>
                <a:spcPts val="600"/>
              </a:spcBef>
              <a:spcAft>
                <a:spcPts val="600"/>
              </a:spcAft>
              <a:buFont typeface="Wingdings" panose="05000000000000000000" pitchFamily="2" charset="2"/>
              <a:buChar char="v"/>
              <a:tabLst>
                <a:tab pos="914400" algn="l"/>
              </a:tabLst>
            </a:pPr>
            <a:r>
              <a:rPr lang="en-US" sz="1400" b="0" i="0" dirty="0">
                <a:latin typeface="Verdana" pitchFamily="34" charset="0"/>
                <a:ea typeface="Verdana" pitchFamily="34" charset="0"/>
                <a:cs typeface="Verdana" pitchFamily="34" charset="0"/>
              </a:rPr>
              <a:t>The </a:t>
            </a:r>
            <a:r>
              <a:rPr lang="en-US" sz="1400" b="0" i="0" dirty="0">
                <a:ln>
                  <a:solidFill>
                    <a:srgbClr val="0000FF"/>
                  </a:solidFill>
                </a:ln>
                <a:latin typeface="Verdana" pitchFamily="34" charset="0"/>
                <a:ea typeface="Verdana" pitchFamily="34" charset="0"/>
                <a:cs typeface="Verdana" pitchFamily="34" charset="0"/>
              </a:rPr>
              <a:t>512-bit </a:t>
            </a:r>
            <a:r>
              <a:rPr lang="en-US" sz="1400" b="0" i="0" dirty="0">
                <a:latin typeface="Verdana" pitchFamily="34" charset="0"/>
                <a:ea typeface="Verdana" pitchFamily="34" charset="0"/>
                <a:cs typeface="Verdana" pitchFamily="34" charset="0"/>
              </a:rPr>
              <a:t>keys are considered insecure or weak, but the </a:t>
            </a:r>
            <a:r>
              <a:rPr lang="en-US" sz="1400" b="0" i="0" dirty="0">
                <a:ln>
                  <a:solidFill>
                    <a:srgbClr val="0000FF"/>
                  </a:solidFill>
                </a:ln>
                <a:latin typeface="Verdana" pitchFamily="34" charset="0"/>
                <a:ea typeface="Verdana" pitchFamily="34" charset="0"/>
                <a:cs typeface="Verdana" pitchFamily="34" charset="0"/>
              </a:rPr>
              <a:t>768-bit</a:t>
            </a:r>
            <a:r>
              <a:rPr lang="en-US" sz="1400" b="0" i="0" dirty="0">
                <a:latin typeface="Verdana" pitchFamily="34" charset="0"/>
                <a:ea typeface="Verdana" pitchFamily="34" charset="0"/>
                <a:cs typeface="Verdana" pitchFamily="34" charset="0"/>
              </a:rPr>
              <a:t> keys are secure from everything but the National Security Administration (NSA).</a:t>
            </a:r>
          </a:p>
          <a:p>
            <a:pPr marL="1147763" lvl="1" indent="-457200" algn="just">
              <a:spcBef>
                <a:spcPts val="600"/>
              </a:spcBef>
              <a:spcAft>
                <a:spcPts val="600"/>
              </a:spcAft>
              <a:buFont typeface="Wingdings" panose="05000000000000000000" pitchFamily="2" charset="2"/>
              <a:buChar char="v"/>
              <a:tabLst>
                <a:tab pos="914400" algn="l"/>
              </a:tabLst>
            </a:pPr>
            <a:r>
              <a:rPr lang="en-US" sz="1400" b="0" i="0" dirty="0">
                <a:latin typeface="Verdana" pitchFamily="34" charset="0"/>
                <a:ea typeface="Verdana" pitchFamily="34" charset="0"/>
                <a:cs typeface="Verdana" pitchFamily="34" charset="0"/>
              </a:rPr>
              <a:t>The </a:t>
            </a:r>
            <a:r>
              <a:rPr lang="en-US" sz="1400" b="0" i="0" dirty="0">
                <a:ln>
                  <a:solidFill>
                    <a:srgbClr val="0000FF"/>
                  </a:solidFill>
                </a:ln>
                <a:latin typeface="Verdana" pitchFamily="34" charset="0"/>
                <a:ea typeface="Verdana" pitchFamily="34" charset="0"/>
                <a:cs typeface="Verdana" pitchFamily="34" charset="0"/>
              </a:rPr>
              <a:t>1024-bit</a:t>
            </a:r>
            <a:r>
              <a:rPr lang="en-US" sz="1400" b="0" i="0" dirty="0">
                <a:latin typeface="Verdana" pitchFamily="34" charset="0"/>
                <a:ea typeface="Verdana" pitchFamily="34" charset="0"/>
                <a:cs typeface="Verdana" pitchFamily="34" charset="0"/>
              </a:rPr>
              <a:t> keys are secure from everything virtually.</a:t>
            </a:r>
          </a:p>
          <a:p>
            <a:pPr lvl="1" indent="-457200" algn="just">
              <a:spcBef>
                <a:spcPts val="600"/>
              </a:spcBef>
              <a:spcAft>
                <a:spcPts val="600"/>
              </a:spcAft>
              <a:buFont typeface="Wingdings" pitchFamily="2" charset="2"/>
              <a:buChar char="Ø"/>
              <a:tabLst>
                <a:tab pos="914400" algn="l"/>
              </a:tabLst>
            </a:pPr>
            <a:r>
              <a:rPr lang="en-US" sz="1700" b="0" i="0" dirty="0">
                <a:ln>
                  <a:solidFill>
                    <a:srgbClr val="FF0000"/>
                  </a:solidFill>
                </a:ln>
                <a:latin typeface="Verdana" pitchFamily="34" charset="0"/>
                <a:ea typeface="Verdana" pitchFamily="34" charset="0"/>
                <a:cs typeface="Verdana" pitchFamily="34" charset="0"/>
              </a:rPr>
              <a:t>RSA is embedded in major products </a:t>
            </a:r>
            <a:r>
              <a:rPr lang="en-US" sz="1700" b="0" i="0" dirty="0">
                <a:latin typeface="Verdana" pitchFamily="34" charset="0"/>
                <a:ea typeface="Verdana" pitchFamily="34" charset="0"/>
                <a:cs typeface="Verdana" pitchFamily="34" charset="0"/>
              </a:rPr>
              <a:t>such as Windows, Netscape Navigator etc.</a:t>
            </a:r>
          </a:p>
        </p:txBody>
      </p:sp>
      <p:sp>
        <p:nvSpPr>
          <p:cNvPr id="9220"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Cryptosystem</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30</a:t>
            </a:fld>
            <a:endParaRPr lang="en-US" dirty="0"/>
          </a:p>
        </p:txBody>
      </p:sp>
    </p:spTree>
    <p:extLst>
      <p:ext uri="{BB962C8B-B14F-4D97-AF65-F5344CB8AC3E}">
        <p14:creationId xmlns:p14="http://schemas.microsoft.com/office/powerpoint/2010/main" val="838286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4"/>
          <p:cNvSpPr>
            <a:spLocks noChangeArrowheads="1"/>
          </p:cNvSpPr>
          <p:nvPr/>
        </p:nvSpPr>
        <p:spPr bwMode="auto">
          <a:xfrm>
            <a:off x="0" y="609600"/>
            <a:ext cx="8763000" cy="5786438"/>
          </a:xfrm>
          <a:prstGeom prst="rect">
            <a:avLst/>
          </a:prstGeom>
          <a:noFill/>
          <a:ln w="9525">
            <a:noFill/>
            <a:miter lim="800000"/>
            <a:headEnd/>
            <a:tailEnd/>
          </a:ln>
        </p:spPr>
        <p:txBody>
          <a:bodyPr>
            <a:spAutoFit/>
          </a:bodyPr>
          <a:lstStyle/>
          <a:p>
            <a:pPr marL="619125" lvl="1" indent="-342900" algn="just">
              <a:spcBef>
                <a:spcPts val="400"/>
              </a:spcBef>
              <a:spcAft>
                <a:spcPts val="4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Briefly, the RSA algorithm involves multiplying two large prime </a:t>
            </a:r>
            <a:r>
              <a:rPr lang="en-US" sz="1700" b="0" i="0" dirty="0" smtClean="0">
                <a:latin typeface="Verdana" pitchFamily="34" charset="0"/>
                <a:ea typeface="Verdana" pitchFamily="34" charset="0"/>
                <a:cs typeface="Verdana" pitchFamily="34" charset="0"/>
              </a:rPr>
              <a:t>numbers </a:t>
            </a:r>
            <a:r>
              <a:rPr lang="en-US" sz="1700" i="0" dirty="0" smtClean="0">
                <a:ln>
                  <a:solidFill>
                    <a:srgbClr val="00B050"/>
                  </a:solidFill>
                </a:ln>
                <a:latin typeface="Verdana" pitchFamily="34" charset="0"/>
                <a:ea typeface="Verdana" pitchFamily="34" charset="0"/>
                <a:cs typeface="Verdana" pitchFamily="34" charset="0"/>
              </a:rPr>
              <a:t>P</a:t>
            </a:r>
            <a:r>
              <a:rPr lang="en-US" sz="1700" b="0" i="0" dirty="0" smtClean="0">
                <a:latin typeface="Verdana" pitchFamily="34" charset="0"/>
                <a:ea typeface="Verdana" pitchFamily="34" charset="0"/>
                <a:cs typeface="Verdana" pitchFamily="34" charset="0"/>
              </a:rPr>
              <a:t> and </a:t>
            </a:r>
            <a:r>
              <a:rPr lang="en-US" sz="1700" i="0" dirty="0" smtClean="0">
                <a:ln>
                  <a:solidFill>
                    <a:srgbClr val="00B050"/>
                  </a:solidFill>
                </a:ln>
                <a:latin typeface="Verdana" pitchFamily="34" charset="0"/>
                <a:ea typeface="Verdana" pitchFamily="34" charset="0"/>
                <a:cs typeface="Verdana" pitchFamily="34" charset="0"/>
              </a:rPr>
              <a:t>Q</a:t>
            </a:r>
            <a:r>
              <a:rPr lang="en-US" sz="1700" b="0" i="0" dirty="0" smtClean="0">
                <a:latin typeface="Verdana" pitchFamily="34" charset="0"/>
                <a:ea typeface="Verdana" pitchFamily="34" charset="0"/>
                <a:cs typeface="Verdana" pitchFamily="34" charset="0"/>
              </a:rPr>
              <a:t> </a:t>
            </a:r>
            <a:r>
              <a:rPr lang="en-US" sz="1700" b="0" i="0" dirty="0">
                <a:latin typeface="Verdana" pitchFamily="34" charset="0"/>
                <a:ea typeface="Verdana" pitchFamily="34" charset="0"/>
                <a:cs typeface="Verdana" pitchFamily="34" charset="0"/>
              </a:rPr>
              <a:t>and through additional operations deriving a set of two numbers </a:t>
            </a:r>
            <a:r>
              <a:rPr lang="en-US" sz="1700" dirty="0">
                <a:solidFill>
                  <a:srgbClr val="FF0000"/>
                </a:solidFill>
                <a:latin typeface="Verdana" pitchFamily="34" charset="0"/>
                <a:ea typeface="Verdana" pitchFamily="34" charset="0"/>
                <a:cs typeface="Verdana" pitchFamily="34" charset="0"/>
              </a:rPr>
              <a:t>e</a:t>
            </a:r>
            <a:r>
              <a:rPr lang="en-US" sz="1700" b="0" i="0" dirty="0">
                <a:latin typeface="Verdana" pitchFamily="34" charset="0"/>
                <a:ea typeface="Verdana" pitchFamily="34" charset="0"/>
                <a:cs typeface="Verdana" pitchFamily="34" charset="0"/>
              </a:rPr>
              <a:t> and </a:t>
            </a:r>
            <a:r>
              <a:rPr lang="en-US" sz="1700" dirty="0">
                <a:solidFill>
                  <a:srgbClr val="FF0000"/>
                </a:solidFill>
                <a:latin typeface="Verdana" pitchFamily="34" charset="0"/>
                <a:ea typeface="Verdana" pitchFamily="34" charset="0"/>
                <a:cs typeface="Verdana" pitchFamily="34" charset="0"/>
              </a:rPr>
              <a:t>d</a:t>
            </a:r>
            <a:r>
              <a:rPr lang="en-US" sz="1700" b="0" i="0" dirty="0">
                <a:latin typeface="Verdana" pitchFamily="34" charset="0"/>
                <a:ea typeface="Verdana" pitchFamily="34" charset="0"/>
                <a:cs typeface="Verdana" pitchFamily="34" charset="0"/>
              </a:rPr>
              <a:t> where </a:t>
            </a:r>
            <a:r>
              <a:rPr lang="en-US" sz="1700" dirty="0">
                <a:solidFill>
                  <a:srgbClr val="3333FF"/>
                </a:solidFill>
                <a:latin typeface="Verdana" pitchFamily="34" charset="0"/>
                <a:ea typeface="Verdana" pitchFamily="34" charset="0"/>
                <a:cs typeface="Verdana" pitchFamily="34" charset="0"/>
              </a:rPr>
              <a:t>e</a:t>
            </a:r>
            <a:r>
              <a:rPr lang="en-US" sz="1700" b="0" i="0" dirty="0">
                <a:latin typeface="Verdana" pitchFamily="34" charset="0"/>
                <a:ea typeface="Verdana" pitchFamily="34" charset="0"/>
                <a:cs typeface="Verdana" pitchFamily="34" charset="0"/>
              </a:rPr>
              <a:t> is the public key and </a:t>
            </a:r>
            <a:r>
              <a:rPr lang="en-US" sz="1700" dirty="0">
                <a:solidFill>
                  <a:srgbClr val="3333FF"/>
                </a:solidFill>
                <a:latin typeface="Verdana" pitchFamily="34" charset="0"/>
                <a:ea typeface="Verdana" pitchFamily="34" charset="0"/>
                <a:cs typeface="Verdana" pitchFamily="34" charset="0"/>
              </a:rPr>
              <a:t>d</a:t>
            </a:r>
            <a:r>
              <a:rPr lang="en-US" sz="1700" b="0" i="0" dirty="0">
                <a:latin typeface="Verdana" pitchFamily="34" charset="0"/>
                <a:ea typeface="Verdana" pitchFamily="34" charset="0"/>
                <a:cs typeface="Verdana" pitchFamily="34" charset="0"/>
              </a:rPr>
              <a:t> is the private key. </a:t>
            </a:r>
          </a:p>
          <a:p>
            <a:pPr marL="619125" lvl="1" indent="-342900" algn="just">
              <a:spcBef>
                <a:spcPts val="400"/>
              </a:spcBef>
              <a:spcAft>
                <a:spcPts val="4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Once the keys have been developed, the </a:t>
            </a:r>
            <a:r>
              <a:rPr lang="en-US" sz="1700" b="0" i="0" dirty="0">
                <a:solidFill>
                  <a:srgbClr val="3333FF"/>
                </a:solidFill>
                <a:latin typeface="Verdana" pitchFamily="34" charset="0"/>
                <a:ea typeface="Verdana" pitchFamily="34" charset="0"/>
                <a:cs typeface="Verdana" pitchFamily="34" charset="0"/>
              </a:rPr>
              <a:t>original prime numbers are no longer important</a:t>
            </a:r>
            <a:r>
              <a:rPr lang="en-US" sz="1700" b="0" i="0" dirty="0">
                <a:latin typeface="Verdana" pitchFamily="34" charset="0"/>
                <a:ea typeface="Verdana" pitchFamily="34" charset="0"/>
                <a:cs typeface="Verdana" pitchFamily="34" charset="0"/>
              </a:rPr>
              <a:t> and </a:t>
            </a:r>
            <a:r>
              <a:rPr lang="en-US" sz="1700" b="0" i="0" dirty="0">
                <a:solidFill>
                  <a:srgbClr val="FF0000"/>
                </a:solidFill>
                <a:latin typeface="Verdana" pitchFamily="34" charset="0"/>
                <a:ea typeface="Verdana" pitchFamily="34" charset="0"/>
                <a:cs typeface="Verdana" pitchFamily="34" charset="0"/>
              </a:rPr>
              <a:t>can be discarded</a:t>
            </a:r>
            <a:r>
              <a:rPr lang="en-US" sz="1700" b="0" i="0" dirty="0">
                <a:latin typeface="Verdana" pitchFamily="34" charset="0"/>
                <a:ea typeface="Verdana" pitchFamily="34" charset="0"/>
                <a:cs typeface="Verdana" pitchFamily="34" charset="0"/>
              </a:rPr>
              <a:t>. Both the public and the private keys are needed for encryption /decryption but only the owner of a private key ever needs to know it. Using the RSA system, the private key never needs to be sent across the Internet.</a:t>
            </a:r>
          </a:p>
          <a:p>
            <a:pPr marL="619125" lvl="1" indent="-342900" algn="just">
              <a:spcBef>
                <a:spcPts val="400"/>
              </a:spcBef>
              <a:spcAft>
                <a:spcPts val="4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Anyone can use the public key to encrypt a message. But the message can be decrypted only by the owner of the private key.</a:t>
            </a:r>
          </a:p>
          <a:p>
            <a:pPr marL="1374775" lvl="1" indent="-342900" algn="just">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Thus, if Alice wants to send a message to Bob, she can find out Bob’s public key (but not his private key) from a central administrator. </a:t>
            </a:r>
          </a:p>
          <a:p>
            <a:pPr marL="1374775" lvl="1" indent="-342900" algn="just">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After getting the public key of Bob, Alice then encrypt the message using Bob’s public key and sends the encrypted message to Bob.</a:t>
            </a:r>
          </a:p>
          <a:p>
            <a:pPr marL="1374775" lvl="1" indent="-342900" algn="just">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When Bob receives it, he decrypts it with his private key. </a:t>
            </a:r>
          </a:p>
          <a:p>
            <a:pPr marL="619125" lvl="1" indent="-342900" algn="just">
              <a:spcBef>
                <a:spcPts val="400"/>
              </a:spcBef>
              <a:spcAft>
                <a:spcPts val="4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In addition to encrypting messages (which ensures privacy), Bob can authenticate himself to Alice (so Alice  knows that it is really Bob who sent the message) by using Bob’s private key to encrypt a digital certificate. When Alice receives it, she can use Bob’s public key to decrypt it.</a:t>
            </a:r>
          </a:p>
        </p:txBody>
      </p:sp>
      <p:sp>
        <p:nvSpPr>
          <p:cNvPr id="11268"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800" i="0">
                <a:latin typeface="Arial" charset="0"/>
              </a:rPr>
              <a:t>How the RSA Cryptosystem Works?</a:t>
            </a:r>
          </a:p>
        </p:txBody>
      </p:sp>
      <p:sp>
        <p:nvSpPr>
          <p:cNvPr id="5" name="Slide Number Placeholder 4"/>
          <p:cNvSpPr>
            <a:spLocks noGrp="1"/>
          </p:cNvSpPr>
          <p:nvPr>
            <p:ph type="sldNum" sz="quarter" idx="10"/>
          </p:nvPr>
        </p:nvSpPr>
        <p:spPr/>
        <p:txBody>
          <a:bodyPr/>
          <a:lstStyle/>
          <a:p>
            <a:pPr algn="just"/>
            <a:r>
              <a:rPr lang="en-US" smtClean="0"/>
              <a:t>Slide- </a:t>
            </a:r>
            <a:fld id="{F7A995B4-187C-475F-9050-705EE2E66F48}" type="slidenum">
              <a:rPr lang="en-US" smtClean="0"/>
              <a:pPr algn="just"/>
              <a:t>31</a:t>
            </a:fld>
            <a:endParaRPr lang="en-US" dirty="0"/>
          </a:p>
        </p:txBody>
      </p:sp>
    </p:spTree>
    <p:extLst>
      <p:ext uri="{BB962C8B-B14F-4D97-AF65-F5344CB8AC3E}">
        <p14:creationId xmlns:p14="http://schemas.microsoft.com/office/powerpoint/2010/main" val="576031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4"/>
          <p:cNvSpPr>
            <a:spLocks noChangeArrowheads="1"/>
          </p:cNvSpPr>
          <p:nvPr/>
        </p:nvSpPr>
        <p:spPr bwMode="auto">
          <a:xfrm>
            <a:off x="0" y="609600"/>
            <a:ext cx="8763000" cy="2859088"/>
          </a:xfrm>
          <a:prstGeom prst="rect">
            <a:avLst/>
          </a:prstGeom>
          <a:noFill/>
          <a:ln w="9525">
            <a:noFill/>
            <a:miter lim="800000"/>
            <a:headEnd/>
            <a:tailEnd/>
          </a:ln>
        </p:spPr>
        <p:txBody>
          <a:bodyPr>
            <a:spAutoFit/>
          </a:bodyPr>
          <a:lstStyle/>
          <a:p>
            <a:pPr marL="619125" lvl="1" indent="-342900">
              <a:spcBef>
                <a:spcPts val="400"/>
              </a:spcBef>
              <a:spcAft>
                <a:spcPts val="4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The RSA algorithm involves three steps:</a:t>
            </a:r>
          </a:p>
          <a:p>
            <a:pPr marL="1374775" lvl="1" indent="-342900">
              <a:spcBef>
                <a:spcPts val="400"/>
              </a:spcBef>
              <a:spcAft>
                <a:spcPts val="400"/>
              </a:spcAft>
              <a:buFont typeface="+mj-lt"/>
              <a:buAutoNum type="arabicPeriod"/>
              <a:defRPr/>
            </a:pPr>
            <a:r>
              <a:rPr lang="en-US" sz="1500" b="0" i="0" dirty="0">
                <a:ln>
                  <a:solidFill>
                    <a:srgbClr val="0000FF"/>
                  </a:solidFill>
                </a:ln>
                <a:latin typeface="Verdana" pitchFamily="34" charset="0"/>
                <a:ea typeface="Verdana" pitchFamily="34" charset="0"/>
                <a:cs typeface="Verdana" pitchFamily="34" charset="0"/>
              </a:rPr>
              <a:t>Key generation </a:t>
            </a:r>
            <a:r>
              <a:rPr lang="en-US" sz="1500" b="0" i="0" dirty="0">
                <a:latin typeface="Verdana" pitchFamily="34" charset="0"/>
                <a:ea typeface="Verdana" pitchFamily="34" charset="0"/>
                <a:cs typeface="Verdana" pitchFamily="34" charset="0"/>
              </a:rPr>
              <a:t>(Generating public and private key)</a:t>
            </a:r>
          </a:p>
          <a:p>
            <a:pPr marL="1374775" lvl="1" indent="-342900">
              <a:spcBef>
                <a:spcPts val="400"/>
              </a:spcBef>
              <a:spcAft>
                <a:spcPts val="400"/>
              </a:spcAft>
              <a:buFont typeface="+mj-lt"/>
              <a:buAutoNum type="arabicPeriod"/>
              <a:defRPr/>
            </a:pPr>
            <a:r>
              <a:rPr lang="en-US" sz="1500" b="0" i="0" dirty="0">
                <a:ln>
                  <a:solidFill>
                    <a:srgbClr val="0000FF"/>
                  </a:solidFill>
                </a:ln>
                <a:latin typeface="Verdana" pitchFamily="34" charset="0"/>
                <a:ea typeface="Verdana" pitchFamily="34" charset="0"/>
                <a:cs typeface="Verdana" pitchFamily="34" charset="0"/>
              </a:rPr>
              <a:t>Encryption</a:t>
            </a:r>
            <a:r>
              <a:rPr lang="en-US" sz="1500" b="0" i="0" dirty="0">
                <a:latin typeface="Verdana" pitchFamily="34" charset="0"/>
                <a:ea typeface="Verdana" pitchFamily="34" charset="0"/>
                <a:cs typeface="Verdana" pitchFamily="34" charset="0"/>
              </a:rPr>
              <a:t> (Encrypting the message)</a:t>
            </a:r>
          </a:p>
          <a:p>
            <a:pPr marL="1374775" lvl="1" indent="-342900">
              <a:spcBef>
                <a:spcPts val="400"/>
              </a:spcBef>
              <a:spcAft>
                <a:spcPts val="400"/>
              </a:spcAft>
              <a:buFont typeface="+mj-lt"/>
              <a:buAutoNum type="arabicPeriod"/>
              <a:defRPr/>
            </a:pPr>
            <a:r>
              <a:rPr lang="en-US" sz="1500" b="0" i="0" dirty="0">
                <a:ln>
                  <a:solidFill>
                    <a:srgbClr val="0000FF"/>
                  </a:solidFill>
                </a:ln>
                <a:latin typeface="Verdana" pitchFamily="34" charset="0"/>
                <a:ea typeface="Verdana" pitchFamily="34" charset="0"/>
                <a:cs typeface="Verdana" pitchFamily="34" charset="0"/>
              </a:rPr>
              <a:t>Decryption</a:t>
            </a:r>
            <a:r>
              <a:rPr lang="en-US" sz="1500" b="0" i="0" dirty="0">
                <a:latin typeface="Verdana" pitchFamily="34" charset="0"/>
                <a:ea typeface="Verdana" pitchFamily="34" charset="0"/>
                <a:cs typeface="Verdana" pitchFamily="34" charset="0"/>
              </a:rPr>
              <a:t> (Decrypting the message)</a:t>
            </a:r>
          </a:p>
          <a:p>
            <a:pPr marL="619125" lvl="1" indent="-342900">
              <a:spcBef>
                <a:spcPts val="600"/>
              </a:spcBef>
              <a:spcAft>
                <a:spcPts val="6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RSA involves a public key and a private key. </a:t>
            </a:r>
          </a:p>
          <a:p>
            <a:pPr marL="1374775" lvl="1" indent="-342900">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The public key can be known by everyone and is used for encrypting messages.</a:t>
            </a:r>
          </a:p>
          <a:p>
            <a:pPr marL="1374775" lvl="1" indent="-342900">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Messages encrypted with the public key can only be decrypted in a reasonable amount of time using the private key. </a:t>
            </a:r>
          </a:p>
        </p:txBody>
      </p:sp>
      <p:sp>
        <p:nvSpPr>
          <p:cNvPr id="1331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Steps in RSA Algorithm</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32</a:t>
            </a:fld>
            <a:endParaRPr lang="en-US" dirty="0"/>
          </a:p>
        </p:txBody>
      </p:sp>
    </p:spTree>
    <p:extLst>
      <p:ext uri="{BB962C8B-B14F-4D97-AF65-F5344CB8AC3E}">
        <p14:creationId xmlns:p14="http://schemas.microsoft.com/office/powerpoint/2010/main" val="32901884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dirty="0">
                <a:latin typeface="Arial" charset="0"/>
              </a:rPr>
              <a:t>RSA Algorithm: </a:t>
            </a:r>
            <a:r>
              <a:rPr lang="en-US" altLang="en-US" sz="2800" i="0" dirty="0">
                <a:ln>
                  <a:solidFill>
                    <a:srgbClr val="0000FF"/>
                  </a:solidFill>
                </a:ln>
                <a:solidFill>
                  <a:srgbClr val="FF0000"/>
                </a:solidFill>
                <a:latin typeface="Arial" charset="0"/>
              </a:rPr>
              <a:t>Key Generation</a:t>
            </a:r>
          </a:p>
        </p:txBody>
      </p:sp>
      <p:sp>
        <p:nvSpPr>
          <p:cNvPr id="15364" name="Rectangle 14"/>
          <p:cNvSpPr>
            <a:spLocks noChangeArrowheads="1"/>
          </p:cNvSpPr>
          <p:nvPr/>
        </p:nvSpPr>
        <p:spPr bwMode="auto">
          <a:xfrm>
            <a:off x="0" y="555278"/>
            <a:ext cx="8839200" cy="561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19125" lvl="1" indent="-342900">
              <a:spcBef>
                <a:spcPts val="600"/>
              </a:spcBef>
              <a:spcAft>
                <a:spcPts val="600"/>
              </a:spcAft>
            </a:pPr>
            <a:r>
              <a:rPr lang="en-US" sz="1800" b="0" i="0" dirty="0">
                <a:latin typeface="Verdana" pitchFamily="34" charset="0"/>
                <a:ea typeface="Verdana" pitchFamily="34" charset="0"/>
                <a:cs typeface="Verdana" pitchFamily="34" charset="0"/>
              </a:rPr>
              <a:t>The keys for the RSA algorithm are generated by the following ways:</a:t>
            </a:r>
          </a:p>
          <a:p>
            <a:pPr marL="909638" indent="-342900">
              <a:spcBef>
                <a:spcPts val="600"/>
              </a:spcBef>
              <a:spcAft>
                <a:spcPts val="600"/>
              </a:spcAft>
              <a:buFont typeface="Tahoma" pitchFamily="34" charset="0"/>
              <a:buAutoNum type="arabicPeriod"/>
            </a:pPr>
            <a:r>
              <a:rPr lang="en-US" sz="1600" b="0" i="0" dirty="0">
                <a:latin typeface="Verdana" pitchFamily="34" charset="0"/>
                <a:ea typeface="Verdana" pitchFamily="34" charset="0"/>
                <a:cs typeface="Verdana" pitchFamily="34" charset="0"/>
              </a:rPr>
              <a:t>Choose two large and distinct prime numbers </a:t>
            </a:r>
            <a:r>
              <a:rPr lang="en-US" sz="1600" dirty="0">
                <a:solidFill>
                  <a:srgbClr val="FF0000"/>
                </a:solidFill>
                <a:latin typeface="Verdana" pitchFamily="34" charset="0"/>
                <a:ea typeface="Verdana" pitchFamily="34" charset="0"/>
                <a:cs typeface="Verdana" pitchFamily="34" charset="0"/>
              </a:rPr>
              <a:t>p</a:t>
            </a:r>
            <a:r>
              <a:rPr lang="en-US" sz="1600" b="0" i="0" dirty="0">
                <a:latin typeface="Verdana" pitchFamily="34" charset="0"/>
                <a:ea typeface="Verdana" pitchFamily="34" charset="0"/>
                <a:cs typeface="Verdana" pitchFamily="34" charset="0"/>
              </a:rPr>
              <a:t> and </a:t>
            </a:r>
            <a:r>
              <a:rPr lang="en-US" sz="1600" dirty="0">
                <a:solidFill>
                  <a:srgbClr val="FF0000"/>
                </a:solidFill>
                <a:latin typeface="Verdana" pitchFamily="34" charset="0"/>
                <a:ea typeface="Verdana" pitchFamily="34" charset="0"/>
                <a:cs typeface="Verdana" pitchFamily="34" charset="0"/>
              </a:rPr>
              <a:t>q</a:t>
            </a:r>
            <a:r>
              <a:rPr lang="en-US" sz="1600" b="0" i="0" dirty="0">
                <a:latin typeface="Verdana" pitchFamily="34" charset="0"/>
                <a:ea typeface="Verdana" pitchFamily="34" charset="0"/>
                <a:cs typeface="Verdana" pitchFamily="34" charset="0"/>
              </a:rPr>
              <a:t>.</a:t>
            </a:r>
          </a:p>
          <a:p>
            <a:pPr marL="1374775" lvl="1" indent="-342900">
              <a:spcBef>
                <a:spcPts val="600"/>
              </a:spcBef>
              <a:spcAft>
                <a:spcPts val="600"/>
              </a:spcAft>
              <a:buFont typeface="Wingdings" pitchFamily="2" charset="2"/>
              <a:buChar char="q"/>
            </a:pPr>
            <a:r>
              <a:rPr lang="en-US" sz="1200" b="0" i="0" dirty="0">
                <a:latin typeface="Verdana" pitchFamily="34" charset="0"/>
                <a:ea typeface="Verdana" pitchFamily="34" charset="0"/>
                <a:cs typeface="Verdana" pitchFamily="34" charset="0"/>
              </a:rPr>
              <a:t>For security purposes, the integers </a:t>
            </a:r>
            <a:r>
              <a:rPr lang="en-US" sz="1200" dirty="0">
                <a:solidFill>
                  <a:srgbClr val="FF0000"/>
                </a:solidFill>
                <a:latin typeface="Verdana" pitchFamily="34" charset="0"/>
                <a:ea typeface="Verdana" pitchFamily="34" charset="0"/>
                <a:cs typeface="Verdana" pitchFamily="34" charset="0"/>
              </a:rPr>
              <a:t>p</a:t>
            </a:r>
            <a:r>
              <a:rPr lang="en-US" sz="1200" b="0" i="0" dirty="0">
                <a:latin typeface="Verdana" pitchFamily="34" charset="0"/>
                <a:ea typeface="Verdana" pitchFamily="34" charset="0"/>
                <a:cs typeface="Verdana" pitchFamily="34" charset="0"/>
              </a:rPr>
              <a:t> and </a:t>
            </a:r>
            <a:r>
              <a:rPr lang="en-US" sz="1200" dirty="0">
                <a:solidFill>
                  <a:srgbClr val="FF0000"/>
                </a:solidFill>
                <a:latin typeface="Verdana" pitchFamily="34" charset="0"/>
                <a:ea typeface="Verdana" pitchFamily="34" charset="0"/>
                <a:cs typeface="Verdana" pitchFamily="34" charset="0"/>
              </a:rPr>
              <a:t>q</a:t>
            </a:r>
            <a:r>
              <a:rPr lang="en-US" sz="1200" b="0" i="0" dirty="0">
                <a:latin typeface="Verdana" pitchFamily="34" charset="0"/>
                <a:ea typeface="Verdana" pitchFamily="34" charset="0"/>
                <a:cs typeface="Verdana" pitchFamily="34" charset="0"/>
              </a:rPr>
              <a:t> should be chosen at random, and should be of similar bit-length. </a:t>
            </a:r>
          </a:p>
          <a:p>
            <a:pPr marL="1374775" lvl="1" indent="-342900">
              <a:spcBef>
                <a:spcPts val="600"/>
              </a:spcBef>
              <a:spcAft>
                <a:spcPts val="600"/>
              </a:spcAft>
              <a:buFont typeface="Wingdings" pitchFamily="2" charset="2"/>
              <a:buChar char="q"/>
            </a:pPr>
            <a:r>
              <a:rPr lang="en-US" sz="1200" b="0" i="0" dirty="0">
                <a:latin typeface="Verdana" pitchFamily="34" charset="0"/>
                <a:ea typeface="Verdana" pitchFamily="34" charset="0"/>
                <a:cs typeface="Verdana" pitchFamily="34" charset="0"/>
              </a:rPr>
              <a:t>In RSA, </a:t>
            </a:r>
            <a:r>
              <a:rPr lang="en-US" sz="1200" dirty="0">
                <a:solidFill>
                  <a:srgbClr val="00CC00"/>
                </a:solidFill>
                <a:latin typeface="Verdana" pitchFamily="34" charset="0"/>
                <a:ea typeface="Verdana" pitchFamily="34" charset="0"/>
                <a:cs typeface="Verdana" pitchFamily="34" charset="0"/>
              </a:rPr>
              <a:t>p</a:t>
            </a:r>
            <a:r>
              <a:rPr lang="en-US" sz="1200" b="0" i="0" dirty="0">
                <a:latin typeface="Verdana" pitchFamily="34" charset="0"/>
                <a:ea typeface="Verdana" pitchFamily="34" charset="0"/>
                <a:cs typeface="Verdana" pitchFamily="34" charset="0"/>
              </a:rPr>
              <a:t> and </a:t>
            </a:r>
            <a:r>
              <a:rPr lang="en-US" sz="1200" dirty="0">
                <a:solidFill>
                  <a:srgbClr val="00CC00"/>
                </a:solidFill>
                <a:latin typeface="Verdana" pitchFamily="34" charset="0"/>
                <a:ea typeface="Verdana" pitchFamily="34" charset="0"/>
                <a:cs typeface="Verdana" pitchFamily="34" charset="0"/>
              </a:rPr>
              <a:t>q</a:t>
            </a:r>
            <a:r>
              <a:rPr lang="en-US" sz="1200" b="0" i="0" dirty="0">
                <a:latin typeface="Verdana" pitchFamily="34" charset="0"/>
                <a:ea typeface="Verdana" pitchFamily="34" charset="0"/>
                <a:cs typeface="Verdana" pitchFamily="34" charset="0"/>
              </a:rPr>
              <a:t> must be at least 512 bits; </a:t>
            </a:r>
            <a:r>
              <a:rPr lang="en-US" sz="1200" dirty="0">
                <a:solidFill>
                  <a:srgbClr val="3333FF"/>
                </a:solidFill>
                <a:latin typeface="Verdana" pitchFamily="34" charset="0"/>
                <a:ea typeface="Verdana" pitchFamily="34" charset="0"/>
                <a:cs typeface="Verdana" pitchFamily="34" charset="0"/>
              </a:rPr>
              <a:t>n</a:t>
            </a:r>
            <a:r>
              <a:rPr lang="en-US" sz="1200" b="0" i="0" dirty="0">
                <a:latin typeface="Verdana" pitchFamily="34" charset="0"/>
                <a:ea typeface="Verdana" pitchFamily="34" charset="0"/>
                <a:cs typeface="Verdana" pitchFamily="34" charset="0"/>
              </a:rPr>
              <a:t> must be at least 1024 bits.</a:t>
            </a:r>
          </a:p>
          <a:p>
            <a:pPr marL="1374775" lvl="1" indent="-342900">
              <a:spcBef>
                <a:spcPts val="600"/>
              </a:spcBef>
              <a:spcAft>
                <a:spcPts val="600"/>
              </a:spcAft>
              <a:buFont typeface="Wingdings" pitchFamily="2" charset="2"/>
              <a:buChar char="q"/>
            </a:pPr>
            <a:r>
              <a:rPr lang="en-US" sz="1200" b="0" i="0" dirty="0">
                <a:latin typeface="Verdana" pitchFamily="34" charset="0"/>
                <a:ea typeface="Verdana" pitchFamily="34" charset="0"/>
                <a:cs typeface="Verdana" pitchFamily="34" charset="0"/>
              </a:rPr>
              <a:t>Prime integers can be efficiently found using a </a:t>
            </a:r>
            <a:r>
              <a:rPr lang="en-US" sz="1200" b="0" i="0" dirty="0" err="1">
                <a:latin typeface="Verdana" pitchFamily="34" charset="0"/>
                <a:ea typeface="Verdana" pitchFamily="34" charset="0"/>
                <a:cs typeface="Verdana" pitchFamily="34" charset="0"/>
              </a:rPr>
              <a:t>primality</a:t>
            </a:r>
            <a:r>
              <a:rPr lang="en-US" sz="1200" b="0" i="0" dirty="0">
                <a:latin typeface="Verdana" pitchFamily="34" charset="0"/>
                <a:ea typeface="Verdana" pitchFamily="34" charset="0"/>
                <a:cs typeface="Verdana" pitchFamily="34" charset="0"/>
              </a:rPr>
              <a:t> test.</a:t>
            </a:r>
          </a:p>
          <a:p>
            <a:pPr marL="909638" indent="-342900">
              <a:spcBef>
                <a:spcPts val="600"/>
              </a:spcBef>
              <a:spcAft>
                <a:spcPts val="600"/>
              </a:spcAft>
              <a:buFont typeface="Tahoma" pitchFamily="34" charset="0"/>
              <a:buAutoNum type="arabicPeriod"/>
            </a:pPr>
            <a:r>
              <a:rPr lang="en-US" sz="1600" b="0" i="0" dirty="0">
                <a:latin typeface="Verdana" pitchFamily="34" charset="0"/>
                <a:ea typeface="Verdana" pitchFamily="34" charset="0"/>
                <a:cs typeface="Verdana" pitchFamily="34" charset="0"/>
              </a:rPr>
              <a:t>Compute </a:t>
            </a:r>
            <a:r>
              <a:rPr lang="en-US" sz="1600" dirty="0">
                <a:solidFill>
                  <a:srgbClr val="3333FF"/>
                </a:solidFill>
                <a:latin typeface="Verdana" pitchFamily="34" charset="0"/>
                <a:ea typeface="Verdana" pitchFamily="34" charset="0"/>
                <a:cs typeface="Verdana" pitchFamily="34" charset="0"/>
              </a:rPr>
              <a:t>n</a:t>
            </a:r>
            <a:r>
              <a:rPr lang="en-US" sz="1600" b="0" i="0" dirty="0">
                <a:latin typeface="Verdana" pitchFamily="34" charset="0"/>
                <a:ea typeface="Verdana" pitchFamily="34" charset="0"/>
                <a:cs typeface="Verdana" pitchFamily="34" charset="0"/>
              </a:rPr>
              <a:t> = p * q</a:t>
            </a:r>
          </a:p>
          <a:p>
            <a:pPr marL="1374775" lvl="1" indent="-342900">
              <a:spcBef>
                <a:spcPts val="600"/>
              </a:spcBef>
              <a:spcAft>
                <a:spcPts val="600"/>
              </a:spcAft>
              <a:buFont typeface="Wingdings" pitchFamily="2" charset="2"/>
              <a:buChar char="q"/>
            </a:pPr>
            <a:r>
              <a:rPr lang="en-US" sz="1200" dirty="0">
                <a:solidFill>
                  <a:srgbClr val="FF0000"/>
                </a:solidFill>
                <a:latin typeface="Verdana" pitchFamily="34" charset="0"/>
                <a:ea typeface="Verdana" pitchFamily="34" charset="0"/>
                <a:cs typeface="Verdana" pitchFamily="34" charset="0"/>
              </a:rPr>
              <a:t>n</a:t>
            </a:r>
            <a:r>
              <a:rPr lang="en-US" sz="1200" b="0" i="0" dirty="0">
                <a:latin typeface="Verdana" pitchFamily="34" charset="0"/>
                <a:ea typeface="Verdana" pitchFamily="34" charset="0"/>
                <a:cs typeface="Verdana" pitchFamily="34" charset="0"/>
              </a:rPr>
              <a:t> is used as the </a:t>
            </a:r>
            <a:r>
              <a:rPr lang="en-US" sz="1200" b="0" i="0" dirty="0">
                <a:ln>
                  <a:solidFill>
                    <a:srgbClr val="0000FF"/>
                  </a:solidFill>
                </a:ln>
                <a:latin typeface="Verdana" pitchFamily="34" charset="0"/>
                <a:ea typeface="Verdana" pitchFamily="34" charset="0"/>
                <a:cs typeface="Verdana" pitchFamily="34" charset="0"/>
              </a:rPr>
              <a:t>modulus for both the public and private keys</a:t>
            </a:r>
            <a:r>
              <a:rPr lang="en-US" sz="1200" b="0" i="0" dirty="0">
                <a:latin typeface="Verdana" pitchFamily="34" charset="0"/>
                <a:ea typeface="Verdana" pitchFamily="34" charset="0"/>
                <a:cs typeface="Verdana" pitchFamily="34" charset="0"/>
              </a:rPr>
              <a:t>. Its length, usually expressed in bits, is the key length.</a:t>
            </a:r>
          </a:p>
          <a:p>
            <a:pPr marL="909638" indent="-342900">
              <a:spcBef>
                <a:spcPts val="600"/>
              </a:spcBef>
              <a:spcAft>
                <a:spcPts val="600"/>
              </a:spcAft>
              <a:buFont typeface="Tahoma" pitchFamily="34" charset="0"/>
              <a:buAutoNum type="arabicPeriod"/>
            </a:pPr>
            <a:r>
              <a:rPr lang="en-US" sz="1600" b="0" i="0" dirty="0">
                <a:latin typeface="Verdana" pitchFamily="34" charset="0"/>
                <a:ea typeface="Verdana" pitchFamily="34" charset="0"/>
                <a:cs typeface="Verdana" pitchFamily="34" charset="0"/>
              </a:rPr>
              <a:t>Compute the number of integers less than </a:t>
            </a:r>
            <a:r>
              <a:rPr lang="en-US" sz="1600" dirty="0">
                <a:solidFill>
                  <a:srgbClr val="3333FF"/>
                </a:solidFill>
                <a:latin typeface="Verdana" pitchFamily="34" charset="0"/>
                <a:ea typeface="Verdana" pitchFamily="34" charset="0"/>
                <a:cs typeface="Verdana" pitchFamily="34" charset="0"/>
              </a:rPr>
              <a:t>n</a:t>
            </a:r>
            <a:r>
              <a:rPr lang="en-US" sz="1600" b="0" i="0" dirty="0">
                <a:latin typeface="Verdana" pitchFamily="34" charset="0"/>
                <a:ea typeface="Verdana" pitchFamily="34" charset="0"/>
                <a:cs typeface="Verdana" pitchFamily="34" charset="0"/>
              </a:rPr>
              <a:t> that are </a:t>
            </a:r>
            <a:r>
              <a:rPr lang="en-US" sz="1600" b="0" i="0" dirty="0" err="1">
                <a:latin typeface="Verdana" pitchFamily="34" charset="0"/>
                <a:ea typeface="Verdana" pitchFamily="34" charset="0"/>
                <a:cs typeface="Verdana" pitchFamily="34" charset="0"/>
              </a:rPr>
              <a:t>coprime</a:t>
            </a:r>
            <a:r>
              <a:rPr lang="en-US" sz="1600" b="0" i="0" dirty="0">
                <a:latin typeface="Verdana" pitchFamily="34" charset="0"/>
                <a:ea typeface="Verdana" pitchFamily="34" charset="0"/>
                <a:cs typeface="Verdana" pitchFamily="34" charset="0"/>
              </a:rPr>
              <a:t> with </a:t>
            </a:r>
            <a:r>
              <a:rPr lang="en-US" sz="1600" dirty="0">
                <a:solidFill>
                  <a:srgbClr val="FF0000"/>
                </a:solidFill>
                <a:latin typeface="Verdana" pitchFamily="34" charset="0"/>
                <a:ea typeface="Verdana" pitchFamily="34" charset="0"/>
                <a:cs typeface="Verdana" pitchFamily="34" charset="0"/>
              </a:rPr>
              <a:t>n</a:t>
            </a:r>
            <a:r>
              <a:rPr lang="en-US" sz="1600" b="0" i="0" dirty="0">
                <a:latin typeface="Verdana" pitchFamily="34" charset="0"/>
                <a:ea typeface="Verdana" pitchFamily="34" charset="0"/>
                <a:cs typeface="Verdana" pitchFamily="34" charset="0"/>
              </a:rPr>
              <a:t> (otherwise known as the </a:t>
            </a:r>
            <a:r>
              <a:rPr lang="en-US" sz="1600" b="0" i="0" dirty="0" err="1">
                <a:latin typeface="Verdana" pitchFamily="34" charset="0"/>
                <a:ea typeface="Verdana" pitchFamily="34" charset="0"/>
                <a:cs typeface="Verdana" pitchFamily="34" charset="0"/>
              </a:rPr>
              <a:t>totient</a:t>
            </a:r>
            <a:r>
              <a:rPr lang="en-US" sz="1600" b="0" i="0" dirty="0">
                <a:latin typeface="Verdana" pitchFamily="34" charset="0"/>
                <a:ea typeface="Verdana" pitchFamily="34" charset="0"/>
                <a:cs typeface="Verdana" pitchFamily="34" charset="0"/>
              </a:rPr>
              <a:t> or Euler’s Phi function):</a:t>
            </a:r>
          </a:p>
          <a:p>
            <a:pPr marL="619125" lvl="1" indent="-342900" algn="ctr">
              <a:spcBef>
                <a:spcPts val="600"/>
              </a:spcBef>
              <a:spcAft>
                <a:spcPts val="600"/>
              </a:spcAft>
            </a:pPr>
            <a:r>
              <a:rPr lang="en-US" sz="1500" b="0" i="0" dirty="0">
                <a:solidFill>
                  <a:srgbClr val="FF0000"/>
                </a:solidFill>
                <a:latin typeface="Verdana" pitchFamily="34" charset="0"/>
                <a:ea typeface="Verdana" pitchFamily="34" charset="0"/>
                <a:cs typeface="Verdana" pitchFamily="34" charset="0"/>
              </a:rPr>
              <a:t>φ(n) = φ(p*q) = φ(p)* φ(q)=(p - 1) * (q – 1)</a:t>
            </a:r>
          </a:p>
          <a:p>
            <a:pPr marL="909638" indent="-342900">
              <a:spcBef>
                <a:spcPts val="600"/>
              </a:spcBef>
              <a:spcAft>
                <a:spcPts val="600"/>
              </a:spcAft>
              <a:buFont typeface="Tahoma" pitchFamily="34" charset="0"/>
              <a:buAutoNum type="arabicPeriod" startAt="4"/>
            </a:pPr>
            <a:r>
              <a:rPr lang="en-US" sz="1600" b="0" i="0" dirty="0">
                <a:latin typeface="Verdana" pitchFamily="34" charset="0"/>
                <a:ea typeface="Verdana" pitchFamily="34" charset="0"/>
                <a:cs typeface="Verdana" pitchFamily="34" charset="0"/>
              </a:rPr>
              <a:t>Choose an integer </a:t>
            </a:r>
            <a:r>
              <a:rPr lang="en-US" sz="1600" dirty="0">
                <a:solidFill>
                  <a:srgbClr val="3333FF"/>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 such that </a:t>
            </a:r>
            <a:r>
              <a:rPr lang="en-US" sz="1600" i="0" dirty="0">
                <a:latin typeface="Verdana" pitchFamily="34" charset="0"/>
                <a:ea typeface="Verdana" pitchFamily="34" charset="0"/>
                <a:cs typeface="Verdana" pitchFamily="34" charset="0"/>
              </a:rPr>
              <a:t>1 &lt; </a:t>
            </a:r>
            <a:r>
              <a:rPr lang="en-US" sz="1600" i="0" dirty="0">
                <a:ln>
                  <a:solidFill>
                    <a:srgbClr val="0000FF"/>
                  </a:solidFill>
                </a:ln>
                <a:latin typeface="Verdana" pitchFamily="34" charset="0"/>
                <a:ea typeface="Verdana" pitchFamily="34" charset="0"/>
                <a:cs typeface="Verdana" pitchFamily="34" charset="0"/>
              </a:rPr>
              <a:t>e </a:t>
            </a:r>
            <a:r>
              <a:rPr lang="en-US" sz="1600" i="0" dirty="0">
                <a:latin typeface="Verdana" pitchFamily="34" charset="0"/>
                <a:ea typeface="Verdana" pitchFamily="34" charset="0"/>
                <a:cs typeface="Verdana" pitchFamily="34" charset="0"/>
              </a:rPr>
              <a:t>&lt; φ(n) </a:t>
            </a:r>
            <a:r>
              <a:rPr lang="en-US" sz="1600" b="0" i="0" dirty="0">
                <a:latin typeface="Verdana" pitchFamily="34" charset="0"/>
                <a:ea typeface="Verdana" pitchFamily="34" charset="0"/>
                <a:cs typeface="Verdana" pitchFamily="34" charset="0"/>
              </a:rPr>
              <a:t>and </a:t>
            </a:r>
            <a:r>
              <a:rPr lang="en-US" sz="1600" i="0" dirty="0" err="1">
                <a:latin typeface="Verdana" pitchFamily="34" charset="0"/>
                <a:ea typeface="Verdana" pitchFamily="34" charset="0"/>
                <a:cs typeface="Verdana" pitchFamily="34" charset="0"/>
              </a:rPr>
              <a:t>gcd</a:t>
            </a:r>
            <a:r>
              <a:rPr lang="en-US" sz="1600" i="0" dirty="0">
                <a:latin typeface="Verdana" pitchFamily="34" charset="0"/>
                <a:ea typeface="Verdana" pitchFamily="34" charset="0"/>
                <a:cs typeface="Verdana" pitchFamily="34" charset="0"/>
              </a:rPr>
              <a:t>(e, </a:t>
            </a:r>
            <a:r>
              <a:rPr lang="el-GR" sz="1600" i="0" dirty="0">
                <a:latin typeface="Verdana" pitchFamily="34" charset="0"/>
                <a:ea typeface="Verdana" pitchFamily="34" charset="0"/>
                <a:cs typeface="Verdana" pitchFamily="34" charset="0"/>
              </a:rPr>
              <a:t>φ(</a:t>
            </a:r>
            <a:r>
              <a:rPr lang="en-US" sz="1600" i="0" dirty="0">
                <a:latin typeface="Verdana" pitchFamily="34" charset="0"/>
                <a:ea typeface="Verdana" pitchFamily="34" charset="0"/>
                <a:cs typeface="Verdana" pitchFamily="34" charset="0"/>
              </a:rPr>
              <a:t>n)) = 1</a:t>
            </a:r>
            <a:r>
              <a:rPr lang="en-US" sz="1600" dirty="0">
                <a:solidFill>
                  <a:srgbClr val="FF0000"/>
                </a:solidFill>
                <a:latin typeface="Verdana" pitchFamily="34" charset="0"/>
                <a:ea typeface="Verdana" pitchFamily="34" charset="0"/>
                <a:cs typeface="Verdana" pitchFamily="34" charset="0"/>
              </a:rPr>
              <a:t>; </a:t>
            </a:r>
            <a:r>
              <a:rPr lang="en-US" sz="1600" b="0" i="0" dirty="0">
                <a:latin typeface="Verdana" pitchFamily="34" charset="0"/>
                <a:ea typeface="Verdana" pitchFamily="34" charset="0"/>
                <a:cs typeface="Verdana" pitchFamily="34" charset="0"/>
              </a:rPr>
              <a:t>i.e. </a:t>
            </a:r>
            <a:r>
              <a:rPr lang="en-US" sz="1600" dirty="0">
                <a:solidFill>
                  <a:srgbClr val="00B050"/>
                </a:solidFill>
                <a:latin typeface="Verdana" pitchFamily="34" charset="0"/>
                <a:ea typeface="Verdana" pitchFamily="34" charset="0"/>
                <a:cs typeface="Verdana" pitchFamily="34" charset="0"/>
              </a:rPr>
              <a:t>e </a:t>
            </a:r>
            <a:r>
              <a:rPr lang="en-US" sz="1600" b="0" i="0" dirty="0">
                <a:latin typeface="Verdana" pitchFamily="34" charset="0"/>
                <a:ea typeface="Verdana" pitchFamily="34" charset="0"/>
                <a:cs typeface="Verdana" pitchFamily="34" charset="0"/>
              </a:rPr>
              <a:t>and </a:t>
            </a:r>
            <a:r>
              <a:rPr lang="el-GR" sz="1600" dirty="0">
                <a:solidFill>
                  <a:srgbClr val="FF0000"/>
                </a:solidFill>
                <a:latin typeface="Verdana" pitchFamily="34" charset="0"/>
                <a:ea typeface="Verdana" pitchFamily="34" charset="0"/>
                <a:cs typeface="Verdana" pitchFamily="34" charset="0"/>
              </a:rPr>
              <a:t>φ(</a:t>
            </a:r>
            <a:r>
              <a:rPr lang="en-US" sz="1600" dirty="0">
                <a:solidFill>
                  <a:srgbClr val="FF0000"/>
                </a:solidFill>
                <a:latin typeface="Verdana" pitchFamily="34" charset="0"/>
                <a:ea typeface="Verdana" pitchFamily="34" charset="0"/>
                <a:cs typeface="Verdana" pitchFamily="34" charset="0"/>
              </a:rPr>
              <a:t>n)</a:t>
            </a:r>
            <a:r>
              <a:rPr lang="en-US" sz="1600" b="0" i="0" dirty="0">
                <a:latin typeface="Verdana" pitchFamily="34" charset="0"/>
                <a:ea typeface="Verdana" pitchFamily="34" charset="0"/>
                <a:cs typeface="Verdana" pitchFamily="34" charset="0"/>
              </a:rPr>
              <a:t> are </a:t>
            </a:r>
            <a:r>
              <a:rPr lang="en-US" sz="1600" b="0" i="0" dirty="0" err="1">
                <a:latin typeface="Verdana" pitchFamily="34" charset="0"/>
                <a:ea typeface="Verdana" pitchFamily="34" charset="0"/>
                <a:cs typeface="Verdana" pitchFamily="34" charset="0"/>
              </a:rPr>
              <a:t>coprime</a:t>
            </a:r>
            <a:r>
              <a:rPr lang="en-US" sz="1600" b="0" i="0" dirty="0">
                <a:latin typeface="Verdana" pitchFamily="34" charset="0"/>
                <a:ea typeface="Verdana" pitchFamily="34" charset="0"/>
                <a:cs typeface="Verdana" pitchFamily="34" charset="0"/>
              </a:rPr>
              <a:t>.</a:t>
            </a:r>
          </a:p>
          <a:p>
            <a:pPr marL="1374775" lvl="1" indent="-342900">
              <a:spcBef>
                <a:spcPts val="600"/>
              </a:spcBef>
              <a:spcAft>
                <a:spcPts val="600"/>
              </a:spcAft>
              <a:buFont typeface="Wingdings" pitchFamily="2" charset="2"/>
              <a:buChar char="q"/>
            </a:pPr>
            <a:r>
              <a:rPr lang="en-US" sz="1200" b="0" i="0" dirty="0">
                <a:latin typeface="Verdana" pitchFamily="34" charset="0"/>
                <a:ea typeface="Verdana" pitchFamily="34" charset="0"/>
                <a:cs typeface="Verdana" pitchFamily="34" charset="0"/>
              </a:rPr>
              <a:t>e is released as the public key exponent (encryption exponent).</a:t>
            </a:r>
          </a:p>
          <a:p>
            <a:pPr marL="1374775" lvl="1" indent="-342900">
              <a:spcBef>
                <a:spcPts val="600"/>
              </a:spcBef>
              <a:spcAft>
                <a:spcPts val="600"/>
              </a:spcAft>
              <a:buFont typeface="Wingdings" pitchFamily="2" charset="2"/>
              <a:buChar char="q"/>
            </a:pPr>
            <a:r>
              <a:rPr lang="en-US" sz="1200" b="0" i="0" dirty="0">
                <a:latin typeface="Verdana" pitchFamily="34" charset="0"/>
                <a:ea typeface="Verdana" pitchFamily="34" charset="0"/>
                <a:cs typeface="Verdana" pitchFamily="34" charset="0"/>
              </a:rPr>
              <a:t>e having a short bit-length results in more efficient encryption– most commonly 2</a:t>
            </a:r>
            <a:r>
              <a:rPr lang="en-US" sz="1200" b="0" i="0" baseline="30000" dirty="0">
                <a:latin typeface="Verdana" pitchFamily="34" charset="0"/>
                <a:ea typeface="Verdana" pitchFamily="34" charset="0"/>
                <a:cs typeface="Verdana" pitchFamily="34" charset="0"/>
              </a:rPr>
              <a:t>16</a:t>
            </a:r>
            <a:r>
              <a:rPr lang="en-US" sz="1200" b="0" i="0" dirty="0">
                <a:latin typeface="Verdana" pitchFamily="34" charset="0"/>
                <a:ea typeface="Verdana" pitchFamily="34" charset="0"/>
                <a:cs typeface="Verdana" pitchFamily="34" charset="0"/>
              </a:rPr>
              <a:t> + 1 = 65,537. However, much smaller values of e (such as 3) have been shown to be less secure in some settings.</a:t>
            </a:r>
            <a:endParaRPr lang="en-US" sz="1200" b="0" i="0" dirty="0">
              <a:solidFill>
                <a:srgbClr val="FF0000"/>
              </a:solidFill>
              <a:latin typeface="Verdana" pitchFamily="34" charset="0"/>
              <a:ea typeface="Verdana" pitchFamily="34" charset="0"/>
              <a:cs typeface="Verdana" pitchFamily="34" charset="0"/>
            </a:endParaRP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33</a:t>
            </a:fld>
            <a:endParaRPr lang="en-US" dirty="0"/>
          </a:p>
        </p:txBody>
      </p:sp>
    </p:spTree>
    <p:extLst>
      <p:ext uri="{BB962C8B-B14F-4D97-AF65-F5344CB8AC3E}">
        <p14:creationId xmlns:p14="http://schemas.microsoft.com/office/powerpoint/2010/main" val="2896976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4"/>
          <p:cNvSpPr>
            <a:spLocks noChangeArrowheads="1"/>
          </p:cNvSpPr>
          <p:nvPr/>
        </p:nvSpPr>
        <p:spPr bwMode="auto">
          <a:xfrm>
            <a:off x="0" y="609600"/>
            <a:ext cx="8763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909638" lvl="1" indent="-342900">
              <a:spcBef>
                <a:spcPts val="600"/>
              </a:spcBef>
              <a:spcAft>
                <a:spcPts val="600"/>
              </a:spcAft>
              <a:buFont typeface="Tahoma" pitchFamily="34" charset="0"/>
              <a:buAutoNum type="arabicPeriod" startAt="5"/>
            </a:pPr>
            <a:r>
              <a:rPr lang="en-US" sz="1600" b="0" i="0" dirty="0">
                <a:latin typeface="Verdana" pitchFamily="34" charset="0"/>
                <a:ea typeface="Verdana" pitchFamily="34" charset="0"/>
                <a:cs typeface="Verdana" pitchFamily="34" charset="0"/>
              </a:rPr>
              <a:t>Determine the multiplicative inverse </a:t>
            </a:r>
            <a:r>
              <a:rPr lang="en-US" sz="1600" dirty="0">
                <a:solidFill>
                  <a:srgbClr val="00CC00"/>
                </a:solidFill>
                <a:latin typeface="Verdana" pitchFamily="34" charset="0"/>
                <a:ea typeface="Verdana" pitchFamily="34" charset="0"/>
                <a:cs typeface="Verdana" pitchFamily="34" charset="0"/>
              </a:rPr>
              <a:t>d</a:t>
            </a:r>
            <a:r>
              <a:rPr lang="en-US" sz="1600" b="0" i="0" dirty="0">
                <a:latin typeface="Verdana" pitchFamily="34" charset="0"/>
                <a:ea typeface="Verdana" pitchFamily="34" charset="0"/>
                <a:cs typeface="Verdana" pitchFamily="34" charset="0"/>
              </a:rPr>
              <a:t> of </a:t>
            </a:r>
            <a:r>
              <a:rPr lang="en-US" sz="1600" dirty="0">
                <a:solidFill>
                  <a:srgbClr val="3333FF"/>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 i.e., compute a value for </a:t>
            </a:r>
            <a:r>
              <a:rPr lang="en-US" sz="1600" dirty="0">
                <a:solidFill>
                  <a:srgbClr val="00CC00"/>
                </a:solidFill>
                <a:latin typeface="Verdana" pitchFamily="34" charset="0"/>
                <a:ea typeface="Verdana" pitchFamily="34" charset="0"/>
                <a:cs typeface="Verdana" pitchFamily="34" charset="0"/>
              </a:rPr>
              <a:t>d</a:t>
            </a:r>
            <a:r>
              <a:rPr lang="en-US" sz="1600" b="0" i="0" dirty="0">
                <a:latin typeface="Verdana" pitchFamily="34" charset="0"/>
                <a:ea typeface="Verdana" pitchFamily="34" charset="0"/>
                <a:cs typeface="Verdana" pitchFamily="34" charset="0"/>
              </a:rPr>
              <a:t> such that it satisfies the relation: (</a:t>
            </a:r>
            <a:r>
              <a:rPr lang="en-US" sz="1600" dirty="0">
                <a:solidFill>
                  <a:srgbClr val="00CC00"/>
                </a:solidFill>
                <a:latin typeface="Verdana" pitchFamily="34" charset="0"/>
                <a:ea typeface="Verdana" pitchFamily="34" charset="0"/>
                <a:cs typeface="Verdana" pitchFamily="34" charset="0"/>
              </a:rPr>
              <a:t>d</a:t>
            </a:r>
            <a:r>
              <a:rPr lang="en-US" sz="1600" b="0" i="0" dirty="0">
                <a:latin typeface="Verdana" pitchFamily="34" charset="0"/>
                <a:ea typeface="Verdana" pitchFamily="34" charset="0"/>
                <a:cs typeface="Verdana" pitchFamily="34" charset="0"/>
              </a:rPr>
              <a:t> * </a:t>
            </a:r>
            <a:r>
              <a:rPr lang="en-US" sz="1600" dirty="0">
                <a:solidFill>
                  <a:srgbClr val="3333FF"/>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 mod φ(n) = 1</a:t>
            </a:r>
          </a:p>
          <a:p>
            <a:pPr marL="1765300" lvl="1" indent="-342900" defTabSz="566738">
              <a:spcBef>
                <a:spcPts val="600"/>
              </a:spcBef>
              <a:spcAft>
                <a:spcPts val="600"/>
              </a:spcAft>
              <a:buFont typeface="Wingdings" pitchFamily="2" charset="2"/>
              <a:buChar char="q"/>
            </a:pPr>
            <a:r>
              <a:rPr lang="en-US" sz="1200" dirty="0">
                <a:solidFill>
                  <a:srgbClr val="00B050"/>
                </a:solidFill>
                <a:latin typeface="Verdana" pitchFamily="34" charset="0"/>
                <a:ea typeface="Verdana" pitchFamily="34" charset="0"/>
                <a:cs typeface="Verdana" pitchFamily="34" charset="0"/>
              </a:rPr>
              <a:t>d</a:t>
            </a:r>
            <a:r>
              <a:rPr lang="en-US" sz="1200" b="0" i="0" dirty="0">
                <a:latin typeface="Verdana" pitchFamily="34" charset="0"/>
                <a:ea typeface="Verdana" pitchFamily="34" charset="0"/>
                <a:cs typeface="Verdana" pitchFamily="34" charset="0"/>
              </a:rPr>
              <a:t> is kept as the private key exponent (decryption exponent).</a:t>
            </a:r>
          </a:p>
          <a:p>
            <a:pPr marL="1765300" lvl="1" indent="-342900" defTabSz="566738">
              <a:spcBef>
                <a:spcPts val="600"/>
              </a:spcBef>
              <a:spcAft>
                <a:spcPts val="600"/>
              </a:spcAft>
              <a:buFont typeface="Wingdings" pitchFamily="2" charset="2"/>
              <a:buChar char="q"/>
            </a:pPr>
            <a:r>
              <a:rPr lang="en-US" sz="1200" dirty="0">
                <a:solidFill>
                  <a:srgbClr val="FF0000"/>
                </a:solidFill>
                <a:latin typeface="Verdana" pitchFamily="34" charset="0"/>
                <a:ea typeface="Verdana" pitchFamily="34" charset="0"/>
                <a:cs typeface="Verdana" pitchFamily="34" charset="0"/>
              </a:rPr>
              <a:t>d </a:t>
            </a:r>
            <a:r>
              <a:rPr lang="en-US" sz="1200" b="0" i="0" dirty="0">
                <a:latin typeface="Verdana" pitchFamily="34" charset="0"/>
                <a:ea typeface="Verdana" pitchFamily="34" charset="0"/>
                <a:cs typeface="Verdana" pitchFamily="34" charset="0"/>
              </a:rPr>
              <a:t> is often computed using the </a:t>
            </a:r>
            <a:r>
              <a:rPr lang="en-US" sz="1200" b="0" dirty="0">
                <a:ln>
                  <a:solidFill>
                    <a:srgbClr val="0000FF"/>
                  </a:solidFill>
                </a:ln>
                <a:latin typeface="Verdana" pitchFamily="34" charset="0"/>
                <a:ea typeface="Verdana" pitchFamily="34" charset="0"/>
                <a:cs typeface="Verdana" pitchFamily="34" charset="0"/>
              </a:rPr>
              <a:t>E</a:t>
            </a:r>
            <a:r>
              <a:rPr lang="en-US" sz="1200" b="0" i="0" dirty="0" smtClean="0">
                <a:ln>
                  <a:solidFill>
                    <a:srgbClr val="0000FF"/>
                  </a:solidFill>
                </a:ln>
                <a:latin typeface="Verdana" pitchFamily="34" charset="0"/>
                <a:ea typeface="Verdana" pitchFamily="34" charset="0"/>
                <a:cs typeface="Verdana" pitchFamily="34" charset="0"/>
              </a:rPr>
              <a:t>xtended </a:t>
            </a:r>
            <a:r>
              <a:rPr lang="en-US" sz="1200" b="0" i="0" dirty="0">
                <a:ln>
                  <a:solidFill>
                    <a:srgbClr val="0000FF"/>
                  </a:solidFill>
                </a:ln>
                <a:latin typeface="Verdana" pitchFamily="34" charset="0"/>
                <a:ea typeface="Verdana" pitchFamily="34" charset="0"/>
                <a:cs typeface="Verdana" pitchFamily="34" charset="0"/>
              </a:rPr>
              <a:t>Euclidean </a:t>
            </a:r>
            <a:r>
              <a:rPr lang="en-US" sz="1200" b="0" i="0" dirty="0" smtClean="0">
                <a:ln>
                  <a:solidFill>
                    <a:srgbClr val="0000FF"/>
                  </a:solidFill>
                </a:ln>
                <a:latin typeface="Verdana" pitchFamily="34" charset="0"/>
                <a:ea typeface="Verdana" pitchFamily="34" charset="0"/>
                <a:cs typeface="Verdana" pitchFamily="34" charset="0"/>
              </a:rPr>
              <a:t>Algorithm</a:t>
            </a:r>
            <a:r>
              <a:rPr lang="en-US" sz="1200" b="0" i="0" dirty="0">
                <a:latin typeface="Verdana" pitchFamily="34" charset="0"/>
                <a:ea typeface="Verdana" pitchFamily="34" charset="0"/>
                <a:cs typeface="Verdana" pitchFamily="34" charset="0"/>
              </a:rPr>
              <a:t>.</a:t>
            </a:r>
          </a:p>
          <a:p>
            <a:pPr marL="1765300" lvl="1" indent="-342900" defTabSz="566738">
              <a:spcBef>
                <a:spcPts val="600"/>
              </a:spcBef>
              <a:spcAft>
                <a:spcPts val="600"/>
              </a:spcAft>
              <a:buFont typeface="Wingdings" pitchFamily="2" charset="2"/>
              <a:buChar char="q"/>
            </a:pPr>
            <a:r>
              <a:rPr lang="en-US" sz="1200" dirty="0">
                <a:solidFill>
                  <a:srgbClr val="3333FF"/>
                </a:solidFill>
                <a:latin typeface="Verdana" pitchFamily="34" charset="0"/>
                <a:ea typeface="Verdana" pitchFamily="34" charset="0"/>
                <a:cs typeface="Verdana" pitchFamily="34" charset="0"/>
              </a:rPr>
              <a:t>d</a:t>
            </a:r>
            <a:r>
              <a:rPr lang="en-US" sz="1200" b="0" i="0" dirty="0">
                <a:latin typeface="Verdana" pitchFamily="34" charset="0"/>
                <a:ea typeface="Verdana" pitchFamily="34" charset="0"/>
                <a:cs typeface="Verdana" pitchFamily="34" charset="0"/>
              </a:rPr>
              <a:t> must be kept secret.</a:t>
            </a:r>
          </a:p>
          <a:p>
            <a:pPr marL="1765300" lvl="1" indent="-342900" defTabSz="566738">
              <a:spcBef>
                <a:spcPts val="600"/>
              </a:spcBef>
              <a:spcAft>
                <a:spcPts val="600"/>
              </a:spcAft>
              <a:buFont typeface="Wingdings" pitchFamily="2" charset="2"/>
              <a:buChar char="q"/>
            </a:pPr>
            <a:r>
              <a:rPr lang="en-US" sz="1200" dirty="0">
                <a:latin typeface="Verdana" pitchFamily="34" charset="0"/>
                <a:ea typeface="Verdana" pitchFamily="34" charset="0"/>
                <a:cs typeface="Verdana" pitchFamily="34" charset="0"/>
              </a:rPr>
              <a:t>p</a:t>
            </a:r>
            <a:r>
              <a:rPr lang="en-US" sz="1200" b="0" i="0" dirty="0">
                <a:latin typeface="Verdana" pitchFamily="34" charset="0"/>
                <a:ea typeface="Verdana" pitchFamily="34" charset="0"/>
                <a:cs typeface="Verdana" pitchFamily="34" charset="0"/>
              </a:rPr>
              <a:t>, </a:t>
            </a:r>
            <a:r>
              <a:rPr lang="en-US" sz="1200" dirty="0">
                <a:latin typeface="Verdana" pitchFamily="34" charset="0"/>
                <a:ea typeface="Verdana" pitchFamily="34" charset="0"/>
                <a:cs typeface="Verdana" pitchFamily="34" charset="0"/>
              </a:rPr>
              <a:t>q</a:t>
            </a:r>
            <a:r>
              <a:rPr lang="en-US" sz="1200" b="0" i="0" dirty="0">
                <a:latin typeface="Verdana" pitchFamily="34" charset="0"/>
                <a:ea typeface="Verdana" pitchFamily="34" charset="0"/>
                <a:cs typeface="Verdana" pitchFamily="34" charset="0"/>
              </a:rPr>
              <a:t>, and </a:t>
            </a:r>
            <a:r>
              <a:rPr lang="en-US" sz="1200" dirty="0">
                <a:latin typeface="Verdana" pitchFamily="34" charset="0"/>
                <a:ea typeface="Verdana" pitchFamily="34" charset="0"/>
                <a:cs typeface="Verdana" pitchFamily="34" charset="0"/>
              </a:rPr>
              <a:t>φ(n)</a:t>
            </a:r>
            <a:r>
              <a:rPr lang="en-US" sz="1200" b="0" i="0" dirty="0">
                <a:latin typeface="Verdana" pitchFamily="34" charset="0"/>
                <a:ea typeface="Verdana" pitchFamily="34" charset="0"/>
                <a:cs typeface="Verdana" pitchFamily="34" charset="0"/>
              </a:rPr>
              <a:t> must also be kept secret because they can be used to calculate </a:t>
            </a:r>
            <a:r>
              <a:rPr lang="en-US" sz="1200" dirty="0">
                <a:latin typeface="Verdana" pitchFamily="34" charset="0"/>
                <a:ea typeface="Verdana" pitchFamily="34" charset="0"/>
                <a:cs typeface="Verdana" pitchFamily="34" charset="0"/>
              </a:rPr>
              <a:t>d</a:t>
            </a:r>
            <a:r>
              <a:rPr lang="en-US" sz="1200" b="0" i="0" dirty="0">
                <a:latin typeface="Verdana" pitchFamily="34" charset="0"/>
                <a:ea typeface="Verdana" pitchFamily="34" charset="0"/>
                <a:cs typeface="Verdana" pitchFamily="34" charset="0"/>
              </a:rPr>
              <a:t>.</a:t>
            </a:r>
          </a:p>
          <a:p>
            <a:pPr marL="909638" indent="-342900">
              <a:spcBef>
                <a:spcPts val="600"/>
              </a:spcBef>
              <a:spcAft>
                <a:spcPts val="600"/>
              </a:spcAft>
              <a:buFont typeface="Tahoma" pitchFamily="34" charset="0"/>
              <a:buAutoNum type="arabicPeriod" startAt="6"/>
            </a:pPr>
            <a:r>
              <a:rPr lang="en-US" sz="1600" b="0" i="0" dirty="0">
                <a:latin typeface="Verdana" pitchFamily="34" charset="0"/>
                <a:ea typeface="Verdana" pitchFamily="34" charset="0"/>
                <a:cs typeface="Verdana" pitchFamily="34" charset="0"/>
              </a:rPr>
              <a:t>The public key consists of the modulus </a:t>
            </a:r>
            <a:r>
              <a:rPr lang="en-US" sz="1600" dirty="0">
                <a:solidFill>
                  <a:srgbClr val="3333FF"/>
                </a:solidFill>
                <a:latin typeface="Verdana" pitchFamily="34" charset="0"/>
                <a:ea typeface="Verdana" pitchFamily="34" charset="0"/>
                <a:cs typeface="Verdana" pitchFamily="34" charset="0"/>
              </a:rPr>
              <a:t>n </a:t>
            </a:r>
            <a:r>
              <a:rPr lang="en-US" sz="1600" b="0" i="0" dirty="0">
                <a:latin typeface="Verdana" pitchFamily="34" charset="0"/>
                <a:ea typeface="Verdana" pitchFamily="34" charset="0"/>
                <a:cs typeface="Verdana" pitchFamily="34" charset="0"/>
              </a:rPr>
              <a:t>and the public key exponent </a:t>
            </a:r>
            <a:r>
              <a:rPr lang="en-US" sz="1600" dirty="0">
                <a:solidFill>
                  <a:srgbClr val="3333FF"/>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 i.e., the public key is </a:t>
            </a:r>
            <a:r>
              <a:rPr lang="en-US" sz="1600" i="0" dirty="0">
                <a:solidFill>
                  <a:srgbClr val="FF0000"/>
                </a:solidFill>
                <a:latin typeface="Verdana" pitchFamily="34" charset="0"/>
                <a:ea typeface="Verdana" pitchFamily="34" charset="0"/>
                <a:cs typeface="Verdana" pitchFamily="34" charset="0"/>
              </a:rPr>
              <a:t>(e, n).</a:t>
            </a:r>
          </a:p>
          <a:p>
            <a:pPr marL="909638" indent="-342900">
              <a:spcBef>
                <a:spcPts val="600"/>
              </a:spcBef>
              <a:spcAft>
                <a:spcPts val="600"/>
              </a:spcAft>
              <a:buFont typeface="Tahoma" pitchFamily="34" charset="0"/>
              <a:buAutoNum type="arabicPeriod" startAt="6"/>
            </a:pPr>
            <a:r>
              <a:rPr lang="en-US" sz="1600" b="0" i="0" dirty="0">
                <a:latin typeface="Verdana" pitchFamily="34" charset="0"/>
                <a:ea typeface="Verdana" pitchFamily="34" charset="0"/>
                <a:cs typeface="Verdana" pitchFamily="34" charset="0"/>
              </a:rPr>
              <a:t>The private key consists of the modulus </a:t>
            </a:r>
            <a:r>
              <a:rPr lang="en-US" sz="1600" dirty="0">
                <a:solidFill>
                  <a:srgbClr val="3333FF"/>
                </a:solidFill>
                <a:latin typeface="Verdana" pitchFamily="34" charset="0"/>
                <a:ea typeface="Verdana" pitchFamily="34" charset="0"/>
                <a:cs typeface="Verdana" pitchFamily="34" charset="0"/>
              </a:rPr>
              <a:t>n </a:t>
            </a:r>
            <a:r>
              <a:rPr lang="en-US" sz="1600" b="0" i="0" dirty="0">
                <a:latin typeface="Verdana" pitchFamily="34" charset="0"/>
                <a:ea typeface="Verdana" pitchFamily="34" charset="0"/>
                <a:cs typeface="Verdana" pitchFamily="34" charset="0"/>
              </a:rPr>
              <a:t>and the private key exponent </a:t>
            </a:r>
            <a:r>
              <a:rPr lang="en-US" sz="1600" dirty="0">
                <a:solidFill>
                  <a:srgbClr val="3333FF"/>
                </a:solidFill>
                <a:latin typeface="Verdana" pitchFamily="34" charset="0"/>
                <a:ea typeface="Verdana" pitchFamily="34" charset="0"/>
                <a:cs typeface="Verdana" pitchFamily="34" charset="0"/>
              </a:rPr>
              <a:t>d</a:t>
            </a:r>
            <a:r>
              <a:rPr lang="en-US" sz="1600" b="0" i="0" dirty="0">
                <a:latin typeface="Verdana" pitchFamily="34" charset="0"/>
                <a:ea typeface="Verdana" pitchFamily="34" charset="0"/>
                <a:cs typeface="Verdana" pitchFamily="34" charset="0"/>
              </a:rPr>
              <a:t>; i.e., the private key is </a:t>
            </a:r>
            <a:r>
              <a:rPr lang="en-US" sz="1600" i="0" dirty="0">
                <a:solidFill>
                  <a:srgbClr val="3333FF"/>
                </a:solidFill>
                <a:latin typeface="Verdana" pitchFamily="34" charset="0"/>
                <a:ea typeface="Verdana" pitchFamily="34" charset="0"/>
                <a:cs typeface="Verdana" pitchFamily="34" charset="0"/>
              </a:rPr>
              <a:t>(d, n).</a:t>
            </a:r>
          </a:p>
          <a:p>
            <a:pPr marL="909638" indent="-342900">
              <a:spcBef>
                <a:spcPts val="600"/>
              </a:spcBef>
              <a:spcAft>
                <a:spcPts val="600"/>
              </a:spcAft>
              <a:buFont typeface="Tahoma" pitchFamily="34" charset="0"/>
              <a:buAutoNum type="arabicPeriod" startAt="6"/>
            </a:pPr>
            <a:r>
              <a:rPr lang="en-US" sz="1600" b="0" i="0" dirty="0">
                <a:latin typeface="Verdana" pitchFamily="34" charset="0"/>
                <a:ea typeface="Verdana" pitchFamily="34" charset="0"/>
                <a:cs typeface="Verdana" pitchFamily="34" charset="0"/>
              </a:rPr>
              <a:t>To encrypt message </a:t>
            </a:r>
            <a:r>
              <a:rPr lang="en-US" sz="1600" dirty="0">
                <a:solidFill>
                  <a:srgbClr val="00CC00"/>
                </a:solidFill>
                <a:latin typeface="Verdana" pitchFamily="34" charset="0"/>
                <a:ea typeface="Verdana" pitchFamily="34" charset="0"/>
                <a:cs typeface="Verdana" pitchFamily="34" charset="0"/>
              </a:rPr>
              <a:t>m</a:t>
            </a:r>
            <a:r>
              <a:rPr lang="en-US" sz="1600" b="0" i="0" dirty="0">
                <a:latin typeface="Verdana" pitchFamily="34" charset="0"/>
                <a:ea typeface="Verdana" pitchFamily="34" charset="0"/>
                <a:cs typeface="Verdana" pitchFamily="34" charset="0"/>
              </a:rPr>
              <a:t> using the public key, use the relation: </a:t>
            </a:r>
          </a:p>
          <a:p>
            <a:pPr marL="909638" indent="-342900" algn="ctr">
              <a:spcBef>
                <a:spcPts val="600"/>
              </a:spcBef>
              <a:spcAft>
                <a:spcPts val="600"/>
              </a:spcAft>
            </a:pPr>
            <a:r>
              <a:rPr lang="en-US" sz="1600" b="0" i="0" dirty="0">
                <a:solidFill>
                  <a:srgbClr val="FF0000"/>
                </a:solidFill>
                <a:latin typeface="Verdana" pitchFamily="34" charset="0"/>
                <a:ea typeface="Verdana" pitchFamily="34" charset="0"/>
                <a:cs typeface="Verdana" pitchFamily="34" charset="0"/>
              </a:rPr>
              <a:t>	</a:t>
            </a:r>
            <a:r>
              <a:rPr lang="en-US" sz="1600" i="0" dirty="0">
                <a:solidFill>
                  <a:srgbClr val="FF0000"/>
                </a:solidFill>
                <a:latin typeface="Verdana" pitchFamily="34" charset="0"/>
                <a:ea typeface="Verdana" pitchFamily="34" charset="0"/>
                <a:cs typeface="Verdana" pitchFamily="34" charset="0"/>
              </a:rPr>
              <a:t>c</a:t>
            </a:r>
            <a:r>
              <a:rPr lang="en-US" sz="1600" b="0" i="0" dirty="0">
                <a:latin typeface="Verdana" pitchFamily="34" charset="0"/>
                <a:ea typeface="Verdana" pitchFamily="34" charset="0"/>
                <a:cs typeface="Verdana" pitchFamily="34" charset="0"/>
              </a:rPr>
              <a:t> = </a:t>
            </a:r>
            <a:r>
              <a:rPr lang="en-US" sz="1600" dirty="0">
                <a:solidFill>
                  <a:srgbClr val="00CC00"/>
                </a:solidFill>
                <a:latin typeface="Verdana" pitchFamily="34" charset="0"/>
                <a:ea typeface="Verdana" pitchFamily="34" charset="0"/>
                <a:cs typeface="Verdana" pitchFamily="34" charset="0"/>
              </a:rPr>
              <a:t>m</a:t>
            </a:r>
            <a:r>
              <a:rPr lang="en-US" sz="1600" i="0" baseline="30000" dirty="0">
                <a:solidFill>
                  <a:srgbClr val="3333FF"/>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 mod </a:t>
            </a:r>
            <a:r>
              <a:rPr lang="en-US" sz="1600" i="0" dirty="0">
                <a:solidFill>
                  <a:srgbClr val="3333FF"/>
                </a:solidFill>
                <a:latin typeface="Verdana" pitchFamily="34" charset="0"/>
                <a:ea typeface="Verdana" pitchFamily="34" charset="0"/>
                <a:cs typeface="Verdana" pitchFamily="34" charset="0"/>
              </a:rPr>
              <a:t>n</a:t>
            </a:r>
            <a:r>
              <a:rPr lang="en-US" sz="1600" b="0" i="0" dirty="0">
                <a:latin typeface="Verdana" pitchFamily="34" charset="0"/>
                <a:ea typeface="Verdana" pitchFamily="34" charset="0"/>
                <a:cs typeface="Verdana" pitchFamily="34" charset="0"/>
              </a:rPr>
              <a:t> </a:t>
            </a:r>
          </a:p>
          <a:p>
            <a:pPr marL="909638" indent="-342900">
              <a:spcBef>
                <a:spcPts val="600"/>
              </a:spcBef>
              <a:spcAft>
                <a:spcPts val="600"/>
              </a:spcAft>
              <a:buFont typeface="Tahoma" pitchFamily="34" charset="0"/>
              <a:buAutoNum type="arabicPeriod" startAt="9"/>
            </a:pPr>
            <a:r>
              <a:rPr lang="en-US" sz="1600" b="0" i="0" dirty="0">
                <a:latin typeface="Verdana" pitchFamily="34" charset="0"/>
                <a:ea typeface="Verdana" pitchFamily="34" charset="0"/>
                <a:cs typeface="Verdana" pitchFamily="34" charset="0"/>
              </a:rPr>
              <a:t>To decrypt </a:t>
            </a:r>
            <a:r>
              <a:rPr lang="en-US" sz="1600" dirty="0">
                <a:solidFill>
                  <a:srgbClr val="3333FF"/>
                </a:solidFill>
                <a:latin typeface="Verdana" pitchFamily="34" charset="0"/>
                <a:ea typeface="Verdana" pitchFamily="34" charset="0"/>
                <a:cs typeface="Verdana" pitchFamily="34" charset="0"/>
              </a:rPr>
              <a:t>c</a:t>
            </a:r>
            <a:r>
              <a:rPr lang="en-US" sz="1600" b="0" i="0" dirty="0">
                <a:latin typeface="Verdana" pitchFamily="34" charset="0"/>
                <a:ea typeface="Verdana" pitchFamily="34" charset="0"/>
                <a:cs typeface="Verdana" pitchFamily="34" charset="0"/>
              </a:rPr>
              <a:t> using the private key, use the relation: </a:t>
            </a:r>
          </a:p>
          <a:p>
            <a:pPr marL="909638" indent="-342900" algn="ctr">
              <a:spcBef>
                <a:spcPts val="600"/>
              </a:spcBef>
              <a:spcAft>
                <a:spcPts val="600"/>
              </a:spcAft>
            </a:pPr>
            <a:r>
              <a:rPr lang="en-US" sz="1600" b="0" i="0" dirty="0">
                <a:solidFill>
                  <a:srgbClr val="00CC00"/>
                </a:solidFill>
                <a:latin typeface="Verdana" pitchFamily="34" charset="0"/>
                <a:ea typeface="Verdana" pitchFamily="34" charset="0"/>
                <a:cs typeface="Verdana" pitchFamily="34" charset="0"/>
              </a:rPr>
              <a:t>	m</a:t>
            </a:r>
            <a:r>
              <a:rPr lang="en-US" sz="1600" b="0" i="0" dirty="0">
                <a:latin typeface="Verdana" pitchFamily="34" charset="0"/>
                <a:ea typeface="Verdana" pitchFamily="34" charset="0"/>
                <a:cs typeface="Verdana" pitchFamily="34" charset="0"/>
              </a:rPr>
              <a:t> = c</a:t>
            </a:r>
            <a:r>
              <a:rPr lang="en-US" sz="1600" i="0" baseline="30000" dirty="0">
                <a:solidFill>
                  <a:srgbClr val="FF0000"/>
                </a:solidFill>
                <a:latin typeface="Verdana" pitchFamily="34" charset="0"/>
                <a:ea typeface="Verdana" pitchFamily="34" charset="0"/>
                <a:cs typeface="Verdana" pitchFamily="34" charset="0"/>
              </a:rPr>
              <a:t>d</a:t>
            </a:r>
            <a:r>
              <a:rPr lang="en-US" sz="1600" b="0" i="0" dirty="0">
                <a:latin typeface="Verdana" pitchFamily="34" charset="0"/>
                <a:ea typeface="Verdana" pitchFamily="34" charset="0"/>
                <a:cs typeface="Verdana" pitchFamily="34" charset="0"/>
              </a:rPr>
              <a:t> mod </a:t>
            </a:r>
            <a:r>
              <a:rPr lang="en-US" sz="1600" i="0" dirty="0">
                <a:solidFill>
                  <a:srgbClr val="FF0000"/>
                </a:solidFill>
                <a:latin typeface="Verdana" pitchFamily="34" charset="0"/>
                <a:ea typeface="Verdana" pitchFamily="34" charset="0"/>
                <a:cs typeface="Verdana" pitchFamily="34" charset="0"/>
              </a:rPr>
              <a:t>n</a:t>
            </a:r>
            <a:r>
              <a:rPr lang="en-US" sz="1600" b="0" i="0" dirty="0">
                <a:latin typeface="Verdana" pitchFamily="34" charset="0"/>
                <a:ea typeface="Verdana" pitchFamily="34" charset="0"/>
                <a:cs typeface="Verdana" pitchFamily="34" charset="0"/>
              </a:rPr>
              <a:t> </a:t>
            </a:r>
          </a:p>
        </p:txBody>
      </p:sp>
      <p:sp>
        <p:nvSpPr>
          <p:cNvPr id="17412"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Algorithm: Key Generation</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34</a:t>
            </a:fld>
            <a:endParaRPr lang="en-US" dirty="0"/>
          </a:p>
        </p:txBody>
      </p:sp>
    </p:spTree>
    <p:extLst>
      <p:ext uri="{BB962C8B-B14F-4D97-AF65-F5344CB8AC3E}">
        <p14:creationId xmlns:p14="http://schemas.microsoft.com/office/powerpoint/2010/main" val="1415122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4"/>
          <p:cNvSpPr>
            <a:spLocks noChangeArrowheads="1"/>
          </p:cNvSpPr>
          <p:nvPr/>
        </p:nvSpPr>
        <p:spPr bwMode="auto">
          <a:xfrm>
            <a:off x="-152400" y="609600"/>
            <a:ext cx="8991600" cy="45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19125" lvl="1" indent="-342900">
              <a:spcBef>
                <a:spcPts val="600"/>
              </a:spcBef>
              <a:spcAft>
                <a:spcPts val="600"/>
              </a:spcAft>
              <a:buFont typeface="Wingdings" pitchFamily="2" charset="2"/>
              <a:buChar char="Ø"/>
            </a:pPr>
            <a:r>
              <a:rPr lang="en-US" sz="1800" b="0" i="0" dirty="0">
                <a:latin typeface="Verdana" pitchFamily="34" charset="0"/>
                <a:ea typeface="Verdana" pitchFamily="34" charset="0"/>
                <a:cs typeface="Verdana" pitchFamily="34" charset="0"/>
              </a:rPr>
              <a:t>Bob transmits his public key (</a:t>
            </a:r>
            <a:r>
              <a:rPr lang="en-US" sz="1800" dirty="0">
                <a:solidFill>
                  <a:srgbClr val="3333FF"/>
                </a:solidFill>
                <a:latin typeface="Verdana" pitchFamily="34" charset="0"/>
                <a:ea typeface="Verdana" pitchFamily="34" charset="0"/>
                <a:cs typeface="Verdana" pitchFamily="34" charset="0"/>
              </a:rPr>
              <a:t>e</a:t>
            </a:r>
            <a:r>
              <a:rPr lang="en-US" sz="1800" b="0" i="0" dirty="0">
                <a:latin typeface="Verdana" pitchFamily="34" charset="0"/>
                <a:ea typeface="Verdana" pitchFamily="34" charset="0"/>
                <a:cs typeface="Verdana" pitchFamily="34" charset="0"/>
              </a:rPr>
              <a:t>, </a:t>
            </a:r>
            <a:r>
              <a:rPr lang="en-US" sz="1800" dirty="0">
                <a:solidFill>
                  <a:srgbClr val="00CC00"/>
                </a:solidFill>
                <a:latin typeface="Verdana" pitchFamily="34" charset="0"/>
                <a:ea typeface="Verdana" pitchFamily="34" charset="0"/>
                <a:cs typeface="Verdana" pitchFamily="34" charset="0"/>
              </a:rPr>
              <a:t>n</a:t>
            </a:r>
            <a:r>
              <a:rPr lang="en-US" sz="1800" b="0" i="0" dirty="0">
                <a:latin typeface="Verdana" pitchFamily="34" charset="0"/>
                <a:ea typeface="Verdana" pitchFamily="34" charset="0"/>
                <a:cs typeface="Verdana" pitchFamily="34" charset="0"/>
              </a:rPr>
              <a:t>) to Alice and keeps the private key  (</a:t>
            </a:r>
            <a:r>
              <a:rPr lang="en-US" sz="1800" dirty="0">
                <a:solidFill>
                  <a:srgbClr val="3333FF"/>
                </a:solidFill>
                <a:latin typeface="Verdana" pitchFamily="34" charset="0"/>
                <a:ea typeface="Verdana" pitchFamily="34" charset="0"/>
                <a:cs typeface="Verdana" pitchFamily="34" charset="0"/>
              </a:rPr>
              <a:t>d</a:t>
            </a:r>
            <a:r>
              <a:rPr lang="en-US" sz="1800" b="0" i="0" dirty="0">
                <a:latin typeface="Verdana" pitchFamily="34" charset="0"/>
                <a:ea typeface="Verdana" pitchFamily="34" charset="0"/>
                <a:cs typeface="Verdana" pitchFamily="34" charset="0"/>
              </a:rPr>
              <a:t>, </a:t>
            </a:r>
            <a:r>
              <a:rPr lang="en-US" sz="1800" dirty="0">
                <a:solidFill>
                  <a:srgbClr val="00CC00"/>
                </a:solidFill>
                <a:latin typeface="Verdana" pitchFamily="34" charset="0"/>
                <a:ea typeface="Verdana" pitchFamily="34" charset="0"/>
                <a:cs typeface="Verdana" pitchFamily="34" charset="0"/>
              </a:rPr>
              <a:t>n</a:t>
            </a:r>
            <a:r>
              <a:rPr lang="en-US" sz="1800" b="0" i="0" dirty="0">
                <a:latin typeface="Verdana" pitchFamily="34" charset="0"/>
                <a:ea typeface="Verdana" pitchFamily="34" charset="0"/>
                <a:cs typeface="Verdana" pitchFamily="34" charset="0"/>
              </a:rPr>
              <a:t>) secret. </a:t>
            </a:r>
          </a:p>
          <a:p>
            <a:pPr marL="619125" lvl="1" indent="-342900">
              <a:spcBef>
                <a:spcPts val="600"/>
              </a:spcBef>
              <a:spcAft>
                <a:spcPts val="600"/>
              </a:spcAft>
              <a:buFont typeface="Wingdings" pitchFamily="2" charset="2"/>
              <a:buChar char="Ø"/>
            </a:pPr>
            <a:r>
              <a:rPr lang="en-US" sz="1800" b="0" i="0" dirty="0">
                <a:latin typeface="Verdana" pitchFamily="34" charset="0"/>
                <a:ea typeface="Verdana" pitchFamily="34" charset="0"/>
                <a:cs typeface="Verdana" pitchFamily="34" charset="0"/>
              </a:rPr>
              <a:t>Alice then wishes to send message </a:t>
            </a:r>
            <a:r>
              <a:rPr lang="en-US" sz="1800" dirty="0">
                <a:solidFill>
                  <a:srgbClr val="00CC00"/>
                </a:solidFill>
                <a:latin typeface="Verdana" pitchFamily="34" charset="0"/>
                <a:ea typeface="Verdana" pitchFamily="34" charset="0"/>
                <a:cs typeface="Verdana" pitchFamily="34" charset="0"/>
              </a:rPr>
              <a:t>M</a:t>
            </a:r>
            <a:r>
              <a:rPr lang="en-US" sz="1800" b="0" i="0" dirty="0">
                <a:latin typeface="Verdana" pitchFamily="34" charset="0"/>
                <a:ea typeface="Verdana" pitchFamily="34" charset="0"/>
                <a:cs typeface="Verdana" pitchFamily="34" charset="0"/>
              </a:rPr>
              <a:t> to Bob.</a:t>
            </a:r>
          </a:p>
          <a:p>
            <a:pPr marL="619125" lvl="1" indent="-342900">
              <a:spcBef>
                <a:spcPts val="600"/>
              </a:spcBef>
              <a:spcAft>
                <a:spcPts val="600"/>
              </a:spcAft>
              <a:buFont typeface="Wingdings" pitchFamily="2" charset="2"/>
              <a:buChar char="Ø"/>
            </a:pPr>
            <a:r>
              <a:rPr lang="en-US" sz="1800" b="0" i="0" dirty="0">
                <a:latin typeface="Verdana" pitchFamily="34" charset="0"/>
                <a:ea typeface="Verdana" pitchFamily="34" charset="0"/>
                <a:cs typeface="Verdana" pitchFamily="34" charset="0"/>
              </a:rPr>
              <a:t>The message is encrypted by the following ways:</a:t>
            </a:r>
          </a:p>
          <a:p>
            <a:pPr marL="619125" lvl="1" indent="-342900">
              <a:spcBef>
                <a:spcPts val="600"/>
              </a:spcBef>
              <a:spcAft>
                <a:spcPts val="600"/>
              </a:spcAft>
              <a:buFont typeface="Tahoma" pitchFamily="34" charset="0"/>
              <a:buAutoNum type="arabicPeriod"/>
            </a:pPr>
            <a:r>
              <a:rPr lang="en-US" sz="1700" b="0" i="0" dirty="0">
                <a:latin typeface="Verdana" pitchFamily="34" charset="0"/>
                <a:ea typeface="Verdana" pitchFamily="34" charset="0"/>
                <a:cs typeface="Verdana" pitchFamily="34" charset="0"/>
              </a:rPr>
              <a:t>Alice first turns message </a:t>
            </a:r>
            <a:r>
              <a:rPr lang="en-US" sz="1700" dirty="0">
                <a:solidFill>
                  <a:srgbClr val="00CC00"/>
                </a:solidFill>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into an integer </a:t>
            </a:r>
            <a:r>
              <a:rPr lang="en-US" sz="1700" dirty="0">
                <a:solidFill>
                  <a:srgbClr val="00CC00"/>
                </a:solidFill>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such that 0 ≤ m &lt; n. </a:t>
            </a:r>
          </a:p>
          <a:p>
            <a:pPr marL="1416050" lvl="1" indent="-342900">
              <a:spcBef>
                <a:spcPts val="600"/>
              </a:spcBef>
              <a:spcAft>
                <a:spcPts val="600"/>
              </a:spcAft>
              <a:buFont typeface="Wingdings" pitchFamily="2" charset="2"/>
              <a:buChar char="q"/>
            </a:pPr>
            <a:r>
              <a:rPr lang="en-US" sz="1500" b="0" i="0" dirty="0">
                <a:latin typeface="Verdana" pitchFamily="34" charset="0"/>
                <a:ea typeface="Verdana" pitchFamily="34" charset="0"/>
                <a:cs typeface="Verdana" pitchFamily="34" charset="0"/>
              </a:rPr>
              <a:t>That is, the message is represented as an integer between 0 and (n-1). </a:t>
            </a:r>
          </a:p>
          <a:p>
            <a:pPr marL="1416050" lvl="1" indent="-342900">
              <a:spcBef>
                <a:spcPts val="600"/>
              </a:spcBef>
              <a:spcAft>
                <a:spcPts val="600"/>
              </a:spcAft>
              <a:buFont typeface="Wingdings" pitchFamily="2" charset="2"/>
              <a:buChar char="q"/>
            </a:pPr>
            <a:r>
              <a:rPr lang="en-US" sz="1500" b="0" i="0" dirty="0">
                <a:latin typeface="Verdana" pitchFamily="34" charset="0"/>
                <a:ea typeface="Verdana" pitchFamily="34" charset="0"/>
                <a:cs typeface="Verdana" pitchFamily="34" charset="0"/>
              </a:rPr>
              <a:t>Large messages can be broken up into a number of blocks. Each block would then be represented by an integer in the same range.</a:t>
            </a:r>
          </a:p>
          <a:p>
            <a:pPr marL="619125" lvl="1" indent="-342900">
              <a:spcBef>
                <a:spcPts val="600"/>
              </a:spcBef>
              <a:spcAft>
                <a:spcPts val="600"/>
              </a:spcAft>
              <a:buFont typeface="Tahoma" pitchFamily="34" charset="0"/>
              <a:buAutoNum type="arabicPeriod" startAt="2"/>
            </a:pPr>
            <a:r>
              <a:rPr lang="en-US" sz="1700" b="0" i="0" dirty="0">
                <a:latin typeface="Verdana" pitchFamily="34" charset="0"/>
                <a:ea typeface="Verdana" pitchFamily="34" charset="0"/>
                <a:cs typeface="Verdana" pitchFamily="34" charset="0"/>
              </a:rPr>
              <a:t>After turning the message into integer, Alice then computes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a:t>
            </a:r>
            <a:r>
              <a:rPr lang="en-US" sz="1700" dirty="0">
                <a:solidFill>
                  <a:srgbClr val="FF0000"/>
                </a:solidFill>
                <a:latin typeface="Verdana" pitchFamily="34" charset="0"/>
                <a:ea typeface="Verdana" pitchFamily="34" charset="0"/>
                <a:cs typeface="Verdana" pitchFamily="34" charset="0"/>
              </a:rPr>
              <a:t>c</a:t>
            </a:r>
            <a:r>
              <a:rPr lang="en-US" sz="1700" b="0" i="0" dirty="0">
                <a:latin typeface="Verdana" pitchFamily="34" charset="0"/>
                <a:ea typeface="Verdana" pitchFamily="34" charset="0"/>
                <a:cs typeface="Verdana" pitchFamily="34" charset="0"/>
              </a:rPr>
              <a:t> using the following relation:</a:t>
            </a:r>
          </a:p>
          <a:p>
            <a:pPr marL="619125" lvl="1" indent="-342900" algn="ctr">
              <a:spcBef>
                <a:spcPts val="600"/>
              </a:spcBef>
              <a:spcAft>
                <a:spcPts val="600"/>
              </a:spcAft>
            </a:pPr>
            <a:r>
              <a:rPr lang="en-US" sz="1600" i="0" dirty="0">
                <a:solidFill>
                  <a:srgbClr val="FF0000"/>
                </a:solidFill>
                <a:latin typeface="Verdana" pitchFamily="34" charset="0"/>
                <a:ea typeface="Verdana" pitchFamily="34" charset="0"/>
                <a:cs typeface="Verdana" pitchFamily="34" charset="0"/>
              </a:rPr>
              <a:t>c</a:t>
            </a:r>
            <a:r>
              <a:rPr lang="en-US" sz="1600" b="0" i="0" dirty="0">
                <a:latin typeface="Verdana" pitchFamily="34" charset="0"/>
                <a:ea typeface="Verdana" pitchFamily="34" charset="0"/>
                <a:cs typeface="Verdana" pitchFamily="34" charset="0"/>
              </a:rPr>
              <a:t> = </a:t>
            </a:r>
            <a:r>
              <a:rPr lang="en-US" sz="1600" dirty="0">
                <a:solidFill>
                  <a:srgbClr val="00CC00"/>
                </a:solidFill>
                <a:latin typeface="Verdana" pitchFamily="34" charset="0"/>
                <a:ea typeface="Verdana" pitchFamily="34" charset="0"/>
                <a:cs typeface="Verdana" pitchFamily="34" charset="0"/>
              </a:rPr>
              <a:t>m</a:t>
            </a:r>
            <a:r>
              <a:rPr lang="en-US" sz="1600" i="0" baseline="30000" dirty="0">
                <a:solidFill>
                  <a:srgbClr val="3333FF"/>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 mod </a:t>
            </a:r>
            <a:r>
              <a:rPr lang="en-US" sz="1600" i="0" dirty="0">
                <a:solidFill>
                  <a:srgbClr val="3333FF"/>
                </a:solidFill>
                <a:latin typeface="Verdana" pitchFamily="34" charset="0"/>
                <a:ea typeface="Verdana" pitchFamily="34" charset="0"/>
                <a:cs typeface="Verdana" pitchFamily="34" charset="0"/>
              </a:rPr>
              <a:t>n</a:t>
            </a:r>
            <a:endParaRPr lang="en-US" sz="1700" b="0" i="0" dirty="0">
              <a:latin typeface="Verdana" pitchFamily="34" charset="0"/>
              <a:ea typeface="Verdana" pitchFamily="34" charset="0"/>
              <a:cs typeface="Verdana" pitchFamily="34" charset="0"/>
            </a:endParaRPr>
          </a:p>
          <a:p>
            <a:pPr marL="619125" lvl="1" indent="-342900">
              <a:spcBef>
                <a:spcPts val="600"/>
              </a:spcBef>
              <a:spcAft>
                <a:spcPts val="600"/>
              </a:spcAft>
              <a:buFont typeface="Tahoma" pitchFamily="34" charset="0"/>
              <a:buAutoNum type="arabicPeriod" startAt="3"/>
            </a:pPr>
            <a:r>
              <a:rPr lang="en-US" sz="1700" b="0" i="0" dirty="0">
                <a:latin typeface="Verdana" pitchFamily="34" charset="0"/>
                <a:ea typeface="Verdana" pitchFamily="34" charset="0"/>
                <a:cs typeface="Verdana" pitchFamily="34" charset="0"/>
              </a:rPr>
              <a:t>After computing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Alice then transmits </a:t>
            </a:r>
            <a:r>
              <a:rPr lang="en-US" sz="1700" dirty="0">
                <a:solidFill>
                  <a:srgbClr val="FF0000"/>
                </a:solidFill>
                <a:latin typeface="Verdana" pitchFamily="34" charset="0"/>
                <a:ea typeface="Verdana" pitchFamily="34" charset="0"/>
                <a:cs typeface="Verdana" pitchFamily="34" charset="0"/>
              </a:rPr>
              <a:t>c</a:t>
            </a:r>
            <a:r>
              <a:rPr lang="en-US" sz="1700" b="0" i="0" dirty="0">
                <a:latin typeface="Verdana" pitchFamily="34" charset="0"/>
                <a:ea typeface="Verdana" pitchFamily="34" charset="0"/>
                <a:cs typeface="Verdana" pitchFamily="34" charset="0"/>
              </a:rPr>
              <a:t> to Bob.</a:t>
            </a:r>
          </a:p>
        </p:txBody>
      </p:sp>
      <p:sp>
        <p:nvSpPr>
          <p:cNvPr id="19460"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Algorithm: Encryption</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35</a:t>
            </a:fld>
            <a:endParaRPr lang="en-US" dirty="0"/>
          </a:p>
        </p:txBody>
      </p:sp>
    </p:spTree>
    <p:extLst>
      <p:ext uri="{BB962C8B-B14F-4D97-AF65-F5344CB8AC3E}">
        <p14:creationId xmlns:p14="http://schemas.microsoft.com/office/powerpoint/2010/main" val="4192424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2286000"/>
            <a:ext cx="680085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14"/>
          <p:cNvSpPr>
            <a:spLocks noChangeArrowheads="1"/>
          </p:cNvSpPr>
          <p:nvPr/>
        </p:nvSpPr>
        <p:spPr bwMode="auto">
          <a:xfrm>
            <a:off x="0" y="609600"/>
            <a:ext cx="8763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19125" lvl="1" indent="-342900">
              <a:spcBef>
                <a:spcPts val="300"/>
              </a:spcBef>
              <a:spcAft>
                <a:spcPts val="300"/>
              </a:spcAft>
              <a:buFont typeface="Wingdings" pitchFamily="2" charset="2"/>
              <a:buChar char="Ø"/>
            </a:pPr>
            <a:r>
              <a:rPr lang="en-US" sz="1700" b="0" i="0">
                <a:latin typeface="Verdana" pitchFamily="34" charset="0"/>
                <a:ea typeface="Verdana" pitchFamily="34" charset="0"/>
                <a:cs typeface="Verdana" pitchFamily="34" charset="0"/>
              </a:rPr>
              <a:t>Bob can recover </a:t>
            </a:r>
            <a:r>
              <a:rPr lang="en-US" sz="1700">
                <a:solidFill>
                  <a:srgbClr val="00CC00"/>
                </a:solidFill>
                <a:latin typeface="Verdana" pitchFamily="34" charset="0"/>
                <a:ea typeface="Verdana" pitchFamily="34" charset="0"/>
                <a:cs typeface="Verdana" pitchFamily="34" charset="0"/>
              </a:rPr>
              <a:t>m</a:t>
            </a:r>
            <a:r>
              <a:rPr lang="en-US" sz="1700" b="0" i="0">
                <a:latin typeface="Verdana" pitchFamily="34" charset="0"/>
                <a:ea typeface="Verdana" pitchFamily="34" charset="0"/>
                <a:cs typeface="Verdana" pitchFamily="34" charset="0"/>
              </a:rPr>
              <a:t> from </a:t>
            </a:r>
            <a:r>
              <a:rPr lang="en-US" sz="1700">
                <a:solidFill>
                  <a:srgbClr val="FF0000"/>
                </a:solidFill>
                <a:latin typeface="Verdana" pitchFamily="34" charset="0"/>
                <a:ea typeface="Verdana" pitchFamily="34" charset="0"/>
                <a:cs typeface="Verdana" pitchFamily="34" charset="0"/>
              </a:rPr>
              <a:t>c</a:t>
            </a:r>
            <a:r>
              <a:rPr lang="en-US" sz="1700" b="0" i="0">
                <a:latin typeface="Verdana" pitchFamily="34" charset="0"/>
                <a:ea typeface="Verdana" pitchFamily="34" charset="0"/>
                <a:cs typeface="Verdana" pitchFamily="34" charset="0"/>
              </a:rPr>
              <a:t> by using his private key exponent </a:t>
            </a:r>
            <a:r>
              <a:rPr lang="en-US" sz="1700">
                <a:solidFill>
                  <a:srgbClr val="3333FF"/>
                </a:solidFill>
                <a:latin typeface="Verdana" pitchFamily="34" charset="0"/>
                <a:ea typeface="Verdana" pitchFamily="34" charset="0"/>
                <a:cs typeface="Verdana" pitchFamily="34" charset="0"/>
              </a:rPr>
              <a:t>d</a:t>
            </a:r>
            <a:r>
              <a:rPr lang="en-US" sz="1700" b="0" i="0">
                <a:latin typeface="Verdana" pitchFamily="34" charset="0"/>
                <a:ea typeface="Verdana" pitchFamily="34" charset="0"/>
                <a:cs typeface="Verdana" pitchFamily="34" charset="0"/>
              </a:rPr>
              <a:t> using the following relation:</a:t>
            </a:r>
          </a:p>
          <a:p>
            <a:pPr marL="619125" lvl="1" indent="-342900" algn="ctr">
              <a:spcBef>
                <a:spcPts val="300"/>
              </a:spcBef>
              <a:spcAft>
                <a:spcPts val="300"/>
              </a:spcAft>
            </a:pPr>
            <a:r>
              <a:rPr lang="en-US" sz="1600" b="0" i="0">
                <a:solidFill>
                  <a:srgbClr val="00CC00"/>
                </a:solidFill>
                <a:latin typeface="Verdana" pitchFamily="34" charset="0"/>
                <a:ea typeface="Verdana" pitchFamily="34" charset="0"/>
                <a:cs typeface="Verdana" pitchFamily="34" charset="0"/>
              </a:rPr>
              <a:t>m</a:t>
            </a:r>
            <a:r>
              <a:rPr lang="en-US" sz="1600" b="0" i="0">
                <a:latin typeface="Verdana" pitchFamily="34" charset="0"/>
                <a:ea typeface="Verdana" pitchFamily="34" charset="0"/>
                <a:cs typeface="Verdana" pitchFamily="34" charset="0"/>
              </a:rPr>
              <a:t> = </a:t>
            </a:r>
            <a:r>
              <a:rPr lang="en-US" sz="1600" i="0">
                <a:solidFill>
                  <a:srgbClr val="FF0000"/>
                </a:solidFill>
                <a:latin typeface="Verdana" pitchFamily="34" charset="0"/>
                <a:ea typeface="Verdana" pitchFamily="34" charset="0"/>
                <a:cs typeface="Verdana" pitchFamily="34" charset="0"/>
              </a:rPr>
              <a:t>c</a:t>
            </a:r>
            <a:r>
              <a:rPr lang="en-US" sz="1600" i="0" baseline="30000">
                <a:solidFill>
                  <a:srgbClr val="3333FF"/>
                </a:solidFill>
                <a:latin typeface="Verdana" pitchFamily="34" charset="0"/>
                <a:ea typeface="Verdana" pitchFamily="34" charset="0"/>
                <a:cs typeface="Verdana" pitchFamily="34" charset="0"/>
              </a:rPr>
              <a:t>d</a:t>
            </a:r>
            <a:r>
              <a:rPr lang="en-US" sz="1600" b="0" i="0">
                <a:latin typeface="Verdana" pitchFamily="34" charset="0"/>
                <a:ea typeface="Verdana" pitchFamily="34" charset="0"/>
                <a:cs typeface="Verdana" pitchFamily="34" charset="0"/>
              </a:rPr>
              <a:t> mod </a:t>
            </a:r>
            <a:r>
              <a:rPr lang="en-US" sz="1600" i="0">
                <a:solidFill>
                  <a:srgbClr val="FF0000"/>
                </a:solidFill>
                <a:latin typeface="Verdana" pitchFamily="34" charset="0"/>
                <a:ea typeface="Verdana" pitchFamily="34" charset="0"/>
                <a:cs typeface="Verdana" pitchFamily="34" charset="0"/>
              </a:rPr>
              <a:t>n</a:t>
            </a:r>
            <a:endParaRPr lang="en-US" sz="1700" b="0" i="0">
              <a:latin typeface="Verdana" pitchFamily="34" charset="0"/>
              <a:ea typeface="Verdana" pitchFamily="34" charset="0"/>
              <a:cs typeface="Verdana" pitchFamily="34" charset="0"/>
            </a:endParaRPr>
          </a:p>
          <a:p>
            <a:pPr marL="619125" lvl="1" indent="-342900">
              <a:spcBef>
                <a:spcPts val="300"/>
              </a:spcBef>
              <a:spcAft>
                <a:spcPts val="300"/>
              </a:spcAft>
              <a:buFont typeface="Wingdings" pitchFamily="2" charset="2"/>
              <a:buChar char="Ø"/>
            </a:pPr>
            <a:r>
              <a:rPr lang="en-US" sz="1700" b="0" i="0">
                <a:latin typeface="Verdana" pitchFamily="34" charset="0"/>
                <a:ea typeface="Verdana" pitchFamily="34" charset="0"/>
                <a:cs typeface="Verdana" pitchFamily="34" charset="0"/>
              </a:rPr>
              <a:t>After having </a:t>
            </a:r>
            <a:r>
              <a:rPr lang="en-US" sz="1700">
                <a:solidFill>
                  <a:srgbClr val="00CC00"/>
                </a:solidFill>
                <a:latin typeface="Verdana" pitchFamily="34" charset="0"/>
                <a:ea typeface="Verdana" pitchFamily="34" charset="0"/>
                <a:cs typeface="Verdana" pitchFamily="34" charset="0"/>
              </a:rPr>
              <a:t>m</a:t>
            </a:r>
            <a:r>
              <a:rPr lang="en-US" sz="1700" b="0" i="0">
                <a:latin typeface="Verdana" pitchFamily="34" charset="0"/>
                <a:ea typeface="Verdana" pitchFamily="34" charset="0"/>
                <a:cs typeface="Verdana" pitchFamily="34" charset="0"/>
              </a:rPr>
              <a:t>, Bob can recover the original message </a:t>
            </a:r>
            <a:r>
              <a:rPr lang="en-US" sz="1700">
                <a:solidFill>
                  <a:srgbClr val="00CC00"/>
                </a:solidFill>
                <a:latin typeface="Verdana" pitchFamily="34" charset="0"/>
                <a:ea typeface="Verdana" pitchFamily="34" charset="0"/>
                <a:cs typeface="Verdana" pitchFamily="34" charset="0"/>
              </a:rPr>
              <a:t>M</a:t>
            </a:r>
            <a:r>
              <a:rPr lang="en-US" sz="1700" b="0" i="0">
                <a:latin typeface="Verdana" pitchFamily="34" charset="0"/>
                <a:ea typeface="Verdana" pitchFamily="34" charset="0"/>
                <a:cs typeface="Verdana" pitchFamily="34" charset="0"/>
              </a:rPr>
              <a:t> by reversing the padding scheme.</a:t>
            </a:r>
          </a:p>
          <a:p>
            <a:pPr marL="619125" lvl="1" indent="-342900">
              <a:spcBef>
                <a:spcPts val="300"/>
              </a:spcBef>
              <a:spcAft>
                <a:spcPts val="300"/>
              </a:spcAft>
              <a:buFont typeface="Wingdings" pitchFamily="2" charset="2"/>
              <a:buChar char="Ø"/>
            </a:pPr>
            <a:r>
              <a:rPr lang="en-US" sz="1700" b="0" i="0">
                <a:latin typeface="Verdana" pitchFamily="34" charset="0"/>
                <a:ea typeface="Verdana" pitchFamily="34" charset="0"/>
                <a:cs typeface="Verdana" pitchFamily="34" charset="0"/>
              </a:rPr>
              <a:t>The encryption, decryption and key generation in RSA</a:t>
            </a:r>
          </a:p>
          <a:p>
            <a:pPr marL="619125" lvl="1" indent="-342900">
              <a:spcBef>
                <a:spcPts val="300"/>
              </a:spcBef>
              <a:spcAft>
                <a:spcPts val="300"/>
              </a:spcAft>
            </a:pPr>
            <a:r>
              <a:rPr lang="en-US" sz="1700" b="0" i="0">
                <a:latin typeface="Verdana" pitchFamily="34" charset="0"/>
                <a:ea typeface="Verdana" pitchFamily="34" charset="0"/>
                <a:cs typeface="Verdana" pitchFamily="34" charset="0"/>
              </a:rPr>
              <a:t>	is shown in the figure below.</a:t>
            </a:r>
          </a:p>
        </p:txBody>
      </p:sp>
      <p:sp>
        <p:nvSpPr>
          <p:cNvPr id="2150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Algorithm: Decryption</a:t>
            </a:r>
          </a:p>
        </p:txBody>
      </p:sp>
      <p:sp>
        <p:nvSpPr>
          <p:cNvPr id="21510" name="Text Box 11"/>
          <p:cNvSpPr txBox="1">
            <a:spLocks noChangeArrowheads="1"/>
          </p:cNvSpPr>
          <p:nvPr/>
        </p:nvSpPr>
        <p:spPr bwMode="auto">
          <a:xfrm>
            <a:off x="1600200" y="6400800"/>
            <a:ext cx="66627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b="0" i="0">
                <a:solidFill>
                  <a:schemeClr val="folHlink"/>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Encryption, decryption, and key generation in RSA</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36</a:t>
            </a:fld>
            <a:endParaRPr lang="en-US" dirty="0"/>
          </a:p>
        </p:txBody>
      </p:sp>
    </p:spTree>
    <p:extLst>
      <p:ext uri="{BB962C8B-B14F-4D97-AF65-F5344CB8AC3E}">
        <p14:creationId xmlns:p14="http://schemas.microsoft.com/office/powerpoint/2010/main" val="391654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4"/>
          <p:cNvSpPr>
            <a:spLocks noChangeArrowheads="1"/>
          </p:cNvSpPr>
          <p:nvPr/>
        </p:nvSpPr>
        <p:spPr bwMode="auto">
          <a:xfrm>
            <a:off x="0" y="609600"/>
            <a:ext cx="8763000" cy="482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spcBef>
                <a:spcPts val="200"/>
              </a:spcBef>
              <a:spcAft>
                <a:spcPts val="200"/>
              </a:spcAft>
              <a:tabLst>
                <a:tab pos="914400" algn="l"/>
              </a:tabLst>
            </a:pPr>
            <a:r>
              <a:rPr lang="en-US" sz="1700" i="0">
                <a:solidFill>
                  <a:srgbClr val="FF0000"/>
                </a:solidFill>
                <a:latin typeface="Verdana" pitchFamily="34" charset="0"/>
              </a:rPr>
              <a:t>Example-1:</a:t>
            </a: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Choose p = 3 and q = 11</a:t>
            </a:r>
            <a:endParaRPr lang="en-US" sz="1700" b="0" i="0">
              <a:solidFill>
                <a:srgbClr val="00CC00"/>
              </a:solidFill>
              <a:latin typeface="Verdana" pitchFamily="34" charset="0"/>
            </a:endParaRP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Compute n = p * q = 3 * 11 = 33 </a:t>
            </a: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Compute φ(n) = φ(p*q) = φ(p)* φ(q)=(p - 1) * (q - 1) = 2 * 10 = 20 </a:t>
            </a: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Choose e such that 1 &lt; e &lt; φ(n) and e and φ(n) are coprime. We have several choices for e: 7, 11, 13, 17, 19. (We cannot use 5 as e, because 20 is divisible by 5). Let e = 7 </a:t>
            </a: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Compute a value for d such that (d * e) mod φ(n) = 1. One solution is d =</a:t>
            </a:r>
            <a:r>
              <a:rPr lang="en-US" sz="1700" b="0" i="0">
                <a:solidFill>
                  <a:srgbClr val="FF0000"/>
                </a:solidFill>
                <a:latin typeface="Verdana" pitchFamily="34" charset="0"/>
              </a:rPr>
              <a:t> 3 </a:t>
            </a:r>
            <a:r>
              <a:rPr lang="en-US" sz="1700" b="0" i="0">
                <a:latin typeface="Verdana" pitchFamily="34" charset="0"/>
              </a:rPr>
              <a:t>[(3 * 7) % 20 = 1] </a:t>
            </a:r>
            <a:r>
              <a:rPr lang="en-US" sz="1700" b="0" i="0">
                <a:solidFill>
                  <a:srgbClr val="00CC00"/>
                </a:solidFill>
                <a:latin typeface="Verdana" pitchFamily="34" charset="0"/>
              </a:rPr>
              <a:t>[d is the multiplicative inverse of e]</a:t>
            </a: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Public key is (e, n) =&gt; (7, 33) </a:t>
            </a: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Private key is (d, n) =&gt; (3, 33) </a:t>
            </a: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The encryption of m = 2 is </a:t>
            </a:r>
            <a:r>
              <a:rPr lang="en-US" sz="1700" b="0" i="0">
                <a:latin typeface="Verdana" pitchFamily="34" charset="0"/>
                <a:ea typeface="Verdana" pitchFamily="34" charset="0"/>
                <a:cs typeface="Verdana" pitchFamily="34" charset="0"/>
              </a:rPr>
              <a:t>c = m</a:t>
            </a:r>
            <a:r>
              <a:rPr lang="en-US" sz="1700" b="0" i="0" baseline="30000">
                <a:latin typeface="Verdana" pitchFamily="34" charset="0"/>
                <a:ea typeface="Verdana" pitchFamily="34" charset="0"/>
                <a:cs typeface="Verdana" pitchFamily="34" charset="0"/>
              </a:rPr>
              <a:t>e</a:t>
            </a:r>
            <a:r>
              <a:rPr lang="en-US" sz="1700" b="0" i="0">
                <a:latin typeface="Verdana" pitchFamily="34" charset="0"/>
                <a:ea typeface="Verdana" pitchFamily="34" charset="0"/>
                <a:cs typeface="Verdana" pitchFamily="34" charset="0"/>
              </a:rPr>
              <a:t> mod n </a:t>
            </a:r>
            <a:r>
              <a:rPr lang="en-US" sz="1700" b="0" i="0">
                <a:latin typeface="Verdana" pitchFamily="34" charset="0"/>
              </a:rPr>
              <a:t>= 2</a:t>
            </a:r>
            <a:r>
              <a:rPr lang="en-US" sz="1700" b="0" i="0" baseline="30000">
                <a:latin typeface="Verdana" pitchFamily="34" charset="0"/>
              </a:rPr>
              <a:t>7</a:t>
            </a:r>
            <a:r>
              <a:rPr lang="en-US" sz="1700" b="0" i="0">
                <a:latin typeface="Verdana" pitchFamily="34" charset="0"/>
              </a:rPr>
              <a:t> mod 33 = 29</a:t>
            </a:r>
          </a:p>
          <a:p>
            <a:pPr marL="693738" lvl="1" indent="-457200" algn="just">
              <a:spcBef>
                <a:spcPts val="600"/>
              </a:spcBef>
              <a:spcAft>
                <a:spcPts val="600"/>
              </a:spcAft>
              <a:buFont typeface="Tahoma" pitchFamily="34" charset="0"/>
              <a:buAutoNum type="arabicPeriod"/>
              <a:tabLst>
                <a:tab pos="914400" algn="l"/>
              </a:tabLst>
            </a:pPr>
            <a:r>
              <a:rPr lang="en-US" sz="1700" b="0" i="0">
                <a:latin typeface="Verdana" pitchFamily="34" charset="0"/>
              </a:rPr>
              <a:t>The decryption of c = 29 is </a:t>
            </a:r>
            <a:r>
              <a:rPr lang="en-US" sz="1700" b="0" i="0">
                <a:latin typeface="Verdana" pitchFamily="34" charset="0"/>
                <a:ea typeface="Verdana" pitchFamily="34" charset="0"/>
                <a:cs typeface="Verdana" pitchFamily="34" charset="0"/>
              </a:rPr>
              <a:t>m = c</a:t>
            </a:r>
            <a:r>
              <a:rPr lang="en-US" sz="1700" b="0" i="0" baseline="30000">
                <a:latin typeface="Verdana" pitchFamily="34" charset="0"/>
                <a:ea typeface="Verdana" pitchFamily="34" charset="0"/>
                <a:cs typeface="Verdana" pitchFamily="34" charset="0"/>
              </a:rPr>
              <a:t>d</a:t>
            </a:r>
            <a:r>
              <a:rPr lang="en-US" sz="1700" b="0" i="0">
                <a:latin typeface="Verdana" pitchFamily="34" charset="0"/>
                <a:ea typeface="Verdana" pitchFamily="34" charset="0"/>
                <a:cs typeface="Verdana" pitchFamily="34" charset="0"/>
              </a:rPr>
              <a:t>  mod n </a:t>
            </a:r>
            <a:r>
              <a:rPr lang="en-US" sz="1700" b="0" i="0">
                <a:latin typeface="Verdana" pitchFamily="34" charset="0"/>
              </a:rPr>
              <a:t>= 29</a:t>
            </a:r>
            <a:r>
              <a:rPr lang="en-US" sz="1700" b="0" i="0" baseline="30000">
                <a:latin typeface="Verdana" pitchFamily="34" charset="0"/>
              </a:rPr>
              <a:t>3</a:t>
            </a:r>
            <a:r>
              <a:rPr lang="en-US" sz="1700" b="0" i="0">
                <a:latin typeface="Verdana" pitchFamily="34" charset="0"/>
              </a:rPr>
              <a:t>  mod 33 = 2</a:t>
            </a:r>
          </a:p>
        </p:txBody>
      </p:sp>
      <p:sp>
        <p:nvSpPr>
          <p:cNvPr id="2355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Cryptosystem: Trivial Examples</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37</a:t>
            </a:fld>
            <a:endParaRPr lang="en-US" dirty="0"/>
          </a:p>
        </p:txBody>
      </p:sp>
    </p:spTree>
    <p:extLst>
      <p:ext uri="{BB962C8B-B14F-4D97-AF65-F5344CB8AC3E}">
        <p14:creationId xmlns:p14="http://schemas.microsoft.com/office/powerpoint/2010/main" val="831065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11"/>
          <p:cNvSpPr txBox="1">
            <a:spLocks noChangeArrowheads="1"/>
          </p:cNvSpPr>
          <p:nvPr/>
        </p:nvSpPr>
        <p:spPr bwMode="auto">
          <a:xfrm>
            <a:off x="115888" y="620713"/>
            <a:ext cx="2146742"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400" i="0" dirty="0">
                <a:solidFill>
                  <a:schemeClr val="bg1"/>
                </a:solidFill>
                <a:latin typeface="Verdana" pitchFamily="34" charset="0"/>
                <a:ea typeface="Verdana" pitchFamily="34" charset="0"/>
                <a:cs typeface="Verdana" pitchFamily="34" charset="0"/>
              </a:rPr>
              <a:t>Example-2:</a:t>
            </a:r>
          </a:p>
        </p:txBody>
      </p:sp>
      <p:sp>
        <p:nvSpPr>
          <p:cNvPr id="25604" name="Rectangle 12"/>
          <p:cNvSpPr>
            <a:spLocks noChangeArrowheads="1"/>
          </p:cNvSpPr>
          <p:nvPr/>
        </p:nvSpPr>
        <p:spPr bwMode="auto">
          <a:xfrm>
            <a:off x="228600" y="1327190"/>
            <a:ext cx="8686800" cy="3016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65138" indent="-465138" algn="just">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Bob chooses 7 and 11 as p and q.</a:t>
            </a:r>
          </a:p>
          <a:p>
            <a:pPr marL="465138" indent="-465138" algn="just">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He calculates n = 77. The value of </a:t>
            </a:r>
            <a:r>
              <a:rPr lang="en-US" sz="2000" b="0" i="0" dirty="0">
                <a:latin typeface="Verdana" pitchFamily="34" charset="0"/>
              </a:rPr>
              <a:t>φ(n) </a:t>
            </a:r>
            <a:r>
              <a:rPr lang="en-US" sz="2000" b="0" i="0" dirty="0">
                <a:latin typeface="Verdana" pitchFamily="34" charset="0"/>
                <a:ea typeface="Verdana" pitchFamily="34" charset="0"/>
                <a:cs typeface="Verdana" pitchFamily="34" charset="0"/>
              </a:rPr>
              <a:t>= (7 − 1)(11 − 1) or 60. </a:t>
            </a:r>
          </a:p>
          <a:p>
            <a:pPr marL="465138" indent="-465138" algn="just">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Now he chooses two exponents, e and d, from Z</a:t>
            </a:r>
            <a:r>
              <a:rPr lang="en-US" sz="2000" b="0" i="0" baseline="-25000" dirty="0">
                <a:latin typeface="Verdana" pitchFamily="34" charset="0"/>
                <a:ea typeface="Verdana" pitchFamily="34" charset="0"/>
                <a:cs typeface="Verdana" pitchFamily="34" charset="0"/>
              </a:rPr>
              <a:t>60</a:t>
            </a:r>
            <a:r>
              <a:rPr lang="en-US" sz="2000" b="0" i="0" dirty="0">
                <a:latin typeface="Verdana" pitchFamily="34" charset="0"/>
                <a:ea typeface="Verdana" pitchFamily="34" charset="0"/>
                <a:cs typeface="Verdana" pitchFamily="34" charset="0"/>
              </a:rPr>
              <a:t>∗. If he chooses e to be 13, then d is 37. Note that e × d mod 60 = 1 (they are inverses of each). </a:t>
            </a:r>
          </a:p>
          <a:p>
            <a:pPr marL="465138" indent="-465138" algn="just">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Now imagine that Alice wants to send the plaintext 5 to Bob. She uses the public exponent 13 to encrypt 5.</a:t>
            </a:r>
          </a:p>
        </p:txBody>
      </p:sp>
      <p:pic>
        <p:nvPicPr>
          <p:cNvPr id="2560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4465638"/>
            <a:ext cx="8172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14"/>
          <p:cNvSpPr>
            <a:spLocks noChangeArrowheads="1"/>
          </p:cNvSpPr>
          <p:nvPr/>
        </p:nvSpPr>
        <p:spPr bwMode="auto">
          <a:xfrm>
            <a:off x="228600" y="5257800"/>
            <a:ext cx="8686800"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65138" indent="-465138" algn="just">
              <a:spcBef>
                <a:spcPts val="600"/>
              </a:spcBef>
              <a:spcAft>
                <a:spcPts val="600"/>
              </a:spcAft>
              <a:buFont typeface="Wingdings" pitchFamily="2" charset="2"/>
              <a:buChar char="Ø"/>
            </a:pPr>
            <a:r>
              <a:rPr lang="en-US" sz="1400" b="0" i="0" dirty="0">
                <a:latin typeface="Verdana" pitchFamily="34" charset="0"/>
                <a:ea typeface="Verdana" pitchFamily="34" charset="0"/>
                <a:cs typeface="Verdana" pitchFamily="34" charset="0"/>
              </a:rPr>
              <a:t>Bob receives the </a:t>
            </a:r>
            <a:r>
              <a:rPr lang="en-US" sz="1400" b="0" i="0" dirty="0" err="1">
                <a:latin typeface="Verdana" pitchFamily="34" charset="0"/>
                <a:ea typeface="Verdana" pitchFamily="34" charset="0"/>
                <a:cs typeface="Verdana" pitchFamily="34" charset="0"/>
              </a:rPr>
              <a:t>ciphertext</a:t>
            </a:r>
            <a:r>
              <a:rPr lang="en-US" sz="1400" b="0" i="0" dirty="0">
                <a:latin typeface="Verdana" pitchFamily="34" charset="0"/>
                <a:ea typeface="Verdana" pitchFamily="34" charset="0"/>
                <a:cs typeface="Verdana" pitchFamily="34" charset="0"/>
              </a:rPr>
              <a:t> 26 and uses the private key 37 to decipher the </a:t>
            </a:r>
            <a:r>
              <a:rPr lang="en-US" sz="1400" b="0" i="0" dirty="0" err="1">
                <a:latin typeface="Verdana" pitchFamily="34" charset="0"/>
                <a:ea typeface="Verdana" pitchFamily="34" charset="0"/>
                <a:cs typeface="Verdana" pitchFamily="34" charset="0"/>
              </a:rPr>
              <a:t>ciphertext</a:t>
            </a:r>
            <a:r>
              <a:rPr lang="en-US" sz="1400" b="0" i="0" dirty="0">
                <a:latin typeface="Verdana" pitchFamily="34" charset="0"/>
                <a:ea typeface="Verdana" pitchFamily="34" charset="0"/>
                <a:cs typeface="Verdana" pitchFamily="34" charset="0"/>
              </a:rPr>
              <a:t>:</a:t>
            </a:r>
          </a:p>
        </p:txBody>
      </p:sp>
      <p:pic>
        <p:nvPicPr>
          <p:cNvPr id="256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6065838"/>
            <a:ext cx="81819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Cryptosystem: Trivial Examples</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38</a:t>
            </a:fld>
            <a:endParaRPr lang="en-US" dirty="0"/>
          </a:p>
        </p:txBody>
      </p:sp>
    </p:spTree>
    <p:extLst>
      <p:ext uri="{BB962C8B-B14F-4D97-AF65-F5344CB8AC3E}">
        <p14:creationId xmlns:p14="http://schemas.microsoft.com/office/powerpoint/2010/main" val="3849734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3"/>
          <p:cNvSpPr>
            <a:spLocks noChangeArrowheads="1"/>
          </p:cNvSpPr>
          <p:nvPr/>
        </p:nvSpPr>
        <p:spPr bwMode="auto">
          <a:xfrm>
            <a:off x="228600" y="4535488"/>
            <a:ext cx="8534400"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65138" indent="-465138" algn="just">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Bob receives the </a:t>
            </a:r>
            <a:r>
              <a:rPr lang="en-US" sz="2000" b="0" i="0" dirty="0" err="1">
                <a:latin typeface="Verdana" pitchFamily="34" charset="0"/>
                <a:ea typeface="Verdana" pitchFamily="34" charset="0"/>
                <a:cs typeface="Verdana" pitchFamily="34" charset="0"/>
              </a:rPr>
              <a:t>ciphertext</a:t>
            </a:r>
            <a:r>
              <a:rPr lang="en-US" sz="2000" b="0" i="0" dirty="0">
                <a:latin typeface="Verdana" pitchFamily="34" charset="0"/>
                <a:ea typeface="Verdana" pitchFamily="34" charset="0"/>
                <a:cs typeface="Verdana" pitchFamily="34" charset="0"/>
              </a:rPr>
              <a:t> 28 and uses his private key 37 to decipher the </a:t>
            </a:r>
            <a:r>
              <a:rPr lang="en-US" sz="2000" b="0" i="0" dirty="0" err="1">
                <a:latin typeface="Verdana" pitchFamily="34" charset="0"/>
                <a:ea typeface="Verdana" pitchFamily="34" charset="0"/>
                <a:cs typeface="Verdana" pitchFamily="34" charset="0"/>
              </a:rPr>
              <a:t>ciphertext</a:t>
            </a:r>
            <a:r>
              <a:rPr lang="en-US" sz="2000" b="0" i="0" dirty="0">
                <a:latin typeface="Verdana" pitchFamily="34" charset="0"/>
                <a:ea typeface="Verdana" pitchFamily="34" charset="0"/>
                <a:cs typeface="Verdana" pitchFamily="34" charset="0"/>
              </a:rPr>
              <a:t>:</a:t>
            </a:r>
          </a:p>
        </p:txBody>
      </p:sp>
      <p:sp>
        <p:nvSpPr>
          <p:cNvPr id="27652" name="Rectangle 15"/>
          <p:cNvSpPr>
            <a:spLocks noChangeArrowheads="1"/>
          </p:cNvSpPr>
          <p:nvPr/>
        </p:nvSpPr>
        <p:spPr bwMode="auto">
          <a:xfrm>
            <a:off x="228600" y="1143000"/>
            <a:ext cx="8458200" cy="19389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65138" indent="-465138" algn="just">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Now assume that another person, John, wants to send a message to Bob.</a:t>
            </a:r>
          </a:p>
          <a:p>
            <a:pPr marL="465138" indent="-465138" algn="just">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John can use the same public key announced by Bob (probably on his website), 13.</a:t>
            </a:r>
          </a:p>
          <a:p>
            <a:pPr marL="465138" indent="-465138" algn="just">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John’s plaintext is 63. John calculates the following:</a:t>
            </a:r>
          </a:p>
        </p:txBody>
      </p:sp>
      <p:pic>
        <p:nvPicPr>
          <p:cNvPr id="2765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3276600"/>
            <a:ext cx="76787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5519738"/>
            <a:ext cx="77152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11"/>
          <p:cNvSpPr txBox="1">
            <a:spLocks noChangeArrowheads="1"/>
          </p:cNvSpPr>
          <p:nvPr/>
        </p:nvSpPr>
        <p:spPr bwMode="auto">
          <a:xfrm>
            <a:off x="115888" y="620713"/>
            <a:ext cx="1819729" cy="4001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dirty="0">
                <a:solidFill>
                  <a:schemeClr val="bg1"/>
                </a:solidFill>
                <a:latin typeface="Verdana" pitchFamily="34" charset="0"/>
                <a:ea typeface="Verdana" pitchFamily="34" charset="0"/>
                <a:cs typeface="Verdana" pitchFamily="34" charset="0"/>
              </a:rPr>
              <a:t>Example-3:</a:t>
            </a:r>
          </a:p>
        </p:txBody>
      </p:sp>
      <p:sp>
        <p:nvSpPr>
          <p:cNvPr id="2765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Cryptosystem: Trivial Examples</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39</a:t>
            </a:fld>
            <a:endParaRPr lang="en-US" dirty="0"/>
          </a:p>
        </p:txBody>
      </p:sp>
    </p:spTree>
    <p:extLst>
      <p:ext uri="{BB962C8B-B14F-4D97-AF65-F5344CB8AC3E}">
        <p14:creationId xmlns:p14="http://schemas.microsoft.com/office/powerpoint/2010/main" val="1744823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ChangeArrowheads="1"/>
          </p:cNvSpPr>
          <p:nvPr/>
        </p:nvSpPr>
        <p:spPr bwMode="auto">
          <a:xfrm>
            <a:off x="152400" y="1143000"/>
            <a:ext cx="8839200" cy="4754563"/>
          </a:xfrm>
          <a:prstGeom prst="rect">
            <a:avLst/>
          </a:prstGeom>
          <a:noFill/>
          <a:ln w="9525">
            <a:noFill/>
            <a:miter lim="800000"/>
            <a:headEnd/>
            <a:tailEnd/>
          </a:ln>
        </p:spPr>
        <p:txBody>
          <a:bodyPr anchor="ctr">
            <a:spAutoFit/>
          </a:bodyPr>
          <a:lstStyle/>
          <a:p>
            <a:pPr marL="465138" indent="-465138" eaLnBrk="1" hangingPunct="1">
              <a:buFont typeface="Wingdings" pitchFamily="2" charset="2"/>
              <a:buChar char="Ø"/>
              <a:defRPr/>
            </a:pPr>
            <a:r>
              <a:rPr lang="en-US" sz="1800" b="0" dirty="0">
                <a:latin typeface="Verdana" pitchFamily="34" charset="0"/>
                <a:ea typeface="Verdana" pitchFamily="34" charset="0"/>
                <a:cs typeface="Verdana" pitchFamily="34" charset="0"/>
              </a:rPr>
              <a:t>Given plaintext: </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 </a:t>
            </a:r>
            <a:br>
              <a:rPr lang="en-US" sz="1800" b="0" dirty="0">
                <a:latin typeface="Verdana" pitchFamily="34" charset="0"/>
                <a:ea typeface="Verdana" pitchFamily="34" charset="0"/>
                <a:cs typeface="Verdana" pitchFamily="34" charset="0"/>
              </a:rPr>
            </a:br>
            <a:r>
              <a:rPr lang="en-US" sz="1800" b="0" dirty="0">
                <a:latin typeface="Verdana" pitchFamily="34" charset="0"/>
                <a:ea typeface="Verdana" pitchFamily="34" charset="0"/>
                <a:cs typeface="Verdana" pitchFamily="34" charset="0"/>
              </a:rPr>
              <a:t>Let the </a:t>
            </a:r>
            <a:r>
              <a:rPr lang="en-US" sz="1800" b="0" dirty="0" err="1">
                <a:latin typeface="Verdana" pitchFamily="34" charset="0"/>
                <a:ea typeface="Verdana" pitchFamily="34" charset="0"/>
                <a:cs typeface="Verdana" pitchFamily="34" charset="0"/>
              </a:rPr>
              <a:t>keystream</a:t>
            </a:r>
            <a:r>
              <a:rPr lang="en-US" sz="1800" b="0" dirty="0">
                <a:latin typeface="Verdana" pitchFamily="34" charset="0"/>
                <a:ea typeface="Verdana" pitchFamily="34" charset="0"/>
                <a:cs typeface="Verdana" pitchFamily="34" charset="0"/>
              </a:rPr>
              <a:t> be a stream of 1s and 0s. </a:t>
            </a:r>
          </a:p>
          <a:p>
            <a:pPr marL="465138" indent="-465138" eaLnBrk="1" hangingPunct="1">
              <a:buFont typeface="Wingdings" pitchFamily="2" charset="2"/>
              <a:buChar char="Ø"/>
              <a:defRPr/>
            </a:pPr>
            <a:r>
              <a:rPr lang="en-US" sz="1800" b="0" dirty="0">
                <a:latin typeface="Verdana" pitchFamily="34" charset="0"/>
                <a:ea typeface="Verdana" pitchFamily="34" charset="0"/>
                <a:cs typeface="Verdana" pitchFamily="34" charset="0"/>
              </a:rPr>
              <a:t>If we use an exclusive or (XOR) with the </a:t>
            </a:r>
            <a:r>
              <a:rPr lang="en-US" sz="1800" b="0" dirty="0" err="1">
                <a:latin typeface="Verdana" pitchFamily="34" charset="0"/>
                <a:ea typeface="Verdana" pitchFamily="34" charset="0"/>
                <a:cs typeface="Verdana" pitchFamily="34" charset="0"/>
              </a:rPr>
              <a:t>keystream</a:t>
            </a:r>
            <a:r>
              <a:rPr lang="en-US" sz="1800" b="0" dirty="0">
                <a:latin typeface="Verdana" pitchFamily="34" charset="0"/>
                <a:ea typeface="Verdana" pitchFamily="34" charset="0"/>
                <a:cs typeface="Verdana" pitchFamily="34" charset="0"/>
              </a:rPr>
              <a:t> and plaintext, we get </a:t>
            </a:r>
            <a:r>
              <a:rPr lang="en-US" sz="1800" b="0" dirty="0" err="1">
                <a:latin typeface="Verdana" pitchFamily="34" charset="0"/>
                <a:ea typeface="Verdana" pitchFamily="34" charset="0"/>
                <a:cs typeface="Verdana" pitchFamily="34" charset="0"/>
              </a:rPr>
              <a:t>ciphertext</a:t>
            </a:r>
            <a:r>
              <a:rPr lang="en-US" sz="1800" b="0" dirty="0">
                <a:latin typeface="Verdana" pitchFamily="34" charset="0"/>
                <a:ea typeface="Verdana" pitchFamily="34" charset="0"/>
                <a:cs typeface="Verdana" pitchFamily="34" charset="0"/>
              </a:rPr>
              <a:t>. </a:t>
            </a:r>
          </a:p>
          <a:p>
            <a:pPr marL="465138" indent="-465138" eaLnBrk="1" hangingPunct="1">
              <a:buFont typeface="Wingdings" pitchFamily="2" charset="2"/>
              <a:buChar char="Ø"/>
              <a:defRPr/>
            </a:pPr>
            <a:r>
              <a:rPr lang="en-US" sz="1800" b="0" dirty="0">
                <a:latin typeface="Verdana" pitchFamily="34" charset="0"/>
                <a:ea typeface="Verdana" pitchFamily="34" charset="0"/>
                <a:cs typeface="Verdana" pitchFamily="34" charset="0"/>
              </a:rPr>
              <a:t>This </a:t>
            </a:r>
            <a:r>
              <a:rPr lang="en-US" sz="1800" b="0" dirty="0" err="1">
                <a:latin typeface="Verdana" pitchFamily="34" charset="0"/>
                <a:ea typeface="Verdana" pitchFamily="34" charset="0"/>
                <a:cs typeface="Verdana" pitchFamily="34" charset="0"/>
              </a:rPr>
              <a:t>keystream</a:t>
            </a:r>
            <a:r>
              <a:rPr lang="en-US" sz="1800" b="0" dirty="0">
                <a:latin typeface="Verdana" pitchFamily="34" charset="0"/>
                <a:ea typeface="Verdana" pitchFamily="34" charset="0"/>
                <a:cs typeface="Verdana" pitchFamily="34" charset="0"/>
              </a:rPr>
              <a:t> is called periodic, since the sequence '10' repeats over and over.</a:t>
            </a:r>
          </a:p>
          <a:p>
            <a:pPr>
              <a:defRPr/>
            </a:pPr>
            <a:r>
              <a:rPr lang="en-US" sz="1800" b="0" dirty="0">
                <a:latin typeface="Verdana" pitchFamily="34" charset="0"/>
                <a:ea typeface="Verdana" pitchFamily="34" charset="0"/>
                <a:cs typeface="Verdana" pitchFamily="34" charset="0"/>
              </a:rPr>
              <a:t>       </a:t>
            </a:r>
          </a:p>
          <a:p>
            <a:pPr>
              <a:spcBef>
                <a:spcPts val="600"/>
              </a:spcBef>
              <a:spcAft>
                <a:spcPts val="600"/>
              </a:spcAft>
              <a:defRPr/>
            </a:pPr>
            <a:r>
              <a:rPr lang="en-US" sz="1800" b="0" dirty="0">
                <a:solidFill>
                  <a:srgbClr val="FF0000"/>
                </a:solidFill>
                <a:latin typeface="Verdana" pitchFamily="34" charset="0"/>
                <a:ea typeface="Verdana" pitchFamily="34" charset="0"/>
                <a:cs typeface="Verdana" pitchFamily="34" charset="0"/>
              </a:rPr>
              <a:t>Plaintext</a:t>
            </a:r>
            <a:r>
              <a:rPr lang="en-US" sz="1800" b="0" dirty="0">
                <a:latin typeface="Verdana" pitchFamily="34" charset="0"/>
                <a:ea typeface="Verdana" pitchFamily="34" charset="0"/>
                <a:cs typeface="Verdana" pitchFamily="34" charset="0"/>
              </a:rPr>
              <a:t>	: </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
            </a:r>
            <a:br>
              <a:rPr lang="en-US" sz="1800" b="0" dirty="0">
                <a:latin typeface="Verdana" pitchFamily="34" charset="0"/>
                <a:ea typeface="Verdana" pitchFamily="34" charset="0"/>
                <a:cs typeface="Verdana" pitchFamily="34" charset="0"/>
              </a:rPr>
            </a:br>
            <a:r>
              <a:rPr lang="en-US" sz="1800" b="0" dirty="0" err="1">
                <a:latin typeface="Verdana" pitchFamily="34" charset="0"/>
                <a:ea typeface="Verdana" pitchFamily="34" charset="0"/>
                <a:cs typeface="Verdana" pitchFamily="34" charset="0"/>
              </a:rPr>
              <a:t>Keystream</a:t>
            </a:r>
            <a:r>
              <a:rPr lang="en-US" sz="1800" b="0" dirty="0">
                <a:latin typeface="Verdana" pitchFamily="34" charset="0"/>
                <a:ea typeface="Verdana" pitchFamily="34" charset="0"/>
                <a:cs typeface="Verdana" pitchFamily="34" charset="0"/>
              </a:rPr>
              <a:t>	: </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
            </a:r>
            <a:br>
              <a:rPr lang="en-US" sz="1800" b="0" dirty="0">
                <a:latin typeface="Verdana" pitchFamily="34" charset="0"/>
                <a:ea typeface="Verdana" pitchFamily="34" charset="0"/>
                <a:cs typeface="Verdana" pitchFamily="34" charset="0"/>
              </a:rPr>
            </a:br>
            <a:r>
              <a:rPr lang="en-US" sz="1800" b="0" dirty="0" err="1">
                <a:solidFill>
                  <a:srgbClr val="FF0000"/>
                </a:solidFill>
                <a:latin typeface="Verdana" pitchFamily="34" charset="0"/>
                <a:ea typeface="Verdana" pitchFamily="34" charset="0"/>
                <a:cs typeface="Verdana" pitchFamily="34" charset="0"/>
              </a:rPr>
              <a:t>Ciphertext</a:t>
            </a:r>
            <a:r>
              <a:rPr lang="en-US" sz="1800" b="0" dirty="0">
                <a:solidFill>
                  <a:srgbClr val="FF0000"/>
                </a:solidFill>
                <a:latin typeface="Verdana" pitchFamily="34" charset="0"/>
                <a:ea typeface="Verdana" pitchFamily="34" charset="0"/>
                <a:cs typeface="Verdana" pitchFamily="34" charset="0"/>
              </a:rPr>
              <a:t> 	</a:t>
            </a:r>
            <a:r>
              <a:rPr lang="en-US" sz="1800" b="0" dirty="0">
                <a:latin typeface="Verdana" pitchFamily="34" charset="0"/>
                <a:ea typeface="Verdana" pitchFamily="34" charset="0"/>
                <a:cs typeface="Verdana" pitchFamily="34" charset="0"/>
              </a:rPr>
              <a:t>: </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fo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fo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fo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fo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  </a:t>
            </a:r>
            <a:r>
              <a:rPr lang="en-US" sz="900" b="0" dirty="0">
                <a:latin typeface="Verdana" pitchFamily="34" charset="0"/>
                <a:ea typeface="Verdana" pitchFamily="34" charset="0"/>
                <a:cs typeface="Verdana" pitchFamily="34" charset="0"/>
              </a:rPr>
              <a:t>(by </a:t>
            </a:r>
            <a:r>
              <a:rPr lang="en-US" sz="900" b="0" dirty="0" err="1">
                <a:latin typeface="Verdana" pitchFamily="34" charset="0"/>
                <a:ea typeface="Verdana" pitchFamily="34" charset="0"/>
                <a:cs typeface="Verdana" pitchFamily="34" charset="0"/>
              </a:rPr>
              <a:t>XORing</a:t>
            </a:r>
            <a:r>
              <a:rPr lang="en-US" sz="900" b="0" dirty="0">
                <a:latin typeface="Verdana" pitchFamily="34" charset="0"/>
                <a:ea typeface="Verdana" pitchFamily="34" charset="0"/>
                <a:cs typeface="Verdana" pitchFamily="34" charset="0"/>
              </a:rPr>
              <a:t> each plaintext bit with corresponding </a:t>
            </a:r>
            <a:r>
              <a:rPr lang="en-US" sz="900" b="0" dirty="0" err="1">
                <a:latin typeface="Verdana" pitchFamily="34" charset="0"/>
                <a:ea typeface="Verdana" pitchFamily="34" charset="0"/>
                <a:cs typeface="Verdana" pitchFamily="34" charset="0"/>
              </a:rPr>
              <a:t>keystream</a:t>
            </a:r>
            <a:r>
              <a:rPr lang="en-US" sz="900" b="0" dirty="0">
                <a:latin typeface="Verdana" pitchFamily="34" charset="0"/>
                <a:ea typeface="Verdana" pitchFamily="34" charset="0"/>
                <a:cs typeface="Verdana" pitchFamily="34" charset="0"/>
              </a:rPr>
              <a:t> bit)</a:t>
            </a:r>
            <a:endParaRPr lang="en-US" sz="1800" b="0" dirty="0">
              <a:latin typeface="Verdana" pitchFamily="34" charset="0"/>
              <a:ea typeface="Verdana" pitchFamily="34" charset="0"/>
              <a:cs typeface="Verdana" pitchFamily="34" charset="0"/>
            </a:endParaRPr>
          </a:p>
          <a:p>
            <a:pPr>
              <a:defRPr/>
            </a:pPr>
            <a:endParaRPr lang="en-US" sz="1800" b="0" dirty="0">
              <a:latin typeface="Verdana" pitchFamily="34" charset="0"/>
              <a:ea typeface="Verdana" pitchFamily="34" charset="0"/>
              <a:cs typeface="Verdana" pitchFamily="34" charset="0"/>
            </a:endParaRPr>
          </a:p>
          <a:p>
            <a:pPr marL="465138" indent="-465138" eaLnBrk="1" hangingPunct="1">
              <a:buFont typeface="Wingdings" pitchFamily="2" charset="2"/>
              <a:buChar char="Ø"/>
              <a:defRPr/>
            </a:pPr>
            <a:r>
              <a:rPr lang="en-US" sz="1800" b="0" dirty="0">
                <a:latin typeface="Verdana" pitchFamily="34" charset="0"/>
                <a:ea typeface="Verdana" pitchFamily="34" charset="0"/>
                <a:cs typeface="Verdana" pitchFamily="34" charset="0"/>
              </a:rPr>
              <a:t>To decrypt this </a:t>
            </a:r>
            <a:r>
              <a:rPr lang="en-US" sz="1800" b="0" dirty="0" err="1">
                <a:latin typeface="Verdana" pitchFamily="34" charset="0"/>
                <a:ea typeface="Verdana" pitchFamily="34" charset="0"/>
                <a:cs typeface="Verdana" pitchFamily="34" charset="0"/>
              </a:rPr>
              <a:t>ciphertext</a:t>
            </a:r>
            <a:r>
              <a:rPr lang="en-US" sz="1800" b="0" dirty="0">
                <a:latin typeface="Verdana" pitchFamily="34" charset="0"/>
                <a:ea typeface="Verdana" pitchFamily="34" charset="0"/>
                <a:cs typeface="Verdana" pitchFamily="34" charset="0"/>
              </a:rPr>
              <a:t>, all we need to do is again XOR the </a:t>
            </a:r>
            <a:r>
              <a:rPr lang="en-US" sz="1800" b="0" dirty="0" err="1">
                <a:latin typeface="Verdana" pitchFamily="34" charset="0"/>
                <a:ea typeface="Verdana" pitchFamily="34" charset="0"/>
                <a:cs typeface="Verdana" pitchFamily="34" charset="0"/>
              </a:rPr>
              <a:t>ciphertext</a:t>
            </a:r>
            <a:r>
              <a:rPr lang="en-US" sz="1800" b="0" dirty="0">
                <a:latin typeface="Verdana" pitchFamily="34" charset="0"/>
                <a:ea typeface="Verdana" pitchFamily="34" charset="0"/>
                <a:cs typeface="Verdana" pitchFamily="34" charset="0"/>
              </a:rPr>
              <a:t> with the </a:t>
            </a:r>
            <a:r>
              <a:rPr lang="en-US" sz="1800" b="0" dirty="0" err="1">
                <a:latin typeface="Verdana" pitchFamily="34" charset="0"/>
                <a:ea typeface="Verdana" pitchFamily="34" charset="0"/>
                <a:cs typeface="Verdana" pitchFamily="34" charset="0"/>
              </a:rPr>
              <a:t>keystream</a:t>
            </a:r>
            <a:r>
              <a:rPr lang="en-US" sz="1800" b="0" dirty="0">
                <a:latin typeface="Verdana" pitchFamily="34" charset="0"/>
                <a:ea typeface="Verdana" pitchFamily="34" charset="0"/>
                <a:cs typeface="Verdana" pitchFamily="34" charset="0"/>
              </a:rPr>
              <a:t>:</a:t>
            </a:r>
          </a:p>
          <a:p>
            <a:pPr>
              <a:spcBef>
                <a:spcPts val="600"/>
              </a:spcBef>
              <a:spcAft>
                <a:spcPts val="600"/>
              </a:spcAft>
              <a:defRPr/>
            </a:pPr>
            <a:r>
              <a:rPr lang="en-US" sz="1800" b="0" dirty="0" err="1">
                <a:latin typeface="Verdana" pitchFamily="34" charset="0"/>
                <a:ea typeface="Verdana" pitchFamily="34" charset="0"/>
                <a:cs typeface="Verdana" pitchFamily="34" charset="0"/>
              </a:rPr>
              <a:t>Ciphertext</a:t>
            </a:r>
            <a:r>
              <a:rPr lang="en-US" sz="1800" b="0" dirty="0">
                <a:latin typeface="Verdana" pitchFamily="34" charset="0"/>
                <a:ea typeface="Verdana" pitchFamily="34" charset="0"/>
                <a:cs typeface="Verdana" pitchFamily="34" charset="0"/>
              </a:rPr>
              <a:t>	: </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fo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fo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fo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fo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fo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
            </a:r>
            <a:br>
              <a:rPr lang="en-US" sz="1800" b="0" dirty="0">
                <a:latin typeface="Verdana" pitchFamily="34" charset="0"/>
                <a:ea typeface="Verdana" pitchFamily="34" charset="0"/>
                <a:cs typeface="Verdana" pitchFamily="34" charset="0"/>
              </a:rPr>
            </a:br>
            <a:r>
              <a:rPr lang="en-US" sz="1800" b="0" dirty="0" err="1">
                <a:latin typeface="Verdana" pitchFamily="34" charset="0"/>
                <a:ea typeface="Verdana" pitchFamily="34" charset="0"/>
                <a:cs typeface="Verdana" pitchFamily="34" charset="0"/>
              </a:rPr>
              <a:t>Keystream</a:t>
            </a:r>
            <a:r>
              <a:rPr lang="en-US" sz="1800" b="0" dirty="0">
                <a:latin typeface="Verdana" pitchFamily="34" charset="0"/>
                <a:ea typeface="Verdana" pitchFamily="34" charset="0"/>
                <a:cs typeface="Verdana" pitchFamily="34" charset="0"/>
              </a:rPr>
              <a:t>	: </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 </a:t>
            </a:r>
            <a:br>
              <a:rPr lang="en-US" sz="1800" b="0" dirty="0">
                <a:latin typeface="Verdana" pitchFamily="34" charset="0"/>
                <a:ea typeface="Verdana" pitchFamily="34" charset="0"/>
                <a:cs typeface="Verdana" pitchFamily="34" charset="0"/>
              </a:rPr>
            </a:br>
            <a:r>
              <a:rPr lang="en-US" sz="1800" b="0" dirty="0">
                <a:latin typeface="Verdana" pitchFamily="34" charset="0"/>
                <a:ea typeface="Verdana" pitchFamily="34" charset="0"/>
                <a:cs typeface="Verdana" pitchFamily="34" charset="0"/>
              </a:rPr>
              <a:t>Plaintext (XOR)	: </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1</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0</a:t>
            </a:r>
            <a:r>
              <a:rPr lang="en-US" sz="1800" b="0" dirty="0">
                <a:latin typeface="Verdana" pitchFamily="34" charset="0"/>
                <a:ea typeface="Verdana" pitchFamily="34" charset="0"/>
                <a:cs typeface="Verdana" pitchFamily="34" charset="0"/>
              </a:rPr>
              <a:t>0</a:t>
            </a:r>
            <a:r>
              <a:rPr lang="en-US" sz="1800" b="0" dirty="0">
                <a:solidFill>
                  <a:schemeClr val="hlink"/>
                </a:solidFill>
                <a:latin typeface="Verdana" pitchFamily="34" charset="0"/>
                <a:ea typeface="Verdana" pitchFamily="34" charset="0"/>
                <a:cs typeface="Verdana" pitchFamily="34" charset="0"/>
              </a:rPr>
              <a:t>1</a:t>
            </a:r>
            <a:r>
              <a:rPr lang="en-US" sz="1800" b="0" dirty="0">
                <a:latin typeface="Verdana" pitchFamily="34" charset="0"/>
                <a:ea typeface="Verdana" pitchFamily="34" charset="0"/>
                <a:cs typeface="Verdana" pitchFamily="34" charset="0"/>
              </a:rPr>
              <a:t>  </a:t>
            </a:r>
          </a:p>
        </p:txBody>
      </p:sp>
      <p:sp>
        <p:nvSpPr>
          <p:cNvPr id="7172" name="Text Box 12"/>
          <p:cNvSpPr txBox="1">
            <a:spLocks noChangeArrowheads="1"/>
          </p:cNvSpPr>
          <p:nvPr/>
        </p:nvSpPr>
        <p:spPr bwMode="auto">
          <a:xfrm>
            <a:off x="76200" y="533400"/>
            <a:ext cx="1381125" cy="3698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bg1"/>
                </a:solidFill>
                <a:latin typeface="Verdana" pitchFamily="34" charset="0"/>
                <a:ea typeface="Verdana" pitchFamily="34" charset="0"/>
                <a:cs typeface="Verdana" pitchFamily="34" charset="0"/>
              </a:rPr>
              <a:t>Example:</a:t>
            </a:r>
          </a:p>
        </p:txBody>
      </p:sp>
      <p:sp>
        <p:nvSpPr>
          <p:cNvPr id="717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ea typeface="Verdana" pitchFamily="34" charset="0"/>
                <a:cs typeface="Verdana" pitchFamily="34" charset="0"/>
              </a:rPr>
              <a:t>Stream Ciphers (continued…)</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2"/>
          <p:cNvSpPr>
            <a:spLocks noChangeArrowheads="1"/>
          </p:cNvSpPr>
          <p:nvPr/>
        </p:nvSpPr>
        <p:spPr bwMode="auto">
          <a:xfrm>
            <a:off x="228600" y="990600"/>
            <a:ext cx="8686800" cy="1338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65138" indent="-465138" algn="just">
              <a:lnSpc>
                <a:spcPct val="92000"/>
              </a:lnSpc>
              <a:buFont typeface="Wingdings" pitchFamily="2" charset="2"/>
              <a:buChar char="Ø"/>
            </a:pPr>
            <a:r>
              <a:rPr lang="en-US" sz="2000" b="0" i="0" dirty="0">
                <a:latin typeface="Verdana" pitchFamily="34" charset="0"/>
                <a:ea typeface="Verdana" pitchFamily="34" charset="0"/>
                <a:cs typeface="Verdana" pitchFamily="34" charset="0"/>
              </a:rPr>
              <a:t>Jennifer creates a pair of keys for herself. She chooses </a:t>
            </a:r>
            <a:r>
              <a:rPr lang="en-US" sz="2000" i="0" dirty="0">
                <a:solidFill>
                  <a:srgbClr val="00CC00"/>
                </a:solidFill>
                <a:latin typeface="Verdana" pitchFamily="34" charset="0"/>
                <a:ea typeface="Verdana" pitchFamily="34" charset="0"/>
                <a:cs typeface="Verdana" pitchFamily="34" charset="0"/>
              </a:rPr>
              <a:t>p</a:t>
            </a:r>
            <a:r>
              <a:rPr lang="en-US" sz="2000" b="0" i="0" dirty="0">
                <a:latin typeface="Verdana" pitchFamily="34" charset="0"/>
                <a:ea typeface="Verdana" pitchFamily="34" charset="0"/>
                <a:cs typeface="Verdana" pitchFamily="34" charset="0"/>
              </a:rPr>
              <a:t> = 397 and </a:t>
            </a:r>
            <a:r>
              <a:rPr lang="en-US" sz="2000" i="0" dirty="0">
                <a:solidFill>
                  <a:srgbClr val="00CC00"/>
                </a:solidFill>
                <a:latin typeface="Verdana" pitchFamily="34" charset="0"/>
                <a:ea typeface="Verdana" pitchFamily="34" charset="0"/>
                <a:cs typeface="Verdana" pitchFamily="34" charset="0"/>
              </a:rPr>
              <a:t>q </a:t>
            </a:r>
            <a:r>
              <a:rPr lang="en-US" sz="2000" b="0" i="0" dirty="0">
                <a:latin typeface="Verdana" pitchFamily="34" charset="0"/>
                <a:ea typeface="Verdana" pitchFamily="34" charset="0"/>
                <a:cs typeface="Verdana" pitchFamily="34" charset="0"/>
              </a:rPr>
              <a:t>= 401.</a:t>
            </a:r>
          </a:p>
          <a:p>
            <a:pPr marL="465138" indent="-465138">
              <a:lnSpc>
                <a:spcPct val="92000"/>
              </a:lnSpc>
              <a:buFont typeface="Wingdings" pitchFamily="2" charset="2"/>
              <a:buChar char="Ø"/>
            </a:pPr>
            <a:r>
              <a:rPr lang="en-US" sz="1600" b="0" i="0" dirty="0">
                <a:latin typeface="Verdana" pitchFamily="34" charset="0"/>
                <a:ea typeface="Verdana" pitchFamily="34" charset="0"/>
                <a:cs typeface="Verdana" pitchFamily="34" charset="0"/>
              </a:rPr>
              <a:t>She calculates </a:t>
            </a:r>
            <a:r>
              <a:rPr lang="en-US" sz="1600" i="0" dirty="0">
                <a:solidFill>
                  <a:srgbClr val="3333FF"/>
                </a:solidFill>
                <a:latin typeface="Verdana" pitchFamily="34" charset="0"/>
                <a:ea typeface="Verdana" pitchFamily="34" charset="0"/>
                <a:cs typeface="Verdana" pitchFamily="34" charset="0"/>
              </a:rPr>
              <a:t>n </a:t>
            </a:r>
            <a:r>
              <a:rPr lang="en-US" sz="1600" b="0" i="0" dirty="0">
                <a:latin typeface="Verdana" pitchFamily="34" charset="0"/>
                <a:ea typeface="Verdana" pitchFamily="34" charset="0"/>
                <a:cs typeface="Verdana" pitchFamily="34" charset="0"/>
              </a:rPr>
              <a:t>= 159197. She then calculates </a:t>
            </a:r>
            <a:r>
              <a:rPr lang="en-US" sz="1600" i="0" dirty="0">
                <a:solidFill>
                  <a:srgbClr val="3333FF"/>
                </a:solidFill>
                <a:latin typeface="Verdana" pitchFamily="34" charset="0"/>
              </a:rPr>
              <a:t>φ(n)</a:t>
            </a:r>
            <a:r>
              <a:rPr lang="en-US" sz="1600" b="0" i="0" dirty="0">
                <a:latin typeface="Verdana" pitchFamily="34" charset="0"/>
              </a:rPr>
              <a:t> </a:t>
            </a:r>
            <a:r>
              <a:rPr lang="en-US" sz="1600" b="0" i="0" dirty="0">
                <a:latin typeface="Verdana" pitchFamily="34" charset="0"/>
                <a:ea typeface="Verdana" pitchFamily="34" charset="0"/>
                <a:cs typeface="Verdana" pitchFamily="34" charset="0"/>
              </a:rPr>
              <a:t>= 158400. She then chooses </a:t>
            </a:r>
            <a:r>
              <a:rPr lang="en-US" sz="1600" i="0" dirty="0">
                <a:solidFill>
                  <a:srgbClr val="FF0000"/>
                </a:solidFill>
                <a:latin typeface="Verdana" pitchFamily="34" charset="0"/>
                <a:ea typeface="Verdana" pitchFamily="34" charset="0"/>
                <a:cs typeface="Verdana" pitchFamily="34" charset="0"/>
              </a:rPr>
              <a:t>e</a:t>
            </a:r>
            <a:r>
              <a:rPr lang="en-US" sz="1600" b="0" i="0" dirty="0">
                <a:latin typeface="Verdana" pitchFamily="34" charset="0"/>
                <a:ea typeface="Verdana" pitchFamily="34" charset="0"/>
                <a:cs typeface="Verdana" pitchFamily="34" charset="0"/>
              </a:rPr>
              <a:t> = 343 and </a:t>
            </a:r>
            <a:r>
              <a:rPr lang="en-US" sz="1600" i="0" dirty="0">
                <a:solidFill>
                  <a:srgbClr val="FF0000"/>
                </a:solidFill>
                <a:latin typeface="Verdana" pitchFamily="34" charset="0"/>
                <a:ea typeface="Verdana" pitchFamily="34" charset="0"/>
                <a:cs typeface="Verdana" pitchFamily="34" charset="0"/>
              </a:rPr>
              <a:t>d </a:t>
            </a:r>
            <a:r>
              <a:rPr lang="en-US" sz="1600" b="0" i="0" dirty="0">
                <a:latin typeface="Verdana" pitchFamily="34" charset="0"/>
                <a:ea typeface="Verdana" pitchFamily="34" charset="0"/>
                <a:cs typeface="Verdana" pitchFamily="34" charset="0"/>
              </a:rPr>
              <a:t>= 12007. </a:t>
            </a:r>
          </a:p>
          <a:p>
            <a:pPr marL="465138" indent="-465138">
              <a:lnSpc>
                <a:spcPct val="92000"/>
              </a:lnSpc>
              <a:buFont typeface="Wingdings" pitchFamily="2" charset="2"/>
              <a:buChar char="Ø"/>
            </a:pPr>
            <a:r>
              <a:rPr lang="en-US" sz="1600" b="0" i="0" dirty="0">
                <a:latin typeface="Verdana" pitchFamily="34" charset="0"/>
                <a:ea typeface="Verdana" pitchFamily="34" charset="0"/>
                <a:cs typeface="Verdana" pitchFamily="34" charset="0"/>
              </a:rPr>
              <a:t>Show how Ted can send a message to </a:t>
            </a:r>
            <a:r>
              <a:rPr lang="en-US" sz="1600" b="0" dirty="0">
                <a:latin typeface="Verdana" pitchFamily="34" charset="0"/>
                <a:ea typeface="Verdana" pitchFamily="34" charset="0"/>
                <a:cs typeface="Verdana" pitchFamily="34" charset="0"/>
              </a:rPr>
              <a:t>Jennifer if he knows </a:t>
            </a:r>
            <a:r>
              <a:rPr lang="en-US" sz="1600" dirty="0">
                <a:solidFill>
                  <a:srgbClr val="FF0000"/>
                </a:solidFill>
                <a:latin typeface="Verdana" pitchFamily="34" charset="0"/>
                <a:ea typeface="Verdana" pitchFamily="34" charset="0"/>
                <a:cs typeface="Verdana" pitchFamily="34" charset="0"/>
              </a:rPr>
              <a:t>e</a:t>
            </a:r>
            <a:r>
              <a:rPr lang="en-US" sz="1600" b="0" dirty="0">
                <a:latin typeface="Verdana" pitchFamily="34" charset="0"/>
                <a:ea typeface="Verdana" pitchFamily="34" charset="0"/>
                <a:cs typeface="Verdana" pitchFamily="34" charset="0"/>
              </a:rPr>
              <a:t> and </a:t>
            </a:r>
            <a:r>
              <a:rPr lang="en-US" sz="1600" dirty="0">
                <a:solidFill>
                  <a:srgbClr val="FF0000"/>
                </a:solidFill>
                <a:latin typeface="Verdana" pitchFamily="34" charset="0"/>
                <a:ea typeface="Verdana" pitchFamily="34" charset="0"/>
                <a:cs typeface="Verdana" pitchFamily="34" charset="0"/>
              </a:rPr>
              <a:t>n</a:t>
            </a:r>
            <a:r>
              <a:rPr lang="en-US" sz="1600" b="0" dirty="0">
                <a:latin typeface="Verdana" pitchFamily="34" charset="0"/>
                <a:ea typeface="Verdana" pitchFamily="34" charset="0"/>
                <a:cs typeface="Verdana" pitchFamily="34" charset="0"/>
              </a:rPr>
              <a:t>.</a:t>
            </a:r>
          </a:p>
        </p:txBody>
      </p:sp>
      <p:sp>
        <p:nvSpPr>
          <p:cNvPr id="29699" name="Text Box 11"/>
          <p:cNvSpPr txBox="1">
            <a:spLocks noChangeArrowheads="1"/>
          </p:cNvSpPr>
          <p:nvPr/>
        </p:nvSpPr>
        <p:spPr bwMode="auto">
          <a:xfrm>
            <a:off x="115888" y="620713"/>
            <a:ext cx="1819729" cy="4001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dirty="0">
                <a:solidFill>
                  <a:schemeClr val="bg1"/>
                </a:solidFill>
                <a:latin typeface="Verdana" pitchFamily="34" charset="0"/>
                <a:ea typeface="Verdana" pitchFamily="34" charset="0"/>
                <a:cs typeface="Verdana" pitchFamily="34" charset="0"/>
              </a:rPr>
              <a:t>Example-4:</a:t>
            </a:r>
          </a:p>
        </p:txBody>
      </p:sp>
      <p:sp>
        <p:nvSpPr>
          <p:cNvPr id="29700"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Cryptosystem: Trivial Examples</a:t>
            </a:r>
          </a:p>
        </p:txBody>
      </p:sp>
      <p:pic>
        <p:nvPicPr>
          <p:cNvPr id="2970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4495800"/>
            <a:ext cx="87757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11"/>
          <p:cNvSpPr>
            <a:spLocks noChangeArrowheads="1"/>
          </p:cNvSpPr>
          <p:nvPr/>
        </p:nvSpPr>
        <p:spPr bwMode="auto">
          <a:xfrm>
            <a:off x="1066800" y="2438400"/>
            <a:ext cx="7467600" cy="21852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65138" indent="-465138" algn="just"/>
            <a:r>
              <a:rPr lang="en-US" sz="1700" i="0" dirty="0">
                <a:solidFill>
                  <a:srgbClr val="FF0000"/>
                </a:solidFill>
                <a:latin typeface="Verdana" pitchFamily="34" charset="0"/>
                <a:ea typeface="Verdana" pitchFamily="34" charset="0"/>
                <a:cs typeface="Verdana" pitchFamily="34" charset="0"/>
              </a:rPr>
              <a:t>Solution:</a:t>
            </a:r>
          </a:p>
          <a:p>
            <a:pPr marL="465138" indent="-465138" algn="just">
              <a:buFont typeface="Wingdings" pitchFamily="2" charset="2"/>
              <a:buChar char="Ø"/>
            </a:pPr>
            <a:r>
              <a:rPr lang="en-US" sz="1700" b="0" i="0" dirty="0">
                <a:latin typeface="Verdana" pitchFamily="34" charset="0"/>
                <a:ea typeface="Verdana" pitchFamily="34" charset="0"/>
                <a:cs typeface="Verdana" pitchFamily="34" charset="0"/>
              </a:rPr>
              <a:t>Suppose Ted wants to send the message “NO” to Jennifer. </a:t>
            </a:r>
          </a:p>
          <a:p>
            <a:pPr marL="465138" indent="-465138" algn="just">
              <a:buFont typeface="Wingdings" pitchFamily="2" charset="2"/>
              <a:buChar char="Ø"/>
            </a:pPr>
            <a:r>
              <a:rPr lang="en-US" sz="1700" b="0" i="0" dirty="0">
                <a:latin typeface="Verdana" pitchFamily="34" charset="0"/>
                <a:ea typeface="Verdana" pitchFamily="34" charset="0"/>
                <a:cs typeface="Verdana" pitchFamily="34" charset="0"/>
              </a:rPr>
              <a:t>He changes each character to a number (from 00 to 25), with each character coded as two digits. </a:t>
            </a:r>
          </a:p>
          <a:p>
            <a:pPr marL="465138" indent="-465138" algn="just">
              <a:buFont typeface="Wingdings" pitchFamily="2" charset="2"/>
              <a:buChar char="Ø"/>
            </a:pPr>
            <a:r>
              <a:rPr lang="en-US" sz="1700" b="0" i="0" dirty="0">
                <a:latin typeface="Verdana" pitchFamily="34" charset="0"/>
                <a:ea typeface="Verdana" pitchFamily="34" charset="0"/>
                <a:cs typeface="Verdana" pitchFamily="34" charset="0"/>
              </a:rPr>
              <a:t>He then concatenates the two coded characters and gets a four-digit number. The plaintext is 1314. </a:t>
            </a:r>
          </a:p>
          <a:p>
            <a:pPr marL="465138" indent="-465138" algn="just">
              <a:buFont typeface="Wingdings" pitchFamily="2" charset="2"/>
              <a:buChar char="Ø"/>
            </a:pPr>
            <a:r>
              <a:rPr lang="en-US" sz="1700" b="0" i="0" dirty="0">
                <a:latin typeface="Verdana" pitchFamily="34" charset="0"/>
                <a:ea typeface="Verdana" pitchFamily="34" charset="0"/>
                <a:cs typeface="Verdana" pitchFamily="34" charset="0"/>
              </a:rPr>
              <a:t>He then uses </a:t>
            </a:r>
            <a:r>
              <a:rPr lang="en-US" sz="1700" dirty="0">
                <a:solidFill>
                  <a:srgbClr val="FF0000"/>
                </a:solidFill>
                <a:latin typeface="Verdana" pitchFamily="34" charset="0"/>
                <a:ea typeface="Verdana" pitchFamily="34" charset="0"/>
                <a:cs typeface="Verdana" pitchFamily="34" charset="0"/>
              </a:rPr>
              <a:t>e</a:t>
            </a:r>
            <a:r>
              <a:rPr lang="en-US" sz="1700" b="0" i="0" dirty="0">
                <a:latin typeface="Verdana" pitchFamily="34" charset="0"/>
                <a:ea typeface="Verdana" pitchFamily="34" charset="0"/>
                <a:cs typeface="Verdana" pitchFamily="34" charset="0"/>
              </a:rPr>
              <a:t> and </a:t>
            </a:r>
            <a:r>
              <a:rPr lang="en-US" sz="1700" dirty="0">
                <a:solidFill>
                  <a:srgbClr val="FF0000"/>
                </a:solidFill>
                <a:latin typeface="Verdana" pitchFamily="34" charset="0"/>
                <a:ea typeface="Verdana" pitchFamily="34" charset="0"/>
                <a:cs typeface="Verdana" pitchFamily="34" charset="0"/>
              </a:rPr>
              <a:t>n</a:t>
            </a:r>
            <a:r>
              <a:rPr lang="en-US" sz="1700" b="0" i="0" dirty="0">
                <a:latin typeface="Verdana" pitchFamily="34" charset="0"/>
                <a:ea typeface="Verdana" pitchFamily="34" charset="0"/>
                <a:cs typeface="Verdana" pitchFamily="34" charset="0"/>
              </a:rPr>
              <a:t> to encrypt the message.  </a:t>
            </a:r>
          </a:p>
          <a:p>
            <a:pPr marL="465138" indent="-465138" algn="just">
              <a:buFont typeface="Wingdings" pitchFamily="2" charset="2"/>
              <a:buChar char="Ø"/>
            </a:pPr>
            <a:r>
              <a:rPr lang="en-US" sz="1700" b="0" i="0" dirty="0">
                <a:latin typeface="Verdana" pitchFamily="34" charset="0"/>
                <a:ea typeface="Verdana" pitchFamily="34" charset="0"/>
                <a:cs typeface="Verdana" pitchFamily="34" charset="0"/>
              </a:rPr>
              <a:t>Figure below shows the process.</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40</a:t>
            </a:fld>
            <a:endParaRPr lang="en-US" dirty="0"/>
          </a:p>
        </p:txBody>
      </p:sp>
    </p:spTree>
    <p:extLst>
      <p:ext uri="{BB962C8B-B14F-4D97-AF65-F5344CB8AC3E}">
        <p14:creationId xmlns:p14="http://schemas.microsoft.com/office/powerpoint/2010/main" val="30483013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11"/>
          <p:cNvSpPr txBox="1">
            <a:spLocks noChangeArrowheads="1"/>
          </p:cNvSpPr>
          <p:nvPr/>
        </p:nvSpPr>
        <p:spPr bwMode="auto">
          <a:xfrm>
            <a:off x="1639888" y="6427788"/>
            <a:ext cx="537051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b="0" i="0">
                <a:solidFill>
                  <a:schemeClr val="folHlink"/>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Taxonomy of potential attacks on RSA</a:t>
            </a:r>
          </a:p>
        </p:txBody>
      </p:sp>
      <p:pic>
        <p:nvPicPr>
          <p:cNvPr id="419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235950"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Attacks on RSA Cryptosystem</a:t>
            </a:r>
          </a:p>
        </p:txBody>
      </p:sp>
      <p:sp>
        <p:nvSpPr>
          <p:cNvPr id="41990" name="Rectangle 12"/>
          <p:cNvSpPr>
            <a:spLocks noChangeArrowheads="1"/>
          </p:cNvSpPr>
          <p:nvPr/>
        </p:nvSpPr>
        <p:spPr bwMode="auto">
          <a:xfrm>
            <a:off x="76200" y="609600"/>
            <a:ext cx="8686800" cy="1363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65138" indent="-465138" algn="just">
              <a:lnSpc>
                <a:spcPct val="92000"/>
              </a:lnSpc>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No devastating attacks on RSA have been yet discovered.</a:t>
            </a:r>
          </a:p>
          <a:p>
            <a:pPr marL="465138" indent="-465138" algn="just">
              <a:lnSpc>
                <a:spcPct val="92000"/>
              </a:lnSpc>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Several attacks have been predicted based on the weak plaintext, weak parameter selection, or inappropriate implementation. </a:t>
            </a:r>
          </a:p>
          <a:p>
            <a:pPr marL="465138" indent="-465138" algn="just">
              <a:lnSpc>
                <a:spcPct val="92000"/>
              </a:lnSpc>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Figure below shows the category of potential attacks on RSA.</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41</a:t>
            </a:fld>
            <a:endParaRPr lang="en-US" dirty="0"/>
          </a:p>
        </p:txBody>
      </p:sp>
    </p:spTree>
    <p:extLst>
      <p:ext uri="{BB962C8B-B14F-4D97-AF65-F5344CB8AC3E}">
        <p14:creationId xmlns:p14="http://schemas.microsoft.com/office/powerpoint/2010/main" val="3613453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4"/>
          <p:cNvSpPr>
            <a:spLocks noChangeArrowheads="1"/>
          </p:cNvSpPr>
          <p:nvPr/>
        </p:nvSpPr>
        <p:spPr bwMode="auto">
          <a:xfrm>
            <a:off x="0" y="487363"/>
            <a:ext cx="8763000" cy="629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lnSpc>
                <a:spcPct val="85000"/>
              </a:lnSpc>
              <a:spcBef>
                <a:spcPts val="600"/>
              </a:spcBef>
              <a:spcAft>
                <a:spcPts val="600"/>
              </a:spcAft>
              <a:buFont typeface="Wingdings" pitchFamily="2" charset="2"/>
              <a:buChar char="Ø"/>
              <a:tabLst>
                <a:tab pos="914400" algn="l"/>
              </a:tabLst>
            </a:pPr>
            <a:r>
              <a:rPr lang="en-US" sz="1600" b="0" i="0">
                <a:latin typeface="Verdana" pitchFamily="34" charset="0"/>
              </a:rPr>
              <a:t>The essential requirement of the Public Key Cryptography, like RSA, is that-the public and secret keys are mathematically related, but this relationship must be made very hard to determine by an outsider.</a:t>
            </a:r>
          </a:p>
          <a:p>
            <a:pPr marL="693738" lvl="1" indent="-457200" algn="just">
              <a:lnSpc>
                <a:spcPct val="85000"/>
              </a:lnSpc>
              <a:spcBef>
                <a:spcPts val="600"/>
              </a:spcBef>
              <a:spcAft>
                <a:spcPts val="600"/>
              </a:spcAft>
              <a:buFont typeface="Wingdings" pitchFamily="2" charset="2"/>
              <a:buChar char="Ø"/>
              <a:tabLst>
                <a:tab pos="914400" algn="l"/>
              </a:tabLst>
            </a:pPr>
            <a:r>
              <a:rPr lang="en-US" sz="1600" b="0" i="0">
                <a:latin typeface="Verdana" pitchFamily="34" charset="0"/>
              </a:rPr>
              <a:t>As we saw in the preceding text, everything starts with  </a:t>
            </a:r>
            <a:r>
              <a:rPr lang="en-US" sz="1600">
                <a:solidFill>
                  <a:srgbClr val="00CC00"/>
                </a:solidFill>
                <a:latin typeface="Verdana" pitchFamily="34" charset="0"/>
              </a:rPr>
              <a:t>p </a:t>
            </a:r>
            <a:r>
              <a:rPr lang="en-US" sz="1600" b="0" i="0">
                <a:latin typeface="Verdana" pitchFamily="34" charset="0"/>
              </a:rPr>
              <a:t>and </a:t>
            </a:r>
            <a:r>
              <a:rPr lang="en-US" sz="1600">
                <a:solidFill>
                  <a:srgbClr val="FF0000"/>
                </a:solidFill>
                <a:latin typeface="Verdana" pitchFamily="34" charset="0"/>
              </a:rPr>
              <a:t>q</a:t>
            </a:r>
            <a:r>
              <a:rPr lang="en-US" sz="1600" b="0" i="0">
                <a:latin typeface="Verdana" pitchFamily="34" charset="0"/>
              </a:rPr>
              <a:t>, from which we calculated </a:t>
            </a:r>
            <a:r>
              <a:rPr lang="en-US" sz="1600">
                <a:solidFill>
                  <a:srgbClr val="3333FF"/>
                </a:solidFill>
                <a:latin typeface="Verdana" pitchFamily="34" charset="0"/>
              </a:rPr>
              <a:t>n</a:t>
            </a:r>
            <a:r>
              <a:rPr lang="en-US" sz="1600" b="0" i="0">
                <a:latin typeface="Verdana" pitchFamily="34" charset="0"/>
              </a:rPr>
              <a:t>. </a:t>
            </a:r>
          </a:p>
          <a:p>
            <a:pPr marL="693738" lvl="1" indent="-457200" algn="just">
              <a:lnSpc>
                <a:spcPct val="85000"/>
              </a:lnSpc>
              <a:spcBef>
                <a:spcPts val="600"/>
              </a:spcBef>
              <a:spcAft>
                <a:spcPts val="600"/>
              </a:spcAft>
              <a:buFont typeface="Wingdings" pitchFamily="2" charset="2"/>
              <a:buChar char="v"/>
              <a:tabLst>
                <a:tab pos="914400" algn="l"/>
              </a:tabLst>
            </a:pPr>
            <a:r>
              <a:rPr lang="en-US" sz="1500" b="0" i="0">
                <a:latin typeface="Verdana" pitchFamily="34" charset="0"/>
              </a:rPr>
              <a:t>The public key consists of two numbers: </a:t>
            </a:r>
            <a:r>
              <a:rPr lang="en-US" sz="1500">
                <a:solidFill>
                  <a:srgbClr val="00CC00"/>
                </a:solidFill>
                <a:latin typeface="Verdana" pitchFamily="34" charset="0"/>
              </a:rPr>
              <a:t>e</a:t>
            </a:r>
            <a:r>
              <a:rPr lang="en-US" sz="1500" b="0" i="0">
                <a:latin typeface="Verdana" pitchFamily="34" charset="0"/>
              </a:rPr>
              <a:t> and </a:t>
            </a:r>
            <a:r>
              <a:rPr lang="en-US" sz="1500">
                <a:solidFill>
                  <a:srgbClr val="3333FF"/>
                </a:solidFill>
                <a:latin typeface="Verdana" pitchFamily="34" charset="0"/>
              </a:rPr>
              <a:t>n</a:t>
            </a:r>
            <a:r>
              <a:rPr lang="en-US" sz="1500" b="0" i="0">
                <a:latin typeface="Verdana" pitchFamily="34" charset="0"/>
              </a:rPr>
              <a:t>, where </a:t>
            </a:r>
            <a:r>
              <a:rPr lang="en-US" sz="1500">
                <a:solidFill>
                  <a:srgbClr val="00CC00"/>
                </a:solidFill>
                <a:latin typeface="Verdana" pitchFamily="34" charset="0"/>
              </a:rPr>
              <a:t>e</a:t>
            </a:r>
            <a:r>
              <a:rPr lang="en-US" sz="1500" b="0" i="0">
                <a:latin typeface="Verdana" pitchFamily="34" charset="0"/>
              </a:rPr>
              <a:t> is calculated from </a:t>
            </a:r>
            <a:r>
              <a:rPr lang="en-US" sz="1500">
                <a:solidFill>
                  <a:srgbClr val="00CC00"/>
                </a:solidFill>
                <a:latin typeface="Verdana" pitchFamily="34" charset="0"/>
                <a:ea typeface="Verdana" pitchFamily="34" charset="0"/>
                <a:cs typeface="Verdana" pitchFamily="34" charset="0"/>
              </a:rPr>
              <a:t>φ(n)</a:t>
            </a:r>
            <a:r>
              <a:rPr lang="en-US" sz="1500" b="0" i="0">
                <a:latin typeface="Verdana" pitchFamily="34" charset="0"/>
                <a:ea typeface="Verdana" pitchFamily="34" charset="0"/>
                <a:cs typeface="Verdana" pitchFamily="34" charset="0"/>
              </a:rPr>
              <a:t>, </a:t>
            </a:r>
            <a:r>
              <a:rPr lang="en-US" sz="1500" b="0" i="0">
                <a:latin typeface="Verdana" pitchFamily="34" charset="0"/>
              </a:rPr>
              <a:t>and </a:t>
            </a:r>
            <a:r>
              <a:rPr lang="en-US" sz="1500">
                <a:solidFill>
                  <a:srgbClr val="00CC00"/>
                </a:solidFill>
                <a:latin typeface="Verdana" pitchFamily="34" charset="0"/>
                <a:ea typeface="Verdana" pitchFamily="34" charset="0"/>
                <a:cs typeface="Verdana" pitchFamily="34" charset="0"/>
              </a:rPr>
              <a:t>φ(n)</a:t>
            </a:r>
            <a:r>
              <a:rPr lang="en-US" sz="1500" i="0">
                <a:latin typeface="Verdana" pitchFamily="34" charset="0"/>
                <a:ea typeface="Verdana" pitchFamily="34" charset="0"/>
                <a:cs typeface="Verdana" pitchFamily="34" charset="0"/>
              </a:rPr>
              <a:t>  </a:t>
            </a:r>
            <a:r>
              <a:rPr lang="en-US" sz="1500" b="0" i="0">
                <a:latin typeface="Verdana" pitchFamily="34" charset="0"/>
              </a:rPr>
              <a:t>is calculated from </a:t>
            </a:r>
            <a:r>
              <a:rPr lang="en-US" sz="1500">
                <a:solidFill>
                  <a:srgbClr val="00CC00"/>
                </a:solidFill>
                <a:latin typeface="Verdana" pitchFamily="34" charset="0"/>
              </a:rPr>
              <a:t>p</a:t>
            </a:r>
            <a:r>
              <a:rPr lang="en-US" sz="1500" b="0" i="0">
                <a:latin typeface="Verdana" pitchFamily="34" charset="0"/>
              </a:rPr>
              <a:t> and </a:t>
            </a:r>
            <a:r>
              <a:rPr lang="en-US" sz="1500">
                <a:solidFill>
                  <a:srgbClr val="FF0000"/>
                </a:solidFill>
                <a:latin typeface="Verdana" pitchFamily="34" charset="0"/>
              </a:rPr>
              <a:t>q</a:t>
            </a:r>
            <a:r>
              <a:rPr lang="en-US" sz="1500" b="0" i="0">
                <a:latin typeface="Verdana" pitchFamily="34" charset="0"/>
              </a:rPr>
              <a:t>.</a:t>
            </a:r>
          </a:p>
          <a:p>
            <a:pPr marL="693738" lvl="1" indent="-457200" algn="just">
              <a:lnSpc>
                <a:spcPct val="85000"/>
              </a:lnSpc>
              <a:spcBef>
                <a:spcPts val="600"/>
              </a:spcBef>
              <a:spcAft>
                <a:spcPts val="600"/>
              </a:spcAft>
              <a:buFont typeface="Wingdings" pitchFamily="2" charset="2"/>
              <a:buChar char="v"/>
              <a:tabLst>
                <a:tab pos="914400" algn="l"/>
              </a:tabLst>
            </a:pPr>
            <a:r>
              <a:rPr lang="en-US" sz="1500" b="0" i="0">
                <a:latin typeface="Verdana" pitchFamily="34" charset="0"/>
              </a:rPr>
              <a:t>The secret key </a:t>
            </a:r>
            <a:r>
              <a:rPr lang="en-US" sz="1500">
                <a:solidFill>
                  <a:srgbClr val="FF0000"/>
                </a:solidFill>
                <a:latin typeface="Verdana" pitchFamily="34" charset="0"/>
              </a:rPr>
              <a:t>d</a:t>
            </a:r>
            <a:r>
              <a:rPr lang="en-US" sz="1500" b="0" i="0">
                <a:latin typeface="Verdana" pitchFamily="34" charset="0"/>
              </a:rPr>
              <a:t>, was calculated from </a:t>
            </a:r>
            <a:r>
              <a:rPr lang="en-US" sz="1500">
                <a:solidFill>
                  <a:srgbClr val="3333FF"/>
                </a:solidFill>
                <a:latin typeface="Verdana" pitchFamily="34" charset="0"/>
              </a:rPr>
              <a:t>e</a:t>
            </a:r>
            <a:r>
              <a:rPr lang="en-US" sz="1500" b="0" i="0">
                <a:latin typeface="Verdana" pitchFamily="34" charset="0"/>
              </a:rPr>
              <a:t> and </a:t>
            </a:r>
            <a:r>
              <a:rPr lang="en-US" sz="1500">
                <a:solidFill>
                  <a:srgbClr val="FF0000"/>
                </a:solidFill>
                <a:latin typeface="Verdana" pitchFamily="34" charset="0"/>
                <a:ea typeface="Verdana" pitchFamily="34" charset="0"/>
                <a:cs typeface="Verdana" pitchFamily="34" charset="0"/>
              </a:rPr>
              <a:t>φ(n)</a:t>
            </a:r>
            <a:r>
              <a:rPr lang="en-US" sz="1500" i="0">
                <a:latin typeface="Verdana" pitchFamily="34" charset="0"/>
                <a:ea typeface="Verdana" pitchFamily="34" charset="0"/>
                <a:cs typeface="Verdana" pitchFamily="34" charset="0"/>
              </a:rPr>
              <a:t> </a:t>
            </a:r>
            <a:r>
              <a:rPr lang="en-US" sz="1500" b="0" i="0">
                <a:latin typeface="Verdana" pitchFamily="34" charset="0"/>
              </a:rPr>
              <a:t>and,  as we just stated,  </a:t>
            </a:r>
            <a:r>
              <a:rPr lang="en-US" sz="1500">
                <a:solidFill>
                  <a:srgbClr val="FF0000"/>
                </a:solidFill>
                <a:latin typeface="Verdana" pitchFamily="34" charset="0"/>
              </a:rPr>
              <a:t>e</a:t>
            </a:r>
            <a:r>
              <a:rPr lang="en-US" sz="1500" b="0" i="0">
                <a:latin typeface="Verdana" pitchFamily="34" charset="0"/>
              </a:rPr>
              <a:t> and </a:t>
            </a:r>
            <a:r>
              <a:rPr lang="en-US" sz="1500">
                <a:solidFill>
                  <a:srgbClr val="00CC00"/>
                </a:solidFill>
                <a:latin typeface="Verdana" pitchFamily="34" charset="0"/>
                <a:ea typeface="Verdana" pitchFamily="34" charset="0"/>
                <a:cs typeface="Verdana" pitchFamily="34" charset="0"/>
              </a:rPr>
              <a:t>φ(n)</a:t>
            </a:r>
            <a:r>
              <a:rPr lang="en-US" sz="1500" i="0">
                <a:latin typeface="Verdana" pitchFamily="34" charset="0"/>
                <a:ea typeface="Verdana" pitchFamily="34" charset="0"/>
                <a:cs typeface="Verdana" pitchFamily="34" charset="0"/>
              </a:rPr>
              <a:t> </a:t>
            </a:r>
            <a:r>
              <a:rPr lang="en-US" sz="1500" b="0" i="0">
                <a:latin typeface="Verdana" pitchFamily="34" charset="0"/>
              </a:rPr>
              <a:t>are calculated from </a:t>
            </a:r>
            <a:r>
              <a:rPr lang="en-US" sz="1500">
                <a:solidFill>
                  <a:srgbClr val="FF0000"/>
                </a:solidFill>
                <a:latin typeface="Verdana" pitchFamily="34" charset="0"/>
              </a:rPr>
              <a:t>p</a:t>
            </a:r>
            <a:r>
              <a:rPr lang="en-US" sz="1500" b="0" i="0">
                <a:latin typeface="Verdana" pitchFamily="34" charset="0"/>
              </a:rPr>
              <a:t> and </a:t>
            </a:r>
            <a:r>
              <a:rPr lang="en-US" sz="1500">
                <a:solidFill>
                  <a:srgbClr val="3333FF"/>
                </a:solidFill>
                <a:latin typeface="Verdana" pitchFamily="34" charset="0"/>
              </a:rPr>
              <a:t>q</a:t>
            </a:r>
            <a:r>
              <a:rPr lang="en-US" sz="1500" b="0" i="0">
                <a:latin typeface="Verdana" pitchFamily="34" charset="0"/>
              </a:rPr>
              <a:t>. </a:t>
            </a:r>
          </a:p>
          <a:p>
            <a:pPr marL="693738" lvl="1" indent="-457200" algn="just">
              <a:lnSpc>
                <a:spcPct val="85000"/>
              </a:lnSpc>
              <a:spcBef>
                <a:spcPts val="600"/>
              </a:spcBef>
              <a:spcAft>
                <a:spcPts val="600"/>
              </a:spcAft>
              <a:buFont typeface="Wingdings" pitchFamily="2" charset="2"/>
              <a:buChar char="Ø"/>
              <a:tabLst>
                <a:tab pos="914400" algn="l"/>
              </a:tabLst>
            </a:pPr>
            <a:r>
              <a:rPr lang="en-US" sz="1600" b="0" i="0">
                <a:latin typeface="Verdana" pitchFamily="34" charset="0"/>
              </a:rPr>
              <a:t>It follows then, that </a:t>
            </a:r>
            <a:r>
              <a:rPr lang="en-US" sz="1600">
                <a:solidFill>
                  <a:srgbClr val="FF0000"/>
                </a:solidFill>
                <a:latin typeface="Verdana" pitchFamily="34" charset="0"/>
              </a:rPr>
              <a:t>d</a:t>
            </a:r>
            <a:r>
              <a:rPr lang="en-US" sz="1600" b="0" i="0">
                <a:latin typeface="Verdana" pitchFamily="34" charset="0"/>
              </a:rPr>
              <a:t> is also calculated from </a:t>
            </a:r>
            <a:r>
              <a:rPr lang="en-US" sz="1600">
                <a:solidFill>
                  <a:srgbClr val="FF0000"/>
                </a:solidFill>
                <a:latin typeface="Verdana" pitchFamily="34" charset="0"/>
              </a:rPr>
              <a:t>p</a:t>
            </a:r>
            <a:r>
              <a:rPr lang="en-US" sz="1600" b="0" i="0">
                <a:latin typeface="Verdana" pitchFamily="34" charset="0"/>
              </a:rPr>
              <a:t> and </a:t>
            </a:r>
            <a:r>
              <a:rPr lang="en-US" sz="1600">
                <a:solidFill>
                  <a:srgbClr val="3333FF"/>
                </a:solidFill>
                <a:latin typeface="Verdana" pitchFamily="34" charset="0"/>
              </a:rPr>
              <a:t>q</a:t>
            </a:r>
            <a:r>
              <a:rPr lang="en-US" sz="1600" b="0" i="0">
                <a:latin typeface="Verdana" pitchFamily="34" charset="0"/>
              </a:rPr>
              <a:t>, which proves that the public and private keys are mathematically related.</a:t>
            </a:r>
          </a:p>
          <a:p>
            <a:pPr marL="693738" lvl="1" indent="-457200" algn="just">
              <a:lnSpc>
                <a:spcPct val="85000"/>
              </a:lnSpc>
              <a:spcBef>
                <a:spcPts val="600"/>
              </a:spcBef>
              <a:spcAft>
                <a:spcPts val="600"/>
              </a:spcAft>
              <a:buFont typeface="Wingdings" pitchFamily="2" charset="2"/>
              <a:buChar char="Ø"/>
              <a:tabLst>
                <a:tab pos="914400" algn="l"/>
              </a:tabLst>
            </a:pPr>
            <a:r>
              <a:rPr lang="en-US" sz="1600" b="0" i="0">
                <a:latin typeface="Verdana" pitchFamily="34" charset="0"/>
              </a:rPr>
              <a:t>So, if an adversary (like Eve) wanted to find the secret key </a:t>
            </a:r>
            <a:r>
              <a:rPr lang="en-US" sz="1600">
                <a:solidFill>
                  <a:srgbClr val="FF0000"/>
                </a:solidFill>
                <a:latin typeface="Verdana" pitchFamily="34" charset="0"/>
              </a:rPr>
              <a:t>d</a:t>
            </a:r>
            <a:r>
              <a:rPr lang="en-US" sz="1600" b="0" i="0">
                <a:latin typeface="Verdana" pitchFamily="34" charset="0"/>
              </a:rPr>
              <a:t>, by only knowing </a:t>
            </a:r>
            <a:r>
              <a:rPr lang="en-US" sz="1600">
                <a:solidFill>
                  <a:srgbClr val="3333FF"/>
                </a:solidFill>
                <a:latin typeface="Verdana" pitchFamily="34" charset="0"/>
              </a:rPr>
              <a:t>n</a:t>
            </a:r>
            <a:r>
              <a:rPr lang="en-US" sz="1600" b="0" i="0">
                <a:latin typeface="Verdana" pitchFamily="34" charset="0"/>
              </a:rPr>
              <a:t>, he must break down </a:t>
            </a:r>
            <a:r>
              <a:rPr lang="en-US" sz="1600">
                <a:solidFill>
                  <a:srgbClr val="FF0000"/>
                </a:solidFill>
                <a:latin typeface="Verdana" pitchFamily="34" charset="0"/>
              </a:rPr>
              <a:t>n</a:t>
            </a:r>
            <a:r>
              <a:rPr lang="en-US" sz="1600" b="0" i="0">
                <a:latin typeface="Verdana" pitchFamily="34" charset="0"/>
              </a:rPr>
              <a:t> into the two prime numbers that were used to produce it (remember that </a:t>
            </a:r>
            <a:r>
              <a:rPr lang="en-US" sz="1600">
                <a:solidFill>
                  <a:srgbClr val="FF0000"/>
                </a:solidFill>
                <a:latin typeface="Verdana" pitchFamily="34" charset="0"/>
              </a:rPr>
              <a:t>n </a:t>
            </a:r>
            <a:r>
              <a:rPr lang="en-US" sz="1600" b="0" i="0">
                <a:latin typeface="Verdana" pitchFamily="34" charset="0"/>
              </a:rPr>
              <a:t>= </a:t>
            </a:r>
            <a:r>
              <a:rPr lang="en-US" sz="1600">
                <a:solidFill>
                  <a:srgbClr val="FF0000"/>
                </a:solidFill>
                <a:latin typeface="Verdana" pitchFamily="34" charset="0"/>
              </a:rPr>
              <a:t>p</a:t>
            </a:r>
            <a:r>
              <a:rPr lang="en-US" sz="1600" b="0" i="0">
                <a:latin typeface="Verdana" pitchFamily="34" charset="0"/>
              </a:rPr>
              <a:t> * </a:t>
            </a:r>
            <a:r>
              <a:rPr lang="en-US" sz="1600">
                <a:solidFill>
                  <a:srgbClr val="3333FF"/>
                </a:solidFill>
                <a:latin typeface="Verdana" pitchFamily="34" charset="0"/>
              </a:rPr>
              <a:t>q</a:t>
            </a:r>
            <a:r>
              <a:rPr lang="en-US" sz="1600" b="0" i="0">
                <a:latin typeface="Verdana" pitchFamily="34" charset="0"/>
              </a:rPr>
              <a:t>). </a:t>
            </a:r>
          </a:p>
          <a:p>
            <a:pPr marL="693738" lvl="1" indent="-457200" algn="just">
              <a:lnSpc>
                <a:spcPct val="85000"/>
              </a:lnSpc>
              <a:spcBef>
                <a:spcPts val="600"/>
              </a:spcBef>
              <a:spcAft>
                <a:spcPts val="600"/>
              </a:spcAft>
              <a:buFont typeface="Wingdings" pitchFamily="2" charset="2"/>
              <a:buChar char="Ø"/>
              <a:tabLst>
                <a:tab pos="914400" algn="l"/>
              </a:tabLst>
            </a:pPr>
            <a:r>
              <a:rPr lang="en-US" sz="1600" b="0" i="0">
                <a:latin typeface="Verdana" pitchFamily="34" charset="0"/>
              </a:rPr>
              <a:t>Now, here is the real crux of the bisquit: Decomposing a very large </a:t>
            </a:r>
            <a:r>
              <a:rPr lang="en-US" sz="1600">
                <a:solidFill>
                  <a:srgbClr val="3333FF"/>
                </a:solidFill>
                <a:latin typeface="Verdana" pitchFamily="34" charset="0"/>
              </a:rPr>
              <a:t>n</a:t>
            </a:r>
            <a:r>
              <a:rPr lang="en-US" sz="1600" b="0" i="0">
                <a:latin typeface="Verdana" pitchFamily="34" charset="0"/>
              </a:rPr>
              <a:t> into </a:t>
            </a:r>
            <a:r>
              <a:rPr lang="en-US" sz="1600">
                <a:solidFill>
                  <a:srgbClr val="3333FF"/>
                </a:solidFill>
                <a:latin typeface="Verdana" pitchFamily="34" charset="0"/>
              </a:rPr>
              <a:t>p</a:t>
            </a:r>
            <a:r>
              <a:rPr lang="en-US" sz="1600" b="0" i="0">
                <a:latin typeface="Verdana" pitchFamily="34" charset="0"/>
              </a:rPr>
              <a:t> and </a:t>
            </a:r>
            <a:r>
              <a:rPr lang="en-US" sz="1600">
                <a:solidFill>
                  <a:srgbClr val="FF0000"/>
                </a:solidFill>
                <a:latin typeface="Verdana" pitchFamily="34" charset="0"/>
              </a:rPr>
              <a:t>q</a:t>
            </a:r>
            <a:r>
              <a:rPr lang="en-US" sz="1600">
                <a:solidFill>
                  <a:srgbClr val="3333FF"/>
                </a:solidFill>
                <a:latin typeface="Verdana" pitchFamily="34" charset="0"/>
              </a:rPr>
              <a:t> </a:t>
            </a:r>
            <a:r>
              <a:rPr lang="en-US" sz="1600" b="0" i="0">
                <a:latin typeface="Verdana" pitchFamily="34" charset="0"/>
              </a:rPr>
              <a:t>is really difficult to do. It is easy with the small numbers that we have used in our demonstration, but, for example, if 100 digit numbers are used for p and q, the resulting n will be approximately 200 digits. Then decomposing </a:t>
            </a:r>
            <a:r>
              <a:rPr lang="en-US" sz="1600">
                <a:solidFill>
                  <a:srgbClr val="3333FF"/>
                </a:solidFill>
                <a:latin typeface="Verdana" pitchFamily="34" charset="0"/>
              </a:rPr>
              <a:t>n </a:t>
            </a:r>
            <a:r>
              <a:rPr lang="en-US" sz="1600" b="0" i="0">
                <a:latin typeface="Verdana" pitchFamily="34" charset="0"/>
              </a:rPr>
              <a:t>into </a:t>
            </a:r>
            <a:r>
              <a:rPr lang="en-US" sz="1600">
                <a:solidFill>
                  <a:srgbClr val="00CC00"/>
                </a:solidFill>
                <a:latin typeface="Verdana" pitchFamily="34" charset="0"/>
              </a:rPr>
              <a:t>p</a:t>
            </a:r>
            <a:r>
              <a:rPr lang="en-US" sz="1600" b="0" i="0">
                <a:latin typeface="Verdana" pitchFamily="34" charset="0"/>
              </a:rPr>
              <a:t> and </a:t>
            </a:r>
            <a:r>
              <a:rPr lang="en-US" sz="1600">
                <a:solidFill>
                  <a:srgbClr val="00CC00"/>
                </a:solidFill>
                <a:latin typeface="Verdana" pitchFamily="34" charset="0"/>
              </a:rPr>
              <a:t>q</a:t>
            </a:r>
            <a:r>
              <a:rPr lang="en-US" sz="1600" b="0" i="0">
                <a:latin typeface="Verdana" pitchFamily="34" charset="0"/>
              </a:rPr>
              <a:t> will be very hard. The fastest known factoring algorithm would take far too long for an attacker to ever break the code.</a:t>
            </a:r>
          </a:p>
          <a:p>
            <a:pPr marL="693738" lvl="1" indent="-457200" algn="just">
              <a:lnSpc>
                <a:spcPct val="85000"/>
              </a:lnSpc>
              <a:spcBef>
                <a:spcPts val="600"/>
              </a:spcBef>
              <a:spcAft>
                <a:spcPts val="600"/>
              </a:spcAft>
              <a:buFont typeface="Wingdings" pitchFamily="2" charset="2"/>
              <a:buChar char="Ø"/>
              <a:tabLst>
                <a:tab pos="914400" algn="l"/>
              </a:tabLst>
            </a:pPr>
            <a:r>
              <a:rPr lang="en-US" sz="1600" b="0" i="0">
                <a:latin typeface="Verdana" pitchFamily="34" charset="0"/>
              </a:rPr>
              <a:t>Well, if you have some free time on your hands, try this challenge: n=13289. Find p and q. If you can find, you may even earn some money. </a:t>
            </a:r>
          </a:p>
          <a:p>
            <a:pPr marL="693738" lvl="1" indent="-457200" algn="just">
              <a:lnSpc>
                <a:spcPct val="85000"/>
              </a:lnSpc>
              <a:spcBef>
                <a:spcPts val="600"/>
              </a:spcBef>
              <a:spcAft>
                <a:spcPts val="600"/>
              </a:spcAft>
              <a:buFont typeface="Wingdings" pitchFamily="2" charset="2"/>
              <a:buChar char="Ø"/>
              <a:tabLst>
                <a:tab pos="914400" algn="l"/>
              </a:tabLst>
            </a:pPr>
            <a:r>
              <a:rPr lang="en-US" sz="1600" b="0" i="0">
                <a:latin typeface="Verdana" pitchFamily="34" charset="0"/>
              </a:rPr>
              <a:t>Any cryptographic technique which can resist a concerted attack is regarded as secure. At this point in time, the </a:t>
            </a:r>
            <a:r>
              <a:rPr lang="en-US" sz="1600" b="0" i="0">
                <a:solidFill>
                  <a:srgbClr val="FF0000"/>
                </a:solidFill>
                <a:latin typeface="Verdana" pitchFamily="34" charset="0"/>
              </a:rPr>
              <a:t>RSA algorithm is considered secure. </a:t>
            </a:r>
          </a:p>
        </p:txBody>
      </p:sp>
      <p:sp>
        <p:nvSpPr>
          <p:cNvPr id="4403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r>
              <a:rPr lang="en-US" altLang="en-US" sz="2800" i="0">
                <a:latin typeface="Arial" charset="0"/>
              </a:rPr>
              <a:t>RSA Cryptosystem: Cracking the Code </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42</a:t>
            </a:fld>
            <a:endParaRPr lang="en-US" dirty="0"/>
          </a:p>
        </p:txBody>
      </p:sp>
    </p:spTree>
    <p:extLst>
      <p:ext uri="{BB962C8B-B14F-4D97-AF65-F5344CB8AC3E}">
        <p14:creationId xmlns:p14="http://schemas.microsoft.com/office/powerpoint/2010/main" val="1058301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4"/>
          <p:cNvSpPr>
            <a:spLocks noChangeArrowheads="1"/>
          </p:cNvSpPr>
          <p:nvPr/>
        </p:nvSpPr>
        <p:spPr bwMode="auto">
          <a:xfrm>
            <a:off x="0" y="609600"/>
            <a:ext cx="8763000" cy="6302375"/>
          </a:xfrm>
          <a:prstGeom prst="rect">
            <a:avLst/>
          </a:prstGeom>
          <a:noFill/>
          <a:ln w="9525">
            <a:noFill/>
            <a:miter lim="800000"/>
            <a:headEnd/>
            <a:tailEnd/>
          </a:ln>
        </p:spPr>
        <p:txBody>
          <a:bodyPr>
            <a:spAutoFit/>
          </a:bodyPr>
          <a:lstStyle/>
          <a:p>
            <a:pPr marL="693738" lvl="1" indent="-457200" algn="just">
              <a:spcBef>
                <a:spcPts val="300"/>
              </a:spcBef>
              <a:spcAft>
                <a:spcPts val="300"/>
              </a:spcAft>
              <a:buFont typeface="Wingdings" pitchFamily="2" charset="2"/>
              <a:buChar char="Ø"/>
              <a:tabLst>
                <a:tab pos="914400" algn="l"/>
              </a:tabLst>
              <a:defRPr/>
            </a:pPr>
            <a:r>
              <a:rPr lang="en-US" sz="1700" b="0" i="0" dirty="0">
                <a:latin typeface="Verdana" pitchFamily="34" charset="0"/>
              </a:rPr>
              <a:t>In RSA cryptosystem, encryption using public keys is normally computationally intensive. So, in practice- </a:t>
            </a:r>
          </a:p>
          <a:p>
            <a:pPr marL="1376363" lvl="1" indent="-457200" algn="just">
              <a:spcBef>
                <a:spcPts val="300"/>
              </a:spcBef>
              <a:spcAft>
                <a:spcPts val="300"/>
              </a:spcAft>
              <a:buFont typeface="Wingdings" pitchFamily="2" charset="2"/>
              <a:buChar char="q"/>
              <a:defRPr/>
            </a:pPr>
            <a:r>
              <a:rPr lang="en-US" sz="1500" b="0" i="0" dirty="0">
                <a:latin typeface="Verdana" pitchFamily="34" charset="0"/>
              </a:rPr>
              <a:t>The sender encrypts the message with a secret key that is randomly generated. </a:t>
            </a:r>
          </a:p>
          <a:p>
            <a:pPr marL="1376363" lvl="1" indent="-457200" algn="just">
              <a:spcBef>
                <a:spcPts val="300"/>
              </a:spcBef>
              <a:spcAft>
                <a:spcPts val="300"/>
              </a:spcAft>
              <a:buFont typeface="Wingdings" pitchFamily="2" charset="2"/>
              <a:buChar char="q"/>
              <a:defRPr/>
            </a:pPr>
            <a:r>
              <a:rPr lang="en-US" sz="1500" b="0" i="0" dirty="0">
                <a:latin typeface="Verdana" pitchFamily="34" charset="0"/>
              </a:rPr>
              <a:t>The secret key is encrypted using the public key of the recipient and sent with the encrypted message. </a:t>
            </a:r>
          </a:p>
          <a:p>
            <a:pPr marL="1376363" lvl="1" indent="-457200" algn="just">
              <a:spcBef>
                <a:spcPts val="300"/>
              </a:spcBef>
              <a:spcAft>
                <a:spcPts val="300"/>
              </a:spcAft>
              <a:buFont typeface="Wingdings" pitchFamily="2" charset="2"/>
              <a:buChar char="q"/>
              <a:defRPr/>
            </a:pPr>
            <a:r>
              <a:rPr lang="en-US" sz="1500" b="0" i="0" dirty="0">
                <a:latin typeface="Verdana" pitchFamily="34" charset="0"/>
              </a:rPr>
              <a:t>The recipient decrypts the secret key using his private key and using that secret key, he decrypts the rest of the message. </a:t>
            </a:r>
          </a:p>
          <a:p>
            <a:pPr marL="693738" lvl="1" indent="-457200" algn="just">
              <a:spcBef>
                <a:spcPts val="300"/>
              </a:spcBef>
              <a:spcAft>
                <a:spcPts val="300"/>
              </a:spcAft>
              <a:buFont typeface="Wingdings" pitchFamily="2" charset="2"/>
              <a:buChar char="Ø"/>
              <a:tabLst>
                <a:tab pos="914400" algn="l"/>
              </a:tabLst>
              <a:defRPr/>
            </a:pPr>
            <a:r>
              <a:rPr lang="en-US" sz="1700" b="0" i="0" dirty="0">
                <a:latin typeface="Verdana" pitchFamily="34" charset="0"/>
              </a:rPr>
              <a:t>The following lists all the steps in the process: </a:t>
            </a:r>
          </a:p>
          <a:p>
            <a:pPr marL="1376363" lvl="1" indent="-457200" algn="just">
              <a:spcBef>
                <a:spcPts val="0"/>
              </a:spcBef>
              <a:spcAft>
                <a:spcPts val="0"/>
              </a:spcAft>
              <a:buFont typeface="Tahoma" pitchFamily="34" charset="0"/>
              <a:buAutoNum type="arabicPeriod"/>
              <a:defRPr/>
            </a:pPr>
            <a:r>
              <a:rPr lang="en-US" sz="1500" b="0" i="0" dirty="0">
                <a:latin typeface="Verdana" pitchFamily="34" charset="0"/>
              </a:rPr>
              <a:t>The client and server go through a handshaking procedure. </a:t>
            </a:r>
          </a:p>
          <a:p>
            <a:pPr marL="1376363" lvl="1" indent="-457200" algn="just">
              <a:spcBef>
                <a:spcPts val="0"/>
              </a:spcBef>
              <a:spcAft>
                <a:spcPts val="0"/>
              </a:spcAft>
              <a:buFont typeface="Tahoma" pitchFamily="34" charset="0"/>
              <a:buAutoNum type="arabicPeriod"/>
              <a:defRPr/>
            </a:pPr>
            <a:r>
              <a:rPr lang="en-US" sz="1500" b="0" i="0" dirty="0">
                <a:latin typeface="Verdana" pitchFamily="34" charset="0"/>
              </a:rPr>
              <a:t>The handshake begins when the client connects to a SSL enabled server requesting a secure connection and presents a list of encryption algorithms and hash functions that it supports. </a:t>
            </a:r>
          </a:p>
          <a:p>
            <a:pPr marL="1376363" lvl="1" indent="-457200" algn="just">
              <a:spcBef>
                <a:spcPts val="0"/>
              </a:spcBef>
              <a:spcAft>
                <a:spcPts val="0"/>
              </a:spcAft>
              <a:buFont typeface="Tahoma" pitchFamily="34" charset="0"/>
              <a:buAutoNum type="arabicPeriod"/>
              <a:defRPr/>
            </a:pPr>
            <a:r>
              <a:rPr lang="en-US" sz="1500" b="0" i="0" dirty="0">
                <a:latin typeface="Verdana" pitchFamily="34" charset="0"/>
              </a:rPr>
              <a:t>From this list the server chooses the most secure encryption algorithm and hash function that it also supports and lets the client know about its choice. </a:t>
            </a:r>
          </a:p>
          <a:p>
            <a:pPr marL="1376363" lvl="1" indent="-457200" algn="just">
              <a:spcBef>
                <a:spcPts val="0"/>
              </a:spcBef>
              <a:spcAft>
                <a:spcPts val="0"/>
              </a:spcAft>
              <a:buFont typeface="Tahoma" pitchFamily="34" charset="0"/>
              <a:buAutoNum type="arabicPeriod"/>
              <a:defRPr/>
            </a:pPr>
            <a:r>
              <a:rPr lang="en-US" sz="1500" b="0" i="0" dirty="0">
                <a:latin typeface="Verdana" pitchFamily="34" charset="0"/>
              </a:rPr>
              <a:t>In the above transaction, the server also sends it identification in the form of a digital certificate. The digital certificate contains the server's name, the trusted Certificate Authority, and the server's public encryption key. </a:t>
            </a:r>
          </a:p>
          <a:p>
            <a:pPr marL="1376363" lvl="1" indent="-457200" algn="just">
              <a:spcBef>
                <a:spcPts val="0"/>
              </a:spcBef>
              <a:spcAft>
                <a:spcPts val="0"/>
              </a:spcAft>
              <a:buFont typeface="Tahoma" pitchFamily="34" charset="0"/>
              <a:buAutoNum type="arabicPeriod"/>
              <a:defRPr/>
            </a:pPr>
            <a:r>
              <a:rPr lang="en-US" sz="1500" b="0" i="0" dirty="0">
                <a:latin typeface="Verdana" pitchFamily="34" charset="0"/>
              </a:rPr>
              <a:t>The client may contact the trusted Certificate Authority for verification. </a:t>
            </a:r>
          </a:p>
          <a:p>
            <a:pPr marL="1376363" lvl="1" indent="-457200" algn="just">
              <a:spcBef>
                <a:spcPts val="0"/>
              </a:spcBef>
              <a:spcAft>
                <a:spcPts val="0"/>
              </a:spcAft>
              <a:buFont typeface="Tahoma" pitchFamily="34" charset="0"/>
              <a:buAutoNum type="arabicPeriod"/>
              <a:defRPr/>
            </a:pPr>
            <a:r>
              <a:rPr lang="en-US" sz="1500" b="0" i="0" dirty="0">
                <a:latin typeface="Verdana" pitchFamily="34" charset="0"/>
              </a:rPr>
              <a:t>The client generates a random number and encrypts it with the server's public key and sends it to the server. Only the server can decrypt this with its private key. </a:t>
            </a:r>
          </a:p>
          <a:p>
            <a:pPr marL="1376363" lvl="1" indent="-457200" algn="just">
              <a:spcBef>
                <a:spcPts val="0"/>
              </a:spcBef>
              <a:spcAft>
                <a:spcPts val="0"/>
              </a:spcAft>
              <a:buFont typeface="Tahoma" pitchFamily="34" charset="0"/>
              <a:buAutoNum type="arabicPeriod"/>
              <a:defRPr/>
            </a:pPr>
            <a:r>
              <a:rPr lang="en-US" sz="1500" b="0" i="0" dirty="0">
                <a:latin typeface="Verdana" pitchFamily="34" charset="0"/>
              </a:rPr>
              <a:t>The random number generated by the client is then used in the encryption and decryption process on both the client and server sides.</a:t>
            </a:r>
          </a:p>
        </p:txBody>
      </p:sp>
      <p:sp>
        <p:nvSpPr>
          <p:cNvPr id="46084"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Cryptosystem</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43</a:t>
            </a:fld>
            <a:endParaRPr lang="en-US" dirty="0"/>
          </a:p>
        </p:txBody>
      </p:sp>
    </p:spTree>
    <p:extLst>
      <p:ext uri="{BB962C8B-B14F-4D97-AF65-F5344CB8AC3E}">
        <p14:creationId xmlns:p14="http://schemas.microsoft.com/office/powerpoint/2010/main" val="687084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4"/>
          <p:cNvSpPr>
            <a:spLocks noChangeArrowheads="1"/>
          </p:cNvSpPr>
          <p:nvPr/>
        </p:nvSpPr>
        <p:spPr bwMode="auto">
          <a:xfrm>
            <a:off x="0" y="609600"/>
            <a:ext cx="87630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Although RSA can be used to encrypt and decrypt actual messages, it is very slow if the message is long.</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Therefore, RSA is useful for short messages.</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RSA is used in digital signature and other cryptosystems that often need to encrypt a small message without having access to a symmetric key.</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RSA is also used for authentication.</a:t>
            </a:r>
          </a:p>
        </p:txBody>
      </p:sp>
      <p:sp>
        <p:nvSpPr>
          <p:cNvPr id="48132"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Cryptosystem: Applications</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44</a:t>
            </a:fld>
            <a:endParaRPr lang="en-US" dirty="0"/>
          </a:p>
        </p:txBody>
      </p:sp>
    </p:spTree>
    <p:extLst>
      <p:ext uri="{BB962C8B-B14F-4D97-AF65-F5344CB8AC3E}">
        <p14:creationId xmlns:p14="http://schemas.microsoft.com/office/powerpoint/2010/main" val="2782228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4"/>
          <p:cNvSpPr>
            <a:spLocks noChangeArrowheads="1"/>
          </p:cNvSpPr>
          <p:nvPr/>
        </p:nvSpPr>
        <p:spPr bwMode="auto">
          <a:xfrm>
            <a:off x="0" y="609600"/>
            <a:ext cx="8763000" cy="4878388"/>
          </a:xfrm>
          <a:prstGeom prst="rect">
            <a:avLst/>
          </a:prstGeom>
          <a:noFill/>
          <a:ln w="9525">
            <a:noFill/>
            <a:miter lim="800000"/>
            <a:headEnd/>
            <a:tailEnd/>
          </a:ln>
        </p:spPr>
        <p:txBody>
          <a:bodyPr>
            <a:spAutoFit/>
          </a:bodyPr>
          <a:lstStyle/>
          <a:p>
            <a:pPr marL="693738" lvl="1" indent="-457200" algn="just">
              <a:spcBef>
                <a:spcPts val="600"/>
              </a:spcBef>
              <a:spcAft>
                <a:spcPts val="600"/>
              </a:spcAft>
              <a:buFont typeface="Wingdings" pitchFamily="2" charset="2"/>
              <a:buChar char="Ø"/>
              <a:tabLst>
                <a:tab pos="914400" algn="l"/>
              </a:tabLst>
              <a:defRPr/>
            </a:pPr>
            <a:r>
              <a:rPr lang="en-US" sz="1700" b="0" i="0" dirty="0">
                <a:latin typeface="Verdana" pitchFamily="34" charset="0"/>
              </a:rPr>
              <a:t>The Rabin cryptosystem (</a:t>
            </a:r>
            <a:r>
              <a:rPr lang="en-US" sz="1700" b="0" i="0" dirty="0">
                <a:solidFill>
                  <a:srgbClr val="FF0000"/>
                </a:solidFill>
                <a:latin typeface="Verdana" pitchFamily="34" charset="0"/>
              </a:rPr>
              <a:t>published in January 1979 by Michael O. Rabin</a:t>
            </a:r>
            <a:r>
              <a:rPr lang="en-US" sz="1700" b="0" i="0" dirty="0">
                <a:latin typeface="Verdana" pitchFamily="34" charset="0"/>
              </a:rPr>
              <a:t>) is an asymmetric cryptographic technique, whose security, like that of RSA, is related to the difficulty of factorization. </a:t>
            </a:r>
          </a:p>
          <a:p>
            <a:pPr marL="693738" lvl="1" indent="-457200" algn="just">
              <a:spcBef>
                <a:spcPts val="600"/>
              </a:spcBef>
              <a:spcAft>
                <a:spcPts val="600"/>
              </a:spcAft>
              <a:buFont typeface="Wingdings" pitchFamily="2" charset="2"/>
              <a:buChar char="Ø"/>
              <a:tabLst>
                <a:tab pos="914400" algn="l"/>
              </a:tabLst>
              <a:defRPr/>
            </a:pPr>
            <a:r>
              <a:rPr lang="en-US" sz="1700" b="0" i="0" dirty="0">
                <a:latin typeface="Verdana" pitchFamily="34" charset="0"/>
              </a:rPr>
              <a:t>This cryptosystem is a variation of the RSA cryptosystem:</a:t>
            </a:r>
          </a:p>
          <a:p>
            <a:pPr marL="1376363" lvl="1" indent="-457200" algn="just">
              <a:spcBef>
                <a:spcPts val="600"/>
              </a:spcBef>
              <a:spcAft>
                <a:spcPts val="600"/>
              </a:spcAft>
              <a:buFont typeface="Wingdings" pitchFamily="2" charset="2"/>
              <a:buChar char="v"/>
              <a:defRPr/>
            </a:pPr>
            <a:r>
              <a:rPr lang="en-US" sz="1500" b="0" i="0" dirty="0">
                <a:latin typeface="Verdana" pitchFamily="34" charset="0"/>
              </a:rPr>
              <a:t>RSA is based on the exponentiation congruence;</a:t>
            </a:r>
          </a:p>
          <a:p>
            <a:pPr marL="1376363" lvl="1" indent="-457200" algn="just">
              <a:spcBef>
                <a:spcPts val="600"/>
              </a:spcBef>
              <a:spcAft>
                <a:spcPts val="600"/>
              </a:spcAft>
              <a:buFont typeface="Wingdings" pitchFamily="2" charset="2"/>
              <a:buChar char="v"/>
              <a:defRPr/>
            </a:pPr>
            <a:r>
              <a:rPr lang="en-US" sz="1500" b="0" i="0" dirty="0">
                <a:latin typeface="Verdana" pitchFamily="34" charset="0"/>
              </a:rPr>
              <a:t>Rabin is based on the quadratic congruence;</a:t>
            </a:r>
          </a:p>
          <a:p>
            <a:pPr marL="693738" lvl="1" indent="-457200" algn="just">
              <a:spcBef>
                <a:spcPts val="600"/>
              </a:spcBef>
              <a:spcAft>
                <a:spcPts val="600"/>
              </a:spcAft>
              <a:buFont typeface="Wingdings" pitchFamily="2" charset="2"/>
              <a:buChar char="Ø"/>
              <a:tabLst>
                <a:tab pos="914400" algn="l"/>
              </a:tabLst>
              <a:defRPr/>
            </a:pPr>
            <a:r>
              <a:rPr lang="en-US" sz="1700" b="0" i="0" dirty="0">
                <a:latin typeface="Verdana" pitchFamily="34" charset="0"/>
              </a:rPr>
              <a:t>The Rabin cryptosystem can be thought of as an RSA cryptosystem in which the value of </a:t>
            </a:r>
            <a:r>
              <a:rPr lang="en-US" sz="1700" dirty="0">
                <a:solidFill>
                  <a:srgbClr val="FF0000"/>
                </a:solidFill>
                <a:latin typeface="Verdana" pitchFamily="34" charset="0"/>
              </a:rPr>
              <a:t>e</a:t>
            </a:r>
            <a:r>
              <a:rPr lang="en-US" sz="1700" b="0" i="0" dirty="0">
                <a:latin typeface="Verdana" pitchFamily="34" charset="0"/>
              </a:rPr>
              <a:t> and </a:t>
            </a:r>
            <a:r>
              <a:rPr lang="en-US" sz="1700" dirty="0">
                <a:solidFill>
                  <a:srgbClr val="00CC00"/>
                </a:solidFill>
                <a:latin typeface="Verdana" pitchFamily="34" charset="0"/>
              </a:rPr>
              <a:t>d</a:t>
            </a:r>
            <a:r>
              <a:rPr lang="en-US" sz="1700" b="0" i="0" dirty="0">
                <a:latin typeface="Verdana" pitchFamily="34" charset="0"/>
              </a:rPr>
              <a:t> are fixed, i.e., </a:t>
            </a:r>
            <a:r>
              <a:rPr lang="en-US" sz="1700" dirty="0">
                <a:solidFill>
                  <a:srgbClr val="FF0000"/>
                </a:solidFill>
                <a:latin typeface="Verdana" pitchFamily="34" charset="0"/>
              </a:rPr>
              <a:t>e</a:t>
            </a:r>
            <a:r>
              <a:rPr lang="en-US" sz="1700" b="0" i="0" dirty="0">
                <a:latin typeface="Verdana" pitchFamily="34" charset="0"/>
              </a:rPr>
              <a:t>=2 and </a:t>
            </a:r>
            <a:r>
              <a:rPr lang="en-US" sz="1700" dirty="0">
                <a:solidFill>
                  <a:srgbClr val="00CC00"/>
                </a:solidFill>
                <a:latin typeface="Verdana" pitchFamily="34" charset="0"/>
              </a:rPr>
              <a:t>d</a:t>
            </a:r>
            <a:r>
              <a:rPr lang="en-US" sz="1700" b="0" i="0" dirty="0">
                <a:latin typeface="Verdana" pitchFamily="34" charset="0"/>
              </a:rPr>
              <a:t>=1/2. This means, in Rabin cryptosystem, the formula for encryption is </a:t>
            </a:r>
            <a:r>
              <a:rPr lang="en-US" sz="1700" b="0" i="0" dirty="0">
                <a:solidFill>
                  <a:srgbClr val="00CC00"/>
                </a:solidFill>
                <a:latin typeface="Verdana" pitchFamily="34" charset="0"/>
              </a:rPr>
              <a:t>C≡P</a:t>
            </a:r>
            <a:r>
              <a:rPr lang="en-US" sz="1700" b="0" i="0" baseline="30000" dirty="0">
                <a:solidFill>
                  <a:srgbClr val="00CC00"/>
                </a:solidFill>
                <a:latin typeface="Verdana" pitchFamily="34" charset="0"/>
              </a:rPr>
              <a:t>2 </a:t>
            </a:r>
            <a:r>
              <a:rPr lang="en-US" sz="1700" b="0" i="0" dirty="0">
                <a:solidFill>
                  <a:srgbClr val="00CC00"/>
                </a:solidFill>
                <a:latin typeface="Verdana" pitchFamily="34" charset="0"/>
              </a:rPr>
              <a:t>mod n </a:t>
            </a:r>
            <a:r>
              <a:rPr lang="en-US" sz="1700" b="0" i="0" dirty="0">
                <a:latin typeface="Verdana" pitchFamily="34" charset="0"/>
              </a:rPr>
              <a:t>and the formula for decryption is </a:t>
            </a:r>
            <a:r>
              <a:rPr lang="en-US" sz="1700" b="0" i="0" dirty="0">
                <a:solidFill>
                  <a:srgbClr val="FF0000"/>
                </a:solidFill>
                <a:latin typeface="Verdana" pitchFamily="34" charset="0"/>
              </a:rPr>
              <a:t>P ≡ C</a:t>
            </a:r>
            <a:r>
              <a:rPr lang="en-US" sz="1700" b="0" i="0" baseline="30000" dirty="0">
                <a:solidFill>
                  <a:srgbClr val="FF0000"/>
                </a:solidFill>
                <a:latin typeface="Verdana" pitchFamily="34" charset="0"/>
              </a:rPr>
              <a:t>1/2</a:t>
            </a:r>
            <a:r>
              <a:rPr lang="en-US" sz="1700" b="0" i="0" dirty="0">
                <a:solidFill>
                  <a:srgbClr val="FF0000"/>
                </a:solidFill>
                <a:latin typeface="Verdana" pitchFamily="34" charset="0"/>
              </a:rPr>
              <a:t> mod n</a:t>
            </a:r>
            <a:r>
              <a:rPr lang="en-US" sz="1700" b="0" i="0" dirty="0">
                <a:latin typeface="Verdana" pitchFamily="34" charset="0"/>
              </a:rPr>
              <a:t>.</a:t>
            </a:r>
          </a:p>
          <a:p>
            <a:pPr marL="693738" lvl="1" indent="-457200" algn="just">
              <a:spcBef>
                <a:spcPts val="600"/>
              </a:spcBef>
              <a:spcAft>
                <a:spcPts val="600"/>
              </a:spcAft>
              <a:buFont typeface="Wingdings" pitchFamily="2" charset="2"/>
              <a:buChar char="Ø"/>
              <a:tabLst>
                <a:tab pos="914400" algn="l"/>
              </a:tabLst>
              <a:defRPr/>
            </a:pPr>
            <a:r>
              <a:rPr lang="en-US" sz="1700" b="0" i="0" dirty="0">
                <a:latin typeface="Verdana" pitchFamily="34" charset="0"/>
              </a:rPr>
              <a:t>The public key in the Rabin cryptosystem is </a:t>
            </a:r>
            <a:r>
              <a:rPr lang="en-US" sz="1700" dirty="0">
                <a:solidFill>
                  <a:srgbClr val="FF0000"/>
                </a:solidFill>
                <a:latin typeface="Verdana" pitchFamily="34" charset="0"/>
              </a:rPr>
              <a:t>n </a:t>
            </a:r>
            <a:r>
              <a:rPr lang="en-US" sz="1700" b="0" i="0" dirty="0">
                <a:latin typeface="Verdana" pitchFamily="34" charset="0"/>
              </a:rPr>
              <a:t>and the private key is (</a:t>
            </a:r>
            <a:r>
              <a:rPr lang="en-US" sz="1700" dirty="0" err="1">
                <a:solidFill>
                  <a:srgbClr val="FF0000"/>
                </a:solidFill>
                <a:latin typeface="Verdana" pitchFamily="34" charset="0"/>
              </a:rPr>
              <a:t>p,q</a:t>
            </a:r>
            <a:r>
              <a:rPr lang="en-US" sz="1700" b="0" i="0" dirty="0">
                <a:latin typeface="Verdana" pitchFamily="34" charset="0"/>
              </a:rPr>
              <a:t>). Everyone can encrypt a message using n; only Bob can decrypt the message using p and q.</a:t>
            </a:r>
          </a:p>
          <a:p>
            <a:pPr marL="693738" lvl="1" indent="-457200" algn="just">
              <a:spcBef>
                <a:spcPts val="600"/>
              </a:spcBef>
              <a:spcAft>
                <a:spcPts val="600"/>
              </a:spcAft>
              <a:buFont typeface="Wingdings" pitchFamily="2" charset="2"/>
              <a:buChar char="Ø"/>
              <a:tabLst>
                <a:tab pos="914400" algn="l"/>
              </a:tabLst>
              <a:defRPr/>
            </a:pPr>
            <a:r>
              <a:rPr lang="en-US" sz="1700" b="0" i="0" dirty="0">
                <a:latin typeface="Verdana" pitchFamily="34" charset="0"/>
              </a:rPr>
              <a:t>Decryption of the message is infeasible for Eve because she does not know the values of p and q. </a:t>
            </a:r>
          </a:p>
        </p:txBody>
      </p:sp>
      <p:sp>
        <p:nvSpPr>
          <p:cNvPr id="50180"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Rabin Cryptosystem</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45</a:t>
            </a:fld>
            <a:endParaRPr lang="en-US" dirty="0"/>
          </a:p>
        </p:txBody>
      </p:sp>
    </p:spTree>
    <p:extLst>
      <p:ext uri="{BB962C8B-B14F-4D97-AF65-F5344CB8AC3E}">
        <p14:creationId xmlns:p14="http://schemas.microsoft.com/office/powerpoint/2010/main" val="37334946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endParaRPr lang="en-US"/>
          </a:p>
        </p:txBody>
      </p:sp>
      <p:pic>
        <p:nvPicPr>
          <p:cNvPr id="5222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2176463"/>
            <a:ext cx="8361362"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Rabin Cryptosystem</a:t>
            </a:r>
          </a:p>
        </p:txBody>
      </p:sp>
      <p:sp>
        <p:nvSpPr>
          <p:cNvPr id="52230" name="Rectangle 14"/>
          <p:cNvSpPr>
            <a:spLocks noChangeArrowheads="1"/>
          </p:cNvSpPr>
          <p:nvPr/>
        </p:nvSpPr>
        <p:spPr bwMode="auto">
          <a:xfrm>
            <a:off x="-76200" y="533400"/>
            <a:ext cx="8839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lnSpc>
                <a:spcPct val="91000"/>
              </a:lnSpc>
              <a:spcBef>
                <a:spcPts val="300"/>
              </a:spcBef>
              <a:spcAft>
                <a:spcPts val="300"/>
              </a:spcAft>
              <a:buFont typeface="Wingdings" pitchFamily="2" charset="2"/>
              <a:buChar char="Ø"/>
              <a:tabLst>
                <a:tab pos="914400" algn="l"/>
              </a:tabLst>
            </a:pPr>
            <a:r>
              <a:rPr lang="en-US" sz="1700" b="0" i="0">
                <a:latin typeface="Verdana" pitchFamily="34" charset="0"/>
              </a:rPr>
              <a:t>In Rabin cryptosystem, Bob chooses two large and distinct prime numbers p and q such that </a:t>
            </a:r>
            <a:r>
              <a:rPr lang="en-US" sz="1700" b="0" i="0">
                <a:solidFill>
                  <a:srgbClr val="3333FF"/>
                </a:solidFill>
                <a:latin typeface="Verdana" pitchFamily="34" charset="0"/>
                <a:ea typeface="Verdana" pitchFamily="34" charset="0"/>
                <a:cs typeface="Verdana" pitchFamily="34" charset="0"/>
              </a:rPr>
              <a:t>p ≡ q ≡ 3 (mod4)</a:t>
            </a:r>
            <a:r>
              <a:rPr lang="en-US" sz="1700" b="0" i="0">
                <a:solidFill>
                  <a:srgbClr val="3333FF"/>
                </a:solidFill>
                <a:latin typeface="Verdana" pitchFamily="34" charset="0"/>
              </a:rPr>
              <a:t> </a:t>
            </a:r>
            <a:r>
              <a:rPr lang="en-US" sz="1700" b="0" i="0">
                <a:latin typeface="Verdana" pitchFamily="34" charset="0"/>
              </a:rPr>
              <a:t>and then he calculates n=p x q. He announces n as the public key and keeps (p, q) to him as the private key.</a:t>
            </a:r>
          </a:p>
          <a:p>
            <a:pPr marL="693738" lvl="1" indent="-457200" algn="just">
              <a:lnSpc>
                <a:spcPct val="91000"/>
              </a:lnSpc>
              <a:spcBef>
                <a:spcPts val="300"/>
              </a:spcBef>
              <a:spcAft>
                <a:spcPts val="300"/>
              </a:spcAft>
              <a:buFont typeface="Wingdings" pitchFamily="2" charset="2"/>
              <a:buChar char="Ø"/>
              <a:tabLst>
                <a:tab pos="914400" algn="l"/>
              </a:tabLst>
            </a:pPr>
            <a:r>
              <a:rPr lang="en-US" sz="1700" b="0" i="0">
                <a:latin typeface="Verdana" pitchFamily="34" charset="0"/>
              </a:rPr>
              <a:t>Anyone (say Alice) can encrypt a message using the public key based on the formula: </a:t>
            </a:r>
            <a:r>
              <a:rPr lang="en-US" sz="1700" b="0" i="0">
                <a:solidFill>
                  <a:srgbClr val="00CC00"/>
                </a:solidFill>
                <a:latin typeface="Verdana" pitchFamily="34" charset="0"/>
              </a:rPr>
              <a:t>C≡P</a:t>
            </a:r>
            <a:r>
              <a:rPr lang="en-US" sz="1700" b="0" i="0" baseline="30000">
                <a:solidFill>
                  <a:srgbClr val="00CC00"/>
                </a:solidFill>
                <a:latin typeface="Verdana" pitchFamily="34" charset="0"/>
              </a:rPr>
              <a:t>2 </a:t>
            </a:r>
            <a:r>
              <a:rPr lang="en-US" sz="1700" b="0" i="0">
                <a:solidFill>
                  <a:srgbClr val="00CC00"/>
                </a:solidFill>
                <a:latin typeface="Verdana" pitchFamily="34" charset="0"/>
              </a:rPr>
              <a:t>mod n</a:t>
            </a:r>
            <a:r>
              <a:rPr lang="en-US" sz="1700" b="0" i="0">
                <a:latin typeface="Verdana" pitchFamily="34" charset="0"/>
              </a:rPr>
              <a:t> and can send the encrypted message to Bob.</a:t>
            </a:r>
          </a:p>
          <a:p>
            <a:pPr marL="693738" lvl="1" indent="-457200" algn="just">
              <a:lnSpc>
                <a:spcPct val="91000"/>
              </a:lnSpc>
              <a:spcBef>
                <a:spcPts val="300"/>
              </a:spcBef>
              <a:spcAft>
                <a:spcPts val="300"/>
              </a:spcAft>
              <a:buFont typeface="Wingdings" pitchFamily="2" charset="2"/>
              <a:buChar char="Ø"/>
              <a:tabLst>
                <a:tab pos="914400" algn="l"/>
              </a:tabLst>
            </a:pPr>
            <a:r>
              <a:rPr lang="en-US" sz="1700" b="0" i="0">
                <a:latin typeface="Verdana" pitchFamily="34" charset="0"/>
              </a:rPr>
              <a:t>Using the private key, Bob alone can decrypt the message.</a:t>
            </a:r>
          </a:p>
          <a:p>
            <a:pPr marL="693738" lvl="1" indent="-457200" algn="just">
              <a:lnSpc>
                <a:spcPct val="91000"/>
              </a:lnSpc>
              <a:spcBef>
                <a:spcPts val="300"/>
              </a:spcBef>
              <a:spcAft>
                <a:spcPts val="300"/>
              </a:spcAft>
              <a:buFont typeface="Wingdings" pitchFamily="2" charset="2"/>
              <a:buChar char="Ø"/>
              <a:tabLst>
                <a:tab pos="914400" algn="l"/>
              </a:tabLst>
            </a:pPr>
            <a:r>
              <a:rPr lang="en-US" sz="1700" b="0" i="0">
                <a:latin typeface="Verdana" pitchFamily="34" charset="0"/>
              </a:rPr>
              <a:t>The process is shown in the figure below. </a:t>
            </a:r>
          </a:p>
        </p:txBody>
      </p:sp>
      <p:sp>
        <p:nvSpPr>
          <p:cNvPr id="52231" name="Text Box 8"/>
          <p:cNvSpPr txBox="1">
            <a:spLocks noChangeArrowheads="1"/>
          </p:cNvSpPr>
          <p:nvPr/>
        </p:nvSpPr>
        <p:spPr bwMode="auto">
          <a:xfrm>
            <a:off x="2924175" y="6503988"/>
            <a:ext cx="2847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500" b="0" i="0">
                <a:solidFill>
                  <a:schemeClr val="folHlink"/>
                </a:solidFill>
                <a:latin typeface="Verdana" pitchFamily="34" charset="0"/>
                <a:ea typeface="Verdana" pitchFamily="34" charset="0"/>
                <a:cs typeface="Verdana" pitchFamily="34" charset="0"/>
              </a:rPr>
              <a:t>Figure: </a:t>
            </a:r>
            <a:r>
              <a:rPr lang="en-US" sz="1500" b="0" i="0">
                <a:latin typeface="Verdana" pitchFamily="34" charset="0"/>
                <a:ea typeface="Verdana" pitchFamily="34" charset="0"/>
                <a:cs typeface="Verdana" pitchFamily="34" charset="0"/>
              </a:rPr>
              <a:t>Rabin cryptosystem</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46</a:t>
            </a:fld>
            <a:endParaRPr lang="en-US" dirty="0"/>
          </a:p>
        </p:txBody>
      </p:sp>
    </p:spTree>
    <p:extLst>
      <p:ext uri="{BB962C8B-B14F-4D97-AF65-F5344CB8AC3E}">
        <p14:creationId xmlns:p14="http://schemas.microsoft.com/office/powerpoint/2010/main" val="40528372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Rabin Algorithm: Key Generation</a:t>
            </a:r>
          </a:p>
        </p:txBody>
      </p:sp>
      <p:sp>
        <p:nvSpPr>
          <p:cNvPr id="54276" name="Rectangle 14"/>
          <p:cNvSpPr>
            <a:spLocks noChangeArrowheads="1"/>
          </p:cNvSpPr>
          <p:nvPr/>
        </p:nvSpPr>
        <p:spPr bwMode="auto">
          <a:xfrm>
            <a:off x="0" y="722313"/>
            <a:ext cx="8839200" cy="610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19125" lvl="1" indent="-342900">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As with all asymmetric cryptosystems, the Rabin system uses both a public and a private key.</a:t>
            </a:r>
          </a:p>
          <a:p>
            <a:pPr marL="619125" lvl="1" indent="-342900">
              <a:spcBef>
                <a:spcPts val="600"/>
              </a:spcBef>
              <a:spcAft>
                <a:spcPts val="600"/>
              </a:spcAft>
              <a:buFont typeface="Wingdings" pitchFamily="2" charset="2"/>
              <a:buChar char="v"/>
            </a:pPr>
            <a:r>
              <a:rPr lang="en-US" sz="1500" b="0" i="0" dirty="0">
                <a:latin typeface="Verdana" pitchFamily="34" charset="0"/>
                <a:ea typeface="Verdana" pitchFamily="34" charset="0"/>
                <a:cs typeface="Verdana" pitchFamily="34" charset="0"/>
              </a:rPr>
              <a:t>The public key is necessary for encryption and can be published.</a:t>
            </a:r>
          </a:p>
          <a:p>
            <a:pPr marL="619125" lvl="1" indent="-342900">
              <a:spcBef>
                <a:spcPts val="600"/>
              </a:spcBef>
              <a:spcAft>
                <a:spcPts val="600"/>
              </a:spcAft>
              <a:buFont typeface="Wingdings" pitchFamily="2" charset="2"/>
              <a:buChar char="v"/>
            </a:pPr>
            <a:r>
              <a:rPr lang="en-US" sz="1500" b="0" i="0" dirty="0">
                <a:latin typeface="Verdana" pitchFamily="34" charset="0"/>
                <a:ea typeface="Verdana" pitchFamily="34" charset="0"/>
                <a:cs typeface="Verdana" pitchFamily="34" charset="0"/>
              </a:rPr>
              <a:t>The private key must be possessed only by the recipient of the message.</a:t>
            </a:r>
          </a:p>
          <a:p>
            <a:pPr marL="619125" lvl="1" indent="-342900">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The precise key-generation process for Rabin cryptosystem is as follows:</a:t>
            </a:r>
          </a:p>
          <a:p>
            <a:pPr marL="619125" lvl="1" indent="-342900">
              <a:spcBef>
                <a:spcPts val="600"/>
              </a:spcBef>
              <a:spcAft>
                <a:spcPts val="600"/>
              </a:spcAft>
              <a:buFont typeface="Tahoma" pitchFamily="34" charset="0"/>
              <a:buAutoNum type="arabicPeriod"/>
            </a:pPr>
            <a:r>
              <a:rPr lang="en-US" sz="1700" b="0" i="0" dirty="0">
                <a:latin typeface="Verdana" pitchFamily="34" charset="0"/>
                <a:ea typeface="Verdana" pitchFamily="34" charset="0"/>
                <a:cs typeface="Verdana" pitchFamily="34" charset="0"/>
              </a:rPr>
              <a:t>Choose two large distinct primes p and q.</a:t>
            </a:r>
          </a:p>
          <a:p>
            <a:pPr marL="619125" lvl="1" indent="-342900">
              <a:spcBef>
                <a:spcPts val="600"/>
              </a:spcBef>
              <a:spcAft>
                <a:spcPts val="600"/>
              </a:spcAft>
              <a:buFont typeface="Wingdings" pitchFamily="2" charset="2"/>
              <a:buChar char="q"/>
            </a:pPr>
            <a:r>
              <a:rPr lang="en-US" sz="1500" b="0" i="0" dirty="0">
                <a:latin typeface="Verdana" pitchFamily="34" charset="0"/>
                <a:ea typeface="Verdana" pitchFamily="34" charset="0"/>
                <a:cs typeface="Verdana" pitchFamily="34" charset="0"/>
              </a:rPr>
              <a:t>One may choose p and q such that p ≡ q ≡ 3 (mod4) to simplify the computation of square roots modulo p and q. But the scheme works with any primes.</a:t>
            </a:r>
          </a:p>
          <a:p>
            <a:pPr marL="619125" lvl="1" indent="-342900">
              <a:spcBef>
                <a:spcPts val="600"/>
              </a:spcBef>
              <a:spcAft>
                <a:spcPts val="600"/>
              </a:spcAft>
              <a:buFont typeface="Tahoma" pitchFamily="34" charset="0"/>
              <a:buAutoNum type="arabicPeriod" startAt="2"/>
            </a:pPr>
            <a:r>
              <a:rPr lang="en-US" sz="1700" b="0" i="0" dirty="0">
                <a:latin typeface="Verdana" pitchFamily="34" charset="0"/>
                <a:ea typeface="Verdana" pitchFamily="34" charset="0"/>
                <a:cs typeface="Verdana" pitchFamily="34" charset="0"/>
              </a:rPr>
              <a:t>Compute n = p * q. Then n is the public key. The primes p and q are the private key.</a:t>
            </a:r>
          </a:p>
          <a:p>
            <a:pPr marL="619125" lvl="1" indent="-342900">
              <a:spcBef>
                <a:spcPts val="600"/>
              </a:spcBef>
              <a:spcAft>
                <a:spcPts val="600"/>
              </a:spcAft>
              <a:buFont typeface="Wingdings" pitchFamily="2" charset="2"/>
              <a:buChar char="q"/>
            </a:pPr>
            <a:r>
              <a:rPr lang="en-US" sz="1500" b="0" i="0" dirty="0">
                <a:latin typeface="Verdana" pitchFamily="34" charset="0"/>
                <a:ea typeface="Verdana" pitchFamily="34" charset="0"/>
                <a:cs typeface="Verdana" pitchFamily="34" charset="0"/>
              </a:rPr>
              <a:t>To encrypt a message, only the public key n is needed. </a:t>
            </a:r>
          </a:p>
          <a:p>
            <a:pPr marL="619125" lvl="1" indent="-342900">
              <a:spcBef>
                <a:spcPts val="600"/>
              </a:spcBef>
              <a:spcAft>
                <a:spcPts val="600"/>
              </a:spcAft>
              <a:buFont typeface="Wingdings" pitchFamily="2" charset="2"/>
              <a:buChar char="q"/>
            </a:pPr>
            <a:r>
              <a:rPr lang="en-US" sz="1500" b="0" i="0" dirty="0">
                <a:latin typeface="Verdana" pitchFamily="34" charset="0"/>
                <a:ea typeface="Verdana" pitchFamily="34" charset="0"/>
                <a:cs typeface="Verdana" pitchFamily="34" charset="0"/>
              </a:rPr>
              <a:t>To decrypt a </a:t>
            </a:r>
            <a:r>
              <a:rPr lang="en-US" sz="1500" b="0" i="0" dirty="0" err="1">
                <a:latin typeface="Verdana" pitchFamily="34" charset="0"/>
                <a:ea typeface="Verdana" pitchFamily="34" charset="0"/>
                <a:cs typeface="Verdana" pitchFamily="34" charset="0"/>
              </a:rPr>
              <a:t>ciphertext</a:t>
            </a:r>
            <a:r>
              <a:rPr lang="en-US" sz="1500" b="0" i="0" dirty="0">
                <a:latin typeface="Verdana" pitchFamily="34" charset="0"/>
                <a:ea typeface="Verdana" pitchFamily="34" charset="0"/>
                <a:cs typeface="Verdana" pitchFamily="34" charset="0"/>
              </a:rPr>
              <a:t>, the factors p and q of n are necessary.</a:t>
            </a:r>
          </a:p>
          <a:p>
            <a:pPr marL="619125" lvl="1" indent="-342900">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As a trivial example, if p = 7 and q = 11, then n=77. The public key 77 would be released, and the message is encoded using this key. In order to decode the message, the private keys 7 and 11 would have to be known.</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47</a:t>
            </a:fld>
            <a:endParaRPr lang="en-US" dirty="0"/>
          </a:p>
        </p:txBody>
      </p:sp>
    </p:spTree>
    <p:extLst>
      <p:ext uri="{BB962C8B-B14F-4D97-AF65-F5344CB8AC3E}">
        <p14:creationId xmlns:p14="http://schemas.microsoft.com/office/powerpoint/2010/main" val="18492208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Rabin Algorithm: Encryption</a:t>
            </a:r>
          </a:p>
        </p:txBody>
      </p:sp>
      <p:sp>
        <p:nvSpPr>
          <p:cNvPr id="56324" name="Rectangle 14"/>
          <p:cNvSpPr>
            <a:spLocks noChangeArrowheads="1"/>
          </p:cNvSpPr>
          <p:nvPr/>
        </p:nvSpPr>
        <p:spPr bwMode="auto">
          <a:xfrm>
            <a:off x="0" y="533400"/>
            <a:ext cx="8839200" cy="656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19125" lvl="1" indent="-342900">
              <a:spcBef>
                <a:spcPts val="400"/>
              </a:spcBef>
              <a:spcAft>
                <a:spcPts val="400"/>
              </a:spcAft>
              <a:buFont typeface="Wingdings" pitchFamily="2" charset="2"/>
              <a:buChar char="Ø"/>
            </a:pPr>
            <a:r>
              <a:rPr lang="en-US" sz="2000" b="0" i="0" dirty="0">
                <a:latin typeface="Verdana" pitchFamily="34" charset="0"/>
                <a:ea typeface="Verdana" pitchFamily="34" charset="0"/>
                <a:cs typeface="Verdana" pitchFamily="34" charset="0"/>
              </a:rPr>
              <a:t>Anyone can send a message to Bob using his public key n. </a:t>
            </a:r>
          </a:p>
          <a:p>
            <a:pPr marL="619125" lvl="1" indent="-342900">
              <a:spcBef>
                <a:spcPts val="400"/>
              </a:spcBef>
              <a:spcAft>
                <a:spcPts val="400"/>
              </a:spcAft>
              <a:buFont typeface="Wingdings" pitchFamily="2" charset="2"/>
              <a:buChar char="Ø"/>
            </a:pPr>
            <a:r>
              <a:rPr lang="en-US" sz="2000" b="0" i="0" dirty="0">
                <a:latin typeface="Verdana" pitchFamily="34" charset="0"/>
                <a:ea typeface="Verdana" pitchFamily="34" charset="0"/>
                <a:cs typeface="Verdana" pitchFamily="34" charset="0"/>
              </a:rPr>
              <a:t>The encryption process  is listed below:</a:t>
            </a:r>
          </a:p>
          <a:p>
            <a:pPr marL="619125" lvl="1" indent="-342900">
              <a:spcBef>
                <a:spcPts val="400"/>
              </a:spcBef>
              <a:spcAft>
                <a:spcPts val="400"/>
              </a:spcAft>
              <a:buFont typeface="Tahoma" pitchFamily="34" charset="0"/>
              <a:buAutoNum type="arabicPeriod"/>
            </a:pPr>
            <a:r>
              <a:rPr lang="en-US" sz="1700" b="0" i="0" dirty="0">
                <a:latin typeface="Verdana" pitchFamily="34" charset="0"/>
                <a:ea typeface="Verdana" pitchFamily="34" charset="0"/>
                <a:cs typeface="Verdana" pitchFamily="34" charset="0"/>
              </a:rPr>
              <a:t>Represent the message as an integer in the range {0,……, n-1}. </a:t>
            </a:r>
          </a:p>
          <a:p>
            <a:pPr marL="619125" lvl="1" indent="-342900">
              <a:spcBef>
                <a:spcPts val="400"/>
              </a:spcBef>
              <a:spcAft>
                <a:spcPts val="400"/>
              </a:spcAft>
              <a:buFont typeface="Tahoma" pitchFamily="34" charset="0"/>
              <a:buAutoNum type="arabicPeriod"/>
            </a:pPr>
            <a:r>
              <a:rPr lang="en-US" sz="1700" b="0" i="0" dirty="0">
                <a:latin typeface="Verdana" pitchFamily="34" charset="0"/>
                <a:ea typeface="Verdana" pitchFamily="34" charset="0"/>
                <a:cs typeface="Verdana" pitchFamily="34" charset="0"/>
              </a:rPr>
              <a:t>Now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 is determined by</a:t>
            </a:r>
          </a:p>
          <a:p>
            <a:pPr marL="619125" lvl="1" indent="-342900" algn="ctr">
              <a:spcBef>
                <a:spcPts val="400"/>
              </a:spcBef>
              <a:spcAft>
                <a:spcPts val="400"/>
              </a:spcAft>
            </a:pPr>
            <a:r>
              <a:rPr lang="en-US" b="0" i="0" dirty="0">
                <a:solidFill>
                  <a:srgbClr val="3333FF"/>
                </a:solidFill>
                <a:latin typeface="Verdana" pitchFamily="34" charset="0"/>
                <a:ea typeface="Verdana" pitchFamily="34" charset="0"/>
                <a:cs typeface="Verdana" pitchFamily="34" charset="0"/>
              </a:rPr>
              <a:t>c = m</a:t>
            </a:r>
            <a:r>
              <a:rPr lang="en-US" b="0" i="0" baseline="30000" dirty="0">
                <a:solidFill>
                  <a:srgbClr val="3333FF"/>
                </a:solidFill>
                <a:latin typeface="Verdana" pitchFamily="34" charset="0"/>
                <a:ea typeface="Verdana" pitchFamily="34" charset="0"/>
                <a:cs typeface="Verdana" pitchFamily="34" charset="0"/>
              </a:rPr>
              <a:t>2 </a:t>
            </a:r>
            <a:r>
              <a:rPr lang="en-US" b="0" i="0" dirty="0">
                <a:solidFill>
                  <a:srgbClr val="3333FF"/>
                </a:solidFill>
                <a:latin typeface="Verdana" pitchFamily="34" charset="0"/>
                <a:ea typeface="Verdana" pitchFamily="34" charset="0"/>
                <a:cs typeface="Verdana" pitchFamily="34" charset="0"/>
              </a:rPr>
              <a:t>mod n</a:t>
            </a:r>
          </a:p>
          <a:p>
            <a:pPr marL="619125" lvl="1" indent="-342900">
              <a:spcBef>
                <a:spcPts val="400"/>
              </a:spcBef>
              <a:spcAft>
                <a:spcPts val="400"/>
              </a:spcAft>
              <a:buFont typeface="Wingdings" pitchFamily="2" charset="2"/>
              <a:buChar char="q"/>
            </a:pPr>
            <a:r>
              <a:rPr lang="en-US" sz="1500" b="0" i="0" dirty="0">
                <a:latin typeface="Verdana" pitchFamily="34" charset="0"/>
                <a:ea typeface="Verdana" pitchFamily="34" charset="0"/>
                <a:cs typeface="Verdana" pitchFamily="34" charset="0"/>
              </a:rPr>
              <a:t>That is, c is the quadratic remainder of the square of the plaintext, modulo the key-number n.</a:t>
            </a:r>
          </a:p>
          <a:p>
            <a:pPr marL="619125" lvl="1" indent="-342900">
              <a:spcBef>
                <a:spcPts val="600"/>
              </a:spcBef>
              <a:spcAft>
                <a:spcPts val="600"/>
              </a:spcAft>
              <a:buFont typeface="Wingdings" pitchFamily="2" charset="2"/>
              <a:buChar char="Ø"/>
            </a:pPr>
            <a:r>
              <a:rPr lang="en-US" i="0" dirty="0">
                <a:solidFill>
                  <a:srgbClr val="FF0000"/>
                </a:solidFill>
                <a:latin typeface="Verdana" pitchFamily="34" charset="0"/>
                <a:ea typeface="Verdana" pitchFamily="34" charset="0"/>
                <a:cs typeface="Verdana" pitchFamily="34" charset="0"/>
              </a:rPr>
              <a:t>Note:</a:t>
            </a:r>
          </a:p>
          <a:p>
            <a:pPr marL="619125" lvl="1" indent="-342900" algn="just">
              <a:spcBef>
                <a:spcPts val="600"/>
              </a:spcBef>
              <a:spcAft>
                <a:spcPts val="600"/>
              </a:spcAft>
              <a:buFont typeface="Wingdings" pitchFamily="2" charset="2"/>
              <a:buChar char="v"/>
            </a:pPr>
            <a:r>
              <a:rPr lang="en-US" sz="1500" b="0" i="0" dirty="0">
                <a:latin typeface="Verdana" pitchFamily="34" charset="0"/>
                <a:ea typeface="Verdana" pitchFamily="34" charset="0"/>
                <a:cs typeface="Verdana" pitchFamily="34" charset="0"/>
              </a:rPr>
              <a:t>In Rabin cryptosystem, encryption is very simple. The operation needs only one multiplication, which can be done quickly. This is beneficial when resources are limited. For example, smart cards have limited memory and need to use short CPU time. </a:t>
            </a:r>
          </a:p>
          <a:p>
            <a:pPr marL="619125" lvl="1" indent="-342900">
              <a:spcBef>
                <a:spcPts val="400"/>
              </a:spcBef>
              <a:spcAft>
                <a:spcPts val="400"/>
              </a:spcAft>
              <a:buFont typeface="Wingdings" pitchFamily="2" charset="2"/>
              <a:buChar char="Ø"/>
            </a:pPr>
            <a:r>
              <a:rPr lang="en-US" sz="1700" b="0" i="0" dirty="0">
                <a:latin typeface="Calibri" panose="020F0502020204030204" pitchFamily="34" charset="0"/>
                <a:ea typeface="Verdana" pitchFamily="34" charset="0"/>
                <a:cs typeface="Calibri" panose="020F0502020204030204" pitchFamily="34" charset="0"/>
              </a:rPr>
              <a:t>As a trivial example, let p = 7 and q = 11, then n=77 is the public key which will be used to encrypt the message.</a:t>
            </a:r>
          </a:p>
          <a:p>
            <a:pPr marL="619125" lvl="1" indent="-342900">
              <a:spcBef>
                <a:spcPts val="400"/>
              </a:spcBef>
              <a:spcAft>
                <a:spcPts val="400"/>
              </a:spcAft>
              <a:buFont typeface="Wingdings" pitchFamily="2" charset="2"/>
              <a:buChar char="Ø"/>
            </a:pPr>
            <a:r>
              <a:rPr lang="en-US" sz="1700" b="0" i="0" dirty="0">
                <a:latin typeface="Calibri" panose="020F0502020204030204" pitchFamily="34" charset="0"/>
                <a:ea typeface="Verdana" pitchFamily="34" charset="0"/>
                <a:cs typeface="Calibri" panose="020F0502020204030204" pitchFamily="34" charset="0"/>
              </a:rPr>
              <a:t>In our simple example, P = { 0, 2, …., 76} is our plaintext space. We will take m = 20 as our plaintext. The </a:t>
            </a:r>
            <a:r>
              <a:rPr lang="en-US" sz="1700" b="0" i="0" dirty="0" err="1">
                <a:latin typeface="Calibri" panose="020F0502020204030204" pitchFamily="34" charset="0"/>
                <a:ea typeface="Verdana" pitchFamily="34" charset="0"/>
                <a:cs typeface="Calibri" panose="020F0502020204030204" pitchFamily="34" charset="0"/>
              </a:rPr>
              <a:t>ciphertext</a:t>
            </a:r>
            <a:r>
              <a:rPr lang="en-US" sz="1700" b="0" i="0" dirty="0">
                <a:latin typeface="Calibri" panose="020F0502020204030204" pitchFamily="34" charset="0"/>
                <a:ea typeface="Verdana" pitchFamily="34" charset="0"/>
                <a:cs typeface="Calibri" panose="020F0502020204030204" pitchFamily="34" charset="0"/>
              </a:rPr>
              <a:t> is thus c = m</a:t>
            </a:r>
            <a:r>
              <a:rPr lang="en-US" sz="1700" b="0" i="0" baseline="30000" dirty="0">
                <a:latin typeface="Calibri" panose="020F0502020204030204" pitchFamily="34" charset="0"/>
                <a:ea typeface="Verdana" pitchFamily="34" charset="0"/>
                <a:cs typeface="Calibri" panose="020F0502020204030204" pitchFamily="34" charset="0"/>
              </a:rPr>
              <a:t>2 </a:t>
            </a:r>
            <a:r>
              <a:rPr lang="en-US" sz="1700" b="0" i="0" dirty="0">
                <a:latin typeface="Calibri" panose="020F0502020204030204" pitchFamily="34" charset="0"/>
                <a:ea typeface="Verdana" pitchFamily="34" charset="0"/>
                <a:cs typeface="Calibri" panose="020F0502020204030204" pitchFamily="34" charset="0"/>
              </a:rPr>
              <a:t>mod  n = 20</a:t>
            </a:r>
            <a:r>
              <a:rPr lang="en-US" sz="1700" b="0" i="0" baseline="30000" dirty="0">
                <a:latin typeface="Calibri" panose="020F0502020204030204" pitchFamily="34" charset="0"/>
                <a:ea typeface="Verdana" pitchFamily="34" charset="0"/>
                <a:cs typeface="Calibri" panose="020F0502020204030204" pitchFamily="34" charset="0"/>
              </a:rPr>
              <a:t>2</a:t>
            </a:r>
            <a:r>
              <a:rPr lang="en-US" sz="1700" b="0" i="0" dirty="0">
                <a:latin typeface="Calibri" panose="020F0502020204030204" pitchFamily="34" charset="0"/>
                <a:ea typeface="Verdana" pitchFamily="34" charset="0"/>
                <a:cs typeface="Calibri" panose="020F0502020204030204" pitchFamily="34" charset="0"/>
              </a:rPr>
              <a:t> mod 77 = 400 mod 77= 15.</a:t>
            </a:r>
          </a:p>
          <a:p>
            <a:pPr marL="619125" lvl="1" indent="-342900">
              <a:spcBef>
                <a:spcPts val="400"/>
              </a:spcBef>
              <a:spcAft>
                <a:spcPts val="400"/>
              </a:spcAft>
              <a:buFont typeface="Wingdings" pitchFamily="2" charset="2"/>
              <a:buChar char="Ø"/>
            </a:pPr>
            <a:r>
              <a:rPr lang="en-US" sz="1700" b="0" i="0" dirty="0">
                <a:latin typeface="Calibri" panose="020F0502020204030204" pitchFamily="34" charset="0"/>
                <a:ea typeface="Verdana" pitchFamily="34" charset="0"/>
                <a:cs typeface="Calibri" panose="020F0502020204030204" pitchFamily="34" charset="0"/>
              </a:rPr>
              <a:t>For exactly four different values of m, the </a:t>
            </a:r>
            <a:r>
              <a:rPr lang="en-US" sz="1700" b="0" i="0" dirty="0" err="1">
                <a:latin typeface="Calibri" panose="020F0502020204030204" pitchFamily="34" charset="0"/>
                <a:ea typeface="Verdana" pitchFamily="34" charset="0"/>
                <a:cs typeface="Calibri" panose="020F0502020204030204" pitchFamily="34" charset="0"/>
              </a:rPr>
              <a:t>ciphertext</a:t>
            </a:r>
            <a:r>
              <a:rPr lang="en-US" sz="1700" b="0" i="0" dirty="0">
                <a:latin typeface="Calibri" panose="020F0502020204030204" pitchFamily="34" charset="0"/>
                <a:ea typeface="Verdana" pitchFamily="34" charset="0"/>
                <a:cs typeface="Calibri" panose="020F0502020204030204" pitchFamily="34" charset="0"/>
              </a:rPr>
              <a:t> 15 is produced, i.e. for m in { 13, 20, 57, 64 }. This is true for most </a:t>
            </a:r>
            <a:r>
              <a:rPr lang="en-US" sz="1700" b="0" i="0" dirty="0" err="1">
                <a:latin typeface="Calibri" panose="020F0502020204030204" pitchFamily="34" charset="0"/>
                <a:ea typeface="Verdana" pitchFamily="34" charset="0"/>
                <a:cs typeface="Calibri" panose="020F0502020204030204" pitchFamily="34" charset="0"/>
              </a:rPr>
              <a:t>ciphertexts</a:t>
            </a:r>
            <a:r>
              <a:rPr lang="en-US" sz="1700" b="0" i="0" dirty="0">
                <a:latin typeface="Calibri" panose="020F0502020204030204" pitchFamily="34" charset="0"/>
                <a:ea typeface="Verdana" pitchFamily="34" charset="0"/>
                <a:cs typeface="Calibri" panose="020F0502020204030204" pitchFamily="34" charset="0"/>
              </a:rPr>
              <a:t> produced by the Rabin algorithm, i.e. it is a four-to-one function.</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48</a:t>
            </a:fld>
            <a:endParaRPr lang="en-US" dirty="0"/>
          </a:p>
        </p:txBody>
      </p:sp>
    </p:spTree>
    <p:extLst>
      <p:ext uri="{BB962C8B-B14F-4D97-AF65-F5344CB8AC3E}">
        <p14:creationId xmlns:p14="http://schemas.microsoft.com/office/powerpoint/2010/main" val="4068987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2895600"/>
            <a:ext cx="83343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Rabin Algorithm: Decryption</a:t>
            </a:r>
          </a:p>
        </p:txBody>
      </p:sp>
      <p:sp>
        <p:nvSpPr>
          <p:cNvPr id="58373" name="Rectangle 14"/>
          <p:cNvSpPr>
            <a:spLocks noChangeArrowheads="1"/>
          </p:cNvSpPr>
          <p:nvPr/>
        </p:nvSpPr>
        <p:spPr bwMode="auto">
          <a:xfrm>
            <a:off x="0" y="517525"/>
            <a:ext cx="8839200"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19125" lvl="1" indent="-342900">
              <a:lnSpc>
                <a:spcPct val="90000"/>
              </a:lnSpc>
              <a:spcBef>
                <a:spcPts val="400"/>
              </a:spcBef>
              <a:spcAft>
                <a:spcPts val="400"/>
              </a:spcAft>
              <a:buFont typeface="Wingdings" pitchFamily="2" charset="2"/>
              <a:buChar char="Ø"/>
            </a:pPr>
            <a:r>
              <a:rPr lang="en-US" sz="1600" b="0" i="0">
                <a:latin typeface="Verdana" pitchFamily="34" charset="0"/>
                <a:ea typeface="Verdana" pitchFamily="34" charset="0"/>
                <a:cs typeface="Verdana" pitchFamily="34" charset="0"/>
              </a:rPr>
              <a:t>To decrypt the ciphertext, the private keys are necessary.</a:t>
            </a:r>
          </a:p>
          <a:p>
            <a:pPr marL="619125" lvl="1" indent="-342900">
              <a:lnSpc>
                <a:spcPct val="90000"/>
              </a:lnSpc>
              <a:spcBef>
                <a:spcPts val="400"/>
              </a:spcBef>
              <a:spcAft>
                <a:spcPts val="400"/>
              </a:spcAft>
              <a:buFont typeface="Wingdings" pitchFamily="2" charset="2"/>
              <a:buChar char="Ø"/>
            </a:pPr>
            <a:r>
              <a:rPr lang="en-US" sz="1600" b="0" i="0">
                <a:latin typeface="Verdana" pitchFamily="34" charset="0"/>
                <a:ea typeface="Verdana" pitchFamily="34" charset="0"/>
                <a:cs typeface="Verdana" pitchFamily="34" charset="0"/>
              </a:rPr>
              <a:t>Decryption is based on the solution of quadratic congruence.</a:t>
            </a:r>
          </a:p>
          <a:p>
            <a:pPr marL="619125" lvl="1" indent="-342900">
              <a:lnSpc>
                <a:spcPct val="90000"/>
              </a:lnSpc>
              <a:spcBef>
                <a:spcPts val="400"/>
              </a:spcBef>
              <a:spcAft>
                <a:spcPts val="400"/>
              </a:spcAft>
              <a:buFont typeface="Wingdings" pitchFamily="2" charset="2"/>
              <a:buChar char="Ø"/>
            </a:pPr>
            <a:r>
              <a:rPr lang="en-US" sz="1600" b="0" i="0">
                <a:latin typeface="Verdana" pitchFamily="34" charset="0"/>
                <a:ea typeface="Verdana" pitchFamily="34" charset="0"/>
                <a:cs typeface="Verdana" pitchFamily="34" charset="0"/>
              </a:rPr>
              <a:t>Because the received ciphertext is the square of the plaintext, it is guaranteed that C has roots (quadratic residues) in Z</a:t>
            </a:r>
            <a:r>
              <a:rPr lang="en-US" sz="1600" b="0" i="0" baseline="-25000">
                <a:latin typeface="Verdana" pitchFamily="34" charset="0"/>
                <a:ea typeface="Verdana" pitchFamily="34" charset="0"/>
                <a:cs typeface="Verdana" pitchFamily="34" charset="0"/>
              </a:rPr>
              <a:t>n</a:t>
            </a:r>
            <a:r>
              <a:rPr lang="en-US" sz="1600" b="0" i="0" baseline="30000">
                <a:latin typeface="Verdana" pitchFamily="34" charset="0"/>
                <a:ea typeface="Verdana" pitchFamily="34" charset="0"/>
                <a:cs typeface="Verdana" pitchFamily="34" charset="0"/>
              </a:rPr>
              <a:t>*</a:t>
            </a:r>
            <a:r>
              <a:rPr lang="en-US" sz="1600" b="0" i="0">
                <a:latin typeface="Verdana" pitchFamily="34" charset="0"/>
                <a:ea typeface="Verdana" pitchFamily="34" charset="0"/>
                <a:cs typeface="Verdana" pitchFamily="34" charset="0"/>
              </a:rPr>
              <a:t>. The Chinese remainder algorithm is used to find four square roots.</a:t>
            </a:r>
          </a:p>
          <a:p>
            <a:pPr marL="619125" lvl="1" indent="-342900">
              <a:lnSpc>
                <a:spcPct val="90000"/>
              </a:lnSpc>
              <a:spcBef>
                <a:spcPts val="400"/>
              </a:spcBef>
              <a:spcAft>
                <a:spcPts val="400"/>
              </a:spcAft>
              <a:buFont typeface="Wingdings" pitchFamily="2" charset="2"/>
              <a:buChar char="Ø"/>
            </a:pPr>
            <a:r>
              <a:rPr lang="en-US" sz="1600" b="0" i="0">
                <a:latin typeface="Verdana" pitchFamily="34" charset="0"/>
                <a:ea typeface="Verdana" pitchFamily="34" charset="0"/>
                <a:cs typeface="Verdana" pitchFamily="34" charset="0"/>
              </a:rPr>
              <a:t>Rabin cryptosystem is not deterministic: decrypting a message can produce four different plaintext outputs, of which only one is the correct plaintext. It is up to the receiver of the message to choose one of these four as final answer.</a:t>
            </a:r>
          </a:p>
          <a:p>
            <a:pPr marL="619125" lvl="1" indent="-342900">
              <a:lnSpc>
                <a:spcPct val="90000"/>
              </a:lnSpc>
              <a:spcBef>
                <a:spcPts val="400"/>
              </a:spcBef>
              <a:spcAft>
                <a:spcPts val="400"/>
              </a:spcAft>
              <a:buFont typeface="Wingdings" pitchFamily="2" charset="2"/>
              <a:buChar char="Ø"/>
            </a:pPr>
            <a:r>
              <a:rPr lang="en-US" sz="1600" b="0" i="0">
                <a:latin typeface="Verdana" pitchFamily="34" charset="0"/>
                <a:ea typeface="Verdana" pitchFamily="34" charset="0"/>
                <a:cs typeface="Verdana" pitchFamily="34" charset="0"/>
              </a:rPr>
              <a:t>The decryption is performed by the following algorithm:</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49</a:t>
            </a:fld>
            <a:endParaRPr lang="en-US" dirty="0"/>
          </a:p>
        </p:txBody>
      </p:sp>
    </p:spTree>
    <p:extLst>
      <p:ext uri="{BB962C8B-B14F-4D97-AF65-F5344CB8AC3E}">
        <p14:creationId xmlns:p14="http://schemas.microsoft.com/office/powerpoint/2010/main" val="1828071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ea typeface="Verdana" pitchFamily="34" charset="0"/>
                <a:cs typeface="Verdana" pitchFamily="34" charset="0"/>
              </a:rPr>
              <a:t>Block Ciphers:</a:t>
            </a:r>
          </a:p>
        </p:txBody>
      </p:sp>
      <p:sp>
        <p:nvSpPr>
          <p:cNvPr id="8197" name="Text Box 11"/>
          <p:cNvSpPr txBox="1">
            <a:spLocks noChangeArrowheads="1"/>
          </p:cNvSpPr>
          <p:nvPr/>
        </p:nvSpPr>
        <p:spPr bwMode="auto">
          <a:xfrm>
            <a:off x="0" y="609600"/>
            <a:ext cx="1287463" cy="3698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bg1"/>
                </a:solidFill>
                <a:latin typeface="Verdana" pitchFamily="34" charset="0"/>
                <a:ea typeface="Verdana" pitchFamily="34" charset="0"/>
                <a:cs typeface="Verdana" pitchFamily="34" charset="0"/>
              </a:rPr>
              <a:t>Example</a:t>
            </a:r>
          </a:p>
        </p:txBody>
      </p:sp>
      <p:sp>
        <p:nvSpPr>
          <p:cNvPr id="8198" name="Rectangle 17"/>
          <p:cNvSpPr>
            <a:spLocks noChangeArrowheads="1"/>
          </p:cNvSpPr>
          <p:nvPr/>
        </p:nvSpPr>
        <p:spPr bwMode="auto">
          <a:xfrm>
            <a:off x="152400" y="1060450"/>
            <a:ext cx="87630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5000"/>
              </a:lnSpc>
            </a:pPr>
            <a:r>
              <a:rPr lang="en-US" sz="1500" b="0" dirty="0">
                <a:solidFill>
                  <a:srgbClr val="FF00FF"/>
                </a:solidFill>
                <a:latin typeface="Verdana" pitchFamily="34" charset="0"/>
                <a:ea typeface="Verdana" pitchFamily="34" charset="0"/>
                <a:cs typeface="Verdana" pitchFamily="34" charset="0"/>
              </a:rPr>
              <a:t>Plaintext		: The only thing we have to fear is fear itself</a:t>
            </a:r>
            <a:br>
              <a:rPr lang="en-US" sz="1500" b="0" dirty="0">
                <a:solidFill>
                  <a:srgbClr val="FF00FF"/>
                </a:solidFill>
                <a:latin typeface="Verdana" pitchFamily="34" charset="0"/>
                <a:ea typeface="Verdana" pitchFamily="34" charset="0"/>
                <a:cs typeface="Verdana" pitchFamily="34" charset="0"/>
              </a:rPr>
            </a:br>
            <a:endParaRPr lang="en-US" sz="800" b="0" dirty="0">
              <a:solidFill>
                <a:srgbClr val="FF00FF"/>
              </a:solidFill>
              <a:latin typeface="Verdana" pitchFamily="34" charset="0"/>
              <a:ea typeface="Verdana" pitchFamily="34" charset="0"/>
              <a:cs typeface="Verdana" pitchFamily="34" charset="0"/>
            </a:endParaRPr>
          </a:p>
          <a:p>
            <a:pPr>
              <a:lnSpc>
                <a:spcPct val="95000"/>
              </a:lnSpc>
            </a:pPr>
            <a:r>
              <a:rPr lang="en-US" sz="1500" b="0" dirty="0">
                <a:latin typeface="Verdana" pitchFamily="34" charset="0"/>
                <a:ea typeface="Verdana" pitchFamily="34" charset="0"/>
                <a:cs typeface="Verdana" pitchFamily="34" charset="0"/>
              </a:rPr>
              <a:t>Modified plaintext	: </a:t>
            </a:r>
            <a:r>
              <a:rPr lang="en-US" sz="1500" b="0" dirty="0" err="1">
                <a:latin typeface="Verdana" pitchFamily="34" charset="0"/>
                <a:ea typeface="Verdana" pitchFamily="34" charset="0"/>
                <a:cs typeface="Verdana" pitchFamily="34" charset="0"/>
              </a:rPr>
              <a:t>Theonlythingwehavetofearisfearitself</a:t>
            </a:r>
            <a:endParaRPr lang="en-US" sz="1500" b="0" dirty="0">
              <a:latin typeface="Verdana" pitchFamily="34" charset="0"/>
              <a:ea typeface="Verdana" pitchFamily="34" charset="0"/>
              <a:cs typeface="Verdana" pitchFamily="34" charset="0"/>
            </a:endParaRPr>
          </a:p>
          <a:p>
            <a:pPr>
              <a:lnSpc>
                <a:spcPct val="95000"/>
              </a:lnSpc>
            </a:pPr>
            <a:endParaRPr lang="en-US" sz="800" b="0" dirty="0">
              <a:latin typeface="Verdana" pitchFamily="34" charset="0"/>
              <a:ea typeface="Verdana" pitchFamily="34" charset="0"/>
              <a:cs typeface="Verdana" pitchFamily="34" charset="0"/>
            </a:endParaRPr>
          </a:p>
          <a:p>
            <a:pPr>
              <a:lnSpc>
                <a:spcPct val="95000"/>
              </a:lnSpc>
            </a:pPr>
            <a:r>
              <a:rPr lang="en-US" sz="1500" b="0" dirty="0">
                <a:solidFill>
                  <a:srgbClr val="3333FF"/>
                </a:solidFill>
                <a:latin typeface="Verdana" pitchFamily="34" charset="0"/>
                <a:ea typeface="Verdana" pitchFamily="34" charset="0"/>
                <a:cs typeface="Verdana" pitchFamily="34" charset="0"/>
              </a:rPr>
              <a:t>Plaintext blocks	: </a:t>
            </a:r>
            <a:r>
              <a:rPr lang="en-US" sz="1500" b="0" dirty="0" err="1">
                <a:solidFill>
                  <a:srgbClr val="3333FF"/>
                </a:solidFill>
                <a:latin typeface="Verdana" pitchFamily="34" charset="0"/>
                <a:ea typeface="Verdana" pitchFamily="34" charset="0"/>
                <a:cs typeface="Verdana" pitchFamily="34" charset="0"/>
              </a:rPr>
              <a:t>Theonlyt</a:t>
            </a:r>
            <a:r>
              <a:rPr lang="en-US" sz="1500" b="0" dirty="0">
                <a:solidFill>
                  <a:srgbClr val="3333FF"/>
                </a:solidFill>
                <a:latin typeface="Verdana" pitchFamily="34" charset="0"/>
                <a:ea typeface="Verdana" pitchFamily="34" charset="0"/>
                <a:cs typeface="Verdana" pitchFamily="34" charset="0"/>
              </a:rPr>
              <a:t> </a:t>
            </a:r>
            <a:r>
              <a:rPr lang="en-US" sz="1500" b="0" dirty="0" err="1">
                <a:solidFill>
                  <a:srgbClr val="3333FF"/>
                </a:solidFill>
                <a:latin typeface="Verdana" pitchFamily="34" charset="0"/>
                <a:ea typeface="Verdana" pitchFamily="34" charset="0"/>
                <a:cs typeface="Verdana" pitchFamily="34" charset="0"/>
              </a:rPr>
              <a:t>hingweha</a:t>
            </a:r>
            <a:r>
              <a:rPr lang="en-US" sz="1500" b="0" dirty="0">
                <a:solidFill>
                  <a:srgbClr val="3333FF"/>
                </a:solidFill>
                <a:latin typeface="Verdana" pitchFamily="34" charset="0"/>
                <a:ea typeface="Verdana" pitchFamily="34" charset="0"/>
                <a:cs typeface="Verdana" pitchFamily="34" charset="0"/>
              </a:rPr>
              <a:t> </a:t>
            </a:r>
            <a:r>
              <a:rPr lang="en-US" sz="1500" b="0" dirty="0" err="1">
                <a:solidFill>
                  <a:srgbClr val="3333FF"/>
                </a:solidFill>
                <a:latin typeface="Verdana" pitchFamily="34" charset="0"/>
                <a:ea typeface="Verdana" pitchFamily="34" charset="0"/>
                <a:cs typeface="Verdana" pitchFamily="34" charset="0"/>
              </a:rPr>
              <a:t>vetofear</a:t>
            </a:r>
            <a:r>
              <a:rPr lang="en-US" sz="1500" b="0" dirty="0">
                <a:solidFill>
                  <a:srgbClr val="3333FF"/>
                </a:solidFill>
                <a:latin typeface="Verdana" pitchFamily="34" charset="0"/>
                <a:ea typeface="Verdana" pitchFamily="34" charset="0"/>
                <a:cs typeface="Verdana" pitchFamily="34" charset="0"/>
              </a:rPr>
              <a:t> </a:t>
            </a:r>
            <a:r>
              <a:rPr lang="en-US" sz="1500" b="0" dirty="0" err="1">
                <a:solidFill>
                  <a:srgbClr val="3333FF"/>
                </a:solidFill>
                <a:latin typeface="Verdana" pitchFamily="34" charset="0"/>
                <a:ea typeface="Verdana" pitchFamily="34" charset="0"/>
                <a:cs typeface="Verdana" pitchFamily="34" charset="0"/>
              </a:rPr>
              <a:t>isfearit</a:t>
            </a:r>
            <a:r>
              <a:rPr lang="en-US" sz="1500" b="0" dirty="0">
                <a:solidFill>
                  <a:srgbClr val="3333FF"/>
                </a:solidFill>
                <a:latin typeface="Verdana" pitchFamily="34" charset="0"/>
                <a:ea typeface="Verdana" pitchFamily="34" charset="0"/>
                <a:cs typeface="Verdana" pitchFamily="34" charset="0"/>
              </a:rPr>
              <a:t> </a:t>
            </a:r>
            <a:r>
              <a:rPr lang="en-US" sz="1500" b="0" dirty="0" err="1">
                <a:solidFill>
                  <a:srgbClr val="3333FF"/>
                </a:solidFill>
                <a:latin typeface="Verdana" pitchFamily="34" charset="0"/>
                <a:ea typeface="Verdana" pitchFamily="34" charset="0"/>
                <a:cs typeface="Verdana" pitchFamily="34" charset="0"/>
              </a:rPr>
              <a:t>selfXend</a:t>
            </a:r>
            <a:r>
              <a:rPr lang="en-US" sz="1500" b="0" dirty="0">
                <a:solidFill>
                  <a:srgbClr val="3333FF"/>
                </a:solidFill>
                <a:latin typeface="Verdana" pitchFamily="34" charset="0"/>
                <a:ea typeface="Verdana" pitchFamily="34" charset="0"/>
                <a:cs typeface="Verdana" pitchFamily="34" charset="0"/>
              </a:rPr>
              <a:t>  </a:t>
            </a:r>
            <a:r>
              <a:rPr lang="en-US" sz="700" b="0" dirty="0">
                <a:solidFill>
                  <a:srgbClr val="FF00FF"/>
                </a:solidFill>
                <a:latin typeface="Verdana" pitchFamily="34" charset="0"/>
                <a:ea typeface="Verdana" pitchFamily="34" charset="0"/>
                <a:cs typeface="Verdana" pitchFamily="34" charset="0"/>
              </a:rPr>
              <a:t>(break the plaintext into 8-character block)</a:t>
            </a:r>
            <a:endParaRPr lang="en-US" sz="1500" b="0" dirty="0">
              <a:solidFill>
                <a:srgbClr val="FF00FF"/>
              </a:solidFill>
              <a:latin typeface="Verdana" pitchFamily="34" charset="0"/>
              <a:ea typeface="Verdana" pitchFamily="34" charset="0"/>
              <a:cs typeface="Verdana" pitchFamily="34" charset="0"/>
            </a:endParaRPr>
          </a:p>
          <a:p>
            <a:pPr>
              <a:lnSpc>
                <a:spcPct val="95000"/>
              </a:lnSpc>
            </a:pPr>
            <a:endParaRPr lang="en-US" sz="800" b="0" dirty="0">
              <a:solidFill>
                <a:srgbClr val="FF00FF"/>
              </a:solidFill>
              <a:latin typeface="Verdana" pitchFamily="34" charset="0"/>
              <a:ea typeface="Verdana" pitchFamily="34" charset="0"/>
              <a:cs typeface="Verdana" pitchFamily="34" charset="0"/>
            </a:endParaRPr>
          </a:p>
          <a:p>
            <a:pPr>
              <a:lnSpc>
                <a:spcPct val="95000"/>
              </a:lnSpc>
            </a:pPr>
            <a:r>
              <a:rPr lang="en-US" sz="1500" b="0" dirty="0" err="1">
                <a:latin typeface="Verdana" pitchFamily="34" charset="0"/>
                <a:ea typeface="Verdana" pitchFamily="34" charset="0"/>
                <a:cs typeface="Verdana" pitchFamily="34" charset="0"/>
              </a:rPr>
              <a:t>Ciphertext</a:t>
            </a:r>
            <a:r>
              <a:rPr lang="en-US" sz="1500" b="0" dirty="0">
                <a:latin typeface="Verdana" pitchFamily="34" charset="0"/>
                <a:ea typeface="Verdana" pitchFamily="34" charset="0"/>
                <a:cs typeface="Verdana" pitchFamily="34" charset="0"/>
              </a:rPr>
              <a:t> blocks	: </a:t>
            </a:r>
            <a:r>
              <a:rPr lang="en-US" sz="1500" b="0" dirty="0" err="1">
                <a:latin typeface="Verdana" pitchFamily="34" charset="0"/>
                <a:ea typeface="Verdana" pitchFamily="34" charset="0"/>
                <a:cs typeface="Verdana" pitchFamily="34" charset="0"/>
              </a:rPr>
              <a:t>tylnoehT</a:t>
            </a:r>
            <a:r>
              <a:rPr lang="en-US" sz="1500" b="0" dirty="0">
                <a:latin typeface="Verdana" pitchFamily="34" charset="0"/>
                <a:ea typeface="Verdana" pitchFamily="34" charset="0"/>
                <a:cs typeface="Verdana" pitchFamily="34" charset="0"/>
              </a:rPr>
              <a:t> </a:t>
            </a:r>
            <a:r>
              <a:rPr lang="en-US" sz="1500" b="0" dirty="0" err="1">
                <a:latin typeface="Verdana" pitchFamily="34" charset="0"/>
                <a:ea typeface="Verdana" pitchFamily="34" charset="0"/>
                <a:cs typeface="Verdana" pitchFamily="34" charset="0"/>
              </a:rPr>
              <a:t>ahewgnih</a:t>
            </a:r>
            <a:r>
              <a:rPr lang="en-US" sz="1500" b="0" dirty="0">
                <a:latin typeface="Verdana" pitchFamily="34" charset="0"/>
                <a:ea typeface="Verdana" pitchFamily="34" charset="0"/>
                <a:cs typeface="Verdana" pitchFamily="34" charset="0"/>
              </a:rPr>
              <a:t> </a:t>
            </a:r>
            <a:r>
              <a:rPr lang="en-US" sz="1500" b="0" dirty="0" err="1">
                <a:latin typeface="Verdana" pitchFamily="34" charset="0"/>
                <a:ea typeface="Verdana" pitchFamily="34" charset="0"/>
                <a:cs typeface="Verdana" pitchFamily="34" charset="0"/>
              </a:rPr>
              <a:t>raefotev</a:t>
            </a:r>
            <a:r>
              <a:rPr lang="en-US" sz="1500" b="0" dirty="0">
                <a:latin typeface="Verdana" pitchFamily="34" charset="0"/>
                <a:ea typeface="Verdana" pitchFamily="34" charset="0"/>
                <a:cs typeface="Verdana" pitchFamily="34" charset="0"/>
              </a:rPr>
              <a:t> </a:t>
            </a:r>
            <a:r>
              <a:rPr lang="en-US" sz="1500" b="0" dirty="0" err="1">
                <a:latin typeface="Verdana" pitchFamily="34" charset="0"/>
                <a:ea typeface="Verdana" pitchFamily="34" charset="0"/>
                <a:cs typeface="Verdana" pitchFamily="34" charset="0"/>
              </a:rPr>
              <a:t>tiraefsi</a:t>
            </a:r>
            <a:r>
              <a:rPr lang="en-US" sz="1500" b="0" dirty="0">
                <a:latin typeface="Verdana" pitchFamily="34" charset="0"/>
                <a:ea typeface="Verdana" pitchFamily="34" charset="0"/>
                <a:cs typeface="Verdana" pitchFamily="34" charset="0"/>
              </a:rPr>
              <a:t> </a:t>
            </a:r>
            <a:r>
              <a:rPr lang="en-US" sz="1500" b="0" dirty="0" err="1">
                <a:latin typeface="Verdana" pitchFamily="34" charset="0"/>
                <a:ea typeface="Verdana" pitchFamily="34" charset="0"/>
                <a:cs typeface="Verdana" pitchFamily="34" charset="0"/>
              </a:rPr>
              <a:t>dneXfles</a:t>
            </a:r>
            <a:r>
              <a:rPr lang="en-US" sz="1500" b="0" dirty="0">
                <a:latin typeface="Verdana" pitchFamily="34" charset="0"/>
                <a:ea typeface="Verdana" pitchFamily="34" charset="0"/>
                <a:cs typeface="Verdana" pitchFamily="34" charset="0"/>
              </a:rPr>
              <a:t>  </a:t>
            </a:r>
            <a:r>
              <a:rPr lang="en-US" sz="700" dirty="0">
                <a:solidFill>
                  <a:srgbClr val="FF00FF"/>
                </a:solidFill>
                <a:latin typeface="Verdana" pitchFamily="34" charset="0"/>
                <a:ea typeface="Verdana" pitchFamily="34" charset="0"/>
                <a:cs typeface="Verdana" pitchFamily="34" charset="0"/>
              </a:rPr>
              <a:t>(just reverse each plaintext block)</a:t>
            </a:r>
            <a:endParaRPr lang="en-US" sz="1500" dirty="0">
              <a:solidFill>
                <a:srgbClr val="FF00FF"/>
              </a:solidFill>
              <a:latin typeface="Verdana" pitchFamily="34" charset="0"/>
              <a:ea typeface="Verdana" pitchFamily="34" charset="0"/>
              <a:cs typeface="Verdana" pitchFamily="34" charset="0"/>
            </a:endParaRPr>
          </a:p>
          <a:p>
            <a:pPr>
              <a:lnSpc>
                <a:spcPct val="95000"/>
              </a:lnSpc>
            </a:pPr>
            <a:endParaRPr lang="en-US" sz="800" dirty="0">
              <a:solidFill>
                <a:srgbClr val="FF00FF"/>
              </a:solidFill>
              <a:latin typeface="Verdana" pitchFamily="34" charset="0"/>
              <a:ea typeface="Verdana" pitchFamily="34" charset="0"/>
              <a:cs typeface="Verdana" pitchFamily="34" charset="0"/>
            </a:endParaRPr>
          </a:p>
          <a:p>
            <a:pPr>
              <a:lnSpc>
                <a:spcPct val="95000"/>
              </a:lnSpc>
            </a:pPr>
            <a:r>
              <a:rPr lang="en-US" sz="1500" b="0" dirty="0" err="1">
                <a:solidFill>
                  <a:srgbClr val="FF00FF"/>
                </a:solidFill>
                <a:latin typeface="Verdana" pitchFamily="34" charset="0"/>
                <a:ea typeface="Verdana" pitchFamily="34" charset="0"/>
                <a:cs typeface="Verdana" pitchFamily="34" charset="0"/>
              </a:rPr>
              <a:t>Ciphertext</a:t>
            </a:r>
            <a:r>
              <a:rPr lang="en-US" sz="1500" b="0" dirty="0">
                <a:solidFill>
                  <a:srgbClr val="FF00FF"/>
                </a:solidFill>
                <a:latin typeface="Verdana" pitchFamily="34" charset="0"/>
                <a:ea typeface="Verdana" pitchFamily="34" charset="0"/>
                <a:cs typeface="Verdana" pitchFamily="34" charset="0"/>
              </a:rPr>
              <a:t>	: </a:t>
            </a:r>
            <a:r>
              <a:rPr lang="en-US" sz="1500" b="0" dirty="0" err="1">
                <a:solidFill>
                  <a:srgbClr val="FF00FF"/>
                </a:solidFill>
                <a:latin typeface="Verdana" pitchFamily="34" charset="0"/>
                <a:ea typeface="Verdana" pitchFamily="34" charset="0"/>
                <a:cs typeface="Verdana" pitchFamily="34" charset="0"/>
              </a:rPr>
              <a:t>tylnoehTahewgnihraefotevtiraefsidneXfles</a:t>
            </a:r>
            <a:r>
              <a:rPr lang="en-US" sz="1500" dirty="0">
                <a:latin typeface="Verdana" pitchFamily="34" charset="0"/>
                <a:ea typeface="Verdana" pitchFamily="34" charset="0"/>
                <a:cs typeface="Verdana" pitchFamily="34" charset="0"/>
              </a:rPr>
              <a:t> </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2"/>
          <p:cNvSpPr>
            <a:spLocks noChangeArrowheads="1"/>
          </p:cNvSpPr>
          <p:nvPr/>
        </p:nvSpPr>
        <p:spPr bwMode="auto">
          <a:xfrm>
            <a:off x="228600" y="642938"/>
            <a:ext cx="8686800" cy="61382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pPr>
            <a:r>
              <a:rPr lang="en-US" sz="1700" b="0" i="0" dirty="0">
                <a:latin typeface="Verdana" pitchFamily="34" charset="0"/>
                <a:ea typeface="Verdana" pitchFamily="34" charset="0"/>
                <a:cs typeface="Verdana" pitchFamily="34" charset="0"/>
              </a:rPr>
              <a:t>Here is a very trivial example to show the idea.</a:t>
            </a:r>
          </a:p>
          <a:p>
            <a:pPr marL="457200" indent="-457200">
              <a:lnSpc>
                <a:spcPct val="150000"/>
              </a:lnSpc>
              <a:buFontTx/>
              <a:buAutoNum type="arabicPeriod"/>
            </a:pPr>
            <a:r>
              <a:rPr lang="en-US" sz="1700" b="0" i="0" dirty="0">
                <a:latin typeface="Verdana" pitchFamily="34" charset="0"/>
                <a:ea typeface="Verdana" pitchFamily="34" charset="0"/>
                <a:cs typeface="Verdana" pitchFamily="34" charset="0"/>
              </a:rPr>
              <a:t>Bob selects p = 23 and q = 7. Note that both are congruent to 3 mod </a:t>
            </a:r>
            <a:r>
              <a:rPr lang="en-US" sz="1700" b="0" i="0" dirty="0" smtClean="0">
                <a:latin typeface="Verdana" pitchFamily="34" charset="0"/>
                <a:ea typeface="Verdana" pitchFamily="34" charset="0"/>
                <a:cs typeface="Verdana" pitchFamily="34" charset="0"/>
              </a:rPr>
              <a:t>4 (i.e. 23 mod 4 =3 and 7 mod 4=3).</a:t>
            </a:r>
            <a:endParaRPr lang="en-US" sz="1700" b="0" i="0" dirty="0">
              <a:latin typeface="Verdana" pitchFamily="34" charset="0"/>
              <a:ea typeface="Verdana" pitchFamily="34" charset="0"/>
              <a:cs typeface="Verdana" pitchFamily="34" charset="0"/>
            </a:endParaRPr>
          </a:p>
          <a:p>
            <a:pPr marL="457200" indent="-457200">
              <a:lnSpc>
                <a:spcPct val="150000"/>
              </a:lnSpc>
              <a:buFontTx/>
              <a:buAutoNum type="arabicPeriod"/>
            </a:pPr>
            <a:r>
              <a:rPr lang="en-US" sz="1700" b="0" i="0" dirty="0">
                <a:latin typeface="Verdana" pitchFamily="34" charset="0"/>
                <a:ea typeface="Verdana" pitchFamily="34" charset="0"/>
                <a:cs typeface="Verdana" pitchFamily="34" charset="0"/>
              </a:rPr>
              <a:t>Bob calculates n = p × q = 161.</a:t>
            </a:r>
          </a:p>
          <a:p>
            <a:pPr marL="457200" indent="-457200">
              <a:lnSpc>
                <a:spcPct val="150000"/>
              </a:lnSpc>
              <a:buFontTx/>
              <a:buAutoNum type="arabicPeriod"/>
            </a:pPr>
            <a:r>
              <a:rPr lang="en-US" sz="1700" b="0" i="0" dirty="0">
                <a:latin typeface="Verdana" pitchFamily="34" charset="0"/>
                <a:ea typeface="Verdana" pitchFamily="34" charset="0"/>
                <a:cs typeface="Verdana" pitchFamily="34" charset="0"/>
              </a:rPr>
              <a:t>Bob announces n publicly; he keeps p and q private.</a:t>
            </a:r>
          </a:p>
          <a:p>
            <a:pPr marL="457200" indent="-457200">
              <a:lnSpc>
                <a:spcPct val="150000"/>
              </a:lnSpc>
              <a:buFontTx/>
              <a:buAutoNum type="arabicPeriod"/>
            </a:pPr>
            <a:r>
              <a:rPr lang="en-US" sz="1700" b="0" i="0" dirty="0">
                <a:latin typeface="Verdana" pitchFamily="34" charset="0"/>
                <a:ea typeface="Verdana" pitchFamily="34" charset="0"/>
                <a:cs typeface="Verdana" pitchFamily="34" charset="0"/>
              </a:rPr>
              <a:t>Alice wants to send the plaintext P = 24. Note that 161 and 24 are relatively prime; 24 is in Z</a:t>
            </a:r>
            <a:r>
              <a:rPr lang="en-US" sz="1700" b="0" i="0" baseline="-25000" dirty="0">
                <a:latin typeface="Verdana" pitchFamily="34" charset="0"/>
                <a:ea typeface="Verdana" pitchFamily="34" charset="0"/>
                <a:cs typeface="Verdana" pitchFamily="34" charset="0"/>
              </a:rPr>
              <a:t>161</a:t>
            </a:r>
            <a:r>
              <a:rPr lang="en-US" sz="1700" b="0" i="0" dirty="0">
                <a:latin typeface="Verdana" pitchFamily="34" charset="0"/>
                <a:ea typeface="Verdana" pitchFamily="34" charset="0"/>
                <a:cs typeface="Verdana" pitchFamily="34" charset="0"/>
              </a:rPr>
              <a:t>*. She calculates C = 24</a:t>
            </a:r>
            <a:r>
              <a:rPr lang="en-US" sz="1700" b="0" i="0" baseline="30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 = 93 mod 161, and sends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93 to Bob.</a:t>
            </a:r>
          </a:p>
          <a:p>
            <a:pPr marL="457200" indent="-457200">
              <a:lnSpc>
                <a:spcPct val="125000"/>
              </a:lnSpc>
              <a:buFontTx/>
              <a:buAutoNum type="arabicPeriod" startAt="5"/>
            </a:pPr>
            <a:r>
              <a:rPr lang="en-US" sz="1700" b="0" i="0" dirty="0">
                <a:latin typeface="Verdana" pitchFamily="34" charset="0"/>
                <a:ea typeface="Verdana" pitchFamily="34" charset="0"/>
                <a:cs typeface="Verdana" pitchFamily="34" charset="0"/>
              </a:rPr>
              <a:t>Bob receives 93 and calculates four values:</a:t>
            </a:r>
            <a:br>
              <a:rPr lang="en-US" sz="1700" b="0" i="0" dirty="0">
                <a:latin typeface="Verdana" pitchFamily="34" charset="0"/>
                <a:ea typeface="Verdana" pitchFamily="34" charset="0"/>
                <a:cs typeface="Verdana" pitchFamily="34" charset="0"/>
              </a:rPr>
            </a:br>
            <a:r>
              <a:rPr lang="en-US" sz="1700" b="0" i="0" dirty="0">
                <a:latin typeface="Verdana" pitchFamily="34" charset="0"/>
                <a:ea typeface="Verdana" pitchFamily="34" charset="0"/>
                <a:cs typeface="Verdana" pitchFamily="34" charset="0"/>
              </a:rPr>
              <a:t>a</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 = +(93 </a:t>
            </a:r>
            <a:r>
              <a:rPr lang="en-US" sz="1700" b="0" i="0" baseline="30000" dirty="0">
                <a:latin typeface="Verdana" pitchFamily="34" charset="0"/>
                <a:ea typeface="Verdana" pitchFamily="34" charset="0"/>
                <a:cs typeface="Verdana" pitchFamily="34" charset="0"/>
              </a:rPr>
              <a:t>(23+1)/4</a:t>
            </a:r>
            <a:r>
              <a:rPr lang="en-US" sz="1700" b="0" i="0" dirty="0">
                <a:latin typeface="Verdana" pitchFamily="34" charset="0"/>
                <a:ea typeface="Verdana" pitchFamily="34" charset="0"/>
                <a:cs typeface="Verdana" pitchFamily="34" charset="0"/>
              </a:rPr>
              <a:t>) mod 23 = 1 mod 23</a:t>
            </a:r>
            <a:br>
              <a:rPr lang="en-US" sz="1700" b="0" i="0" dirty="0">
                <a:latin typeface="Verdana" pitchFamily="34" charset="0"/>
                <a:ea typeface="Verdana" pitchFamily="34" charset="0"/>
                <a:cs typeface="Verdana" pitchFamily="34" charset="0"/>
              </a:rPr>
            </a:br>
            <a:r>
              <a:rPr lang="en-US" sz="1700" b="0" i="0" dirty="0">
                <a:latin typeface="Verdana" pitchFamily="34" charset="0"/>
                <a:ea typeface="Verdana" pitchFamily="34" charset="0"/>
                <a:cs typeface="Verdana" pitchFamily="34" charset="0"/>
              </a:rPr>
              <a:t>a</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 = −(93 </a:t>
            </a:r>
            <a:r>
              <a:rPr lang="en-US" sz="1700" b="0" i="0" baseline="30000" dirty="0">
                <a:latin typeface="Verdana" pitchFamily="34" charset="0"/>
                <a:ea typeface="Verdana" pitchFamily="34" charset="0"/>
                <a:cs typeface="Verdana" pitchFamily="34" charset="0"/>
              </a:rPr>
              <a:t>(23+1)/4</a:t>
            </a:r>
            <a:r>
              <a:rPr lang="en-US" sz="1700" b="0" i="0" dirty="0">
                <a:latin typeface="Verdana" pitchFamily="34" charset="0"/>
                <a:ea typeface="Verdana" pitchFamily="34" charset="0"/>
                <a:cs typeface="Verdana" pitchFamily="34" charset="0"/>
              </a:rPr>
              <a:t>) mod 23 = 22 mod 23</a:t>
            </a:r>
            <a:br>
              <a:rPr lang="en-US" sz="1700" b="0" i="0" dirty="0">
                <a:latin typeface="Verdana" pitchFamily="34" charset="0"/>
                <a:ea typeface="Verdana" pitchFamily="34" charset="0"/>
                <a:cs typeface="Verdana" pitchFamily="34" charset="0"/>
              </a:rPr>
            </a:br>
            <a:r>
              <a:rPr lang="en-US" sz="1700" b="0" i="0" dirty="0">
                <a:latin typeface="Verdana" pitchFamily="34" charset="0"/>
                <a:ea typeface="Verdana" pitchFamily="34" charset="0"/>
                <a:cs typeface="Verdana" pitchFamily="34" charset="0"/>
              </a:rPr>
              <a:t>b</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 = +(93 </a:t>
            </a:r>
            <a:r>
              <a:rPr lang="en-US" sz="1700" b="0" i="0" baseline="30000" dirty="0">
                <a:latin typeface="Verdana" pitchFamily="34" charset="0"/>
                <a:ea typeface="Verdana" pitchFamily="34" charset="0"/>
                <a:cs typeface="Verdana" pitchFamily="34" charset="0"/>
              </a:rPr>
              <a:t>(7+1)/4</a:t>
            </a:r>
            <a:r>
              <a:rPr lang="en-US" sz="1700" b="0" i="0" dirty="0">
                <a:latin typeface="Verdana" pitchFamily="34" charset="0"/>
                <a:ea typeface="Verdana" pitchFamily="34" charset="0"/>
                <a:cs typeface="Verdana" pitchFamily="34" charset="0"/>
              </a:rPr>
              <a:t>) mod 7 = 4 mod 7</a:t>
            </a:r>
            <a:br>
              <a:rPr lang="en-US" sz="1700" b="0" i="0" dirty="0">
                <a:latin typeface="Verdana" pitchFamily="34" charset="0"/>
                <a:ea typeface="Verdana" pitchFamily="34" charset="0"/>
                <a:cs typeface="Verdana" pitchFamily="34" charset="0"/>
              </a:rPr>
            </a:br>
            <a:r>
              <a:rPr lang="en-US" sz="1700" b="0" i="0" dirty="0">
                <a:latin typeface="Verdana" pitchFamily="34" charset="0"/>
                <a:ea typeface="Verdana" pitchFamily="34" charset="0"/>
                <a:cs typeface="Verdana" pitchFamily="34" charset="0"/>
              </a:rPr>
              <a:t>b</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 = −(93 </a:t>
            </a:r>
            <a:r>
              <a:rPr lang="en-US" sz="1700" b="0" i="0" baseline="30000" dirty="0">
                <a:latin typeface="Verdana" pitchFamily="34" charset="0"/>
                <a:ea typeface="Verdana" pitchFamily="34" charset="0"/>
                <a:cs typeface="Verdana" pitchFamily="34" charset="0"/>
              </a:rPr>
              <a:t>(7+1)/4</a:t>
            </a:r>
            <a:r>
              <a:rPr lang="en-US" sz="1700" b="0" i="0" dirty="0">
                <a:latin typeface="Verdana" pitchFamily="34" charset="0"/>
                <a:ea typeface="Verdana" pitchFamily="34" charset="0"/>
                <a:cs typeface="Verdana" pitchFamily="34" charset="0"/>
              </a:rPr>
              <a:t>) mod 7 = 3 mod 7</a:t>
            </a:r>
          </a:p>
          <a:p>
            <a:pPr marL="457200" indent="-457200">
              <a:lnSpc>
                <a:spcPct val="125000"/>
              </a:lnSpc>
              <a:buFontTx/>
              <a:buAutoNum type="arabicPeriod" startAt="5"/>
            </a:pPr>
            <a:r>
              <a:rPr lang="en-US" sz="1700" b="0" i="0" dirty="0">
                <a:latin typeface="Verdana" pitchFamily="34" charset="0"/>
                <a:ea typeface="Verdana" pitchFamily="34" charset="0"/>
                <a:cs typeface="Verdana" pitchFamily="34" charset="0"/>
              </a:rPr>
              <a:t>Bob takes four possible answers, (a</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 b</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 (a</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 b</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 (a</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 b</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 and (a</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 b</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 and uses the Chinese remainder theorem to find four possible plaintexts: 116, </a:t>
            </a:r>
            <a:r>
              <a:rPr lang="en-US" sz="1700" b="0" i="0" dirty="0">
                <a:solidFill>
                  <a:schemeClr val="hlink"/>
                </a:solidFill>
                <a:latin typeface="Verdana" pitchFamily="34" charset="0"/>
                <a:ea typeface="Verdana" pitchFamily="34" charset="0"/>
                <a:cs typeface="Verdana" pitchFamily="34" charset="0"/>
              </a:rPr>
              <a:t>24</a:t>
            </a:r>
            <a:r>
              <a:rPr lang="en-US" sz="1700" b="0" i="0" dirty="0">
                <a:latin typeface="Verdana" pitchFamily="34" charset="0"/>
                <a:ea typeface="Verdana" pitchFamily="34" charset="0"/>
                <a:cs typeface="Verdana" pitchFamily="34" charset="0"/>
              </a:rPr>
              <a:t>, 137, and 45. Note that only the second answer is Alice’s plaintext.</a:t>
            </a:r>
          </a:p>
        </p:txBody>
      </p:sp>
      <p:sp>
        <p:nvSpPr>
          <p:cNvPr id="60420"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Rabin Algorithm: Trivial Example</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50</a:t>
            </a:fld>
            <a:endParaRPr lang="en-US" dirty="0"/>
          </a:p>
        </p:txBody>
      </p:sp>
    </p:spTree>
    <p:extLst>
      <p:ext uri="{BB962C8B-B14F-4D97-AF65-F5344CB8AC3E}">
        <p14:creationId xmlns:p14="http://schemas.microsoft.com/office/powerpoint/2010/main" val="1172789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Evaluation of Rabin Algorithm</a:t>
            </a:r>
          </a:p>
        </p:txBody>
      </p:sp>
      <p:sp>
        <p:nvSpPr>
          <p:cNvPr id="9220" name="Rectangle 14"/>
          <p:cNvSpPr>
            <a:spLocks noChangeArrowheads="1"/>
          </p:cNvSpPr>
          <p:nvPr/>
        </p:nvSpPr>
        <p:spPr bwMode="auto">
          <a:xfrm>
            <a:off x="0" y="722313"/>
            <a:ext cx="8839200" cy="6001643"/>
          </a:xfrm>
          <a:prstGeom prst="rect">
            <a:avLst/>
          </a:prstGeom>
          <a:noFill/>
          <a:ln w="9525">
            <a:noFill/>
            <a:miter lim="800000"/>
            <a:headEnd/>
            <a:tailEnd/>
          </a:ln>
        </p:spPr>
        <p:txBody>
          <a:bodyPr>
            <a:spAutoFit/>
          </a:bodyPr>
          <a:lstStyle/>
          <a:p>
            <a:pPr marL="619125" lvl="1" indent="-342900">
              <a:spcBef>
                <a:spcPts val="600"/>
              </a:spcBef>
              <a:spcAft>
                <a:spcPts val="600"/>
              </a:spcAft>
              <a:defRPr/>
            </a:pPr>
            <a:r>
              <a:rPr lang="en-US" sz="2000" i="0" dirty="0">
                <a:latin typeface="Verdana" pitchFamily="34" charset="0"/>
                <a:ea typeface="Verdana" pitchFamily="34" charset="0"/>
                <a:cs typeface="Verdana" pitchFamily="34" charset="0"/>
              </a:rPr>
              <a:t>Effectiveness:</a:t>
            </a:r>
          </a:p>
          <a:p>
            <a:pPr marL="619125" lvl="1" indent="-342900">
              <a:spcBef>
                <a:spcPts val="600"/>
              </a:spcBef>
              <a:spcAft>
                <a:spcPts val="600"/>
              </a:spcAft>
              <a:buFont typeface="Wingdings" pitchFamily="2" charset="2"/>
              <a:buChar char="Ø"/>
              <a:defRPr/>
            </a:pPr>
            <a:r>
              <a:rPr lang="en-US" sz="2000" b="0" i="0" dirty="0">
                <a:latin typeface="Verdana" pitchFamily="34" charset="0"/>
                <a:ea typeface="Verdana" pitchFamily="34" charset="0"/>
                <a:cs typeface="Verdana" pitchFamily="34" charset="0"/>
              </a:rPr>
              <a:t>In Rabin cryptosystem, decoding produces three false results in addition to the correct one, so that the correct result must be guessed. This is the major disadvantage of the Rabin cryptosystem and one of the factors which have prevented it from finding widespread practical use.</a:t>
            </a:r>
          </a:p>
          <a:p>
            <a:pPr marL="619125" lvl="1" indent="-342900">
              <a:spcBef>
                <a:spcPts val="600"/>
              </a:spcBef>
              <a:spcAft>
                <a:spcPts val="600"/>
              </a:spcAft>
              <a:buFont typeface="Wingdings" pitchFamily="2" charset="2"/>
              <a:buChar char="Ø"/>
              <a:defRPr/>
            </a:pPr>
            <a:r>
              <a:rPr lang="en-US" sz="2000" b="0" i="0" dirty="0">
                <a:latin typeface="Verdana" pitchFamily="34" charset="0"/>
                <a:ea typeface="Verdana" pitchFamily="34" charset="0"/>
                <a:cs typeface="Verdana" pitchFamily="34" charset="0"/>
              </a:rPr>
              <a:t>If the plaintext is intended to represent a text message, guessing is not difficult; however, if the plaintext is intended to represent a numerical value, this issue becomes a problem that must be resolved by some kind of disambiguation scheme. It is possible to choose plaintexts with special structures, or to add padding, to eliminate this problem. </a:t>
            </a:r>
          </a:p>
          <a:p>
            <a:pPr marL="619125" lvl="1" indent="-342900">
              <a:spcBef>
                <a:spcPts val="600"/>
              </a:spcBef>
              <a:spcAft>
                <a:spcPts val="600"/>
              </a:spcAft>
              <a:buFont typeface="Wingdings" pitchFamily="2" charset="2"/>
              <a:buChar char="Ø"/>
              <a:defRPr/>
            </a:pPr>
            <a:r>
              <a:rPr lang="en-US" sz="2000" b="0" i="0" dirty="0">
                <a:latin typeface="Verdana" pitchFamily="34" charset="0"/>
                <a:ea typeface="Verdana" pitchFamily="34" charset="0"/>
                <a:cs typeface="Verdana" pitchFamily="34" charset="0"/>
              </a:rPr>
              <a:t>A way of removing the ambiguity of inversion was suggested by Blum and Williams: </a:t>
            </a:r>
          </a:p>
          <a:p>
            <a:pPr marL="1374775" lvl="1" indent="-342900">
              <a:spcBef>
                <a:spcPts val="600"/>
              </a:spcBef>
              <a:spcAft>
                <a:spcPts val="600"/>
              </a:spcAft>
              <a:buFont typeface="Wingdings" pitchFamily="2" charset="2"/>
              <a:buChar char="v"/>
              <a:defRPr/>
            </a:pPr>
            <a:r>
              <a:rPr lang="en-US" sz="1600" b="0" i="0" dirty="0">
                <a:latin typeface="Verdana" pitchFamily="34" charset="0"/>
                <a:ea typeface="Verdana" pitchFamily="34" charset="0"/>
                <a:cs typeface="Verdana" pitchFamily="34" charset="0"/>
              </a:rPr>
              <a:t>the two primes used are restricted to primes congruent to 3 modulo 4 and the domain of the squaring is restricted to the set of quadratic residues. These restrictions make the squaring function into a trapdoor permutation, eliminating the ambiguity.</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51</a:t>
            </a:fld>
            <a:endParaRPr lang="en-US" dirty="0"/>
          </a:p>
        </p:txBody>
      </p:sp>
    </p:spTree>
    <p:extLst>
      <p:ext uri="{BB962C8B-B14F-4D97-AF65-F5344CB8AC3E}">
        <p14:creationId xmlns:p14="http://schemas.microsoft.com/office/powerpoint/2010/main" val="30067304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Evaluation of Rabin Algorithm</a:t>
            </a:r>
          </a:p>
        </p:txBody>
      </p:sp>
      <p:sp>
        <p:nvSpPr>
          <p:cNvPr id="64516" name="Rectangle 14"/>
          <p:cNvSpPr>
            <a:spLocks noChangeArrowheads="1"/>
          </p:cNvSpPr>
          <p:nvPr/>
        </p:nvSpPr>
        <p:spPr bwMode="auto">
          <a:xfrm>
            <a:off x="0" y="423982"/>
            <a:ext cx="8839200" cy="658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19125" lvl="1" indent="-342900">
              <a:spcBef>
                <a:spcPts val="600"/>
              </a:spcBef>
              <a:spcAft>
                <a:spcPts val="600"/>
              </a:spcAft>
            </a:pPr>
            <a:r>
              <a:rPr lang="en-US" i="0" dirty="0">
                <a:latin typeface="Verdana" pitchFamily="34" charset="0"/>
                <a:ea typeface="Verdana" pitchFamily="34" charset="0"/>
                <a:cs typeface="Verdana" pitchFamily="34" charset="0"/>
              </a:rPr>
              <a:t>Security:</a:t>
            </a:r>
          </a:p>
          <a:p>
            <a:pPr marL="619125" lvl="1" indent="-342900">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The Rabin cryptosystem is computationally secure against a chosen plaintext attack provided that the modulus n can not be factored. That is, if p and q are very large, then Rabin system is as secure as RSA. </a:t>
            </a:r>
          </a:p>
          <a:p>
            <a:pPr marL="619125" lvl="1" indent="-342900">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The great advantage of the Rabin cryptosystem is that a random plaintext can be recovered entirely from the </a:t>
            </a:r>
            <a:r>
              <a:rPr lang="en-US" sz="2000" b="0" i="0" dirty="0" err="1">
                <a:latin typeface="Verdana" pitchFamily="34" charset="0"/>
                <a:ea typeface="Verdana" pitchFamily="34" charset="0"/>
                <a:cs typeface="Verdana" pitchFamily="34" charset="0"/>
              </a:rPr>
              <a:t>ciphertext</a:t>
            </a:r>
            <a:r>
              <a:rPr lang="en-US" sz="2000" b="0" i="0" dirty="0">
                <a:latin typeface="Verdana" pitchFamily="34" charset="0"/>
                <a:ea typeface="Verdana" pitchFamily="34" charset="0"/>
                <a:cs typeface="Verdana" pitchFamily="34" charset="0"/>
              </a:rPr>
              <a:t> only if the </a:t>
            </a:r>
            <a:r>
              <a:rPr lang="en-US" sz="2000" b="0" i="0" dirty="0" err="1">
                <a:latin typeface="Verdana" pitchFamily="34" charset="0"/>
                <a:ea typeface="Verdana" pitchFamily="34" charset="0"/>
                <a:cs typeface="Verdana" pitchFamily="34" charset="0"/>
              </a:rPr>
              <a:t>codebreaker</a:t>
            </a:r>
            <a:r>
              <a:rPr lang="en-US" sz="2000" b="0" i="0" dirty="0">
                <a:latin typeface="Verdana" pitchFamily="34" charset="0"/>
                <a:ea typeface="Verdana" pitchFamily="34" charset="0"/>
                <a:cs typeface="Verdana" pitchFamily="34" charset="0"/>
              </a:rPr>
              <a:t> is capable of efficiently factoring the public key n. Note that this is a very weak level of security. Extensions of the Rabin cryptosystem achieve stronger notions of security.</a:t>
            </a:r>
          </a:p>
          <a:p>
            <a:pPr marL="619125" lvl="1" indent="-342900">
              <a:spcBef>
                <a:spcPts val="600"/>
              </a:spcBef>
              <a:spcAft>
                <a:spcPts val="600"/>
              </a:spcAft>
              <a:buFont typeface="Wingdings" pitchFamily="2" charset="2"/>
              <a:buChar char="Ø"/>
            </a:pPr>
            <a:r>
              <a:rPr lang="en-US" sz="2000" b="0" i="0" dirty="0">
                <a:latin typeface="Verdana" pitchFamily="34" charset="0"/>
                <a:ea typeface="Verdana" pitchFamily="34" charset="0"/>
                <a:cs typeface="Verdana" pitchFamily="34" charset="0"/>
              </a:rPr>
              <a:t>It has been proven that decoding the Rabin cryptosystem is equivalent to the integer factorization problem, which is rather different than for RSA. Thus the Rabin system is 'more secure' in this sense than is RSA, and will remain so until a general solution for the factorization problem is discovered, or until the RSA problem is discovered to be equivalent to factorization. (This assumes that the plaintext was not created with a specific structure to ease decoding.)</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52</a:t>
            </a:fld>
            <a:endParaRPr lang="en-US" dirty="0"/>
          </a:p>
        </p:txBody>
      </p:sp>
    </p:spTree>
    <p:extLst>
      <p:ext uri="{BB962C8B-B14F-4D97-AF65-F5344CB8AC3E}">
        <p14:creationId xmlns:p14="http://schemas.microsoft.com/office/powerpoint/2010/main" val="2708246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4"/>
          <p:cNvSpPr>
            <a:spLocks noChangeArrowheads="1"/>
          </p:cNvSpPr>
          <p:nvPr/>
        </p:nvSpPr>
        <p:spPr bwMode="auto">
          <a:xfrm>
            <a:off x="0" y="609600"/>
            <a:ext cx="8763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Both the RSA and the Rabin cryptosystems are asymmetric cryptographic techniques.</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Rabin cryptosystem is a variation of the RSA cryptosystem:</a:t>
            </a:r>
          </a:p>
          <a:p>
            <a:pPr marL="693738" lvl="1" indent="-457200" algn="just">
              <a:spcBef>
                <a:spcPts val="300"/>
              </a:spcBef>
              <a:spcAft>
                <a:spcPts val="300"/>
              </a:spcAft>
              <a:buFont typeface="Wingdings" pitchFamily="2" charset="2"/>
              <a:buChar char="v"/>
              <a:tabLst>
                <a:tab pos="914400" algn="l"/>
              </a:tabLst>
            </a:pPr>
            <a:r>
              <a:rPr lang="en-US" sz="1500" b="0" i="0">
                <a:latin typeface="Verdana" pitchFamily="34" charset="0"/>
              </a:rPr>
              <a:t>RSA is based on the exponentiation congruence;</a:t>
            </a:r>
          </a:p>
          <a:p>
            <a:pPr marL="693738" lvl="1" indent="-457200" algn="just">
              <a:spcBef>
                <a:spcPts val="300"/>
              </a:spcBef>
              <a:spcAft>
                <a:spcPts val="300"/>
              </a:spcAft>
              <a:buFont typeface="Wingdings" pitchFamily="2" charset="2"/>
              <a:buChar char="v"/>
              <a:tabLst>
                <a:tab pos="914400" algn="l"/>
              </a:tabLst>
            </a:pPr>
            <a:r>
              <a:rPr lang="en-US" sz="1500" b="0" i="0">
                <a:latin typeface="Verdana" pitchFamily="34" charset="0"/>
              </a:rPr>
              <a:t>Rabin is based on the quadratic congruence;</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The Rabin cryptosystem can be thought of as an RSA cryptosystem in which the value of </a:t>
            </a:r>
            <a:r>
              <a:rPr lang="en-US" sz="1700">
                <a:solidFill>
                  <a:srgbClr val="FF0000"/>
                </a:solidFill>
                <a:latin typeface="Verdana" pitchFamily="34" charset="0"/>
              </a:rPr>
              <a:t>e</a:t>
            </a:r>
            <a:r>
              <a:rPr lang="en-US" sz="1700" b="0" i="0">
                <a:latin typeface="Verdana" pitchFamily="34" charset="0"/>
              </a:rPr>
              <a:t> and </a:t>
            </a:r>
            <a:r>
              <a:rPr lang="en-US" sz="1700">
                <a:solidFill>
                  <a:srgbClr val="00CC00"/>
                </a:solidFill>
                <a:latin typeface="Verdana" pitchFamily="34" charset="0"/>
              </a:rPr>
              <a:t>d</a:t>
            </a:r>
            <a:r>
              <a:rPr lang="en-US" sz="1700" b="0" i="0">
                <a:latin typeface="Verdana" pitchFamily="34" charset="0"/>
              </a:rPr>
              <a:t> are fixed, i.e., </a:t>
            </a:r>
            <a:r>
              <a:rPr lang="en-US" sz="1700">
                <a:solidFill>
                  <a:srgbClr val="FF0000"/>
                </a:solidFill>
                <a:latin typeface="Verdana" pitchFamily="34" charset="0"/>
              </a:rPr>
              <a:t>e</a:t>
            </a:r>
            <a:r>
              <a:rPr lang="en-US" sz="1700" b="0" i="0">
                <a:latin typeface="Verdana" pitchFamily="34" charset="0"/>
              </a:rPr>
              <a:t>=2 and </a:t>
            </a:r>
            <a:r>
              <a:rPr lang="en-US" sz="1700">
                <a:solidFill>
                  <a:srgbClr val="00CC00"/>
                </a:solidFill>
                <a:latin typeface="Verdana" pitchFamily="34" charset="0"/>
              </a:rPr>
              <a:t>d</a:t>
            </a:r>
            <a:r>
              <a:rPr lang="en-US" sz="1700" b="0" i="0">
                <a:latin typeface="Verdana" pitchFamily="34" charset="0"/>
              </a:rPr>
              <a:t>=1/2. This means, in Rabin cryptosystem, the formula for encryption is </a:t>
            </a:r>
            <a:r>
              <a:rPr lang="en-US" sz="1700" b="0" i="0">
                <a:solidFill>
                  <a:srgbClr val="00CC00"/>
                </a:solidFill>
                <a:latin typeface="Verdana" pitchFamily="34" charset="0"/>
              </a:rPr>
              <a:t>C≡P</a:t>
            </a:r>
            <a:r>
              <a:rPr lang="en-US" sz="1700" b="0" i="0" baseline="30000">
                <a:solidFill>
                  <a:srgbClr val="00CC00"/>
                </a:solidFill>
                <a:latin typeface="Verdana" pitchFamily="34" charset="0"/>
              </a:rPr>
              <a:t>2 </a:t>
            </a:r>
            <a:r>
              <a:rPr lang="en-US" sz="1700" b="0" i="0">
                <a:solidFill>
                  <a:srgbClr val="00CC00"/>
                </a:solidFill>
                <a:latin typeface="Verdana" pitchFamily="34" charset="0"/>
              </a:rPr>
              <a:t>mod n </a:t>
            </a:r>
            <a:r>
              <a:rPr lang="en-US" sz="1700" b="0" i="0">
                <a:latin typeface="Verdana" pitchFamily="34" charset="0"/>
              </a:rPr>
              <a:t>and the formula for decryption is </a:t>
            </a:r>
            <a:r>
              <a:rPr lang="en-US" sz="1700" b="0" i="0">
                <a:solidFill>
                  <a:srgbClr val="FF0000"/>
                </a:solidFill>
                <a:latin typeface="Verdana" pitchFamily="34" charset="0"/>
              </a:rPr>
              <a:t>P ≡ C</a:t>
            </a:r>
            <a:r>
              <a:rPr lang="en-US" sz="1700" b="0" i="0" baseline="30000">
                <a:solidFill>
                  <a:srgbClr val="FF0000"/>
                </a:solidFill>
                <a:latin typeface="Verdana" pitchFamily="34" charset="0"/>
              </a:rPr>
              <a:t>1/2</a:t>
            </a:r>
            <a:r>
              <a:rPr lang="en-US" sz="1700" b="0" i="0">
                <a:solidFill>
                  <a:srgbClr val="FF0000"/>
                </a:solidFill>
                <a:latin typeface="Verdana" pitchFamily="34" charset="0"/>
              </a:rPr>
              <a:t> mod n</a:t>
            </a:r>
            <a:r>
              <a:rPr lang="en-US" sz="1700" b="0" i="0">
                <a:latin typeface="Verdana" pitchFamily="34" charset="0"/>
              </a:rPr>
              <a:t>.</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The public key in the Rabin cryptosystem is </a:t>
            </a:r>
            <a:r>
              <a:rPr lang="en-US" sz="1700">
                <a:solidFill>
                  <a:srgbClr val="FF0000"/>
                </a:solidFill>
                <a:latin typeface="Verdana" pitchFamily="34" charset="0"/>
              </a:rPr>
              <a:t>n </a:t>
            </a:r>
            <a:r>
              <a:rPr lang="en-US" sz="1700" b="0" i="0">
                <a:latin typeface="Verdana" pitchFamily="34" charset="0"/>
              </a:rPr>
              <a:t>and the private key is (</a:t>
            </a:r>
            <a:r>
              <a:rPr lang="en-US" sz="1700">
                <a:solidFill>
                  <a:srgbClr val="FF0000"/>
                </a:solidFill>
                <a:latin typeface="Verdana" pitchFamily="34" charset="0"/>
              </a:rPr>
              <a:t>p,q</a:t>
            </a:r>
            <a:r>
              <a:rPr lang="en-US" sz="1700" b="0" i="0">
                <a:latin typeface="Verdana" pitchFamily="34" charset="0"/>
              </a:rPr>
              <a:t>). But in RSA, the public key is (</a:t>
            </a:r>
            <a:r>
              <a:rPr lang="en-US" sz="1700">
                <a:solidFill>
                  <a:srgbClr val="3333FF"/>
                </a:solidFill>
                <a:latin typeface="Verdana" pitchFamily="34" charset="0"/>
              </a:rPr>
              <a:t>e,n</a:t>
            </a:r>
            <a:r>
              <a:rPr lang="en-US" sz="1700" b="0" i="0">
                <a:latin typeface="Verdana" pitchFamily="34" charset="0"/>
              </a:rPr>
              <a:t>) and private key is </a:t>
            </a:r>
            <a:r>
              <a:rPr lang="en-US" sz="1700">
                <a:solidFill>
                  <a:srgbClr val="3333FF"/>
                </a:solidFill>
                <a:latin typeface="Verdana" pitchFamily="34" charset="0"/>
              </a:rPr>
              <a:t>d</a:t>
            </a:r>
            <a:r>
              <a:rPr lang="en-US" sz="1700" b="0" i="0">
                <a:latin typeface="Verdana" pitchFamily="34" charset="0"/>
              </a:rPr>
              <a:t>.</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If Bob is using RSA, he can keep d and n; and  discard vp, q, and </a:t>
            </a:r>
            <a:r>
              <a:rPr lang="en-US" sz="1600" b="0" i="0">
                <a:latin typeface="Verdana" pitchFamily="34" charset="0"/>
                <a:ea typeface="Verdana" pitchFamily="34" charset="0"/>
                <a:cs typeface="Verdana" pitchFamily="34" charset="0"/>
              </a:rPr>
              <a:t>φ(n)</a:t>
            </a:r>
            <a:r>
              <a:rPr lang="en-US" sz="1700" b="0" i="0">
                <a:latin typeface="Verdana" pitchFamily="34" charset="0"/>
              </a:rPr>
              <a:t> after key generation. But, if Bob is using Rabin cryptosystem, he needs to keep p and q.</a:t>
            </a:r>
          </a:p>
        </p:txBody>
      </p:sp>
      <p:sp>
        <p:nvSpPr>
          <p:cNvPr id="66564"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RSA Vs. Rabin Cryptosystems</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53</a:t>
            </a:fld>
            <a:endParaRPr lang="en-US" dirty="0"/>
          </a:p>
        </p:txBody>
      </p:sp>
    </p:spTree>
    <p:extLst>
      <p:ext uri="{BB962C8B-B14F-4D97-AF65-F5344CB8AC3E}">
        <p14:creationId xmlns:p14="http://schemas.microsoft.com/office/powerpoint/2010/main" val="42215230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989138"/>
            <a:ext cx="8483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14"/>
          <p:cNvSpPr>
            <a:spLocks noChangeArrowheads="1"/>
          </p:cNvSpPr>
          <p:nvPr/>
        </p:nvSpPr>
        <p:spPr bwMode="auto">
          <a:xfrm>
            <a:off x="-152400" y="609600"/>
            <a:ext cx="88392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Besides RSA and Rabin, another public-key cryptosystem is ElGamal, named after its inventor Taher ElGamal.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This cryptosystem is based on the discrete logarithm problem.</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Figure below shows the key generation, encryption, and decryption in ElGamal cryptosystem.</a:t>
            </a:r>
          </a:p>
          <a:p>
            <a:pPr marL="693738" lvl="1" indent="-457200" algn="just">
              <a:spcBef>
                <a:spcPts val="300"/>
              </a:spcBef>
              <a:spcAft>
                <a:spcPts val="300"/>
              </a:spcAft>
              <a:buFont typeface="Wingdings" pitchFamily="2" charset="2"/>
              <a:buChar char="Ø"/>
              <a:tabLst>
                <a:tab pos="914400" algn="l"/>
              </a:tabLst>
            </a:pPr>
            <a:endParaRPr lang="en-US" sz="1700" b="0" i="0">
              <a:latin typeface="Verdana" pitchFamily="34" charset="0"/>
            </a:endParaRPr>
          </a:p>
        </p:txBody>
      </p:sp>
      <p:sp>
        <p:nvSpPr>
          <p:cNvPr id="6861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a:t>
            </a:r>
          </a:p>
        </p:txBody>
      </p:sp>
      <p:sp>
        <p:nvSpPr>
          <p:cNvPr id="68614" name="Text Box 11"/>
          <p:cNvSpPr txBox="1">
            <a:spLocks noChangeArrowheads="1"/>
          </p:cNvSpPr>
          <p:nvPr/>
        </p:nvSpPr>
        <p:spPr bwMode="auto">
          <a:xfrm>
            <a:off x="990600" y="6400800"/>
            <a:ext cx="7199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b="0" i="0">
                <a:solidFill>
                  <a:schemeClr val="folHlink"/>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Key generation, encryption, and decryption in ElGamal</a:t>
            </a:r>
          </a:p>
        </p:txBody>
      </p:sp>
      <p:sp>
        <p:nvSpPr>
          <p:cNvPr id="5" name="Slide Number Placeholder 4"/>
          <p:cNvSpPr>
            <a:spLocks noGrp="1"/>
          </p:cNvSpPr>
          <p:nvPr>
            <p:ph type="sldNum" sz="quarter" idx="10"/>
          </p:nvPr>
        </p:nvSpPr>
        <p:spPr/>
        <p:txBody>
          <a:bodyPr/>
          <a:lstStyle/>
          <a:p>
            <a:r>
              <a:rPr lang="en-US" smtClean="0"/>
              <a:t>Slide- </a:t>
            </a:r>
            <a:fld id="{F7A995B4-187C-475F-9050-705EE2E66F48}" type="slidenum">
              <a:rPr lang="en-US" smtClean="0"/>
              <a:pPr/>
              <a:t>54</a:t>
            </a:fld>
            <a:endParaRPr lang="en-US" dirty="0"/>
          </a:p>
        </p:txBody>
      </p:sp>
    </p:spTree>
    <p:extLst>
      <p:ext uri="{BB962C8B-B14F-4D97-AF65-F5344CB8AC3E}">
        <p14:creationId xmlns:p14="http://schemas.microsoft.com/office/powerpoint/2010/main" val="23940326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1724025"/>
            <a:ext cx="89249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 Key Generation</a:t>
            </a:r>
          </a:p>
        </p:txBody>
      </p:sp>
      <p:sp>
        <p:nvSpPr>
          <p:cNvPr id="70661" name="Rectangle 14"/>
          <p:cNvSpPr>
            <a:spLocks noChangeArrowheads="1"/>
          </p:cNvSpPr>
          <p:nvPr/>
        </p:nvSpPr>
        <p:spPr bwMode="auto">
          <a:xfrm>
            <a:off x="0" y="609600"/>
            <a:ext cx="8763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Bob uses the steps shown in the algorithm below to create his public and private keys.</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55</a:t>
            </a:fld>
            <a:endParaRPr lang="en-US" dirty="0"/>
          </a:p>
        </p:txBody>
      </p:sp>
    </p:spTree>
    <p:extLst>
      <p:ext uri="{BB962C8B-B14F-4D97-AF65-F5344CB8AC3E}">
        <p14:creationId xmlns:p14="http://schemas.microsoft.com/office/powerpoint/2010/main" val="33857118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909763"/>
            <a:ext cx="90106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 Encryption</a:t>
            </a:r>
          </a:p>
        </p:txBody>
      </p:sp>
      <p:sp>
        <p:nvSpPr>
          <p:cNvPr id="72709" name="Rectangle 14"/>
          <p:cNvSpPr>
            <a:spLocks noChangeArrowheads="1"/>
          </p:cNvSpPr>
          <p:nvPr/>
        </p:nvSpPr>
        <p:spPr bwMode="auto">
          <a:xfrm>
            <a:off x="0" y="609600"/>
            <a:ext cx="8763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Anyone can send a message to Bob using his public key.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The encryption process is shown in the algorithm below.</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56</a:t>
            </a:fld>
            <a:endParaRPr lang="en-US" dirty="0"/>
          </a:p>
        </p:txBody>
      </p:sp>
    </p:spTree>
    <p:extLst>
      <p:ext uri="{BB962C8B-B14F-4D97-AF65-F5344CB8AC3E}">
        <p14:creationId xmlns:p14="http://schemas.microsoft.com/office/powerpoint/2010/main" val="27401479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2257425"/>
            <a:ext cx="90106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 Decryption</a:t>
            </a:r>
          </a:p>
        </p:txBody>
      </p:sp>
      <p:sp>
        <p:nvSpPr>
          <p:cNvPr id="74757" name="Rectangle 20"/>
          <p:cNvSpPr>
            <a:spLocks noChangeArrowheads="1"/>
          </p:cNvSpPr>
          <p:nvPr/>
        </p:nvSpPr>
        <p:spPr bwMode="auto">
          <a:xfrm>
            <a:off x="0" y="609600"/>
            <a:ext cx="8763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Bob can use the following algorithm to decrypt the ciphertext message he received.</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57</a:t>
            </a:fld>
            <a:endParaRPr lang="en-US" dirty="0"/>
          </a:p>
        </p:txBody>
      </p:sp>
    </p:spTree>
    <p:extLst>
      <p:ext uri="{BB962C8B-B14F-4D97-AF65-F5344CB8AC3E}">
        <p14:creationId xmlns:p14="http://schemas.microsoft.com/office/powerpoint/2010/main" val="658464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12"/>
          <p:cNvSpPr>
            <a:spLocks noChangeArrowheads="1"/>
          </p:cNvSpPr>
          <p:nvPr/>
        </p:nvSpPr>
        <p:spPr bwMode="auto">
          <a:xfrm>
            <a:off x="152400" y="533400"/>
            <a:ext cx="8686800" cy="2016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7663" indent="-347663" algn="just">
              <a:spcBef>
                <a:spcPts val="600"/>
              </a:spcBef>
              <a:spcAft>
                <a:spcPts val="600"/>
              </a:spcAft>
            </a:pPr>
            <a:r>
              <a:rPr lang="en-US" sz="1700" b="0" i="0">
                <a:latin typeface="Verdana" pitchFamily="34" charset="0"/>
                <a:ea typeface="Verdana" pitchFamily="34" charset="0"/>
                <a:cs typeface="Verdana" pitchFamily="34" charset="0"/>
              </a:rPr>
              <a:t>Here is a trivial example. </a:t>
            </a:r>
          </a:p>
          <a:p>
            <a:pPr marL="347663" indent="-347663" algn="just">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Bob chooses p = 11 and e</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 2. Note that 2 is a primitive root in Z</a:t>
            </a:r>
            <a:r>
              <a:rPr lang="en-US" sz="1700" b="0" i="0" baseline="-25000">
                <a:latin typeface="Verdana" pitchFamily="34" charset="0"/>
                <a:ea typeface="Verdana" pitchFamily="34" charset="0"/>
                <a:cs typeface="Verdana" pitchFamily="34" charset="0"/>
              </a:rPr>
              <a:t>11</a:t>
            </a:r>
            <a:r>
              <a:rPr lang="en-US" sz="1700" b="0" i="0" baseline="30000">
                <a:latin typeface="Verdana" pitchFamily="34" charset="0"/>
                <a:ea typeface="Verdana" pitchFamily="34" charset="0"/>
                <a:cs typeface="Verdana" pitchFamily="34" charset="0"/>
              </a:rPr>
              <a:t>*</a:t>
            </a:r>
            <a:r>
              <a:rPr lang="en-US" sz="1700" b="0" i="0">
                <a:latin typeface="Verdana" pitchFamily="34" charset="0"/>
                <a:ea typeface="Verdana" pitchFamily="34" charset="0"/>
                <a:cs typeface="Verdana" pitchFamily="34" charset="0"/>
              </a:rPr>
              <a:t>. </a:t>
            </a:r>
          </a:p>
          <a:p>
            <a:pPr marL="347663" indent="-347663" algn="just">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Bob then chooses d = 3 and calculate  e</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 e</a:t>
            </a:r>
            <a:r>
              <a:rPr lang="en-US" sz="1700" b="0" i="0" baseline="-25000">
                <a:latin typeface="Verdana" pitchFamily="34" charset="0"/>
                <a:ea typeface="Verdana" pitchFamily="34" charset="0"/>
                <a:cs typeface="Verdana" pitchFamily="34" charset="0"/>
              </a:rPr>
              <a:t>1</a:t>
            </a:r>
            <a:r>
              <a:rPr lang="en-US" sz="1700" b="0" i="0" baseline="30000">
                <a:latin typeface="Verdana" pitchFamily="34" charset="0"/>
                <a:ea typeface="Verdana" pitchFamily="34" charset="0"/>
                <a:cs typeface="Verdana" pitchFamily="34" charset="0"/>
              </a:rPr>
              <a:t>d</a:t>
            </a:r>
            <a:r>
              <a:rPr lang="en-US" sz="1700" b="0" i="0">
                <a:latin typeface="Verdana" pitchFamily="34" charset="0"/>
                <a:ea typeface="Verdana" pitchFamily="34" charset="0"/>
                <a:cs typeface="Verdana" pitchFamily="34" charset="0"/>
              </a:rPr>
              <a:t> = 8. </a:t>
            </a:r>
          </a:p>
          <a:p>
            <a:pPr marL="347663" indent="-347663" algn="just">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So the public keys are (2, 8, 11) and the private key is 3. </a:t>
            </a:r>
          </a:p>
          <a:p>
            <a:pPr marL="347663" indent="-347663" algn="just">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Alice chooses r = 4 and calculates C</a:t>
            </a:r>
            <a:r>
              <a:rPr lang="en-US" sz="1700" b="0" i="0" baseline="-25000">
                <a:latin typeface="Verdana" pitchFamily="34" charset="0"/>
                <a:ea typeface="Verdana" pitchFamily="34" charset="0"/>
                <a:cs typeface="Verdana" pitchFamily="34" charset="0"/>
              </a:rPr>
              <a:t>1 </a:t>
            </a:r>
            <a:r>
              <a:rPr lang="en-US" sz="1700" b="0" i="0">
                <a:latin typeface="Verdana" pitchFamily="34" charset="0"/>
                <a:ea typeface="Verdana" pitchFamily="34" charset="0"/>
                <a:cs typeface="Verdana" pitchFamily="34" charset="0"/>
              </a:rPr>
              <a:t>and C</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for the plaintext 7.</a:t>
            </a:r>
          </a:p>
        </p:txBody>
      </p:sp>
      <p:pic>
        <p:nvPicPr>
          <p:cNvPr id="7680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7467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14"/>
          <p:cNvSpPr>
            <a:spLocks noChangeArrowheads="1"/>
          </p:cNvSpPr>
          <p:nvPr/>
        </p:nvSpPr>
        <p:spPr bwMode="auto">
          <a:xfrm>
            <a:off x="228600" y="4648200"/>
            <a:ext cx="8686800" cy="354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ea typeface="Verdana" pitchFamily="34" charset="0"/>
                <a:cs typeface="Verdana" pitchFamily="34" charset="0"/>
              </a:rPr>
              <a:t>Bob receives the ciphertexts (5 and 6) and calculates the plaintext.</a:t>
            </a:r>
          </a:p>
        </p:txBody>
      </p:sp>
      <p:grpSp>
        <p:nvGrpSpPr>
          <p:cNvPr id="76806" name="Group 15"/>
          <p:cNvGrpSpPr>
            <a:grpSpLocks/>
          </p:cNvGrpSpPr>
          <p:nvPr/>
        </p:nvGrpSpPr>
        <p:grpSpPr bwMode="auto">
          <a:xfrm>
            <a:off x="500063" y="5410200"/>
            <a:ext cx="8034337" cy="1066800"/>
            <a:chOff x="240" y="864"/>
            <a:chExt cx="5061" cy="672"/>
          </a:xfrm>
        </p:grpSpPr>
        <p:pic>
          <p:nvPicPr>
            <p:cNvPr id="7680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864"/>
              <a:ext cx="5061"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9" name="Rectangle 17"/>
            <p:cNvSpPr>
              <a:spLocks noChangeArrowheads="1"/>
            </p:cNvSpPr>
            <p:nvPr/>
          </p:nvSpPr>
          <p:spPr bwMode="auto">
            <a:xfrm>
              <a:off x="240" y="1344"/>
              <a:ext cx="76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700" b="0" i="0">
                <a:latin typeface="Verdana" pitchFamily="34" charset="0"/>
                <a:ea typeface="Verdana" pitchFamily="34" charset="0"/>
                <a:cs typeface="Verdana" pitchFamily="34" charset="0"/>
              </a:endParaRPr>
            </a:p>
          </p:txBody>
        </p:sp>
      </p:grpSp>
      <p:sp>
        <p:nvSpPr>
          <p:cNvPr id="7680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 Trivial Example</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58</a:t>
            </a:fld>
            <a:endParaRPr lang="en-US" dirty="0"/>
          </a:p>
        </p:txBody>
      </p:sp>
    </p:spTree>
    <p:extLst>
      <p:ext uri="{BB962C8B-B14F-4D97-AF65-F5344CB8AC3E}">
        <p14:creationId xmlns:p14="http://schemas.microsoft.com/office/powerpoint/2010/main" val="14185504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9"/>
          <p:cNvSpPr>
            <a:spLocks noChangeArrowheads="1"/>
          </p:cNvSpPr>
          <p:nvPr/>
        </p:nvSpPr>
        <p:spPr bwMode="auto">
          <a:xfrm>
            <a:off x="228600" y="795338"/>
            <a:ext cx="8686800" cy="159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pPr>
            <a:r>
              <a:rPr lang="en-US" sz="1700" b="0" i="0">
                <a:latin typeface="Verdana" pitchFamily="34" charset="0"/>
                <a:ea typeface="Verdana" pitchFamily="34" charset="0"/>
                <a:cs typeface="Verdana" pitchFamily="34" charset="0"/>
              </a:rPr>
              <a:t>Instead of using P = [C</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 (C</a:t>
            </a:r>
            <a:r>
              <a:rPr lang="en-US" sz="1700" b="0" i="0" baseline="-25000">
                <a:latin typeface="Verdana" pitchFamily="34" charset="0"/>
                <a:ea typeface="Verdana" pitchFamily="34" charset="0"/>
                <a:cs typeface="Verdana" pitchFamily="34" charset="0"/>
              </a:rPr>
              <a:t>1</a:t>
            </a:r>
            <a:r>
              <a:rPr lang="en-US" sz="1700" b="0" i="0" baseline="30000">
                <a:latin typeface="Verdana" pitchFamily="34" charset="0"/>
                <a:ea typeface="Verdana" pitchFamily="34" charset="0"/>
                <a:cs typeface="Verdana" pitchFamily="34" charset="0"/>
              </a:rPr>
              <a:t>d</a:t>
            </a:r>
            <a:r>
              <a:rPr lang="en-US" sz="1700" b="0" i="0">
                <a:latin typeface="Verdana" pitchFamily="34" charset="0"/>
                <a:ea typeface="Verdana" pitchFamily="34" charset="0"/>
                <a:cs typeface="Verdana" pitchFamily="34" charset="0"/>
              </a:rPr>
              <a:t>) </a:t>
            </a:r>
            <a:r>
              <a:rPr lang="en-US" sz="1700" b="0" i="0" baseline="30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mod p for decryption, we can avoid the calculation of multiplicative inverse and use </a:t>
            </a:r>
          </a:p>
          <a:p>
            <a:pPr algn="ctr">
              <a:lnSpc>
                <a:spcPct val="115000"/>
              </a:lnSpc>
            </a:pPr>
            <a:r>
              <a:rPr lang="en-US" sz="1700" b="0" i="0">
                <a:latin typeface="Verdana" pitchFamily="34" charset="0"/>
                <a:ea typeface="Verdana" pitchFamily="34" charset="0"/>
                <a:cs typeface="Verdana" pitchFamily="34" charset="0"/>
              </a:rPr>
              <a:t>P = [C</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 C</a:t>
            </a:r>
            <a:r>
              <a:rPr lang="en-US" sz="1700" b="0" i="0" baseline="-25000">
                <a:latin typeface="Verdana" pitchFamily="34" charset="0"/>
                <a:ea typeface="Verdana" pitchFamily="34" charset="0"/>
                <a:cs typeface="Verdana" pitchFamily="34" charset="0"/>
              </a:rPr>
              <a:t>1 </a:t>
            </a:r>
            <a:r>
              <a:rPr lang="en-US" sz="1700" b="0" i="0" baseline="30000">
                <a:latin typeface="Verdana" pitchFamily="34" charset="0"/>
                <a:ea typeface="Verdana" pitchFamily="34" charset="0"/>
                <a:cs typeface="Verdana" pitchFamily="34" charset="0"/>
              </a:rPr>
              <a:t>p−1−d</a:t>
            </a:r>
            <a:r>
              <a:rPr lang="en-US" sz="1700" b="0" i="0">
                <a:latin typeface="Verdana" pitchFamily="34" charset="0"/>
                <a:ea typeface="Verdana" pitchFamily="34" charset="0"/>
                <a:cs typeface="Verdana" pitchFamily="34" charset="0"/>
              </a:rPr>
              <a:t>] mod p. </a:t>
            </a:r>
          </a:p>
          <a:p>
            <a:pPr>
              <a:lnSpc>
                <a:spcPct val="115000"/>
              </a:lnSpc>
            </a:pPr>
            <a:r>
              <a:rPr lang="en-US" sz="1700" b="0" i="0">
                <a:latin typeface="Verdana" pitchFamily="34" charset="0"/>
                <a:ea typeface="Verdana" pitchFamily="34" charset="0"/>
                <a:cs typeface="Verdana" pitchFamily="34" charset="0"/>
              </a:rPr>
              <a:t>In the previous example, we can calculate </a:t>
            </a:r>
          </a:p>
          <a:p>
            <a:pPr algn="ctr">
              <a:lnSpc>
                <a:spcPct val="115000"/>
              </a:lnSpc>
            </a:pPr>
            <a:r>
              <a:rPr lang="en-US" sz="1700" b="0" i="0">
                <a:latin typeface="Verdana" pitchFamily="34" charset="0"/>
                <a:ea typeface="Verdana" pitchFamily="34" charset="0"/>
                <a:cs typeface="Verdana" pitchFamily="34" charset="0"/>
              </a:rPr>
              <a:t>P = [6 × 5 </a:t>
            </a:r>
            <a:r>
              <a:rPr lang="en-US" sz="1700" b="0" i="0" baseline="30000">
                <a:latin typeface="Verdana" pitchFamily="34" charset="0"/>
                <a:ea typeface="Verdana" pitchFamily="34" charset="0"/>
                <a:cs typeface="Verdana" pitchFamily="34" charset="0"/>
              </a:rPr>
              <a:t>11−1−3</a:t>
            </a:r>
            <a:r>
              <a:rPr lang="en-US" sz="1700" b="0" i="0">
                <a:latin typeface="Verdana" pitchFamily="34" charset="0"/>
                <a:ea typeface="Verdana" pitchFamily="34" charset="0"/>
                <a:cs typeface="Verdana" pitchFamily="34" charset="0"/>
              </a:rPr>
              <a:t>] mod 11= 7 mod 11.</a:t>
            </a:r>
          </a:p>
        </p:txBody>
      </p:sp>
      <p:sp>
        <p:nvSpPr>
          <p:cNvPr id="78852" name="Rectangle 22"/>
          <p:cNvSpPr>
            <a:spLocks noChangeArrowheads="1"/>
          </p:cNvSpPr>
          <p:nvPr/>
        </p:nvSpPr>
        <p:spPr bwMode="auto">
          <a:xfrm>
            <a:off x="381000" y="3427412"/>
            <a:ext cx="8077200" cy="707886"/>
          </a:xfrm>
          <a:prstGeom prst="rect">
            <a:avLst/>
          </a:prstGeom>
          <a:solidFill>
            <a:srgbClr val="99FF33"/>
          </a:solidFill>
          <a:ln w="12700" algn="ctr">
            <a:solidFill>
              <a:schemeClr val="tx2"/>
            </a:solidFill>
            <a:miter lim="800000"/>
            <a:headEnd/>
            <a:tailEnd/>
          </a:ln>
        </p:spPr>
        <p:txBody>
          <a:bodyPr>
            <a:spAutoFit/>
          </a:bodyPr>
          <a:lstStyle/>
          <a:p>
            <a:r>
              <a:rPr lang="en-US" sz="2000" b="0" i="0" dirty="0">
                <a:latin typeface="Verdana" pitchFamily="34" charset="0"/>
                <a:ea typeface="Verdana" pitchFamily="34" charset="0"/>
                <a:cs typeface="Verdana" pitchFamily="34" charset="0"/>
              </a:rPr>
              <a:t>For the </a:t>
            </a:r>
            <a:r>
              <a:rPr lang="en-US" sz="2000" b="0" i="0" dirty="0" err="1">
                <a:latin typeface="Verdana" pitchFamily="34" charset="0"/>
                <a:ea typeface="Verdana" pitchFamily="34" charset="0"/>
                <a:cs typeface="Verdana" pitchFamily="34" charset="0"/>
              </a:rPr>
              <a:t>ElGamal</a:t>
            </a:r>
            <a:r>
              <a:rPr lang="en-US" sz="2000" b="0" i="0" dirty="0">
                <a:latin typeface="Verdana" pitchFamily="34" charset="0"/>
                <a:ea typeface="Verdana" pitchFamily="34" charset="0"/>
                <a:cs typeface="Verdana" pitchFamily="34" charset="0"/>
              </a:rPr>
              <a:t> cryptosystem, p must be at least 300 digits and r must be new for each </a:t>
            </a:r>
            <a:r>
              <a:rPr lang="en-US" sz="2000" b="0" i="0" dirty="0" err="1">
                <a:latin typeface="Verdana" pitchFamily="34" charset="0"/>
                <a:ea typeface="Verdana" pitchFamily="34" charset="0"/>
                <a:cs typeface="Verdana" pitchFamily="34" charset="0"/>
              </a:rPr>
              <a:t>encipherment</a:t>
            </a:r>
            <a:r>
              <a:rPr lang="en-US" sz="2000" b="0" i="0" dirty="0">
                <a:latin typeface="Verdana" pitchFamily="34" charset="0"/>
                <a:ea typeface="Verdana" pitchFamily="34" charset="0"/>
                <a:cs typeface="Verdana" pitchFamily="34" charset="0"/>
              </a:rPr>
              <a:t>.</a:t>
            </a:r>
          </a:p>
        </p:txBody>
      </p:sp>
      <p:sp>
        <p:nvSpPr>
          <p:cNvPr id="7885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 Trivial Example</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59</a:t>
            </a:fld>
            <a:endParaRPr lang="en-US" dirty="0"/>
          </a:p>
        </p:txBody>
      </p:sp>
    </p:spTree>
    <p:extLst>
      <p:ext uri="{BB962C8B-B14F-4D97-AF65-F5344CB8AC3E}">
        <p14:creationId xmlns:p14="http://schemas.microsoft.com/office/powerpoint/2010/main" val="3730444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a:t>
            </a:r>
          </a:p>
        </p:txBody>
      </p:sp>
      <p:sp>
        <p:nvSpPr>
          <p:cNvPr id="7" name="Rectangle 11"/>
          <p:cNvSpPr>
            <a:spLocks noChangeArrowheads="1"/>
          </p:cNvSpPr>
          <p:nvPr/>
        </p:nvSpPr>
        <p:spPr bwMode="auto">
          <a:xfrm>
            <a:off x="76200" y="609600"/>
            <a:ext cx="8839200" cy="3432175"/>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charset="2"/>
              <a:buChar char="Ø"/>
              <a:tabLst>
                <a:tab pos="685800" algn="l"/>
              </a:tabLst>
              <a:defRPr/>
            </a:pPr>
            <a:r>
              <a:rPr lang="en-US" sz="1800" b="0" dirty="0">
                <a:latin typeface="Verdana" pitchFamily="34" charset="0"/>
                <a:ea typeface="Verdana" pitchFamily="34" charset="0"/>
                <a:cs typeface="Verdana" pitchFamily="34" charset="0"/>
              </a:rPr>
              <a:t>Modern block ciphers normally are keyed substitution ciphers in which the key allows only partial mappings from the possible inputs to the possible outputs. </a:t>
            </a:r>
          </a:p>
          <a:p>
            <a:pPr marL="457200" indent="-457200" algn="just">
              <a:spcBef>
                <a:spcPts val="600"/>
              </a:spcBef>
              <a:spcAft>
                <a:spcPts val="600"/>
              </a:spcAft>
              <a:buFont typeface="Wingdings" charset="2"/>
              <a:buChar char="Ø"/>
              <a:tabLst>
                <a:tab pos="685800" algn="l"/>
              </a:tabLst>
              <a:defRPr/>
            </a:pPr>
            <a:r>
              <a:rPr lang="en-US" sz="1800" b="0" dirty="0">
                <a:latin typeface="Verdana" pitchFamily="34" charset="0"/>
                <a:ea typeface="Verdana" pitchFamily="34" charset="0"/>
                <a:cs typeface="Verdana" pitchFamily="34" charset="0"/>
              </a:rPr>
              <a:t>However, modern block ciphers normally are not designed as a single unit.</a:t>
            </a:r>
          </a:p>
          <a:p>
            <a:pPr marL="457200" indent="-457200" algn="just">
              <a:spcBef>
                <a:spcPts val="600"/>
              </a:spcBef>
              <a:spcAft>
                <a:spcPts val="600"/>
              </a:spcAft>
              <a:buFont typeface="Wingdings" charset="2"/>
              <a:buChar char="Ø"/>
              <a:tabLst>
                <a:tab pos="685800" algn="l"/>
              </a:tabLst>
              <a:defRPr/>
            </a:pPr>
            <a:r>
              <a:rPr lang="en-US" sz="1800" b="0" dirty="0">
                <a:latin typeface="Verdana" pitchFamily="34" charset="0"/>
                <a:ea typeface="Verdana" pitchFamily="34" charset="0"/>
                <a:cs typeface="Verdana" pitchFamily="34" charset="0"/>
              </a:rPr>
              <a:t>To provide the required properties of a modern block cipher, such as </a:t>
            </a:r>
            <a:r>
              <a:rPr lang="en-US" sz="1800" b="0" dirty="0">
                <a:solidFill>
                  <a:srgbClr val="FF0000"/>
                </a:solidFill>
                <a:latin typeface="Verdana" pitchFamily="34" charset="0"/>
                <a:ea typeface="Verdana" pitchFamily="34" charset="0"/>
                <a:cs typeface="Verdana" pitchFamily="34" charset="0"/>
              </a:rPr>
              <a:t>diffusion</a:t>
            </a:r>
            <a:r>
              <a:rPr lang="en-US" sz="1800" b="0" dirty="0">
                <a:latin typeface="Verdana" pitchFamily="34" charset="0"/>
                <a:ea typeface="Verdana" pitchFamily="34" charset="0"/>
                <a:cs typeface="Verdana" pitchFamily="34" charset="0"/>
              </a:rPr>
              <a:t> and </a:t>
            </a:r>
            <a:r>
              <a:rPr lang="en-US" sz="1800" b="0" dirty="0">
                <a:solidFill>
                  <a:srgbClr val="FF0000"/>
                </a:solidFill>
                <a:latin typeface="Verdana" pitchFamily="34" charset="0"/>
                <a:ea typeface="Verdana" pitchFamily="34" charset="0"/>
                <a:cs typeface="Verdana" pitchFamily="34" charset="0"/>
              </a:rPr>
              <a:t>confusion</a:t>
            </a:r>
            <a:r>
              <a:rPr lang="en-US" sz="1800" b="0" dirty="0">
                <a:latin typeface="Verdana" pitchFamily="34" charset="0"/>
                <a:ea typeface="Verdana" pitchFamily="34" charset="0"/>
                <a:cs typeface="Verdana" pitchFamily="34" charset="0"/>
              </a:rPr>
              <a:t>, a modern block cipher is made of a combination of several units:</a:t>
            </a:r>
          </a:p>
          <a:p>
            <a:pPr marL="1379538" indent="-388938">
              <a:buFont typeface="Wingdings" charset="2"/>
              <a:buChar char="q"/>
              <a:tabLst>
                <a:tab pos="685800" algn="l"/>
              </a:tabLst>
              <a:defRPr/>
            </a:pPr>
            <a:r>
              <a:rPr lang="en-US" sz="1500" b="0" dirty="0">
                <a:latin typeface="Verdana" pitchFamily="34" charset="0"/>
                <a:ea typeface="Verdana" pitchFamily="34" charset="0"/>
                <a:cs typeface="Verdana" pitchFamily="34" charset="0"/>
              </a:rPr>
              <a:t>Transposition units (called P-boxes)</a:t>
            </a:r>
          </a:p>
          <a:p>
            <a:pPr marL="1379538" indent="-388938">
              <a:buFont typeface="Wingdings" charset="2"/>
              <a:buChar char="q"/>
              <a:tabLst>
                <a:tab pos="685800" algn="l"/>
              </a:tabLst>
              <a:defRPr/>
            </a:pPr>
            <a:r>
              <a:rPr lang="en-US" sz="1500" b="0" dirty="0">
                <a:latin typeface="Verdana" pitchFamily="34" charset="0"/>
                <a:ea typeface="Verdana" pitchFamily="34" charset="0"/>
                <a:cs typeface="Verdana" pitchFamily="34" charset="0"/>
              </a:rPr>
              <a:t>Substitution units (called S-boxes)</a:t>
            </a:r>
          </a:p>
          <a:p>
            <a:pPr marL="1379538" indent="-388938">
              <a:buFont typeface="Wingdings" charset="2"/>
              <a:buChar char="q"/>
              <a:defRPr/>
            </a:pPr>
            <a:r>
              <a:rPr lang="en-US" sz="1500" b="0" dirty="0">
                <a:latin typeface="Verdana" pitchFamily="34" charset="0"/>
                <a:ea typeface="Verdana" pitchFamily="34" charset="0"/>
                <a:cs typeface="Verdana" pitchFamily="34" charset="0"/>
              </a:rPr>
              <a:t>Some other units</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11"/>
          <p:cNvSpPr>
            <a:spLocks noChangeArrowheads="1"/>
          </p:cNvSpPr>
          <p:nvPr/>
        </p:nvSpPr>
        <p:spPr bwMode="auto">
          <a:xfrm>
            <a:off x="228600" y="990600"/>
            <a:ext cx="8686800" cy="877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ea typeface="Verdana" pitchFamily="34" charset="0"/>
                <a:cs typeface="Verdana" pitchFamily="34" charset="0"/>
              </a:rPr>
              <a:t>Bob uses a random integer of 512 bits (the ideal is 1024 bits). </a:t>
            </a:r>
          </a:p>
          <a:p>
            <a:pPr algn="just"/>
            <a:r>
              <a:rPr lang="en-US" sz="1700" b="0" i="0">
                <a:latin typeface="Verdana" pitchFamily="34" charset="0"/>
                <a:ea typeface="Verdana" pitchFamily="34" charset="0"/>
                <a:cs typeface="Verdana" pitchFamily="34" charset="0"/>
              </a:rPr>
              <a:t>The integer p is a 155-digit number (the ideal is 300 digits). </a:t>
            </a:r>
          </a:p>
          <a:p>
            <a:pPr algn="just"/>
            <a:r>
              <a:rPr lang="en-US" sz="1700" b="0" i="0">
                <a:latin typeface="Verdana" pitchFamily="34" charset="0"/>
                <a:ea typeface="Verdana" pitchFamily="34" charset="0"/>
                <a:cs typeface="Verdana" pitchFamily="34" charset="0"/>
              </a:rPr>
              <a:t>Bob then chooses e</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d, and calculates e</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as shown below:</a:t>
            </a:r>
          </a:p>
        </p:txBody>
      </p:sp>
      <p:pic>
        <p:nvPicPr>
          <p:cNvPr id="8090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438400"/>
            <a:ext cx="8683625"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3" y="4143375"/>
            <a:ext cx="880268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 Realistic Example</a:t>
            </a:r>
          </a:p>
        </p:txBody>
      </p:sp>
      <p:sp>
        <p:nvSpPr>
          <p:cNvPr id="80903" name="Rectangle 11"/>
          <p:cNvSpPr>
            <a:spLocks noChangeArrowheads="1"/>
          </p:cNvSpPr>
          <p:nvPr/>
        </p:nvSpPr>
        <p:spPr bwMode="auto">
          <a:xfrm>
            <a:off x="228600" y="5894388"/>
            <a:ext cx="8686800" cy="3540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ea typeface="Verdana" pitchFamily="34" charset="0"/>
                <a:cs typeface="Verdana" pitchFamily="34" charset="0"/>
              </a:rPr>
              <a:t>Bob announces (e</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e</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p) as his public key and keeps d as his private key.</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60</a:t>
            </a:fld>
            <a:endParaRPr lang="en-US" dirty="0"/>
          </a:p>
        </p:txBody>
      </p:sp>
    </p:spTree>
    <p:extLst>
      <p:ext uri="{BB962C8B-B14F-4D97-AF65-F5344CB8AC3E}">
        <p14:creationId xmlns:p14="http://schemas.microsoft.com/office/powerpoint/2010/main" val="24066005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1960563"/>
            <a:ext cx="875665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837238"/>
            <a:ext cx="8712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Rectangle 17"/>
          <p:cNvSpPr>
            <a:spLocks noChangeArrowheads="1"/>
          </p:cNvSpPr>
          <p:nvPr/>
        </p:nvSpPr>
        <p:spPr bwMode="auto">
          <a:xfrm>
            <a:off x="228600" y="990600"/>
            <a:ext cx="8686800" cy="877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ea typeface="Verdana" pitchFamily="34" charset="0"/>
                <a:cs typeface="Verdana" pitchFamily="34" charset="0"/>
              </a:rPr>
              <a:t>Alice has the plaintext P = 3200 to send to Bob. </a:t>
            </a:r>
          </a:p>
          <a:p>
            <a:r>
              <a:rPr lang="en-US" sz="1700" b="0" i="0">
                <a:latin typeface="Verdana" pitchFamily="34" charset="0"/>
                <a:ea typeface="Verdana" pitchFamily="34" charset="0"/>
                <a:cs typeface="Verdana" pitchFamily="34" charset="0"/>
              </a:rPr>
              <a:t>She chooses r = 545131, calculates C</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and C</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and sends them to Bob.</a:t>
            </a:r>
          </a:p>
          <a:p>
            <a:pPr algn="just"/>
            <a:endParaRPr lang="en-US" sz="1700" b="0" i="0">
              <a:latin typeface="Verdana" pitchFamily="34" charset="0"/>
              <a:ea typeface="Verdana" pitchFamily="34" charset="0"/>
              <a:cs typeface="Verdana" pitchFamily="34" charset="0"/>
            </a:endParaRPr>
          </a:p>
        </p:txBody>
      </p:sp>
      <p:sp>
        <p:nvSpPr>
          <p:cNvPr id="82950" name="Rectangle 18"/>
          <p:cNvSpPr>
            <a:spLocks noChangeArrowheads="1"/>
          </p:cNvSpPr>
          <p:nvPr/>
        </p:nvSpPr>
        <p:spPr bwMode="auto">
          <a:xfrm>
            <a:off x="228600" y="5181600"/>
            <a:ext cx="8686800" cy="354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ea typeface="Verdana" pitchFamily="34" charset="0"/>
                <a:cs typeface="Verdana" pitchFamily="34" charset="0"/>
              </a:rPr>
              <a:t>Bob calculates the plaintext P = C</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 ((C</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a:t>
            </a:r>
            <a:r>
              <a:rPr lang="en-US" sz="1700" b="0" i="0" baseline="30000">
                <a:latin typeface="Verdana" pitchFamily="34" charset="0"/>
                <a:ea typeface="Verdana" pitchFamily="34" charset="0"/>
                <a:cs typeface="Verdana" pitchFamily="34" charset="0"/>
              </a:rPr>
              <a:t>d</a:t>
            </a:r>
            <a:r>
              <a:rPr lang="en-US" sz="1700" b="0" i="0">
                <a:latin typeface="Verdana" pitchFamily="34" charset="0"/>
                <a:ea typeface="Verdana" pitchFamily="34" charset="0"/>
                <a:cs typeface="Verdana" pitchFamily="34" charset="0"/>
              </a:rPr>
              <a:t>)</a:t>
            </a:r>
            <a:r>
              <a:rPr lang="en-US" sz="1700" b="0" i="0" baseline="30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mod p = 3200 mod p.</a:t>
            </a:r>
          </a:p>
        </p:txBody>
      </p:sp>
      <p:sp>
        <p:nvSpPr>
          <p:cNvPr id="8295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 Trivial Example</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61</a:t>
            </a:fld>
            <a:endParaRPr lang="en-US" dirty="0"/>
          </a:p>
        </p:txBody>
      </p:sp>
    </p:spTree>
    <p:extLst>
      <p:ext uri="{BB962C8B-B14F-4D97-AF65-F5344CB8AC3E}">
        <p14:creationId xmlns:p14="http://schemas.microsoft.com/office/powerpoint/2010/main" val="34362450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17"/>
          <p:cNvSpPr>
            <a:spLocks noChangeArrowheads="1"/>
          </p:cNvSpPr>
          <p:nvPr/>
        </p:nvSpPr>
        <p:spPr bwMode="auto">
          <a:xfrm>
            <a:off x="228600" y="990600"/>
            <a:ext cx="8686800" cy="877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ea typeface="Verdana" pitchFamily="34" charset="0"/>
                <a:cs typeface="Verdana" pitchFamily="34" charset="0"/>
              </a:rPr>
              <a:t>ElGamal can be used whenever RSA can be used.</a:t>
            </a:r>
          </a:p>
          <a:p>
            <a:pPr algn="just"/>
            <a:r>
              <a:rPr lang="en-US" sz="1700" b="0" i="0">
                <a:latin typeface="Verdana" pitchFamily="34" charset="0"/>
                <a:ea typeface="Verdana" pitchFamily="34" charset="0"/>
                <a:cs typeface="Verdana" pitchFamily="34" charset="0"/>
              </a:rPr>
              <a:t>It is used for key exchange, authentication, and encryption and decryption of small messages.</a:t>
            </a:r>
          </a:p>
        </p:txBody>
      </p:sp>
      <p:sp>
        <p:nvSpPr>
          <p:cNvPr id="8499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ElGamal Cryptosystems: Application</a:t>
            </a:r>
          </a:p>
        </p:txBody>
      </p:sp>
      <p:sp>
        <p:nvSpPr>
          <p:cNvPr id="4" name="Slide Number Placeholder 3"/>
          <p:cNvSpPr>
            <a:spLocks noGrp="1"/>
          </p:cNvSpPr>
          <p:nvPr>
            <p:ph type="sldNum" sz="quarter" idx="10"/>
          </p:nvPr>
        </p:nvSpPr>
        <p:spPr/>
        <p:txBody>
          <a:bodyPr/>
          <a:lstStyle/>
          <a:p>
            <a:r>
              <a:rPr lang="en-US" smtClean="0"/>
              <a:t>Slide- </a:t>
            </a:r>
            <a:fld id="{F7A995B4-187C-475F-9050-705EE2E66F48}" type="slidenum">
              <a:rPr lang="en-US" smtClean="0"/>
              <a:pPr/>
              <a:t>62</a:t>
            </a:fld>
            <a:endParaRPr lang="en-US" dirty="0"/>
          </a:p>
        </p:txBody>
      </p:sp>
    </p:spTree>
    <p:extLst>
      <p:ext uri="{BB962C8B-B14F-4D97-AF65-F5344CB8AC3E}">
        <p14:creationId xmlns:p14="http://schemas.microsoft.com/office/powerpoint/2010/main" val="201880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 (continued…):</a:t>
            </a:r>
          </a:p>
        </p:txBody>
      </p:sp>
      <p:sp>
        <p:nvSpPr>
          <p:cNvPr id="14340" name="Rectangle 11"/>
          <p:cNvSpPr>
            <a:spLocks noChangeArrowheads="1"/>
          </p:cNvSpPr>
          <p:nvPr/>
        </p:nvSpPr>
        <p:spPr bwMode="auto">
          <a:xfrm>
            <a:off x="76200" y="609600"/>
            <a:ext cx="8839200" cy="3662363"/>
          </a:xfrm>
          <a:prstGeom prst="rect">
            <a:avLst/>
          </a:prstGeom>
          <a:noFill/>
          <a:ln w="9525">
            <a:noFill/>
            <a:miter lim="800000"/>
            <a:headEnd/>
            <a:tailEnd/>
          </a:ln>
        </p:spPr>
        <p:txBody>
          <a:bodyPr anchor="ctr">
            <a:spAutoFit/>
          </a:bodyPr>
          <a:lstStyle/>
          <a:p>
            <a:pPr marL="457200" indent="-457200" algn="just">
              <a:spcBef>
                <a:spcPts val="600"/>
              </a:spcBef>
              <a:spcAft>
                <a:spcPts val="600"/>
              </a:spcAft>
              <a:tabLst>
                <a:tab pos="685800" algn="l"/>
              </a:tabLst>
              <a:defRPr/>
            </a:pPr>
            <a:r>
              <a:rPr lang="en-US" sz="1800" dirty="0">
                <a:solidFill>
                  <a:srgbClr val="FF0000"/>
                </a:solidFill>
                <a:latin typeface="Verdana" pitchFamily="34" charset="0"/>
                <a:ea typeface="Verdana" pitchFamily="34" charset="0"/>
                <a:cs typeface="Verdana" pitchFamily="34" charset="0"/>
              </a:rPr>
              <a:t>P-Boxes:</a:t>
            </a:r>
          </a:p>
          <a:p>
            <a:pPr marL="457200" indent="-457200" algn="just">
              <a:spcBef>
                <a:spcPts val="600"/>
              </a:spcBef>
              <a:spcAft>
                <a:spcPts val="600"/>
              </a:spcAft>
              <a:buFont typeface="Wingdings" pitchFamily="2" charset="2"/>
              <a:buChar char="Ø"/>
              <a:tabLst>
                <a:tab pos="685800" algn="l"/>
              </a:tabLst>
              <a:defRPr/>
            </a:pPr>
            <a:r>
              <a:rPr lang="en-US" sz="1800" b="0" dirty="0">
                <a:latin typeface="Verdana" pitchFamily="34" charset="0"/>
                <a:ea typeface="Verdana" pitchFamily="34" charset="0"/>
                <a:cs typeface="Verdana" pitchFamily="34" charset="0"/>
              </a:rPr>
              <a:t>A P-box (permutation box) is a component in a modern block cipher that transposes bits.  </a:t>
            </a:r>
          </a:p>
          <a:p>
            <a:pPr marL="457200" indent="-457200" algn="just">
              <a:spcBef>
                <a:spcPts val="600"/>
              </a:spcBef>
              <a:spcAft>
                <a:spcPts val="600"/>
              </a:spcAft>
              <a:tabLst>
                <a:tab pos="685800" algn="l"/>
              </a:tabLst>
              <a:defRPr/>
            </a:pPr>
            <a:endParaRPr lang="en-US" sz="1800" b="0" dirty="0">
              <a:latin typeface="Verdana" pitchFamily="34" charset="0"/>
              <a:ea typeface="Verdana" pitchFamily="34" charset="0"/>
              <a:cs typeface="Verdana" pitchFamily="34" charset="0"/>
            </a:endParaRPr>
          </a:p>
          <a:p>
            <a:pPr marL="457200" indent="-457200" algn="just">
              <a:spcBef>
                <a:spcPts val="600"/>
              </a:spcBef>
              <a:spcAft>
                <a:spcPts val="600"/>
              </a:spcAft>
              <a:tabLst>
                <a:tab pos="685800" algn="l"/>
              </a:tabLst>
              <a:defRPr/>
            </a:pPr>
            <a:r>
              <a:rPr lang="en-US" sz="1800" dirty="0">
                <a:solidFill>
                  <a:srgbClr val="FF0000"/>
                </a:solidFill>
                <a:latin typeface="Verdana" pitchFamily="34" charset="0"/>
                <a:ea typeface="Verdana" pitchFamily="34" charset="0"/>
                <a:cs typeface="Verdana" pitchFamily="34" charset="0"/>
              </a:rPr>
              <a:t>Types of P-Boxes:</a:t>
            </a:r>
          </a:p>
          <a:p>
            <a:pPr marL="457200" indent="-457200" algn="just">
              <a:spcBef>
                <a:spcPts val="600"/>
              </a:spcBef>
              <a:spcAft>
                <a:spcPts val="600"/>
              </a:spcAft>
              <a:buFont typeface="Wingdings" pitchFamily="2" charset="2"/>
              <a:buChar char="Ø"/>
              <a:tabLst>
                <a:tab pos="685800" algn="l"/>
              </a:tabLst>
              <a:defRPr/>
            </a:pPr>
            <a:r>
              <a:rPr lang="en-US" sz="1800" b="0" dirty="0">
                <a:latin typeface="Verdana" pitchFamily="34" charset="0"/>
                <a:ea typeface="Verdana" pitchFamily="34" charset="0"/>
                <a:cs typeface="Verdana" pitchFamily="34" charset="0"/>
              </a:rPr>
              <a:t>Three types of P-boxes are used in modern block ciphers:</a:t>
            </a:r>
          </a:p>
          <a:p>
            <a:pPr marL="1371600" indent="-457200" algn="just">
              <a:spcBef>
                <a:spcPts val="600"/>
              </a:spcBef>
              <a:spcAft>
                <a:spcPts val="600"/>
              </a:spcAft>
              <a:buFontTx/>
              <a:buAutoNum type="arabicParenBoth"/>
              <a:defRPr/>
            </a:pPr>
            <a:r>
              <a:rPr lang="en-US" sz="1500" b="0" dirty="0">
                <a:latin typeface="Verdana" pitchFamily="34" charset="0"/>
                <a:ea typeface="Verdana" pitchFamily="34" charset="0"/>
                <a:cs typeface="Verdana" pitchFamily="34" charset="0"/>
              </a:rPr>
              <a:t>Straight P-Boxes</a:t>
            </a:r>
          </a:p>
          <a:p>
            <a:pPr marL="1371600" indent="-457200" algn="just">
              <a:spcBef>
                <a:spcPts val="600"/>
              </a:spcBef>
              <a:spcAft>
                <a:spcPts val="600"/>
              </a:spcAft>
              <a:buFontTx/>
              <a:buAutoNum type="arabicParenBoth"/>
              <a:defRPr/>
            </a:pPr>
            <a:r>
              <a:rPr lang="en-US" sz="1500" b="0" dirty="0">
                <a:latin typeface="Verdana" pitchFamily="34" charset="0"/>
                <a:ea typeface="Verdana" pitchFamily="34" charset="0"/>
                <a:cs typeface="Verdana" pitchFamily="34" charset="0"/>
              </a:rPr>
              <a:t>Expansion P-Boxes</a:t>
            </a:r>
          </a:p>
          <a:p>
            <a:pPr marL="1371600" indent="-457200" algn="just">
              <a:spcBef>
                <a:spcPts val="600"/>
              </a:spcBef>
              <a:spcAft>
                <a:spcPts val="600"/>
              </a:spcAft>
              <a:buFontTx/>
              <a:buAutoNum type="arabicParenBoth"/>
              <a:defRPr/>
            </a:pPr>
            <a:r>
              <a:rPr lang="en-US" sz="1500" b="0" dirty="0">
                <a:latin typeface="Verdana" pitchFamily="34" charset="0"/>
                <a:ea typeface="Verdana" pitchFamily="34" charset="0"/>
                <a:cs typeface="Verdana" pitchFamily="34" charset="0"/>
              </a:rPr>
              <a:t>Compression P-Boxes</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 (continued…):</a:t>
            </a:r>
          </a:p>
        </p:txBody>
      </p:sp>
      <p:sp>
        <p:nvSpPr>
          <p:cNvPr id="14340" name="Rectangle 11"/>
          <p:cNvSpPr>
            <a:spLocks noChangeArrowheads="1"/>
          </p:cNvSpPr>
          <p:nvPr/>
        </p:nvSpPr>
        <p:spPr bwMode="auto">
          <a:xfrm>
            <a:off x="76200" y="381000"/>
            <a:ext cx="883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tabLst>
                <a:tab pos="685800" algn="l"/>
              </a:tabLst>
            </a:pPr>
            <a:r>
              <a:rPr lang="en-US" sz="1700">
                <a:solidFill>
                  <a:srgbClr val="FF0000"/>
                </a:solidFill>
                <a:latin typeface="Verdana" pitchFamily="34" charset="0"/>
                <a:ea typeface="Verdana" pitchFamily="34" charset="0"/>
                <a:cs typeface="Verdana" pitchFamily="34" charset="0"/>
              </a:rPr>
              <a:t>Straight P-Boxes:</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A straight P-Box is a permutation which has </a:t>
            </a:r>
            <a:r>
              <a:rPr lang="en-US" sz="1700" i="1">
                <a:latin typeface="Verdana" pitchFamily="34" charset="0"/>
                <a:ea typeface="Verdana" pitchFamily="34" charset="0"/>
                <a:cs typeface="Verdana" pitchFamily="34" charset="0"/>
              </a:rPr>
              <a:t>n</a:t>
            </a:r>
            <a:r>
              <a:rPr lang="en-US" sz="1700" b="0">
                <a:latin typeface="Verdana" pitchFamily="34" charset="0"/>
                <a:ea typeface="Verdana" pitchFamily="34" charset="0"/>
                <a:cs typeface="Verdana" pitchFamily="34" charset="0"/>
              </a:rPr>
              <a:t> inputs and </a:t>
            </a:r>
            <a:r>
              <a:rPr lang="en-US" sz="1700" i="1">
                <a:latin typeface="Verdana" pitchFamily="34" charset="0"/>
                <a:ea typeface="Verdana" pitchFamily="34" charset="0"/>
                <a:cs typeface="Verdana" pitchFamily="34" charset="0"/>
              </a:rPr>
              <a:t>n</a:t>
            </a:r>
            <a:r>
              <a:rPr lang="en-US" sz="1700" b="0">
                <a:latin typeface="Verdana" pitchFamily="34" charset="0"/>
                <a:ea typeface="Verdana" pitchFamily="34" charset="0"/>
                <a:cs typeface="Verdana" pitchFamily="34" charset="0"/>
              </a:rPr>
              <a:t> outputs.</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There are </a:t>
            </a:r>
            <a:r>
              <a:rPr lang="en-US" sz="1700" i="1">
                <a:latin typeface="Verdana" pitchFamily="34" charset="0"/>
                <a:ea typeface="Verdana" pitchFamily="34" charset="0"/>
                <a:cs typeface="Verdana" pitchFamily="34" charset="0"/>
              </a:rPr>
              <a:t>n!</a:t>
            </a:r>
            <a:r>
              <a:rPr lang="en-US" sz="1700" b="0">
                <a:latin typeface="Verdana" pitchFamily="34" charset="0"/>
                <a:ea typeface="Verdana" pitchFamily="34" charset="0"/>
                <a:cs typeface="Verdana" pitchFamily="34" charset="0"/>
              </a:rPr>
              <a:t> possible mappings.</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Figure below shows a 5 x 5 straight P-box.</a:t>
            </a:r>
          </a:p>
        </p:txBody>
      </p:sp>
      <p:sp>
        <p:nvSpPr>
          <p:cNvPr id="14341" name="Rectangle 8"/>
          <p:cNvSpPr>
            <a:spLocks noChangeArrowheads="1"/>
          </p:cNvSpPr>
          <p:nvPr/>
        </p:nvSpPr>
        <p:spPr bwMode="auto">
          <a:xfrm>
            <a:off x="2438400" y="3810000"/>
            <a:ext cx="403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a:solidFill>
                  <a:schemeClr val="folHlink"/>
                </a:solidFill>
                <a:latin typeface="Verdana" pitchFamily="34" charset="0"/>
                <a:ea typeface="Verdana" pitchFamily="34" charset="0"/>
                <a:cs typeface="Verdana" pitchFamily="34" charset="0"/>
              </a:rPr>
              <a:t>Figure: </a:t>
            </a:r>
            <a:r>
              <a:rPr lang="en-US" sz="1700" b="0">
                <a:latin typeface="Verdana" pitchFamily="34" charset="0"/>
                <a:ea typeface="Verdana" pitchFamily="34" charset="0"/>
                <a:cs typeface="Verdana" pitchFamily="34" charset="0"/>
              </a:rPr>
              <a:t>A 5x5 straight P-box</a:t>
            </a:r>
          </a:p>
        </p:txBody>
      </p:sp>
      <p:sp>
        <p:nvSpPr>
          <p:cNvPr id="14342" name="Rectangle 11"/>
          <p:cNvSpPr>
            <a:spLocks noChangeArrowheads="1"/>
          </p:cNvSpPr>
          <p:nvPr/>
        </p:nvSpPr>
        <p:spPr bwMode="auto">
          <a:xfrm>
            <a:off x="76200" y="4437063"/>
            <a:ext cx="8839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tabLst>
                <a:tab pos="685800" algn="l"/>
              </a:tabLst>
            </a:pPr>
            <a:r>
              <a:rPr lang="en-US" sz="1700">
                <a:solidFill>
                  <a:srgbClr val="FF0000"/>
                </a:solidFill>
                <a:latin typeface="Verdana" pitchFamily="34" charset="0"/>
                <a:ea typeface="Verdana" pitchFamily="34" charset="0"/>
                <a:cs typeface="Verdana" pitchFamily="34" charset="0"/>
              </a:rPr>
              <a:t>Example of all mappings for Straight P-Boxes:</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Figure below shows a 3x3 straight P-box with all 6 (3!) possible mappings.</a:t>
            </a:r>
          </a:p>
        </p:txBody>
      </p:sp>
      <p:sp>
        <p:nvSpPr>
          <p:cNvPr id="14343" name="Rectangle 8"/>
          <p:cNvSpPr>
            <a:spLocks noChangeArrowheads="1"/>
          </p:cNvSpPr>
          <p:nvPr/>
        </p:nvSpPr>
        <p:spPr bwMode="auto">
          <a:xfrm>
            <a:off x="1371600" y="6400800"/>
            <a:ext cx="66294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a:solidFill>
                  <a:schemeClr val="folHlink"/>
                </a:solidFill>
                <a:latin typeface="Verdana" pitchFamily="34" charset="0"/>
                <a:ea typeface="Verdana" pitchFamily="34" charset="0"/>
                <a:cs typeface="Verdana" pitchFamily="34" charset="0"/>
              </a:rPr>
              <a:t>Figure: </a:t>
            </a:r>
            <a:r>
              <a:rPr lang="en-US" sz="1700" b="0">
                <a:latin typeface="Verdana" pitchFamily="34" charset="0"/>
                <a:ea typeface="Verdana" pitchFamily="34" charset="0"/>
                <a:cs typeface="Verdana" pitchFamily="34" charset="0"/>
              </a:rPr>
              <a:t>The possible mappings of a 3 × 3 Straight P-box</a:t>
            </a:r>
          </a:p>
        </p:txBody>
      </p:sp>
      <p:pic>
        <p:nvPicPr>
          <p:cNvPr id="143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75263"/>
            <a:ext cx="7277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85963"/>
            <a:ext cx="37147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ea typeface="Verdana" pitchFamily="34" charset="0"/>
                <a:cs typeface="Verdana" pitchFamily="34" charset="0"/>
              </a:rPr>
              <a:t>Components of a Modern Block Ciphers (continued…):</a:t>
            </a:r>
          </a:p>
        </p:txBody>
      </p:sp>
      <p:sp>
        <p:nvSpPr>
          <p:cNvPr id="16388" name="Rectangle 11"/>
          <p:cNvSpPr>
            <a:spLocks noChangeArrowheads="1"/>
          </p:cNvSpPr>
          <p:nvPr/>
        </p:nvSpPr>
        <p:spPr bwMode="auto">
          <a:xfrm>
            <a:off x="76200" y="590550"/>
            <a:ext cx="883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tabLst>
                <a:tab pos="685800" algn="l"/>
              </a:tabLst>
            </a:pPr>
            <a:r>
              <a:rPr lang="en-US" sz="1700">
                <a:solidFill>
                  <a:srgbClr val="FF0000"/>
                </a:solidFill>
                <a:latin typeface="Verdana" pitchFamily="34" charset="0"/>
                <a:ea typeface="Verdana" pitchFamily="34" charset="0"/>
                <a:cs typeface="Verdana" pitchFamily="34" charset="0"/>
              </a:rPr>
              <a:t>Compression P-Boxes:</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A compression P-box is a P-box with </a:t>
            </a:r>
            <a:r>
              <a:rPr lang="en-US" sz="1700" i="1">
                <a:latin typeface="Verdana" pitchFamily="34" charset="0"/>
                <a:ea typeface="Verdana" pitchFamily="34" charset="0"/>
                <a:cs typeface="Verdana" pitchFamily="34" charset="0"/>
              </a:rPr>
              <a:t>n</a:t>
            </a:r>
            <a:r>
              <a:rPr lang="en-US" sz="1700" b="0">
                <a:latin typeface="Verdana" pitchFamily="34" charset="0"/>
                <a:ea typeface="Verdana" pitchFamily="34" charset="0"/>
                <a:cs typeface="Verdana" pitchFamily="34" charset="0"/>
              </a:rPr>
              <a:t> inputs and </a:t>
            </a:r>
            <a:r>
              <a:rPr lang="en-US" sz="1700" i="1">
                <a:latin typeface="Verdana" pitchFamily="34" charset="0"/>
                <a:ea typeface="Verdana" pitchFamily="34" charset="0"/>
                <a:cs typeface="Verdana" pitchFamily="34" charset="0"/>
              </a:rPr>
              <a:t>m</a:t>
            </a:r>
            <a:r>
              <a:rPr lang="en-US" sz="1700" b="0">
                <a:latin typeface="Verdana" pitchFamily="34" charset="0"/>
                <a:ea typeface="Verdana" pitchFamily="34" charset="0"/>
                <a:cs typeface="Verdana" pitchFamily="34" charset="0"/>
              </a:rPr>
              <a:t> outputs where </a:t>
            </a:r>
            <a:r>
              <a:rPr lang="en-US" sz="1700">
                <a:latin typeface="Verdana" pitchFamily="34" charset="0"/>
                <a:ea typeface="Verdana" pitchFamily="34" charset="0"/>
                <a:cs typeface="Verdana" pitchFamily="34" charset="0"/>
              </a:rPr>
              <a:t>m&lt;n</a:t>
            </a:r>
            <a:r>
              <a:rPr lang="en-US" sz="1700" b="0">
                <a:latin typeface="Verdana" pitchFamily="34" charset="0"/>
                <a:ea typeface="Verdana" pitchFamily="34" charset="0"/>
                <a:cs typeface="Verdana" pitchFamily="34" charset="0"/>
              </a:rPr>
              <a:t>. </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Some of the inputs are blocked and do not reach the output.</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Figure below shows a 5 x 3 compression P-box.</a:t>
            </a:r>
          </a:p>
        </p:txBody>
      </p:sp>
      <p:sp>
        <p:nvSpPr>
          <p:cNvPr id="16389" name="Rectangle 8"/>
          <p:cNvSpPr>
            <a:spLocks noChangeArrowheads="1"/>
          </p:cNvSpPr>
          <p:nvPr/>
        </p:nvSpPr>
        <p:spPr bwMode="auto">
          <a:xfrm>
            <a:off x="2438400" y="4065588"/>
            <a:ext cx="40386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a:solidFill>
                  <a:schemeClr val="folHlink"/>
                </a:solidFill>
                <a:latin typeface="Verdana" pitchFamily="34" charset="0"/>
                <a:ea typeface="Verdana" pitchFamily="34" charset="0"/>
                <a:cs typeface="Verdana" pitchFamily="34" charset="0"/>
              </a:rPr>
              <a:t>Figure: </a:t>
            </a:r>
            <a:r>
              <a:rPr lang="en-US" sz="1700" b="0">
                <a:latin typeface="Verdana" pitchFamily="34" charset="0"/>
                <a:ea typeface="Verdana" pitchFamily="34" charset="0"/>
                <a:cs typeface="Verdana" pitchFamily="34" charset="0"/>
              </a:rPr>
              <a:t>A 5x3 Compression P-box</a:t>
            </a:r>
          </a:p>
        </p:txBody>
      </p:sp>
      <p:pic>
        <p:nvPicPr>
          <p:cNvPr id="16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343150"/>
            <a:ext cx="34099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11"/>
          <p:cNvSpPr>
            <a:spLocks noChangeArrowheads="1"/>
          </p:cNvSpPr>
          <p:nvPr/>
        </p:nvSpPr>
        <p:spPr bwMode="auto">
          <a:xfrm>
            <a:off x="76200" y="4760913"/>
            <a:ext cx="88392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The compression P-boxes used in modem block ciphers are keyless normally, where a permutation table shows the rules for transposing bits.</a:t>
            </a:r>
          </a:p>
          <a:p>
            <a:pPr marL="457200" indent="-457200" algn="just">
              <a:spcBef>
                <a:spcPts val="600"/>
              </a:spcBef>
              <a:spcAft>
                <a:spcPts val="600"/>
              </a:spcAft>
              <a:buFont typeface="Wingdings" pitchFamily="2" charset="2"/>
              <a:buChar char="Ø"/>
              <a:tabLst>
                <a:tab pos="685800" algn="l"/>
              </a:tabLst>
            </a:pPr>
            <a:r>
              <a:rPr lang="en-US" sz="1700" b="0">
                <a:latin typeface="Verdana" pitchFamily="34" charset="0"/>
                <a:ea typeface="Verdana" pitchFamily="34" charset="0"/>
                <a:cs typeface="Verdana" pitchFamily="34" charset="0"/>
              </a:rPr>
              <a:t>Compression P-boxes are used when we need to permute bits and the same time decrease the number of bits for the next stage of encryption/decryption.</a:t>
            </a:r>
          </a:p>
        </p:txBody>
      </p:sp>
      <p:sp>
        <p:nvSpPr>
          <p:cNvPr id="2" name="Slide Number Placeholder 1"/>
          <p:cNvSpPr>
            <a:spLocks noGrp="1"/>
          </p:cNvSpPr>
          <p:nvPr>
            <p:ph type="sldNum" sz="quarter" idx="10"/>
          </p:nvPr>
        </p:nvSpPr>
        <p:spPr/>
        <p:txBody>
          <a:bodyPr/>
          <a:lstStyle/>
          <a:p>
            <a:pPr>
              <a:defRPr/>
            </a:pPr>
            <a:r>
              <a:rPr lang="en-US" smtClean="0">
                <a:solidFill>
                  <a:srgbClr val="0000FF"/>
                </a:solidFill>
              </a:rPr>
              <a:t>Slide-</a:t>
            </a:r>
            <a:fld id="{89CDD838-E7E1-4729-B91C-65DBF479667D}"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6772</TotalTime>
  <Words>7816</Words>
  <Application>Microsoft Office PowerPoint</Application>
  <PresentationFormat>On-screen Show (4:3)</PresentationFormat>
  <Paragraphs>595</Paragraphs>
  <Slides>62</Slides>
  <Notes>61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Arial Black</vt:lpstr>
      <vt:lpstr>Calibri</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796</cp:revision>
  <dcterms:created xsi:type="dcterms:W3CDTF">2000-01-15T04:50:39Z</dcterms:created>
  <dcterms:modified xsi:type="dcterms:W3CDTF">2023-11-26T16:50:07Z</dcterms:modified>
</cp:coreProperties>
</file>