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370B-1C56-441A-AA42-A5929A076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7CFEBDC-5A7A-4BB5-96C8-61EAAF141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27A696B-D2FB-4A7D-A450-BFD75AC7CE3F}"/>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5" name="Footer Placeholder 4">
            <a:extLst>
              <a:ext uri="{FF2B5EF4-FFF2-40B4-BE49-F238E27FC236}">
                <a16:creationId xmlns:a16="http://schemas.microsoft.com/office/drawing/2014/main" id="{A2C3D72F-3E72-4EF3-BC41-C9DBA9E2EB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01B50A-DF1B-4C1F-B46C-203E3230D8EE}"/>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128202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AB7F-80D0-4FCA-B8F9-21504691839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A04EF6A-1450-4A98-AD1D-C7827D086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9EDB629-699A-4F31-A11B-F77C53DD551B}"/>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5" name="Footer Placeholder 4">
            <a:extLst>
              <a:ext uri="{FF2B5EF4-FFF2-40B4-BE49-F238E27FC236}">
                <a16:creationId xmlns:a16="http://schemas.microsoft.com/office/drawing/2014/main" id="{E3219A38-6AA3-4C4F-A3A9-03457BA3677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507D3A-128A-43B7-BE46-46FC741955C9}"/>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100421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90A35-2FFF-46F1-B4AA-301B3417AF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421313A-3944-4306-BA9B-EBB79DD98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61821C8-6FE0-4AB2-81A2-CE30D0EED481}"/>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5" name="Footer Placeholder 4">
            <a:extLst>
              <a:ext uri="{FF2B5EF4-FFF2-40B4-BE49-F238E27FC236}">
                <a16:creationId xmlns:a16="http://schemas.microsoft.com/office/drawing/2014/main" id="{652CA7E7-A822-4D78-A905-C85458F645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40DBB2-63C3-4CB2-A5F5-B373EC3406CB}"/>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89681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490B-B444-41D1-895F-758644469D5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678B7FA-7755-4BC5-B572-E26EE5A60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07A0E4-23C7-4DD3-AE83-BAF71402F655}"/>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5" name="Footer Placeholder 4">
            <a:extLst>
              <a:ext uri="{FF2B5EF4-FFF2-40B4-BE49-F238E27FC236}">
                <a16:creationId xmlns:a16="http://schemas.microsoft.com/office/drawing/2014/main" id="{53E134E9-8C02-4D16-83CF-ABC0094914F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2AC0110-C18C-4554-A6EB-2D126A83A61D}"/>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290053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1BD3-FF5B-4ADB-8C6F-018E2A6460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B558A3-D3B6-44BD-AD24-5E3B7AE58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2527FB-2459-4F47-B205-BA665FC77D32}"/>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5" name="Footer Placeholder 4">
            <a:extLst>
              <a:ext uri="{FF2B5EF4-FFF2-40B4-BE49-F238E27FC236}">
                <a16:creationId xmlns:a16="http://schemas.microsoft.com/office/drawing/2014/main" id="{9E4AA7D7-E81C-4FF9-8469-7ED7F9770F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D34C50-ADFB-4A3A-AF2D-19694E50F7FA}"/>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184385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689C-81F9-431F-AC86-5CD6049381C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A93AC3F-36E7-4E20-9993-E83E16BFD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EA4A15A-8FC7-4DE7-BD06-E7644E266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C74FF1F-28D3-496F-9EB2-1F696F221C0B}"/>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6" name="Footer Placeholder 5">
            <a:extLst>
              <a:ext uri="{FF2B5EF4-FFF2-40B4-BE49-F238E27FC236}">
                <a16:creationId xmlns:a16="http://schemas.microsoft.com/office/drawing/2014/main" id="{BC6F8656-76F6-47A0-9230-BBDF4DAE34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C3244FC-380C-42A1-8ADE-6D3ED7A1FA25}"/>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427367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61E4-80F8-46ED-B6D8-AB6EF9DB127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B6C61A-950B-426F-8C7E-E33D54371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FD817-B9C3-48D5-A5F0-E7D51869C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BE0AE4F-0CD8-407A-A840-F60336C37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453CF-16B2-4F9C-82C8-782EC3DD3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097F54A-6425-47AE-A8FB-9C62A3165DEF}"/>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8" name="Footer Placeholder 7">
            <a:extLst>
              <a:ext uri="{FF2B5EF4-FFF2-40B4-BE49-F238E27FC236}">
                <a16:creationId xmlns:a16="http://schemas.microsoft.com/office/drawing/2014/main" id="{43136049-FB55-4D8C-B404-93E5B16A9D5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FF8C959-F634-4D4A-87A8-4A3711807843}"/>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101314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937C-993A-4228-9EB8-EBF9142BA05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DCD7B53-4A31-4DBD-8220-76359596757B}"/>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4" name="Footer Placeholder 3">
            <a:extLst>
              <a:ext uri="{FF2B5EF4-FFF2-40B4-BE49-F238E27FC236}">
                <a16:creationId xmlns:a16="http://schemas.microsoft.com/office/drawing/2014/main" id="{3E5EFF81-C380-4C9F-A4E0-993492EBC03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47016B2-3E7C-4625-98D8-E38CA46E2A00}"/>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29694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0A069-D36E-4612-B11A-A5890EBF0454}"/>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3" name="Footer Placeholder 2">
            <a:extLst>
              <a:ext uri="{FF2B5EF4-FFF2-40B4-BE49-F238E27FC236}">
                <a16:creationId xmlns:a16="http://schemas.microsoft.com/office/drawing/2014/main" id="{27B40BD0-2A4C-4524-AA28-1070A506BE5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1E5ED5E-2CB5-4AA4-998A-5FB40E799E35}"/>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68551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0EC0-F5BB-4FD7-9A64-0B6DA890E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A556EAE-9F6C-418C-B4EF-B58D0CE1F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6935820-214D-49CA-8C3E-459683DCF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BE775-F2A0-4C0B-A2E9-D4571A1DF275}"/>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6" name="Footer Placeholder 5">
            <a:extLst>
              <a:ext uri="{FF2B5EF4-FFF2-40B4-BE49-F238E27FC236}">
                <a16:creationId xmlns:a16="http://schemas.microsoft.com/office/drawing/2014/main" id="{CE23FE06-0BAB-4B36-9540-37D7BDD2237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E47BD03-4BCC-458B-A63B-C5CAB37A0A30}"/>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352996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5920-C7E8-4D00-ACBE-8DB698D03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5170ECB-1B52-426C-9D06-F841A6EEA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B1EDC22-7B21-41CA-BBED-FA503E513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74FE4-64CC-4E0D-8A4D-09AD3FC40D7B}"/>
              </a:ext>
            </a:extLst>
          </p:cNvPr>
          <p:cNvSpPr>
            <a:spLocks noGrp="1"/>
          </p:cNvSpPr>
          <p:nvPr>
            <p:ph type="dt" sz="half" idx="10"/>
          </p:nvPr>
        </p:nvSpPr>
        <p:spPr/>
        <p:txBody>
          <a:bodyPr/>
          <a:lstStyle/>
          <a:p>
            <a:fld id="{26EBBFC4-D21E-466E-BFB7-8666F0C2EA5E}" type="datetimeFigureOut">
              <a:rPr lang="en-SG" smtClean="0"/>
              <a:t>28/2/2021</a:t>
            </a:fld>
            <a:endParaRPr lang="en-SG"/>
          </a:p>
        </p:txBody>
      </p:sp>
      <p:sp>
        <p:nvSpPr>
          <p:cNvPr id="6" name="Footer Placeholder 5">
            <a:extLst>
              <a:ext uri="{FF2B5EF4-FFF2-40B4-BE49-F238E27FC236}">
                <a16:creationId xmlns:a16="http://schemas.microsoft.com/office/drawing/2014/main" id="{58227490-0D7D-4CC0-8A43-882EF2245F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3551EE2-7B47-4FA4-A8D5-B03756CA9218}"/>
              </a:ext>
            </a:extLst>
          </p:cNvPr>
          <p:cNvSpPr>
            <a:spLocks noGrp="1"/>
          </p:cNvSpPr>
          <p:nvPr>
            <p:ph type="sldNum" sz="quarter" idx="12"/>
          </p:nvPr>
        </p:nvSpPr>
        <p:spPr/>
        <p:txBody>
          <a:bodyPr/>
          <a:lstStyle/>
          <a:p>
            <a:fld id="{22FB72B1-F8A0-498E-BBF2-E69DDD209E1B}" type="slidenum">
              <a:rPr lang="en-SG" smtClean="0"/>
              <a:t>‹#›</a:t>
            </a:fld>
            <a:endParaRPr lang="en-SG"/>
          </a:p>
        </p:txBody>
      </p:sp>
    </p:spTree>
    <p:extLst>
      <p:ext uri="{BB962C8B-B14F-4D97-AF65-F5344CB8AC3E}">
        <p14:creationId xmlns:p14="http://schemas.microsoft.com/office/powerpoint/2010/main" val="279548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38332-5CCD-4867-82BA-03DE3A449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ED2C1A7-C636-4EAF-A778-D8C01E844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35606B-5379-471F-93B3-58BAA7D40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BFC4-D21E-466E-BFB7-8666F0C2EA5E}" type="datetimeFigureOut">
              <a:rPr lang="en-SG" smtClean="0"/>
              <a:t>28/2/2021</a:t>
            </a:fld>
            <a:endParaRPr lang="en-SG"/>
          </a:p>
        </p:txBody>
      </p:sp>
      <p:sp>
        <p:nvSpPr>
          <p:cNvPr id="5" name="Footer Placeholder 4">
            <a:extLst>
              <a:ext uri="{FF2B5EF4-FFF2-40B4-BE49-F238E27FC236}">
                <a16:creationId xmlns:a16="http://schemas.microsoft.com/office/drawing/2014/main" id="{7AA9555B-94C5-44DD-9FA3-0359C06C4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9D8A768-59A3-4C3A-BF4A-2C017EE24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B72B1-F8A0-498E-BBF2-E69DDD209E1B}" type="slidenum">
              <a:rPr lang="en-SG" smtClean="0"/>
              <a:t>‹#›</a:t>
            </a:fld>
            <a:endParaRPr lang="en-SG"/>
          </a:p>
        </p:txBody>
      </p:sp>
    </p:spTree>
    <p:extLst>
      <p:ext uri="{BB962C8B-B14F-4D97-AF65-F5344CB8AC3E}">
        <p14:creationId xmlns:p14="http://schemas.microsoft.com/office/powerpoint/2010/main" val="172543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03BD71-826E-4CB1-A4D4-E1102CBF33DD}"/>
              </a:ext>
            </a:extLst>
          </p:cNvPr>
          <p:cNvSpPr>
            <a:spLocks noGrp="1"/>
          </p:cNvSpPr>
          <p:nvPr>
            <p:ph type="ctrTitle"/>
          </p:nvPr>
        </p:nvSpPr>
        <p:spPr>
          <a:xfrm>
            <a:off x="4038600" y="1939159"/>
            <a:ext cx="7644627" cy="2751086"/>
          </a:xfrm>
        </p:spPr>
        <p:txBody>
          <a:bodyPr>
            <a:normAutofit/>
          </a:bodyPr>
          <a:lstStyle/>
          <a:p>
            <a:pPr algn="r"/>
            <a:r>
              <a:rPr lang="en-SG" dirty="0"/>
              <a:t>E-Government:</a:t>
            </a:r>
            <a:br>
              <a:rPr lang="en-SG" dirty="0"/>
            </a:br>
            <a:r>
              <a:rPr lang="en-SG" dirty="0"/>
              <a:t> </a:t>
            </a:r>
            <a:r>
              <a:rPr lang="en-SG"/>
              <a:t>Bangladesh Perspective </a:t>
            </a:r>
          </a:p>
        </p:txBody>
      </p:sp>
      <p:sp>
        <p:nvSpPr>
          <p:cNvPr id="3" name="Subtitle 2">
            <a:extLst>
              <a:ext uri="{FF2B5EF4-FFF2-40B4-BE49-F238E27FC236}">
                <a16:creationId xmlns:a16="http://schemas.microsoft.com/office/drawing/2014/main" id="{322CEAB4-F490-4E3B-B28C-C069240C88FB}"/>
              </a:ext>
            </a:extLst>
          </p:cNvPr>
          <p:cNvSpPr>
            <a:spLocks noGrp="1"/>
          </p:cNvSpPr>
          <p:nvPr>
            <p:ph type="subTitle" idx="1"/>
          </p:nvPr>
        </p:nvSpPr>
        <p:spPr>
          <a:xfrm>
            <a:off x="4038600" y="4782320"/>
            <a:ext cx="7644627" cy="1329443"/>
          </a:xfrm>
        </p:spPr>
        <p:txBody>
          <a:bodyPr>
            <a:normAutofit/>
          </a:bodyPr>
          <a:lstStyle/>
          <a:p>
            <a:pPr algn="r"/>
            <a:r>
              <a:rPr lang="en-SG" sz="2200" dirty="0" err="1"/>
              <a:t>Dr.</a:t>
            </a:r>
            <a:r>
              <a:rPr lang="en-SG" sz="2200" dirty="0"/>
              <a:t> Risala T Khan</a:t>
            </a:r>
          </a:p>
          <a:p>
            <a:pPr algn="r"/>
            <a:r>
              <a:rPr lang="en-SG" sz="2200" dirty="0"/>
              <a:t>Professor</a:t>
            </a:r>
          </a:p>
          <a:p>
            <a:pPr algn="r"/>
            <a:r>
              <a:rPr lang="en-SG" sz="2200" dirty="0"/>
              <a:t>IIT, JU</a:t>
            </a:r>
          </a:p>
        </p:txBody>
      </p:sp>
    </p:spTree>
    <p:extLst>
      <p:ext uri="{BB962C8B-B14F-4D97-AF65-F5344CB8AC3E}">
        <p14:creationId xmlns:p14="http://schemas.microsoft.com/office/powerpoint/2010/main" val="12554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AD1EF-5F86-42C0-B484-D8BE78E9026E}"/>
              </a:ext>
            </a:extLst>
          </p:cNvPr>
          <p:cNvSpPr>
            <a:spLocks noGrp="1"/>
          </p:cNvSpPr>
          <p:nvPr>
            <p:ph type="title"/>
          </p:nvPr>
        </p:nvSpPr>
        <p:spPr>
          <a:xfrm>
            <a:off x="686834" y="591344"/>
            <a:ext cx="3200400" cy="5585619"/>
          </a:xfrm>
        </p:spPr>
        <p:txBody>
          <a:bodyPr>
            <a:normAutofit/>
          </a:bodyPr>
          <a:lstStyle/>
          <a:p>
            <a:r>
              <a:rPr lang="en-SG">
                <a:solidFill>
                  <a:srgbClr val="FFFFFF"/>
                </a:solidFill>
              </a:rPr>
              <a:t>Challenges in Health Sector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143ABD-C827-4CEF-8FF2-11F51ABA014C}"/>
              </a:ext>
            </a:extLst>
          </p:cNvPr>
          <p:cNvSpPr>
            <a:spLocks noGrp="1"/>
          </p:cNvSpPr>
          <p:nvPr>
            <p:ph idx="1"/>
          </p:nvPr>
        </p:nvSpPr>
        <p:spPr>
          <a:xfrm>
            <a:off x="4447308" y="591344"/>
            <a:ext cx="6906491" cy="5585619"/>
          </a:xfrm>
        </p:spPr>
        <p:txBody>
          <a:bodyPr anchor="ctr">
            <a:normAutofit/>
          </a:bodyPr>
          <a:lstStyle/>
          <a:p>
            <a:pPr marL="0" indent="0">
              <a:buNone/>
            </a:pPr>
            <a:r>
              <a:rPr lang="en-SG" sz="1700" b="1"/>
              <a:t>Lack of coordination between departments under Ministry of Health and Family Welfare: </a:t>
            </a:r>
          </a:p>
          <a:p>
            <a:pPr lvl="1"/>
            <a:r>
              <a:rPr lang="en-SG" sz="1700" err="1"/>
              <a:t>MoHFW</a:t>
            </a:r>
            <a:r>
              <a:rPr lang="en-SG" sz="1700"/>
              <a:t> is divided into four Departments - DGHS, DGFP, DDA and DNS.</a:t>
            </a:r>
          </a:p>
          <a:p>
            <a:pPr lvl="1"/>
            <a:r>
              <a:rPr lang="en-SG" sz="1700"/>
              <a:t> Among them, DGHS and DGFP have elaborate ICT systems that are used for strategic decision making and planning. </a:t>
            </a:r>
          </a:p>
          <a:p>
            <a:pPr lvl="1"/>
            <a:r>
              <a:rPr lang="en-SG" sz="1700"/>
              <a:t>However, due to a longstanding history of little mutual coordination and cooperation between these two departments, there is little interoperability and integration between the two MIS systems, to the extent that neither department can use data from the other. </a:t>
            </a:r>
          </a:p>
          <a:p>
            <a:pPr lvl="1"/>
            <a:r>
              <a:rPr lang="en-SG" sz="1700"/>
              <a:t>There is significant scope for donor agencies to ensure more optimal operation, since both the MIS systems enjoy significant donor support. </a:t>
            </a:r>
          </a:p>
        </p:txBody>
      </p:sp>
    </p:spTree>
    <p:extLst>
      <p:ext uri="{BB962C8B-B14F-4D97-AF65-F5344CB8AC3E}">
        <p14:creationId xmlns:p14="http://schemas.microsoft.com/office/powerpoint/2010/main" val="403237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96FB25-ED3E-49E3-94ED-A5D413072A5D}"/>
              </a:ext>
            </a:extLst>
          </p:cNvPr>
          <p:cNvSpPr>
            <a:spLocks noGrp="1"/>
          </p:cNvSpPr>
          <p:nvPr>
            <p:ph type="title"/>
          </p:nvPr>
        </p:nvSpPr>
        <p:spPr>
          <a:xfrm>
            <a:off x="841246" y="673770"/>
            <a:ext cx="3644489" cy="2414488"/>
          </a:xfrm>
        </p:spPr>
        <p:txBody>
          <a:bodyPr anchor="t">
            <a:normAutofit/>
          </a:bodyPr>
          <a:lstStyle/>
          <a:p>
            <a:r>
              <a:rPr lang="en-SG" sz="4600">
                <a:solidFill>
                  <a:srgbClr val="FFFFFF"/>
                </a:solidFill>
              </a:rPr>
              <a:t>Challenges in Health Sector(Cont…)</a:t>
            </a:r>
          </a:p>
        </p:txBody>
      </p:sp>
      <p:sp>
        <p:nvSpPr>
          <p:cNvPr id="3" name="Content Placeholder 2">
            <a:extLst>
              <a:ext uri="{FF2B5EF4-FFF2-40B4-BE49-F238E27FC236}">
                <a16:creationId xmlns:a16="http://schemas.microsoft.com/office/drawing/2014/main" id="{F4A9D656-74A6-4021-BA56-D00DB26D0DD6}"/>
              </a:ext>
            </a:extLst>
          </p:cNvPr>
          <p:cNvSpPr>
            <a:spLocks noGrp="1"/>
          </p:cNvSpPr>
          <p:nvPr>
            <p:ph idx="1"/>
          </p:nvPr>
        </p:nvSpPr>
        <p:spPr>
          <a:xfrm>
            <a:off x="6095999" y="882315"/>
            <a:ext cx="5254754" cy="5294647"/>
          </a:xfrm>
        </p:spPr>
        <p:txBody>
          <a:bodyPr>
            <a:normAutofit/>
          </a:bodyPr>
          <a:lstStyle/>
          <a:p>
            <a:pPr marL="0" indent="0">
              <a:buNone/>
            </a:pPr>
            <a:r>
              <a:rPr lang="en-SG" sz="1500" b="1"/>
              <a:t>Dissemination of health content:</a:t>
            </a:r>
          </a:p>
          <a:p>
            <a:pPr lvl="1"/>
            <a:r>
              <a:rPr lang="en-SG" sz="1500"/>
              <a:t>  A2I has recently taken initiative to develop ICT-based health content and information. As such content are increasingly developed, it opens up significant scope for PPPs with telecenters to disseminate health information and content in rural outposts.  </a:t>
            </a:r>
          </a:p>
          <a:p>
            <a:pPr lvl="1"/>
            <a:r>
              <a:rPr lang="en-SG" sz="1500"/>
              <a:t>Union Information Centers (UICs) of the government can also be utilized for ensuring proper dissemination. </a:t>
            </a:r>
          </a:p>
          <a:p>
            <a:pPr marL="0" indent="0">
              <a:buNone/>
            </a:pPr>
            <a:r>
              <a:rPr lang="en-SG" sz="1500" b="1"/>
              <a:t>Development of a national Electronic Medical Record (EMR) Database: </a:t>
            </a:r>
          </a:p>
          <a:p>
            <a:pPr lvl="1"/>
            <a:r>
              <a:rPr lang="en-SG" sz="1500"/>
              <a:t> Fundamental to ICT in Health is an EMR, which DG Health has recently started developing. </a:t>
            </a:r>
          </a:p>
          <a:p>
            <a:pPr lvl="1"/>
            <a:r>
              <a:rPr lang="en-SG" sz="1500"/>
              <a:t>However, the creation of the EMR is extremely resource intensive, and there needs to be a less expensive method for updating the EMR in order to make it truly sustainable. </a:t>
            </a:r>
          </a:p>
          <a:p>
            <a:pPr lvl="1"/>
            <a:r>
              <a:rPr lang="en-SG" sz="1500"/>
              <a:t>m-Health, a new approach to e-Health using mobile phones, is an emerging field which can help facilitate real time data transfer from the ground at very low operational costs, and can also enable use of EMR for clinical decision making by remote doctors. </a:t>
            </a:r>
          </a:p>
        </p:txBody>
      </p:sp>
    </p:spTree>
    <p:extLst>
      <p:ext uri="{BB962C8B-B14F-4D97-AF65-F5344CB8AC3E}">
        <p14:creationId xmlns:p14="http://schemas.microsoft.com/office/powerpoint/2010/main" val="389616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136EB3-CC0C-4100-9585-F03133D5CC88}"/>
              </a:ext>
            </a:extLst>
          </p:cNvPr>
          <p:cNvSpPr>
            <a:spLocks noGrp="1"/>
          </p:cNvSpPr>
          <p:nvPr>
            <p:ph type="title"/>
          </p:nvPr>
        </p:nvSpPr>
        <p:spPr>
          <a:xfrm>
            <a:off x="630936" y="630936"/>
            <a:ext cx="3599688" cy="1463040"/>
          </a:xfrm>
        </p:spPr>
        <p:txBody>
          <a:bodyPr anchor="ctr">
            <a:normAutofit/>
          </a:bodyPr>
          <a:lstStyle/>
          <a:p>
            <a:r>
              <a:rPr lang="en-SG" sz="2300">
                <a:solidFill>
                  <a:srgbClr val="FFFFFF"/>
                </a:solidFill>
              </a:rPr>
              <a:t>E-Government Initiatives in Key Development Sectors of Bangladesh (Cont..)</a:t>
            </a:r>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C576AA-0F8C-4108-960D-006F498B2D42}"/>
              </a:ext>
            </a:extLst>
          </p:cNvPr>
          <p:cNvSpPr>
            <a:spLocks noGrp="1"/>
          </p:cNvSpPr>
          <p:nvPr>
            <p:ph idx="1"/>
          </p:nvPr>
        </p:nvSpPr>
        <p:spPr>
          <a:xfrm>
            <a:off x="4474462" y="630936"/>
            <a:ext cx="7074409" cy="1463040"/>
          </a:xfrm>
        </p:spPr>
        <p:txBody>
          <a:bodyPr anchor="ctr">
            <a:normAutofit/>
          </a:bodyPr>
          <a:lstStyle/>
          <a:p>
            <a:r>
              <a:rPr lang="en-SG" sz="1500" b="1">
                <a:solidFill>
                  <a:srgbClr val="FFFFFF"/>
                </a:solidFill>
              </a:rPr>
              <a:t>Education Sector:</a:t>
            </a:r>
            <a:endParaRPr lang="en-SG" sz="1500">
              <a:solidFill>
                <a:srgbClr val="FFFFFF"/>
              </a:solidFill>
            </a:endParaRPr>
          </a:p>
          <a:p>
            <a:pPr lvl="1"/>
            <a:r>
              <a:rPr lang="en-SG" sz="1500">
                <a:solidFill>
                  <a:srgbClr val="FFFFFF"/>
                </a:solidFill>
              </a:rPr>
              <a:t>In the area of education, there has been notable progress with respect to education-related citizen services compared to use of ICTs in education.   </a:t>
            </a:r>
          </a:p>
          <a:p>
            <a:pPr lvl="1"/>
            <a:r>
              <a:rPr lang="en-SG" sz="1500">
                <a:solidFill>
                  <a:srgbClr val="FFFFFF"/>
                </a:solidFill>
              </a:rPr>
              <a:t>In education, some notable projects divided into broad categories are:</a:t>
            </a:r>
          </a:p>
          <a:p>
            <a:pPr marL="457200" lvl="1" indent="0">
              <a:buNone/>
            </a:pPr>
            <a:r>
              <a:rPr lang="en-SG" sz="1500">
                <a:solidFill>
                  <a:srgbClr val="FFFFFF"/>
                </a:solidFill>
              </a:rPr>
              <a:t> </a:t>
            </a:r>
          </a:p>
        </p:txBody>
      </p:sp>
      <p:graphicFrame>
        <p:nvGraphicFramePr>
          <p:cNvPr id="4" name="Table 3">
            <a:extLst>
              <a:ext uri="{FF2B5EF4-FFF2-40B4-BE49-F238E27FC236}">
                <a16:creationId xmlns:a16="http://schemas.microsoft.com/office/drawing/2014/main" id="{F6450391-9495-41A4-8CC8-1B033D25EC20}"/>
              </a:ext>
            </a:extLst>
          </p:cNvPr>
          <p:cNvGraphicFramePr>
            <a:graphicFrameLocks noGrp="1"/>
          </p:cNvGraphicFramePr>
          <p:nvPr>
            <p:extLst>
              <p:ext uri="{D42A27DB-BD31-4B8C-83A1-F6EECF244321}">
                <p14:modId xmlns:p14="http://schemas.microsoft.com/office/powerpoint/2010/main" val="2659700536"/>
              </p:ext>
            </p:extLst>
          </p:nvPr>
        </p:nvGraphicFramePr>
        <p:xfrm>
          <a:off x="1338030" y="2971800"/>
          <a:ext cx="9503749" cy="3278489"/>
        </p:xfrm>
        <a:graphic>
          <a:graphicData uri="http://schemas.openxmlformats.org/drawingml/2006/table">
            <a:tbl>
              <a:tblPr firstRow="1" bandRow="1">
                <a:tableStyleId>{5C22544A-7EE6-4342-B048-85BDC9FD1C3A}</a:tableStyleId>
              </a:tblPr>
              <a:tblGrid>
                <a:gridCol w="2815486">
                  <a:extLst>
                    <a:ext uri="{9D8B030D-6E8A-4147-A177-3AD203B41FA5}">
                      <a16:colId xmlns:a16="http://schemas.microsoft.com/office/drawing/2014/main" val="2089898980"/>
                    </a:ext>
                  </a:extLst>
                </a:gridCol>
                <a:gridCol w="6688263">
                  <a:extLst>
                    <a:ext uri="{9D8B030D-6E8A-4147-A177-3AD203B41FA5}">
                      <a16:colId xmlns:a16="http://schemas.microsoft.com/office/drawing/2014/main" val="2903848809"/>
                    </a:ext>
                  </a:extLst>
                </a:gridCol>
              </a:tblGrid>
              <a:tr h="402943">
                <a:tc>
                  <a:txBody>
                    <a:bodyPr/>
                    <a:lstStyle/>
                    <a:p>
                      <a:r>
                        <a:rPr lang="en-SG" sz="1800"/>
                        <a:t>AREA</a:t>
                      </a:r>
                    </a:p>
                  </a:txBody>
                  <a:tcPr marL="91578" marR="91578" marT="45789" marB="45789"/>
                </a:tc>
                <a:tc>
                  <a:txBody>
                    <a:bodyPr/>
                    <a:lstStyle/>
                    <a:p>
                      <a:r>
                        <a:rPr lang="en-SG" sz="1800"/>
                        <a:t>PROJECT</a:t>
                      </a:r>
                    </a:p>
                  </a:txBody>
                  <a:tcPr marL="91578" marR="91578" marT="45789" marB="45789"/>
                </a:tc>
                <a:extLst>
                  <a:ext uri="{0D108BD9-81ED-4DB2-BD59-A6C34878D82A}">
                    <a16:rowId xmlns:a16="http://schemas.microsoft.com/office/drawing/2014/main" val="199291566"/>
                  </a:ext>
                </a:extLst>
              </a:tr>
              <a:tr h="2875546">
                <a:tc>
                  <a:txBody>
                    <a:bodyPr/>
                    <a:lstStyle/>
                    <a:p>
                      <a:r>
                        <a:rPr lang="en-SG" sz="1800"/>
                        <a:t>Citizen E services </a:t>
                      </a:r>
                    </a:p>
                  </a:txBody>
                  <a:tcPr marL="91578" marR="91578" marT="45789" marB="45789"/>
                </a:tc>
                <a:tc>
                  <a:txBody>
                    <a:bodyPr/>
                    <a:lstStyle/>
                    <a:p>
                      <a:pPr marL="342900" indent="-342900">
                        <a:buFont typeface="+mj-lt"/>
                        <a:buAutoNum type="arabicPeriod"/>
                      </a:pPr>
                      <a:r>
                        <a:rPr lang="en-SG" sz="1800"/>
                        <a:t>SMS and email based public exam results </a:t>
                      </a:r>
                    </a:p>
                    <a:p>
                      <a:pPr marL="342900" indent="-342900">
                        <a:buFont typeface="+mj-lt"/>
                        <a:buAutoNum type="arabicPeriod"/>
                      </a:pPr>
                      <a:r>
                        <a:rPr lang="en-SG" sz="1800"/>
                        <a:t>Online students registration for SSC/HS C students </a:t>
                      </a:r>
                    </a:p>
                    <a:p>
                      <a:pPr marL="342900" indent="-342900">
                        <a:buFont typeface="+mj-lt"/>
                        <a:buAutoNum type="arabicPeriod"/>
                      </a:pPr>
                      <a:r>
                        <a:rPr lang="en-SG" sz="1800"/>
                        <a:t>E-books of all public school books made available online </a:t>
                      </a:r>
                    </a:p>
                    <a:p>
                      <a:pPr marL="342900" indent="-342900">
                        <a:buFont typeface="+mj-lt"/>
                        <a:buAutoNum type="arabicPeriod"/>
                      </a:pPr>
                      <a:r>
                        <a:rPr lang="en-SG" sz="1800"/>
                        <a:t>Online student admission by some colleges under National University</a:t>
                      </a:r>
                    </a:p>
                    <a:p>
                      <a:pPr marL="342900" indent="-342900">
                        <a:buFont typeface="+mj-lt"/>
                        <a:buAutoNum type="arabicPeriod"/>
                      </a:pPr>
                      <a:r>
                        <a:rPr lang="en-SG" sz="1800"/>
                        <a:t> SMS based registration for university admission test at Shahjalal University, and </a:t>
                      </a:r>
                    </a:p>
                    <a:p>
                      <a:pPr marL="342900" indent="-342900">
                        <a:buFont typeface="+mj-lt"/>
                        <a:buAutoNum type="arabicPeriod"/>
                      </a:pPr>
                      <a:r>
                        <a:rPr lang="en-SG" sz="1800"/>
                        <a:t>SMS based dissemination of exam results</a:t>
                      </a:r>
                    </a:p>
                    <a:p>
                      <a:pPr marL="342900" indent="-342900">
                        <a:buFont typeface="+mj-lt"/>
                        <a:buAutoNum type="arabicPeriod"/>
                      </a:pPr>
                      <a:r>
                        <a:rPr lang="en-SG" sz="1800"/>
                        <a:t> ICT enabled innovative class room project in collaboration with Microsoft </a:t>
                      </a:r>
                    </a:p>
                  </a:txBody>
                  <a:tcPr marL="91578" marR="91578" marT="45789" marB="45789"/>
                </a:tc>
                <a:extLst>
                  <a:ext uri="{0D108BD9-81ED-4DB2-BD59-A6C34878D82A}">
                    <a16:rowId xmlns:a16="http://schemas.microsoft.com/office/drawing/2014/main" val="2560875323"/>
                  </a:ext>
                </a:extLst>
              </a:tr>
            </a:tbl>
          </a:graphicData>
        </a:graphic>
      </p:graphicFrame>
    </p:spTree>
    <p:extLst>
      <p:ext uri="{BB962C8B-B14F-4D97-AF65-F5344CB8AC3E}">
        <p14:creationId xmlns:p14="http://schemas.microsoft.com/office/powerpoint/2010/main" val="110202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5F4E17-8C5C-48EE-8DC3-DAFA4412E80A}"/>
              </a:ext>
            </a:extLst>
          </p:cNvPr>
          <p:cNvSpPr>
            <a:spLocks noGrp="1"/>
          </p:cNvSpPr>
          <p:nvPr>
            <p:ph type="title"/>
          </p:nvPr>
        </p:nvSpPr>
        <p:spPr>
          <a:xfrm>
            <a:off x="630936" y="630936"/>
            <a:ext cx="3599688" cy="1463040"/>
          </a:xfrm>
        </p:spPr>
        <p:txBody>
          <a:bodyPr anchor="ctr">
            <a:normAutofit/>
          </a:bodyPr>
          <a:lstStyle/>
          <a:p>
            <a:r>
              <a:rPr lang="en-SG" sz="4800">
                <a:solidFill>
                  <a:srgbClr val="FFFFFF"/>
                </a:solidFill>
              </a:rPr>
              <a:t>Cont….</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3FFA203-382C-47E2-B061-C4D329481890}"/>
              </a:ext>
            </a:extLst>
          </p:cNvPr>
          <p:cNvSpPr>
            <a:spLocks noGrp="1"/>
          </p:cNvSpPr>
          <p:nvPr>
            <p:ph idx="1"/>
          </p:nvPr>
        </p:nvSpPr>
        <p:spPr>
          <a:xfrm>
            <a:off x="4474462" y="630936"/>
            <a:ext cx="7074409" cy="1463040"/>
          </a:xfrm>
        </p:spPr>
        <p:txBody>
          <a:bodyPr anchor="ctr">
            <a:normAutofit/>
          </a:bodyPr>
          <a:lstStyle/>
          <a:p>
            <a:endParaRPr lang="en-US" sz="2200">
              <a:solidFill>
                <a:srgbClr val="FFFFFF"/>
              </a:solidFill>
            </a:endParaRPr>
          </a:p>
        </p:txBody>
      </p:sp>
      <p:graphicFrame>
        <p:nvGraphicFramePr>
          <p:cNvPr id="7" name="Content Placeholder 3">
            <a:extLst>
              <a:ext uri="{FF2B5EF4-FFF2-40B4-BE49-F238E27FC236}">
                <a16:creationId xmlns:a16="http://schemas.microsoft.com/office/drawing/2014/main" id="{00725DD3-3AE9-4E8B-8653-1FD1297C6C42}"/>
              </a:ext>
            </a:extLst>
          </p:cNvPr>
          <p:cNvGraphicFramePr>
            <a:graphicFrameLocks/>
          </p:cNvGraphicFramePr>
          <p:nvPr>
            <p:extLst>
              <p:ext uri="{D42A27DB-BD31-4B8C-83A1-F6EECF244321}">
                <p14:modId xmlns:p14="http://schemas.microsoft.com/office/powerpoint/2010/main" val="324183378"/>
              </p:ext>
            </p:extLst>
          </p:nvPr>
        </p:nvGraphicFramePr>
        <p:xfrm>
          <a:off x="630936" y="3166837"/>
          <a:ext cx="10917937" cy="2888415"/>
        </p:xfrm>
        <a:graphic>
          <a:graphicData uri="http://schemas.openxmlformats.org/drawingml/2006/table">
            <a:tbl>
              <a:tblPr firstRow="1" bandRow="1">
                <a:tableStyleId>{5C22544A-7EE6-4342-B048-85BDC9FD1C3A}</a:tableStyleId>
              </a:tblPr>
              <a:tblGrid>
                <a:gridCol w="4425741">
                  <a:extLst>
                    <a:ext uri="{9D8B030D-6E8A-4147-A177-3AD203B41FA5}">
                      <a16:colId xmlns:a16="http://schemas.microsoft.com/office/drawing/2014/main" val="1244867426"/>
                    </a:ext>
                  </a:extLst>
                </a:gridCol>
                <a:gridCol w="6492196">
                  <a:extLst>
                    <a:ext uri="{9D8B030D-6E8A-4147-A177-3AD203B41FA5}">
                      <a16:colId xmlns:a16="http://schemas.microsoft.com/office/drawing/2014/main" val="1391375965"/>
                    </a:ext>
                  </a:extLst>
                </a:gridCol>
              </a:tblGrid>
              <a:tr h="355001">
                <a:tc>
                  <a:txBody>
                    <a:bodyPr/>
                    <a:lstStyle/>
                    <a:p>
                      <a:r>
                        <a:rPr lang="en-SG" sz="1600"/>
                        <a:t>AREA</a:t>
                      </a:r>
                    </a:p>
                  </a:txBody>
                  <a:tcPr marL="80682" marR="80682" marT="40341" marB="40341"/>
                </a:tc>
                <a:tc>
                  <a:txBody>
                    <a:bodyPr/>
                    <a:lstStyle/>
                    <a:p>
                      <a:r>
                        <a:rPr lang="en-SG" sz="1600"/>
                        <a:t>PROJECT</a:t>
                      </a:r>
                    </a:p>
                  </a:txBody>
                  <a:tcPr marL="80682" marR="80682" marT="40341" marB="40341"/>
                </a:tc>
                <a:extLst>
                  <a:ext uri="{0D108BD9-81ED-4DB2-BD59-A6C34878D82A}">
                    <a16:rowId xmlns:a16="http://schemas.microsoft.com/office/drawing/2014/main" val="3016883702"/>
                  </a:ext>
                </a:extLst>
              </a:tr>
              <a:tr h="2533414">
                <a:tc>
                  <a:txBody>
                    <a:bodyPr/>
                    <a:lstStyle/>
                    <a:p>
                      <a:r>
                        <a:rPr lang="en-SG" sz="1600"/>
                        <a:t>Internal automation </a:t>
                      </a:r>
                    </a:p>
                  </a:txBody>
                  <a:tcPr marL="80682" marR="80682" marT="40341" marB="40341"/>
                </a:tc>
                <a:tc>
                  <a:txBody>
                    <a:bodyPr/>
                    <a:lstStyle/>
                    <a:p>
                      <a:pPr marL="342900" indent="-342900">
                        <a:buFont typeface="+mj-lt"/>
                        <a:buAutoNum type="arabicPeriod"/>
                      </a:pPr>
                      <a:r>
                        <a:rPr lang="en-SG" sz="1600"/>
                        <a:t>Development of Self-Learning Multimedia Teachers’ Training Materials (SLMTTM), or multimedia content to help teachers deliver lessons. </a:t>
                      </a:r>
                    </a:p>
                    <a:p>
                      <a:pPr marL="342900" indent="-342900">
                        <a:buFont typeface="+mj-lt"/>
                        <a:buAutoNum type="arabicPeriod"/>
                      </a:pPr>
                      <a:r>
                        <a:rPr lang="en-SG" sz="1600"/>
                        <a:t>Informative and interactive websites of all the entities under Ministry of Education. </a:t>
                      </a:r>
                    </a:p>
                    <a:p>
                      <a:pPr marL="342900" indent="-342900">
                        <a:buFont typeface="+mj-lt"/>
                        <a:buAutoNum type="arabicPeriod"/>
                      </a:pPr>
                      <a:r>
                        <a:rPr lang="en-SG" sz="1600"/>
                        <a:t>Education GIS – map based software to show density of academic institutions in various regions </a:t>
                      </a:r>
                    </a:p>
                    <a:p>
                      <a:pPr marL="342900" indent="-342900">
                        <a:buFont typeface="+mj-lt"/>
                        <a:buAutoNum type="arabicPeriod"/>
                      </a:pPr>
                      <a:r>
                        <a:rPr lang="en-SG" sz="1600"/>
                        <a:t>Provision of internet connectivity to 1200 schools by Bangladesh Computer Council </a:t>
                      </a:r>
                    </a:p>
                    <a:p>
                      <a:pPr marL="342900" indent="-342900">
                        <a:buFont typeface="+mj-lt"/>
                        <a:buAutoNum type="arabicPeriod"/>
                      </a:pPr>
                      <a:r>
                        <a:rPr lang="en-SG" sz="1600"/>
                        <a:t>Establishment of computer labs with multimedia projectors </a:t>
                      </a:r>
                    </a:p>
                  </a:txBody>
                  <a:tcPr marL="80682" marR="80682" marT="40341" marB="40341"/>
                </a:tc>
                <a:extLst>
                  <a:ext uri="{0D108BD9-81ED-4DB2-BD59-A6C34878D82A}">
                    <a16:rowId xmlns:a16="http://schemas.microsoft.com/office/drawing/2014/main" val="2978084190"/>
                  </a:ext>
                </a:extLst>
              </a:tr>
            </a:tbl>
          </a:graphicData>
        </a:graphic>
      </p:graphicFrame>
    </p:spTree>
    <p:extLst>
      <p:ext uri="{BB962C8B-B14F-4D97-AF65-F5344CB8AC3E}">
        <p14:creationId xmlns:p14="http://schemas.microsoft.com/office/powerpoint/2010/main" val="22687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A30A436-38D8-461F-91EE-60EE6FFE86CE}"/>
              </a:ext>
            </a:extLst>
          </p:cNvPr>
          <p:cNvSpPr>
            <a:spLocks noGrp="1"/>
          </p:cNvSpPr>
          <p:nvPr>
            <p:ph type="title"/>
          </p:nvPr>
        </p:nvSpPr>
        <p:spPr>
          <a:xfrm>
            <a:off x="841246" y="673770"/>
            <a:ext cx="3644489" cy="2414488"/>
          </a:xfrm>
        </p:spPr>
        <p:txBody>
          <a:bodyPr anchor="t">
            <a:normAutofit/>
          </a:bodyPr>
          <a:lstStyle/>
          <a:p>
            <a:r>
              <a:rPr lang="en-SG" sz="5400">
                <a:solidFill>
                  <a:srgbClr val="FFFFFF"/>
                </a:solidFill>
              </a:rPr>
              <a:t>Challenges in Education Sector</a:t>
            </a:r>
          </a:p>
        </p:txBody>
      </p:sp>
      <p:sp>
        <p:nvSpPr>
          <p:cNvPr id="3" name="Content Placeholder 2">
            <a:extLst>
              <a:ext uri="{FF2B5EF4-FFF2-40B4-BE49-F238E27FC236}">
                <a16:creationId xmlns:a16="http://schemas.microsoft.com/office/drawing/2014/main" id="{2190570D-C48F-47C7-81FD-EEBC56CE88D0}"/>
              </a:ext>
            </a:extLst>
          </p:cNvPr>
          <p:cNvSpPr>
            <a:spLocks noGrp="1"/>
          </p:cNvSpPr>
          <p:nvPr>
            <p:ph idx="1"/>
          </p:nvPr>
        </p:nvSpPr>
        <p:spPr>
          <a:xfrm>
            <a:off x="6095999" y="882315"/>
            <a:ext cx="5254754" cy="5294647"/>
          </a:xfrm>
        </p:spPr>
        <p:txBody>
          <a:bodyPr>
            <a:normAutofit/>
          </a:bodyPr>
          <a:lstStyle/>
          <a:p>
            <a:pPr marL="0" indent="0">
              <a:buNone/>
            </a:pPr>
            <a:r>
              <a:rPr lang="en-SG" sz="2000" b="1"/>
              <a:t>Too much focus on ICT literacy versus ICT-based learning: </a:t>
            </a:r>
          </a:p>
          <a:p>
            <a:pPr lvl="1"/>
            <a:r>
              <a:rPr lang="en-SG" sz="2000"/>
              <a:t>Governments, including the present one, have so far focused disproportionately on ICT literacy, i.e. training 'about' computers, as opposed to ICT-based learning, or training 'using' computers. </a:t>
            </a:r>
          </a:p>
          <a:p>
            <a:pPr lvl="1"/>
            <a:r>
              <a:rPr lang="en-SG" sz="2000"/>
              <a:t>Optimal use of ICT in the education sector should constitute the use ICT tools and content for facilitating the teaching and learning of difficult-to-teach-and-learn subjects like math or science. </a:t>
            </a:r>
          </a:p>
          <a:p>
            <a:pPr lvl="1"/>
            <a:r>
              <a:rPr lang="en-SG" sz="2000"/>
              <a:t>Donors can play a role in catalyzing a shift in paradigm and bringing national focus on ICT-based learning. </a:t>
            </a:r>
          </a:p>
        </p:txBody>
      </p:sp>
    </p:spTree>
    <p:extLst>
      <p:ext uri="{BB962C8B-B14F-4D97-AF65-F5344CB8AC3E}">
        <p14:creationId xmlns:p14="http://schemas.microsoft.com/office/powerpoint/2010/main" val="112259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7D8868F-ADD8-4752-B022-BEC3D6EA0B2F}"/>
              </a:ext>
            </a:extLst>
          </p:cNvPr>
          <p:cNvSpPr>
            <a:spLocks noGrp="1"/>
          </p:cNvSpPr>
          <p:nvPr>
            <p:ph type="title"/>
          </p:nvPr>
        </p:nvSpPr>
        <p:spPr>
          <a:xfrm>
            <a:off x="841246" y="673770"/>
            <a:ext cx="3644489" cy="2414488"/>
          </a:xfrm>
        </p:spPr>
        <p:txBody>
          <a:bodyPr anchor="t">
            <a:normAutofit/>
          </a:bodyPr>
          <a:lstStyle/>
          <a:p>
            <a:r>
              <a:rPr lang="en-SG" sz="4600">
                <a:solidFill>
                  <a:srgbClr val="FFFFFF"/>
                </a:solidFill>
              </a:rPr>
              <a:t>Challenges in Education Sector(Cont..)</a:t>
            </a:r>
          </a:p>
        </p:txBody>
      </p:sp>
      <p:sp>
        <p:nvSpPr>
          <p:cNvPr id="3" name="Content Placeholder 2">
            <a:extLst>
              <a:ext uri="{FF2B5EF4-FFF2-40B4-BE49-F238E27FC236}">
                <a16:creationId xmlns:a16="http://schemas.microsoft.com/office/drawing/2014/main" id="{545CC5E7-45B4-4B1D-B769-749DEC365D8F}"/>
              </a:ext>
            </a:extLst>
          </p:cNvPr>
          <p:cNvSpPr>
            <a:spLocks noGrp="1"/>
          </p:cNvSpPr>
          <p:nvPr>
            <p:ph idx="1"/>
          </p:nvPr>
        </p:nvSpPr>
        <p:spPr>
          <a:xfrm>
            <a:off x="6095999" y="882315"/>
            <a:ext cx="5254754" cy="5294647"/>
          </a:xfrm>
        </p:spPr>
        <p:txBody>
          <a:bodyPr>
            <a:normAutofit/>
          </a:bodyPr>
          <a:lstStyle/>
          <a:p>
            <a:pPr marL="0" indent="0">
              <a:buNone/>
            </a:pPr>
            <a:r>
              <a:rPr lang="en-SG" sz="2200" b="1"/>
              <a:t>Teacher's training institutes are not ICT enabled: </a:t>
            </a:r>
          </a:p>
          <a:p>
            <a:pPr lvl="1"/>
            <a:r>
              <a:rPr lang="en-SG" sz="2200"/>
              <a:t> Although multimedia capacity has been developed in some TTIs across Bangladesh, they are mostly focused on training "computer teachers". </a:t>
            </a:r>
          </a:p>
          <a:p>
            <a:pPr lvl="1"/>
            <a:r>
              <a:rPr lang="en-SG" sz="2200"/>
              <a:t>For use of ICT-based learning in all disciplines, all teachers need to be trained in the use of ICTs in the classroom. </a:t>
            </a:r>
          </a:p>
          <a:p>
            <a:pPr lvl="1"/>
            <a:r>
              <a:rPr lang="en-SG" sz="2200"/>
              <a:t>Capacity of these TTIs also needs to be improved, both in terms of ICT infrastructure as well as improvement of the trainers themselves</a:t>
            </a:r>
          </a:p>
          <a:p>
            <a:pPr lvl="1"/>
            <a:endParaRPr lang="en-SG" sz="2200"/>
          </a:p>
        </p:txBody>
      </p:sp>
    </p:spTree>
    <p:extLst>
      <p:ext uri="{BB962C8B-B14F-4D97-AF65-F5344CB8AC3E}">
        <p14:creationId xmlns:p14="http://schemas.microsoft.com/office/powerpoint/2010/main" val="162991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5FD50-F70D-4513-AAB7-AF4D553DE14A}"/>
              </a:ext>
            </a:extLst>
          </p:cNvPr>
          <p:cNvSpPr>
            <a:spLocks noGrp="1"/>
          </p:cNvSpPr>
          <p:nvPr>
            <p:ph type="title"/>
          </p:nvPr>
        </p:nvSpPr>
        <p:spPr>
          <a:xfrm>
            <a:off x="838200" y="365125"/>
            <a:ext cx="10515600" cy="1325563"/>
          </a:xfrm>
        </p:spPr>
        <p:txBody>
          <a:bodyPr>
            <a:normAutofit/>
          </a:bodyPr>
          <a:lstStyle/>
          <a:p>
            <a:r>
              <a:rPr lang="en-SG" sz="5000"/>
              <a:t>Challenges in Education Sector(Cont..)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875D66-7A38-41B9-8112-30E8F402BFBD}"/>
              </a:ext>
            </a:extLst>
          </p:cNvPr>
          <p:cNvSpPr>
            <a:spLocks noGrp="1"/>
          </p:cNvSpPr>
          <p:nvPr>
            <p:ph idx="1"/>
          </p:nvPr>
        </p:nvSpPr>
        <p:spPr>
          <a:xfrm>
            <a:off x="838200" y="1929384"/>
            <a:ext cx="10515600" cy="4251960"/>
          </a:xfrm>
        </p:spPr>
        <p:txBody>
          <a:bodyPr>
            <a:normAutofit/>
          </a:bodyPr>
          <a:lstStyle/>
          <a:p>
            <a:pPr marL="0" indent="0">
              <a:buNone/>
            </a:pPr>
            <a:r>
              <a:rPr lang="en-SG" sz="1900" b="1"/>
              <a:t>Lack of ICT-based (e.g. multimedia) content:</a:t>
            </a:r>
            <a:r>
              <a:rPr lang="en-SG" sz="1900"/>
              <a:t> </a:t>
            </a:r>
          </a:p>
          <a:p>
            <a:pPr lvl="1"/>
            <a:r>
              <a:rPr lang="en-SG" sz="1900"/>
              <a:t>There is a terrible shortage of multimedia and other ICT content for teaching and learning in the classroom and beyond.</a:t>
            </a:r>
          </a:p>
          <a:p>
            <a:pPr lvl="1"/>
            <a:r>
              <a:rPr lang="en-SG" sz="1900"/>
              <a:t> The government can develop its own content for primary and secondary schools, as well as undertake PPP partnerships with NGOs and the private sector for development of various kinds of educational content. </a:t>
            </a:r>
          </a:p>
          <a:p>
            <a:pPr marL="0" indent="0">
              <a:buNone/>
            </a:pPr>
            <a:r>
              <a:rPr lang="en-SG" sz="1900" b="1"/>
              <a:t>ICT infrastructure development for tertiary education: </a:t>
            </a:r>
          </a:p>
          <a:p>
            <a:pPr lvl="1"/>
            <a:r>
              <a:rPr lang="en-SG" sz="1900"/>
              <a:t>MoEdu (Ministry of Ecucation) has allocated a disproportionate amount of resources to primary schools for development of ICT infrastructure.</a:t>
            </a:r>
          </a:p>
          <a:p>
            <a:pPr lvl="1"/>
            <a:r>
              <a:rPr lang="en-SG" sz="1900"/>
              <a:t> Developing infrastructure in the numerous primary institutions is not only resource consuming, but also should receive less priority compared to tertiary institutions where a multimediaenabled classroom environment is all the more crucial.</a:t>
            </a:r>
          </a:p>
          <a:p>
            <a:pPr lvl="1"/>
            <a:r>
              <a:rPr lang="en-SG" sz="1900"/>
              <a:t> Particularly neglected have been the numerous colleges under National University, which provides tertiary education to more than 70% of the total volume of students each year. </a:t>
            </a:r>
          </a:p>
        </p:txBody>
      </p:sp>
    </p:spTree>
    <p:extLst>
      <p:ext uri="{BB962C8B-B14F-4D97-AF65-F5344CB8AC3E}">
        <p14:creationId xmlns:p14="http://schemas.microsoft.com/office/powerpoint/2010/main" val="28537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97048-0E19-4C37-AA25-49D0C343BC4A}"/>
              </a:ext>
            </a:extLst>
          </p:cNvPr>
          <p:cNvSpPr>
            <a:spLocks noGrp="1"/>
          </p:cNvSpPr>
          <p:nvPr>
            <p:ph type="title"/>
          </p:nvPr>
        </p:nvSpPr>
        <p:spPr>
          <a:xfrm>
            <a:off x="841248" y="548640"/>
            <a:ext cx="3600860" cy="5431536"/>
          </a:xfrm>
        </p:spPr>
        <p:txBody>
          <a:bodyPr>
            <a:normAutofit/>
          </a:bodyPr>
          <a:lstStyle/>
          <a:p>
            <a:r>
              <a:rPr lang="en-SG" sz="5000"/>
              <a:t>Some Appreciated Steps of Government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ED658E-3BC9-450C-BC61-1DA8D70FD25B}"/>
              </a:ext>
            </a:extLst>
          </p:cNvPr>
          <p:cNvSpPr>
            <a:spLocks noGrp="1"/>
          </p:cNvSpPr>
          <p:nvPr>
            <p:ph idx="1"/>
          </p:nvPr>
        </p:nvSpPr>
        <p:spPr>
          <a:xfrm>
            <a:off x="5126418" y="552091"/>
            <a:ext cx="6224335" cy="5431536"/>
          </a:xfrm>
        </p:spPr>
        <p:txBody>
          <a:bodyPr anchor="ctr">
            <a:normAutofit/>
          </a:bodyPr>
          <a:lstStyle/>
          <a:p>
            <a:pPr marL="0" indent="0">
              <a:buNone/>
            </a:pPr>
            <a:r>
              <a:rPr lang="en-SG" sz="2200" b="1"/>
              <a:t>150 dollar laptop production: </a:t>
            </a:r>
          </a:p>
          <a:p>
            <a:pPr lvl="1"/>
            <a:r>
              <a:rPr lang="en-SG" sz="2200"/>
              <a:t>Government has taken a great step to take the rural students closure to the world.  </a:t>
            </a:r>
          </a:p>
          <a:p>
            <a:pPr lvl="1"/>
            <a:r>
              <a:rPr lang="en-SG" sz="2200"/>
              <a:t> Bangladesh is going to produce student laptop under “1 Laptop per student” project which will cost Tk. 10,000-12,000 in Bangladesh currency.  </a:t>
            </a:r>
          </a:p>
          <a:p>
            <a:pPr lvl="1"/>
            <a:r>
              <a:rPr lang="en-SG" sz="2200"/>
              <a:t>This project has started from May 2011. If this step comes to success then a lot of Bangladeshi rural students can be taken to touch of the knowledge of internet. </a:t>
            </a:r>
          </a:p>
          <a:p>
            <a:pPr lvl="1"/>
            <a:r>
              <a:rPr lang="en-SG" sz="2200"/>
              <a:t>The best thing about this, thousands of rural students will get it for Tk3000-9000 only. </a:t>
            </a:r>
          </a:p>
        </p:txBody>
      </p:sp>
    </p:spTree>
    <p:extLst>
      <p:ext uri="{BB962C8B-B14F-4D97-AF65-F5344CB8AC3E}">
        <p14:creationId xmlns:p14="http://schemas.microsoft.com/office/powerpoint/2010/main" val="187558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47A58-0AE1-467F-AA98-6443D3D2BB0C}"/>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DA40D7-3B21-4A68-862A-F45D08FE56F8}"/>
              </a:ext>
            </a:extLst>
          </p:cNvPr>
          <p:cNvSpPr>
            <a:spLocks noGrp="1"/>
          </p:cNvSpPr>
          <p:nvPr>
            <p:ph idx="1"/>
          </p:nvPr>
        </p:nvSpPr>
        <p:spPr>
          <a:xfrm>
            <a:off x="5126418" y="552091"/>
            <a:ext cx="6224335" cy="5431536"/>
          </a:xfrm>
        </p:spPr>
        <p:txBody>
          <a:bodyPr anchor="ctr">
            <a:normAutofit/>
          </a:bodyPr>
          <a:lstStyle/>
          <a:p>
            <a:pPr marL="0" indent="0">
              <a:buNone/>
            </a:pPr>
            <a:r>
              <a:rPr lang="en-SG" sz="1400" b="1"/>
              <a:t>Union Info Centers: </a:t>
            </a:r>
          </a:p>
          <a:p>
            <a:pPr lvl="1"/>
            <a:r>
              <a:rPr lang="en-SG" sz="1400"/>
              <a:t>The main goal of UIC program is to ensure that information and service can reach to the door steps of ordinary people by using Information Technology.  </a:t>
            </a:r>
          </a:p>
          <a:p>
            <a:pPr lvl="1"/>
            <a:r>
              <a:rPr lang="en-SG" sz="1400"/>
              <a:t>With this, the implementation process of Digital Bangladesh, vision 2021 has started.</a:t>
            </a:r>
          </a:p>
          <a:p>
            <a:pPr lvl="1"/>
            <a:r>
              <a:rPr lang="en-SG" sz="1400"/>
              <a:t> On the other hand, according to the decision of local government division, within the current month of June, 1000 Union Parishad and 2000 entrepreneurs have been selected from these Unions so that another 1000 service centers can be set up.</a:t>
            </a:r>
          </a:p>
          <a:p>
            <a:pPr lvl="1"/>
            <a:r>
              <a:rPr lang="en-SG" sz="1400"/>
              <a:t> These entrepreneurs would have to invest a certain amount of money and then get contracted with the Union Parishads to carry out their activities.  </a:t>
            </a:r>
          </a:p>
          <a:p>
            <a:pPr lvl="1"/>
            <a:r>
              <a:rPr lang="en-SG" sz="1400"/>
              <a:t> Now people getting all information and services from Union Info Centers like </a:t>
            </a:r>
          </a:p>
          <a:p>
            <a:pPr marL="1371600" lvl="2" indent="-457200">
              <a:buAutoNum type="arabicPeriod"/>
            </a:pPr>
            <a:r>
              <a:rPr lang="en-SG" sz="1400"/>
              <a:t>Agriculture 2. Disaster Management  3.Driving License  4. Education  5. Environment and Forests of Bangladesh  6.Health Systems  7. Income Tax  8. Law and Order   9. Mobile Banking 10. Passport  11. Recruitment 12. Visa  13. Utility Services  14. University Admission</a:t>
            </a:r>
          </a:p>
          <a:p>
            <a:pPr lvl="1"/>
            <a:r>
              <a:rPr lang="en-SG" sz="1400"/>
              <a:t>Earlier, people of the union had no options for such information. They had to go upazila headquarter for different government forms like passport and driving license but they can now collect those from the UISC, which has given the people of the union a new lease of life. </a:t>
            </a:r>
          </a:p>
        </p:txBody>
      </p:sp>
    </p:spTree>
    <p:extLst>
      <p:ext uri="{BB962C8B-B14F-4D97-AF65-F5344CB8AC3E}">
        <p14:creationId xmlns:p14="http://schemas.microsoft.com/office/powerpoint/2010/main" val="300666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FAA1A-1421-456D-BA88-28ACCF5A19A6}"/>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C3BDF9-1DD8-433A-9DEC-533136881ECD}"/>
              </a:ext>
            </a:extLst>
          </p:cNvPr>
          <p:cNvSpPr>
            <a:spLocks noGrp="1"/>
          </p:cNvSpPr>
          <p:nvPr>
            <p:ph idx="1"/>
          </p:nvPr>
        </p:nvSpPr>
        <p:spPr>
          <a:xfrm>
            <a:off x="5126418" y="552091"/>
            <a:ext cx="6224335" cy="5431536"/>
          </a:xfrm>
        </p:spPr>
        <p:txBody>
          <a:bodyPr anchor="ctr">
            <a:normAutofit/>
          </a:bodyPr>
          <a:lstStyle/>
          <a:p>
            <a:pPr marL="0" indent="0">
              <a:buNone/>
            </a:pPr>
            <a:r>
              <a:rPr lang="en-SG" sz="2200" b="1"/>
              <a:t>Automation of Internal Processes: </a:t>
            </a:r>
          </a:p>
          <a:p>
            <a:pPr lvl="1"/>
            <a:r>
              <a:rPr lang="en-SG" sz="2200"/>
              <a:t> Bangladesh Bank began to computerize its functions almost at the same time most government offices started investing in automation.  </a:t>
            </a:r>
          </a:p>
          <a:p>
            <a:pPr lvl="1"/>
            <a:r>
              <a:rPr lang="en-SG" sz="2200"/>
              <a:t> However, the Bank is only among the handfuls that have been successful in integrating ICT into the core business processes of the institute.  Today it is one of the most fully computerized public institutions in the country. </a:t>
            </a:r>
          </a:p>
          <a:p>
            <a:pPr lvl="1"/>
            <a:r>
              <a:rPr lang="en-SG" sz="2200"/>
              <a:t>The current system actually automates most of the Banks operational processes and some of the most important strategic processes including monitoring of commercial bank transactions. </a:t>
            </a:r>
          </a:p>
        </p:txBody>
      </p:sp>
    </p:spTree>
    <p:extLst>
      <p:ext uri="{BB962C8B-B14F-4D97-AF65-F5344CB8AC3E}">
        <p14:creationId xmlns:p14="http://schemas.microsoft.com/office/powerpoint/2010/main" val="219030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181F-47BC-4DC1-BD05-E67F074DB27A}"/>
              </a:ext>
            </a:extLst>
          </p:cNvPr>
          <p:cNvSpPr>
            <a:spLocks noGrp="1"/>
          </p:cNvSpPr>
          <p:nvPr>
            <p:ph type="title"/>
          </p:nvPr>
        </p:nvSpPr>
        <p:spPr>
          <a:xfrm>
            <a:off x="686834" y="1153572"/>
            <a:ext cx="3200400" cy="4461163"/>
          </a:xfrm>
        </p:spPr>
        <p:txBody>
          <a:bodyPr>
            <a:normAutofit/>
          </a:bodyPr>
          <a:lstStyle/>
          <a:p>
            <a:r>
              <a:rPr lang="en-SG">
                <a:solidFill>
                  <a:srgbClr val="FFFFFF"/>
                </a:solidFill>
              </a:rPr>
              <a:t>What is E-Government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026D76D-5772-447A-882E-FDBD3B19FB38}"/>
              </a:ext>
            </a:extLst>
          </p:cNvPr>
          <p:cNvSpPr>
            <a:spLocks noGrp="1"/>
          </p:cNvSpPr>
          <p:nvPr>
            <p:ph idx="1"/>
          </p:nvPr>
        </p:nvSpPr>
        <p:spPr>
          <a:xfrm>
            <a:off x="4447308" y="591344"/>
            <a:ext cx="6906491" cy="5585619"/>
          </a:xfrm>
        </p:spPr>
        <p:txBody>
          <a:bodyPr anchor="ctr">
            <a:normAutofit/>
          </a:bodyPr>
          <a:lstStyle/>
          <a:p>
            <a:r>
              <a:rPr lang="en-SG" sz="1400"/>
              <a:t>E-Government can be defined as the use of information and communications technologies by governments to enhance the range and quality of information and services provided to citizens, businesses, civil society organizations, and other government agencies in an efficient, cost-effective and convenient manner, making government processes more transparent and accountable and strengthening democracy.</a:t>
            </a:r>
          </a:p>
          <a:p>
            <a:r>
              <a:rPr lang="en-SG" sz="1400"/>
              <a:t>Therefore we can define e-government as- </a:t>
            </a:r>
          </a:p>
          <a:p>
            <a:pPr lvl="1"/>
            <a:r>
              <a:rPr lang="en-SG" sz="1400"/>
              <a:t>E-government is ‘the employment of the Internet and the world-wide-web for delivering government information and services to the citizens’. </a:t>
            </a:r>
          </a:p>
          <a:p>
            <a:pPr lvl="1"/>
            <a:r>
              <a:rPr lang="en-SG" sz="1400"/>
              <a:t>In other words, e-government is digital interactions between a government and citizens (G2C), government and businesses (G2B), government and employees (G2E), and also between government and government’s agencies (G2G). </a:t>
            </a:r>
          </a:p>
        </p:txBody>
      </p:sp>
    </p:spTree>
    <p:extLst>
      <p:ext uri="{BB962C8B-B14F-4D97-AF65-F5344CB8AC3E}">
        <p14:creationId xmlns:p14="http://schemas.microsoft.com/office/powerpoint/2010/main" val="199371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BBE0F-4C14-4A4D-B8F4-8C64DBB2D474}"/>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F81C13-F713-4561-B2E8-C26C2514812B}"/>
              </a:ext>
            </a:extLst>
          </p:cNvPr>
          <p:cNvSpPr>
            <a:spLocks noGrp="1"/>
          </p:cNvSpPr>
          <p:nvPr>
            <p:ph idx="1"/>
          </p:nvPr>
        </p:nvSpPr>
        <p:spPr>
          <a:xfrm>
            <a:off x="5126418" y="552091"/>
            <a:ext cx="6224335" cy="5431536"/>
          </a:xfrm>
        </p:spPr>
        <p:txBody>
          <a:bodyPr anchor="ctr">
            <a:normAutofit/>
          </a:bodyPr>
          <a:lstStyle/>
          <a:p>
            <a:pPr marL="0" indent="0">
              <a:buNone/>
            </a:pPr>
            <a:r>
              <a:rPr lang="en-SG" sz="1500" b="1"/>
              <a:t>E-birth registration: </a:t>
            </a:r>
          </a:p>
          <a:p>
            <a:pPr lvl="1"/>
            <a:r>
              <a:rPr lang="en-SG" sz="1500"/>
              <a:t> The electronic Birth Registration Information System (BRIS) was introduced on a pilot basis in Rajshahi City Corporation (RCC), one of the oldest municipalities in Bangladesh.  </a:t>
            </a:r>
          </a:p>
          <a:p>
            <a:pPr lvl="1"/>
            <a:r>
              <a:rPr lang="en-SG" sz="1500"/>
              <a:t> BRIS is based on distributed application architecture, with four clients and one server connected via a local area network.  </a:t>
            </a:r>
          </a:p>
          <a:p>
            <a:pPr lvl="1"/>
            <a:r>
              <a:rPr lang="en-SG" sz="1500"/>
              <a:t>BRIS, as its name suggests, registers births electronically, providing a basic citizen identity, and building this with other data into a population database that can be shared with other public agencies.</a:t>
            </a:r>
          </a:p>
          <a:p>
            <a:pPr lvl="2"/>
            <a:r>
              <a:rPr lang="en-SG" sz="1500"/>
              <a:t> For example, the Department of Health uses the system to help ensure immunization of all children, with vaccination lists provided for health workers and immunization schedules provided for parents on the basis of registration data. The system could also be used to assist with the process of school enrolment. </a:t>
            </a:r>
          </a:p>
          <a:p>
            <a:pPr lvl="1"/>
            <a:r>
              <a:rPr lang="en-SG" sz="1500"/>
              <a:t> BRIS works in Bengali, although it can also generate certificates and reports in English.</a:t>
            </a:r>
          </a:p>
          <a:p>
            <a:pPr lvl="1"/>
            <a:r>
              <a:rPr lang="en-SG" sz="1500"/>
              <a:t> BRIS has removed duplication and redundancy from birth/registration records through centralized storage of data. It has automated searching, sorting, processing and reporting tasks (such as those associated with immunization) and very significantly reduced the time taken for such tasks. Error rates have also been reduced, with a combined ID number and bar coding system. </a:t>
            </a:r>
          </a:p>
        </p:txBody>
      </p:sp>
    </p:spTree>
    <p:extLst>
      <p:ext uri="{BB962C8B-B14F-4D97-AF65-F5344CB8AC3E}">
        <p14:creationId xmlns:p14="http://schemas.microsoft.com/office/powerpoint/2010/main" val="136587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DECB0-97AA-4EEE-85B1-B13ABC237CBB}"/>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2252C7-05A6-4DB8-9B80-33B8B9CC7703}"/>
              </a:ext>
            </a:extLst>
          </p:cNvPr>
          <p:cNvSpPr>
            <a:spLocks noGrp="1"/>
          </p:cNvSpPr>
          <p:nvPr>
            <p:ph idx="1"/>
          </p:nvPr>
        </p:nvSpPr>
        <p:spPr>
          <a:xfrm>
            <a:off x="5126418" y="552091"/>
            <a:ext cx="6224335" cy="5431536"/>
          </a:xfrm>
        </p:spPr>
        <p:txBody>
          <a:bodyPr anchor="ctr">
            <a:normAutofit/>
          </a:bodyPr>
          <a:lstStyle/>
          <a:p>
            <a:pPr marL="0" indent="0">
              <a:buNone/>
            </a:pPr>
            <a:r>
              <a:rPr lang="en-SG" sz="1500" b="1"/>
              <a:t>Electronic Tax Payment System: </a:t>
            </a:r>
          </a:p>
          <a:p>
            <a:pPr lvl="1"/>
            <a:r>
              <a:rPr lang="en-SG" sz="1500"/>
              <a:t> The Govt. has automated and computerized the whole range of activities of VAT (Value Added Tax) &amp; SD (Supplementary Duty). </a:t>
            </a:r>
          </a:p>
          <a:p>
            <a:pPr lvl="1"/>
            <a:r>
              <a:rPr lang="en-SG" sz="1500"/>
              <a:t>Under the new system, all activities of VAT such as- Registration &amp; Taxpayers service, Return filling, Query, Payment of taxes, refund, and calculation of VAT- everything will be done online.  </a:t>
            </a:r>
          </a:p>
          <a:p>
            <a:pPr lvl="1"/>
            <a:r>
              <a:rPr lang="en-SG" sz="1500"/>
              <a:t>As a part of the digitization of the taxation system, NBR have launched e-TIN registration system on 1st July, 2013. With this initiative, one has to log on to the NBR’s website — </a:t>
            </a:r>
            <a:r>
              <a:rPr lang="en-SG" sz="1500" b="1" i="1" u="sng"/>
              <a:t>incometax.gov.bd </a:t>
            </a:r>
            <a:r>
              <a:rPr lang="en-SG" sz="1500"/>
              <a:t>— and provide details which include the national identity card number, mobile phone number and e-mail address, to get TIN online. </a:t>
            </a:r>
          </a:p>
          <a:p>
            <a:pPr lvl="1"/>
            <a:r>
              <a:rPr lang="en-SG" sz="1500"/>
              <a:t>  The taxpayers will be able to complete VAT related activities without visiting VAT office that ultimately results in better business with less cost.</a:t>
            </a:r>
          </a:p>
          <a:p>
            <a:pPr lvl="1"/>
            <a:r>
              <a:rPr lang="en-SG" sz="1500"/>
              <a:t> The new system aims to be a business friendly VAT system. As part of this initiative, the new VAT &amp; SD Act, 2012 has been passed by the Parliament.  </a:t>
            </a:r>
          </a:p>
          <a:p>
            <a:pPr lvl="1"/>
            <a:r>
              <a:rPr lang="en-SG" sz="1500"/>
              <a:t>The govt. is planning to implement the new VAT Law by 1st July, 2015. </a:t>
            </a:r>
          </a:p>
        </p:txBody>
      </p:sp>
    </p:spTree>
    <p:extLst>
      <p:ext uri="{BB962C8B-B14F-4D97-AF65-F5344CB8AC3E}">
        <p14:creationId xmlns:p14="http://schemas.microsoft.com/office/powerpoint/2010/main" val="354590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89F82-7740-4435-AFA1-2888A6E0BDCA}"/>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C434B5-C0BA-4AFD-80C3-2FE6AD0E1902}"/>
              </a:ext>
            </a:extLst>
          </p:cNvPr>
          <p:cNvSpPr>
            <a:spLocks noGrp="1"/>
          </p:cNvSpPr>
          <p:nvPr>
            <p:ph idx="1"/>
          </p:nvPr>
        </p:nvSpPr>
        <p:spPr>
          <a:xfrm>
            <a:off x="5126418" y="552091"/>
            <a:ext cx="6224335" cy="5431536"/>
          </a:xfrm>
        </p:spPr>
        <p:txBody>
          <a:bodyPr anchor="ctr">
            <a:normAutofit/>
          </a:bodyPr>
          <a:lstStyle/>
          <a:p>
            <a:pPr marL="0" indent="0">
              <a:buNone/>
            </a:pPr>
            <a:r>
              <a:rPr lang="en-SG" sz="2000" b="1"/>
              <a:t>Online Investment Registration System:</a:t>
            </a:r>
            <a:r>
              <a:rPr lang="en-SG" sz="2000"/>
              <a:t> </a:t>
            </a:r>
          </a:p>
          <a:p>
            <a:pPr lvl="1"/>
            <a:r>
              <a:rPr lang="en-SG" sz="2000"/>
              <a:t> Both domestic and foreign investment is a must for industrialization. </a:t>
            </a:r>
          </a:p>
          <a:p>
            <a:pPr lvl="1"/>
            <a:r>
              <a:rPr lang="en-SG" sz="2000"/>
              <a:t>  On December 2010, Board of Investment has introduced Online Investment Registration System.</a:t>
            </a:r>
          </a:p>
          <a:p>
            <a:pPr lvl="1"/>
            <a:r>
              <a:rPr lang="en-SG" sz="2000"/>
              <a:t>   Online registration of the BoI would help create an enabling atmosphere for business and investment in the country.  </a:t>
            </a:r>
          </a:p>
          <a:p>
            <a:pPr lvl="1"/>
            <a:r>
              <a:rPr lang="en-SG" sz="2000"/>
              <a:t> The new system will simplify investment registration procedures for local and foreign investors with a new online registration service system by reducing time and unnecessary documentation and hassle.</a:t>
            </a:r>
          </a:p>
          <a:p>
            <a:pPr lvl="1"/>
            <a:r>
              <a:rPr lang="en-SG" sz="2000"/>
              <a:t> It will attract more investors from home and abroad and increase the investment activities in particular</a:t>
            </a:r>
          </a:p>
        </p:txBody>
      </p:sp>
    </p:spTree>
    <p:extLst>
      <p:ext uri="{BB962C8B-B14F-4D97-AF65-F5344CB8AC3E}">
        <p14:creationId xmlns:p14="http://schemas.microsoft.com/office/powerpoint/2010/main" val="2433539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79411-58DC-437C-895E-621A6D56DD00}"/>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9CB32-9652-4561-BF13-31DCC8AF7E52}"/>
              </a:ext>
            </a:extLst>
          </p:cNvPr>
          <p:cNvSpPr>
            <a:spLocks noGrp="1"/>
          </p:cNvSpPr>
          <p:nvPr>
            <p:ph idx="1"/>
          </p:nvPr>
        </p:nvSpPr>
        <p:spPr>
          <a:xfrm>
            <a:off x="5126418" y="552091"/>
            <a:ext cx="6224335" cy="5431536"/>
          </a:xfrm>
        </p:spPr>
        <p:txBody>
          <a:bodyPr anchor="ctr">
            <a:normAutofit/>
          </a:bodyPr>
          <a:lstStyle/>
          <a:p>
            <a:pPr marL="0" indent="0">
              <a:buNone/>
            </a:pPr>
            <a:r>
              <a:rPr lang="en-SG" sz="1700" b="1"/>
              <a:t>E-results: </a:t>
            </a:r>
            <a:r>
              <a:rPr lang="en-SG" sz="1700"/>
              <a:t> </a:t>
            </a:r>
          </a:p>
          <a:p>
            <a:pPr lvl="1"/>
            <a:r>
              <a:rPr lang="en-SG" sz="1700"/>
              <a:t>Staring with the SSC and HSC results, now each and every public exam result are published in internet and mobile SMS, So students or applicants need not to go to center for collecting result, he can get it from his/her mobile phone. </a:t>
            </a:r>
          </a:p>
          <a:p>
            <a:pPr marL="0" indent="0">
              <a:buNone/>
            </a:pPr>
            <a:r>
              <a:rPr lang="en-SG" sz="1700"/>
              <a:t> </a:t>
            </a:r>
          </a:p>
          <a:p>
            <a:pPr marL="0" indent="0">
              <a:buNone/>
            </a:pPr>
            <a:r>
              <a:rPr lang="en-SG" sz="1700" b="1"/>
              <a:t>Bangladesh Hajj Management Portal: </a:t>
            </a:r>
          </a:p>
          <a:p>
            <a:pPr lvl="1"/>
            <a:r>
              <a:rPr lang="en-SG" sz="1700"/>
              <a:t>The Ministry of Religious Affairs, GoB introduced the Hajj Web Site in 2002 to service ten and thousands of pilgrims who go to Mecca to perform holy Hajj.  </a:t>
            </a:r>
          </a:p>
          <a:p>
            <a:pPr lvl="1"/>
            <a:r>
              <a:rPr lang="en-SG" sz="1700"/>
              <a:t> During the Hajj, the website also acts as an important information portal for the family members of the pilgrims and other interested persons and organizations.</a:t>
            </a:r>
          </a:p>
          <a:p>
            <a:pPr lvl="1"/>
            <a:r>
              <a:rPr lang="en-SG" sz="1700"/>
              <a:t> One of the best examples of a Public-Private Partnership project, the site provides timely and reliable information to a large segment of the population. </a:t>
            </a:r>
          </a:p>
        </p:txBody>
      </p:sp>
    </p:spTree>
    <p:extLst>
      <p:ext uri="{BB962C8B-B14F-4D97-AF65-F5344CB8AC3E}">
        <p14:creationId xmlns:p14="http://schemas.microsoft.com/office/powerpoint/2010/main" val="386346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9325F-9594-4B52-8B67-9F13CB51DE41}"/>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EA0556-182D-4B38-8C12-D04C231AD101}"/>
              </a:ext>
            </a:extLst>
          </p:cNvPr>
          <p:cNvSpPr>
            <a:spLocks noGrp="1"/>
          </p:cNvSpPr>
          <p:nvPr>
            <p:ph idx="1"/>
          </p:nvPr>
        </p:nvSpPr>
        <p:spPr>
          <a:xfrm>
            <a:off x="5126418" y="552091"/>
            <a:ext cx="6224335" cy="5431536"/>
          </a:xfrm>
        </p:spPr>
        <p:txBody>
          <a:bodyPr anchor="ctr">
            <a:normAutofit/>
          </a:bodyPr>
          <a:lstStyle/>
          <a:p>
            <a:pPr marL="0" indent="0">
              <a:buNone/>
            </a:pPr>
            <a:r>
              <a:rPr lang="en-SG" sz="1500" b="1"/>
              <a:t>Railway ticketing:</a:t>
            </a:r>
          </a:p>
          <a:p>
            <a:pPr lvl="1"/>
            <a:r>
              <a:rPr lang="en-SG" sz="1500" b="1"/>
              <a:t> </a:t>
            </a:r>
            <a:r>
              <a:rPr lang="en-SG" sz="1500"/>
              <a:t>Technically, Railway ticketing might not be a simpler e-government project but from people’s convenience perspective, this is one of the important one.  </a:t>
            </a:r>
          </a:p>
          <a:p>
            <a:pPr lvl="1"/>
            <a:r>
              <a:rPr lang="en-SG" sz="1500"/>
              <a:t> Bangladesh Railway outsourced the job to a local IT vendor. With a few technical hiccups the system was put to operation in 1996.</a:t>
            </a:r>
          </a:p>
          <a:p>
            <a:pPr lvl="1"/>
            <a:r>
              <a:rPr lang="en-SG" sz="1500"/>
              <a:t> The vendor owned operated and maintained the system till early 2002.</a:t>
            </a:r>
          </a:p>
          <a:p>
            <a:pPr lvl="1"/>
            <a:r>
              <a:rPr lang="en-SG" sz="1500"/>
              <a:t> The system was then transferred to Bangladesh Railway, who later decided to outsource its operation to another private vendor.  </a:t>
            </a:r>
          </a:p>
          <a:p>
            <a:pPr marL="0" indent="0">
              <a:buNone/>
            </a:pPr>
            <a:r>
              <a:rPr lang="en-SG" sz="1500" b="1"/>
              <a:t>Government E-forms:</a:t>
            </a:r>
            <a:r>
              <a:rPr lang="en-SG" sz="1500"/>
              <a:t> </a:t>
            </a:r>
          </a:p>
          <a:p>
            <a:pPr lvl="1"/>
            <a:r>
              <a:rPr lang="en-SG" sz="1500"/>
              <a:t>Now about every Government forms are available in corresponding website.</a:t>
            </a:r>
          </a:p>
          <a:p>
            <a:pPr lvl="1"/>
            <a:r>
              <a:rPr lang="en-SG" sz="1500"/>
              <a:t> Accessing government forms online is made possible by the Prime Minster’s Office of Bangladesh though a project funded by UNDP Bangladesh.  </a:t>
            </a:r>
          </a:p>
          <a:p>
            <a:pPr lvl="1"/>
            <a:r>
              <a:rPr lang="en-SG" sz="1500"/>
              <a:t>This not only saves time but also the cost and hassles associated with the traveling to the government offices located at a distance</a:t>
            </a:r>
          </a:p>
        </p:txBody>
      </p:sp>
    </p:spTree>
    <p:extLst>
      <p:ext uri="{BB962C8B-B14F-4D97-AF65-F5344CB8AC3E}">
        <p14:creationId xmlns:p14="http://schemas.microsoft.com/office/powerpoint/2010/main" val="231193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DE89F-8865-4DAF-9CF8-13B550126D46}"/>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6ED438-27DB-4D2D-94D9-DA12680DED93}"/>
              </a:ext>
            </a:extLst>
          </p:cNvPr>
          <p:cNvSpPr>
            <a:spLocks noGrp="1"/>
          </p:cNvSpPr>
          <p:nvPr>
            <p:ph idx="1"/>
          </p:nvPr>
        </p:nvSpPr>
        <p:spPr>
          <a:xfrm>
            <a:off x="5126418" y="552091"/>
            <a:ext cx="6224335" cy="5431536"/>
          </a:xfrm>
        </p:spPr>
        <p:txBody>
          <a:bodyPr anchor="ctr">
            <a:normAutofit/>
          </a:bodyPr>
          <a:lstStyle/>
          <a:p>
            <a:pPr marL="0" indent="0">
              <a:buNone/>
            </a:pPr>
            <a:r>
              <a:rPr lang="en-SG" sz="1700" b="1"/>
              <a:t>Mobile Money Order Service:</a:t>
            </a:r>
            <a:r>
              <a:rPr lang="en-SG" sz="1700"/>
              <a:t> </a:t>
            </a:r>
          </a:p>
          <a:p>
            <a:pPr lvl="1"/>
            <a:r>
              <a:rPr lang="en-SG" sz="1700"/>
              <a:t>Even a few years ago, Bangladesh Post Office was famous for its slow services. But its really true that now it serves the fastest money order service in Bangladesh. </a:t>
            </a:r>
          </a:p>
          <a:p>
            <a:pPr lvl="1"/>
            <a:r>
              <a:rPr lang="en-SG" sz="1700"/>
              <a:t>It only takes 2-3 minutes to send money through this service and it’s available at any post office in Bangladesh.  </a:t>
            </a:r>
          </a:p>
          <a:p>
            <a:pPr lvl="1"/>
            <a:r>
              <a:rPr lang="en-SG" sz="1700"/>
              <a:t>This service was introduced on May 2010. People can send up toTk50, 000 at a very few cost of Tk27 for first thousand and Tk10 for later. </a:t>
            </a:r>
          </a:p>
          <a:p>
            <a:pPr marL="0" indent="0">
              <a:buNone/>
            </a:pPr>
            <a:r>
              <a:rPr lang="en-SG" sz="1700" b="1"/>
              <a:t>E-College/University Admission: </a:t>
            </a:r>
          </a:p>
          <a:p>
            <a:pPr lvl="1"/>
            <a:r>
              <a:rPr lang="en-SG" sz="1700"/>
              <a:t> Admission in college/university is accomplished through mobile sms, that will reduce student’s run and line for the forms. </a:t>
            </a:r>
          </a:p>
          <a:p>
            <a:pPr lvl="1"/>
            <a:r>
              <a:rPr lang="en-SG" sz="1700"/>
              <a:t> It will ensure accountability and clearity in admission and lessen the corruption. Several universities and 19 colleges of Dhaka board and 9 colleges of Comilla board are taken into this first step</a:t>
            </a:r>
          </a:p>
        </p:txBody>
      </p:sp>
    </p:spTree>
    <p:extLst>
      <p:ext uri="{BB962C8B-B14F-4D97-AF65-F5344CB8AC3E}">
        <p14:creationId xmlns:p14="http://schemas.microsoft.com/office/powerpoint/2010/main" val="320459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D6A65-103F-44A8-88BB-7C8FA66CBDF8}"/>
              </a:ext>
            </a:extLst>
          </p:cNvPr>
          <p:cNvSpPr>
            <a:spLocks noGrp="1"/>
          </p:cNvSpPr>
          <p:nvPr>
            <p:ph type="title"/>
          </p:nvPr>
        </p:nvSpPr>
        <p:spPr>
          <a:xfrm>
            <a:off x="841248" y="548640"/>
            <a:ext cx="3600860" cy="5431536"/>
          </a:xfrm>
        </p:spPr>
        <p:txBody>
          <a:bodyPr>
            <a:normAutofit/>
          </a:bodyPr>
          <a:lstStyle/>
          <a:p>
            <a:r>
              <a:rPr lang="en-SG" sz="3000"/>
              <a:t>Some Appreciated Steps of Government(Cont..)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6ED6A-9930-48BE-99CC-81E9C88FA9EF}"/>
              </a:ext>
            </a:extLst>
          </p:cNvPr>
          <p:cNvSpPr>
            <a:spLocks noGrp="1"/>
          </p:cNvSpPr>
          <p:nvPr>
            <p:ph idx="1"/>
          </p:nvPr>
        </p:nvSpPr>
        <p:spPr>
          <a:xfrm>
            <a:off x="5126418" y="552091"/>
            <a:ext cx="6224335" cy="5431536"/>
          </a:xfrm>
        </p:spPr>
        <p:txBody>
          <a:bodyPr anchor="ctr">
            <a:normAutofit/>
          </a:bodyPr>
          <a:lstStyle/>
          <a:p>
            <a:pPr marL="0" indent="0">
              <a:buNone/>
            </a:pPr>
            <a:r>
              <a:rPr lang="en-SG" sz="1700" b="1"/>
              <a:t>E-text book for Primary and Secondary level: </a:t>
            </a:r>
          </a:p>
          <a:p>
            <a:pPr lvl="1"/>
            <a:r>
              <a:rPr lang="en-SG" sz="1700"/>
              <a:t>At least 106 textbooks of primary and secondary levels have been converted to e-books, electronic version of textbooks, published by the National Curriculum and Textbook Board (NCTB) and uploaded on www.ebook.gov.bd with the technical assistance of Access to Information (A2I) of Prime Minister's Office (PMO).  </a:t>
            </a:r>
          </a:p>
          <a:p>
            <a:pPr lvl="1"/>
            <a:r>
              <a:rPr lang="en-SG" sz="1700"/>
              <a:t> Students can log on to the website and flip through the e-books just like the printed ones. Besides, they can also download any page they want. The e-books have options to zoom in on pages and bookmark any of those.  </a:t>
            </a:r>
          </a:p>
          <a:p>
            <a:pPr lvl="1"/>
            <a:r>
              <a:rPr lang="en-SG" sz="1700"/>
              <a:t> Anyone can download the contents for free and read those also on mobile phones. The students, who take the primary terminal and secondary examinations abroad, will benefit greatly from it as they will be able to download textbooks from the website. </a:t>
            </a:r>
          </a:p>
          <a:p>
            <a:pPr lvl="1"/>
            <a:r>
              <a:rPr lang="en-SG" sz="1700"/>
              <a:t>In January last year, soft copies of 139 textbooks were put in PDF version on the NCTB website that drew much attention of both students and guardians at home and abroad. But, the new website with e-books would be much easier to use</a:t>
            </a:r>
          </a:p>
        </p:txBody>
      </p:sp>
    </p:spTree>
    <p:extLst>
      <p:ext uri="{BB962C8B-B14F-4D97-AF65-F5344CB8AC3E}">
        <p14:creationId xmlns:p14="http://schemas.microsoft.com/office/powerpoint/2010/main" val="143211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71B4E-AE82-47B5-9AA6-6D8294303F98}"/>
              </a:ext>
            </a:extLst>
          </p:cNvPr>
          <p:cNvSpPr>
            <a:spLocks noGrp="1"/>
          </p:cNvSpPr>
          <p:nvPr>
            <p:ph type="title"/>
          </p:nvPr>
        </p:nvSpPr>
        <p:spPr>
          <a:xfrm>
            <a:off x="686834" y="1153572"/>
            <a:ext cx="3200400" cy="4461163"/>
          </a:xfrm>
        </p:spPr>
        <p:txBody>
          <a:bodyPr>
            <a:normAutofit/>
          </a:bodyPr>
          <a:lstStyle/>
          <a:p>
            <a:br>
              <a:rPr lang="en-SG">
                <a:solidFill>
                  <a:srgbClr val="FFFFFF"/>
                </a:solidFill>
              </a:rPr>
            </a:br>
            <a:r>
              <a:rPr lang="en-SG">
                <a:solidFill>
                  <a:srgbClr val="FFFFFF"/>
                </a:solidFill>
              </a:rPr>
              <a:t> Delivery Models of E-Government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F7B703-3F38-474A-A18D-E2C40CA8B96C}"/>
              </a:ext>
            </a:extLst>
          </p:cNvPr>
          <p:cNvSpPr>
            <a:spLocks noGrp="1"/>
          </p:cNvSpPr>
          <p:nvPr>
            <p:ph idx="1"/>
          </p:nvPr>
        </p:nvSpPr>
        <p:spPr>
          <a:xfrm>
            <a:off x="4447308" y="591344"/>
            <a:ext cx="6906491" cy="5585619"/>
          </a:xfrm>
        </p:spPr>
        <p:txBody>
          <a:bodyPr anchor="ctr">
            <a:normAutofit/>
          </a:bodyPr>
          <a:lstStyle/>
          <a:p>
            <a:r>
              <a:rPr lang="en-SG" dirty="0"/>
              <a:t> G2C (Government to Citizens): </a:t>
            </a:r>
          </a:p>
          <a:p>
            <a:pPr lvl="1"/>
            <a:r>
              <a:rPr lang="en-SG" dirty="0"/>
              <a:t>It includes services from government to citizens through direct access using ICT.  </a:t>
            </a:r>
          </a:p>
          <a:p>
            <a:pPr marL="0" indent="0">
              <a:buNone/>
            </a:pPr>
            <a:endParaRPr lang="en-SG" dirty="0"/>
          </a:p>
          <a:p>
            <a:r>
              <a:rPr lang="en-SG" dirty="0"/>
              <a:t> G2B (Government to Businesses):  </a:t>
            </a:r>
          </a:p>
          <a:p>
            <a:pPr lvl="1"/>
            <a:r>
              <a:rPr lang="en-SG" dirty="0"/>
              <a:t>It means the services between government and businesses, agents, and private organizations. </a:t>
            </a:r>
          </a:p>
          <a:p>
            <a:pPr marL="0" indent="0">
              <a:buNone/>
            </a:pPr>
            <a:r>
              <a:rPr lang="en-SG" dirty="0"/>
              <a:t> </a:t>
            </a:r>
          </a:p>
          <a:p>
            <a:r>
              <a:rPr lang="en-SG" dirty="0"/>
              <a:t> G2E (Government to Employees): </a:t>
            </a:r>
          </a:p>
          <a:p>
            <a:pPr lvl="1"/>
            <a:r>
              <a:rPr lang="en-SG" dirty="0"/>
              <a:t>It means interactions between government and its employees. </a:t>
            </a:r>
          </a:p>
          <a:p>
            <a:pPr marL="0" indent="0">
              <a:buNone/>
            </a:pPr>
            <a:endParaRPr lang="en-SG" dirty="0"/>
          </a:p>
        </p:txBody>
      </p:sp>
    </p:spTree>
    <p:extLst>
      <p:ext uri="{BB962C8B-B14F-4D97-AF65-F5344CB8AC3E}">
        <p14:creationId xmlns:p14="http://schemas.microsoft.com/office/powerpoint/2010/main" val="12690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91C0A-0AFC-40FF-9069-484EA1E4E246}"/>
              </a:ext>
            </a:extLst>
          </p:cNvPr>
          <p:cNvSpPr>
            <a:spLocks noGrp="1"/>
          </p:cNvSpPr>
          <p:nvPr>
            <p:ph type="title"/>
          </p:nvPr>
        </p:nvSpPr>
        <p:spPr>
          <a:xfrm>
            <a:off x="686834" y="1153572"/>
            <a:ext cx="3200400" cy="4461163"/>
          </a:xfrm>
        </p:spPr>
        <p:txBody>
          <a:bodyPr>
            <a:normAutofit/>
          </a:bodyPr>
          <a:lstStyle/>
          <a:p>
            <a:r>
              <a:rPr lang="en-SG">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8746B4-C4AC-42E8-8822-70C4D81368EE}"/>
              </a:ext>
            </a:extLst>
          </p:cNvPr>
          <p:cNvSpPr>
            <a:spLocks noGrp="1"/>
          </p:cNvSpPr>
          <p:nvPr>
            <p:ph idx="1"/>
          </p:nvPr>
        </p:nvSpPr>
        <p:spPr>
          <a:xfrm>
            <a:off x="4447308" y="591344"/>
            <a:ext cx="6906491" cy="5585619"/>
          </a:xfrm>
        </p:spPr>
        <p:txBody>
          <a:bodyPr anchor="ctr">
            <a:normAutofit/>
          </a:bodyPr>
          <a:lstStyle/>
          <a:p>
            <a:r>
              <a:rPr lang="en-SG" dirty="0"/>
              <a:t> G2G (Government to Government): </a:t>
            </a:r>
          </a:p>
          <a:p>
            <a:pPr lvl="1"/>
            <a:r>
              <a:rPr lang="en-SG" dirty="0"/>
              <a:t>It means services and transactions between governments to government’s agencies.   </a:t>
            </a:r>
          </a:p>
          <a:p>
            <a:pPr marL="0" indent="0">
              <a:buNone/>
            </a:pPr>
            <a:endParaRPr lang="en-SG" dirty="0"/>
          </a:p>
          <a:p>
            <a:r>
              <a:rPr lang="en-SG" dirty="0"/>
              <a:t> C2G (Citizens to Governments): </a:t>
            </a:r>
          </a:p>
          <a:p>
            <a:pPr lvl="1"/>
            <a:r>
              <a:rPr lang="en-SG" dirty="0"/>
              <a:t>This digital interaction consists of governance, information and communication technology (ICT), business process re-engineering (BPR), and e-citizen at all levels of government (city, state/province, national, and international). </a:t>
            </a:r>
            <a:endParaRPr lang="en-SG"/>
          </a:p>
          <a:p>
            <a:endParaRPr lang="en-SG" dirty="0"/>
          </a:p>
        </p:txBody>
      </p:sp>
    </p:spTree>
    <p:extLst>
      <p:ext uri="{BB962C8B-B14F-4D97-AF65-F5344CB8AC3E}">
        <p14:creationId xmlns:p14="http://schemas.microsoft.com/office/powerpoint/2010/main" val="166247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4E771-E6E9-4CA7-8F13-5245A9A06049}"/>
              </a:ext>
            </a:extLst>
          </p:cNvPr>
          <p:cNvSpPr>
            <a:spLocks noGrp="1"/>
          </p:cNvSpPr>
          <p:nvPr>
            <p:ph type="title"/>
          </p:nvPr>
        </p:nvSpPr>
        <p:spPr>
          <a:xfrm>
            <a:off x="686834" y="591344"/>
            <a:ext cx="3200400" cy="5585619"/>
          </a:xfrm>
        </p:spPr>
        <p:txBody>
          <a:bodyPr>
            <a:normAutofit/>
          </a:bodyPr>
          <a:lstStyle/>
          <a:p>
            <a:r>
              <a:rPr lang="en-SG">
                <a:solidFill>
                  <a:srgbClr val="FFFFFF"/>
                </a:solidFill>
              </a:rPr>
              <a:t>E-Government Through the Vision of Digital Bangladesh: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5E2881-C2BA-4047-8384-1C3DCB6EF604}"/>
              </a:ext>
            </a:extLst>
          </p:cNvPr>
          <p:cNvSpPr>
            <a:spLocks noGrp="1"/>
          </p:cNvSpPr>
          <p:nvPr>
            <p:ph idx="1"/>
          </p:nvPr>
        </p:nvSpPr>
        <p:spPr>
          <a:xfrm>
            <a:off x="4447308" y="591344"/>
            <a:ext cx="6906491" cy="5585619"/>
          </a:xfrm>
        </p:spPr>
        <p:txBody>
          <a:bodyPr anchor="ctr">
            <a:normAutofit/>
          </a:bodyPr>
          <a:lstStyle/>
          <a:p>
            <a:r>
              <a:rPr lang="en-SG" sz="2000"/>
              <a:t> E-Government is an important initiative by the present government to give better services to the people. In fact, this initiative was put as an attractive slogan of “</a:t>
            </a:r>
            <a:r>
              <a:rPr lang="en-SG" sz="2000" b="1"/>
              <a:t>Digital Bangladesh</a:t>
            </a:r>
            <a:r>
              <a:rPr lang="en-SG" sz="2000"/>
              <a:t>” in the government’s Election Manifesto of 2008 general parliament election.   </a:t>
            </a:r>
          </a:p>
          <a:p>
            <a:r>
              <a:rPr lang="en-SG" sz="2000"/>
              <a:t>The Prime Minister and high level government officials are quite emphatic about its commitment to increasingly take government services to 'citizen's doorsteps’.</a:t>
            </a:r>
          </a:p>
          <a:p>
            <a:r>
              <a:rPr lang="en-SG" sz="2000"/>
              <a:t> The continued focus on this vision provides a fresh opportunity to take forward the agenda of e-Government, carrying its benefits to ordinary citizens and improving the general business environment through greater transparency in both the regulatory environment as well as in government operations. </a:t>
            </a:r>
          </a:p>
          <a:p>
            <a:r>
              <a:rPr lang="en-SG" sz="2000"/>
              <a:t>The prime action was to transform Bangladesh into a fast developing Middle Income Country by 2021.  </a:t>
            </a:r>
          </a:p>
          <a:p>
            <a:r>
              <a:rPr lang="en-SG" sz="2000"/>
              <a:t>One of the major purposes of Digital Bangladesh is to connect all offices with internet. </a:t>
            </a:r>
          </a:p>
        </p:txBody>
      </p:sp>
    </p:spTree>
    <p:extLst>
      <p:ext uri="{BB962C8B-B14F-4D97-AF65-F5344CB8AC3E}">
        <p14:creationId xmlns:p14="http://schemas.microsoft.com/office/powerpoint/2010/main" val="41390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518E1-60EE-439F-935F-B4E222B24AAB}"/>
              </a:ext>
            </a:extLst>
          </p:cNvPr>
          <p:cNvSpPr>
            <a:spLocks noGrp="1"/>
          </p:cNvSpPr>
          <p:nvPr>
            <p:ph type="title"/>
          </p:nvPr>
        </p:nvSpPr>
        <p:spPr>
          <a:xfrm>
            <a:off x="686834" y="591344"/>
            <a:ext cx="3200400" cy="5585619"/>
          </a:xfrm>
        </p:spPr>
        <p:txBody>
          <a:bodyPr>
            <a:normAutofit/>
          </a:bodyPr>
          <a:lstStyle/>
          <a:p>
            <a:r>
              <a:rPr lang="en-SG">
                <a:solidFill>
                  <a:srgbClr val="FFFFFF"/>
                </a:solidFill>
              </a:rPr>
              <a:t>The major objectives of ‘Digital Bangladesh’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504656-432E-4F88-A5FC-D6A14C584167}"/>
              </a:ext>
            </a:extLst>
          </p:cNvPr>
          <p:cNvSpPr>
            <a:spLocks noGrp="1"/>
          </p:cNvSpPr>
          <p:nvPr>
            <p:ph idx="1"/>
          </p:nvPr>
        </p:nvSpPr>
        <p:spPr>
          <a:xfrm>
            <a:off x="4447308" y="591344"/>
            <a:ext cx="6906491" cy="5585619"/>
          </a:xfrm>
        </p:spPr>
        <p:txBody>
          <a:bodyPr anchor="ctr">
            <a:normAutofit/>
          </a:bodyPr>
          <a:lstStyle/>
          <a:p>
            <a:r>
              <a:rPr lang="en-SG" sz="2400"/>
              <a:t> To develop a more democratic system where people chose their government freely; </a:t>
            </a:r>
          </a:p>
          <a:p>
            <a:r>
              <a:rPr lang="en-SG" sz="2400"/>
              <a:t>To get services from government without hassle;  </a:t>
            </a:r>
          </a:p>
          <a:p>
            <a:r>
              <a:rPr lang="en-SG" sz="2400"/>
              <a:t>To enjoy freedom from fear and intolerance;  </a:t>
            </a:r>
          </a:p>
          <a:p>
            <a:r>
              <a:rPr lang="en-SG" sz="2400"/>
              <a:t>To ensure more social justice; </a:t>
            </a:r>
          </a:p>
          <a:p>
            <a:r>
              <a:rPr lang="en-SG" sz="2400"/>
              <a:t>To flourish equal rights, and opportunities,  </a:t>
            </a:r>
          </a:p>
          <a:p>
            <a:r>
              <a:rPr lang="en-SG" sz="2400"/>
              <a:t>To make sure to eliminate poverty and inequity;  </a:t>
            </a:r>
          </a:p>
          <a:p>
            <a:r>
              <a:rPr lang="en-SG" sz="2400"/>
              <a:t>To ensure Good Governance through establishing Rule of Law and avoiding Political Partisanship;  </a:t>
            </a:r>
          </a:p>
          <a:p>
            <a:r>
              <a:rPr lang="en-SG" sz="2400"/>
              <a:t>To intensify Human Resource Development; </a:t>
            </a:r>
          </a:p>
          <a:p>
            <a:r>
              <a:rPr lang="en-SG" sz="2400"/>
              <a:t>To enhance ICT facility to provide citizen-centric service and so on. </a:t>
            </a:r>
          </a:p>
        </p:txBody>
      </p:sp>
    </p:spTree>
    <p:extLst>
      <p:ext uri="{BB962C8B-B14F-4D97-AF65-F5344CB8AC3E}">
        <p14:creationId xmlns:p14="http://schemas.microsoft.com/office/powerpoint/2010/main" val="29486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8BE05-6EE9-487F-A7E1-D7495BF8FFAC}"/>
              </a:ext>
            </a:extLst>
          </p:cNvPr>
          <p:cNvSpPr>
            <a:spLocks noGrp="1"/>
          </p:cNvSpPr>
          <p:nvPr>
            <p:ph type="title"/>
          </p:nvPr>
        </p:nvSpPr>
        <p:spPr>
          <a:xfrm>
            <a:off x="686834" y="1153572"/>
            <a:ext cx="3200400" cy="4461163"/>
          </a:xfrm>
        </p:spPr>
        <p:txBody>
          <a:bodyPr>
            <a:normAutofit/>
          </a:bodyPr>
          <a:lstStyle/>
          <a:p>
            <a:r>
              <a:rPr lang="en-SG" sz="4100">
                <a:solidFill>
                  <a:srgbClr val="FFFFFF"/>
                </a:solidFill>
              </a:rPr>
              <a:t>Factors for Implementing Digital Bangladesh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B80F0FF-9FA7-43F8-B74F-081EF5A818E4}"/>
              </a:ext>
            </a:extLst>
          </p:cNvPr>
          <p:cNvSpPr>
            <a:spLocks noGrp="1"/>
          </p:cNvSpPr>
          <p:nvPr>
            <p:ph idx="1"/>
          </p:nvPr>
        </p:nvSpPr>
        <p:spPr>
          <a:xfrm>
            <a:off x="4447308" y="591344"/>
            <a:ext cx="6906491" cy="5585619"/>
          </a:xfrm>
        </p:spPr>
        <p:txBody>
          <a:bodyPr anchor="ctr">
            <a:normAutofit/>
          </a:bodyPr>
          <a:lstStyle/>
          <a:p>
            <a:r>
              <a:rPr lang="en-SG" sz="2200"/>
              <a:t>The important factors for implementing Digital Bangladesh are: </a:t>
            </a:r>
          </a:p>
          <a:p>
            <a:r>
              <a:rPr lang="en-SG" sz="2200"/>
              <a:t> ‘smooth service delivery’;  </a:t>
            </a:r>
          </a:p>
          <a:p>
            <a:r>
              <a:rPr lang="en-SG" sz="2200"/>
              <a:t> ‘minimize time and cost for service delivery’;  </a:t>
            </a:r>
          </a:p>
          <a:p>
            <a:r>
              <a:rPr lang="en-SG" sz="2200"/>
              <a:t> ‘minimize corruption’;  </a:t>
            </a:r>
          </a:p>
          <a:p>
            <a:r>
              <a:rPr lang="en-SG" sz="2200"/>
              <a:t> ‘pro-people administration’;  </a:t>
            </a:r>
          </a:p>
          <a:p>
            <a:r>
              <a:rPr lang="en-SG" sz="2200"/>
              <a:t> ‘coordination among sectors/departments’;  </a:t>
            </a:r>
          </a:p>
          <a:p>
            <a:r>
              <a:rPr lang="en-SG" sz="2200"/>
              <a:t> ‘one stop service’;  </a:t>
            </a:r>
          </a:p>
          <a:p>
            <a:r>
              <a:rPr lang="en-SG" sz="2200"/>
              <a:t> ‘easy access to information’; </a:t>
            </a:r>
          </a:p>
          <a:p>
            <a:r>
              <a:rPr lang="en-SG" sz="2200"/>
              <a:t>  ‘optimum utilization of resources’; </a:t>
            </a:r>
          </a:p>
          <a:p>
            <a:r>
              <a:rPr lang="en-SG" sz="2200"/>
              <a:t> ‘improve efficiency in public administration’; </a:t>
            </a:r>
          </a:p>
          <a:p>
            <a:r>
              <a:rPr lang="en-SG" sz="2200"/>
              <a:t> ‘quality decision making’; </a:t>
            </a:r>
          </a:p>
          <a:p>
            <a:r>
              <a:rPr lang="en-SG" sz="2200"/>
              <a:t> ‘increase transparency in administration’. </a:t>
            </a:r>
          </a:p>
        </p:txBody>
      </p:sp>
    </p:spTree>
    <p:extLst>
      <p:ext uri="{BB962C8B-B14F-4D97-AF65-F5344CB8AC3E}">
        <p14:creationId xmlns:p14="http://schemas.microsoft.com/office/powerpoint/2010/main" val="51187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7BA1-C05F-41A8-9162-F7B19B58C086}"/>
              </a:ext>
            </a:extLst>
          </p:cNvPr>
          <p:cNvSpPr>
            <a:spLocks noGrp="1"/>
          </p:cNvSpPr>
          <p:nvPr>
            <p:ph type="title"/>
          </p:nvPr>
        </p:nvSpPr>
        <p:spPr>
          <a:xfrm>
            <a:off x="686834" y="591344"/>
            <a:ext cx="3200400" cy="5585619"/>
          </a:xfrm>
        </p:spPr>
        <p:txBody>
          <a:bodyPr>
            <a:normAutofit/>
          </a:bodyPr>
          <a:lstStyle/>
          <a:p>
            <a:r>
              <a:rPr lang="en-SG" sz="4100">
                <a:solidFill>
                  <a:srgbClr val="FFFFFF"/>
                </a:solidFill>
              </a:rPr>
              <a:t>E-Government Initiatives in Key Development Sectors of Bangladesh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B1FC7B5-F032-4CCB-B347-E5D78694BCCA}"/>
              </a:ext>
            </a:extLst>
          </p:cNvPr>
          <p:cNvSpPr>
            <a:spLocks noGrp="1"/>
          </p:cNvSpPr>
          <p:nvPr>
            <p:ph idx="1"/>
          </p:nvPr>
        </p:nvSpPr>
        <p:spPr>
          <a:xfrm>
            <a:off x="4447308" y="591344"/>
            <a:ext cx="6906491" cy="5585619"/>
          </a:xfrm>
        </p:spPr>
        <p:txBody>
          <a:bodyPr anchor="ctr">
            <a:normAutofit/>
          </a:bodyPr>
          <a:lstStyle/>
          <a:p>
            <a:r>
              <a:rPr lang="en-SG" b="1" dirty="0"/>
              <a:t>Health Sector:</a:t>
            </a:r>
          </a:p>
          <a:p>
            <a:pPr lvl="1"/>
            <a:r>
              <a:rPr lang="en-SG" dirty="0"/>
              <a:t>The government has introduced remote consultation from doctors and specialists using mobile phones.  </a:t>
            </a:r>
            <a:endParaRPr lang="en-SG"/>
          </a:p>
          <a:p>
            <a:pPr lvl="1"/>
            <a:r>
              <a:rPr lang="en-SG" dirty="0"/>
              <a:t>Both Department of Health and the Department of Family Planning have extensive information systems for strategic decision-making, such as logistics supply, performance analysis of field health staff and personnel management</a:t>
            </a:r>
            <a:endParaRPr lang="en-SG"/>
          </a:p>
        </p:txBody>
      </p:sp>
    </p:spTree>
    <p:extLst>
      <p:ext uri="{BB962C8B-B14F-4D97-AF65-F5344CB8AC3E}">
        <p14:creationId xmlns:p14="http://schemas.microsoft.com/office/powerpoint/2010/main" val="368959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BC6ADC-7576-4F5C-92DF-B8F1A11AD5D4}"/>
              </a:ext>
            </a:extLst>
          </p:cNvPr>
          <p:cNvSpPr>
            <a:spLocks noGrp="1"/>
          </p:cNvSpPr>
          <p:nvPr>
            <p:ph type="title"/>
          </p:nvPr>
        </p:nvSpPr>
        <p:spPr>
          <a:xfrm>
            <a:off x="630936" y="630936"/>
            <a:ext cx="3599688" cy="1463040"/>
          </a:xfrm>
        </p:spPr>
        <p:txBody>
          <a:bodyPr anchor="ctr">
            <a:normAutofit/>
          </a:bodyPr>
          <a:lstStyle/>
          <a:p>
            <a:r>
              <a:rPr lang="en-SG" sz="4800">
                <a:solidFill>
                  <a:srgbClr val="FFFFFF"/>
                </a:solidFill>
              </a:rPr>
              <a:t>Cont…</a:t>
            </a:r>
          </a:p>
        </p:txBody>
      </p:sp>
      <p:sp>
        <p:nvSpPr>
          <p:cNvPr id="27"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BE4E8-92A0-48CB-BDC0-BB239BC42465}"/>
              </a:ext>
            </a:extLst>
          </p:cNvPr>
          <p:cNvSpPr>
            <a:spLocks noGrp="1"/>
          </p:cNvSpPr>
          <p:nvPr>
            <p:ph idx="1"/>
          </p:nvPr>
        </p:nvSpPr>
        <p:spPr>
          <a:xfrm>
            <a:off x="4474462" y="630936"/>
            <a:ext cx="7074409" cy="1463040"/>
          </a:xfrm>
        </p:spPr>
        <p:txBody>
          <a:bodyPr anchor="ctr">
            <a:normAutofit/>
          </a:bodyPr>
          <a:lstStyle/>
          <a:p>
            <a:r>
              <a:rPr lang="en-SG" sz="2200">
                <a:solidFill>
                  <a:srgbClr val="FFFFFF"/>
                </a:solidFill>
              </a:rPr>
              <a:t>In health, some notable projects divided into the broad categories are:</a:t>
            </a:r>
          </a:p>
          <a:p>
            <a:pPr marL="0" indent="0">
              <a:buNone/>
            </a:pPr>
            <a:endParaRPr lang="en-SG" sz="2200">
              <a:solidFill>
                <a:srgbClr val="FFFFFF"/>
              </a:solidFill>
            </a:endParaRPr>
          </a:p>
        </p:txBody>
      </p:sp>
      <p:graphicFrame>
        <p:nvGraphicFramePr>
          <p:cNvPr id="4" name="Table 3">
            <a:extLst>
              <a:ext uri="{FF2B5EF4-FFF2-40B4-BE49-F238E27FC236}">
                <a16:creationId xmlns:a16="http://schemas.microsoft.com/office/drawing/2014/main" id="{0559AB92-ABED-4AB6-9702-0116631ADC3E}"/>
              </a:ext>
            </a:extLst>
          </p:cNvPr>
          <p:cNvGraphicFramePr>
            <a:graphicFrameLocks noGrp="1"/>
          </p:cNvGraphicFramePr>
          <p:nvPr>
            <p:extLst>
              <p:ext uri="{D42A27DB-BD31-4B8C-83A1-F6EECF244321}">
                <p14:modId xmlns:p14="http://schemas.microsoft.com/office/powerpoint/2010/main" val="2696688843"/>
              </p:ext>
            </p:extLst>
          </p:nvPr>
        </p:nvGraphicFramePr>
        <p:xfrm>
          <a:off x="630936" y="3094453"/>
          <a:ext cx="10917937" cy="3033183"/>
        </p:xfrm>
        <a:graphic>
          <a:graphicData uri="http://schemas.openxmlformats.org/drawingml/2006/table">
            <a:tbl>
              <a:tblPr firstRow="1" bandRow="1">
                <a:noFill/>
                <a:tableStyleId>{5C22544A-7EE6-4342-B048-85BDC9FD1C3A}</a:tableStyleId>
              </a:tblPr>
              <a:tblGrid>
                <a:gridCol w="2293216">
                  <a:extLst>
                    <a:ext uri="{9D8B030D-6E8A-4147-A177-3AD203B41FA5}">
                      <a16:colId xmlns:a16="http://schemas.microsoft.com/office/drawing/2014/main" val="1793291508"/>
                    </a:ext>
                  </a:extLst>
                </a:gridCol>
                <a:gridCol w="8624721">
                  <a:extLst>
                    <a:ext uri="{9D8B030D-6E8A-4147-A177-3AD203B41FA5}">
                      <a16:colId xmlns:a16="http://schemas.microsoft.com/office/drawing/2014/main" val="1583180423"/>
                    </a:ext>
                  </a:extLst>
                </a:gridCol>
              </a:tblGrid>
              <a:tr h="489456">
                <a:tc>
                  <a:txBody>
                    <a:bodyPr/>
                    <a:lstStyle/>
                    <a:p>
                      <a:r>
                        <a:rPr lang="en-SG" sz="1900" b="0" cap="none" spc="0">
                          <a:solidFill>
                            <a:schemeClr val="tx1"/>
                          </a:solidFill>
                        </a:rPr>
                        <a:t>Area</a:t>
                      </a:r>
                    </a:p>
                  </a:txBody>
                  <a:tcPr marL="121809" marR="121809" marT="85266" marB="85266">
                    <a:lnL w="12700" cmpd="sng">
                      <a:noFill/>
                    </a:lnL>
                    <a:lnR w="12700" cmpd="sng">
                      <a:noFill/>
                    </a:lnR>
                    <a:lnT w="28575" cap="flat" cmpd="sng" algn="ctr">
                      <a:solidFill>
                        <a:schemeClr val="tx1"/>
                      </a:solidFill>
                      <a:prstDash val="solid"/>
                    </a:lnT>
                    <a:lnB w="38100" cmpd="sng">
                      <a:noFill/>
                    </a:lnB>
                    <a:noFill/>
                  </a:tcPr>
                </a:tc>
                <a:tc>
                  <a:txBody>
                    <a:bodyPr/>
                    <a:lstStyle/>
                    <a:p>
                      <a:r>
                        <a:rPr lang="en-SG" sz="1900" b="0" cap="none" spc="0">
                          <a:solidFill>
                            <a:schemeClr val="tx1"/>
                          </a:solidFill>
                        </a:rPr>
                        <a:t>Project</a:t>
                      </a:r>
                    </a:p>
                  </a:txBody>
                  <a:tcPr marL="121809" marR="121809" marT="85266" marB="85266">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403605915"/>
                  </a:ext>
                </a:extLst>
              </a:tr>
              <a:tr h="1622084">
                <a:tc>
                  <a:txBody>
                    <a:bodyPr/>
                    <a:lstStyle/>
                    <a:p>
                      <a:r>
                        <a:rPr lang="en-SG" sz="1900" cap="none" spc="0">
                          <a:solidFill>
                            <a:schemeClr val="tx1"/>
                          </a:solidFill>
                        </a:rPr>
                        <a:t>Citizen E-services</a:t>
                      </a:r>
                    </a:p>
                  </a:txBody>
                  <a:tcPr marL="121809" marR="121809" marT="85266" marB="85266">
                    <a:lnL w="28575" cap="flat" cmpd="sng" algn="ctr">
                      <a:noFill/>
                      <a:prstDash val="solid"/>
                    </a:lnL>
                    <a:lnR w="12700" cmpd="sng">
                      <a:noFill/>
                      <a:prstDash val="solid"/>
                    </a:lnR>
                    <a:lnT w="38100" cmpd="sng">
                      <a:noFill/>
                    </a:lnT>
                    <a:lnB w="12700" cap="flat" cmpd="sng" algn="ctr">
                      <a:noFill/>
                      <a:prstDash val="solid"/>
                    </a:lnB>
                    <a:noFill/>
                  </a:tcPr>
                </a:tc>
                <a:tc>
                  <a:txBody>
                    <a:bodyPr/>
                    <a:lstStyle/>
                    <a:p>
                      <a:pPr marL="342900" indent="-342900">
                        <a:buFont typeface="+mj-lt"/>
                        <a:buAutoNum type="arabicPeriod"/>
                      </a:pPr>
                      <a:r>
                        <a:rPr lang="en-SG" sz="1900" cap="none" spc="0">
                          <a:solidFill>
                            <a:schemeClr val="tx1"/>
                          </a:solidFill>
                        </a:rPr>
                        <a:t>Mobile phone based medical advice from qualified doctors (from 64 district hospitals and 418 </a:t>
                      </a:r>
                      <a:r>
                        <a:rPr lang="en-SG" sz="1900" cap="none" spc="0" err="1">
                          <a:solidFill>
                            <a:schemeClr val="tx1"/>
                          </a:solidFill>
                        </a:rPr>
                        <a:t>Upazilla</a:t>
                      </a:r>
                      <a:r>
                        <a:rPr lang="en-SG" sz="1900" cap="none" spc="0">
                          <a:solidFill>
                            <a:schemeClr val="tx1"/>
                          </a:solidFill>
                        </a:rPr>
                        <a:t> hospitals) free of charge on 24/7 basis</a:t>
                      </a:r>
                    </a:p>
                    <a:p>
                      <a:pPr marL="342900" indent="-342900">
                        <a:buFont typeface="+mj-lt"/>
                        <a:buAutoNum type="arabicPeriod"/>
                      </a:pPr>
                      <a:r>
                        <a:rPr lang="en-SG" sz="1900" cap="none" spc="0">
                          <a:solidFill>
                            <a:schemeClr val="tx1"/>
                          </a:solidFill>
                        </a:rPr>
                        <a:t>Remote online telemedicine from Community Clinics to </a:t>
                      </a:r>
                      <a:r>
                        <a:rPr lang="en-SG" sz="1900" cap="none" spc="0" err="1">
                          <a:solidFill>
                            <a:schemeClr val="tx1"/>
                          </a:solidFill>
                        </a:rPr>
                        <a:t>Upazilla</a:t>
                      </a:r>
                      <a:r>
                        <a:rPr lang="en-SG" sz="1900" cap="none" spc="0">
                          <a:solidFill>
                            <a:schemeClr val="tx1"/>
                          </a:solidFill>
                        </a:rPr>
                        <a:t> Hospitals</a:t>
                      </a:r>
                    </a:p>
                    <a:p>
                      <a:pPr marL="342900" indent="-342900">
                        <a:buFont typeface="+mj-lt"/>
                        <a:buAutoNum type="arabicPeriod"/>
                      </a:pPr>
                      <a:r>
                        <a:rPr lang="en-SG" sz="1900" cap="none" spc="0">
                          <a:solidFill>
                            <a:schemeClr val="tx1"/>
                          </a:solidFill>
                        </a:rPr>
                        <a:t>Dissemination of health care information via SMS to citizens.</a:t>
                      </a:r>
                    </a:p>
                    <a:p>
                      <a:pPr marL="342900" indent="-342900">
                        <a:buFont typeface="+mj-lt"/>
                        <a:buAutoNum type="arabicPeriod"/>
                      </a:pPr>
                      <a:r>
                        <a:rPr lang="en-SG" sz="1900" cap="none" spc="0">
                          <a:solidFill>
                            <a:schemeClr val="tx1"/>
                          </a:solidFill>
                        </a:rPr>
                        <a:t> Remote phone consultation with doctors provided by all telecom operators. </a:t>
                      </a:r>
                    </a:p>
                  </a:txBody>
                  <a:tcPr marL="121809" marR="121809" marT="85266" marB="85266">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950067868"/>
                  </a:ext>
                </a:extLst>
              </a:tr>
              <a:tr h="921643">
                <a:tc>
                  <a:txBody>
                    <a:bodyPr/>
                    <a:lstStyle/>
                    <a:p>
                      <a:r>
                        <a:rPr lang="en-SG" sz="1600" cap="none" spc="0">
                          <a:solidFill>
                            <a:schemeClr val="tx1"/>
                          </a:solidFill>
                        </a:rPr>
                        <a:t>Internal automation</a:t>
                      </a:r>
                    </a:p>
                  </a:txBody>
                  <a:tcPr marL="121809" marR="121809" marT="85266" marB="8526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342900" indent="-342900">
                        <a:buFont typeface="+mj-lt"/>
                        <a:buAutoNum type="arabicPeriod"/>
                      </a:pPr>
                      <a:r>
                        <a:rPr lang="en-SG" sz="1600" cap="none" spc="0">
                          <a:solidFill>
                            <a:schemeClr val="tx1"/>
                          </a:solidFill>
                        </a:rPr>
                        <a:t>Logistics Management information systems. </a:t>
                      </a:r>
                    </a:p>
                    <a:p>
                      <a:pPr marL="342900" indent="-342900">
                        <a:buFont typeface="+mj-lt"/>
                        <a:buAutoNum type="arabicPeriod"/>
                      </a:pPr>
                      <a:r>
                        <a:rPr lang="en-SG" sz="1600" cap="none" spc="0">
                          <a:solidFill>
                            <a:schemeClr val="tx1"/>
                          </a:solidFill>
                        </a:rPr>
                        <a:t>Service statistics. </a:t>
                      </a:r>
                    </a:p>
                    <a:p>
                      <a:pPr marL="342900" indent="-342900">
                        <a:buFont typeface="+mj-lt"/>
                        <a:buAutoNum type="arabicPeriod"/>
                      </a:pPr>
                      <a:r>
                        <a:rPr lang="en-SG" sz="1600" cap="none" spc="0">
                          <a:solidFill>
                            <a:schemeClr val="tx1"/>
                          </a:solidFill>
                        </a:rPr>
                        <a:t>Personnel information management system </a:t>
                      </a:r>
                    </a:p>
                  </a:txBody>
                  <a:tcPr marL="121809" marR="121809" marT="85266" marB="8526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59873146"/>
                  </a:ext>
                </a:extLst>
              </a:tr>
            </a:tbl>
          </a:graphicData>
        </a:graphic>
      </p:graphicFrame>
    </p:spTree>
    <p:extLst>
      <p:ext uri="{BB962C8B-B14F-4D97-AF65-F5344CB8AC3E}">
        <p14:creationId xmlns:p14="http://schemas.microsoft.com/office/powerpoint/2010/main" val="167874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3285</Words>
  <Application>Microsoft Office PowerPoint</Application>
  <PresentationFormat>Widescreen</PresentationFormat>
  <Paragraphs>201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E-Government:  Bangladesh Perspective </vt:lpstr>
      <vt:lpstr>What is E-Government</vt:lpstr>
      <vt:lpstr>  Delivery Models of E-Government</vt:lpstr>
      <vt:lpstr>Cont…..</vt:lpstr>
      <vt:lpstr>E-Government Through the Vision of Digital Bangladesh: </vt:lpstr>
      <vt:lpstr>The major objectives of ‘Digital Bangladesh’</vt:lpstr>
      <vt:lpstr>Factors for Implementing Digital Bangladesh</vt:lpstr>
      <vt:lpstr>E-Government Initiatives in Key Development Sectors of Bangladesh</vt:lpstr>
      <vt:lpstr>Cont…</vt:lpstr>
      <vt:lpstr>Challenges in Health Sector</vt:lpstr>
      <vt:lpstr>Challenges in Health Sector(Cont…)</vt:lpstr>
      <vt:lpstr>E-Government Initiatives in Key Development Sectors of Bangladesh (Cont..)</vt:lpstr>
      <vt:lpstr>Cont….</vt:lpstr>
      <vt:lpstr>Challenges in Education Sector</vt:lpstr>
      <vt:lpstr>Challenges in Education Sector(Cont..)</vt:lpstr>
      <vt:lpstr>Challenges in Education Sector(Cont..)</vt:lpstr>
      <vt:lpstr>Some Appreciated Steps of Government</vt:lpstr>
      <vt:lpstr>Some Appreciated Steps of Government(Cont..)</vt:lpstr>
      <vt:lpstr>Some Appreciated Steps of Government(Cont..)</vt:lpstr>
      <vt:lpstr>Some Appreciated Steps of Government(Cont..)</vt:lpstr>
      <vt:lpstr>Some Appreciated Steps of Government(Cont..)</vt:lpstr>
      <vt:lpstr>Some Appreciated Steps of Government(Cont..)</vt:lpstr>
      <vt:lpstr>Some Appreciated Steps of Government(Cont..)</vt:lpstr>
      <vt:lpstr>Some Appreciated Steps of Government(Cont..)</vt:lpstr>
      <vt:lpstr>Some Appreciated Steps of Government(Cont..)</vt:lpstr>
      <vt:lpstr>Some Appreciated Steps of Government(Cont..)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E-Government:  Bangladesh Perspective </dc:title>
  <dc:creator>Risala Khan</dc:creator>
  <cp:lastModifiedBy>Risala Khan</cp:lastModifiedBy>
  <cp:revision>25</cp:revision>
  <dcterms:created xsi:type="dcterms:W3CDTF">2019-08-06T03:30:08Z</dcterms:created>
  <dcterms:modified xsi:type="dcterms:W3CDTF">2021-02-28T06:09:23Z</dcterms:modified>
</cp:coreProperties>
</file>