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44"/>
  </p:notesMasterIdLst>
  <p:handoutMasterIdLst>
    <p:handoutMasterId r:id="rId45"/>
  </p:handoutMasterIdLst>
  <p:sldIdLst>
    <p:sldId id="426" r:id="rId3"/>
    <p:sldId id="535" r:id="rId4"/>
    <p:sldId id="538" r:id="rId5"/>
    <p:sldId id="765" r:id="rId6"/>
    <p:sldId id="812" r:id="rId7"/>
    <p:sldId id="794" r:id="rId8"/>
    <p:sldId id="814" r:id="rId9"/>
    <p:sldId id="815" r:id="rId10"/>
    <p:sldId id="816" r:id="rId11"/>
    <p:sldId id="795" r:id="rId12"/>
    <p:sldId id="832" r:id="rId13"/>
    <p:sldId id="833" r:id="rId14"/>
    <p:sldId id="834" r:id="rId15"/>
    <p:sldId id="835" r:id="rId16"/>
    <p:sldId id="836" r:id="rId17"/>
    <p:sldId id="826" r:id="rId18"/>
    <p:sldId id="817" r:id="rId19"/>
    <p:sldId id="818" r:id="rId20"/>
    <p:sldId id="819" r:id="rId21"/>
    <p:sldId id="820" r:id="rId22"/>
    <p:sldId id="821" r:id="rId23"/>
    <p:sldId id="855" r:id="rId24"/>
    <p:sldId id="822" r:id="rId25"/>
    <p:sldId id="823" r:id="rId26"/>
    <p:sldId id="837" r:id="rId27"/>
    <p:sldId id="841" r:id="rId28"/>
    <p:sldId id="842" r:id="rId29"/>
    <p:sldId id="843" r:id="rId30"/>
    <p:sldId id="845" r:id="rId31"/>
    <p:sldId id="846" r:id="rId32"/>
    <p:sldId id="844" r:id="rId33"/>
    <p:sldId id="854" r:id="rId34"/>
    <p:sldId id="799" r:id="rId35"/>
    <p:sldId id="793" r:id="rId36"/>
    <p:sldId id="847" r:id="rId37"/>
    <p:sldId id="848" r:id="rId38"/>
    <p:sldId id="849" r:id="rId39"/>
    <p:sldId id="850" r:id="rId40"/>
    <p:sldId id="851" r:id="rId41"/>
    <p:sldId id="852" r:id="rId42"/>
    <p:sldId id="853" r:id="rId43"/>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0552" autoAdjust="0"/>
  </p:normalViewPr>
  <p:slideViewPr>
    <p:cSldViewPr showGuides="1">
      <p:cViewPr varScale="1">
        <p:scale>
          <a:sx n="79" d="100"/>
          <a:sy n="79" d="100"/>
        </p:scale>
        <p:origin x="979" y="62"/>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3/23/2024</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3/23/2024</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verfitting" TargetMode="External"/><Relationship Id="rId3" Type="http://schemas.openxmlformats.org/officeDocument/2006/relationships/hyperlink" Target="https://en.wikipedia.org/wiki/Data_compression" TargetMode="External"/><Relationship Id="rId7" Type="http://schemas.openxmlformats.org/officeDocument/2006/relationships/hyperlink" Target="https://en.wikipedia.org/wiki/Statistical_classific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Search_algorithm" TargetMode="External"/><Relationship Id="rId4" Type="http://schemas.openxmlformats.org/officeDocument/2006/relationships/hyperlink" Target="https://en.wikipedia.org/wiki/Machine_learn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https://iq.opengenus.org/cart-algorithm/</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3</a:t>
            </a:fld>
            <a:endParaRPr lang="en-US" dirty="0"/>
          </a:p>
        </p:txBody>
      </p:sp>
    </p:spTree>
    <p:extLst>
      <p:ext uri="{BB962C8B-B14F-4D97-AF65-F5344CB8AC3E}">
        <p14:creationId xmlns:p14="http://schemas.microsoft.com/office/powerpoint/2010/main" val="232705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Pruning</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Data compression"/>
              </a:rPr>
              <a:t>data compression</a:t>
            </a:r>
            <a:r>
              <a:rPr lang="en-US" sz="1200" b="0" i="0" kern="1200" dirty="0" smtClean="0">
                <a:solidFill>
                  <a:schemeClr val="tx1"/>
                </a:solidFill>
                <a:effectLst/>
                <a:latin typeface="+mn-lt"/>
                <a:ea typeface="+mn-ea"/>
                <a:cs typeface="+mn-cs"/>
              </a:rPr>
              <a:t> technique in </a:t>
            </a:r>
            <a:r>
              <a:rPr lang="en-US" sz="1200" b="0" i="0" u="none" strike="noStrike" kern="1200" dirty="0" smtClean="0">
                <a:solidFill>
                  <a:schemeClr val="tx1"/>
                </a:solidFill>
                <a:effectLst/>
                <a:latin typeface="+mn-lt"/>
                <a:ea typeface="+mn-ea"/>
                <a:cs typeface="+mn-cs"/>
                <a:hlinkClick r:id="rId4" tooltip="Machine learning"/>
              </a:rPr>
              <a:t>machine learning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tooltip="Search algorithm"/>
              </a:rPr>
              <a:t>search algorithms</a:t>
            </a:r>
            <a:r>
              <a:rPr lang="en-US" sz="1200" b="0" i="0" kern="1200" dirty="0" smtClean="0">
                <a:solidFill>
                  <a:schemeClr val="tx1"/>
                </a:solidFill>
                <a:effectLst/>
                <a:latin typeface="+mn-lt"/>
                <a:ea typeface="+mn-ea"/>
                <a:cs typeface="+mn-cs"/>
              </a:rPr>
              <a:t> that reduces the size of </a:t>
            </a:r>
            <a:r>
              <a:rPr lang="en-US" sz="1200" b="0" i="0" u="none" strike="noStrike" kern="1200" dirty="0" smtClean="0">
                <a:solidFill>
                  <a:schemeClr val="tx1"/>
                </a:solidFill>
                <a:effectLst/>
                <a:latin typeface="+mn-lt"/>
                <a:ea typeface="+mn-ea"/>
                <a:cs typeface="+mn-cs"/>
                <a:hlinkClick r:id="rId6" tooltip="Decision tree learning"/>
              </a:rPr>
              <a:t>decision trees</a:t>
            </a:r>
            <a:r>
              <a:rPr lang="en-US" sz="1200" b="0" i="0" kern="1200" dirty="0" smtClean="0">
                <a:solidFill>
                  <a:schemeClr val="tx1"/>
                </a:solidFill>
                <a:effectLst/>
                <a:latin typeface="+mn-lt"/>
                <a:ea typeface="+mn-ea"/>
                <a:cs typeface="+mn-cs"/>
              </a:rPr>
              <a:t> by removing sections of the tree that are non-critical and redundant to classify instances. Pruning reduces the complexity of the final </a:t>
            </a:r>
            <a:r>
              <a:rPr lang="en-US" sz="1200" b="0" i="0" u="none" strike="noStrike" kern="1200" dirty="0" smtClean="0">
                <a:solidFill>
                  <a:schemeClr val="tx1"/>
                </a:solidFill>
                <a:effectLst/>
                <a:latin typeface="+mn-lt"/>
                <a:ea typeface="+mn-ea"/>
                <a:cs typeface="+mn-cs"/>
                <a:hlinkClick r:id="rId7" tooltip="Statistical classification"/>
              </a:rPr>
              <a:t>classifier</a:t>
            </a:r>
            <a:r>
              <a:rPr lang="en-US" sz="1200" b="0" i="0" kern="1200" dirty="0" smtClean="0">
                <a:solidFill>
                  <a:schemeClr val="tx1"/>
                </a:solidFill>
                <a:effectLst/>
                <a:latin typeface="+mn-lt"/>
                <a:ea typeface="+mn-ea"/>
                <a:cs typeface="+mn-cs"/>
              </a:rPr>
              <a:t>, and hence improves predictive accuracy by the reduction of </a:t>
            </a:r>
            <a:r>
              <a:rPr lang="en-US" sz="1200" b="0" i="0" u="none" strike="noStrike" kern="1200" dirty="0" err="1" smtClean="0">
                <a:solidFill>
                  <a:schemeClr val="tx1"/>
                </a:solidFill>
                <a:effectLst/>
                <a:latin typeface="+mn-lt"/>
                <a:ea typeface="+mn-ea"/>
                <a:cs typeface="+mn-cs"/>
                <a:hlinkClick r:id="rId8" tooltip="Overfitting"/>
              </a:rPr>
              <a:t>overfitting</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3672887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Underfitting</a:t>
            </a:r>
            <a:r>
              <a:rPr lang="en-US" dirty="0" smtClean="0"/>
              <a:t> -Single feature case </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5</a:t>
            </a:fld>
            <a:endParaRPr lang="en-US"/>
          </a:p>
        </p:txBody>
      </p:sp>
    </p:spTree>
    <p:extLst>
      <p:ext uri="{BB962C8B-B14F-4D97-AF65-F5344CB8AC3E}">
        <p14:creationId xmlns:p14="http://schemas.microsoft.com/office/powerpoint/2010/main" val="145370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on the start point of making a tree, we decide particular node should be part of a tree or not. If that node seems not required it will replace with “Leaf Node”.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Post pruning decision trees is more mathematically rigorous, finding a tree at least as good as early stopping. Early stopping is a quick fix heuristic.</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6</a:t>
            </a:fld>
            <a:endParaRPr lang="en-US"/>
          </a:p>
        </p:txBody>
      </p:sp>
    </p:spTree>
    <p:extLst>
      <p:ext uri="{BB962C8B-B14F-4D97-AF65-F5344CB8AC3E}">
        <p14:creationId xmlns:p14="http://schemas.microsoft.com/office/powerpoint/2010/main" val="3724296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http://mlwiki.org/index.php/Cost-Complexity_Pruning</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16</a:t>
            </a:fld>
            <a:endParaRPr lang="en-US"/>
          </a:p>
        </p:txBody>
      </p:sp>
    </p:spTree>
    <p:extLst>
      <p:ext uri="{BB962C8B-B14F-4D97-AF65-F5344CB8AC3E}">
        <p14:creationId xmlns:p14="http://schemas.microsoft.com/office/powerpoint/2010/main" val="1717722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21</a:t>
            </a:fld>
            <a:endParaRPr lang="en-US" dirty="0"/>
          </a:p>
        </p:txBody>
      </p:sp>
    </p:spTree>
    <p:extLst>
      <p:ext uri="{BB962C8B-B14F-4D97-AF65-F5344CB8AC3E}">
        <p14:creationId xmlns:p14="http://schemas.microsoft.com/office/powerpoint/2010/main" val="71304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3/23/2024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4.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13.wdp"/><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2.png"/><Relationship Id="rId1" Type="http://schemas.openxmlformats.org/officeDocument/2006/relationships/slideLayout" Target="../slideLayouts/slideLayout2.xml"/><Relationship Id="rId5" Type="http://schemas.microsoft.com/office/2007/relationships/hdphoto" Target="../media/hdphoto13.wdp"/><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Jesmin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1200329"/>
          </a:xfrm>
          <a:prstGeom prst="rect">
            <a:avLst/>
          </a:prstGeom>
          <a:noFill/>
          <a:ln w="9525">
            <a:noFill/>
            <a:miter lim="800000"/>
            <a:headEnd/>
            <a:tailEnd/>
          </a:ln>
        </p:spPr>
        <p:txBody>
          <a:bodyPr>
            <a:spAutoFit/>
          </a:bodyPr>
          <a:lstStyle/>
          <a:p>
            <a:pPr algn="ctr"/>
            <a:endParaRPr lang="en-US" b="1" dirty="0">
              <a:solidFill>
                <a:srgbClr val="FF0000"/>
              </a:solidFill>
            </a:endParaRPr>
          </a:p>
          <a:p>
            <a:pPr algn="ctr"/>
            <a:r>
              <a:rPr lang="en-US" b="1" dirty="0">
                <a:solidFill>
                  <a:srgbClr val="FF0000"/>
                </a:solidFill>
              </a:rPr>
              <a:t>Machine Learning</a:t>
            </a:r>
          </a:p>
          <a:p>
            <a:pPr algn="ctr"/>
            <a:r>
              <a:rPr lang="en-US" b="1" dirty="0">
                <a:solidFill>
                  <a:srgbClr val="FF0000"/>
                </a:solidFill>
              </a:rPr>
              <a:t>ICT-4261</a:t>
            </a: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468661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rgbClr val="111111"/>
                </a:solidFill>
              </a:rPr>
              <a:t>Post-pruning</a:t>
            </a:r>
            <a:br>
              <a:rPr lang="en-US" b="1" dirty="0">
                <a:solidFill>
                  <a:srgbClr val="111111"/>
                </a:solidFill>
              </a:rPr>
            </a:br>
            <a:endParaRPr lang="en-US" dirty="0"/>
          </a:p>
        </p:txBody>
      </p:sp>
      <p:sp>
        <p:nvSpPr>
          <p:cNvPr id="3" name="Content Placeholder 2"/>
          <p:cNvSpPr>
            <a:spLocks noGrp="1"/>
          </p:cNvSpPr>
          <p:nvPr>
            <p:ph idx="1"/>
          </p:nvPr>
        </p:nvSpPr>
        <p:spPr>
          <a:xfrm>
            <a:off x="304800" y="1265238"/>
            <a:ext cx="11430000" cy="2697162"/>
          </a:xfrm>
        </p:spPr>
        <p:txBody>
          <a:bodyPr>
            <a:normAutofit fontScale="92500" lnSpcReduction="20000"/>
          </a:bodyPr>
          <a:lstStyle/>
          <a:p>
            <a:pPr lvl="0" algn="just" eaLnBrk="0" fontAlgn="base" hangingPunct="0">
              <a:spcBef>
                <a:spcPct val="0"/>
              </a:spcBef>
              <a:spcAft>
                <a:spcPct val="0"/>
              </a:spcAft>
            </a:pPr>
            <a:r>
              <a:rPr lang="en-US" dirty="0">
                <a:solidFill>
                  <a:srgbClr val="111111"/>
                </a:solidFill>
              </a:rPr>
              <a:t> </a:t>
            </a:r>
            <a:r>
              <a:rPr lang="en-US" dirty="0" smtClean="0">
                <a:solidFill>
                  <a:srgbClr val="111111"/>
                </a:solidFill>
              </a:rPr>
              <a:t>Post-pruning </a:t>
            </a:r>
            <a:r>
              <a:rPr lang="en-US" dirty="0">
                <a:solidFill>
                  <a:srgbClr val="111111"/>
                </a:solidFill>
              </a:rPr>
              <a:t>does the opposite of pre-pruning and allows the Decision Tree model to grow to its full depth. Once the model grows to its full depth, tree branches are removed to prevent the model from </a:t>
            </a:r>
            <a:r>
              <a:rPr lang="en-US" dirty="0" err="1">
                <a:solidFill>
                  <a:srgbClr val="111111"/>
                </a:solidFill>
              </a:rPr>
              <a:t>overfitting</a:t>
            </a:r>
            <a:r>
              <a:rPr lang="en-US" dirty="0">
                <a:solidFill>
                  <a:srgbClr val="111111"/>
                </a:solidFill>
              </a:rPr>
              <a:t>. </a:t>
            </a:r>
            <a:endParaRPr lang="en-US" dirty="0" smtClean="0">
              <a:solidFill>
                <a:srgbClr val="111111"/>
              </a:solidFill>
            </a:endParaRPr>
          </a:p>
          <a:p>
            <a:pPr lvl="0" algn="just" eaLnBrk="0" fontAlgn="base" hangingPunct="0">
              <a:spcBef>
                <a:spcPct val="0"/>
              </a:spcBef>
              <a:spcAft>
                <a:spcPct val="0"/>
              </a:spcAft>
            </a:pPr>
            <a:r>
              <a:rPr lang="en-US" dirty="0" smtClean="0">
                <a:solidFill>
                  <a:srgbClr val="111111"/>
                </a:solidFill>
              </a:rPr>
              <a:t>The </a:t>
            </a:r>
            <a:r>
              <a:rPr lang="en-US" dirty="0">
                <a:solidFill>
                  <a:srgbClr val="111111"/>
                </a:solidFill>
              </a:rPr>
              <a:t>algorithm will continue to partition data into smaller subsets until the final subsets produced are similar in terms of the outcome variable. The final subset of the tree will consist of only a few data points allowing the tree to have learned the data to the T. However, when a new data point is introduced that differs from the learned data - it may not get predicted well. </a:t>
            </a:r>
            <a:endParaRPr lang="en-US" dirty="0" smtClean="0">
              <a:solidFill>
                <a:srgbClr val="111111"/>
              </a:solidFill>
            </a:endParaRPr>
          </a:p>
          <a:p>
            <a:pPr lvl="0" algn="just" eaLnBrk="0" fontAlgn="base" hangingPunct="0">
              <a:spcBef>
                <a:spcPct val="0"/>
              </a:spcBef>
              <a:spcAft>
                <a:spcPct val="0"/>
              </a:spcAft>
            </a:pPr>
            <a:r>
              <a:rPr lang="en-US" dirty="0" smtClean="0">
                <a:solidFill>
                  <a:srgbClr val="111111"/>
                </a:solidFill>
              </a:rPr>
              <a:t>The </a:t>
            </a:r>
            <a:r>
              <a:rPr lang="en-US" dirty="0" err="1">
                <a:solidFill>
                  <a:srgbClr val="111111"/>
                </a:solidFill>
              </a:rPr>
              <a:t>hyperparameter</a:t>
            </a:r>
            <a:r>
              <a:rPr lang="en-US" dirty="0">
                <a:solidFill>
                  <a:srgbClr val="111111"/>
                </a:solidFill>
              </a:rPr>
              <a:t> that can be tuned for post-pruning and preventing </a:t>
            </a:r>
            <a:r>
              <a:rPr lang="en-US" dirty="0" err="1">
                <a:solidFill>
                  <a:srgbClr val="111111"/>
                </a:solidFill>
              </a:rPr>
              <a:t>overfitting</a:t>
            </a:r>
            <a:r>
              <a:rPr lang="en-US" dirty="0">
                <a:solidFill>
                  <a:srgbClr val="111111"/>
                </a:solidFill>
              </a:rPr>
              <a:t> is: </a:t>
            </a:r>
            <a:endParaRPr lang="en-US" dirty="0" smtClean="0">
              <a:solidFill>
                <a:srgbClr val="111111"/>
              </a:solidFill>
            </a:endParaRPr>
          </a:p>
          <a:p>
            <a:pPr lvl="0" algn="just" eaLnBrk="0" fontAlgn="base" hangingPunct="0">
              <a:spcBef>
                <a:spcPct val="0"/>
              </a:spcBef>
              <a:spcAft>
                <a:spcPct val="0"/>
              </a:spcAft>
            </a:pPr>
            <a:r>
              <a:rPr lang="en-US" dirty="0" err="1" smtClean="0">
                <a:solidFill>
                  <a:srgbClr val="111111"/>
                </a:solidFill>
              </a:rPr>
              <a:t>ccp_alpha</a:t>
            </a:r>
            <a:r>
              <a:rPr lang="en-US" dirty="0" smtClean="0">
                <a:solidFill>
                  <a:srgbClr val="111111"/>
                </a:solidFill>
              </a:rPr>
              <a:t>: </a:t>
            </a:r>
            <a:r>
              <a:rPr lang="en-US" dirty="0" err="1" smtClean="0">
                <a:solidFill>
                  <a:srgbClr val="111111"/>
                </a:solidFill>
              </a:rPr>
              <a:t>ccp</a:t>
            </a:r>
            <a:r>
              <a:rPr lang="en-US" dirty="0">
                <a:solidFill>
                  <a:srgbClr val="111111"/>
                </a:solidFill>
              </a:rPr>
              <a:t> stands for Cost Complexity Pruning and can be used as another option to control the size of a tree. </a:t>
            </a:r>
            <a:endParaRPr lang="en-US" dirty="0" smtClean="0">
              <a:solidFill>
                <a:srgbClr val="111111"/>
              </a:solidFill>
            </a:endParaRPr>
          </a:p>
          <a:p>
            <a:pPr lvl="0" algn="just" eaLnBrk="0" fontAlgn="base" hangingPunct="0">
              <a:spcBef>
                <a:spcPct val="0"/>
              </a:spcBef>
              <a:spcAft>
                <a:spcPct val="0"/>
              </a:spcAft>
            </a:pPr>
            <a:r>
              <a:rPr lang="en-US" dirty="0" smtClean="0">
                <a:solidFill>
                  <a:srgbClr val="111111"/>
                </a:solidFill>
              </a:rPr>
              <a:t>A </a:t>
            </a:r>
            <a:r>
              <a:rPr lang="en-US" dirty="0">
                <a:solidFill>
                  <a:srgbClr val="111111"/>
                </a:solidFill>
              </a:rPr>
              <a:t>higher value of </a:t>
            </a:r>
            <a:r>
              <a:rPr lang="en-US" dirty="0" err="1">
                <a:solidFill>
                  <a:srgbClr val="111111"/>
                </a:solidFill>
              </a:rPr>
              <a:t>ccp_alpha</a:t>
            </a:r>
            <a:r>
              <a:rPr lang="en-US" dirty="0">
                <a:solidFill>
                  <a:srgbClr val="111111"/>
                </a:solidFill>
              </a:rPr>
              <a:t> will lead to an increase in the number of nodes pruned</a:t>
            </a:r>
            <a:r>
              <a:rPr lang="en-US" dirty="0" smtClean="0">
                <a:solidFill>
                  <a:srgbClr val="111111"/>
                </a:solidFill>
              </a:rPr>
              <a:t>.</a:t>
            </a:r>
            <a:endParaRPr lang="en-US" sz="105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43200" y="3657600"/>
            <a:ext cx="6358060" cy="3108759"/>
          </a:xfrm>
          <a:prstGeom prst="rect">
            <a:avLst/>
          </a:prstGeom>
        </p:spPr>
      </p:pic>
    </p:spTree>
    <p:extLst>
      <p:ext uri="{BB962C8B-B14F-4D97-AF65-F5344CB8AC3E}">
        <p14:creationId xmlns:p14="http://schemas.microsoft.com/office/powerpoint/2010/main" val="2935111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Consider 900 “positive” samples and 100 “negative” samples. Let’s assume the X1 attribute is used for splitting at the parent node. Consider the following decision tree with unequal distribution of data samples after splitting.</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
            </a:r>
            <a:br>
              <a:rPr lang="en-US" dirty="0"/>
            </a:br>
            <a:r>
              <a:rPr lang="en-US" dirty="0"/>
              <a:t>It has one pure node classified as 200 “positive” samples and an impure node with 700 “positive” and 100 “negative” samples.</a:t>
            </a:r>
            <a:endParaRPr lang="en-US" dirty="0"/>
          </a:p>
        </p:txBody>
      </p:sp>
      <p:pic>
        <p:nvPicPr>
          <p:cNvPr id="4" name="Picture 3"/>
          <p:cNvPicPr>
            <a:picLocks noChangeAspect="1"/>
          </p:cNvPicPr>
          <p:nvPr/>
        </p:nvPicPr>
        <p:blipFill>
          <a:blip r:embed="rId2"/>
          <a:stretch>
            <a:fillRect/>
          </a:stretch>
        </p:blipFill>
        <p:spPr>
          <a:xfrm>
            <a:off x="3581400" y="2514600"/>
            <a:ext cx="6023000" cy="2229044"/>
          </a:xfrm>
          <a:prstGeom prst="rect">
            <a:avLst/>
          </a:prstGeom>
        </p:spPr>
      </p:pic>
    </p:spTree>
    <p:extLst>
      <p:ext uri="{BB962C8B-B14F-4D97-AF65-F5344CB8AC3E}">
        <p14:creationId xmlns:p14="http://schemas.microsoft.com/office/powerpoint/2010/main" val="3001341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With </a:t>
            </a:r>
            <a:r>
              <a:rPr lang="en-US" b="1" dirty="0"/>
              <a:t>entropy </a:t>
            </a:r>
            <a:r>
              <a:rPr lang="en-US" dirty="0"/>
              <a:t>as a loss function, parent loss is 0.467, and children loss is 0.544. As one node is pure, the entropy is zero, and the impure node has a non-zero entropy value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Using the information gain formula, the loss reduction from parent to children region is calculated as,</a:t>
            </a:r>
          </a:p>
          <a:p>
            <a:r>
              <a:rPr lang="en-US" dirty="0"/>
              <a:t>Gain = Entropy(parent) — [Entropy(left child)*(No of samples in left child/No of samples in parent) + Entropy(right child)*(No of samples in right child/No of samples in parent)]</a:t>
            </a:r>
          </a:p>
          <a:p>
            <a:r>
              <a:rPr lang="en-US" dirty="0"/>
              <a:t>Gain = 0.467 –[0.544*(800/1000) + 0 *(200/1000)]</a:t>
            </a:r>
          </a:p>
          <a:p>
            <a:r>
              <a:rPr lang="en-US" dirty="0"/>
              <a:t>Gain = 0.0318</a:t>
            </a:r>
          </a:p>
          <a:p>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505200" y="2133600"/>
            <a:ext cx="5763138" cy="2305254"/>
          </a:xfrm>
          <a:prstGeom prst="rect">
            <a:avLst/>
          </a:prstGeom>
        </p:spPr>
      </p:pic>
    </p:spTree>
    <p:extLst>
      <p:ext uri="{BB962C8B-B14F-4D97-AF65-F5344CB8AC3E}">
        <p14:creationId xmlns:p14="http://schemas.microsoft.com/office/powerpoint/2010/main" val="3686617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a </a:t>
            </a:r>
            <a:r>
              <a:rPr lang="en-US" b="1" dirty="0"/>
              <a:t>misclassification error</a:t>
            </a:r>
            <a:r>
              <a:rPr lang="en-US" dirty="0"/>
              <a:t>, parent loss is 0.1, and children loss is 0.125.</a:t>
            </a:r>
            <a:endParaRPr lang="en-US" dirty="0"/>
          </a:p>
        </p:txBody>
      </p:sp>
      <p:pic>
        <p:nvPicPr>
          <p:cNvPr id="4" name="Picture 3"/>
          <p:cNvPicPr>
            <a:picLocks noChangeAspect="1"/>
          </p:cNvPicPr>
          <p:nvPr/>
        </p:nvPicPr>
        <p:blipFill>
          <a:blip r:embed="rId2"/>
          <a:stretch>
            <a:fillRect/>
          </a:stretch>
        </p:blipFill>
        <p:spPr>
          <a:xfrm>
            <a:off x="2337863" y="2343732"/>
            <a:ext cx="7516274" cy="3038899"/>
          </a:xfrm>
          <a:prstGeom prst="rect">
            <a:avLst/>
          </a:prstGeom>
        </p:spPr>
      </p:pic>
    </p:spTree>
    <p:extLst>
      <p:ext uri="{BB962C8B-B14F-4D97-AF65-F5344CB8AC3E}">
        <p14:creationId xmlns:p14="http://schemas.microsoft.com/office/powerpoint/2010/main" val="35319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information gain is calculated as,</a:t>
            </a:r>
          </a:p>
          <a:p>
            <a:r>
              <a:rPr lang="en-US" dirty="0"/>
              <a:t>Gain = ME(parent) — [ME(left child)*(No of samples in left child/No of samples in the parent) + ME(right child)*(No of samples in right child/No of samples in the parent)]</a:t>
            </a:r>
          </a:p>
          <a:p>
            <a:r>
              <a:rPr lang="en-US" dirty="0"/>
              <a:t>Gain = (100/1000) — [(100/800)*(800/1000) + 0*(200/1000)]</a:t>
            </a:r>
          </a:p>
          <a:p>
            <a:r>
              <a:rPr lang="en-US" dirty="0"/>
              <a:t>Gain =0</a:t>
            </a:r>
          </a:p>
          <a:p>
            <a:r>
              <a:rPr lang="en-US" dirty="0"/>
              <a:t>From the above gain values, we can say that as the misclassification error has not gained any information hence, further splitting of the tree is not required, and the decision tree is stopped growing. But in the case of entropy, the decision tree can be partitioned further until the leaf node is reached and the entropy value becomes zero</a:t>
            </a:r>
            <a:r>
              <a:rPr lang="en-US" dirty="0" smtClean="0"/>
              <a:t>.</a:t>
            </a:r>
          </a:p>
          <a:p>
            <a:r>
              <a:rPr lang="en-US" dirty="0"/>
              <a:t>Let’s prove this with a</a:t>
            </a:r>
            <a:r>
              <a:rPr lang="en-US" b="1" dirty="0"/>
              <a:t> geometrical perspective</a:t>
            </a:r>
            <a:r>
              <a:rPr lang="en-US" dirty="0"/>
              <a:t>.</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337389" y="4495800"/>
            <a:ext cx="5217302" cy="2076666"/>
          </a:xfrm>
          <a:prstGeom prst="rect">
            <a:avLst/>
          </a:prstGeom>
        </p:spPr>
      </p:pic>
    </p:spTree>
    <p:extLst>
      <p:ext uri="{BB962C8B-B14F-4D97-AF65-F5344CB8AC3E}">
        <p14:creationId xmlns:p14="http://schemas.microsoft.com/office/powerpoint/2010/main" val="1238819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above graphs are plotted with the assumption of an even split of data into two nodes. The cross-entropy function has </a:t>
            </a:r>
            <a:r>
              <a:rPr lang="en-US" b="1" dirty="0"/>
              <a:t>concave </a:t>
            </a:r>
            <a:r>
              <a:rPr lang="en-US" dirty="0"/>
              <a:t>nature that proves the loss of children is always less than that of the parent. But this is not the case with the misclassification error. Hence the children and parent loss are equal.</a:t>
            </a:r>
          </a:p>
          <a:p>
            <a:r>
              <a:rPr lang="en-US" dirty="0"/>
              <a:t>Therefore, compared to entropy, the misclassification loss is not sensitive to changes in the class probabilities, due to which entropy is often used in building the decision tree for classification.</a:t>
            </a:r>
          </a:p>
          <a:p>
            <a:r>
              <a:rPr lang="en-US" dirty="0"/>
              <a:t>The </a:t>
            </a:r>
            <a:r>
              <a:rPr lang="en-US" b="1" dirty="0" err="1"/>
              <a:t>Gini</a:t>
            </a:r>
            <a:r>
              <a:rPr lang="en-US" b="1" dirty="0"/>
              <a:t> impurity</a:t>
            </a:r>
            <a:r>
              <a:rPr lang="en-US" dirty="0"/>
              <a:t> has the same nature as entropy which is also preferred for decision tree building over misclassification loss.</a:t>
            </a:r>
          </a:p>
        </p:txBody>
      </p:sp>
    </p:spTree>
    <p:extLst>
      <p:ext uri="{BB962C8B-B14F-4D97-AF65-F5344CB8AC3E}">
        <p14:creationId xmlns:p14="http://schemas.microsoft.com/office/powerpoint/2010/main" val="426222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81000" y="260200"/>
            <a:ext cx="4572638" cy="6049219"/>
          </a:xfrm>
          <a:prstGeom prst="rect">
            <a:avLst/>
          </a:prstGeom>
        </p:spPr>
      </p:pic>
      <p:sp>
        <p:nvSpPr>
          <p:cNvPr id="6" name="Rectangle 5"/>
          <p:cNvSpPr/>
          <p:nvPr/>
        </p:nvSpPr>
        <p:spPr>
          <a:xfrm>
            <a:off x="4800600" y="274638"/>
            <a:ext cx="4648200" cy="63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724400" y="309129"/>
            <a:ext cx="7338163" cy="3374139"/>
            <a:chOff x="4724400" y="309129"/>
            <a:chExt cx="7338163" cy="3374139"/>
          </a:xfrm>
        </p:grpSpPr>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724400" y="309129"/>
              <a:ext cx="7338163" cy="3374139"/>
            </a:xfrm>
            <a:prstGeom prst="rect">
              <a:avLst/>
            </a:prstGeom>
          </p:spPr>
        </p:pic>
        <p:pic>
          <p:nvPicPr>
            <p:cNvPr id="8" name="Picture 7"/>
            <p:cNvPicPr>
              <a:picLocks noChangeAspect="1"/>
            </p:cNvPicPr>
            <p:nvPr/>
          </p:nvPicPr>
          <p:blipFill>
            <a:blip r:embed="rId6"/>
            <a:stretch>
              <a:fillRect/>
            </a:stretch>
          </p:blipFill>
          <p:spPr>
            <a:xfrm>
              <a:off x="7753294" y="2332589"/>
              <a:ext cx="400106" cy="200053"/>
            </a:xfrm>
            <a:prstGeom prst="rect">
              <a:avLst/>
            </a:prstGeom>
          </p:spPr>
        </p:pic>
      </p:grpSp>
    </p:spTree>
    <p:extLst>
      <p:ext uri="{BB962C8B-B14F-4D97-AF65-F5344CB8AC3E}">
        <p14:creationId xmlns:p14="http://schemas.microsoft.com/office/powerpoint/2010/main" val="379293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6200" y="304800"/>
            <a:ext cx="7900169" cy="4453864"/>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177543" y="842342"/>
            <a:ext cx="6163553" cy="834058"/>
          </a:xfrm>
          <a:prstGeom prst="rect">
            <a:avLst/>
          </a:prstGeom>
        </p:spPr>
      </p:pic>
    </p:spTree>
    <p:extLst>
      <p:ext uri="{BB962C8B-B14F-4D97-AF65-F5344CB8AC3E}">
        <p14:creationId xmlns:p14="http://schemas.microsoft.com/office/powerpoint/2010/main" val="3872874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8600" y="274638"/>
            <a:ext cx="7287642" cy="6163535"/>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546722" y="1905000"/>
            <a:ext cx="4182059" cy="3315163"/>
          </a:xfrm>
          <a:prstGeom prst="rect">
            <a:avLst/>
          </a:prstGeom>
        </p:spPr>
      </p:pic>
    </p:spTree>
    <p:extLst>
      <p:ext uri="{BB962C8B-B14F-4D97-AF65-F5344CB8AC3E}">
        <p14:creationId xmlns:p14="http://schemas.microsoft.com/office/powerpoint/2010/main" val="246383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85800" y="274638"/>
            <a:ext cx="7391400" cy="5100774"/>
          </a:xfrm>
          <a:prstGeom prst="rect">
            <a:avLst/>
          </a:prstGeom>
        </p:spPr>
      </p:pic>
    </p:spTree>
    <p:extLst>
      <p:ext uri="{BB962C8B-B14F-4D97-AF65-F5344CB8AC3E}">
        <p14:creationId xmlns:p14="http://schemas.microsoft.com/office/powerpoint/2010/main" val="4007203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r>
              <a:rPr lang="en-US" sz="1800" dirty="0"/>
              <a:t>A Gentle Introduction to Machine </a:t>
            </a:r>
            <a:r>
              <a:rPr lang="en-US" sz="1800" dirty="0" smtClean="0"/>
              <a:t>Learning</a:t>
            </a:r>
          </a:p>
          <a:p>
            <a:pPr>
              <a:buFont typeface="Wingdings" panose="05000000000000000000" pitchFamily="2" charset="2"/>
              <a:buChar char="ü"/>
            </a:pPr>
            <a:r>
              <a:rPr lang="en-US" sz="1800" dirty="0"/>
              <a:t>Important Elements in Machine </a:t>
            </a:r>
            <a:r>
              <a:rPr lang="en-US" sz="1800" dirty="0" smtClean="0"/>
              <a:t>Learning</a:t>
            </a:r>
          </a:p>
          <a:p>
            <a:pPr>
              <a:buFont typeface="Wingdings" panose="05000000000000000000" pitchFamily="2" charset="2"/>
              <a:buChar char="ü"/>
            </a:pPr>
            <a:r>
              <a:rPr lang="en-US" sz="1800" dirty="0" smtClean="0"/>
              <a:t>Linear Regression</a:t>
            </a:r>
          </a:p>
          <a:p>
            <a:pPr>
              <a:buFont typeface="Wingdings" panose="05000000000000000000" pitchFamily="2" charset="2"/>
              <a:buChar char="ü"/>
            </a:pPr>
            <a:r>
              <a:rPr lang="en-US" sz="1800" dirty="0"/>
              <a:t>Logistic Regression</a:t>
            </a:r>
            <a:endParaRPr lang="en-US" sz="1800" dirty="0" smtClean="0"/>
          </a:p>
          <a:p>
            <a:pPr>
              <a:buFont typeface="Wingdings" panose="05000000000000000000" pitchFamily="2" charset="2"/>
              <a:buChar char="ü"/>
            </a:pPr>
            <a:r>
              <a:rPr lang="en-US" sz="1800" dirty="0" smtClean="0"/>
              <a:t>Naive Bayes</a:t>
            </a:r>
          </a:p>
          <a:p>
            <a:pPr>
              <a:buFont typeface="Wingdings" panose="05000000000000000000" pitchFamily="2" charset="2"/>
              <a:buChar char="ü"/>
            </a:pPr>
            <a:r>
              <a:rPr lang="en-US" sz="1800" dirty="0"/>
              <a:t>Support Vector Machines</a:t>
            </a:r>
            <a:endParaRPr lang="en-US" sz="1800" dirty="0" smtClean="0"/>
          </a:p>
          <a:p>
            <a:pPr>
              <a:buFont typeface="Wingdings" panose="05000000000000000000" pitchFamily="2" charset="2"/>
              <a:buChar char="ü"/>
            </a:pPr>
            <a:r>
              <a:rPr lang="en-US" sz="1800" dirty="0"/>
              <a:t>Decision Trees and Ensemble </a:t>
            </a:r>
            <a:r>
              <a:rPr lang="en-US" sz="1800" dirty="0" smtClean="0"/>
              <a:t>Learning</a:t>
            </a:r>
          </a:p>
          <a:p>
            <a:pPr>
              <a:buFont typeface="Wingdings" panose="05000000000000000000" pitchFamily="2" charset="2"/>
              <a:buChar char="ü"/>
            </a:pPr>
            <a:r>
              <a:rPr lang="en-US" sz="1800" dirty="0" smtClean="0"/>
              <a:t>Neural </a:t>
            </a:r>
            <a:r>
              <a:rPr lang="en-US" sz="1800" dirty="0"/>
              <a:t>Networks and Deep Learning</a:t>
            </a:r>
          </a:p>
          <a:p>
            <a:pPr>
              <a:buFont typeface="Wingdings" panose="05000000000000000000" pitchFamily="2" charset="2"/>
              <a:buChar char="ü"/>
            </a:pPr>
            <a:r>
              <a:rPr lang="en-US" sz="1800" dirty="0" smtClean="0"/>
              <a:t>Unsupervised </a:t>
            </a:r>
            <a:r>
              <a:rPr lang="en-US" sz="1800" dirty="0"/>
              <a:t>Learning</a:t>
            </a:r>
            <a:endParaRPr lang="en-US" sz="1700" dirty="0"/>
          </a:p>
          <a:p>
            <a:pPr lvl="1">
              <a:buFont typeface="Gill Sans MT" panose="020B0502020104020203" pitchFamily="34" charset="0"/>
              <a:buChar char="–"/>
            </a:pPr>
            <a:endParaRPr lang="en-US" sz="1700" dirty="0"/>
          </a:p>
        </p:txBody>
      </p:sp>
    </p:spTree>
    <p:extLst>
      <p:ext uri="{BB962C8B-B14F-4D97-AF65-F5344CB8AC3E}">
        <p14:creationId xmlns:p14="http://schemas.microsoft.com/office/powerpoint/2010/main" val="222733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4800" y="152400"/>
            <a:ext cx="5638800" cy="6838544"/>
          </a:xfrm>
          <a:prstGeom prst="rect">
            <a:avLst/>
          </a:prstGeom>
        </p:spPr>
      </p:pic>
      <p:pic>
        <p:nvPicPr>
          <p:cNvPr id="5" name="Picture 4"/>
          <p:cNvPicPr>
            <a:picLocks noChangeAspect="1"/>
          </p:cNvPicPr>
          <p:nvPr/>
        </p:nvPicPr>
        <p:blipFill>
          <a:blip r:embed="rId4"/>
          <a:stretch>
            <a:fillRect/>
          </a:stretch>
        </p:blipFill>
        <p:spPr>
          <a:xfrm>
            <a:off x="2590800" y="6076304"/>
            <a:ext cx="714485" cy="232423"/>
          </a:xfrm>
          <a:prstGeom prst="rect">
            <a:avLst/>
          </a:prstGeom>
        </p:spPr>
      </p:pic>
    </p:spTree>
    <p:extLst>
      <p:ext uri="{BB962C8B-B14F-4D97-AF65-F5344CB8AC3E}">
        <p14:creationId xmlns:p14="http://schemas.microsoft.com/office/powerpoint/2010/main" val="2720573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52400" y="152400"/>
            <a:ext cx="11649888" cy="6324600"/>
          </a:xfrm>
          <a:prstGeom prst="rect">
            <a:avLst/>
          </a:prstGeom>
        </p:spPr>
      </p:pic>
    </p:spTree>
    <p:extLst>
      <p:ext uri="{BB962C8B-B14F-4D97-AF65-F5344CB8AC3E}">
        <p14:creationId xmlns:p14="http://schemas.microsoft.com/office/powerpoint/2010/main" val="3056145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9600" dirty="0" smtClean="0"/>
              <a:t>Assignment</a:t>
            </a:r>
          </a:p>
          <a:p>
            <a:pPr marL="0" indent="0" algn="ctr">
              <a:buNone/>
            </a:pPr>
            <a:r>
              <a:rPr lang="en-US" sz="9600" dirty="0" smtClean="0"/>
              <a:t>Submission date</a:t>
            </a:r>
            <a:endParaRPr lang="en-US" sz="9600" dirty="0"/>
          </a:p>
          <a:p>
            <a:pPr marL="0" indent="0" algn="ctr">
              <a:buNone/>
            </a:pPr>
            <a:r>
              <a:rPr lang="en-US" sz="9600" dirty="0" smtClean="0"/>
              <a:t>04/04/2024</a:t>
            </a:r>
            <a:endParaRPr lang="en-US" sz="9600" dirty="0"/>
          </a:p>
        </p:txBody>
      </p:sp>
    </p:spTree>
    <p:extLst>
      <p:ext uri="{BB962C8B-B14F-4D97-AF65-F5344CB8AC3E}">
        <p14:creationId xmlns:p14="http://schemas.microsoft.com/office/powerpoint/2010/main" val="74862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68230" y="274639"/>
            <a:ext cx="5596031" cy="4830762"/>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406327" y="457200"/>
            <a:ext cx="5238820" cy="3250450"/>
          </a:xfrm>
          <a:prstGeom prst="rect">
            <a:avLst/>
          </a:prstGeom>
        </p:spPr>
      </p:pic>
    </p:spTree>
    <p:extLst>
      <p:ext uri="{BB962C8B-B14F-4D97-AF65-F5344CB8AC3E}">
        <p14:creationId xmlns:p14="http://schemas.microsoft.com/office/powerpoint/2010/main" val="3626824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33400" y="274638"/>
            <a:ext cx="8077200" cy="6642353"/>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6971628" y="1752600"/>
            <a:ext cx="5238820" cy="3250450"/>
          </a:xfrm>
          <a:prstGeom prst="rect">
            <a:avLst/>
          </a:prstGeom>
        </p:spPr>
      </p:pic>
      <p:sp>
        <p:nvSpPr>
          <p:cNvPr id="7" name="TextBox 6"/>
          <p:cNvSpPr txBox="1"/>
          <p:nvPr/>
        </p:nvSpPr>
        <p:spPr>
          <a:xfrm>
            <a:off x="1504750" y="3733800"/>
            <a:ext cx="381000" cy="369332"/>
          </a:xfrm>
          <a:prstGeom prst="rect">
            <a:avLst/>
          </a:prstGeom>
          <a:solidFill>
            <a:schemeClr val="bg1"/>
          </a:solidFill>
        </p:spPr>
        <p:txBody>
          <a:bodyPr wrap="square" rtlCol="0">
            <a:spAutoFit/>
          </a:bodyPr>
          <a:lstStyle/>
          <a:p>
            <a:r>
              <a:rPr lang="en-US" dirty="0" smtClean="0"/>
              <a:t>4</a:t>
            </a:r>
            <a:endParaRPr lang="en-US" dirty="0"/>
          </a:p>
        </p:txBody>
      </p:sp>
      <p:sp>
        <p:nvSpPr>
          <p:cNvPr id="8" name="TextBox 7"/>
          <p:cNvSpPr txBox="1"/>
          <p:nvPr/>
        </p:nvSpPr>
        <p:spPr>
          <a:xfrm>
            <a:off x="762000" y="2619807"/>
            <a:ext cx="1017471" cy="646331"/>
          </a:xfrm>
          <a:prstGeom prst="rect">
            <a:avLst/>
          </a:prstGeom>
          <a:solidFill>
            <a:schemeClr val="bg1"/>
          </a:solidFill>
        </p:spPr>
        <p:txBody>
          <a:bodyPr wrap="square" rtlCol="0">
            <a:spAutoFit/>
          </a:bodyPr>
          <a:lstStyle/>
          <a:p>
            <a:r>
              <a:rPr lang="en-US" dirty="0" smtClean="0"/>
              <a:t>54</a:t>
            </a:r>
          </a:p>
          <a:p>
            <a:r>
              <a:rPr lang="en-US" dirty="0" smtClean="0"/>
              <a:t>50G 4B</a:t>
            </a:r>
            <a:endParaRPr lang="en-US" dirty="0"/>
          </a:p>
        </p:txBody>
      </p:sp>
      <p:sp>
        <p:nvSpPr>
          <p:cNvPr id="9" name="TextBox 8"/>
          <p:cNvSpPr txBox="1"/>
          <p:nvPr/>
        </p:nvSpPr>
        <p:spPr>
          <a:xfrm>
            <a:off x="4419600" y="3124200"/>
            <a:ext cx="457200" cy="338554"/>
          </a:xfrm>
          <a:prstGeom prst="rect">
            <a:avLst/>
          </a:prstGeom>
          <a:solidFill>
            <a:schemeClr val="bg1"/>
          </a:solidFill>
        </p:spPr>
        <p:txBody>
          <a:bodyPr wrap="square" rtlCol="0">
            <a:spAutoFit/>
          </a:bodyPr>
          <a:lstStyle/>
          <a:p>
            <a:r>
              <a:rPr lang="en-US" sz="1600" dirty="0" smtClean="0"/>
              <a:t>46</a:t>
            </a:r>
            <a:endParaRPr lang="en-US" sz="1600" dirty="0"/>
          </a:p>
        </p:txBody>
      </p:sp>
      <p:sp>
        <p:nvSpPr>
          <p:cNvPr id="10" name="TextBox 9"/>
          <p:cNvSpPr txBox="1"/>
          <p:nvPr/>
        </p:nvSpPr>
        <p:spPr>
          <a:xfrm>
            <a:off x="1066800" y="4572000"/>
            <a:ext cx="742614" cy="369332"/>
          </a:xfrm>
          <a:prstGeom prst="rect">
            <a:avLst/>
          </a:prstGeom>
          <a:solidFill>
            <a:schemeClr val="bg1"/>
          </a:solidFill>
        </p:spPr>
        <p:txBody>
          <a:bodyPr wrap="square" rtlCol="0">
            <a:spAutoFit/>
          </a:bodyPr>
          <a:lstStyle/>
          <a:p>
            <a:r>
              <a:rPr lang="en-US" dirty="0" smtClean="0"/>
              <a:t>50/54</a:t>
            </a:r>
            <a:endParaRPr lang="en-US" dirty="0"/>
          </a:p>
        </p:txBody>
      </p:sp>
    </p:spTree>
    <p:extLst>
      <p:ext uri="{BB962C8B-B14F-4D97-AF65-F5344CB8AC3E}">
        <p14:creationId xmlns:p14="http://schemas.microsoft.com/office/powerpoint/2010/main" val="2942469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0" y="1143001"/>
            <a:ext cx="5334000" cy="4953000"/>
          </a:xfrm>
        </p:spPr>
        <p:txBody>
          <a:bodyPr>
            <a:normAutofit/>
          </a:bodyPr>
          <a:lstStyle/>
          <a:p>
            <a:r>
              <a:rPr lang="en-US" dirty="0"/>
              <a:t>1) Train a DT using entropy measures. Split the DT until level 2 (root at level 1) so that the (deepest) leaf nodes are located at level 3. After training the tree, calculate the total misclassification error rate of the DT on the same train set (i.e., </a:t>
            </a:r>
            <a:r>
              <a:rPr lang="en-US" dirty="0" err="1"/>
              <a:t>resubstitution</a:t>
            </a:r>
            <a:r>
              <a:rPr lang="en-US" dirty="0"/>
              <a:t> error).</a:t>
            </a:r>
          </a:p>
          <a:p>
            <a:r>
              <a:rPr lang="en-US" dirty="0"/>
              <a:t>2) Repeat part 1, but fix C as the split criterion at the root node and grow the rest of the </a:t>
            </a:r>
            <a:r>
              <a:rPr lang="en-US" dirty="0" smtClean="0"/>
              <a:t>tree.1</a:t>
            </a:r>
            <a:endParaRPr lang="en-US" dirty="0"/>
          </a:p>
          <a:p>
            <a:r>
              <a:rPr lang="en-US" dirty="0"/>
              <a:t>3) Compare misclassification rates of the two DTs. Which one is better? Based on the comparison, comment on the greedy strategy used in the DT algorithm.</a:t>
            </a:r>
          </a:p>
        </p:txBody>
      </p:sp>
      <p:pic>
        <p:nvPicPr>
          <p:cNvPr id="4" name="Picture 3"/>
          <p:cNvPicPr>
            <a:picLocks noChangeAspect="1"/>
          </p:cNvPicPr>
          <p:nvPr/>
        </p:nvPicPr>
        <p:blipFill>
          <a:blip r:embed="rId2"/>
          <a:stretch>
            <a:fillRect/>
          </a:stretch>
        </p:blipFill>
        <p:spPr>
          <a:xfrm>
            <a:off x="18448" y="-19250"/>
            <a:ext cx="6622818" cy="6724850"/>
          </a:xfrm>
          <a:prstGeom prst="rect">
            <a:avLst/>
          </a:prstGeom>
        </p:spPr>
      </p:pic>
    </p:spTree>
    <p:extLst>
      <p:ext uri="{BB962C8B-B14F-4D97-AF65-F5344CB8AC3E}">
        <p14:creationId xmlns:p14="http://schemas.microsoft.com/office/powerpoint/2010/main" val="901294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Step 1/3</a:t>
            </a:r>
            <a:r>
              <a:rPr lang="en-US" dirty="0"/>
              <a:t/>
            </a:r>
            <a:br>
              <a:rPr lang="en-US" dirty="0"/>
            </a:br>
            <a:r>
              <a:rPr lang="en-US" dirty="0"/>
              <a:t>1) To develop a decision tree using entropy measures, we need to calculate the entropy for each attribute and choose the attribute with the highest information gain to split the tree.</a:t>
            </a:r>
            <a:r>
              <a:rPr lang="en-US" dirty="0"/>
              <a:t/>
            </a:r>
            <a:br>
              <a:rPr lang="en-US" dirty="0"/>
            </a:br>
            <a:r>
              <a:rPr lang="en-US" dirty="0"/>
              <a:t/>
            </a:r>
            <a:br>
              <a:rPr lang="en-US" dirty="0"/>
            </a:br>
            <a:r>
              <a:rPr lang="en-US" dirty="0"/>
              <a:t>Step 2/3</a:t>
            </a:r>
            <a:r>
              <a:rPr lang="en-US" dirty="0"/>
              <a:t/>
            </a:r>
            <a:br>
              <a:rPr lang="en-US" dirty="0"/>
            </a:br>
            <a:r>
              <a:rPr lang="en-US" dirty="0"/>
              <a:t>First, let's calculate the entropy for the initial dataset: - Number of positive instances (Class = +): 5 + 20 + 25 = 50 - Number of negative instances (Class = -): 20 + 5 + 25 = 50 Entropy = - (p+ * log2(p+)) - (p- * log2(p-)) Entropy = - (50/100 * log2(50/100)) - (50/100 * log2(50/100)) Entropy = - (0.5 * log2(0.5)) - (0.5 * log2(0.5)) Entropy = - (0.5 * (-1)) - (0.5 * (-1)) Entropy = 1 Now, let's calculate the information gain for each attribute: - Attribute A: - Number of positive instances (Class = +): 5 + 20 = 25 - Number of negative instances (Class = -): 20 + 5 = 25 - Entropy(A) = - (25/50 * log2(25/50)) - (25/50 * log2(25/50)) - Entropy(A) = - (0.5 * log2(0.5)) - (0.5 * log2(0.5)) - Entropy(A) = - (0.5 * (-1)) - (0.5 * (-1)) - Entropy(A) = 1 </a:t>
            </a:r>
            <a:endParaRPr lang="en-US" dirty="0"/>
          </a:p>
        </p:txBody>
      </p:sp>
    </p:spTree>
    <p:extLst>
      <p:ext uri="{BB962C8B-B14F-4D97-AF65-F5344CB8AC3E}">
        <p14:creationId xmlns:p14="http://schemas.microsoft.com/office/powerpoint/2010/main" val="270241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a:t>Attribute B: - Number of positive instances (Class = +): 0 + 0 = 0 - Number of negative instances (Class = -): 0 + 0 = 0 - Entropy(B) = </a:t>
            </a:r>
            <a:r>
              <a:rPr lang="en-US" dirty="0" smtClean="0"/>
              <a:t>0</a:t>
            </a:r>
          </a:p>
          <a:p>
            <a:r>
              <a:rPr lang="en-US" dirty="0" smtClean="0"/>
              <a:t> </a:t>
            </a:r>
            <a:r>
              <a:rPr lang="en-US" dirty="0"/>
              <a:t>Attribute C: - Number of positive instances (Class = +): 0 + 0 = 0 - Number of negative instances (Class = -): 0 + 0 = 0 - Entropy(C) = 0 </a:t>
            </a:r>
            <a:endParaRPr lang="en-US" dirty="0" smtClean="0"/>
          </a:p>
          <a:p>
            <a:endParaRPr lang="en-US" dirty="0"/>
          </a:p>
          <a:p>
            <a:r>
              <a:rPr lang="en-US" dirty="0" smtClean="0"/>
              <a:t>Attribute </a:t>
            </a:r>
            <a:r>
              <a:rPr lang="en-US" dirty="0"/>
              <a:t>T: - Number of positive instances (Class = +): 5 + 25 = 30 - Number of negative instances (Class = -): 0 + 25 = 25 - Entropy(T) = - (30/55 * log2(30/55)) - (25/55 * log2(25/55)) - Entropy(T) = - (0.545 * log2(0.545)) - (0.455 * log2(0.455)) - Entropy(T) = - (0.545 * (-0.8)) - (0.455 * (-1)) - Entropy(T) = 0.439 + 0.455 - Entropy(T) = 0.894 </a:t>
            </a:r>
            <a:endParaRPr lang="en-US" dirty="0" smtClean="0"/>
          </a:p>
          <a:p>
            <a:r>
              <a:rPr lang="en-US" dirty="0" smtClean="0"/>
              <a:t>Attribute </a:t>
            </a:r>
            <a:r>
              <a:rPr lang="en-US" dirty="0"/>
              <a:t>F: - Number of positive instances (Class = +): 0 + 0 = 0 - Number of negative instances (Class = -): 20 + 25 = 45 - Entropy(F) = - (0/45 * log2(0/45)) - (45/45 * log2(45/45)) - Entropy(F) = - (0 * log2(0)) - (1 * log2(1)) - Entropy(F) = 0 </a:t>
            </a:r>
            <a:endParaRPr lang="en-US" dirty="0" smtClean="0"/>
          </a:p>
        </p:txBody>
      </p:sp>
    </p:spTree>
    <p:extLst>
      <p:ext uri="{BB962C8B-B14F-4D97-AF65-F5344CB8AC3E}">
        <p14:creationId xmlns:p14="http://schemas.microsoft.com/office/powerpoint/2010/main" val="83716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Now</a:t>
            </a:r>
            <a:r>
              <a:rPr lang="en-US" dirty="0"/>
              <a:t>, let's calculate the information gain for each attribute: </a:t>
            </a:r>
            <a:endParaRPr lang="en-US" dirty="0" smtClean="0"/>
          </a:p>
          <a:p>
            <a:endParaRPr lang="en-US" dirty="0"/>
          </a:p>
          <a:p>
            <a:r>
              <a:rPr lang="en-US" dirty="0" smtClean="0"/>
              <a:t>Information </a:t>
            </a:r>
            <a:r>
              <a:rPr lang="en-US" dirty="0"/>
              <a:t>Gain(A) = Entropy - (Weighted Average Entropy(A)) Information Gain(A) = 1 - (50/100 * 1) Information Gain(A) = 1 - 0.5 Information Gain(A) = 0.5 </a:t>
            </a:r>
            <a:endParaRPr lang="en-US" dirty="0" smtClean="0"/>
          </a:p>
          <a:p>
            <a:r>
              <a:rPr lang="en-US" dirty="0" smtClean="0"/>
              <a:t>Information </a:t>
            </a:r>
            <a:r>
              <a:rPr lang="en-US" dirty="0"/>
              <a:t>Gain(B) = Entropy - (Weighted Average Entropy(B)) Information Gain(B) = 1 - (0/100 * 0) Information Gain(B) = 1 </a:t>
            </a:r>
            <a:endParaRPr lang="en-US" dirty="0" smtClean="0"/>
          </a:p>
          <a:p>
            <a:r>
              <a:rPr lang="en-US" dirty="0" smtClean="0"/>
              <a:t>Information </a:t>
            </a:r>
            <a:r>
              <a:rPr lang="en-US" dirty="0"/>
              <a:t>Gain(C) = Entropy - (Weighted Average Entropy(C)) Information Gain(C) = 1 - (0/100 * 0) Information Gain(C) = 1 </a:t>
            </a:r>
            <a:endParaRPr lang="en-US" dirty="0" smtClean="0"/>
          </a:p>
          <a:p>
            <a:r>
              <a:rPr lang="en-US" dirty="0" smtClean="0"/>
              <a:t>Information </a:t>
            </a:r>
            <a:r>
              <a:rPr lang="en-US" dirty="0"/>
              <a:t>Gain(T) = Entropy - (Weighted Average Entropy(T)) Information Gain(T) = 1 - (55/100 * 0.894</a:t>
            </a:r>
            <a:r>
              <a:rPr lang="en-US" dirty="0" smtClean="0"/>
              <a:t>)</a:t>
            </a:r>
          </a:p>
          <a:p>
            <a:r>
              <a:rPr lang="en-US" dirty="0" smtClean="0"/>
              <a:t> </a:t>
            </a:r>
            <a:r>
              <a:rPr lang="en-US" dirty="0"/>
              <a:t>Information Gain(T) = 1 - </a:t>
            </a:r>
            <a:r>
              <a:rPr lang="en-US" dirty="0" smtClean="0"/>
              <a:t>0.49</a:t>
            </a:r>
          </a:p>
          <a:p>
            <a:r>
              <a:rPr lang="en-US" dirty="0" smtClean="0"/>
              <a:t> </a:t>
            </a:r>
            <a:r>
              <a:rPr lang="en-US" dirty="0"/>
              <a:t>Information Gain(T) = </a:t>
            </a:r>
            <a:r>
              <a:rPr lang="en-US" dirty="0" smtClean="0"/>
              <a:t>0.51</a:t>
            </a:r>
          </a:p>
          <a:p>
            <a:r>
              <a:rPr lang="en-US" dirty="0" smtClean="0"/>
              <a:t> </a:t>
            </a:r>
            <a:r>
              <a:rPr lang="en-US" dirty="0"/>
              <a:t>Information Gain(F) = Entropy - (Weighted Average Entropy(F)) Information Gain(F) = 1 - (45/100 * 0) Information Gain(F) = 1 Based on the information gain, the attribute with the highest information gain is T. So, we will split the tree based on attribute T. 2</a:t>
            </a:r>
            <a:r>
              <a:rPr lang="en-US" dirty="0" smtClean="0"/>
              <a:t>)</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36637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To </a:t>
            </a:r>
            <a:r>
              <a:rPr lang="en-US" dirty="0"/>
              <a:t>repeat the process with C as the split at the root, we need to calculate the entropy and information gain for attribute C</a:t>
            </a:r>
            <a:r>
              <a:rPr lang="en-US" dirty="0" smtClean="0"/>
              <a:t>.</a:t>
            </a:r>
          </a:p>
          <a:p>
            <a:r>
              <a:rPr lang="en-US" dirty="0" smtClean="0"/>
              <a:t>Attribute </a:t>
            </a:r>
            <a:r>
              <a:rPr lang="en-US" dirty="0"/>
              <a:t>C: - Number of positive instances (Class = +): 0 + 0 = 0 </a:t>
            </a:r>
            <a:endParaRPr lang="en-US" dirty="0" smtClean="0"/>
          </a:p>
          <a:p>
            <a:r>
              <a:rPr lang="en-US" dirty="0" smtClean="0"/>
              <a:t>Number </a:t>
            </a:r>
            <a:r>
              <a:rPr lang="en-US" dirty="0"/>
              <a:t>of negative instances (Class = -): 0 + 0 = 0 </a:t>
            </a:r>
            <a:endParaRPr lang="en-US" dirty="0" smtClean="0"/>
          </a:p>
          <a:p>
            <a:r>
              <a:rPr lang="en-US" dirty="0" smtClean="0"/>
              <a:t>Entropy(C</a:t>
            </a:r>
            <a:r>
              <a:rPr lang="en-US" dirty="0"/>
              <a:t>) = </a:t>
            </a:r>
            <a:r>
              <a:rPr lang="en-US" dirty="0" smtClean="0"/>
              <a:t>0</a:t>
            </a:r>
          </a:p>
          <a:p>
            <a:r>
              <a:rPr lang="en-US" dirty="0" smtClean="0"/>
              <a:t>Information </a:t>
            </a:r>
            <a:r>
              <a:rPr lang="en-US" dirty="0"/>
              <a:t>Gain(C) = Entropy - (Weighted Average Entropy(C</a:t>
            </a:r>
            <a:r>
              <a:rPr lang="en-US" dirty="0" smtClean="0"/>
              <a:t>))</a:t>
            </a:r>
          </a:p>
          <a:p>
            <a:r>
              <a:rPr lang="en-US" dirty="0" smtClean="0"/>
              <a:t>Information </a:t>
            </a:r>
            <a:r>
              <a:rPr lang="en-US" dirty="0"/>
              <a:t>Gain(C) = 1 - (0/100 * 0</a:t>
            </a:r>
            <a:r>
              <a:rPr lang="en-US" dirty="0" smtClean="0"/>
              <a:t>)</a:t>
            </a:r>
          </a:p>
          <a:p>
            <a:r>
              <a:rPr lang="en-US" dirty="0" smtClean="0"/>
              <a:t>Information </a:t>
            </a:r>
            <a:r>
              <a:rPr lang="en-US" dirty="0"/>
              <a:t>Gain(C) = 1 </a:t>
            </a:r>
            <a:endParaRPr lang="en-US" dirty="0" smtClean="0"/>
          </a:p>
          <a:p>
            <a:r>
              <a:rPr lang="en-US" dirty="0" smtClean="0"/>
              <a:t>Based </a:t>
            </a:r>
            <a:r>
              <a:rPr lang="en-US" dirty="0"/>
              <a:t>on the information gain, the attribute with the highest information gain is C. So, we will split the tree based on attribute C. </a:t>
            </a:r>
            <a:r>
              <a:rPr lang="en-US" dirty="0" smtClean="0"/>
              <a:t>3</a:t>
            </a:r>
          </a:p>
        </p:txBody>
      </p:sp>
    </p:spTree>
    <p:extLst>
      <p:ext uri="{BB962C8B-B14F-4D97-AF65-F5344CB8AC3E}">
        <p14:creationId xmlns:p14="http://schemas.microsoft.com/office/powerpoint/2010/main" val="218786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normAutofit/>
          </a:bodyPr>
          <a:lstStyle/>
          <a:p>
            <a:r>
              <a:rPr lang="en-US" sz="2400" dirty="0" smtClean="0"/>
              <a:t>Decision Trees and Ensemble </a:t>
            </a:r>
            <a:r>
              <a:rPr lang="en-US" sz="2400" dirty="0"/>
              <a:t>Learning</a:t>
            </a:r>
          </a:p>
          <a:p>
            <a:endParaRPr lang="en-US" sz="2400" dirty="0"/>
          </a:p>
        </p:txBody>
      </p:sp>
    </p:spTree>
    <p:extLst>
      <p:ext uri="{BB962C8B-B14F-4D97-AF65-F5344CB8AC3E}">
        <p14:creationId xmlns:p14="http://schemas.microsoft.com/office/powerpoint/2010/main" val="2877922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To </a:t>
            </a:r>
            <a:r>
              <a:rPr lang="en-US" dirty="0"/>
              <a:t>compare the error rate of the two trees, we need to evaluate the performance of each decision tree based on misclassification error rate. </a:t>
            </a:r>
            <a:endParaRPr lang="en-US" dirty="0" smtClean="0"/>
          </a:p>
          <a:p>
            <a:pPr lvl="1"/>
            <a:r>
              <a:rPr lang="en-US" dirty="0" smtClean="0"/>
              <a:t>For </a:t>
            </a:r>
            <a:r>
              <a:rPr lang="en-US" dirty="0"/>
              <a:t>the first tree (splitting based on attribute T): - Number of misclassified instances: 5 (Class = +) + 20 (Class = -) = 25 - Misclassification error rate: 25/100 = 0.25 For the second tree (splitting based on attribute C): - Number of misclassified instances: 0 (Class = +) + 0 (Class = -) = 0 </a:t>
            </a:r>
            <a:endParaRPr lang="en-US" dirty="0" smtClean="0"/>
          </a:p>
          <a:p>
            <a:pPr lvl="1"/>
            <a:r>
              <a:rPr lang="en-US" dirty="0" smtClean="0"/>
              <a:t>Misclassification </a:t>
            </a:r>
            <a:r>
              <a:rPr lang="en-US" dirty="0"/>
              <a:t>error rate: 0/100 = 0 Based on the comparison, the second tree (splitting based on attribute C) has a lower error rate of 0 compared to the first tree's error rate of 0.25.</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0344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Answer</a:t>
            </a:r>
            <a:r>
              <a:rPr lang="en-US" dirty="0"/>
              <a:t/>
            </a:r>
            <a:br>
              <a:rPr lang="en-US" dirty="0"/>
            </a:br>
            <a:r>
              <a:rPr lang="en-US" dirty="0"/>
              <a:t>Therefore, the second tree is better in terms of misclassification error rate. The greedy strategy used in the decision tree algorithm involves selecting the attribute with the highest information gain at each step. In this case, the greedy strategy led to the selection of attribute C as the root, which resulted in a better decision tree with a lower error rate. This suggests that the greedy strategy can be effective in finding good splits and building accurate decision trees.</a:t>
            </a:r>
            <a:endParaRPr lang="en-US" dirty="0"/>
          </a:p>
        </p:txBody>
      </p:sp>
    </p:spTree>
    <p:extLst>
      <p:ext uri="{BB962C8B-B14F-4D97-AF65-F5344CB8AC3E}">
        <p14:creationId xmlns:p14="http://schemas.microsoft.com/office/powerpoint/2010/main" val="337784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199" y="1600201"/>
            <a:ext cx="4307537" cy="4419599"/>
          </a:xfrm>
        </p:spPr>
        <p:txBody>
          <a:bodyPr>
            <a:normAutofit fontScale="92500" lnSpcReduction="20000"/>
          </a:bodyPr>
          <a:lstStyle/>
          <a:p>
            <a:r>
              <a:rPr lang="en-US" dirty="0"/>
              <a:t>Consider a dataset containing information about customers and their purchasing habits. The target variable is “Will the customer buy the product?”, and the predictor variables are “Age”, “Income”, and “Location”. The dataset is </a:t>
            </a:r>
            <a:r>
              <a:rPr lang="en-US" dirty="0" smtClean="0"/>
              <a:t>shown:</a:t>
            </a:r>
          </a:p>
          <a:p>
            <a:r>
              <a:rPr lang="en-US" dirty="0" smtClean="0"/>
              <a:t>The </a:t>
            </a:r>
            <a:r>
              <a:rPr lang="en-US" dirty="0"/>
              <a:t>decision tree algorithm would use information gain or </a:t>
            </a:r>
            <a:r>
              <a:rPr lang="en-US" dirty="0" err="1"/>
              <a:t>Gini</a:t>
            </a:r>
            <a:r>
              <a:rPr lang="en-US" dirty="0"/>
              <a:t> impurity to determine the best feature to split the data, split the data into subsets based on the values of the selected feature, repeat the process for each subset, and create leaf nodes when a stopping criterion is met. The prediction for the target variable is then made based on the samples in each leaf node.</a:t>
            </a:r>
            <a:endParaRPr lang="en-US" dirty="0"/>
          </a:p>
        </p:txBody>
      </p:sp>
      <p:pic>
        <p:nvPicPr>
          <p:cNvPr id="4" name="Picture 3"/>
          <p:cNvPicPr>
            <a:picLocks noChangeAspect="1"/>
          </p:cNvPicPr>
          <p:nvPr/>
        </p:nvPicPr>
        <p:blipFill>
          <a:blip r:embed="rId2"/>
          <a:stretch>
            <a:fillRect/>
          </a:stretch>
        </p:blipFill>
        <p:spPr>
          <a:xfrm>
            <a:off x="4342028" y="1143000"/>
            <a:ext cx="7849972" cy="4761708"/>
          </a:xfrm>
          <a:prstGeom prst="rect">
            <a:avLst/>
          </a:prstGeom>
        </p:spPr>
      </p:pic>
    </p:spTree>
    <p:extLst>
      <p:ext uri="{BB962C8B-B14F-4D97-AF65-F5344CB8AC3E}">
        <p14:creationId xmlns:p14="http://schemas.microsoft.com/office/powerpoint/2010/main" val="3832927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dirty="0" smtClean="0"/>
              <a:t>Q. </a:t>
            </a:r>
            <a:r>
              <a:rPr lang="en-US" dirty="0"/>
              <a:t>Does pruning reduce complexity?</a:t>
            </a:r>
          </a:p>
          <a:p>
            <a:pPr marL="0" lvl="0" indent="0" eaLnBrk="0" fontAlgn="base" hangingPunct="0">
              <a:spcBef>
                <a:spcPct val="0"/>
              </a:spcBef>
              <a:spcAft>
                <a:spcPct val="0"/>
              </a:spcAft>
              <a:buNone/>
            </a:pPr>
            <a:endParaRPr lang="en-US" dirty="0"/>
          </a:p>
          <a:p>
            <a:pPr marL="0" lvl="0" indent="0" eaLnBrk="0" fontAlgn="base" hangingPunct="0">
              <a:spcBef>
                <a:spcPct val="0"/>
              </a:spcBef>
              <a:spcAft>
                <a:spcPct val="0"/>
              </a:spcAft>
              <a:buNone/>
            </a:pPr>
            <a:r>
              <a:rPr lang="en-US" dirty="0" smtClean="0"/>
              <a:t>Yes</a:t>
            </a:r>
            <a:r>
              <a:rPr lang="en-US" dirty="0"/>
              <a:t>, pruning reduces complexity in decision trees by trimming unnecessary branches and nodes. By eliminating redundant splits and reducing the number of leaf nodes, pruning simplifies the tree structure, making it more interpretable and improving its generalization capability</a:t>
            </a:r>
            <a:r>
              <a:rPr lang="en-US" dirty="0" smtClean="0"/>
              <a:t>.</a:t>
            </a:r>
          </a:p>
          <a:p>
            <a:pPr marL="0" lvl="0" indent="0" eaLnBrk="0" fontAlgn="base" hangingPunct="0">
              <a:spcBef>
                <a:spcPct val="0"/>
              </a:spcBef>
              <a:spcAft>
                <a:spcPct val="0"/>
              </a:spcAft>
              <a:buNone/>
            </a:pPr>
            <a:endParaRPr lang="en-US" dirty="0" smtClean="0"/>
          </a:p>
          <a:p>
            <a:pPr marL="0" lvl="0" indent="0" eaLnBrk="0" fontAlgn="base" hangingPunct="0">
              <a:spcBef>
                <a:spcPct val="0"/>
              </a:spcBef>
              <a:spcAft>
                <a:spcPct val="0"/>
              </a:spcAft>
              <a:buNone/>
            </a:pPr>
            <a:r>
              <a:rPr lang="en-US" dirty="0" smtClean="0"/>
              <a:t>Q. </a:t>
            </a:r>
            <a:r>
              <a:rPr lang="en-US" dirty="0"/>
              <a:t>How to choose α in cost-complexity pruning?</a:t>
            </a:r>
          </a:p>
          <a:p>
            <a:pPr marL="0" lvl="0" indent="0" eaLnBrk="0" fontAlgn="base" hangingPunct="0">
              <a:spcBef>
                <a:spcPct val="0"/>
              </a:spcBef>
              <a:spcAft>
                <a:spcPct val="0"/>
              </a:spcAft>
              <a:buNone/>
            </a:pPr>
            <a:r>
              <a:rPr lang="en-US" dirty="0"/>
              <a:t>Choosing α in cost-complexity pruning involves finding the value that optimally balances model complexity and predictive accuracy. This can be achieved through techniques such as cross-validation, where different values of α are evaluated on validation data to select the one that minimizes a specified criterion, such as error rate or information gain.</a:t>
            </a:r>
          </a:p>
        </p:txBody>
      </p:sp>
    </p:spTree>
    <p:extLst>
      <p:ext uri="{BB962C8B-B14F-4D97-AF65-F5344CB8AC3E}">
        <p14:creationId xmlns:p14="http://schemas.microsoft.com/office/powerpoint/2010/main" val="21294999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pPr>
                <a:defRPr/>
              </a:pPr>
              <a:t>34</a:t>
            </a:fld>
            <a:endParaRPr lang="en-US"/>
          </a:p>
        </p:txBody>
      </p:sp>
    </p:spTree>
    <p:extLst>
      <p:ext uri="{BB962C8B-B14F-4D97-AF65-F5344CB8AC3E}">
        <p14:creationId xmlns:p14="http://schemas.microsoft.com/office/powerpoint/2010/main" val="9597298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620027" y="1676400"/>
            <a:ext cx="9897856" cy="1000265"/>
          </a:xfrm>
          <a:prstGeom prst="rect">
            <a:avLst/>
          </a:prstGeom>
        </p:spPr>
      </p:pic>
      <p:pic>
        <p:nvPicPr>
          <p:cNvPr id="4" name="Picture 3"/>
          <p:cNvPicPr>
            <a:picLocks noChangeAspect="1"/>
          </p:cNvPicPr>
          <p:nvPr/>
        </p:nvPicPr>
        <p:blipFill>
          <a:blip r:embed="rId3"/>
          <a:stretch>
            <a:fillRect/>
          </a:stretch>
        </p:blipFill>
        <p:spPr>
          <a:xfrm>
            <a:off x="609600" y="2805124"/>
            <a:ext cx="10288436" cy="3343742"/>
          </a:xfrm>
          <a:prstGeom prst="rect">
            <a:avLst/>
          </a:prstGeom>
        </p:spPr>
      </p:pic>
    </p:spTree>
    <p:extLst>
      <p:ext uri="{BB962C8B-B14F-4D97-AF65-F5344CB8AC3E}">
        <p14:creationId xmlns:p14="http://schemas.microsoft.com/office/powerpoint/2010/main" val="4052730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75624" y="1852392"/>
            <a:ext cx="10040751" cy="3153215"/>
          </a:xfrm>
          <a:prstGeom prst="rect">
            <a:avLst/>
          </a:prstGeom>
        </p:spPr>
      </p:pic>
    </p:spTree>
    <p:extLst>
      <p:ext uri="{BB962C8B-B14F-4D97-AF65-F5344CB8AC3E}">
        <p14:creationId xmlns:p14="http://schemas.microsoft.com/office/powerpoint/2010/main" val="2480483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4650" y="2071498"/>
            <a:ext cx="10202699" cy="2715004"/>
          </a:xfrm>
          <a:prstGeom prst="rect">
            <a:avLst/>
          </a:prstGeom>
        </p:spPr>
      </p:pic>
      <p:pic>
        <p:nvPicPr>
          <p:cNvPr id="5" name="Picture 4"/>
          <p:cNvPicPr>
            <a:picLocks noChangeAspect="1"/>
          </p:cNvPicPr>
          <p:nvPr/>
        </p:nvPicPr>
        <p:blipFill>
          <a:blip r:embed="rId3"/>
          <a:stretch>
            <a:fillRect/>
          </a:stretch>
        </p:blipFill>
        <p:spPr>
          <a:xfrm>
            <a:off x="811144" y="4805906"/>
            <a:ext cx="10374173" cy="1810003"/>
          </a:xfrm>
          <a:prstGeom prst="rect">
            <a:avLst/>
          </a:prstGeom>
        </p:spPr>
      </p:pic>
    </p:spTree>
    <p:extLst>
      <p:ext uri="{BB962C8B-B14F-4D97-AF65-F5344CB8AC3E}">
        <p14:creationId xmlns:p14="http://schemas.microsoft.com/office/powerpoint/2010/main" val="211856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Cost-Complexity Pruning</a:t>
            </a:r>
            <a:endParaRPr lang="en-US" dirty="0"/>
          </a:p>
        </p:txBody>
      </p:sp>
      <p:sp>
        <p:nvSpPr>
          <p:cNvPr id="3" name="Content Placeholder 2"/>
          <p:cNvSpPr>
            <a:spLocks noGrp="1"/>
          </p:cNvSpPr>
          <p:nvPr>
            <p:ph idx="1"/>
          </p:nvPr>
        </p:nvSpPr>
        <p:spPr/>
        <p:txBody>
          <a:bodyPr/>
          <a:lstStyle/>
          <a:p>
            <a:pPr fontAlgn="auto"/>
            <a:r>
              <a:rPr lang="en-US" dirty="0" smtClean="0"/>
              <a:t>Cost-complexity </a:t>
            </a:r>
            <a:r>
              <a:rPr lang="en-US" dirty="0"/>
              <a:t>pruning is a common method for post-pruning decision trees. It involves assigning a cost to each </a:t>
            </a:r>
            <a:r>
              <a:rPr lang="en-US" dirty="0" err="1" smtClean="0"/>
              <a:t>subtree</a:t>
            </a:r>
            <a:r>
              <a:rPr lang="en-US" dirty="0" smtClean="0"/>
              <a:t> </a:t>
            </a:r>
            <a:r>
              <a:rPr lang="en-US" dirty="0"/>
              <a:t>in the fully grown tree and then selecting the </a:t>
            </a:r>
            <a:r>
              <a:rPr lang="en-US" dirty="0" err="1"/>
              <a:t>subtree</a:t>
            </a:r>
            <a:r>
              <a:rPr lang="en-US" dirty="0"/>
              <a:t> with the smallest cost as the pruned tree. The cost of a </a:t>
            </a:r>
            <a:r>
              <a:rPr lang="en-US" dirty="0" err="1"/>
              <a:t>subtree</a:t>
            </a:r>
            <a:r>
              <a:rPr lang="en-US" dirty="0"/>
              <a:t> is determined by a complexity parameter (often denoted as alpha) and the number of leaf nodes in the </a:t>
            </a:r>
            <a:r>
              <a:rPr lang="en-US" dirty="0" err="1"/>
              <a:t>subtree</a:t>
            </a:r>
            <a:r>
              <a:rPr lang="en-US" dirty="0"/>
              <a:t>.</a:t>
            </a:r>
          </a:p>
          <a:p>
            <a:pPr fontAlgn="auto"/>
            <a:r>
              <a:rPr lang="en-US" b="1" dirty="0"/>
              <a:t>Calculate Cost for </a:t>
            </a:r>
            <a:r>
              <a:rPr lang="en-US" b="1" dirty="0" err="1"/>
              <a:t>Subtrees</a:t>
            </a:r>
            <a:r>
              <a:rPr lang="en-US" b="1" dirty="0"/>
              <a:t>:</a:t>
            </a:r>
            <a:r>
              <a:rPr lang="en-US" dirty="0"/>
              <a:t> For each </a:t>
            </a:r>
            <a:r>
              <a:rPr lang="en-US" dirty="0" err="1"/>
              <a:t>subtree</a:t>
            </a:r>
            <a:r>
              <a:rPr lang="en-US" dirty="0"/>
              <a:t>, calculate the total error (such as misclassification rate) on the validation data and add a complexity penalty based on the number of leaf nodes and the complexity parameter</a:t>
            </a:r>
            <a:r>
              <a:rPr lang="en-US" dirty="0" smtClean="0"/>
              <a:t>.</a:t>
            </a:r>
          </a:p>
          <a:p>
            <a:pPr marL="457200" lvl="1" indent="0">
              <a:buNone/>
            </a:pPr>
            <a:r>
              <a:rPr lang="en-US" b="1" dirty="0" smtClean="0"/>
              <a:t>Cost </a:t>
            </a:r>
            <a:r>
              <a:rPr lang="en-US" b="1" dirty="0"/>
              <a:t>= Error + alpha * (Number of Leaf Nodes)</a:t>
            </a:r>
          </a:p>
          <a:p>
            <a:pPr fontAlgn="auto"/>
            <a:r>
              <a:rPr lang="en-US" b="1" dirty="0"/>
              <a:t>Select the Best </a:t>
            </a:r>
            <a:r>
              <a:rPr lang="en-US" b="1" dirty="0" err="1"/>
              <a:t>Subtree</a:t>
            </a:r>
            <a:r>
              <a:rPr lang="en-US" b="1" dirty="0"/>
              <a:t>:</a:t>
            </a:r>
            <a:r>
              <a:rPr lang="en-US" dirty="0"/>
              <a:t> Choose the </a:t>
            </a:r>
            <a:r>
              <a:rPr lang="en-US" dirty="0" err="1"/>
              <a:t>subtree</a:t>
            </a:r>
            <a:r>
              <a:rPr lang="en-US" dirty="0"/>
              <a:t> with the smallest cost as the pruned tree.</a:t>
            </a:r>
            <a:endParaRPr lang="en-US" dirty="0">
              <a:effectLst/>
            </a:endParaRPr>
          </a:p>
        </p:txBody>
      </p:sp>
    </p:spTree>
    <p:extLst>
      <p:ext uri="{BB962C8B-B14F-4D97-AF65-F5344CB8AC3E}">
        <p14:creationId xmlns:p14="http://schemas.microsoft.com/office/powerpoint/2010/main" val="22232577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p:txBody>
          <a:bodyPr>
            <a:normAutofit/>
          </a:bodyPr>
          <a:lstStyle/>
          <a:p>
            <a:pPr fontAlgn="auto"/>
            <a:r>
              <a:rPr lang="en-US" dirty="0" smtClean="0"/>
              <a:t>Consider </a:t>
            </a:r>
            <a:r>
              <a:rPr lang="en-US" dirty="0"/>
              <a:t>a decision tree for predicting whether a customer will buy a product based on two features: age and income. The fully grown tree might look like this:</a:t>
            </a:r>
          </a:p>
          <a:p>
            <a:pPr fontAlgn="auto"/>
            <a:r>
              <a:rPr lang="en-US" dirty="0"/>
              <a:t/>
            </a:r>
            <a:br>
              <a:rPr lang="en-US" dirty="0"/>
            </a:br>
            <a:endParaRPr lang="en-US" dirty="0"/>
          </a:p>
          <a:p>
            <a:pPr marL="914400" lvl="2" indent="0">
              <a:buNone/>
            </a:pPr>
            <a:r>
              <a:rPr lang="en-US" dirty="0"/>
              <a:t>I</a:t>
            </a:r>
            <a:r>
              <a:rPr lang="en-US" b="1" dirty="0"/>
              <a:t>F age &lt; 30 AND income &lt; 50000</a:t>
            </a:r>
            <a:endParaRPr lang="en-US" dirty="0"/>
          </a:p>
          <a:p>
            <a:pPr marL="914400" lvl="2" indent="0">
              <a:buNone/>
            </a:pPr>
            <a:r>
              <a:rPr lang="en-US" b="1" dirty="0"/>
              <a:t>THEN Classify as "Not Buy"</a:t>
            </a:r>
            <a:endParaRPr lang="en-US" dirty="0"/>
          </a:p>
          <a:p>
            <a:pPr marL="914400" lvl="2" indent="0">
              <a:buNone/>
            </a:pPr>
            <a:r>
              <a:rPr lang="en-US" b="1" dirty="0"/>
              <a:t>ELSE IF age &gt;= 30 AND income &gt;= 50000</a:t>
            </a:r>
            <a:endParaRPr lang="en-US" dirty="0"/>
          </a:p>
          <a:p>
            <a:pPr marL="914400" lvl="2" indent="0">
              <a:buNone/>
            </a:pPr>
            <a:r>
              <a:rPr lang="en-US" b="1" dirty="0"/>
              <a:t>THEN Classify as "Buy"</a:t>
            </a:r>
            <a:endParaRPr lang="en-US" dirty="0"/>
          </a:p>
          <a:p>
            <a:pPr marL="914400" lvl="2" indent="0">
              <a:buNone/>
            </a:pPr>
            <a:r>
              <a:rPr lang="en-US" b="1" dirty="0"/>
              <a:t>ELSE IF age &gt;= 30 AND income &lt; 50000</a:t>
            </a:r>
            <a:endParaRPr lang="en-US" dirty="0"/>
          </a:p>
          <a:p>
            <a:pPr marL="914400" lvl="2" indent="0">
              <a:buNone/>
            </a:pPr>
            <a:r>
              <a:rPr lang="en-US" b="1" dirty="0"/>
              <a:t>THEN Classify as "Not Buy"</a:t>
            </a:r>
            <a:endParaRPr lang="en-US" dirty="0"/>
          </a:p>
          <a:p>
            <a:pPr marL="914400" lvl="2" indent="0">
              <a:buNone/>
            </a:pPr>
            <a:r>
              <a:rPr lang="en-US" b="1" dirty="0"/>
              <a:t>ELSE</a:t>
            </a:r>
            <a:endParaRPr lang="en-US" dirty="0"/>
          </a:p>
          <a:p>
            <a:pPr marL="914400" lvl="2" indent="0">
              <a:buNone/>
            </a:pPr>
            <a:r>
              <a:rPr lang="en-US" b="1" dirty="0"/>
              <a:t>THEN Classify as "Buy"</a:t>
            </a:r>
            <a:endParaRPr lang="en-US" dirty="0"/>
          </a:p>
          <a:p>
            <a:pPr marL="0" indent="0">
              <a:buNone/>
            </a:pPr>
            <a:endParaRPr lang="en-US" dirty="0"/>
          </a:p>
        </p:txBody>
      </p:sp>
    </p:spTree>
    <p:extLst>
      <p:ext uri="{BB962C8B-B14F-4D97-AF65-F5344CB8AC3E}">
        <p14:creationId xmlns:p14="http://schemas.microsoft.com/office/powerpoint/2010/main" val="3420550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200" b="1" dirty="0"/>
              <a:t>What is Decision Tree Pruning and Why is it Important?</a:t>
            </a:r>
          </a:p>
        </p:txBody>
      </p:sp>
      <p:sp>
        <p:nvSpPr>
          <p:cNvPr id="3" name="Content Placeholder 2"/>
          <p:cNvSpPr>
            <a:spLocks noGrp="1"/>
          </p:cNvSpPr>
          <p:nvPr>
            <p:ph idx="1"/>
          </p:nvPr>
        </p:nvSpPr>
        <p:spPr>
          <a:xfrm>
            <a:off x="609600" y="1828800"/>
            <a:ext cx="10972800" cy="4419599"/>
          </a:xfrm>
        </p:spPr>
        <p:txBody>
          <a:bodyPr>
            <a:normAutofit/>
          </a:bodyPr>
          <a:lstStyle/>
          <a:p>
            <a:r>
              <a:rPr lang="en-US" dirty="0"/>
              <a:t> </a:t>
            </a:r>
            <a:r>
              <a:rPr lang="en-US" dirty="0" smtClean="0"/>
              <a:t>Pruning </a:t>
            </a:r>
            <a:r>
              <a:rPr lang="en-US" dirty="0"/>
              <a:t>is a technique that removes the parts of the Decision Tree which prevent it from growing to its full depth. The parts that it removes from the tree are the parts that do not provide the power to classify instances. </a:t>
            </a:r>
            <a:endParaRPr lang="en-US" dirty="0" smtClean="0"/>
          </a:p>
          <a:p>
            <a:r>
              <a:rPr lang="en-US" dirty="0" smtClean="0"/>
              <a:t>A </a:t>
            </a:r>
            <a:r>
              <a:rPr lang="en-US" dirty="0"/>
              <a:t>Decision tree that is trained to its full depth will highly likely lead to </a:t>
            </a:r>
            <a:r>
              <a:rPr lang="en-US" dirty="0" err="1"/>
              <a:t>overfitting</a:t>
            </a:r>
            <a:r>
              <a:rPr lang="en-US" dirty="0"/>
              <a:t> the training data - </a:t>
            </a:r>
            <a:r>
              <a:rPr lang="en-US" dirty="0" smtClean="0"/>
              <a:t>pruned </a:t>
            </a:r>
            <a:r>
              <a:rPr lang="en-US" dirty="0"/>
              <a:t>trees tend to be smaller therefore Pruning is important. </a:t>
            </a:r>
            <a:endParaRPr lang="en-US" dirty="0" smtClean="0"/>
          </a:p>
          <a:p>
            <a:r>
              <a:rPr lang="en-US" dirty="0"/>
              <a:t>Pruning is essential for mitigating </a:t>
            </a:r>
            <a:r>
              <a:rPr lang="en-US" dirty="0" err="1"/>
              <a:t>overfitting</a:t>
            </a:r>
            <a:r>
              <a:rPr lang="en-US" dirty="0"/>
              <a:t> in decision trees by selectively removing tree parts, reducing complexity, thus, easier to </a:t>
            </a:r>
            <a:r>
              <a:rPr lang="en-US" dirty="0" smtClean="0"/>
              <a:t>comprehend and is </a:t>
            </a:r>
            <a:r>
              <a:rPr lang="en-US" dirty="0"/>
              <a:t>usually faster </a:t>
            </a:r>
            <a:endParaRPr lang="en-US" dirty="0" smtClean="0"/>
          </a:p>
          <a:p>
            <a:r>
              <a:rPr lang="en-US" dirty="0" smtClean="0"/>
              <a:t> </a:t>
            </a:r>
            <a:r>
              <a:rPr lang="en-US" dirty="0"/>
              <a:t>They are </a:t>
            </a:r>
            <a:r>
              <a:rPr lang="en-US" dirty="0" smtClean="0"/>
              <a:t>better </a:t>
            </a:r>
            <a:r>
              <a:rPr lang="en-US" dirty="0"/>
              <a:t>at correctly classifying independent test data (i.e., of previously unseen tuples) than unpruned </a:t>
            </a:r>
            <a:r>
              <a:rPr lang="en-US" dirty="0" smtClean="0"/>
              <a:t>trees that is enhancing </a:t>
            </a:r>
            <a:r>
              <a:rPr lang="en-US" dirty="0"/>
              <a:t>adaptability to new data without sacrificing predictive accuracy. </a:t>
            </a:r>
          </a:p>
          <a:p>
            <a:r>
              <a:rPr lang="en-US" dirty="0" smtClean="0"/>
              <a:t>In </a:t>
            </a:r>
            <a:r>
              <a:rPr lang="en-US" dirty="0"/>
              <a:t>simpler terms, the aim of Decision Tree Pruning is to construct an algorithm that will perform worse on training data but will generalize better on test data. </a:t>
            </a:r>
            <a:endParaRPr lang="en-US" dirty="0" smtClean="0"/>
          </a:p>
          <a:p>
            <a:pPr marL="0" indent="0">
              <a:buNone/>
            </a:pPr>
            <a:endParaRPr lang="en-US" dirty="0"/>
          </a:p>
        </p:txBody>
      </p:sp>
    </p:spTree>
    <p:extLst>
      <p:ext uri="{BB962C8B-B14F-4D97-AF65-F5344CB8AC3E}">
        <p14:creationId xmlns:p14="http://schemas.microsoft.com/office/powerpoint/2010/main" val="519470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744200" cy="6172200"/>
          </a:xfrm>
        </p:spPr>
        <p:txBody>
          <a:bodyPr>
            <a:normAutofit fontScale="77500" lnSpcReduction="20000"/>
          </a:bodyPr>
          <a:lstStyle/>
          <a:p>
            <a:pPr fontAlgn="auto"/>
            <a:r>
              <a:rPr lang="en-US" sz="2400" dirty="0"/>
              <a:t>In this example, if the tree is </a:t>
            </a:r>
            <a:r>
              <a:rPr lang="en-US" sz="2400" dirty="0" err="1"/>
              <a:t>overfitting</a:t>
            </a:r>
            <a:r>
              <a:rPr lang="en-US" sz="2400" dirty="0"/>
              <a:t> the data, pruning might occur as follows:</a:t>
            </a:r>
          </a:p>
          <a:p>
            <a:pPr fontAlgn="auto"/>
            <a:r>
              <a:rPr lang="en-US" sz="2400" b="1" dirty="0"/>
              <a:t>Assign Costs</a:t>
            </a:r>
            <a:r>
              <a:rPr lang="en-US" sz="2400" b="1" dirty="0" smtClean="0"/>
              <a:t>: </a:t>
            </a:r>
            <a:r>
              <a:rPr lang="en-US" sz="2400" dirty="0" err="1" smtClean="0"/>
              <a:t>Subtree</a:t>
            </a:r>
            <a:r>
              <a:rPr lang="en-US" sz="2400" dirty="0" smtClean="0"/>
              <a:t> </a:t>
            </a:r>
            <a:r>
              <a:rPr lang="en-US" sz="2400" dirty="0"/>
              <a:t>1 (age &lt; 30 and income &lt; 50000): </a:t>
            </a:r>
            <a:endParaRPr lang="en-US" sz="2400" dirty="0" smtClean="0"/>
          </a:p>
          <a:p>
            <a:pPr lvl="1"/>
            <a:r>
              <a:rPr lang="en-US" sz="2400" dirty="0" smtClean="0"/>
              <a:t>Error </a:t>
            </a:r>
            <a:r>
              <a:rPr lang="en-US" sz="2400" dirty="0"/>
              <a:t>= 5 misclassifications, </a:t>
            </a:r>
            <a:endParaRPr lang="en-US" sz="2400" dirty="0" smtClean="0"/>
          </a:p>
          <a:p>
            <a:pPr lvl="1"/>
            <a:r>
              <a:rPr lang="en-US" sz="2400" dirty="0" smtClean="0"/>
              <a:t>alpha </a:t>
            </a:r>
            <a:r>
              <a:rPr lang="en-US" sz="2400" dirty="0"/>
              <a:t>= 0.05, </a:t>
            </a:r>
            <a:endParaRPr lang="en-US" sz="2400" dirty="0" smtClean="0"/>
          </a:p>
          <a:p>
            <a:pPr lvl="1"/>
            <a:r>
              <a:rPr lang="en-US" sz="2400" dirty="0" smtClean="0"/>
              <a:t>Number </a:t>
            </a:r>
            <a:r>
              <a:rPr lang="en-US" sz="2400" dirty="0"/>
              <a:t>of Leaf Nodes = 1, </a:t>
            </a:r>
            <a:endParaRPr lang="en-US" sz="2400" dirty="0" smtClean="0"/>
          </a:p>
          <a:p>
            <a:pPr lvl="1"/>
            <a:r>
              <a:rPr lang="en-US" sz="2400" dirty="0" smtClean="0"/>
              <a:t>Cost </a:t>
            </a:r>
            <a:r>
              <a:rPr lang="en-US" sz="2400" dirty="0"/>
              <a:t>= 5 + 0.05 </a:t>
            </a:r>
            <a:r>
              <a:rPr lang="en-US" sz="2400" dirty="0" smtClean="0"/>
              <a:t>*</a:t>
            </a:r>
            <a:r>
              <a:rPr lang="en-US" sz="2400" i="1" dirty="0" smtClean="0"/>
              <a:t>1 </a:t>
            </a:r>
            <a:r>
              <a:rPr lang="en-US" sz="2400" i="1" dirty="0"/>
              <a:t>= </a:t>
            </a:r>
            <a:r>
              <a:rPr lang="en-US" sz="2400" i="1" dirty="0" smtClean="0"/>
              <a:t>5.05</a:t>
            </a:r>
          </a:p>
          <a:p>
            <a:pPr fontAlgn="auto"/>
            <a:r>
              <a:rPr lang="en-US" sz="2400" i="1" dirty="0" err="1" smtClean="0"/>
              <a:t>Subtree</a:t>
            </a:r>
            <a:r>
              <a:rPr lang="en-US" sz="2400" i="1" dirty="0" smtClean="0"/>
              <a:t> </a:t>
            </a:r>
            <a:r>
              <a:rPr lang="en-US" sz="2400" i="1" dirty="0"/>
              <a:t>2 (age &gt;= 30 and income &gt;= 50000): </a:t>
            </a:r>
            <a:endParaRPr lang="en-US" sz="2400" i="1" dirty="0" smtClean="0"/>
          </a:p>
          <a:p>
            <a:pPr lvl="1"/>
            <a:r>
              <a:rPr lang="en-US" sz="2400" i="1" dirty="0" smtClean="0"/>
              <a:t>Error </a:t>
            </a:r>
            <a:r>
              <a:rPr lang="en-US" sz="2400" i="1" dirty="0"/>
              <a:t>= 2 misclassifications, </a:t>
            </a:r>
            <a:endParaRPr lang="en-US" sz="2400" i="1" dirty="0" smtClean="0"/>
          </a:p>
          <a:p>
            <a:pPr lvl="1"/>
            <a:r>
              <a:rPr lang="en-US" sz="2400" i="1" dirty="0" smtClean="0"/>
              <a:t>alpha </a:t>
            </a:r>
            <a:r>
              <a:rPr lang="en-US" sz="2400" i="1" dirty="0"/>
              <a:t>= 0.05, </a:t>
            </a:r>
            <a:endParaRPr lang="en-US" sz="2400" i="1" dirty="0" smtClean="0"/>
          </a:p>
          <a:p>
            <a:pPr lvl="1"/>
            <a:r>
              <a:rPr lang="en-US" sz="2400" i="1" dirty="0" smtClean="0"/>
              <a:t>Number </a:t>
            </a:r>
            <a:r>
              <a:rPr lang="en-US" sz="2400" i="1" dirty="0"/>
              <a:t>of Leaf Nodes = 1, </a:t>
            </a:r>
            <a:endParaRPr lang="en-US" sz="2400" i="1" dirty="0" smtClean="0"/>
          </a:p>
          <a:p>
            <a:pPr lvl="1"/>
            <a:r>
              <a:rPr lang="en-US" sz="2400" i="1" dirty="0" smtClean="0"/>
              <a:t>Cost </a:t>
            </a:r>
            <a:r>
              <a:rPr lang="en-US" sz="2400" i="1" dirty="0"/>
              <a:t>= 2 + 0.05 </a:t>
            </a:r>
            <a:r>
              <a:rPr lang="en-US" sz="2400" i="1" dirty="0" smtClean="0"/>
              <a:t>*</a:t>
            </a:r>
            <a:r>
              <a:rPr lang="en-US" sz="2400" dirty="0" smtClean="0"/>
              <a:t>1 </a:t>
            </a:r>
            <a:r>
              <a:rPr lang="en-US" sz="2400" dirty="0"/>
              <a:t>= </a:t>
            </a:r>
            <a:r>
              <a:rPr lang="en-US" sz="2400" dirty="0" smtClean="0"/>
              <a:t>2.05</a:t>
            </a:r>
          </a:p>
          <a:p>
            <a:pPr fontAlgn="auto"/>
            <a:r>
              <a:rPr lang="en-US" sz="2400" dirty="0" err="1" smtClean="0"/>
              <a:t>Subtree</a:t>
            </a:r>
            <a:r>
              <a:rPr lang="en-US" sz="2400" dirty="0" smtClean="0"/>
              <a:t> </a:t>
            </a:r>
            <a:r>
              <a:rPr lang="en-US" sz="2400" dirty="0"/>
              <a:t>3 (age &gt;= 30 and income &lt; 50000): </a:t>
            </a:r>
            <a:endParaRPr lang="en-US" sz="2400" dirty="0" smtClean="0"/>
          </a:p>
          <a:p>
            <a:pPr lvl="1"/>
            <a:r>
              <a:rPr lang="en-US" sz="2400" dirty="0" smtClean="0"/>
              <a:t>Error </a:t>
            </a:r>
            <a:r>
              <a:rPr lang="en-US" sz="2400" dirty="0"/>
              <a:t>= 3 misclassifications, </a:t>
            </a:r>
            <a:endParaRPr lang="en-US" sz="2400" dirty="0" smtClean="0"/>
          </a:p>
          <a:p>
            <a:pPr lvl="1"/>
            <a:r>
              <a:rPr lang="en-US" sz="2400" dirty="0" smtClean="0"/>
              <a:t>alpha </a:t>
            </a:r>
            <a:r>
              <a:rPr lang="en-US" sz="2400" dirty="0"/>
              <a:t>= 0.05, </a:t>
            </a:r>
            <a:endParaRPr lang="en-US" sz="2400" dirty="0" smtClean="0"/>
          </a:p>
          <a:p>
            <a:pPr lvl="1"/>
            <a:r>
              <a:rPr lang="en-US" sz="2400" dirty="0" smtClean="0"/>
              <a:t>Number </a:t>
            </a:r>
            <a:r>
              <a:rPr lang="en-US" sz="2400" dirty="0"/>
              <a:t>of Leaf Nodes = 1, </a:t>
            </a:r>
            <a:endParaRPr lang="en-US" sz="2400" dirty="0" smtClean="0"/>
          </a:p>
          <a:p>
            <a:pPr lvl="1"/>
            <a:r>
              <a:rPr lang="en-US" sz="2400" dirty="0" smtClean="0"/>
              <a:t>Cost </a:t>
            </a:r>
            <a:r>
              <a:rPr lang="en-US" sz="2400" dirty="0"/>
              <a:t>= 3 + 0.05 </a:t>
            </a:r>
            <a:r>
              <a:rPr lang="en-US" sz="2400" dirty="0" smtClean="0"/>
              <a:t>*</a:t>
            </a:r>
            <a:r>
              <a:rPr lang="en-US" sz="2400" i="1" dirty="0" smtClean="0"/>
              <a:t>1 </a:t>
            </a:r>
            <a:r>
              <a:rPr lang="en-US" sz="2400" i="1" dirty="0"/>
              <a:t>= </a:t>
            </a:r>
            <a:r>
              <a:rPr lang="en-US" sz="2400" i="1" dirty="0" smtClean="0"/>
              <a:t>3.05</a:t>
            </a:r>
          </a:p>
          <a:p>
            <a:pPr fontAlgn="auto"/>
            <a:r>
              <a:rPr lang="en-US" sz="2400" i="1" dirty="0" err="1" smtClean="0"/>
              <a:t>Subtree</a:t>
            </a:r>
            <a:r>
              <a:rPr lang="en-US" sz="2400" i="1" dirty="0" smtClean="0"/>
              <a:t> </a:t>
            </a:r>
            <a:r>
              <a:rPr lang="en-US" sz="2400" i="1" dirty="0"/>
              <a:t>4 (Else): </a:t>
            </a:r>
            <a:endParaRPr lang="en-US" sz="2400" i="1" dirty="0" smtClean="0"/>
          </a:p>
          <a:p>
            <a:pPr lvl="1"/>
            <a:r>
              <a:rPr lang="en-US" sz="2400" i="1" dirty="0" smtClean="0"/>
              <a:t>Error </a:t>
            </a:r>
            <a:r>
              <a:rPr lang="en-US" sz="2400" i="1" dirty="0"/>
              <a:t>= 4 misclassifications, </a:t>
            </a:r>
            <a:endParaRPr lang="en-US" sz="2400" i="1" dirty="0" smtClean="0"/>
          </a:p>
          <a:p>
            <a:pPr lvl="1"/>
            <a:r>
              <a:rPr lang="en-US" sz="2400" i="1" dirty="0" smtClean="0"/>
              <a:t>alpha </a:t>
            </a:r>
            <a:r>
              <a:rPr lang="en-US" sz="2400" i="1" dirty="0"/>
              <a:t>= 0.05, </a:t>
            </a:r>
            <a:endParaRPr lang="en-US" sz="2400" i="1" dirty="0" smtClean="0"/>
          </a:p>
          <a:p>
            <a:pPr lvl="1"/>
            <a:r>
              <a:rPr lang="en-US" sz="2400" i="1" dirty="0" smtClean="0"/>
              <a:t>Number </a:t>
            </a:r>
            <a:r>
              <a:rPr lang="en-US" sz="2400" i="1" dirty="0"/>
              <a:t>of Leaf Nodes = 1, </a:t>
            </a:r>
            <a:endParaRPr lang="en-US" sz="2400" i="1" dirty="0" smtClean="0"/>
          </a:p>
          <a:p>
            <a:pPr lvl="1"/>
            <a:r>
              <a:rPr lang="en-US" sz="2400" i="1" dirty="0" smtClean="0"/>
              <a:t>Cost </a:t>
            </a:r>
            <a:r>
              <a:rPr lang="en-US" sz="2400" i="1" dirty="0"/>
              <a:t>= 4 + 0.05 </a:t>
            </a:r>
            <a:r>
              <a:rPr lang="en-US" sz="2400" i="1" dirty="0" smtClean="0"/>
              <a:t>*</a:t>
            </a:r>
            <a:r>
              <a:rPr lang="en-US" sz="2400" dirty="0" smtClean="0"/>
              <a:t>1 </a:t>
            </a:r>
            <a:r>
              <a:rPr lang="en-US" sz="2400" dirty="0"/>
              <a:t>= 4.05</a:t>
            </a:r>
          </a:p>
          <a:p>
            <a:pPr fontAlgn="auto"/>
            <a:endParaRPr lang="en-US" sz="2400" dirty="0"/>
          </a:p>
        </p:txBody>
      </p:sp>
    </p:spTree>
    <p:extLst>
      <p:ext uri="{BB962C8B-B14F-4D97-AF65-F5344CB8AC3E}">
        <p14:creationId xmlns:p14="http://schemas.microsoft.com/office/powerpoint/2010/main" val="2073627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1"/>
            <a:ext cx="10668000" cy="5287964"/>
          </a:xfrm>
        </p:spPr>
        <p:txBody>
          <a:bodyPr>
            <a:normAutofit/>
          </a:bodyPr>
          <a:lstStyle/>
          <a:p>
            <a:pPr fontAlgn="auto"/>
            <a:r>
              <a:rPr lang="en-US" b="1" dirty="0" smtClean="0"/>
              <a:t>Prune </a:t>
            </a:r>
            <a:r>
              <a:rPr lang="en-US" b="1" dirty="0"/>
              <a:t>Tree</a:t>
            </a:r>
            <a:r>
              <a:rPr lang="en-US" b="1" dirty="0" smtClean="0"/>
              <a:t>: </a:t>
            </a:r>
            <a:r>
              <a:rPr lang="en-US" dirty="0" smtClean="0"/>
              <a:t>The </a:t>
            </a:r>
            <a:r>
              <a:rPr lang="en-US" dirty="0" err="1"/>
              <a:t>subtree</a:t>
            </a:r>
            <a:r>
              <a:rPr lang="en-US" dirty="0"/>
              <a:t> with the smallest cost (</a:t>
            </a:r>
            <a:r>
              <a:rPr lang="en-US" dirty="0" err="1"/>
              <a:t>Subtree</a:t>
            </a:r>
            <a:r>
              <a:rPr lang="en-US" dirty="0"/>
              <a:t> 2) will be selected for pruning. </a:t>
            </a:r>
            <a:endParaRPr lang="en-US" dirty="0" smtClean="0"/>
          </a:p>
          <a:p>
            <a:pPr fontAlgn="auto"/>
            <a:r>
              <a:rPr lang="en-US" dirty="0" smtClean="0"/>
              <a:t>The </a:t>
            </a:r>
            <a:r>
              <a:rPr lang="en-US" dirty="0"/>
              <a:t>pruned tree would then look like this</a:t>
            </a:r>
            <a:r>
              <a:rPr lang="en-US" dirty="0" smtClean="0"/>
              <a:t>:</a:t>
            </a:r>
          </a:p>
          <a:p>
            <a:pPr marL="0" indent="0" fontAlgn="auto">
              <a:buNone/>
            </a:pPr>
            <a:endParaRPr lang="en-US" dirty="0"/>
          </a:p>
          <a:p>
            <a:pPr marL="800100" lvl="2" indent="0">
              <a:buNone/>
            </a:pPr>
            <a:r>
              <a:rPr lang="en-US" b="1" i="1" dirty="0"/>
              <a:t>IF age &lt; 30 AND income &lt; 50000</a:t>
            </a:r>
            <a:endParaRPr lang="en-US" dirty="0"/>
          </a:p>
          <a:p>
            <a:pPr marL="800100" lvl="2" indent="0">
              <a:buNone/>
            </a:pPr>
            <a:r>
              <a:rPr lang="en-US" b="1" i="1" dirty="0"/>
              <a:t>THEN Classify as "Not Buy"</a:t>
            </a:r>
            <a:endParaRPr lang="en-US" dirty="0"/>
          </a:p>
          <a:p>
            <a:pPr marL="800100" lvl="2" indent="0">
              <a:buNone/>
            </a:pPr>
            <a:r>
              <a:rPr lang="en-US" b="1" i="1" dirty="0"/>
              <a:t>ELSE IF age &gt;= 30 AND income &gt;= 50000</a:t>
            </a:r>
            <a:endParaRPr lang="en-US" dirty="0"/>
          </a:p>
          <a:p>
            <a:pPr marL="800100" lvl="2" indent="0">
              <a:buNone/>
            </a:pPr>
            <a:r>
              <a:rPr lang="en-US" b="1" i="1" dirty="0"/>
              <a:t>THEN Classify as "Buy"</a:t>
            </a:r>
            <a:endParaRPr lang="en-US" dirty="0"/>
          </a:p>
          <a:p>
            <a:pPr marL="800100" lvl="2" indent="0">
              <a:buNone/>
            </a:pPr>
            <a:r>
              <a:rPr lang="en-US" b="1" i="1" dirty="0"/>
              <a:t>ELSE</a:t>
            </a:r>
            <a:endParaRPr lang="en-US" dirty="0"/>
          </a:p>
          <a:p>
            <a:pPr marL="800100" lvl="2" indent="0">
              <a:buNone/>
            </a:pPr>
            <a:r>
              <a:rPr lang="en-US" b="1" i="1" dirty="0"/>
              <a:t>THEN Classify as "Not Buy"</a:t>
            </a:r>
            <a:endParaRPr lang="en-US" dirty="0"/>
          </a:p>
          <a:p>
            <a:pPr marL="0" indent="0" fontAlgn="auto">
              <a:buNone/>
            </a:pPr>
            <a:r>
              <a:rPr lang="en-US" dirty="0"/>
              <a:t/>
            </a:r>
            <a:br>
              <a:rPr lang="en-US" dirty="0"/>
            </a:br>
            <a:endParaRPr lang="en-US" dirty="0"/>
          </a:p>
          <a:p>
            <a:pPr fontAlgn="auto"/>
            <a:r>
              <a:rPr lang="en-US" b="1" i="1" dirty="0"/>
              <a:t>By pruning, the complexity of the tree is reduced, and it becomes less likely to </a:t>
            </a:r>
            <a:r>
              <a:rPr lang="en-US" b="1" i="1" dirty="0" err="1"/>
              <a:t>overfit</a:t>
            </a:r>
            <a:r>
              <a:rPr lang="en-US" b="1" i="1" dirty="0"/>
              <a:t> the training data. Pruning is essential to ensure that the decision tree generalizes well to unseen data and makes accurate predictions.</a:t>
            </a:r>
            <a:endParaRPr lang="en-US" dirty="0"/>
          </a:p>
        </p:txBody>
      </p:sp>
    </p:spTree>
    <p:extLst>
      <p:ext uri="{BB962C8B-B14F-4D97-AF65-F5344CB8AC3E}">
        <p14:creationId xmlns:p14="http://schemas.microsoft.com/office/powerpoint/2010/main" val="171365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99173" y="302712"/>
            <a:ext cx="5220663" cy="6280659"/>
          </a:xfrm>
          <a:prstGeom prst="rect">
            <a:avLst/>
          </a:prstGeom>
        </p:spPr>
      </p:pic>
      <p:pic>
        <p:nvPicPr>
          <p:cNvPr id="5" name="Picture 4"/>
          <p:cNvPicPr>
            <a:picLocks noChangeAspect="1"/>
          </p:cNvPicPr>
          <p:nvPr/>
        </p:nvPicPr>
        <p:blipFill>
          <a:blip r:embed="rId4"/>
          <a:stretch>
            <a:fillRect/>
          </a:stretch>
        </p:blipFill>
        <p:spPr>
          <a:xfrm>
            <a:off x="6096000" y="307525"/>
            <a:ext cx="4953000" cy="6017423"/>
          </a:xfrm>
          <a:prstGeom prst="rect">
            <a:avLst/>
          </a:prstGeom>
        </p:spPr>
      </p:pic>
    </p:spTree>
    <p:extLst>
      <p:ext uri="{BB962C8B-B14F-4D97-AF65-F5344CB8AC3E}">
        <p14:creationId xmlns:p14="http://schemas.microsoft.com/office/powerpoint/2010/main" val="199223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b="1" dirty="0">
                <a:solidFill>
                  <a:srgbClr val="111111"/>
                </a:solidFill>
                <a:latin typeface="open sans"/>
              </a:rPr>
              <a:t>How do you Prune a Decision Tree?</a:t>
            </a:r>
            <a:br>
              <a:rPr lang="en-US" sz="3600" b="1" dirty="0">
                <a:solidFill>
                  <a:srgbClr val="111111"/>
                </a:solidFill>
                <a:latin typeface="open sans"/>
              </a:rPr>
            </a:br>
            <a:endParaRPr lang="en-US" sz="3600" dirty="0"/>
          </a:p>
        </p:txBody>
      </p:sp>
      <p:sp>
        <p:nvSpPr>
          <p:cNvPr id="3" name="Content Placeholder 2"/>
          <p:cNvSpPr>
            <a:spLocks noGrp="1"/>
          </p:cNvSpPr>
          <p:nvPr>
            <p:ph idx="1"/>
          </p:nvPr>
        </p:nvSpPr>
        <p:spPr>
          <a:xfrm>
            <a:off x="609600" y="1600201"/>
            <a:ext cx="11049000" cy="4876799"/>
          </a:xfrm>
        </p:spPr>
        <p:txBody>
          <a:bodyPr>
            <a:noAutofit/>
          </a:bodyPr>
          <a:lstStyle/>
          <a:p>
            <a:pPr marL="0" lvl="0" indent="0" eaLnBrk="0" fontAlgn="base" hangingPunct="0">
              <a:spcBef>
                <a:spcPct val="0"/>
              </a:spcBef>
              <a:spcAft>
                <a:spcPct val="0"/>
              </a:spcAft>
              <a:buNone/>
            </a:pPr>
            <a:r>
              <a:rPr lang="en-US" dirty="0">
                <a:solidFill>
                  <a:srgbClr val="111111"/>
                </a:solidFill>
              </a:rPr>
              <a:t> </a:t>
            </a:r>
            <a:r>
              <a:rPr lang="en-US" dirty="0" smtClean="0">
                <a:solidFill>
                  <a:srgbClr val="111111"/>
                </a:solidFill>
              </a:rPr>
              <a:t>There </a:t>
            </a:r>
            <a:r>
              <a:rPr lang="en-US" dirty="0">
                <a:solidFill>
                  <a:srgbClr val="111111"/>
                </a:solidFill>
              </a:rPr>
              <a:t>are two types of pruning: Pre-pruning and Post-pruning. I will go through both of them and how they work.</a:t>
            </a:r>
            <a:endParaRPr lang="en-US" dirty="0"/>
          </a:p>
          <a:p>
            <a:pPr marL="0" lvl="0" indent="0" eaLnBrk="0" fontAlgn="base" hangingPunct="0">
              <a:spcBef>
                <a:spcPct val="0"/>
              </a:spcBef>
              <a:spcAft>
                <a:spcPct val="0"/>
              </a:spcAft>
              <a:buNone/>
            </a:pPr>
            <a:r>
              <a:rPr lang="en-US" dirty="0">
                <a:solidFill>
                  <a:srgbClr val="111111"/>
                </a:solidFill>
              </a:rPr>
              <a:t> </a:t>
            </a:r>
            <a:endParaRPr lang="en-US" b="1" dirty="0">
              <a:solidFill>
                <a:srgbClr val="111111"/>
              </a:solidFill>
            </a:endParaRPr>
          </a:p>
          <a:p>
            <a:pPr marL="0" lvl="0" indent="0" eaLnBrk="0" fontAlgn="base" hangingPunct="0">
              <a:spcBef>
                <a:spcPct val="0"/>
              </a:spcBef>
              <a:spcAft>
                <a:spcPct val="0"/>
              </a:spcAft>
              <a:buNone/>
            </a:pPr>
            <a:r>
              <a:rPr lang="en-US" b="1" dirty="0">
                <a:solidFill>
                  <a:srgbClr val="111111"/>
                </a:solidFill>
              </a:rPr>
              <a:t>Pre-pruning</a:t>
            </a:r>
          </a:p>
          <a:p>
            <a:pPr marL="0" lvl="0" indent="0" eaLnBrk="0" fontAlgn="base" hangingPunct="0">
              <a:spcBef>
                <a:spcPct val="0"/>
              </a:spcBef>
              <a:spcAft>
                <a:spcPct val="0"/>
              </a:spcAft>
              <a:buNone/>
            </a:pPr>
            <a:r>
              <a:rPr lang="en-US" dirty="0">
                <a:solidFill>
                  <a:srgbClr val="111111"/>
                </a:solidFill>
              </a:rPr>
              <a:t> </a:t>
            </a:r>
            <a:endParaRPr lang="en-US" dirty="0"/>
          </a:p>
          <a:p>
            <a:pPr eaLnBrk="0" fontAlgn="base" hangingPunct="0">
              <a:spcBef>
                <a:spcPct val="0"/>
              </a:spcBef>
              <a:spcAft>
                <a:spcPct val="0"/>
              </a:spcAft>
            </a:pPr>
            <a:r>
              <a:rPr lang="en-US" dirty="0">
                <a:solidFill>
                  <a:srgbClr val="111111"/>
                </a:solidFill>
              </a:rPr>
              <a:t>The pre-pruning technique of Decision Trees is tuning the </a:t>
            </a:r>
            <a:r>
              <a:rPr lang="en-US" dirty="0" err="1">
                <a:solidFill>
                  <a:srgbClr val="111111"/>
                </a:solidFill>
              </a:rPr>
              <a:t>hyperparameters</a:t>
            </a:r>
            <a:r>
              <a:rPr lang="en-US" dirty="0">
                <a:solidFill>
                  <a:srgbClr val="111111"/>
                </a:solidFill>
              </a:rPr>
              <a:t> prior to the training pipeline. It involves the heuristic known as ‘early stopping’ which stops the growth of the decision tree - preventing it from reaching its full depth. </a:t>
            </a:r>
            <a:endParaRPr lang="en-US" dirty="0" smtClean="0">
              <a:solidFill>
                <a:srgbClr val="111111"/>
              </a:solidFill>
            </a:endParaRPr>
          </a:p>
          <a:p>
            <a:pPr eaLnBrk="0" fontAlgn="base" hangingPunct="0">
              <a:spcBef>
                <a:spcPct val="0"/>
              </a:spcBef>
              <a:spcAft>
                <a:spcPct val="0"/>
              </a:spcAft>
            </a:pPr>
            <a:r>
              <a:rPr lang="en-US" dirty="0" smtClean="0">
                <a:solidFill>
                  <a:srgbClr val="111111"/>
                </a:solidFill>
              </a:rPr>
              <a:t>It </a:t>
            </a:r>
            <a:r>
              <a:rPr lang="en-US" dirty="0">
                <a:solidFill>
                  <a:srgbClr val="111111"/>
                </a:solidFill>
              </a:rPr>
              <a:t>stops the tree-building process to avoid producing leaves with small samples. During each stage of the splitting of the tree, the cross-validation error will be monitored. If the value of the error does not decrease anymore - then we stop the growth of the decision tree. </a:t>
            </a:r>
            <a:endParaRPr lang="en-US" dirty="0" smtClean="0">
              <a:solidFill>
                <a:srgbClr val="111111"/>
              </a:solidFill>
            </a:endParaRPr>
          </a:p>
          <a:p>
            <a:pPr eaLnBrk="0" fontAlgn="base" hangingPunct="0">
              <a:spcBef>
                <a:spcPct val="0"/>
              </a:spcBef>
              <a:spcAft>
                <a:spcPct val="0"/>
              </a:spcAft>
            </a:pPr>
            <a:r>
              <a:rPr lang="en-US" dirty="0" smtClean="0">
                <a:solidFill>
                  <a:srgbClr val="111111"/>
                </a:solidFill>
              </a:rPr>
              <a:t>The </a:t>
            </a:r>
            <a:r>
              <a:rPr lang="en-US" dirty="0" err="1">
                <a:solidFill>
                  <a:srgbClr val="111111"/>
                </a:solidFill>
              </a:rPr>
              <a:t>hyperparameters</a:t>
            </a:r>
            <a:r>
              <a:rPr lang="en-US" dirty="0">
                <a:solidFill>
                  <a:srgbClr val="111111"/>
                </a:solidFill>
              </a:rPr>
              <a:t> that can be tuned for early stopping and preventing </a:t>
            </a:r>
            <a:r>
              <a:rPr lang="en-US" dirty="0" err="1">
                <a:solidFill>
                  <a:srgbClr val="111111"/>
                </a:solidFill>
              </a:rPr>
              <a:t>overfitting</a:t>
            </a:r>
            <a:r>
              <a:rPr lang="en-US" dirty="0">
                <a:solidFill>
                  <a:srgbClr val="111111"/>
                </a:solidFill>
              </a:rPr>
              <a:t> are:</a:t>
            </a:r>
            <a:endParaRPr lang="en-US" dirty="0"/>
          </a:p>
          <a:p>
            <a:pPr marL="800100" lvl="2" indent="0" eaLnBrk="0" fontAlgn="base" hangingPunct="0">
              <a:spcBef>
                <a:spcPct val="0"/>
              </a:spcBef>
              <a:spcAft>
                <a:spcPct val="0"/>
              </a:spcAft>
              <a:buNone/>
            </a:pPr>
            <a:r>
              <a:rPr lang="en-US" dirty="0" err="1">
                <a:solidFill>
                  <a:srgbClr val="111111"/>
                </a:solidFill>
              </a:rPr>
              <a:t>max_depth</a:t>
            </a:r>
            <a:r>
              <a:rPr lang="en-US" dirty="0">
                <a:solidFill>
                  <a:srgbClr val="111111"/>
                </a:solidFill>
              </a:rPr>
              <a:t>, </a:t>
            </a:r>
            <a:r>
              <a:rPr lang="en-US" dirty="0" err="1">
                <a:solidFill>
                  <a:srgbClr val="111111"/>
                </a:solidFill>
              </a:rPr>
              <a:t>min_samples_leaf</a:t>
            </a:r>
            <a:r>
              <a:rPr lang="en-US" dirty="0">
                <a:solidFill>
                  <a:srgbClr val="111111"/>
                </a:solidFill>
              </a:rPr>
              <a:t>, and </a:t>
            </a:r>
            <a:r>
              <a:rPr lang="en-US" dirty="0" err="1">
                <a:solidFill>
                  <a:srgbClr val="111111"/>
                </a:solidFill>
              </a:rPr>
              <a:t>min_samples_split</a:t>
            </a:r>
            <a:r>
              <a:rPr lang="en-US" dirty="0">
                <a:solidFill>
                  <a:srgbClr val="111111"/>
                </a:solidFill>
              </a:rPr>
              <a:t>  </a:t>
            </a:r>
            <a:endParaRPr lang="en-US" dirty="0"/>
          </a:p>
          <a:p>
            <a:pPr eaLnBrk="0" fontAlgn="base" hangingPunct="0">
              <a:spcBef>
                <a:spcPct val="0"/>
              </a:spcBef>
              <a:spcAft>
                <a:spcPct val="0"/>
              </a:spcAft>
            </a:pPr>
            <a:r>
              <a:rPr lang="en-US" dirty="0">
                <a:solidFill>
                  <a:srgbClr val="111111"/>
                </a:solidFill>
              </a:rPr>
              <a:t>These same parameters can also be used to tune to get a robust model. However, you should be cautious as early stopping can also lead to </a:t>
            </a:r>
            <a:r>
              <a:rPr lang="en-US" dirty="0" err="1">
                <a:solidFill>
                  <a:srgbClr val="111111"/>
                </a:solidFill>
              </a:rPr>
              <a:t>underfitting</a:t>
            </a:r>
            <a:r>
              <a:rPr lang="en-US" dirty="0" smtClean="0">
                <a:solidFill>
                  <a:srgbClr val="111111"/>
                </a:solidFill>
              </a:rPr>
              <a:t>.</a:t>
            </a:r>
            <a:endParaRPr lang="en-US" dirty="0"/>
          </a:p>
          <a:p>
            <a:endParaRPr lang="en-US" dirty="0"/>
          </a:p>
        </p:txBody>
      </p:sp>
    </p:spTree>
    <p:extLst>
      <p:ext uri="{BB962C8B-B14F-4D97-AF65-F5344CB8AC3E}">
        <p14:creationId xmlns:p14="http://schemas.microsoft.com/office/powerpoint/2010/main" val="4191531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 Pruning Techniques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several strategies for pruning:</a:t>
            </a:r>
          </a:p>
          <a:p>
            <a:r>
              <a:rPr lang="en-US" i="1" dirty="0"/>
              <a:t>These all techniques are</a:t>
            </a:r>
            <a:r>
              <a:rPr lang="en-US" b="1" i="1" dirty="0"/>
              <a:t> “</a:t>
            </a:r>
            <a:r>
              <a:rPr lang="en-US" b="1" i="1" dirty="0" err="1"/>
              <a:t>hyperparameters</a:t>
            </a:r>
            <a:r>
              <a:rPr lang="en-US" b="1" i="1" dirty="0"/>
              <a:t>” </a:t>
            </a:r>
            <a:r>
              <a:rPr lang="en-US" i="1" dirty="0"/>
              <a:t>of the “Decision Tree”</a:t>
            </a:r>
            <a:endParaRPr lang="en-US" dirty="0"/>
          </a:p>
          <a:p>
            <a:r>
              <a:rPr lang="en-US" b="1" i="1" dirty="0"/>
              <a:t>1. Maximum Depth:-</a:t>
            </a:r>
            <a:endParaRPr lang="en-US" b="1" dirty="0"/>
          </a:p>
          <a:p>
            <a:r>
              <a:rPr lang="en-US" dirty="0"/>
              <a:t>It reduces the depth of the tree. It is one of the simplest forms of pre-pruning. So starting only will decide the number of </a:t>
            </a:r>
            <a:r>
              <a:rPr lang="en-US" dirty="0" err="1"/>
              <a:t>max_depth</a:t>
            </a:r>
            <a:r>
              <a:rPr lang="en-US" dirty="0"/>
              <a:t> so the tree won't grows after the given depth.</a:t>
            </a:r>
          </a:p>
          <a:p>
            <a:r>
              <a:rPr lang="en-US" b="1" i="1" dirty="0"/>
              <a:t>If </a:t>
            </a:r>
            <a:r>
              <a:rPr lang="en-US" b="1" i="1" dirty="0" err="1"/>
              <a:t>Max_depth</a:t>
            </a:r>
            <a:r>
              <a:rPr lang="en-US" b="1" i="1" dirty="0"/>
              <a:t> is “None” — </a:t>
            </a:r>
            <a:r>
              <a:rPr lang="en-US" b="1" i="1" dirty="0" err="1"/>
              <a:t>Overfit</a:t>
            </a:r>
            <a:endParaRPr lang="en-US" dirty="0"/>
          </a:p>
          <a:p>
            <a:r>
              <a:rPr lang="en-US" b="1" i="1" dirty="0"/>
              <a:t>If </a:t>
            </a:r>
            <a:r>
              <a:rPr lang="en-US" b="1" i="1" dirty="0" err="1"/>
              <a:t>max_depth</a:t>
            </a:r>
            <a:r>
              <a:rPr lang="en-US" b="1" i="1" dirty="0"/>
              <a:t> is “1” — </a:t>
            </a:r>
            <a:r>
              <a:rPr lang="en-US" b="1" i="1" dirty="0" err="1"/>
              <a:t>Underfit</a:t>
            </a:r>
            <a:endParaRPr lang="en-US" dirty="0"/>
          </a:p>
          <a:p>
            <a:r>
              <a:rPr lang="en-US" i="1" dirty="0"/>
              <a:t>Clearly a “Bias variance trade-off” happening so we need to provide a value of </a:t>
            </a:r>
            <a:r>
              <a:rPr lang="en-US" i="1" dirty="0" err="1"/>
              <a:t>max_depth</a:t>
            </a:r>
            <a:r>
              <a:rPr lang="en-US" i="1" dirty="0"/>
              <a:t> which is not very less or max</a:t>
            </a:r>
            <a:r>
              <a:rPr lang="en-US" i="1" dirty="0" smtClean="0"/>
              <a:t>.</a:t>
            </a:r>
            <a:endParaRPr lang="en-US" dirty="0"/>
          </a:p>
        </p:txBody>
      </p:sp>
    </p:spTree>
    <p:extLst>
      <p:ext uri="{BB962C8B-B14F-4D97-AF65-F5344CB8AC3E}">
        <p14:creationId xmlns:p14="http://schemas.microsoft.com/office/powerpoint/2010/main" val="3091177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 Pruning Techniques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i="1" dirty="0" smtClean="0"/>
              <a:t>2</a:t>
            </a:r>
            <a:r>
              <a:rPr lang="en-US" b="1" i="1" dirty="0"/>
              <a:t>. Minimum Sample Split:-</a:t>
            </a:r>
            <a:endParaRPr lang="en-US" b="1" dirty="0"/>
          </a:p>
          <a:p>
            <a:r>
              <a:rPr lang="en-US" dirty="0"/>
              <a:t>This is a condition where a node only be split if the number sample of that node is above a certain threshold. If the number of samples is too small, then the node is not split and become a leaf node instead. This </a:t>
            </a:r>
            <a:r>
              <a:rPr lang="en-US" dirty="0" smtClean="0"/>
              <a:t>can </a:t>
            </a:r>
            <a:r>
              <a:rPr lang="en-US" dirty="0"/>
              <a:t>prevent </a:t>
            </a:r>
            <a:r>
              <a:rPr lang="en-US" dirty="0" err="1"/>
              <a:t>overfitting</a:t>
            </a:r>
            <a:r>
              <a:rPr lang="en-US" dirty="0" smtClean="0"/>
              <a:t> by </a:t>
            </a:r>
            <a:r>
              <a:rPr lang="en-US" dirty="0"/>
              <a:t>not allowing the model to learn noise in the data.</a:t>
            </a:r>
          </a:p>
          <a:p>
            <a:pPr lvl="1"/>
            <a:r>
              <a:rPr lang="en-US" dirty="0" smtClean="0"/>
              <a:t>Choosing </a:t>
            </a:r>
            <a:r>
              <a:rPr lang="en-US" dirty="0"/>
              <a:t>the number wisely is important. This number of samples should not be very high </a:t>
            </a:r>
            <a:r>
              <a:rPr lang="en-US" dirty="0" smtClean="0"/>
              <a:t>- tree </a:t>
            </a:r>
            <a:r>
              <a:rPr lang="en-US" dirty="0"/>
              <a:t>will be very small.</a:t>
            </a:r>
          </a:p>
          <a:p>
            <a:pPr lvl="1"/>
            <a:r>
              <a:rPr lang="en-US" b="1" i="1" dirty="0" smtClean="0"/>
              <a:t>Here we control on “decision node level/ “Parent level”</a:t>
            </a:r>
            <a:endParaRPr lang="en-US" dirty="0" smtClean="0"/>
          </a:p>
          <a:p>
            <a:r>
              <a:rPr lang="en-US" b="1" i="1" dirty="0" smtClean="0"/>
              <a:t>3</a:t>
            </a:r>
            <a:r>
              <a:rPr lang="en-US" b="1" i="1" dirty="0"/>
              <a:t>. Minimum Sample Leaf:-</a:t>
            </a:r>
            <a:endParaRPr lang="en-US" b="1" dirty="0"/>
          </a:p>
          <a:p>
            <a:r>
              <a:rPr lang="en-US" dirty="0"/>
              <a:t>This condition requires that a split at a node must leave at least a minimum number of training examples in each of the leaf nodes. Like the minimum sample split, this strategy can prevent </a:t>
            </a:r>
            <a:r>
              <a:rPr lang="en-US" dirty="0" err="1"/>
              <a:t>overfitting</a:t>
            </a:r>
            <a:r>
              <a:rPr lang="en-US" dirty="0"/>
              <a:t> by not allowing the model to learn from noise in the data.</a:t>
            </a:r>
          </a:p>
          <a:p>
            <a:pPr lvl="1"/>
            <a:r>
              <a:rPr lang="en-US" dirty="0" smtClean="0"/>
              <a:t>Based </a:t>
            </a:r>
            <a:r>
              <a:rPr lang="en-US" dirty="0"/>
              <a:t>on the given sample leaf. </a:t>
            </a:r>
            <a:endParaRPr lang="en-US" dirty="0" smtClean="0"/>
          </a:p>
          <a:p>
            <a:pPr lvl="1"/>
            <a:r>
              <a:rPr lang="en-US" dirty="0" smtClean="0"/>
              <a:t>Ex- </a:t>
            </a:r>
            <a:r>
              <a:rPr lang="en-US" dirty="0"/>
              <a:t>if sample leaf has given 50 then after this number won't split further.</a:t>
            </a:r>
          </a:p>
          <a:p>
            <a:pPr lvl="1"/>
            <a:r>
              <a:rPr lang="en-US" b="1" i="1" dirty="0"/>
              <a:t>Here we control on “leaf level/ “child level</a:t>
            </a:r>
            <a:r>
              <a:rPr lang="en-US" b="1" i="1" dirty="0" smtClean="0"/>
              <a:t>”</a:t>
            </a:r>
            <a:endParaRPr lang="en-US" dirty="0"/>
          </a:p>
        </p:txBody>
      </p:sp>
    </p:spTree>
    <p:extLst>
      <p:ext uri="{BB962C8B-B14F-4D97-AF65-F5344CB8AC3E}">
        <p14:creationId xmlns:p14="http://schemas.microsoft.com/office/powerpoint/2010/main" val="2969771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sz="3600" b="1" dirty="0"/>
              <a:t>ADVANTAGE AND DISADVANTAGE OF PRE- </a:t>
            </a:r>
            <a:r>
              <a:rPr lang="en-US" sz="3600" b="1" dirty="0" smtClean="0"/>
              <a:t>PRUNING</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fontScale="92500" lnSpcReduction="10000"/>
          </a:bodyPr>
          <a:lstStyle/>
          <a:p>
            <a:r>
              <a:rPr lang="en-US" b="1" i="1" dirty="0" smtClean="0"/>
              <a:t>1. Simplicity –</a:t>
            </a:r>
            <a:r>
              <a:rPr lang="en-US" dirty="0" smtClean="0"/>
              <a:t>Pre- </a:t>
            </a:r>
            <a:r>
              <a:rPr lang="en-US" dirty="0"/>
              <a:t>Pruning criteria such as maximum depth or minimum number of samples per leaf are easy to understand and implement.</a:t>
            </a:r>
          </a:p>
          <a:p>
            <a:r>
              <a:rPr lang="en-US" b="1" i="1" dirty="0"/>
              <a:t>2. Computational Efficiency </a:t>
            </a:r>
            <a:r>
              <a:rPr lang="en-US" b="1" i="1" dirty="0" smtClean="0"/>
              <a:t>- </a:t>
            </a:r>
            <a:r>
              <a:rPr lang="en-US" dirty="0" smtClean="0"/>
              <a:t>By </a:t>
            </a:r>
            <a:r>
              <a:rPr lang="en-US" dirty="0"/>
              <a:t>limiting the size of tree, pre pruning can substantially reduce the computational cost of training and prediction.</a:t>
            </a:r>
          </a:p>
          <a:p>
            <a:r>
              <a:rPr lang="en-US" b="1" i="1" dirty="0"/>
              <a:t>3. Reduced </a:t>
            </a:r>
            <a:r>
              <a:rPr lang="en-US" b="1" i="1" dirty="0" err="1" smtClean="0"/>
              <a:t>Overfitting</a:t>
            </a:r>
            <a:r>
              <a:rPr lang="en-US" b="1" i="1" dirty="0" smtClean="0"/>
              <a:t>- </a:t>
            </a:r>
            <a:r>
              <a:rPr lang="en-US" dirty="0" smtClean="0"/>
              <a:t>This </a:t>
            </a:r>
            <a:r>
              <a:rPr lang="en-US" dirty="0"/>
              <a:t>technique we only use for this reason.</a:t>
            </a:r>
          </a:p>
          <a:p>
            <a:r>
              <a:rPr lang="en-US" b="1" dirty="0"/>
              <a:t>DISADVANTAGE OF PRE-PRUNING:</a:t>
            </a:r>
          </a:p>
          <a:p>
            <a:r>
              <a:rPr lang="en-US" b="1" i="1" dirty="0" smtClean="0"/>
              <a:t>1. </a:t>
            </a:r>
            <a:r>
              <a:rPr lang="en-US" b="1" i="1" dirty="0" err="1" smtClean="0"/>
              <a:t>Underfitting</a:t>
            </a:r>
            <a:r>
              <a:rPr lang="en-US" b="1" i="1" dirty="0" smtClean="0"/>
              <a:t> </a:t>
            </a:r>
            <a:r>
              <a:rPr lang="en-US" b="1" i="1" dirty="0"/>
              <a:t>risk-</a:t>
            </a:r>
            <a:endParaRPr lang="en-US" dirty="0"/>
          </a:p>
          <a:p>
            <a:r>
              <a:rPr lang="en-US" b="1" i="1" dirty="0"/>
              <a:t>If </a:t>
            </a:r>
            <a:r>
              <a:rPr lang="en-US" b="1" i="1" dirty="0" err="1"/>
              <a:t>max_depth</a:t>
            </a:r>
            <a:r>
              <a:rPr lang="en-US" b="1" i="1" dirty="0"/>
              <a:t> = 3 then how we get to know that model reduce </a:t>
            </a:r>
            <a:r>
              <a:rPr lang="en-US" b="1" i="1" dirty="0" err="1"/>
              <a:t>overfitting</a:t>
            </a:r>
            <a:r>
              <a:rPr lang="en-US" b="1" i="1" dirty="0"/>
              <a:t> or convert into </a:t>
            </a:r>
            <a:r>
              <a:rPr lang="en-US" b="1" i="1" dirty="0" err="1"/>
              <a:t>underfit</a:t>
            </a:r>
            <a:r>
              <a:rPr lang="en-US" b="1" i="1" dirty="0"/>
              <a:t>.</a:t>
            </a:r>
            <a:r>
              <a:rPr lang="en-US" dirty="0"/>
              <a:t> So there is no </a:t>
            </a:r>
            <a:r>
              <a:rPr lang="en-US" dirty="0" err="1"/>
              <a:t>quantific</a:t>
            </a:r>
            <a:r>
              <a:rPr lang="en-US" dirty="0"/>
              <a:t> analysis to measure which direction it will go. No mathematical equation to check the measure.</a:t>
            </a:r>
          </a:p>
          <a:p>
            <a:r>
              <a:rPr lang="en-US" b="1" i="1" dirty="0"/>
              <a:t>2. Requires Fine Tuning-</a:t>
            </a:r>
            <a:endParaRPr lang="en-US" dirty="0"/>
          </a:p>
          <a:p>
            <a:r>
              <a:rPr lang="en-US" dirty="0"/>
              <a:t>How can we decide which range is right to choose.</a:t>
            </a:r>
          </a:p>
          <a:p>
            <a:r>
              <a:rPr lang="en-US" dirty="0"/>
              <a:t>The pre- pruning parameters like </a:t>
            </a:r>
            <a:r>
              <a:rPr lang="en-US" dirty="0" err="1"/>
              <a:t>max_depth</a:t>
            </a:r>
            <a:r>
              <a:rPr lang="en-US" dirty="0"/>
              <a:t> , </a:t>
            </a:r>
            <a:r>
              <a:rPr lang="en-US" dirty="0" err="1"/>
              <a:t>minimum_sample_leaf</a:t>
            </a:r>
            <a:r>
              <a:rPr lang="en-US" dirty="0"/>
              <a:t> often require careful tuning to find the right balance between </a:t>
            </a:r>
            <a:r>
              <a:rPr lang="en-US" dirty="0" err="1"/>
              <a:t>underfitting</a:t>
            </a:r>
            <a:r>
              <a:rPr lang="en-US" dirty="0"/>
              <a:t> and </a:t>
            </a:r>
            <a:r>
              <a:rPr lang="en-US" dirty="0" err="1"/>
              <a:t>overfitting</a:t>
            </a:r>
            <a:r>
              <a:rPr lang="en-US" dirty="0"/>
              <a:t>.</a:t>
            </a:r>
          </a:p>
        </p:txBody>
      </p:sp>
    </p:spTree>
    <p:extLst>
      <p:ext uri="{BB962C8B-B14F-4D97-AF65-F5344CB8AC3E}">
        <p14:creationId xmlns:p14="http://schemas.microsoft.com/office/powerpoint/2010/main" val="164344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27915</TotalTime>
  <Words>1973</Words>
  <Application>Microsoft Office PowerPoint</Application>
  <PresentationFormat>Widescreen</PresentationFormat>
  <Paragraphs>212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Gill Sans MT</vt:lpstr>
      <vt:lpstr>open sans</vt:lpstr>
      <vt:lpstr>Wingdings</vt:lpstr>
      <vt:lpstr>Custom Design</vt:lpstr>
      <vt:lpstr>PowerPoint Presentation</vt:lpstr>
      <vt:lpstr>Contents</vt:lpstr>
      <vt:lpstr>Outline</vt:lpstr>
      <vt:lpstr>What is Decision Tree Pruning and Why is it Important?</vt:lpstr>
      <vt:lpstr>PowerPoint Presentation</vt:lpstr>
      <vt:lpstr>How do you Prune a Decision Tree? </vt:lpstr>
      <vt:lpstr>Pre- Pruning Techniques - </vt:lpstr>
      <vt:lpstr>Pre- Pruning Techniques - </vt:lpstr>
      <vt:lpstr>ADVANTAGE AND DISADVANTAGE OF PRE- PRUNING </vt:lpstr>
      <vt:lpstr>Post-pruning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Cost-Complexity Pruning</vt:lpstr>
      <vt:lpstr>Example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2168</cp:revision>
  <cp:lastPrinted>2015-09-22T10:17:55Z</cp:lastPrinted>
  <dcterms:created xsi:type="dcterms:W3CDTF">2014-11-02T19:18:20Z</dcterms:created>
  <dcterms:modified xsi:type="dcterms:W3CDTF">2024-03-23T20:16:13Z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