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24"/>
  </p:notesMasterIdLst>
  <p:handoutMasterIdLst>
    <p:handoutMasterId r:id="rId25"/>
  </p:handoutMasterIdLst>
  <p:sldIdLst>
    <p:sldId id="426" r:id="rId3"/>
    <p:sldId id="535" r:id="rId4"/>
    <p:sldId id="538" r:id="rId5"/>
    <p:sldId id="768" r:id="rId6"/>
    <p:sldId id="772" r:id="rId7"/>
    <p:sldId id="794" r:id="rId8"/>
    <p:sldId id="803" r:id="rId9"/>
    <p:sldId id="804" r:id="rId10"/>
    <p:sldId id="795" r:id="rId11"/>
    <p:sldId id="796" r:id="rId12"/>
    <p:sldId id="797" r:id="rId13"/>
    <p:sldId id="805" r:id="rId14"/>
    <p:sldId id="798" r:id="rId15"/>
    <p:sldId id="799" r:id="rId16"/>
    <p:sldId id="800" r:id="rId17"/>
    <p:sldId id="801" r:id="rId18"/>
    <p:sldId id="802" r:id="rId19"/>
    <p:sldId id="806" r:id="rId20"/>
    <p:sldId id="779" r:id="rId21"/>
    <p:sldId id="807" r:id="rId22"/>
    <p:sldId id="793" r:id="rId23"/>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0552" autoAdjust="0"/>
  </p:normalViewPr>
  <p:slideViewPr>
    <p:cSldViewPr showGuides="1">
      <p:cViewPr varScale="1">
        <p:scale>
          <a:sx n="79" d="100"/>
          <a:sy n="79" d="100"/>
        </p:scale>
        <p:origin x="979" y="62"/>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4/3/2024</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4/3/2024</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https://iq.opengenus.org/cart-algorithm/</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3</a:t>
            </a:fld>
            <a:endParaRPr lang="en-US"/>
          </a:p>
        </p:txBody>
      </p:sp>
    </p:spTree>
    <p:extLst>
      <p:ext uri="{BB962C8B-B14F-4D97-AF65-F5344CB8AC3E}">
        <p14:creationId xmlns:p14="http://schemas.microsoft.com/office/powerpoint/2010/main" val="232705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Example </a:t>
            </a:r>
            <a:r>
              <a:rPr lang="en-US" dirty="0" smtClean="0"/>
              <a:t>If you are planning to buy an air-conditioner, would you enter a showroom and buy the air-conditioner that the salesperson shows you? The answer is probably no. In this day and age, you are likely to ask your friends, family, and colleagues for an opinion, do research on various portals about different models, and visit a few review sites before making a purchase decision. You would not come to a conclusion directly. Instead, you would try to make a more informed decision after considering diverse opinions and reviews. In the case of ensemble learning, the same principle applies</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4</a:t>
            </a:fld>
            <a:endParaRPr lang="en-US"/>
          </a:p>
        </p:txBody>
      </p:sp>
    </p:spTree>
    <p:extLst>
      <p:ext uri="{BB962C8B-B14F-4D97-AF65-F5344CB8AC3E}">
        <p14:creationId xmlns:p14="http://schemas.microsoft.com/office/powerpoint/2010/main" val="17408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Bagging, stands for Bootstrap Aggregating</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6</a:t>
            </a:fld>
            <a:endParaRPr lang="en-US"/>
          </a:p>
        </p:txBody>
      </p:sp>
    </p:spTree>
    <p:extLst>
      <p:ext uri="{BB962C8B-B14F-4D97-AF65-F5344CB8AC3E}">
        <p14:creationId xmlns:p14="http://schemas.microsoft.com/office/powerpoint/2010/main" val="314700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Demographics refers to a statistical survey or study of individuals or populations describing their characteristics. Its main purpose is to help businesses understand the trends and background of the audience. </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8</a:t>
            </a:fld>
            <a:endParaRPr lang="en-US"/>
          </a:p>
        </p:txBody>
      </p:sp>
    </p:spTree>
    <p:extLst>
      <p:ext uri="{BB962C8B-B14F-4D97-AF65-F5344CB8AC3E}">
        <p14:creationId xmlns:p14="http://schemas.microsoft.com/office/powerpoint/2010/main" val="429175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4/3/2024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allstreetmojo.com/decision-tree/"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allstreetmojo.com/varia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Jesmin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1200329"/>
          </a:xfrm>
          <a:prstGeom prst="rect">
            <a:avLst/>
          </a:prstGeom>
          <a:noFill/>
          <a:ln w="9525">
            <a:noFill/>
            <a:miter lim="800000"/>
            <a:headEnd/>
            <a:tailEnd/>
          </a:ln>
        </p:spPr>
        <p:txBody>
          <a:bodyPr>
            <a:spAutoFit/>
          </a:bodyPr>
          <a:lstStyle/>
          <a:p>
            <a:pPr algn="ctr"/>
            <a:endParaRPr lang="en-US" b="1" dirty="0">
              <a:solidFill>
                <a:srgbClr val="FF0000"/>
              </a:solidFill>
            </a:endParaRPr>
          </a:p>
          <a:p>
            <a:pPr algn="ctr"/>
            <a:r>
              <a:rPr lang="en-US" b="1" dirty="0">
                <a:solidFill>
                  <a:srgbClr val="FF0000"/>
                </a:solidFill>
              </a:rPr>
              <a:t>Machine Learning</a:t>
            </a:r>
          </a:p>
          <a:p>
            <a:pPr algn="ctr"/>
            <a:r>
              <a:rPr lang="en-US" b="1" dirty="0">
                <a:solidFill>
                  <a:srgbClr val="FF0000"/>
                </a:solidFill>
              </a:rPr>
              <a:t>ICT-4261</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10972800" cy="4525963"/>
          </a:xfrm>
        </p:spPr>
        <p:txBody>
          <a:bodyPr/>
          <a:lstStyle/>
          <a:p>
            <a:pPr marL="0" indent="0">
              <a:buNone/>
            </a:pPr>
            <a:r>
              <a:rPr lang="en-US" b="1" dirty="0"/>
              <a:t>Boosting</a:t>
            </a:r>
          </a:p>
          <a:p>
            <a:r>
              <a:rPr lang="en-US" dirty="0"/>
              <a:t>Boosting adopts a sequential approach, where the prediction of the current model is transferred to the next one. Each model iteratively focuses attention on the observations that are misclassified by its predecessors. We’ve outlined the general process below: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438400" y="1846724"/>
            <a:ext cx="8046624" cy="4792543"/>
          </a:xfrm>
          <a:prstGeom prst="rect">
            <a:avLst/>
          </a:prstGeom>
        </p:spPr>
      </p:pic>
    </p:spTree>
    <p:extLst>
      <p:ext uri="{BB962C8B-B14F-4D97-AF65-F5344CB8AC3E}">
        <p14:creationId xmlns:p14="http://schemas.microsoft.com/office/powerpoint/2010/main" val="1740487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46237"/>
            <a:ext cx="10972800" cy="4525963"/>
          </a:xfrm>
        </p:spPr>
        <p:txBody>
          <a:bodyPr/>
          <a:lstStyle/>
          <a:p>
            <a:r>
              <a:rPr lang="en-US" b="1" dirty="0"/>
              <a:t>Advantages</a:t>
            </a:r>
          </a:p>
          <a:p>
            <a:pPr lvl="1"/>
            <a:r>
              <a:rPr lang="en-US" dirty="0"/>
              <a:t>Similarly to bagging, boosting is easy to understand and implement. Furthermore, it does not require any preprocessing and can handle missing values in the data.</a:t>
            </a:r>
          </a:p>
          <a:p>
            <a:pPr lvl="1"/>
            <a:r>
              <a:rPr lang="en-US" dirty="0"/>
              <a:t>It efficiently reduces bias. </a:t>
            </a:r>
          </a:p>
          <a:p>
            <a:pPr lvl="1"/>
            <a:r>
              <a:rPr lang="en-US" dirty="0"/>
              <a:t>Boosting algorithms prioritize features that increase overall accuracy during the training. This process reduces the dimensionality of the data, hence reducing the computation time. </a:t>
            </a:r>
          </a:p>
          <a:p>
            <a:r>
              <a:rPr lang="en-US" b="1" dirty="0"/>
              <a:t>Disadvantages</a:t>
            </a:r>
          </a:p>
          <a:p>
            <a:pPr lvl="1"/>
            <a:r>
              <a:rPr lang="en-US" dirty="0"/>
              <a:t>The sequential approach of boosting makes the next models correct the mistakes of its predecessor. This makes the overall model vulnerable to outliers.</a:t>
            </a:r>
          </a:p>
          <a:p>
            <a:pPr lvl="1"/>
            <a:r>
              <a:rPr lang="en-US" dirty="0"/>
              <a:t>Boosting is not scalable for the same reason as the sequential aspect.</a:t>
            </a:r>
          </a:p>
        </p:txBody>
      </p:sp>
      <p:sp>
        <p:nvSpPr>
          <p:cNvPr id="4" name="Title 1"/>
          <p:cNvSpPr>
            <a:spLocks noGrp="1"/>
          </p:cNvSpPr>
          <p:nvPr>
            <p:ph type="title"/>
          </p:nvPr>
        </p:nvSpPr>
        <p:spPr/>
        <p:txBody>
          <a:bodyPr/>
          <a:lstStyle/>
          <a:p>
            <a:r>
              <a:rPr lang="en-US" dirty="0" smtClean="0"/>
              <a:t>Advantages </a:t>
            </a:r>
            <a:r>
              <a:rPr lang="en-US" dirty="0"/>
              <a:t>and </a:t>
            </a:r>
            <a:r>
              <a:rPr lang="en-US" dirty="0" smtClean="0"/>
              <a:t>Disadvantages</a:t>
            </a:r>
            <a:endParaRPr lang="en-US" dirty="0"/>
          </a:p>
        </p:txBody>
      </p:sp>
    </p:spTree>
    <p:extLst>
      <p:ext uri="{BB962C8B-B14F-4D97-AF65-F5344CB8AC3E}">
        <p14:creationId xmlns:p14="http://schemas.microsoft.com/office/powerpoint/2010/main" val="2972954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61411992"/>
              </p:ext>
            </p:extLst>
          </p:nvPr>
        </p:nvGraphicFramePr>
        <p:xfrm>
          <a:off x="1295400" y="838200"/>
          <a:ext cx="9525000" cy="5035694"/>
        </p:xfrm>
        <a:graphic>
          <a:graphicData uri="http://schemas.openxmlformats.org/drawingml/2006/table">
            <a:tbl>
              <a:tblPr>
                <a:tableStyleId>{2D5ABB26-0587-4C30-8999-92F81FD0307C}</a:tableStyleId>
              </a:tblPr>
              <a:tblGrid>
                <a:gridCol w="4762500"/>
                <a:gridCol w="4762500"/>
              </a:tblGrid>
              <a:tr h="336401">
                <a:tc>
                  <a:txBody>
                    <a:bodyPr/>
                    <a:lstStyle/>
                    <a:p>
                      <a:pPr algn="l"/>
                      <a:r>
                        <a:rPr lang="en-US" b="1" dirty="0"/>
                        <a:t>Bagging</a:t>
                      </a:r>
                    </a:p>
                  </a:txBody>
                  <a:tcPr marL="68575" marR="68575" marT="34288" marB="34288" anchor="ctr"/>
                </a:tc>
                <a:tc>
                  <a:txBody>
                    <a:bodyPr/>
                    <a:lstStyle/>
                    <a:p>
                      <a:pPr algn="l"/>
                      <a:r>
                        <a:rPr lang="en-US" b="1" dirty="0"/>
                        <a:t>Boosting</a:t>
                      </a:r>
                    </a:p>
                  </a:txBody>
                  <a:tcPr marL="68575" marR="68575" marT="34288" marB="34288" anchor="ctr"/>
                </a:tc>
              </a:tr>
              <a:tr h="874648">
                <a:tc>
                  <a:txBody>
                    <a:bodyPr/>
                    <a:lstStyle/>
                    <a:p>
                      <a:r>
                        <a:rPr lang="en-US" dirty="0"/>
                        <a:t>Combines multiple models by averaging (for regression) or majority voting (for classification)</a:t>
                      </a:r>
                    </a:p>
                  </a:txBody>
                  <a:tcPr marL="68575" marR="68575" marT="34288" marB="34288" anchor="ctr"/>
                </a:tc>
                <a:tc>
                  <a:txBody>
                    <a:bodyPr/>
                    <a:lstStyle/>
                    <a:p>
                      <a:r>
                        <a:rPr lang="en-US" dirty="0"/>
                        <a:t>Combines multiple models by boosting the weights of misclassified instances</a:t>
                      </a:r>
                    </a:p>
                  </a:txBody>
                  <a:tcPr marL="68575" marR="68575" marT="34288" marB="34288" anchor="ctr"/>
                </a:tc>
              </a:tr>
              <a:tr h="1204636">
                <a:tc>
                  <a:txBody>
                    <a:bodyPr/>
                    <a:lstStyle/>
                    <a:p>
                      <a:r>
                        <a:rPr lang="en-US" dirty="0"/>
                        <a:t>Each model is trained independently, with no influence on the other models</a:t>
                      </a:r>
                    </a:p>
                  </a:txBody>
                  <a:tcPr marL="68575" marR="68575" marT="34288" marB="34288" anchor="ctr"/>
                </a:tc>
                <a:tc>
                  <a:txBody>
                    <a:bodyPr/>
                    <a:lstStyle/>
                    <a:p>
                      <a:r>
                        <a:rPr lang="en-US" dirty="0"/>
                        <a:t>Each model is trained sequentially, with each subsequent model trained to correct the errors of the previous model</a:t>
                      </a:r>
                    </a:p>
                  </a:txBody>
                  <a:tcPr marL="68575" marR="68575" marT="34288" marB="34288" anchor="ctr"/>
                </a:tc>
              </a:tr>
              <a:tr h="871171">
                <a:tc>
                  <a:txBody>
                    <a:bodyPr/>
                    <a:lstStyle/>
                    <a:p>
                      <a:r>
                        <a:rPr lang="en-US" dirty="0"/>
                        <a:t>Reduces variance by introducing diversity in the training process</a:t>
                      </a:r>
                    </a:p>
                  </a:txBody>
                  <a:tcPr marL="68575" marR="68575" marT="34288" marB="34288" anchor="ctr"/>
                </a:tc>
                <a:tc>
                  <a:txBody>
                    <a:bodyPr/>
                    <a:lstStyle/>
                    <a:p>
                      <a:r>
                        <a:rPr lang="en-US" dirty="0"/>
                        <a:t>Reduces bias by improving the accuracy of the model in difficult instances</a:t>
                      </a:r>
                    </a:p>
                  </a:txBody>
                  <a:tcPr marL="68575" marR="68575" marT="34288" marB="34288" anchor="ctr"/>
                </a:tc>
              </a:tr>
              <a:tr h="1037903">
                <a:tc>
                  <a:txBody>
                    <a:bodyPr/>
                    <a:lstStyle/>
                    <a:p>
                      <a:r>
                        <a:rPr lang="en-US" dirty="0"/>
                        <a:t>Helps prevent </a:t>
                      </a:r>
                      <a:r>
                        <a:rPr lang="en-US" dirty="0" err="1"/>
                        <a:t>overfitting</a:t>
                      </a:r>
                      <a:r>
                        <a:rPr lang="en-US" dirty="0"/>
                        <a:t> by reducing variance</a:t>
                      </a:r>
                    </a:p>
                  </a:txBody>
                  <a:tcPr marL="68575" marR="68575" marT="34288" marB="34288" anchor="ctr"/>
                </a:tc>
                <a:tc>
                  <a:txBody>
                    <a:bodyPr/>
                    <a:lstStyle/>
                    <a:p>
                      <a:r>
                        <a:rPr lang="en-US"/>
                        <a:t>This can lead to overfitting if the models are too complex or the learning rate is too high.</a:t>
                      </a:r>
                    </a:p>
                  </a:txBody>
                  <a:tcPr marL="68575" marR="68575" marT="34288" marB="34288" anchor="ctr"/>
                </a:tc>
              </a:tr>
              <a:tr h="704440">
                <a:tc>
                  <a:txBody>
                    <a:bodyPr/>
                    <a:lstStyle/>
                    <a:p>
                      <a:r>
                        <a:rPr lang="en-US" dirty="0"/>
                        <a:t>Works best with models that have high variance but low bias</a:t>
                      </a:r>
                    </a:p>
                  </a:txBody>
                  <a:tcPr marL="68575" marR="68575" marT="34288" marB="34288" anchor="ctr"/>
                </a:tc>
                <a:tc>
                  <a:txBody>
                    <a:bodyPr/>
                    <a:lstStyle/>
                    <a:p>
                      <a:r>
                        <a:rPr lang="en-US" dirty="0"/>
                        <a:t>Works best with models that have low variance but high bias</a:t>
                      </a:r>
                    </a:p>
                  </a:txBody>
                  <a:tcPr marL="68575" marR="68575" marT="34288" marB="34288" anchor="ctr"/>
                </a:tc>
              </a:tr>
            </a:tbl>
          </a:graphicData>
        </a:graphic>
      </p:graphicFrame>
    </p:spTree>
    <p:extLst>
      <p:ext uri="{BB962C8B-B14F-4D97-AF65-F5344CB8AC3E}">
        <p14:creationId xmlns:p14="http://schemas.microsoft.com/office/powerpoint/2010/main" val="1574636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4638"/>
            <a:ext cx="10972800" cy="4525963"/>
          </a:xfrm>
        </p:spPr>
        <p:txBody>
          <a:bodyPr/>
          <a:lstStyle/>
          <a:p>
            <a:pPr marL="0" indent="0">
              <a:buNone/>
            </a:pPr>
            <a:r>
              <a:rPr lang="en-US" b="1" dirty="0"/>
              <a:t>Stacking</a:t>
            </a:r>
          </a:p>
          <a:p>
            <a:r>
              <a:rPr lang="en-US" dirty="0"/>
              <a:t>Stacking is pretty similar to boosting. The predictions from the base learners are stacked together and are used as the input to train the meta learner to produce more robust predictions. The meta learner is then used to make final predictions. Bagging and boosting typically use homogeneous base learners, whereas stacking tends to include heterogeneous ones. </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438400" y="1961785"/>
            <a:ext cx="7630232" cy="4896215"/>
          </a:xfrm>
          <a:prstGeom prst="rect">
            <a:avLst/>
          </a:prstGeom>
        </p:spPr>
      </p:pic>
    </p:spTree>
    <p:extLst>
      <p:ext uri="{BB962C8B-B14F-4D97-AF65-F5344CB8AC3E}">
        <p14:creationId xmlns:p14="http://schemas.microsoft.com/office/powerpoint/2010/main" val="1724465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98637"/>
            <a:ext cx="10972800" cy="4525963"/>
          </a:xfrm>
        </p:spPr>
        <p:txBody>
          <a:bodyPr/>
          <a:lstStyle/>
          <a:p>
            <a:pPr marL="0" indent="0">
              <a:buNone/>
            </a:pPr>
            <a:r>
              <a:rPr lang="en-US" b="1" dirty="0"/>
              <a:t>Advantages</a:t>
            </a:r>
          </a:p>
          <a:p>
            <a:r>
              <a:rPr lang="en-US" dirty="0"/>
              <a:t>It leverages the strengths of multiple high-performing models for both classification and regression tasks.</a:t>
            </a:r>
          </a:p>
          <a:p>
            <a:r>
              <a:rPr lang="en-US" dirty="0"/>
              <a:t>Similar to other ensemble models, stacking helps build a more accurate model than individual models used alone.</a:t>
            </a:r>
          </a:p>
          <a:p>
            <a:pPr marL="0" indent="0">
              <a:buNone/>
            </a:pPr>
            <a:r>
              <a:rPr lang="en-US" b="1" dirty="0"/>
              <a:t>Disadvantages</a:t>
            </a:r>
          </a:p>
          <a:p>
            <a:r>
              <a:rPr lang="en-US" dirty="0"/>
              <a:t>Using complex basic models can increase the risk of </a:t>
            </a:r>
            <a:r>
              <a:rPr lang="en-US" dirty="0" err="1"/>
              <a:t>overfitting</a:t>
            </a:r>
            <a:r>
              <a:rPr lang="en-US" dirty="0"/>
              <a:t>.</a:t>
            </a:r>
          </a:p>
          <a:p>
            <a:r>
              <a:rPr lang="en-US" dirty="0"/>
              <a:t>Different levels of a model’s training can make the stacking architecture complex to implement.</a:t>
            </a:r>
          </a:p>
        </p:txBody>
      </p:sp>
      <p:sp>
        <p:nvSpPr>
          <p:cNvPr id="4" name="Title 1"/>
          <p:cNvSpPr>
            <a:spLocks noGrp="1"/>
          </p:cNvSpPr>
          <p:nvPr>
            <p:ph type="title"/>
          </p:nvPr>
        </p:nvSpPr>
        <p:spPr>
          <a:xfrm>
            <a:off x="609600" y="457200"/>
            <a:ext cx="10972800" cy="1143000"/>
          </a:xfrm>
        </p:spPr>
        <p:txBody>
          <a:bodyPr/>
          <a:lstStyle/>
          <a:p>
            <a:r>
              <a:rPr lang="en-US" dirty="0" smtClean="0"/>
              <a:t>Advantages </a:t>
            </a:r>
            <a:r>
              <a:rPr lang="en-US" dirty="0"/>
              <a:t>and </a:t>
            </a:r>
            <a:r>
              <a:rPr lang="en-US" dirty="0" smtClean="0"/>
              <a:t>Disadvantages</a:t>
            </a:r>
            <a:endParaRPr lang="en-US" dirty="0"/>
          </a:p>
        </p:txBody>
      </p:sp>
    </p:spTree>
    <p:extLst>
      <p:ext uri="{BB962C8B-B14F-4D97-AF65-F5344CB8AC3E}">
        <p14:creationId xmlns:p14="http://schemas.microsoft.com/office/powerpoint/2010/main" val="48250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837"/>
            <a:ext cx="10972800" cy="4525963"/>
          </a:xfrm>
        </p:spPr>
        <p:txBody>
          <a:bodyPr>
            <a:normAutofit/>
          </a:bodyPr>
          <a:lstStyle/>
          <a:p>
            <a:pPr marL="0" indent="0">
              <a:buNone/>
            </a:pPr>
            <a:r>
              <a:rPr lang="en-US" b="1" dirty="0"/>
              <a:t>Voting</a:t>
            </a:r>
          </a:p>
          <a:p>
            <a:r>
              <a:rPr lang="en-US" dirty="0"/>
              <a:t>In voting, multiple models are trained independently, and their predictions are combined to make a final prediction using either hard voting, soft voting, or weighted voting:</a:t>
            </a:r>
          </a:p>
          <a:p>
            <a:r>
              <a:rPr lang="en-US" dirty="0"/>
              <a:t>In hard voting, the final prediction is the most common prediction from all the models.  </a:t>
            </a:r>
          </a:p>
          <a:p>
            <a:r>
              <a:rPr lang="en-US" dirty="0"/>
              <a:t>For soft voting, each model generates a probability distribution instead of a binary prediction. Then, the class with the highest probability is the one predicted. </a:t>
            </a:r>
          </a:p>
          <a:p>
            <a:r>
              <a:rPr lang="en-US" dirty="0"/>
              <a:t>Finally, in weighted voting, there is an assumption that some models have more skill than </a:t>
            </a:r>
            <a:r>
              <a:rPr lang="en-US" dirty="0" smtClean="0"/>
              <a:t>others </a:t>
            </a:r>
            <a:r>
              <a:rPr lang="en-US" dirty="0"/>
              <a:t>and those models are assigned with more contribution when making predictions</a:t>
            </a:r>
            <a:r>
              <a:rPr lang="en-US" dirty="0" smtClean="0"/>
              <a:t>.</a:t>
            </a:r>
            <a:endParaRPr lang="en-US" dirty="0"/>
          </a:p>
        </p:txBody>
      </p:sp>
    </p:spTree>
    <p:extLst>
      <p:ext uri="{BB962C8B-B14F-4D97-AF65-F5344CB8AC3E}">
        <p14:creationId xmlns:p14="http://schemas.microsoft.com/office/powerpoint/2010/main" val="3561947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2437"/>
            <a:ext cx="10972800" cy="4525963"/>
          </a:xfrm>
        </p:spPr>
        <p:txBody>
          <a:bodyPr>
            <a:normAutofit/>
          </a:bodyPr>
          <a:lstStyle/>
          <a:p>
            <a:r>
              <a:rPr lang="en-US" b="1" dirty="0" smtClean="0"/>
              <a:t>Advantages</a:t>
            </a:r>
            <a:endParaRPr lang="en-US" b="1" dirty="0"/>
          </a:p>
          <a:p>
            <a:pPr lvl="1"/>
            <a:r>
              <a:rPr lang="en-US" dirty="0"/>
              <a:t>Voting architecture is simple to implement compared to stacking, and blending. Also, it does not require complex fine-tuning. </a:t>
            </a:r>
          </a:p>
          <a:p>
            <a:pPr lvl="1"/>
            <a:r>
              <a:rPr lang="en-US" dirty="0"/>
              <a:t>Using multiple base learners in the voting makes it less susceptible to the influence of individual models, which contributes to making more stable and reliable predictions.</a:t>
            </a:r>
          </a:p>
          <a:p>
            <a:r>
              <a:rPr lang="en-US" b="1" dirty="0"/>
              <a:t>Disadvantages</a:t>
            </a:r>
          </a:p>
          <a:p>
            <a:pPr lvl="1"/>
            <a:r>
              <a:rPr lang="en-US" dirty="0"/>
              <a:t>It can be difficult to deal with models’ prediction conflict, which makes it hard to make the final decision in a meaningful way.</a:t>
            </a:r>
          </a:p>
          <a:p>
            <a:pPr lvl="1"/>
            <a:r>
              <a:rPr lang="en-US" dirty="0"/>
              <a:t>Adding more models to the ensemble voting model does not necessarily improve the final performance.</a:t>
            </a:r>
          </a:p>
        </p:txBody>
      </p:sp>
      <p:sp>
        <p:nvSpPr>
          <p:cNvPr id="4" name="Title 1"/>
          <p:cNvSpPr>
            <a:spLocks noGrp="1"/>
          </p:cNvSpPr>
          <p:nvPr>
            <p:ph type="title"/>
          </p:nvPr>
        </p:nvSpPr>
        <p:spPr>
          <a:xfrm>
            <a:off x="609600" y="381000"/>
            <a:ext cx="10972800" cy="1143000"/>
          </a:xfrm>
        </p:spPr>
        <p:txBody>
          <a:bodyPr/>
          <a:lstStyle/>
          <a:p>
            <a:r>
              <a:rPr lang="en-US" dirty="0" smtClean="0"/>
              <a:t>Advantages </a:t>
            </a:r>
            <a:r>
              <a:rPr lang="en-US" dirty="0"/>
              <a:t>and </a:t>
            </a:r>
            <a:r>
              <a:rPr lang="en-US" dirty="0" smtClean="0"/>
              <a:t>Disadvantages</a:t>
            </a:r>
            <a:endParaRPr lang="en-US" dirty="0"/>
          </a:p>
        </p:txBody>
      </p:sp>
    </p:spTree>
    <p:extLst>
      <p:ext uri="{BB962C8B-B14F-4D97-AF65-F5344CB8AC3E}">
        <p14:creationId xmlns:p14="http://schemas.microsoft.com/office/powerpoint/2010/main" val="151548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8037"/>
            <a:ext cx="10972800" cy="4525963"/>
          </a:xfrm>
        </p:spPr>
        <p:txBody>
          <a:bodyPr/>
          <a:lstStyle/>
          <a:p>
            <a:pPr marL="0" indent="0">
              <a:buNone/>
            </a:pPr>
            <a:r>
              <a:rPr lang="en-US" b="1" dirty="0"/>
              <a:t>Cascading </a:t>
            </a:r>
          </a:p>
          <a:p>
            <a:r>
              <a:rPr lang="en-US" dirty="0"/>
              <a:t>Cascading uses a stacking approach but with only one model in each layer. The first model is trained on the whole training data, and the next model is trained on the output of the model before. The goal of using the strategy is to learn complex patterns from the data, hence allow the model to make better predictions.   </a:t>
            </a:r>
          </a:p>
          <a:p>
            <a:r>
              <a:rPr lang="en-US" b="1" dirty="0"/>
              <a:t>Advantages</a:t>
            </a:r>
          </a:p>
          <a:p>
            <a:pPr lvl="1"/>
            <a:r>
              <a:rPr lang="en-US" dirty="0"/>
              <a:t>The next model is specialized in the output of the previous model, which reduces noise in the data.</a:t>
            </a:r>
          </a:p>
          <a:p>
            <a:pPr lvl="1"/>
            <a:r>
              <a:rPr lang="en-US" dirty="0"/>
              <a:t>More robust to </a:t>
            </a:r>
            <a:r>
              <a:rPr lang="en-US" dirty="0" err="1"/>
              <a:t>overfitting</a:t>
            </a:r>
            <a:r>
              <a:rPr lang="en-US" dirty="0"/>
              <a:t> and can perform well on real-world data.</a:t>
            </a:r>
          </a:p>
          <a:p>
            <a:r>
              <a:rPr lang="en-US" b="1" dirty="0"/>
              <a:t>Disadvantages</a:t>
            </a:r>
          </a:p>
          <a:p>
            <a:pPr lvl="1"/>
            <a:r>
              <a:rPr lang="en-US" dirty="0"/>
              <a:t>Implementing the cascading can be complex since it involves training each of the modes in the sequence.  </a:t>
            </a:r>
          </a:p>
          <a:p>
            <a:pPr lvl="1"/>
            <a:r>
              <a:rPr lang="en-US" dirty="0"/>
              <a:t>Getting the optimal cascading architecture can require a lot of experimentation and fine-tuning.</a:t>
            </a:r>
          </a:p>
        </p:txBody>
      </p:sp>
    </p:spTree>
    <p:extLst>
      <p:ext uri="{BB962C8B-B14F-4D97-AF65-F5344CB8AC3E}">
        <p14:creationId xmlns:p14="http://schemas.microsoft.com/office/powerpoint/2010/main" val="2064921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535054073"/>
              </p:ext>
            </p:extLst>
          </p:nvPr>
        </p:nvGraphicFramePr>
        <p:xfrm>
          <a:off x="914400" y="990600"/>
          <a:ext cx="10287004" cy="4876801"/>
        </p:xfrm>
        <a:graphic>
          <a:graphicData uri="http://schemas.openxmlformats.org/drawingml/2006/table">
            <a:tbl>
              <a:tblPr/>
              <a:tblGrid>
                <a:gridCol w="5143502"/>
                <a:gridCol w="5143502"/>
              </a:tblGrid>
              <a:tr h="335350">
                <a:tc>
                  <a:txBody>
                    <a:bodyPr/>
                    <a:lstStyle/>
                    <a:p>
                      <a:pPr algn="l"/>
                      <a:r>
                        <a:rPr lang="en-US" sz="1800" b="1" dirty="0">
                          <a:solidFill>
                            <a:srgbClr val="FFFFFF"/>
                          </a:solidFill>
                          <a:effectLst/>
                          <a:latin typeface="Gill Sans MT" panose="020B0502020104020203" pitchFamily="34" charset="0"/>
                        </a:rPr>
                        <a:t>Bagging</a:t>
                      </a:r>
                      <a:endParaRPr lang="en-US" sz="1800" dirty="0">
                        <a:solidFill>
                          <a:srgbClr val="FFFFFF"/>
                        </a:solidFill>
                        <a:effectLst/>
                        <a:latin typeface="Gill Sans MT" panose="020B0502020104020203" pitchFamily="34" charset="0"/>
                      </a:endParaRP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0C4E54"/>
                    </a:solidFill>
                  </a:tcPr>
                </a:tc>
                <a:tc>
                  <a:txBody>
                    <a:bodyPr/>
                    <a:lstStyle/>
                    <a:p>
                      <a:pPr algn="l"/>
                      <a:r>
                        <a:rPr lang="en-US" sz="1800" b="1">
                          <a:solidFill>
                            <a:srgbClr val="FFFFFF"/>
                          </a:solidFill>
                          <a:effectLst/>
                          <a:latin typeface="Gill Sans MT" panose="020B0502020104020203" pitchFamily="34" charset="0"/>
                        </a:rPr>
                        <a:t>Random Forest</a:t>
                      </a:r>
                      <a:endParaRPr lang="en-US" sz="1800">
                        <a:solidFill>
                          <a:srgbClr val="FFFFFF"/>
                        </a:solidFill>
                        <a:effectLst/>
                        <a:latin typeface="Gill Sans MT" panose="020B0502020104020203" pitchFamily="34" charset="0"/>
                      </a:endParaRP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0C4E54"/>
                    </a:solidFill>
                  </a:tcPr>
                </a:tc>
              </a:tr>
              <a:tr h="888949">
                <a:tc>
                  <a:txBody>
                    <a:bodyPr/>
                    <a:lstStyle/>
                    <a:p>
                      <a:r>
                        <a:rPr lang="en-US" sz="1800" dirty="0">
                          <a:effectLst/>
                          <a:latin typeface="Gill Sans MT" panose="020B0502020104020203" pitchFamily="34" charset="0"/>
                        </a:rPr>
                        <a:t>A machine learning ensemble technique used to improve the accuracy and stability of a model</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3F9F9"/>
                    </a:solidFill>
                  </a:tcPr>
                </a:tc>
                <a:tc>
                  <a:txBody>
                    <a:bodyPr/>
                    <a:lstStyle/>
                    <a:p>
                      <a:r>
                        <a:rPr lang="en-US" sz="1800">
                          <a:effectLst/>
                          <a:latin typeface="Gill Sans MT" panose="020B0502020104020203" pitchFamily="34" charset="0"/>
                        </a:rPr>
                        <a:t>A machine learning algorithm that uses Bagging to improve the accuracy and stability of decision trees</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888949">
                <a:tc>
                  <a:txBody>
                    <a:bodyPr/>
                    <a:lstStyle/>
                    <a:p>
                      <a:r>
                        <a:rPr lang="en-US" sz="1800">
                          <a:effectLst/>
                          <a:latin typeface="Gill Sans MT" panose="020B0502020104020203" pitchFamily="34" charset="0"/>
                        </a:rPr>
                        <a:t>Involves generating multiple subsets of the training data by random sampling with replacement</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r>
                        <a:rPr lang="en-US" sz="1800">
                          <a:effectLst/>
                          <a:latin typeface="Gill Sans MT" panose="020B0502020104020203" pitchFamily="34" charset="0"/>
                        </a:rPr>
                        <a:t>Involves generating multiple decision trees on bootstrapped subsets of the training data</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708856">
                <a:tc>
                  <a:txBody>
                    <a:bodyPr/>
                    <a:lstStyle/>
                    <a:p>
                      <a:r>
                        <a:rPr lang="en-US" sz="1800">
                          <a:effectLst/>
                          <a:latin typeface="Gill Sans MT" panose="020B0502020104020203" pitchFamily="34" charset="0"/>
                        </a:rPr>
                        <a:t>Used in machine learning to reduce variance by introducing diversity in the training process</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3F9F9"/>
                    </a:solidFill>
                  </a:tcPr>
                </a:tc>
                <a:tc>
                  <a:txBody>
                    <a:bodyPr/>
                    <a:lstStyle/>
                    <a:p>
                      <a:r>
                        <a:rPr lang="en-US" sz="1800" dirty="0">
                          <a:effectLst/>
                          <a:latin typeface="Gill Sans MT" panose="020B0502020104020203" pitchFamily="34" charset="0"/>
                        </a:rPr>
                        <a:t>Used in machine learning to reduce variance and </a:t>
                      </a:r>
                      <a:r>
                        <a:rPr lang="en-US" sz="1800" dirty="0" err="1">
                          <a:effectLst/>
                          <a:latin typeface="Gill Sans MT" panose="020B0502020104020203" pitchFamily="34" charset="0"/>
                        </a:rPr>
                        <a:t>overfitting</a:t>
                      </a:r>
                      <a:r>
                        <a:rPr lang="en-US" sz="1800" dirty="0">
                          <a:effectLst/>
                          <a:latin typeface="Gill Sans MT" panose="020B0502020104020203" pitchFamily="34" charset="0"/>
                        </a:rPr>
                        <a:t> in decision trees</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888949">
                <a:tc>
                  <a:txBody>
                    <a:bodyPr/>
                    <a:lstStyle/>
                    <a:p>
                      <a:r>
                        <a:rPr lang="en-US" sz="1800">
                          <a:effectLst/>
                          <a:latin typeface="Gill Sans MT" panose="020B0502020104020203" pitchFamily="34" charset="0"/>
                        </a:rPr>
                        <a:t>Involves training a separate model on each subset using the same learning algorithm</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r>
                        <a:rPr lang="en-US" sz="1800">
                          <a:effectLst/>
                          <a:latin typeface="Gill Sans MT" panose="020B0502020104020203" pitchFamily="34" charset="0"/>
                        </a:rPr>
                        <a:t>Involves training multiple decision trees on bootstrapped subsets of the data, with random feature selection</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1165748">
                <a:tc>
                  <a:txBody>
                    <a:bodyPr/>
                    <a:lstStyle/>
                    <a:p>
                      <a:r>
                        <a:rPr lang="en-US" sz="1800">
                          <a:effectLst/>
                          <a:latin typeface="Gill Sans MT" panose="020B0502020104020203" pitchFamily="34" charset="0"/>
                        </a:rPr>
                        <a:t>Combines the predictions of the individual models by taking the average (for regression) or majority vote (for classification) of their predictions</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3F9F9"/>
                    </a:solidFill>
                  </a:tcPr>
                </a:tc>
                <a:tc>
                  <a:txBody>
                    <a:bodyPr/>
                    <a:lstStyle/>
                    <a:p>
                      <a:r>
                        <a:rPr lang="en-US" sz="1800" dirty="0">
                          <a:effectLst/>
                          <a:latin typeface="Gill Sans MT" panose="020B0502020104020203" pitchFamily="34" charset="0"/>
                        </a:rPr>
                        <a:t>Combines the predictions of multiple decision trees by taking the majority vote (for classification) or the average (for regression) of their predictions</a:t>
                      </a:r>
                    </a:p>
                  </a:txBody>
                  <a:tcPr marL="58025" marR="58025" marT="29013" marB="29013"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6153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a:t>
            </a:r>
            <a:r>
              <a:rPr lang="en-US" dirty="0"/>
              <a:t>Learning</a:t>
            </a:r>
          </a:p>
        </p:txBody>
      </p:sp>
      <p:graphicFrame>
        <p:nvGraphicFramePr>
          <p:cNvPr id="4" name="Content Placeholder 3"/>
          <p:cNvGraphicFramePr>
            <a:graphicFrameLocks noGrp="1"/>
          </p:cNvGraphicFramePr>
          <p:nvPr>
            <p:ph idx="1"/>
            <p:extLst/>
          </p:nvPr>
        </p:nvGraphicFramePr>
        <p:xfrm>
          <a:off x="2743200" y="1219200"/>
          <a:ext cx="6412876" cy="5483977"/>
        </p:xfrm>
        <a:graphic>
          <a:graphicData uri="http://schemas.openxmlformats.org/drawingml/2006/table">
            <a:tbl>
              <a:tblPr/>
              <a:tblGrid>
                <a:gridCol w="3206438"/>
                <a:gridCol w="3206438"/>
              </a:tblGrid>
              <a:tr h="130407">
                <a:tc>
                  <a:txBody>
                    <a:bodyPr/>
                    <a:lstStyle/>
                    <a:p>
                      <a:pPr algn="l"/>
                      <a:r>
                        <a:rPr lang="en-US" sz="1800" b="1">
                          <a:solidFill>
                            <a:srgbClr val="FFFFFF"/>
                          </a:solidFill>
                          <a:effectLst/>
                          <a:latin typeface="Gill Sans MT" panose="020B0502020104020203" pitchFamily="34" charset="0"/>
                        </a:rPr>
                        <a:t>Advantages</a:t>
                      </a:r>
                      <a:endParaRPr lang="en-US" sz="1800">
                        <a:solidFill>
                          <a:srgbClr val="FFFFFF"/>
                        </a:solidFill>
                        <a:effectLst/>
                        <a:latin typeface="Gill Sans MT" panose="020B0502020104020203" pitchFamily="34" charset="0"/>
                      </a:endParaRP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0C4E54"/>
                    </a:solidFill>
                  </a:tcPr>
                </a:tc>
                <a:tc>
                  <a:txBody>
                    <a:bodyPr/>
                    <a:lstStyle/>
                    <a:p>
                      <a:pPr algn="l"/>
                      <a:r>
                        <a:rPr lang="en-US" sz="1800" b="1">
                          <a:solidFill>
                            <a:srgbClr val="FFFFFF"/>
                          </a:solidFill>
                          <a:effectLst/>
                          <a:latin typeface="Gill Sans MT" panose="020B0502020104020203" pitchFamily="34" charset="0"/>
                        </a:rPr>
                        <a:t>Disadvantages</a:t>
                      </a:r>
                      <a:endParaRPr lang="en-US" sz="1800">
                        <a:solidFill>
                          <a:srgbClr val="FFFFFF"/>
                        </a:solidFill>
                        <a:effectLst/>
                        <a:latin typeface="Gill Sans MT" panose="020B0502020104020203" pitchFamily="34" charset="0"/>
                      </a:endParaRP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0C4E54"/>
                    </a:solidFill>
                  </a:tcPr>
                </a:tc>
              </a:tr>
              <a:tr h="901083">
                <a:tc>
                  <a:txBody>
                    <a:bodyPr/>
                    <a:lstStyle/>
                    <a:p>
                      <a:r>
                        <a:rPr lang="en-US" sz="1800">
                          <a:effectLst/>
                          <a:latin typeface="Gill Sans MT" panose="020B0502020104020203" pitchFamily="34" charset="0"/>
                        </a:rPr>
                        <a:t>Can improve the accuracy+ and robustness of predictions</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3F9F9"/>
                    </a:solidFill>
                  </a:tcPr>
                </a:tc>
                <a:tc>
                  <a:txBody>
                    <a:bodyPr/>
                    <a:lstStyle/>
                    <a:p>
                      <a:r>
                        <a:rPr lang="en-US" sz="1800">
                          <a:effectLst/>
                          <a:latin typeface="Gill Sans MT" panose="020B0502020104020203" pitchFamily="34" charset="0"/>
                        </a:rPr>
                        <a:t>It can be computationally expensive and require more resources</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901083">
                <a:tc>
                  <a:txBody>
                    <a:bodyPr/>
                    <a:lstStyle/>
                    <a:p>
                      <a:r>
                        <a:rPr lang="en-US" sz="1800">
                          <a:effectLst/>
                          <a:latin typeface="Gill Sans MT" panose="020B0502020104020203" pitchFamily="34" charset="0"/>
                        </a:rPr>
                        <a:t>Can reduce overfitting and improve generalization</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r>
                        <a:rPr lang="en-US" sz="1800">
                          <a:effectLst/>
                          <a:latin typeface="Gill Sans MT" panose="020B0502020104020203" pitchFamily="34" charset="0"/>
                        </a:rPr>
                        <a:t>It may be more difficult to interpret or explain the model</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901083">
                <a:tc>
                  <a:txBody>
                    <a:bodyPr/>
                    <a:lstStyle/>
                    <a:p>
                      <a:r>
                        <a:rPr lang="en-US" sz="1800">
                          <a:effectLst/>
                          <a:latin typeface="Gill Sans MT" panose="020B0502020104020203" pitchFamily="34" charset="0"/>
                        </a:rPr>
                        <a:t>Can combine strengths of multiple models to overcome weaknesses</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3F9F9"/>
                    </a:solidFill>
                  </a:tcPr>
                </a:tc>
                <a:tc>
                  <a:txBody>
                    <a:bodyPr/>
                    <a:lstStyle/>
                    <a:p>
                      <a:r>
                        <a:rPr lang="en-US" sz="1800">
                          <a:effectLst/>
                          <a:latin typeface="Gill Sans MT" panose="020B0502020104020203" pitchFamily="34" charset="0"/>
                        </a:rPr>
                        <a:t>It may require careful tuning of hyperparameters</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901083">
                <a:tc>
                  <a:txBody>
                    <a:bodyPr/>
                    <a:lstStyle/>
                    <a:p>
                      <a:r>
                        <a:rPr lang="en-US" sz="1800">
                          <a:effectLst/>
                          <a:latin typeface="Gill Sans MT" panose="020B0502020104020203" pitchFamily="34" charset="0"/>
                        </a:rPr>
                        <a:t>It can be used with a variety of machine-learning algorithms</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r>
                        <a:rPr lang="en-US" sz="1800">
                          <a:effectLst/>
                          <a:latin typeface="Gill Sans MT" panose="020B0502020104020203" pitchFamily="34" charset="0"/>
                        </a:rPr>
                        <a:t>It can introduce bias or errors if individual models are flawed</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901083">
                <a:tc>
                  <a:txBody>
                    <a:bodyPr/>
                    <a:lstStyle/>
                    <a:p>
                      <a:r>
                        <a:rPr lang="en-US" sz="1800">
                          <a:effectLst/>
                          <a:latin typeface="Gill Sans MT" panose="020B0502020104020203" pitchFamily="34" charset="0"/>
                        </a:rPr>
                        <a:t>Can improve the stability of predictions in the face of noisy or uncertain data</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3F9F9"/>
                    </a:solidFill>
                  </a:tcPr>
                </a:tc>
                <a:tc>
                  <a:txBody>
                    <a:bodyPr/>
                    <a:lstStyle/>
                    <a:p>
                      <a:r>
                        <a:rPr lang="en-US" sz="1800">
                          <a:effectLst/>
                          <a:latin typeface="Gill Sans MT" panose="020B0502020104020203" pitchFamily="34" charset="0"/>
                        </a:rPr>
                        <a:t>It may not always lead to significant improvements in performance</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r h="630046">
                <a:tc>
                  <a:txBody>
                    <a:bodyPr/>
                    <a:lstStyle/>
                    <a:p>
                      <a:r>
                        <a:rPr lang="en-US" sz="1800">
                          <a:effectLst/>
                          <a:latin typeface="Gill Sans MT" panose="020B0502020104020203" pitchFamily="34" charset="0"/>
                        </a:rPr>
                        <a:t>It can be applied to a variety of tasks and applications</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c>
                  <a:txBody>
                    <a:bodyPr/>
                    <a:lstStyle/>
                    <a:p>
                      <a:r>
                        <a:rPr lang="en-US" sz="1800" dirty="0">
                          <a:effectLst/>
                          <a:latin typeface="Gill Sans MT" panose="020B0502020104020203" pitchFamily="34" charset="0"/>
                        </a:rPr>
                        <a:t>It may not be suitable for small or simple datasets</a:t>
                      </a:r>
                    </a:p>
                  </a:txBody>
                  <a:tcPr marL="74196" marR="74196" marT="37098" marB="37098"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3580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dirty="0"/>
              <a:t>Important Elements in Machine </a:t>
            </a:r>
            <a:r>
              <a:rPr lang="en-US" sz="1800" dirty="0" smtClean="0"/>
              <a:t>Learning</a:t>
            </a:r>
          </a:p>
          <a:p>
            <a:pPr>
              <a:buFont typeface="Wingdings" panose="05000000000000000000" pitchFamily="2" charset="2"/>
              <a:buChar char="ü"/>
            </a:pPr>
            <a:r>
              <a:rPr lang="en-US" sz="1800" dirty="0" smtClean="0"/>
              <a:t>Linear Regression</a:t>
            </a:r>
          </a:p>
          <a:p>
            <a:pPr>
              <a:buFont typeface="Wingdings" panose="05000000000000000000" pitchFamily="2" charset="2"/>
              <a:buChar char="ü"/>
            </a:pPr>
            <a:r>
              <a:rPr lang="en-US" sz="1800" dirty="0"/>
              <a:t>Logistic 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a:t>Support Vector Machines</a:t>
            </a:r>
            <a:endParaRPr lang="en-US" sz="1800" dirty="0" smtClean="0"/>
          </a:p>
          <a:p>
            <a:pPr>
              <a:buFont typeface="Wingdings" panose="05000000000000000000" pitchFamily="2" charset="2"/>
              <a:buChar char="ü"/>
            </a:pPr>
            <a:r>
              <a:rPr lang="en-US" sz="1800" dirty="0"/>
              <a:t>Decision Trees and Ensemble </a:t>
            </a:r>
            <a:r>
              <a:rPr lang="en-US" sz="1800" dirty="0" smtClean="0"/>
              <a:t>Learning</a:t>
            </a:r>
          </a:p>
          <a:p>
            <a:pPr>
              <a:buFont typeface="Wingdings" panose="05000000000000000000" pitchFamily="2" charset="2"/>
              <a:buChar char="ü"/>
            </a:pPr>
            <a:r>
              <a:rPr lang="en-US" sz="1800" dirty="0" smtClean="0"/>
              <a:t>Neural </a:t>
            </a:r>
            <a:r>
              <a:rPr lang="en-US" sz="1800" dirty="0"/>
              <a:t>Networks and Deep Learning</a:t>
            </a:r>
          </a:p>
          <a:p>
            <a:pPr>
              <a:buFont typeface="Wingdings" panose="05000000000000000000" pitchFamily="2" charset="2"/>
              <a:buChar char="ü"/>
            </a:pPr>
            <a:r>
              <a:rPr lang="en-US" sz="1800" dirty="0" smtClean="0"/>
              <a:t>Unsupervised </a:t>
            </a:r>
            <a:r>
              <a:rPr lang="en-US" sz="1800" dirty="0"/>
              <a:t>Learning</a:t>
            </a:r>
            <a:endParaRPr lang="en-US" sz="1700" dirty="0"/>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Content Placeholder 2"/>
          <p:cNvSpPr>
            <a:spLocks noGrp="1"/>
          </p:cNvSpPr>
          <p:nvPr>
            <p:ph idx="1"/>
          </p:nvPr>
        </p:nvSpPr>
        <p:spPr/>
        <p:txBody>
          <a:bodyPr>
            <a:normAutofit lnSpcReduction="10000"/>
          </a:bodyPr>
          <a:lstStyle/>
          <a:p>
            <a:r>
              <a:rPr lang="en-US" b="1" dirty="0"/>
              <a:t>1. Is bagging random forest</a:t>
            </a:r>
            <a:r>
              <a:rPr lang="en-US" b="1" dirty="0" smtClean="0"/>
              <a:t>?</a:t>
            </a:r>
          </a:p>
          <a:p>
            <a:pPr lvl="1"/>
            <a:r>
              <a:rPr lang="en-US" dirty="0" smtClean="0"/>
              <a:t>Random </a:t>
            </a:r>
            <a:r>
              <a:rPr lang="en-US" dirty="0"/>
              <a:t>Forest is an ensemble method that uses bagging as its main component. It generates multiple decision trees on different subsets of the training data and combines their predictions using averaging or majority voting.</a:t>
            </a:r>
          </a:p>
          <a:p>
            <a:r>
              <a:rPr lang="en-US" b="1" dirty="0"/>
              <a:t>2. How does bagging reduce variance</a:t>
            </a:r>
            <a:r>
              <a:rPr lang="en-US" b="1" dirty="0" smtClean="0"/>
              <a:t>?</a:t>
            </a:r>
          </a:p>
          <a:p>
            <a:pPr lvl="1"/>
            <a:r>
              <a:rPr lang="en-US" dirty="0" smtClean="0"/>
              <a:t>Bagging </a:t>
            </a:r>
            <a:r>
              <a:rPr lang="en-US" dirty="0"/>
              <a:t>reduces variance by introducing diversity in the training process. By generating multiple subsets of the training data and training a separate model on each subset using the same learning algorithm, Bagging helps reduce individual samples’ impact on the final model. This helps to prevent </a:t>
            </a:r>
            <a:r>
              <a:rPr lang="en-US" dirty="0" err="1"/>
              <a:t>overfitting</a:t>
            </a:r>
            <a:r>
              <a:rPr lang="en-US" dirty="0"/>
              <a:t> and improve the model’s generalization performance by reducing the impact of outliers or noisy samples on the final prediction.</a:t>
            </a:r>
          </a:p>
          <a:p>
            <a:r>
              <a:rPr lang="en-US" b="1" dirty="0"/>
              <a:t>3. Does bagging increase bias</a:t>
            </a:r>
            <a:r>
              <a:rPr lang="en-US" b="1" dirty="0" smtClean="0"/>
              <a:t>?</a:t>
            </a:r>
          </a:p>
          <a:p>
            <a:pPr lvl="1"/>
            <a:r>
              <a:rPr lang="en-US" dirty="0" smtClean="0"/>
              <a:t>Bagging </a:t>
            </a:r>
            <a:r>
              <a:rPr lang="en-US" dirty="0"/>
              <a:t>typically does not increase bias in a model, as it uses the same learning algorithm on each subset of the training data. However, it can reduce variance and </a:t>
            </a:r>
            <a:r>
              <a:rPr lang="en-US" dirty="0" err="1"/>
              <a:t>overfitting</a:t>
            </a:r>
            <a:r>
              <a:rPr lang="en-US" dirty="0"/>
              <a:t>, which may lead to a slightly increased bias-variance trade-off.</a:t>
            </a:r>
          </a:p>
          <a:p>
            <a:endParaRPr lang="en-US" dirty="0"/>
          </a:p>
        </p:txBody>
      </p:sp>
    </p:spTree>
    <p:extLst>
      <p:ext uri="{BB962C8B-B14F-4D97-AF65-F5344CB8AC3E}">
        <p14:creationId xmlns:p14="http://schemas.microsoft.com/office/powerpoint/2010/main" val="1784373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21</a:t>
            </a:fld>
            <a:endParaRPr lang="en-US"/>
          </a:p>
        </p:txBody>
      </p:sp>
    </p:spTree>
    <p:extLst>
      <p:ext uri="{BB962C8B-B14F-4D97-AF65-F5344CB8AC3E}">
        <p14:creationId xmlns:p14="http://schemas.microsoft.com/office/powerpoint/2010/main" val="959729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normAutofit/>
          </a:bodyPr>
          <a:lstStyle/>
          <a:p>
            <a:r>
              <a:rPr lang="en-US" sz="2400" dirty="0" smtClean="0"/>
              <a:t> Ensemble </a:t>
            </a:r>
            <a:r>
              <a:rPr lang="en-US" sz="2400" dirty="0"/>
              <a:t>Learning</a:t>
            </a:r>
          </a:p>
          <a:p>
            <a:endParaRPr lang="en-US" sz="2400" dirty="0"/>
          </a:p>
        </p:txBody>
      </p:sp>
    </p:spTree>
    <p:extLst>
      <p:ext uri="{BB962C8B-B14F-4D97-AF65-F5344CB8AC3E}">
        <p14:creationId xmlns:p14="http://schemas.microsoft.com/office/powerpoint/2010/main" val="2877922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Ensemble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Ensemble methods refer to the techniques used in machine learning to combine multiple </a:t>
            </a:r>
            <a:r>
              <a:rPr lang="en-US" dirty="0" smtClean="0"/>
              <a:t>base models </a:t>
            </a:r>
            <a:r>
              <a:rPr lang="en-US" dirty="0"/>
              <a:t>to achieve better predictive performance. Rather than relying on a single model, ensemble methods aim to leverage the strengths of multiple models to create a more accurate and robust predictor.</a:t>
            </a:r>
          </a:p>
          <a:p>
            <a:r>
              <a:rPr lang="en-US" dirty="0" smtClean="0"/>
              <a:t>Ensemble </a:t>
            </a:r>
            <a:r>
              <a:rPr lang="en-US" dirty="0"/>
              <a:t>methods are widely used in various applications, including image classification, natural language processing, and </a:t>
            </a:r>
            <a:r>
              <a:rPr lang="en-US" b="1" dirty="0"/>
              <a:t>financial market</a:t>
            </a:r>
            <a:r>
              <a:rPr lang="en-US" dirty="0"/>
              <a:t> prediction. By combining multiple models, ensemble methods can help to reduce the risk of </a:t>
            </a:r>
            <a:r>
              <a:rPr lang="en-US" dirty="0" err="1"/>
              <a:t>overfitting</a:t>
            </a:r>
            <a:r>
              <a:rPr lang="en-US" dirty="0"/>
              <a:t>, improve the accuracy and stability of predictions, and provide a more robust and reliable predictor</a:t>
            </a:r>
            <a:r>
              <a:rPr lang="en-US" dirty="0" smtClean="0"/>
              <a:t>.</a:t>
            </a:r>
          </a:p>
          <a:p>
            <a:pPr fontAlgn="base"/>
            <a:r>
              <a:rPr lang="en-US" dirty="0" smtClean="0"/>
              <a:t>The </a:t>
            </a:r>
            <a:r>
              <a:rPr lang="en-US" dirty="0"/>
              <a:t>term “model” to describe the output of the algorithm that trained with data. This model is then used for making predictions. This algorithm can be any machine learning algorithm such as logistic regression, SVM, decision tree, etc. These models, when used as inputs of ensemble methods, are called ”base models,” and the end result is an ensemble model.</a:t>
            </a:r>
          </a:p>
          <a:p>
            <a:r>
              <a:rPr lang="en-US" dirty="0" smtClean="0"/>
              <a:t>It </a:t>
            </a:r>
            <a:r>
              <a:rPr lang="en-US" dirty="0"/>
              <a:t>combines low performing classifiers (also called as weak learners or base learner) and combine individual model prediction for the final prediction.</a:t>
            </a:r>
          </a:p>
          <a:p>
            <a:r>
              <a:rPr lang="en-US" dirty="0"/>
              <a:t>On the basis of type of base learners, ensemble methods can be categorized as homogeneous and heterogeneous ensemble methods. If base learners are same, then it is a homogeneous ensemble method. If base learners are different then it is a heterogeneous ensemble method.</a:t>
            </a:r>
          </a:p>
          <a:p>
            <a:endParaRPr lang="en-US" dirty="0"/>
          </a:p>
        </p:txBody>
      </p:sp>
    </p:spTree>
    <p:extLst>
      <p:ext uri="{BB962C8B-B14F-4D97-AF65-F5344CB8AC3E}">
        <p14:creationId xmlns:p14="http://schemas.microsoft.com/office/powerpoint/2010/main" val="764155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Types of Ensemble Methods</a:t>
            </a:r>
            <a:r>
              <a:rPr lang="en-US" dirty="0"/>
              <a:t>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04994" y="1676400"/>
            <a:ext cx="11382012" cy="2886403"/>
          </a:xfrm>
          <a:prstGeom prst="rect">
            <a:avLst/>
          </a:prstGeom>
        </p:spPr>
      </p:pic>
    </p:spTree>
    <p:extLst>
      <p:ext uri="{BB962C8B-B14F-4D97-AF65-F5344CB8AC3E}">
        <p14:creationId xmlns:p14="http://schemas.microsoft.com/office/powerpoint/2010/main" val="3109055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10300636" cy="2602831"/>
          </a:xfrm>
        </p:spPr>
        <p:txBody>
          <a:bodyPr>
            <a:normAutofit/>
          </a:bodyPr>
          <a:lstStyle/>
          <a:p>
            <a:pPr marL="0" indent="0">
              <a:buNone/>
            </a:pPr>
            <a:r>
              <a:rPr lang="en-US" b="1" dirty="0"/>
              <a:t>Bagging</a:t>
            </a:r>
          </a:p>
          <a:p>
            <a:r>
              <a:rPr lang="en-US" dirty="0" smtClean="0"/>
              <a:t>Bagging</a:t>
            </a:r>
            <a:r>
              <a:rPr lang="en-US" dirty="0"/>
              <a:t>, short for Bootstrap Aggregating, is a machine learning ensemble technique used to improve the accuracy and stability of a model. It generates multiple subsets of the training data by random sampling with replacement and then training a model on each subset. Finally, the individual models are combined by taking their predictions’ average (for regression) or majority vote (for classification</a:t>
            </a:r>
            <a:r>
              <a:rPr lang="en-US" dirty="0" smtClean="0"/>
              <a:t>).</a:t>
            </a:r>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200400" y="2362200"/>
            <a:ext cx="7557436" cy="4506885"/>
          </a:xfrm>
          <a:prstGeom prst="rect">
            <a:avLst/>
          </a:prstGeom>
        </p:spPr>
      </p:pic>
      <p:pic>
        <p:nvPicPr>
          <p:cNvPr id="1025" name="Picture 1" descr="https://ads.stickyadstv.com/auto-user-sync?_fw_gdpr=0&amp;_fw_gdpr_cons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ads.stickyadstv.com/user-matching?id=2545&amp;_fw_gdpr=0&amp;_fw_gdpr_cons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748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How Does Bagging Work?</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 </a:t>
            </a:r>
            <a:r>
              <a:rPr lang="en-US" dirty="0"/>
              <a:t>us look at the main steps of the bagging algorithm:</a:t>
            </a:r>
          </a:p>
          <a:p>
            <a:r>
              <a:rPr lang="en-US" b="1" dirty="0"/>
              <a:t>Random Sampling</a:t>
            </a:r>
            <a:r>
              <a:rPr lang="en-US" dirty="0"/>
              <a:t>: The training dataset is randomly sampled with replacement to generate multiple subsets, each of which has the same size as the original dataset.</a:t>
            </a:r>
          </a:p>
          <a:p>
            <a:r>
              <a:rPr lang="en-US" b="1" dirty="0"/>
              <a:t>Training</a:t>
            </a:r>
            <a:r>
              <a:rPr lang="en-US" dirty="0"/>
              <a:t>: A separate model is trained on each subset using the same learning algorithm. Each model is trained independently, so they have different perspectives on the problem.</a:t>
            </a:r>
          </a:p>
          <a:p>
            <a:r>
              <a:rPr lang="en-US" b="1" dirty="0"/>
              <a:t>Aggregation</a:t>
            </a:r>
            <a:r>
              <a:rPr lang="en-US" dirty="0"/>
              <a:t>: The predictions from the individual models are combined by taking the average (for regression) or majority vote (for classification) of their predictions. This produces the final prediction of the bagged model.</a:t>
            </a:r>
          </a:p>
          <a:p>
            <a:r>
              <a:rPr lang="en-US" dirty="0"/>
              <a:t>By combining multiple models, bagging helps reduce the model’s variance and can prevent </a:t>
            </a:r>
            <a:r>
              <a:rPr lang="en-US" dirty="0" err="1"/>
              <a:t>overfitting</a:t>
            </a:r>
            <a:r>
              <a:rPr lang="en-US" dirty="0"/>
              <a:t> by introducing diversity into the training process. It is commonly used with </a:t>
            </a:r>
            <a:r>
              <a:rPr lang="en-US" b="1" u="sng" dirty="0">
                <a:hlinkClick r:id="rId2"/>
              </a:rPr>
              <a:t>decision trees</a:t>
            </a:r>
            <a:r>
              <a:rPr lang="en-US" dirty="0"/>
              <a:t> but can also be applied to other models.</a:t>
            </a:r>
          </a:p>
          <a:p>
            <a:r>
              <a:rPr lang="en-US" dirty="0"/>
              <a:t>One important aspect of bagging is that it requires the base model to have high variance but low bias. This means that the model should be able to fit the training data relatively well but not too tightly. Bagging can then be used to reduce the variance of the model and improve its generalization performance on new, unseen data.</a:t>
            </a: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934200" y="-13636"/>
            <a:ext cx="3322204" cy="1981200"/>
          </a:xfrm>
          <a:prstGeom prst="rect">
            <a:avLst/>
          </a:prstGeom>
        </p:spPr>
      </p:pic>
    </p:spTree>
    <p:extLst>
      <p:ext uri="{BB962C8B-B14F-4D97-AF65-F5344CB8AC3E}">
        <p14:creationId xmlns:p14="http://schemas.microsoft.com/office/powerpoint/2010/main" val="4225082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a:t>
            </a:r>
            <a:br>
              <a:rPr lang="en-US" b="1" dirty="0"/>
            </a:br>
            <a:endParaRPr lang="en-US" dirty="0"/>
          </a:p>
        </p:txBody>
      </p:sp>
      <p:sp>
        <p:nvSpPr>
          <p:cNvPr id="3" name="Content Placeholder 2"/>
          <p:cNvSpPr>
            <a:spLocks noGrp="1"/>
          </p:cNvSpPr>
          <p:nvPr>
            <p:ph idx="1"/>
          </p:nvPr>
        </p:nvSpPr>
        <p:spPr/>
        <p:txBody>
          <a:bodyPr/>
          <a:lstStyle/>
          <a:p>
            <a:r>
              <a:rPr lang="en-US" dirty="0" smtClean="0"/>
              <a:t>Suppose </a:t>
            </a:r>
            <a:r>
              <a:rPr lang="en-US" dirty="0"/>
              <a:t>a data scientist is working on a project to predict whether a customer will purchase a certain product based on their </a:t>
            </a:r>
            <a:r>
              <a:rPr lang="en-US" b="1" dirty="0"/>
              <a:t>demographic</a:t>
            </a:r>
            <a:r>
              <a:rPr lang="en-US" dirty="0"/>
              <a:t> information and browsing history on a website. The data set consists of 10,000 customers and 50 features, and the data scientist plans to use a decision tree algorithm to build the model.</a:t>
            </a:r>
          </a:p>
          <a:p>
            <a:r>
              <a:rPr lang="en-US" dirty="0"/>
              <a:t>To improve the model’s accuracy and stability, the data scientist uses bagging. First, the data set is divided into subsets with 1,000 customers. Then, 25 features are randomly selected for each subset, and a decision tree is trained on that subset using only those 25 features.</a:t>
            </a:r>
          </a:p>
          <a:p>
            <a:r>
              <a:rPr lang="en-US" dirty="0"/>
              <a:t>Once all the decision trees are trained, their predictions are combined by taking the majority vote for each customer. If, for example, seven out of ten decision trees predict that a customer will purchase the product, then the bagged model will predict that the customer will make a </a:t>
            </a:r>
            <a:r>
              <a:rPr lang="en-US" dirty="0" smtClean="0"/>
              <a:t>purchase.</a:t>
            </a:r>
            <a:endParaRPr lang="en-US" dirty="0"/>
          </a:p>
        </p:txBody>
      </p:sp>
    </p:spTree>
    <p:extLst>
      <p:ext uri="{BB962C8B-B14F-4D97-AF65-F5344CB8AC3E}">
        <p14:creationId xmlns:p14="http://schemas.microsoft.com/office/powerpoint/2010/main" val="427647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a:t>and </a:t>
            </a:r>
            <a:r>
              <a:rPr lang="en-US" dirty="0" smtClean="0"/>
              <a:t>Disadvantages</a:t>
            </a:r>
            <a:endParaRPr lang="en-US" dirty="0"/>
          </a:p>
        </p:txBody>
      </p:sp>
      <p:sp>
        <p:nvSpPr>
          <p:cNvPr id="3" name="Content Placeholder 2"/>
          <p:cNvSpPr>
            <a:spLocks noGrp="1"/>
          </p:cNvSpPr>
          <p:nvPr>
            <p:ph idx="1"/>
          </p:nvPr>
        </p:nvSpPr>
        <p:spPr>
          <a:xfrm>
            <a:off x="609600" y="1722437"/>
            <a:ext cx="10972800" cy="4525963"/>
          </a:xfrm>
        </p:spPr>
        <p:txBody>
          <a:bodyPr>
            <a:normAutofit fontScale="92500" lnSpcReduction="10000"/>
          </a:bodyPr>
          <a:lstStyle/>
          <a:p>
            <a:r>
              <a:rPr lang="en-US" dirty="0"/>
              <a:t>Bagging presents several key advantages and disadvantages when used for classification or regression tasks.</a:t>
            </a:r>
          </a:p>
          <a:p>
            <a:r>
              <a:rPr lang="en-US" b="1" dirty="0"/>
              <a:t>Advantages</a:t>
            </a:r>
          </a:p>
          <a:p>
            <a:pPr lvl="1"/>
            <a:r>
              <a:rPr lang="en-US" dirty="0"/>
              <a:t>The modeling process is straightforward and does not require any deep mathematical concepts, and can handle missing values.</a:t>
            </a:r>
          </a:p>
          <a:p>
            <a:pPr lvl="1"/>
            <a:r>
              <a:rPr lang="en-US" dirty="0"/>
              <a:t>The </a:t>
            </a:r>
            <a:r>
              <a:rPr lang="en-US" dirty="0" err="1"/>
              <a:t>scikit</a:t>
            </a:r>
            <a:r>
              <a:rPr lang="en-US" dirty="0"/>
              <a:t>-learn package makes it easy to implement the underlying logic. It contains all the modules to combine the predictions of each model, also known as base learners. </a:t>
            </a:r>
          </a:p>
          <a:p>
            <a:pPr lvl="1"/>
            <a:r>
              <a:rPr lang="en-US" dirty="0">
                <a:solidFill>
                  <a:srgbClr val="212121"/>
                </a:solidFill>
              </a:rPr>
              <a:t>Bagging helps </a:t>
            </a:r>
            <a:r>
              <a:rPr lang="en-US" dirty="0" smtClean="0">
                <a:solidFill>
                  <a:srgbClr val="212121"/>
                </a:solidFill>
              </a:rPr>
              <a:t>to reduce </a:t>
            </a:r>
            <a:r>
              <a:rPr lang="en-US" dirty="0">
                <a:solidFill>
                  <a:srgbClr val="212121"/>
                </a:solidFill>
              </a:rPr>
              <a:t>the model’s </a:t>
            </a:r>
            <a:r>
              <a:rPr lang="en-US" b="1" u="sng" dirty="0">
                <a:solidFill>
                  <a:srgbClr val="0CA0A0"/>
                </a:solidFill>
                <a:hlinkClick r:id="rId2"/>
              </a:rPr>
              <a:t>variance</a:t>
            </a:r>
            <a:r>
              <a:rPr lang="en-US" dirty="0">
                <a:solidFill>
                  <a:srgbClr val="212121"/>
                </a:solidFill>
              </a:rPr>
              <a:t> and can prevent </a:t>
            </a:r>
            <a:r>
              <a:rPr lang="en-US" dirty="0" err="1">
                <a:solidFill>
                  <a:srgbClr val="212121"/>
                </a:solidFill>
              </a:rPr>
              <a:t>overfitting</a:t>
            </a:r>
            <a:r>
              <a:rPr lang="en-US" dirty="0">
                <a:solidFill>
                  <a:srgbClr val="212121"/>
                </a:solidFill>
              </a:rPr>
              <a:t> by introducing diversity into the training process. </a:t>
            </a:r>
            <a:endParaRPr lang="en-US" dirty="0" smtClean="0">
              <a:solidFill>
                <a:srgbClr val="212121"/>
              </a:solidFill>
            </a:endParaRPr>
          </a:p>
          <a:p>
            <a:pPr lvl="1"/>
            <a:r>
              <a:rPr lang="en-US" dirty="0" smtClean="0"/>
              <a:t>Bagging </a:t>
            </a:r>
            <a:r>
              <a:rPr lang="en-US" dirty="0"/>
              <a:t>provides an unbiased estimate of the out-of-bag error, which corresponds to the average error/loss that all these classifiers yield</a:t>
            </a:r>
            <a:r>
              <a:rPr lang="en-US" dirty="0" smtClean="0"/>
              <a:t>.</a:t>
            </a:r>
          </a:p>
          <a:p>
            <a:pPr lvl="1"/>
            <a:r>
              <a:rPr lang="en-US" dirty="0">
                <a:solidFill>
                  <a:srgbClr val="212121"/>
                </a:solidFill>
              </a:rPr>
              <a:t>Bagging is important because it can improve the accuracy and stability of a model, particularly when dealing with high-dimensional data or noisy samples.</a:t>
            </a:r>
            <a:endParaRPr lang="en-US" sz="2800" dirty="0"/>
          </a:p>
          <a:p>
            <a:r>
              <a:rPr lang="en-US" b="1" dirty="0" smtClean="0"/>
              <a:t>Disadvantages</a:t>
            </a:r>
            <a:endParaRPr lang="en-US" b="1" dirty="0"/>
          </a:p>
          <a:p>
            <a:pPr lvl="1"/>
            <a:r>
              <a:rPr lang="en-US" dirty="0"/>
              <a:t>Bagging is computationally expensive due to the use of several models.</a:t>
            </a:r>
          </a:p>
          <a:p>
            <a:pPr lvl="1"/>
            <a:r>
              <a:rPr lang="en-US" dirty="0"/>
              <a:t>The averaging involved across predictions makes it difficult to interpret the final result.</a:t>
            </a:r>
          </a:p>
        </p:txBody>
      </p:sp>
    </p:spTree>
    <p:extLst>
      <p:ext uri="{BB962C8B-B14F-4D97-AF65-F5344CB8AC3E}">
        <p14:creationId xmlns:p14="http://schemas.microsoft.com/office/powerpoint/2010/main" val="3492103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26625</TotalTime>
  <Words>1428</Words>
  <Application>Microsoft Office PowerPoint</Application>
  <PresentationFormat>Widescreen</PresentationFormat>
  <Paragraphs>147</Paragraphs>
  <Slides>21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Wingdings</vt:lpstr>
      <vt:lpstr>Custom Design</vt:lpstr>
      <vt:lpstr>PowerPoint Presentation</vt:lpstr>
      <vt:lpstr>Contents</vt:lpstr>
      <vt:lpstr>Outline</vt:lpstr>
      <vt:lpstr>Ensemble Learning</vt:lpstr>
      <vt:lpstr>Main Types of Ensemble Methods </vt:lpstr>
      <vt:lpstr>PowerPoint Presentation</vt:lpstr>
      <vt:lpstr>How Does Bagging Work? </vt:lpstr>
      <vt:lpstr>Example #1 </vt:lpstr>
      <vt:lpstr>Advantages and Disadvantages</vt:lpstr>
      <vt:lpstr>PowerPoint Presentation</vt:lpstr>
      <vt:lpstr>Advantages and Disadvantages</vt:lpstr>
      <vt:lpstr>PowerPoint Presentation</vt:lpstr>
      <vt:lpstr>PowerPoint Presentation</vt:lpstr>
      <vt:lpstr>Advantages and Disadvantages</vt:lpstr>
      <vt:lpstr>PowerPoint Presentation</vt:lpstr>
      <vt:lpstr>Advantages and Disadvantages</vt:lpstr>
      <vt:lpstr>PowerPoint Presentation</vt:lpstr>
      <vt:lpstr>PowerPoint Presentation</vt:lpstr>
      <vt:lpstr>Ensemble Learning</vt:lpstr>
      <vt:lpstr>Sample 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2132</cp:revision>
  <cp:lastPrinted>2015-09-22T10:17:55Z</cp:lastPrinted>
  <dcterms:created xsi:type="dcterms:W3CDTF">2014-11-02T19:18:20Z</dcterms:created>
  <dcterms:modified xsi:type="dcterms:W3CDTF">2024-04-03T16:00:51Z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