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5143500" cx="9144000"/>
  <p:notesSz cx="6858000" cy="9144000"/>
  <p:embeddedFontLst>
    <p:embeddedFont>
      <p:font typeface="EB Garamond Medium"/>
      <p:regular r:id="rId77"/>
      <p:bold r:id="rId78"/>
      <p:italic r:id="rId79"/>
      <p:boldItalic r:id="rId80"/>
    </p:embeddedFont>
    <p:embeddedFont>
      <p:font typeface="EB Garamond"/>
      <p:regular r:id="rId81"/>
      <p:bold r:id="rId82"/>
      <p:italic r:id="rId83"/>
      <p:boldItalic r:id="rId84"/>
    </p:embeddedFont>
    <p:embeddedFont>
      <p:font typeface="Crete Round"/>
      <p:regular r:id="rId85"/>
      <p:italic r:id="rId86"/>
    </p:embeddedFont>
    <p:embeddedFont>
      <p:font typeface="Helvetica Neue"/>
      <p:regular r:id="rId87"/>
      <p:bold r:id="rId88"/>
      <p:italic r:id="rId89"/>
      <p:boldItalic r:id="rId90"/>
    </p:embeddedFont>
    <p:embeddedFont>
      <p:font typeface="Arial Black"/>
      <p:regular r:id="rId91"/>
    </p:embeddedFont>
    <p:embeddedFont>
      <p:font typeface="DM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EBGaramond-boldItalic.fntdata"/><Relationship Id="rId83" Type="http://schemas.openxmlformats.org/officeDocument/2006/relationships/font" Target="fonts/EBGaramond-italic.fntdata"/><Relationship Id="rId42" Type="http://schemas.openxmlformats.org/officeDocument/2006/relationships/slide" Target="slides/slide38.xml"/><Relationship Id="rId86" Type="http://schemas.openxmlformats.org/officeDocument/2006/relationships/font" Target="fonts/CreteRound-italic.fntdata"/><Relationship Id="rId41" Type="http://schemas.openxmlformats.org/officeDocument/2006/relationships/slide" Target="slides/slide37.xml"/><Relationship Id="rId85" Type="http://schemas.openxmlformats.org/officeDocument/2006/relationships/font" Target="fonts/CreteRound-regular.fntdata"/><Relationship Id="rId44" Type="http://schemas.openxmlformats.org/officeDocument/2006/relationships/slide" Target="slides/slide40.xml"/><Relationship Id="rId88" Type="http://schemas.openxmlformats.org/officeDocument/2006/relationships/font" Target="fonts/HelveticaNeue-bold.fntdata"/><Relationship Id="rId43" Type="http://schemas.openxmlformats.org/officeDocument/2006/relationships/slide" Target="slides/slide39.xml"/><Relationship Id="rId87" Type="http://schemas.openxmlformats.org/officeDocument/2006/relationships/font" Target="fonts/HelveticaNeue-regular.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HelveticaNeue-italic.fntdata"/><Relationship Id="rId80" Type="http://schemas.openxmlformats.org/officeDocument/2006/relationships/font" Target="fonts/EBGaramondMedium-boldItalic.fntdata"/><Relationship Id="rId82" Type="http://schemas.openxmlformats.org/officeDocument/2006/relationships/font" Target="fonts/EBGaramond-bold.fntdata"/><Relationship Id="rId81"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EBGaramondMedium-regular.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EBGaramondMedium-italic.fntdata"/><Relationship Id="rId34" Type="http://schemas.openxmlformats.org/officeDocument/2006/relationships/slide" Target="slides/slide30.xml"/><Relationship Id="rId78" Type="http://schemas.openxmlformats.org/officeDocument/2006/relationships/font" Target="fonts/EBGaramondMedium-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font" Target="fonts/DMSans-boldItalic.fntdata"/><Relationship Id="rId50" Type="http://schemas.openxmlformats.org/officeDocument/2006/relationships/slide" Target="slides/slide46.xml"/><Relationship Id="rId94" Type="http://schemas.openxmlformats.org/officeDocument/2006/relationships/font" Target="fonts/DMSans-italic.fntdata"/><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ArialBlack-regular.fntdata"/><Relationship Id="rId90" Type="http://schemas.openxmlformats.org/officeDocument/2006/relationships/font" Target="fonts/HelveticaNeue-boldItalic.fntdata"/><Relationship Id="rId93" Type="http://schemas.openxmlformats.org/officeDocument/2006/relationships/font" Target="fonts/DMSans-bold.fntdata"/><Relationship Id="rId92" Type="http://schemas.openxmlformats.org/officeDocument/2006/relationships/font" Target="fonts/DMSans-regular.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35e396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35e396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1fce7e6a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1fce7e6a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a1fce7e6a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a1fce7e6a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1fce7e6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1fce7e6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a1fce7e6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a1fce7e6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1fce7e6a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1fce7e6a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1fce7e6a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1fce7e6a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1fce7e6a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1fce7e6a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1fce7e6a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1fce7e6a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a1fce7e6a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a1fce7e6a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1fce7e6a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1fce7e6a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a1fce7e6a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a1fce7e6a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1fce7e6a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1fce7e6a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1fce7e6a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1fce7e6a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a1fce7e6a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a1fce7e6a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a1fce7e6a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a1fce7e6a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a1fce7e6a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a1fce7e6a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a1fce7e6a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a1fce7e6a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a1fce7e6a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a1fce7e6a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a1fce7e6a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a1fce7e6a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1fce7e6a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a1fce7e6a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fce7e6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fce7e6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a1fce7e6a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a1fce7e6a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a1fce7e6a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a1fce7e6a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a1fce7e6a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a1fce7e6a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a1fce7e6a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a1fce7e6a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a1fce7e6a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a1fce7e6a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b1ffd70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b1ffd70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a1fce7e6a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a1fce7e6a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a1fce7e6a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a1fce7e6a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ab1ffd70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ab1ffd70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ab1ffd702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ab1ffd702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1fce7e6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1fce7e6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21f2a7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a21f2a7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a21f2a72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a21f2a72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a1fce7e6a8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g2a1fce7e6a8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a1fce7e6a8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a1fce7e6a8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a21f2a72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a21f2a72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a1fce7e6a8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a1fce7e6a8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a1fce7e6a8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2a1fce7e6a8_0_5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a1fce7e6a8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2a1fce7e6a8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a21f2a72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2a21f2a72ef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a1fce7e6a8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2a1fce7e6a8_0_6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1fce7e6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1fce7e6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a1fce7e6a8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2a1fce7e6a8_0_6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a21f2a72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2a21f2a72ef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a21f2a72e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2a21f2a72ef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a21f2a72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2a21f2a72ef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a21f2a72e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g2a21f2a72ef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a21f2a72e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a21f2a72e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a21f2a72e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a21f2a72e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a21f2a72e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a21f2a72e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a21f2a72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a21f2a72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a21f2a72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a21f2a72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1fce7e6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1fce7e6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a21f2a72e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a21f2a72e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a21f2a72e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a21f2a72e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a21f2a72e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a21f2a72e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a21f2a72e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a21f2a72e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a21f2a72e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a21f2a72e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a21f2a72e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a21f2a72e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a21f2a72e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a21f2a72e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a21f2a72e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a21f2a72e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a21f2a72e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a21f2a72e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a21f2a72e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a21f2a72e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1fce7e6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1fce7e6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a21f2a72e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a21f2a72e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a21f2a72e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a21f2a72e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aaf3ee7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aaf3ee7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a1fce7e6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a1fce7e6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1fce7e6a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a1fce7e6a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4450" y="699550"/>
            <a:ext cx="5717100" cy="26835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1" name="Google Shape;11;p2"/>
          <p:cNvSpPr txBox="1"/>
          <p:nvPr>
            <p:ph idx="1" type="subTitle"/>
          </p:nvPr>
        </p:nvSpPr>
        <p:spPr>
          <a:xfrm>
            <a:off x="1644450" y="3731350"/>
            <a:ext cx="5717100" cy="46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447700" y="-988645"/>
            <a:ext cx="9591705" cy="6242739"/>
            <a:chOff x="-447700" y="-988645"/>
            <a:chExt cx="9591705" cy="6242739"/>
          </a:xfrm>
        </p:grpSpPr>
        <p:grpSp>
          <p:nvGrpSpPr>
            <p:cNvPr id="13" name="Google Shape;13;p2"/>
            <p:cNvGrpSpPr/>
            <p:nvPr/>
          </p:nvGrpSpPr>
          <p:grpSpPr>
            <a:xfrm>
              <a:off x="8176886" y="0"/>
              <a:ext cx="967118" cy="5143484"/>
              <a:chOff x="296552" y="0"/>
              <a:chExt cx="1095264" cy="5143484"/>
            </a:xfrm>
          </p:grpSpPr>
          <p:sp>
            <p:nvSpPr>
              <p:cNvPr id="14" name="Google Shape;14;p2"/>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529675" y="1106559"/>
              <a:ext cx="75647" cy="932054"/>
              <a:chOff x="2969818" y="1135016"/>
              <a:chExt cx="39161" cy="482505"/>
            </a:xfrm>
          </p:grpSpPr>
          <p:sp>
            <p:nvSpPr>
              <p:cNvPr id="17" name="Google Shape;17;p2"/>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447700" y="3811300"/>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2478" y="-98864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4498" y="46361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1"/>
          <p:cNvSpPr/>
          <p:nvPr/>
        </p:nvSpPr>
        <p:spPr>
          <a:xfrm>
            <a:off x="-112491" y="388740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rot="-5400000">
            <a:off x="-306709" y="282465"/>
            <a:ext cx="1679731" cy="1679660"/>
            <a:chOff x="540475" y="1135025"/>
            <a:chExt cx="728607" cy="728545"/>
          </a:xfrm>
        </p:grpSpPr>
        <p:sp>
          <p:nvSpPr>
            <p:cNvPr id="221" name="Google Shape;221;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1"/>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7093050" y="4669110"/>
            <a:ext cx="1041403" cy="94877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1"/>
          <p:cNvGrpSpPr/>
          <p:nvPr/>
        </p:nvGrpSpPr>
        <p:grpSpPr>
          <a:xfrm rot="5400264">
            <a:off x="8595093" y="3510006"/>
            <a:ext cx="948792" cy="948784"/>
            <a:chOff x="540475" y="1135025"/>
            <a:chExt cx="728607" cy="728545"/>
          </a:xfrm>
        </p:grpSpPr>
        <p:sp>
          <p:nvSpPr>
            <p:cNvPr id="240" name="Google Shape;240;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1"/>
          <p:cNvSpPr txBox="1"/>
          <p:nvPr>
            <p:ph hasCustomPrompt="1" type="title"/>
          </p:nvPr>
        </p:nvSpPr>
        <p:spPr>
          <a:xfrm>
            <a:off x="1467963" y="1269982"/>
            <a:ext cx="6207900" cy="1255500"/>
          </a:xfrm>
          <a:prstGeom prst="rect">
            <a:avLst/>
          </a:prstGeom>
        </p:spPr>
        <p:txBody>
          <a:bodyPr anchorCtr="0" anchor="b" bIns="91425" lIns="91425" spcFirstLastPara="1" rIns="91425" wrap="square" tIns="91425">
            <a:noAutofit/>
          </a:bodyPr>
          <a:lstStyle>
            <a:lvl1pPr lvl="0" algn="ctr">
              <a:spcBef>
                <a:spcPts val="0"/>
              </a:spcBef>
              <a:spcAft>
                <a:spcPts val="0"/>
              </a:spcAft>
              <a:buSzPts val="8500"/>
              <a:buNone/>
              <a:defRPr b="1" i="1"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57" name="Google Shape;257;p11"/>
          <p:cNvSpPr txBox="1"/>
          <p:nvPr>
            <p:ph idx="1" type="subTitle"/>
          </p:nvPr>
        </p:nvSpPr>
        <p:spPr>
          <a:xfrm flipH="1">
            <a:off x="3108063" y="2957435"/>
            <a:ext cx="2927700" cy="65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58" name="Google Shape;258;p11"/>
          <p:cNvSpPr/>
          <p:nvPr/>
        </p:nvSpPr>
        <p:spPr>
          <a:xfrm>
            <a:off x="-631826" y="1997450"/>
            <a:ext cx="1263673" cy="1148598"/>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7871238" y="169825"/>
            <a:ext cx="890882" cy="936737"/>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rot="5400000">
            <a:off x="-387284" y="3894924"/>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1"/>
          <p:cNvGrpSpPr/>
          <p:nvPr/>
        </p:nvGrpSpPr>
        <p:grpSpPr>
          <a:xfrm rot="10800000">
            <a:off x="561524" y="539512"/>
            <a:ext cx="906443" cy="432887"/>
            <a:chOff x="4097650" y="1911050"/>
            <a:chExt cx="272475" cy="130125"/>
          </a:xfrm>
        </p:grpSpPr>
        <p:sp>
          <p:nvSpPr>
            <p:cNvPr id="262" name="Google Shape;26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rot="5400000">
            <a:off x="7639845" y="19621"/>
            <a:ext cx="75647" cy="932054"/>
            <a:chOff x="2969818" y="1135016"/>
            <a:chExt cx="39161" cy="482505"/>
          </a:xfrm>
        </p:grpSpPr>
        <p:sp>
          <p:nvSpPr>
            <p:cNvPr id="266" name="Google Shape;266;p11"/>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7863447" y="4021738"/>
            <a:ext cx="906470" cy="432900"/>
            <a:chOff x="4097650" y="1911050"/>
            <a:chExt cx="272475" cy="130125"/>
          </a:xfrm>
        </p:grpSpPr>
        <p:sp>
          <p:nvSpPr>
            <p:cNvPr id="272" name="Google Shape;27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76" name="Shape 276"/>
        <p:cNvGrpSpPr/>
        <p:nvPr/>
      </p:nvGrpSpPr>
      <p:grpSpPr>
        <a:xfrm>
          <a:off x="0" y="0"/>
          <a:ext cx="0" cy="0"/>
          <a:chOff x="0" y="0"/>
          <a:chExt cx="0" cy="0"/>
        </a:xfrm>
      </p:grpSpPr>
      <p:sp>
        <p:nvSpPr>
          <p:cNvPr id="277" name="Google Shape;27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_1">
    <p:spTree>
      <p:nvGrpSpPr>
        <p:cNvPr id="278" name="Shape 278"/>
        <p:cNvGrpSpPr/>
        <p:nvPr/>
      </p:nvGrpSpPr>
      <p:grpSpPr>
        <a:xfrm>
          <a:off x="0" y="0"/>
          <a:ext cx="0" cy="0"/>
          <a:chOff x="0" y="0"/>
          <a:chExt cx="0" cy="0"/>
        </a:xfrm>
      </p:grpSpPr>
      <p:sp>
        <p:nvSpPr>
          <p:cNvPr id="279" name="Google Shape;279;p13"/>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80" name="Google Shape;28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81" name="Shape 281"/>
        <p:cNvGrpSpPr/>
        <p:nvPr/>
      </p:nvGrpSpPr>
      <p:grpSpPr>
        <a:xfrm>
          <a:off x="0" y="0"/>
          <a:ext cx="0" cy="0"/>
          <a:chOff x="0" y="0"/>
          <a:chExt cx="0" cy="0"/>
        </a:xfrm>
      </p:grpSpPr>
      <p:sp>
        <p:nvSpPr>
          <p:cNvPr id="282" name="Google Shape;282;p14"/>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3" name="Google Shape;283;p14"/>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4" name="Google Shape;284;p14"/>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
              <a:t>‹#›</a:t>
            </a:fld>
            <a:endParaRPr sz="1300">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2375" y="2313425"/>
            <a:ext cx="48975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7" name="Google Shape;27;p3"/>
          <p:cNvSpPr txBox="1"/>
          <p:nvPr>
            <p:ph hasCustomPrompt="1" idx="2" type="title"/>
          </p:nvPr>
        </p:nvSpPr>
        <p:spPr>
          <a:xfrm>
            <a:off x="827275" y="1122444"/>
            <a:ext cx="1011600" cy="1014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8" name="Google Shape;28;p3"/>
          <p:cNvSpPr txBox="1"/>
          <p:nvPr>
            <p:ph idx="1" type="subTitle"/>
          </p:nvPr>
        </p:nvSpPr>
        <p:spPr>
          <a:xfrm>
            <a:off x="722375" y="3456020"/>
            <a:ext cx="3039300" cy="6741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9" name="Google Shape;29;p3"/>
          <p:cNvSpPr/>
          <p:nvPr/>
        </p:nvSpPr>
        <p:spPr>
          <a:xfrm>
            <a:off x="0" y="4876050"/>
            <a:ext cx="9144001" cy="267457"/>
          </a:xfrm>
          <a:custGeom>
            <a:rect b="b" l="l" r="r" t="t"/>
            <a:pathLst>
              <a:path extrusionOk="0" h="6365" w="49355">
                <a:moveTo>
                  <a:pt x="1" y="1"/>
                </a:moveTo>
                <a:lnTo>
                  <a:pt x="1" y="6365"/>
                </a:lnTo>
                <a:lnTo>
                  <a:pt x="49355" y="6365"/>
                </a:lnTo>
                <a:lnTo>
                  <a:pt x="49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9144001" cy="267457"/>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7077575" y="3813309"/>
            <a:ext cx="75647" cy="932054"/>
            <a:chOff x="2969818" y="1135016"/>
            <a:chExt cx="39161" cy="482505"/>
          </a:xfrm>
        </p:grpSpPr>
        <p:sp>
          <p:nvSpPr>
            <p:cNvPr id="32" name="Google Shape;32;p3"/>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p:nvPr/>
        </p:nvSpPr>
        <p:spPr>
          <a:xfrm>
            <a:off x="7538625" y="3582150"/>
            <a:ext cx="1556106" cy="1636244"/>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6957272" y="460818"/>
            <a:ext cx="1970387" cy="1970387"/>
            <a:chOff x="5002489" y="1787724"/>
            <a:chExt cx="795377" cy="795377"/>
          </a:xfrm>
        </p:grpSpPr>
        <p:sp>
          <p:nvSpPr>
            <p:cNvPr id="39" name="Google Shape;39;p3"/>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p:nvPr/>
        </p:nvSpPr>
        <p:spPr>
          <a:xfrm>
            <a:off x="7840848" y="2245750"/>
            <a:ext cx="1679705" cy="185449"/>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1" name="Google Shape;61;p4"/>
          <p:cNvSpPr txBox="1"/>
          <p:nvPr>
            <p:ph idx="1" type="body"/>
          </p:nvPr>
        </p:nvSpPr>
        <p:spPr>
          <a:xfrm>
            <a:off x="720000" y="1401575"/>
            <a:ext cx="27882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Font typeface="Roboto Condensed Light"/>
              <a:buChar char="○"/>
              <a:defRPr/>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sp>
        <p:nvSpPr>
          <p:cNvPr id="62" name="Google Shape;62;p4"/>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4"/>
          <p:cNvGrpSpPr/>
          <p:nvPr/>
        </p:nvGrpSpPr>
        <p:grpSpPr>
          <a:xfrm>
            <a:off x="8062201" y="-411195"/>
            <a:ext cx="1328907" cy="1328865"/>
            <a:chOff x="540475" y="1135025"/>
            <a:chExt cx="728607" cy="728545"/>
          </a:xfrm>
        </p:grpSpPr>
        <p:sp>
          <p:nvSpPr>
            <p:cNvPr id="64" name="Google Shape;64;p4"/>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p:nvPr/>
        </p:nvSpPr>
        <p:spPr>
          <a:xfrm>
            <a:off x="8806124" y="2736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84" name="Google Shape;84;p5"/>
          <p:cNvSpPr txBox="1"/>
          <p:nvPr>
            <p:ph idx="1" type="body"/>
          </p:nvPr>
        </p:nvSpPr>
        <p:spPr>
          <a:xfrm>
            <a:off x="7200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5" name="Google Shape;85;p5"/>
          <p:cNvSpPr txBox="1"/>
          <p:nvPr>
            <p:ph idx="2" type="body"/>
          </p:nvPr>
        </p:nvSpPr>
        <p:spPr>
          <a:xfrm>
            <a:off x="47571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6" name="Google Shape;86;p5"/>
          <p:cNvSpPr/>
          <p:nvPr/>
        </p:nvSpPr>
        <p:spPr>
          <a:xfrm>
            <a:off x="8736338" y="65105"/>
            <a:ext cx="902027" cy="948800"/>
          </a:xfrm>
          <a:custGeom>
            <a:rect b="b" l="l" r="r" t="t"/>
            <a:pathLst>
              <a:path extrusionOk="0" h="5739" w="5456">
                <a:moveTo>
                  <a:pt x="2728" y="0"/>
                </a:moveTo>
                <a:lnTo>
                  <a:pt x="2283" y="1502"/>
                </a:lnTo>
                <a:lnTo>
                  <a:pt x="1039" y="548"/>
                </a:lnTo>
                <a:lnTo>
                  <a:pt x="1567" y="2025"/>
                </a:lnTo>
                <a:lnTo>
                  <a:pt x="1" y="1980"/>
                </a:lnTo>
                <a:lnTo>
                  <a:pt x="1290" y="2869"/>
                </a:lnTo>
                <a:lnTo>
                  <a:pt x="1" y="3753"/>
                </a:lnTo>
                <a:lnTo>
                  <a:pt x="1567" y="3714"/>
                </a:lnTo>
                <a:lnTo>
                  <a:pt x="1039" y="5191"/>
                </a:lnTo>
                <a:lnTo>
                  <a:pt x="1039" y="5191"/>
                </a:lnTo>
                <a:lnTo>
                  <a:pt x="2283" y="4230"/>
                </a:lnTo>
                <a:lnTo>
                  <a:pt x="2728" y="5739"/>
                </a:lnTo>
                <a:lnTo>
                  <a:pt x="3173" y="4230"/>
                </a:lnTo>
                <a:lnTo>
                  <a:pt x="4417" y="5191"/>
                </a:lnTo>
                <a:lnTo>
                  <a:pt x="4417" y="5191"/>
                </a:lnTo>
                <a:lnTo>
                  <a:pt x="3889" y="3714"/>
                </a:lnTo>
                <a:lnTo>
                  <a:pt x="5456" y="3753"/>
                </a:lnTo>
                <a:lnTo>
                  <a:pt x="4166" y="2869"/>
                </a:lnTo>
                <a:lnTo>
                  <a:pt x="5456" y="1980"/>
                </a:lnTo>
                <a:lnTo>
                  <a:pt x="3889" y="2025"/>
                </a:lnTo>
                <a:lnTo>
                  <a:pt x="4417" y="548"/>
                </a:lnTo>
                <a:lnTo>
                  <a:pt x="3173" y="1502"/>
                </a:lnTo>
                <a:lnTo>
                  <a:pt x="27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rot="-5400000">
            <a:off x="-226416" y="4288476"/>
            <a:ext cx="948792" cy="948784"/>
            <a:chOff x="540475" y="1135025"/>
            <a:chExt cx="728607" cy="728545"/>
          </a:xfrm>
        </p:grpSpPr>
        <p:sp>
          <p:nvSpPr>
            <p:cNvPr id="88" name="Google Shape;88;p5"/>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5"/>
          <p:cNvSpPr/>
          <p:nvPr/>
        </p:nvSpPr>
        <p:spPr>
          <a:xfrm>
            <a:off x="7820273" y="354050"/>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5"/>
          <p:cNvGrpSpPr/>
          <p:nvPr/>
        </p:nvGrpSpPr>
        <p:grpSpPr>
          <a:xfrm>
            <a:off x="365775" y="4321019"/>
            <a:ext cx="1031167" cy="270974"/>
            <a:chOff x="2410825" y="2927325"/>
            <a:chExt cx="746249" cy="196102"/>
          </a:xfrm>
        </p:grpSpPr>
        <p:sp>
          <p:nvSpPr>
            <p:cNvPr id="106" name="Google Shape;106;p5"/>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6"/>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111" name="Google Shape;111;p6"/>
          <p:cNvSpPr/>
          <p:nvPr/>
        </p:nvSpPr>
        <p:spPr>
          <a:xfrm>
            <a:off x="8356403" y="-682699"/>
            <a:ext cx="1679725" cy="1526749"/>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359790" y="47833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rot="10800000">
            <a:off x="8543925" y="782182"/>
            <a:ext cx="1031167" cy="270974"/>
            <a:chOff x="2410825" y="2927325"/>
            <a:chExt cx="746249" cy="196102"/>
          </a:xfrm>
        </p:grpSpPr>
        <p:sp>
          <p:nvSpPr>
            <p:cNvPr id="114" name="Google Shape;114;p6"/>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7"/>
          <p:cNvSpPr txBox="1"/>
          <p:nvPr>
            <p:ph idx="1" type="subTitle"/>
          </p:nvPr>
        </p:nvSpPr>
        <p:spPr>
          <a:xfrm>
            <a:off x="1200675" y="2460305"/>
            <a:ext cx="2886300" cy="105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9" name="Google Shape;119;p7"/>
          <p:cNvSpPr txBox="1"/>
          <p:nvPr>
            <p:ph type="title"/>
          </p:nvPr>
        </p:nvSpPr>
        <p:spPr>
          <a:xfrm>
            <a:off x="1200675" y="1427325"/>
            <a:ext cx="2886300" cy="1007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7"/>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74387" y="34283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7669002" y="4351726"/>
            <a:ext cx="1505242" cy="158355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7"/>
          <p:cNvGrpSpPr/>
          <p:nvPr/>
        </p:nvGrpSpPr>
        <p:grpSpPr>
          <a:xfrm>
            <a:off x="-128223" y="-233720"/>
            <a:ext cx="1328907" cy="1328865"/>
            <a:chOff x="540475" y="1135025"/>
            <a:chExt cx="728607" cy="728545"/>
          </a:xfrm>
        </p:grpSpPr>
        <p:sp>
          <p:nvSpPr>
            <p:cNvPr id="124" name="Google Shape;124;p7"/>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7"/>
          <p:cNvSpPr/>
          <p:nvPr/>
        </p:nvSpPr>
        <p:spPr>
          <a:xfrm>
            <a:off x="8129149" y="-2969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8383800" y="3990471"/>
            <a:ext cx="75647" cy="932054"/>
            <a:chOff x="2969818" y="1135016"/>
            <a:chExt cx="39161" cy="482505"/>
          </a:xfrm>
        </p:grpSpPr>
        <p:sp>
          <p:nvSpPr>
            <p:cNvPr id="142" name="Google Shape;142;p7"/>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7"/>
          <p:cNvGrpSpPr/>
          <p:nvPr/>
        </p:nvGrpSpPr>
        <p:grpSpPr>
          <a:xfrm>
            <a:off x="374047" y="4240051"/>
            <a:ext cx="906470" cy="432900"/>
            <a:chOff x="4097650" y="1911050"/>
            <a:chExt cx="272475" cy="130125"/>
          </a:xfrm>
        </p:grpSpPr>
        <p:sp>
          <p:nvSpPr>
            <p:cNvPr id="148" name="Google Shape;148;p7"/>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p:nvPr/>
        </p:nvSpPr>
        <p:spPr>
          <a:xfrm>
            <a:off x="1137800" y="-4322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481859" y="-575720"/>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8"/>
          <p:cNvGrpSpPr/>
          <p:nvPr/>
        </p:nvGrpSpPr>
        <p:grpSpPr>
          <a:xfrm>
            <a:off x="11" y="0"/>
            <a:ext cx="967118" cy="5143484"/>
            <a:chOff x="296552" y="0"/>
            <a:chExt cx="1095264" cy="5143484"/>
          </a:xfrm>
        </p:grpSpPr>
        <p:sp>
          <p:nvSpPr>
            <p:cNvPr id="156" name="Google Shape;156;p8"/>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8"/>
          <p:cNvGrpSpPr/>
          <p:nvPr/>
        </p:nvGrpSpPr>
        <p:grpSpPr>
          <a:xfrm rot="10800000">
            <a:off x="7732495" y="3676512"/>
            <a:ext cx="1419400" cy="1419351"/>
            <a:chOff x="540475" y="1135025"/>
            <a:chExt cx="728607" cy="728545"/>
          </a:xfrm>
        </p:grpSpPr>
        <p:sp>
          <p:nvSpPr>
            <p:cNvPr id="159" name="Google Shape;159;p8"/>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421625" y="566909"/>
            <a:ext cx="75647" cy="932054"/>
            <a:chOff x="2969818" y="1135016"/>
            <a:chExt cx="39161" cy="482505"/>
          </a:xfrm>
        </p:grpSpPr>
        <p:sp>
          <p:nvSpPr>
            <p:cNvPr id="176" name="Google Shape;176;p8"/>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8"/>
          <p:cNvSpPr/>
          <p:nvPr/>
        </p:nvSpPr>
        <p:spPr>
          <a:xfrm>
            <a:off x="1052938" y="4608576"/>
            <a:ext cx="1306071" cy="1187123"/>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97608" y="3914922"/>
            <a:ext cx="659330" cy="693650"/>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237523" y="4391163"/>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26773" y="566888"/>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8"/>
          <p:cNvGrpSpPr/>
          <p:nvPr/>
        </p:nvGrpSpPr>
        <p:grpSpPr>
          <a:xfrm>
            <a:off x="6973972" y="268401"/>
            <a:ext cx="906470" cy="432900"/>
            <a:chOff x="4097650" y="1911050"/>
            <a:chExt cx="272475" cy="130125"/>
          </a:xfrm>
        </p:grpSpPr>
        <p:sp>
          <p:nvSpPr>
            <p:cNvPr id="186" name="Google Shape;186;p8"/>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8"/>
          <p:cNvSpPr txBox="1"/>
          <p:nvPr>
            <p:ph type="title"/>
          </p:nvPr>
        </p:nvSpPr>
        <p:spPr>
          <a:xfrm>
            <a:off x="1714950" y="1460850"/>
            <a:ext cx="5714100" cy="22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8500"/>
              <a:buNone/>
              <a:defRPr sz="7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90" name="Google Shape;19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p9"/>
          <p:cNvSpPr txBox="1"/>
          <p:nvPr>
            <p:ph idx="1" type="subTitle"/>
          </p:nvPr>
        </p:nvSpPr>
        <p:spPr>
          <a:xfrm>
            <a:off x="1462099" y="2513825"/>
            <a:ext cx="6219600" cy="124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3" name="Google Shape;193;p9"/>
          <p:cNvSpPr txBox="1"/>
          <p:nvPr>
            <p:ph type="title"/>
          </p:nvPr>
        </p:nvSpPr>
        <p:spPr>
          <a:xfrm>
            <a:off x="1462301" y="1413225"/>
            <a:ext cx="6219600" cy="79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b="1" i="1"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9"/>
          <p:cNvSpPr/>
          <p:nvPr/>
        </p:nvSpPr>
        <p:spPr>
          <a:xfrm>
            <a:off x="-457975" y="680175"/>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9"/>
          <p:cNvGrpSpPr/>
          <p:nvPr/>
        </p:nvGrpSpPr>
        <p:grpSpPr>
          <a:xfrm rot="-5400000">
            <a:off x="-506009" y="3708440"/>
            <a:ext cx="1679731" cy="1679660"/>
            <a:chOff x="540475" y="1135025"/>
            <a:chExt cx="728607" cy="728545"/>
          </a:xfrm>
        </p:grpSpPr>
        <p:sp>
          <p:nvSpPr>
            <p:cNvPr id="196" name="Google Shape;196;p9"/>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0"/>
          <p:cNvSpPr/>
          <p:nvPr>
            <p:ph idx="2" type="pic"/>
          </p:nvPr>
        </p:nvSpPr>
        <p:spPr>
          <a:xfrm>
            <a:off x="0" y="0"/>
            <a:ext cx="9144000" cy="5143500"/>
          </a:xfrm>
          <a:prstGeom prst="rect">
            <a:avLst/>
          </a:prstGeom>
          <a:noFill/>
          <a:ln>
            <a:noFill/>
          </a:ln>
        </p:spPr>
      </p:sp>
      <p:sp>
        <p:nvSpPr>
          <p:cNvPr id="216" name="Google Shape;216;p10"/>
          <p:cNvSpPr txBox="1"/>
          <p:nvPr>
            <p:ph type="title"/>
          </p:nvPr>
        </p:nvSpPr>
        <p:spPr>
          <a:xfrm>
            <a:off x="0" y="484850"/>
            <a:ext cx="7183500" cy="682200"/>
          </a:xfrm>
          <a:prstGeom prst="rect">
            <a:avLst/>
          </a:prstGeom>
          <a:solidFill>
            <a:schemeClr val="lt1"/>
          </a:solidFill>
        </p:spPr>
        <p:txBody>
          <a:bodyPr anchorCtr="0" anchor="t" bIns="91425" lIns="822950"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17" name="Google Shape;21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8485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Crete Round"/>
              <a:buNone/>
              <a:defRPr sz="2800">
                <a:solidFill>
                  <a:schemeClr val="dk1"/>
                </a:solidFill>
                <a:latin typeface="Crete Round"/>
                <a:ea typeface="Crete Round"/>
                <a:cs typeface="Crete Round"/>
                <a:sym typeface="Crete Round"/>
              </a:defRPr>
            </a:lvl1pPr>
            <a:lvl2pPr lvl="1"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2pPr>
            <a:lvl3pPr lvl="2"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3pPr>
            <a:lvl4pPr lvl="3"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4pPr>
            <a:lvl5pPr lvl="4"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5pPr>
            <a:lvl6pPr lvl="5"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6pPr>
            <a:lvl7pPr lvl="6"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7pPr>
            <a:lvl8pPr lvl="7"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8pPr>
            <a:lvl9pPr lvl="8"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82450" y="699550"/>
            <a:ext cx="7400400" cy="3473700"/>
          </a:xfrm>
          <a:prstGeom prst="rect">
            <a:avLst/>
          </a:prstGeom>
        </p:spPr>
        <p:txBody>
          <a:bodyPr anchorCtr="0" anchor="b" bIns="91425" lIns="91425" spcFirstLastPara="1" rIns="91425" wrap="square" tIns="91425">
            <a:noAutofit/>
          </a:bodyPr>
          <a:lstStyle/>
          <a:p>
            <a:pPr indent="0" lvl="0" marL="0" rtl="0" algn="ctr">
              <a:lnSpc>
                <a:spcPct val="110795"/>
              </a:lnSpc>
              <a:spcBef>
                <a:spcPts val="0"/>
              </a:spcBef>
              <a:spcAft>
                <a:spcPts val="0"/>
              </a:spcAft>
              <a:buNone/>
            </a:pPr>
            <a:r>
              <a:rPr b="1" lang="en" sz="2400">
                <a:latin typeface="Arial Black"/>
                <a:ea typeface="Arial Black"/>
                <a:cs typeface="Arial Black"/>
                <a:sym typeface="Arial Black"/>
              </a:rPr>
              <a:t>ICT - 4231</a:t>
            </a:r>
            <a:br>
              <a:rPr b="1" lang="en" sz="2400">
                <a:latin typeface="Arial Black"/>
                <a:ea typeface="Arial Black"/>
                <a:cs typeface="Arial Black"/>
                <a:sym typeface="Arial Black"/>
              </a:rPr>
            </a:br>
            <a:r>
              <a:rPr b="1" lang="en" sz="2400">
                <a:latin typeface="Arial Black"/>
                <a:ea typeface="Arial Black"/>
                <a:cs typeface="Arial Black"/>
                <a:sym typeface="Arial Black"/>
              </a:rPr>
              <a:t>OBJECT ORIENTED SOFTWARE ENGINEERING</a:t>
            </a:r>
            <a:endParaRPr b="1" sz="2400">
              <a:latin typeface="Arial Black"/>
              <a:ea typeface="Arial Black"/>
              <a:cs typeface="Arial Black"/>
              <a:sym typeface="Arial Black"/>
            </a:endParaRPr>
          </a:p>
          <a:p>
            <a:pPr indent="0" lvl="0" marL="0" rtl="0" algn="ctr">
              <a:lnSpc>
                <a:spcPct val="110795"/>
              </a:lnSpc>
              <a:spcBef>
                <a:spcPts val="0"/>
              </a:spcBef>
              <a:spcAft>
                <a:spcPts val="0"/>
              </a:spcAft>
              <a:buNone/>
            </a:pPr>
            <a:r>
              <a:t/>
            </a:r>
            <a:endParaRPr b="1" sz="2400">
              <a:latin typeface="Arial Black"/>
              <a:ea typeface="Arial Black"/>
              <a:cs typeface="Arial Black"/>
              <a:sym typeface="Arial Black"/>
            </a:endParaRPr>
          </a:p>
          <a:p>
            <a:pPr indent="0" lvl="0" marL="0" rtl="0" algn="ctr">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Lecture - 2</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Chapter – 2 : Modeling with UML</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t/>
            </a:r>
            <a:endParaRPr sz="2400">
              <a:latin typeface="Times New Roman"/>
              <a:ea typeface="Times New Roman"/>
              <a:cs typeface="Times New Roman"/>
              <a:sym typeface="Times New Roman"/>
            </a:endParaRPr>
          </a:p>
          <a:p>
            <a:pPr indent="0" lvl="0" marL="0" rtl="0" algn="ctr">
              <a:lnSpc>
                <a:spcPct val="110795"/>
              </a:lnSpc>
              <a:spcBef>
                <a:spcPts val="0"/>
              </a:spcBef>
              <a:spcAft>
                <a:spcPts val="0"/>
              </a:spcAft>
              <a:buClr>
                <a:srgbClr val="1F2C8F"/>
              </a:buClr>
              <a:buSzPts val="4400"/>
              <a:buFont typeface="Arial Black"/>
              <a:buNone/>
            </a:pPr>
            <a:r>
              <a:t/>
            </a:r>
            <a:endParaRPr b="1" sz="2400">
              <a:latin typeface="Arial Black"/>
              <a:ea typeface="Arial Black"/>
              <a:cs typeface="Arial Black"/>
              <a:sym typeface="Arial Black"/>
            </a:endParaRPr>
          </a:p>
          <a:p>
            <a:pPr indent="0" lvl="0" marL="0" rtl="0" algn="l">
              <a:spcBef>
                <a:spcPts val="0"/>
              </a:spcBef>
              <a:spcAft>
                <a:spcPts val="0"/>
              </a:spcAft>
              <a:buNone/>
            </a:pPr>
            <a:r>
              <a:t/>
            </a:r>
            <a:endParaRPr sz="2400"/>
          </a:p>
        </p:txBody>
      </p:sp>
      <p:sp>
        <p:nvSpPr>
          <p:cNvPr id="290" name="Google Shape;290;p15"/>
          <p:cNvSpPr txBox="1"/>
          <p:nvPr>
            <p:ph idx="1" type="subTitle"/>
          </p:nvPr>
        </p:nvSpPr>
        <p:spPr>
          <a:xfrm>
            <a:off x="1631400" y="3335450"/>
            <a:ext cx="5717100" cy="46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Mehrin Anannya</a:t>
            </a:r>
            <a:endParaRPr sz="2000">
              <a:latin typeface="Times New Roman"/>
              <a:ea typeface="Times New Roman"/>
              <a:cs typeface="Times New Roman"/>
              <a:sym typeface="Times New Roman"/>
            </a:endParaRPr>
          </a:p>
          <a:p>
            <a:pPr indent="0" lvl="0" marL="0" rtl="0" algn="ctr">
              <a:lnSpc>
                <a:spcPct val="100000"/>
              </a:lnSpc>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Assistant Professor, IIT, JU</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cxnSp>
        <p:nvCxnSpPr>
          <p:cNvPr id="291" name="Google Shape;291;p15"/>
          <p:cNvCxnSpPr/>
          <p:nvPr/>
        </p:nvCxnSpPr>
        <p:spPr>
          <a:xfrm>
            <a:off x="3122700" y="3105879"/>
            <a:ext cx="2919900" cy="0"/>
          </a:xfrm>
          <a:prstGeom prst="straightConnector1">
            <a:avLst/>
          </a:prstGeom>
          <a:noFill/>
          <a:ln cap="flat" cmpd="sng" w="19050">
            <a:solidFill>
              <a:schemeClr val="dk1"/>
            </a:solidFill>
            <a:prstDash val="solid"/>
            <a:round/>
            <a:headEnd len="med" w="med" type="none"/>
            <a:tailEnd len="med" w="med" type="none"/>
          </a:ln>
        </p:spPr>
      </p:cxnSp>
      <p:grpSp>
        <p:nvGrpSpPr>
          <p:cNvPr id="292" name="Google Shape;292;p15"/>
          <p:cNvGrpSpPr/>
          <p:nvPr/>
        </p:nvGrpSpPr>
        <p:grpSpPr>
          <a:xfrm>
            <a:off x="7206701" y="4173195"/>
            <a:ext cx="1937299" cy="1970387"/>
            <a:chOff x="5002489" y="1787724"/>
            <a:chExt cx="795377" cy="795377"/>
          </a:xfrm>
        </p:grpSpPr>
        <p:sp>
          <p:nvSpPr>
            <p:cNvPr id="293" name="Google Shape;293;p15"/>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Class Diagrams</a:t>
            </a:r>
            <a:endParaRPr b="1" sz="3100"/>
          </a:p>
        </p:txBody>
      </p:sp>
      <p:sp>
        <p:nvSpPr>
          <p:cNvPr id="381" name="Google Shape;38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24"/>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Class diagrams are used to describe the structure of the system.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Classes are abstractions that specify the common structure and behavior of a set of objects.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Objects are instances of classes that are created, modified, and destroyed during the execution of the system.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An object has state that includes the values of its attributes and its links with other objects.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Class diagrams describe the system in terms of objects, classes, attributes, operations, and their associations.</a:t>
            </a:r>
            <a:endParaRPr sz="1500">
              <a:solidFill>
                <a:schemeClr val="dk1"/>
              </a:solidFill>
              <a:latin typeface="Crete Round"/>
              <a:ea typeface="Crete Round"/>
              <a:cs typeface="Crete Round"/>
              <a:sym typeface="Crete Round"/>
            </a:endParaRPr>
          </a:p>
        </p:txBody>
      </p:sp>
      <p:sp>
        <p:nvSpPr>
          <p:cNvPr id="383" name="Google Shape;383;p2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Class Diagrams</a:t>
            </a:r>
            <a:r>
              <a:rPr b="1" lang="en" sz="3100"/>
              <a:t>(Cont.)</a:t>
            </a:r>
            <a:endParaRPr b="1" sz="3100"/>
          </a:p>
          <a:p>
            <a:pPr indent="0" lvl="0" marL="0" rtl="0" algn="l">
              <a:spcBef>
                <a:spcPts val="0"/>
              </a:spcBef>
              <a:spcAft>
                <a:spcPts val="0"/>
              </a:spcAft>
              <a:buNone/>
            </a:pPr>
            <a:r>
              <a:t/>
            </a:r>
            <a:endParaRPr b="1" sz="3100"/>
          </a:p>
        </p:txBody>
      </p:sp>
      <p:sp>
        <p:nvSpPr>
          <p:cNvPr id="389" name="Google Shape;38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25"/>
          <p:cNvSpPr txBox="1"/>
          <p:nvPr/>
        </p:nvSpPr>
        <p:spPr>
          <a:xfrm>
            <a:off x="722250" y="1527375"/>
            <a:ext cx="7554300" cy="15534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For example, Figure 2-2 is a class diagram describing the elements of all the watches of the SimpleWatch class. These watch objects all have an association to an object of the PushButton class, an object of the Display class, an object of the Time class, and an object of the Battery class. The numbers on the ends of associations denote the number of links each SimpleWatch object can have with an object of a given class. For example, a SimpleWatch has exactly two PushButtons, one Display, two Batteries, and one Time. Similarly, all PushButton, Display, Time, and Battery objects are associated with exactly one SimpleWatch object.</a:t>
            </a:r>
            <a:endParaRPr sz="1300">
              <a:solidFill>
                <a:schemeClr val="dk1"/>
              </a:solidFill>
              <a:latin typeface="Crete Round"/>
              <a:ea typeface="Crete Round"/>
              <a:cs typeface="Crete Round"/>
              <a:sym typeface="Crete Round"/>
            </a:endParaRPr>
          </a:p>
        </p:txBody>
      </p:sp>
      <p:pic>
        <p:nvPicPr>
          <p:cNvPr id="391" name="Google Shape;391;p25"/>
          <p:cNvPicPr preferRelativeResize="0"/>
          <p:nvPr/>
        </p:nvPicPr>
        <p:blipFill>
          <a:blip r:embed="rId3">
            <a:alphaModFix/>
          </a:blip>
          <a:stretch>
            <a:fillRect/>
          </a:stretch>
        </p:blipFill>
        <p:spPr>
          <a:xfrm>
            <a:off x="914400" y="3233175"/>
            <a:ext cx="7554300" cy="1443775"/>
          </a:xfrm>
          <a:prstGeom prst="rect">
            <a:avLst/>
          </a:prstGeom>
          <a:noFill/>
          <a:ln>
            <a:noFill/>
          </a:ln>
        </p:spPr>
      </p:pic>
      <p:sp>
        <p:nvSpPr>
          <p:cNvPr id="392" name="Google Shape;392;p2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Interaction</a:t>
            </a:r>
            <a:r>
              <a:rPr b="1" lang="en" sz="3100"/>
              <a:t> Diagrams</a:t>
            </a:r>
            <a:endParaRPr b="1" sz="3100"/>
          </a:p>
        </p:txBody>
      </p:sp>
      <p:sp>
        <p:nvSpPr>
          <p:cNvPr id="398" name="Google Shape;39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26"/>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Interaction diagrams are used to formalize the dynamic behavior of the system and to visualize the communication among objects. They are useful for identifying additional objects that participate in the use cases. We call objects involved in a use case participating objects.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An interaction diagram represents the interactions that take place among these objects. For example, Figure 2-3 is a special form of interaction diagram, called a sequence diagram.</a:t>
            </a:r>
            <a:endParaRPr sz="1500">
              <a:solidFill>
                <a:schemeClr val="dk1"/>
              </a:solidFill>
              <a:latin typeface="Crete Round"/>
              <a:ea typeface="Crete Round"/>
              <a:cs typeface="Crete Round"/>
              <a:sym typeface="Crete Round"/>
            </a:endParaRPr>
          </a:p>
        </p:txBody>
      </p:sp>
      <p:sp>
        <p:nvSpPr>
          <p:cNvPr id="400" name="Google Shape;400;p2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Interaction</a:t>
            </a:r>
            <a:r>
              <a:rPr b="1" lang="en" sz="3100"/>
              <a:t> Diagrams</a:t>
            </a:r>
            <a:r>
              <a:rPr b="1" lang="en" sz="3100"/>
              <a:t>(Cont.)</a:t>
            </a:r>
            <a:endParaRPr b="1" sz="3100"/>
          </a:p>
          <a:p>
            <a:pPr indent="0" lvl="0" marL="0" rtl="0" algn="l">
              <a:spcBef>
                <a:spcPts val="0"/>
              </a:spcBef>
              <a:spcAft>
                <a:spcPts val="0"/>
              </a:spcAft>
              <a:buNone/>
            </a:pPr>
            <a:r>
              <a:t/>
            </a:r>
            <a:endParaRPr b="1" sz="3100"/>
          </a:p>
        </p:txBody>
      </p:sp>
      <p:sp>
        <p:nvSpPr>
          <p:cNvPr id="406" name="Google Shape;40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27"/>
          <p:cNvSpPr txBox="1"/>
          <p:nvPr/>
        </p:nvSpPr>
        <p:spPr>
          <a:xfrm>
            <a:off x="720000" y="1331550"/>
            <a:ext cx="7554300" cy="1273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500">
                <a:solidFill>
                  <a:schemeClr val="dk1"/>
                </a:solidFill>
                <a:latin typeface="Crete Round"/>
                <a:ea typeface="Crete Round"/>
                <a:cs typeface="Crete Round"/>
                <a:sym typeface="Crete Round"/>
              </a:rPr>
              <a:t>S</a:t>
            </a:r>
            <a:r>
              <a:rPr lang="en" sz="1500">
                <a:solidFill>
                  <a:schemeClr val="dk1"/>
                </a:solidFill>
                <a:latin typeface="Crete Round"/>
                <a:ea typeface="Crete Round"/>
                <a:cs typeface="Crete Round"/>
                <a:sym typeface="Crete Round"/>
              </a:rPr>
              <a:t>equence diagram </a:t>
            </a:r>
            <a:r>
              <a:rPr lang="en" sz="1300">
                <a:solidFill>
                  <a:schemeClr val="dk1"/>
                </a:solidFill>
                <a:latin typeface="Crete Round"/>
                <a:ea typeface="Crete Round"/>
                <a:cs typeface="Crete Round"/>
                <a:sym typeface="Crete Round"/>
              </a:rPr>
              <a:t>for the SetTime use case of our simple watch. The left-most column represents the WatchUser actor who initiates the use case. Labeled arrows represent stimuli that an actor or an object sends to other objects. In this case, the WatchUser presses button 1 twice and button 2 once to set her watch a minute ahead. The SetTime use case terminates when the WatchUser presses both buttons simultaneously.</a:t>
            </a:r>
            <a:endParaRPr sz="1300">
              <a:solidFill>
                <a:schemeClr val="dk1"/>
              </a:solidFill>
              <a:latin typeface="Crete Round"/>
              <a:ea typeface="Crete Round"/>
              <a:cs typeface="Crete Round"/>
              <a:sym typeface="Crete Round"/>
            </a:endParaRPr>
          </a:p>
        </p:txBody>
      </p:sp>
      <p:pic>
        <p:nvPicPr>
          <p:cNvPr id="408" name="Google Shape;408;p27"/>
          <p:cNvPicPr preferRelativeResize="0"/>
          <p:nvPr/>
        </p:nvPicPr>
        <p:blipFill>
          <a:blip r:embed="rId3">
            <a:alphaModFix/>
          </a:blip>
          <a:stretch>
            <a:fillRect/>
          </a:stretch>
        </p:blipFill>
        <p:spPr>
          <a:xfrm>
            <a:off x="1524000" y="2517400"/>
            <a:ext cx="5874125" cy="2549900"/>
          </a:xfrm>
          <a:prstGeom prst="rect">
            <a:avLst/>
          </a:prstGeom>
          <a:noFill/>
          <a:ln>
            <a:noFill/>
          </a:ln>
        </p:spPr>
      </p:pic>
      <p:sp>
        <p:nvSpPr>
          <p:cNvPr id="409" name="Google Shape;409;p2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State Machine</a:t>
            </a:r>
            <a:r>
              <a:rPr b="1" lang="en" sz="3100"/>
              <a:t> Diagrams</a:t>
            </a:r>
            <a:endParaRPr b="1" sz="3100"/>
          </a:p>
        </p:txBody>
      </p:sp>
      <p:sp>
        <p:nvSpPr>
          <p:cNvPr id="415" name="Google Shape;41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28"/>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State machine diagrams describe the dynamic behavior of an individual object as a number of states and transitions between these states.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 state represents a particular set of values for an object.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Given a state, a transition represents a future state the object can move to and the conditions associated with the change of state.</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 sequence diagram focuses on the messages exchanged between objects as a result of external events created by actors. The state machine diagram focuses on the transitions between states as a result of external events for an individual object.</a:t>
            </a:r>
            <a:endParaRPr sz="1500">
              <a:solidFill>
                <a:schemeClr val="dk1"/>
              </a:solidFill>
              <a:latin typeface="Crete Round"/>
              <a:ea typeface="Crete Round"/>
              <a:cs typeface="Crete Round"/>
              <a:sym typeface="Crete Round"/>
            </a:endParaRPr>
          </a:p>
        </p:txBody>
      </p:sp>
      <p:sp>
        <p:nvSpPr>
          <p:cNvPr id="417" name="Google Shape;417;p2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State Machine Diagrams(Cont.)</a:t>
            </a:r>
            <a:endParaRPr b="1" sz="3100"/>
          </a:p>
          <a:p>
            <a:pPr indent="0" lvl="0" marL="0" rtl="0" algn="l">
              <a:spcBef>
                <a:spcPts val="0"/>
              </a:spcBef>
              <a:spcAft>
                <a:spcPts val="0"/>
              </a:spcAft>
              <a:buNone/>
            </a:pPr>
            <a:r>
              <a:t/>
            </a:r>
            <a:endParaRPr b="1" sz="3100"/>
          </a:p>
        </p:txBody>
      </p:sp>
      <p:sp>
        <p:nvSpPr>
          <p:cNvPr id="423" name="Google Shape;42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29"/>
          <p:cNvSpPr txBox="1"/>
          <p:nvPr/>
        </p:nvSpPr>
        <p:spPr>
          <a:xfrm>
            <a:off x="720000" y="1331550"/>
            <a:ext cx="7554300" cy="12738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Font typeface="Crete Round"/>
              <a:buChar char="●"/>
            </a:pPr>
            <a:r>
              <a:rPr lang="en" sz="1300">
                <a:solidFill>
                  <a:schemeClr val="dk1"/>
                </a:solidFill>
                <a:latin typeface="Crete Round"/>
                <a:ea typeface="Crete Round"/>
                <a:cs typeface="Crete Round"/>
                <a:sym typeface="Crete Round"/>
              </a:rPr>
              <a:t>For example, Figure 2-4 is a state machine diagram for the Watch. A small black circle initiates that BlinkHours is the initial state. A circle surrounding a small black circle indicates that StopBlinking is a final state. </a:t>
            </a:r>
            <a:endParaRPr sz="1100">
              <a:solidFill>
                <a:schemeClr val="dk1"/>
              </a:solidFill>
              <a:latin typeface="Crete Round"/>
              <a:ea typeface="Crete Round"/>
              <a:cs typeface="Crete Round"/>
              <a:sym typeface="Crete Round"/>
            </a:endParaRPr>
          </a:p>
        </p:txBody>
      </p:sp>
      <p:pic>
        <p:nvPicPr>
          <p:cNvPr id="425" name="Google Shape;425;p29"/>
          <p:cNvPicPr preferRelativeResize="0"/>
          <p:nvPr/>
        </p:nvPicPr>
        <p:blipFill>
          <a:blip r:embed="rId3">
            <a:alphaModFix/>
          </a:blip>
          <a:stretch>
            <a:fillRect/>
          </a:stretch>
        </p:blipFill>
        <p:spPr>
          <a:xfrm>
            <a:off x="2286000" y="2099250"/>
            <a:ext cx="4364476" cy="2968050"/>
          </a:xfrm>
          <a:prstGeom prst="rect">
            <a:avLst/>
          </a:prstGeom>
          <a:noFill/>
          <a:ln>
            <a:noFill/>
          </a:ln>
        </p:spPr>
      </p:pic>
      <p:sp>
        <p:nvSpPr>
          <p:cNvPr id="426" name="Google Shape;426;p2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Activity</a:t>
            </a:r>
            <a:r>
              <a:rPr b="1" lang="en" sz="3100"/>
              <a:t> Diagrams</a:t>
            </a:r>
            <a:endParaRPr b="1" sz="3100"/>
          </a:p>
        </p:txBody>
      </p:sp>
      <p:sp>
        <p:nvSpPr>
          <p:cNvPr id="432" name="Google Shape;43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30"/>
          <p:cNvSpPr txBox="1"/>
          <p:nvPr/>
        </p:nvSpPr>
        <p:spPr>
          <a:xfrm>
            <a:off x="720000" y="1331550"/>
            <a:ext cx="7554300" cy="31983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An activity diagram describes the behavior of a system in terms of activities.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Activities are modeling elements that represent the execution of a set of operations.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 execution of an activity can be triggered by the completion of other activities, by the availability of objects, or by external events.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Activity diagrams are similar to flowchart diagrams in that they can be used to represent control flow (i.e., the order in which operations occur) and data flow (i.e., the objects that are exchanged among operations).</a:t>
            </a:r>
            <a:endParaRPr sz="1500">
              <a:solidFill>
                <a:schemeClr val="dk1"/>
              </a:solidFill>
              <a:latin typeface="Crete Round"/>
              <a:ea typeface="Crete Round"/>
              <a:cs typeface="Crete Round"/>
              <a:sym typeface="Crete Round"/>
            </a:endParaRPr>
          </a:p>
        </p:txBody>
      </p:sp>
      <p:sp>
        <p:nvSpPr>
          <p:cNvPr id="434" name="Google Shape;434;p3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Activity Diagrams</a:t>
            </a:r>
            <a:r>
              <a:rPr b="1" lang="en" sz="3100"/>
              <a:t>(Cont.)</a:t>
            </a:r>
            <a:endParaRPr b="1" sz="3100"/>
          </a:p>
          <a:p>
            <a:pPr indent="0" lvl="0" marL="0" rtl="0" algn="l">
              <a:spcBef>
                <a:spcPts val="0"/>
              </a:spcBef>
              <a:spcAft>
                <a:spcPts val="0"/>
              </a:spcAft>
              <a:buNone/>
            </a:pPr>
            <a:r>
              <a:t/>
            </a:r>
            <a:endParaRPr b="1" sz="3100"/>
          </a:p>
        </p:txBody>
      </p:sp>
      <p:sp>
        <p:nvSpPr>
          <p:cNvPr id="440" name="Google Shape;44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31"/>
          <p:cNvSpPr txBox="1"/>
          <p:nvPr/>
        </p:nvSpPr>
        <p:spPr>
          <a:xfrm>
            <a:off x="720000" y="1331550"/>
            <a:ext cx="7836900" cy="20235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For example, Figure 2-5 is an activity diagram representing activities related to managing an Incident. Rounded rectangles represent activities; arrows between activities represent control flow; thick bars represent the synchronization of the control flow. </a:t>
            </a:r>
            <a:endParaRPr>
              <a:solidFill>
                <a:schemeClr val="dk1"/>
              </a:solidFill>
              <a:latin typeface="Crete Round"/>
              <a:ea typeface="Crete Round"/>
              <a:cs typeface="Crete Round"/>
              <a:sym typeface="Crete Round"/>
            </a:endParaRPr>
          </a:p>
          <a:p>
            <a:pPr indent="-317500" lvl="0" marL="457200" rtl="0" algn="just">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The activity diagram of Figure 2-5 depicts that the AllocateResources, CoordinateResources, and DocumentIncident can be initiated only after the OpenIncident activity has been completed. Similarly, the ArchiveIncident activity can be initiated only after the completion of AllocateResources, Coordinate–Resources, and DocumentIncident. These latter three activities, however, can occur concurrently.</a:t>
            </a:r>
            <a:endParaRPr>
              <a:solidFill>
                <a:schemeClr val="dk1"/>
              </a:solidFill>
              <a:latin typeface="Crete Round"/>
              <a:ea typeface="Crete Round"/>
              <a:cs typeface="Crete Round"/>
              <a:sym typeface="Crete Round"/>
            </a:endParaRPr>
          </a:p>
        </p:txBody>
      </p:sp>
      <p:pic>
        <p:nvPicPr>
          <p:cNvPr id="442" name="Google Shape;442;p31"/>
          <p:cNvPicPr preferRelativeResize="0"/>
          <p:nvPr/>
        </p:nvPicPr>
        <p:blipFill>
          <a:blip r:embed="rId3">
            <a:alphaModFix/>
          </a:blip>
          <a:stretch>
            <a:fillRect/>
          </a:stretch>
        </p:blipFill>
        <p:spPr>
          <a:xfrm>
            <a:off x="1966675" y="3214375"/>
            <a:ext cx="5343525" cy="1847850"/>
          </a:xfrm>
          <a:prstGeom prst="rect">
            <a:avLst/>
          </a:prstGeom>
          <a:noFill/>
          <a:ln>
            <a:noFill/>
          </a:ln>
        </p:spPr>
      </p:pic>
      <p:sp>
        <p:nvSpPr>
          <p:cNvPr id="443" name="Google Shape;443;p3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2"/>
          <p:cNvSpPr txBox="1"/>
          <p:nvPr>
            <p:ph type="title"/>
          </p:nvPr>
        </p:nvSpPr>
        <p:spPr>
          <a:xfrm>
            <a:off x="1128550" y="221928"/>
            <a:ext cx="6207900" cy="6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Modeling Concepts</a:t>
            </a:r>
            <a:endParaRPr i="0" sz="3100"/>
          </a:p>
        </p:txBody>
      </p:sp>
      <p:sp>
        <p:nvSpPr>
          <p:cNvPr id="449" name="Google Shape;449;p32"/>
          <p:cNvSpPr txBox="1"/>
          <p:nvPr>
            <p:ph idx="1" type="subTitle"/>
          </p:nvPr>
        </p:nvSpPr>
        <p:spPr>
          <a:xfrm flipH="1">
            <a:off x="1128550" y="1168950"/>
            <a:ext cx="6788400" cy="29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Crete Round"/>
                <a:ea typeface="Crete Round"/>
                <a:cs typeface="Crete Round"/>
                <a:sym typeface="Crete Round"/>
              </a:rPr>
              <a:t>In this section, we describe the basic concepts of modeling. </a:t>
            </a:r>
            <a:endParaRPr sz="1500">
              <a:latin typeface="Crete Round"/>
              <a:ea typeface="Crete Round"/>
              <a:cs typeface="Crete Round"/>
              <a:sym typeface="Crete Round"/>
            </a:endParaRPr>
          </a:p>
          <a:p>
            <a:pPr indent="0" lvl="0" marL="0" rtl="0" algn="just">
              <a:spcBef>
                <a:spcPts val="0"/>
              </a:spcBef>
              <a:spcAft>
                <a:spcPts val="0"/>
              </a:spcAft>
              <a:buNone/>
            </a:pPr>
            <a:r>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We define the terms system, model, and view, and discuss the purpose of modeling.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Describe relationship to programming languages and terms such as data types, classes, instances, and objects.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Describe how object-oriented modeling focuses on building an abstraction of the system environment as a basis for the system model.</a:t>
            </a:r>
            <a:endParaRPr sz="1500">
              <a:latin typeface="Crete Round"/>
              <a:ea typeface="Crete Round"/>
              <a:cs typeface="Crete Round"/>
              <a:sym typeface="Crete Round"/>
            </a:endParaRPr>
          </a:p>
        </p:txBody>
      </p:sp>
      <p:sp>
        <p:nvSpPr>
          <p:cNvPr id="450" name="Google Shape;45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3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3"/>
          <p:cNvSpPr txBox="1"/>
          <p:nvPr>
            <p:ph type="title"/>
          </p:nvPr>
        </p:nvSpPr>
        <p:spPr>
          <a:xfrm>
            <a:off x="720000" y="2562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Systems, Models, and Views</a:t>
            </a:r>
            <a:endParaRPr sz="3100"/>
          </a:p>
        </p:txBody>
      </p:sp>
      <p:sp>
        <p:nvSpPr>
          <p:cNvPr id="457" name="Google Shape;45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33"/>
          <p:cNvSpPr txBox="1"/>
          <p:nvPr/>
        </p:nvSpPr>
        <p:spPr>
          <a:xfrm>
            <a:off x="456900" y="1041950"/>
            <a:ext cx="8224500" cy="41016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System:</a:t>
            </a:r>
            <a:r>
              <a:rPr lang="en" sz="1500">
                <a:solidFill>
                  <a:schemeClr val="dk1"/>
                </a:solidFill>
                <a:latin typeface="Crete Round"/>
                <a:ea typeface="Crete Round"/>
                <a:cs typeface="Crete Round"/>
                <a:sym typeface="Crete Round"/>
              </a:rPr>
              <a:t> A system is an organized set of communicating parts, particularly engineered systems designed for specific purposes.</a:t>
            </a:r>
            <a:endParaRPr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 Examples: Cars, watches, and payroll systems are cited as instances of engineered systems, each composed of interconnected subsystems.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Model:</a:t>
            </a:r>
            <a:r>
              <a:rPr lang="en" sz="1500">
                <a:solidFill>
                  <a:schemeClr val="dk1"/>
                </a:solidFill>
                <a:latin typeface="Crete Round"/>
                <a:ea typeface="Crete Round"/>
                <a:cs typeface="Crete Round"/>
                <a:sym typeface="Crete Round"/>
              </a:rPr>
              <a:t> Modeling is employed to address the complexity of systems, providing a means to construct abstractions that focus on relevant aspects while omitting unnecessary details.</a:t>
            </a:r>
            <a:endParaRPr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 Significance: Models, simpler representations of systems, help in a divide-and-conquer approach. The modeling process starts with a basic model, gradually refining it during development, and is crucial in fields like software engineering.</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View:</a:t>
            </a:r>
            <a:r>
              <a:rPr lang="en" sz="1500">
                <a:solidFill>
                  <a:schemeClr val="dk1"/>
                </a:solidFill>
                <a:latin typeface="Crete Round"/>
                <a:ea typeface="Crete Round"/>
                <a:cs typeface="Crete Round"/>
                <a:sym typeface="Crete Round"/>
              </a:rPr>
              <a:t> Views are subsets of models designed to enhance understanding. They focus on specific aspects or levels of accuracy within a model.</a:t>
            </a:r>
            <a:endParaRPr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 Example: In the context of constructing an airplane, blueprints for the entire aircraft constitute a model, while a view might specifically address the fuel system, allowing for a more focused and understandable representation. Views can overlap, such as an electrical wiring view that includes wiring for both the fuel system and other components.</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p:txBody>
      </p:sp>
      <p:sp>
        <p:nvSpPr>
          <p:cNvPr id="459" name="Google Shape;459;p3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r>
              <a:rPr lang="en"/>
              <a:t> </a:t>
            </a:r>
            <a:endParaRPr>
              <a:solidFill>
                <a:schemeClr val="dk1"/>
              </a:solidFill>
            </a:endParaRPr>
          </a:p>
        </p:txBody>
      </p:sp>
      <p:sp>
        <p:nvSpPr>
          <p:cNvPr id="316" name="Google Shape;316;p16"/>
          <p:cNvSpPr txBox="1"/>
          <p:nvPr/>
        </p:nvSpPr>
        <p:spPr>
          <a:xfrm>
            <a:off x="720000" y="1195575"/>
            <a:ext cx="6867600" cy="2887200"/>
          </a:xfrm>
          <a:prstGeom prst="rect">
            <a:avLst/>
          </a:prstGeom>
          <a:noFill/>
          <a:ln>
            <a:noFill/>
          </a:ln>
        </p:spPr>
        <p:txBody>
          <a:bodyPr anchorCtr="0" anchor="t" bIns="91425" lIns="91425" spcFirstLastPara="1" rIns="0" wrap="square" tIns="91425">
            <a:noAutofit/>
          </a:bodyPr>
          <a:lstStyle/>
          <a:p>
            <a:pPr indent="-349250" lvl="0" marL="457200" rtl="0" algn="l">
              <a:lnSpc>
                <a:spcPct val="115000"/>
              </a:lnSpc>
              <a:spcBef>
                <a:spcPts val="0"/>
              </a:spcBef>
              <a:spcAft>
                <a:spcPts val="0"/>
              </a:spcAft>
              <a:buClr>
                <a:schemeClr val="dk1"/>
              </a:buClr>
              <a:buSzPts val="1900"/>
              <a:buFont typeface="Crete Round"/>
              <a:buChar char="●"/>
            </a:pPr>
            <a:r>
              <a:rPr lang="en" sz="1900">
                <a:solidFill>
                  <a:schemeClr val="dk1"/>
                </a:solidFill>
                <a:latin typeface="Crete Round"/>
                <a:ea typeface="Crete Round"/>
                <a:cs typeface="Crete Round"/>
                <a:sym typeface="Crete Round"/>
              </a:rPr>
              <a:t>Introduction</a:t>
            </a:r>
            <a:endParaRPr sz="1900">
              <a:solidFill>
                <a:schemeClr val="dk1"/>
              </a:solidFill>
              <a:latin typeface="Crete Round"/>
              <a:ea typeface="Crete Round"/>
              <a:cs typeface="Crete Round"/>
              <a:sym typeface="Crete Round"/>
            </a:endParaRPr>
          </a:p>
          <a:p>
            <a:pPr indent="-349250" lvl="0" marL="457200" rtl="0" algn="l">
              <a:lnSpc>
                <a:spcPct val="115000"/>
              </a:lnSpc>
              <a:spcBef>
                <a:spcPts val="0"/>
              </a:spcBef>
              <a:spcAft>
                <a:spcPts val="0"/>
              </a:spcAft>
              <a:buClr>
                <a:schemeClr val="dk1"/>
              </a:buClr>
              <a:buSzPts val="1900"/>
              <a:buFont typeface="Crete Round"/>
              <a:buChar char="●"/>
            </a:pPr>
            <a:r>
              <a:rPr lang="en" sz="1900">
                <a:solidFill>
                  <a:schemeClr val="dk1"/>
                </a:solidFill>
                <a:latin typeface="Crete Round"/>
                <a:ea typeface="Crete Round"/>
                <a:cs typeface="Crete Round"/>
                <a:sym typeface="Crete Round"/>
              </a:rPr>
              <a:t>An Overview of UML</a:t>
            </a:r>
            <a:endParaRPr sz="1900">
              <a:solidFill>
                <a:schemeClr val="dk1"/>
              </a:solidFill>
              <a:latin typeface="Crete Round"/>
              <a:ea typeface="Crete Round"/>
              <a:cs typeface="Crete Round"/>
              <a:sym typeface="Crete Round"/>
            </a:endParaRPr>
          </a:p>
          <a:p>
            <a:pPr indent="-349250" lvl="0" marL="457200" rtl="0" algn="l">
              <a:lnSpc>
                <a:spcPct val="115000"/>
              </a:lnSpc>
              <a:spcBef>
                <a:spcPts val="0"/>
              </a:spcBef>
              <a:spcAft>
                <a:spcPts val="0"/>
              </a:spcAft>
              <a:buClr>
                <a:schemeClr val="dk1"/>
              </a:buClr>
              <a:buSzPts val="1900"/>
              <a:buFont typeface="Crete Round"/>
              <a:buChar char="●"/>
            </a:pPr>
            <a:r>
              <a:rPr lang="en" sz="1900">
                <a:solidFill>
                  <a:schemeClr val="dk1"/>
                </a:solidFill>
                <a:latin typeface="Crete Round"/>
                <a:ea typeface="Crete Round"/>
                <a:cs typeface="Crete Round"/>
                <a:sym typeface="Crete Round"/>
              </a:rPr>
              <a:t> Modeling Concepts</a:t>
            </a:r>
            <a:endParaRPr sz="1900">
              <a:solidFill>
                <a:schemeClr val="dk1"/>
              </a:solidFill>
              <a:latin typeface="Crete Round"/>
              <a:ea typeface="Crete Round"/>
              <a:cs typeface="Crete Round"/>
              <a:sym typeface="Crete Round"/>
            </a:endParaRPr>
          </a:p>
          <a:p>
            <a:pPr indent="-349250" lvl="0" marL="457200" rtl="0" algn="l">
              <a:lnSpc>
                <a:spcPct val="115000"/>
              </a:lnSpc>
              <a:spcBef>
                <a:spcPts val="0"/>
              </a:spcBef>
              <a:spcAft>
                <a:spcPts val="0"/>
              </a:spcAft>
              <a:buClr>
                <a:schemeClr val="dk1"/>
              </a:buClr>
              <a:buSzPts val="1900"/>
              <a:buFont typeface="Crete Round"/>
              <a:buChar char="●"/>
            </a:pPr>
            <a:r>
              <a:rPr lang="en" sz="1900">
                <a:solidFill>
                  <a:schemeClr val="dk1"/>
                </a:solidFill>
                <a:latin typeface="Crete Round"/>
                <a:ea typeface="Crete Round"/>
                <a:cs typeface="Crete Round"/>
                <a:sym typeface="Crete Round"/>
              </a:rPr>
              <a:t>A Deeper View into UML</a:t>
            </a:r>
            <a:endParaRPr sz="1900">
              <a:solidFill>
                <a:schemeClr val="dk1"/>
              </a:solidFill>
              <a:latin typeface="Crete Round"/>
              <a:ea typeface="Crete Round"/>
              <a:cs typeface="Crete Round"/>
              <a:sym typeface="Crete Round"/>
            </a:endParaRPr>
          </a:p>
        </p:txBody>
      </p:sp>
      <p:sp>
        <p:nvSpPr>
          <p:cNvPr id="317" name="Google Shape;31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4"/>
          <p:cNvSpPr txBox="1"/>
          <p:nvPr>
            <p:ph type="title"/>
          </p:nvPr>
        </p:nvSpPr>
        <p:spPr>
          <a:xfrm>
            <a:off x="720000" y="2562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Systems, Models, and Views (Cont.)</a:t>
            </a:r>
            <a:endParaRPr sz="3100"/>
          </a:p>
        </p:txBody>
      </p:sp>
      <p:sp>
        <p:nvSpPr>
          <p:cNvPr id="465" name="Google Shape;46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34"/>
          <p:cNvSpPr txBox="1"/>
          <p:nvPr/>
        </p:nvSpPr>
        <p:spPr>
          <a:xfrm>
            <a:off x="456900" y="1041950"/>
            <a:ext cx="8224500" cy="410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p:txBody>
      </p:sp>
      <p:pic>
        <p:nvPicPr>
          <p:cNvPr id="467" name="Google Shape;467;p34"/>
          <p:cNvPicPr preferRelativeResize="0"/>
          <p:nvPr/>
        </p:nvPicPr>
        <p:blipFill>
          <a:blip r:embed="rId3">
            <a:alphaModFix/>
          </a:blip>
          <a:stretch>
            <a:fillRect/>
          </a:stretch>
        </p:blipFill>
        <p:spPr>
          <a:xfrm>
            <a:off x="768105" y="1194350"/>
            <a:ext cx="7952044" cy="3663400"/>
          </a:xfrm>
          <a:prstGeom prst="rect">
            <a:avLst/>
          </a:prstGeom>
          <a:noFill/>
          <a:ln>
            <a:noFill/>
          </a:ln>
        </p:spPr>
      </p:pic>
      <p:sp>
        <p:nvSpPr>
          <p:cNvPr id="468" name="Google Shape;468;p3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5"/>
          <p:cNvSpPr txBox="1"/>
          <p:nvPr>
            <p:ph type="title"/>
          </p:nvPr>
        </p:nvSpPr>
        <p:spPr>
          <a:xfrm>
            <a:off x="720000" y="2562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Notations</a:t>
            </a:r>
            <a:endParaRPr sz="3100"/>
          </a:p>
        </p:txBody>
      </p:sp>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35"/>
          <p:cNvSpPr txBox="1"/>
          <p:nvPr/>
        </p:nvSpPr>
        <p:spPr>
          <a:xfrm>
            <a:off x="456900" y="1041950"/>
            <a:ext cx="8224500" cy="410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Crete Round"/>
              <a:buChar char="●"/>
            </a:pPr>
            <a:r>
              <a:rPr b="1" lang="en">
                <a:solidFill>
                  <a:schemeClr val="dk1"/>
                </a:solidFill>
                <a:latin typeface="Crete Round"/>
                <a:ea typeface="Crete Round"/>
                <a:cs typeface="Crete Round"/>
                <a:sym typeface="Crete Round"/>
              </a:rPr>
              <a:t>Notations:</a:t>
            </a:r>
            <a:r>
              <a:rPr lang="en">
                <a:solidFill>
                  <a:schemeClr val="dk1"/>
                </a:solidFill>
                <a:latin typeface="Crete Round"/>
                <a:ea typeface="Crete Round"/>
                <a:cs typeface="Crete Round"/>
                <a:sym typeface="Crete Round"/>
              </a:rPr>
              <a:t> </a:t>
            </a:r>
            <a:r>
              <a:rPr lang="en">
                <a:solidFill>
                  <a:schemeClr val="dk1"/>
                </a:solidFill>
                <a:latin typeface="Crete Round"/>
                <a:ea typeface="Crete Round"/>
                <a:cs typeface="Crete Round"/>
                <a:sym typeface="Crete Round"/>
              </a:rPr>
              <a:t>Notations are graphical or textual rules for representing views. A UML class diagram is a graphical view of the object model. </a:t>
            </a:r>
            <a:endParaRPr>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a:solidFill>
                  <a:schemeClr val="dk1"/>
                </a:solidFill>
                <a:latin typeface="Crete Round"/>
                <a:ea typeface="Crete Round"/>
                <a:cs typeface="Crete Round"/>
                <a:sym typeface="Crete Round"/>
              </a:rPr>
              <a:t>In wiring diagrams, each connected line represents a different wire or bundle of wires. In UML class diagrams, a rectangle with a title represents a class. A line between two rectangles represents a relationship between the two corresponding classes. Note that different notations can be used to represent the same view (Figure 2-7).</a:t>
            </a:r>
            <a:endParaRPr>
              <a:solidFill>
                <a:schemeClr val="dk1"/>
              </a:solidFill>
              <a:latin typeface="Crete Round"/>
              <a:ea typeface="Crete Round"/>
              <a:cs typeface="Crete Round"/>
              <a:sym typeface="Crete Round"/>
            </a:endParaRPr>
          </a:p>
        </p:txBody>
      </p:sp>
      <p:pic>
        <p:nvPicPr>
          <p:cNvPr id="476" name="Google Shape;476;p35"/>
          <p:cNvPicPr preferRelativeResize="0"/>
          <p:nvPr/>
        </p:nvPicPr>
        <p:blipFill>
          <a:blip r:embed="rId3">
            <a:alphaModFix/>
          </a:blip>
          <a:stretch>
            <a:fillRect/>
          </a:stretch>
        </p:blipFill>
        <p:spPr>
          <a:xfrm>
            <a:off x="1688939" y="2467875"/>
            <a:ext cx="5998436" cy="2675625"/>
          </a:xfrm>
          <a:prstGeom prst="rect">
            <a:avLst/>
          </a:prstGeom>
          <a:noFill/>
          <a:ln>
            <a:noFill/>
          </a:ln>
        </p:spPr>
      </p:pic>
      <p:sp>
        <p:nvSpPr>
          <p:cNvPr id="477" name="Google Shape;477;p3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Abstract Data Types, and Instances </a:t>
            </a:r>
            <a:endParaRPr/>
          </a:p>
        </p:txBody>
      </p:sp>
      <p:sp>
        <p:nvSpPr>
          <p:cNvPr id="483" name="Google Shape;48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36"/>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Data Types:</a:t>
            </a:r>
            <a:endParaRPr b="1"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 Definition: </a:t>
            </a:r>
            <a:r>
              <a:rPr lang="en" sz="1500">
                <a:solidFill>
                  <a:schemeClr val="dk1"/>
                </a:solidFill>
                <a:latin typeface="Crete Round"/>
                <a:ea typeface="Crete Round"/>
                <a:cs typeface="Crete Round"/>
                <a:sym typeface="Crete Round"/>
              </a:rPr>
              <a:t>In the context of programming languages, a data type is an abstraction with a unique name, representing a set of values (instances) along with defined operations.</a:t>
            </a:r>
            <a:endParaRPr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 Example: In Java, the data type "int" includes all signed integers between –232 and 232 – 1, with valid operations being arithmetic operations and functions/methods that use "int" as a parameter.</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Abstract Data Types (ADTs):</a:t>
            </a:r>
            <a:endParaRPr b="1"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Definition: An abstract data type is a data type defined by an implementation-independent specification. Abstract data types enable developers to reason about a set of instances without looking at a specific implementation of the abstract data type. </a:t>
            </a:r>
            <a:endParaRPr sz="1500">
              <a:solidFill>
                <a:schemeClr val="dk1"/>
              </a:solidFill>
              <a:latin typeface="Crete Round"/>
              <a:ea typeface="Crete Round"/>
              <a:cs typeface="Crete Round"/>
              <a:sym typeface="Crete Round"/>
            </a:endParaRPr>
          </a:p>
          <a:p>
            <a:pPr indent="0" lvl="0" marL="914400" rtl="0" algn="just">
              <a:spcBef>
                <a:spcPts val="0"/>
              </a:spcBef>
              <a:spcAft>
                <a:spcPts val="0"/>
              </a:spcAft>
              <a:buNone/>
            </a:pPr>
            <a:r>
              <a:rPr lang="en" sz="1500">
                <a:solidFill>
                  <a:schemeClr val="dk1"/>
                </a:solidFill>
                <a:latin typeface="Crete Round"/>
                <a:ea typeface="Crete Round"/>
                <a:cs typeface="Crete Round"/>
                <a:sym typeface="Crete Round"/>
              </a:rPr>
              <a:t>- Significance: ADTs, such as sets and sequences, can have various implementations optimizing different criteria. Developers interact with ADTs based on semantics, without needing to understand the internal representations.</a:t>
            </a:r>
            <a:endParaRPr sz="1500">
              <a:solidFill>
                <a:schemeClr val="dk1"/>
              </a:solidFill>
              <a:latin typeface="Crete Round"/>
              <a:ea typeface="Crete Round"/>
              <a:cs typeface="Crete Round"/>
              <a:sym typeface="Crete Round"/>
            </a:endParaRPr>
          </a:p>
        </p:txBody>
      </p:sp>
      <p:sp>
        <p:nvSpPr>
          <p:cNvPr id="485" name="Google Shape;485;p3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Abstract Data Types, and Instances </a:t>
            </a:r>
            <a:endParaRPr/>
          </a:p>
          <a:p>
            <a:pPr indent="0" lvl="0" marL="0" rtl="0" algn="l">
              <a:spcBef>
                <a:spcPts val="0"/>
              </a:spcBef>
              <a:spcAft>
                <a:spcPts val="0"/>
              </a:spcAft>
              <a:buNone/>
            </a:pPr>
            <a:r>
              <a:rPr lang="en"/>
              <a:t>(Cont.)</a:t>
            </a:r>
            <a:endParaRPr/>
          </a:p>
        </p:txBody>
      </p:sp>
      <p:sp>
        <p:nvSpPr>
          <p:cNvPr id="491" name="Google Shape;49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37"/>
          <p:cNvSpPr txBox="1"/>
          <p:nvPr/>
        </p:nvSpPr>
        <p:spPr>
          <a:xfrm>
            <a:off x="456900" y="14536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Instances:</a:t>
            </a:r>
            <a:endParaRPr b="1"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Definition: Instances refer to individual values belonging to a specific data type or abstract data type, conforming to the defined characteristics and operations.</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For an abstract data type "Person," instances involve specific individuals, and operations like `getName()` and `getSocialSecurityNumber()` can be performed. The internal storage details, such as representing the social security number as a number or a string, are implementation decisions hidden from the rest of the system.</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b="1" sz="1500">
              <a:solidFill>
                <a:schemeClr val="dk1"/>
              </a:solidFill>
              <a:latin typeface="Crete Round"/>
              <a:ea typeface="Crete Round"/>
              <a:cs typeface="Crete Round"/>
              <a:sym typeface="Crete Round"/>
            </a:endParaRPr>
          </a:p>
        </p:txBody>
      </p:sp>
      <p:sp>
        <p:nvSpPr>
          <p:cNvPr id="493" name="Google Shape;493;p3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8"/>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Abstract Classes, and Objects </a:t>
            </a:r>
            <a:endParaRPr/>
          </a:p>
        </p:txBody>
      </p:sp>
      <p:sp>
        <p:nvSpPr>
          <p:cNvPr id="499" name="Google Shape;49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38"/>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Classes:</a:t>
            </a:r>
            <a:r>
              <a:rPr lang="en" sz="1500">
                <a:solidFill>
                  <a:schemeClr val="dk1"/>
                </a:solidFill>
                <a:latin typeface="Crete Round"/>
                <a:ea typeface="Crete Round"/>
                <a:cs typeface="Crete Round"/>
                <a:sym typeface="Crete Round"/>
              </a:rPr>
              <a:t> Classes are abstractions in object-oriented modeling and programming languages that encapsulate both structure and behavior. </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Unlike abstract data types, classes can be defined in terms of other classes using inheritance, where a subclass refines a superclass by adding new attributes and operations.</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 class defines operations that can be applied to its instances and attributes that apply to all instances, each with a unique name and type.</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Abstract Classes:</a:t>
            </a:r>
            <a:r>
              <a:rPr lang="en" sz="1500">
                <a:solidFill>
                  <a:schemeClr val="dk1"/>
                </a:solidFill>
                <a:latin typeface="Crete Round"/>
                <a:ea typeface="Crete Round"/>
                <a:cs typeface="Crete Round"/>
                <a:sym typeface="Crete Round"/>
              </a:rPr>
              <a:t> Abstract classes result from an inheritance relationship aimed at modeling shared attributes and operations. They are not meant to be instantiated and often represent generalized concepts in the application domain.</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In chemistry, "OrganicCompound" is an abstract class, and in Java, "Collection" is an abstract class serving as a generalization for collection classes like LinkedList or ArrayList.</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p:txBody>
      </p:sp>
      <p:sp>
        <p:nvSpPr>
          <p:cNvPr id="501" name="Google Shape;501;p3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9"/>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Abstract Classes, and Objects (Cont.)</a:t>
            </a:r>
            <a:endParaRPr/>
          </a:p>
        </p:txBody>
      </p:sp>
      <p:sp>
        <p:nvSpPr>
          <p:cNvPr id="507" name="Google Shape;50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8" name="Google Shape;508;p39"/>
          <p:cNvPicPr preferRelativeResize="0"/>
          <p:nvPr/>
        </p:nvPicPr>
        <p:blipFill>
          <a:blip r:embed="rId3">
            <a:alphaModFix/>
          </a:blip>
          <a:stretch>
            <a:fillRect/>
          </a:stretch>
        </p:blipFill>
        <p:spPr>
          <a:xfrm>
            <a:off x="645375" y="1000850"/>
            <a:ext cx="7853248" cy="3990250"/>
          </a:xfrm>
          <a:prstGeom prst="rect">
            <a:avLst/>
          </a:prstGeom>
          <a:noFill/>
          <a:ln>
            <a:noFill/>
          </a:ln>
        </p:spPr>
      </p:pic>
      <p:sp>
        <p:nvSpPr>
          <p:cNvPr id="509" name="Google Shape;509;p3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0"/>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Abstract Classes, and Objects </a:t>
            </a:r>
            <a:r>
              <a:rPr lang="en"/>
              <a:t>(Cont.)</a:t>
            </a:r>
            <a:endParaRPr/>
          </a:p>
        </p:txBody>
      </p:sp>
      <p:sp>
        <p:nvSpPr>
          <p:cNvPr id="515" name="Google Shape;51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6" name="Google Shape;516;p40"/>
          <p:cNvPicPr preferRelativeResize="0"/>
          <p:nvPr/>
        </p:nvPicPr>
        <p:blipFill>
          <a:blip r:embed="rId3">
            <a:alphaModFix/>
          </a:blip>
          <a:stretch>
            <a:fillRect/>
          </a:stretch>
        </p:blipFill>
        <p:spPr>
          <a:xfrm>
            <a:off x="452213" y="1640525"/>
            <a:ext cx="8372474" cy="2561220"/>
          </a:xfrm>
          <a:prstGeom prst="rect">
            <a:avLst/>
          </a:prstGeom>
          <a:noFill/>
          <a:ln>
            <a:noFill/>
          </a:ln>
        </p:spPr>
      </p:pic>
      <p:sp>
        <p:nvSpPr>
          <p:cNvPr id="517" name="Google Shape;517;p4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1"/>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Abstract Classes, and Objects </a:t>
            </a:r>
            <a:r>
              <a:rPr lang="en"/>
              <a:t>(Cont.)</a:t>
            </a:r>
            <a:endParaRPr/>
          </a:p>
        </p:txBody>
      </p:sp>
      <p:sp>
        <p:nvSpPr>
          <p:cNvPr id="523" name="Google Shape;52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41"/>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Objects:</a:t>
            </a:r>
            <a:r>
              <a:rPr lang="en" sz="1500">
                <a:solidFill>
                  <a:schemeClr val="dk1"/>
                </a:solidFill>
                <a:latin typeface="Crete Round"/>
                <a:ea typeface="Crete Round"/>
                <a:cs typeface="Crete Round"/>
                <a:sym typeface="Crete Round"/>
              </a:rPr>
              <a:t> Objects are instances of classes, possessing identity and storing attribute values. Each object belongs to a specific class.</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In UML, instances are depicted by rectangles with underlined names to distinguish them from classes. Objects have visibility of their attributes, and their attributes may be visible to other parts of the system in some programming languages like Java.</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b="1"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p:txBody>
      </p:sp>
      <p:pic>
        <p:nvPicPr>
          <p:cNvPr id="525" name="Google Shape;525;p41"/>
          <p:cNvPicPr preferRelativeResize="0"/>
          <p:nvPr/>
        </p:nvPicPr>
        <p:blipFill>
          <a:blip r:embed="rId3">
            <a:alphaModFix/>
          </a:blip>
          <a:stretch>
            <a:fillRect/>
          </a:stretch>
        </p:blipFill>
        <p:spPr>
          <a:xfrm>
            <a:off x="1223324" y="2501350"/>
            <a:ext cx="7077249" cy="2433650"/>
          </a:xfrm>
          <a:prstGeom prst="rect">
            <a:avLst/>
          </a:prstGeom>
          <a:noFill/>
          <a:ln>
            <a:noFill/>
          </a:ln>
        </p:spPr>
      </p:pic>
      <p:sp>
        <p:nvSpPr>
          <p:cNvPr id="526" name="Google Shape;526;p4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2"/>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Event Classes, Events, and Messages</a:t>
            </a:r>
            <a:endParaRPr sz="3000"/>
          </a:p>
        </p:txBody>
      </p:sp>
      <p:sp>
        <p:nvSpPr>
          <p:cNvPr id="532" name="Google Shape;53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42"/>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Event Classes</a:t>
            </a:r>
            <a:r>
              <a:rPr lang="en" sz="1500">
                <a:solidFill>
                  <a:schemeClr val="dk1"/>
                </a:solidFill>
                <a:latin typeface="Crete Round"/>
                <a:ea typeface="Crete Round"/>
                <a:cs typeface="Crete Round"/>
                <a:sym typeface="Crete Round"/>
              </a:rPr>
              <a:t>: Event classes serve as abstractions representing a specific kind of event, indicating a shared, common response from the system.</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An event class might be "ButtonPressEvent," encapsulating instances where a button is pressed, and the system responds uniformly to such occurrences.</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Events:</a:t>
            </a:r>
            <a:r>
              <a:rPr lang="en" sz="1500">
                <a:solidFill>
                  <a:schemeClr val="dk1"/>
                </a:solidFill>
                <a:latin typeface="Crete Round"/>
                <a:ea typeface="Crete Round"/>
                <a:cs typeface="Crete Round"/>
                <a:sym typeface="Crete Round"/>
              </a:rPr>
              <a:t> Events are instances of event classes, representing actual occurrences in the system that trigger a response.</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An event instance could be "WatchUser presses the left button," signaling a tangible and relevant happening within the system.</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Messages:</a:t>
            </a:r>
            <a:r>
              <a:rPr lang="en" sz="1500">
                <a:solidFill>
                  <a:schemeClr val="dk1"/>
                </a:solidFill>
                <a:latin typeface="Crete Round"/>
                <a:ea typeface="Crete Round"/>
                <a:cs typeface="Crete Round"/>
                <a:sym typeface="Crete Round"/>
              </a:rPr>
              <a:t> Messages are a means of communication between objects in a system, initiated by sending objects to request the execution of an operation in receiving objects. They consist of a name and a set of arguments.</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In a system, a message could be the "getTime()" message sent by the :Watch object to the :Time object, resulting in the retrieval of the current time. The message includes the name ("getTime") and any required arguments.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t/>
            </a:r>
            <a:endParaRPr sz="1500">
              <a:solidFill>
                <a:schemeClr val="dk1"/>
              </a:solidFill>
              <a:latin typeface="Crete Round"/>
              <a:ea typeface="Crete Round"/>
              <a:cs typeface="Crete Round"/>
              <a:sym typeface="Crete Round"/>
            </a:endParaRPr>
          </a:p>
        </p:txBody>
      </p:sp>
      <p:sp>
        <p:nvSpPr>
          <p:cNvPr id="534" name="Google Shape;534;p4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3"/>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Event Classes, Events, and Messages (Cont.)</a:t>
            </a:r>
            <a:endParaRPr sz="3000"/>
          </a:p>
        </p:txBody>
      </p:sp>
      <p:sp>
        <p:nvSpPr>
          <p:cNvPr id="540" name="Google Shape;54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43"/>
          <p:cNvPicPr preferRelativeResize="0"/>
          <p:nvPr/>
        </p:nvPicPr>
        <p:blipFill>
          <a:blip r:embed="rId3">
            <a:alphaModFix/>
          </a:blip>
          <a:stretch>
            <a:fillRect/>
          </a:stretch>
        </p:blipFill>
        <p:spPr>
          <a:xfrm>
            <a:off x="1027050" y="974750"/>
            <a:ext cx="7333433" cy="3990250"/>
          </a:xfrm>
          <a:prstGeom prst="rect">
            <a:avLst/>
          </a:prstGeom>
          <a:noFill/>
          <a:ln>
            <a:noFill/>
          </a:ln>
        </p:spPr>
      </p:pic>
      <p:sp>
        <p:nvSpPr>
          <p:cNvPr id="542" name="Google Shape;542;p4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746350" y="733525"/>
            <a:ext cx="4897500" cy="7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Book</a:t>
            </a:r>
            <a:endParaRPr/>
          </a:p>
        </p:txBody>
      </p:sp>
      <p:sp>
        <p:nvSpPr>
          <p:cNvPr id="323" name="Google Shape;323;p17"/>
          <p:cNvSpPr txBox="1"/>
          <p:nvPr>
            <p:ph idx="1" type="subTitle"/>
          </p:nvPr>
        </p:nvSpPr>
        <p:spPr>
          <a:xfrm>
            <a:off x="746350" y="1928625"/>
            <a:ext cx="5807100" cy="2196600"/>
          </a:xfrm>
          <a:prstGeom prst="rect">
            <a:avLst/>
          </a:prstGeom>
        </p:spPr>
        <p:txBody>
          <a:bodyPr anchorCtr="0" anchor="t" bIns="91425" lIns="91425" spcFirstLastPara="1" rIns="91425" wrap="square" tIns="91425">
            <a:noAutofit/>
          </a:bodyPr>
          <a:lstStyle/>
          <a:p>
            <a:pPr indent="-298450" lvl="0" marL="342900" rtl="0" algn="l">
              <a:lnSpc>
                <a:spcPct val="150000"/>
              </a:lnSpc>
              <a:spcBef>
                <a:spcPts val="0"/>
              </a:spcBef>
              <a:spcAft>
                <a:spcPts val="0"/>
              </a:spcAft>
              <a:buClr>
                <a:schemeClr val="dk1"/>
              </a:buClr>
              <a:buSzPts val="1700"/>
              <a:buFont typeface="EB Garamond Medium"/>
              <a:buChar char="❖"/>
            </a:pPr>
            <a:r>
              <a:rPr lang="en" sz="1700">
                <a:latin typeface="EB Garamond Medium"/>
                <a:ea typeface="EB Garamond Medium"/>
                <a:cs typeface="EB Garamond Medium"/>
                <a:sym typeface="EB Garamond Medium"/>
              </a:rPr>
              <a:t>Object-oriented Software Engineering: Using UML, Patterns, and Java; 3</a:t>
            </a:r>
            <a:r>
              <a:rPr baseline="30000" lang="en" sz="1700">
                <a:latin typeface="EB Garamond Medium"/>
                <a:ea typeface="EB Garamond Medium"/>
                <a:cs typeface="EB Garamond Medium"/>
                <a:sym typeface="EB Garamond Medium"/>
              </a:rPr>
              <a:t>rd</a:t>
            </a:r>
            <a:r>
              <a:rPr lang="en" sz="1700">
                <a:latin typeface="EB Garamond Medium"/>
                <a:ea typeface="EB Garamond Medium"/>
                <a:cs typeface="EB Garamond Medium"/>
                <a:sym typeface="EB Garamond Medium"/>
              </a:rPr>
              <a:t> Edition; Bernd Bruegge, Allen H. Dutoit</a:t>
            </a:r>
            <a:endParaRPr sz="1700">
              <a:latin typeface="EB Garamond Medium"/>
              <a:ea typeface="EB Garamond Medium"/>
              <a:cs typeface="EB Garamond Medium"/>
              <a:sym typeface="EB Garamond Medium"/>
            </a:endParaRPr>
          </a:p>
          <a:p>
            <a:pPr indent="0" lvl="0" marL="0" rtl="0" algn="l">
              <a:spcBef>
                <a:spcPts val="0"/>
              </a:spcBef>
              <a:spcAft>
                <a:spcPts val="0"/>
              </a:spcAft>
              <a:buNone/>
            </a:pPr>
            <a:r>
              <a:t/>
            </a:r>
            <a:endParaRPr sz="1700">
              <a:latin typeface="EB Garamond Medium"/>
              <a:ea typeface="EB Garamond Medium"/>
              <a:cs typeface="EB Garamond Medium"/>
              <a:sym typeface="EB Garamond Medium"/>
            </a:endParaRPr>
          </a:p>
        </p:txBody>
      </p:sp>
      <p:sp>
        <p:nvSpPr>
          <p:cNvPr id="324" name="Google Shape;32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4"/>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Object-Oriented Modeling</a:t>
            </a:r>
            <a:endParaRPr sz="3000"/>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44"/>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 </a:t>
            </a:r>
            <a:r>
              <a:rPr b="1" lang="en" sz="1500">
                <a:solidFill>
                  <a:schemeClr val="dk1"/>
                </a:solidFill>
                <a:latin typeface="Crete Round"/>
                <a:ea typeface="Crete Round"/>
                <a:cs typeface="Crete Round"/>
                <a:sym typeface="Crete Round"/>
              </a:rPr>
              <a:t>application domain</a:t>
            </a:r>
            <a:r>
              <a:rPr lang="en" sz="1500">
                <a:solidFill>
                  <a:schemeClr val="dk1"/>
                </a:solidFill>
                <a:latin typeface="Crete Round"/>
                <a:ea typeface="Crete Round"/>
                <a:cs typeface="Crete Round"/>
                <a:sym typeface="Crete Round"/>
              </a:rPr>
              <a:t> represents all aspects of the user’s problem. This includes the physical environment, the users and other people, their work processes, and so on.</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 </a:t>
            </a:r>
            <a:r>
              <a:rPr b="1" lang="en" sz="1500">
                <a:solidFill>
                  <a:schemeClr val="dk1"/>
                </a:solidFill>
                <a:latin typeface="Crete Round"/>
                <a:ea typeface="Crete Round"/>
                <a:cs typeface="Crete Round"/>
                <a:sym typeface="Crete Round"/>
              </a:rPr>
              <a:t>solution domain</a:t>
            </a:r>
            <a:r>
              <a:rPr lang="en" sz="1500">
                <a:solidFill>
                  <a:schemeClr val="dk1"/>
                </a:solidFill>
                <a:latin typeface="Crete Round"/>
                <a:ea typeface="Crete Round"/>
                <a:cs typeface="Crete Round"/>
                <a:sym typeface="Crete Round"/>
              </a:rPr>
              <a:t> is the modeling space of all possible systems. Modeling in the solution domain represents the system design and object design activities of the development process. The solution domain model is much richer and more volatile than the application domain model.</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Object-oriented analysis</a:t>
            </a:r>
            <a:r>
              <a:rPr lang="en" sz="1500">
                <a:solidFill>
                  <a:schemeClr val="dk1"/>
                </a:solidFill>
                <a:latin typeface="Crete Round"/>
                <a:ea typeface="Crete Round"/>
                <a:cs typeface="Crete Round"/>
                <a:sym typeface="Crete Round"/>
              </a:rPr>
              <a:t> is concerned with modeling the application domain. </a:t>
            </a:r>
            <a:r>
              <a:rPr b="1" lang="en" sz="1500">
                <a:solidFill>
                  <a:schemeClr val="dk1"/>
                </a:solidFill>
                <a:latin typeface="Crete Round"/>
                <a:ea typeface="Crete Round"/>
                <a:cs typeface="Crete Round"/>
                <a:sym typeface="Crete Round"/>
              </a:rPr>
              <a:t>Object-oriented design</a:t>
            </a:r>
            <a:r>
              <a:rPr lang="en" sz="1500">
                <a:solidFill>
                  <a:schemeClr val="dk1"/>
                </a:solidFill>
                <a:latin typeface="Crete Round"/>
                <a:ea typeface="Crete Round"/>
                <a:cs typeface="Crete Round"/>
                <a:sym typeface="Crete Round"/>
              </a:rPr>
              <a:t> is concerned with modeling the solution domain. Both modeling activities use the same representations (i.e., classes and objects).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In object-oriented analysis and design, the application domain model is also part of the system model.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For example, an air traffic control system has a TrafficController class to represent individual users, their preferences, and log information. The system also has an Aircraft class to represent information associated with the tracked aircraft. TrafficController and Aircraft are application domain concepts that are encoded into the system </a:t>
            </a:r>
            <a:endParaRPr sz="1500">
              <a:solidFill>
                <a:schemeClr val="dk1"/>
              </a:solidFill>
              <a:latin typeface="Crete Round"/>
              <a:ea typeface="Crete Round"/>
              <a:cs typeface="Crete Round"/>
              <a:sym typeface="Crete Round"/>
            </a:endParaRPr>
          </a:p>
        </p:txBody>
      </p:sp>
      <p:sp>
        <p:nvSpPr>
          <p:cNvPr id="550" name="Google Shape;550;p4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Object-Oriented Modeling (Cont.)</a:t>
            </a:r>
            <a:endParaRPr sz="3000"/>
          </a:p>
        </p:txBody>
      </p:sp>
      <p:sp>
        <p:nvSpPr>
          <p:cNvPr id="556" name="Google Shape;55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7" name="Google Shape;557;p45"/>
          <p:cNvPicPr preferRelativeResize="0"/>
          <p:nvPr/>
        </p:nvPicPr>
        <p:blipFill>
          <a:blip r:embed="rId3">
            <a:alphaModFix/>
          </a:blip>
          <a:stretch>
            <a:fillRect/>
          </a:stretch>
        </p:blipFill>
        <p:spPr>
          <a:xfrm>
            <a:off x="1705900" y="1209725"/>
            <a:ext cx="5991225" cy="3305175"/>
          </a:xfrm>
          <a:prstGeom prst="rect">
            <a:avLst/>
          </a:prstGeom>
          <a:noFill/>
          <a:ln>
            <a:noFill/>
          </a:ln>
        </p:spPr>
      </p:pic>
      <p:sp>
        <p:nvSpPr>
          <p:cNvPr id="558" name="Google Shape;558;p4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6"/>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Falsification and Prototyping</a:t>
            </a:r>
            <a:endParaRPr/>
          </a:p>
        </p:txBody>
      </p:sp>
      <p:sp>
        <p:nvSpPr>
          <p:cNvPr id="564" name="Google Shape;5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46"/>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Falsification:</a:t>
            </a:r>
            <a:r>
              <a:rPr lang="en" sz="1500">
                <a:solidFill>
                  <a:schemeClr val="dk1"/>
                </a:solidFill>
                <a:latin typeface="Crete Round"/>
                <a:ea typeface="Crete Round"/>
                <a:cs typeface="Crete Round"/>
                <a:sym typeface="Crete Round"/>
              </a:rPr>
              <a:t> Falsification is the process of demonstrating that a model does not accurately represent relevant details or has incorrectly represented them, indicating a mismatch with reality.</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In scientific research, the orbit of the planet Mercury falsified Newton's theory of gravity in favor of Einstein's general theory of relativity, which better matched observational data.</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Prototyping:</a:t>
            </a:r>
            <a:r>
              <a:rPr lang="en" sz="1500">
                <a:solidFill>
                  <a:schemeClr val="dk1"/>
                </a:solidFill>
                <a:latin typeface="Crete Round"/>
                <a:ea typeface="Crete Round"/>
                <a:cs typeface="Crete Round"/>
                <a:sym typeface="Crete Round"/>
              </a:rPr>
              <a:t> Prototyping is a software development technique where developers construct a prototype, often focusing on aspects like the user interface, which is then presented to users for evaluation and modification.</a:t>
            </a:r>
            <a:endParaRPr sz="1500">
              <a:solidFill>
                <a:schemeClr val="dk1"/>
              </a:solidFill>
              <a:latin typeface="Crete Round"/>
              <a:ea typeface="Crete Round"/>
              <a:cs typeface="Crete Round"/>
              <a:sym typeface="Crete Round"/>
            </a:endParaRPr>
          </a:p>
          <a:p>
            <a:pPr indent="0" lvl="0" marL="457200" rtl="0" algn="just">
              <a:spcBef>
                <a:spcPts val="0"/>
              </a:spcBef>
              <a:spcAft>
                <a:spcPts val="0"/>
              </a:spcAft>
              <a:buNone/>
            </a:pPr>
            <a:r>
              <a:rPr lang="en" sz="1500">
                <a:solidFill>
                  <a:schemeClr val="dk1"/>
                </a:solidFill>
                <a:latin typeface="Crete Round"/>
                <a:ea typeface="Crete Round"/>
                <a:cs typeface="Crete Round"/>
                <a:sym typeface="Crete Round"/>
              </a:rPr>
              <a:t>   - Example: In software development, a user interface prototype is created, presented to potential users, and modified based on their feedback. This iterative process allows for the falsification of the initial prototype and refinement of the model representing the future system.</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p:txBody>
      </p:sp>
      <p:sp>
        <p:nvSpPr>
          <p:cNvPr id="566" name="Google Shape;566;p4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7"/>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A Deeper View into UML </a:t>
            </a:r>
            <a:endParaRPr b="1"/>
          </a:p>
        </p:txBody>
      </p:sp>
      <p:sp>
        <p:nvSpPr>
          <p:cNvPr id="572" name="Google Shape;57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47"/>
          <p:cNvSpPr txBox="1"/>
          <p:nvPr/>
        </p:nvSpPr>
        <p:spPr>
          <a:xfrm>
            <a:off x="456900" y="996400"/>
            <a:ext cx="8224500" cy="360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Crete Round"/>
                <a:ea typeface="Crete Round"/>
                <a:cs typeface="Crete Round"/>
                <a:sym typeface="Crete Round"/>
              </a:rPr>
              <a:t>We now describe in detail the five main UML diagrams :</a:t>
            </a:r>
            <a:endParaRPr sz="15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Use case diagrams</a:t>
            </a:r>
            <a:r>
              <a:rPr lang="en" sz="1500">
                <a:solidFill>
                  <a:schemeClr val="dk1"/>
                </a:solidFill>
                <a:latin typeface="Crete Round"/>
                <a:ea typeface="Crete Round"/>
                <a:cs typeface="Crete Round"/>
                <a:sym typeface="Crete Round"/>
              </a:rPr>
              <a:t> represent the functionality of the system from a user’s point of view. They define the boundaries of the system.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Class diagrams</a:t>
            </a:r>
            <a:r>
              <a:rPr lang="en" sz="1500">
                <a:solidFill>
                  <a:schemeClr val="dk1"/>
                </a:solidFill>
                <a:latin typeface="Crete Round"/>
                <a:ea typeface="Crete Round"/>
                <a:cs typeface="Crete Round"/>
                <a:sym typeface="Crete Round"/>
              </a:rPr>
              <a:t> represent the static structure of a system in terms of objects, their attributes, operations, and relationships.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Interaction diagrams</a:t>
            </a:r>
            <a:r>
              <a:rPr lang="en" sz="1500">
                <a:solidFill>
                  <a:schemeClr val="dk1"/>
                </a:solidFill>
                <a:latin typeface="Crete Round"/>
                <a:ea typeface="Crete Round"/>
                <a:cs typeface="Crete Round"/>
                <a:sym typeface="Crete Round"/>
              </a:rPr>
              <a:t> represent the system’s behavior in terms of interactions among a set of objects. They are used to identify objects in the application and implementation domains .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State machine diagrams</a:t>
            </a:r>
            <a:r>
              <a:rPr lang="en" sz="1500">
                <a:solidFill>
                  <a:schemeClr val="dk1"/>
                </a:solidFill>
                <a:latin typeface="Crete Round"/>
                <a:ea typeface="Crete Round"/>
                <a:cs typeface="Crete Round"/>
                <a:sym typeface="Crete Round"/>
              </a:rPr>
              <a:t> represent the behavior of nontrivial objects.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b="1" lang="en" sz="1500">
                <a:solidFill>
                  <a:schemeClr val="dk1"/>
                </a:solidFill>
                <a:latin typeface="Crete Round"/>
                <a:ea typeface="Crete Round"/>
                <a:cs typeface="Crete Round"/>
                <a:sym typeface="Crete Round"/>
              </a:rPr>
              <a:t>Activity diagrams</a:t>
            </a:r>
            <a:r>
              <a:rPr lang="en" sz="1500">
                <a:solidFill>
                  <a:schemeClr val="dk1"/>
                </a:solidFill>
                <a:latin typeface="Crete Round"/>
                <a:ea typeface="Crete Round"/>
                <a:cs typeface="Crete Round"/>
                <a:sym typeface="Crete Round"/>
              </a:rPr>
              <a:t> are flow diagrams used to represent the data flow or the control flow through a system.</a:t>
            </a:r>
            <a:endParaRPr sz="1500">
              <a:solidFill>
                <a:schemeClr val="dk1"/>
              </a:solidFill>
              <a:latin typeface="Crete Round"/>
              <a:ea typeface="Crete Round"/>
              <a:cs typeface="Crete Round"/>
              <a:sym typeface="Crete Round"/>
            </a:endParaRPr>
          </a:p>
        </p:txBody>
      </p:sp>
      <p:sp>
        <p:nvSpPr>
          <p:cNvPr id="574" name="Google Shape;574;p4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8"/>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UML: </a:t>
            </a:r>
            <a:r>
              <a:rPr lang="en">
                <a:solidFill>
                  <a:srgbClr val="000000"/>
                </a:solidFill>
              </a:rPr>
              <a:t>Use Case Diagrams</a:t>
            </a:r>
            <a:r>
              <a:rPr lang="en"/>
              <a:t> </a:t>
            </a:r>
            <a:endParaRPr/>
          </a:p>
        </p:txBody>
      </p:sp>
      <p:sp>
        <p:nvSpPr>
          <p:cNvPr id="580" name="Google Shape;58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1" name="Google Shape;581;p4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
        <p:nvSpPr>
          <p:cNvPr id="582" name="Google Shape;582;p48"/>
          <p:cNvSpPr txBox="1"/>
          <p:nvPr/>
        </p:nvSpPr>
        <p:spPr>
          <a:xfrm>
            <a:off x="720000" y="1290400"/>
            <a:ext cx="80235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Crete Round"/>
                <a:ea typeface="Crete Round"/>
                <a:cs typeface="Crete Round"/>
                <a:sym typeface="Crete Round"/>
              </a:rPr>
              <a:t>Actors:</a:t>
            </a:r>
            <a:r>
              <a:rPr lang="en">
                <a:latin typeface="Crete Round"/>
                <a:ea typeface="Crete Round"/>
                <a:cs typeface="Crete Round"/>
                <a:sym typeface="Crete Round"/>
              </a:rPr>
              <a:t> Actors are external entities that interact with the system. Actors have unique names and descriptions.</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Examples of actors include a user role (e.g., a system administrator, a bank customer, a bank teller) or another system (e.g., a central database, a fabrication line). </a:t>
            </a:r>
            <a:endParaRPr>
              <a:latin typeface="Crete Round"/>
              <a:ea typeface="Crete Round"/>
              <a:cs typeface="Crete Round"/>
              <a:sym typeface="Crete Round"/>
            </a:endParaRPr>
          </a:p>
          <a:p>
            <a:pPr indent="0" lvl="0" marL="0" rtl="0" algn="just">
              <a:spcBef>
                <a:spcPts val="0"/>
              </a:spcBef>
              <a:spcAft>
                <a:spcPts val="0"/>
              </a:spcAft>
              <a:buNone/>
            </a:pPr>
            <a:r>
              <a:rPr b="1" lang="en">
                <a:latin typeface="Crete Round"/>
                <a:ea typeface="Crete Round"/>
                <a:cs typeface="Crete Round"/>
                <a:sym typeface="Crete Round"/>
              </a:rPr>
              <a:t>Use cases:</a:t>
            </a:r>
            <a:r>
              <a:rPr lang="en">
                <a:latin typeface="Crete Round"/>
                <a:ea typeface="Crete Round"/>
                <a:cs typeface="Crete Round"/>
                <a:sym typeface="Crete Round"/>
              </a:rPr>
              <a:t> Use cases describe the behavior of the system as seen from an actor’s point of view. Behavior described by use cases is also called external behavior. A use case describes a function provided by the system as a set of events that yields a visible result for the actors. </a:t>
            </a:r>
            <a:endParaRPr>
              <a:latin typeface="Crete Round"/>
              <a:ea typeface="Crete Round"/>
              <a:cs typeface="Crete Round"/>
              <a:sym typeface="Crete Round"/>
            </a:endParaRPr>
          </a:p>
          <a:p>
            <a:pPr indent="0" lvl="0" marL="0" rtl="0" algn="just">
              <a:spcBef>
                <a:spcPts val="0"/>
              </a:spcBef>
              <a:spcAft>
                <a:spcPts val="0"/>
              </a:spcAft>
              <a:buNone/>
            </a:pPr>
            <a:r>
              <a:t/>
            </a:r>
            <a:endParaRPr>
              <a:latin typeface="Crete Round"/>
              <a:ea typeface="Crete Round"/>
              <a:cs typeface="Crete Round"/>
              <a:sym typeface="Crete Round"/>
            </a:endParaRPr>
          </a:p>
          <a:p>
            <a:pPr indent="0" lvl="0" marL="0" rtl="0" algn="just">
              <a:spcBef>
                <a:spcPts val="0"/>
              </a:spcBef>
              <a:spcAft>
                <a:spcPts val="0"/>
              </a:spcAft>
              <a:buNone/>
            </a:pPr>
            <a:r>
              <a:rPr lang="en">
                <a:latin typeface="Crete Round"/>
                <a:ea typeface="Crete Round"/>
                <a:cs typeface="Crete Round"/>
                <a:sym typeface="Crete Round"/>
              </a:rPr>
              <a:t>Actors initiate a use case to access system functionality. The use case can then initiate other use cases and gather more information from the actors. When actors and use cases exchange information, they are said to </a:t>
            </a:r>
            <a:r>
              <a:rPr b="1" lang="en">
                <a:latin typeface="Crete Round"/>
                <a:ea typeface="Crete Round"/>
                <a:cs typeface="Crete Round"/>
                <a:sym typeface="Crete Round"/>
              </a:rPr>
              <a:t>communicate</a:t>
            </a:r>
            <a:r>
              <a:rPr lang="en">
                <a:latin typeface="Crete Round"/>
                <a:ea typeface="Crete Round"/>
                <a:cs typeface="Crete Round"/>
                <a:sym typeface="Crete Round"/>
              </a:rPr>
              <a:t>. </a:t>
            </a:r>
            <a:endParaRPr>
              <a:latin typeface="Crete Round"/>
              <a:ea typeface="Crete Round"/>
              <a:cs typeface="Crete Round"/>
              <a:sym typeface="Crete Rou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720000" y="256250"/>
            <a:ext cx="7836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UML: </a:t>
            </a:r>
            <a:r>
              <a:rPr lang="en">
                <a:solidFill>
                  <a:srgbClr val="000000"/>
                </a:solidFill>
              </a:rPr>
              <a:t>Use Case Diagrams</a:t>
            </a:r>
            <a:r>
              <a:rPr lang="en"/>
              <a:t> </a:t>
            </a:r>
            <a:endParaRPr/>
          </a:p>
        </p:txBody>
      </p:sp>
      <p:sp>
        <p:nvSpPr>
          <p:cNvPr id="588" name="Google Shape;58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4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590" name="Google Shape;590;p49"/>
          <p:cNvPicPr preferRelativeResize="0"/>
          <p:nvPr/>
        </p:nvPicPr>
        <p:blipFill>
          <a:blip r:embed="rId3">
            <a:alphaModFix/>
          </a:blip>
          <a:stretch>
            <a:fillRect/>
          </a:stretch>
        </p:blipFill>
        <p:spPr>
          <a:xfrm>
            <a:off x="533400" y="1000850"/>
            <a:ext cx="7980501" cy="39902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6" name="Google Shape;596;p50"/>
          <p:cNvSpPr txBox="1"/>
          <p:nvPr/>
        </p:nvSpPr>
        <p:spPr>
          <a:xfrm>
            <a:off x="761425" y="143600"/>
            <a:ext cx="468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a:t>
            </a:r>
            <a:r>
              <a:rPr lang="en" sz="2800">
                <a:solidFill>
                  <a:schemeClr val="dk1"/>
                </a:solidFill>
                <a:latin typeface="Crete Round"/>
                <a:ea typeface="Crete Round"/>
                <a:cs typeface="Crete Round"/>
                <a:sym typeface="Crete Round"/>
              </a:rPr>
              <a:t> (cont.)</a:t>
            </a:r>
            <a:endParaRPr/>
          </a:p>
        </p:txBody>
      </p:sp>
      <p:sp>
        <p:nvSpPr>
          <p:cNvPr id="597" name="Google Shape;597;p5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
        <p:nvSpPr>
          <p:cNvPr id="598" name="Google Shape;598;p50"/>
          <p:cNvSpPr txBox="1"/>
          <p:nvPr/>
        </p:nvSpPr>
        <p:spPr>
          <a:xfrm>
            <a:off x="900775" y="1427500"/>
            <a:ext cx="750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rete Round"/>
                <a:ea typeface="Crete Round"/>
                <a:cs typeface="Crete Round"/>
                <a:sym typeface="Crete Round"/>
              </a:rPr>
              <a:t>Use case diagrams can include four types of relationships: </a:t>
            </a:r>
            <a:endParaRPr>
              <a:latin typeface="Crete Round"/>
              <a:ea typeface="Crete Round"/>
              <a:cs typeface="Crete Round"/>
              <a:sym typeface="Crete Round"/>
            </a:endParaRPr>
          </a:p>
          <a:p>
            <a:pPr indent="-317500" lvl="0" marL="457200" rtl="0" algn="l">
              <a:spcBef>
                <a:spcPts val="0"/>
              </a:spcBef>
              <a:spcAft>
                <a:spcPts val="0"/>
              </a:spcAft>
              <a:buSzPts val="1400"/>
              <a:buFont typeface="Crete Round"/>
              <a:buAutoNum type="arabicPeriod"/>
            </a:pPr>
            <a:r>
              <a:rPr lang="en">
                <a:latin typeface="Crete Round"/>
                <a:ea typeface="Crete Round"/>
                <a:cs typeface="Crete Round"/>
                <a:sym typeface="Crete Round"/>
              </a:rPr>
              <a:t>communication, </a:t>
            </a:r>
            <a:endParaRPr>
              <a:latin typeface="Crete Round"/>
              <a:ea typeface="Crete Round"/>
              <a:cs typeface="Crete Round"/>
              <a:sym typeface="Crete Round"/>
            </a:endParaRPr>
          </a:p>
          <a:p>
            <a:pPr indent="-317500" lvl="0" marL="457200" rtl="0" algn="l">
              <a:spcBef>
                <a:spcPts val="0"/>
              </a:spcBef>
              <a:spcAft>
                <a:spcPts val="0"/>
              </a:spcAft>
              <a:buSzPts val="1400"/>
              <a:buFont typeface="Crete Round"/>
              <a:buAutoNum type="arabicPeriod"/>
            </a:pPr>
            <a:r>
              <a:rPr lang="en">
                <a:latin typeface="Crete Round"/>
                <a:ea typeface="Crete Round"/>
                <a:cs typeface="Crete Round"/>
                <a:sym typeface="Crete Round"/>
              </a:rPr>
              <a:t>inclusion, </a:t>
            </a:r>
            <a:endParaRPr>
              <a:latin typeface="Crete Round"/>
              <a:ea typeface="Crete Round"/>
              <a:cs typeface="Crete Round"/>
              <a:sym typeface="Crete Round"/>
            </a:endParaRPr>
          </a:p>
          <a:p>
            <a:pPr indent="-317500" lvl="0" marL="457200" rtl="0" algn="l">
              <a:spcBef>
                <a:spcPts val="0"/>
              </a:spcBef>
              <a:spcAft>
                <a:spcPts val="0"/>
              </a:spcAft>
              <a:buSzPts val="1400"/>
              <a:buFont typeface="Crete Round"/>
              <a:buAutoNum type="arabicPeriod"/>
            </a:pPr>
            <a:r>
              <a:rPr lang="en">
                <a:latin typeface="Crete Round"/>
                <a:ea typeface="Crete Round"/>
                <a:cs typeface="Crete Round"/>
                <a:sym typeface="Crete Round"/>
              </a:rPr>
              <a:t>extension, and </a:t>
            </a:r>
            <a:endParaRPr>
              <a:latin typeface="Crete Round"/>
              <a:ea typeface="Crete Round"/>
              <a:cs typeface="Crete Round"/>
              <a:sym typeface="Crete Round"/>
            </a:endParaRPr>
          </a:p>
          <a:p>
            <a:pPr indent="-317500" lvl="0" marL="457200" rtl="0" algn="l">
              <a:spcBef>
                <a:spcPts val="0"/>
              </a:spcBef>
              <a:spcAft>
                <a:spcPts val="0"/>
              </a:spcAft>
              <a:buSzPts val="1400"/>
              <a:buFont typeface="Crete Round"/>
              <a:buAutoNum type="arabicPeriod"/>
            </a:pPr>
            <a:r>
              <a:rPr lang="en">
                <a:latin typeface="Crete Round"/>
                <a:ea typeface="Crete Round"/>
                <a:cs typeface="Crete Round"/>
                <a:sym typeface="Crete Round"/>
              </a:rPr>
              <a:t>inheritance.</a:t>
            </a:r>
            <a:endParaRPr>
              <a:latin typeface="Crete Round"/>
              <a:ea typeface="Crete Round"/>
              <a:cs typeface="Crete Round"/>
              <a:sym typeface="Crete Round"/>
            </a:endParaRPr>
          </a:p>
        </p:txBody>
      </p:sp>
      <p:sp>
        <p:nvSpPr>
          <p:cNvPr id="599" name="Google Shape;599;p50"/>
          <p:cNvSpPr txBox="1"/>
          <p:nvPr/>
        </p:nvSpPr>
        <p:spPr>
          <a:xfrm>
            <a:off x="757175" y="913825"/>
            <a:ext cx="24150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rete Round"/>
                <a:ea typeface="Crete Round"/>
                <a:cs typeface="Crete Round"/>
                <a:sym typeface="Crete Round"/>
              </a:rPr>
              <a:t>Relationships</a:t>
            </a:r>
            <a:endParaRPr b="1" sz="1600">
              <a:solidFill>
                <a:schemeClr val="dk1"/>
              </a:solidFill>
              <a:latin typeface="Crete Round"/>
              <a:ea typeface="Crete Round"/>
              <a:cs typeface="Crete Round"/>
              <a:sym typeface="Crete Rou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5" name="Google Shape;605;p51"/>
          <p:cNvSpPr txBox="1"/>
          <p:nvPr/>
        </p:nvSpPr>
        <p:spPr>
          <a:xfrm>
            <a:off x="593850" y="219800"/>
            <a:ext cx="5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a:t>
            </a:r>
            <a:r>
              <a:rPr lang="en" sz="2800">
                <a:solidFill>
                  <a:schemeClr val="dk1"/>
                </a:solidFill>
                <a:latin typeface="Crete Round"/>
                <a:ea typeface="Crete Round"/>
                <a:cs typeface="Crete Round"/>
                <a:sym typeface="Crete Round"/>
              </a:rPr>
              <a:t> (cont.)</a:t>
            </a:r>
            <a:endParaRPr/>
          </a:p>
        </p:txBody>
      </p:sp>
      <p:sp>
        <p:nvSpPr>
          <p:cNvPr id="606" name="Google Shape;606;p5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
        <p:nvSpPr>
          <p:cNvPr id="607" name="Google Shape;607;p51"/>
          <p:cNvSpPr txBox="1"/>
          <p:nvPr/>
        </p:nvSpPr>
        <p:spPr>
          <a:xfrm>
            <a:off x="381000" y="1143000"/>
            <a:ext cx="81984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Crete Round"/>
                <a:ea typeface="Crete Round"/>
                <a:cs typeface="Crete Round"/>
                <a:sym typeface="Crete Round"/>
              </a:rPr>
              <a:t>Actors and use cases communicate when information is exchanged between them. Communication relationships are depicted by a solid line between the actor and use case symbol. </a:t>
            </a:r>
            <a:endParaRPr>
              <a:latin typeface="Crete Round"/>
              <a:ea typeface="Crete Round"/>
              <a:cs typeface="Crete Round"/>
              <a:sym typeface="Crete Round"/>
            </a:endParaRPr>
          </a:p>
          <a:p>
            <a:pPr indent="0" lvl="0" marL="0" rtl="0" algn="just">
              <a:spcBef>
                <a:spcPts val="0"/>
              </a:spcBef>
              <a:spcAft>
                <a:spcPts val="0"/>
              </a:spcAft>
              <a:buNone/>
            </a:pPr>
            <a:r>
              <a:rPr lang="en">
                <a:latin typeface="Crete Round"/>
                <a:ea typeface="Crete Round"/>
                <a:cs typeface="Crete Round"/>
                <a:sym typeface="Crete Round"/>
              </a:rPr>
              <a:t>In the Figure, the actors FieldOfficer and Dispatcher communicate with the ReportEmergency use case. Only the actor Dispatcher communicates with the use cases OpenIncident and AllocateResources. Communication relationships between actors and use cases can be used to denote access to functionality. In the case of our example, a FieldOfficer and a Dispatcher are provided with different interfaces to the system and have access to different functionality.</a:t>
            </a:r>
            <a:endParaRPr>
              <a:latin typeface="Crete Round"/>
              <a:ea typeface="Crete Round"/>
              <a:cs typeface="Crete Round"/>
              <a:sym typeface="Crete Round"/>
            </a:endParaRPr>
          </a:p>
        </p:txBody>
      </p:sp>
      <p:pic>
        <p:nvPicPr>
          <p:cNvPr id="608" name="Google Shape;608;p51"/>
          <p:cNvPicPr preferRelativeResize="0"/>
          <p:nvPr/>
        </p:nvPicPr>
        <p:blipFill rotWithShape="1">
          <a:blip r:embed="rId3">
            <a:alphaModFix/>
          </a:blip>
          <a:srcRect b="37729" l="0" r="0" t="0"/>
          <a:stretch/>
        </p:blipFill>
        <p:spPr>
          <a:xfrm>
            <a:off x="1202737" y="2832750"/>
            <a:ext cx="6554924" cy="2040875"/>
          </a:xfrm>
          <a:prstGeom prst="rect">
            <a:avLst/>
          </a:prstGeom>
          <a:noFill/>
          <a:ln>
            <a:noFill/>
          </a:ln>
        </p:spPr>
      </p:pic>
      <p:sp>
        <p:nvSpPr>
          <p:cNvPr id="609" name="Google Shape;609;p51"/>
          <p:cNvSpPr txBox="1"/>
          <p:nvPr/>
        </p:nvSpPr>
        <p:spPr>
          <a:xfrm>
            <a:off x="421125" y="8013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Communication</a:t>
            </a:r>
            <a:r>
              <a:rPr b="1" i="1" lang="en" sz="1700">
                <a:solidFill>
                  <a:schemeClr val="dk1"/>
                </a:solidFill>
                <a:latin typeface="Crete Round"/>
                <a:ea typeface="Crete Round"/>
                <a:cs typeface="Crete Round"/>
                <a:sym typeface="Crete Round"/>
              </a:rPr>
              <a:t> Relationship</a:t>
            </a:r>
            <a:endParaRPr b="1" i="1" sz="1700">
              <a:solidFill>
                <a:schemeClr val="dk1"/>
              </a:solidFill>
              <a:latin typeface="Crete Round"/>
              <a:ea typeface="Crete Round"/>
              <a:cs typeface="Crete Round"/>
              <a:sym typeface="Crete Roun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5" name="Google Shape;615;p52"/>
          <p:cNvSpPr txBox="1"/>
          <p:nvPr/>
        </p:nvSpPr>
        <p:spPr>
          <a:xfrm>
            <a:off x="593850" y="219800"/>
            <a:ext cx="5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a:t>
            </a:r>
            <a:r>
              <a:rPr lang="en" sz="2800">
                <a:solidFill>
                  <a:schemeClr val="dk1"/>
                </a:solidFill>
                <a:latin typeface="Crete Round"/>
                <a:ea typeface="Crete Round"/>
                <a:cs typeface="Crete Round"/>
                <a:sym typeface="Crete Round"/>
              </a:rPr>
              <a:t> (cont.)</a:t>
            </a:r>
            <a:endParaRPr/>
          </a:p>
        </p:txBody>
      </p:sp>
      <p:sp>
        <p:nvSpPr>
          <p:cNvPr id="616" name="Google Shape;616;p5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
        <p:nvSpPr>
          <p:cNvPr id="617" name="Google Shape;617;p52"/>
          <p:cNvSpPr txBox="1"/>
          <p:nvPr/>
        </p:nvSpPr>
        <p:spPr>
          <a:xfrm>
            <a:off x="381000" y="1143000"/>
            <a:ext cx="84960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Crete Round"/>
                <a:ea typeface="Crete Round"/>
                <a:cs typeface="Crete Round"/>
                <a:sym typeface="Crete Round"/>
              </a:rPr>
              <a:t>When describing a complex system, its use case model can become quite complex and can contain redundancy. We reduce the complexity of the model by identifying commonalities in different use cases.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For example, assume that the Dispatcher can press at any time a key to access a street map. This can be modeled by a use case ViewMap that is included by the use cases OpenIncident and AllocateResources (and any other use cases accessible by the Dispatcher). The resulting model only describes the ViewMap functionality once, thus reducing complexity of the overall use case model.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Two use cases are related by an include relationship if one of them includes the second one in its flow of events. In use case diagrams, include relationships are depicted by a dashed open arrow originating from the including use case (see Figure 2-15). Include relationships are labeled with the string «include»</a:t>
            </a:r>
            <a:endParaRPr>
              <a:latin typeface="Crete Round"/>
              <a:ea typeface="Crete Round"/>
              <a:cs typeface="Crete Round"/>
              <a:sym typeface="Crete Round"/>
            </a:endParaRPr>
          </a:p>
        </p:txBody>
      </p:sp>
      <p:sp>
        <p:nvSpPr>
          <p:cNvPr id="618" name="Google Shape;618;p52"/>
          <p:cNvSpPr txBox="1"/>
          <p:nvPr/>
        </p:nvSpPr>
        <p:spPr>
          <a:xfrm>
            <a:off x="421125" y="8013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Include</a:t>
            </a:r>
            <a:r>
              <a:rPr b="1" i="1" lang="en" sz="1700">
                <a:solidFill>
                  <a:schemeClr val="dk1"/>
                </a:solidFill>
                <a:latin typeface="Crete Round"/>
                <a:ea typeface="Crete Round"/>
                <a:cs typeface="Crete Round"/>
                <a:sym typeface="Crete Round"/>
              </a:rPr>
              <a:t> Relationship</a:t>
            </a:r>
            <a:endParaRPr b="1" i="1" sz="1700">
              <a:solidFill>
                <a:schemeClr val="dk1"/>
              </a:solidFill>
              <a:latin typeface="Crete Round"/>
              <a:ea typeface="Crete Round"/>
              <a:cs typeface="Crete Round"/>
              <a:sym typeface="Crete Round"/>
            </a:endParaRPr>
          </a:p>
        </p:txBody>
      </p:sp>
      <p:pic>
        <p:nvPicPr>
          <p:cNvPr id="619" name="Google Shape;619;p52"/>
          <p:cNvPicPr preferRelativeResize="0"/>
          <p:nvPr/>
        </p:nvPicPr>
        <p:blipFill>
          <a:blip r:embed="rId3">
            <a:alphaModFix/>
          </a:blip>
          <a:stretch>
            <a:fillRect/>
          </a:stretch>
        </p:blipFill>
        <p:spPr>
          <a:xfrm>
            <a:off x="2097525" y="3482700"/>
            <a:ext cx="5210175" cy="1323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5" name="Google Shape;625;p53"/>
          <p:cNvSpPr txBox="1"/>
          <p:nvPr/>
        </p:nvSpPr>
        <p:spPr>
          <a:xfrm>
            <a:off x="593850" y="219800"/>
            <a:ext cx="5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a:t>
            </a:r>
            <a:r>
              <a:rPr lang="en" sz="2800">
                <a:solidFill>
                  <a:schemeClr val="dk1"/>
                </a:solidFill>
                <a:latin typeface="Crete Round"/>
                <a:ea typeface="Crete Round"/>
                <a:cs typeface="Crete Round"/>
                <a:sym typeface="Crete Round"/>
              </a:rPr>
              <a:t> (cont.)</a:t>
            </a:r>
            <a:endParaRPr/>
          </a:p>
        </p:txBody>
      </p:sp>
      <p:sp>
        <p:nvSpPr>
          <p:cNvPr id="626" name="Google Shape;626;p5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
        <p:nvSpPr>
          <p:cNvPr id="627" name="Google Shape;627;p53"/>
          <p:cNvSpPr txBox="1"/>
          <p:nvPr/>
        </p:nvSpPr>
        <p:spPr>
          <a:xfrm>
            <a:off x="381000" y="1143000"/>
            <a:ext cx="84960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Crete Round"/>
                <a:ea typeface="Crete Round"/>
                <a:cs typeface="Crete Round"/>
                <a:sym typeface="Crete Round"/>
              </a:rPr>
              <a:t>Extend relationships are an alternate means for reducing complexity in the use case model. A use case can extend another use case by adding events. An extend relationship indicates that an instance of an extended use case may include (under certain conditions) the behavior specified by the extending use case. A typical application of extend relationships is the specification of exceptional behavior.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For example (Figure 2-17), assume that the network connection between the Dispatcher and the FieldOfficer can be interrupted at any time. (e.g., if the FieldOfficer enters a tunnel). The use case ConnectionDown describes the set of events taken by the system and the actors while the connection is lost. ConnectionDown extends the use cases OpenIncident and AllocateResources.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Separating exceptional behavior from common behavior enables us to write shorter and more focused use cases. In the textual representation of a use case, we represent extend relationships as entry conditions of the extending use case.</a:t>
            </a:r>
            <a:endParaRPr>
              <a:latin typeface="Crete Round"/>
              <a:ea typeface="Crete Round"/>
              <a:cs typeface="Crete Round"/>
              <a:sym typeface="Crete Round"/>
            </a:endParaRPr>
          </a:p>
        </p:txBody>
      </p:sp>
      <p:sp>
        <p:nvSpPr>
          <p:cNvPr id="628" name="Google Shape;628;p53"/>
          <p:cNvSpPr txBox="1"/>
          <p:nvPr/>
        </p:nvSpPr>
        <p:spPr>
          <a:xfrm>
            <a:off x="421125" y="8013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Extend</a:t>
            </a:r>
            <a:r>
              <a:rPr b="1" i="1" lang="en" sz="1700">
                <a:solidFill>
                  <a:schemeClr val="dk1"/>
                </a:solidFill>
                <a:latin typeface="Crete Round"/>
                <a:ea typeface="Crete Round"/>
                <a:cs typeface="Crete Round"/>
                <a:sym typeface="Crete Round"/>
              </a:rPr>
              <a:t> Relationship</a:t>
            </a:r>
            <a:endParaRPr b="1" i="1" sz="1700">
              <a:solidFill>
                <a:schemeClr val="dk1"/>
              </a:solidFill>
              <a:latin typeface="Crete Round"/>
              <a:ea typeface="Crete Round"/>
              <a:cs typeface="Crete Round"/>
              <a:sym typeface="Crete Round"/>
            </a:endParaRPr>
          </a:p>
        </p:txBody>
      </p:sp>
      <p:pic>
        <p:nvPicPr>
          <p:cNvPr id="629" name="Google Shape;629;p53"/>
          <p:cNvPicPr preferRelativeResize="0"/>
          <p:nvPr/>
        </p:nvPicPr>
        <p:blipFill>
          <a:blip r:embed="rId3">
            <a:alphaModFix/>
          </a:blip>
          <a:stretch>
            <a:fillRect/>
          </a:stretch>
        </p:blipFill>
        <p:spPr>
          <a:xfrm>
            <a:off x="2376963" y="3682925"/>
            <a:ext cx="4390079" cy="114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1714950" y="364275"/>
            <a:ext cx="5714100" cy="8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Introduction</a:t>
            </a:r>
            <a:endParaRPr sz="4300"/>
          </a:p>
        </p:txBody>
      </p:sp>
      <p:sp>
        <p:nvSpPr>
          <p:cNvPr id="330" name="Google Shape;330;p18"/>
          <p:cNvSpPr txBox="1"/>
          <p:nvPr/>
        </p:nvSpPr>
        <p:spPr>
          <a:xfrm>
            <a:off x="2204600" y="1913680"/>
            <a:ext cx="5913600" cy="12630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None/>
            </a:pPr>
            <a:r>
              <a:rPr i="1" lang="en" sz="1700">
                <a:solidFill>
                  <a:schemeClr val="dk1"/>
                </a:solidFill>
                <a:latin typeface="Crete Round"/>
                <a:ea typeface="Crete Round"/>
                <a:cs typeface="Crete Round"/>
                <a:sym typeface="Crete Round"/>
              </a:rPr>
              <a:t>Every mechanic is familiar with the problem of the part you can’t buy because you can’t find it because the manufacturer considers it a part of something else.</a:t>
            </a:r>
            <a:endParaRPr i="1" sz="1700">
              <a:solidFill>
                <a:schemeClr val="dk1"/>
              </a:solidFill>
              <a:latin typeface="Crete Round"/>
              <a:ea typeface="Crete Round"/>
              <a:cs typeface="Crete Round"/>
              <a:sym typeface="Crete Round"/>
            </a:endParaRPr>
          </a:p>
        </p:txBody>
      </p:sp>
      <p:sp>
        <p:nvSpPr>
          <p:cNvPr id="331" name="Google Shape;331;p18"/>
          <p:cNvSpPr txBox="1"/>
          <p:nvPr/>
        </p:nvSpPr>
        <p:spPr>
          <a:xfrm>
            <a:off x="1396827" y="1261924"/>
            <a:ext cx="647700" cy="1372200"/>
          </a:xfrm>
          <a:prstGeom prst="rect">
            <a:avLst/>
          </a:prstGeom>
          <a:noFill/>
          <a:ln>
            <a:noFill/>
          </a:ln>
        </p:spPr>
        <p:txBody>
          <a:bodyPr anchorCtr="0" anchor="t" bIns="54850" lIns="91425" spcFirstLastPara="1" rIns="91425" wrap="square" tIns="45700">
            <a:noAutofit/>
          </a:bodyPr>
          <a:lstStyle/>
          <a:p>
            <a:pPr indent="0" lvl="0" marL="0" rtl="0" algn="l">
              <a:spcBef>
                <a:spcPts val="0"/>
              </a:spcBef>
              <a:spcAft>
                <a:spcPts val="0"/>
              </a:spcAft>
              <a:buNone/>
            </a:pPr>
            <a:r>
              <a:rPr b="1" lang="en" sz="10000">
                <a:solidFill>
                  <a:schemeClr val="dk1"/>
                </a:solidFill>
                <a:latin typeface="EB Garamond"/>
                <a:ea typeface="EB Garamond"/>
                <a:cs typeface="EB Garamond"/>
                <a:sym typeface="EB Garamond"/>
              </a:rPr>
              <a:t>“</a:t>
            </a:r>
            <a:endParaRPr b="1" sz="10000">
              <a:solidFill>
                <a:schemeClr val="dk1"/>
              </a:solidFill>
              <a:latin typeface="EB Garamond"/>
              <a:ea typeface="EB Garamond"/>
              <a:cs typeface="EB Garamond"/>
              <a:sym typeface="EB Garamond"/>
            </a:endParaRPr>
          </a:p>
        </p:txBody>
      </p:sp>
      <p:sp>
        <p:nvSpPr>
          <p:cNvPr id="332" name="Google Shape;332;p18"/>
          <p:cNvSpPr txBox="1"/>
          <p:nvPr/>
        </p:nvSpPr>
        <p:spPr>
          <a:xfrm>
            <a:off x="3647950" y="3383775"/>
            <a:ext cx="4341300" cy="1162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800">
                <a:solidFill>
                  <a:schemeClr val="dk1"/>
                </a:solidFill>
                <a:latin typeface="EB Garamond"/>
                <a:ea typeface="EB Garamond"/>
                <a:cs typeface="EB Garamond"/>
                <a:sym typeface="EB Garamond"/>
              </a:rPr>
              <a:t>-----</a:t>
            </a:r>
            <a:r>
              <a:rPr lang="en" sz="1800">
                <a:solidFill>
                  <a:schemeClr val="dk1"/>
                </a:solidFill>
                <a:latin typeface="EB Garamond"/>
                <a:ea typeface="EB Garamond"/>
                <a:cs typeface="EB Garamond"/>
                <a:sym typeface="EB Garamond"/>
              </a:rPr>
              <a:t>Robert Pirsig, in Zen and the Art of Motorcycle Maintenance</a:t>
            </a:r>
            <a:r>
              <a:rPr lang="en" sz="1800">
                <a:solidFill>
                  <a:schemeClr val="dk1"/>
                </a:solidFill>
                <a:latin typeface="EB Garamond"/>
                <a:ea typeface="EB Garamond"/>
                <a:cs typeface="EB Garamond"/>
                <a:sym typeface="EB Garamond"/>
              </a:rPr>
              <a:t>  </a:t>
            </a:r>
            <a:endParaRPr sz="1800">
              <a:solidFill>
                <a:schemeClr val="dk1"/>
              </a:solidFill>
              <a:latin typeface="EB Garamond"/>
              <a:ea typeface="EB Garamond"/>
              <a:cs typeface="EB Garamond"/>
              <a:sym typeface="EB Garamond"/>
            </a:endParaRPr>
          </a:p>
        </p:txBody>
      </p:sp>
      <p:sp>
        <p:nvSpPr>
          <p:cNvPr id="333" name="Google Shape;333;p18"/>
          <p:cNvSpPr txBox="1"/>
          <p:nvPr/>
        </p:nvSpPr>
        <p:spPr>
          <a:xfrm>
            <a:off x="7236875" y="2473701"/>
            <a:ext cx="647700" cy="587400"/>
          </a:xfrm>
          <a:prstGeom prst="rect">
            <a:avLst/>
          </a:prstGeom>
          <a:noFill/>
          <a:ln>
            <a:noFill/>
          </a:ln>
        </p:spPr>
        <p:txBody>
          <a:bodyPr anchorCtr="0" anchor="t" bIns="54850" lIns="91425" spcFirstLastPara="1" rIns="91425" wrap="square" tIns="45700">
            <a:noAutofit/>
          </a:bodyPr>
          <a:lstStyle/>
          <a:p>
            <a:pPr indent="0" lvl="0" marL="0" rtl="0" algn="l">
              <a:spcBef>
                <a:spcPts val="0"/>
              </a:spcBef>
              <a:spcAft>
                <a:spcPts val="0"/>
              </a:spcAft>
              <a:buNone/>
            </a:pPr>
            <a:r>
              <a:rPr b="1" lang="en" sz="10000">
                <a:solidFill>
                  <a:schemeClr val="dk1"/>
                </a:solidFill>
                <a:latin typeface="EB Garamond"/>
                <a:ea typeface="EB Garamond"/>
                <a:cs typeface="EB Garamond"/>
                <a:sym typeface="EB Garamond"/>
              </a:rPr>
              <a:t>”</a:t>
            </a:r>
            <a:endParaRPr b="1" sz="10000">
              <a:solidFill>
                <a:schemeClr val="dk1"/>
              </a:solidFill>
              <a:latin typeface="EB Garamond"/>
              <a:ea typeface="EB Garamond"/>
              <a:cs typeface="EB Garamond"/>
              <a:sym typeface="EB Garamond"/>
            </a:endParaRPr>
          </a:p>
        </p:txBody>
      </p:sp>
      <p:sp>
        <p:nvSpPr>
          <p:cNvPr id="334" name="Google Shape;33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1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5" name="Google Shape;635;p54"/>
          <p:cNvSpPr txBox="1"/>
          <p:nvPr/>
        </p:nvSpPr>
        <p:spPr>
          <a:xfrm>
            <a:off x="563475" y="243775"/>
            <a:ext cx="50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 (Cont.)</a:t>
            </a:r>
            <a:r>
              <a:rPr lang="en" sz="2800">
                <a:solidFill>
                  <a:schemeClr val="dk1"/>
                </a:solidFill>
                <a:latin typeface="Crete Round"/>
                <a:ea typeface="Crete Round"/>
                <a:cs typeface="Crete Round"/>
                <a:sym typeface="Crete Round"/>
              </a:rPr>
              <a:t> </a:t>
            </a:r>
            <a:endParaRPr/>
          </a:p>
        </p:txBody>
      </p:sp>
      <p:sp>
        <p:nvSpPr>
          <p:cNvPr id="636" name="Google Shape;636;p54"/>
          <p:cNvSpPr txBox="1"/>
          <p:nvPr/>
        </p:nvSpPr>
        <p:spPr>
          <a:xfrm>
            <a:off x="1227125" y="8877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Inheritance Relationship</a:t>
            </a:r>
            <a:endParaRPr b="1" i="1" sz="1700">
              <a:solidFill>
                <a:schemeClr val="dk1"/>
              </a:solidFill>
              <a:latin typeface="Crete Round"/>
              <a:ea typeface="Crete Round"/>
              <a:cs typeface="Crete Round"/>
              <a:sym typeface="Crete Round"/>
            </a:endParaRPr>
          </a:p>
        </p:txBody>
      </p:sp>
      <p:sp>
        <p:nvSpPr>
          <p:cNvPr id="637" name="Google Shape;637;p54"/>
          <p:cNvSpPr txBox="1"/>
          <p:nvPr/>
        </p:nvSpPr>
        <p:spPr>
          <a:xfrm>
            <a:off x="848550" y="1488225"/>
            <a:ext cx="7454100" cy="535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An inheritance relationship is a third mechanism for reducing the complexity of a model. One use case can specialize another more general one by adding more detail. </a:t>
            </a:r>
            <a:endParaRPr sz="1500">
              <a:solidFill>
                <a:schemeClr val="dk1"/>
              </a:solidFill>
              <a:latin typeface="Crete Round"/>
              <a:ea typeface="Crete Round"/>
              <a:cs typeface="Crete Round"/>
              <a:sym typeface="Crete Round"/>
            </a:endParaRPr>
          </a:p>
        </p:txBody>
      </p:sp>
      <p:pic>
        <p:nvPicPr>
          <p:cNvPr id="638" name="Google Shape;638;p54"/>
          <p:cNvPicPr preferRelativeResize="0"/>
          <p:nvPr/>
        </p:nvPicPr>
        <p:blipFill>
          <a:blip r:embed="rId3">
            <a:alphaModFix/>
          </a:blip>
          <a:stretch>
            <a:fillRect/>
          </a:stretch>
        </p:blipFill>
        <p:spPr>
          <a:xfrm>
            <a:off x="1227125" y="2447950"/>
            <a:ext cx="6638625" cy="2301900"/>
          </a:xfrm>
          <a:prstGeom prst="rect">
            <a:avLst/>
          </a:prstGeom>
          <a:noFill/>
          <a:ln>
            <a:noFill/>
          </a:ln>
        </p:spPr>
      </p:pic>
      <p:sp>
        <p:nvSpPr>
          <p:cNvPr id="639" name="Google Shape;639;p5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5" name="Google Shape;645;p55"/>
          <p:cNvSpPr txBox="1"/>
          <p:nvPr/>
        </p:nvSpPr>
        <p:spPr>
          <a:xfrm>
            <a:off x="563475" y="243775"/>
            <a:ext cx="50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Crete Round"/>
                <a:ea typeface="Crete Round"/>
                <a:cs typeface="Crete Round"/>
                <a:sym typeface="Crete Round"/>
              </a:rPr>
              <a:t>Use Case Diagrams</a:t>
            </a:r>
            <a:r>
              <a:rPr lang="en" sz="2800">
                <a:solidFill>
                  <a:schemeClr val="dk1"/>
                </a:solidFill>
                <a:latin typeface="Crete Round"/>
                <a:ea typeface="Crete Round"/>
                <a:cs typeface="Crete Round"/>
                <a:sym typeface="Crete Round"/>
              </a:rPr>
              <a:t> </a:t>
            </a:r>
            <a:endParaRPr/>
          </a:p>
        </p:txBody>
      </p:sp>
      <p:sp>
        <p:nvSpPr>
          <p:cNvPr id="646" name="Google Shape;646;p55"/>
          <p:cNvSpPr txBox="1"/>
          <p:nvPr/>
        </p:nvSpPr>
        <p:spPr>
          <a:xfrm>
            <a:off x="1227125" y="8877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Scenarios</a:t>
            </a:r>
            <a:endParaRPr b="1" i="1" sz="1700">
              <a:solidFill>
                <a:schemeClr val="dk1"/>
              </a:solidFill>
              <a:latin typeface="Crete Round"/>
              <a:ea typeface="Crete Round"/>
              <a:cs typeface="Crete Round"/>
              <a:sym typeface="Crete Round"/>
            </a:endParaRPr>
          </a:p>
        </p:txBody>
      </p:sp>
      <p:sp>
        <p:nvSpPr>
          <p:cNvPr id="647" name="Google Shape;647;p55"/>
          <p:cNvSpPr txBox="1"/>
          <p:nvPr/>
        </p:nvSpPr>
        <p:spPr>
          <a:xfrm>
            <a:off x="848550" y="1488225"/>
            <a:ext cx="7454100" cy="30156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 use case is an abstraction that describes all possible scenarios involving the described functionality. A scenario is an instance of a use case describing a concrete set of actions. Scenarios are used as examples for illustrating common cases; their focus is on understandability. We describe a scenario using a template with three fields: </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AutoNum type="arabicPeriod"/>
            </a:pPr>
            <a:r>
              <a:rPr lang="en" sz="1500">
                <a:solidFill>
                  <a:schemeClr val="dk1"/>
                </a:solidFill>
                <a:latin typeface="Crete Round"/>
                <a:ea typeface="Crete Round"/>
                <a:cs typeface="Crete Round"/>
                <a:sym typeface="Crete Round"/>
              </a:rPr>
              <a:t>The </a:t>
            </a:r>
            <a:r>
              <a:rPr b="1" lang="en" sz="1500">
                <a:solidFill>
                  <a:schemeClr val="dk1"/>
                </a:solidFill>
                <a:latin typeface="Crete Round"/>
                <a:ea typeface="Crete Round"/>
                <a:cs typeface="Crete Round"/>
                <a:sym typeface="Crete Round"/>
              </a:rPr>
              <a:t>name</a:t>
            </a:r>
            <a:r>
              <a:rPr lang="en" sz="1500">
                <a:solidFill>
                  <a:schemeClr val="dk1"/>
                </a:solidFill>
                <a:latin typeface="Crete Round"/>
                <a:ea typeface="Crete Round"/>
                <a:cs typeface="Crete Round"/>
                <a:sym typeface="Crete Round"/>
              </a:rPr>
              <a:t> of the scenario enables us to refer to it unambiguously. The name of a scenario is underlined to indicate that it is an instance. </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AutoNum type="arabicPeriod"/>
            </a:pPr>
            <a:r>
              <a:rPr lang="en" sz="1500">
                <a:solidFill>
                  <a:schemeClr val="dk1"/>
                </a:solidFill>
                <a:latin typeface="Crete Round"/>
                <a:ea typeface="Crete Round"/>
                <a:cs typeface="Crete Round"/>
                <a:sym typeface="Crete Round"/>
              </a:rPr>
              <a:t>The </a:t>
            </a:r>
            <a:r>
              <a:rPr b="1" lang="en" sz="1500">
                <a:solidFill>
                  <a:schemeClr val="dk1"/>
                </a:solidFill>
                <a:latin typeface="Crete Round"/>
                <a:ea typeface="Crete Round"/>
                <a:cs typeface="Crete Round"/>
                <a:sym typeface="Crete Round"/>
              </a:rPr>
              <a:t>participating actor instances</a:t>
            </a:r>
            <a:r>
              <a:rPr lang="en" sz="1500">
                <a:solidFill>
                  <a:schemeClr val="dk1"/>
                </a:solidFill>
                <a:latin typeface="Crete Round"/>
                <a:ea typeface="Crete Round"/>
                <a:cs typeface="Crete Round"/>
                <a:sym typeface="Crete Round"/>
              </a:rPr>
              <a:t> field indicates which actor instances are involved in this scenario. Actor instances also have underlined names. </a:t>
            </a:r>
            <a:endParaRPr sz="1500">
              <a:solidFill>
                <a:schemeClr val="dk1"/>
              </a:solidFill>
              <a:latin typeface="Crete Round"/>
              <a:ea typeface="Crete Round"/>
              <a:cs typeface="Crete Round"/>
              <a:sym typeface="Crete Round"/>
            </a:endParaRPr>
          </a:p>
          <a:p>
            <a:pPr indent="-323850" lvl="0" marL="914400" rtl="0" algn="just">
              <a:spcBef>
                <a:spcPts val="0"/>
              </a:spcBef>
              <a:spcAft>
                <a:spcPts val="0"/>
              </a:spcAft>
              <a:buClr>
                <a:schemeClr val="dk1"/>
              </a:buClr>
              <a:buSzPts val="1500"/>
              <a:buFont typeface="Crete Round"/>
              <a:buAutoNum type="arabicPeriod"/>
            </a:pPr>
            <a:r>
              <a:rPr lang="en" sz="1500">
                <a:solidFill>
                  <a:schemeClr val="dk1"/>
                </a:solidFill>
                <a:latin typeface="Crete Round"/>
                <a:ea typeface="Crete Round"/>
                <a:cs typeface="Crete Round"/>
                <a:sym typeface="Crete Round"/>
              </a:rPr>
              <a:t>The </a:t>
            </a:r>
            <a:r>
              <a:rPr b="1" lang="en" sz="1500">
                <a:solidFill>
                  <a:schemeClr val="dk1"/>
                </a:solidFill>
                <a:latin typeface="Crete Round"/>
                <a:ea typeface="Crete Round"/>
                <a:cs typeface="Crete Round"/>
                <a:sym typeface="Crete Round"/>
              </a:rPr>
              <a:t>flow of events</a:t>
            </a:r>
            <a:r>
              <a:rPr lang="en" sz="1500">
                <a:solidFill>
                  <a:schemeClr val="dk1"/>
                </a:solidFill>
                <a:latin typeface="Crete Round"/>
                <a:ea typeface="Crete Round"/>
                <a:cs typeface="Crete Round"/>
                <a:sym typeface="Crete Round"/>
              </a:rPr>
              <a:t> of a scenario describes the sequence of events step by step. </a:t>
            </a:r>
            <a:endParaRPr sz="1500">
              <a:solidFill>
                <a:schemeClr val="dk1"/>
              </a:solidFill>
              <a:latin typeface="Crete Round"/>
              <a:ea typeface="Crete Round"/>
              <a:cs typeface="Crete Round"/>
              <a:sym typeface="Crete Round"/>
            </a:endParaRPr>
          </a:p>
        </p:txBody>
      </p:sp>
      <p:sp>
        <p:nvSpPr>
          <p:cNvPr id="648" name="Google Shape;648;p5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2" name="Shape 652"/>
        <p:cNvGrpSpPr/>
        <p:nvPr/>
      </p:nvGrpSpPr>
      <p:grpSpPr>
        <a:xfrm>
          <a:off x="0" y="0"/>
          <a:ext cx="0" cy="0"/>
          <a:chOff x="0" y="0"/>
          <a:chExt cx="0" cy="0"/>
        </a:xfrm>
      </p:grpSpPr>
      <p:sp>
        <p:nvSpPr>
          <p:cNvPr id="653" name="Google Shape;653;p56"/>
          <p:cNvSpPr txBox="1"/>
          <p:nvPr>
            <p:ph type="title"/>
          </p:nvPr>
        </p:nvSpPr>
        <p:spPr>
          <a:xfrm>
            <a:off x="720000" y="363638"/>
            <a:ext cx="7704000" cy="4440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2"/>
              </a:buClr>
              <a:buSzPts val="2800"/>
              <a:buFont typeface="Times"/>
              <a:buNone/>
            </a:pPr>
            <a:r>
              <a:rPr lang="en" sz="3100" u="none"/>
              <a:t>Class Diagrams</a:t>
            </a:r>
            <a:endParaRPr sz="3100"/>
          </a:p>
        </p:txBody>
      </p:sp>
      <p:sp>
        <p:nvSpPr>
          <p:cNvPr id="654" name="Google Shape;654;p56"/>
          <p:cNvSpPr txBox="1"/>
          <p:nvPr>
            <p:ph idx="1" type="body"/>
          </p:nvPr>
        </p:nvSpPr>
        <p:spPr>
          <a:xfrm>
            <a:off x="355600" y="2713434"/>
            <a:ext cx="8255100" cy="1948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Class diagrams represent the structure of the system.</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Class diagrams are used</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during requirements analysis to model problem domain concepts</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during system design to model subsystems and interfaces</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during object design to model classes.</a:t>
            </a:r>
            <a:endParaRPr/>
          </a:p>
          <a:p>
            <a:pPr indent="-190500" lvl="0" marL="285750" marR="0" rtl="0" algn="l">
              <a:lnSpc>
                <a:spcPct val="90000"/>
              </a:lnSpc>
              <a:spcBef>
                <a:spcPts val="600"/>
              </a:spcBef>
              <a:spcAft>
                <a:spcPts val="0"/>
              </a:spcAft>
              <a:buClr>
                <a:schemeClr val="dk2"/>
              </a:buClr>
              <a:buSzPts val="1500"/>
              <a:buFont typeface="Noto Sans Symbols"/>
              <a:buNone/>
            </a:pPr>
            <a:r>
              <a:t/>
            </a:r>
            <a:endParaRPr b="1" i="0" sz="2000" u="none" cap="none" strike="noStrike">
              <a:solidFill>
                <a:schemeClr val="dk1"/>
              </a:solidFill>
              <a:latin typeface="Times"/>
              <a:ea typeface="Times"/>
              <a:cs typeface="Times"/>
              <a:sym typeface="Times"/>
            </a:endParaRPr>
          </a:p>
        </p:txBody>
      </p:sp>
      <p:sp>
        <p:nvSpPr>
          <p:cNvPr id="655" name="Google Shape;655;p56"/>
          <p:cNvSpPr txBox="1"/>
          <p:nvPr/>
        </p:nvSpPr>
        <p:spPr>
          <a:xfrm>
            <a:off x="611187" y="1541859"/>
            <a:ext cx="3309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Enumeration getZones()</a:t>
            </a:r>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Price getPrice(Zone)</a:t>
            </a:r>
            <a:endParaRPr/>
          </a:p>
        </p:txBody>
      </p:sp>
      <p:sp>
        <p:nvSpPr>
          <p:cNvPr id="656" name="Google Shape;656;p56"/>
          <p:cNvSpPr/>
          <p:nvPr/>
        </p:nvSpPr>
        <p:spPr>
          <a:xfrm>
            <a:off x="530225" y="1253728"/>
            <a:ext cx="3338400" cy="3357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57" name="Google Shape;657;p56"/>
          <p:cNvSpPr txBox="1"/>
          <p:nvPr/>
        </p:nvSpPr>
        <p:spPr>
          <a:xfrm>
            <a:off x="1098550" y="1289450"/>
            <a:ext cx="25203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TariffSchedule</a:t>
            </a:r>
            <a:endParaRPr/>
          </a:p>
        </p:txBody>
      </p:sp>
      <p:sp>
        <p:nvSpPr>
          <p:cNvPr id="658" name="Google Shape;658;p56"/>
          <p:cNvSpPr/>
          <p:nvPr/>
        </p:nvSpPr>
        <p:spPr>
          <a:xfrm>
            <a:off x="530225" y="1588294"/>
            <a:ext cx="3338400" cy="192825"/>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59" name="Google Shape;659;p56"/>
          <p:cNvSpPr/>
          <p:nvPr/>
        </p:nvSpPr>
        <p:spPr>
          <a:xfrm>
            <a:off x="530225" y="1778804"/>
            <a:ext cx="3338400" cy="6864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660" name="Google Shape;660;p56"/>
          <p:cNvCxnSpPr/>
          <p:nvPr/>
        </p:nvCxnSpPr>
        <p:spPr>
          <a:xfrm>
            <a:off x="3873500" y="1743075"/>
            <a:ext cx="2403600" cy="0"/>
          </a:xfrm>
          <a:prstGeom prst="straightConnector1">
            <a:avLst/>
          </a:prstGeom>
          <a:noFill/>
          <a:ln cap="flat" cmpd="sng" w="28575">
            <a:solidFill>
              <a:schemeClr val="dk1"/>
            </a:solidFill>
            <a:prstDash val="solid"/>
            <a:miter lim="800000"/>
            <a:headEnd len="med" w="med" type="none"/>
            <a:tailEnd len="med" w="med" type="none"/>
          </a:ln>
        </p:spPr>
      </p:cxnSp>
      <p:sp>
        <p:nvSpPr>
          <p:cNvPr id="661" name="Google Shape;661;p56"/>
          <p:cNvSpPr txBox="1"/>
          <p:nvPr/>
        </p:nvSpPr>
        <p:spPr>
          <a:xfrm>
            <a:off x="4002087" y="1781175"/>
            <a:ext cx="303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Helvetica Neue"/>
              <a:buNone/>
            </a:pPr>
            <a:r>
              <a:rPr b="0" i="0" lang="en" sz="2400" u="none">
                <a:solidFill>
                  <a:schemeClr val="dk1"/>
                </a:solidFill>
                <a:latin typeface="Helvetica Neue"/>
                <a:ea typeface="Helvetica Neue"/>
                <a:cs typeface="Helvetica Neue"/>
                <a:sym typeface="Helvetica Neue"/>
              </a:rPr>
              <a:t>*</a:t>
            </a:r>
            <a:endParaRPr/>
          </a:p>
        </p:txBody>
      </p:sp>
      <p:sp>
        <p:nvSpPr>
          <p:cNvPr id="662" name="Google Shape;662;p56"/>
          <p:cNvSpPr txBox="1"/>
          <p:nvPr/>
        </p:nvSpPr>
        <p:spPr>
          <a:xfrm>
            <a:off x="5762625" y="1800225"/>
            <a:ext cx="303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Helvetica Neue"/>
              <a:buNone/>
            </a:pPr>
            <a:r>
              <a:rPr b="0" i="0" lang="en" sz="2400" u="none">
                <a:solidFill>
                  <a:schemeClr val="dk1"/>
                </a:solidFill>
                <a:latin typeface="Helvetica Neue"/>
                <a:ea typeface="Helvetica Neue"/>
                <a:cs typeface="Helvetica Neue"/>
                <a:sym typeface="Helvetica Neue"/>
              </a:rPr>
              <a:t>*</a:t>
            </a:r>
            <a:endParaRPr/>
          </a:p>
        </p:txBody>
      </p:sp>
      <p:sp>
        <p:nvSpPr>
          <p:cNvPr id="663" name="Google Shape;663;p56"/>
          <p:cNvSpPr/>
          <p:nvPr/>
        </p:nvSpPr>
        <p:spPr>
          <a:xfrm>
            <a:off x="6276975" y="1253728"/>
            <a:ext cx="2625600" cy="3357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64" name="Google Shape;664;p56"/>
          <p:cNvSpPr txBox="1"/>
          <p:nvPr/>
        </p:nvSpPr>
        <p:spPr>
          <a:xfrm>
            <a:off x="7319942" y="1289450"/>
            <a:ext cx="902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Trip</a:t>
            </a:r>
            <a:endParaRPr/>
          </a:p>
        </p:txBody>
      </p:sp>
      <p:sp>
        <p:nvSpPr>
          <p:cNvPr id="665" name="Google Shape;665;p56"/>
          <p:cNvSpPr/>
          <p:nvPr/>
        </p:nvSpPr>
        <p:spPr>
          <a:xfrm>
            <a:off x="6276975" y="1588300"/>
            <a:ext cx="2625600" cy="6864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66" name="Google Shape;666;p56"/>
          <p:cNvSpPr/>
          <p:nvPr/>
        </p:nvSpPr>
        <p:spPr>
          <a:xfrm>
            <a:off x="6276975" y="2264726"/>
            <a:ext cx="2627400" cy="3357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67" name="Google Shape;667;p56"/>
          <p:cNvSpPr/>
          <p:nvPr/>
        </p:nvSpPr>
        <p:spPr>
          <a:xfrm>
            <a:off x="6697662" y="1571625"/>
            <a:ext cx="1098600" cy="24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68" name="Google Shape;668;p56"/>
          <p:cNvSpPr txBox="1"/>
          <p:nvPr/>
        </p:nvSpPr>
        <p:spPr>
          <a:xfrm>
            <a:off x="6496050" y="1589475"/>
            <a:ext cx="1927800" cy="554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zone:Zone</a:t>
            </a:r>
            <a:endParaRPr/>
          </a:p>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price:Price</a:t>
            </a:r>
            <a:endParaRPr/>
          </a:p>
        </p:txBody>
      </p:sp>
      <p:sp>
        <p:nvSpPr>
          <p:cNvPr id="669" name="Google Shape;669;p5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7"/>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675" name="Google Shape;67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57"/>
          <p:cNvSpPr txBox="1"/>
          <p:nvPr/>
        </p:nvSpPr>
        <p:spPr>
          <a:xfrm>
            <a:off x="900750" y="887700"/>
            <a:ext cx="6070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Crete Round"/>
                <a:ea typeface="Crete Round"/>
                <a:cs typeface="Crete Round"/>
                <a:sym typeface="Crete Round"/>
              </a:rPr>
              <a:t>Classes and Objects</a:t>
            </a:r>
            <a:endParaRPr b="1" i="1" sz="1700">
              <a:solidFill>
                <a:schemeClr val="dk1"/>
              </a:solidFill>
              <a:latin typeface="Crete Round"/>
              <a:ea typeface="Crete Round"/>
              <a:cs typeface="Crete Round"/>
              <a:sym typeface="Crete Round"/>
            </a:endParaRPr>
          </a:p>
        </p:txBody>
      </p:sp>
      <p:sp>
        <p:nvSpPr>
          <p:cNvPr id="677" name="Google Shape;677;p57"/>
          <p:cNvSpPr txBox="1"/>
          <p:nvPr/>
        </p:nvSpPr>
        <p:spPr>
          <a:xfrm>
            <a:off x="588350" y="1467150"/>
            <a:ext cx="7968300" cy="2724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Class diagrams</a:t>
            </a:r>
            <a:r>
              <a:rPr lang="en" sz="1500">
                <a:latin typeface="Crete Round"/>
                <a:ea typeface="Crete Round"/>
                <a:cs typeface="Crete Round"/>
                <a:sym typeface="Crete Round"/>
              </a:rPr>
              <a:t> describe the structure of the system in terms of classes and objects.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C</a:t>
            </a:r>
            <a:r>
              <a:rPr b="1" lang="en" sz="1500">
                <a:latin typeface="Crete Round"/>
                <a:ea typeface="Crete Round"/>
                <a:cs typeface="Crete Round"/>
                <a:sym typeface="Crete Round"/>
              </a:rPr>
              <a:t>lasses </a:t>
            </a:r>
            <a:r>
              <a:rPr lang="en" sz="1500">
                <a:latin typeface="Crete Round"/>
                <a:ea typeface="Crete Round"/>
                <a:cs typeface="Crete Round"/>
                <a:sym typeface="Crete Round"/>
              </a:rPr>
              <a:t>are abstractions that specify the attributes and behavior of a set of objects. A class is a collection of objects that share a set of attributes that distinguish the objects as members of the collection.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Objects</a:t>
            </a:r>
            <a:r>
              <a:rPr lang="en" sz="1500">
                <a:latin typeface="Crete Round"/>
                <a:ea typeface="Crete Round"/>
                <a:cs typeface="Crete Round"/>
                <a:sym typeface="Crete Round"/>
              </a:rPr>
              <a:t> are entities that encapsulate state and behavior. Each object has an identity: it can be referred individually and is distinguishable from other objects.</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In UML, classes and objects are depicted by boxes composed of three compartments. </a:t>
            </a:r>
            <a:r>
              <a:rPr b="1" lang="en" sz="1500">
                <a:latin typeface="Crete Round"/>
                <a:ea typeface="Crete Round"/>
                <a:cs typeface="Crete Round"/>
                <a:sym typeface="Crete Round"/>
              </a:rPr>
              <a:t>The top compartment</a:t>
            </a:r>
            <a:r>
              <a:rPr lang="en" sz="1500">
                <a:latin typeface="Crete Round"/>
                <a:ea typeface="Crete Round"/>
                <a:cs typeface="Crete Round"/>
                <a:sym typeface="Crete Round"/>
              </a:rPr>
              <a:t> displays the name of the class or object. </a:t>
            </a:r>
            <a:r>
              <a:rPr b="1" lang="en" sz="1500">
                <a:latin typeface="Crete Round"/>
                <a:ea typeface="Crete Round"/>
                <a:cs typeface="Crete Round"/>
                <a:sym typeface="Crete Round"/>
              </a:rPr>
              <a:t>The center compartment</a:t>
            </a:r>
            <a:r>
              <a:rPr lang="en" sz="1500">
                <a:latin typeface="Crete Round"/>
                <a:ea typeface="Crete Round"/>
                <a:cs typeface="Crete Round"/>
                <a:sym typeface="Crete Round"/>
              </a:rPr>
              <a:t> displays its attributes, and </a:t>
            </a:r>
            <a:r>
              <a:rPr b="1" lang="en" sz="1500">
                <a:latin typeface="Crete Round"/>
                <a:ea typeface="Crete Round"/>
                <a:cs typeface="Crete Round"/>
                <a:sym typeface="Crete Round"/>
              </a:rPr>
              <a:t>the bottom compartment</a:t>
            </a:r>
            <a:r>
              <a:rPr lang="en" sz="1500">
                <a:latin typeface="Crete Round"/>
                <a:ea typeface="Crete Round"/>
                <a:cs typeface="Crete Round"/>
                <a:sym typeface="Crete Round"/>
              </a:rPr>
              <a:t> displays its operations. The attribute and operation compartments can be omitted for clarity. Object names are underlined to indicate that they are instances.</a:t>
            </a:r>
            <a:endParaRPr sz="1500">
              <a:latin typeface="Crete Round"/>
              <a:ea typeface="Crete Round"/>
              <a:cs typeface="Crete Round"/>
              <a:sym typeface="Crete Round"/>
            </a:endParaRPr>
          </a:p>
        </p:txBody>
      </p:sp>
      <p:sp>
        <p:nvSpPr>
          <p:cNvPr id="678" name="Google Shape;678;p5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8"/>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684" name="Google Shape;68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5" name="Google Shape;685;p58"/>
          <p:cNvPicPr preferRelativeResize="0"/>
          <p:nvPr/>
        </p:nvPicPr>
        <p:blipFill>
          <a:blip r:embed="rId3">
            <a:alphaModFix/>
          </a:blip>
          <a:stretch>
            <a:fillRect/>
          </a:stretch>
        </p:blipFill>
        <p:spPr>
          <a:xfrm>
            <a:off x="1906749" y="804475"/>
            <a:ext cx="5003924" cy="2062062"/>
          </a:xfrm>
          <a:prstGeom prst="rect">
            <a:avLst/>
          </a:prstGeom>
          <a:noFill/>
          <a:ln>
            <a:noFill/>
          </a:ln>
        </p:spPr>
      </p:pic>
      <p:pic>
        <p:nvPicPr>
          <p:cNvPr id="686" name="Google Shape;686;p58"/>
          <p:cNvPicPr preferRelativeResize="0"/>
          <p:nvPr/>
        </p:nvPicPr>
        <p:blipFill>
          <a:blip r:embed="rId4">
            <a:alphaModFix/>
          </a:blip>
          <a:stretch>
            <a:fillRect/>
          </a:stretch>
        </p:blipFill>
        <p:spPr>
          <a:xfrm>
            <a:off x="1906750" y="3001125"/>
            <a:ext cx="5003925" cy="1920836"/>
          </a:xfrm>
          <a:prstGeom prst="rect">
            <a:avLst/>
          </a:prstGeom>
          <a:noFill/>
          <a:ln>
            <a:noFill/>
          </a:ln>
        </p:spPr>
      </p:pic>
      <p:sp>
        <p:nvSpPr>
          <p:cNvPr id="687" name="Google Shape;687;p5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3" name="Google Shape;693;p59"/>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694" name="Google Shape;694;p59"/>
          <p:cNvSpPr txBox="1"/>
          <p:nvPr>
            <p:ph type="title"/>
          </p:nvPr>
        </p:nvSpPr>
        <p:spPr>
          <a:xfrm>
            <a:off x="868262" y="726150"/>
            <a:ext cx="8011200" cy="519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i="1" lang="en" sz="2700" u="none"/>
              <a:t>Instances</a:t>
            </a:r>
            <a:endParaRPr i="1" sz="2700"/>
          </a:p>
        </p:txBody>
      </p:sp>
      <p:sp>
        <p:nvSpPr>
          <p:cNvPr id="695" name="Google Shape;695;p59"/>
          <p:cNvSpPr txBox="1"/>
          <p:nvPr>
            <p:ph idx="1" type="body"/>
          </p:nvPr>
        </p:nvSpPr>
        <p:spPr>
          <a:xfrm>
            <a:off x="805870" y="3386368"/>
            <a:ext cx="8111100" cy="1757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An </a:t>
            </a:r>
            <a:r>
              <a:rPr b="1" i="1" lang="en" sz="2400" u="none">
                <a:solidFill>
                  <a:schemeClr val="dk1"/>
                </a:solidFill>
                <a:latin typeface="Times"/>
                <a:ea typeface="Times"/>
                <a:cs typeface="Times"/>
                <a:sym typeface="Times"/>
              </a:rPr>
              <a:t>instance</a:t>
            </a:r>
            <a:r>
              <a:rPr b="0" i="0" lang="en" sz="2400" u="none">
                <a:solidFill>
                  <a:schemeClr val="dk1"/>
                </a:solidFill>
                <a:latin typeface="Times"/>
                <a:ea typeface="Times"/>
                <a:cs typeface="Times"/>
                <a:sym typeface="Times"/>
              </a:rPr>
              <a:t> represents a phenomenon.</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The name of an instance is </a:t>
            </a:r>
            <a:r>
              <a:rPr b="0" i="0" lang="en" sz="2400" u="sng">
                <a:solidFill>
                  <a:schemeClr val="dk1"/>
                </a:solidFill>
                <a:latin typeface="Times"/>
                <a:ea typeface="Times"/>
                <a:cs typeface="Times"/>
                <a:sym typeface="Times"/>
              </a:rPr>
              <a:t>underlined</a:t>
            </a:r>
            <a:r>
              <a:rPr b="0" i="0" lang="en" sz="2400" u="none">
                <a:solidFill>
                  <a:schemeClr val="dk1"/>
                </a:solidFill>
                <a:latin typeface="Times"/>
                <a:ea typeface="Times"/>
                <a:cs typeface="Times"/>
                <a:sym typeface="Times"/>
              </a:rPr>
              <a:t> and can contain the class of the instance.</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The attributes are represented with their </a:t>
            </a:r>
            <a:r>
              <a:rPr b="1" i="1" lang="en" sz="2400" u="none">
                <a:solidFill>
                  <a:schemeClr val="dk1"/>
                </a:solidFill>
                <a:latin typeface="Times"/>
                <a:ea typeface="Times"/>
                <a:cs typeface="Times"/>
                <a:sym typeface="Times"/>
              </a:rPr>
              <a:t>values</a:t>
            </a:r>
            <a:r>
              <a:rPr b="0" i="0" lang="en" sz="2400" u="none">
                <a:solidFill>
                  <a:schemeClr val="dk1"/>
                </a:solidFill>
                <a:latin typeface="Times"/>
                <a:ea typeface="Times"/>
                <a:cs typeface="Times"/>
                <a:sym typeface="Times"/>
              </a:rPr>
              <a:t>.</a:t>
            </a:r>
            <a:endParaRPr/>
          </a:p>
        </p:txBody>
      </p:sp>
      <p:sp>
        <p:nvSpPr>
          <p:cNvPr id="696" name="Google Shape;696;p59"/>
          <p:cNvSpPr txBox="1"/>
          <p:nvPr/>
        </p:nvSpPr>
        <p:spPr>
          <a:xfrm>
            <a:off x="2326653" y="2116584"/>
            <a:ext cx="4246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zone2price = {</a:t>
            </a:r>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{‘1’, .20},</a:t>
            </a:r>
            <a:br>
              <a:rPr b="1" i="0" lang="en" sz="1800" u="none">
                <a:solidFill>
                  <a:srgbClr val="000000"/>
                </a:solidFill>
                <a:latin typeface="Courier New"/>
                <a:ea typeface="Courier New"/>
                <a:cs typeface="Courier New"/>
                <a:sym typeface="Courier New"/>
              </a:rPr>
            </a:br>
            <a:r>
              <a:rPr b="1" i="0" lang="en" sz="1800" u="none">
                <a:solidFill>
                  <a:srgbClr val="000000"/>
                </a:solidFill>
                <a:latin typeface="Courier New"/>
                <a:ea typeface="Courier New"/>
                <a:cs typeface="Courier New"/>
                <a:sym typeface="Courier New"/>
              </a:rPr>
              <a:t>{‘2’, .40},</a:t>
            </a:r>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{‘3’, .60}}</a:t>
            </a:r>
            <a:endParaRPr/>
          </a:p>
        </p:txBody>
      </p:sp>
      <p:sp>
        <p:nvSpPr>
          <p:cNvPr id="697" name="Google Shape;697;p59"/>
          <p:cNvSpPr txBox="1"/>
          <p:nvPr/>
        </p:nvSpPr>
        <p:spPr>
          <a:xfrm>
            <a:off x="2453008" y="1773160"/>
            <a:ext cx="41199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sng">
                <a:solidFill>
                  <a:srgbClr val="000000"/>
                </a:solidFill>
                <a:latin typeface="Courier New"/>
                <a:ea typeface="Courier New"/>
                <a:cs typeface="Courier New"/>
                <a:sym typeface="Courier New"/>
              </a:rPr>
              <a:t>tariff_1974:TarifSchedule</a:t>
            </a:r>
            <a:endParaRPr/>
          </a:p>
        </p:txBody>
      </p:sp>
      <p:grpSp>
        <p:nvGrpSpPr>
          <p:cNvPr id="698" name="Google Shape;698;p59"/>
          <p:cNvGrpSpPr/>
          <p:nvPr/>
        </p:nvGrpSpPr>
        <p:grpSpPr>
          <a:xfrm>
            <a:off x="2250225" y="1587002"/>
            <a:ext cx="5058175" cy="1757100"/>
            <a:chOff x="1150" y="941"/>
            <a:chExt cx="2400" cy="900"/>
          </a:xfrm>
        </p:grpSpPr>
        <p:sp>
          <p:nvSpPr>
            <p:cNvPr id="699" name="Google Shape;699;p59"/>
            <p:cNvSpPr/>
            <p:nvPr/>
          </p:nvSpPr>
          <p:spPr>
            <a:xfrm>
              <a:off x="1150" y="941"/>
              <a:ext cx="2400" cy="3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00" name="Google Shape;700;p59"/>
            <p:cNvSpPr/>
            <p:nvPr/>
          </p:nvSpPr>
          <p:spPr>
            <a:xfrm>
              <a:off x="1150" y="1241"/>
              <a:ext cx="2400" cy="6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sp>
        <p:nvSpPr>
          <p:cNvPr id="701" name="Google Shape;701;p5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5" name="Shape 705"/>
        <p:cNvGrpSpPr/>
        <p:nvPr/>
      </p:nvGrpSpPr>
      <p:grpSpPr>
        <a:xfrm>
          <a:off x="0" y="0"/>
          <a:ext cx="0" cy="0"/>
          <a:chOff x="0" y="0"/>
          <a:chExt cx="0" cy="0"/>
        </a:xfrm>
      </p:grpSpPr>
      <p:sp>
        <p:nvSpPr>
          <p:cNvPr id="706" name="Google Shape;706;p60"/>
          <p:cNvSpPr txBox="1"/>
          <p:nvPr>
            <p:ph type="title"/>
          </p:nvPr>
        </p:nvSpPr>
        <p:spPr>
          <a:xfrm>
            <a:off x="720000" y="838425"/>
            <a:ext cx="7704000" cy="4440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2"/>
              </a:buClr>
              <a:buSzPts val="2800"/>
              <a:buFont typeface="Times"/>
              <a:buNone/>
            </a:pPr>
            <a:r>
              <a:rPr b="1" i="1" lang="en" sz="2800" u="none">
                <a:latin typeface="Times"/>
                <a:ea typeface="Times"/>
                <a:cs typeface="Times"/>
                <a:sym typeface="Times"/>
              </a:rPr>
              <a:t>Actor vs. Instances</a:t>
            </a:r>
            <a:endParaRPr/>
          </a:p>
        </p:txBody>
      </p:sp>
      <p:sp>
        <p:nvSpPr>
          <p:cNvPr id="707" name="Google Shape;707;p60"/>
          <p:cNvSpPr txBox="1"/>
          <p:nvPr>
            <p:ph idx="1" type="body"/>
          </p:nvPr>
        </p:nvSpPr>
        <p:spPr>
          <a:xfrm>
            <a:off x="720000" y="1394725"/>
            <a:ext cx="7172100" cy="2061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What is the difference between an actor and a class and an instance?</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Actor: </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An entity outside the system to be modeled, interacting with the system (“Pilot”)</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Class: </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An abstraction modeling an entity in the problem domain, inside the system to be modeled (“Cockpit”)</a:t>
            </a:r>
            <a:endParaRPr/>
          </a:p>
          <a:p>
            <a:pPr indent="-285750" lvl="0" marL="285750" marR="0" rtl="0" algn="l">
              <a:lnSpc>
                <a:spcPct val="90000"/>
              </a:lnSpc>
              <a:spcBef>
                <a:spcPts val="720"/>
              </a:spcBef>
              <a:spcAft>
                <a:spcPts val="0"/>
              </a:spcAft>
              <a:buClr>
                <a:schemeClr val="dk2"/>
              </a:buClr>
              <a:buSzPts val="1800"/>
              <a:buFont typeface="Noto Sans Symbols"/>
              <a:buChar char="♦"/>
            </a:pPr>
            <a:r>
              <a:rPr b="0" i="0" lang="en" sz="2400" u="none">
                <a:solidFill>
                  <a:schemeClr val="dk1"/>
                </a:solidFill>
                <a:latin typeface="Times"/>
                <a:ea typeface="Times"/>
                <a:cs typeface="Times"/>
                <a:sym typeface="Times"/>
              </a:rPr>
              <a:t>Object: </a:t>
            </a:r>
            <a:endParaRPr/>
          </a:p>
          <a:p>
            <a:pPr indent="-228600" lvl="1" marL="685800" marR="0" rtl="0" algn="l">
              <a:lnSpc>
                <a:spcPct val="90000"/>
              </a:lnSpc>
              <a:spcBef>
                <a:spcPts val="600"/>
              </a:spcBef>
              <a:spcAft>
                <a:spcPts val="0"/>
              </a:spcAft>
              <a:buClr>
                <a:schemeClr val="dk1"/>
              </a:buClr>
              <a:buSzPts val="2000"/>
              <a:buFont typeface="Noto Sans Symbols"/>
              <a:buChar char="⬥"/>
            </a:pPr>
            <a:r>
              <a:rPr b="1" i="0" lang="en" sz="2000" u="none" cap="none" strike="noStrike">
                <a:solidFill>
                  <a:schemeClr val="dk1"/>
                </a:solidFill>
                <a:latin typeface="Times"/>
                <a:ea typeface="Times"/>
                <a:cs typeface="Times"/>
                <a:sym typeface="Times"/>
              </a:rPr>
              <a:t>A specific instance of a class (“Joe, the inspector”).  </a:t>
            </a:r>
            <a:endParaRPr/>
          </a:p>
        </p:txBody>
      </p:sp>
      <p:sp>
        <p:nvSpPr>
          <p:cNvPr id="708" name="Google Shape;708;p60"/>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709" name="Google Shape;709;p6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3" name="Shape 713"/>
        <p:cNvGrpSpPr/>
        <p:nvPr/>
      </p:nvGrpSpPr>
      <p:grpSpPr>
        <a:xfrm>
          <a:off x="0" y="0"/>
          <a:ext cx="0" cy="0"/>
          <a:chOff x="0" y="0"/>
          <a:chExt cx="0" cy="0"/>
        </a:xfrm>
      </p:grpSpPr>
      <p:sp>
        <p:nvSpPr>
          <p:cNvPr id="714" name="Google Shape;714;p61"/>
          <p:cNvSpPr txBox="1"/>
          <p:nvPr>
            <p:ph idx="4294967295"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sz="2800" u="none">
                <a:latin typeface="Times"/>
                <a:ea typeface="Times"/>
                <a:cs typeface="Times"/>
                <a:sym typeface="Times"/>
              </a:rPr>
              <a:t>Associations and links</a:t>
            </a:r>
            <a:endParaRPr/>
          </a:p>
        </p:txBody>
      </p:sp>
      <p:sp>
        <p:nvSpPr>
          <p:cNvPr id="715" name="Google Shape;715;p61"/>
          <p:cNvSpPr txBox="1"/>
          <p:nvPr>
            <p:ph idx="4294967295" type="body"/>
          </p:nvPr>
        </p:nvSpPr>
        <p:spPr>
          <a:xfrm>
            <a:off x="495300" y="2946796"/>
            <a:ext cx="8255100" cy="1744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Times"/>
              <a:buChar char="●"/>
            </a:pPr>
            <a:r>
              <a:rPr b="0" i="0" lang="en" sz="2400" u="none">
                <a:solidFill>
                  <a:schemeClr val="dk1"/>
                </a:solidFill>
                <a:latin typeface="Times"/>
                <a:ea typeface="Times"/>
                <a:cs typeface="Times"/>
                <a:sym typeface="Times"/>
              </a:rPr>
              <a:t>Associations denote relationships between classes.</a:t>
            </a:r>
            <a:endParaRPr/>
          </a:p>
          <a:p>
            <a:pPr indent="-381000" lvl="0" marL="457200" marR="0" rtl="0" algn="l">
              <a:lnSpc>
                <a:spcPct val="90000"/>
              </a:lnSpc>
              <a:spcBef>
                <a:spcPts val="0"/>
              </a:spcBef>
              <a:spcAft>
                <a:spcPts val="0"/>
              </a:spcAft>
              <a:buClr>
                <a:schemeClr val="dk1"/>
              </a:buClr>
              <a:buSzPts val="2400"/>
              <a:buFont typeface="Times"/>
              <a:buChar char="●"/>
            </a:pPr>
            <a:r>
              <a:rPr b="0" i="0" lang="en" sz="2400" u="none">
                <a:solidFill>
                  <a:schemeClr val="dk1"/>
                </a:solidFill>
                <a:latin typeface="Times"/>
                <a:ea typeface="Times"/>
                <a:cs typeface="Times"/>
                <a:sym typeface="Times"/>
              </a:rPr>
              <a:t>The multiplicity of an association end denotes how many objects the source object can legitimately reference.</a:t>
            </a:r>
            <a:endParaRPr b="0" i="0" sz="2400" u="none">
              <a:solidFill>
                <a:schemeClr val="dk1"/>
              </a:solidFill>
              <a:latin typeface="Times"/>
              <a:ea typeface="Times"/>
              <a:cs typeface="Times"/>
              <a:sym typeface="Times"/>
            </a:endParaRPr>
          </a:p>
          <a:p>
            <a:pPr indent="-381000" lvl="0" marL="457200" marR="0" rtl="0" algn="l">
              <a:lnSpc>
                <a:spcPct val="90000"/>
              </a:lnSpc>
              <a:spcBef>
                <a:spcPts val="0"/>
              </a:spcBef>
              <a:spcAft>
                <a:spcPts val="0"/>
              </a:spcAft>
              <a:buSzPts val="2400"/>
              <a:buFont typeface="Times"/>
              <a:buChar char="●"/>
            </a:pPr>
            <a:r>
              <a:rPr lang="en" sz="2400">
                <a:latin typeface="Times"/>
                <a:ea typeface="Times"/>
                <a:cs typeface="Times"/>
                <a:sym typeface="Times"/>
              </a:rPr>
              <a:t>A link represents a connection between two objects.</a:t>
            </a:r>
            <a:endParaRPr sz="2400">
              <a:latin typeface="Times"/>
              <a:ea typeface="Times"/>
              <a:cs typeface="Times"/>
              <a:sym typeface="Times"/>
            </a:endParaRPr>
          </a:p>
        </p:txBody>
      </p:sp>
      <p:sp>
        <p:nvSpPr>
          <p:cNvPr id="716" name="Google Shape;716;p61"/>
          <p:cNvSpPr txBox="1"/>
          <p:nvPr/>
        </p:nvSpPr>
        <p:spPr>
          <a:xfrm>
            <a:off x="649287" y="1713309"/>
            <a:ext cx="3309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Enumeration getZones()</a:t>
            </a:r>
            <a:endParaRPr/>
          </a:p>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Price getPrice(Zone)</a:t>
            </a:r>
            <a:endParaRPr/>
          </a:p>
        </p:txBody>
      </p:sp>
      <p:sp>
        <p:nvSpPr>
          <p:cNvPr id="717" name="Google Shape;717;p61"/>
          <p:cNvSpPr/>
          <p:nvPr/>
        </p:nvSpPr>
        <p:spPr>
          <a:xfrm>
            <a:off x="552450" y="1428750"/>
            <a:ext cx="3335400" cy="3357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18" name="Google Shape;718;p61"/>
          <p:cNvSpPr txBox="1"/>
          <p:nvPr/>
        </p:nvSpPr>
        <p:spPr>
          <a:xfrm>
            <a:off x="1200150" y="1460900"/>
            <a:ext cx="22479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TarifSchedule</a:t>
            </a:r>
            <a:endParaRPr/>
          </a:p>
        </p:txBody>
      </p:sp>
      <p:sp>
        <p:nvSpPr>
          <p:cNvPr id="719" name="Google Shape;719;p61"/>
          <p:cNvSpPr/>
          <p:nvPr/>
        </p:nvSpPr>
        <p:spPr>
          <a:xfrm>
            <a:off x="552450" y="1764506"/>
            <a:ext cx="3335400" cy="1929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0" name="Google Shape;720;p61"/>
          <p:cNvSpPr/>
          <p:nvPr/>
        </p:nvSpPr>
        <p:spPr>
          <a:xfrm>
            <a:off x="552450" y="1954996"/>
            <a:ext cx="3335400" cy="6816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21" name="Google Shape;721;p61"/>
          <p:cNvCxnSpPr/>
          <p:nvPr/>
        </p:nvCxnSpPr>
        <p:spPr>
          <a:xfrm>
            <a:off x="3911600" y="1914525"/>
            <a:ext cx="2247900" cy="0"/>
          </a:xfrm>
          <a:prstGeom prst="straightConnector1">
            <a:avLst/>
          </a:prstGeom>
          <a:noFill/>
          <a:ln cap="flat" cmpd="sng" w="28575">
            <a:solidFill>
              <a:schemeClr val="dk1"/>
            </a:solidFill>
            <a:prstDash val="solid"/>
            <a:miter lim="800000"/>
            <a:headEnd len="med" w="med" type="none"/>
            <a:tailEnd len="med" w="med" type="none"/>
          </a:ln>
        </p:spPr>
      </p:cxnSp>
      <p:sp>
        <p:nvSpPr>
          <p:cNvPr id="722" name="Google Shape;722;p61"/>
          <p:cNvSpPr txBox="1"/>
          <p:nvPr/>
        </p:nvSpPr>
        <p:spPr>
          <a:xfrm>
            <a:off x="3887787" y="1899047"/>
            <a:ext cx="303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Helvetica Neue"/>
              <a:buNone/>
            </a:pPr>
            <a:r>
              <a:rPr b="0" i="0" lang="en" sz="2400" u="none">
                <a:solidFill>
                  <a:schemeClr val="dk1"/>
                </a:solidFill>
                <a:latin typeface="Helvetica Neue"/>
                <a:ea typeface="Helvetica Neue"/>
                <a:cs typeface="Helvetica Neue"/>
                <a:sym typeface="Helvetica Neue"/>
              </a:rPr>
              <a:t>*</a:t>
            </a:r>
            <a:endParaRPr/>
          </a:p>
        </p:txBody>
      </p:sp>
      <p:sp>
        <p:nvSpPr>
          <p:cNvPr id="723" name="Google Shape;723;p61"/>
          <p:cNvSpPr/>
          <p:nvPr/>
        </p:nvSpPr>
        <p:spPr>
          <a:xfrm>
            <a:off x="6181725" y="1825223"/>
            <a:ext cx="2381400" cy="6816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4" name="Google Shape;724;p61"/>
          <p:cNvSpPr txBox="1"/>
          <p:nvPr/>
        </p:nvSpPr>
        <p:spPr>
          <a:xfrm>
            <a:off x="6321425" y="1874050"/>
            <a:ext cx="19563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price</a:t>
            </a:r>
            <a:br>
              <a:rPr b="1" i="0" lang="en" sz="1800" u="none">
                <a:solidFill>
                  <a:srgbClr val="000000"/>
                </a:solidFill>
                <a:latin typeface="Courier New"/>
                <a:ea typeface="Courier New"/>
                <a:cs typeface="Courier New"/>
                <a:sym typeface="Courier New"/>
              </a:rPr>
            </a:br>
            <a:r>
              <a:rPr b="1" i="0" lang="en" sz="1800" u="none">
                <a:solidFill>
                  <a:srgbClr val="000000"/>
                </a:solidFill>
                <a:latin typeface="Courier New"/>
                <a:ea typeface="Courier New"/>
                <a:cs typeface="Courier New"/>
                <a:sym typeface="Courier New"/>
              </a:rPr>
              <a:t>zone</a:t>
            </a:r>
            <a:endParaRPr/>
          </a:p>
        </p:txBody>
      </p:sp>
      <p:sp>
        <p:nvSpPr>
          <p:cNvPr id="725" name="Google Shape;725;p61"/>
          <p:cNvSpPr/>
          <p:nvPr/>
        </p:nvSpPr>
        <p:spPr>
          <a:xfrm>
            <a:off x="6181725" y="1491853"/>
            <a:ext cx="2381250" cy="357188"/>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6" name="Google Shape;726;p61"/>
          <p:cNvSpPr txBox="1"/>
          <p:nvPr/>
        </p:nvSpPr>
        <p:spPr>
          <a:xfrm>
            <a:off x="6616475" y="1531850"/>
            <a:ext cx="19563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Courier New"/>
              <a:buNone/>
            </a:pPr>
            <a:r>
              <a:rPr b="1" i="0" lang="en" sz="1800" u="none">
                <a:solidFill>
                  <a:srgbClr val="000000"/>
                </a:solidFill>
                <a:latin typeface="Courier New"/>
                <a:ea typeface="Courier New"/>
                <a:cs typeface="Courier New"/>
                <a:sym typeface="Courier New"/>
              </a:rPr>
              <a:t>TripLeg</a:t>
            </a:r>
            <a:endParaRPr/>
          </a:p>
        </p:txBody>
      </p:sp>
      <p:sp>
        <p:nvSpPr>
          <p:cNvPr id="727" name="Google Shape;727;p61"/>
          <p:cNvSpPr/>
          <p:nvPr/>
        </p:nvSpPr>
        <p:spPr>
          <a:xfrm>
            <a:off x="6181725" y="2511028"/>
            <a:ext cx="2381400" cy="357300"/>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8" name="Google Shape;728;p61"/>
          <p:cNvSpPr txBox="1"/>
          <p:nvPr/>
        </p:nvSpPr>
        <p:spPr>
          <a:xfrm>
            <a:off x="5907087" y="1899047"/>
            <a:ext cx="303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Helvetica Neue"/>
              <a:buNone/>
            </a:pPr>
            <a:r>
              <a:rPr b="0" i="0" lang="en" sz="2400" u="none">
                <a:solidFill>
                  <a:schemeClr val="dk1"/>
                </a:solidFill>
                <a:latin typeface="Helvetica Neue"/>
                <a:ea typeface="Helvetica Neue"/>
                <a:cs typeface="Helvetica Neue"/>
                <a:sym typeface="Helvetica Neue"/>
              </a:rPr>
              <a:t>*</a:t>
            </a:r>
            <a:endParaRPr/>
          </a:p>
        </p:txBody>
      </p:sp>
      <p:sp>
        <p:nvSpPr>
          <p:cNvPr id="729" name="Google Shape;729;p61"/>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730" name="Google Shape;730;p6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62"/>
          <p:cNvSpPr txBox="1"/>
          <p:nvPr>
            <p:ph idx="4294967295"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Multiplicity</a:t>
            </a:r>
            <a:endParaRPr/>
          </a:p>
        </p:txBody>
      </p:sp>
      <p:sp>
        <p:nvSpPr>
          <p:cNvPr id="736" name="Google Shape;736;p62"/>
          <p:cNvSpPr txBox="1"/>
          <p:nvPr>
            <p:ph idx="4294967295" type="body"/>
          </p:nvPr>
        </p:nvSpPr>
        <p:spPr>
          <a:xfrm>
            <a:off x="342900" y="1409900"/>
            <a:ext cx="8481900" cy="3281100"/>
          </a:xfrm>
          <a:prstGeom prst="rect">
            <a:avLst/>
          </a:prstGeom>
          <a:noFill/>
          <a:ln>
            <a:noFill/>
          </a:ln>
        </p:spPr>
        <p:txBody>
          <a:bodyPr anchorCtr="0" anchor="t" bIns="45700" lIns="91425" spcFirstLastPara="1" rIns="91425" wrap="square" tIns="45700">
            <a:noAutofit/>
          </a:bodyPr>
          <a:lstStyle/>
          <a:p>
            <a:pPr indent="-336550" lvl="0" marL="457200" marR="0" rtl="0" algn="just">
              <a:lnSpc>
                <a:spcPct val="90000"/>
              </a:lnSpc>
              <a:spcBef>
                <a:spcPts val="720"/>
              </a:spcBef>
              <a:spcAft>
                <a:spcPts val="0"/>
              </a:spcAft>
              <a:buSzPts val="1700"/>
              <a:buFont typeface="Crete Round"/>
              <a:buChar char="●"/>
            </a:pPr>
            <a:r>
              <a:rPr lang="en" sz="1700">
                <a:latin typeface="Crete Round"/>
                <a:ea typeface="Crete Round"/>
                <a:cs typeface="Crete Round"/>
                <a:sym typeface="Crete Round"/>
              </a:rPr>
              <a:t>Each end of an association can be labeled by a set of integers indicating the number of links that can legitimately originate from an instance of the class connected to the association end. This set of integers is called the multiplicity of the association end. </a:t>
            </a:r>
            <a:endParaRPr sz="1700">
              <a:latin typeface="Crete Round"/>
              <a:ea typeface="Crete Round"/>
              <a:cs typeface="Crete Round"/>
              <a:sym typeface="Crete Round"/>
            </a:endParaRPr>
          </a:p>
          <a:p>
            <a:pPr indent="-336550" lvl="0" marL="457200" marR="0" rtl="0" algn="just">
              <a:lnSpc>
                <a:spcPct val="90000"/>
              </a:lnSpc>
              <a:spcBef>
                <a:spcPts val="0"/>
              </a:spcBef>
              <a:spcAft>
                <a:spcPts val="0"/>
              </a:spcAft>
              <a:buSzPts val="1700"/>
              <a:buFont typeface="Crete Round"/>
              <a:buChar char="●"/>
            </a:pPr>
            <a:r>
              <a:rPr lang="en" sz="1700">
                <a:latin typeface="Crete Round"/>
                <a:ea typeface="Crete Round"/>
                <a:cs typeface="Crete Round"/>
                <a:sym typeface="Crete Round"/>
              </a:rPr>
              <a:t>Most of the associations we encounter belong to one of the following three types:</a:t>
            </a:r>
            <a:endParaRPr sz="1700">
              <a:latin typeface="Crete Round"/>
              <a:ea typeface="Crete Round"/>
              <a:cs typeface="Crete Round"/>
              <a:sym typeface="Crete Round"/>
            </a:endParaRPr>
          </a:p>
          <a:p>
            <a:pPr indent="-336550" lvl="0" marL="914400" marR="0" rtl="0" algn="just">
              <a:lnSpc>
                <a:spcPct val="90000"/>
              </a:lnSpc>
              <a:spcBef>
                <a:spcPts val="0"/>
              </a:spcBef>
              <a:spcAft>
                <a:spcPts val="0"/>
              </a:spcAft>
              <a:buSzPts val="1700"/>
              <a:buFont typeface="Crete Round"/>
              <a:buAutoNum type="arabicParenR"/>
            </a:pPr>
            <a:r>
              <a:rPr lang="en" sz="1700">
                <a:latin typeface="Crete Round"/>
                <a:ea typeface="Crete Round"/>
                <a:cs typeface="Crete Round"/>
                <a:sym typeface="Crete Round"/>
              </a:rPr>
              <a:t>A </a:t>
            </a:r>
            <a:r>
              <a:rPr b="1" lang="en" sz="1700">
                <a:latin typeface="Crete Round"/>
                <a:ea typeface="Crete Round"/>
                <a:cs typeface="Crete Round"/>
                <a:sym typeface="Crete Round"/>
              </a:rPr>
              <a:t>one-to-one association</a:t>
            </a:r>
            <a:r>
              <a:rPr lang="en" sz="1700">
                <a:latin typeface="Crete Round"/>
                <a:ea typeface="Crete Round"/>
                <a:cs typeface="Crete Round"/>
                <a:sym typeface="Crete Round"/>
              </a:rPr>
              <a:t> has a multiplicity 1 on each end. A one-to-one association between two classes• </a:t>
            </a:r>
            <a:endParaRPr sz="1700">
              <a:latin typeface="Crete Round"/>
              <a:ea typeface="Crete Round"/>
              <a:cs typeface="Crete Round"/>
              <a:sym typeface="Crete Round"/>
            </a:endParaRPr>
          </a:p>
          <a:p>
            <a:pPr indent="-336550" lvl="0" marL="914400" marR="0" rtl="0" algn="just">
              <a:lnSpc>
                <a:spcPct val="90000"/>
              </a:lnSpc>
              <a:spcBef>
                <a:spcPts val="0"/>
              </a:spcBef>
              <a:spcAft>
                <a:spcPts val="0"/>
              </a:spcAft>
              <a:buSzPts val="1700"/>
              <a:buFont typeface="Crete Round"/>
              <a:buAutoNum type="arabicParenR"/>
            </a:pPr>
            <a:r>
              <a:rPr lang="en" sz="1700">
                <a:latin typeface="Crete Round"/>
                <a:ea typeface="Crete Round"/>
                <a:cs typeface="Crete Round"/>
                <a:sym typeface="Crete Round"/>
              </a:rPr>
              <a:t>A </a:t>
            </a:r>
            <a:r>
              <a:rPr b="1" lang="en" sz="1700">
                <a:latin typeface="Crete Round"/>
                <a:ea typeface="Crete Round"/>
                <a:cs typeface="Crete Round"/>
                <a:sym typeface="Crete Round"/>
              </a:rPr>
              <a:t>one-to-many association</a:t>
            </a:r>
            <a:r>
              <a:rPr lang="en" sz="1700">
                <a:latin typeface="Crete Round"/>
                <a:ea typeface="Crete Round"/>
                <a:cs typeface="Crete Round"/>
                <a:sym typeface="Crete Round"/>
              </a:rPr>
              <a:t> has a multiplicity 1 on one end and 0..n (also represented by a star) or 1..n on the other. </a:t>
            </a:r>
            <a:endParaRPr sz="1700">
              <a:latin typeface="Crete Round"/>
              <a:ea typeface="Crete Round"/>
              <a:cs typeface="Crete Round"/>
              <a:sym typeface="Crete Round"/>
            </a:endParaRPr>
          </a:p>
          <a:p>
            <a:pPr indent="-336550" lvl="0" marL="914400" marR="0" rtl="0" algn="just">
              <a:lnSpc>
                <a:spcPct val="90000"/>
              </a:lnSpc>
              <a:spcBef>
                <a:spcPts val="0"/>
              </a:spcBef>
              <a:spcAft>
                <a:spcPts val="0"/>
              </a:spcAft>
              <a:buSzPts val="1700"/>
              <a:buFont typeface="Crete Round"/>
              <a:buAutoNum type="arabicParenR"/>
            </a:pPr>
            <a:r>
              <a:rPr lang="en" sz="1700">
                <a:latin typeface="Crete Round"/>
                <a:ea typeface="Crete Round"/>
                <a:cs typeface="Crete Round"/>
                <a:sym typeface="Crete Round"/>
              </a:rPr>
              <a:t>A </a:t>
            </a:r>
            <a:r>
              <a:rPr b="1" lang="en" sz="1700">
                <a:latin typeface="Crete Round"/>
                <a:ea typeface="Crete Round"/>
                <a:cs typeface="Crete Round"/>
                <a:sym typeface="Crete Round"/>
              </a:rPr>
              <a:t>many-to-many association</a:t>
            </a:r>
            <a:r>
              <a:rPr lang="en" sz="1700">
                <a:latin typeface="Crete Round"/>
                <a:ea typeface="Crete Round"/>
                <a:cs typeface="Crete Round"/>
                <a:sym typeface="Crete Round"/>
              </a:rPr>
              <a:t> has a multiplicity 0..n or 1..n on both ends. A many-to-many association between two classes. This is the most complex type of association.</a:t>
            </a:r>
            <a:endParaRPr sz="1700">
              <a:latin typeface="Crete Round"/>
              <a:ea typeface="Crete Round"/>
              <a:cs typeface="Crete Round"/>
              <a:sym typeface="Crete Round"/>
            </a:endParaRPr>
          </a:p>
        </p:txBody>
      </p:sp>
      <p:sp>
        <p:nvSpPr>
          <p:cNvPr id="737" name="Google Shape;737;p62"/>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738" name="Google Shape;738;p6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sp>
        <p:nvSpPr>
          <p:cNvPr id="743" name="Google Shape;743;p63"/>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sp>
        <p:nvSpPr>
          <p:cNvPr id="744" name="Google Shape;744;p63"/>
          <p:cNvSpPr txBox="1"/>
          <p:nvPr>
            <p:ph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Multiplicity</a:t>
            </a:r>
            <a:endParaRPr/>
          </a:p>
        </p:txBody>
      </p:sp>
      <p:pic>
        <p:nvPicPr>
          <p:cNvPr id="745" name="Google Shape;745;p63"/>
          <p:cNvPicPr preferRelativeResize="0"/>
          <p:nvPr/>
        </p:nvPicPr>
        <p:blipFill>
          <a:blip r:embed="rId3">
            <a:alphaModFix/>
          </a:blip>
          <a:stretch>
            <a:fillRect/>
          </a:stretch>
        </p:blipFill>
        <p:spPr>
          <a:xfrm>
            <a:off x="1053175" y="1485729"/>
            <a:ext cx="7350500" cy="2730900"/>
          </a:xfrm>
          <a:prstGeom prst="rect">
            <a:avLst/>
          </a:prstGeom>
          <a:noFill/>
          <a:ln>
            <a:noFill/>
          </a:ln>
        </p:spPr>
      </p:pic>
      <p:sp>
        <p:nvSpPr>
          <p:cNvPr id="746" name="Google Shape;746;p6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 (Cont.)</a:t>
            </a:r>
            <a:endParaRPr b="1" sz="3100"/>
          </a:p>
        </p:txBody>
      </p:sp>
      <p:sp>
        <p:nvSpPr>
          <p:cNvPr id="341" name="Google Shape;341;p19"/>
          <p:cNvSpPr txBox="1"/>
          <p:nvPr>
            <p:ph idx="1" type="body"/>
          </p:nvPr>
        </p:nvSpPr>
        <p:spPr>
          <a:xfrm>
            <a:off x="720000" y="1401575"/>
            <a:ext cx="7836900" cy="3207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UML is a notation that resulted from the unification of OMT (Object Modeling Technique), Booch, and OOSE (Object-Oriented Software Engineering).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UML has also been influenced by other object-oriented notations, such as those introduced by Mellor and Shlaer, Coad and Yourdon, Wirfs-Brock, and Martin and Odell, 1992].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The goal of UML is to provide a standard notation that can be used by all object-oriented methods and to select and integrate the best elements of precursor notations.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For example, UML includes the use case diagrams introduced by OOSE and uses many features of the OMT class diagrams. UML also includes new concepts that were not present in other major methods at the time, such as extension mechanisms and a constraint language. </a:t>
            </a:r>
            <a:endParaRPr sz="1500">
              <a:latin typeface="Crete Round"/>
              <a:ea typeface="Crete Round"/>
              <a:cs typeface="Crete Round"/>
              <a:sym typeface="Crete Round"/>
            </a:endParaRPr>
          </a:p>
        </p:txBody>
      </p:sp>
      <p:sp>
        <p:nvSpPr>
          <p:cNvPr id="342" name="Google Shape;34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1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0" name="Shape 750"/>
        <p:cNvGrpSpPr/>
        <p:nvPr/>
      </p:nvGrpSpPr>
      <p:grpSpPr>
        <a:xfrm>
          <a:off x="0" y="0"/>
          <a:ext cx="0" cy="0"/>
          <a:chOff x="0" y="0"/>
          <a:chExt cx="0" cy="0"/>
        </a:xfrm>
      </p:grpSpPr>
      <p:sp>
        <p:nvSpPr>
          <p:cNvPr id="751" name="Google Shape;751;p64"/>
          <p:cNvSpPr txBox="1"/>
          <p:nvPr>
            <p:ph idx="4294967295" type="title"/>
          </p:nvPr>
        </p:nvSpPr>
        <p:spPr>
          <a:xfrm>
            <a:off x="736600" y="727472"/>
            <a:ext cx="7937400" cy="466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Qualification </a:t>
            </a:r>
            <a:endParaRPr/>
          </a:p>
        </p:txBody>
      </p:sp>
      <p:sp>
        <p:nvSpPr>
          <p:cNvPr id="752" name="Google Shape;752;p64"/>
          <p:cNvSpPr txBox="1"/>
          <p:nvPr>
            <p:ph idx="4294967295" type="body"/>
          </p:nvPr>
        </p:nvSpPr>
        <p:spPr>
          <a:xfrm>
            <a:off x="571500" y="1285875"/>
            <a:ext cx="8255100" cy="3381000"/>
          </a:xfrm>
          <a:prstGeom prst="rect">
            <a:avLst/>
          </a:prstGeom>
          <a:noFill/>
          <a:ln>
            <a:noFill/>
          </a:ln>
        </p:spPr>
        <p:txBody>
          <a:bodyPr anchorCtr="0" anchor="t" bIns="45700" lIns="91425" spcFirstLastPara="1" rIns="91425" wrap="square" tIns="45700">
            <a:noAutofit/>
          </a:bodyPr>
          <a:lstStyle/>
          <a:p>
            <a:pPr indent="-273050" lvl="0" marL="285750" marR="0" rtl="0" algn="just">
              <a:lnSpc>
                <a:spcPct val="90000"/>
              </a:lnSpc>
              <a:spcBef>
                <a:spcPts val="720"/>
              </a:spcBef>
              <a:spcAft>
                <a:spcPts val="0"/>
              </a:spcAft>
              <a:buSzPts val="1600"/>
              <a:buFont typeface="Crete Round"/>
              <a:buChar char="♦"/>
            </a:pPr>
            <a:r>
              <a:rPr lang="en" sz="1600">
                <a:latin typeface="Crete Round"/>
                <a:ea typeface="Crete Round"/>
                <a:cs typeface="Crete Round"/>
                <a:sym typeface="Crete Round"/>
              </a:rPr>
              <a:t>Qualification is a technique for reducing multiplicity by using keys. Associations with a 0..1 or 1 multiplicity are easier to understand than associations with a 0..n or 1..n multiplicity.</a:t>
            </a:r>
            <a:endParaRPr sz="1600">
              <a:latin typeface="Crete Round"/>
              <a:ea typeface="Crete Round"/>
              <a:cs typeface="Crete Round"/>
              <a:sym typeface="Crete Round"/>
            </a:endParaRPr>
          </a:p>
          <a:p>
            <a:pPr indent="-273050" lvl="0" marL="285750" marR="0" rtl="0" algn="just">
              <a:lnSpc>
                <a:spcPct val="90000"/>
              </a:lnSpc>
              <a:spcBef>
                <a:spcPts val="720"/>
              </a:spcBef>
              <a:spcAft>
                <a:spcPts val="0"/>
              </a:spcAft>
              <a:buSzPts val="1600"/>
              <a:buFont typeface="Crete Round"/>
              <a:buChar char="♦"/>
            </a:pPr>
            <a:r>
              <a:rPr lang="en" sz="1600">
                <a:latin typeface="Crete Round"/>
                <a:ea typeface="Crete Round"/>
                <a:cs typeface="Crete Round"/>
                <a:sym typeface="Crete Round"/>
              </a:rPr>
              <a:t>We reduce the multiplicity on the File side by using the filename attribute as a key, also called a qualifier. The relationship between Directory and File is called a qualified association. Reducing multiplicity is always preferable, as the model becomes clearer and fewer cases have to be taken into account. </a:t>
            </a:r>
            <a:endParaRPr sz="1600">
              <a:latin typeface="Crete Round"/>
              <a:ea typeface="Crete Round"/>
              <a:cs typeface="Crete Round"/>
              <a:sym typeface="Crete Round"/>
            </a:endParaRPr>
          </a:p>
        </p:txBody>
      </p:sp>
      <p:sp>
        <p:nvSpPr>
          <p:cNvPr id="753" name="Google Shape;753;p64"/>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pic>
        <p:nvPicPr>
          <p:cNvPr id="754" name="Google Shape;754;p64"/>
          <p:cNvPicPr preferRelativeResize="0"/>
          <p:nvPr/>
        </p:nvPicPr>
        <p:blipFill>
          <a:blip r:embed="rId3">
            <a:alphaModFix/>
          </a:blip>
          <a:stretch>
            <a:fillRect/>
          </a:stretch>
        </p:blipFill>
        <p:spPr>
          <a:xfrm>
            <a:off x="1756800" y="3041726"/>
            <a:ext cx="5761899" cy="2101775"/>
          </a:xfrm>
          <a:prstGeom prst="rect">
            <a:avLst/>
          </a:prstGeom>
          <a:noFill/>
          <a:ln>
            <a:noFill/>
          </a:ln>
        </p:spPr>
      </p:pic>
      <p:sp>
        <p:nvSpPr>
          <p:cNvPr id="755" name="Google Shape;755;p6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9" name="Shape 759"/>
        <p:cNvGrpSpPr/>
        <p:nvPr/>
      </p:nvGrpSpPr>
      <p:grpSpPr>
        <a:xfrm>
          <a:off x="0" y="0"/>
          <a:ext cx="0" cy="0"/>
          <a:chOff x="0" y="0"/>
          <a:chExt cx="0" cy="0"/>
        </a:xfrm>
      </p:grpSpPr>
      <p:sp>
        <p:nvSpPr>
          <p:cNvPr id="760" name="Google Shape;760;p65"/>
          <p:cNvSpPr txBox="1"/>
          <p:nvPr>
            <p:ph idx="4294967295"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Inheritance</a:t>
            </a:r>
            <a:endParaRPr/>
          </a:p>
        </p:txBody>
      </p:sp>
      <p:sp>
        <p:nvSpPr>
          <p:cNvPr id="761" name="Google Shape;761;p65"/>
          <p:cNvSpPr txBox="1"/>
          <p:nvPr>
            <p:ph idx="4294967295" type="body"/>
          </p:nvPr>
        </p:nvSpPr>
        <p:spPr>
          <a:xfrm>
            <a:off x="342900" y="1409900"/>
            <a:ext cx="8481900" cy="3281100"/>
          </a:xfrm>
          <a:prstGeom prst="rect">
            <a:avLst/>
          </a:prstGeom>
          <a:noFill/>
          <a:ln>
            <a:noFill/>
          </a:ln>
        </p:spPr>
        <p:txBody>
          <a:bodyPr anchorCtr="0" anchor="t" bIns="45700" lIns="91425" spcFirstLastPara="1" rIns="91425" wrap="square" tIns="45700">
            <a:noAutofit/>
          </a:bodyPr>
          <a:lstStyle/>
          <a:p>
            <a:pPr indent="-336550" lvl="0" marL="457200" marR="0" rtl="0" algn="just">
              <a:lnSpc>
                <a:spcPct val="90000"/>
              </a:lnSpc>
              <a:spcBef>
                <a:spcPts val="720"/>
              </a:spcBef>
              <a:spcAft>
                <a:spcPts val="0"/>
              </a:spcAft>
              <a:buSzPts val="1700"/>
              <a:buFont typeface="Crete Round"/>
              <a:buChar char="●"/>
            </a:pPr>
            <a:r>
              <a:rPr lang="en" sz="1700">
                <a:latin typeface="Crete Round"/>
                <a:ea typeface="Crete Round"/>
                <a:cs typeface="Crete Round"/>
                <a:sym typeface="Crete Round"/>
              </a:rPr>
              <a:t>Inheritance is the relationship between a general class and one or more specialized classes. Inheritance enables us to describe all the attributes and operations that are common to a set of classes. </a:t>
            </a:r>
            <a:endParaRPr sz="1700">
              <a:latin typeface="Crete Round"/>
              <a:ea typeface="Crete Round"/>
              <a:cs typeface="Crete Round"/>
              <a:sym typeface="Crete Round"/>
            </a:endParaRPr>
          </a:p>
          <a:p>
            <a:pPr indent="0" lvl="0" marL="0" marR="0" rtl="0" algn="just">
              <a:lnSpc>
                <a:spcPct val="90000"/>
              </a:lnSpc>
              <a:spcBef>
                <a:spcPts val="720"/>
              </a:spcBef>
              <a:spcAft>
                <a:spcPts val="0"/>
              </a:spcAft>
              <a:buNone/>
            </a:pPr>
            <a:r>
              <a:t/>
            </a:r>
            <a:endParaRPr sz="1700">
              <a:latin typeface="Crete Round"/>
              <a:ea typeface="Crete Round"/>
              <a:cs typeface="Crete Round"/>
              <a:sym typeface="Crete Round"/>
            </a:endParaRPr>
          </a:p>
        </p:txBody>
      </p:sp>
      <p:sp>
        <p:nvSpPr>
          <p:cNvPr id="762" name="Google Shape;762;p65"/>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r>
              <a:rPr lang="en"/>
              <a:t>(cont.)</a:t>
            </a:r>
            <a:endParaRPr/>
          </a:p>
        </p:txBody>
      </p:sp>
      <p:pic>
        <p:nvPicPr>
          <p:cNvPr id="763" name="Google Shape;763;p65"/>
          <p:cNvPicPr preferRelativeResize="0"/>
          <p:nvPr/>
        </p:nvPicPr>
        <p:blipFill>
          <a:blip r:embed="rId3">
            <a:alphaModFix/>
          </a:blip>
          <a:stretch>
            <a:fillRect/>
          </a:stretch>
        </p:blipFill>
        <p:spPr>
          <a:xfrm>
            <a:off x="1707775" y="2242400"/>
            <a:ext cx="5467350" cy="2590800"/>
          </a:xfrm>
          <a:prstGeom prst="rect">
            <a:avLst/>
          </a:prstGeom>
          <a:noFill/>
          <a:ln>
            <a:noFill/>
          </a:ln>
        </p:spPr>
      </p:pic>
      <p:sp>
        <p:nvSpPr>
          <p:cNvPr id="764" name="Google Shape;764;p6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66"/>
          <p:cNvSpPr txBox="1"/>
          <p:nvPr>
            <p:ph type="title"/>
          </p:nvPr>
        </p:nvSpPr>
        <p:spPr>
          <a:xfrm>
            <a:off x="567600" y="287438"/>
            <a:ext cx="7704000" cy="4440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2"/>
              </a:buClr>
              <a:buSzPts val="2800"/>
              <a:buFont typeface="Times"/>
              <a:buNone/>
            </a:pPr>
            <a:r>
              <a:rPr lang="en" sz="3100"/>
              <a:t>Interaction</a:t>
            </a:r>
            <a:r>
              <a:rPr lang="en" sz="3100" u="none"/>
              <a:t> Diagrams</a:t>
            </a:r>
            <a:endParaRPr sz="3100"/>
          </a:p>
        </p:txBody>
      </p:sp>
      <p:sp>
        <p:nvSpPr>
          <p:cNvPr id="770" name="Google Shape;770;p66"/>
          <p:cNvSpPr txBox="1"/>
          <p:nvPr>
            <p:ph idx="1" type="body"/>
          </p:nvPr>
        </p:nvSpPr>
        <p:spPr>
          <a:xfrm>
            <a:off x="355600" y="939917"/>
            <a:ext cx="8255100" cy="3722400"/>
          </a:xfrm>
          <a:prstGeom prst="rect">
            <a:avLst/>
          </a:prstGeom>
          <a:noFill/>
          <a:ln>
            <a:noFill/>
          </a:ln>
        </p:spPr>
        <p:txBody>
          <a:bodyPr anchorCtr="0" anchor="t" bIns="45700" lIns="91425" spcFirstLastPara="1" rIns="91425" wrap="square" tIns="45700">
            <a:noAutofit/>
          </a:bodyPr>
          <a:lstStyle/>
          <a:p>
            <a:pPr indent="-361950" lvl="0" marL="457200" marR="0" rtl="0" algn="just">
              <a:lnSpc>
                <a:spcPct val="90000"/>
              </a:lnSpc>
              <a:spcBef>
                <a:spcPts val="600"/>
              </a:spcBef>
              <a:spcAft>
                <a:spcPts val="0"/>
              </a:spcAft>
              <a:buClr>
                <a:schemeClr val="dk1"/>
              </a:buClr>
              <a:buSzPts val="2100"/>
              <a:buFont typeface="Crete Round"/>
              <a:buChar char="❖"/>
            </a:pPr>
            <a:r>
              <a:rPr b="1" lang="en" sz="1500">
                <a:latin typeface="Crete Round"/>
                <a:ea typeface="Crete Round"/>
                <a:cs typeface="Crete Round"/>
                <a:sym typeface="Crete Round"/>
              </a:rPr>
              <a:t>Interaction diagrams</a:t>
            </a:r>
            <a:r>
              <a:rPr lang="en" sz="1500">
                <a:latin typeface="Crete Round"/>
                <a:ea typeface="Crete Round"/>
                <a:cs typeface="Crete Round"/>
                <a:sym typeface="Crete Round"/>
              </a:rPr>
              <a:t> describe patterns of communication among a set of interacting objects. </a:t>
            </a:r>
            <a:endParaRPr sz="1500">
              <a:latin typeface="Crete Round"/>
              <a:ea typeface="Crete Round"/>
              <a:cs typeface="Crete Round"/>
              <a:sym typeface="Crete Round"/>
            </a:endParaRPr>
          </a:p>
          <a:p>
            <a:pPr indent="-361950" lvl="0" marL="457200" marR="0" rtl="0" algn="just">
              <a:lnSpc>
                <a:spcPct val="90000"/>
              </a:lnSpc>
              <a:spcBef>
                <a:spcPts val="600"/>
              </a:spcBef>
              <a:spcAft>
                <a:spcPts val="0"/>
              </a:spcAft>
              <a:buClr>
                <a:schemeClr val="dk1"/>
              </a:buClr>
              <a:buSzPts val="2100"/>
              <a:buFont typeface="Crete Round"/>
              <a:buChar char="❖"/>
            </a:pPr>
            <a:r>
              <a:rPr lang="en" sz="1500">
                <a:latin typeface="Crete Round"/>
                <a:ea typeface="Crete Round"/>
                <a:cs typeface="Crete Round"/>
                <a:sym typeface="Crete Round"/>
              </a:rPr>
              <a:t>An object interacts with another object by sending messages. The reception of a message by an object triggers the execution of a method, which in turn may send messages to other objects. Arguments may be passed along with a message and are bound to the parameters of the executing method in the receiving object. </a:t>
            </a:r>
            <a:endParaRPr sz="1500">
              <a:latin typeface="Crete Round"/>
              <a:ea typeface="Crete Round"/>
              <a:cs typeface="Crete Round"/>
              <a:sym typeface="Crete Round"/>
            </a:endParaRPr>
          </a:p>
          <a:p>
            <a:pPr indent="-361950" lvl="0" marL="457200" marR="0" rtl="0" algn="just">
              <a:lnSpc>
                <a:spcPct val="90000"/>
              </a:lnSpc>
              <a:spcBef>
                <a:spcPts val="600"/>
              </a:spcBef>
              <a:spcAft>
                <a:spcPts val="0"/>
              </a:spcAft>
              <a:buClr>
                <a:schemeClr val="dk1"/>
              </a:buClr>
              <a:buSzPts val="2100"/>
              <a:buFont typeface="Crete Round"/>
              <a:buChar char="❖"/>
            </a:pPr>
            <a:r>
              <a:rPr lang="en" sz="1500">
                <a:latin typeface="Crete Round"/>
                <a:ea typeface="Crete Round"/>
                <a:cs typeface="Crete Round"/>
                <a:sym typeface="Crete Round"/>
              </a:rPr>
              <a:t>In UML, interaction diagrams can take one of two forms: </a:t>
            </a:r>
            <a:r>
              <a:rPr b="1" lang="en" sz="1500">
                <a:latin typeface="Crete Round"/>
                <a:ea typeface="Crete Round"/>
                <a:cs typeface="Crete Round"/>
                <a:sym typeface="Crete Round"/>
              </a:rPr>
              <a:t>sequence diagrams</a:t>
            </a:r>
            <a:r>
              <a:rPr lang="en" sz="1500">
                <a:latin typeface="Crete Round"/>
                <a:ea typeface="Crete Round"/>
                <a:cs typeface="Crete Round"/>
                <a:sym typeface="Crete Round"/>
              </a:rPr>
              <a:t> or </a:t>
            </a:r>
            <a:r>
              <a:rPr b="1" lang="en" sz="1500">
                <a:latin typeface="Crete Round"/>
                <a:ea typeface="Crete Round"/>
                <a:cs typeface="Crete Round"/>
                <a:sym typeface="Crete Round"/>
              </a:rPr>
              <a:t>communication diagrams</a:t>
            </a:r>
            <a:r>
              <a:rPr lang="en" sz="1500">
                <a:latin typeface="Crete Round"/>
                <a:ea typeface="Crete Round"/>
                <a:cs typeface="Crete Round"/>
                <a:sym typeface="Crete Round"/>
              </a:rPr>
              <a:t>.</a:t>
            </a:r>
            <a:endParaRPr sz="1500">
              <a:latin typeface="Crete Round"/>
              <a:ea typeface="Crete Round"/>
              <a:cs typeface="Crete Round"/>
              <a:sym typeface="Crete Round"/>
            </a:endParaRPr>
          </a:p>
          <a:p>
            <a:pPr indent="-323850" lvl="1" marL="914400" marR="0" rtl="0" algn="l">
              <a:lnSpc>
                <a:spcPct val="90000"/>
              </a:lnSpc>
              <a:spcBef>
                <a:spcPts val="0"/>
              </a:spcBef>
              <a:spcAft>
                <a:spcPts val="0"/>
              </a:spcAft>
              <a:buClr>
                <a:schemeClr val="dk1"/>
              </a:buClr>
              <a:buSzPts val="1500"/>
              <a:buFont typeface="Crete Round"/>
              <a:buChar char="➢"/>
            </a:pPr>
            <a:r>
              <a:rPr lang="en" sz="1500">
                <a:latin typeface="Crete Round"/>
                <a:ea typeface="Crete Round"/>
                <a:cs typeface="Crete Round"/>
                <a:sym typeface="Crete Round"/>
              </a:rPr>
              <a:t>Sequence diagrams represent the objects participating in the interaction horizontally and time vertically.</a:t>
            </a:r>
            <a:endParaRPr sz="1500">
              <a:latin typeface="Crete Round"/>
              <a:ea typeface="Crete Round"/>
              <a:cs typeface="Crete Round"/>
              <a:sym typeface="Crete Round"/>
            </a:endParaRPr>
          </a:p>
          <a:p>
            <a:pPr indent="-323850" lvl="1" marL="914400" marR="0" rtl="0" algn="l">
              <a:lnSpc>
                <a:spcPct val="90000"/>
              </a:lnSpc>
              <a:spcBef>
                <a:spcPts val="0"/>
              </a:spcBef>
              <a:spcAft>
                <a:spcPts val="0"/>
              </a:spcAft>
              <a:buSzPts val="1500"/>
              <a:buFont typeface="Crete Round"/>
              <a:buChar char="➢"/>
            </a:pPr>
            <a:r>
              <a:rPr lang="en" sz="1500">
                <a:latin typeface="Crete Round"/>
                <a:ea typeface="Crete Round"/>
                <a:cs typeface="Crete Round"/>
                <a:sym typeface="Crete Round"/>
              </a:rPr>
              <a:t>Communication diagrams depict the same information as sequence diagrams. Communication diagrams represent the sequence of messages by numbering the interactions.</a:t>
            </a:r>
            <a:endParaRPr sz="1500">
              <a:latin typeface="Crete Round"/>
              <a:ea typeface="Crete Round"/>
              <a:cs typeface="Crete Round"/>
              <a:sym typeface="Crete Round"/>
            </a:endParaRPr>
          </a:p>
        </p:txBody>
      </p:sp>
      <p:sp>
        <p:nvSpPr>
          <p:cNvPr id="771" name="Google Shape;771;p6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5" name="Shape 775"/>
        <p:cNvGrpSpPr/>
        <p:nvPr/>
      </p:nvGrpSpPr>
      <p:grpSpPr>
        <a:xfrm>
          <a:off x="0" y="0"/>
          <a:ext cx="0" cy="0"/>
          <a:chOff x="0" y="0"/>
          <a:chExt cx="0" cy="0"/>
        </a:xfrm>
      </p:grpSpPr>
      <p:sp>
        <p:nvSpPr>
          <p:cNvPr id="776" name="Google Shape;776;p67"/>
          <p:cNvSpPr txBox="1"/>
          <p:nvPr>
            <p:ph idx="4294967295"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Sequence Diagram</a:t>
            </a:r>
            <a:endParaRPr/>
          </a:p>
        </p:txBody>
      </p:sp>
      <p:sp>
        <p:nvSpPr>
          <p:cNvPr id="777" name="Google Shape;777;p67"/>
          <p:cNvSpPr txBox="1"/>
          <p:nvPr>
            <p:ph idx="4294967295" type="body"/>
          </p:nvPr>
        </p:nvSpPr>
        <p:spPr>
          <a:xfrm>
            <a:off x="342900" y="1409900"/>
            <a:ext cx="8481900" cy="3281100"/>
          </a:xfrm>
          <a:prstGeom prst="rect">
            <a:avLst/>
          </a:prstGeom>
          <a:noFill/>
          <a:ln>
            <a:noFill/>
          </a:ln>
        </p:spPr>
        <p:txBody>
          <a:bodyPr anchorCtr="0" anchor="t" bIns="45700" lIns="91425" spcFirstLastPara="1" rIns="91425" wrap="square" tIns="45700">
            <a:noAutofit/>
          </a:bodyPr>
          <a:lstStyle/>
          <a:p>
            <a:pPr indent="-336550" lvl="1" marL="914400" rtl="0" algn="l">
              <a:lnSpc>
                <a:spcPct val="90000"/>
              </a:lnSpc>
              <a:spcBef>
                <a:spcPts val="600"/>
              </a:spcBef>
              <a:spcAft>
                <a:spcPts val="0"/>
              </a:spcAft>
              <a:buSzPts val="1700"/>
              <a:buFont typeface="Crete Round"/>
              <a:buChar char="➢"/>
            </a:pPr>
            <a:r>
              <a:rPr lang="en" sz="1700">
                <a:latin typeface="Crete Round"/>
                <a:ea typeface="Crete Round"/>
                <a:cs typeface="Crete Round"/>
                <a:sym typeface="Crete Round"/>
              </a:rPr>
              <a:t>Sequence diagrams represent the objects participating in the interaction horizontally and time vertically.</a:t>
            </a:r>
            <a:endParaRPr sz="1700">
              <a:latin typeface="Crete Round"/>
              <a:ea typeface="Crete Round"/>
              <a:cs typeface="Crete Round"/>
              <a:sym typeface="Crete Round"/>
            </a:endParaRPr>
          </a:p>
        </p:txBody>
      </p:sp>
      <p:sp>
        <p:nvSpPr>
          <p:cNvPr id="778" name="Google Shape;778;p67"/>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2"/>
              </a:buClr>
              <a:buSzPts val="2800"/>
              <a:buFont typeface="Times"/>
              <a:buNone/>
            </a:pPr>
            <a:r>
              <a:rPr lang="en" sz="3100"/>
              <a:t>Interaction Diagrams </a:t>
            </a:r>
            <a:r>
              <a:rPr lang="en"/>
              <a:t>(cont.)</a:t>
            </a:r>
            <a:endParaRPr sz="3100"/>
          </a:p>
          <a:p>
            <a:pPr indent="0" lvl="0" marL="0" rtl="0" algn="l">
              <a:spcBef>
                <a:spcPts val="0"/>
              </a:spcBef>
              <a:spcAft>
                <a:spcPts val="0"/>
              </a:spcAft>
              <a:buNone/>
            </a:pPr>
            <a:r>
              <a:t/>
            </a:r>
            <a:endParaRPr/>
          </a:p>
        </p:txBody>
      </p:sp>
      <p:pic>
        <p:nvPicPr>
          <p:cNvPr id="779" name="Google Shape;779;p67"/>
          <p:cNvPicPr preferRelativeResize="0"/>
          <p:nvPr/>
        </p:nvPicPr>
        <p:blipFill>
          <a:blip r:embed="rId3">
            <a:alphaModFix/>
          </a:blip>
          <a:stretch>
            <a:fillRect/>
          </a:stretch>
        </p:blipFill>
        <p:spPr>
          <a:xfrm>
            <a:off x="1784163" y="2043775"/>
            <a:ext cx="5362575" cy="3009900"/>
          </a:xfrm>
          <a:prstGeom prst="rect">
            <a:avLst/>
          </a:prstGeom>
          <a:noFill/>
          <a:ln>
            <a:noFill/>
          </a:ln>
        </p:spPr>
      </p:pic>
      <p:sp>
        <p:nvSpPr>
          <p:cNvPr id="780" name="Google Shape;780;p6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4" name="Shape 784"/>
        <p:cNvGrpSpPr/>
        <p:nvPr/>
      </p:nvGrpSpPr>
      <p:grpSpPr>
        <a:xfrm>
          <a:off x="0" y="0"/>
          <a:ext cx="0" cy="0"/>
          <a:chOff x="0" y="0"/>
          <a:chExt cx="0" cy="0"/>
        </a:xfrm>
      </p:grpSpPr>
      <p:sp>
        <p:nvSpPr>
          <p:cNvPr id="785" name="Google Shape;785;p68"/>
          <p:cNvSpPr txBox="1"/>
          <p:nvPr>
            <p:ph idx="4294967295" type="title"/>
          </p:nvPr>
        </p:nvSpPr>
        <p:spPr>
          <a:xfrm>
            <a:off x="800100" y="765238"/>
            <a:ext cx="8153400" cy="52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Times"/>
              <a:buNone/>
            </a:pPr>
            <a:r>
              <a:rPr b="1" i="1" lang="en">
                <a:latin typeface="Times"/>
                <a:ea typeface="Times"/>
                <a:cs typeface="Times"/>
                <a:sym typeface="Times"/>
              </a:rPr>
              <a:t>Communication</a:t>
            </a:r>
            <a:r>
              <a:rPr b="1" i="1" lang="en">
                <a:latin typeface="Times"/>
                <a:ea typeface="Times"/>
                <a:cs typeface="Times"/>
                <a:sym typeface="Times"/>
              </a:rPr>
              <a:t> Diagram</a:t>
            </a:r>
            <a:endParaRPr/>
          </a:p>
        </p:txBody>
      </p:sp>
      <p:sp>
        <p:nvSpPr>
          <p:cNvPr id="786" name="Google Shape;786;p68"/>
          <p:cNvSpPr txBox="1"/>
          <p:nvPr>
            <p:ph idx="4294967295" type="body"/>
          </p:nvPr>
        </p:nvSpPr>
        <p:spPr>
          <a:xfrm>
            <a:off x="342900" y="1409900"/>
            <a:ext cx="8481900" cy="3281100"/>
          </a:xfrm>
          <a:prstGeom prst="rect">
            <a:avLst/>
          </a:prstGeom>
          <a:noFill/>
          <a:ln>
            <a:noFill/>
          </a:ln>
        </p:spPr>
        <p:txBody>
          <a:bodyPr anchorCtr="0" anchor="t" bIns="45700" lIns="91425" spcFirstLastPara="1" rIns="91425" wrap="square" tIns="45700">
            <a:noAutofit/>
          </a:bodyPr>
          <a:lstStyle/>
          <a:p>
            <a:pPr indent="-323850" lvl="1" marL="914400" rtl="0" algn="just">
              <a:lnSpc>
                <a:spcPct val="90000"/>
              </a:lnSpc>
              <a:spcBef>
                <a:spcPts val="600"/>
              </a:spcBef>
              <a:spcAft>
                <a:spcPts val="0"/>
              </a:spcAft>
              <a:buSzPts val="1500"/>
              <a:buFont typeface="Crete Round"/>
              <a:buChar char="➢"/>
            </a:pPr>
            <a:r>
              <a:rPr lang="en" sz="1500">
                <a:latin typeface="Crete Round"/>
                <a:ea typeface="Crete Round"/>
                <a:cs typeface="Crete Round"/>
                <a:sym typeface="Crete Round"/>
              </a:rPr>
              <a:t>Communication diagrams depict the same information as sequence diagrams. Communication diagrams represent the sequence of messages by numbering the interactions.</a:t>
            </a:r>
            <a:endParaRPr sz="1500">
              <a:latin typeface="Crete Round"/>
              <a:ea typeface="Crete Round"/>
              <a:cs typeface="Crete Round"/>
              <a:sym typeface="Crete Round"/>
            </a:endParaRPr>
          </a:p>
          <a:p>
            <a:pPr indent="0" lvl="0" marL="914400" rtl="0" algn="just">
              <a:lnSpc>
                <a:spcPct val="90000"/>
              </a:lnSpc>
              <a:spcBef>
                <a:spcPts val="600"/>
              </a:spcBef>
              <a:spcAft>
                <a:spcPts val="0"/>
              </a:spcAft>
              <a:buNone/>
            </a:pPr>
            <a:r>
              <a:t/>
            </a:r>
            <a:endParaRPr sz="1500">
              <a:latin typeface="Crete Round"/>
              <a:ea typeface="Crete Round"/>
              <a:cs typeface="Crete Round"/>
              <a:sym typeface="Crete Round"/>
            </a:endParaRPr>
          </a:p>
        </p:txBody>
      </p:sp>
      <p:sp>
        <p:nvSpPr>
          <p:cNvPr id="787" name="Google Shape;787;p68"/>
          <p:cNvSpPr txBox="1"/>
          <p:nvPr>
            <p:ph idx="4294967295"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100"/>
              <a:t>Interaction Diagrams </a:t>
            </a:r>
            <a:r>
              <a:rPr lang="en"/>
              <a:t>(cont.)</a:t>
            </a:r>
            <a:endParaRPr/>
          </a:p>
        </p:txBody>
      </p:sp>
      <p:pic>
        <p:nvPicPr>
          <p:cNvPr id="788" name="Google Shape;788;p68"/>
          <p:cNvPicPr preferRelativeResize="0"/>
          <p:nvPr/>
        </p:nvPicPr>
        <p:blipFill>
          <a:blip r:embed="rId3">
            <a:alphaModFix/>
          </a:blip>
          <a:stretch>
            <a:fillRect/>
          </a:stretch>
        </p:blipFill>
        <p:spPr>
          <a:xfrm>
            <a:off x="2167050" y="2169725"/>
            <a:ext cx="5138100" cy="2902575"/>
          </a:xfrm>
          <a:prstGeom prst="rect">
            <a:avLst/>
          </a:prstGeom>
          <a:noFill/>
          <a:ln>
            <a:noFill/>
          </a:ln>
        </p:spPr>
      </p:pic>
      <p:sp>
        <p:nvSpPr>
          <p:cNvPr id="789" name="Google Shape;789;p6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9"/>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a:t>
            </a:r>
            <a:r>
              <a:rPr lang="en"/>
              <a:t> Diagrams</a:t>
            </a:r>
            <a:endParaRPr/>
          </a:p>
        </p:txBody>
      </p:sp>
      <p:sp>
        <p:nvSpPr>
          <p:cNvPr id="795" name="Google Shape;795;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6" name="Google Shape;796;p69"/>
          <p:cNvSpPr txBox="1"/>
          <p:nvPr/>
        </p:nvSpPr>
        <p:spPr>
          <a:xfrm>
            <a:off x="587850" y="905800"/>
            <a:ext cx="7968300" cy="3186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UML </a:t>
            </a:r>
            <a:r>
              <a:rPr b="1" lang="en" sz="1500">
                <a:latin typeface="Crete Round"/>
                <a:ea typeface="Crete Round"/>
                <a:cs typeface="Crete Round"/>
                <a:sym typeface="Crete Round"/>
              </a:rPr>
              <a:t>state machines</a:t>
            </a:r>
            <a:r>
              <a:rPr lang="en" sz="1500">
                <a:latin typeface="Crete Round"/>
                <a:ea typeface="Crete Round"/>
                <a:cs typeface="Crete Round"/>
                <a:sym typeface="Crete Round"/>
              </a:rPr>
              <a:t> extend the finite state machine model, allowing for nested states and transitions with message sends and conditions.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Based on Harel's statecharts, UML state machines represent object states in response to external events.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States</a:t>
            </a:r>
            <a:r>
              <a:rPr lang="en" sz="1500">
                <a:latin typeface="Crete Round"/>
                <a:ea typeface="Crete Round"/>
                <a:cs typeface="Crete Round"/>
                <a:sym typeface="Crete Round"/>
              </a:rPr>
              <a:t> are conditions satisfied by object attributes, and transitions depict state changes triggered by events, conditions, or time.</a:t>
            </a:r>
            <a:endParaRPr sz="1500">
              <a:latin typeface="Crete Round"/>
              <a:ea typeface="Crete Round"/>
              <a:cs typeface="Crete Round"/>
              <a:sym typeface="Crete Round"/>
            </a:endParaRPr>
          </a:p>
          <a:p>
            <a:pPr indent="0" lvl="0" marL="457200" rtl="0" algn="just">
              <a:spcBef>
                <a:spcPts val="0"/>
              </a:spcBef>
              <a:spcAft>
                <a:spcPts val="0"/>
              </a:spcAft>
              <a:buNone/>
            </a:pPr>
            <a:r>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For instance, an Incident object in FRIEND can be in Active, Inactive, Closed, or Archived states. The states are represented by a status attribute with values: Active, Inactive, Closed, and Archived. </a:t>
            </a:r>
            <a:endParaRPr sz="1500">
              <a:latin typeface="Crete Round"/>
              <a:ea typeface="Crete Round"/>
              <a:cs typeface="Crete Round"/>
              <a:sym typeface="Crete Round"/>
            </a:endParaRPr>
          </a:p>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Transitions, such as Active to Inactive, Inactive to Closed, and Closed to Archived, are depicted by open arrows between states. Initial states are marked with a small black circle, and a circle around it denotes a final state.</a:t>
            </a:r>
            <a:endParaRPr sz="1500">
              <a:latin typeface="Crete Round"/>
              <a:ea typeface="Crete Round"/>
              <a:cs typeface="Crete Round"/>
              <a:sym typeface="Crete Round"/>
            </a:endParaRPr>
          </a:p>
        </p:txBody>
      </p:sp>
      <p:sp>
        <p:nvSpPr>
          <p:cNvPr id="797" name="Google Shape;797;p6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0"/>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Diagrams </a:t>
            </a:r>
            <a:r>
              <a:rPr lang="en"/>
              <a:t>(cont.)</a:t>
            </a:r>
            <a:endParaRPr/>
          </a:p>
        </p:txBody>
      </p:sp>
      <p:sp>
        <p:nvSpPr>
          <p:cNvPr id="803" name="Google Shape;80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4" name="Google Shape;804;p70"/>
          <p:cNvPicPr preferRelativeResize="0"/>
          <p:nvPr/>
        </p:nvPicPr>
        <p:blipFill>
          <a:blip r:embed="rId3">
            <a:alphaModFix/>
          </a:blip>
          <a:stretch>
            <a:fillRect/>
          </a:stretch>
        </p:blipFill>
        <p:spPr>
          <a:xfrm>
            <a:off x="583225" y="1821475"/>
            <a:ext cx="7714617" cy="2332088"/>
          </a:xfrm>
          <a:prstGeom prst="rect">
            <a:avLst/>
          </a:prstGeom>
          <a:noFill/>
          <a:ln>
            <a:noFill/>
          </a:ln>
        </p:spPr>
      </p:pic>
      <p:sp>
        <p:nvSpPr>
          <p:cNvPr id="805" name="Google Shape;805;p7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1"/>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Diagrams </a:t>
            </a:r>
            <a:r>
              <a:rPr lang="en"/>
              <a:t>(cont.)</a:t>
            </a:r>
            <a:endParaRPr/>
          </a:p>
        </p:txBody>
      </p:sp>
      <p:sp>
        <p:nvSpPr>
          <p:cNvPr id="811" name="Google Shape;81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2" name="Google Shape;812;p71"/>
          <p:cNvPicPr preferRelativeResize="0"/>
          <p:nvPr/>
        </p:nvPicPr>
        <p:blipFill>
          <a:blip r:embed="rId3">
            <a:alphaModFix/>
          </a:blip>
          <a:stretch>
            <a:fillRect/>
          </a:stretch>
        </p:blipFill>
        <p:spPr>
          <a:xfrm>
            <a:off x="1246975" y="1063800"/>
            <a:ext cx="6579990" cy="3457450"/>
          </a:xfrm>
          <a:prstGeom prst="rect">
            <a:avLst/>
          </a:prstGeom>
          <a:noFill/>
          <a:ln>
            <a:noFill/>
          </a:ln>
        </p:spPr>
      </p:pic>
      <p:sp>
        <p:nvSpPr>
          <p:cNvPr id="813" name="Google Shape;813;p7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72"/>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Diagrams </a:t>
            </a:r>
            <a:r>
              <a:rPr lang="en"/>
              <a:t>(cont.)</a:t>
            </a:r>
            <a:endParaRPr/>
          </a:p>
        </p:txBody>
      </p:sp>
      <p:sp>
        <p:nvSpPr>
          <p:cNvPr id="819" name="Google Shape;819;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72"/>
          <p:cNvSpPr txBox="1"/>
          <p:nvPr/>
        </p:nvSpPr>
        <p:spPr>
          <a:xfrm>
            <a:off x="443850" y="900775"/>
            <a:ext cx="8034600" cy="877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An </a:t>
            </a:r>
            <a:r>
              <a:rPr b="1" lang="en" sz="1500">
                <a:latin typeface="Crete Round"/>
                <a:ea typeface="Crete Round"/>
                <a:cs typeface="Crete Round"/>
                <a:sym typeface="Crete Round"/>
              </a:rPr>
              <a:t>internal transition</a:t>
            </a:r>
            <a:r>
              <a:rPr lang="en" sz="1500">
                <a:latin typeface="Crete Round"/>
                <a:ea typeface="Crete Round"/>
                <a:cs typeface="Crete Round"/>
                <a:sym typeface="Crete Round"/>
              </a:rPr>
              <a:t> is a transition that does not leave the state. Internal transitions are triggered by events and can have actions associated with them. However, the firing of an internal transition does not result in the execution of any exit or entry actions. </a:t>
            </a:r>
            <a:endParaRPr sz="1500">
              <a:latin typeface="Crete Round"/>
              <a:ea typeface="Crete Round"/>
              <a:cs typeface="Crete Round"/>
              <a:sym typeface="Crete Round"/>
            </a:endParaRPr>
          </a:p>
        </p:txBody>
      </p:sp>
      <p:pic>
        <p:nvPicPr>
          <p:cNvPr id="821" name="Google Shape;821;p72"/>
          <p:cNvPicPr preferRelativeResize="0"/>
          <p:nvPr/>
        </p:nvPicPr>
        <p:blipFill>
          <a:blip r:embed="rId3">
            <a:alphaModFix/>
          </a:blip>
          <a:stretch>
            <a:fillRect/>
          </a:stretch>
        </p:blipFill>
        <p:spPr>
          <a:xfrm>
            <a:off x="1680825" y="1777975"/>
            <a:ext cx="5110043" cy="3365525"/>
          </a:xfrm>
          <a:prstGeom prst="rect">
            <a:avLst/>
          </a:prstGeom>
          <a:noFill/>
          <a:ln>
            <a:noFill/>
          </a:ln>
        </p:spPr>
      </p:pic>
      <p:sp>
        <p:nvSpPr>
          <p:cNvPr id="822" name="Google Shape;822;p7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73"/>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Diagrams </a:t>
            </a:r>
            <a:r>
              <a:rPr lang="en"/>
              <a:t>(cont.)</a:t>
            </a:r>
            <a:endParaRPr/>
          </a:p>
        </p:txBody>
      </p:sp>
      <p:sp>
        <p:nvSpPr>
          <p:cNvPr id="828" name="Google Shape;82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9" name="Google Shape;829;p73"/>
          <p:cNvSpPr txBox="1"/>
          <p:nvPr/>
        </p:nvSpPr>
        <p:spPr>
          <a:xfrm>
            <a:off x="443850" y="900775"/>
            <a:ext cx="8034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Nested state machines</a:t>
            </a:r>
            <a:r>
              <a:rPr lang="en" sz="1500">
                <a:latin typeface="Crete Round"/>
                <a:ea typeface="Crete Round"/>
                <a:cs typeface="Crete Round"/>
                <a:sym typeface="Crete Round"/>
              </a:rPr>
              <a:t> reduce complexity. They can be used instead of internal transitions. In Figure 2-40, the current number is modeled as a nested state, whereas actions corresponding to modifying the current number are modeled using internal transitions. </a:t>
            </a:r>
            <a:endParaRPr sz="1500">
              <a:latin typeface="Crete Round"/>
              <a:ea typeface="Crete Round"/>
              <a:cs typeface="Crete Round"/>
              <a:sym typeface="Crete Round"/>
            </a:endParaRPr>
          </a:p>
        </p:txBody>
      </p:sp>
      <p:pic>
        <p:nvPicPr>
          <p:cNvPr id="830" name="Google Shape;830;p73"/>
          <p:cNvPicPr preferRelativeResize="0"/>
          <p:nvPr/>
        </p:nvPicPr>
        <p:blipFill>
          <a:blip r:embed="rId3">
            <a:alphaModFix/>
          </a:blip>
          <a:stretch>
            <a:fillRect/>
          </a:stretch>
        </p:blipFill>
        <p:spPr>
          <a:xfrm>
            <a:off x="1379550" y="2008975"/>
            <a:ext cx="6053683" cy="2829725"/>
          </a:xfrm>
          <a:prstGeom prst="rect">
            <a:avLst/>
          </a:prstGeom>
          <a:noFill/>
          <a:ln>
            <a:noFill/>
          </a:ln>
        </p:spPr>
      </p:pic>
      <p:sp>
        <p:nvSpPr>
          <p:cNvPr id="831" name="Google Shape;831;p7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 (Cont.)</a:t>
            </a:r>
            <a:endParaRPr b="1" sz="3100"/>
          </a:p>
        </p:txBody>
      </p:sp>
      <p:sp>
        <p:nvSpPr>
          <p:cNvPr id="349" name="Google Shape;349;p20"/>
          <p:cNvSpPr txBox="1"/>
          <p:nvPr>
            <p:ph idx="1" type="body"/>
          </p:nvPr>
        </p:nvSpPr>
        <p:spPr>
          <a:xfrm>
            <a:off x="509125" y="1401575"/>
            <a:ext cx="8146200" cy="3207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UML has been designed for a broad range of applications. Hence, it provides constructs for a broad range of systems and activities (e.g., distributed systems, analysis, system design, deployment). </a:t>
            </a:r>
            <a:r>
              <a:rPr lang="en" sz="1500">
                <a:latin typeface="Crete Round"/>
                <a:ea typeface="Crete Round"/>
                <a:cs typeface="Crete Round"/>
                <a:sym typeface="Crete Round"/>
              </a:rPr>
              <a:t>System development focuses on three different models of the system:</a:t>
            </a:r>
            <a:endParaRPr sz="1500">
              <a:latin typeface="Crete Round"/>
              <a:ea typeface="Crete Round"/>
              <a:cs typeface="Crete Round"/>
              <a:sym typeface="Crete Round"/>
            </a:endParaRPr>
          </a:p>
          <a:p>
            <a:pPr indent="-323850" lvl="0" marL="914400" rtl="0" algn="just">
              <a:spcBef>
                <a:spcPts val="0"/>
              </a:spcBef>
              <a:spcAft>
                <a:spcPts val="0"/>
              </a:spcAft>
              <a:buSzPts val="1500"/>
              <a:buFont typeface="Crete Round"/>
              <a:buAutoNum type="arabicPeriod"/>
            </a:pPr>
            <a:r>
              <a:rPr b="1" lang="en" sz="1500">
                <a:latin typeface="Crete Round"/>
                <a:ea typeface="Crete Round"/>
                <a:cs typeface="Crete Round"/>
                <a:sym typeface="Crete Round"/>
              </a:rPr>
              <a:t>Functional Model</a:t>
            </a:r>
            <a:r>
              <a:rPr lang="en" sz="1500">
                <a:latin typeface="Crete Round"/>
                <a:ea typeface="Crete Round"/>
                <a:cs typeface="Crete Round"/>
                <a:sym typeface="Crete Round"/>
              </a:rPr>
              <a:t>: Depicted with use case diagrams, it outlines system functionality from the user's perspective.</a:t>
            </a:r>
            <a:endParaRPr sz="1500">
              <a:latin typeface="Crete Round"/>
              <a:ea typeface="Crete Round"/>
              <a:cs typeface="Crete Round"/>
              <a:sym typeface="Crete Round"/>
            </a:endParaRPr>
          </a:p>
          <a:p>
            <a:pPr indent="-323850" lvl="0" marL="914400" rtl="0" algn="just">
              <a:spcBef>
                <a:spcPts val="0"/>
              </a:spcBef>
              <a:spcAft>
                <a:spcPts val="0"/>
              </a:spcAft>
              <a:buSzPts val="1500"/>
              <a:buFont typeface="Crete Round"/>
              <a:buAutoNum type="arabicPeriod"/>
            </a:pPr>
            <a:r>
              <a:rPr b="1" lang="en" sz="1500">
                <a:latin typeface="Crete Round"/>
                <a:ea typeface="Crete Round"/>
                <a:cs typeface="Crete Round"/>
                <a:sym typeface="Crete Round"/>
              </a:rPr>
              <a:t>Object Model</a:t>
            </a:r>
            <a:r>
              <a:rPr lang="en" sz="1500">
                <a:latin typeface="Crete Round"/>
                <a:ea typeface="Crete Round"/>
                <a:cs typeface="Crete Round"/>
                <a:sym typeface="Crete Round"/>
              </a:rPr>
              <a:t>: Represented by class diagrams, it describes the system structure, evolving from analysis to system design and further to object design models.</a:t>
            </a:r>
            <a:endParaRPr sz="1500">
              <a:latin typeface="Crete Round"/>
              <a:ea typeface="Crete Round"/>
              <a:cs typeface="Crete Round"/>
              <a:sym typeface="Crete Round"/>
            </a:endParaRPr>
          </a:p>
          <a:p>
            <a:pPr indent="-323850" lvl="0" marL="914400" rtl="0" algn="just">
              <a:spcBef>
                <a:spcPts val="0"/>
              </a:spcBef>
              <a:spcAft>
                <a:spcPts val="0"/>
              </a:spcAft>
              <a:buSzPts val="1500"/>
              <a:buFont typeface="Crete Round"/>
              <a:buAutoNum type="arabicPeriod"/>
            </a:pPr>
            <a:r>
              <a:rPr b="1" lang="en" sz="1500">
                <a:latin typeface="Crete Round"/>
                <a:ea typeface="Crete Round"/>
                <a:cs typeface="Crete Round"/>
                <a:sym typeface="Crete Round"/>
              </a:rPr>
              <a:t>Dynamic Model</a:t>
            </a:r>
            <a:r>
              <a:rPr lang="en" sz="1500">
                <a:latin typeface="Crete Round"/>
                <a:ea typeface="Crete Round"/>
                <a:cs typeface="Crete Round"/>
                <a:sym typeface="Crete Round"/>
              </a:rPr>
              <a:t>: Portrayed through interaction diagrams, state machine diagrams, and activity diagrams, it elucidates the internal system behavior. Interaction diagrams show object message sequences, state machine diagrams depict individual object states and transitions, and activity diagrams illustrate control and data flows.</a:t>
            </a:r>
            <a:endParaRPr sz="1500">
              <a:latin typeface="Crete Round"/>
              <a:ea typeface="Crete Round"/>
              <a:cs typeface="Crete Round"/>
              <a:sym typeface="Crete Round"/>
            </a:endParaRPr>
          </a:p>
          <a:p>
            <a:pPr indent="0" lvl="0" marL="0" rtl="0" algn="just">
              <a:spcBef>
                <a:spcPts val="1000"/>
              </a:spcBef>
              <a:spcAft>
                <a:spcPts val="1000"/>
              </a:spcAft>
              <a:buNone/>
            </a:pPr>
            <a:r>
              <a:t/>
            </a:r>
            <a:endParaRPr sz="1500">
              <a:latin typeface="Crete Round"/>
              <a:ea typeface="Crete Round"/>
              <a:cs typeface="Crete Round"/>
              <a:sym typeface="Crete Round"/>
            </a:endParaRPr>
          </a:p>
        </p:txBody>
      </p:sp>
      <p:sp>
        <p:nvSpPr>
          <p:cNvPr id="350" name="Google Shape;35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2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4"/>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Activity</a:t>
            </a:r>
            <a:r>
              <a:rPr lang="en"/>
              <a:t> Diagrams</a:t>
            </a:r>
            <a:endParaRPr/>
          </a:p>
        </p:txBody>
      </p:sp>
      <p:sp>
        <p:nvSpPr>
          <p:cNvPr id="837" name="Google Shape;83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74"/>
          <p:cNvSpPr txBox="1"/>
          <p:nvPr/>
        </p:nvSpPr>
        <p:spPr>
          <a:xfrm>
            <a:off x="443850" y="900775"/>
            <a:ext cx="8034600" cy="1339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UML </a:t>
            </a:r>
            <a:r>
              <a:rPr b="1" lang="en" sz="1500">
                <a:latin typeface="Crete Round"/>
                <a:ea typeface="Crete Round"/>
                <a:cs typeface="Crete Round"/>
                <a:sym typeface="Crete Round"/>
              </a:rPr>
              <a:t>activity diagrams</a:t>
            </a:r>
            <a:r>
              <a:rPr lang="en" sz="1500">
                <a:latin typeface="Crete Round"/>
                <a:ea typeface="Crete Round"/>
                <a:cs typeface="Crete Round"/>
                <a:sym typeface="Crete Round"/>
              </a:rPr>
              <a:t> represent the sequencing and coordination of lower level behaviors. An activity diagram denotes how a behavior is realized in terms of one or several sequences of activities and the object flows needed for coordinating the activities. Activity diagrams are hierarchical: </a:t>
            </a:r>
            <a:r>
              <a:rPr b="1" lang="en" sz="1500">
                <a:latin typeface="Crete Round"/>
                <a:ea typeface="Crete Round"/>
                <a:cs typeface="Crete Round"/>
                <a:sym typeface="Crete Round"/>
              </a:rPr>
              <a:t>an activity</a:t>
            </a:r>
            <a:r>
              <a:rPr lang="en" sz="1500">
                <a:latin typeface="Crete Round"/>
                <a:ea typeface="Crete Round"/>
                <a:cs typeface="Crete Round"/>
                <a:sym typeface="Crete Round"/>
              </a:rPr>
              <a:t> is made out of either an action or a graph of subactivities and their associated object flow.</a:t>
            </a:r>
            <a:endParaRPr sz="1500">
              <a:latin typeface="Crete Round"/>
              <a:ea typeface="Crete Round"/>
              <a:cs typeface="Crete Round"/>
              <a:sym typeface="Crete Round"/>
            </a:endParaRPr>
          </a:p>
        </p:txBody>
      </p:sp>
      <p:pic>
        <p:nvPicPr>
          <p:cNvPr id="839" name="Google Shape;839;p74"/>
          <p:cNvPicPr preferRelativeResize="0"/>
          <p:nvPr/>
        </p:nvPicPr>
        <p:blipFill>
          <a:blip r:embed="rId3">
            <a:alphaModFix/>
          </a:blip>
          <a:stretch>
            <a:fillRect/>
          </a:stretch>
        </p:blipFill>
        <p:spPr>
          <a:xfrm>
            <a:off x="596250" y="2392375"/>
            <a:ext cx="8034600" cy="2373590"/>
          </a:xfrm>
          <a:prstGeom prst="rect">
            <a:avLst/>
          </a:prstGeom>
          <a:noFill/>
          <a:ln>
            <a:noFill/>
          </a:ln>
        </p:spPr>
      </p:pic>
      <p:sp>
        <p:nvSpPr>
          <p:cNvPr id="840" name="Google Shape;840;p7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75"/>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Activity Diagrams </a:t>
            </a:r>
            <a:r>
              <a:rPr lang="en"/>
              <a:t>(cont.)</a:t>
            </a:r>
            <a:endParaRPr/>
          </a:p>
        </p:txBody>
      </p:sp>
      <p:sp>
        <p:nvSpPr>
          <p:cNvPr id="846" name="Google Shape;846;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75"/>
          <p:cNvSpPr txBox="1"/>
          <p:nvPr/>
        </p:nvSpPr>
        <p:spPr>
          <a:xfrm>
            <a:off x="443850" y="900775"/>
            <a:ext cx="8034600" cy="22518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Font typeface="Crete Round"/>
              <a:buChar char="❖"/>
            </a:pPr>
            <a:r>
              <a:rPr b="1" lang="en" sz="1700">
                <a:latin typeface="Crete Round"/>
                <a:ea typeface="Crete Round"/>
                <a:cs typeface="Crete Round"/>
                <a:sym typeface="Crete Round"/>
              </a:rPr>
              <a:t>Control nodes</a:t>
            </a:r>
            <a:r>
              <a:rPr lang="en" sz="1700">
                <a:latin typeface="Crete Round"/>
                <a:ea typeface="Crete Round"/>
                <a:cs typeface="Crete Round"/>
                <a:sym typeface="Crete Round"/>
              </a:rPr>
              <a:t> coordinate control flows in an activity diagram, providing mechanisms for representing decisions, concurrency, and synchronization. </a:t>
            </a:r>
            <a:endParaRPr sz="1700">
              <a:latin typeface="Crete Round"/>
              <a:ea typeface="Crete Round"/>
              <a:cs typeface="Crete Round"/>
              <a:sym typeface="Crete Round"/>
            </a:endParaRPr>
          </a:p>
          <a:p>
            <a:pPr indent="-336550" lvl="0" marL="457200" rtl="0" algn="just">
              <a:lnSpc>
                <a:spcPct val="115000"/>
              </a:lnSpc>
              <a:spcBef>
                <a:spcPts val="0"/>
              </a:spcBef>
              <a:spcAft>
                <a:spcPts val="0"/>
              </a:spcAft>
              <a:buSzPts val="1700"/>
              <a:buFont typeface="Crete Round"/>
              <a:buChar char="❖"/>
            </a:pPr>
            <a:r>
              <a:rPr lang="en" sz="1700">
                <a:latin typeface="Crete Round"/>
                <a:ea typeface="Crete Round"/>
                <a:cs typeface="Crete Round"/>
                <a:sym typeface="Crete Round"/>
              </a:rPr>
              <a:t>The main control nodes we use are</a:t>
            </a:r>
            <a:endParaRPr sz="1700">
              <a:latin typeface="Crete Round"/>
              <a:ea typeface="Crete Round"/>
              <a:cs typeface="Crete Round"/>
              <a:sym typeface="Crete Round"/>
            </a:endParaRPr>
          </a:p>
          <a:p>
            <a:pPr indent="-336550" lvl="1" marL="914400" rtl="0" algn="just">
              <a:lnSpc>
                <a:spcPct val="115000"/>
              </a:lnSpc>
              <a:spcBef>
                <a:spcPts val="0"/>
              </a:spcBef>
              <a:spcAft>
                <a:spcPts val="0"/>
              </a:spcAft>
              <a:buSzPts val="1700"/>
              <a:buFont typeface="Crete Round"/>
              <a:buChar char="➢"/>
            </a:pPr>
            <a:r>
              <a:rPr lang="en" sz="1700">
                <a:latin typeface="Crete Round"/>
                <a:ea typeface="Crete Round"/>
                <a:cs typeface="Crete Round"/>
                <a:sym typeface="Crete Round"/>
              </a:rPr>
              <a:t> Decisions,</a:t>
            </a:r>
            <a:endParaRPr sz="1700">
              <a:latin typeface="Crete Round"/>
              <a:ea typeface="Crete Round"/>
              <a:cs typeface="Crete Round"/>
              <a:sym typeface="Crete Round"/>
            </a:endParaRPr>
          </a:p>
          <a:p>
            <a:pPr indent="-336550" lvl="1" marL="914400" rtl="0" algn="just">
              <a:lnSpc>
                <a:spcPct val="115000"/>
              </a:lnSpc>
              <a:spcBef>
                <a:spcPts val="0"/>
              </a:spcBef>
              <a:spcAft>
                <a:spcPts val="0"/>
              </a:spcAft>
              <a:buSzPts val="1700"/>
              <a:buFont typeface="Crete Round"/>
              <a:buChar char="➢"/>
            </a:pPr>
            <a:r>
              <a:rPr lang="en" sz="1700">
                <a:latin typeface="Crete Round"/>
                <a:ea typeface="Crete Round"/>
                <a:cs typeface="Crete Round"/>
                <a:sym typeface="Crete Round"/>
              </a:rPr>
              <a:t> fork nodes, and </a:t>
            </a:r>
            <a:endParaRPr sz="1700">
              <a:latin typeface="Crete Round"/>
              <a:ea typeface="Crete Round"/>
              <a:cs typeface="Crete Round"/>
              <a:sym typeface="Crete Round"/>
            </a:endParaRPr>
          </a:p>
          <a:p>
            <a:pPr indent="-336550" lvl="1" marL="914400" rtl="0" algn="just">
              <a:lnSpc>
                <a:spcPct val="115000"/>
              </a:lnSpc>
              <a:spcBef>
                <a:spcPts val="0"/>
              </a:spcBef>
              <a:spcAft>
                <a:spcPts val="0"/>
              </a:spcAft>
              <a:buSzPts val="1700"/>
              <a:buFont typeface="Crete Round"/>
              <a:buChar char="➢"/>
            </a:pPr>
            <a:r>
              <a:rPr lang="en" sz="1700">
                <a:latin typeface="Crete Round"/>
                <a:ea typeface="Crete Round"/>
                <a:cs typeface="Crete Round"/>
                <a:sym typeface="Crete Round"/>
              </a:rPr>
              <a:t>join nodes.</a:t>
            </a:r>
            <a:endParaRPr sz="1700">
              <a:latin typeface="Crete Round"/>
              <a:ea typeface="Crete Round"/>
              <a:cs typeface="Crete Round"/>
              <a:sym typeface="Crete Round"/>
            </a:endParaRPr>
          </a:p>
          <a:p>
            <a:pPr indent="0" lvl="0" marL="457200" rtl="0" algn="just">
              <a:lnSpc>
                <a:spcPct val="115000"/>
              </a:lnSpc>
              <a:spcBef>
                <a:spcPts val="0"/>
              </a:spcBef>
              <a:spcAft>
                <a:spcPts val="0"/>
              </a:spcAft>
              <a:buNone/>
            </a:pPr>
            <a:r>
              <a:t/>
            </a:r>
            <a:endParaRPr sz="1700">
              <a:latin typeface="Crete Round"/>
              <a:ea typeface="Crete Round"/>
              <a:cs typeface="Crete Round"/>
              <a:sym typeface="Crete Round"/>
            </a:endParaRPr>
          </a:p>
        </p:txBody>
      </p:sp>
      <p:sp>
        <p:nvSpPr>
          <p:cNvPr id="848" name="Google Shape;848;p7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6"/>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Activity Diagrams </a:t>
            </a:r>
            <a:r>
              <a:rPr lang="en"/>
              <a:t>(cont.)</a:t>
            </a:r>
            <a:endParaRPr/>
          </a:p>
        </p:txBody>
      </p:sp>
      <p:sp>
        <p:nvSpPr>
          <p:cNvPr id="854" name="Google Shape;854;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76"/>
          <p:cNvSpPr txBox="1"/>
          <p:nvPr/>
        </p:nvSpPr>
        <p:spPr>
          <a:xfrm>
            <a:off x="443850" y="900775"/>
            <a:ext cx="8034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Decisions</a:t>
            </a:r>
            <a:r>
              <a:rPr lang="en" sz="1500">
                <a:latin typeface="Crete Round"/>
                <a:ea typeface="Crete Round"/>
                <a:cs typeface="Crete Round"/>
                <a:sym typeface="Crete Round"/>
              </a:rPr>
              <a:t> are branches in the control flow. They denote alternatives based on a condition of the state of an object or a set of objects. Decisions are depicted by a diamond with one or more incoming open arrows and two or more outgoing arrows.</a:t>
            </a:r>
            <a:endParaRPr sz="1500">
              <a:latin typeface="Crete Round"/>
              <a:ea typeface="Crete Round"/>
              <a:cs typeface="Crete Round"/>
              <a:sym typeface="Crete Round"/>
            </a:endParaRPr>
          </a:p>
          <a:p>
            <a:pPr indent="0" lvl="0" marL="0" rtl="0" algn="just">
              <a:spcBef>
                <a:spcPts val="0"/>
              </a:spcBef>
              <a:spcAft>
                <a:spcPts val="0"/>
              </a:spcAft>
              <a:buNone/>
            </a:pPr>
            <a:r>
              <a:t/>
            </a:r>
            <a:endParaRPr sz="1500">
              <a:latin typeface="Crete Round"/>
              <a:ea typeface="Crete Round"/>
              <a:cs typeface="Crete Round"/>
              <a:sym typeface="Crete Round"/>
            </a:endParaRPr>
          </a:p>
        </p:txBody>
      </p:sp>
      <p:pic>
        <p:nvPicPr>
          <p:cNvPr id="856" name="Google Shape;856;p76"/>
          <p:cNvPicPr preferRelativeResize="0"/>
          <p:nvPr/>
        </p:nvPicPr>
        <p:blipFill>
          <a:blip r:embed="rId3">
            <a:alphaModFix/>
          </a:blip>
          <a:stretch>
            <a:fillRect/>
          </a:stretch>
        </p:blipFill>
        <p:spPr>
          <a:xfrm>
            <a:off x="1279800" y="1887225"/>
            <a:ext cx="6362700" cy="2543175"/>
          </a:xfrm>
          <a:prstGeom prst="rect">
            <a:avLst/>
          </a:prstGeom>
          <a:noFill/>
          <a:ln>
            <a:noFill/>
          </a:ln>
        </p:spPr>
      </p:pic>
      <p:sp>
        <p:nvSpPr>
          <p:cNvPr id="857" name="Google Shape;857;p7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7"/>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Activity Diagrams </a:t>
            </a:r>
            <a:r>
              <a:rPr lang="en"/>
              <a:t>(cont.)</a:t>
            </a:r>
            <a:endParaRPr/>
          </a:p>
        </p:txBody>
      </p:sp>
      <p:sp>
        <p:nvSpPr>
          <p:cNvPr id="863" name="Google Shape;86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4" name="Google Shape;864;p77"/>
          <p:cNvSpPr txBox="1"/>
          <p:nvPr/>
        </p:nvSpPr>
        <p:spPr>
          <a:xfrm>
            <a:off x="443850" y="900775"/>
            <a:ext cx="8034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b="1" lang="en" sz="1500">
                <a:latin typeface="Crete Round"/>
                <a:ea typeface="Crete Round"/>
                <a:cs typeface="Crete Round"/>
                <a:sym typeface="Crete Round"/>
              </a:rPr>
              <a:t>Fork nodes</a:t>
            </a:r>
            <a:r>
              <a:rPr lang="en" sz="1500">
                <a:latin typeface="Crete Round"/>
                <a:ea typeface="Crete Round"/>
                <a:cs typeface="Crete Round"/>
                <a:sym typeface="Crete Round"/>
              </a:rPr>
              <a:t> and </a:t>
            </a:r>
            <a:r>
              <a:rPr b="1" lang="en" sz="1500">
                <a:latin typeface="Crete Round"/>
                <a:ea typeface="Crete Round"/>
                <a:cs typeface="Crete Round"/>
                <a:sym typeface="Crete Round"/>
              </a:rPr>
              <a:t>join nodes</a:t>
            </a:r>
            <a:r>
              <a:rPr lang="en" sz="1500">
                <a:latin typeface="Crete Round"/>
                <a:ea typeface="Crete Round"/>
                <a:cs typeface="Crete Round"/>
                <a:sym typeface="Crete Round"/>
              </a:rPr>
              <a:t> represent concurrency. Fork nodes denote the splitting of the flow of control into multiple threads, while join nodes denotes the synchronization of multiple threads and their merging of the flow of control into a single thread.  </a:t>
            </a:r>
            <a:endParaRPr sz="1500">
              <a:latin typeface="Crete Round"/>
              <a:ea typeface="Crete Round"/>
              <a:cs typeface="Crete Round"/>
              <a:sym typeface="Crete Round"/>
            </a:endParaRPr>
          </a:p>
          <a:p>
            <a:pPr indent="0" lvl="0" marL="0" rtl="0" algn="just">
              <a:spcBef>
                <a:spcPts val="0"/>
              </a:spcBef>
              <a:spcAft>
                <a:spcPts val="0"/>
              </a:spcAft>
              <a:buNone/>
            </a:pPr>
            <a:r>
              <a:t/>
            </a:r>
            <a:endParaRPr b="1" sz="1500">
              <a:latin typeface="Crete Round"/>
              <a:ea typeface="Crete Round"/>
              <a:cs typeface="Crete Round"/>
              <a:sym typeface="Crete Round"/>
            </a:endParaRPr>
          </a:p>
        </p:txBody>
      </p:sp>
      <p:pic>
        <p:nvPicPr>
          <p:cNvPr id="865" name="Google Shape;865;p77"/>
          <p:cNvPicPr preferRelativeResize="0"/>
          <p:nvPr/>
        </p:nvPicPr>
        <p:blipFill>
          <a:blip r:embed="rId3">
            <a:alphaModFix/>
          </a:blip>
          <a:stretch>
            <a:fillRect/>
          </a:stretch>
        </p:blipFill>
        <p:spPr>
          <a:xfrm>
            <a:off x="898513" y="2008975"/>
            <a:ext cx="7346975" cy="2604837"/>
          </a:xfrm>
          <a:prstGeom prst="rect">
            <a:avLst/>
          </a:prstGeom>
          <a:noFill/>
          <a:ln>
            <a:noFill/>
          </a:ln>
        </p:spPr>
      </p:pic>
      <p:sp>
        <p:nvSpPr>
          <p:cNvPr id="866" name="Google Shape;866;p7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8"/>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Activity Diagrams </a:t>
            </a:r>
            <a:r>
              <a:rPr lang="en"/>
              <a:t>(cont.)</a:t>
            </a:r>
            <a:endParaRPr/>
          </a:p>
        </p:txBody>
      </p:sp>
      <p:sp>
        <p:nvSpPr>
          <p:cNvPr id="872" name="Google Shape;87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3" name="Google Shape;873;p78"/>
          <p:cNvSpPr txBox="1"/>
          <p:nvPr/>
        </p:nvSpPr>
        <p:spPr>
          <a:xfrm>
            <a:off x="443850" y="900775"/>
            <a:ext cx="8034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Crete Round"/>
              <a:buChar char="●"/>
            </a:pPr>
            <a:r>
              <a:rPr lang="en" sz="1500">
                <a:latin typeface="Crete Round"/>
                <a:ea typeface="Crete Round"/>
                <a:cs typeface="Crete Round"/>
                <a:sym typeface="Crete Round"/>
              </a:rPr>
              <a:t>Activities may be grouped into </a:t>
            </a:r>
            <a:r>
              <a:rPr b="1" lang="en" sz="1500">
                <a:latin typeface="Crete Round"/>
                <a:ea typeface="Crete Round"/>
                <a:cs typeface="Crete Round"/>
                <a:sym typeface="Crete Round"/>
              </a:rPr>
              <a:t>swimlanes</a:t>
            </a:r>
            <a:r>
              <a:rPr lang="en" sz="1500">
                <a:latin typeface="Crete Round"/>
                <a:ea typeface="Crete Round"/>
                <a:cs typeface="Crete Round"/>
                <a:sym typeface="Crete Round"/>
              </a:rPr>
              <a:t> (also called activity partitions) to denote the object or subsystem that implements the actions. Swimlanes are represented as rectangles enclosing a group of actions. Transitions may cross swimlanes.</a:t>
            </a:r>
            <a:endParaRPr sz="1500">
              <a:latin typeface="Crete Round"/>
              <a:ea typeface="Crete Round"/>
              <a:cs typeface="Crete Round"/>
              <a:sym typeface="Crete Round"/>
            </a:endParaRPr>
          </a:p>
          <a:p>
            <a:pPr indent="0" lvl="0" marL="0" rtl="0" algn="just">
              <a:spcBef>
                <a:spcPts val="0"/>
              </a:spcBef>
              <a:spcAft>
                <a:spcPts val="0"/>
              </a:spcAft>
              <a:buNone/>
            </a:pPr>
            <a:r>
              <a:t/>
            </a:r>
            <a:endParaRPr b="1" sz="1500">
              <a:latin typeface="Crete Round"/>
              <a:ea typeface="Crete Round"/>
              <a:cs typeface="Crete Round"/>
              <a:sym typeface="Crete Round"/>
            </a:endParaRPr>
          </a:p>
        </p:txBody>
      </p:sp>
      <p:pic>
        <p:nvPicPr>
          <p:cNvPr id="874" name="Google Shape;874;p78"/>
          <p:cNvPicPr preferRelativeResize="0"/>
          <p:nvPr/>
        </p:nvPicPr>
        <p:blipFill>
          <a:blip r:embed="rId3">
            <a:alphaModFix/>
          </a:blip>
          <a:stretch>
            <a:fillRect/>
          </a:stretch>
        </p:blipFill>
        <p:spPr>
          <a:xfrm>
            <a:off x="887075" y="1952525"/>
            <a:ext cx="7148150" cy="2681875"/>
          </a:xfrm>
          <a:prstGeom prst="rect">
            <a:avLst/>
          </a:prstGeom>
          <a:noFill/>
          <a:ln>
            <a:noFill/>
          </a:ln>
        </p:spPr>
      </p:pic>
      <p:sp>
        <p:nvSpPr>
          <p:cNvPr id="875" name="Google Shape;875;p7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9"/>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activity diagrams</a:t>
            </a:r>
            <a:endParaRPr/>
          </a:p>
        </p:txBody>
      </p:sp>
      <p:sp>
        <p:nvSpPr>
          <p:cNvPr id="881" name="Google Shape;88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2" name="Google Shape;882;p79"/>
          <p:cNvSpPr txBox="1"/>
          <p:nvPr/>
        </p:nvSpPr>
        <p:spPr>
          <a:xfrm>
            <a:off x="443850" y="900775"/>
            <a:ext cx="8034600" cy="11082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SzPts val="1500"/>
              <a:buFont typeface="Crete Round"/>
              <a:buChar char="●"/>
            </a:pPr>
            <a:r>
              <a:rPr lang="en" sz="1500">
                <a:latin typeface="Crete Round"/>
                <a:ea typeface="Crete Round"/>
                <a:cs typeface="Crete Round"/>
                <a:sym typeface="Crete Round"/>
              </a:rPr>
              <a:t>Activity diagrams provide a task-centric view of the behavior of a set of objects.</a:t>
            </a:r>
            <a:endParaRPr sz="1500">
              <a:latin typeface="Crete Round"/>
              <a:ea typeface="Crete Round"/>
              <a:cs typeface="Crete Round"/>
              <a:sym typeface="Crete Round"/>
            </a:endParaRPr>
          </a:p>
          <a:p>
            <a:pPr indent="-323850" lvl="0" marL="457200" rtl="0" algn="just">
              <a:lnSpc>
                <a:spcPct val="150000"/>
              </a:lnSpc>
              <a:spcBef>
                <a:spcPts val="0"/>
              </a:spcBef>
              <a:spcAft>
                <a:spcPts val="0"/>
              </a:spcAft>
              <a:buSzPts val="1500"/>
              <a:buFont typeface="Crete Round"/>
              <a:buChar char="●"/>
            </a:pPr>
            <a:r>
              <a:rPr lang="en" sz="1500">
                <a:latin typeface="Crete Round"/>
                <a:ea typeface="Crete Round"/>
                <a:cs typeface="Crete Round"/>
                <a:sym typeface="Crete Round"/>
              </a:rPr>
              <a:t>They can be used: for example, to describe sequencing constraints among use cases, sequential activities among a group of objects, or the tasks of a project. </a:t>
            </a:r>
            <a:endParaRPr b="1" sz="1500">
              <a:latin typeface="Crete Round"/>
              <a:ea typeface="Crete Round"/>
              <a:cs typeface="Crete Round"/>
              <a:sym typeface="Crete Round"/>
            </a:endParaRPr>
          </a:p>
        </p:txBody>
      </p:sp>
      <p:sp>
        <p:nvSpPr>
          <p:cNvPr id="883" name="Google Shape;883;p7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80"/>
          <p:cNvSpPr txBox="1"/>
          <p:nvPr>
            <p:ph type="title"/>
          </p:nvPr>
        </p:nvSpPr>
        <p:spPr>
          <a:xfrm>
            <a:off x="589450" y="223775"/>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Organization</a:t>
            </a:r>
            <a:endParaRPr/>
          </a:p>
        </p:txBody>
      </p:sp>
      <p:sp>
        <p:nvSpPr>
          <p:cNvPr id="889" name="Google Shape;889;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0" name="Google Shape;890;p80"/>
          <p:cNvSpPr txBox="1"/>
          <p:nvPr/>
        </p:nvSpPr>
        <p:spPr>
          <a:xfrm>
            <a:off x="352475" y="966050"/>
            <a:ext cx="8204100" cy="9531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 complexity of models can be dealt with by grouping related elements into packages.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 package is a grouping of model elements, such as use cases or classes, defining scopes of understanding.</a:t>
            </a:r>
            <a:endParaRPr sz="1500">
              <a:solidFill>
                <a:schemeClr val="dk1"/>
              </a:solidFill>
              <a:latin typeface="Crete Round"/>
              <a:ea typeface="Crete Round"/>
              <a:cs typeface="Crete Round"/>
              <a:sym typeface="Crete Round"/>
            </a:endParaRPr>
          </a:p>
        </p:txBody>
      </p:sp>
      <p:pic>
        <p:nvPicPr>
          <p:cNvPr id="891" name="Google Shape;891;p80"/>
          <p:cNvPicPr preferRelativeResize="0"/>
          <p:nvPr/>
        </p:nvPicPr>
        <p:blipFill>
          <a:blip r:embed="rId3">
            <a:alphaModFix/>
          </a:blip>
          <a:stretch>
            <a:fillRect/>
          </a:stretch>
        </p:blipFill>
        <p:spPr>
          <a:xfrm>
            <a:off x="1710150" y="1778750"/>
            <a:ext cx="5339325" cy="3372625"/>
          </a:xfrm>
          <a:prstGeom prst="rect">
            <a:avLst/>
          </a:prstGeom>
          <a:noFill/>
          <a:ln>
            <a:noFill/>
          </a:ln>
        </p:spPr>
      </p:pic>
      <p:sp>
        <p:nvSpPr>
          <p:cNvPr id="892" name="Google Shape;892;p8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1"/>
          <p:cNvSpPr txBox="1"/>
          <p:nvPr>
            <p:ph type="title"/>
          </p:nvPr>
        </p:nvSpPr>
        <p:spPr>
          <a:xfrm>
            <a:off x="537225" y="732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Organization </a:t>
            </a:r>
            <a:r>
              <a:rPr lang="en"/>
              <a:t>(cont.)</a:t>
            </a:r>
            <a:endParaRPr/>
          </a:p>
        </p:txBody>
      </p:sp>
      <p:sp>
        <p:nvSpPr>
          <p:cNvPr id="898" name="Google Shape;898;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9" name="Google Shape;899;p81"/>
          <p:cNvPicPr preferRelativeResize="0"/>
          <p:nvPr/>
        </p:nvPicPr>
        <p:blipFill>
          <a:blip r:embed="rId3">
            <a:alphaModFix/>
          </a:blip>
          <a:stretch>
            <a:fillRect/>
          </a:stretch>
        </p:blipFill>
        <p:spPr>
          <a:xfrm>
            <a:off x="1410663" y="665450"/>
            <a:ext cx="6061576" cy="4478000"/>
          </a:xfrm>
          <a:prstGeom prst="rect">
            <a:avLst/>
          </a:prstGeom>
          <a:noFill/>
          <a:ln>
            <a:noFill/>
          </a:ln>
        </p:spPr>
      </p:pic>
      <p:sp>
        <p:nvSpPr>
          <p:cNvPr id="900" name="Google Shape;900;p8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82"/>
          <p:cNvSpPr txBox="1"/>
          <p:nvPr>
            <p:ph type="title"/>
          </p:nvPr>
        </p:nvSpPr>
        <p:spPr>
          <a:xfrm>
            <a:off x="589450" y="223775"/>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Organization </a:t>
            </a:r>
            <a:r>
              <a:rPr lang="en"/>
              <a:t>(cont.)</a:t>
            </a:r>
            <a:endParaRPr/>
          </a:p>
        </p:txBody>
      </p:sp>
      <p:sp>
        <p:nvSpPr>
          <p:cNvPr id="906" name="Google Shape;906;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7" name="Google Shape;907;p82"/>
          <p:cNvSpPr txBox="1"/>
          <p:nvPr/>
        </p:nvSpPr>
        <p:spPr>
          <a:xfrm>
            <a:off x="352475" y="966050"/>
            <a:ext cx="8204100" cy="9531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 note is a comment attached to a diagram. Notes are used by developers for attaching information to models and model elements. </a:t>
            </a:r>
            <a:endParaRPr sz="1500">
              <a:solidFill>
                <a:schemeClr val="dk1"/>
              </a:solidFill>
              <a:latin typeface="Crete Round"/>
              <a:ea typeface="Crete Round"/>
              <a:cs typeface="Crete Round"/>
              <a:sym typeface="Crete Round"/>
            </a:endParaRPr>
          </a:p>
        </p:txBody>
      </p:sp>
      <p:pic>
        <p:nvPicPr>
          <p:cNvPr id="908" name="Google Shape;908;p82"/>
          <p:cNvPicPr preferRelativeResize="0"/>
          <p:nvPr/>
        </p:nvPicPr>
        <p:blipFill>
          <a:blip r:embed="rId3">
            <a:alphaModFix/>
          </a:blip>
          <a:stretch>
            <a:fillRect/>
          </a:stretch>
        </p:blipFill>
        <p:spPr>
          <a:xfrm>
            <a:off x="700700" y="1919150"/>
            <a:ext cx="8062201" cy="2471450"/>
          </a:xfrm>
          <a:prstGeom prst="rect">
            <a:avLst/>
          </a:prstGeom>
          <a:noFill/>
          <a:ln>
            <a:noFill/>
          </a:ln>
        </p:spPr>
      </p:pic>
      <p:sp>
        <p:nvSpPr>
          <p:cNvPr id="909" name="Google Shape;909;p8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83"/>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Extensions</a:t>
            </a:r>
            <a:endParaRPr/>
          </a:p>
        </p:txBody>
      </p:sp>
      <p:sp>
        <p:nvSpPr>
          <p:cNvPr id="915" name="Google Shape;915;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6" name="Google Shape;916;p83"/>
          <p:cNvSpPr txBox="1"/>
          <p:nvPr/>
        </p:nvSpPr>
        <p:spPr>
          <a:xfrm>
            <a:off x="443850" y="900775"/>
            <a:ext cx="8034600" cy="2979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Crete Round"/>
              <a:buChar char="●"/>
            </a:pPr>
            <a:r>
              <a:rPr lang="en" sz="1600">
                <a:latin typeface="Crete Round"/>
                <a:ea typeface="Crete Round"/>
                <a:cs typeface="Crete Round"/>
                <a:sym typeface="Crete Round"/>
              </a:rPr>
              <a:t>The goal of the UML designers was to provide a set of notations to model a broad class of software systems. </a:t>
            </a:r>
            <a:endParaRPr sz="1600">
              <a:latin typeface="Crete Round"/>
              <a:ea typeface="Crete Round"/>
              <a:cs typeface="Crete Round"/>
              <a:sym typeface="Crete Round"/>
            </a:endParaRPr>
          </a:p>
          <a:p>
            <a:pPr indent="-330200" lvl="0" marL="457200" rtl="0" algn="just">
              <a:lnSpc>
                <a:spcPct val="115000"/>
              </a:lnSpc>
              <a:spcBef>
                <a:spcPts val="0"/>
              </a:spcBef>
              <a:spcAft>
                <a:spcPts val="0"/>
              </a:spcAft>
              <a:buSzPts val="1600"/>
              <a:buFont typeface="Crete Round"/>
              <a:buChar char="●"/>
            </a:pPr>
            <a:r>
              <a:rPr lang="en" sz="1600">
                <a:latin typeface="Crete Round"/>
                <a:ea typeface="Crete Round"/>
                <a:cs typeface="Crete Round"/>
                <a:sym typeface="Crete Round"/>
              </a:rPr>
              <a:t>They also recognized that a fixed set of notations could not achieve this goal, because it is impossible to anticipate the needs encountered in all application and solution domains. </a:t>
            </a:r>
            <a:endParaRPr sz="1600">
              <a:latin typeface="Crete Round"/>
              <a:ea typeface="Crete Round"/>
              <a:cs typeface="Crete Round"/>
              <a:sym typeface="Crete Round"/>
            </a:endParaRPr>
          </a:p>
          <a:p>
            <a:pPr indent="-330200" lvl="0" marL="457200" rtl="0" algn="just">
              <a:lnSpc>
                <a:spcPct val="115000"/>
              </a:lnSpc>
              <a:spcBef>
                <a:spcPts val="0"/>
              </a:spcBef>
              <a:spcAft>
                <a:spcPts val="0"/>
              </a:spcAft>
              <a:buSzPts val="1600"/>
              <a:buFont typeface="Crete Round"/>
              <a:buChar char="●"/>
            </a:pPr>
            <a:r>
              <a:rPr lang="en" sz="1600">
                <a:latin typeface="Crete Round"/>
                <a:ea typeface="Crete Round"/>
                <a:cs typeface="Crete Round"/>
                <a:sym typeface="Crete Round"/>
              </a:rPr>
              <a:t>For this reason, UML provides a number of extension mechanisms enabling the modeler to extend the language. In this section, we describe two such mechanisms,</a:t>
            </a:r>
            <a:endParaRPr sz="1600">
              <a:latin typeface="Crete Round"/>
              <a:ea typeface="Crete Round"/>
              <a:cs typeface="Crete Round"/>
              <a:sym typeface="Crete Round"/>
            </a:endParaRPr>
          </a:p>
          <a:p>
            <a:pPr indent="-330200" lvl="0" marL="914400" rtl="0" algn="just">
              <a:lnSpc>
                <a:spcPct val="115000"/>
              </a:lnSpc>
              <a:spcBef>
                <a:spcPts val="0"/>
              </a:spcBef>
              <a:spcAft>
                <a:spcPts val="0"/>
              </a:spcAft>
              <a:buSzPts val="1600"/>
              <a:buFont typeface="Crete Round"/>
              <a:buAutoNum type="arabicPeriod"/>
            </a:pPr>
            <a:r>
              <a:rPr lang="en" sz="1600">
                <a:latin typeface="Crete Round"/>
                <a:ea typeface="Crete Round"/>
                <a:cs typeface="Crete Round"/>
                <a:sym typeface="Crete Round"/>
              </a:rPr>
              <a:t>stereotypes and </a:t>
            </a:r>
            <a:endParaRPr sz="1600">
              <a:latin typeface="Crete Round"/>
              <a:ea typeface="Crete Round"/>
              <a:cs typeface="Crete Round"/>
              <a:sym typeface="Crete Round"/>
            </a:endParaRPr>
          </a:p>
          <a:p>
            <a:pPr indent="-330200" lvl="0" marL="914400" rtl="0" algn="just">
              <a:lnSpc>
                <a:spcPct val="115000"/>
              </a:lnSpc>
              <a:spcBef>
                <a:spcPts val="0"/>
              </a:spcBef>
              <a:spcAft>
                <a:spcPts val="0"/>
              </a:spcAft>
              <a:buSzPts val="1600"/>
              <a:buFont typeface="Crete Round"/>
              <a:buAutoNum type="arabicPeriod"/>
            </a:pPr>
            <a:r>
              <a:rPr lang="en" sz="1600">
                <a:latin typeface="Crete Round"/>
                <a:ea typeface="Crete Round"/>
                <a:cs typeface="Crete Round"/>
                <a:sym typeface="Crete Round"/>
              </a:rPr>
              <a:t>constraints.</a:t>
            </a:r>
            <a:endParaRPr sz="1600">
              <a:latin typeface="Crete Round"/>
              <a:ea typeface="Crete Round"/>
              <a:cs typeface="Crete Round"/>
              <a:sym typeface="Crete Round"/>
            </a:endParaRPr>
          </a:p>
        </p:txBody>
      </p:sp>
      <p:sp>
        <p:nvSpPr>
          <p:cNvPr id="917" name="Google Shape;917;p8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idx="1" type="subTitle"/>
          </p:nvPr>
        </p:nvSpPr>
        <p:spPr>
          <a:xfrm>
            <a:off x="885575" y="1547800"/>
            <a:ext cx="6219600" cy="2721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 we briefly introduce five UML notations: </a:t>
            </a:r>
            <a:endParaRPr>
              <a:latin typeface="Crete Round"/>
              <a:ea typeface="Crete Round"/>
              <a:cs typeface="Crete Round"/>
              <a:sym typeface="Crete Round"/>
            </a:endParaRPr>
          </a:p>
          <a:p>
            <a:pPr indent="0" lvl="0" marL="0" rtl="0" algn="just">
              <a:spcBef>
                <a:spcPts val="0"/>
              </a:spcBef>
              <a:spcAft>
                <a:spcPts val="0"/>
              </a:spcAft>
              <a:buNone/>
            </a:pPr>
            <a:r>
              <a:t/>
            </a:r>
            <a:endParaRPr>
              <a:latin typeface="Crete Round"/>
              <a:ea typeface="Crete Round"/>
              <a:cs typeface="Crete Round"/>
              <a:sym typeface="Crete Round"/>
            </a:endParaRPr>
          </a:p>
          <a:p>
            <a:pPr indent="-317500" lvl="0" marL="914400" rtl="0" algn="just">
              <a:spcBef>
                <a:spcPts val="0"/>
              </a:spcBef>
              <a:spcAft>
                <a:spcPts val="0"/>
              </a:spcAft>
              <a:buSzPts val="1400"/>
              <a:buFont typeface="Crete Round"/>
              <a:buAutoNum type="arabicPeriod"/>
            </a:pPr>
            <a:r>
              <a:rPr lang="en">
                <a:latin typeface="Crete Round"/>
                <a:ea typeface="Crete Round"/>
                <a:cs typeface="Crete Round"/>
                <a:sym typeface="Crete Round"/>
              </a:rPr>
              <a:t>Use Case Diagrams </a:t>
            </a:r>
            <a:endParaRPr>
              <a:latin typeface="Crete Round"/>
              <a:ea typeface="Crete Round"/>
              <a:cs typeface="Crete Round"/>
              <a:sym typeface="Crete Round"/>
            </a:endParaRPr>
          </a:p>
          <a:p>
            <a:pPr indent="-317500" lvl="0" marL="914400" rtl="0" algn="just">
              <a:spcBef>
                <a:spcPts val="0"/>
              </a:spcBef>
              <a:spcAft>
                <a:spcPts val="0"/>
              </a:spcAft>
              <a:buSzPts val="1400"/>
              <a:buFont typeface="Crete Round"/>
              <a:buAutoNum type="arabicPeriod"/>
            </a:pPr>
            <a:r>
              <a:rPr lang="en">
                <a:latin typeface="Crete Round"/>
                <a:ea typeface="Crete Round"/>
                <a:cs typeface="Crete Round"/>
                <a:sym typeface="Crete Round"/>
              </a:rPr>
              <a:t>Class Diagrams </a:t>
            </a:r>
            <a:endParaRPr>
              <a:latin typeface="Crete Round"/>
              <a:ea typeface="Crete Round"/>
              <a:cs typeface="Crete Round"/>
              <a:sym typeface="Crete Round"/>
            </a:endParaRPr>
          </a:p>
          <a:p>
            <a:pPr indent="-317500" lvl="0" marL="914400" rtl="0" algn="just">
              <a:spcBef>
                <a:spcPts val="0"/>
              </a:spcBef>
              <a:spcAft>
                <a:spcPts val="0"/>
              </a:spcAft>
              <a:buSzPts val="1400"/>
              <a:buFont typeface="Crete Round"/>
              <a:buAutoNum type="arabicPeriod"/>
            </a:pPr>
            <a:r>
              <a:rPr lang="en">
                <a:latin typeface="Crete Round"/>
                <a:ea typeface="Crete Round"/>
                <a:cs typeface="Crete Round"/>
                <a:sym typeface="Crete Round"/>
              </a:rPr>
              <a:t>Interaction Diagrams</a:t>
            </a:r>
            <a:endParaRPr>
              <a:latin typeface="Crete Round"/>
              <a:ea typeface="Crete Round"/>
              <a:cs typeface="Crete Round"/>
              <a:sym typeface="Crete Round"/>
            </a:endParaRPr>
          </a:p>
          <a:p>
            <a:pPr indent="-317500" lvl="0" marL="914400" rtl="0" algn="just">
              <a:spcBef>
                <a:spcPts val="0"/>
              </a:spcBef>
              <a:spcAft>
                <a:spcPts val="0"/>
              </a:spcAft>
              <a:buSzPts val="1400"/>
              <a:buFont typeface="Crete Round"/>
              <a:buAutoNum type="arabicPeriod"/>
            </a:pPr>
            <a:r>
              <a:rPr lang="en">
                <a:latin typeface="Crete Round"/>
                <a:ea typeface="Crete Round"/>
                <a:cs typeface="Crete Round"/>
                <a:sym typeface="Crete Round"/>
              </a:rPr>
              <a:t>State Machine Diagrams </a:t>
            </a:r>
            <a:endParaRPr>
              <a:latin typeface="Crete Round"/>
              <a:ea typeface="Crete Round"/>
              <a:cs typeface="Crete Round"/>
              <a:sym typeface="Crete Round"/>
            </a:endParaRPr>
          </a:p>
          <a:p>
            <a:pPr indent="-317500" lvl="0" marL="914400" rtl="0" algn="just">
              <a:spcBef>
                <a:spcPts val="0"/>
              </a:spcBef>
              <a:spcAft>
                <a:spcPts val="0"/>
              </a:spcAft>
              <a:buSzPts val="1400"/>
              <a:buFont typeface="Crete Round"/>
              <a:buAutoNum type="arabicPeriod"/>
            </a:pPr>
            <a:r>
              <a:rPr lang="en">
                <a:latin typeface="Crete Round"/>
                <a:ea typeface="Crete Round"/>
                <a:cs typeface="Crete Round"/>
                <a:sym typeface="Crete Round"/>
              </a:rPr>
              <a:t>Activity Diagrams</a:t>
            </a:r>
            <a:endParaRPr>
              <a:latin typeface="Crete Round"/>
              <a:ea typeface="Crete Round"/>
              <a:cs typeface="Crete Round"/>
              <a:sym typeface="Crete Round"/>
            </a:endParaRPr>
          </a:p>
        </p:txBody>
      </p:sp>
      <p:sp>
        <p:nvSpPr>
          <p:cNvPr id="357" name="Google Shape;357;p21"/>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UML</a:t>
            </a:r>
            <a:endParaRPr i="0" sz="3100"/>
          </a:p>
        </p:txBody>
      </p:sp>
      <p:sp>
        <p:nvSpPr>
          <p:cNvPr id="358" name="Google Shape;35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2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84"/>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Extensions </a:t>
            </a:r>
            <a:r>
              <a:rPr lang="en"/>
              <a:t>(cont.)</a:t>
            </a:r>
            <a:endParaRPr/>
          </a:p>
        </p:txBody>
      </p:sp>
      <p:sp>
        <p:nvSpPr>
          <p:cNvPr id="923" name="Google Shape;923;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4" name="Google Shape;924;p84"/>
          <p:cNvSpPr txBox="1"/>
          <p:nvPr/>
        </p:nvSpPr>
        <p:spPr>
          <a:xfrm>
            <a:off x="443850" y="900775"/>
            <a:ext cx="80346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Crete Round"/>
              <a:buChar char="●"/>
            </a:pPr>
            <a:r>
              <a:rPr b="1" lang="en" sz="1600">
                <a:latin typeface="Crete Round"/>
                <a:ea typeface="Crete Round"/>
                <a:cs typeface="Crete Round"/>
                <a:sym typeface="Crete Round"/>
              </a:rPr>
              <a:t>S</a:t>
            </a:r>
            <a:r>
              <a:rPr b="1" lang="en" sz="1600">
                <a:latin typeface="Crete Round"/>
                <a:ea typeface="Crete Round"/>
                <a:cs typeface="Crete Round"/>
                <a:sym typeface="Crete Round"/>
              </a:rPr>
              <a:t>tereotype:</a:t>
            </a:r>
            <a:r>
              <a:rPr lang="en" sz="1600">
                <a:latin typeface="Crete Round"/>
                <a:ea typeface="Crete Round"/>
                <a:cs typeface="Crete Round"/>
                <a:sym typeface="Crete Round"/>
              </a:rPr>
              <a:t> </a:t>
            </a:r>
            <a:r>
              <a:rPr lang="en" sz="1600">
                <a:latin typeface="Crete Round"/>
                <a:ea typeface="Crete Round"/>
                <a:cs typeface="Crete Round"/>
                <a:sym typeface="Crete Round"/>
              </a:rPr>
              <a:t>A stereotype is an extension mechanism that allows developers to classify model elements in UML. A stereotype is represented by string enclosed by guillemets (e.g., «boundary») and attached to the model element to which it applies, such as a class or an association. </a:t>
            </a:r>
            <a:endParaRPr sz="1600">
              <a:latin typeface="Crete Round"/>
              <a:ea typeface="Crete Round"/>
              <a:cs typeface="Crete Round"/>
              <a:sym typeface="Crete Round"/>
            </a:endParaRPr>
          </a:p>
        </p:txBody>
      </p:sp>
      <p:pic>
        <p:nvPicPr>
          <p:cNvPr id="925" name="Google Shape;925;p84"/>
          <p:cNvPicPr preferRelativeResize="0"/>
          <p:nvPr/>
        </p:nvPicPr>
        <p:blipFill>
          <a:blip r:embed="rId3">
            <a:alphaModFix/>
          </a:blip>
          <a:stretch>
            <a:fillRect/>
          </a:stretch>
        </p:blipFill>
        <p:spPr>
          <a:xfrm>
            <a:off x="152400" y="2333875"/>
            <a:ext cx="8839199" cy="2055628"/>
          </a:xfrm>
          <a:prstGeom prst="rect">
            <a:avLst/>
          </a:prstGeom>
          <a:noFill/>
          <a:ln>
            <a:noFill/>
          </a:ln>
        </p:spPr>
      </p:pic>
      <p:sp>
        <p:nvSpPr>
          <p:cNvPr id="926" name="Google Shape;926;p8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85"/>
          <p:cNvSpPr txBox="1"/>
          <p:nvPr>
            <p:ph type="title"/>
          </p:nvPr>
        </p:nvSpPr>
        <p:spPr>
          <a:xfrm>
            <a:off x="318950" y="1339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Extensions </a:t>
            </a:r>
            <a:r>
              <a:rPr lang="en"/>
              <a:t>(cont.)</a:t>
            </a:r>
            <a:endParaRPr/>
          </a:p>
        </p:txBody>
      </p:sp>
      <p:sp>
        <p:nvSpPr>
          <p:cNvPr id="932" name="Google Shape;932;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3" name="Google Shape;933;p85"/>
          <p:cNvSpPr txBox="1"/>
          <p:nvPr/>
        </p:nvSpPr>
        <p:spPr>
          <a:xfrm>
            <a:off x="443850" y="900775"/>
            <a:ext cx="8034600" cy="997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Crete Round"/>
              <a:buChar char="●"/>
            </a:pPr>
            <a:r>
              <a:rPr b="1" lang="en" sz="1600">
                <a:latin typeface="Crete Round"/>
                <a:ea typeface="Crete Round"/>
                <a:cs typeface="Crete Round"/>
                <a:sym typeface="Crete Round"/>
              </a:rPr>
              <a:t>Constraint</a:t>
            </a:r>
            <a:r>
              <a:rPr b="1" lang="en" sz="1600">
                <a:latin typeface="Crete Round"/>
                <a:ea typeface="Crete Round"/>
                <a:cs typeface="Crete Round"/>
                <a:sym typeface="Crete Round"/>
              </a:rPr>
              <a:t>:</a:t>
            </a:r>
            <a:r>
              <a:rPr lang="en" sz="1600">
                <a:latin typeface="Crete Round"/>
                <a:ea typeface="Crete Round"/>
                <a:cs typeface="Crete Round"/>
                <a:sym typeface="Crete Round"/>
              </a:rPr>
              <a:t> </a:t>
            </a:r>
            <a:r>
              <a:rPr lang="en" sz="1600">
                <a:latin typeface="Crete Round"/>
                <a:ea typeface="Crete Round"/>
                <a:cs typeface="Crete Round"/>
                <a:sym typeface="Crete Round"/>
              </a:rPr>
              <a:t>A constraint is a rule that is attached to a UML model element restricting its semantics. This allows us to represent phenomena that cannot otherwise be expressed with UML.</a:t>
            </a:r>
            <a:endParaRPr sz="1600">
              <a:latin typeface="Crete Round"/>
              <a:ea typeface="Crete Round"/>
              <a:cs typeface="Crete Round"/>
              <a:sym typeface="Crete Round"/>
            </a:endParaRPr>
          </a:p>
        </p:txBody>
      </p:sp>
      <p:pic>
        <p:nvPicPr>
          <p:cNvPr id="934" name="Google Shape;934;p85"/>
          <p:cNvPicPr preferRelativeResize="0"/>
          <p:nvPr/>
        </p:nvPicPr>
        <p:blipFill>
          <a:blip r:embed="rId3">
            <a:alphaModFix/>
          </a:blip>
          <a:stretch>
            <a:fillRect/>
          </a:stretch>
        </p:blipFill>
        <p:spPr>
          <a:xfrm>
            <a:off x="152400" y="2333875"/>
            <a:ext cx="8839200" cy="1765981"/>
          </a:xfrm>
          <a:prstGeom prst="rect">
            <a:avLst/>
          </a:prstGeom>
          <a:noFill/>
          <a:ln>
            <a:noFill/>
          </a:ln>
        </p:spPr>
      </p:pic>
      <p:sp>
        <p:nvSpPr>
          <p:cNvPr id="935" name="Google Shape;935;p8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86"/>
          <p:cNvSpPr txBox="1"/>
          <p:nvPr>
            <p:ph type="title"/>
          </p:nvPr>
        </p:nvSpPr>
        <p:spPr>
          <a:xfrm>
            <a:off x="1714950" y="1460850"/>
            <a:ext cx="5714100" cy="22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941" name="Google Shape;941;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Use Case Diagrams</a:t>
            </a:r>
            <a:endParaRPr b="1" sz="3100"/>
          </a:p>
        </p:txBody>
      </p:sp>
      <p:sp>
        <p:nvSpPr>
          <p:cNvPr id="365" name="Google Shape;36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22"/>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Use cases are used during requirements elicitation and analysis to represent the functionality of the system and  focus on the behavior of the system from an external point of view.</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They describe system functions that produce visible outcomes for actors, entities interacting with the system (e.g., users, other systems).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Identifying actors and use cases helps define the system's boundary, distinguishing tasks handled by the system from those by its environment.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Actors exist outside this boundary, while use cases reside within, emphasizing the roles and tasks unique to the system.</a:t>
            </a:r>
            <a:endParaRPr sz="1500">
              <a:solidFill>
                <a:schemeClr val="dk1"/>
              </a:solidFill>
              <a:latin typeface="Crete Round"/>
              <a:ea typeface="Crete Round"/>
              <a:cs typeface="Crete Round"/>
              <a:sym typeface="Crete Round"/>
            </a:endParaRPr>
          </a:p>
        </p:txBody>
      </p:sp>
      <p:sp>
        <p:nvSpPr>
          <p:cNvPr id="367" name="Google Shape;367;p2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3"/>
          <p:cNvSpPr txBox="1"/>
          <p:nvPr>
            <p:ph type="title"/>
          </p:nvPr>
        </p:nvSpPr>
        <p:spPr>
          <a:xfrm>
            <a:off x="720000" y="1800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Use Case Diagrams</a:t>
            </a:r>
            <a:r>
              <a:rPr b="1" lang="en" sz="3100"/>
              <a:t>(Cont.)</a:t>
            </a:r>
            <a:endParaRPr b="1" sz="3100"/>
          </a:p>
          <a:p>
            <a:pPr indent="0" lvl="0" marL="0" rtl="0" algn="l">
              <a:spcBef>
                <a:spcPts val="0"/>
              </a:spcBef>
              <a:spcAft>
                <a:spcPts val="0"/>
              </a:spcAft>
              <a:buNone/>
            </a:pPr>
            <a:r>
              <a:t/>
            </a:r>
            <a:endParaRPr b="1" sz="3100"/>
          </a:p>
        </p:txBody>
      </p:sp>
      <p:sp>
        <p:nvSpPr>
          <p:cNvPr id="373" name="Google Shape;37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4" name="Google Shape;374;p23"/>
          <p:cNvPicPr preferRelativeResize="0"/>
          <p:nvPr/>
        </p:nvPicPr>
        <p:blipFill>
          <a:blip r:embed="rId3">
            <a:alphaModFix/>
          </a:blip>
          <a:stretch>
            <a:fillRect/>
          </a:stretch>
        </p:blipFill>
        <p:spPr>
          <a:xfrm>
            <a:off x="586975" y="727900"/>
            <a:ext cx="8098728" cy="4066450"/>
          </a:xfrm>
          <a:prstGeom prst="rect">
            <a:avLst/>
          </a:prstGeom>
          <a:noFill/>
          <a:ln>
            <a:noFill/>
          </a:ln>
        </p:spPr>
      </p:pic>
      <p:sp>
        <p:nvSpPr>
          <p:cNvPr id="375" name="Google Shape;375;p2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mmar Lesson for High School: The Role of Articles in Descriptive Writing Infographics by Slidesgo">
  <a:themeElements>
    <a:clrScheme name="Simple Light">
      <a:dk1>
        <a:srgbClr val="300A08"/>
      </a:dk1>
      <a:lt1>
        <a:srgbClr val="FFFBE8"/>
      </a:lt1>
      <a:dk2>
        <a:srgbClr val="FBEDAF"/>
      </a:dk2>
      <a:lt2>
        <a:srgbClr val="EBAC66"/>
      </a:lt2>
      <a:accent1>
        <a:srgbClr val="BE5552"/>
      </a:accent1>
      <a:accent2>
        <a:srgbClr val="A7CDB4"/>
      </a:accent2>
      <a:accent3>
        <a:srgbClr val="E09A4A"/>
      </a:accent3>
      <a:accent4>
        <a:srgbClr val="95C2A4"/>
      </a:accent4>
      <a:accent5>
        <a:srgbClr val="D16561"/>
      </a:accent5>
      <a:accent6>
        <a:srgbClr val="FFFFFF"/>
      </a:accent6>
      <a:hlink>
        <a:srgbClr val="300A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