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EB Garamond Medium"/>
      <p:regular r:id="rId41"/>
      <p:bold r:id="rId42"/>
      <p:italic r:id="rId43"/>
      <p:boldItalic r:id="rId44"/>
    </p:embeddedFont>
    <p:embeddedFont>
      <p:font typeface="EB Garamond"/>
      <p:regular r:id="rId45"/>
      <p:bold r:id="rId46"/>
      <p:italic r:id="rId47"/>
      <p:boldItalic r:id="rId48"/>
    </p:embeddedFont>
    <p:embeddedFont>
      <p:font typeface="Crete Round"/>
      <p:regular r:id="rId49"/>
      <p:italic r:id="rId50"/>
    </p:embeddedFont>
    <p:embeddedFont>
      <p:font typeface="Arial Black"/>
      <p:regular r:id="rId51"/>
    </p:embeddedFont>
    <p:embeddedFont>
      <p:font typeface="DM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EBGaramondMedium-bold.fntdata"/><Relationship Id="rId41" Type="http://schemas.openxmlformats.org/officeDocument/2006/relationships/font" Target="fonts/EBGaramondMedium-regular.fntdata"/><Relationship Id="rId44" Type="http://schemas.openxmlformats.org/officeDocument/2006/relationships/font" Target="fonts/EBGaramondMedium-boldItalic.fntdata"/><Relationship Id="rId43" Type="http://schemas.openxmlformats.org/officeDocument/2006/relationships/font" Target="fonts/EBGaramondMedium-italic.fntdata"/><Relationship Id="rId46" Type="http://schemas.openxmlformats.org/officeDocument/2006/relationships/font" Target="fonts/EBGaramond-bold.fntdata"/><Relationship Id="rId45"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BGaramond-boldItalic.fntdata"/><Relationship Id="rId47" Type="http://schemas.openxmlformats.org/officeDocument/2006/relationships/font" Target="fonts/EBGaramond-italic.fntdata"/><Relationship Id="rId49" Type="http://schemas.openxmlformats.org/officeDocument/2006/relationships/font" Target="fonts/CreteRou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ArialBlack-regular.fntdata"/><Relationship Id="rId50" Type="http://schemas.openxmlformats.org/officeDocument/2006/relationships/font" Target="fonts/CreteRound-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7.xml"/><Relationship Id="rId55" Type="http://schemas.openxmlformats.org/officeDocument/2006/relationships/font" Target="fonts/DMSans-boldItalic.fntdata"/><Relationship Id="rId10" Type="http://schemas.openxmlformats.org/officeDocument/2006/relationships/slide" Target="slides/slide6.xml"/><Relationship Id="rId54" Type="http://schemas.openxmlformats.org/officeDocument/2006/relationships/font" Target="fonts/DM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35e396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35e396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85a54315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85a54315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85a54315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a85a54315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85a54315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85a54315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1fce7e6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a1fce7e6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85a543151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85a543151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85a54315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a85a54315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85a54315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85a54315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85a543151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a85a543151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85a543151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85a54315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85a54315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85a54315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85a543151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a85a543151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a85a543151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a85a543151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a85a543151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a85a543151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a85a543151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a85a543151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a85a543151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a85a543151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a85a543151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a85a543151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a85a543151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a85a543151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a85a543151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a85a543151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a85a543151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a85a543151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a85a54315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a85a54315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fce7e6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fce7e6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85a543151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85a543151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a85a543151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a85a543151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a85a543151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a85a543151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a85a54315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a85a54315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85a543151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85a543151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a85a543151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a85a543151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a85a543151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a85a543151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1fce7e6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1fce7e6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85a54315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85a54315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ce7e6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ce7e6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85a54315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85a54315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85a54315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85a54315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85a54315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85a54315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4450" y="699550"/>
            <a:ext cx="5717100" cy="26835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1" name="Google Shape;11;p2"/>
          <p:cNvSpPr txBox="1"/>
          <p:nvPr>
            <p:ph idx="1" type="subTitle"/>
          </p:nvPr>
        </p:nvSpPr>
        <p:spPr>
          <a:xfrm>
            <a:off x="1644450" y="3731350"/>
            <a:ext cx="5717100" cy="46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447700" y="-988645"/>
            <a:ext cx="9591705" cy="6242739"/>
            <a:chOff x="-447700" y="-988645"/>
            <a:chExt cx="9591705" cy="6242739"/>
          </a:xfrm>
        </p:grpSpPr>
        <p:grpSp>
          <p:nvGrpSpPr>
            <p:cNvPr id="13" name="Google Shape;13;p2"/>
            <p:cNvGrpSpPr/>
            <p:nvPr/>
          </p:nvGrpSpPr>
          <p:grpSpPr>
            <a:xfrm>
              <a:off x="8176886" y="0"/>
              <a:ext cx="967118" cy="5143484"/>
              <a:chOff x="296552" y="0"/>
              <a:chExt cx="1095264" cy="5143484"/>
            </a:xfrm>
          </p:grpSpPr>
          <p:sp>
            <p:nvSpPr>
              <p:cNvPr id="14" name="Google Shape;14;p2"/>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529675" y="1106559"/>
              <a:ext cx="75647" cy="932054"/>
              <a:chOff x="2969818" y="1135016"/>
              <a:chExt cx="39161" cy="482505"/>
            </a:xfrm>
          </p:grpSpPr>
          <p:sp>
            <p:nvSpPr>
              <p:cNvPr id="17" name="Google Shape;17;p2"/>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447700" y="3811300"/>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2478" y="-98864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4498" y="46361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1"/>
          <p:cNvSpPr/>
          <p:nvPr/>
        </p:nvSpPr>
        <p:spPr>
          <a:xfrm>
            <a:off x="-112491" y="3887405"/>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rot="-5400000">
            <a:off x="-306709" y="282465"/>
            <a:ext cx="1679731" cy="1679660"/>
            <a:chOff x="540475" y="1135025"/>
            <a:chExt cx="728607" cy="728545"/>
          </a:xfrm>
        </p:grpSpPr>
        <p:sp>
          <p:nvSpPr>
            <p:cNvPr id="221" name="Google Shape;221;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1"/>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7093050" y="4669110"/>
            <a:ext cx="1041403" cy="94877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1"/>
          <p:cNvGrpSpPr/>
          <p:nvPr/>
        </p:nvGrpSpPr>
        <p:grpSpPr>
          <a:xfrm rot="5400264">
            <a:off x="8595093" y="3510006"/>
            <a:ext cx="948792" cy="948784"/>
            <a:chOff x="540475" y="1135025"/>
            <a:chExt cx="728607" cy="728545"/>
          </a:xfrm>
        </p:grpSpPr>
        <p:sp>
          <p:nvSpPr>
            <p:cNvPr id="240" name="Google Shape;240;p11"/>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1"/>
          <p:cNvSpPr txBox="1"/>
          <p:nvPr>
            <p:ph hasCustomPrompt="1" type="title"/>
          </p:nvPr>
        </p:nvSpPr>
        <p:spPr>
          <a:xfrm>
            <a:off x="1467963" y="1269982"/>
            <a:ext cx="6207900" cy="1255500"/>
          </a:xfrm>
          <a:prstGeom prst="rect">
            <a:avLst/>
          </a:prstGeom>
        </p:spPr>
        <p:txBody>
          <a:bodyPr anchorCtr="0" anchor="b" bIns="91425" lIns="91425" spcFirstLastPara="1" rIns="91425" wrap="square" tIns="91425">
            <a:noAutofit/>
          </a:bodyPr>
          <a:lstStyle>
            <a:lvl1pPr lvl="0" algn="ctr">
              <a:spcBef>
                <a:spcPts val="0"/>
              </a:spcBef>
              <a:spcAft>
                <a:spcPts val="0"/>
              </a:spcAft>
              <a:buSzPts val="8500"/>
              <a:buNone/>
              <a:defRPr b="1" i="1"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57" name="Google Shape;257;p11"/>
          <p:cNvSpPr txBox="1"/>
          <p:nvPr>
            <p:ph idx="1" type="subTitle"/>
          </p:nvPr>
        </p:nvSpPr>
        <p:spPr>
          <a:xfrm flipH="1">
            <a:off x="3108063" y="2957435"/>
            <a:ext cx="2927700" cy="65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58" name="Google Shape;258;p11"/>
          <p:cNvSpPr/>
          <p:nvPr/>
        </p:nvSpPr>
        <p:spPr>
          <a:xfrm>
            <a:off x="-631826" y="1997450"/>
            <a:ext cx="1263673" cy="1148598"/>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7871238" y="169825"/>
            <a:ext cx="890882" cy="936737"/>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rot="5400000">
            <a:off x="-387284" y="3894924"/>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1"/>
          <p:cNvGrpSpPr/>
          <p:nvPr/>
        </p:nvGrpSpPr>
        <p:grpSpPr>
          <a:xfrm rot="10800000">
            <a:off x="561524" y="539512"/>
            <a:ext cx="906443" cy="432887"/>
            <a:chOff x="4097650" y="1911050"/>
            <a:chExt cx="272475" cy="130125"/>
          </a:xfrm>
        </p:grpSpPr>
        <p:sp>
          <p:nvSpPr>
            <p:cNvPr id="262" name="Google Shape;26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rot="5400000">
            <a:off x="7639845" y="19621"/>
            <a:ext cx="75647" cy="932054"/>
            <a:chOff x="2969818" y="1135016"/>
            <a:chExt cx="39161" cy="482505"/>
          </a:xfrm>
        </p:grpSpPr>
        <p:sp>
          <p:nvSpPr>
            <p:cNvPr id="266" name="Google Shape;266;p11"/>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7863447" y="4021738"/>
            <a:ext cx="906470" cy="432900"/>
            <a:chOff x="4097650" y="1911050"/>
            <a:chExt cx="272475" cy="130125"/>
          </a:xfrm>
        </p:grpSpPr>
        <p:sp>
          <p:nvSpPr>
            <p:cNvPr id="272" name="Google Shape;272;p11"/>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76" name="Shape 276"/>
        <p:cNvGrpSpPr/>
        <p:nvPr/>
      </p:nvGrpSpPr>
      <p:grpSpPr>
        <a:xfrm>
          <a:off x="0" y="0"/>
          <a:ext cx="0" cy="0"/>
          <a:chOff x="0" y="0"/>
          <a:chExt cx="0" cy="0"/>
        </a:xfrm>
      </p:grpSpPr>
      <p:sp>
        <p:nvSpPr>
          <p:cNvPr id="277" name="Google Shape;27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_1">
    <p:spTree>
      <p:nvGrpSpPr>
        <p:cNvPr id="278" name="Shape 278"/>
        <p:cNvGrpSpPr/>
        <p:nvPr/>
      </p:nvGrpSpPr>
      <p:grpSpPr>
        <a:xfrm>
          <a:off x="0" y="0"/>
          <a:ext cx="0" cy="0"/>
          <a:chOff x="0" y="0"/>
          <a:chExt cx="0" cy="0"/>
        </a:xfrm>
      </p:grpSpPr>
      <p:sp>
        <p:nvSpPr>
          <p:cNvPr id="279" name="Google Shape;279;p13"/>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80" name="Google Shape;28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81" name="Shape 281"/>
        <p:cNvGrpSpPr/>
        <p:nvPr/>
      </p:nvGrpSpPr>
      <p:grpSpPr>
        <a:xfrm>
          <a:off x="0" y="0"/>
          <a:ext cx="0" cy="0"/>
          <a:chOff x="0" y="0"/>
          <a:chExt cx="0" cy="0"/>
        </a:xfrm>
      </p:grpSpPr>
      <p:sp>
        <p:nvSpPr>
          <p:cNvPr id="282" name="Google Shape;282;p14"/>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3" name="Google Shape;283;p14"/>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84" name="Google Shape;284;p14"/>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
              <a:t>‹#›</a:t>
            </a:fld>
            <a:endParaRPr sz="1300">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2375" y="2313425"/>
            <a:ext cx="4897500" cy="766200"/>
          </a:xfrm>
          <a:prstGeom prst="rect">
            <a:avLst/>
          </a:prstGeom>
        </p:spPr>
        <p:txBody>
          <a:bodyPr anchorCtr="0" anchor="b" bIns="91425" lIns="91425" spcFirstLastPara="1" rIns="91425" wrap="square" tIns="91425">
            <a:noAutofit/>
          </a:bodyPr>
          <a:lstStyle>
            <a:lvl1pPr lvl="0" rtl="0">
              <a:spcBef>
                <a:spcPts val="0"/>
              </a:spcBef>
              <a:spcAft>
                <a:spcPts val="0"/>
              </a:spcAft>
              <a:buSzPts val="7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7" name="Google Shape;27;p3"/>
          <p:cNvSpPr txBox="1"/>
          <p:nvPr>
            <p:ph hasCustomPrompt="1" idx="2" type="title"/>
          </p:nvPr>
        </p:nvSpPr>
        <p:spPr>
          <a:xfrm>
            <a:off x="827275" y="1122444"/>
            <a:ext cx="1011600" cy="1014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4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8" name="Google Shape;28;p3"/>
          <p:cNvSpPr txBox="1"/>
          <p:nvPr>
            <p:ph idx="1" type="subTitle"/>
          </p:nvPr>
        </p:nvSpPr>
        <p:spPr>
          <a:xfrm>
            <a:off x="722375" y="3456020"/>
            <a:ext cx="3039300" cy="6741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9" name="Google Shape;29;p3"/>
          <p:cNvSpPr/>
          <p:nvPr/>
        </p:nvSpPr>
        <p:spPr>
          <a:xfrm>
            <a:off x="0" y="4876050"/>
            <a:ext cx="9144001" cy="267457"/>
          </a:xfrm>
          <a:custGeom>
            <a:rect b="b" l="l" r="r" t="t"/>
            <a:pathLst>
              <a:path extrusionOk="0" h="6365" w="49355">
                <a:moveTo>
                  <a:pt x="1" y="1"/>
                </a:moveTo>
                <a:lnTo>
                  <a:pt x="1" y="6365"/>
                </a:lnTo>
                <a:lnTo>
                  <a:pt x="49355" y="6365"/>
                </a:lnTo>
                <a:lnTo>
                  <a:pt x="49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9144001" cy="267457"/>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7077575" y="3813309"/>
            <a:ext cx="75647" cy="932054"/>
            <a:chOff x="2969818" y="1135016"/>
            <a:chExt cx="39161" cy="482505"/>
          </a:xfrm>
        </p:grpSpPr>
        <p:sp>
          <p:nvSpPr>
            <p:cNvPr id="32" name="Google Shape;32;p3"/>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p:nvPr/>
        </p:nvSpPr>
        <p:spPr>
          <a:xfrm>
            <a:off x="7538625" y="3582150"/>
            <a:ext cx="1556106" cy="1636244"/>
          </a:xfrm>
          <a:custGeom>
            <a:rect b="b" l="l" r="r" t="t"/>
            <a:pathLst>
              <a:path extrusionOk="0" h="17405" w="16553">
                <a:moveTo>
                  <a:pt x="8273" y="1"/>
                </a:moveTo>
                <a:lnTo>
                  <a:pt x="6932" y="4566"/>
                </a:lnTo>
                <a:lnTo>
                  <a:pt x="3160" y="1664"/>
                </a:lnTo>
                <a:lnTo>
                  <a:pt x="4759" y="6146"/>
                </a:lnTo>
                <a:lnTo>
                  <a:pt x="0" y="6017"/>
                </a:lnTo>
                <a:lnTo>
                  <a:pt x="3927" y="8706"/>
                </a:lnTo>
                <a:lnTo>
                  <a:pt x="0" y="11388"/>
                </a:lnTo>
                <a:lnTo>
                  <a:pt x="4759" y="11259"/>
                </a:lnTo>
                <a:lnTo>
                  <a:pt x="3160" y="15741"/>
                </a:lnTo>
                <a:lnTo>
                  <a:pt x="3160" y="15741"/>
                </a:lnTo>
                <a:lnTo>
                  <a:pt x="6932" y="12839"/>
                </a:lnTo>
                <a:lnTo>
                  <a:pt x="8273" y="17404"/>
                </a:lnTo>
                <a:lnTo>
                  <a:pt x="9621" y="12839"/>
                </a:lnTo>
                <a:lnTo>
                  <a:pt x="13393" y="15741"/>
                </a:lnTo>
                <a:lnTo>
                  <a:pt x="11794" y="11259"/>
                </a:lnTo>
                <a:lnTo>
                  <a:pt x="16553" y="11388"/>
                </a:lnTo>
                <a:lnTo>
                  <a:pt x="12626" y="8706"/>
                </a:lnTo>
                <a:lnTo>
                  <a:pt x="16553" y="6017"/>
                </a:lnTo>
                <a:lnTo>
                  <a:pt x="11794" y="6146"/>
                </a:lnTo>
                <a:lnTo>
                  <a:pt x="11794" y="6146"/>
                </a:lnTo>
                <a:lnTo>
                  <a:pt x="13393" y="1664"/>
                </a:lnTo>
                <a:lnTo>
                  <a:pt x="9621" y="4566"/>
                </a:lnTo>
                <a:lnTo>
                  <a:pt x="82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6957272" y="460818"/>
            <a:ext cx="1970387" cy="1970387"/>
            <a:chOff x="5002489" y="1787724"/>
            <a:chExt cx="795377" cy="795377"/>
          </a:xfrm>
        </p:grpSpPr>
        <p:sp>
          <p:nvSpPr>
            <p:cNvPr id="39" name="Google Shape;39;p3"/>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3"/>
          <p:cNvSpPr/>
          <p:nvPr/>
        </p:nvSpPr>
        <p:spPr>
          <a:xfrm>
            <a:off x="7840848" y="2245750"/>
            <a:ext cx="1679705" cy="185449"/>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1" name="Google Shape;61;p4"/>
          <p:cNvSpPr txBox="1"/>
          <p:nvPr>
            <p:ph idx="1" type="body"/>
          </p:nvPr>
        </p:nvSpPr>
        <p:spPr>
          <a:xfrm>
            <a:off x="720000" y="1401575"/>
            <a:ext cx="27882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Font typeface="Roboto Condensed Light"/>
              <a:buChar char="○"/>
              <a:defRPr/>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sp>
        <p:nvSpPr>
          <p:cNvPr id="62" name="Google Shape;62;p4"/>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4"/>
          <p:cNvGrpSpPr/>
          <p:nvPr/>
        </p:nvGrpSpPr>
        <p:grpSpPr>
          <a:xfrm>
            <a:off x="8062201" y="-411195"/>
            <a:ext cx="1328907" cy="1328865"/>
            <a:chOff x="540475" y="1135025"/>
            <a:chExt cx="728607" cy="728545"/>
          </a:xfrm>
        </p:grpSpPr>
        <p:sp>
          <p:nvSpPr>
            <p:cNvPr id="64" name="Google Shape;64;p4"/>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p:nvPr/>
        </p:nvSpPr>
        <p:spPr>
          <a:xfrm>
            <a:off x="8806124" y="2736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84" name="Google Shape;84;p5"/>
          <p:cNvSpPr txBox="1"/>
          <p:nvPr>
            <p:ph idx="1" type="body"/>
          </p:nvPr>
        </p:nvSpPr>
        <p:spPr>
          <a:xfrm>
            <a:off x="7200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5" name="Google Shape;85;p5"/>
          <p:cNvSpPr txBox="1"/>
          <p:nvPr>
            <p:ph idx="2" type="body"/>
          </p:nvPr>
        </p:nvSpPr>
        <p:spPr>
          <a:xfrm>
            <a:off x="4757100" y="1401575"/>
            <a:ext cx="3666900" cy="320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6" name="Google Shape;86;p5"/>
          <p:cNvSpPr/>
          <p:nvPr/>
        </p:nvSpPr>
        <p:spPr>
          <a:xfrm>
            <a:off x="8736338" y="65105"/>
            <a:ext cx="902027" cy="948800"/>
          </a:xfrm>
          <a:custGeom>
            <a:rect b="b" l="l" r="r" t="t"/>
            <a:pathLst>
              <a:path extrusionOk="0" h="5739" w="5456">
                <a:moveTo>
                  <a:pt x="2728" y="0"/>
                </a:moveTo>
                <a:lnTo>
                  <a:pt x="2283" y="1502"/>
                </a:lnTo>
                <a:lnTo>
                  <a:pt x="1039" y="548"/>
                </a:lnTo>
                <a:lnTo>
                  <a:pt x="1567" y="2025"/>
                </a:lnTo>
                <a:lnTo>
                  <a:pt x="1" y="1980"/>
                </a:lnTo>
                <a:lnTo>
                  <a:pt x="1290" y="2869"/>
                </a:lnTo>
                <a:lnTo>
                  <a:pt x="1" y="3753"/>
                </a:lnTo>
                <a:lnTo>
                  <a:pt x="1567" y="3714"/>
                </a:lnTo>
                <a:lnTo>
                  <a:pt x="1039" y="5191"/>
                </a:lnTo>
                <a:lnTo>
                  <a:pt x="1039" y="5191"/>
                </a:lnTo>
                <a:lnTo>
                  <a:pt x="2283" y="4230"/>
                </a:lnTo>
                <a:lnTo>
                  <a:pt x="2728" y="5739"/>
                </a:lnTo>
                <a:lnTo>
                  <a:pt x="3173" y="4230"/>
                </a:lnTo>
                <a:lnTo>
                  <a:pt x="4417" y="5191"/>
                </a:lnTo>
                <a:lnTo>
                  <a:pt x="4417" y="5191"/>
                </a:lnTo>
                <a:lnTo>
                  <a:pt x="3889" y="3714"/>
                </a:lnTo>
                <a:lnTo>
                  <a:pt x="5456" y="3753"/>
                </a:lnTo>
                <a:lnTo>
                  <a:pt x="4166" y="2869"/>
                </a:lnTo>
                <a:lnTo>
                  <a:pt x="5456" y="1980"/>
                </a:lnTo>
                <a:lnTo>
                  <a:pt x="3889" y="2025"/>
                </a:lnTo>
                <a:lnTo>
                  <a:pt x="4417" y="548"/>
                </a:lnTo>
                <a:lnTo>
                  <a:pt x="3173" y="1502"/>
                </a:lnTo>
                <a:lnTo>
                  <a:pt x="27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rot="-5400000">
            <a:off x="-226416" y="4288476"/>
            <a:ext cx="948792" cy="948784"/>
            <a:chOff x="540475" y="1135025"/>
            <a:chExt cx="728607" cy="728545"/>
          </a:xfrm>
        </p:grpSpPr>
        <p:sp>
          <p:nvSpPr>
            <p:cNvPr id="88" name="Google Shape;88;p5"/>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5"/>
          <p:cNvSpPr/>
          <p:nvPr/>
        </p:nvSpPr>
        <p:spPr>
          <a:xfrm>
            <a:off x="7820273" y="354050"/>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5"/>
          <p:cNvGrpSpPr/>
          <p:nvPr/>
        </p:nvGrpSpPr>
        <p:grpSpPr>
          <a:xfrm>
            <a:off x="365775" y="4321019"/>
            <a:ext cx="1031167" cy="270974"/>
            <a:chOff x="2410825" y="2927325"/>
            <a:chExt cx="746249" cy="196102"/>
          </a:xfrm>
        </p:grpSpPr>
        <p:sp>
          <p:nvSpPr>
            <p:cNvPr id="106" name="Google Shape;106;p5"/>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6"/>
          <p:cNvSpPr txBox="1"/>
          <p:nvPr>
            <p:ph type="title"/>
          </p:nvPr>
        </p:nvSpPr>
        <p:spPr>
          <a:xfrm>
            <a:off x="720000" y="48485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111" name="Google Shape;111;p6"/>
          <p:cNvSpPr/>
          <p:nvPr/>
        </p:nvSpPr>
        <p:spPr>
          <a:xfrm>
            <a:off x="8356403" y="-682699"/>
            <a:ext cx="1679725" cy="1526749"/>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359790" y="4783325"/>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rot="10800000">
            <a:off x="8543925" y="782182"/>
            <a:ext cx="1031167" cy="270974"/>
            <a:chOff x="2410825" y="2927325"/>
            <a:chExt cx="746249" cy="196102"/>
          </a:xfrm>
        </p:grpSpPr>
        <p:sp>
          <p:nvSpPr>
            <p:cNvPr id="114" name="Google Shape;114;p6"/>
            <p:cNvSpPr/>
            <p:nvPr/>
          </p:nvSpPr>
          <p:spPr>
            <a:xfrm>
              <a:off x="2410825" y="2927325"/>
              <a:ext cx="739620" cy="196102"/>
            </a:xfrm>
            <a:custGeom>
              <a:rect b="b" l="l" r="r" t="t"/>
              <a:pathLst>
                <a:path extrusionOk="0" h="3818" w="14400">
                  <a:moveTo>
                    <a:pt x="1910" y="0"/>
                  </a:moveTo>
                  <a:cubicBezTo>
                    <a:pt x="852" y="0"/>
                    <a:pt x="1" y="858"/>
                    <a:pt x="1" y="1909"/>
                  </a:cubicBezTo>
                  <a:cubicBezTo>
                    <a:pt x="1" y="2967"/>
                    <a:pt x="852" y="3818"/>
                    <a:pt x="1910" y="3818"/>
                  </a:cubicBezTo>
                  <a:lnTo>
                    <a:pt x="12491" y="3818"/>
                  </a:lnTo>
                  <a:cubicBezTo>
                    <a:pt x="13542" y="3818"/>
                    <a:pt x="14400" y="2967"/>
                    <a:pt x="14400" y="1909"/>
                  </a:cubicBezTo>
                  <a:cubicBezTo>
                    <a:pt x="14400" y="852"/>
                    <a:pt x="13542" y="0"/>
                    <a:pt x="124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2961640" y="2927325"/>
              <a:ext cx="195434" cy="195794"/>
            </a:xfrm>
            <a:custGeom>
              <a:rect b="b" l="l" r="r" t="t"/>
              <a:pathLst>
                <a:path extrusionOk="0" fill="none" h="3812" w="3805">
                  <a:moveTo>
                    <a:pt x="2180" y="155"/>
                  </a:moveTo>
                  <a:cubicBezTo>
                    <a:pt x="3147" y="316"/>
                    <a:pt x="3805" y="1219"/>
                    <a:pt x="3650" y="2186"/>
                  </a:cubicBezTo>
                  <a:cubicBezTo>
                    <a:pt x="3495" y="3154"/>
                    <a:pt x="2586" y="3811"/>
                    <a:pt x="1619" y="3657"/>
                  </a:cubicBezTo>
                  <a:cubicBezTo>
                    <a:pt x="652" y="3502"/>
                    <a:pt x="0" y="2593"/>
                    <a:pt x="155" y="1625"/>
                  </a:cubicBezTo>
                  <a:cubicBezTo>
                    <a:pt x="310" y="658"/>
                    <a:pt x="1219" y="0"/>
                    <a:pt x="2180" y="155"/>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7"/>
          <p:cNvSpPr txBox="1"/>
          <p:nvPr>
            <p:ph idx="1" type="subTitle"/>
          </p:nvPr>
        </p:nvSpPr>
        <p:spPr>
          <a:xfrm>
            <a:off x="1200675" y="2460305"/>
            <a:ext cx="2886300" cy="105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9" name="Google Shape;119;p7"/>
          <p:cNvSpPr txBox="1"/>
          <p:nvPr>
            <p:ph type="title"/>
          </p:nvPr>
        </p:nvSpPr>
        <p:spPr>
          <a:xfrm>
            <a:off x="1200675" y="1427325"/>
            <a:ext cx="2886300" cy="1007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7"/>
          <p:cNvSpPr/>
          <p:nvPr/>
        </p:nvSpPr>
        <p:spPr>
          <a:xfrm>
            <a:off x="25" y="4876050"/>
            <a:ext cx="9144020" cy="267449"/>
          </a:xfrm>
          <a:custGeom>
            <a:rect b="b" l="l" r="r" t="t"/>
            <a:pathLst>
              <a:path extrusionOk="0" h="4206" w="35233">
                <a:moveTo>
                  <a:pt x="0" y="1"/>
                </a:moveTo>
                <a:lnTo>
                  <a:pt x="0" y="4205"/>
                </a:lnTo>
                <a:lnTo>
                  <a:pt x="35233" y="4205"/>
                </a:lnTo>
                <a:lnTo>
                  <a:pt x="352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74387" y="34283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7669002" y="4351726"/>
            <a:ext cx="1505242" cy="158355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7"/>
          <p:cNvGrpSpPr/>
          <p:nvPr/>
        </p:nvGrpSpPr>
        <p:grpSpPr>
          <a:xfrm>
            <a:off x="-128223" y="-233720"/>
            <a:ext cx="1328907" cy="1328865"/>
            <a:chOff x="540475" y="1135025"/>
            <a:chExt cx="728607" cy="728545"/>
          </a:xfrm>
        </p:grpSpPr>
        <p:sp>
          <p:nvSpPr>
            <p:cNvPr id="124" name="Google Shape;124;p7"/>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7"/>
          <p:cNvSpPr/>
          <p:nvPr/>
        </p:nvSpPr>
        <p:spPr>
          <a:xfrm>
            <a:off x="8129149" y="-296950"/>
            <a:ext cx="584976" cy="531701"/>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8383800" y="3990471"/>
            <a:ext cx="75647" cy="932054"/>
            <a:chOff x="2969818" y="1135016"/>
            <a:chExt cx="39161" cy="482505"/>
          </a:xfrm>
        </p:grpSpPr>
        <p:sp>
          <p:nvSpPr>
            <p:cNvPr id="142" name="Google Shape;142;p7"/>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7"/>
          <p:cNvGrpSpPr/>
          <p:nvPr/>
        </p:nvGrpSpPr>
        <p:grpSpPr>
          <a:xfrm>
            <a:off x="374047" y="4240051"/>
            <a:ext cx="906470" cy="432900"/>
            <a:chOff x="4097650" y="1911050"/>
            <a:chExt cx="272475" cy="130125"/>
          </a:xfrm>
        </p:grpSpPr>
        <p:sp>
          <p:nvSpPr>
            <p:cNvPr id="148" name="Google Shape;148;p7"/>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p:nvPr/>
        </p:nvSpPr>
        <p:spPr>
          <a:xfrm>
            <a:off x="1137800" y="-432225"/>
            <a:ext cx="948808" cy="864456"/>
          </a:xfrm>
          <a:custGeom>
            <a:rect b="b" l="l" r="r" t="t"/>
            <a:pathLst>
              <a:path extrusionOk="0" h="18201" w="19977">
                <a:moveTo>
                  <a:pt x="9988" y="0"/>
                </a:moveTo>
                <a:cubicBezTo>
                  <a:pt x="7659" y="0"/>
                  <a:pt x="5329" y="888"/>
                  <a:pt x="3553" y="2665"/>
                </a:cubicBezTo>
                <a:cubicBezTo>
                  <a:pt x="0" y="6218"/>
                  <a:pt x="0" y="11982"/>
                  <a:pt x="3553" y="15535"/>
                </a:cubicBezTo>
                <a:cubicBezTo>
                  <a:pt x="5329" y="17312"/>
                  <a:pt x="7659" y="18200"/>
                  <a:pt x="9988" y="18200"/>
                </a:cubicBezTo>
                <a:cubicBezTo>
                  <a:pt x="12318" y="18200"/>
                  <a:pt x="14647" y="17312"/>
                  <a:pt x="16423" y="15535"/>
                </a:cubicBezTo>
                <a:cubicBezTo>
                  <a:pt x="19976" y="11982"/>
                  <a:pt x="19976" y="6218"/>
                  <a:pt x="16423" y="2665"/>
                </a:cubicBezTo>
                <a:cubicBezTo>
                  <a:pt x="14647" y="888"/>
                  <a:pt x="12318" y="0"/>
                  <a:pt x="9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481859" y="-575720"/>
            <a:ext cx="1879524" cy="1977301"/>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8"/>
          <p:cNvGrpSpPr/>
          <p:nvPr/>
        </p:nvGrpSpPr>
        <p:grpSpPr>
          <a:xfrm>
            <a:off x="11" y="0"/>
            <a:ext cx="967118" cy="5143484"/>
            <a:chOff x="296552" y="0"/>
            <a:chExt cx="1095264" cy="5143484"/>
          </a:xfrm>
        </p:grpSpPr>
        <p:sp>
          <p:nvSpPr>
            <p:cNvPr id="156" name="Google Shape;156;p8"/>
            <p:cNvSpPr/>
            <p:nvPr/>
          </p:nvSpPr>
          <p:spPr>
            <a:xfrm>
              <a:off x="296552" y="0"/>
              <a:ext cx="1095253" cy="5143484"/>
            </a:xfrm>
            <a:custGeom>
              <a:rect b="b" l="l" r="r" t="t"/>
              <a:pathLst>
                <a:path extrusionOk="0" h="70144" w="50264">
                  <a:moveTo>
                    <a:pt x="1" y="0"/>
                  </a:moveTo>
                  <a:lnTo>
                    <a:pt x="1" y="70143"/>
                  </a:lnTo>
                  <a:lnTo>
                    <a:pt x="50264" y="70143"/>
                  </a:lnTo>
                  <a:lnTo>
                    <a:pt x="502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296552" y="2253775"/>
              <a:ext cx="1095264" cy="2889699"/>
            </a:xfrm>
            <a:custGeom>
              <a:rect b="b" l="l" r="r" t="t"/>
              <a:pathLst>
                <a:path extrusionOk="0" h="31584" w="15212">
                  <a:moveTo>
                    <a:pt x="1" y="0"/>
                  </a:moveTo>
                  <a:lnTo>
                    <a:pt x="1" y="31583"/>
                  </a:lnTo>
                  <a:lnTo>
                    <a:pt x="15212" y="31583"/>
                  </a:lnTo>
                  <a:lnTo>
                    <a:pt x="15212" y="1007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8"/>
          <p:cNvGrpSpPr/>
          <p:nvPr/>
        </p:nvGrpSpPr>
        <p:grpSpPr>
          <a:xfrm rot="10800000">
            <a:off x="7732495" y="3676512"/>
            <a:ext cx="1419400" cy="1419351"/>
            <a:chOff x="540475" y="1135025"/>
            <a:chExt cx="728607" cy="728545"/>
          </a:xfrm>
        </p:grpSpPr>
        <p:sp>
          <p:nvSpPr>
            <p:cNvPr id="159" name="Google Shape;159;p8"/>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421625" y="566909"/>
            <a:ext cx="75647" cy="932054"/>
            <a:chOff x="2969818" y="1135016"/>
            <a:chExt cx="39161" cy="482505"/>
          </a:xfrm>
        </p:grpSpPr>
        <p:sp>
          <p:nvSpPr>
            <p:cNvPr id="176" name="Google Shape;176;p8"/>
            <p:cNvSpPr/>
            <p:nvPr/>
          </p:nvSpPr>
          <p:spPr>
            <a:xfrm>
              <a:off x="2969818" y="1135016"/>
              <a:ext cx="39161" cy="39224"/>
            </a:xfrm>
            <a:custGeom>
              <a:rect b="b" l="l" r="r" t="t"/>
              <a:pathLst>
                <a:path extrusionOk="0" h="627" w="626">
                  <a:moveTo>
                    <a:pt x="310" y="1"/>
                  </a:moveTo>
                  <a:cubicBezTo>
                    <a:pt x="135" y="1"/>
                    <a:pt x="0" y="143"/>
                    <a:pt x="0" y="317"/>
                  </a:cubicBezTo>
                  <a:cubicBezTo>
                    <a:pt x="0" y="491"/>
                    <a:pt x="135" y="626"/>
                    <a:pt x="310" y="626"/>
                  </a:cubicBezTo>
                  <a:cubicBezTo>
                    <a:pt x="484" y="626"/>
                    <a:pt x="625" y="491"/>
                    <a:pt x="625" y="317"/>
                  </a:cubicBezTo>
                  <a:cubicBezTo>
                    <a:pt x="625" y="143"/>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969818" y="1245993"/>
              <a:ext cx="39161" cy="39161"/>
            </a:xfrm>
            <a:custGeom>
              <a:rect b="b" l="l" r="r" t="t"/>
              <a:pathLst>
                <a:path extrusionOk="0" h="626" w="626">
                  <a:moveTo>
                    <a:pt x="310" y="0"/>
                  </a:moveTo>
                  <a:cubicBezTo>
                    <a:pt x="135" y="0"/>
                    <a:pt x="0" y="142"/>
                    <a:pt x="0" y="316"/>
                  </a:cubicBezTo>
                  <a:cubicBezTo>
                    <a:pt x="0" y="484"/>
                    <a:pt x="135" y="626"/>
                    <a:pt x="310" y="626"/>
                  </a:cubicBezTo>
                  <a:cubicBezTo>
                    <a:pt x="484" y="626"/>
                    <a:pt x="625" y="484"/>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2969818" y="1356907"/>
              <a:ext cx="39161" cy="39161"/>
            </a:xfrm>
            <a:custGeom>
              <a:rect b="b" l="l" r="r" t="t"/>
              <a:pathLst>
                <a:path extrusionOk="0" h="626" w="626">
                  <a:moveTo>
                    <a:pt x="310" y="0"/>
                  </a:moveTo>
                  <a:cubicBezTo>
                    <a:pt x="135" y="0"/>
                    <a:pt x="0" y="136"/>
                    <a:pt x="0" y="310"/>
                  </a:cubicBezTo>
                  <a:cubicBezTo>
                    <a:pt x="0" y="484"/>
                    <a:pt x="135" y="626"/>
                    <a:pt x="310" y="626"/>
                  </a:cubicBezTo>
                  <a:cubicBezTo>
                    <a:pt x="484" y="626"/>
                    <a:pt x="625" y="484"/>
                    <a:pt x="625" y="310"/>
                  </a:cubicBezTo>
                  <a:cubicBezTo>
                    <a:pt x="625" y="136"/>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969818" y="1467821"/>
              <a:ext cx="39161" cy="39224"/>
            </a:xfrm>
            <a:custGeom>
              <a:rect b="b" l="l" r="r" t="t"/>
              <a:pathLst>
                <a:path extrusionOk="0" h="627" w="626">
                  <a:moveTo>
                    <a:pt x="310" y="1"/>
                  </a:moveTo>
                  <a:cubicBezTo>
                    <a:pt x="135" y="1"/>
                    <a:pt x="0" y="136"/>
                    <a:pt x="0" y="310"/>
                  </a:cubicBezTo>
                  <a:cubicBezTo>
                    <a:pt x="0" y="484"/>
                    <a:pt x="135" y="626"/>
                    <a:pt x="310" y="626"/>
                  </a:cubicBezTo>
                  <a:cubicBezTo>
                    <a:pt x="484" y="626"/>
                    <a:pt x="625" y="484"/>
                    <a:pt x="625" y="310"/>
                  </a:cubicBezTo>
                  <a:cubicBezTo>
                    <a:pt x="625" y="136"/>
                    <a:pt x="484"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969818" y="1578360"/>
              <a:ext cx="39161" cy="39161"/>
            </a:xfrm>
            <a:custGeom>
              <a:rect b="b" l="l" r="r" t="t"/>
              <a:pathLst>
                <a:path extrusionOk="0" h="626" w="626">
                  <a:moveTo>
                    <a:pt x="310" y="0"/>
                  </a:moveTo>
                  <a:cubicBezTo>
                    <a:pt x="135" y="0"/>
                    <a:pt x="0" y="142"/>
                    <a:pt x="0" y="316"/>
                  </a:cubicBezTo>
                  <a:cubicBezTo>
                    <a:pt x="0" y="490"/>
                    <a:pt x="135" y="626"/>
                    <a:pt x="310" y="626"/>
                  </a:cubicBezTo>
                  <a:cubicBezTo>
                    <a:pt x="484" y="626"/>
                    <a:pt x="625" y="490"/>
                    <a:pt x="625" y="316"/>
                  </a:cubicBezTo>
                  <a:cubicBezTo>
                    <a:pt x="625" y="142"/>
                    <a:pt x="484"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8"/>
          <p:cNvSpPr/>
          <p:nvPr/>
        </p:nvSpPr>
        <p:spPr>
          <a:xfrm>
            <a:off x="1052938" y="4608576"/>
            <a:ext cx="1306071" cy="1187123"/>
          </a:xfrm>
          <a:custGeom>
            <a:rect b="b" l="l" r="r" t="t"/>
            <a:pathLst>
              <a:path extrusionOk="0" h="1677" w="1845">
                <a:moveTo>
                  <a:pt x="913" y="0"/>
                </a:moveTo>
                <a:cubicBezTo>
                  <a:pt x="534" y="0"/>
                  <a:pt x="192" y="264"/>
                  <a:pt x="103" y="649"/>
                </a:cubicBezTo>
                <a:cubicBezTo>
                  <a:pt x="0" y="1101"/>
                  <a:pt x="284" y="1552"/>
                  <a:pt x="735" y="1655"/>
                </a:cubicBezTo>
                <a:cubicBezTo>
                  <a:pt x="799" y="1670"/>
                  <a:pt x="863" y="1677"/>
                  <a:pt x="925" y="1677"/>
                </a:cubicBezTo>
                <a:cubicBezTo>
                  <a:pt x="1307" y="1677"/>
                  <a:pt x="1653" y="1418"/>
                  <a:pt x="1741" y="1030"/>
                </a:cubicBezTo>
                <a:cubicBezTo>
                  <a:pt x="1844" y="578"/>
                  <a:pt x="1561" y="127"/>
                  <a:pt x="1109" y="24"/>
                </a:cubicBezTo>
                <a:cubicBezTo>
                  <a:pt x="1044" y="8"/>
                  <a:pt x="978"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97608" y="3914922"/>
            <a:ext cx="659330" cy="693650"/>
          </a:xfrm>
          <a:custGeom>
            <a:rect b="b" l="l" r="r" t="t"/>
            <a:pathLst>
              <a:path extrusionOk="0" h="5740" w="5456">
                <a:moveTo>
                  <a:pt x="2728" y="1"/>
                </a:moveTo>
                <a:lnTo>
                  <a:pt x="2283" y="1503"/>
                </a:lnTo>
                <a:lnTo>
                  <a:pt x="1039" y="549"/>
                </a:lnTo>
                <a:lnTo>
                  <a:pt x="1567" y="2025"/>
                </a:lnTo>
                <a:lnTo>
                  <a:pt x="0" y="1980"/>
                </a:lnTo>
                <a:lnTo>
                  <a:pt x="1290" y="2870"/>
                </a:lnTo>
                <a:lnTo>
                  <a:pt x="0" y="3760"/>
                </a:lnTo>
                <a:lnTo>
                  <a:pt x="1567" y="3715"/>
                </a:lnTo>
                <a:lnTo>
                  <a:pt x="1039" y="5191"/>
                </a:lnTo>
                <a:lnTo>
                  <a:pt x="2283" y="4237"/>
                </a:lnTo>
                <a:lnTo>
                  <a:pt x="2728" y="5739"/>
                </a:lnTo>
                <a:lnTo>
                  <a:pt x="3173" y="4237"/>
                </a:lnTo>
                <a:lnTo>
                  <a:pt x="4411" y="5191"/>
                </a:lnTo>
                <a:lnTo>
                  <a:pt x="4411" y="5191"/>
                </a:lnTo>
                <a:lnTo>
                  <a:pt x="3889" y="3715"/>
                </a:lnTo>
                <a:lnTo>
                  <a:pt x="5455" y="3760"/>
                </a:lnTo>
                <a:lnTo>
                  <a:pt x="4159" y="2870"/>
                </a:lnTo>
                <a:lnTo>
                  <a:pt x="5455" y="1980"/>
                </a:lnTo>
                <a:lnTo>
                  <a:pt x="3889" y="2025"/>
                </a:lnTo>
                <a:lnTo>
                  <a:pt x="3889" y="2025"/>
                </a:lnTo>
                <a:lnTo>
                  <a:pt x="4411" y="549"/>
                </a:lnTo>
                <a:lnTo>
                  <a:pt x="3173" y="1503"/>
                </a:lnTo>
                <a:lnTo>
                  <a:pt x="2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237523" y="4391163"/>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26773" y="566888"/>
            <a:ext cx="1679705" cy="185450"/>
          </a:xfrm>
          <a:custGeom>
            <a:rect b="b" l="l" r="r" t="t"/>
            <a:pathLst>
              <a:path extrusionOk="0" fill="none" h="1710" w="15489">
                <a:moveTo>
                  <a:pt x="1" y="1709"/>
                </a:moveTo>
                <a:lnTo>
                  <a:pt x="1722" y="33"/>
                </a:lnTo>
                <a:lnTo>
                  <a:pt x="3437" y="1703"/>
                </a:lnTo>
                <a:lnTo>
                  <a:pt x="3444" y="1709"/>
                </a:lnTo>
                <a:lnTo>
                  <a:pt x="5159" y="39"/>
                </a:lnTo>
                <a:lnTo>
                  <a:pt x="6874" y="1709"/>
                </a:lnTo>
                <a:lnTo>
                  <a:pt x="8596" y="33"/>
                </a:lnTo>
                <a:lnTo>
                  <a:pt x="10318" y="1709"/>
                </a:lnTo>
                <a:lnTo>
                  <a:pt x="12039" y="33"/>
                </a:lnTo>
                <a:lnTo>
                  <a:pt x="13754" y="1703"/>
                </a:lnTo>
                <a:lnTo>
                  <a:pt x="13761" y="1709"/>
                </a:lnTo>
                <a:lnTo>
                  <a:pt x="15489" y="26"/>
                </a:lnTo>
                <a:lnTo>
                  <a:pt x="15476" y="7"/>
                </a:lnTo>
                <a:lnTo>
                  <a:pt x="13761" y="1684"/>
                </a:lnTo>
                <a:lnTo>
                  <a:pt x="12039" y="1"/>
                </a:lnTo>
                <a:lnTo>
                  <a:pt x="10318" y="1684"/>
                </a:lnTo>
                <a:lnTo>
                  <a:pt x="8596" y="1"/>
                </a:lnTo>
                <a:lnTo>
                  <a:pt x="6874" y="1684"/>
                </a:lnTo>
                <a:lnTo>
                  <a:pt x="5159" y="14"/>
                </a:lnTo>
                <a:lnTo>
                  <a:pt x="5159" y="7"/>
                </a:lnTo>
                <a:lnTo>
                  <a:pt x="3444" y="1684"/>
                </a:lnTo>
                <a:lnTo>
                  <a:pt x="1722" y="1"/>
                </a:lnTo>
                <a:lnTo>
                  <a:pt x="1" y="1684"/>
                </a:lnTo>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8"/>
          <p:cNvGrpSpPr/>
          <p:nvPr/>
        </p:nvGrpSpPr>
        <p:grpSpPr>
          <a:xfrm>
            <a:off x="6973972" y="268401"/>
            <a:ext cx="906470" cy="432900"/>
            <a:chOff x="4097650" y="1911050"/>
            <a:chExt cx="272475" cy="130125"/>
          </a:xfrm>
        </p:grpSpPr>
        <p:sp>
          <p:nvSpPr>
            <p:cNvPr id="186" name="Google Shape;186;p8"/>
            <p:cNvSpPr/>
            <p:nvPr/>
          </p:nvSpPr>
          <p:spPr>
            <a:xfrm>
              <a:off x="4097650" y="1911050"/>
              <a:ext cx="272475" cy="130125"/>
            </a:xfrm>
            <a:custGeom>
              <a:rect b="b" l="l" r="r" t="t"/>
              <a:pathLst>
                <a:path extrusionOk="0" h="5205" w="10899">
                  <a:moveTo>
                    <a:pt x="1600" y="0"/>
                  </a:moveTo>
                  <a:cubicBezTo>
                    <a:pt x="658" y="0"/>
                    <a:pt x="1" y="961"/>
                    <a:pt x="362" y="1825"/>
                  </a:cubicBezTo>
                  <a:cubicBezTo>
                    <a:pt x="1194" y="3811"/>
                    <a:pt x="3160" y="5204"/>
                    <a:pt x="5449" y="5204"/>
                  </a:cubicBezTo>
                  <a:cubicBezTo>
                    <a:pt x="7739" y="5204"/>
                    <a:pt x="9705" y="3811"/>
                    <a:pt x="10537" y="1825"/>
                  </a:cubicBezTo>
                  <a:cubicBezTo>
                    <a:pt x="10898" y="955"/>
                    <a:pt x="10240" y="0"/>
                    <a:pt x="9299" y="0"/>
                  </a:cubicBezTo>
                  <a:cubicBezTo>
                    <a:pt x="8757" y="0"/>
                    <a:pt x="8287" y="336"/>
                    <a:pt x="8067" y="832"/>
                  </a:cubicBezTo>
                  <a:cubicBezTo>
                    <a:pt x="7629" y="1838"/>
                    <a:pt x="6623" y="2547"/>
                    <a:pt x="5449" y="2547"/>
                  </a:cubicBezTo>
                  <a:cubicBezTo>
                    <a:pt x="4276" y="2547"/>
                    <a:pt x="3270" y="1838"/>
                    <a:pt x="2831" y="832"/>
                  </a:cubicBezTo>
                  <a:cubicBezTo>
                    <a:pt x="2612" y="336"/>
                    <a:pt x="2142"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296100" y="1911200"/>
              <a:ext cx="66925" cy="66925"/>
            </a:xfrm>
            <a:custGeom>
              <a:rect b="b" l="l" r="r" t="t"/>
              <a:pathLst>
                <a:path extrusionOk="0" fill="none" h="2677" w="2677">
                  <a:moveTo>
                    <a:pt x="2676" y="1336"/>
                  </a:moveTo>
                  <a:cubicBezTo>
                    <a:pt x="2676" y="2077"/>
                    <a:pt x="2077" y="2677"/>
                    <a:pt x="1335" y="2677"/>
                  </a:cubicBezTo>
                  <a:cubicBezTo>
                    <a:pt x="600" y="2677"/>
                    <a:pt x="0" y="2077"/>
                    <a:pt x="0" y="1336"/>
                  </a:cubicBezTo>
                  <a:cubicBezTo>
                    <a:pt x="0" y="601"/>
                    <a:pt x="600" y="1"/>
                    <a:pt x="1335" y="1"/>
                  </a:cubicBezTo>
                  <a:cubicBezTo>
                    <a:pt x="2077" y="1"/>
                    <a:pt x="2676" y="601"/>
                    <a:pt x="2676"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4103450" y="1911200"/>
              <a:ext cx="66925" cy="66925"/>
            </a:xfrm>
            <a:custGeom>
              <a:rect b="b" l="l" r="r" t="t"/>
              <a:pathLst>
                <a:path extrusionOk="0" fill="none" h="2677" w="2677">
                  <a:moveTo>
                    <a:pt x="2677" y="1336"/>
                  </a:moveTo>
                  <a:cubicBezTo>
                    <a:pt x="2677" y="2077"/>
                    <a:pt x="2077" y="2677"/>
                    <a:pt x="1342" y="2677"/>
                  </a:cubicBezTo>
                  <a:cubicBezTo>
                    <a:pt x="601" y="2677"/>
                    <a:pt x="1" y="2077"/>
                    <a:pt x="1" y="1336"/>
                  </a:cubicBezTo>
                  <a:cubicBezTo>
                    <a:pt x="1" y="601"/>
                    <a:pt x="601" y="1"/>
                    <a:pt x="1342" y="1"/>
                  </a:cubicBezTo>
                  <a:cubicBezTo>
                    <a:pt x="2077" y="1"/>
                    <a:pt x="2677" y="601"/>
                    <a:pt x="2677" y="1336"/>
                  </a:cubicBezTo>
                  <a:close/>
                </a:path>
              </a:pathLst>
            </a:custGeom>
            <a:noFill/>
            <a:ln cap="flat" cmpd="sng" w="19050">
              <a:solidFill>
                <a:schemeClr val="dk1"/>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8"/>
          <p:cNvSpPr txBox="1"/>
          <p:nvPr>
            <p:ph type="title"/>
          </p:nvPr>
        </p:nvSpPr>
        <p:spPr>
          <a:xfrm>
            <a:off x="1714950" y="1460850"/>
            <a:ext cx="5714100" cy="22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8500"/>
              <a:buNone/>
              <a:defRPr sz="7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90" name="Google Shape;19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p9"/>
          <p:cNvSpPr txBox="1"/>
          <p:nvPr>
            <p:ph idx="1" type="subTitle"/>
          </p:nvPr>
        </p:nvSpPr>
        <p:spPr>
          <a:xfrm>
            <a:off x="1462099" y="2513825"/>
            <a:ext cx="6219600" cy="124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3" name="Google Shape;193;p9"/>
          <p:cNvSpPr txBox="1"/>
          <p:nvPr>
            <p:ph type="title"/>
          </p:nvPr>
        </p:nvSpPr>
        <p:spPr>
          <a:xfrm>
            <a:off x="1462301" y="1413225"/>
            <a:ext cx="6219600" cy="79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b="1" i="1"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9"/>
          <p:cNvSpPr/>
          <p:nvPr/>
        </p:nvSpPr>
        <p:spPr>
          <a:xfrm>
            <a:off x="-457975" y="680175"/>
            <a:ext cx="1583656" cy="1442793"/>
          </a:xfrm>
          <a:custGeom>
            <a:rect b="b" l="l" r="r" t="t"/>
            <a:pathLst>
              <a:path extrusionOk="0" h="18201" w="19978">
                <a:moveTo>
                  <a:pt x="9989" y="0"/>
                </a:moveTo>
                <a:cubicBezTo>
                  <a:pt x="7660" y="0"/>
                  <a:pt x="5330" y="888"/>
                  <a:pt x="3554" y="2665"/>
                </a:cubicBezTo>
                <a:cubicBezTo>
                  <a:pt x="1" y="6218"/>
                  <a:pt x="1" y="11983"/>
                  <a:pt x="3554" y="15535"/>
                </a:cubicBezTo>
                <a:cubicBezTo>
                  <a:pt x="5330" y="17312"/>
                  <a:pt x="7660" y="18200"/>
                  <a:pt x="9989" y="18200"/>
                </a:cubicBezTo>
                <a:cubicBezTo>
                  <a:pt x="12318" y="18200"/>
                  <a:pt x="14648" y="17312"/>
                  <a:pt x="16424" y="15535"/>
                </a:cubicBezTo>
                <a:cubicBezTo>
                  <a:pt x="19977" y="11983"/>
                  <a:pt x="19977" y="6218"/>
                  <a:pt x="16424" y="2665"/>
                </a:cubicBezTo>
                <a:cubicBezTo>
                  <a:pt x="14648" y="888"/>
                  <a:pt x="12318" y="0"/>
                  <a:pt x="99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9"/>
          <p:cNvGrpSpPr/>
          <p:nvPr/>
        </p:nvGrpSpPr>
        <p:grpSpPr>
          <a:xfrm rot="-5400000">
            <a:off x="-506009" y="3708440"/>
            <a:ext cx="1679731" cy="1679660"/>
            <a:chOff x="540475" y="1135025"/>
            <a:chExt cx="728607" cy="728545"/>
          </a:xfrm>
        </p:grpSpPr>
        <p:sp>
          <p:nvSpPr>
            <p:cNvPr id="196" name="Google Shape;196;p9"/>
            <p:cNvSpPr/>
            <p:nvPr/>
          </p:nvSpPr>
          <p:spPr>
            <a:xfrm>
              <a:off x="540475" y="1332643"/>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540475" y="1416157"/>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540475" y="149929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540475" y="158274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540475" y="1665886"/>
              <a:ext cx="728607" cy="63"/>
            </a:xfrm>
            <a:custGeom>
              <a:rect b="b" l="l" r="r" t="t"/>
              <a:pathLst>
                <a:path extrusionOk="0" fill="none" h="1" w="11647">
                  <a:moveTo>
                    <a:pt x="11646" y="0"/>
                  </a:moveTo>
                  <a:lnTo>
                    <a:pt x="1" y="0"/>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540475" y="1749338"/>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540475" y="1832852"/>
              <a:ext cx="728607" cy="63"/>
            </a:xfrm>
            <a:custGeom>
              <a:rect b="b" l="l" r="r" t="t"/>
              <a:pathLst>
                <a:path extrusionOk="0" fill="none" h="1" w="11647">
                  <a:moveTo>
                    <a:pt x="11646" y="1"/>
                  </a:moveTo>
                  <a:lnTo>
                    <a:pt x="1" y="1"/>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571128"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5464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738156"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82123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90474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987822"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7133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54850" y="1135025"/>
              <a:ext cx="63" cy="728545"/>
            </a:xfrm>
            <a:custGeom>
              <a:rect b="b" l="l" r="r" t="t"/>
              <a:pathLst>
                <a:path extrusionOk="0" fill="none" h="11646" w="1">
                  <a:moveTo>
                    <a:pt x="0" y="0"/>
                  </a:moveTo>
                  <a:lnTo>
                    <a:pt x="0"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37926" y="1135025"/>
              <a:ext cx="63" cy="728545"/>
            </a:xfrm>
            <a:custGeom>
              <a:rect b="b" l="l" r="r" t="t"/>
              <a:pathLst>
                <a:path extrusionOk="0" fill="none" h="11646" w="1">
                  <a:moveTo>
                    <a:pt x="1" y="0"/>
                  </a:moveTo>
                  <a:lnTo>
                    <a:pt x="1" y="11646"/>
                  </a:lnTo>
                </a:path>
              </a:pathLst>
            </a:custGeom>
            <a:noFill/>
            <a:ln cap="flat"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a:off x="8316675" y="0"/>
            <a:ext cx="827313" cy="5143493"/>
          </a:xfrm>
          <a:custGeom>
            <a:rect b="b" l="l" r="r" t="t"/>
            <a:pathLst>
              <a:path extrusionOk="0" h="6365" w="49355">
                <a:moveTo>
                  <a:pt x="1" y="1"/>
                </a:moveTo>
                <a:lnTo>
                  <a:pt x="1" y="6365"/>
                </a:lnTo>
                <a:lnTo>
                  <a:pt x="49355" y="6365"/>
                </a:lnTo>
                <a:lnTo>
                  <a:pt x="49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0"/>
          <p:cNvSpPr/>
          <p:nvPr>
            <p:ph idx="2" type="pic"/>
          </p:nvPr>
        </p:nvSpPr>
        <p:spPr>
          <a:xfrm>
            <a:off x="0" y="0"/>
            <a:ext cx="9144000" cy="5143500"/>
          </a:xfrm>
          <a:prstGeom prst="rect">
            <a:avLst/>
          </a:prstGeom>
          <a:noFill/>
          <a:ln>
            <a:noFill/>
          </a:ln>
        </p:spPr>
      </p:sp>
      <p:sp>
        <p:nvSpPr>
          <p:cNvPr id="216" name="Google Shape;216;p10"/>
          <p:cNvSpPr txBox="1"/>
          <p:nvPr>
            <p:ph type="title"/>
          </p:nvPr>
        </p:nvSpPr>
        <p:spPr>
          <a:xfrm>
            <a:off x="0" y="484850"/>
            <a:ext cx="7183500" cy="682200"/>
          </a:xfrm>
          <a:prstGeom prst="rect">
            <a:avLst/>
          </a:prstGeom>
          <a:solidFill>
            <a:schemeClr val="lt1"/>
          </a:solidFill>
        </p:spPr>
        <p:txBody>
          <a:bodyPr anchorCtr="0" anchor="t" bIns="91425" lIns="822950" spcFirstLastPara="1" rIns="91425" wrap="square" tIns="91425">
            <a:noAutofit/>
          </a:bodyPr>
          <a:lstStyle>
            <a:lvl1pPr lvl="0" rtl="0">
              <a:spcBef>
                <a:spcPts val="0"/>
              </a:spcBef>
              <a:spcAft>
                <a:spcPts val="0"/>
              </a:spcAft>
              <a:buClr>
                <a:schemeClr val="dk2"/>
              </a:buClr>
              <a:buSzPts val="2800"/>
              <a:buNone/>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17" name="Google Shape;21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8485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Crete Round"/>
              <a:buNone/>
              <a:defRPr sz="2800">
                <a:solidFill>
                  <a:schemeClr val="dk1"/>
                </a:solidFill>
                <a:latin typeface="Crete Round"/>
                <a:ea typeface="Crete Round"/>
                <a:cs typeface="Crete Round"/>
                <a:sym typeface="Crete Round"/>
              </a:defRPr>
            </a:lvl1pPr>
            <a:lvl2pPr lvl="1"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2pPr>
            <a:lvl3pPr lvl="2"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3pPr>
            <a:lvl4pPr lvl="3"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4pPr>
            <a:lvl5pPr lvl="4"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5pPr>
            <a:lvl6pPr lvl="5"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6pPr>
            <a:lvl7pPr lvl="6"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7pPr>
            <a:lvl8pPr lvl="7"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8pPr>
            <a:lvl9pPr lvl="8" rtl="0" algn="ctr">
              <a:spcBef>
                <a:spcPts val="0"/>
              </a:spcBef>
              <a:spcAft>
                <a:spcPts val="0"/>
              </a:spcAft>
              <a:buClr>
                <a:schemeClr val="dk1"/>
              </a:buClr>
              <a:buSzPts val="2800"/>
              <a:buFont typeface="Crete Round"/>
              <a:buNone/>
              <a:defRPr b="1" sz="2800">
                <a:solidFill>
                  <a:schemeClr val="dk1"/>
                </a:solidFill>
                <a:latin typeface="Crete Round"/>
                <a:ea typeface="Crete Round"/>
                <a:cs typeface="Crete Round"/>
                <a:sym typeface="Crete Round"/>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82450" y="699550"/>
            <a:ext cx="7400400" cy="3473700"/>
          </a:xfrm>
          <a:prstGeom prst="rect">
            <a:avLst/>
          </a:prstGeom>
        </p:spPr>
        <p:txBody>
          <a:bodyPr anchorCtr="0" anchor="b" bIns="91425" lIns="91425" spcFirstLastPara="1" rIns="91425" wrap="square" tIns="91425">
            <a:noAutofit/>
          </a:bodyPr>
          <a:lstStyle/>
          <a:p>
            <a:pPr indent="0" lvl="0" marL="0" rtl="0" algn="ctr">
              <a:lnSpc>
                <a:spcPct val="110795"/>
              </a:lnSpc>
              <a:spcBef>
                <a:spcPts val="0"/>
              </a:spcBef>
              <a:spcAft>
                <a:spcPts val="0"/>
              </a:spcAft>
              <a:buNone/>
            </a:pPr>
            <a:r>
              <a:rPr b="1" lang="en" sz="2400">
                <a:latin typeface="Arial Black"/>
                <a:ea typeface="Arial Black"/>
                <a:cs typeface="Arial Black"/>
                <a:sym typeface="Arial Black"/>
              </a:rPr>
              <a:t>ICT - 4231</a:t>
            </a:r>
            <a:br>
              <a:rPr b="1" lang="en" sz="2400">
                <a:latin typeface="Arial Black"/>
                <a:ea typeface="Arial Black"/>
                <a:cs typeface="Arial Black"/>
                <a:sym typeface="Arial Black"/>
              </a:rPr>
            </a:br>
            <a:r>
              <a:rPr b="1" lang="en" sz="2400">
                <a:latin typeface="Arial Black"/>
                <a:ea typeface="Arial Black"/>
                <a:cs typeface="Arial Black"/>
                <a:sym typeface="Arial Black"/>
              </a:rPr>
              <a:t>OBJECT ORIENTED SOFTWARE ENGINEERING</a:t>
            </a:r>
            <a:endParaRPr b="1" sz="2400">
              <a:latin typeface="Arial Black"/>
              <a:ea typeface="Arial Black"/>
              <a:cs typeface="Arial Black"/>
              <a:sym typeface="Arial Black"/>
            </a:endParaRPr>
          </a:p>
          <a:p>
            <a:pPr indent="0" lvl="0" marL="0" rtl="0" algn="ctr">
              <a:lnSpc>
                <a:spcPct val="110795"/>
              </a:lnSpc>
              <a:spcBef>
                <a:spcPts val="0"/>
              </a:spcBef>
              <a:spcAft>
                <a:spcPts val="0"/>
              </a:spcAft>
              <a:buNone/>
            </a:pPr>
            <a:r>
              <a:t/>
            </a:r>
            <a:endParaRPr b="1" sz="2400">
              <a:latin typeface="Arial Black"/>
              <a:ea typeface="Arial Black"/>
              <a:cs typeface="Arial Black"/>
              <a:sym typeface="Arial Black"/>
            </a:endParaRPr>
          </a:p>
          <a:p>
            <a:pPr indent="0" lvl="0" marL="0" rtl="0" algn="ctr">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Lecture - 3</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Chapter – 3 : Project Organization and Communication</a:t>
            </a:r>
            <a:endParaRPr sz="2000">
              <a:latin typeface="Times New Roman"/>
              <a:ea typeface="Times New Roman"/>
              <a:cs typeface="Times New Roman"/>
              <a:sym typeface="Times New Roman"/>
            </a:endParaRPr>
          </a:p>
          <a:p>
            <a:pPr indent="0" lvl="0" marL="0" rtl="0" algn="ctr">
              <a:spcBef>
                <a:spcPts val="360"/>
              </a:spcBef>
              <a:spcAft>
                <a:spcPts val="0"/>
              </a:spcAft>
              <a:buClr>
                <a:srgbClr val="1F2C8F"/>
              </a:buClr>
              <a:buSzPts val="2400"/>
              <a:buFont typeface="Arial"/>
              <a:buNone/>
            </a:pPr>
            <a:r>
              <a:t/>
            </a:r>
            <a:endParaRPr sz="2400">
              <a:latin typeface="Times New Roman"/>
              <a:ea typeface="Times New Roman"/>
              <a:cs typeface="Times New Roman"/>
              <a:sym typeface="Times New Roman"/>
            </a:endParaRPr>
          </a:p>
          <a:p>
            <a:pPr indent="0" lvl="0" marL="0" rtl="0" algn="ctr">
              <a:lnSpc>
                <a:spcPct val="110795"/>
              </a:lnSpc>
              <a:spcBef>
                <a:spcPts val="0"/>
              </a:spcBef>
              <a:spcAft>
                <a:spcPts val="0"/>
              </a:spcAft>
              <a:buClr>
                <a:srgbClr val="1F2C8F"/>
              </a:buClr>
              <a:buSzPts val="4400"/>
              <a:buFont typeface="Arial Black"/>
              <a:buNone/>
            </a:pPr>
            <a:r>
              <a:t/>
            </a:r>
            <a:endParaRPr b="1" sz="2400">
              <a:latin typeface="Arial Black"/>
              <a:ea typeface="Arial Black"/>
              <a:cs typeface="Arial Black"/>
              <a:sym typeface="Arial Black"/>
            </a:endParaRPr>
          </a:p>
          <a:p>
            <a:pPr indent="0" lvl="0" marL="0" rtl="0" algn="l">
              <a:spcBef>
                <a:spcPts val="0"/>
              </a:spcBef>
              <a:spcAft>
                <a:spcPts val="0"/>
              </a:spcAft>
              <a:buNone/>
            </a:pPr>
            <a:r>
              <a:t/>
            </a:r>
            <a:endParaRPr sz="2400"/>
          </a:p>
        </p:txBody>
      </p:sp>
      <p:sp>
        <p:nvSpPr>
          <p:cNvPr id="290" name="Google Shape;290;p15"/>
          <p:cNvSpPr txBox="1"/>
          <p:nvPr>
            <p:ph idx="1" type="subTitle"/>
          </p:nvPr>
        </p:nvSpPr>
        <p:spPr>
          <a:xfrm>
            <a:off x="1631400" y="3335450"/>
            <a:ext cx="5717100" cy="46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1F2C8F"/>
              </a:buClr>
              <a:buSzPts val="2400"/>
              <a:buFont typeface="Arial"/>
              <a:buNone/>
            </a:pPr>
            <a:r>
              <a:rPr lang="en" sz="2000">
                <a:latin typeface="Times New Roman"/>
                <a:ea typeface="Times New Roman"/>
                <a:cs typeface="Times New Roman"/>
                <a:sym typeface="Times New Roman"/>
              </a:rPr>
              <a:t>Mehrin Anannya</a:t>
            </a:r>
            <a:endParaRPr sz="2000">
              <a:latin typeface="Times New Roman"/>
              <a:ea typeface="Times New Roman"/>
              <a:cs typeface="Times New Roman"/>
              <a:sym typeface="Times New Roman"/>
            </a:endParaRPr>
          </a:p>
          <a:p>
            <a:pPr indent="0" lvl="0" marL="0" rtl="0" algn="ctr">
              <a:lnSpc>
                <a:spcPct val="100000"/>
              </a:lnSpc>
              <a:spcBef>
                <a:spcPts val="360"/>
              </a:spcBef>
              <a:spcAft>
                <a:spcPts val="0"/>
              </a:spcAft>
              <a:buClr>
                <a:srgbClr val="1F2C8F"/>
              </a:buClr>
              <a:buSzPts val="2400"/>
              <a:buFont typeface="Arial"/>
              <a:buNone/>
            </a:pPr>
            <a:r>
              <a:rPr lang="en" sz="2000">
                <a:latin typeface="Times New Roman"/>
                <a:ea typeface="Times New Roman"/>
                <a:cs typeface="Times New Roman"/>
                <a:sym typeface="Times New Roman"/>
              </a:rPr>
              <a:t>Assistant Professor, IIT, JU</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cxnSp>
        <p:nvCxnSpPr>
          <p:cNvPr id="291" name="Google Shape;291;p15"/>
          <p:cNvCxnSpPr/>
          <p:nvPr/>
        </p:nvCxnSpPr>
        <p:spPr>
          <a:xfrm>
            <a:off x="3122700" y="3105879"/>
            <a:ext cx="2919900" cy="0"/>
          </a:xfrm>
          <a:prstGeom prst="straightConnector1">
            <a:avLst/>
          </a:prstGeom>
          <a:noFill/>
          <a:ln cap="flat" cmpd="sng" w="19050">
            <a:solidFill>
              <a:schemeClr val="dk1"/>
            </a:solidFill>
            <a:prstDash val="solid"/>
            <a:round/>
            <a:headEnd len="med" w="med" type="none"/>
            <a:tailEnd len="med" w="med" type="none"/>
          </a:ln>
        </p:spPr>
      </p:cxnSp>
      <p:grpSp>
        <p:nvGrpSpPr>
          <p:cNvPr id="292" name="Google Shape;292;p15"/>
          <p:cNvGrpSpPr/>
          <p:nvPr/>
        </p:nvGrpSpPr>
        <p:grpSpPr>
          <a:xfrm>
            <a:off x="7206701" y="4173195"/>
            <a:ext cx="1937299" cy="1970387"/>
            <a:chOff x="5002489" y="1787724"/>
            <a:chExt cx="795377" cy="795377"/>
          </a:xfrm>
        </p:grpSpPr>
        <p:sp>
          <p:nvSpPr>
            <p:cNvPr id="293" name="Google Shape;293;p15"/>
            <p:cNvSpPr/>
            <p:nvPr/>
          </p:nvSpPr>
          <p:spPr>
            <a:xfrm>
              <a:off x="5002489" y="1821391"/>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002489" y="1912461"/>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5002489" y="2003479"/>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5002489" y="2094497"/>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5002489" y="2185567"/>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002489" y="2276586"/>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002489" y="2367604"/>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002489" y="2458312"/>
              <a:ext cx="795377" cy="52"/>
            </a:xfrm>
            <a:custGeom>
              <a:rect b="b" l="l" r="r" t="t"/>
              <a:pathLst>
                <a:path extrusionOk="0" fill="none" h="1" w="15380">
                  <a:moveTo>
                    <a:pt x="15380" y="1"/>
                  </a:moveTo>
                  <a:lnTo>
                    <a:pt x="1" y="1"/>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002489" y="2549382"/>
              <a:ext cx="795377" cy="52"/>
            </a:xfrm>
            <a:custGeom>
              <a:rect b="b" l="l" r="r" t="t"/>
              <a:pathLst>
                <a:path extrusionOk="0" fill="none" h="1" w="15380">
                  <a:moveTo>
                    <a:pt x="15380" y="0"/>
                  </a:moveTo>
                  <a:lnTo>
                    <a:pt x="1" y="0"/>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036155"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5127225"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5218243"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5309313"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5400331"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491350"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5582420"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5673076" y="1787724"/>
              <a:ext cx="52" cy="795377"/>
            </a:xfrm>
            <a:custGeom>
              <a:rect b="b" l="l" r="r" t="t"/>
              <a:pathLst>
                <a:path extrusionOk="0" fill="none" h="15380" w="1">
                  <a:moveTo>
                    <a:pt x="1" y="1"/>
                  </a:moveTo>
                  <a:lnTo>
                    <a:pt x="1"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5764146" y="1787724"/>
              <a:ext cx="52" cy="795377"/>
            </a:xfrm>
            <a:custGeom>
              <a:rect b="b" l="l" r="r" t="t"/>
              <a:pathLst>
                <a:path extrusionOk="0" fill="none" h="15380" w="1">
                  <a:moveTo>
                    <a:pt x="0" y="1"/>
                  </a:moveTo>
                  <a:lnTo>
                    <a:pt x="0" y="15379"/>
                  </a:lnTo>
                </a:path>
              </a:pathLst>
            </a:custGeom>
            <a:noFill/>
            <a:ln cap="rnd" cmpd="sng" w="9525">
              <a:solidFill>
                <a:schemeClr val="dk2"/>
              </a:solidFill>
              <a:prstDash val="solid"/>
              <a:miter lim="644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idx="1" type="subTitle"/>
          </p:nvPr>
        </p:nvSpPr>
        <p:spPr>
          <a:xfrm>
            <a:off x="885575" y="1453175"/>
            <a:ext cx="7222800" cy="3394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Crete Round"/>
              <a:buChar char="●"/>
            </a:pPr>
            <a:r>
              <a:rPr b="1" lang="en" sz="1400">
                <a:latin typeface="Crete Round"/>
                <a:ea typeface="Crete Round"/>
                <a:cs typeface="Crete Round"/>
                <a:sym typeface="Crete Round"/>
              </a:rPr>
              <a:t>Project definition phase:</a:t>
            </a:r>
            <a:r>
              <a:rPr lang="en" sz="1300">
                <a:latin typeface="Crete Round"/>
                <a:ea typeface="Crete Round"/>
                <a:cs typeface="Crete Round"/>
                <a:sym typeface="Crete Round"/>
              </a:rPr>
              <a:t> In this phase, the project manager, potential client, and key team member, the software architect, are involved. The focus is on understanding the software architecture, especially subsystem decomposition, and key project details like schedule and resource requirements. This phase produces three key documents: </a:t>
            </a:r>
            <a:r>
              <a:rPr b="1" lang="en" sz="1300">
                <a:latin typeface="Crete Round"/>
                <a:ea typeface="Crete Round"/>
                <a:cs typeface="Crete Round"/>
                <a:sym typeface="Crete Round"/>
              </a:rPr>
              <a:t>the problem statement, the initial software architecture document, </a:t>
            </a:r>
            <a:r>
              <a:rPr lang="en" sz="1300">
                <a:latin typeface="Crete Round"/>
                <a:ea typeface="Crete Round"/>
                <a:cs typeface="Crete Round"/>
                <a:sym typeface="Crete Round"/>
              </a:rPr>
              <a:t>and</a:t>
            </a:r>
            <a:r>
              <a:rPr b="1" lang="en" sz="1300">
                <a:latin typeface="Crete Round"/>
                <a:ea typeface="Crete Round"/>
                <a:cs typeface="Crete Round"/>
                <a:sym typeface="Crete Round"/>
              </a:rPr>
              <a:t> the initial software project management plan.</a:t>
            </a:r>
            <a:endParaRPr b="1"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400">
                <a:latin typeface="Crete Round"/>
                <a:ea typeface="Crete Round"/>
                <a:cs typeface="Crete Round"/>
                <a:sym typeface="Crete Round"/>
              </a:rPr>
              <a:t>Project start phase:</a:t>
            </a:r>
            <a:r>
              <a:rPr lang="en" sz="1300">
                <a:latin typeface="Crete Round"/>
                <a:ea typeface="Crete Round"/>
                <a:cs typeface="Crete Round"/>
                <a:sym typeface="Crete Round"/>
              </a:rPr>
              <a:t> the project manager sets up the project infrastructure, hires participants, organizes them in teams, defines major milestones, and kicks off the project. During the project definition and project start phases, most decisions are made by the project manager. </a:t>
            </a:r>
            <a:endParaRPr sz="1300">
              <a:latin typeface="Crete Round"/>
              <a:ea typeface="Crete Round"/>
              <a:cs typeface="Crete Round"/>
              <a:sym typeface="Crete Round"/>
            </a:endParaRPr>
          </a:p>
        </p:txBody>
      </p:sp>
      <p:sp>
        <p:nvSpPr>
          <p:cNvPr id="379" name="Google Shape;379;p24"/>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 (Cont.)</a:t>
            </a:r>
            <a:endParaRPr i="0" sz="3100"/>
          </a:p>
        </p:txBody>
      </p:sp>
      <p:sp>
        <p:nvSpPr>
          <p:cNvPr id="380" name="Google Shape;38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2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idx="1" type="subTitle"/>
          </p:nvPr>
        </p:nvSpPr>
        <p:spPr>
          <a:xfrm>
            <a:off x="596900" y="1453175"/>
            <a:ext cx="7759500" cy="3394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P</a:t>
            </a:r>
            <a:r>
              <a:rPr b="1" lang="en" sz="1300">
                <a:latin typeface="Crete Round"/>
                <a:ea typeface="Crete Round"/>
                <a:cs typeface="Crete Round"/>
                <a:sym typeface="Crete Round"/>
              </a:rPr>
              <a:t>roject steady state phase:</a:t>
            </a:r>
            <a:r>
              <a:rPr lang="en" sz="1300">
                <a:latin typeface="Crete Round"/>
                <a:ea typeface="Crete Round"/>
                <a:cs typeface="Crete Round"/>
                <a:sym typeface="Crete Round"/>
              </a:rPr>
              <a:t> The participants develop the system. They report to their team leader, who is responsible for tracking the status of the developers and identifying problems. The team leaders report the status of their team to the project manager, who then evaluates the status of the complete project. Team leaders respond to deviations from the plan by re-allocating tasks to developers or obtaining additional resources from the project manager. </a:t>
            </a:r>
            <a:r>
              <a:rPr lang="en" sz="1300">
                <a:latin typeface="Crete Round"/>
                <a:ea typeface="Crete Round"/>
                <a:cs typeface="Crete Round"/>
                <a:sym typeface="Crete Round"/>
              </a:rPr>
              <a:t>The project manager is responsible for the interaction with the client, obtaining formal agreement and renegotiating resources and deadlines.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Project termination phase:</a:t>
            </a:r>
            <a:r>
              <a:rPr lang="en" sz="1300">
                <a:latin typeface="Crete Round"/>
                <a:ea typeface="Crete Round"/>
                <a:cs typeface="Crete Round"/>
                <a:sym typeface="Crete Round"/>
              </a:rPr>
              <a:t> the project outcome is delivered to the client and the project history is collected. Most of the developers’ involvement with the project ends before this phase. A handful of key developers, the technical writers, and the team leaders are involved with wrapping up the system for installation and acceptance and collecting the project history for future use.</a:t>
            </a:r>
            <a:endParaRPr sz="1300">
              <a:latin typeface="Crete Round"/>
              <a:ea typeface="Crete Round"/>
              <a:cs typeface="Crete Round"/>
              <a:sym typeface="Crete Round"/>
            </a:endParaRPr>
          </a:p>
        </p:txBody>
      </p:sp>
      <p:sp>
        <p:nvSpPr>
          <p:cNvPr id="387" name="Google Shape;387;p25"/>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 (Cont.)</a:t>
            </a:r>
            <a:endParaRPr i="0" sz="3100"/>
          </a:p>
        </p:txBody>
      </p:sp>
      <p:sp>
        <p:nvSpPr>
          <p:cNvPr id="388" name="Google Shape;3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2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An Overview of Projects (Cont.)</a:t>
            </a:r>
            <a:endParaRPr/>
          </a:p>
        </p:txBody>
      </p:sp>
      <p:sp>
        <p:nvSpPr>
          <p:cNvPr id="395" name="Google Shape;395;p26"/>
          <p:cNvSpPr txBox="1"/>
          <p:nvPr>
            <p:ph idx="1" type="body"/>
          </p:nvPr>
        </p:nvSpPr>
        <p:spPr>
          <a:xfrm>
            <a:off x="720000" y="1663700"/>
            <a:ext cx="3666900" cy="29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communication includes:</a:t>
            </a:r>
            <a:endParaRPr/>
          </a:p>
          <a:p>
            <a:pPr indent="-317500" lvl="0" marL="457200" rtl="0" algn="l">
              <a:spcBef>
                <a:spcPts val="1000"/>
              </a:spcBef>
              <a:spcAft>
                <a:spcPts val="0"/>
              </a:spcAft>
              <a:buSzPts val="1400"/>
              <a:buChar char="●"/>
            </a:pPr>
            <a:r>
              <a:rPr lang="en"/>
              <a:t>problem inspection</a:t>
            </a:r>
            <a:endParaRPr/>
          </a:p>
          <a:p>
            <a:pPr indent="-317500" lvl="0" marL="457200" rtl="0" algn="l">
              <a:spcBef>
                <a:spcPts val="0"/>
              </a:spcBef>
              <a:spcAft>
                <a:spcPts val="0"/>
              </a:spcAft>
              <a:buSzPts val="1400"/>
              <a:buChar char="●"/>
            </a:pPr>
            <a:r>
              <a:rPr lang="en"/>
              <a:t>status meetings</a:t>
            </a:r>
            <a:endParaRPr/>
          </a:p>
          <a:p>
            <a:pPr indent="-317500" lvl="0" marL="457200" rtl="0" algn="l">
              <a:spcBef>
                <a:spcPts val="0"/>
              </a:spcBef>
              <a:spcAft>
                <a:spcPts val="0"/>
              </a:spcAft>
              <a:buSzPts val="1400"/>
              <a:buChar char="●"/>
            </a:pPr>
            <a:r>
              <a:rPr lang="en"/>
              <a:t>peer reviews</a:t>
            </a:r>
            <a:endParaRPr/>
          </a:p>
          <a:p>
            <a:pPr indent="-317500" lvl="0" marL="457200" rtl="0" algn="l">
              <a:spcBef>
                <a:spcPts val="0"/>
              </a:spcBef>
              <a:spcAft>
                <a:spcPts val="0"/>
              </a:spcAft>
              <a:buSzPts val="1400"/>
              <a:buChar char="●"/>
            </a:pPr>
            <a:r>
              <a:rPr lang="en"/>
              <a:t>client and project reviews</a:t>
            </a:r>
            <a:endParaRPr/>
          </a:p>
          <a:p>
            <a:pPr indent="-317500" lvl="0" marL="457200" rtl="0" algn="l">
              <a:spcBef>
                <a:spcPts val="0"/>
              </a:spcBef>
              <a:spcAft>
                <a:spcPts val="0"/>
              </a:spcAft>
              <a:buSzPts val="1400"/>
              <a:buChar char="●"/>
            </a:pPr>
            <a:r>
              <a:rPr lang="en"/>
              <a:t>releases</a:t>
            </a:r>
            <a:endParaRPr/>
          </a:p>
        </p:txBody>
      </p:sp>
      <p:sp>
        <p:nvSpPr>
          <p:cNvPr id="396" name="Google Shape;396;p26"/>
          <p:cNvSpPr txBox="1"/>
          <p:nvPr>
            <p:ph idx="2" type="body"/>
          </p:nvPr>
        </p:nvSpPr>
        <p:spPr>
          <a:xfrm>
            <a:off x="4757100" y="1663775"/>
            <a:ext cx="3666900" cy="29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Unplanned communication includes:</a:t>
            </a:r>
            <a:endParaRPr/>
          </a:p>
          <a:p>
            <a:pPr indent="-317500" lvl="0" marL="457200" rtl="0" algn="l">
              <a:spcBef>
                <a:spcPts val="1000"/>
              </a:spcBef>
              <a:spcAft>
                <a:spcPts val="0"/>
              </a:spcAft>
              <a:buSzPts val="1400"/>
              <a:buChar char="●"/>
            </a:pPr>
            <a:r>
              <a:rPr lang="en"/>
              <a:t>requests for clarification</a:t>
            </a:r>
            <a:endParaRPr/>
          </a:p>
          <a:p>
            <a:pPr indent="-317500" lvl="0" marL="457200" rtl="0" algn="l">
              <a:spcBef>
                <a:spcPts val="0"/>
              </a:spcBef>
              <a:spcAft>
                <a:spcPts val="0"/>
              </a:spcAft>
              <a:buSzPts val="1400"/>
              <a:buChar char="●"/>
            </a:pPr>
            <a:r>
              <a:rPr lang="en"/>
              <a:t>requests for change</a:t>
            </a:r>
            <a:endParaRPr/>
          </a:p>
          <a:p>
            <a:pPr indent="-317500" lvl="0" marL="457200" rtl="0" algn="l">
              <a:spcBef>
                <a:spcPts val="0"/>
              </a:spcBef>
              <a:spcAft>
                <a:spcPts val="0"/>
              </a:spcAft>
              <a:buSzPts val="1400"/>
              <a:buChar char="●"/>
            </a:pPr>
            <a:r>
              <a:rPr lang="en"/>
              <a:t>issue resolution</a:t>
            </a:r>
            <a:endParaRPr/>
          </a:p>
        </p:txBody>
      </p:sp>
      <p:sp>
        <p:nvSpPr>
          <p:cNvPr id="397" name="Google Shape;39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26"/>
          <p:cNvSpPr txBox="1"/>
          <p:nvPr/>
        </p:nvSpPr>
        <p:spPr>
          <a:xfrm>
            <a:off x="609600" y="1229450"/>
            <a:ext cx="81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Communication within a project occurs through planned and unplanned events.</a:t>
            </a:r>
            <a:endParaRPr/>
          </a:p>
        </p:txBody>
      </p:sp>
      <p:sp>
        <p:nvSpPr>
          <p:cNvPr id="399" name="Google Shape;399;p26"/>
          <p:cNvSpPr txBox="1"/>
          <p:nvPr/>
        </p:nvSpPr>
        <p:spPr>
          <a:xfrm>
            <a:off x="692150" y="3478000"/>
            <a:ext cx="798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Planned communication helps disseminate information that targeted participants are expected to use. Unplanned communication helps deal with crises and with unexpected information needs. All three communication needs must be addressed for project participants to communicate accurately and efficiently.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 Concepts</a:t>
            </a:r>
            <a:endParaRPr b="1" sz="3100"/>
          </a:p>
        </p:txBody>
      </p:sp>
      <p:sp>
        <p:nvSpPr>
          <p:cNvPr id="405" name="Google Shape;4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27"/>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Crete Round"/>
                <a:ea typeface="Crete Round"/>
                <a:cs typeface="Crete Round"/>
                <a:sym typeface="Crete Round"/>
              </a:rPr>
              <a:t>Project organization concepts includes the following concepts: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Project organization </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Roles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Tasks and work Products</a:t>
            </a:r>
            <a:endParaRPr sz="1500">
              <a:solidFill>
                <a:schemeClr val="dk1"/>
              </a:solidFill>
              <a:latin typeface="Crete Round"/>
              <a:ea typeface="Crete Round"/>
              <a:cs typeface="Crete Round"/>
              <a:sym typeface="Crete Round"/>
            </a:endParaRPr>
          </a:p>
          <a:p>
            <a:pPr indent="-323850" lvl="0" marL="457200" rtl="0" algn="just">
              <a:spcBef>
                <a:spcPts val="0"/>
              </a:spcBef>
              <a:spcAft>
                <a:spcPts val="0"/>
              </a:spcAft>
              <a:buClr>
                <a:schemeClr val="dk1"/>
              </a:buClr>
              <a:buSzPts val="1500"/>
              <a:buFont typeface="Crete Round"/>
              <a:buChar char="●"/>
            </a:pPr>
            <a:r>
              <a:rPr lang="en" sz="1500">
                <a:solidFill>
                  <a:schemeClr val="dk1"/>
                </a:solidFill>
                <a:latin typeface="Crete Round"/>
                <a:ea typeface="Crete Round"/>
                <a:cs typeface="Crete Round"/>
                <a:sym typeface="Crete Round"/>
              </a:rPr>
              <a:t>Schedule</a:t>
            </a:r>
            <a:endParaRPr sz="1500">
              <a:solidFill>
                <a:schemeClr val="dk1"/>
              </a:solidFill>
              <a:latin typeface="Crete Round"/>
              <a:ea typeface="Crete Round"/>
              <a:cs typeface="Crete Round"/>
              <a:sym typeface="Crete Round"/>
            </a:endParaRPr>
          </a:p>
        </p:txBody>
      </p:sp>
      <p:sp>
        <p:nvSpPr>
          <p:cNvPr id="407" name="Google Shape;407;p2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13" name="Google Shape;41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28"/>
          <p:cNvSpPr txBox="1"/>
          <p:nvPr/>
        </p:nvSpPr>
        <p:spPr>
          <a:xfrm>
            <a:off x="722250" y="1527375"/>
            <a:ext cx="7554300" cy="2832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An important part of any project organization is to define the relationships among participants and between them and tasks, schedule, and work products. In a team-based organization (Figure 3-3), the participants are grouped into teams, where a team is a small set of participants working on the same activity or task.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We distinguish teams from other sets of people, in particular groups and committees.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A group</a:t>
            </a:r>
            <a:r>
              <a:rPr lang="en" sz="1300">
                <a:solidFill>
                  <a:schemeClr val="dk1"/>
                </a:solidFill>
                <a:latin typeface="Crete Round"/>
                <a:ea typeface="Crete Round"/>
                <a:cs typeface="Crete Round"/>
                <a:sym typeface="Crete Round"/>
              </a:rPr>
              <a:t>, for example, is a set of people who are assigned a common task, but they work individually without any need for communication to accomplish their part of the task.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A committee</a:t>
            </a:r>
            <a:r>
              <a:rPr lang="en" sz="1300">
                <a:solidFill>
                  <a:schemeClr val="dk1"/>
                </a:solidFill>
                <a:latin typeface="Crete Round"/>
                <a:ea typeface="Crete Round"/>
                <a:cs typeface="Crete Round"/>
                <a:sym typeface="Crete Round"/>
              </a:rPr>
              <a:t> is comprised of people who come together to review and critique issues and propose actions.</a:t>
            </a:r>
            <a:endParaRPr sz="1300">
              <a:solidFill>
                <a:schemeClr val="dk1"/>
              </a:solidFill>
              <a:latin typeface="Crete Round"/>
              <a:ea typeface="Crete Round"/>
              <a:cs typeface="Crete Round"/>
              <a:sym typeface="Crete Round"/>
            </a:endParaRPr>
          </a:p>
        </p:txBody>
      </p:sp>
      <p:sp>
        <p:nvSpPr>
          <p:cNvPr id="415" name="Google Shape;415;p2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21" name="Google Shape;42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29"/>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Crete Round"/>
                <a:ea typeface="Crete Round"/>
                <a:cs typeface="Crete Round"/>
                <a:sym typeface="Crete Round"/>
              </a:rPr>
              <a:t>Project participants interact with each other. The three major types of interaction in a project are: </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Reporting:</a:t>
            </a:r>
            <a:r>
              <a:rPr lang="en" sz="1300">
                <a:solidFill>
                  <a:schemeClr val="dk1"/>
                </a:solidFill>
                <a:latin typeface="Crete Round"/>
                <a:ea typeface="Crete Round"/>
                <a:cs typeface="Crete Round"/>
                <a:sym typeface="Crete Round"/>
              </a:rPr>
              <a:t> This type of interaction is used for reporting status information. For example, a developer reports to another developer that an API (Application Programmer Interface) is ready, or a team leader reports to a project manager that an assigned task has not yet been completed.</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Decision:</a:t>
            </a:r>
            <a:r>
              <a:rPr lang="en" sz="1300">
                <a:solidFill>
                  <a:schemeClr val="dk1"/>
                </a:solidFill>
                <a:latin typeface="Crete Round"/>
                <a:ea typeface="Crete Round"/>
                <a:cs typeface="Crete Round"/>
                <a:sym typeface="Crete Round"/>
              </a:rPr>
              <a:t> This type of interaction is used for propagating decisions. For example, a team leader decides that a developer has to publish an API, a project manager decides that a planned delivery must be moved up in time. Another type of decision is the resolution of an issue.</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Communication:</a:t>
            </a:r>
            <a:r>
              <a:rPr lang="en" sz="1300">
                <a:solidFill>
                  <a:schemeClr val="dk1"/>
                </a:solidFill>
                <a:latin typeface="Crete Round"/>
                <a:ea typeface="Crete Round"/>
                <a:cs typeface="Crete Round"/>
                <a:sym typeface="Crete Round"/>
              </a:rPr>
              <a:t> This type of interaction is used for exchanging all the other types of information needed for decision or status. Communication can take many flavors. Examples are the exchange of requirements or design models or the creation of an argument to support a proposal. An invitation to eat lunch is also a communication. </a:t>
            </a:r>
            <a:endParaRPr sz="1300">
              <a:solidFill>
                <a:schemeClr val="dk1"/>
              </a:solidFill>
              <a:latin typeface="Crete Round"/>
              <a:ea typeface="Crete Round"/>
              <a:cs typeface="Crete Round"/>
              <a:sym typeface="Crete Round"/>
            </a:endParaRPr>
          </a:p>
        </p:txBody>
      </p:sp>
      <p:sp>
        <p:nvSpPr>
          <p:cNvPr id="423" name="Google Shape;423;p2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29" name="Google Shape;42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3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431" name="Google Shape;431;p30"/>
          <p:cNvPicPr preferRelativeResize="0"/>
          <p:nvPr/>
        </p:nvPicPr>
        <p:blipFill>
          <a:blip r:embed="rId3">
            <a:alphaModFix/>
          </a:blip>
          <a:stretch>
            <a:fillRect/>
          </a:stretch>
        </p:blipFill>
        <p:spPr>
          <a:xfrm>
            <a:off x="1390450" y="1289675"/>
            <a:ext cx="6534102" cy="3761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37" name="Google Shape;43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31"/>
          <p:cNvSpPr txBox="1"/>
          <p:nvPr/>
        </p:nvSpPr>
        <p:spPr>
          <a:xfrm>
            <a:off x="722250" y="12987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Hierarchical Organization:</a:t>
            </a:r>
            <a:r>
              <a:rPr lang="en" sz="1300">
                <a:solidFill>
                  <a:schemeClr val="dk1"/>
                </a:solidFill>
                <a:latin typeface="Crete Round"/>
                <a:ea typeface="Crete Round"/>
                <a:cs typeface="Crete Round"/>
                <a:sym typeface="Crete Round"/>
              </a:rPr>
              <a:t> We call the organization hierarchical if both status and decision information are unidirectional; that is, decisions are always made at the root of the organization and passed via the interaction association to the leaves of the organization. Status in hierarchical organizations is generated at the leaves of the organization and reported to the root via the interaction association. The structure of the status and decision information flow is often called the reporting structure of the organization.</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439" name="Google Shape;439;p3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440" name="Google Shape;440;p31"/>
          <p:cNvPicPr preferRelativeResize="0"/>
          <p:nvPr/>
        </p:nvPicPr>
        <p:blipFill>
          <a:blip r:embed="rId3">
            <a:alphaModFix/>
          </a:blip>
          <a:stretch>
            <a:fillRect/>
          </a:stretch>
        </p:blipFill>
        <p:spPr>
          <a:xfrm>
            <a:off x="1467000" y="2709525"/>
            <a:ext cx="6250449" cy="235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46" name="Google Shape;44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32"/>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Liaison-based communication structure:</a:t>
            </a:r>
            <a:r>
              <a:rPr lang="en" sz="1300">
                <a:solidFill>
                  <a:schemeClr val="dk1"/>
                </a:solidFill>
                <a:latin typeface="Crete Round"/>
                <a:ea typeface="Crete Round"/>
                <a:cs typeface="Crete Round"/>
                <a:sym typeface="Crete Round"/>
              </a:rPr>
              <a:t> </a:t>
            </a:r>
            <a:r>
              <a:rPr lang="en" sz="1300">
                <a:solidFill>
                  <a:schemeClr val="dk1"/>
                </a:solidFill>
                <a:latin typeface="Crete Round"/>
                <a:ea typeface="Crete Round"/>
                <a:cs typeface="Crete Round"/>
                <a:sym typeface="Crete Round"/>
              </a:rPr>
              <a:t>Effective in software development, this approach involves designated liaisons facilitating direct communication between teams, overcoming delays and information distortion often associated with the established reporting structure. Cross-functional teams play a key role, and team leaders extend their responsibility to ensure smooth information flow.</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448" name="Google Shape;448;p3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Organization</a:t>
            </a:r>
            <a:endParaRPr b="1" sz="3100"/>
          </a:p>
        </p:txBody>
      </p:sp>
      <p:sp>
        <p:nvSpPr>
          <p:cNvPr id="454" name="Google Shape;45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3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456" name="Google Shape;456;p33"/>
          <p:cNvPicPr preferRelativeResize="0"/>
          <p:nvPr/>
        </p:nvPicPr>
        <p:blipFill>
          <a:blip r:embed="rId3">
            <a:alphaModFix/>
          </a:blip>
          <a:stretch>
            <a:fillRect/>
          </a:stretch>
        </p:blipFill>
        <p:spPr>
          <a:xfrm>
            <a:off x="1639500" y="1277400"/>
            <a:ext cx="5864999" cy="3866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r>
              <a:rPr lang="en"/>
              <a:t> </a:t>
            </a:r>
            <a:endParaRPr>
              <a:solidFill>
                <a:schemeClr val="dk1"/>
              </a:solidFill>
            </a:endParaRPr>
          </a:p>
        </p:txBody>
      </p:sp>
      <p:sp>
        <p:nvSpPr>
          <p:cNvPr id="316" name="Google Shape;316;p16"/>
          <p:cNvSpPr txBox="1"/>
          <p:nvPr/>
        </p:nvSpPr>
        <p:spPr>
          <a:xfrm>
            <a:off x="720000" y="1195575"/>
            <a:ext cx="6867600" cy="2887200"/>
          </a:xfrm>
          <a:prstGeom prst="rect">
            <a:avLst/>
          </a:prstGeom>
          <a:noFill/>
          <a:ln>
            <a:noFill/>
          </a:ln>
        </p:spPr>
        <p:txBody>
          <a:bodyPr anchorCtr="0" anchor="t" bIns="91425" lIns="91425" spcFirstLastPara="1" rIns="0" wrap="square" tIns="91425">
            <a:noAutofit/>
          </a:bodyPr>
          <a:lstStyle/>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Introduction</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An Overview of Projects</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Project Organization Concepts</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 Project Communication Concepts</a:t>
            </a:r>
            <a:endParaRPr>
              <a:solidFill>
                <a:schemeClr val="dk1"/>
              </a:solidFill>
              <a:latin typeface="Crete Round"/>
              <a:ea typeface="Crete Round"/>
              <a:cs typeface="Crete Round"/>
              <a:sym typeface="Crete Round"/>
            </a:endParaRPr>
          </a:p>
          <a:p>
            <a:pPr indent="-317500" lvl="0" marL="457200" rtl="0" algn="l">
              <a:lnSpc>
                <a:spcPct val="115000"/>
              </a:lnSpc>
              <a:spcBef>
                <a:spcPts val="0"/>
              </a:spcBef>
              <a:spcAft>
                <a:spcPts val="0"/>
              </a:spcAft>
              <a:buClr>
                <a:schemeClr val="dk1"/>
              </a:buClr>
              <a:buSzPts val="1400"/>
              <a:buFont typeface="Crete Round"/>
              <a:buChar char="●"/>
            </a:pPr>
            <a:r>
              <a:rPr lang="en">
                <a:solidFill>
                  <a:schemeClr val="dk1"/>
                </a:solidFill>
                <a:latin typeface="Crete Round"/>
                <a:ea typeface="Crete Round"/>
                <a:cs typeface="Crete Round"/>
                <a:sym typeface="Crete Round"/>
              </a:rPr>
              <a:t>Organizational Activities</a:t>
            </a:r>
            <a:endParaRPr>
              <a:solidFill>
                <a:schemeClr val="dk1"/>
              </a:solidFill>
              <a:latin typeface="Crete Round"/>
              <a:ea typeface="Crete Round"/>
              <a:cs typeface="Crete Round"/>
              <a:sym typeface="Crete Round"/>
            </a:endParaRPr>
          </a:p>
        </p:txBody>
      </p:sp>
      <p:sp>
        <p:nvSpPr>
          <p:cNvPr id="317" name="Google Shape;31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Roles</a:t>
            </a:r>
            <a:endParaRPr b="1" sz="3100"/>
          </a:p>
        </p:txBody>
      </p:sp>
      <p:sp>
        <p:nvSpPr>
          <p:cNvPr id="462" name="Google Shape;46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34"/>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role defines the set of technical and managerial tasks that are expected from a participant or team. In a team-based organization, we assign tasks to a person or a team via a role.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For example, the role of tester of a subsystem team consists of the tasks to define the test suites for the subsystem under development, for executing these tests, and for reporting discovered defects back to the developers.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In a software project we distinguish between the following four types of roles: </a:t>
            </a:r>
            <a:endParaRPr sz="13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management roles,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development roles,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cross-functional roles, and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consultant roles</a:t>
            </a:r>
            <a:endParaRPr sz="1300">
              <a:solidFill>
                <a:schemeClr val="dk1"/>
              </a:solidFill>
              <a:latin typeface="Crete Round"/>
              <a:ea typeface="Crete Round"/>
              <a:cs typeface="Crete Round"/>
              <a:sym typeface="Crete Round"/>
            </a:endParaRPr>
          </a:p>
        </p:txBody>
      </p:sp>
      <p:sp>
        <p:nvSpPr>
          <p:cNvPr id="464" name="Google Shape;464;p34"/>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Roles</a:t>
            </a:r>
            <a:endParaRPr b="1" sz="3100"/>
          </a:p>
        </p:txBody>
      </p:sp>
      <p:sp>
        <p:nvSpPr>
          <p:cNvPr id="470" name="Google Shape;47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35"/>
          <p:cNvSpPr txBox="1"/>
          <p:nvPr/>
        </p:nvSpPr>
        <p:spPr>
          <a:xfrm>
            <a:off x="569850" y="1374975"/>
            <a:ext cx="8108100" cy="36678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Management roles</a:t>
            </a:r>
            <a:r>
              <a:rPr lang="en" sz="1300">
                <a:solidFill>
                  <a:schemeClr val="dk1"/>
                </a:solidFill>
                <a:latin typeface="Crete Round"/>
                <a:ea typeface="Crete Round"/>
                <a:cs typeface="Crete Round"/>
                <a:sym typeface="Crete Round"/>
              </a:rPr>
              <a:t> (e.g., project manager, team leader) are concerned with the organization and execution of the project within constraints..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Development roles</a:t>
            </a:r>
            <a:r>
              <a:rPr lang="en" sz="1300">
                <a:solidFill>
                  <a:schemeClr val="dk1"/>
                </a:solidFill>
                <a:latin typeface="Crete Round"/>
                <a:ea typeface="Crete Round"/>
                <a:cs typeface="Crete Round"/>
                <a:sym typeface="Crete Round"/>
              </a:rPr>
              <a:t> are concerned with specifying, designing, and constructing subsystems. These roles include the analyst, the system architect, the object designer, the implementor, and the tester. Table 3-1 describes examples of development roles in a subsystem team.</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Cross-functional roles</a:t>
            </a:r>
            <a:r>
              <a:rPr lang="en" sz="1300">
                <a:solidFill>
                  <a:schemeClr val="dk1"/>
                </a:solidFill>
                <a:latin typeface="Crete Round"/>
                <a:ea typeface="Crete Round"/>
                <a:cs typeface="Crete Round"/>
                <a:sym typeface="Crete Round"/>
              </a:rPr>
              <a:t> are concerned with coordination among teams. Developers filling these roles are responsible for exchanging information relevant to other teams and negotiating interface details. The cross-functional role is also called liaison. The liaison is responsible for disseminating information along the communication structure from one team to another. There are four types of liaisons: </a:t>
            </a:r>
            <a:r>
              <a:rPr b="1" lang="en" sz="1300">
                <a:solidFill>
                  <a:schemeClr val="dk1"/>
                </a:solidFill>
                <a:latin typeface="Crete Round"/>
                <a:ea typeface="Crete Round"/>
                <a:cs typeface="Crete Round"/>
                <a:sym typeface="Crete Round"/>
              </a:rPr>
              <a:t>API engineer, document editor, configuration manager, tester.</a:t>
            </a:r>
            <a:endParaRPr b="1"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AutoNum type="arabicPeriod"/>
            </a:pPr>
            <a:r>
              <a:rPr b="1" lang="en" sz="1300">
                <a:solidFill>
                  <a:schemeClr val="dk1"/>
                </a:solidFill>
                <a:latin typeface="Crete Round"/>
                <a:ea typeface="Crete Round"/>
                <a:cs typeface="Crete Round"/>
                <a:sym typeface="Crete Round"/>
              </a:rPr>
              <a:t>Consultant roles</a:t>
            </a:r>
            <a:r>
              <a:rPr lang="en" sz="1300">
                <a:solidFill>
                  <a:schemeClr val="dk1"/>
                </a:solidFill>
                <a:latin typeface="Crete Round"/>
                <a:ea typeface="Crete Round"/>
                <a:cs typeface="Crete Round"/>
                <a:sym typeface="Crete Round"/>
              </a:rPr>
              <a:t> are concerned with providing temporary support in areas where the project participants lack expertise. The users and the client act in most projects as consultants on the application domain. Technical consultants may bring expertise on new technologies or methods. Non-technical consultants can help to address legal and marketing issues. We distinguish the following types of consultant roles: </a:t>
            </a:r>
            <a:r>
              <a:rPr b="1" lang="en" sz="1300">
                <a:solidFill>
                  <a:schemeClr val="dk1"/>
                </a:solidFill>
                <a:latin typeface="Crete Round"/>
                <a:ea typeface="Crete Round"/>
                <a:cs typeface="Crete Round"/>
                <a:sym typeface="Crete Round"/>
              </a:rPr>
              <a:t>client, end user, application domain specialist, solution domain specialist.</a:t>
            </a:r>
            <a:endParaRPr b="1" sz="1300">
              <a:solidFill>
                <a:schemeClr val="dk1"/>
              </a:solidFill>
              <a:latin typeface="Crete Round"/>
              <a:ea typeface="Crete Round"/>
              <a:cs typeface="Crete Round"/>
              <a:sym typeface="Crete Round"/>
            </a:endParaRPr>
          </a:p>
        </p:txBody>
      </p:sp>
      <p:sp>
        <p:nvSpPr>
          <p:cNvPr id="472" name="Google Shape;472;p35"/>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6"/>
          <p:cNvSpPr txBox="1"/>
          <p:nvPr>
            <p:ph type="title"/>
          </p:nvPr>
        </p:nvSpPr>
        <p:spPr>
          <a:xfrm>
            <a:off x="720000" y="4086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Roles</a:t>
            </a:r>
            <a:endParaRPr b="1" sz="3100"/>
          </a:p>
        </p:txBody>
      </p:sp>
      <p:sp>
        <p:nvSpPr>
          <p:cNvPr id="478" name="Google Shape;47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36"/>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480" name="Google Shape;480;p36"/>
          <p:cNvPicPr preferRelativeResize="0"/>
          <p:nvPr/>
        </p:nvPicPr>
        <p:blipFill>
          <a:blip r:embed="rId3">
            <a:alphaModFix/>
          </a:blip>
          <a:stretch>
            <a:fillRect/>
          </a:stretch>
        </p:blipFill>
        <p:spPr>
          <a:xfrm>
            <a:off x="2048275" y="903725"/>
            <a:ext cx="5762225" cy="403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7"/>
          <p:cNvSpPr txBox="1"/>
          <p:nvPr>
            <p:ph type="title"/>
          </p:nvPr>
        </p:nvSpPr>
        <p:spPr>
          <a:xfrm>
            <a:off x="720000" y="4086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Roles</a:t>
            </a:r>
            <a:endParaRPr b="1" sz="3100"/>
          </a:p>
        </p:txBody>
      </p:sp>
      <p:sp>
        <p:nvSpPr>
          <p:cNvPr id="486" name="Google Shape;48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37"/>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488" name="Google Shape;488;p3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489" name="Google Shape;489;p37"/>
          <p:cNvPicPr preferRelativeResize="0"/>
          <p:nvPr/>
        </p:nvPicPr>
        <p:blipFill>
          <a:blip r:embed="rId3">
            <a:alphaModFix/>
          </a:blip>
          <a:stretch>
            <a:fillRect/>
          </a:stretch>
        </p:blipFill>
        <p:spPr>
          <a:xfrm>
            <a:off x="1143125" y="1072650"/>
            <a:ext cx="6410401" cy="4045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Tasks and Work Products</a:t>
            </a:r>
            <a:endParaRPr b="1" sz="3100"/>
          </a:p>
        </p:txBody>
      </p:sp>
      <p:sp>
        <p:nvSpPr>
          <p:cNvPr id="495" name="Google Shape;4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38"/>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task</a:t>
            </a:r>
            <a:r>
              <a:rPr lang="en" sz="1300">
                <a:solidFill>
                  <a:schemeClr val="dk1"/>
                </a:solidFill>
                <a:latin typeface="Crete Round"/>
                <a:ea typeface="Crete Round"/>
                <a:cs typeface="Crete Round"/>
                <a:sym typeface="Crete Round"/>
              </a:rPr>
              <a:t> is a well-defined work assignment for a role. Groups of related tasks are called activities. The project manager or team leader assigns a task to a role. The participant who is assigned the role carries out the task, and the manager monitors its progress and completion.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work product </a:t>
            </a:r>
            <a:r>
              <a:rPr lang="en" sz="1300">
                <a:solidFill>
                  <a:schemeClr val="dk1"/>
                </a:solidFill>
                <a:latin typeface="Crete Round"/>
                <a:ea typeface="Crete Round"/>
                <a:cs typeface="Crete Round"/>
                <a:sym typeface="Crete Round"/>
              </a:rPr>
              <a:t>is a tangible item that results from a task. Examples of work products include an object model, a class diagram, a piece of source code, a document, or parts of documents. Work products result from tasks, are subject to deadlines, and feed into other tasks.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Any work product to be delivered to the client is called a </a:t>
            </a:r>
            <a:r>
              <a:rPr b="1" lang="en" sz="1300">
                <a:solidFill>
                  <a:schemeClr val="dk1"/>
                </a:solidFill>
                <a:latin typeface="Crete Round"/>
                <a:ea typeface="Crete Round"/>
                <a:cs typeface="Crete Round"/>
                <a:sym typeface="Crete Round"/>
              </a:rPr>
              <a:t>deliverable</a:t>
            </a:r>
            <a:r>
              <a:rPr lang="en" sz="1300">
                <a:solidFill>
                  <a:schemeClr val="dk1"/>
                </a:solidFill>
                <a:latin typeface="Crete Round"/>
                <a:ea typeface="Crete Round"/>
                <a:cs typeface="Crete Round"/>
                <a:sym typeface="Crete Round"/>
              </a:rPr>
              <a:t>. The software system and the accompanying documentation usually constitute a set of deliverables.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Work products that are not visible to the client are called </a:t>
            </a:r>
            <a:r>
              <a:rPr b="1" lang="en" sz="1300">
                <a:solidFill>
                  <a:schemeClr val="dk1"/>
                </a:solidFill>
                <a:latin typeface="Crete Round"/>
                <a:ea typeface="Crete Round"/>
                <a:cs typeface="Crete Round"/>
                <a:sym typeface="Crete Round"/>
              </a:rPr>
              <a:t>internal work products</a:t>
            </a:r>
            <a:r>
              <a:rPr lang="en" sz="1300">
                <a:solidFill>
                  <a:schemeClr val="dk1"/>
                </a:solidFill>
                <a:latin typeface="Crete Round"/>
                <a:ea typeface="Crete Round"/>
                <a:cs typeface="Crete Round"/>
                <a:sym typeface="Crete Round"/>
              </a:rPr>
              <a:t>.</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specification of work to be accomplished in completing a task or activity is described in a </a:t>
            </a:r>
            <a:r>
              <a:rPr b="1" lang="en" sz="1300">
                <a:solidFill>
                  <a:schemeClr val="dk1"/>
                </a:solidFill>
                <a:latin typeface="Crete Round"/>
                <a:ea typeface="Crete Round"/>
                <a:cs typeface="Crete Round"/>
                <a:sym typeface="Crete Round"/>
              </a:rPr>
              <a:t>work package</a:t>
            </a:r>
            <a:r>
              <a:rPr lang="en" sz="1300">
                <a:solidFill>
                  <a:schemeClr val="dk1"/>
                </a:solidFill>
                <a:latin typeface="Crete Round"/>
                <a:ea typeface="Crete Round"/>
                <a:cs typeface="Crete Round"/>
                <a:sym typeface="Crete Round"/>
              </a:rPr>
              <a:t>. A work package includes the task name, the task description, resources needed to perform the task, dependencies on inputs (work products produced by other tasks) and outputs (work products produced by the task in question), as well as dependencies on other tasks.</a:t>
            </a:r>
            <a:endParaRPr sz="1300">
              <a:solidFill>
                <a:schemeClr val="dk1"/>
              </a:solidFill>
              <a:latin typeface="Crete Round"/>
              <a:ea typeface="Crete Round"/>
              <a:cs typeface="Crete Round"/>
              <a:sym typeface="Crete Round"/>
            </a:endParaRPr>
          </a:p>
        </p:txBody>
      </p:sp>
      <p:sp>
        <p:nvSpPr>
          <p:cNvPr id="497" name="Google Shape;497;p3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Tasks and Work Products</a:t>
            </a:r>
            <a:endParaRPr b="1" sz="3100"/>
          </a:p>
        </p:txBody>
      </p:sp>
      <p:sp>
        <p:nvSpPr>
          <p:cNvPr id="503" name="Google Shape;50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3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505" name="Google Shape;505;p39"/>
          <p:cNvPicPr preferRelativeResize="0"/>
          <p:nvPr/>
        </p:nvPicPr>
        <p:blipFill>
          <a:blip r:embed="rId3">
            <a:alphaModFix/>
          </a:blip>
          <a:stretch>
            <a:fillRect/>
          </a:stretch>
        </p:blipFill>
        <p:spPr>
          <a:xfrm>
            <a:off x="1698825" y="1229450"/>
            <a:ext cx="5613539" cy="376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0"/>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Schedule</a:t>
            </a:r>
            <a:endParaRPr b="1" sz="3100"/>
          </a:p>
        </p:txBody>
      </p:sp>
      <p:sp>
        <p:nvSpPr>
          <p:cNvPr id="511" name="Google Shape;5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40"/>
          <p:cNvSpPr txBox="1"/>
          <p:nvPr/>
        </p:nvSpPr>
        <p:spPr>
          <a:xfrm>
            <a:off x="722250" y="1527375"/>
            <a:ext cx="7554300" cy="32226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schedule</a:t>
            </a:r>
            <a:r>
              <a:rPr lang="en" sz="1300">
                <a:solidFill>
                  <a:schemeClr val="dk1"/>
                </a:solidFill>
                <a:latin typeface="Crete Round"/>
                <a:ea typeface="Crete Round"/>
                <a:cs typeface="Crete Round"/>
                <a:sym typeface="Crete Round"/>
              </a:rPr>
              <a:t> is the mapping of tasks onto time: each task is assigned start and end times. This allows us to plan the deadlines for individual deliverables. The two most often used diagrammatic notations for schedules are </a:t>
            </a:r>
            <a:r>
              <a:rPr b="1" lang="en" sz="1300">
                <a:solidFill>
                  <a:schemeClr val="dk1"/>
                </a:solidFill>
                <a:latin typeface="Crete Round"/>
                <a:ea typeface="Crete Round"/>
                <a:cs typeface="Crete Round"/>
                <a:sym typeface="Crete Round"/>
              </a:rPr>
              <a:t>PERT</a:t>
            </a:r>
            <a:r>
              <a:rPr lang="en" sz="1300">
                <a:solidFill>
                  <a:schemeClr val="dk1"/>
                </a:solidFill>
                <a:latin typeface="Crete Round"/>
                <a:ea typeface="Crete Round"/>
                <a:cs typeface="Crete Round"/>
                <a:sym typeface="Crete Round"/>
              </a:rPr>
              <a:t> and </a:t>
            </a:r>
            <a:r>
              <a:rPr b="1" lang="en" sz="1300">
                <a:solidFill>
                  <a:schemeClr val="dk1"/>
                </a:solidFill>
                <a:latin typeface="Crete Round"/>
                <a:ea typeface="Crete Round"/>
                <a:cs typeface="Crete Round"/>
                <a:sym typeface="Crete Round"/>
              </a:rPr>
              <a:t>Gantt charts.</a:t>
            </a:r>
            <a:endParaRPr b="1"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Gantt chart</a:t>
            </a:r>
            <a:r>
              <a:rPr lang="en" sz="1300">
                <a:solidFill>
                  <a:schemeClr val="dk1"/>
                </a:solidFill>
                <a:latin typeface="Crete Round"/>
                <a:ea typeface="Crete Round"/>
                <a:cs typeface="Crete Round"/>
                <a:sym typeface="Crete Round"/>
              </a:rPr>
              <a:t> is a compact way to present the schedule of a software project along the time axis. A Gantt chart is a bar graph on which the horizontal axis represents time and the vertical axis lists the different tasks to be done. Tasks are represented as bars whose length corresponds to the planned duration of the task.</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 </a:t>
            </a:r>
            <a:r>
              <a:rPr b="1" lang="en" sz="1300">
                <a:solidFill>
                  <a:schemeClr val="dk1"/>
                </a:solidFill>
                <a:latin typeface="Crete Round"/>
                <a:ea typeface="Crete Round"/>
                <a:cs typeface="Crete Round"/>
                <a:sym typeface="Crete Round"/>
              </a:rPr>
              <a:t>PERT chart</a:t>
            </a:r>
            <a:r>
              <a:rPr lang="en" sz="1300">
                <a:solidFill>
                  <a:schemeClr val="dk1"/>
                </a:solidFill>
                <a:latin typeface="Crete Round"/>
                <a:ea typeface="Crete Round"/>
                <a:cs typeface="Crete Round"/>
                <a:sym typeface="Crete Round"/>
              </a:rPr>
              <a:t> represents a schedule as an acyclic graph of tasks. The planned start and duration of the tasks are used to compute the critical path, which represents the shortest possible path through the graph. The length of the critical path corresponds to the shortest possible schedule, assuming sufficient resources to accomplish, in parallel, tasks that are independent. Moreover, tasks on the critical path are the most important, as a delay in any of these tasks will result in a delay in the overall project. The tasks and bars represented in thicker lines belong to the critical path.</a:t>
            </a:r>
            <a:endParaRPr sz="1300">
              <a:solidFill>
                <a:schemeClr val="dk1"/>
              </a:solidFill>
              <a:latin typeface="Crete Round"/>
              <a:ea typeface="Crete Round"/>
              <a:cs typeface="Crete Round"/>
              <a:sym typeface="Crete Round"/>
            </a:endParaRPr>
          </a:p>
          <a:p>
            <a:pPr indent="0" lvl="0" marL="457200" rtl="0" algn="just">
              <a:spcBef>
                <a:spcPts val="0"/>
              </a:spcBef>
              <a:spcAft>
                <a:spcPts val="0"/>
              </a:spcAft>
              <a:buNone/>
            </a:pPr>
            <a:r>
              <a:t/>
            </a:r>
            <a:endParaRPr b="1" sz="1300">
              <a:solidFill>
                <a:schemeClr val="dk1"/>
              </a:solidFill>
              <a:latin typeface="Crete Round"/>
              <a:ea typeface="Crete Round"/>
              <a:cs typeface="Crete Round"/>
              <a:sym typeface="Crete Round"/>
            </a:endParaRPr>
          </a:p>
        </p:txBody>
      </p:sp>
      <p:sp>
        <p:nvSpPr>
          <p:cNvPr id="513" name="Google Shape;513;p4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1"/>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Schedule</a:t>
            </a:r>
            <a:endParaRPr b="1" sz="3100"/>
          </a:p>
        </p:txBody>
      </p:sp>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4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521" name="Google Shape;521;p41"/>
          <p:cNvPicPr preferRelativeResize="0"/>
          <p:nvPr/>
        </p:nvPicPr>
        <p:blipFill>
          <a:blip r:embed="rId3">
            <a:alphaModFix/>
          </a:blip>
          <a:stretch>
            <a:fillRect/>
          </a:stretch>
        </p:blipFill>
        <p:spPr>
          <a:xfrm>
            <a:off x="1025850" y="1379600"/>
            <a:ext cx="7398151" cy="310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Schedule</a:t>
            </a:r>
            <a:endParaRPr b="1" sz="3100"/>
          </a:p>
        </p:txBody>
      </p:sp>
      <p:sp>
        <p:nvSpPr>
          <p:cNvPr id="527" name="Google Shape;52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8" name="Google Shape;528;p4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529" name="Google Shape;529;p42"/>
          <p:cNvPicPr preferRelativeResize="0"/>
          <p:nvPr/>
        </p:nvPicPr>
        <p:blipFill>
          <a:blip r:embed="rId3">
            <a:alphaModFix/>
          </a:blip>
          <a:stretch>
            <a:fillRect/>
          </a:stretch>
        </p:blipFill>
        <p:spPr>
          <a:xfrm>
            <a:off x="611850" y="1744925"/>
            <a:ext cx="7639050"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3"/>
          <p:cNvSpPr txBox="1"/>
          <p:nvPr>
            <p:ph idx="1" type="subTitle"/>
          </p:nvPr>
        </p:nvSpPr>
        <p:spPr>
          <a:xfrm>
            <a:off x="851650" y="1546400"/>
            <a:ext cx="7216500" cy="320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rete Round"/>
                <a:ea typeface="Crete Round"/>
                <a:cs typeface="Crete Round"/>
                <a:sym typeface="Crete Round"/>
              </a:rPr>
              <a:t>The activities of a developer when joining a project organization and its communication infrastructure. The activities include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Joining a Team </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Joining the Communication Infrastructure</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Attending Team Status Meetings</a:t>
            </a:r>
            <a:endParaRPr>
              <a:latin typeface="Crete Round"/>
              <a:ea typeface="Crete Round"/>
              <a:cs typeface="Crete Round"/>
              <a:sym typeface="Crete Round"/>
            </a:endParaRPr>
          </a:p>
          <a:p>
            <a:pPr indent="-317500" lvl="0" marL="457200" rtl="0" algn="just">
              <a:spcBef>
                <a:spcPts val="0"/>
              </a:spcBef>
              <a:spcAft>
                <a:spcPts val="0"/>
              </a:spcAft>
              <a:buSzPts val="1400"/>
              <a:buFont typeface="Crete Round"/>
              <a:buChar char="●"/>
            </a:pPr>
            <a:r>
              <a:rPr lang="en">
                <a:latin typeface="Crete Round"/>
                <a:ea typeface="Crete Round"/>
                <a:cs typeface="Crete Round"/>
                <a:sym typeface="Crete Round"/>
              </a:rPr>
              <a:t>Organizing Client and Project Reviews.</a:t>
            </a:r>
            <a:endParaRPr>
              <a:latin typeface="Crete Round"/>
              <a:ea typeface="Crete Round"/>
              <a:cs typeface="Crete Round"/>
              <a:sym typeface="Crete Round"/>
            </a:endParaRPr>
          </a:p>
        </p:txBody>
      </p:sp>
      <p:sp>
        <p:nvSpPr>
          <p:cNvPr id="535" name="Google Shape;53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43"/>
          <p:cNvSpPr txBox="1"/>
          <p:nvPr>
            <p:ph idx="4294967295"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Organizational Activities</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746350" y="733525"/>
            <a:ext cx="4897500" cy="7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Book</a:t>
            </a:r>
            <a:endParaRPr/>
          </a:p>
        </p:txBody>
      </p:sp>
      <p:sp>
        <p:nvSpPr>
          <p:cNvPr id="323" name="Google Shape;323;p17"/>
          <p:cNvSpPr txBox="1"/>
          <p:nvPr>
            <p:ph idx="1" type="subTitle"/>
          </p:nvPr>
        </p:nvSpPr>
        <p:spPr>
          <a:xfrm>
            <a:off x="746350" y="1928625"/>
            <a:ext cx="5807100" cy="2196600"/>
          </a:xfrm>
          <a:prstGeom prst="rect">
            <a:avLst/>
          </a:prstGeom>
        </p:spPr>
        <p:txBody>
          <a:bodyPr anchorCtr="0" anchor="t" bIns="91425" lIns="91425" spcFirstLastPara="1" rIns="91425" wrap="square" tIns="91425">
            <a:noAutofit/>
          </a:bodyPr>
          <a:lstStyle/>
          <a:p>
            <a:pPr indent="-298450" lvl="0" marL="342900" rtl="0" algn="l">
              <a:lnSpc>
                <a:spcPct val="150000"/>
              </a:lnSpc>
              <a:spcBef>
                <a:spcPts val="0"/>
              </a:spcBef>
              <a:spcAft>
                <a:spcPts val="0"/>
              </a:spcAft>
              <a:buClr>
                <a:schemeClr val="dk1"/>
              </a:buClr>
              <a:buSzPts val="1700"/>
              <a:buFont typeface="EB Garamond Medium"/>
              <a:buChar char="❖"/>
            </a:pPr>
            <a:r>
              <a:rPr lang="en" sz="1700">
                <a:latin typeface="EB Garamond Medium"/>
                <a:ea typeface="EB Garamond Medium"/>
                <a:cs typeface="EB Garamond Medium"/>
                <a:sym typeface="EB Garamond Medium"/>
              </a:rPr>
              <a:t>Object-oriented Software Engineering: Using UML, Patterns, and Java; 3</a:t>
            </a:r>
            <a:r>
              <a:rPr baseline="30000" lang="en" sz="1700">
                <a:latin typeface="EB Garamond Medium"/>
                <a:ea typeface="EB Garamond Medium"/>
                <a:cs typeface="EB Garamond Medium"/>
                <a:sym typeface="EB Garamond Medium"/>
              </a:rPr>
              <a:t>rd</a:t>
            </a:r>
            <a:r>
              <a:rPr lang="en" sz="1700">
                <a:latin typeface="EB Garamond Medium"/>
                <a:ea typeface="EB Garamond Medium"/>
                <a:cs typeface="EB Garamond Medium"/>
                <a:sym typeface="EB Garamond Medium"/>
              </a:rPr>
              <a:t> Edition; Bernd Bruegge, Allen H. Dutoit</a:t>
            </a:r>
            <a:endParaRPr sz="1700">
              <a:latin typeface="EB Garamond Medium"/>
              <a:ea typeface="EB Garamond Medium"/>
              <a:cs typeface="EB Garamond Medium"/>
              <a:sym typeface="EB Garamond Medium"/>
            </a:endParaRPr>
          </a:p>
          <a:p>
            <a:pPr indent="0" lvl="0" marL="0" rtl="0" algn="l">
              <a:spcBef>
                <a:spcPts val="0"/>
              </a:spcBef>
              <a:spcAft>
                <a:spcPts val="0"/>
              </a:spcAft>
              <a:buNone/>
            </a:pPr>
            <a:r>
              <a:t/>
            </a:r>
            <a:endParaRPr sz="1700">
              <a:latin typeface="EB Garamond Medium"/>
              <a:ea typeface="EB Garamond Medium"/>
              <a:cs typeface="EB Garamond Medium"/>
              <a:sym typeface="EB Garamond Medium"/>
            </a:endParaRPr>
          </a:p>
        </p:txBody>
      </p:sp>
      <p:sp>
        <p:nvSpPr>
          <p:cNvPr id="324" name="Google Shape;32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4"/>
          <p:cNvSpPr txBox="1"/>
          <p:nvPr>
            <p:ph idx="1" type="subTitle"/>
          </p:nvPr>
        </p:nvSpPr>
        <p:spPr>
          <a:xfrm>
            <a:off x="851650" y="1546400"/>
            <a:ext cx="7216500" cy="32034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Font typeface="Crete Round"/>
              <a:buChar char="●"/>
            </a:pPr>
            <a:r>
              <a:rPr lang="en" sz="1300">
                <a:latin typeface="Crete Round"/>
                <a:ea typeface="Crete Round"/>
                <a:cs typeface="Crete Round"/>
                <a:sym typeface="Crete Round"/>
              </a:rPr>
              <a:t>During the project definition phase, the project manager identified a </a:t>
            </a:r>
            <a:r>
              <a:rPr b="1" lang="en" sz="1300">
                <a:latin typeface="Crete Round"/>
                <a:ea typeface="Crete Round"/>
                <a:cs typeface="Crete Round"/>
                <a:sym typeface="Crete Round"/>
              </a:rPr>
              <a:t>subsystem team</a:t>
            </a:r>
            <a:r>
              <a:rPr lang="en" sz="1300">
                <a:latin typeface="Crete Round"/>
                <a:ea typeface="Crete Round"/>
                <a:cs typeface="Crete Round"/>
                <a:sym typeface="Crete Round"/>
              </a:rPr>
              <a:t> for each subsystem in the initial decomposition of the software architecture. </a:t>
            </a:r>
            <a:endParaRPr sz="1300">
              <a:latin typeface="Crete Round"/>
              <a:ea typeface="Crete Round"/>
              <a:cs typeface="Crete Round"/>
              <a:sym typeface="Crete Round"/>
            </a:endParaRPr>
          </a:p>
          <a:p>
            <a:pPr indent="-298450" lvl="0" marL="457200" rtl="0" algn="just">
              <a:spcBef>
                <a:spcPts val="0"/>
              </a:spcBef>
              <a:spcAft>
                <a:spcPts val="0"/>
              </a:spcAft>
              <a:buSzPts val="1100"/>
              <a:buFont typeface="Crete Round"/>
              <a:buChar char="●"/>
            </a:pPr>
            <a:r>
              <a:rPr lang="en" sz="1300">
                <a:latin typeface="Crete Round"/>
                <a:ea typeface="Crete Round"/>
                <a:cs typeface="Crete Round"/>
                <a:sym typeface="Crete Round"/>
              </a:rPr>
              <a:t>Additionally, </a:t>
            </a:r>
            <a:r>
              <a:rPr b="1" lang="en" sz="1300">
                <a:latin typeface="Crete Round"/>
                <a:ea typeface="Crete Round"/>
                <a:cs typeface="Crete Round"/>
                <a:sym typeface="Crete Round"/>
              </a:rPr>
              <a:t>crossfunctional teams</a:t>
            </a:r>
            <a:r>
              <a:rPr lang="en" sz="1300">
                <a:latin typeface="Crete Round"/>
                <a:ea typeface="Crete Round"/>
                <a:cs typeface="Crete Round"/>
                <a:sym typeface="Crete Round"/>
              </a:rPr>
              <a:t> (e.g., architecture team, integration team) are formed to support the subsystem teams. </a:t>
            </a:r>
            <a:endParaRPr sz="1300">
              <a:latin typeface="Crete Round"/>
              <a:ea typeface="Crete Round"/>
              <a:cs typeface="Crete Round"/>
              <a:sym typeface="Crete Round"/>
            </a:endParaRPr>
          </a:p>
          <a:p>
            <a:pPr indent="-298450" lvl="0" marL="457200" rtl="0" algn="just">
              <a:spcBef>
                <a:spcPts val="0"/>
              </a:spcBef>
              <a:spcAft>
                <a:spcPts val="0"/>
              </a:spcAft>
              <a:buSzPts val="1100"/>
              <a:buFont typeface="Crete Round"/>
              <a:buChar char="●"/>
            </a:pPr>
            <a:r>
              <a:rPr lang="en" sz="1300">
                <a:latin typeface="Crete Round"/>
                <a:ea typeface="Crete Round"/>
                <a:cs typeface="Crete Round"/>
                <a:sym typeface="Crete Round"/>
              </a:rPr>
              <a:t>Each team has a team leader who was also already selected during the project definition phase. An important activity during the project start phase is now the assignments of participants to teams. </a:t>
            </a:r>
            <a:endParaRPr sz="1300">
              <a:latin typeface="Crete Round"/>
              <a:ea typeface="Crete Round"/>
              <a:cs typeface="Crete Round"/>
              <a:sym typeface="Crete Round"/>
            </a:endParaRPr>
          </a:p>
          <a:p>
            <a:pPr indent="-298450" lvl="0" marL="457200" rtl="0" algn="just">
              <a:spcBef>
                <a:spcPts val="0"/>
              </a:spcBef>
              <a:spcAft>
                <a:spcPts val="0"/>
              </a:spcAft>
              <a:buSzPts val="1100"/>
              <a:buFont typeface="Crete Round"/>
              <a:buChar char="●"/>
            </a:pPr>
            <a:r>
              <a:rPr lang="en" sz="1300">
                <a:latin typeface="Crete Round"/>
                <a:ea typeface="Crete Round"/>
                <a:cs typeface="Crete Round"/>
                <a:sym typeface="Crete Round"/>
              </a:rPr>
              <a:t>Each subsystem team also has to nominate a liaison to the crossfunctional teams to facilitate information transfer among teams. Table 3-6 depicts an example of role assignment to participants for the database team of the OWL project.</a:t>
            </a:r>
            <a:endParaRPr sz="1300">
              <a:latin typeface="Crete Round"/>
              <a:ea typeface="Crete Round"/>
              <a:cs typeface="Crete Round"/>
              <a:sym typeface="Crete Round"/>
            </a:endParaRPr>
          </a:p>
        </p:txBody>
      </p:sp>
      <p:sp>
        <p:nvSpPr>
          <p:cNvPr id="542" name="Google Shape;54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3" name="Google Shape;543;p44"/>
          <p:cNvSpPr txBox="1"/>
          <p:nvPr>
            <p:ph idx="4294967295"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Joining a Team</a:t>
            </a:r>
            <a:endParaRPr b="1" sz="3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45"/>
          <p:cNvSpPr txBox="1"/>
          <p:nvPr>
            <p:ph idx="4294967295"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Joining a Team</a:t>
            </a:r>
            <a:endParaRPr b="1" sz="3100"/>
          </a:p>
        </p:txBody>
      </p:sp>
      <p:pic>
        <p:nvPicPr>
          <p:cNvPr id="550" name="Google Shape;550;p45"/>
          <p:cNvPicPr preferRelativeResize="0"/>
          <p:nvPr/>
        </p:nvPicPr>
        <p:blipFill>
          <a:blip r:embed="rId3">
            <a:alphaModFix/>
          </a:blip>
          <a:stretch>
            <a:fillRect/>
          </a:stretch>
        </p:blipFill>
        <p:spPr>
          <a:xfrm>
            <a:off x="1541925" y="1263075"/>
            <a:ext cx="5929875" cy="37616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6"/>
          <p:cNvSpPr txBox="1"/>
          <p:nvPr>
            <p:ph idx="1" type="subTitle"/>
          </p:nvPr>
        </p:nvSpPr>
        <p:spPr>
          <a:xfrm>
            <a:off x="851650" y="1546400"/>
            <a:ext cx="7216500" cy="335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Crete Round"/>
                <a:ea typeface="Crete Round"/>
                <a:cs typeface="Crete Round"/>
                <a:sym typeface="Crete Round"/>
              </a:rPr>
              <a:t>Two sets of forums are created to support project and team communication, respectively. Members subscribe to all project forums and to their team’s forums. Project forums include:</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b="1" lang="en" sz="1300">
                <a:latin typeface="Crete Round"/>
                <a:ea typeface="Crete Round"/>
                <a:cs typeface="Crete Round"/>
                <a:sym typeface="Crete Round"/>
              </a:rPr>
              <a:t>Announce.</a:t>
            </a:r>
            <a:r>
              <a:rPr lang="en" sz="1300">
                <a:latin typeface="Crete Round"/>
                <a:ea typeface="Crete Round"/>
                <a:cs typeface="Crete Round"/>
                <a:sym typeface="Crete Round"/>
              </a:rPr>
              <a:t> Major events (e.g., review agendas, releases) are announced by management by posting to this forum.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b="1" lang="en" sz="1300">
                <a:latin typeface="Crete Round"/>
                <a:ea typeface="Crete Round"/>
                <a:cs typeface="Crete Round"/>
                <a:sym typeface="Crete Round"/>
              </a:rPr>
              <a:t>Discuss</a:t>
            </a:r>
            <a:r>
              <a:rPr lang="en" sz="1300">
                <a:latin typeface="Crete Round"/>
                <a:ea typeface="Crete Round"/>
                <a:cs typeface="Crete Round"/>
                <a:sym typeface="Crete Round"/>
              </a:rPr>
              <a:t>. Project-level requests for clarification and requests for change are posted in this forum.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b="1" lang="en" sz="1300">
                <a:latin typeface="Crete Round"/>
                <a:ea typeface="Crete Round"/>
                <a:cs typeface="Crete Round"/>
                <a:sym typeface="Crete Round"/>
              </a:rPr>
              <a:t>Issues.</a:t>
            </a:r>
            <a:r>
              <a:rPr lang="en" sz="1300">
                <a:latin typeface="Crete Round"/>
                <a:ea typeface="Crete Round"/>
                <a:cs typeface="Crete Round"/>
                <a:sym typeface="Crete Round"/>
              </a:rPr>
              <a:t> Open issues and their current state are posted in this forum. All project members can post to this forum and read its documents.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b="1" lang="en" sz="1300">
                <a:latin typeface="Crete Round"/>
                <a:ea typeface="Crete Round"/>
                <a:cs typeface="Crete Round"/>
                <a:sym typeface="Crete Round"/>
              </a:rPr>
              <a:t>Documents.</a:t>
            </a:r>
            <a:r>
              <a:rPr lang="en" sz="1300">
                <a:latin typeface="Crete Round"/>
                <a:ea typeface="Crete Round"/>
                <a:cs typeface="Crete Round"/>
                <a:sym typeface="Crete Round"/>
              </a:rPr>
              <a:t> The latest versions of the project deliverables (e.g., Requirements Analysis Document, System Design Document) and other internal project documents (e.g., Software Project Management Plan) are posted in this forum.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b="1" lang="en" sz="1300">
                <a:latin typeface="Crete Round"/>
                <a:ea typeface="Crete Round"/>
                <a:cs typeface="Crete Round"/>
                <a:sym typeface="Crete Round"/>
              </a:rPr>
              <a:t>Equipment list.</a:t>
            </a:r>
            <a:r>
              <a:rPr lang="en" sz="1300">
                <a:latin typeface="Crete Round"/>
                <a:ea typeface="Crete Round"/>
                <a:cs typeface="Crete Round"/>
                <a:sym typeface="Crete Round"/>
              </a:rPr>
              <a:t> This forum contains descriptions of equipment and its status (e.g., availability, current borrower). Only the equipment manager can post to this forum.</a:t>
            </a:r>
            <a:endParaRPr sz="1300">
              <a:latin typeface="Crete Round"/>
              <a:ea typeface="Crete Round"/>
              <a:cs typeface="Crete Round"/>
              <a:sym typeface="Crete Round"/>
            </a:endParaRPr>
          </a:p>
        </p:txBody>
      </p:sp>
      <p:sp>
        <p:nvSpPr>
          <p:cNvPr id="556" name="Google Shape;55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46"/>
          <p:cNvSpPr txBox="1"/>
          <p:nvPr>
            <p:ph idx="4294967295"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Joining the Communication Infrastructure</a:t>
            </a:r>
            <a:endParaRPr b="1" sz="3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7"/>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Attending Team Status Meetings</a:t>
            </a:r>
            <a:endParaRPr b="1" sz="3100"/>
          </a:p>
        </p:txBody>
      </p:sp>
      <p:sp>
        <p:nvSpPr>
          <p:cNvPr id="563" name="Google Shape;56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4" name="Google Shape;564;p47"/>
          <p:cNvSpPr txBox="1"/>
          <p:nvPr/>
        </p:nvSpPr>
        <p:spPr>
          <a:xfrm>
            <a:off x="280150" y="1222575"/>
            <a:ext cx="8583600" cy="3651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The weekly team meeting is a critical component of a software project, serving as a platform for status reviews, brainstorming, and issue resolution. The first meeting is particularly important as it introduces team members to formal meeting roles and procedures.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During the first meeting, management takes the opportunity to explain meeting procedures and motivate team members. The goal is to train participants by example, encouraging discussion about procedures. The facilitator's role is emphasized, focusing on increasing meeting efficiency without imposing decisions. Team members are taught keyword phrases for standard situations to maintain focus.</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Role rotation is implemented by management to build redundant skills and enhance information sharing, despite the short-term drawback of participants not quickly maturing into roles. The long-term benefit is seen as a healthy investment in effective communication and collaboration.</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Teams are responsible for assigning meeting roles and posting them in their respective forums. The facilitator posts the initial draft of the agenda, and the minute taker posts minutes before the status meeting. Team members can comment on the agenda and minutes, promoting collaboration.</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Acknowledging that meeting roles and procedures may be perceived as overhead, management invests time at the project's start to illustrate their benefits. A systematic review of early meeting agendas and minutes is conducted, suggesting time-saving improvements for facilitators and minute takers. The focus is on capturing action items and unresolved issues in minutes for efficient communication.</a:t>
            </a:r>
            <a:endParaRPr sz="1300">
              <a:solidFill>
                <a:schemeClr val="dk1"/>
              </a:solidFill>
              <a:latin typeface="Crete Round"/>
              <a:ea typeface="Crete Round"/>
              <a:cs typeface="Crete Round"/>
              <a:sym typeface="Crete Round"/>
            </a:endParaRPr>
          </a:p>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565" name="Google Shape;565;p47"/>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Organizing Client and Project Reviews</a:t>
            </a:r>
            <a:endParaRPr b="1" sz="3100"/>
          </a:p>
        </p:txBody>
      </p:sp>
      <p:sp>
        <p:nvSpPr>
          <p:cNvPr id="571" name="Google Shape;57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2" name="Google Shape;572;p48"/>
          <p:cNvSpPr txBox="1"/>
          <p:nvPr/>
        </p:nvSpPr>
        <p:spPr>
          <a:xfrm>
            <a:off x="526675" y="1527375"/>
            <a:ext cx="7749900" cy="28329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Client reviews</a:t>
            </a:r>
            <a:r>
              <a:rPr lang="en" sz="1300">
                <a:solidFill>
                  <a:schemeClr val="dk1"/>
                </a:solidFill>
                <a:latin typeface="Crete Round"/>
                <a:ea typeface="Crete Round"/>
                <a:cs typeface="Crete Round"/>
                <a:sym typeface="Crete Round"/>
              </a:rPr>
              <a:t> are conducted after the release of the requirements analysis document and after the delivery of the system.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b="1" lang="en" sz="1300">
                <a:solidFill>
                  <a:schemeClr val="dk1"/>
                </a:solidFill>
                <a:latin typeface="Crete Round"/>
                <a:ea typeface="Crete Round"/>
                <a:cs typeface="Crete Round"/>
                <a:sym typeface="Crete Round"/>
              </a:rPr>
              <a:t>Project reviews</a:t>
            </a:r>
            <a:r>
              <a:rPr lang="en" sz="1300">
                <a:solidFill>
                  <a:schemeClr val="dk1"/>
                </a:solidFill>
                <a:latin typeface="Crete Round"/>
                <a:ea typeface="Crete Round"/>
                <a:cs typeface="Crete Round"/>
                <a:sym typeface="Crete Round"/>
              </a:rPr>
              <a:t> are conducted to review the system design documents, the detailed object design, and the test. A project review may also be conducted before delivery as a dry run for the client acceptance test. </a:t>
            </a:r>
            <a:endParaRPr sz="1300">
              <a:solidFill>
                <a:schemeClr val="dk1"/>
              </a:solidFill>
              <a:latin typeface="Crete Round"/>
              <a:ea typeface="Crete Round"/>
              <a:cs typeface="Crete Round"/>
              <a:sym typeface="Crete Round"/>
            </a:endParaRPr>
          </a:p>
          <a:p>
            <a:pPr indent="-311150" lvl="0" marL="457200" rtl="0" algn="just">
              <a:spcBef>
                <a:spcPts val="0"/>
              </a:spcBef>
              <a:spcAft>
                <a:spcPts val="0"/>
              </a:spcAft>
              <a:buClr>
                <a:schemeClr val="dk1"/>
              </a:buClr>
              <a:buSzPts val="1300"/>
              <a:buFont typeface="Crete Round"/>
              <a:buChar char="●"/>
            </a:pPr>
            <a:r>
              <a:rPr lang="en" sz="1300">
                <a:solidFill>
                  <a:schemeClr val="dk1"/>
                </a:solidFill>
                <a:latin typeface="Crete Round"/>
                <a:ea typeface="Crete Round"/>
                <a:cs typeface="Crete Round"/>
                <a:sym typeface="Crete Round"/>
              </a:rPr>
              <a:t>Management also introduces procedures for organizing reviews:</a:t>
            </a:r>
            <a:r>
              <a:rPr lang="en" sz="1300">
                <a:solidFill>
                  <a:schemeClr val="dk1"/>
                </a:solidFill>
                <a:latin typeface="Crete Round"/>
                <a:ea typeface="Crete Round"/>
                <a:cs typeface="Crete Round"/>
                <a:sym typeface="Crete Round"/>
              </a:rPr>
              <a:t>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The deliverables being reviewed are released one week1 prior to the review.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Shortly after the release, management publishes a draft agenda listing presentation topics for each team. The initial draft of the agenda is posted in the Announce forum.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Candidate presenters reply to the original agendas and refine the presentation topic. Management modifies the agenda based on the replies. </a:t>
            </a:r>
            <a:endParaRPr sz="1300">
              <a:solidFill>
                <a:schemeClr val="dk1"/>
              </a:solidFill>
              <a:latin typeface="Crete Round"/>
              <a:ea typeface="Crete Round"/>
              <a:cs typeface="Crete Round"/>
              <a:sym typeface="Crete Round"/>
            </a:endParaRPr>
          </a:p>
          <a:p>
            <a:pPr indent="-311150" lvl="0" marL="914400" rtl="0" algn="just">
              <a:spcBef>
                <a:spcPts val="0"/>
              </a:spcBef>
              <a:spcAft>
                <a:spcPts val="0"/>
              </a:spcAft>
              <a:buClr>
                <a:schemeClr val="dk1"/>
              </a:buClr>
              <a:buSzPts val="1300"/>
              <a:buFont typeface="Crete Round"/>
              <a:buAutoNum type="arabicPeriod"/>
            </a:pPr>
            <a:r>
              <a:rPr lang="en" sz="1300">
                <a:solidFill>
                  <a:schemeClr val="dk1"/>
                </a:solidFill>
                <a:latin typeface="Crete Round"/>
                <a:ea typeface="Crete Round"/>
                <a:cs typeface="Crete Round"/>
                <a:sym typeface="Crete Round"/>
              </a:rPr>
              <a:t>Presenters submit their slides by replying to the agenda and including the slides in the reply. The management collates the slides before the presentation and updates the agenda.</a:t>
            </a:r>
            <a:endParaRPr sz="1300">
              <a:solidFill>
                <a:schemeClr val="dk1"/>
              </a:solidFill>
              <a:latin typeface="Crete Round"/>
              <a:ea typeface="Crete Round"/>
              <a:cs typeface="Crete Round"/>
              <a:sym typeface="Crete Round"/>
            </a:endParaRPr>
          </a:p>
        </p:txBody>
      </p:sp>
      <p:sp>
        <p:nvSpPr>
          <p:cNvPr id="573" name="Google Shape;573;p4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Organizing Client and Project Reviews</a:t>
            </a:r>
            <a:endParaRPr b="1" sz="3100"/>
          </a:p>
        </p:txBody>
      </p:sp>
      <p:sp>
        <p:nvSpPr>
          <p:cNvPr id="579" name="Google Shape;57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0" name="Google Shape;580;p49"/>
          <p:cNvSpPr txBox="1"/>
          <p:nvPr/>
        </p:nvSpPr>
        <p:spPr>
          <a:xfrm>
            <a:off x="526675" y="1527375"/>
            <a:ext cx="7749900" cy="283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chemeClr val="dk1"/>
              </a:solidFill>
              <a:latin typeface="Crete Round"/>
              <a:ea typeface="Crete Round"/>
              <a:cs typeface="Crete Round"/>
              <a:sym typeface="Crete Round"/>
            </a:endParaRPr>
          </a:p>
        </p:txBody>
      </p:sp>
      <p:sp>
        <p:nvSpPr>
          <p:cNvPr id="581" name="Google Shape;581;p4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582" name="Google Shape;582;p49"/>
          <p:cNvPicPr preferRelativeResize="0"/>
          <p:nvPr/>
        </p:nvPicPr>
        <p:blipFill>
          <a:blip r:embed="rId3">
            <a:alphaModFix/>
          </a:blip>
          <a:stretch>
            <a:fillRect/>
          </a:stretch>
        </p:blipFill>
        <p:spPr>
          <a:xfrm>
            <a:off x="570338" y="1610449"/>
            <a:ext cx="7967374" cy="3431975"/>
          </a:xfrm>
          <a:prstGeom prst="rect">
            <a:avLst/>
          </a:prstGeom>
          <a:noFill/>
          <a:ln>
            <a:noFill/>
          </a:ln>
        </p:spPr>
      </p:pic>
      <p:sp>
        <p:nvSpPr>
          <p:cNvPr id="583" name="Google Shape;583;p49"/>
          <p:cNvSpPr txBox="1"/>
          <p:nvPr/>
        </p:nvSpPr>
        <p:spPr>
          <a:xfrm>
            <a:off x="773200" y="1219850"/>
            <a:ext cx="686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rete Round"/>
                <a:ea typeface="Crete Round"/>
                <a:cs typeface="Crete Round"/>
                <a:sym typeface="Crete Round"/>
              </a:rPr>
              <a:t>Project management schedules all reviews during the planning phase (Table 3-7).</a:t>
            </a:r>
            <a:endParaRPr sz="1200">
              <a:latin typeface="Crete Round"/>
              <a:ea typeface="Crete Round"/>
              <a:cs typeface="Crete Round"/>
              <a:sym typeface="Crete Rou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ctrTitle"/>
          </p:nvPr>
        </p:nvSpPr>
        <p:spPr>
          <a:xfrm>
            <a:off x="1644450" y="2058375"/>
            <a:ext cx="5717100" cy="10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a:t>
            </a:r>
            <a:endParaRPr b="1" sz="3100"/>
          </a:p>
        </p:txBody>
      </p:sp>
      <p:sp>
        <p:nvSpPr>
          <p:cNvPr id="330" name="Google Shape;330;p18"/>
          <p:cNvSpPr txBox="1"/>
          <p:nvPr>
            <p:ph idx="1" type="body"/>
          </p:nvPr>
        </p:nvSpPr>
        <p:spPr>
          <a:xfrm>
            <a:off x="357075" y="1325375"/>
            <a:ext cx="8275800" cy="3207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Software engineering is a collaborative endeavor that involves participants from diverse backgrounds, including domain experts, analysts, designers, programmers, managers, technical writers, graphic designers, and users.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Due to the complexity of systems, no single participant can fully comprehend or control all aspects, necessitating mutual dependency. Changes in the system or application domain require participants to update their understanding promptly, highlighting the critical need for accurate and timely information sharing.</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Communication in software engineering varies based on the supported activity. Participants convey status in regular meetings and document it in minutes. Project status is communicated to clients during reviews, while requirements and design use models and corresponding documents.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Spontaneous exchanges address crises and misunderstandings through calls, messages, conversations, and ad hoc meetings.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In larger projects, increased communication time can impact technical activities. To manage this, organizing projects into teams and utilizing formal and informal channels for information sharing is crucial.</a:t>
            </a:r>
            <a:endParaRPr sz="1300">
              <a:latin typeface="Crete Round"/>
              <a:ea typeface="Crete Round"/>
              <a:cs typeface="Crete Round"/>
              <a:sym typeface="Crete Round"/>
            </a:endParaRPr>
          </a:p>
        </p:txBody>
      </p:sp>
      <p:sp>
        <p:nvSpPr>
          <p:cNvPr id="331" name="Google Shape;33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18"/>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9"/>
          <p:cNvSpPr txBox="1"/>
          <p:nvPr>
            <p:ph type="title"/>
          </p:nvPr>
        </p:nvSpPr>
        <p:spPr>
          <a:xfrm>
            <a:off x="720000" y="484850"/>
            <a:ext cx="77040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Introduction (</a:t>
            </a:r>
            <a:r>
              <a:rPr b="1" lang="en" sz="3100"/>
              <a:t>A Rocket Example</a:t>
            </a:r>
            <a:r>
              <a:rPr b="1" lang="en" sz="3100"/>
              <a:t>)</a:t>
            </a:r>
            <a:endParaRPr b="1" sz="3100"/>
          </a:p>
        </p:txBody>
      </p:sp>
      <p:sp>
        <p:nvSpPr>
          <p:cNvPr id="338" name="Google Shape;338;p19"/>
          <p:cNvSpPr txBox="1"/>
          <p:nvPr>
            <p:ph idx="1" type="body"/>
          </p:nvPr>
        </p:nvSpPr>
        <p:spPr>
          <a:xfrm>
            <a:off x="720000" y="1401575"/>
            <a:ext cx="7836900" cy="3207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On June 4, 1996, 30 seconds after liftoff, the Ariane 501 rocket, the first prototype of the Ariane 5 series, exploded due to a software error.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The main navigational computer experienced an arithmetic overflow, leading to a shutdown and a fatal loss of control. The backup computer had already shut down with the same exception.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The incident resulted from inadequate testing of the alignment software, which had not been tested with an actual trajectory. The navigation system, reused from Ariane 4, had been flight-tested without failure in the previous model. </a:t>
            </a:r>
            <a:endParaRPr sz="1300">
              <a:latin typeface="Crete Round"/>
              <a:ea typeface="Crete Round"/>
              <a:cs typeface="Crete Round"/>
              <a:sym typeface="Crete Round"/>
            </a:endParaRPr>
          </a:p>
          <a:p>
            <a:pPr indent="-311150" lvl="0" marL="457200" rtl="0" algn="just">
              <a:spcBef>
                <a:spcPts val="0"/>
              </a:spcBef>
              <a:spcAft>
                <a:spcPts val="0"/>
              </a:spcAft>
              <a:buSzPts val="1300"/>
              <a:buFont typeface="Crete Round"/>
              <a:buChar char="●"/>
            </a:pPr>
            <a:r>
              <a:rPr lang="en" sz="1300">
                <a:latin typeface="Crete Round"/>
                <a:ea typeface="Crete Round"/>
                <a:cs typeface="Crete Round"/>
                <a:sym typeface="Crete Round"/>
              </a:rPr>
              <a:t>The alignment calculations, critical for trajectory accuracy, were not properly communicated between the component and system teams, leading to the catastrophic failure.</a:t>
            </a:r>
            <a:endParaRPr sz="1300">
              <a:latin typeface="Crete Round"/>
              <a:ea typeface="Crete Round"/>
              <a:cs typeface="Crete Round"/>
              <a:sym typeface="Crete Round"/>
            </a:endParaRPr>
          </a:p>
        </p:txBody>
      </p:sp>
      <p:sp>
        <p:nvSpPr>
          <p:cNvPr id="339" name="Google Shape;33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19"/>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idx="1" type="subTitle"/>
          </p:nvPr>
        </p:nvSpPr>
        <p:spPr>
          <a:xfrm>
            <a:off x="885575" y="1453175"/>
            <a:ext cx="7222800" cy="339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Crete Round"/>
                <a:ea typeface="Crete Round"/>
                <a:cs typeface="Crete Round"/>
                <a:sym typeface="Crete Round"/>
              </a:rPr>
              <a:t>System models are not the only information needed when communicating in a project. For example, developers need to know -</a:t>
            </a:r>
            <a:endParaRPr sz="1300">
              <a:latin typeface="Crete Round"/>
              <a:ea typeface="Crete Round"/>
              <a:cs typeface="Crete Round"/>
              <a:sym typeface="Crete Round"/>
            </a:endParaRPr>
          </a:p>
          <a:p>
            <a:pPr indent="0" lvl="0" marL="0" rtl="0" algn="just">
              <a:lnSpc>
                <a:spcPct val="115000"/>
              </a:lnSpc>
              <a:spcBef>
                <a:spcPts val="0"/>
              </a:spcBef>
              <a:spcAft>
                <a:spcPts val="0"/>
              </a:spcAft>
              <a:buNone/>
            </a:pPr>
            <a:r>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Who is responsible for which part of the system?</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Which part of the system is due by when?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Who should be contacted when a problem with a specific version of a component is discovered?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How should a problem be documented?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What are the quality criteria for evaluating the system?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In which form should new requirements be communicated to developers?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Who should be informed of new requirements?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Who is responsible for talking to the client?</a:t>
            </a:r>
            <a:endParaRPr sz="1300">
              <a:latin typeface="Crete Round"/>
              <a:ea typeface="Crete Round"/>
              <a:cs typeface="Crete Round"/>
              <a:sym typeface="Crete Round"/>
            </a:endParaRPr>
          </a:p>
        </p:txBody>
      </p:sp>
      <p:sp>
        <p:nvSpPr>
          <p:cNvPr id="346" name="Google Shape;346;p20"/>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a:t>
            </a:r>
            <a:endParaRPr i="0" sz="3100"/>
          </a:p>
        </p:txBody>
      </p:sp>
      <p:sp>
        <p:nvSpPr>
          <p:cNvPr id="347" name="Google Shape;34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20"/>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1"/>
          <p:cNvSpPr txBox="1"/>
          <p:nvPr>
            <p:ph idx="1" type="subTitle"/>
          </p:nvPr>
        </p:nvSpPr>
        <p:spPr>
          <a:xfrm>
            <a:off x="885575" y="1453175"/>
            <a:ext cx="7222800" cy="339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latin typeface="Crete Round"/>
                <a:ea typeface="Crete Round"/>
                <a:cs typeface="Crete Round"/>
                <a:sym typeface="Crete Round"/>
              </a:rPr>
              <a:t>Although these questions can be relatively easy answered when all participants share a coffee break in the afternoon, the development of large software systems usually does not succeed with such an ad hoc approach. From a developer’s perspective, a project consists of four components: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Work product:</a:t>
            </a:r>
            <a:r>
              <a:rPr lang="en" sz="1300">
                <a:latin typeface="Crete Round"/>
                <a:ea typeface="Crete Round"/>
                <a:cs typeface="Crete Round"/>
                <a:sym typeface="Crete Round"/>
              </a:rPr>
              <a:t> This is any item produced by the project, such as a piece of code, a model, or a document. Work products produced for the client are called deliverables.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Schedule:</a:t>
            </a:r>
            <a:r>
              <a:rPr lang="en" sz="1300">
                <a:latin typeface="Crete Round"/>
                <a:ea typeface="Crete Round"/>
                <a:cs typeface="Crete Round"/>
                <a:sym typeface="Crete Round"/>
              </a:rPr>
              <a:t> This specifies when work on the project should be accomplished. </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Participant:</a:t>
            </a:r>
            <a:r>
              <a:rPr lang="en" sz="1300">
                <a:latin typeface="Crete Round"/>
                <a:ea typeface="Crete Round"/>
                <a:cs typeface="Crete Round"/>
                <a:sym typeface="Crete Round"/>
              </a:rPr>
              <a:t> This is any person participating in a project. Sometimes we also call the participant project member.</a:t>
            </a:r>
            <a:endParaRPr sz="1300">
              <a:latin typeface="Crete Round"/>
              <a:ea typeface="Crete Round"/>
              <a:cs typeface="Crete Round"/>
              <a:sym typeface="Crete Round"/>
            </a:endParaRPr>
          </a:p>
          <a:p>
            <a:pPr indent="-311150" lvl="0" marL="457200" rtl="0" algn="just">
              <a:lnSpc>
                <a:spcPct val="150000"/>
              </a:lnSpc>
              <a:spcBef>
                <a:spcPts val="0"/>
              </a:spcBef>
              <a:spcAft>
                <a:spcPts val="0"/>
              </a:spcAft>
              <a:buSzPts val="1300"/>
              <a:buFont typeface="Crete Round"/>
              <a:buChar char="●"/>
            </a:pPr>
            <a:r>
              <a:rPr b="1" lang="en" sz="1300">
                <a:latin typeface="Crete Round"/>
                <a:ea typeface="Crete Round"/>
                <a:cs typeface="Crete Round"/>
                <a:sym typeface="Crete Round"/>
              </a:rPr>
              <a:t>Task:</a:t>
            </a:r>
            <a:r>
              <a:rPr lang="en" sz="1300">
                <a:latin typeface="Crete Round"/>
                <a:ea typeface="Crete Round"/>
                <a:cs typeface="Crete Round"/>
                <a:sym typeface="Crete Round"/>
              </a:rPr>
              <a:t> This is the work to be performed by a project participant to create a work product.</a:t>
            </a:r>
            <a:endParaRPr sz="1300">
              <a:latin typeface="Crete Round"/>
              <a:ea typeface="Crete Round"/>
              <a:cs typeface="Crete Round"/>
              <a:sym typeface="Crete Round"/>
            </a:endParaRPr>
          </a:p>
        </p:txBody>
      </p:sp>
      <p:sp>
        <p:nvSpPr>
          <p:cNvPr id="354" name="Google Shape;354;p21"/>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 (Cont.)</a:t>
            </a:r>
            <a:endParaRPr i="0" sz="3100"/>
          </a:p>
        </p:txBody>
      </p:sp>
      <p:sp>
        <p:nvSpPr>
          <p:cNvPr id="355" name="Google Shape;35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21"/>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 (Cont.)</a:t>
            </a:r>
            <a:endParaRPr i="0" sz="3100"/>
          </a:p>
        </p:txBody>
      </p:sp>
      <p:sp>
        <p:nvSpPr>
          <p:cNvPr id="362" name="Google Shape;36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22"/>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364" name="Google Shape;364;p22"/>
          <p:cNvPicPr preferRelativeResize="0"/>
          <p:nvPr/>
        </p:nvPicPr>
        <p:blipFill rotWithShape="1">
          <a:blip r:embed="rId3">
            <a:alphaModFix/>
          </a:blip>
          <a:srcRect b="0" l="3195" r="4168" t="0"/>
          <a:stretch/>
        </p:blipFill>
        <p:spPr>
          <a:xfrm>
            <a:off x="336550" y="1832000"/>
            <a:ext cx="8470901" cy="263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idx="1" type="subTitle"/>
          </p:nvPr>
        </p:nvSpPr>
        <p:spPr>
          <a:xfrm>
            <a:off x="885575" y="1453175"/>
            <a:ext cx="7222800" cy="3394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Crete Round"/>
              <a:buChar char="●"/>
            </a:pPr>
            <a:r>
              <a:rPr lang="en" sz="1300">
                <a:latin typeface="Crete Round"/>
                <a:ea typeface="Crete Round"/>
                <a:cs typeface="Crete Round"/>
                <a:sym typeface="Crete Round"/>
              </a:rPr>
              <a:t>From a dynamic point of view, a project can be in any of several phases shown in Figure 3-2.</a:t>
            </a:r>
            <a:endParaRPr sz="1300">
              <a:latin typeface="Crete Round"/>
              <a:ea typeface="Crete Round"/>
              <a:cs typeface="Crete Round"/>
              <a:sym typeface="Crete Round"/>
            </a:endParaRPr>
          </a:p>
          <a:p>
            <a:pPr indent="0" lvl="0" marL="457200" rtl="0" algn="just">
              <a:lnSpc>
                <a:spcPct val="150000"/>
              </a:lnSpc>
              <a:spcBef>
                <a:spcPts val="0"/>
              </a:spcBef>
              <a:spcAft>
                <a:spcPts val="0"/>
              </a:spcAft>
              <a:buNone/>
            </a:pPr>
            <a:r>
              <a:t/>
            </a:r>
            <a:endParaRPr sz="1300">
              <a:latin typeface="Crete Round"/>
              <a:ea typeface="Crete Round"/>
              <a:cs typeface="Crete Round"/>
              <a:sym typeface="Crete Round"/>
            </a:endParaRPr>
          </a:p>
        </p:txBody>
      </p:sp>
      <p:sp>
        <p:nvSpPr>
          <p:cNvPr id="370" name="Google Shape;370;p23"/>
          <p:cNvSpPr txBox="1"/>
          <p:nvPr>
            <p:ph type="title"/>
          </p:nvPr>
        </p:nvSpPr>
        <p:spPr>
          <a:xfrm>
            <a:off x="714701" y="318775"/>
            <a:ext cx="6219600" cy="7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0" lang="en" sz="3100"/>
              <a:t>An Overview of Projects (Cont.)</a:t>
            </a:r>
            <a:endParaRPr i="0" sz="3100"/>
          </a:p>
        </p:txBody>
      </p:sp>
      <p:sp>
        <p:nvSpPr>
          <p:cNvPr id="371" name="Google Shape;37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23"/>
          <p:cNvSpPr txBox="1"/>
          <p:nvPr/>
        </p:nvSpPr>
        <p:spPr>
          <a:xfrm>
            <a:off x="0" y="-16540"/>
            <a:ext cx="6097200" cy="27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EB Garamond"/>
                <a:ea typeface="EB Garamond"/>
                <a:cs typeface="EB Garamond"/>
                <a:sym typeface="EB Garamond"/>
              </a:rPr>
              <a:t>Chapter</a:t>
            </a:r>
            <a:r>
              <a:rPr i="0" lang="en" sz="1800" u="none" cap="none" strike="noStrike">
                <a:solidFill>
                  <a:schemeClr val="dk1"/>
                </a:solidFill>
                <a:latin typeface="EB Garamond"/>
                <a:ea typeface="EB Garamond"/>
                <a:cs typeface="EB Garamond"/>
                <a:sym typeface="EB Garamond"/>
              </a:rPr>
              <a:t> </a:t>
            </a:r>
            <a:r>
              <a:rPr i="0" lang="en" sz="1200" u="none" cap="none" strike="noStrike">
                <a:solidFill>
                  <a:schemeClr val="dk1"/>
                </a:solidFill>
                <a:latin typeface="EB Garamond"/>
                <a:ea typeface="EB Garamond"/>
                <a:cs typeface="EB Garamond"/>
                <a:sym typeface="EB Garamond"/>
              </a:rPr>
              <a:t>– </a:t>
            </a:r>
            <a:r>
              <a:rPr lang="en" sz="1200">
                <a:solidFill>
                  <a:schemeClr val="dk1"/>
                </a:solidFill>
                <a:latin typeface="EB Garamond"/>
                <a:ea typeface="EB Garamond"/>
                <a:cs typeface="EB Garamond"/>
                <a:sym typeface="EB Garamond"/>
              </a:rPr>
              <a:t>2</a:t>
            </a:r>
            <a:r>
              <a:rPr i="0" lang="en" sz="1200" u="none" cap="none" strike="noStrike">
                <a:solidFill>
                  <a:schemeClr val="dk1"/>
                </a:solidFill>
                <a:latin typeface="EB Garamond"/>
                <a:ea typeface="EB Garamond"/>
                <a:cs typeface="EB Garamond"/>
                <a:sym typeface="EB Garamond"/>
              </a:rPr>
              <a:t> : </a:t>
            </a:r>
            <a:r>
              <a:rPr lang="en" sz="1200">
                <a:solidFill>
                  <a:schemeClr val="dk1"/>
                </a:solidFill>
                <a:latin typeface="EB Garamond"/>
                <a:ea typeface="EB Garamond"/>
                <a:cs typeface="EB Garamond"/>
                <a:sym typeface="EB Garamond"/>
              </a:rPr>
              <a:t>Modeling with UML</a:t>
            </a:r>
            <a:endParaRPr i="0" sz="1400" u="none" cap="none" strike="noStrike">
              <a:solidFill>
                <a:schemeClr val="dk1"/>
              </a:solidFill>
              <a:latin typeface="EB Garamond"/>
              <a:ea typeface="EB Garamond"/>
              <a:cs typeface="EB Garamond"/>
              <a:sym typeface="EB Garamond"/>
            </a:endParaRPr>
          </a:p>
        </p:txBody>
      </p:sp>
      <p:pic>
        <p:nvPicPr>
          <p:cNvPr id="373" name="Google Shape;373;p23"/>
          <p:cNvPicPr preferRelativeResize="0"/>
          <p:nvPr/>
        </p:nvPicPr>
        <p:blipFill>
          <a:blip r:embed="rId3">
            <a:alphaModFix/>
          </a:blip>
          <a:stretch>
            <a:fillRect/>
          </a:stretch>
        </p:blipFill>
        <p:spPr>
          <a:xfrm>
            <a:off x="1010987" y="2134925"/>
            <a:ext cx="6971975" cy="289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mmar Lesson for High School: The Role of Articles in Descriptive Writing Infographics by Slidesgo">
  <a:themeElements>
    <a:clrScheme name="Simple Light">
      <a:dk1>
        <a:srgbClr val="300A08"/>
      </a:dk1>
      <a:lt1>
        <a:srgbClr val="FFFBE8"/>
      </a:lt1>
      <a:dk2>
        <a:srgbClr val="FBEDAF"/>
      </a:dk2>
      <a:lt2>
        <a:srgbClr val="EBAC66"/>
      </a:lt2>
      <a:accent1>
        <a:srgbClr val="BE5552"/>
      </a:accent1>
      <a:accent2>
        <a:srgbClr val="A7CDB4"/>
      </a:accent2>
      <a:accent3>
        <a:srgbClr val="E09A4A"/>
      </a:accent3>
      <a:accent4>
        <a:srgbClr val="95C2A4"/>
      </a:accent4>
      <a:accent5>
        <a:srgbClr val="D16561"/>
      </a:accent5>
      <a:accent6>
        <a:srgbClr val="FFFFFF"/>
      </a:accent6>
      <a:hlink>
        <a:srgbClr val="300A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