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26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8C68D-0BC8-4714-9680-DA68283ED9A1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BE70B-2D43-4766-BE4C-7D687587EB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8855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484" y="-36285"/>
            <a:ext cx="4442520" cy="3385155"/>
          </a:xfrm>
          <a:ln cap="flat"/>
        </p:spPr>
      </p:sp>
    </p:spTree>
    <p:extLst>
      <p:ext uri="{BB962C8B-B14F-4D97-AF65-F5344CB8AC3E}">
        <p14:creationId xmlns:p14="http://schemas.microsoft.com/office/powerpoint/2010/main" xmlns="" val="422540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484" y="-36285"/>
            <a:ext cx="4442520" cy="3385155"/>
          </a:xfrm>
          <a:ln cap="flat"/>
        </p:spPr>
      </p:sp>
    </p:spTree>
    <p:extLst>
      <p:ext uri="{BB962C8B-B14F-4D97-AF65-F5344CB8AC3E}">
        <p14:creationId xmlns:p14="http://schemas.microsoft.com/office/powerpoint/2010/main" xmlns="" val="3353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484" y="-36285"/>
            <a:ext cx="4442520" cy="3385155"/>
          </a:xfrm>
          <a:ln cap="flat"/>
        </p:spPr>
      </p:sp>
    </p:spTree>
    <p:extLst>
      <p:ext uri="{BB962C8B-B14F-4D97-AF65-F5344CB8AC3E}">
        <p14:creationId xmlns:p14="http://schemas.microsoft.com/office/powerpoint/2010/main" xmlns="" val="386554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-36513"/>
            <a:ext cx="4513262" cy="3386138"/>
          </a:xfrm>
          <a:ln cap="flat"/>
        </p:spPr>
      </p:sp>
    </p:spTree>
    <p:extLst>
      <p:ext uri="{BB962C8B-B14F-4D97-AF65-F5344CB8AC3E}">
        <p14:creationId xmlns:p14="http://schemas.microsoft.com/office/powerpoint/2010/main" xmlns="" val="2297785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188FF7-BB06-4867-B25A-9F3BC84C41D9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12849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1724-2BBC-402F-B25E-E66F78A6152A}" type="datetime1">
              <a:rPr lang="en-US" smtClean="0"/>
              <a:pPr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FB39-FC33-457A-BF37-FB18CFB9930D}" type="datetime1">
              <a:rPr lang="en-US" smtClean="0"/>
              <a:pPr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9133-9370-4ADC-BB02-F672D04A451C}" type="datetime1">
              <a:rPr lang="en-US" smtClean="0"/>
              <a:pPr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E82A-7C15-49B2-BDF8-7A6D514E30AB}" type="datetime1">
              <a:rPr lang="en-US" smtClean="0"/>
              <a:pPr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F5F0-CC2F-412D-ACE2-81429821E825}" type="datetime1">
              <a:rPr lang="en-US" smtClean="0"/>
              <a:pPr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B80C-9A5F-4632-8CA2-87D089EC8483}" type="datetime1">
              <a:rPr lang="en-US" smtClean="0"/>
              <a:pPr/>
              <a:t>05-Dec-21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F5F1-BEB1-4D45-8F75-B95A29DBD375}" type="datetime1">
              <a:rPr lang="en-US" smtClean="0"/>
              <a:pPr/>
              <a:t>05-Dec-21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207F-E0B2-43EF-982A-E75834CECECD}" type="datetime1">
              <a:rPr lang="en-US" smtClean="0"/>
              <a:pPr/>
              <a:t>05-Dec-21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DC56-39BC-4FF0-B93C-0B242323C418}" type="datetime1">
              <a:rPr lang="en-US" smtClean="0"/>
              <a:pPr/>
              <a:t>05-Dec-21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FD1F-963C-459B-9347-F687CCC98F66}" type="datetime1">
              <a:rPr lang="en-US" smtClean="0"/>
              <a:pPr/>
              <a:t>05-Dec-21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45A4-11DD-4B20-9DC8-0069E25CC7E0}" type="datetime1">
              <a:rPr lang="en-US" smtClean="0"/>
              <a:pPr/>
              <a:t>05-Dec-21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1FACC87-4483-4ED6-86C7-6468E860A0C9}" type="datetime1">
              <a:rPr lang="en-US" smtClean="0"/>
              <a:pPr/>
              <a:t>05-Dec-21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0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590800" y="2552700"/>
            <a:ext cx="3900055" cy="876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NORMALIZATION</a:t>
            </a:r>
            <a:endParaRPr lang="en-US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1734-8FE5-4FC1-9BEF-729E9B5D6D8A}" type="datetime1">
              <a:rPr lang="en-US" smtClean="0"/>
              <a:pPr/>
              <a:t>05-Dec-21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27100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</a:rPr>
              <a:t>Repeating Groups</a:t>
            </a:r>
            <a:endParaRPr lang="en-US" sz="4000" dirty="0" smtClean="0"/>
          </a:p>
        </p:txBody>
      </p:sp>
      <p:sp>
        <p:nvSpPr>
          <p:cNvPr id="43012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57225" y="1239838"/>
            <a:ext cx="8295706" cy="10120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buClr>
                <a:srgbClr val="C00000"/>
              </a:buClr>
              <a:buSzPct val="130000"/>
              <a:buNone/>
            </a:pPr>
            <a:r>
              <a:rPr lang="en-US" sz="2400" dirty="0" smtClean="0">
                <a:latin typeface="Times New Roman" pitchFamily="18" charset="0"/>
              </a:rPr>
              <a:t>A repeating group is an </a:t>
            </a:r>
            <a:r>
              <a:rPr lang="en-US" sz="2400" b="1" dirty="0" smtClean="0">
                <a:solidFill>
                  <a:srgbClr val="0033CC"/>
                </a:solidFill>
                <a:latin typeface="Times New Roman" pitchFamily="18" charset="0"/>
              </a:rPr>
              <a:t>attribute (or set of attributes) </a:t>
            </a:r>
            <a:r>
              <a:rPr lang="en-US" sz="2400" dirty="0" smtClean="0">
                <a:latin typeface="Times New Roman" pitchFamily="18" charset="0"/>
              </a:rPr>
              <a:t>that can have more than one value for a primary key value.</a:t>
            </a:r>
          </a:p>
          <a:p>
            <a:pPr marL="0" indent="0" algn="just">
              <a:lnSpc>
                <a:spcPct val="90000"/>
              </a:lnSpc>
              <a:buClr>
                <a:srgbClr val="C00000"/>
              </a:buClr>
              <a:buSzPct val="130000"/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</a:endParaRPr>
          </a:p>
          <a:p>
            <a:pPr marL="0" indent="0" algn="just">
              <a:lnSpc>
                <a:spcPct val="90000"/>
              </a:lnSpc>
              <a:buClr>
                <a:srgbClr val="C00000"/>
              </a:buClr>
              <a:buSzPct val="130000"/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</a:endParaRPr>
          </a:p>
          <a:p>
            <a:pPr marL="0" indent="0" algn="just">
              <a:lnSpc>
                <a:spcPct val="90000"/>
              </a:lnSpc>
              <a:buClr>
                <a:srgbClr val="C00000"/>
              </a:buClr>
              <a:buSzPct val="130000"/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</a:endParaRPr>
          </a:p>
          <a:p>
            <a:pPr marL="0" indent="0" algn="just">
              <a:lnSpc>
                <a:spcPct val="90000"/>
              </a:lnSpc>
              <a:buClr>
                <a:srgbClr val="C00000"/>
              </a:buClr>
              <a:buSzPct val="130000"/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</a:endParaRPr>
          </a:p>
          <a:p>
            <a:pPr marL="0" indent="0" algn="just">
              <a:lnSpc>
                <a:spcPct val="90000"/>
              </a:lnSpc>
              <a:buClr>
                <a:srgbClr val="C00000"/>
              </a:buClr>
              <a:buSzPct val="130000"/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</a:endParaRPr>
          </a:p>
          <a:p>
            <a:pPr marL="0" indent="0" algn="just">
              <a:lnSpc>
                <a:spcPct val="90000"/>
              </a:lnSpc>
              <a:buClr>
                <a:srgbClr val="C00000"/>
              </a:buClr>
              <a:buSzPct val="130000"/>
              <a:buNone/>
            </a:pPr>
            <a:r>
              <a:rPr lang="en-GB" sz="2400" dirty="0" smtClean="0">
                <a:latin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</a:endParaRPr>
          </a:p>
          <a:p>
            <a:pPr marL="0" indent="0" algn="just">
              <a:lnSpc>
                <a:spcPct val="90000"/>
              </a:lnSpc>
              <a:buClr>
                <a:srgbClr val="C00000"/>
              </a:buClr>
              <a:buSzPct val="130000"/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</a:endParaRPr>
          </a:p>
          <a:p>
            <a:pPr marL="0" indent="0" algn="just">
              <a:lnSpc>
                <a:spcPct val="90000"/>
              </a:lnSpc>
              <a:buClr>
                <a:schemeClr val="accent2"/>
              </a:buClr>
              <a:buNone/>
            </a:pPr>
            <a:endParaRPr lang="en-GB" sz="2400" dirty="0" smtClean="0">
              <a:latin typeface="Times New Roman" pitchFamily="18" charset="0"/>
            </a:endParaRPr>
          </a:p>
          <a:p>
            <a:pPr marL="0" indent="0" algn="just">
              <a:lnSpc>
                <a:spcPct val="90000"/>
              </a:lnSpc>
              <a:buClr>
                <a:schemeClr val="accent2"/>
              </a:buClr>
              <a:buNone/>
            </a:pPr>
            <a:endParaRPr lang="en-GB" sz="2400" dirty="0" smtClean="0">
              <a:latin typeface="Times New Roman" pitchFamily="18" charset="0"/>
            </a:endParaRPr>
          </a:p>
          <a:p>
            <a:pPr marL="0" indent="0" algn="just">
              <a:lnSpc>
                <a:spcPct val="90000"/>
              </a:lnSpc>
              <a:buClr>
                <a:schemeClr val="accent2"/>
              </a:buClr>
              <a:buNone/>
            </a:pPr>
            <a:endParaRPr lang="en-GB" sz="2400" dirty="0" smtClean="0">
              <a:latin typeface="Times New Roman" pitchFamily="18" charset="0"/>
            </a:endParaRPr>
          </a:p>
          <a:p>
            <a:pPr marL="0" indent="0" algn="just">
              <a:lnSpc>
                <a:spcPct val="90000"/>
              </a:lnSpc>
              <a:buClr>
                <a:srgbClr val="C00000"/>
              </a:buClr>
              <a:buSzPct val="130000"/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</a:endParaRPr>
          </a:p>
          <a:p>
            <a:pPr marL="0" indent="0" algn="just">
              <a:lnSpc>
                <a:spcPct val="90000"/>
              </a:lnSpc>
              <a:buClr>
                <a:schemeClr val="accent2"/>
              </a:buClr>
              <a:buNone/>
            </a:pPr>
            <a:endParaRPr lang="en-GB" sz="2400" dirty="0" smtClean="0">
              <a:latin typeface="Times New Roman" pitchFamily="18" charset="0"/>
            </a:endParaRPr>
          </a:p>
          <a:p>
            <a:pPr marL="0" indent="0" algn="just">
              <a:lnSpc>
                <a:spcPct val="90000"/>
              </a:lnSpc>
              <a:buClr>
                <a:schemeClr val="accent2"/>
              </a:buClr>
              <a:buNone/>
            </a:pPr>
            <a:endParaRPr lang="en-GB" sz="2400" dirty="0" smtClean="0">
              <a:latin typeface="Times New Roman" pitchFamily="18" charset="0"/>
            </a:endParaRPr>
          </a:p>
          <a:p>
            <a:pPr marL="0" indent="0" algn="just">
              <a:lnSpc>
                <a:spcPct val="90000"/>
              </a:lnSpc>
              <a:buClr>
                <a:schemeClr val="accent2"/>
              </a:buClr>
              <a:buNone/>
            </a:pPr>
            <a:endParaRPr lang="en-GB" sz="2400" dirty="0" smtClean="0">
              <a:latin typeface="Times New Roman" pitchFamily="18" charset="0"/>
            </a:endParaRPr>
          </a:p>
          <a:p>
            <a:pPr marL="0" indent="0" algn="just">
              <a:lnSpc>
                <a:spcPct val="90000"/>
              </a:lnSpc>
              <a:buClr>
                <a:schemeClr val="accent2"/>
              </a:buClr>
              <a:buNone/>
            </a:pPr>
            <a:endParaRPr lang="en-GB" sz="2400" dirty="0" smtClean="0">
              <a:latin typeface="Times New Roman" pitchFamily="18" charset="0"/>
            </a:endParaRPr>
          </a:p>
          <a:p>
            <a:pPr marL="0" indent="0" algn="just">
              <a:lnSpc>
                <a:spcPct val="90000"/>
              </a:lnSpc>
              <a:buClr>
                <a:schemeClr val="accent2"/>
              </a:buClr>
              <a:buNone/>
            </a:pPr>
            <a:endParaRPr lang="en-GB" sz="2400" dirty="0" smtClean="0">
              <a:latin typeface="Times New Roman" pitchFamily="18" charset="0"/>
            </a:endParaRPr>
          </a:p>
          <a:p>
            <a:pPr marL="0" indent="0" algn="just">
              <a:lnSpc>
                <a:spcPct val="90000"/>
              </a:lnSpc>
              <a:buClr>
                <a:schemeClr val="accent2"/>
              </a:buClr>
              <a:buNone/>
            </a:pPr>
            <a:endParaRPr lang="en-GB" sz="2000" dirty="0" smtClean="0"/>
          </a:p>
          <a:p>
            <a:pPr marL="0" indent="0" algn="just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</a:pPr>
            <a:endParaRPr lang="en-US" sz="2000" dirty="0" smtClean="0">
              <a:latin typeface="Times New Roman" pitchFamily="18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32514" y="3725838"/>
          <a:ext cx="7883604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1329"/>
                <a:gridCol w="1065530"/>
                <a:gridCol w="668655"/>
                <a:gridCol w="1108188"/>
                <a:gridCol w="1009968"/>
                <a:gridCol w="3119934"/>
              </a:tblGrid>
              <a:tr h="323747">
                <a:tc>
                  <a:txBody>
                    <a:bodyPr/>
                    <a:lstStyle/>
                    <a:p>
                      <a:r>
                        <a:rPr lang="en-GB" sz="1800" b="1" dirty="0" err="1" smtClean="0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staffNo</a:t>
                      </a:r>
                      <a:r>
                        <a:rPr lang="en-GB" sz="18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job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dept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dname</a:t>
                      </a:r>
                      <a:r>
                        <a:rPr lang="en-GB" sz="18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contact Number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SL10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Salesman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Sales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Stratford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018111777, 018111888, 079311122</a:t>
                      </a:r>
                      <a:r>
                        <a:rPr lang="en-GB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SA51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Manager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Accounts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Barking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017111777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DS40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Clerk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Accounts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Barking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258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OS45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Clerk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Operations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Barking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079311555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00501" y="2456594"/>
            <a:ext cx="8325136" cy="10895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90000"/>
              </a:lnSpc>
              <a:buClr>
                <a:srgbClr val="C00000"/>
              </a:buClr>
              <a:buSzPct val="130000"/>
              <a:buNone/>
            </a:pPr>
            <a:r>
              <a:rPr lang="en-GB" sz="2400" b="1" i="0" dirty="0" smtClean="0">
                <a:solidFill>
                  <a:srgbClr val="0033CC"/>
                </a:solidFill>
                <a:latin typeface="Times New Roman" pitchFamily="18" charset="0"/>
              </a:rPr>
              <a:t>Example</a:t>
            </a:r>
            <a:r>
              <a:rPr lang="en-GB" sz="2400" i="0" dirty="0" smtClean="0">
                <a:latin typeface="Times New Roman" pitchFamily="18" charset="0"/>
              </a:rPr>
              <a:t> We have the following relation that contains staff and department details and a list of telephone contact numbers for each member of staff.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188" y="5529619"/>
            <a:ext cx="8325136" cy="10895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90000"/>
              </a:lnSpc>
              <a:buClr>
                <a:srgbClr val="C00000"/>
              </a:buClr>
              <a:buSzPct val="130000"/>
              <a:buNone/>
            </a:pPr>
            <a:r>
              <a:rPr lang="en-GB" sz="2400" i="0" dirty="0" smtClean="0">
                <a:latin typeface="Times New Roman" pitchFamily="18" charset="0"/>
              </a:rPr>
              <a:t>Repeating Groups are not allowed in a relational design, since all attributes have to be ‘atomic’ - i.e., there can only be one value per cell in a table!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7255" y="1098644"/>
            <a:ext cx="7814481" cy="174009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b="1" i="1" dirty="0" err="1" smtClean="0"/>
              <a:t>Multivalued</a:t>
            </a:r>
            <a:r>
              <a:rPr lang="en-US" sz="2200" b="1" i="1" dirty="0" smtClean="0"/>
              <a:t> Attributes</a:t>
            </a:r>
            <a:r>
              <a:rPr lang="en-US" sz="2200" dirty="0" smtClean="0"/>
              <a:t> (or </a:t>
            </a:r>
            <a:r>
              <a:rPr lang="en-US" sz="2200" b="1" i="1" dirty="0" smtClean="0"/>
              <a:t>repeating groups</a:t>
            </a:r>
            <a:r>
              <a:rPr lang="en-US" sz="2200" dirty="0" smtClean="0"/>
              <a:t>): non-key attributes or groups of non-key attributes the values of which are not uniquely identified  by (directly or indirectly) (not functionally dependent on) the value of the Primary Key (or its part).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35374" y="4176214"/>
            <a:ext cx="6400800" cy="2441860"/>
            <a:chOff x="720" y="2163"/>
            <a:chExt cx="4032" cy="1523"/>
          </a:xfrm>
        </p:grpSpPr>
        <p:graphicFrame>
          <p:nvGraphicFramePr>
            <p:cNvPr id="1026" name="Object 5"/>
            <p:cNvGraphicFramePr>
              <a:graphicFrameLocks noChangeAspect="1"/>
            </p:cNvGraphicFramePr>
            <p:nvPr/>
          </p:nvGraphicFramePr>
          <p:xfrm>
            <a:off x="720" y="2163"/>
            <a:ext cx="4032" cy="1523"/>
          </p:xfrm>
          <a:graphic>
            <a:graphicData uri="http://schemas.openxmlformats.org/presentationml/2006/ole">
              <p:oleObj spid="_x0000_s19460" name="Worksheet" r:id="rId3" imgW="3133744" imgH="1171512" progId="Excel.Sheet.8">
                <p:embed/>
              </p:oleObj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056" y="2448"/>
              <a:ext cx="1008" cy="144"/>
              <a:chOff x="1200" y="2448"/>
              <a:chExt cx="816" cy="144"/>
            </a:xfrm>
          </p:grpSpPr>
          <p:sp>
            <p:nvSpPr>
              <p:cNvPr id="1035" name="Line 7"/>
              <p:cNvSpPr>
                <a:spLocks noChangeShapeType="1"/>
              </p:cNvSpPr>
              <p:nvPr/>
            </p:nvSpPr>
            <p:spPr bwMode="auto">
              <a:xfrm flipV="1">
                <a:off x="1200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1036" name="Line 8"/>
              <p:cNvSpPr>
                <a:spLocks noChangeShapeType="1"/>
              </p:cNvSpPr>
              <p:nvPr/>
            </p:nvSpPr>
            <p:spPr bwMode="auto">
              <a:xfrm flipH="1">
                <a:off x="1200" y="244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1037" name="Line 9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b"/>
              <a:lstStyle/>
              <a:p>
                <a:endParaRPr 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3072" y="2448"/>
              <a:ext cx="1008" cy="144"/>
              <a:chOff x="1200" y="2448"/>
              <a:chExt cx="816" cy="144"/>
            </a:xfrm>
          </p:grpSpPr>
          <p:sp>
            <p:nvSpPr>
              <p:cNvPr id="1032" name="Line 11"/>
              <p:cNvSpPr>
                <a:spLocks noChangeShapeType="1"/>
              </p:cNvSpPr>
              <p:nvPr/>
            </p:nvSpPr>
            <p:spPr bwMode="auto">
              <a:xfrm flipV="1">
                <a:off x="1200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1033" name="Line 12"/>
              <p:cNvSpPr>
                <a:spLocks noChangeShapeType="1"/>
              </p:cNvSpPr>
              <p:nvPr/>
            </p:nvSpPr>
            <p:spPr bwMode="auto">
              <a:xfrm flipH="1">
                <a:off x="1200" y="244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1034" name="Line 13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b"/>
              <a:lstStyle/>
              <a:p>
                <a:endParaRPr lang="en-US"/>
              </a:p>
            </p:txBody>
          </p:sp>
        </p:grpSp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564943" y="3034733"/>
          <a:ext cx="6483350" cy="1034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91135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sng" strike="noStrike" dirty="0" err="1"/>
                        <a:t>Stud_ID</a:t>
                      </a:r>
                      <a:endParaRPr lang="en-US" sz="1800" b="1" i="0" u="sng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Name</a:t>
                      </a:r>
                      <a:endParaRPr lang="en-US" sz="1800" b="1" i="0" u="none" strike="noStrike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Course_ID</a:t>
                      </a:r>
                      <a:endParaRPr lang="en-US" sz="1800" b="1" i="0" u="none" strike="noStrike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Units</a:t>
                      </a:r>
                      <a:endParaRPr lang="en-US" sz="18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92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101</a:t>
                      </a:r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Lennon</a:t>
                      </a:r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/>
                        <a:t>MSI </a:t>
                      </a:r>
                      <a:r>
                        <a:rPr lang="en-US" sz="1800" u="none" strike="noStrike" dirty="0" smtClean="0"/>
                        <a:t>250, MSI 415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3.00</a:t>
                      </a:r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125</a:t>
                      </a:r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Johnson</a:t>
                      </a:r>
                      <a:endParaRPr lang="en-US" sz="1800" b="0" i="0" u="none" strike="noStrike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MSI 331</a:t>
                      </a:r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3.00</a:t>
                      </a:r>
                      <a:endParaRPr lang="en-US" sz="18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6" name="Rectangle 16"/>
          <p:cNvSpPr>
            <a:spLocks noGrp="1" noChangeArrowheads="1"/>
          </p:cNvSpPr>
          <p:nvPr>
            <p:ph type="title"/>
          </p:nvPr>
        </p:nvSpPr>
        <p:spPr>
          <a:xfrm>
            <a:off x="0" y="191069"/>
            <a:ext cx="9144000" cy="791570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</a:rPr>
              <a:t>Repeating Groups</a:t>
            </a:r>
            <a:endParaRPr lang="en-US" sz="4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217158" y="2620370"/>
            <a:ext cx="215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smtClean="0"/>
              <a:t>STUDENT</a:t>
            </a:r>
            <a:endParaRPr lang="en-US" b="1" i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9809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</a:rPr>
              <a:t>Functional Dependency</a:t>
            </a:r>
            <a:endParaRPr lang="en-US" sz="4000" dirty="0" smtClean="0"/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016875" cy="1069975"/>
          </a:xfrm>
          <a:solidFill>
            <a:srgbClr val="FFFFFF"/>
          </a:solidFill>
          <a:ln>
            <a:solidFill>
              <a:srgbClr val="C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sz="2200" b="1" dirty="0" smtClean="0">
                <a:latin typeface="Times New Roman" pitchFamily="18" charset="0"/>
              </a:rPr>
              <a:t>Formal Definition</a:t>
            </a:r>
            <a:r>
              <a:rPr lang="en-US" sz="2200" dirty="0" smtClean="0">
                <a:latin typeface="Times New Roman" pitchFamily="18" charset="0"/>
              </a:rPr>
              <a:t>: Attribute B is functionally dependant upon attribute A </a:t>
            </a:r>
            <a:r>
              <a:rPr lang="en-US" sz="2200" i="1" dirty="0" smtClean="0">
                <a:latin typeface="Times New Roman" pitchFamily="18" charset="0"/>
              </a:rPr>
              <a:t>(or a collection of attributes)</a:t>
            </a:r>
            <a:r>
              <a:rPr lang="en-US" sz="2200" dirty="0" smtClean="0">
                <a:latin typeface="Times New Roman" pitchFamily="18" charset="0"/>
              </a:rPr>
              <a:t> if a value of A determines a single value of attribute B at any one time.</a:t>
            </a:r>
          </a:p>
        </p:txBody>
      </p:sp>
      <p:sp>
        <p:nvSpPr>
          <p:cNvPr id="44038" name="Rectangle 24"/>
          <p:cNvSpPr>
            <a:spLocks noChangeArrowheads="1"/>
          </p:cNvSpPr>
          <p:nvPr/>
        </p:nvSpPr>
        <p:spPr bwMode="auto">
          <a:xfrm>
            <a:off x="228600" y="2209800"/>
            <a:ext cx="8066087" cy="1270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200" b="1" dirty="0"/>
              <a:t>Formal Notation</a:t>
            </a:r>
            <a:r>
              <a:rPr lang="en-US" sz="2200" dirty="0"/>
              <a:t>:  </a:t>
            </a:r>
            <a:r>
              <a:rPr lang="en-US" sz="2200" b="1" dirty="0"/>
              <a:t>A </a:t>
            </a:r>
            <a:r>
              <a:rPr lang="en-US" sz="2200" b="1" dirty="0">
                <a:sym typeface="Symbol" pitchFamily="18" charset="2"/>
              </a:rPr>
              <a:t> B</a:t>
            </a:r>
            <a:r>
              <a:rPr lang="en-US" sz="2200" dirty="0">
                <a:sym typeface="Symbol" pitchFamily="18" charset="2"/>
              </a:rPr>
              <a:t>  This should be read as </a:t>
            </a:r>
            <a:r>
              <a:rPr lang="en-US" sz="2200" b="1" dirty="0">
                <a:sym typeface="Symbol" pitchFamily="18" charset="2"/>
              </a:rPr>
              <a:t>‘</a:t>
            </a:r>
            <a:r>
              <a:rPr lang="en-US" sz="2200" b="1" dirty="0">
                <a:solidFill>
                  <a:srgbClr val="0033CC"/>
                </a:solidFill>
                <a:sym typeface="Symbol" pitchFamily="18" charset="2"/>
              </a:rPr>
              <a:t>A</a:t>
            </a:r>
            <a:r>
              <a:rPr lang="en-US" sz="2200" b="1" dirty="0">
                <a:sym typeface="Symbol" pitchFamily="18" charset="2"/>
              </a:rPr>
              <a:t> </a:t>
            </a:r>
            <a:r>
              <a:rPr lang="en-US" sz="2200" b="1" dirty="0">
                <a:solidFill>
                  <a:srgbClr val="0033CC"/>
                </a:solidFill>
                <a:sym typeface="Symbol" pitchFamily="18" charset="2"/>
              </a:rPr>
              <a:t>determines</a:t>
            </a:r>
            <a:r>
              <a:rPr lang="en-US" sz="2200" b="1" dirty="0">
                <a:sym typeface="Symbol" pitchFamily="18" charset="2"/>
              </a:rPr>
              <a:t> </a:t>
            </a:r>
            <a:r>
              <a:rPr lang="en-US" sz="2200" b="1" dirty="0">
                <a:solidFill>
                  <a:srgbClr val="0033CC"/>
                </a:solidFill>
                <a:sym typeface="Symbol" pitchFamily="18" charset="2"/>
              </a:rPr>
              <a:t>B</a:t>
            </a:r>
            <a:r>
              <a:rPr lang="en-US" sz="2200" b="1" dirty="0">
                <a:sym typeface="Symbol" pitchFamily="18" charset="2"/>
              </a:rPr>
              <a:t>’</a:t>
            </a:r>
            <a:r>
              <a:rPr lang="en-US" sz="2200" dirty="0">
                <a:sym typeface="Symbol" pitchFamily="18" charset="2"/>
              </a:rPr>
              <a:t> or </a:t>
            </a:r>
            <a:r>
              <a:rPr lang="en-US" sz="2200" b="1" dirty="0">
                <a:sym typeface="Symbol" pitchFamily="18" charset="2"/>
              </a:rPr>
              <a:t>‘</a:t>
            </a:r>
            <a:r>
              <a:rPr lang="en-US" sz="2200" b="1" dirty="0">
                <a:solidFill>
                  <a:srgbClr val="0033CC"/>
                </a:solidFill>
                <a:sym typeface="Symbol" pitchFamily="18" charset="2"/>
              </a:rPr>
              <a:t>B</a:t>
            </a:r>
            <a:r>
              <a:rPr lang="en-US" sz="2200" b="1" dirty="0">
                <a:sym typeface="Symbol" pitchFamily="18" charset="2"/>
              </a:rPr>
              <a:t> is </a:t>
            </a:r>
            <a:r>
              <a:rPr lang="en-US" sz="2200" b="1" dirty="0">
                <a:solidFill>
                  <a:srgbClr val="0033CC"/>
                </a:solidFill>
                <a:sym typeface="Symbol" pitchFamily="18" charset="2"/>
              </a:rPr>
              <a:t>functionally dependant </a:t>
            </a:r>
            <a:r>
              <a:rPr lang="en-US" sz="2200" b="1" dirty="0">
                <a:sym typeface="Symbol" pitchFamily="18" charset="2"/>
              </a:rPr>
              <a:t>on </a:t>
            </a:r>
            <a:r>
              <a:rPr lang="en-US" sz="2200" b="1" dirty="0">
                <a:solidFill>
                  <a:srgbClr val="0033CC"/>
                </a:solidFill>
                <a:sym typeface="Symbol" pitchFamily="18" charset="2"/>
              </a:rPr>
              <a:t>A</a:t>
            </a:r>
            <a:r>
              <a:rPr lang="en-US" sz="2200" b="1" dirty="0">
                <a:sym typeface="Symbol" pitchFamily="18" charset="2"/>
              </a:rPr>
              <a:t>’</a:t>
            </a:r>
            <a:r>
              <a:rPr lang="en-US" sz="2200" dirty="0">
                <a:sym typeface="Symbol" pitchFamily="18" charset="2"/>
              </a:rPr>
              <a:t>. </a:t>
            </a:r>
            <a:r>
              <a:rPr lang="en-US" sz="2200" dirty="0">
                <a:solidFill>
                  <a:srgbClr val="0033CC"/>
                </a:solidFill>
                <a:sym typeface="Symbol" pitchFamily="18" charset="2"/>
              </a:rPr>
              <a:t>A</a:t>
            </a:r>
            <a:r>
              <a:rPr lang="en-US" sz="2200" dirty="0">
                <a:sym typeface="Symbol" pitchFamily="18" charset="2"/>
              </a:rPr>
              <a:t> is called the </a:t>
            </a:r>
            <a:r>
              <a:rPr lang="en-US" sz="2200" i="1" dirty="0">
                <a:solidFill>
                  <a:srgbClr val="0033CC"/>
                </a:solidFill>
                <a:sym typeface="Symbol" pitchFamily="18" charset="2"/>
              </a:rPr>
              <a:t>determinan</a:t>
            </a:r>
            <a:r>
              <a:rPr lang="en-US" sz="2200" i="1" dirty="0">
                <a:sym typeface="Symbol" pitchFamily="18" charset="2"/>
              </a:rPr>
              <a:t>t</a:t>
            </a:r>
            <a:r>
              <a:rPr lang="en-US" sz="2200" dirty="0">
                <a:sym typeface="Symbol" pitchFamily="18" charset="2"/>
              </a:rPr>
              <a:t> and </a:t>
            </a:r>
            <a:r>
              <a:rPr lang="en-US" sz="2200" dirty="0">
                <a:solidFill>
                  <a:srgbClr val="0033CC"/>
                </a:solidFill>
                <a:sym typeface="Symbol" pitchFamily="18" charset="2"/>
              </a:rPr>
              <a:t>B</a:t>
            </a:r>
            <a:r>
              <a:rPr lang="en-US" sz="2200" dirty="0">
                <a:sym typeface="Symbol" pitchFamily="18" charset="2"/>
              </a:rPr>
              <a:t> is called the </a:t>
            </a:r>
            <a:r>
              <a:rPr lang="en-US" sz="2200" i="1" dirty="0">
                <a:solidFill>
                  <a:srgbClr val="0033CC"/>
                </a:solidFill>
                <a:sym typeface="Symbol" pitchFamily="18" charset="2"/>
              </a:rPr>
              <a:t>object</a:t>
            </a:r>
            <a:r>
              <a:rPr lang="en-US" sz="2200" i="1" dirty="0">
                <a:sym typeface="Symbol" pitchFamily="18" charset="2"/>
              </a:rPr>
              <a:t> of the </a:t>
            </a:r>
            <a:r>
              <a:rPr lang="en-US" sz="2200" i="1" dirty="0">
                <a:solidFill>
                  <a:srgbClr val="0033CC"/>
                </a:solidFill>
                <a:sym typeface="Symbol" pitchFamily="18" charset="2"/>
              </a:rPr>
              <a:t>determinant</a:t>
            </a:r>
            <a:r>
              <a:rPr lang="en-US" sz="2200" dirty="0">
                <a:sym typeface="Symbol" pitchFamily="18" charset="2"/>
              </a:rPr>
              <a:t>.</a:t>
            </a:r>
            <a:endParaRPr lang="en-US" sz="2200" dirty="0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228600" y="3751097"/>
            <a:ext cx="4665260" cy="2268703"/>
            <a:chOff x="336" y="2302"/>
            <a:chExt cx="2116" cy="1137"/>
          </a:xfrm>
        </p:grpSpPr>
        <p:sp>
          <p:nvSpPr>
            <p:cNvPr id="44044" name="Text Box 33"/>
            <p:cNvSpPr txBox="1">
              <a:spLocks noChangeArrowheads="1"/>
            </p:cNvSpPr>
            <p:nvPr/>
          </p:nvSpPr>
          <p:spPr bwMode="auto">
            <a:xfrm>
              <a:off x="386" y="2598"/>
              <a:ext cx="2055" cy="8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600" b="1" dirty="0" err="1">
                  <a:solidFill>
                    <a:schemeClr val="tx2"/>
                  </a:solidFill>
                </a:rPr>
                <a:t>staffNo</a:t>
              </a:r>
              <a:r>
                <a:rPr lang="en-GB" sz="1600" b="1" dirty="0">
                  <a:solidFill>
                    <a:schemeClr val="tx2"/>
                  </a:solidFill>
                </a:rPr>
                <a:t> </a:t>
              </a:r>
              <a:r>
                <a:rPr lang="en-GB" sz="1600" b="1" dirty="0" smtClean="0">
                  <a:solidFill>
                    <a:schemeClr val="tx2"/>
                  </a:solidFill>
                </a:rPr>
                <a:t>          </a:t>
              </a:r>
              <a:r>
                <a:rPr lang="en-GB" sz="1600" b="1" dirty="0">
                  <a:solidFill>
                    <a:schemeClr val="tx2"/>
                  </a:solidFill>
                </a:rPr>
                <a:t>job           dept   </a:t>
              </a:r>
              <a:r>
                <a:rPr lang="en-GB" sz="1600" b="1" dirty="0" err="1">
                  <a:solidFill>
                    <a:schemeClr val="tx2"/>
                  </a:solidFill>
                </a:rPr>
                <a:t>dname</a:t>
              </a:r>
              <a:r>
                <a:rPr lang="en-GB" sz="1600" b="1" dirty="0">
                  <a:solidFill>
                    <a:schemeClr val="tx2"/>
                  </a:solidFill>
                </a:rPr>
                <a:t>        </a:t>
              </a:r>
            </a:p>
            <a:p>
              <a:r>
                <a:rPr lang="en-GB" sz="1600" dirty="0">
                  <a:solidFill>
                    <a:srgbClr val="0000FF"/>
                  </a:solidFill>
                </a:rPr>
                <a:t>SL10   </a:t>
              </a:r>
              <a:r>
                <a:rPr lang="en-GB" sz="1600" dirty="0" smtClean="0">
                  <a:solidFill>
                    <a:srgbClr val="0000FF"/>
                  </a:solidFill>
                </a:rPr>
                <a:t>        </a:t>
              </a:r>
              <a:r>
                <a:rPr lang="en-GB" sz="1600" dirty="0">
                  <a:solidFill>
                    <a:srgbClr val="0000FF"/>
                  </a:solidFill>
                </a:rPr>
                <a:t>Salesman  </a:t>
              </a:r>
              <a:r>
                <a:rPr lang="en-GB" sz="1600" dirty="0" smtClean="0">
                  <a:solidFill>
                    <a:srgbClr val="0000FF"/>
                  </a:solidFill>
                </a:rPr>
                <a:t>  10      </a:t>
              </a:r>
              <a:r>
                <a:rPr lang="en-GB" sz="1600" dirty="0">
                  <a:solidFill>
                    <a:srgbClr val="0000FF"/>
                  </a:solidFill>
                </a:rPr>
                <a:t>Sales</a:t>
              </a:r>
            </a:p>
            <a:p>
              <a:r>
                <a:rPr lang="en-GB" sz="1600" dirty="0">
                  <a:solidFill>
                    <a:srgbClr val="0000FF"/>
                  </a:solidFill>
                </a:rPr>
                <a:t>SA51   </a:t>
              </a:r>
              <a:r>
                <a:rPr lang="en-GB" sz="1600" dirty="0" smtClean="0">
                  <a:solidFill>
                    <a:srgbClr val="0000FF"/>
                  </a:solidFill>
                </a:rPr>
                <a:t>        </a:t>
              </a:r>
              <a:r>
                <a:rPr lang="en-GB" sz="1600" dirty="0">
                  <a:solidFill>
                    <a:srgbClr val="0000FF"/>
                  </a:solidFill>
                </a:rPr>
                <a:t>Manager    </a:t>
              </a:r>
              <a:r>
                <a:rPr lang="en-GB" sz="1600" dirty="0" smtClean="0">
                  <a:solidFill>
                    <a:srgbClr val="0000FF"/>
                  </a:solidFill>
                </a:rPr>
                <a:t>  20     </a:t>
              </a:r>
              <a:r>
                <a:rPr lang="en-GB" sz="1600" dirty="0">
                  <a:solidFill>
                    <a:srgbClr val="0000FF"/>
                  </a:solidFill>
                </a:rPr>
                <a:t>Accounts</a:t>
              </a:r>
            </a:p>
            <a:p>
              <a:r>
                <a:rPr lang="en-GB" sz="1600" dirty="0">
                  <a:solidFill>
                    <a:srgbClr val="0000FF"/>
                  </a:solidFill>
                </a:rPr>
                <a:t>DS40     </a:t>
              </a:r>
              <a:r>
                <a:rPr lang="en-GB" sz="1600" dirty="0" smtClean="0">
                  <a:solidFill>
                    <a:srgbClr val="0000FF"/>
                  </a:solidFill>
                </a:rPr>
                <a:t>     Clerk            </a:t>
              </a:r>
              <a:r>
                <a:rPr lang="en-GB" sz="1600" dirty="0">
                  <a:solidFill>
                    <a:srgbClr val="0000FF"/>
                  </a:solidFill>
                </a:rPr>
                <a:t>20      Accounts</a:t>
              </a:r>
            </a:p>
            <a:p>
              <a:r>
                <a:rPr lang="en-GB" sz="1600" dirty="0">
                  <a:solidFill>
                    <a:srgbClr val="0000FF"/>
                  </a:solidFill>
                </a:rPr>
                <a:t>OS45     </a:t>
              </a:r>
              <a:r>
                <a:rPr lang="en-GB" sz="1600" dirty="0" smtClean="0">
                  <a:solidFill>
                    <a:srgbClr val="0000FF"/>
                  </a:solidFill>
                </a:rPr>
                <a:t>     Clerk            </a:t>
              </a:r>
              <a:r>
                <a:rPr lang="en-GB" sz="1600" dirty="0">
                  <a:solidFill>
                    <a:srgbClr val="0000FF"/>
                  </a:solidFill>
                </a:rPr>
                <a:t>30     </a:t>
              </a:r>
              <a:r>
                <a:rPr lang="en-GB" sz="1600" dirty="0" smtClean="0">
                  <a:solidFill>
                    <a:srgbClr val="0000FF"/>
                  </a:solidFill>
                </a:rPr>
                <a:t>Operations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grpSp>
          <p:nvGrpSpPr>
            <p:cNvPr id="3" name="Group 49"/>
            <p:cNvGrpSpPr>
              <a:grpSpLocks/>
            </p:cNvGrpSpPr>
            <p:nvPr/>
          </p:nvGrpSpPr>
          <p:grpSpPr bwMode="auto">
            <a:xfrm>
              <a:off x="401" y="2777"/>
              <a:ext cx="2051" cy="483"/>
              <a:chOff x="401" y="2777"/>
              <a:chExt cx="2051" cy="483"/>
            </a:xfrm>
          </p:grpSpPr>
          <p:sp>
            <p:nvSpPr>
              <p:cNvPr id="44050" name="Line 37"/>
              <p:cNvSpPr>
                <a:spLocks noChangeShapeType="1"/>
              </p:cNvSpPr>
              <p:nvPr/>
            </p:nvSpPr>
            <p:spPr bwMode="auto">
              <a:xfrm>
                <a:off x="401" y="2777"/>
                <a:ext cx="2031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1" name="Line 38"/>
              <p:cNvSpPr>
                <a:spLocks noChangeShapeType="1"/>
              </p:cNvSpPr>
              <p:nvPr/>
            </p:nvSpPr>
            <p:spPr bwMode="auto">
              <a:xfrm>
                <a:off x="402" y="2942"/>
                <a:ext cx="20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2" name="Line 39"/>
              <p:cNvSpPr>
                <a:spLocks noChangeShapeType="1"/>
              </p:cNvSpPr>
              <p:nvPr/>
            </p:nvSpPr>
            <p:spPr bwMode="auto">
              <a:xfrm>
                <a:off x="403" y="3095"/>
                <a:ext cx="2049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3" name="Line 41"/>
              <p:cNvSpPr>
                <a:spLocks noChangeShapeType="1"/>
              </p:cNvSpPr>
              <p:nvPr/>
            </p:nvSpPr>
            <p:spPr bwMode="auto">
              <a:xfrm>
                <a:off x="403" y="3259"/>
                <a:ext cx="2049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46" name="Line 34"/>
            <p:cNvSpPr>
              <a:spLocks noChangeShapeType="1"/>
            </p:cNvSpPr>
            <p:nvPr/>
          </p:nvSpPr>
          <p:spPr bwMode="auto">
            <a:xfrm flipH="1">
              <a:off x="1664" y="2616"/>
              <a:ext cx="0" cy="8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7" name="Line 35"/>
            <p:cNvSpPr>
              <a:spLocks noChangeShapeType="1"/>
            </p:cNvSpPr>
            <p:nvPr/>
          </p:nvSpPr>
          <p:spPr bwMode="auto">
            <a:xfrm>
              <a:off x="833" y="2597"/>
              <a:ext cx="1" cy="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8" name="Line 36"/>
            <p:cNvSpPr>
              <a:spLocks noChangeShapeType="1"/>
            </p:cNvSpPr>
            <p:nvPr/>
          </p:nvSpPr>
          <p:spPr bwMode="auto">
            <a:xfrm>
              <a:off x="1373" y="2607"/>
              <a:ext cx="0" cy="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9" name="Text Box 43"/>
            <p:cNvSpPr txBox="1">
              <a:spLocks noChangeArrowheads="1"/>
            </p:cNvSpPr>
            <p:nvPr/>
          </p:nvSpPr>
          <p:spPr bwMode="auto">
            <a:xfrm>
              <a:off x="336" y="2302"/>
              <a:ext cx="594" cy="20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i="0" dirty="0">
                  <a:solidFill>
                    <a:srgbClr val="0033CC"/>
                  </a:solidFill>
                </a:rPr>
                <a:t>Example</a:t>
              </a:r>
              <a:r>
                <a:rPr lang="en-GB" sz="2000" dirty="0"/>
                <a:t>:</a:t>
              </a:r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4876800" y="3886200"/>
            <a:ext cx="3399430" cy="2100452"/>
            <a:chOff x="3120" y="2365"/>
            <a:chExt cx="1834" cy="1038"/>
          </a:xfrm>
        </p:grpSpPr>
        <p:sp>
          <p:nvSpPr>
            <p:cNvPr id="44041" name="Rectangle 45"/>
            <p:cNvSpPr>
              <a:spLocks noChangeArrowheads="1"/>
            </p:cNvSpPr>
            <p:nvPr/>
          </p:nvSpPr>
          <p:spPr bwMode="auto">
            <a:xfrm>
              <a:off x="3120" y="2365"/>
              <a:ext cx="1834" cy="10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2" name="Text Box 42"/>
            <p:cNvSpPr txBox="1">
              <a:spLocks noChangeArrowheads="1"/>
            </p:cNvSpPr>
            <p:nvPr/>
          </p:nvSpPr>
          <p:spPr bwMode="auto">
            <a:xfrm>
              <a:off x="3179" y="2563"/>
              <a:ext cx="1173" cy="8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dirty="0" err="1">
                  <a:solidFill>
                    <a:schemeClr val="tx2"/>
                  </a:solidFill>
                </a:rPr>
                <a:t>staffNo</a:t>
              </a:r>
              <a:r>
                <a:rPr lang="en-GB" sz="2000" dirty="0">
                  <a:solidFill>
                    <a:schemeClr val="tx2"/>
                  </a:solidFill>
                </a:rPr>
                <a:t> </a:t>
              </a:r>
              <a:r>
                <a:rPr lang="en-US" sz="2000" dirty="0">
                  <a:solidFill>
                    <a:srgbClr val="0033CC"/>
                  </a:solidFill>
                  <a:sym typeface="Symbol" pitchFamily="18" charset="2"/>
                </a:rPr>
                <a:t></a:t>
              </a:r>
              <a:r>
                <a:rPr lang="en-US" sz="2000" dirty="0">
                  <a:solidFill>
                    <a:schemeClr val="tx2"/>
                  </a:solidFill>
                  <a:sym typeface="Symbol" pitchFamily="18" charset="2"/>
                </a:rPr>
                <a:t> job</a:t>
              </a:r>
            </a:p>
            <a:p>
              <a:r>
                <a:rPr lang="en-US" sz="2000" dirty="0" err="1">
                  <a:solidFill>
                    <a:schemeClr val="tx2"/>
                  </a:solidFill>
                  <a:sym typeface="Symbol" pitchFamily="18" charset="2"/>
                </a:rPr>
                <a:t>staffNo</a:t>
              </a:r>
              <a:r>
                <a:rPr lang="en-US" sz="2000" dirty="0">
                  <a:solidFill>
                    <a:schemeClr val="tx2"/>
                  </a:solidFill>
                  <a:sym typeface="Symbol" pitchFamily="18" charset="2"/>
                </a:rPr>
                <a:t> </a:t>
              </a:r>
              <a:r>
                <a:rPr lang="en-US" sz="2000" dirty="0">
                  <a:solidFill>
                    <a:srgbClr val="0033CC"/>
                  </a:solidFill>
                  <a:sym typeface="Symbol" pitchFamily="18" charset="2"/>
                </a:rPr>
                <a:t></a:t>
              </a:r>
              <a:r>
                <a:rPr lang="en-US" sz="2000" dirty="0">
                  <a:solidFill>
                    <a:schemeClr val="tx2"/>
                  </a:solidFill>
                  <a:sym typeface="Symbol" pitchFamily="18" charset="2"/>
                </a:rPr>
                <a:t> dept</a:t>
              </a:r>
            </a:p>
            <a:p>
              <a:r>
                <a:rPr lang="en-GB" sz="2000" dirty="0" err="1">
                  <a:solidFill>
                    <a:srgbClr val="FF0000"/>
                  </a:solidFill>
                </a:rPr>
                <a:t>staffNo</a:t>
              </a:r>
              <a:r>
                <a:rPr lang="en-GB" sz="2000" dirty="0">
                  <a:solidFill>
                    <a:srgbClr val="FF0000"/>
                  </a:solidFill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sym typeface="Symbol" pitchFamily="18" charset="2"/>
                </a:rPr>
                <a:t> </a:t>
              </a:r>
              <a:r>
                <a:rPr lang="en-US" sz="2000" dirty="0" err="1">
                  <a:solidFill>
                    <a:srgbClr val="FF0000"/>
                  </a:solidFill>
                  <a:sym typeface="Symbol" pitchFamily="18" charset="2"/>
                </a:rPr>
                <a:t>dname</a:t>
              </a:r>
              <a:endParaRPr lang="en-US" sz="2000" dirty="0">
                <a:solidFill>
                  <a:srgbClr val="FF0000"/>
                </a:solidFill>
                <a:sym typeface="Symbol" pitchFamily="18" charset="2"/>
              </a:endParaRPr>
            </a:p>
            <a:p>
              <a:r>
                <a:rPr lang="en-US" sz="2000" dirty="0">
                  <a:solidFill>
                    <a:schemeClr val="tx2"/>
                  </a:solidFill>
                  <a:sym typeface="Symbol" pitchFamily="18" charset="2"/>
                </a:rPr>
                <a:t>dept </a:t>
              </a:r>
              <a:r>
                <a:rPr lang="en-US" sz="2000" dirty="0">
                  <a:solidFill>
                    <a:srgbClr val="0033CC"/>
                  </a:solidFill>
                  <a:sym typeface="Symbol" pitchFamily="18" charset="2"/>
                </a:rPr>
                <a:t></a:t>
              </a:r>
              <a:r>
                <a:rPr lang="en-US" sz="2000" dirty="0">
                  <a:solidFill>
                    <a:schemeClr val="tx2"/>
                  </a:solidFill>
                  <a:sym typeface="Symbol" pitchFamily="18" charset="2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sym typeface="Symbol" pitchFamily="18" charset="2"/>
                </a:rPr>
                <a:t>dname</a:t>
              </a:r>
              <a:r>
                <a:rPr lang="en-US" dirty="0">
                  <a:sym typeface="Symbol" pitchFamily="18" charset="2"/>
                </a:rPr>
                <a:t>	 </a:t>
              </a:r>
              <a:endParaRPr lang="en-GB" dirty="0">
                <a:sym typeface="Symbol" pitchFamily="18" charset="2"/>
              </a:endParaRPr>
            </a:p>
          </p:txBody>
        </p:sp>
        <p:sp>
          <p:nvSpPr>
            <p:cNvPr id="44043" name="Text Box 44"/>
            <p:cNvSpPr txBox="1">
              <a:spLocks noChangeArrowheads="1"/>
            </p:cNvSpPr>
            <p:nvPr/>
          </p:nvSpPr>
          <p:spPr bwMode="auto">
            <a:xfrm>
              <a:off x="3193" y="2365"/>
              <a:ext cx="173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u="sng"/>
                <a:t>Functional Dependencies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9809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</a:rPr>
              <a:t>Functional Dependency</a:t>
            </a:r>
            <a:endParaRPr lang="en-US" sz="4000" dirty="0" smtClean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45782" y="2307586"/>
            <a:ext cx="8016875" cy="1069975"/>
          </a:xfrm>
          <a:ln>
            <a:solidFill>
              <a:srgbClr val="C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sz="2200" b="1" dirty="0" smtClean="0">
                <a:solidFill>
                  <a:srgbClr val="0033CC"/>
                </a:solidFill>
                <a:latin typeface="Times New Roman" pitchFamily="18" charset="0"/>
              </a:rPr>
              <a:t>Full Functional Dependency</a:t>
            </a:r>
            <a:r>
              <a:rPr lang="en-US" sz="2200" dirty="0" smtClean="0">
                <a:latin typeface="Times New Roman" pitchFamily="18" charset="0"/>
              </a:rPr>
              <a:t>: Only of relevance with composite determinants. This is the situation when it is necessary to use all the attributes of the composite determinant to identify its object uniquely.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04800" y="3657599"/>
            <a:ext cx="3557516" cy="2311874"/>
            <a:chOff x="336" y="2302"/>
            <a:chExt cx="1651" cy="930"/>
          </a:xfrm>
        </p:grpSpPr>
        <p:sp>
          <p:nvSpPr>
            <p:cNvPr id="45068" name="Text Box 10"/>
            <p:cNvSpPr txBox="1">
              <a:spLocks noChangeArrowheads="1"/>
            </p:cNvSpPr>
            <p:nvPr/>
          </p:nvSpPr>
          <p:spPr bwMode="auto">
            <a:xfrm>
              <a:off x="386" y="2561"/>
              <a:ext cx="1601" cy="67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600" b="1" dirty="0">
                  <a:solidFill>
                    <a:schemeClr val="tx2"/>
                  </a:solidFill>
                </a:rPr>
                <a:t>order#   </a:t>
              </a:r>
              <a:r>
                <a:rPr lang="en-GB" sz="1600" b="1" dirty="0" smtClean="0">
                  <a:solidFill>
                    <a:schemeClr val="tx2"/>
                  </a:solidFill>
                </a:rPr>
                <a:t>      line</a:t>
              </a:r>
              <a:r>
                <a:rPr lang="en-GB" sz="1600" b="1" dirty="0">
                  <a:solidFill>
                    <a:schemeClr val="tx2"/>
                  </a:solidFill>
                </a:rPr>
                <a:t>#    qty  </a:t>
              </a:r>
              <a:r>
                <a:rPr lang="en-GB" sz="1600" b="1" dirty="0" smtClean="0">
                  <a:solidFill>
                    <a:schemeClr val="tx2"/>
                  </a:solidFill>
                </a:rPr>
                <a:t>     price   </a:t>
              </a:r>
            </a:p>
            <a:p>
              <a:r>
                <a:rPr lang="en-GB" sz="1600" dirty="0" smtClean="0">
                  <a:solidFill>
                    <a:srgbClr val="0000FF"/>
                  </a:solidFill>
                </a:rPr>
                <a:t>A001            </a:t>
              </a:r>
              <a:r>
                <a:rPr lang="en-GB" sz="1600" dirty="0">
                  <a:solidFill>
                    <a:srgbClr val="0000FF"/>
                  </a:solidFill>
                </a:rPr>
                <a:t>001        10      200</a:t>
              </a:r>
            </a:p>
            <a:p>
              <a:r>
                <a:rPr lang="en-GB" sz="1600" dirty="0">
                  <a:solidFill>
                    <a:srgbClr val="0000FF"/>
                  </a:solidFill>
                </a:rPr>
                <a:t>A002   </a:t>
              </a:r>
              <a:r>
                <a:rPr lang="en-GB" sz="1600" dirty="0" smtClean="0">
                  <a:solidFill>
                    <a:srgbClr val="0000FF"/>
                  </a:solidFill>
                </a:rPr>
                <a:t>        </a:t>
              </a:r>
              <a:r>
                <a:rPr lang="en-GB" sz="1600" dirty="0">
                  <a:solidFill>
                    <a:srgbClr val="0000FF"/>
                  </a:solidFill>
                </a:rPr>
                <a:t>001        20      400</a:t>
              </a:r>
            </a:p>
            <a:p>
              <a:r>
                <a:rPr lang="en-GB" sz="1600" dirty="0">
                  <a:solidFill>
                    <a:srgbClr val="0000FF"/>
                  </a:solidFill>
                </a:rPr>
                <a:t>A002    </a:t>
              </a:r>
              <a:r>
                <a:rPr lang="en-GB" sz="1600" dirty="0" smtClean="0">
                  <a:solidFill>
                    <a:srgbClr val="0000FF"/>
                  </a:solidFill>
                </a:rPr>
                <a:t>       </a:t>
              </a:r>
              <a:r>
                <a:rPr lang="en-GB" sz="1600" dirty="0">
                  <a:solidFill>
                    <a:srgbClr val="0000FF"/>
                  </a:solidFill>
                </a:rPr>
                <a:t>002        20  </a:t>
              </a:r>
              <a:r>
                <a:rPr lang="en-GB" sz="1600" dirty="0" smtClean="0">
                  <a:solidFill>
                    <a:srgbClr val="0000FF"/>
                  </a:solidFill>
                </a:rPr>
                <a:t>    </a:t>
              </a:r>
              <a:r>
                <a:rPr lang="en-GB" sz="1600" dirty="0">
                  <a:solidFill>
                    <a:srgbClr val="0000FF"/>
                  </a:solidFill>
                </a:rPr>
                <a:t>800</a:t>
              </a:r>
            </a:p>
            <a:p>
              <a:r>
                <a:rPr lang="en-GB" sz="1600" dirty="0">
                  <a:solidFill>
                    <a:srgbClr val="0000FF"/>
                  </a:solidFill>
                </a:rPr>
                <a:t>A004    </a:t>
              </a:r>
              <a:r>
                <a:rPr lang="en-GB" sz="1600" dirty="0" smtClean="0">
                  <a:solidFill>
                    <a:srgbClr val="0000FF"/>
                  </a:solidFill>
                </a:rPr>
                <a:t>       </a:t>
              </a:r>
              <a:r>
                <a:rPr lang="en-GB" sz="1600" dirty="0">
                  <a:solidFill>
                    <a:srgbClr val="0000FF"/>
                  </a:solidFill>
                </a:rPr>
                <a:t>001        15  </a:t>
              </a:r>
              <a:r>
                <a:rPr lang="en-GB" sz="1600" dirty="0" smtClean="0">
                  <a:solidFill>
                    <a:srgbClr val="0000FF"/>
                  </a:solidFill>
                </a:rPr>
                <a:t>    </a:t>
              </a:r>
              <a:r>
                <a:rPr lang="en-GB" sz="1600" dirty="0">
                  <a:solidFill>
                    <a:srgbClr val="0000FF"/>
                  </a:solidFill>
                </a:rPr>
                <a:t>300</a:t>
              </a:r>
            </a:p>
          </p:txBody>
        </p:sp>
        <p:sp>
          <p:nvSpPr>
            <p:cNvPr id="45069" name="Line 11"/>
            <p:cNvSpPr>
              <a:spLocks noChangeShapeType="1"/>
            </p:cNvSpPr>
            <p:nvPr/>
          </p:nvSpPr>
          <p:spPr bwMode="auto">
            <a:xfrm flipH="1">
              <a:off x="1536" y="2561"/>
              <a:ext cx="0" cy="6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401" y="2706"/>
              <a:ext cx="1578" cy="390"/>
              <a:chOff x="401" y="2706"/>
              <a:chExt cx="2580" cy="390"/>
            </a:xfrm>
          </p:grpSpPr>
          <p:sp>
            <p:nvSpPr>
              <p:cNvPr id="45074" name="Line 14"/>
              <p:cNvSpPr>
                <a:spLocks noChangeShapeType="1"/>
              </p:cNvSpPr>
              <p:nvPr/>
            </p:nvSpPr>
            <p:spPr bwMode="auto">
              <a:xfrm>
                <a:off x="401" y="2706"/>
                <a:ext cx="2580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75" name="Line 15"/>
              <p:cNvSpPr>
                <a:spLocks noChangeShapeType="1"/>
              </p:cNvSpPr>
              <p:nvPr/>
            </p:nvSpPr>
            <p:spPr bwMode="auto">
              <a:xfrm>
                <a:off x="402" y="2848"/>
                <a:ext cx="2561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76" name="Line 16"/>
              <p:cNvSpPr>
                <a:spLocks noChangeShapeType="1"/>
              </p:cNvSpPr>
              <p:nvPr/>
            </p:nvSpPr>
            <p:spPr bwMode="auto">
              <a:xfrm>
                <a:off x="403" y="2970"/>
                <a:ext cx="2570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77" name="Line 18"/>
              <p:cNvSpPr>
                <a:spLocks noChangeShapeType="1"/>
              </p:cNvSpPr>
              <p:nvPr/>
            </p:nvSpPr>
            <p:spPr bwMode="auto">
              <a:xfrm>
                <a:off x="404" y="3095"/>
                <a:ext cx="2570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73" name="Text Box 20"/>
            <p:cNvSpPr txBox="1">
              <a:spLocks noChangeArrowheads="1"/>
            </p:cNvSpPr>
            <p:nvPr/>
          </p:nvSpPr>
          <p:spPr bwMode="auto">
            <a:xfrm>
              <a:off x="336" y="2302"/>
              <a:ext cx="72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/>
                <a:t>Example: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960813" y="3795713"/>
            <a:ext cx="3941241" cy="1895403"/>
            <a:chOff x="2495" y="2391"/>
            <a:chExt cx="2117" cy="1005"/>
          </a:xfrm>
        </p:grpSpPr>
        <p:sp>
          <p:nvSpPr>
            <p:cNvPr id="45065" name="Rectangle 8"/>
            <p:cNvSpPr>
              <a:spLocks noChangeArrowheads="1"/>
            </p:cNvSpPr>
            <p:nvPr/>
          </p:nvSpPr>
          <p:spPr bwMode="auto">
            <a:xfrm>
              <a:off x="2495" y="2391"/>
              <a:ext cx="2117" cy="6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6" name="Text Box 19"/>
            <p:cNvSpPr txBox="1">
              <a:spLocks noChangeArrowheads="1"/>
            </p:cNvSpPr>
            <p:nvPr/>
          </p:nvSpPr>
          <p:spPr bwMode="auto">
            <a:xfrm>
              <a:off x="2554" y="2589"/>
              <a:ext cx="1631" cy="8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dirty="0">
                  <a:solidFill>
                    <a:schemeClr val="tx2"/>
                  </a:solidFill>
                </a:rPr>
                <a:t>(Order#, line#) </a:t>
              </a:r>
              <a:r>
                <a:rPr lang="en-US" sz="2000" dirty="0">
                  <a:solidFill>
                    <a:schemeClr val="accent2"/>
                  </a:solidFill>
                  <a:sym typeface="Symbol" pitchFamily="18" charset="2"/>
                </a:rPr>
                <a:t></a:t>
              </a:r>
              <a:r>
                <a:rPr lang="en-US" sz="2000" dirty="0">
                  <a:solidFill>
                    <a:schemeClr val="tx2"/>
                  </a:solidFill>
                  <a:sym typeface="Symbol" pitchFamily="18" charset="2"/>
                </a:rPr>
                <a:t> qty</a:t>
              </a:r>
            </a:p>
            <a:p>
              <a:r>
                <a:rPr lang="en-GB" sz="2000" dirty="0">
                  <a:solidFill>
                    <a:schemeClr val="tx2"/>
                  </a:solidFill>
                </a:rPr>
                <a:t>(Order#, line#) </a:t>
              </a:r>
              <a:r>
                <a:rPr lang="en-US" sz="2000" dirty="0">
                  <a:solidFill>
                    <a:schemeClr val="accent2"/>
                  </a:solidFill>
                  <a:sym typeface="Symbol" pitchFamily="18" charset="2"/>
                </a:rPr>
                <a:t></a:t>
              </a:r>
              <a:r>
                <a:rPr lang="en-US" sz="2000" dirty="0">
                  <a:solidFill>
                    <a:schemeClr val="tx2"/>
                  </a:solidFill>
                  <a:sym typeface="Symbol" pitchFamily="18" charset="2"/>
                </a:rPr>
                <a:t> price</a:t>
              </a:r>
            </a:p>
            <a:p>
              <a:endParaRPr lang="en-US" sz="2000" dirty="0">
                <a:solidFill>
                  <a:schemeClr val="tx2"/>
                </a:solidFill>
                <a:sym typeface="Symbol" pitchFamily="18" charset="2"/>
              </a:endParaRPr>
            </a:p>
            <a:p>
              <a:r>
                <a:rPr lang="en-US" dirty="0">
                  <a:sym typeface="Symbol" pitchFamily="18" charset="2"/>
                </a:rPr>
                <a:t>	 </a:t>
              </a:r>
              <a:endParaRPr lang="en-GB" dirty="0">
                <a:sym typeface="Symbol" pitchFamily="18" charset="2"/>
              </a:endParaRPr>
            </a:p>
          </p:txBody>
        </p:sp>
        <p:sp>
          <p:nvSpPr>
            <p:cNvPr id="45067" name="Text Box 21"/>
            <p:cNvSpPr txBox="1">
              <a:spLocks noChangeArrowheads="1"/>
            </p:cNvSpPr>
            <p:nvPr/>
          </p:nvSpPr>
          <p:spPr bwMode="auto">
            <a:xfrm>
              <a:off x="2568" y="2391"/>
              <a:ext cx="2033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u="sng"/>
                <a:t>Full Functional Dependencies</a:t>
              </a:r>
            </a:p>
          </p:txBody>
        </p:sp>
      </p:grpSp>
      <p:sp>
        <p:nvSpPr>
          <p:cNvPr id="45064" name="Rectangle 24"/>
          <p:cNvSpPr>
            <a:spLocks noChangeArrowheads="1"/>
          </p:cNvSpPr>
          <p:nvPr/>
        </p:nvSpPr>
        <p:spPr bwMode="auto">
          <a:xfrm>
            <a:off x="619433" y="1057915"/>
            <a:ext cx="8016875" cy="10699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200" b="1" dirty="0">
                <a:solidFill>
                  <a:srgbClr val="0033CC"/>
                </a:solidFill>
              </a:rPr>
              <a:t>Compound Determinants</a:t>
            </a:r>
            <a:r>
              <a:rPr lang="en-US" sz="2200" dirty="0"/>
              <a:t>: If more than one attribute is necessary to determine another attribute in an entity, then such a determinant is termed a composite determinant.</a:t>
            </a:r>
          </a:p>
        </p:txBody>
      </p:sp>
      <p:grpSp>
        <p:nvGrpSpPr>
          <p:cNvPr id="5" name="Group 23"/>
          <p:cNvGrpSpPr/>
          <p:nvPr/>
        </p:nvGrpSpPr>
        <p:grpSpPr>
          <a:xfrm>
            <a:off x="1350594" y="4303716"/>
            <a:ext cx="859809" cy="1676707"/>
            <a:chOff x="1350594" y="4303716"/>
            <a:chExt cx="859809" cy="1676707"/>
          </a:xfrm>
        </p:grpSpPr>
        <p:sp>
          <p:nvSpPr>
            <p:cNvPr id="22" name="Line 11"/>
            <p:cNvSpPr>
              <a:spLocks noChangeShapeType="1"/>
            </p:cNvSpPr>
            <p:nvPr/>
          </p:nvSpPr>
          <p:spPr bwMode="auto">
            <a:xfrm flipH="1">
              <a:off x="2210403" y="4317365"/>
              <a:ext cx="0" cy="16630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H="1">
              <a:off x="1350594" y="4303716"/>
              <a:ext cx="0" cy="16630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63774"/>
            <a:ext cx="9144000" cy="928048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</a:rPr>
              <a:t>Functional Dependency</a:t>
            </a:r>
            <a:endParaRPr lang="en-US" sz="4000" dirty="0" smtClean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0428" y="1436592"/>
            <a:ext cx="8016875" cy="1069975"/>
          </a:xfrm>
          <a:ln>
            <a:solidFill>
              <a:srgbClr val="C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sz="2200" b="1" dirty="0" smtClean="0">
                <a:solidFill>
                  <a:srgbClr val="0033CC"/>
                </a:solidFill>
                <a:latin typeface="Times New Roman" pitchFamily="18" charset="0"/>
              </a:rPr>
              <a:t>Partial Functional Dependency</a:t>
            </a:r>
            <a:r>
              <a:rPr lang="en-US" sz="2200" dirty="0" smtClean="0">
                <a:latin typeface="Times New Roman" pitchFamily="18" charset="0"/>
              </a:rPr>
              <a:t>: This is the situation that exists if it is necessary to only use a subset of the attributes of the composite determinant to identify its object uniquely.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725738" y="2842506"/>
            <a:ext cx="5808662" cy="2557462"/>
            <a:chOff x="1621" y="1653"/>
            <a:chExt cx="3419" cy="1564"/>
          </a:xfrm>
        </p:grpSpPr>
        <p:sp>
          <p:nvSpPr>
            <p:cNvPr id="46118" name="Rectangle 23"/>
            <p:cNvSpPr>
              <a:spLocks noChangeArrowheads="1"/>
            </p:cNvSpPr>
            <p:nvPr/>
          </p:nvSpPr>
          <p:spPr bwMode="auto">
            <a:xfrm>
              <a:off x="2710" y="2280"/>
              <a:ext cx="2323" cy="48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1621" y="1653"/>
              <a:ext cx="3419" cy="1564"/>
              <a:chOff x="1621" y="1653"/>
              <a:chExt cx="3419" cy="1564"/>
            </a:xfrm>
          </p:grpSpPr>
          <p:grpSp>
            <p:nvGrpSpPr>
              <p:cNvPr id="4" name="Group 21"/>
              <p:cNvGrpSpPr>
                <a:grpSpLocks/>
              </p:cNvGrpSpPr>
              <p:nvPr/>
            </p:nvGrpSpPr>
            <p:grpSpPr bwMode="auto">
              <a:xfrm>
                <a:off x="2717" y="1653"/>
                <a:ext cx="2323" cy="621"/>
                <a:chOff x="2717" y="1653"/>
                <a:chExt cx="2117" cy="621"/>
              </a:xfrm>
            </p:grpSpPr>
            <p:sp>
              <p:nvSpPr>
                <p:cNvPr id="46125" name="Rectangle 15"/>
                <p:cNvSpPr>
                  <a:spLocks noChangeArrowheads="1"/>
                </p:cNvSpPr>
                <p:nvPr/>
              </p:nvSpPr>
              <p:spPr bwMode="auto">
                <a:xfrm>
                  <a:off x="2717" y="1653"/>
                  <a:ext cx="2117" cy="48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2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776" y="1851"/>
                  <a:ext cx="1764" cy="42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r>
                    <a:rPr lang="en-GB" sz="2000">
                      <a:solidFill>
                        <a:schemeClr val="tx2"/>
                      </a:solidFill>
                    </a:rPr>
                    <a:t>(student#, unit#) </a:t>
                  </a:r>
                  <a:r>
                    <a:rPr lang="en-US" sz="2000">
                      <a:solidFill>
                        <a:schemeClr val="accent2"/>
                      </a:solidFill>
                      <a:sym typeface="Symbol" pitchFamily="18" charset="2"/>
                    </a:rPr>
                    <a:t></a:t>
                  </a:r>
                  <a:r>
                    <a:rPr lang="en-US" sz="2000">
                      <a:solidFill>
                        <a:schemeClr val="tx2"/>
                      </a:solidFill>
                      <a:sym typeface="Symbol" pitchFamily="18" charset="2"/>
                    </a:rPr>
                    <a:t> grade</a:t>
                  </a:r>
                </a:p>
                <a:p>
                  <a:r>
                    <a:rPr lang="en-US">
                      <a:sym typeface="Symbol" pitchFamily="18" charset="2"/>
                    </a:rPr>
                    <a:t>	 </a:t>
                  </a:r>
                  <a:endParaRPr lang="en-GB">
                    <a:sym typeface="Symbol" pitchFamily="18" charset="2"/>
                  </a:endParaRPr>
                </a:p>
              </p:txBody>
            </p:sp>
            <p:sp>
              <p:nvSpPr>
                <p:cNvPr id="461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790" y="1653"/>
                  <a:ext cx="1853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GB" sz="2000" u="sng"/>
                    <a:t>Full Functional Dependencies</a:t>
                  </a:r>
                </a:p>
              </p:txBody>
            </p:sp>
          </p:grpSp>
          <p:sp>
            <p:nvSpPr>
              <p:cNvPr id="46121" name="Text Box 24"/>
              <p:cNvSpPr txBox="1">
                <a:spLocks noChangeArrowheads="1"/>
              </p:cNvSpPr>
              <p:nvPr/>
            </p:nvSpPr>
            <p:spPr bwMode="auto">
              <a:xfrm>
                <a:off x="2769" y="2478"/>
                <a:ext cx="1764" cy="42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GB" sz="2000">
                    <a:solidFill>
                      <a:schemeClr val="tx2"/>
                    </a:solidFill>
                  </a:rPr>
                  <a:t>unit# </a:t>
                </a:r>
                <a:r>
                  <a:rPr lang="en-US" sz="2000">
                    <a:solidFill>
                      <a:schemeClr val="accent2"/>
                    </a:solidFill>
                    <a:sym typeface="Symbol" pitchFamily="18" charset="2"/>
                  </a:rPr>
                  <a:t></a:t>
                </a:r>
                <a:r>
                  <a:rPr lang="en-US" sz="2000">
                    <a:solidFill>
                      <a:schemeClr val="tx2"/>
                    </a:solidFill>
                    <a:sym typeface="Symbol" pitchFamily="18" charset="2"/>
                  </a:rPr>
                  <a:t> room</a:t>
                </a:r>
              </a:p>
              <a:p>
                <a:r>
                  <a:rPr lang="en-US">
                    <a:sym typeface="Symbol" pitchFamily="18" charset="2"/>
                  </a:rPr>
                  <a:t>	 </a:t>
                </a:r>
                <a:endParaRPr lang="en-GB">
                  <a:sym typeface="Symbol" pitchFamily="18" charset="2"/>
                </a:endParaRPr>
              </a:p>
            </p:txBody>
          </p:sp>
          <p:sp>
            <p:nvSpPr>
              <p:cNvPr id="46122" name="Text Box 25"/>
              <p:cNvSpPr txBox="1">
                <a:spLocks noChangeArrowheads="1"/>
              </p:cNvSpPr>
              <p:nvPr/>
            </p:nvSpPr>
            <p:spPr bwMode="auto">
              <a:xfrm>
                <a:off x="2783" y="2280"/>
                <a:ext cx="219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u="sng"/>
                  <a:t>Partial Functional Dependencies</a:t>
                </a:r>
              </a:p>
            </p:txBody>
          </p:sp>
          <p:sp>
            <p:nvSpPr>
              <p:cNvPr id="46123" name="Line 27"/>
              <p:cNvSpPr>
                <a:spLocks noChangeShapeType="1"/>
              </p:cNvSpPr>
              <p:nvPr/>
            </p:nvSpPr>
            <p:spPr bwMode="auto">
              <a:xfrm>
                <a:off x="1621" y="2675"/>
                <a:ext cx="540" cy="368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4" name="Text Box 28"/>
              <p:cNvSpPr txBox="1">
                <a:spLocks noChangeArrowheads="1"/>
              </p:cNvSpPr>
              <p:nvPr/>
            </p:nvSpPr>
            <p:spPr bwMode="auto">
              <a:xfrm>
                <a:off x="2120" y="2986"/>
                <a:ext cx="126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b="1"/>
                  <a:t>Repetition of data!</a:t>
                </a:r>
                <a:endParaRPr lang="en-GB"/>
              </a:p>
            </p:txBody>
          </p:sp>
        </p:grpSp>
      </p:grp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252676" y="2787560"/>
          <a:ext cx="3950336" cy="178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760670"/>
                <a:gridCol w="1287523"/>
                <a:gridCol w="759143"/>
              </a:tblGrid>
              <a:tr h="44196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student#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unit#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room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grade</a:t>
                      </a:r>
                      <a:endParaRPr lang="en-US" sz="16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9900100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 A01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TH224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9900010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 A01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TH224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9901011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A02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JS075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9900001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 A01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TH224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4988" cy="1371600"/>
          </a:xfrm>
        </p:spPr>
        <p:txBody>
          <a:bodyPr/>
          <a:lstStyle/>
          <a:p>
            <a:r>
              <a:rPr lang="en-US" sz="2800" b="1" i="1" dirty="0" smtClean="0"/>
              <a:t>Partial Dependency</a:t>
            </a:r>
            <a:r>
              <a:rPr lang="en-US" sz="2800" dirty="0" smtClean="0"/>
              <a:t> – when an non-key attribute is determined by a part, but not the whole, of a </a:t>
            </a:r>
            <a:r>
              <a:rPr lang="en-US" sz="2800" b="1" dirty="0" smtClean="0"/>
              <a:t>COMPOSITE</a:t>
            </a:r>
            <a:r>
              <a:rPr lang="en-US" sz="2800" dirty="0" smtClean="0"/>
              <a:t> primary key.</a:t>
            </a:r>
          </a:p>
        </p:txBody>
      </p:sp>
      <p:graphicFrame>
        <p:nvGraphicFramePr>
          <p:cNvPr id="263172" name="Object 4"/>
          <p:cNvGraphicFramePr>
            <a:graphicFrameLocks noChangeAspect="1"/>
          </p:cNvGraphicFramePr>
          <p:nvPr/>
        </p:nvGraphicFramePr>
        <p:xfrm>
          <a:off x="1985963" y="3500438"/>
          <a:ext cx="4162425" cy="2684462"/>
        </p:xfrm>
        <a:graphic>
          <a:graphicData uri="http://schemas.openxmlformats.org/presentationml/2006/ole">
            <p:oleObj spid="_x0000_s20484" name="Worksheet" r:id="rId3" imgW="1838435" imgH="1171623" progId="Excel.Sheet.8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57438" y="4033838"/>
            <a:ext cx="1600200" cy="228600"/>
            <a:chOff x="1200" y="2448"/>
            <a:chExt cx="816" cy="144"/>
          </a:xfrm>
        </p:grpSpPr>
        <p:sp>
          <p:nvSpPr>
            <p:cNvPr id="2055" name="Line 6"/>
            <p:cNvSpPr>
              <a:spLocks noChangeShapeType="1"/>
            </p:cNvSpPr>
            <p:nvPr/>
          </p:nvSpPr>
          <p:spPr bwMode="auto">
            <a:xfrm flipV="1">
              <a:off x="1200" y="244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056" name="Line 7"/>
            <p:cNvSpPr>
              <a:spLocks noChangeShapeType="1"/>
            </p:cNvSpPr>
            <p:nvPr/>
          </p:nvSpPr>
          <p:spPr bwMode="auto">
            <a:xfrm flipH="1">
              <a:off x="1200" y="2448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057" name="Line 8"/>
            <p:cNvSpPr>
              <a:spLocks noChangeShapeType="1"/>
            </p:cNvSpPr>
            <p:nvPr/>
          </p:nvSpPr>
          <p:spPr bwMode="auto">
            <a:xfrm>
              <a:off x="2016" y="244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b"/>
            <a:lstStyle/>
            <a:p>
              <a:endParaRPr lang="en-US"/>
            </a:p>
          </p:txBody>
        </p:sp>
      </p:grpSp>
      <p:sp>
        <p:nvSpPr>
          <p:cNvPr id="263177" name="AutoShape 9"/>
          <p:cNvSpPr>
            <a:spLocks noChangeArrowheads="1"/>
          </p:cNvSpPr>
          <p:nvPr/>
        </p:nvSpPr>
        <p:spPr bwMode="auto">
          <a:xfrm>
            <a:off x="3886200" y="3124200"/>
            <a:ext cx="2819400" cy="762000"/>
          </a:xfrm>
          <a:prstGeom prst="wedgeEllipseCallout">
            <a:avLst>
              <a:gd name="adj1" fmla="val -47634"/>
              <a:gd name="adj2" fmla="val 69167"/>
            </a:avLst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b"/>
          <a:lstStyle/>
          <a:p>
            <a:pPr algn="ctr" eaLnBrk="1" hangingPunct="1"/>
            <a:r>
              <a:rPr lang="en-US" sz="1800" b="1">
                <a:solidFill>
                  <a:schemeClr val="tx2"/>
                </a:solidFill>
              </a:rPr>
              <a:t>Partial Dependency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136480" y="450377"/>
            <a:ext cx="8802806" cy="736978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</a:rPr>
              <a:t>Functional Dependency</a:t>
            </a:r>
            <a:endParaRPr lang="en-US" sz="4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28048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</a:rPr>
              <a:t>Transitive Dependency</a:t>
            </a:r>
            <a:endParaRPr lang="en-US" sz="4000" dirty="0" smtClean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1825" y="1192830"/>
            <a:ext cx="8016875" cy="840687"/>
          </a:xfrm>
          <a:ln>
            <a:solidFill>
              <a:srgbClr val="C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sz="2200" b="1" dirty="0" smtClean="0">
                <a:solidFill>
                  <a:srgbClr val="0033CC"/>
                </a:solidFill>
                <a:latin typeface="Times New Roman" pitchFamily="18" charset="0"/>
              </a:rPr>
              <a:t>Definition</a:t>
            </a:r>
            <a:r>
              <a:rPr lang="en-US" sz="2200" dirty="0" smtClean="0">
                <a:latin typeface="Times New Roman" pitchFamily="18" charset="0"/>
              </a:rPr>
              <a:t>: A transitive dependency exists when there is an intermediate functional dependency.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635310" y="2230723"/>
            <a:ext cx="8016875" cy="88096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200" b="1" dirty="0">
                <a:solidFill>
                  <a:srgbClr val="0000FF"/>
                </a:solidFill>
              </a:rPr>
              <a:t>Formal Notation</a:t>
            </a:r>
            <a:r>
              <a:rPr lang="en-US" sz="2200" dirty="0">
                <a:solidFill>
                  <a:schemeClr val="tx2"/>
                </a:solidFill>
              </a:rPr>
              <a:t>:  If </a:t>
            </a:r>
            <a:r>
              <a:rPr lang="en-US" sz="2200" b="1" dirty="0">
                <a:solidFill>
                  <a:schemeClr val="accent2"/>
                </a:solidFill>
              </a:rPr>
              <a:t>A </a:t>
            </a:r>
            <a:r>
              <a:rPr lang="en-US" sz="2200" b="1" dirty="0">
                <a:solidFill>
                  <a:schemeClr val="accent2"/>
                </a:solidFill>
                <a:sym typeface="Symbol" pitchFamily="18" charset="2"/>
              </a:rPr>
              <a:t> B </a:t>
            </a:r>
            <a:r>
              <a:rPr lang="en-US" sz="2200" dirty="0">
                <a:solidFill>
                  <a:schemeClr val="tx2"/>
                </a:solidFill>
                <a:sym typeface="Symbol" pitchFamily="18" charset="2"/>
              </a:rPr>
              <a:t>and</a:t>
            </a:r>
            <a:r>
              <a:rPr lang="en-US" sz="2200" b="1" dirty="0">
                <a:solidFill>
                  <a:schemeClr val="accent2"/>
                </a:solidFill>
                <a:sym typeface="Symbol" pitchFamily="18" charset="2"/>
              </a:rPr>
              <a:t> B  C</a:t>
            </a:r>
            <a:r>
              <a:rPr lang="en-US" sz="2200" dirty="0">
                <a:solidFill>
                  <a:schemeClr val="tx2"/>
                </a:solidFill>
                <a:sym typeface="Symbol" pitchFamily="18" charset="2"/>
              </a:rPr>
              <a:t>, then it can be stated that the following transitive dependency exists: </a:t>
            </a:r>
            <a:r>
              <a:rPr lang="en-US" sz="2200" b="1" dirty="0">
                <a:solidFill>
                  <a:schemeClr val="accent2"/>
                </a:solidFill>
              </a:rPr>
              <a:t>A </a:t>
            </a:r>
            <a:r>
              <a:rPr lang="en-US" sz="2200" b="1" dirty="0">
                <a:solidFill>
                  <a:schemeClr val="accent2"/>
                </a:solidFill>
                <a:sym typeface="Symbol" pitchFamily="18" charset="2"/>
              </a:rPr>
              <a:t> B  C</a:t>
            </a:r>
            <a:endParaRPr lang="en-US" sz="2200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200" b="1" dirty="0">
                <a:solidFill>
                  <a:schemeClr val="accent2"/>
                </a:solidFill>
                <a:sym typeface="Symbol" pitchFamily="18" charset="2"/>
              </a:rPr>
              <a:t> 	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934352" y="3620095"/>
            <a:ext cx="5368926" cy="2127250"/>
            <a:chOff x="2272" y="2203"/>
            <a:chExt cx="3382" cy="1340"/>
          </a:xfrm>
        </p:grpSpPr>
        <p:sp>
          <p:nvSpPr>
            <p:cNvPr id="47145" name="Rectangle 20"/>
            <p:cNvSpPr>
              <a:spLocks noChangeArrowheads="1"/>
            </p:cNvSpPr>
            <p:nvPr/>
          </p:nvSpPr>
          <p:spPr bwMode="auto">
            <a:xfrm>
              <a:off x="3112" y="2203"/>
              <a:ext cx="1834" cy="10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6" name="Text Box 21"/>
            <p:cNvSpPr txBox="1">
              <a:spLocks noChangeArrowheads="1"/>
            </p:cNvSpPr>
            <p:nvPr/>
          </p:nvSpPr>
          <p:spPr bwMode="auto">
            <a:xfrm>
              <a:off x="3171" y="2444"/>
              <a:ext cx="2483" cy="7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schemeClr val="tx2"/>
                  </a:solidFill>
                  <a:sym typeface="Symbol" pitchFamily="18" charset="2"/>
                </a:rPr>
                <a:t>staffNo</a:t>
              </a:r>
              <a:r>
                <a:rPr lang="en-US" sz="2000" dirty="0">
                  <a:solidFill>
                    <a:schemeClr val="tx2"/>
                  </a:solidFill>
                  <a:sym typeface="Symbol" pitchFamily="18" charset="2"/>
                </a:rPr>
                <a:t> </a:t>
              </a:r>
              <a:r>
                <a:rPr lang="en-US" sz="2000" dirty="0">
                  <a:solidFill>
                    <a:schemeClr val="accent2"/>
                  </a:solidFill>
                  <a:sym typeface="Symbol" pitchFamily="18" charset="2"/>
                </a:rPr>
                <a:t></a:t>
              </a:r>
              <a:r>
                <a:rPr lang="en-US" sz="2000" dirty="0">
                  <a:solidFill>
                    <a:schemeClr val="tx2"/>
                  </a:solidFill>
                  <a:sym typeface="Symbol" pitchFamily="18" charset="2"/>
                </a:rPr>
                <a:t> dept</a:t>
              </a:r>
            </a:p>
            <a:p>
              <a:r>
                <a:rPr lang="en-US" sz="2000" dirty="0">
                  <a:solidFill>
                    <a:schemeClr val="tx2"/>
                  </a:solidFill>
                  <a:sym typeface="Symbol" pitchFamily="18" charset="2"/>
                </a:rPr>
                <a:t>dept </a:t>
              </a:r>
              <a:r>
                <a:rPr lang="en-US" sz="2000" dirty="0">
                  <a:solidFill>
                    <a:schemeClr val="accent2"/>
                  </a:solidFill>
                  <a:sym typeface="Symbol" pitchFamily="18" charset="2"/>
                </a:rPr>
                <a:t></a:t>
              </a:r>
              <a:r>
                <a:rPr lang="en-US" sz="2000" dirty="0">
                  <a:solidFill>
                    <a:schemeClr val="tx2"/>
                  </a:solidFill>
                  <a:sym typeface="Symbol" pitchFamily="18" charset="2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sym typeface="Symbol" pitchFamily="18" charset="2"/>
                </a:rPr>
                <a:t>dname</a:t>
              </a:r>
              <a:endParaRPr lang="en-US" sz="2000" dirty="0">
                <a:solidFill>
                  <a:schemeClr val="tx2"/>
                </a:solidFill>
                <a:sym typeface="Symbol" pitchFamily="18" charset="2"/>
              </a:endParaRPr>
            </a:p>
            <a:p>
              <a:r>
                <a:rPr lang="en-US" sz="2000" dirty="0" err="1" smtClean="0">
                  <a:solidFill>
                    <a:srgbClr val="0000FF"/>
                  </a:solidFill>
                  <a:sym typeface="Symbol" pitchFamily="18" charset="2"/>
                </a:rPr>
                <a:t>staffNo</a:t>
              </a:r>
              <a:r>
                <a:rPr lang="en-US" sz="2000" dirty="0" smtClean="0">
                  <a:solidFill>
                    <a:schemeClr val="tx2"/>
                  </a:solidFill>
                  <a:sym typeface="Symbol" pitchFamily="18" charset="2"/>
                </a:rPr>
                <a:t> </a:t>
              </a:r>
              <a:r>
                <a:rPr lang="en-US" sz="2000" dirty="0">
                  <a:solidFill>
                    <a:schemeClr val="accent2"/>
                  </a:solidFill>
                  <a:sym typeface="Symbol" pitchFamily="18" charset="2"/>
                </a:rPr>
                <a:t></a:t>
              </a:r>
              <a:r>
                <a:rPr lang="en-US" sz="2000" dirty="0">
                  <a:solidFill>
                    <a:schemeClr val="tx2"/>
                  </a:solidFill>
                  <a:sym typeface="Symbol" pitchFamily="18" charset="2"/>
                </a:rPr>
                <a:t> </a:t>
              </a:r>
              <a:r>
                <a:rPr lang="en-US" sz="2000" dirty="0">
                  <a:solidFill>
                    <a:srgbClr val="0000FF"/>
                  </a:solidFill>
                  <a:sym typeface="Symbol" pitchFamily="18" charset="2"/>
                </a:rPr>
                <a:t>dept</a:t>
              </a:r>
              <a:r>
                <a:rPr lang="en-US" sz="2000" dirty="0">
                  <a:solidFill>
                    <a:schemeClr val="tx2"/>
                  </a:solidFill>
                  <a:sym typeface="Symbol" pitchFamily="18" charset="2"/>
                </a:rPr>
                <a:t> </a:t>
              </a:r>
              <a:r>
                <a:rPr lang="en-US" sz="2000" dirty="0">
                  <a:solidFill>
                    <a:schemeClr val="accent2"/>
                  </a:solidFill>
                  <a:sym typeface="Symbol" pitchFamily="18" charset="2"/>
                </a:rPr>
                <a:t></a:t>
              </a:r>
              <a:r>
                <a:rPr lang="en-US" sz="2000" dirty="0">
                  <a:solidFill>
                    <a:schemeClr val="tx2"/>
                  </a:solidFill>
                  <a:sym typeface="Symbol" pitchFamily="18" charset="2"/>
                </a:rPr>
                <a:t> </a:t>
              </a:r>
              <a:r>
                <a:rPr lang="en-US" sz="2000" dirty="0" err="1">
                  <a:solidFill>
                    <a:srgbClr val="0000FF"/>
                  </a:solidFill>
                  <a:sym typeface="Symbol" pitchFamily="18" charset="2"/>
                </a:rPr>
                <a:t>dname</a:t>
              </a:r>
              <a:r>
                <a:rPr lang="en-US" sz="2000" dirty="0">
                  <a:solidFill>
                    <a:schemeClr val="tx2"/>
                  </a:solidFill>
                  <a:sym typeface="Symbol" pitchFamily="18" charset="2"/>
                </a:rPr>
                <a:t> </a:t>
              </a:r>
              <a:r>
                <a:rPr lang="en-US" dirty="0">
                  <a:sym typeface="Symbol" pitchFamily="18" charset="2"/>
                </a:rPr>
                <a:t>	 </a:t>
              </a:r>
              <a:endParaRPr lang="en-GB" dirty="0">
                <a:sym typeface="Symbol" pitchFamily="18" charset="2"/>
              </a:endParaRPr>
            </a:p>
          </p:txBody>
        </p:sp>
        <p:sp>
          <p:nvSpPr>
            <p:cNvPr id="47147" name="Text Box 22"/>
            <p:cNvSpPr txBox="1">
              <a:spLocks noChangeArrowheads="1"/>
            </p:cNvSpPr>
            <p:nvPr/>
          </p:nvSpPr>
          <p:spPr bwMode="auto">
            <a:xfrm>
              <a:off x="3185" y="2203"/>
              <a:ext cx="170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u="sng"/>
                <a:t>Transitive Dependencies</a:t>
              </a:r>
            </a:p>
          </p:txBody>
        </p:sp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2272" y="3018"/>
              <a:ext cx="1793" cy="525"/>
              <a:chOff x="2280" y="3129"/>
              <a:chExt cx="1793" cy="525"/>
            </a:xfrm>
          </p:grpSpPr>
          <p:sp>
            <p:nvSpPr>
              <p:cNvPr id="47150" name="Line 23"/>
              <p:cNvSpPr>
                <a:spLocks noChangeShapeType="1"/>
              </p:cNvSpPr>
              <p:nvPr/>
            </p:nvSpPr>
            <p:spPr bwMode="auto">
              <a:xfrm>
                <a:off x="2280" y="3129"/>
                <a:ext cx="566" cy="35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51" name="Text Box 24"/>
              <p:cNvSpPr txBox="1">
                <a:spLocks noChangeArrowheads="1"/>
              </p:cNvSpPr>
              <p:nvPr/>
            </p:nvSpPr>
            <p:spPr bwMode="auto">
              <a:xfrm>
                <a:off x="2805" y="3423"/>
                <a:ext cx="126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b="1"/>
                  <a:t>Repetition of data!</a:t>
                </a:r>
                <a:endParaRPr lang="en-GB"/>
              </a:p>
            </p:txBody>
          </p:sp>
        </p:grpSp>
        <p:sp>
          <p:nvSpPr>
            <p:cNvPr id="47149" name="AutoShape 27"/>
            <p:cNvSpPr>
              <a:spLocks noChangeArrowheads="1"/>
            </p:cNvSpPr>
            <p:nvPr/>
          </p:nvSpPr>
          <p:spPr bwMode="auto">
            <a:xfrm>
              <a:off x="4312" y="2606"/>
              <a:ext cx="411" cy="369"/>
            </a:xfrm>
            <a:prstGeom prst="curvedLeftArrow">
              <a:avLst>
                <a:gd name="adj1" fmla="val 20000"/>
                <a:gd name="adj2" fmla="val 40000"/>
                <a:gd name="adj3" fmla="val 3712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08552" y="3704232"/>
          <a:ext cx="437991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6153"/>
                <a:gridCol w="1325880"/>
                <a:gridCol w="754380"/>
                <a:gridCol w="1333500"/>
              </a:tblGrid>
              <a:tr h="329153">
                <a:tc>
                  <a:txBody>
                    <a:bodyPr/>
                    <a:lstStyle/>
                    <a:p>
                      <a:r>
                        <a:rPr lang="en-GB" sz="1800" b="0" dirty="0" err="1" smtClean="0"/>
                        <a:t>staffNo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dirty="0" smtClean="0"/>
                        <a:t> job 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dirty="0" smtClean="0"/>
                        <a:t>dept 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dirty="0" err="1" smtClean="0"/>
                        <a:t>dname</a:t>
                      </a:r>
                      <a:r>
                        <a:rPr lang="en-GB" sz="1800" b="0" dirty="0" smtClean="0"/>
                        <a:t> </a:t>
                      </a:r>
                      <a:endParaRPr lang="en-US" sz="1800" b="0" dirty="0"/>
                    </a:p>
                  </a:txBody>
                  <a:tcPr/>
                </a:tc>
              </a:tr>
              <a:tr h="356583">
                <a:tc>
                  <a:txBody>
                    <a:bodyPr/>
                    <a:lstStyle/>
                    <a:p>
                      <a:r>
                        <a:rPr lang="en-GB" sz="1800" b="0" dirty="0" smtClean="0"/>
                        <a:t>SL10 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dirty="0" smtClean="0"/>
                        <a:t>Salesman 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10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dirty="0" smtClean="0"/>
                        <a:t>Sales</a:t>
                      </a:r>
                      <a:endParaRPr lang="en-US" sz="1800" b="0" dirty="0"/>
                    </a:p>
                  </a:txBody>
                  <a:tcPr/>
                </a:tc>
              </a:tr>
              <a:tr h="342868">
                <a:tc>
                  <a:txBody>
                    <a:bodyPr/>
                    <a:lstStyle/>
                    <a:p>
                      <a:r>
                        <a:rPr lang="en-GB" sz="1800" b="0" dirty="0" smtClean="0"/>
                        <a:t>SA51 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dirty="0" smtClean="0"/>
                        <a:t>Manager 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20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dirty="0" smtClean="0"/>
                        <a:t>Accounts</a:t>
                      </a:r>
                      <a:endParaRPr lang="en-US" sz="1800" b="0" dirty="0"/>
                    </a:p>
                  </a:txBody>
                  <a:tcPr/>
                </a:tc>
              </a:tr>
              <a:tr h="342868">
                <a:tc>
                  <a:txBody>
                    <a:bodyPr/>
                    <a:lstStyle/>
                    <a:p>
                      <a:r>
                        <a:rPr lang="en-GB" sz="1800" b="0" dirty="0" smtClean="0"/>
                        <a:t>DS40 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dirty="0" smtClean="0"/>
                        <a:t>Clerk 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20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dirty="0" smtClean="0"/>
                        <a:t>Accounts</a:t>
                      </a:r>
                      <a:endParaRPr lang="en-US" sz="1800" b="0" dirty="0"/>
                    </a:p>
                  </a:txBody>
                  <a:tcPr/>
                </a:tc>
              </a:tr>
              <a:tr h="213359">
                <a:tc>
                  <a:txBody>
                    <a:bodyPr/>
                    <a:lstStyle/>
                    <a:p>
                      <a:r>
                        <a:rPr lang="en-GB" sz="1800" b="0" dirty="0" smtClean="0"/>
                        <a:t>OS45 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dirty="0" smtClean="0"/>
                        <a:t>Clerk 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30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dirty="0" smtClean="0"/>
                        <a:t>Operations</a:t>
                      </a:r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144" name="Text Box 18"/>
          <p:cNvSpPr txBox="1">
            <a:spLocks noChangeArrowheads="1"/>
          </p:cNvSpPr>
          <p:nvPr/>
        </p:nvSpPr>
        <p:spPr bwMode="auto">
          <a:xfrm>
            <a:off x="632352" y="3247032"/>
            <a:ext cx="1366838" cy="425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2000"/>
              <a:t>Example: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4988" cy="1931988"/>
          </a:xfrm>
        </p:spPr>
        <p:txBody>
          <a:bodyPr/>
          <a:lstStyle/>
          <a:p>
            <a:r>
              <a:rPr lang="en-US" b="1" i="1" smtClean="0"/>
              <a:t>Transitive Dependency</a:t>
            </a:r>
            <a:r>
              <a:rPr lang="en-US" smtClean="0"/>
              <a:t> – when a non-key attribute determines another non-key attribute.</a:t>
            </a:r>
          </a:p>
        </p:txBody>
      </p:sp>
      <p:graphicFrame>
        <p:nvGraphicFramePr>
          <p:cNvPr id="264196" name="Object 4"/>
          <p:cNvGraphicFramePr>
            <a:graphicFrameLocks noChangeAspect="1"/>
          </p:cNvGraphicFramePr>
          <p:nvPr/>
        </p:nvGraphicFramePr>
        <p:xfrm>
          <a:off x="685800" y="3733800"/>
          <a:ext cx="7543800" cy="1933575"/>
        </p:xfrm>
        <a:graphic>
          <a:graphicData uri="http://schemas.openxmlformats.org/presentationml/2006/ole">
            <p:oleObj spid="_x0000_s21508" name="Worksheet" r:id="rId3" imgW="3752757" imgH="961937" progId="Excel.Sheet.8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95400" y="4114800"/>
            <a:ext cx="4343400" cy="304800"/>
            <a:chOff x="816" y="2592"/>
            <a:chExt cx="2736" cy="192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16" y="2592"/>
              <a:ext cx="1008" cy="192"/>
              <a:chOff x="1200" y="2448"/>
              <a:chExt cx="816" cy="144"/>
            </a:xfrm>
          </p:grpSpPr>
          <p:sp>
            <p:nvSpPr>
              <p:cNvPr id="3093" name="Line 7"/>
              <p:cNvSpPr>
                <a:spLocks noChangeShapeType="1"/>
              </p:cNvSpPr>
              <p:nvPr/>
            </p:nvSpPr>
            <p:spPr bwMode="auto">
              <a:xfrm flipV="1">
                <a:off x="1200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3094" name="Line 8"/>
              <p:cNvSpPr>
                <a:spLocks noChangeShapeType="1"/>
              </p:cNvSpPr>
              <p:nvPr/>
            </p:nvSpPr>
            <p:spPr bwMode="auto">
              <a:xfrm flipH="1">
                <a:off x="1200" y="244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3095" name="Line 9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b"/>
              <a:lstStyle/>
              <a:p>
                <a:endParaRPr 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2832" y="2592"/>
              <a:ext cx="720" cy="192"/>
              <a:chOff x="1200" y="2448"/>
              <a:chExt cx="816" cy="144"/>
            </a:xfrm>
          </p:grpSpPr>
          <p:sp>
            <p:nvSpPr>
              <p:cNvPr id="3090" name="Line 11"/>
              <p:cNvSpPr>
                <a:spLocks noChangeShapeType="1"/>
              </p:cNvSpPr>
              <p:nvPr/>
            </p:nvSpPr>
            <p:spPr bwMode="auto">
              <a:xfrm flipV="1">
                <a:off x="1200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3091" name="Line 12"/>
              <p:cNvSpPr>
                <a:spLocks noChangeShapeType="1"/>
              </p:cNvSpPr>
              <p:nvPr/>
            </p:nvSpPr>
            <p:spPr bwMode="auto">
              <a:xfrm flipH="1">
                <a:off x="1200" y="244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3092" name="Line 13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b"/>
              <a:lstStyle/>
              <a:p>
                <a:endParaRPr 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824" y="2592"/>
              <a:ext cx="1008" cy="192"/>
              <a:chOff x="1200" y="2448"/>
              <a:chExt cx="816" cy="144"/>
            </a:xfrm>
          </p:grpSpPr>
          <p:sp>
            <p:nvSpPr>
              <p:cNvPr id="3087" name="Line 15"/>
              <p:cNvSpPr>
                <a:spLocks noChangeShapeType="1"/>
              </p:cNvSpPr>
              <p:nvPr/>
            </p:nvSpPr>
            <p:spPr bwMode="auto">
              <a:xfrm flipV="1">
                <a:off x="1200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3088" name="Line 16"/>
              <p:cNvSpPr>
                <a:spLocks noChangeShapeType="1"/>
              </p:cNvSpPr>
              <p:nvPr/>
            </p:nvSpPr>
            <p:spPr bwMode="auto">
              <a:xfrm flipH="1">
                <a:off x="1200" y="244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3089" name="Line 17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b"/>
              <a:lstStyle/>
              <a:p>
                <a:endParaRPr lang="en-US"/>
              </a:p>
            </p:txBody>
          </p:sp>
        </p:grp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6096000" y="4114800"/>
            <a:ext cx="1219200" cy="304800"/>
            <a:chOff x="1200" y="2448"/>
            <a:chExt cx="816" cy="144"/>
          </a:xfrm>
        </p:grpSpPr>
        <p:sp>
          <p:nvSpPr>
            <p:cNvPr id="3081" name="Line 19"/>
            <p:cNvSpPr>
              <a:spLocks noChangeShapeType="1"/>
            </p:cNvSpPr>
            <p:nvPr/>
          </p:nvSpPr>
          <p:spPr bwMode="auto">
            <a:xfrm flipV="1">
              <a:off x="1200" y="244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3082" name="Line 20"/>
            <p:cNvSpPr>
              <a:spLocks noChangeShapeType="1"/>
            </p:cNvSpPr>
            <p:nvPr/>
          </p:nvSpPr>
          <p:spPr bwMode="auto">
            <a:xfrm flipH="1">
              <a:off x="1200" y="2448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3083" name="Line 21"/>
            <p:cNvSpPr>
              <a:spLocks noChangeShapeType="1"/>
            </p:cNvSpPr>
            <p:nvPr/>
          </p:nvSpPr>
          <p:spPr bwMode="auto">
            <a:xfrm>
              <a:off x="2016" y="244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b"/>
            <a:lstStyle/>
            <a:p>
              <a:endParaRPr lang="en-US"/>
            </a:p>
          </p:txBody>
        </p:sp>
      </p:grpSp>
      <p:sp>
        <p:nvSpPr>
          <p:cNvPr id="264214" name="Oval 22"/>
          <p:cNvSpPr>
            <a:spLocks noChangeArrowheads="1"/>
          </p:cNvSpPr>
          <p:nvPr/>
        </p:nvSpPr>
        <p:spPr bwMode="auto">
          <a:xfrm>
            <a:off x="5791200" y="3810000"/>
            <a:ext cx="1981200" cy="9144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4215" name="AutoShape 23"/>
          <p:cNvSpPr>
            <a:spLocks noChangeArrowheads="1"/>
          </p:cNvSpPr>
          <p:nvPr/>
        </p:nvSpPr>
        <p:spPr bwMode="auto">
          <a:xfrm>
            <a:off x="3886200" y="2895600"/>
            <a:ext cx="2819400" cy="762000"/>
          </a:xfrm>
          <a:prstGeom prst="wedgeEllipseCallout">
            <a:avLst>
              <a:gd name="adj1" fmla="val 46792"/>
              <a:gd name="adj2" fmla="val 73542"/>
            </a:avLst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b"/>
          <a:lstStyle/>
          <a:p>
            <a:pPr algn="ctr" eaLnBrk="1" hangingPunct="1"/>
            <a:r>
              <a:rPr lang="en-US" sz="1800" b="1">
                <a:solidFill>
                  <a:schemeClr val="tx2"/>
                </a:solidFill>
              </a:rPr>
              <a:t>Transitive Dependency</a:t>
            </a:r>
          </a:p>
        </p:txBody>
      </p:sp>
      <p:sp>
        <p:nvSpPr>
          <p:cNvPr id="2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489" y="204714"/>
            <a:ext cx="8557147" cy="832513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</a:rPr>
              <a:t>Transitive Dependency</a:t>
            </a:r>
            <a:endParaRPr lang="en-US" sz="4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 Forms: Review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58963"/>
            <a:ext cx="8001000" cy="4389437"/>
          </a:xfrm>
        </p:spPr>
        <p:txBody>
          <a:bodyPr/>
          <a:lstStyle/>
          <a:p>
            <a:pPr marL="609600" indent="-609600"/>
            <a:r>
              <a:rPr lang="en-US" smtClean="0"/>
              <a:t>Unnormalized – There are multivalued attributes or repeating groups</a:t>
            </a:r>
          </a:p>
          <a:p>
            <a:pPr marL="609600" indent="-609600"/>
            <a:r>
              <a:rPr lang="en-US" smtClean="0"/>
              <a:t>1 NF – No multivalued attributes or repeating groups.</a:t>
            </a:r>
          </a:p>
          <a:p>
            <a:pPr marL="609600" indent="-609600"/>
            <a:r>
              <a:rPr lang="en-US" smtClean="0"/>
              <a:t>2 NF – 1 NF plus no partial dependencies</a:t>
            </a:r>
          </a:p>
          <a:p>
            <a:pPr marL="609600" indent="-609600"/>
            <a:r>
              <a:rPr lang="en-US" smtClean="0"/>
              <a:t>3 NF – 2 NF plus no transitive dependencies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1: Determine NF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58963"/>
            <a:ext cx="8154988" cy="1260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ISBN </a:t>
            </a:r>
            <a:r>
              <a:rPr lang="en-US" sz="2400" smtClean="0">
                <a:sym typeface="Wingdings" pitchFamily="2" charset="2"/>
              </a:rPr>
              <a:t> Title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sym typeface="Wingdings" pitchFamily="2" charset="2"/>
              </a:rPr>
              <a:t>ISBN  Publisher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sym typeface="Wingdings" pitchFamily="2" charset="2"/>
              </a:rPr>
              <a:t>Publisher  Address</a:t>
            </a:r>
            <a:endParaRPr lang="en-US" sz="2400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990600" y="3429000"/>
          <a:ext cx="7315200" cy="1349375"/>
        </p:xfrm>
        <a:graphic>
          <a:graphicData uri="http://schemas.openxmlformats.org/presentationml/2006/ole">
            <p:oleObj spid="_x0000_s22532" name="Worksheet" r:id="rId3" imgW="3296160" imgH="607680" progId="Excel.Sheet.8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05000" y="4038600"/>
            <a:ext cx="1295400" cy="228600"/>
            <a:chOff x="1200" y="2448"/>
            <a:chExt cx="816" cy="144"/>
          </a:xfrm>
        </p:grpSpPr>
        <p:sp>
          <p:nvSpPr>
            <p:cNvPr id="4111" name="Line 6"/>
            <p:cNvSpPr>
              <a:spLocks noChangeShapeType="1"/>
            </p:cNvSpPr>
            <p:nvPr/>
          </p:nvSpPr>
          <p:spPr bwMode="auto">
            <a:xfrm flipV="1">
              <a:off x="1200" y="244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4112" name="Line 7"/>
            <p:cNvSpPr>
              <a:spLocks noChangeShapeType="1"/>
            </p:cNvSpPr>
            <p:nvPr/>
          </p:nvSpPr>
          <p:spPr bwMode="auto">
            <a:xfrm flipH="1">
              <a:off x="1200" y="2448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4113" name="Line 8"/>
            <p:cNvSpPr>
              <a:spLocks noChangeShapeType="1"/>
            </p:cNvSpPr>
            <p:nvPr/>
          </p:nvSpPr>
          <p:spPr bwMode="auto">
            <a:xfrm>
              <a:off x="2016" y="244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b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905000" y="4038600"/>
            <a:ext cx="3276600" cy="228600"/>
            <a:chOff x="1200" y="2448"/>
            <a:chExt cx="816" cy="144"/>
          </a:xfrm>
        </p:grpSpPr>
        <p:sp>
          <p:nvSpPr>
            <p:cNvPr id="4108" name="Line 10"/>
            <p:cNvSpPr>
              <a:spLocks noChangeShapeType="1"/>
            </p:cNvSpPr>
            <p:nvPr/>
          </p:nvSpPr>
          <p:spPr bwMode="auto">
            <a:xfrm flipV="1">
              <a:off x="1200" y="244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4109" name="Line 11"/>
            <p:cNvSpPr>
              <a:spLocks noChangeShapeType="1"/>
            </p:cNvSpPr>
            <p:nvPr/>
          </p:nvSpPr>
          <p:spPr bwMode="auto">
            <a:xfrm flipH="1">
              <a:off x="1200" y="2448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4110" name="Line 12"/>
            <p:cNvSpPr>
              <a:spLocks noChangeShapeType="1"/>
            </p:cNvSpPr>
            <p:nvPr/>
          </p:nvSpPr>
          <p:spPr bwMode="auto">
            <a:xfrm>
              <a:off x="2016" y="244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b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791200" y="4038600"/>
            <a:ext cx="1295400" cy="228600"/>
            <a:chOff x="1200" y="2448"/>
            <a:chExt cx="816" cy="144"/>
          </a:xfrm>
        </p:grpSpPr>
        <p:sp>
          <p:nvSpPr>
            <p:cNvPr id="4105" name="Line 14"/>
            <p:cNvSpPr>
              <a:spLocks noChangeShapeType="1"/>
            </p:cNvSpPr>
            <p:nvPr/>
          </p:nvSpPr>
          <p:spPr bwMode="auto">
            <a:xfrm flipV="1">
              <a:off x="1200" y="244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4106" name="Line 15"/>
            <p:cNvSpPr>
              <a:spLocks noChangeShapeType="1"/>
            </p:cNvSpPr>
            <p:nvPr/>
          </p:nvSpPr>
          <p:spPr bwMode="auto">
            <a:xfrm flipH="1">
              <a:off x="1200" y="2448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4107" name="Line 16"/>
            <p:cNvSpPr>
              <a:spLocks noChangeShapeType="1"/>
            </p:cNvSpPr>
            <p:nvPr/>
          </p:nvSpPr>
          <p:spPr bwMode="auto">
            <a:xfrm>
              <a:off x="2016" y="244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b"/>
            <a:lstStyle/>
            <a:p>
              <a:endParaRPr lang="en-US"/>
            </a:p>
          </p:txBody>
        </p:sp>
      </p:grpSp>
      <p:sp>
        <p:nvSpPr>
          <p:cNvPr id="239633" name="AutoShape 17"/>
          <p:cNvSpPr>
            <a:spLocks noChangeArrowheads="1"/>
          </p:cNvSpPr>
          <p:nvPr/>
        </p:nvSpPr>
        <p:spPr bwMode="auto">
          <a:xfrm>
            <a:off x="4343400" y="1447800"/>
            <a:ext cx="4114800" cy="1981200"/>
          </a:xfrm>
          <a:prstGeom prst="wedgeEllipseCallout">
            <a:avLst>
              <a:gd name="adj1" fmla="val -24537"/>
              <a:gd name="adj2" fmla="val 69389"/>
            </a:avLst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b"/>
          <a:lstStyle/>
          <a:p>
            <a:pPr algn="ctr" eaLnBrk="1" hangingPunct="1"/>
            <a:r>
              <a:rPr lang="en-US" sz="1800" b="1" dirty="0">
                <a:solidFill>
                  <a:schemeClr val="tx2"/>
                </a:solidFill>
              </a:rPr>
              <a:t>All attributes are directly or indirectly determined by the primary key; therefore, the relation is at least in 1 NF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05800" cy="4384676"/>
          </a:xfrm>
        </p:spPr>
        <p:txBody>
          <a:bodyPr/>
          <a:lstStyle/>
          <a:p>
            <a:r>
              <a:rPr lang="en-US" dirty="0" smtClean="0"/>
              <a:t>The aim of normalization is to eliminate various anomalies (or undesirable aspects) of a relation in order to obtain “better” relations. </a:t>
            </a:r>
          </a:p>
          <a:p>
            <a:r>
              <a:rPr lang="en-US" dirty="0" smtClean="0"/>
              <a:t>The following four problems might exist in a relation scheme:</a:t>
            </a:r>
          </a:p>
          <a:p>
            <a:pPr lvl="1"/>
            <a:r>
              <a:rPr lang="en-US" dirty="0" smtClean="0"/>
              <a:t>Repetition anomaly</a:t>
            </a:r>
          </a:p>
          <a:p>
            <a:pPr lvl="1"/>
            <a:r>
              <a:rPr lang="en-US" dirty="0" smtClean="0"/>
              <a:t>Update anomaly</a:t>
            </a:r>
          </a:p>
          <a:p>
            <a:pPr lvl="1"/>
            <a:r>
              <a:rPr lang="en-US" dirty="0" smtClean="0"/>
              <a:t>Insertion anomaly</a:t>
            </a:r>
          </a:p>
          <a:p>
            <a:pPr lvl="1"/>
            <a:r>
              <a:rPr lang="en-US" dirty="0" smtClean="0"/>
              <a:t>Deletion anomaly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84C8BBDD-1404-4707-A3D2-B5D3A3592F9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27050" y="51752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Normalization</a:t>
            </a:r>
            <a:endParaRPr kumimoji="1" lang="en-US" sz="36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1: Determine NF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58963"/>
            <a:ext cx="8154988" cy="1260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ISBN </a:t>
            </a:r>
            <a:r>
              <a:rPr lang="en-US" sz="2400" smtClean="0">
                <a:sym typeface="Wingdings" pitchFamily="2" charset="2"/>
              </a:rPr>
              <a:t> Title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sym typeface="Wingdings" pitchFamily="2" charset="2"/>
              </a:rPr>
              <a:t>ISBN  Publisher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sym typeface="Wingdings" pitchFamily="2" charset="2"/>
              </a:rPr>
              <a:t>Publisher  Address</a:t>
            </a:r>
            <a:endParaRPr lang="en-US" sz="24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3429000"/>
            <a:ext cx="7315200" cy="1349375"/>
            <a:chOff x="624" y="2160"/>
            <a:chExt cx="4608" cy="850"/>
          </a:xfrm>
        </p:grpSpPr>
        <p:graphicFrame>
          <p:nvGraphicFramePr>
            <p:cNvPr id="5122" name="Object 5"/>
            <p:cNvGraphicFramePr>
              <a:graphicFrameLocks noChangeAspect="1"/>
            </p:cNvGraphicFramePr>
            <p:nvPr/>
          </p:nvGraphicFramePr>
          <p:xfrm>
            <a:off x="624" y="2160"/>
            <a:ext cx="4608" cy="850"/>
          </p:xfrm>
          <a:graphic>
            <a:graphicData uri="http://schemas.openxmlformats.org/presentationml/2006/ole">
              <p:oleObj spid="_x0000_s23556" name="Worksheet" r:id="rId3" imgW="3296160" imgH="607680" progId="Excel.Sheet.8">
                <p:embed/>
              </p:oleObj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200" y="2544"/>
              <a:ext cx="816" cy="144"/>
              <a:chOff x="1200" y="2448"/>
              <a:chExt cx="816" cy="144"/>
            </a:xfrm>
          </p:grpSpPr>
          <p:sp>
            <p:nvSpPr>
              <p:cNvPr id="5136" name="Line 7"/>
              <p:cNvSpPr>
                <a:spLocks noChangeShapeType="1"/>
              </p:cNvSpPr>
              <p:nvPr/>
            </p:nvSpPr>
            <p:spPr bwMode="auto">
              <a:xfrm flipV="1">
                <a:off x="1200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5137" name="Line 8"/>
              <p:cNvSpPr>
                <a:spLocks noChangeShapeType="1"/>
              </p:cNvSpPr>
              <p:nvPr/>
            </p:nvSpPr>
            <p:spPr bwMode="auto">
              <a:xfrm flipH="1">
                <a:off x="1200" y="244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5138" name="Line 9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b"/>
              <a:lstStyle/>
              <a:p>
                <a:endParaRPr 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200" y="2544"/>
              <a:ext cx="2064" cy="144"/>
              <a:chOff x="1200" y="2448"/>
              <a:chExt cx="816" cy="144"/>
            </a:xfrm>
          </p:grpSpPr>
          <p:sp>
            <p:nvSpPr>
              <p:cNvPr id="5133" name="Line 11"/>
              <p:cNvSpPr>
                <a:spLocks noChangeShapeType="1"/>
              </p:cNvSpPr>
              <p:nvPr/>
            </p:nvSpPr>
            <p:spPr bwMode="auto">
              <a:xfrm flipV="1">
                <a:off x="1200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5134" name="Line 12"/>
              <p:cNvSpPr>
                <a:spLocks noChangeShapeType="1"/>
              </p:cNvSpPr>
              <p:nvPr/>
            </p:nvSpPr>
            <p:spPr bwMode="auto">
              <a:xfrm flipH="1">
                <a:off x="1200" y="244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5135" name="Line 13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b"/>
              <a:lstStyle/>
              <a:p>
                <a:endParaRPr 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3648" y="2544"/>
              <a:ext cx="816" cy="144"/>
              <a:chOff x="1200" y="2448"/>
              <a:chExt cx="816" cy="144"/>
            </a:xfrm>
          </p:grpSpPr>
          <p:sp>
            <p:nvSpPr>
              <p:cNvPr id="5130" name="Line 15"/>
              <p:cNvSpPr>
                <a:spLocks noChangeShapeType="1"/>
              </p:cNvSpPr>
              <p:nvPr/>
            </p:nvSpPr>
            <p:spPr bwMode="auto">
              <a:xfrm flipV="1">
                <a:off x="1200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5131" name="Line 16"/>
              <p:cNvSpPr>
                <a:spLocks noChangeShapeType="1"/>
              </p:cNvSpPr>
              <p:nvPr/>
            </p:nvSpPr>
            <p:spPr bwMode="auto">
              <a:xfrm flipH="1">
                <a:off x="1200" y="244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5132" name="Line 17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b"/>
              <a:lstStyle/>
              <a:p>
                <a:endParaRPr lang="en-US"/>
              </a:p>
            </p:txBody>
          </p:sp>
        </p:grpSp>
      </p:grpSp>
      <p:sp>
        <p:nvSpPr>
          <p:cNvPr id="240658" name="AutoShape 18"/>
          <p:cNvSpPr>
            <a:spLocks noChangeArrowheads="1"/>
          </p:cNvSpPr>
          <p:nvPr/>
        </p:nvSpPr>
        <p:spPr bwMode="auto">
          <a:xfrm>
            <a:off x="3862320" y="1600200"/>
            <a:ext cx="4953000" cy="2209800"/>
          </a:xfrm>
          <a:prstGeom prst="wedgeEllipseCallout">
            <a:avLst>
              <a:gd name="adj1" fmla="val -45194"/>
              <a:gd name="adj2" fmla="val 50792"/>
            </a:avLst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b"/>
          <a:lstStyle/>
          <a:p>
            <a:pPr algn="ctr" eaLnBrk="1" hangingPunct="1"/>
            <a:r>
              <a:rPr lang="en-US" sz="1800" b="1">
                <a:solidFill>
                  <a:schemeClr val="tx2"/>
                </a:solidFill>
              </a:rPr>
              <a:t>The relation is at least in 1NF. There is no COMPOSITE primary key, therefore there can’t be partial dependencies.  Therefore, the relation is at least in 2NF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1: Determine NF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320" y="1858963"/>
            <a:ext cx="8154988" cy="1260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ISBN </a:t>
            </a:r>
            <a:r>
              <a:rPr lang="en-US" sz="2400" dirty="0" smtClean="0">
                <a:sym typeface="Wingdings" pitchFamily="2" charset="2"/>
              </a:rPr>
              <a:t> Title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Wingdings" pitchFamily="2" charset="2"/>
              </a:rPr>
              <a:t>ISBN  Publisher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Wingdings" pitchFamily="2" charset="2"/>
              </a:rPr>
              <a:t>Publisher  Address</a:t>
            </a:r>
            <a:endParaRPr lang="en-US" sz="2400" dirty="0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990600" y="3429000"/>
          <a:ext cx="7315200" cy="1349375"/>
        </p:xfrm>
        <a:graphic>
          <a:graphicData uri="http://schemas.openxmlformats.org/presentationml/2006/ole">
            <p:oleObj spid="_x0000_s24580" name="Worksheet" r:id="rId3" imgW="3296160" imgH="607680" progId="Excel.Sheet.8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05000" y="4038600"/>
            <a:ext cx="5181600" cy="228600"/>
            <a:chOff x="1200" y="2544"/>
            <a:chExt cx="3264" cy="14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200" y="2544"/>
              <a:ext cx="816" cy="144"/>
              <a:chOff x="1200" y="2448"/>
              <a:chExt cx="816" cy="144"/>
            </a:xfrm>
          </p:grpSpPr>
          <p:sp>
            <p:nvSpPr>
              <p:cNvPr id="6160" name="Line 7"/>
              <p:cNvSpPr>
                <a:spLocks noChangeShapeType="1"/>
              </p:cNvSpPr>
              <p:nvPr/>
            </p:nvSpPr>
            <p:spPr bwMode="auto">
              <a:xfrm flipV="1">
                <a:off x="1200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6161" name="Line 8"/>
              <p:cNvSpPr>
                <a:spLocks noChangeShapeType="1"/>
              </p:cNvSpPr>
              <p:nvPr/>
            </p:nvSpPr>
            <p:spPr bwMode="auto">
              <a:xfrm flipH="1">
                <a:off x="1200" y="244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6162" name="Line 9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b"/>
              <a:lstStyle/>
              <a:p>
                <a:endParaRPr 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200" y="2544"/>
              <a:ext cx="2064" cy="144"/>
              <a:chOff x="1200" y="2448"/>
              <a:chExt cx="816" cy="144"/>
            </a:xfrm>
          </p:grpSpPr>
          <p:sp>
            <p:nvSpPr>
              <p:cNvPr id="6157" name="Line 11"/>
              <p:cNvSpPr>
                <a:spLocks noChangeShapeType="1"/>
              </p:cNvSpPr>
              <p:nvPr/>
            </p:nvSpPr>
            <p:spPr bwMode="auto">
              <a:xfrm flipV="1">
                <a:off x="1200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6158" name="Line 12"/>
              <p:cNvSpPr>
                <a:spLocks noChangeShapeType="1"/>
              </p:cNvSpPr>
              <p:nvPr/>
            </p:nvSpPr>
            <p:spPr bwMode="auto">
              <a:xfrm flipH="1">
                <a:off x="1200" y="244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6159" name="Line 13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b"/>
              <a:lstStyle/>
              <a:p>
                <a:endParaRPr 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3648" y="2544"/>
              <a:ext cx="816" cy="144"/>
              <a:chOff x="1200" y="2448"/>
              <a:chExt cx="816" cy="144"/>
            </a:xfrm>
          </p:grpSpPr>
          <p:sp>
            <p:nvSpPr>
              <p:cNvPr id="6154" name="Line 15"/>
              <p:cNvSpPr>
                <a:spLocks noChangeShapeType="1"/>
              </p:cNvSpPr>
              <p:nvPr/>
            </p:nvSpPr>
            <p:spPr bwMode="auto">
              <a:xfrm flipV="1">
                <a:off x="1200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6155" name="Line 16"/>
              <p:cNvSpPr>
                <a:spLocks noChangeShapeType="1"/>
              </p:cNvSpPr>
              <p:nvPr/>
            </p:nvSpPr>
            <p:spPr bwMode="auto">
              <a:xfrm flipH="1">
                <a:off x="1200" y="244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6156" name="Line 17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b"/>
              <a:lstStyle/>
              <a:p>
                <a:endParaRPr lang="en-US"/>
              </a:p>
            </p:txBody>
          </p:sp>
        </p:grpSp>
      </p:grpSp>
      <p:sp>
        <p:nvSpPr>
          <p:cNvPr id="241682" name="AutoShape 18"/>
          <p:cNvSpPr>
            <a:spLocks noChangeArrowheads="1"/>
          </p:cNvSpPr>
          <p:nvPr/>
        </p:nvSpPr>
        <p:spPr bwMode="auto">
          <a:xfrm>
            <a:off x="3630304" y="1371600"/>
            <a:ext cx="5486400" cy="2362200"/>
          </a:xfrm>
          <a:prstGeom prst="wedgeEllipseCallout">
            <a:avLst>
              <a:gd name="adj1" fmla="val -40537"/>
              <a:gd name="adj2" fmla="val 59208"/>
            </a:avLst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b"/>
          <a:lstStyle/>
          <a:p>
            <a:pPr algn="ctr" eaLnBrk="1" hangingPunct="1"/>
            <a:r>
              <a:rPr lang="en-US" sz="1800" b="1">
                <a:solidFill>
                  <a:schemeClr val="tx2"/>
                </a:solidFill>
              </a:rPr>
              <a:t>Publisher is a non-key attribute, and it determines Address, another non-key attribute. Therefore, there is a transitive dependency, which means that the relation is NOT in 3 NF.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1: Determine NF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58963"/>
            <a:ext cx="8154988" cy="1260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ISBN </a:t>
            </a:r>
            <a:r>
              <a:rPr lang="en-US" sz="2400" smtClean="0">
                <a:sym typeface="Wingdings" pitchFamily="2" charset="2"/>
              </a:rPr>
              <a:t> Title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sym typeface="Wingdings" pitchFamily="2" charset="2"/>
              </a:rPr>
              <a:t>ISBN  Publisher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sym typeface="Wingdings" pitchFamily="2" charset="2"/>
              </a:rPr>
              <a:t>Publisher  Address</a:t>
            </a:r>
            <a:endParaRPr lang="en-US" sz="2400" smtClean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990600" y="3429000"/>
          <a:ext cx="7315200" cy="1349375"/>
        </p:xfrm>
        <a:graphic>
          <a:graphicData uri="http://schemas.openxmlformats.org/presentationml/2006/ole">
            <p:oleObj spid="_x0000_s25604" name="Worksheet" r:id="rId3" imgW="3296160" imgH="607680" progId="Excel.Sheet.8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05000" y="4038600"/>
            <a:ext cx="5181600" cy="228600"/>
            <a:chOff x="1200" y="2544"/>
            <a:chExt cx="3264" cy="14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200" y="2544"/>
              <a:ext cx="816" cy="144"/>
              <a:chOff x="1200" y="2448"/>
              <a:chExt cx="816" cy="144"/>
            </a:xfrm>
          </p:grpSpPr>
          <p:sp>
            <p:nvSpPr>
              <p:cNvPr id="7184" name="Line 7"/>
              <p:cNvSpPr>
                <a:spLocks noChangeShapeType="1"/>
              </p:cNvSpPr>
              <p:nvPr/>
            </p:nvSpPr>
            <p:spPr bwMode="auto">
              <a:xfrm flipV="1">
                <a:off x="1200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7185" name="Line 8"/>
              <p:cNvSpPr>
                <a:spLocks noChangeShapeType="1"/>
              </p:cNvSpPr>
              <p:nvPr/>
            </p:nvSpPr>
            <p:spPr bwMode="auto">
              <a:xfrm flipH="1">
                <a:off x="1200" y="244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7186" name="Line 9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b"/>
              <a:lstStyle/>
              <a:p>
                <a:endParaRPr 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200" y="2544"/>
              <a:ext cx="2064" cy="144"/>
              <a:chOff x="1200" y="2448"/>
              <a:chExt cx="816" cy="144"/>
            </a:xfrm>
          </p:grpSpPr>
          <p:sp>
            <p:nvSpPr>
              <p:cNvPr id="7181" name="Line 11"/>
              <p:cNvSpPr>
                <a:spLocks noChangeShapeType="1"/>
              </p:cNvSpPr>
              <p:nvPr/>
            </p:nvSpPr>
            <p:spPr bwMode="auto">
              <a:xfrm flipV="1">
                <a:off x="1200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7182" name="Line 12"/>
              <p:cNvSpPr>
                <a:spLocks noChangeShapeType="1"/>
              </p:cNvSpPr>
              <p:nvPr/>
            </p:nvSpPr>
            <p:spPr bwMode="auto">
              <a:xfrm flipH="1">
                <a:off x="1200" y="244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7183" name="Line 13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b"/>
              <a:lstStyle/>
              <a:p>
                <a:endParaRPr 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3648" y="2544"/>
              <a:ext cx="816" cy="144"/>
              <a:chOff x="1200" y="2448"/>
              <a:chExt cx="816" cy="144"/>
            </a:xfrm>
          </p:grpSpPr>
          <p:sp>
            <p:nvSpPr>
              <p:cNvPr id="7178" name="Line 15"/>
              <p:cNvSpPr>
                <a:spLocks noChangeShapeType="1"/>
              </p:cNvSpPr>
              <p:nvPr/>
            </p:nvSpPr>
            <p:spPr bwMode="auto">
              <a:xfrm flipV="1">
                <a:off x="1200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7179" name="Line 16"/>
              <p:cNvSpPr>
                <a:spLocks noChangeShapeType="1"/>
              </p:cNvSpPr>
              <p:nvPr/>
            </p:nvSpPr>
            <p:spPr bwMode="auto">
              <a:xfrm flipH="1">
                <a:off x="1200" y="244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7180" name="Line 17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b"/>
              <a:lstStyle/>
              <a:p>
                <a:endParaRPr lang="en-US"/>
              </a:p>
            </p:txBody>
          </p:sp>
        </p:grpSp>
      </p:grpSp>
      <p:sp>
        <p:nvSpPr>
          <p:cNvPr id="242706" name="AutoShape 18"/>
          <p:cNvSpPr>
            <a:spLocks noChangeArrowheads="1"/>
          </p:cNvSpPr>
          <p:nvPr/>
        </p:nvSpPr>
        <p:spPr bwMode="auto">
          <a:xfrm>
            <a:off x="3581400" y="1447800"/>
            <a:ext cx="4953000" cy="1676400"/>
          </a:xfrm>
          <a:prstGeom prst="wedgeEllipseCallout">
            <a:avLst>
              <a:gd name="adj1" fmla="val -23463"/>
              <a:gd name="adj2" fmla="val 85699"/>
            </a:avLst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b"/>
          <a:lstStyle/>
          <a:p>
            <a:pPr algn="ctr" eaLnBrk="1" hangingPunct="1"/>
            <a:r>
              <a:rPr lang="en-US" sz="1800" b="1">
                <a:solidFill>
                  <a:schemeClr val="tx2"/>
                </a:solidFill>
              </a:rPr>
              <a:t>We know that the relation is at least in 2NF, and it is not in 3 NF. Therefore, we conclude that the relation is in 2NF.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1: Determine NF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3200400" cy="11430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400" smtClean="0"/>
              <a:t>ISBN </a:t>
            </a:r>
            <a:r>
              <a:rPr lang="en-US" sz="2400" smtClean="0">
                <a:sym typeface="Wingdings" pitchFamily="2" charset="2"/>
              </a:rPr>
              <a:t> Title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sym typeface="Wingdings" pitchFamily="2" charset="2"/>
              </a:rPr>
              <a:t>ISBN  Publisher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sym typeface="Wingdings" pitchFamily="2" charset="2"/>
              </a:rPr>
              <a:t>Publisher  Address</a:t>
            </a:r>
            <a:endParaRPr lang="en-US" sz="24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4876800"/>
            <a:ext cx="7315200" cy="1349375"/>
            <a:chOff x="624" y="3072"/>
            <a:chExt cx="4608" cy="850"/>
          </a:xfrm>
        </p:grpSpPr>
        <p:graphicFrame>
          <p:nvGraphicFramePr>
            <p:cNvPr id="8194" name="Object 5"/>
            <p:cNvGraphicFramePr>
              <a:graphicFrameLocks noChangeAspect="1"/>
            </p:cNvGraphicFramePr>
            <p:nvPr/>
          </p:nvGraphicFramePr>
          <p:xfrm>
            <a:off x="624" y="3072"/>
            <a:ext cx="4608" cy="850"/>
          </p:xfrm>
          <a:graphic>
            <a:graphicData uri="http://schemas.openxmlformats.org/presentationml/2006/ole">
              <p:oleObj spid="_x0000_s26628" name="Worksheet" r:id="rId3" imgW="3296160" imgH="607680" progId="Excel.Sheet.8">
                <p:embed/>
              </p:oleObj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200" y="3456"/>
              <a:ext cx="816" cy="144"/>
              <a:chOff x="1200" y="2448"/>
              <a:chExt cx="816" cy="144"/>
            </a:xfrm>
          </p:grpSpPr>
          <p:sp>
            <p:nvSpPr>
              <p:cNvPr id="8208" name="Line 7"/>
              <p:cNvSpPr>
                <a:spLocks noChangeShapeType="1"/>
              </p:cNvSpPr>
              <p:nvPr/>
            </p:nvSpPr>
            <p:spPr bwMode="auto">
              <a:xfrm flipV="1">
                <a:off x="1200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8209" name="Line 8"/>
              <p:cNvSpPr>
                <a:spLocks noChangeShapeType="1"/>
              </p:cNvSpPr>
              <p:nvPr/>
            </p:nvSpPr>
            <p:spPr bwMode="auto">
              <a:xfrm flipH="1">
                <a:off x="1200" y="244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8210" name="Line 9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b"/>
              <a:lstStyle/>
              <a:p>
                <a:endParaRPr 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200" y="3456"/>
              <a:ext cx="2064" cy="144"/>
              <a:chOff x="1200" y="2448"/>
              <a:chExt cx="816" cy="144"/>
            </a:xfrm>
          </p:grpSpPr>
          <p:sp>
            <p:nvSpPr>
              <p:cNvPr id="8205" name="Line 11"/>
              <p:cNvSpPr>
                <a:spLocks noChangeShapeType="1"/>
              </p:cNvSpPr>
              <p:nvPr/>
            </p:nvSpPr>
            <p:spPr bwMode="auto">
              <a:xfrm flipV="1">
                <a:off x="1200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8206" name="Line 12"/>
              <p:cNvSpPr>
                <a:spLocks noChangeShapeType="1"/>
              </p:cNvSpPr>
              <p:nvPr/>
            </p:nvSpPr>
            <p:spPr bwMode="auto">
              <a:xfrm flipH="1">
                <a:off x="1200" y="244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8207" name="Line 13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b"/>
              <a:lstStyle/>
              <a:p>
                <a:endParaRPr 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3648" y="3456"/>
              <a:ext cx="816" cy="144"/>
              <a:chOff x="1200" y="2448"/>
              <a:chExt cx="816" cy="144"/>
            </a:xfrm>
          </p:grpSpPr>
          <p:sp>
            <p:nvSpPr>
              <p:cNvPr id="8202" name="Line 15"/>
              <p:cNvSpPr>
                <a:spLocks noChangeShapeType="1"/>
              </p:cNvSpPr>
              <p:nvPr/>
            </p:nvSpPr>
            <p:spPr bwMode="auto">
              <a:xfrm flipV="1">
                <a:off x="1200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8203" name="Line 16"/>
              <p:cNvSpPr>
                <a:spLocks noChangeShapeType="1"/>
              </p:cNvSpPr>
              <p:nvPr/>
            </p:nvSpPr>
            <p:spPr bwMode="auto">
              <a:xfrm flipH="1">
                <a:off x="1200" y="244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8204" name="Line 17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b"/>
              <a:lstStyle/>
              <a:p>
                <a:endParaRPr lang="en-US"/>
              </a:p>
            </p:txBody>
          </p:sp>
        </p:grpSp>
      </p:grpSp>
      <p:sp>
        <p:nvSpPr>
          <p:cNvPr id="243730" name="AutoShape 18"/>
          <p:cNvSpPr>
            <a:spLocks noChangeArrowheads="1"/>
          </p:cNvSpPr>
          <p:nvPr/>
        </p:nvSpPr>
        <p:spPr bwMode="auto">
          <a:xfrm>
            <a:off x="2971800" y="1295400"/>
            <a:ext cx="6172200" cy="3886200"/>
          </a:xfrm>
          <a:prstGeom prst="wedgeEllipseCallout">
            <a:avLst>
              <a:gd name="adj1" fmla="val -24153"/>
              <a:gd name="adj2" fmla="val 49593"/>
            </a:avLst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b"/>
          <a:lstStyle/>
          <a:p>
            <a:pPr marL="457200" indent="-457200" algn="ctr" eaLnBrk="1" hangingPunct="1"/>
            <a:r>
              <a:rPr lang="en-US" sz="1800" b="1">
                <a:solidFill>
                  <a:schemeClr val="tx2"/>
                </a:solidFill>
              </a:rPr>
              <a:t>In your solution you will write the following justification:</a:t>
            </a:r>
          </a:p>
          <a:p>
            <a:pPr marL="457200" indent="-457200" algn="ctr" eaLnBrk="1" hangingPunct="1">
              <a:buFontTx/>
              <a:buAutoNum type="arabicParenR"/>
            </a:pPr>
            <a:r>
              <a:rPr lang="en-US" sz="1800" b="1">
                <a:solidFill>
                  <a:schemeClr val="tx2"/>
                </a:solidFill>
              </a:rPr>
              <a:t>No M/V attributes, therefore at least 1NF</a:t>
            </a:r>
          </a:p>
          <a:p>
            <a:pPr marL="457200" indent="-457200" algn="ctr" eaLnBrk="1" hangingPunct="1">
              <a:buFontTx/>
              <a:buAutoNum type="arabicParenR"/>
            </a:pPr>
            <a:r>
              <a:rPr lang="en-US" sz="1800" b="1">
                <a:solidFill>
                  <a:schemeClr val="tx2"/>
                </a:solidFill>
              </a:rPr>
              <a:t>No partial dependencies, therefore at least 2NF</a:t>
            </a:r>
          </a:p>
          <a:p>
            <a:pPr marL="457200" indent="-457200" algn="ctr" eaLnBrk="1" hangingPunct="1">
              <a:buFontTx/>
              <a:buAutoNum type="arabicParenR"/>
            </a:pPr>
            <a:r>
              <a:rPr lang="en-US" sz="1800" b="1">
                <a:solidFill>
                  <a:schemeClr val="tx2"/>
                </a:solidFill>
              </a:rPr>
              <a:t>There is a transitive dependency (Publisher </a:t>
            </a:r>
            <a:r>
              <a:rPr lang="en-US" sz="1800" b="1">
                <a:solidFill>
                  <a:schemeClr val="tx2"/>
                </a:solidFill>
                <a:sym typeface="Wingdings" pitchFamily="2" charset="2"/>
              </a:rPr>
              <a:t> Address), therefore, not 3NF</a:t>
            </a:r>
          </a:p>
          <a:p>
            <a:pPr marL="457200" indent="-457200" algn="ctr" eaLnBrk="1" hangingPunct="1"/>
            <a:r>
              <a:rPr lang="en-US" sz="1800" b="1">
                <a:solidFill>
                  <a:schemeClr val="tx2"/>
                </a:solidFill>
              </a:rPr>
              <a:t>Conclusion: The relation is in 2NF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40" tIns="45720" rIns="91440" bIns="45720"/>
          <a:lstStyle/>
          <a:p>
            <a:r>
              <a:rPr lang="en-US" sz="2800" smtClean="0"/>
              <a:t>Product_ID </a:t>
            </a:r>
            <a:r>
              <a:rPr lang="en-US" sz="2800" smtClean="0">
                <a:sym typeface="Wingdings" pitchFamily="2" charset="2"/>
              </a:rPr>
              <a:t> Description</a:t>
            </a: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914400" y="3657600"/>
          <a:ext cx="6400800" cy="1360488"/>
        </p:xfrm>
        <a:graphic>
          <a:graphicData uri="http://schemas.openxmlformats.org/presentationml/2006/ole">
            <p:oleObj spid="_x0000_s27652" name="Worksheet" r:id="rId3" imgW="2857680" imgH="607680" progId="Excel.Sheet.8">
              <p:embed/>
            </p:oleObj>
          </a:graphicData>
        </a:graphic>
      </p:graphicFrame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2: Determine NF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0" y="4267200"/>
            <a:ext cx="1295400" cy="228600"/>
            <a:chOff x="1200" y="2448"/>
            <a:chExt cx="816" cy="144"/>
          </a:xfrm>
        </p:grpSpPr>
        <p:sp>
          <p:nvSpPr>
            <p:cNvPr id="9223" name="Line 6"/>
            <p:cNvSpPr>
              <a:spLocks noChangeShapeType="1"/>
            </p:cNvSpPr>
            <p:nvPr/>
          </p:nvSpPr>
          <p:spPr bwMode="auto">
            <a:xfrm flipV="1">
              <a:off x="1200" y="244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9224" name="Line 7"/>
            <p:cNvSpPr>
              <a:spLocks noChangeShapeType="1"/>
            </p:cNvSpPr>
            <p:nvPr/>
          </p:nvSpPr>
          <p:spPr bwMode="auto">
            <a:xfrm flipH="1">
              <a:off x="1200" y="2448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9225" name="Line 8"/>
            <p:cNvSpPr>
              <a:spLocks noChangeShapeType="1"/>
            </p:cNvSpPr>
            <p:nvPr/>
          </p:nvSpPr>
          <p:spPr bwMode="auto">
            <a:xfrm>
              <a:off x="2016" y="244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b"/>
            <a:lstStyle/>
            <a:p>
              <a:endParaRPr lang="en-US"/>
            </a:p>
          </p:txBody>
        </p:sp>
      </p:grpSp>
      <p:sp>
        <p:nvSpPr>
          <p:cNvPr id="244745" name="AutoShape 9"/>
          <p:cNvSpPr>
            <a:spLocks noChangeArrowheads="1"/>
          </p:cNvSpPr>
          <p:nvPr/>
        </p:nvSpPr>
        <p:spPr bwMode="auto">
          <a:xfrm>
            <a:off x="2743200" y="2286000"/>
            <a:ext cx="5791200" cy="1676400"/>
          </a:xfrm>
          <a:prstGeom prst="wedgeEllipseCallout">
            <a:avLst>
              <a:gd name="adj1" fmla="val -17847"/>
              <a:gd name="adj2" fmla="val 60699"/>
            </a:avLst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b"/>
          <a:lstStyle/>
          <a:p>
            <a:pPr algn="ctr" eaLnBrk="1" hangingPunct="1"/>
            <a:r>
              <a:rPr lang="en-US" sz="1800" b="1">
                <a:solidFill>
                  <a:schemeClr val="tx2"/>
                </a:solidFill>
              </a:rPr>
              <a:t>All attributes are directly or indirectly determined by the primary key; therefore, the relation is at least in 1 NF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40" tIns="45720" rIns="91440" bIns="45720"/>
          <a:lstStyle/>
          <a:p>
            <a:r>
              <a:rPr lang="en-US" sz="2800" smtClean="0"/>
              <a:t>Product_ID </a:t>
            </a:r>
            <a:r>
              <a:rPr lang="en-US" sz="2800" smtClean="0">
                <a:sym typeface="Wingdings" pitchFamily="2" charset="2"/>
              </a:rPr>
              <a:t> Description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2: Determine NF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4724400"/>
            <a:ext cx="6400800" cy="1360488"/>
            <a:chOff x="576" y="2976"/>
            <a:chExt cx="4032" cy="857"/>
          </a:xfrm>
        </p:grpSpPr>
        <p:graphicFrame>
          <p:nvGraphicFramePr>
            <p:cNvPr id="10242" name="Object 5"/>
            <p:cNvGraphicFramePr>
              <a:graphicFrameLocks noChangeAspect="1"/>
            </p:cNvGraphicFramePr>
            <p:nvPr/>
          </p:nvGraphicFramePr>
          <p:xfrm>
            <a:off x="576" y="2976"/>
            <a:ext cx="4032" cy="857"/>
          </p:xfrm>
          <a:graphic>
            <a:graphicData uri="http://schemas.openxmlformats.org/presentationml/2006/ole">
              <p:oleObj spid="_x0000_s28676" name="Worksheet" r:id="rId3" imgW="2857680" imgH="607680" progId="Excel.Sheet.8">
                <p:embed/>
              </p:oleObj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880" y="3360"/>
              <a:ext cx="816" cy="144"/>
              <a:chOff x="1200" y="2448"/>
              <a:chExt cx="816" cy="144"/>
            </a:xfrm>
          </p:grpSpPr>
          <p:sp>
            <p:nvSpPr>
              <p:cNvPr id="10248" name="Line 7"/>
              <p:cNvSpPr>
                <a:spLocks noChangeShapeType="1"/>
              </p:cNvSpPr>
              <p:nvPr/>
            </p:nvSpPr>
            <p:spPr bwMode="auto">
              <a:xfrm flipV="1">
                <a:off x="1200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10249" name="Line 8"/>
              <p:cNvSpPr>
                <a:spLocks noChangeShapeType="1"/>
              </p:cNvSpPr>
              <p:nvPr/>
            </p:nvSpPr>
            <p:spPr bwMode="auto">
              <a:xfrm flipH="1">
                <a:off x="1200" y="244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10250" name="Line 9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b"/>
              <a:lstStyle/>
              <a:p>
                <a:endParaRPr lang="en-US"/>
              </a:p>
            </p:txBody>
          </p:sp>
        </p:grpSp>
      </p:grpSp>
      <p:sp>
        <p:nvSpPr>
          <p:cNvPr id="245770" name="AutoShape 10"/>
          <p:cNvSpPr>
            <a:spLocks noChangeArrowheads="1"/>
          </p:cNvSpPr>
          <p:nvPr/>
        </p:nvSpPr>
        <p:spPr bwMode="auto">
          <a:xfrm>
            <a:off x="838200" y="2362200"/>
            <a:ext cx="8305800" cy="2590800"/>
          </a:xfrm>
          <a:prstGeom prst="wedgeEllipseCallout">
            <a:avLst>
              <a:gd name="adj1" fmla="val 7741"/>
              <a:gd name="adj2" fmla="val 58394"/>
            </a:avLst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b"/>
          <a:lstStyle/>
          <a:p>
            <a:pPr algn="ctr" eaLnBrk="1" hangingPunct="1"/>
            <a:r>
              <a:rPr lang="en-US" sz="1800" b="1" dirty="0">
                <a:solidFill>
                  <a:schemeClr val="tx2"/>
                </a:solidFill>
              </a:rPr>
              <a:t>The relation is at least in 1NF. </a:t>
            </a:r>
          </a:p>
          <a:p>
            <a:pPr algn="ctr" eaLnBrk="1" hangingPunct="1"/>
            <a:r>
              <a:rPr lang="en-US" sz="1800" b="1" dirty="0">
                <a:solidFill>
                  <a:schemeClr val="tx2"/>
                </a:solidFill>
              </a:rPr>
              <a:t>There is a COMPOSITE Primary Key (PK) (</a:t>
            </a:r>
            <a:r>
              <a:rPr lang="en-US" sz="1800" b="1" u="sng" dirty="0" err="1">
                <a:solidFill>
                  <a:schemeClr val="tx2"/>
                </a:solidFill>
              </a:rPr>
              <a:t>Order_No</a:t>
            </a:r>
            <a:r>
              <a:rPr lang="en-US" sz="1800" b="1" u="sng" dirty="0">
                <a:solidFill>
                  <a:schemeClr val="tx2"/>
                </a:solidFill>
              </a:rPr>
              <a:t>, </a:t>
            </a:r>
            <a:r>
              <a:rPr lang="en-US" sz="1800" b="1" u="sng" dirty="0" err="1">
                <a:solidFill>
                  <a:schemeClr val="tx2"/>
                </a:solidFill>
              </a:rPr>
              <a:t>Product_ID</a:t>
            </a:r>
            <a:r>
              <a:rPr lang="en-US" sz="1800" b="1" dirty="0">
                <a:solidFill>
                  <a:schemeClr val="tx2"/>
                </a:solidFill>
              </a:rPr>
              <a:t>), therefore there can be partial dependencies.   </a:t>
            </a:r>
            <a:r>
              <a:rPr lang="en-US" sz="1800" b="1" dirty="0" err="1">
                <a:solidFill>
                  <a:schemeClr val="tx2"/>
                </a:solidFill>
              </a:rPr>
              <a:t>Product_ID</a:t>
            </a:r>
            <a:r>
              <a:rPr lang="en-US" sz="1800" b="1" dirty="0">
                <a:solidFill>
                  <a:schemeClr val="tx2"/>
                </a:solidFill>
              </a:rPr>
              <a:t>, which is a part of PK, determines Description; hence, there is a partial dependency.   Therefore, the relation is not 2NF.   No sense to check for transitive dependencies!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40" tIns="45720" rIns="91440" bIns="45720"/>
          <a:lstStyle/>
          <a:p>
            <a:r>
              <a:rPr lang="en-US" sz="2800" smtClean="0"/>
              <a:t>Product_ID </a:t>
            </a:r>
            <a:r>
              <a:rPr lang="en-US" sz="2800" smtClean="0">
                <a:sym typeface="Wingdings" pitchFamily="2" charset="2"/>
              </a:rPr>
              <a:t> Description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2: Determine NF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3886200"/>
            <a:ext cx="6400800" cy="1360488"/>
            <a:chOff x="576" y="2304"/>
            <a:chExt cx="4032" cy="857"/>
          </a:xfrm>
        </p:grpSpPr>
        <p:graphicFrame>
          <p:nvGraphicFramePr>
            <p:cNvPr id="11266" name="Object 5"/>
            <p:cNvGraphicFramePr>
              <a:graphicFrameLocks noChangeAspect="1"/>
            </p:cNvGraphicFramePr>
            <p:nvPr/>
          </p:nvGraphicFramePr>
          <p:xfrm>
            <a:off x="576" y="2304"/>
            <a:ext cx="4032" cy="857"/>
          </p:xfrm>
          <a:graphic>
            <a:graphicData uri="http://schemas.openxmlformats.org/presentationml/2006/ole">
              <p:oleObj spid="_x0000_s29700" name="Worksheet" r:id="rId3" imgW="2857680" imgH="607680" progId="Excel.Sheet.8">
                <p:embed/>
              </p:oleObj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880" y="2688"/>
              <a:ext cx="816" cy="144"/>
              <a:chOff x="1200" y="2448"/>
              <a:chExt cx="816" cy="144"/>
            </a:xfrm>
          </p:grpSpPr>
          <p:sp>
            <p:nvSpPr>
              <p:cNvPr id="11272" name="Line 7"/>
              <p:cNvSpPr>
                <a:spLocks noChangeShapeType="1"/>
              </p:cNvSpPr>
              <p:nvPr/>
            </p:nvSpPr>
            <p:spPr bwMode="auto">
              <a:xfrm flipV="1">
                <a:off x="1200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11273" name="Line 8"/>
              <p:cNvSpPr>
                <a:spLocks noChangeShapeType="1"/>
              </p:cNvSpPr>
              <p:nvPr/>
            </p:nvSpPr>
            <p:spPr bwMode="auto">
              <a:xfrm flipH="1">
                <a:off x="1200" y="244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11274" name="Line 9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b"/>
              <a:lstStyle/>
              <a:p>
                <a:endParaRPr lang="en-US"/>
              </a:p>
            </p:txBody>
          </p:sp>
        </p:grpSp>
      </p:grpSp>
      <p:sp>
        <p:nvSpPr>
          <p:cNvPr id="246794" name="AutoShape 10"/>
          <p:cNvSpPr>
            <a:spLocks noChangeArrowheads="1"/>
          </p:cNvSpPr>
          <p:nvPr/>
        </p:nvSpPr>
        <p:spPr bwMode="auto">
          <a:xfrm>
            <a:off x="2819400" y="2362200"/>
            <a:ext cx="5791200" cy="1676400"/>
          </a:xfrm>
          <a:prstGeom prst="wedgeEllipseCallout">
            <a:avLst>
              <a:gd name="adj1" fmla="val -33222"/>
              <a:gd name="adj2" fmla="val 74338"/>
            </a:avLst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b"/>
          <a:lstStyle/>
          <a:p>
            <a:pPr algn="ctr" eaLnBrk="1" hangingPunct="1"/>
            <a:r>
              <a:rPr lang="en-US" sz="1800" b="1">
                <a:solidFill>
                  <a:schemeClr val="tx2"/>
                </a:solidFill>
              </a:rPr>
              <a:t>We know that the relation is at least in 1NF, and it is not in 2 NF. Therefore, we conclude that the relation is in 1 NF.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4343400" cy="685800"/>
          </a:xfrm>
          <a:noFill/>
        </p:spPr>
        <p:txBody>
          <a:bodyPr lIns="91440" tIns="45720" rIns="91440" bIns="45720">
            <a:normAutofit fontScale="85000" lnSpcReduction="10000"/>
          </a:bodyPr>
          <a:lstStyle/>
          <a:p>
            <a:r>
              <a:rPr lang="en-US" sz="2800" smtClean="0"/>
              <a:t>Product_ID </a:t>
            </a:r>
            <a:r>
              <a:rPr lang="en-US" sz="2800" smtClean="0">
                <a:sym typeface="Wingdings" pitchFamily="2" charset="2"/>
              </a:rPr>
              <a:t> Description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2: Determine NF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4648200"/>
            <a:ext cx="6400800" cy="1360488"/>
            <a:chOff x="576" y="2304"/>
            <a:chExt cx="4032" cy="857"/>
          </a:xfrm>
        </p:grpSpPr>
        <p:graphicFrame>
          <p:nvGraphicFramePr>
            <p:cNvPr id="12290" name="Object 5"/>
            <p:cNvGraphicFramePr>
              <a:graphicFrameLocks noChangeAspect="1"/>
            </p:cNvGraphicFramePr>
            <p:nvPr/>
          </p:nvGraphicFramePr>
          <p:xfrm>
            <a:off x="576" y="2304"/>
            <a:ext cx="4032" cy="857"/>
          </p:xfrm>
          <a:graphic>
            <a:graphicData uri="http://schemas.openxmlformats.org/presentationml/2006/ole">
              <p:oleObj spid="_x0000_s30724" name="Worksheet" r:id="rId3" imgW="2857680" imgH="607680" progId="Excel.Sheet.8">
                <p:embed/>
              </p:oleObj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880" y="2688"/>
              <a:ext cx="816" cy="144"/>
              <a:chOff x="1200" y="2448"/>
              <a:chExt cx="816" cy="144"/>
            </a:xfrm>
          </p:grpSpPr>
          <p:sp>
            <p:nvSpPr>
              <p:cNvPr id="12296" name="Line 7"/>
              <p:cNvSpPr>
                <a:spLocks noChangeShapeType="1"/>
              </p:cNvSpPr>
              <p:nvPr/>
            </p:nvSpPr>
            <p:spPr bwMode="auto">
              <a:xfrm flipV="1">
                <a:off x="1200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12297" name="Line 8"/>
              <p:cNvSpPr>
                <a:spLocks noChangeShapeType="1"/>
              </p:cNvSpPr>
              <p:nvPr/>
            </p:nvSpPr>
            <p:spPr bwMode="auto">
              <a:xfrm flipH="1">
                <a:off x="1200" y="244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12298" name="Line 9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b"/>
              <a:lstStyle/>
              <a:p>
                <a:endParaRPr lang="en-US"/>
              </a:p>
            </p:txBody>
          </p:sp>
        </p:grpSp>
      </p:grpSp>
      <p:sp>
        <p:nvSpPr>
          <p:cNvPr id="247818" name="AutoShape 10"/>
          <p:cNvSpPr>
            <a:spLocks noChangeArrowheads="1"/>
          </p:cNvSpPr>
          <p:nvPr/>
        </p:nvSpPr>
        <p:spPr bwMode="auto">
          <a:xfrm>
            <a:off x="1905000" y="2209800"/>
            <a:ext cx="6781800" cy="2819400"/>
          </a:xfrm>
          <a:prstGeom prst="wedgeEllipseCallout">
            <a:avLst>
              <a:gd name="adj1" fmla="val -36306"/>
              <a:gd name="adj2" fmla="val 53491"/>
            </a:avLst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b"/>
          <a:lstStyle/>
          <a:p>
            <a:pPr marL="457200" indent="-457200" algn="ctr" eaLnBrk="1" hangingPunct="1"/>
            <a:r>
              <a:rPr lang="en-US" sz="1800" b="1">
                <a:solidFill>
                  <a:schemeClr val="tx2"/>
                </a:solidFill>
              </a:rPr>
              <a:t>In your solution you will write the following justification:</a:t>
            </a:r>
          </a:p>
          <a:p>
            <a:pPr marL="457200" indent="-457200" algn="ctr" eaLnBrk="1" hangingPunct="1"/>
            <a:r>
              <a:rPr lang="en-US" sz="1800" b="1">
                <a:solidFill>
                  <a:schemeClr val="tx2"/>
                </a:solidFill>
              </a:rPr>
              <a:t>1) No M/V attributes, therefore at least 1NF</a:t>
            </a:r>
          </a:p>
          <a:p>
            <a:pPr marL="457200" indent="-457200" algn="ctr" eaLnBrk="1" hangingPunct="1"/>
            <a:r>
              <a:rPr lang="en-US" sz="1800" b="1">
                <a:solidFill>
                  <a:schemeClr val="tx2"/>
                </a:solidFill>
              </a:rPr>
              <a:t>2) There is a partial dependency (Product_ID </a:t>
            </a:r>
            <a:r>
              <a:rPr lang="en-US" sz="1800" b="1">
                <a:solidFill>
                  <a:schemeClr val="tx2"/>
                </a:solidFill>
                <a:sym typeface="Wingdings" pitchFamily="2" charset="2"/>
              </a:rPr>
              <a:t> Description)</a:t>
            </a:r>
            <a:r>
              <a:rPr lang="en-US" sz="1800" b="1">
                <a:solidFill>
                  <a:schemeClr val="tx2"/>
                </a:solidFill>
              </a:rPr>
              <a:t>, therefore not in 2NF</a:t>
            </a:r>
          </a:p>
          <a:p>
            <a:pPr marL="457200" indent="-457200" algn="ctr" eaLnBrk="1" hangingPunct="1"/>
            <a:r>
              <a:rPr lang="en-US" sz="1800" b="1">
                <a:solidFill>
                  <a:schemeClr val="tx2"/>
                </a:solidFill>
              </a:rPr>
              <a:t>Conclusion: The relation is in 1NF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endParaRPr lang="en-US" sz="9600" b="1" i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>
              <a:buFont typeface="Arial" pitchFamily="34" charset="0"/>
              <a:buNone/>
            </a:pPr>
            <a:r>
              <a:rPr lang="en-US" sz="9600" b="1" i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Thanks</a:t>
            </a:r>
            <a:endParaRPr lang="en-US" sz="9600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1817-58E0-4443-A615-C82282533BA8}" type="datetime1">
              <a:rPr lang="en-US" smtClean="0"/>
              <a:pPr/>
              <a:t>05-Dec-21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051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>
          <a:xfrm>
            <a:off x="527050" y="390525"/>
            <a:ext cx="8077200" cy="609600"/>
          </a:xfrm>
        </p:spPr>
        <p:txBody>
          <a:bodyPr/>
          <a:lstStyle/>
          <a:p>
            <a:r>
              <a:rPr lang="en-US" dirty="0" smtClean="0"/>
              <a:t>Repetition Anomaly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>
          <a:xfrm>
            <a:off x="584200" y="1241424"/>
            <a:ext cx="8001000" cy="5197475"/>
          </a:xfrm>
        </p:spPr>
        <p:txBody>
          <a:bodyPr/>
          <a:lstStyle/>
          <a:p>
            <a:r>
              <a:rPr lang="en-US" sz="2400" dirty="0" smtClean="0"/>
              <a:t>The NAME,TITLE, SAL attribute values are repeated for each project that the employee is involved in.</a:t>
            </a:r>
          </a:p>
          <a:p>
            <a:pPr lvl="1"/>
            <a:r>
              <a:rPr lang="en-US" sz="2000" dirty="0" smtClean="0"/>
              <a:t>Waste of space</a:t>
            </a:r>
          </a:p>
          <a:p>
            <a:pPr lvl="1"/>
            <a:r>
              <a:rPr lang="en-US" sz="2000" dirty="0" smtClean="0"/>
              <a:t>Complicates updates</a:t>
            </a:r>
          </a:p>
          <a:p>
            <a:pPr lvl="1"/>
            <a:r>
              <a:rPr lang="en-US" sz="2000" dirty="0" smtClean="0"/>
              <a:t>Contrary to the spirit of databases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175225" y="3496861"/>
            <a:ext cx="6808716" cy="3149599"/>
            <a:chOff x="973104" y="5655368"/>
            <a:chExt cx="7041464" cy="3908579"/>
          </a:xfrm>
        </p:grpSpPr>
        <p:sp>
          <p:nvSpPr>
            <p:cNvPr id="29701" name="Rectangle 107"/>
            <p:cNvSpPr>
              <a:spLocks noChangeArrowheads="1"/>
            </p:cNvSpPr>
            <p:nvPr/>
          </p:nvSpPr>
          <p:spPr bwMode="auto">
            <a:xfrm>
              <a:off x="1056642" y="6068907"/>
              <a:ext cx="6957926" cy="34860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>
                <a:latin typeface="Book Antiqua" pitchFamily="18" charset="0"/>
              </a:endParaRPr>
            </a:p>
          </p:txBody>
        </p:sp>
        <p:sp>
          <p:nvSpPr>
            <p:cNvPr id="29702" name="Rectangle 108"/>
            <p:cNvSpPr>
              <a:spLocks noChangeArrowheads="1"/>
            </p:cNvSpPr>
            <p:nvPr/>
          </p:nvSpPr>
          <p:spPr bwMode="auto">
            <a:xfrm>
              <a:off x="1099540" y="6231467"/>
              <a:ext cx="550974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u="sng" dirty="0">
                  <a:solidFill>
                    <a:srgbClr val="000000"/>
                  </a:solidFill>
                </a:rPr>
                <a:t>ENO</a:t>
              </a:r>
            </a:p>
          </p:txBody>
        </p:sp>
        <p:sp>
          <p:nvSpPr>
            <p:cNvPr id="29703" name="Rectangle 109"/>
            <p:cNvSpPr>
              <a:spLocks noChangeArrowheads="1"/>
            </p:cNvSpPr>
            <p:nvPr/>
          </p:nvSpPr>
          <p:spPr bwMode="auto">
            <a:xfrm>
              <a:off x="973104" y="5655368"/>
              <a:ext cx="657463" cy="411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>
                  <a:solidFill>
                    <a:srgbClr val="0033CC"/>
                  </a:solidFill>
                </a:rPr>
                <a:t>EMP</a:t>
              </a:r>
            </a:p>
          </p:txBody>
        </p:sp>
        <p:sp>
          <p:nvSpPr>
            <p:cNvPr id="29704" name="Rectangle 110"/>
            <p:cNvSpPr>
              <a:spLocks noChangeArrowheads="1"/>
            </p:cNvSpPr>
            <p:nvPr/>
          </p:nvSpPr>
          <p:spPr bwMode="auto">
            <a:xfrm>
              <a:off x="1749781" y="6231467"/>
              <a:ext cx="791734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ENAME</a:t>
              </a:r>
            </a:p>
          </p:txBody>
        </p:sp>
        <p:sp>
          <p:nvSpPr>
            <p:cNvPr id="29705" name="Rectangle 111"/>
            <p:cNvSpPr>
              <a:spLocks noChangeArrowheads="1"/>
            </p:cNvSpPr>
            <p:nvPr/>
          </p:nvSpPr>
          <p:spPr bwMode="auto">
            <a:xfrm>
              <a:off x="2887701" y="6231467"/>
              <a:ext cx="645116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TITLE</a:t>
              </a:r>
            </a:p>
          </p:txBody>
        </p:sp>
        <p:sp>
          <p:nvSpPr>
            <p:cNvPr id="29706" name="Rectangle 112"/>
            <p:cNvSpPr>
              <a:spLocks noChangeArrowheads="1"/>
            </p:cNvSpPr>
            <p:nvPr/>
          </p:nvSpPr>
          <p:spPr bwMode="auto">
            <a:xfrm>
              <a:off x="4188178" y="6231467"/>
              <a:ext cx="503129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SAL</a:t>
              </a:r>
            </a:p>
          </p:txBody>
        </p:sp>
        <p:sp>
          <p:nvSpPr>
            <p:cNvPr id="29707" name="Line 113"/>
            <p:cNvSpPr>
              <a:spLocks noChangeShapeType="1"/>
            </p:cNvSpPr>
            <p:nvPr/>
          </p:nvSpPr>
          <p:spPr bwMode="auto">
            <a:xfrm>
              <a:off x="17610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9708" name="Line 114"/>
            <p:cNvSpPr>
              <a:spLocks noChangeShapeType="1"/>
            </p:cNvSpPr>
            <p:nvPr/>
          </p:nvSpPr>
          <p:spPr bwMode="auto">
            <a:xfrm>
              <a:off x="2898988" y="6077938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9709" name="Line 115"/>
            <p:cNvSpPr>
              <a:spLocks noChangeShapeType="1"/>
            </p:cNvSpPr>
            <p:nvPr/>
          </p:nvSpPr>
          <p:spPr bwMode="auto">
            <a:xfrm>
              <a:off x="41994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9710" name="Rectangle 116"/>
            <p:cNvSpPr>
              <a:spLocks noChangeArrowheads="1"/>
            </p:cNvSpPr>
            <p:nvPr/>
          </p:nvSpPr>
          <p:spPr bwMode="auto">
            <a:xfrm>
              <a:off x="1840090" y="6899768"/>
              <a:ext cx="674441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J. Doe</a:t>
              </a:r>
            </a:p>
          </p:txBody>
        </p:sp>
        <p:sp>
          <p:nvSpPr>
            <p:cNvPr id="29711" name="Rectangle 117"/>
            <p:cNvSpPr>
              <a:spLocks noChangeArrowheads="1"/>
            </p:cNvSpPr>
            <p:nvPr/>
          </p:nvSpPr>
          <p:spPr bwMode="auto">
            <a:xfrm>
              <a:off x="2887701" y="6899768"/>
              <a:ext cx="1010888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Elect. Eng.</a:t>
              </a:r>
            </a:p>
          </p:txBody>
        </p:sp>
        <p:sp>
          <p:nvSpPr>
            <p:cNvPr id="29712" name="Rectangle 118"/>
            <p:cNvSpPr>
              <a:spLocks noChangeArrowheads="1"/>
            </p:cNvSpPr>
            <p:nvPr/>
          </p:nvSpPr>
          <p:spPr bwMode="auto">
            <a:xfrm>
              <a:off x="4188178" y="6899768"/>
              <a:ext cx="654376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40000</a:t>
              </a:r>
            </a:p>
          </p:txBody>
        </p:sp>
        <p:sp>
          <p:nvSpPr>
            <p:cNvPr id="29713" name="Rectangle 119"/>
            <p:cNvSpPr>
              <a:spLocks noChangeArrowheads="1"/>
            </p:cNvSpPr>
            <p:nvPr/>
          </p:nvSpPr>
          <p:spPr bwMode="auto">
            <a:xfrm>
              <a:off x="1840090" y="7134578"/>
              <a:ext cx="856554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M. Smith</a:t>
              </a:r>
            </a:p>
          </p:txBody>
        </p:sp>
        <p:sp>
          <p:nvSpPr>
            <p:cNvPr id="29714" name="Rectangle 120"/>
            <p:cNvSpPr>
              <a:spLocks noChangeArrowheads="1"/>
            </p:cNvSpPr>
            <p:nvPr/>
          </p:nvSpPr>
          <p:spPr bwMode="auto">
            <a:xfrm>
              <a:off x="4188178" y="7134578"/>
              <a:ext cx="654376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34000</a:t>
              </a:r>
            </a:p>
          </p:txBody>
        </p:sp>
        <p:sp>
          <p:nvSpPr>
            <p:cNvPr id="29715" name="Rectangle 121"/>
            <p:cNvSpPr>
              <a:spLocks noChangeArrowheads="1"/>
            </p:cNvSpPr>
            <p:nvPr/>
          </p:nvSpPr>
          <p:spPr bwMode="auto">
            <a:xfrm>
              <a:off x="1840090" y="7387448"/>
              <a:ext cx="856554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M. Smith</a:t>
              </a:r>
            </a:p>
          </p:txBody>
        </p:sp>
        <p:sp>
          <p:nvSpPr>
            <p:cNvPr id="29716" name="Rectangle 122"/>
            <p:cNvSpPr>
              <a:spLocks noChangeArrowheads="1"/>
            </p:cNvSpPr>
            <p:nvPr/>
          </p:nvSpPr>
          <p:spPr bwMode="auto">
            <a:xfrm>
              <a:off x="2887701" y="7134578"/>
              <a:ext cx="742347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Analyst</a:t>
              </a:r>
            </a:p>
          </p:txBody>
        </p:sp>
        <p:sp>
          <p:nvSpPr>
            <p:cNvPr id="29717" name="Rectangle 123"/>
            <p:cNvSpPr>
              <a:spLocks noChangeArrowheads="1"/>
            </p:cNvSpPr>
            <p:nvPr/>
          </p:nvSpPr>
          <p:spPr bwMode="auto">
            <a:xfrm>
              <a:off x="2887701" y="7387448"/>
              <a:ext cx="742347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Analyst</a:t>
              </a:r>
            </a:p>
          </p:txBody>
        </p:sp>
        <p:sp>
          <p:nvSpPr>
            <p:cNvPr id="29718" name="Rectangle 124"/>
            <p:cNvSpPr>
              <a:spLocks noChangeArrowheads="1"/>
            </p:cNvSpPr>
            <p:nvPr/>
          </p:nvSpPr>
          <p:spPr bwMode="auto">
            <a:xfrm>
              <a:off x="4188178" y="7387448"/>
              <a:ext cx="654376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34000</a:t>
              </a:r>
            </a:p>
          </p:txBody>
        </p:sp>
        <p:sp>
          <p:nvSpPr>
            <p:cNvPr id="29719" name="Rectangle 125"/>
            <p:cNvSpPr>
              <a:spLocks noChangeArrowheads="1"/>
            </p:cNvSpPr>
            <p:nvPr/>
          </p:nvSpPr>
          <p:spPr bwMode="auto">
            <a:xfrm>
              <a:off x="1840090" y="7622258"/>
              <a:ext cx="674441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A. Lee</a:t>
              </a:r>
            </a:p>
          </p:txBody>
        </p:sp>
        <p:sp>
          <p:nvSpPr>
            <p:cNvPr id="29720" name="Rectangle 126"/>
            <p:cNvSpPr>
              <a:spLocks noChangeArrowheads="1"/>
            </p:cNvSpPr>
            <p:nvPr/>
          </p:nvSpPr>
          <p:spPr bwMode="auto">
            <a:xfrm>
              <a:off x="2887701" y="7622258"/>
              <a:ext cx="1047929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Mech. Eng.</a:t>
              </a:r>
            </a:p>
          </p:txBody>
        </p:sp>
        <p:sp>
          <p:nvSpPr>
            <p:cNvPr id="29721" name="Rectangle 127"/>
            <p:cNvSpPr>
              <a:spLocks noChangeArrowheads="1"/>
            </p:cNvSpPr>
            <p:nvPr/>
          </p:nvSpPr>
          <p:spPr bwMode="auto">
            <a:xfrm>
              <a:off x="4188178" y="7622258"/>
              <a:ext cx="654376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27000</a:t>
              </a:r>
            </a:p>
          </p:txBody>
        </p:sp>
        <p:sp>
          <p:nvSpPr>
            <p:cNvPr id="29722" name="Rectangle 128"/>
            <p:cNvSpPr>
              <a:spLocks noChangeArrowheads="1"/>
            </p:cNvSpPr>
            <p:nvPr/>
          </p:nvSpPr>
          <p:spPr bwMode="auto">
            <a:xfrm>
              <a:off x="1840090" y="7875128"/>
              <a:ext cx="674441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A. Lee</a:t>
              </a:r>
            </a:p>
          </p:txBody>
        </p:sp>
        <p:sp>
          <p:nvSpPr>
            <p:cNvPr id="29723" name="Rectangle 129"/>
            <p:cNvSpPr>
              <a:spLocks noChangeArrowheads="1"/>
            </p:cNvSpPr>
            <p:nvPr/>
          </p:nvSpPr>
          <p:spPr bwMode="auto">
            <a:xfrm>
              <a:off x="2887701" y="7875128"/>
              <a:ext cx="1047929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Mech. Eng.</a:t>
              </a:r>
            </a:p>
          </p:txBody>
        </p:sp>
        <p:sp>
          <p:nvSpPr>
            <p:cNvPr id="29724" name="Rectangle 130"/>
            <p:cNvSpPr>
              <a:spLocks noChangeArrowheads="1"/>
            </p:cNvSpPr>
            <p:nvPr/>
          </p:nvSpPr>
          <p:spPr bwMode="auto">
            <a:xfrm>
              <a:off x="4188178" y="7875128"/>
              <a:ext cx="654376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27000</a:t>
              </a:r>
            </a:p>
          </p:txBody>
        </p:sp>
        <p:sp>
          <p:nvSpPr>
            <p:cNvPr id="29725" name="Rectangle 131"/>
            <p:cNvSpPr>
              <a:spLocks noChangeArrowheads="1"/>
            </p:cNvSpPr>
            <p:nvPr/>
          </p:nvSpPr>
          <p:spPr bwMode="auto">
            <a:xfrm>
              <a:off x="1840090" y="8109939"/>
              <a:ext cx="770127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J. Miller</a:t>
              </a:r>
            </a:p>
          </p:txBody>
        </p:sp>
        <p:sp>
          <p:nvSpPr>
            <p:cNvPr id="29726" name="Rectangle 132"/>
            <p:cNvSpPr>
              <a:spLocks noChangeArrowheads="1"/>
            </p:cNvSpPr>
            <p:nvPr/>
          </p:nvSpPr>
          <p:spPr bwMode="auto">
            <a:xfrm>
              <a:off x="2887701" y="8109939"/>
              <a:ext cx="1132811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Programmer</a:t>
              </a:r>
            </a:p>
          </p:txBody>
        </p:sp>
        <p:sp>
          <p:nvSpPr>
            <p:cNvPr id="29727" name="Rectangle 133"/>
            <p:cNvSpPr>
              <a:spLocks noChangeArrowheads="1"/>
            </p:cNvSpPr>
            <p:nvPr/>
          </p:nvSpPr>
          <p:spPr bwMode="auto">
            <a:xfrm>
              <a:off x="4188178" y="8109939"/>
              <a:ext cx="654376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24000</a:t>
              </a:r>
            </a:p>
          </p:txBody>
        </p:sp>
        <p:sp>
          <p:nvSpPr>
            <p:cNvPr id="29728" name="Rectangle 134"/>
            <p:cNvSpPr>
              <a:spLocks noChangeArrowheads="1"/>
            </p:cNvSpPr>
            <p:nvPr/>
          </p:nvSpPr>
          <p:spPr bwMode="auto">
            <a:xfrm>
              <a:off x="1840090" y="8362808"/>
              <a:ext cx="876617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B. Casey</a:t>
              </a:r>
            </a:p>
          </p:txBody>
        </p:sp>
        <p:sp>
          <p:nvSpPr>
            <p:cNvPr id="29729" name="Rectangle 135"/>
            <p:cNvSpPr>
              <a:spLocks noChangeArrowheads="1"/>
            </p:cNvSpPr>
            <p:nvPr/>
          </p:nvSpPr>
          <p:spPr bwMode="auto">
            <a:xfrm>
              <a:off x="2887701" y="8362808"/>
              <a:ext cx="995208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Syst. Anal.</a:t>
              </a:r>
            </a:p>
          </p:txBody>
        </p:sp>
        <p:sp>
          <p:nvSpPr>
            <p:cNvPr id="29730" name="Rectangle 136"/>
            <p:cNvSpPr>
              <a:spLocks noChangeArrowheads="1"/>
            </p:cNvSpPr>
            <p:nvPr/>
          </p:nvSpPr>
          <p:spPr bwMode="auto">
            <a:xfrm>
              <a:off x="4188178" y="8362808"/>
              <a:ext cx="654376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34000</a:t>
              </a:r>
            </a:p>
          </p:txBody>
        </p:sp>
        <p:sp>
          <p:nvSpPr>
            <p:cNvPr id="29731" name="Rectangle 137"/>
            <p:cNvSpPr>
              <a:spLocks noChangeArrowheads="1"/>
            </p:cNvSpPr>
            <p:nvPr/>
          </p:nvSpPr>
          <p:spPr bwMode="auto">
            <a:xfrm>
              <a:off x="1840090" y="8633743"/>
              <a:ext cx="683701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L. Chu</a:t>
              </a:r>
            </a:p>
          </p:txBody>
        </p:sp>
        <p:sp>
          <p:nvSpPr>
            <p:cNvPr id="29732" name="Rectangle 138"/>
            <p:cNvSpPr>
              <a:spLocks noChangeArrowheads="1"/>
            </p:cNvSpPr>
            <p:nvPr/>
          </p:nvSpPr>
          <p:spPr bwMode="auto">
            <a:xfrm>
              <a:off x="2887701" y="8633743"/>
              <a:ext cx="1010888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Elect. Eng.</a:t>
              </a:r>
            </a:p>
          </p:txBody>
        </p:sp>
        <p:sp>
          <p:nvSpPr>
            <p:cNvPr id="29733" name="Rectangle 139"/>
            <p:cNvSpPr>
              <a:spLocks noChangeArrowheads="1"/>
            </p:cNvSpPr>
            <p:nvPr/>
          </p:nvSpPr>
          <p:spPr bwMode="auto">
            <a:xfrm>
              <a:off x="4188178" y="8633743"/>
              <a:ext cx="654376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40000</a:t>
              </a:r>
            </a:p>
          </p:txBody>
        </p:sp>
        <p:sp>
          <p:nvSpPr>
            <p:cNvPr id="29734" name="Rectangle 140"/>
            <p:cNvSpPr>
              <a:spLocks noChangeArrowheads="1"/>
            </p:cNvSpPr>
            <p:nvPr/>
          </p:nvSpPr>
          <p:spPr bwMode="auto">
            <a:xfrm>
              <a:off x="1840090" y="8922738"/>
              <a:ext cx="828774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R. Davis</a:t>
              </a:r>
            </a:p>
          </p:txBody>
        </p:sp>
        <p:sp>
          <p:nvSpPr>
            <p:cNvPr id="29735" name="Rectangle 141"/>
            <p:cNvSpPr>
              <a:spLocks noChangeArrowheads="1"/>
            </p:cNvSpPr>
            <p:nvPr/>
          </p:nvSpPr>
          <p:spPr bwMode="auto">
            <a:xfrm>
              <a:off x="2887701" y="8922738"/>
              <a:ext cx="1047929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Mech. Eng.</a:t>
              </a:r>
            </a:p>
          </p:txBody>
        </p:sp>
        <p:sp>
          <p:nvSpPr>
            <p:cNvPr id="29736" name="Rectangle 142"/>
            <p:cNvSpPr>
              <a:spLocks noChangeArrowheads="1"/>
            </p:cNvSpPr>
            <p:nvPr/>
          </p:nvSpPr>
          <p:spPr bwMode="auto">
            <a:xfrm>
              <a:off x="4188178" y="8922738"/>
              <a:ext cx="654376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27000</a:t>
              </a:r>
            </a:p>
          </p:txBody>
        </p:sp>
        <p:sp>
          <p:nvSpPr>
            <p:cNvPr id="29737" name="Rectangle 143"/>
            <p:cNvSpPr>
              <a:spLocks noChangeArrowheads="1"/>
            </p:cNvSpPr>
            <p:nvPr/>
          </p:nvSpPr>
          <p:spPr bwMode="auto">
            <a:xfrm>
              <a:off x="1099540" y="6899768"/>
              <a:ext cx="387379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E1</a:t>
              </a:r>
            </a:p>
          </p:txBody>
        </p:sp>
        <p:sp>
          <p:nvSpPr>
            <p:cNvPr id="29738" name="Rectangle 144"/>
            <p:cNvSpPr>
              <a:spLocks noChangeArrowheads="1"/>
            </p:cNvSpPr>
            <p:nvPr/>
          </p:nvSpPr>
          <p:spPr bwMode="auto">
            <a:xfrm>
              <a:off x="1099540" y="7134578"/>
              <a:ext cx="387379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E2</a:t>
              </a:r>
            </a:p>
          </p:txBody>
        </p:sp>
        <p:sp>
          <p:nvSpPr>
            <p:cNvPr id="29739" name="Rectangle 145"/>
            <p:cNvSpPr>
              <a:spLocks noChangeArrowheads="1"/>
            </p:cNvSpPr>
            <p:nvPr/>
          </p:nvSpPr>
          <p:spPr bwMode="auto">
            <a:xfrm>
              <a:off x="1099540" y="7387448"/>
              <a:ext cx="387379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E2</a:t>
              </a:r>
            </a:p>
          </p:txBody>
        </p:sp>
        <p:sp>
          <p:nvSpPr>
            <p:cNvPr id="29740" name="Rectangle 146"/>
            <p:cNvSpPr>
              <a:spLocks noChangeArrowheads="1"/>
            </p:cNvSpPr>
            <p:nvPr/>
          </p:nvSpPr>
          <p:spPr bwMode="auto">
            <a:xfrm>
              <a:off x="1099540" y="7622258"/>
              <a:ext cx="387379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E3</a:t>
              </a:r>
            </a:p>
          </p:txBody>
        </p:sp>
        <p:sp>
          <p:nvSpPr>
            <p:cNvPr id="29741" name="Rectangle 147"/>
            <p:cNvSpPr>
              <a:spLocks noChangeArrowheads="1"/>
            </p:cNvSpPr>
            <p:nvPr/>
          </p:nvSpPr>
          <p:spPr bwMode="auto">
            <a:xfrm>
              <a:off x="1099540" y="7875128"/>
              <a:ext cx="387379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E3</a:t>
              </a:r>
            </a:p>
          </p:txBody>
        </p:sp>
        <p:sp>
          <p:nvSpPr>
            <p:cNvPr id="29742" name="Rectangle 148"/>
            <p:cNvSpPr>
              <a:spLocks noChangeArrowheads="1"/>
            </p:cNvSpPr>
            <p:nvPr/>
          </p:nvSpPr>
          <p:spPr bwMode="auto">
            <a:xfrm>
              <a:off x="1099540" y="8109939"/>
              <a:ext cx="387379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E4</a:t>
              </a:r>
            </a:p>
          </p:txBody>
        </p:sp>
        <p:sp>
          <p:nvSpPr>
            <p:cNvPr id="29743" name="Rectangle 149"/>
            <p:cNvSpPr>
              <a:spLocks noChangeArrowheads="1"/>
            </p:cNvSpPr>
            <p:nvPr/>
          </p:nvSpPr>
          <p:spPr bwMode="auto">
            <a:xfrm>
              <a:off x="1099540" y="8362808"/>
              <a:ext cx="387379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E5</a:t>
              </a:r>
            </a:p>
          </p:txBody>
        </p:sp>
        <p:sp>
          <p:nvSpPr>
            <p:cNvPr id="29744" name="Rectangle 150"/>
            <p:cNvSpPr>
              <a:spLocks noChangeArrowheads="1"/>
            </p:cNvSpPr>
            <p:nvPr/>
          </p:nvSpPr>
          <p:spPr bwMode="auto">
            <a:xfrm>
              <a:off x="1099540" y="8633743"/>
              <a:ext cx="387379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E6</a:t>
              </a:r>
            </a:p>
          </p:txBody>
        </p:sp>
        <p:sp>
          <p:nvSpPr>
            <p:cNvPr id="29745" name="Rectangle 151"/>
            <p:cNvSpPr>
              <a:spLocks noChangeArrowheads="1"/>
            </p:cNvSpPr>
            <p:nvPr/>
          </p:nvSpPr>
          <p:spPr bwMode="auto">
            <a:xfrm>
              <a:off x="1099540" y="8922738"/>
              <a:ext cx="387379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E7</a:t>
              </a:r>
            </a:p>
          </p:txBody>
        </p:sp>
        <p:sp>
          <p:nvSpPr>
            <p:cNvPr id="29746" name="Rectangle 152"/>
            <p:cNvSpPr>
              <a:spLocks noChangeArrowheads="1"/>
            </p:cNvSpPr>
            <p:nvPr/>
          </p:nvSpPr>
          <p:spPr bwMode="auto">
            <a:xfrm>
              <a:off x="1099540" y="9175609"/>
              <a:ext cx="387379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E8</a:t>
              </a:r>
            </a:p>
          </p:txBody>
        </p:sp>
        <p:sp>
          <p:nvSpPr>
            <p:cNvPr id="29747" name="Rectangle 153"/>
            <p:cNvSpPr>
              <a:spLocks noChangeArrowheads="1"/>
            </p:cNvSpPr>
            <p:nvPr/>
          </p:nvSpPr>
          <p:spPr bwMode="auto">
            <a:xfrm>
              <a:off x="1840090" y="9175609"/>
              <a:ext cx="817971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J. Jones</a:t>
              </a:r>
            </a:p>
          </p:txBody>
        </p:sp>
        <p:sp>
          <p:nvSpPr>
            <p:cNvPr id="29748" name="Rectangle 154"/>
            <p:cNvSpPr>
              <a:spLocks noChangeArrowheads="1"/>
            </p:cNvSpPr>
            <p:nvPr/>
          </p:nvSpPr>
          <p:spPr bwMode="auto">
            <a:xfrm>
              <a:off x="2887701" y="9157548"/>
              <a:ext cx="995208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Syst. Anal.</a:t>
              </a:r>
            </a:p>
          </p:txBody>
        </p:sp>
        <p:sp>
          <p:nvSpPr>
            <p:cNvPr id="29749" name="Rectangle 155"/>
            <p:cNvSpPr>
              <a:spLocks noChangeArrowheads="1"/>
            </p:cNvSpPr>
            <p:nvPr/>
          </p:nvSpPr>
          <p:spPr bwMode="auto">
            <a:xfrm>
              <a:off x="4188178" y="9175609"/>
              <a:ext cx="654376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34000</a:t>
              </a:r>
            </a:p>
          </p:txBody>
        </p:sp>
        <p:sp>
          <p:nvSpPr>
            <p:cNvPr id="29750" name="Line 156"/>
            <p:cNvSpPr>
              <a:spLocks noChangeShapeType="1"/>
            </p:cNvSpPr>
            <p:nvPr/>
          </p:nvSpPr>
          <p:spPr bwMode="auto">
            <a:xfrm>
              <a:off x="5120641" y="6692054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9751" name="Line 157"/>
            <p:cNvSpPr>
              <a:spLocks noChangeShapeType="1"/>
            </p:cNvSpPr>
            <p:nvPr/>
          </p:nvSpPr>
          <p:spPr bwMode="auto">
            <a:xfrm>
              <a:off x="17610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9752" name="Line 158"/>
            <p:cNvSpPr>
              <a:spLocks noChangeShapeType="1"/>
            </p:cNvSpPr>
            <p:nvPr/>
          </p:nvSpPr>
          <p:spPr bwMode="auto">
            <a:xfrm>
              <a:off x="289898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9753" name="Line 159"/>
            <p:cNvSpPr>
              <a:spLocks noChangeShapeType="1"/>
            </p:cNvSpPr>
            <p:nvPr/>
          </p:nvSpPr>
          <p:spPr bwMode="auto">
            <a:xfrm>
              <a:off x="41994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9754" name="Rectangle 160"/>
            <p:cNvSpPr>
              <a:spLocks noChangeArrowheads="1"/>
            </p:cNvSpPr>
            <p:nvPr/>
          </p:nvSpPr>
          <p:spPr bwMode="auto">
            <a:xfrm>
              <a:off x="7385040" y="7130062"/>
              <a:ext cx="367316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24</a:t>
              </a:r>
            </a:p>
          </p:txBody>
        </p:sp>
        <p:sp>
          <p:nvSpPr>
            <p:cNvPr id="29755" name="Rectangle 161"/>
            <p:cNvSpPr>
              <a:spLocks noChangeArrowheads="1"/>
            </p:cNvSpPr>
            <p:nvPr/>
          </p:nvSpPr>
          <p:spPr bwMode="auto">
            <a:xfrm>
              <a:off x="5134248" y="6267590"/>
              <a:ext cx="550974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u="sng" dirty="0">
                  <a:solidFill>
                    <a:srgbClr val="000000"/>
                  </a:solidFill>
                </a:rPr>
                <a:t>PNO</a:t>
              </a:r>
            </a:p>
          </p:txBody>
        </p:sp>
        <p:sp>
          <p:nvSpPr>
            <p:cNvPr id="29756" name="Rectangle 162"/>
            <p:cNvSpPr>
              <a:spLocks noChangeArrowheads="1"/>
            </p:cNvSpPr>
            <p:nvPr/>
          </p:nvSpPr>
          <p:spPr bwMode="auto">
            <a:xfrm>
              <a:off x="5980040" y="6267590"/>
              <a:ext cx="648203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RESP</a:t>
              </a:r>
            </a:p>
          </p:txBody>
        </p:sp>
        <p:sp>
          <p:nvSpPr>
            <p:cNvPr id="29757" name="Rectangle 163"/>
            <p:cNvSpPr>
              <a:spLocks noChangeArrowheads="1"/>
            </p:cNvSpPr>
            <p:nvPr/>
          </p:nvSpPr>
          <p:spPr bwMode="auto">
            <a:xfrm>
              <a:off x="7222480" y="6267590"/>
              <a:ext cx="550974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DUR</a:t>
              </a:r>
            </a:p>
          </p:txBody>
        </p:sp>
        <p:sp>
          <p:nvSpPr>
            <p:cNvPr id="29758" name="Rectangle 164"/>
            <p:cNvSpPr>
              <a:spLocks noChangeArrowheads="1"/>
            </p:cNvSpPr>
            <p:nvPr/>
          </p:nvSpPr>
          <p:spPr bwMode="auto">
            <a:xfrm>
              <a:off x="5278746" y="6895254"/>
              <a:ext cx="387379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29759" name="Rectangle 165"/>
            <p:cNvSpPr>
              <a:spLocks noChangeArrowheads="1"/>
            </p:cNvSpPr>
            <p:nvPr/>
          </p:nvSpPr>
          <p:spPr bwMode="auto">
            <a:xfrm>
              <a:off x="6070352" y="6895254"/>
              <a:ext cx="855011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Manager</a:t>
              </a:r>
            </a:p>
          </p:txBody>
        </p:sp>
        <p:sp>
          <p:nvSpPr>
            <p:cNvPr id="29760" name="Rectangle 166"/>
            <p:cNvSpPr>
              <a:spLocks noChangeArrowheads="1"/>
            </p:cNvSpPr>
            <p:nvPr/>
          </p:nvSpPr>
          <p:spPr bwMode="auto">
            <a:xfrm>
              <a:off x="7385041" y="6895254"/>
              <a:ext cx="367316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29761" name="Rectangle 167"/>
            <p:cNvSpPr>
              <a:spLocks noChangeArrowheads="1"/>
            </p:cNvSpPr>
            <p:nvPr/>
          </p:nvSpPr>
          <p:spPr bwMode="auto">
            <a:xfrm>
              <a:off x="5278746" y="7130062"/>
              <a:ext cx="387379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29762" name="Rectangle 168"/>
            <p:cNvSpPr>
              <a:spLocks noChangeArrowheads="1"/>
            </p:cNvSpPr>
            <p:nvPr/>
          </p:nvSpPr>
          <p:spPr bwMode="auto">
            <a:xfrm>
              <a:off x="6070352" y="7130062"/>
              <a:ext cx="742347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Analyst</a:t>
              </a:r>
            </a:p>
          </p:txBody>
        </p:sp>
        <p:sp>
          <p:nvSpPr>
            <p:cNvPr id="29763" name="Rectangle 169"/>
            <p:cNvSpPr>
              <a:spLocks noChangeArrowheads="1"/>
            </p:cNvSpPr>
            <p:nvPr/>
          </p:nvSpPr>
          <p:spPr bwMode="auto">
            <a:xfrm>
              <a:off x="5278746" y="7382934"/>
              <a:ext cx="387379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29764" name="Rectangle 170"/>
            <p:cNvSpPr>
              <a:spLocks noChangeArrowheads="1"/>
            </p:cNvSpPr>
            <p:nvPr/>
          </p:nvSpPr>
          <p:spPr bwMode="auto">
            <a:xfrm>
              <a:off x="6070352" y="7382934"/>
              <a:ext cx="742347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Analyst</a:t>
              </a:r>
            </a:p>
          </p:txBody>
        </p:sp>
        <p:sp>
          <p:nvSpPr>
            <p:cNvPr id="29765" name="Rectangle 171"/>
            <p:cNvSpPr>
              <a:spLocks noChangeArrowheads="1"/>
            </p:cNvSpPr>
            <p:nvPr/>
          </p:nvSpPr>
          <p:spPr bwMode="auto">
            <a:xfrm>
              <a:off x="7475352" y="7382934"/>
              <a:ext cx="271629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9766" name="Rectangle 172"/>
            <p:cNvSpPr>
              <a:spLocks noChangeArrowheads="1"/>
            </p:cNvSpPr>
            <p:nvPr/>
          </p:nvSpPr>
          <p:spPr bwMode="auto">
            <a:xfrm>
              <a:off x="5278746" y="7640322"/>
              <a:ext cx="387379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P3</a:t>
              </a:r>
            </a:p>
          </p:txBody>
        </p:sp>
        <p:sp>
          <p:nvSpPr>
            <p:cNvPr id="29767" name="Rectangle 173"/>
            <p:cNvSpPr>
              <a:spLocks noChangeArrowheads="1"/>
            </p:cNvSpPr>
            <p:nvPr/>
          </p:nvSpPr>
          <p:spPr bwMode="auto">
            <a:xfrm>
              <a:off x="6070352" y="7640322"/>
              <a:ext cx="1000084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Consultant</a:t>
              </a:r>
            </a:p>
          </p:txBody>
        </p:sp>
        <p:sp>
          <p:nvSpPr>
            <p:cNvPr id="29768" name="Rectangle 174"/>
            <p:cNvSpPr>
              <a:spLocks noChangeArrowheads="1"/>
            </p:cNvSpPr>
            <p:nvPr/>
          </p:nvSpPr>
          <p:spPr bwMode="auto">
            <a:xfrm>
              <a:off x="7385041" y="7640322"/>
              <a:ext cx="367316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29769" name="Rectangle 175"/>
            <p:cNvSpPr>
              <a:spLocks noChangeArrowheads="1"/>
            </p:cNvSpPr>
            <p:nvPr/>
          </p:nvSpPr>
          <p:spPr bwMode="auto">
            <a:xfrm>
              <a:off x="5278746" y="7893191"/>
              <a:ext cx="387379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P4</a:t>
              </a:r>
            </a:p>
          </p:txBody>
        </p:sp>
        <p:sp>
          <p:nvSpPr>
            <p:cNvPr id="29770" name="Rectangle 176"/>
            <p:cNvSpPr>
              <a:spLocks noChangeArrowheads="1"/>
            </p:cNvSpPr>
            <p:nvPr/>
          </p:nvSpPr>
          <p:spPr bwMode="auto">
            <a:xfrm>
              <a:off x="6070352" y="7893191"/>
              <a:ext cx="865814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Engineer</a:t>
              </a:r>
            </a:p>
          </p:txBody>
        </p:sp>
        <p:sp>
          <p:nvSpPr>
            <p:cNvPr id="29771" name="Rectangle 177"/>
            <p:cNvSpPr>
              <a:spLocks noChangeArrowheads="1"/>
            </p:cNvSpPr>
            <p:nvPr/>
          </p:nvSpPr>
          <p:spPr bwMode="auto">
            <a:xfrm>
              <a:off x="7385041" y="7893191"/>
              <a:ext cx="367316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48</a:t>
              </a:r>
            </a:p>
          </p:txBody>
        </p:sp>
        <p:sp>
          <p:nvSpPr>
            <p:cNvPr id="29772" name="Rectangle 178"/>
            <p:cNvSpPr>
              <a:spLocks noChangeArrowheads="1"/>
            </p:cNvSpPr>
            <p:nvPr/>
          </p:nvSpPr>
          <p:spPr bwMode="auto">
            <a:xfrm>
              <a:off x="5278746" y="8114453"/>
              <a:ext cx="387379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29773" name="Rectangle 179"/>
            <p:cNvSpPr>
              <a:spLocks noChangeArrowheads="1"/>
            </p:cNvSpPr>
            <p:nvPr/>
          </p:nvSpPr>
          <p:spPr bwMode="auto">
            <a:xfrm>
              <a:off x="6070352" y="8114453"/>
              <a:ext cx="1132811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Programmer</a:t>
              </a:r>
            </a:p>
          </p:txBody>
        </p:sp>
        <p:sp>
          <p:nvSpPr>
            <p:cNvPr id="29774" name="Rectangle 180"/>
            <p:cNvSpPr>
              <a:spLocks noChangeArrowheads="1"/>
            </p:cNvSpPr>
            <p:nvPr/>
          </p:nvSpPr>
          <p:spPr bwMode="auto">
            <a:xfrm>
              <a:off x="7385041" y="8114453"/>
              <a:ext cx="367316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18</a:t>
              </a:r>
            </a:p>
          </p:txBody>
        </p:sp>
        <p:sp>
          <p:nvSpPr>
            <p:cNvPr id="29775" name="Rectangle 181"/>
            <p:cNvSpPr>
              <a:spLocks noChangeArrowheads="1"/>
            </p:cNvSpPr>
            <p:nvPr/>
          </p:nvSpPr>
          <p:spPr bwMode="auto">
            <a:xfrm>
              <a:off x="5278746" y="8380871"/>
              <a:ext cx="387379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29776" name="Rectangle 182"/>
            <p:cNvSpPr>
              <a:spLocks noChangeArrowheads="1"/>
            </p:cNvSpPr>
            <p:nvPr/>
          </p:nvSpPr>
          <p:spPr bwMode="auto">
            <a:xfrm>
              <a:off x="6070352" y="8380871"/>
              <a:ext cx="855011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Manager</a:t>
              </a:r>
            </a:p>
          </p:txBody>
        </p:sp>
        <p:sp>
          <p:nvSpPr>
            <p:cNvPr id="29777" name="Rectangle 183"/>
            <p:cNvSpPr>
              <a:spLocks noChangeArrowheads="1"/>
            </p:cNvSpPr>
            <p:nvPr/>
          </p:nvSpPr>
          <p:spPr bwMode="auto">
            <a:xfrm>
              <a:off x="7385041" y="8380871"/>
              <a:ext cx="367316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24</a:t>
              </a:r>
            </a:p>
          </p:txBody>
        </p:sp>
        <p:sp>
          <p:nvSpPr>
            <p:cNvPr id="29778" name="Rectangle 184"/>
            <p:cNvSpPr>
              <a:spLocks noChangeArrowheads="1"/>
            </p:cNvSpPr>
            <p:nvPr/>
          </p:nvSpPr>
          <p:spPr bwMode="auto">
            <a:xfrm>
              <a:off x="5278746" y="8633742"/>
              <a:ext cx="387379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P4</a:t>
              </a:r>
            </a:p>
          </p:txBody>
        </p:sp>
        <p:sp>
          <p:nvSpPr>
            <p:cNvPr id="29779" name="Rectangle 185"/>
            <p:cNvSpPr>
              <a:spLocks noChangeArrowheads="1"/>
            </p:cNvSpPr>
            <p:nvPr/>
          </p:nvSpPr>
          <p:spPr bwMode="auto">
            <a:xfrm>
              <a:off x="6070352" y="8633742"/>
              <a:ext cx="855011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Manager</a:t>
              </a:r>
            </a:p>
          </p:txBody>
        </p:sp>
        <p:sp>
          <p:nvSpPr>
            <p:cNvPr id="29780" name="Rectangle 186"/>
            <p:cNvSpPr>
              <a:spLocks noChangeArrowheads="1"/>
            </p:cNvSpPr>
            <p:nvPr/>
          </p:nvSpPr>
          <p:spPr bwMode="auto">
            <a:xfrm>
              <a:off x="7385041" y="8633742"/>
              <a:ext cx="367316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48</a:t>
              </a:r>
            </a:p>
          </p:txBody>
        </p:sp>
        <p:sp>
          <p:nvSpPr>
            <p:cNvPr id="29781" name="Rectangle 187"/>
            <p:cNvSpPr>
              <a:spLocks noChangeArrowheads="1"/>
            </p:cNvSpPr>
            <p:nvPr/>
          </p:nvSpPr>
          <p:spPr bwMode="auto">
            <a:xfrm>
              <a:off x="5278746" y="8909192"/>
              <a:ext cx="387379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P3</a:t>
              </a:r>
            </a:p>
          </p:txBody>
        </p:sp>
        <p:sp>
          <p:nvSpPr>
            <p:cNvPr id="29782" name="Rectangle 188"/>
            <p:cNvSpPr>
              <a:spLocks noChangeArrowheads="1"/>
            </p:cNvSpPr>
            <p:nvPr/>
          </p:nvSpPr>
          <p:spPr bwMode="auto">
            <a:xfrm>
              <a:off x="6070352" y="8909192"/>
              <a:ext cx="865814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Engineer</a:t>
              </a:r>
            </a:p>
          </p:txBody>
        </p:sp>
        <p:sp>
          <p:nvSpPr>
            <p:cNvPr id="29783" name="Rectangle 189"/>
            <p:cNvSpPr>
              <a:spLocks noChangeArrowheads="1"/>
            </p:cNvSpPr>
            <p:nvPr/>
          </p:nvSpPr>
          <p:spPr bwMode="auto">
            <a:xfrm>
              <a:off x="7385041" y="8909192"/>
              <a:ext cx="367316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36</a:t>
              </a:r>
            </a:p>
          </p:txBody>
        </p:sp>
        <p:sp>
          <p:nvSpPr>
            <p:cNvPr id="29784" name="Rectangle 190"/>
            <p:cNvSpPr>
              <a:spLocks noChangeArrowheads="1"/>
            </p:cNvSpPr>
            <p:nvPr/>
          </p:nvSpPr>
          <p:spPr bwMode="auto">
            <a:xfrm>
              <a:off x="5278746" y="9198189"/>
              <a:ext cx="387379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P3</a:t>
              </a:r>
            </a:p>
          </p:txBody>
        </p:sp>
        <p:sp>
          <p:nvSpPr>
            <p:cNvPr id="29785" name="Rectangle 191"/>
            <p:cNvSpPr>
              <a:spLocks noChangeArrowheads="1"/>
            </p:cNvSpPr>
            <p:nvPr/>
          </p:nvSpPr>
          <p:spPr bwMode="auto">
            <a:xfrm>
              <a:off x="6070352" y="9198189"/>
              <a:ext cx="855011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Manager</a:t>
              </a:r>
            </a:p>
          </p:txBody>
        </p:sp>
        <p:sp>
          <p:nvSpPr>
            <p:cNvPr id="29786" name="Rectangle 192"/>
            <p:cNvSpPr>
              <a:spLocks noChangeArrowheads="1"/>
            </p:cNvSpPr>
            <p:nvPr/>
          </p:nvSpPr>
          <p:spPr bwMode="auto">
            <a:xfrm>
              <a:off x="7366978" y="9198189"/>
              <a:ext cx="367316" cy="342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40</a:t>
              </a:r>
            </a:p>
          </p:txBody>
        </p:sp>
        <p:sp>
          <p:nvSpPr>
            <p:cNvPr id="29787" name="Line 193"/>
            <p:cNvSpPr>
              <a:spLocks noChangeShapeType="1"/>
            </p:cNvSpPr>
            <p:nvPr/>
          </p:nvSpPr>
          <p:spPr bwMode="auto">
            <a:xfrm>
              <a:off x="5854328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9788" name="Line 195"/>
            <p:cNvSpPr>
              <a:spLocks noChangeShapeType="1"/>
            </p:cNvSpPr>
            <p:nvPr/>
          </p:nvSpPr>
          <p:spPr bwMode="auto">
            <a:xfrm>
              <a:off x="5120641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9789" name="Line 196"/>
            <p:cNvSpPr>
              <a:spLocks noChangeShapeType="1"/>
            </p:cNvSpPr>
            <p:nvPr/>
          </p:nvSpPr>
          <p:spPr bwMode="auto">
            <a:xfrm>
              <a:off x="1047611" y="6782365"/>
              <a:ext cx="69669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9790" name="Line 207"/>
            <p:cNvSpPr>
              <a:spLocks noChangeShapeType="1"/>
            </p:cNvSpPr>
            <p:nvPr/>
          </p:nvSpPr>
          <p:spPr bwMode="auto">
            <a:xfrm>
              <a:off x="7222480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>
          <a:xfrm>
            <a:off x="501650" y="403225"/>
            <a:ext cx="8077200" cy="609600"/>
          </a:xfrm>
        </p:spPr>
        <p:txBody>
          <a:bodyPr/>
          <a:lstStyle/>
          <a:p>
            <a:r>
              <a:rPr lang="en-US" dirty="0" smtClean="0"/>
              <a:t>Update Anomaly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any attribute of project (say SAL of an employee) is updated, multiple </a:t>
            </a:r>
            <a:r>
              <a:rPr lang="en-US" dirty="0" err="1" smtClean="0"/>
              <a:t>tuples</a:t>
            </a:r>
            <a:r>
              <a:rPr lang="en-US" dirty="0" smtClean="0"/>
              <a:t> have to be updated to reflect the change.</a:t>
            </a:r>
          </a:p>
        </p:txBody>
      </p:sp>
      <p:grpSp>
        <p:nvGrpSpPr>
          <p:cNvPr id="2" name="Group 139"/>
          <p:cNvGrpSpPr>
            <a:grpSpLocks/>
          </p:cNvGrpSpPr>
          <p:nvPr/>
        </p:nvGrpSpPr>
        <p:grpSpPr bwMode="auto">
          <a:xfrm>
            <a:off x="1197970" y="2576204"/>
            <a:ext cx="7154460" cy="3783653"/>
            <a:chOff x="973104" y="5743787"/>
            <a:chExt cx="7041464" cy="3820160"/>
          </a:xfrm>
        </p:grpSpPr>
        <p:sp>
          <p:nvSpPr>
            <p:cNvPr id="30725" name="Rectangle 107"/>
            <p:cNvSpPr>
              <a:spLocks noChangeArrowheads="1"/>
            </p:cNvSpPr>
            <p:nvPr/>
          </p:nvSpPr>
          <p:spPr bwMode="auto">
            <a:xfrm>
              <a:off x="1056642" y="6068907"/>
              <a:ext cx="6957926" cy="34860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0">
                <a:latin typeface="Book Antiqua" pitchFamily="18" charset="0"/>
              </a:endParaRPr>
            </a:p>
          </p:txBody>
        </p:sp>
        <p:sp>
          <p:nvSpPr>
            <p:cNvPr id="30726" name="Rectangle 108"/>
            <p:cNvSpPr>
              <a:spLocks noChangeArrowheads="1"/>
            </p:cNvSpPr>
            <p:nvPr/>
          </p:nvSpPr>
          <p:spPr bwMode="auto">
            <a:xfrm>
              <a:off x="1099540" y="6231467"/>
              <a:ext cx="537001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 u="sng">
                  <a:solidFill>
                    <a:srgbClr val="000000"/>
                  </a:solidFill>
                </a:rPr>
                <a:t>ENO</a:t>
              </a:r>
            </a:p>
          </p:txBody>
        </p:sp>
        <p:sp>
          <p:nvSpPr>
            <p:cNvPr id="30727" name="Rectangle 109"/>
            <p:cNvSpPr>
              <a:spLocks noChangeArrowheads="1"/>
            </p:cNvSpPr>
            <p:nvPr/>
          </p:nvSpPr>
          <p:spPr bwMode="auto">
            <a:xfrm>
              <a:off x="973104" y="5743787"/>
              <a:ext cx="728705" cy="356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dirty="0">
                  <a:solidFill>
                    <a:srgbClr val="0033CC"/>
                  </a:solidFill>
                </a:rPr>
                <a:t>EMP</a:t>
              </a:r>
            </a:p>
          </p:txBody>
        </p:sp>
        <p:sp>
          <p:nvSpPr>
            <p:cNvPr id="30728" name="Rectangle 110"/>
            <p:cNvSpPr>
              <a:spLocks noChangeArrowheads="1"/>
            </p:cNvSpPr>
            <p:nvPr/>
          </p:nvSpPr>
          <p:spPr bwMode="auto">
            <a:xfrm>
              <a:off x="1749780" y="6231467"/>
              <a:ext cx="776785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ENAME</a:t>
              </a:r>
            </a:p>
          </p:txBody>
        </p:sp>
        <p:sp>
          <p:nvSpPr>
            <p:cNvPr id="30729" name="Rectangle 111"/>
            <p:cNvSpPr>
              <a:spLocks noChangeArrowheads="1"/>
            </p:cNvSpPr>
            <p:nvPr/>
          </p:nvSpPr>
          <p:spPr bwMode="auto">
            <a:xfrm>
              <a:off x="2887700" y="6231467"/>
              <a:ext cx="631766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TITLE</a:t>
              </a:r>
            </a:p>
          </p:txBody>
        </p:sp>
        <p:sp>
          <p:nvSpPr>
            <p:cNvPr id="30730" name="Rectangle 112"/>
            <p:cNvSpPr>
              <a:spLocks noChangeArrowheads="1"/>
            </p:cNvSpPr>
            <p:nvPr/>
          </p:nvSpPr>
          <p:spPr bwMode="auto">
            <a:xfrm>
              <a:off x="4188178" y="6231467"/>
              <a:ext cx="489620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SAL</a:t>
              </a:r>
            </a:p>
          </p:txBody>
        </p:sp>
        <p:sp>
          <p:nvSpPr>
            <p:cNvPr id="30731" name="Line 113"/>
            <p:cNvSpPr>
              <a:spLocks noChangeShapeType="1"/>
            </p:cNvSpPr>
            <p:nvPr/>
          </p:nvSpPr>
          <p:spPr bwMode="auto">
            <a:xfrm>
              <a:off x="17610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30732" name="Line 114"/>
            <p:cNvSpPr>
              <a:spLocks noChangeShapeType="1"/>
            </p:cNvSpPr>
            <p:nvPr/>
          </p:nvSpPr>
          <p:spPr bwMode="auto">
            <a:xfrm>
              <a:off x="2898988" y="6077938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30733" name="Line 115"/>
            <p:cNvSpPr>
              <a:spLocks noChangeShapeType="1"/>
            </p:cNvSpPr>
            <p:nvPr/>
          </p:nvSpPr>
          <p:spPr bwMode="auto">
            <a:xfrm>
              <a:off x="41994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30734" name="Rectangle 116"/>
            <p:cNvSpPr>
              <a:spLocks noChangeArrowheads="1"/>
            </p:cNvSpPr>
            <p:nvPr/>
          </p:nvSpPr>
          <p:spPr bwMode="auto">
            <a:xfrm>
              <a:off x="1840091" y="6899769"/>
              <a:ext cx="661919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J. Doe</a:t>
              </a:r>
            </a:p>
          </p:txBody>
        </p:sp>
        <p:sp>
          <p:nvSpPr>
            <p:cNvPr id="30735" name="Rectangle 117"/>
            <p:cNvSpPr>
              <a:spLocks noChangeArrowheads="1"/>
            </p:cNvSpPr>
            <p:nvPr/>
          </p:nvSpPr>
          <p:spPr bwMode="auto">
            <a:xfrm>
              <a:off x="2887700" y="6899769"/>
              <a:ext cx="996467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Elect. Eng.</a:t>
              </a:r>
            </a:p>
          </p:txBody>
        </p:sp>
        <p:sp>
          <p:nvSpPr>
            <p:cNvPr id="30736" name="Rectangle 118"/>
            <p:cNvSpPr>
              <a:spLocks noChangeArrowheads="1"/>
            </p:cNvSpPr>
            <p:nvPr/>
          </p:nvSpPr>
          <p:spPr bwMode="auto">
            <a:xfrm>
              <a:off x="4188178" y="6899769"/>
              <a:ext cx="644689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40000</a:t>
              </a:r>
            </a:p>
          </p:txBody>
        </p:sp>
        <p:sp>
          <p:nvSpPr>
            <p:cNvPr id="30737" name="Rectangle 119"/>
            <p:cNvSpPr>
              <a:spLocks noChangeArrowheads="1"/>
            </p:cNvSpPr>
            <p:nvPr/>
          </p:nvSpPr>
          <p:spPr bwMode="auto">
            <a:xfrm>
              <a:off x="1840091" y="7134578"/>
              <a:ext cx="842833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M. Smith</a:t>
              </a:r>
            </a:p>
          </p:txBody>
        </p:sp>
        <p:sp>
          <p:nvSpPr>
            <p:cNvPr id="30738" name="Rectangle 120"/>
            <p:cNvSpPr>
              <a:spLocks noChangeArrowheads="1"/>
            </p:cNvSpPr>
            <p:nvPr/>
          </p:nvSpPr>
          <p:spPr bwMode="auto">
            <a:xfrm>
              <a:off x="4188178" y="7134578"/>
              <a:ext cx="644689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34000</a:t>
              </a:r>
            </a:p>
          </p:txBody>
        </p:sp>
        <p:sp>
          <p:nvSpPr>
            <p:cNvPr id="30739" name="Rectangle 121"/>
            <p:cNvSpPr>
              <a:spLocks noChangeArrowheads="1"/>
            </p:cNvSpPr>
            <p:nvPr/>
          </p:nvSpPr>
          <p:spPr bwMode="auto">
            <a:xfrm>
              <a:off x="1840091" y="7387449"/>
              <a:ext cx="842833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M. Smith</a:t>
              </a:r>
            </a:p>
          </p:txBody>
        </p:sp>
        <p:sp>
          <p:nvSpPr>
            <p:cNvPr id="30740" name="Rectangle 122"/>
            <p:cNvSpPr>
              <a:spLocks noChangeArrowheads="1"/>
            </p:cNvSpPr>
            <p:nvPr/>
          </p:nvSpPr>
          <p:spPr bwMode="auto">
            <a:xfrm>
              <a:off x="2887700" y="7134578"/>
              <a:ext cx="729402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Analyst</a:t>
              </a:r>
            </a:p>
          </p:txBody>
        </p:sp>
        <p:sp>
          <p:nvSpPr>
            <p:cNvPr id="30741" name="Rectangle 123"/>
            <p:cNvSpPr>
              <a:spLocks noChangeArrowheads="1"/>
            </p:cNvSpPr>
            <p:nvPr/>
          </p:nvSpPr>
          <p:spPr bwMode="auto">
            <a:xfrm>
              <a:off x="2887700" y="7387449"/>
              <a:ext cx="729402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Analyst</a:t>
              </a:r>
            </a:p>
          </p:txBody>
        </p:sp>
        <p:sp>
          <p:nvSpPr>
            <p:cNvPr id="30742" name="Rectangle 124"/>
            <p:cNvSpPr>
              <a:spLocks noChangeArrowheads="1"/>
            </p:cNvSpPr>
            <p:nvPr/>
          </p:nvSpPr>
          <p:spPr bwMode="auto">
            <a:xfrm>
              <a:off x="4188178" y="7387449"/>
              <a:ext cx="644689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34000</a:t>
              </a:r>
            </a:p>
          </p:txBody>
        </p:sp>
        <p:sp>
          <p:nvSpPr>
            <p:cNvPr id="30743" name="Rectangle 125"/>
            <p:cNvSpPr>
              <a:spLocks noChangeArrowheads="1"/>
            </p:cNvSpPr>
            <p:nvPr/>
          </p:nvSpPr>
          <p:spPr bwMode="auto">
            <a:xfrm>
              <a:off x="1840091" y="7622258"/>
              <a:ext cx="661919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A. Lee</a:t>
              </a:r>
            </a:p>
          </p:txBody>
        </p:sp>
        <p:sp>
          <p:nvSpPr>
            <p:cNvPr id="30744" name="Rectangle 126"/>
            <p:cNvSpPr>
              <a:spLocks noChangeArrowheads="1"/>
            </p:cNvSpPr>
            <p:nvPr/>
          </p:nvSpPr>
          <p:spPr bwMode="auto">
            <a:xfrm>
              <a:off x="2887700" y="7622258"/>
              <a:ext cx="1035235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Mech. Eng.</a:t>
              </a:r>
            </a:p>
          </p:txBody>
        </p:sp>
        <p:sp>
          <p:nvSpPr>
            <p:cNvPr id="30745" name="Rectangle 127"/>
            <p:cNvSpPr>
              <a:spLocks noChangeArrowheads="1"/>
            </p:cNvSpPr>
            <p:nvPr/>
          </p:nvSpPr>
          <p:spPr bwMode="auto">
            <a:xfrm>
              <a:off x="4188178" y="7622258"/>
              <a:ext cx="644689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27000</a:t>
              </a:r>
            </a:p>
          </p:txBody>
        </p:sp>
        <p:sp>
          <p:nvSpPr>
            <p:cNvPr id="30746" name="Rectangle 128"/>
            <p:cNvSpPr>
              <a:spLocks noChangeArrowheads="1"/>
            </p:cNvSpPr>
            <p:nvPr/>
          </p:nvSpPr>
          <p:spPr bwMode="auto">
            <a:xfrm>
              <a:off x="1840091" y="7875129"/>
              <a:ext cx="661919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A. Lee</a:t>
              </a:r>
            </a:p>
          </p:txBody>
        </p:sp>
        <p:sp>
          <p:nvSpPr>
            <p:cNvPr id="30747" name="Rectangle 129"/>
            <p:cNvSpPr>
              <a:spLocks noChangeArrowheads="1"/>
            </p:cNvSpPr>
            <p:nvPr/>
          </p:nvSpPr>
          <p:spPr bwMode="auto">
            <a:xfrm>
              <a:off x="2887700" y="7875129"/>
              <a:ext cx="1035235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Mech. Eng.</a:t>
              </a:r>
            </a:p>
          </p:txBody>
        </p:sp>
        <p:sp>
          <p:nvSpPr>
            <p:cNvPr id="30748" name="Rectangle 130"/>
            <p:cNvSpPr>
              <a:spLocks noChangeArrowheads="1"/>
            </p:cNvSpPr>
            <p:nvPr/>
          </p:nvSpPr>
          <p:spPr bwMode="auto">
            <a:xfrm>
              <a:off x="4188178" y="7875129"/>
              <a:ext cx="644689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27000</a:t>
              </a:r>
            </a:p>
          </p:txBody>
        </p:sp>
        <p:sp>
          <p:nvSpPr>
            <p:cNvPr id="30749" name="Rectangle 131"/>
            <p:cNvSpPr>
              <a:spLocks noChangeArrowheads="1"/>
            </p:cNvSpPr>
            <p:nvPr/>
          </p:nvSpPr>
          <p:spPr bwMode="auto">
            <a:xfrm>
              <a:off x="1840091" y="8109938"/>
              <a:ext cx="758119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J. Miller</a:t>
              </a:r>
            </a:p>
          </p:txBody>
        </p:sp>
        <p:sp>
          <p:nvSpPr>
            <p:cNvPr id="30750" name="Rectangle 132"/>
            <p:cNvSpPr>
              <a:spLocks noChangeArrowheads="1"/>
            </p:cNvSpPr>
            <p:nvPr/>
          </p:nvSpPr>
          <p:spPr bwMode="auto">
            <a:xfrm>
              <a:off x="2887700" y="8109938"/>
              <a:ext cx="1122819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Programmer</a:t>
              </a:r>
            </a:p>
          </p:txBody>
        </p:sp>
        <p:sp>
          <p:nvSpPr>
            <p:cNvPr id="30751" name="Rectangle 133"/>
            <p:cNvSpPr>
              <a:spLocks noChangeArrowheads="1"/>
            </p:cNvSpPr>
            <p:nvPr/>
          </p:nvSpPr>
          <p:spPr bwMode="auto">
            <a:xfrm>
              <a:off x="4188178" y="8109938"/>
              <a:ext cx="644689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24000</a:t>
              </a:r>
            </a:p>
          </p:txBody>
        </p:sp>
        <p:sp>
          <p:nvSpPr>
            <p:cNvPr id="30752" name="Rectangle 134"/>
            <p:cNvSpPr>
              <a:spLocks noChangeArrowheads="1"/>
            </p:cNvSpPr>
            <p:nvPr/>
          </p:nvSpPr>
          <p:spPr bwMode="auto">
            <a:xfrm>
              <a:off x="1840091" y="8362809"/>
              <a:ext cx="862935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B. Casey</a:t>
              </a:r>
            </a:p>
          </p:txBody>
        </p:sp>
        <p:sp>
          <p:nvSpPr>
            <p:cNvPr id="30753" name="Rectangle 135"/>
            <p:cNvSpPr>
              <a:spLocks noChangeArrowheads="1"/>
            </p:cNvSpPr>
            <p:nvPr/>
          </p:nvSpPr>
          <p:spPr bwMode="auto">
            <a:xfrm>
              <a:off x="2887700" y="8362809"/>
              <a:ext cx="980041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Syst. Anal.</a:t>
              </a:r>
            </a:p>
          </p:txBody>
        </p:sp>
        <p:sp>
          <p:nvSpPr>
            <p:cNvPr id="30754" name="Rectangle 136"/>
            <p:cNvSpPr>
              <a:spLocks noChangeArrowheads="1"/>
            </p:cNvSpPr>
            <p:nvPr/>
          </p:nvSpPr>
          <p:spPr bwMode="auto">
            <a:xfrm>
              <a:off x="4188178" y="8362809"/>
              <a:ext cx="644689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34000</a:t>
              </a:r>
            </a:p>
          </p:txBody>
        </p:sp>
        <p:sp>
          <p:nvSpPr>
            <p:cNvPr id="30755" name="Rectangle 137"/>
            <p:cNvSpPr>
              <a:spLocks noChangeArrowheads="1"/>
            </p:cNvSpPr>
            <p:nvPr/>
          </p:nvSpPr>
          <p:spPr bwMode="auto">
            <a:xfrm>
              <a:off x="1840091" y="8633743"/>
              <a:ext cx="671969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L. Chu</a:t>
              </a:r>
            </a:p>
          </p:txBody>
        </p:sp>
        <p:sp>
          <p:nvSpPr>
            <p:cNvPr id="30756" name="Rectangle 138"/>
            <p:cNvSpPr>
              <a:spLocks noChangeArrowheads="1"/>
            </p:cNvSpPr>
            <p:nvPr/>
          </p:nvSpPr>
          <p:spPr bwMode="auto">
            <a:xfrm>
              <a:off x="2887700" y="8633743"/>
              <a:ext cx="996467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Elect. Eng.</a:t>
              </a:r>
            </a:p>
          </p:txBody>
        </p:sp>
        <p:sp>
          <p:nvSpPr>
            <p:cNvPr id="30757" name="Rectangle 139"/>
            <p:cNvSpPr>
              <a:spLocks noChangeArrowheads="1"/>
            </p:cNvSpPr>
            <p:nvPr/>
          </p:nvSpPr>
          <p:spPr bwMode="auto">
            <a:xfrm>
              <a:off x="4188178" y="8633743"/>
              <a:ext cx="644689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40000</a:t>
              </a:r>
            </a:p>
          </p:txBody>
        </p:sp>
        <p:sp>
          <p:nvSpPr>
            <p:cNvPr id="30758" name="Rectangle 140"/>
            <p:cNvSpPr>
              <a:spLocks noChangeArrowheads="1"/>
            </p:cNvSpPr>
            <p:nvPr/>
          </p:nvSpPr>
          <p:spPr bwMode="auto">
            <a:xfrm>
              <a:off x="1840091" y="8922738"/>
              <a:ext cx="815552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R. Davis</a:t>
              </a:r>
            </a:p>
          </p:txBody>
        </p:sp>
        <p:sp>
          <p:nvSpPr>
            <p:cNvPr id="30759" name="Rectangle 141"/>
            <p:cNvSpPr>
              <a:spLocks noChangeArrowheads="1"/>
            </p:cNvSpPr>
            <p:nvPr/>
          </p:nvSpPr>
          <p:spPr bwMode="auto">
            <a:xfrm>
              <a:off x="2887700" y="8922738"/>
              <a:ext cx="1035235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Mech. Eng.</a:t>
              </a:r>
            </a:p>
          </p:txBody>
        </p:sp>
        <p:sp>
          <p:nvSpPr>
            <p:cNvPr id="30760" name="Rectangle 142"/>
            <p:cNvSpPr>
              <a:spLocks noChangeArrowheads="1"/>
            </p:cNvSpPr>
            <p:nvPr/>
          </p:nvSpPr>
          <p:spPr bwMode="auto">
            <a:xfrm>
              <a:off x="4188178" y="8922738"/>
              <a:ext cx="644689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27000</a:t>
              </a:r>
            </a:p>
          </p:txBody>
        </p:sp>
        <p:sp>
          <p:nvSpPr>
            <p:cNvPr id="30761" name="Rectangle 143"/>
            <p:cNvSpPr>
              <a:spLocks noChangeArrowheads="1"/>
            </p:cNvSpPr>
            <p:nvPr/>
          </p:nvSpPr>
          <p:spPr bwMode="auto">
            <a:xfrm>
              <a:off x="1099540" y="6899769"/>
              <a:ext cx="374753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E1</a:t>
              </a:r>
            </a:p>
          </p:txBody>
        </p:sp>
        <p:sp>
          <p:nvSpPr>
            <p:cNvPr id="30762" name="Rectangle 144"/>
            <p:cNvSpPr>
              <a:spLocks noChangeArrowheads="1"/>
            </p:cNvSpPr>
            <p:nvPr/>
          </p:nvSpPr>
          <p:spPr bwMode="auto">
            <a:xfrm>
              <a:off x="1099540" y="7134578"/>
              <a:ext cx="374753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E2</a:t>
              </a:r>
            </a:p>
          </p:txBody>
        </p:sp>
        <p:sp>
          <p:nvSpPr>
            <p:cNvPr id="30763" name="Rectangle 145"/>
            <p:cNvSpPr>
              <a:spLocks noChangeArrowheads="1"/>
            </p:cNvSpPr>
            <p:nvPr/>
          </p:nvSpPr>
          <p:spPr bwMode="auto">
            <a:xfrm>
              <a:off x="1099540" y="7387449"/>
              <a:ext cx="374753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E2</a:t>
              </a:r>
            </a:p>
          </p:txBody>
        </p:sp>
        <p:sp>
          <p:nvSpPr>
            <p:cNvPr id="30764" name="Rectangle 146"/>
            <p:cNvSpPr>
              <a:spLocks noChangeArrowheads="1"/>
            </p:cNvSpPr>
            <p:nvPr/>
          </p:nvSpPr>
          <p:spPr bwMode="auto">
            <a:xfrm>
              <a:off x="1099540" y="7622258"/>
              <a:ext cx="374753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E3</a:t>
              </a:r>
            </a:p>
          </p:txBody>
        </p:sp>
        <p:sp>
          <p:nvSpPr>
            <p:cNvPr id="30765" name="Rectangle 147"/>
            <p:cNvSpPr>
              <a:spLocks noChangeArrowheads="1"/>
            </p:cNvSpPr>
            <p:nvPr/>
          </p:nvSpPr>
          <p:spPr bwMode="auto">
            <a:xfrm>
              <a:off x="1099540" y="7875129"/>
              <a:ext cx="374753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E3</a:t>
              </a:r>
            </a:p>
          </p:txBody>
        </p:sp>
        <p:sp>
          <p:nvSpPr>
            <p:cNvPr id="30766" name="Rectangle 148"/>
            <p:cNvSpPr>
              <a:spLocks noChangeArrowheads="1"/>
            </p:cNvSpPr>
            <p:nvPr/>
          </p:nvSpPr>
          <p:spPr bwMode="auto">
            <a:xfrm>
              <a:off x="1099540" y="8109938"/>
              <a:ext cx="374753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E4</a:t>
              </a:r>
            </a:p>
          </p:txBody>
        </p:sp>
        <p:sp>
          <p:nvSpPr>
            <p:cNvPr id="30767" name="Rectangle 149"/>
            <p:cNvSpPr>
              <a:spLocks noChangeArrowheads="1"/>
            </p:cNvSpPr>
            <p:nvPr/>
          </p:nvSpPr>
          <p:spPr bwMode="auto">
            <a:xfrm>
              <a:off x="1099540" y="8362809"/>
              <a:ext cx="374753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E5</a:t>
              </a:r>
            </a:p>
          </p:txBody>
        </p:sp>
        <p:sp>
          <p:nvSpPr>
            <p:cNvPr id="30768" name="Rectangle 150"/>
            <p:cNvSpPr>
              <a:spLocks noChangeArrowheads="1"/>
            </p:cNvSpPr>
            <p:nvPr/>
          </p:nvSpPr>
          <p:spPr bwMode="auto">
            <a:xfrm>
              <a:off x="1099540" y="8633743"/>
              <a:ext cx="374753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E6</a:t>
              </a:r>
            </a:p>
          </p:txBody>
        </p:sp>
        <p:sp>
          <p:nvSpPr>
            <p:cNvPr id="30769" name="Rectangle 151"/>
            <p:cNvSpPr>
              <a:spLocks noChangeArrowheads="1"/>
            </p:cNvSpPr>
            <p:nvPr/>
          </p:nvSpPr>
          <p:spPr bwMode="auto">
            <a:xfrm>
              <a:off x="1099540" y="8922738"/>
              <a:ext cx="374753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E7</a:t>
              </a:r>
            </a:p>
          </p:txBody>
        </p:sp>
        <p:sp>
          <p:nvSpPr>
            <p:cNvPr id="30770" name="Rectangle 152"/>
            <p:cNvSpPr>
              <a:spLocks noChangeArrowheads="1"/>
            </p:cNvSpPr>
            <p:nvPr/>
          </p:nvSpPr>
          <p:spPr bwMode="auto">
            <a:xfrm>
              <a:off x="1099540" y="9175609"/>
              <a:ext cx="374753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E8</a:t>
              </a:r>
            </a:p>
          </p:txBody>
        </p:sp>
        <p:sp>
          <p:nvSpPr>
            <p:cNvPr id="30771" name="Rectangle 153"/>
            <p:cNvSpPr>
              <a:spLocks noChangeArrowheads="1"/>
            </p:cNvSpPr>
            <p:nvPr/>
          </p:nvSpPr>
          <p:spPr bwMode="auto">
            <a:xfrm>
              <a:off x="1840091" y="9175609"/>
              <a:ext cx="805502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J. Jones</a:t>
              </a:r>
            </a:p>
          </p:txBody>
        </p:sp>
        <p:sp>
          <p:nvSpPr>
            <p:cNvPr id="30772" name="Rectangle 154"/>
            <p:cNvSpPr>
              <a:spLocks noChangeArrowheads="1"/>
            </p:cNvSpPr>
            <p:nvPr/>
          </p:nvSpPr>
          <p:spPr bwMode="auto">
            <a:xfrm>
              <a:off x="2887700" y="9157547"/>
              <a:ext cx="980041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Syst. Anal.</a:t>
              </a:r>
            </a:p>
          </p:txBody>
        </p:sp>
        <p:sp>
          <p:nvSpPr>
            <p:cNvPr id="30773" name="Rectangle 155"/>
            <p:cNvSpPr>
              <a:spLocks noChangeArrowheads="1"/>
            </p:cNvSpPr>
            <p:nvPr/>
          </p:nvSpPr>
          <p:spPr bwMode="auto">
            <a:xfrm>
              <a:off x="4188178" y="9175609"/>
              <a:ext cx="644689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34000</a:t>
              </a:r>
            </a:p>
          </p:txBody>
        </p:sp>
        <p:sp>
          <p:nvSpPr>
            <p:cNvPr id="30774" name="Line 156"/>
            <p:cNvSpPr>
              <a:spLocks noChangeShapeType="1"/>
            </p:cNvSpPr>
            <p:nvPr/>
          </p:nvSpPr>
          <p:spPr bwMode="auto">
            <a:xfrm>
              <a:off x="5120641" y="6692054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30775" name="Line 157"/>
            <p:cNvSpPr>
              <a:spLocks noChangeShapeType="1"/>
            </p:cNvSpPr>
            <p:nvPr/>
          </p:nvSpPr>
          <p:spPr bwMode="auto">
            <a:xfrm>
              <a:off x="17610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30776" name="Line 158"/>
            <p:cNvSpPr>
              <a:spLocks noChangeShapeType="1"/>
            </p:cNvSpPr>
            <p:nvPr/>
          </p:nvSpPr>
          <p:spPr bwMode="auto">
            <a:xfrm>
              <a:off x="289898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30777" name="Line 159"/>
            <p:cNvSpPr>
              <a:spLocks noChangeShapeType="1"/>
            </p:cNvSpPr>
            <p:nvPr/>
          </p:nvSpPr>
          <p:spPr bwMode="auto">
            <a:xfrm>
              <a:off x="41994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30778" name="Rectangle 160"/>
            <p:cNvSpPr>
              <a:spLocks noChangeArrowheads="1"/>
            </p:cNvSpPr>
            <p:nvPr/>
          </p:nvSpPr>
          <p:spPr bwMode="auto">
            <a:xfrm>
              <a:off x="7385040" y="7130063"/>
              <a:ext cx="356087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24</a:t>
              </a:r>
            </a:p>
          </p:txBody>
        </p:sp>
        <p:sp>
          <p:nvSpPr>
            <p:cNvPr id="30779" name="Rectangle 161"/>
            <p:cNvSpPr>
              <a:spLocks noChangeArrowheads="1"/>
            </p:cNvSpPr>
            <p:nvPr/>
          </p:nvSpPr>
          <p:spPr bwMode="auto">
            <a:xfrm>
              <a:off x="5134248" y="6267591"/>
              <a:ext cx="537001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 u="sng">
                  <a:solidFill>
                    <a:srgbClr val="000000"/>
                  </a:solidFill>
                </a:rPr>
                <a:t>PNO</a:t>
              </a:r>
            </a:p>
          </p:txBody>
        </p:sp>
        <p:sp>
          <p:nvSpPr>
            <p:cNvPr id="30780" name="Rectangle 162"/>
            <p:cNvSpPr>
              <a:spLocks noChangeArrowheads="1"/>
            </p:cNvSpPr>
            <p:nvPr/>
          </p:nvSpPr>
          <p:spPr bwMode="auto">
            <a:xfrm>
              <a:off x="5980041" y="6267591"/>
              <a:ext cx="633202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RESP</a:t>
              </a:r>
            </a:p>
          </p:txBody>
        </p:sp>
        <p:sp>
          <p:nvSpPr>
            <p:cNvPr id="30781" name="Rectangle 163"/>
            <p:cNvSpPr>
              <a:spLocks noChangeArrowheads="1"/>
            </p:cNvSpPr>
            <p:nvPr/>
          </p:nvSpPr>
          <p:spPr bwMode="auto">
            <a:xfrm>
              <a:off x="7222480" y="6267591"/>
              <a:ext cx="538438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DUR</a:t>
              </a:r>
            </a:p>
          </p:txBody>
        </p:sp>
        <p:sp>
          <p:nvSpPr>
            <p:cNvPr id="30782" name="Rectangle 164"/>
            <p:cNvSpPr>
              <a:spLocks noChangeArrowheads="1"/>
            </p:cNvSpPr>
            <p:nvPr/>
          </p:nvSpPr>
          <p:spPr bwMode="auto">
            <a:xfrm>
              <a:off x="5278746" y="6895254"/>
              <a:ext cx="374753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30783" name="Rectangle 165"/>
            <p:cNvSpPr>
              <a:spLocks noChangeArrowheads="1"/>
            </p:cNvSpPr>
            <p:nvPr/>
          </p:nvSpPr>
          <p:spPr bwMode="auto">
            <a:xfrm>
              <a:off x="6070352" y="6895254"/>
              <a:ext cx="845705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Manager</a:t>
              </a:r>
            </a:p>
          </p:txBody>
        </p:sp>
        <p:sp>
          <p:nvSpPr>
            <p:cNvPr id="30784" name="Rectangle 166"/>
            <p:cNvSpPr>
              <a:spLocks noChangeArrowheads="1"/>
            </p:cNvSpPr>
            <p:nvPr/>
          </p:nvSpPr>
          <p:spPr bwMode="auto">
            <a:xfrm>
              <a:off x="7385040" y="6895254"/>
              <a:ext cx="356087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30785" name="Rectangle 167"/>
            <p:cNvSpPr>
              <a:spLocks noChangeArrowheads="1"/>
            </p:cNvSpPr>
            <p:nvPr/>
          </p:nvSpPr>
          <p:spPr bwMode="auto">
            <a:xfrm>
              <a:off x="5278746" y="7130063"/>
              <a:ext cx="374753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30786" name="Rectangle 168"/>
            <p:cNvSpPr>
              <a:spLocks noChangeArrowheads="1"/>
            </p:cNvSpPr>
            <p:nvPr/>
          </p:nvSpPr>
          <p:spPr bwMode="auto">
            <a:xfrm>
              <a:off x="6070352" y="7130063"/>
              <a:ext cx="729402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Analyst</a:t>
              </a:r>
            </a:p>
          </p:txBody>
        </p:sp>
        <p:sp>
          <p:nvSpPr>
            <p:cNvPr id="30787" name="Rectangle 169"/>
            <p:cNvSpPr>
              <a:spLocks noChangeArrowheads="1"/>
            </p:cNvSpPr>
            <p:nvPr/>
          </p:nvSpPr>
          <p:spPr bwMode="auto">
            <a:xfrm>
              <a:off x="5278746" y="7382934"/>
              <a:ext cx="374753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30788" name="Rectangle 170"/>
            <p:cNvSpPr>
              <a:spLocks noChangeArrowheads="1"/>
            </p:cNvSpPr>
            <p:nvPr/>
          </p:nvSpPr>
          <p:spPr bwMode="auto">
            <a:xfrm>
              <a:off x="6070352" y="7382934"/>
              <a:ext cx="729402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Analyst</a:t>
              </a:r>
            </a:p>
          </p:txBody>
        </p:sp>
        <p:sp>
          <p:nvSpPr>
            <p:cNvPr id="30789" name="Rectangle 171"/>
            <p:cNvSpPr>
              <a:spLocks noChangeArrowheads="1"/>
            </p:cNvSpPr>
            <p:nvPr/>
          </p:nvSpPr>
          <p:spPr bwMode="auto">
            <a:xfrm>
              <a:off x="7475351" y="7382934"/>
              <a:ext cx="259886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0790" name="Rectangle 172"/>
            <p:cNvSpPr>
              <a:spLocks noChangeArrowheads="1"/>
            </p:cNvSpPr>
            <p:nvPr/>
          </p:nvSpPr>
          <p:spPr bwMode="auto">
            <a:xfrm>
              <a:off x="5278746" y="7640320"/>
              <a:ext cx="374753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P3</a:t>
              </a:r>
            </a:p>
          </p:txBody>
        </p:sp>
        <p:sp>
          <p:nvSpPr>
            <p:cNvPr id="30791" name="Rectangle 173"/>
            <p:cNvSpPr>
              <a:spLocks noChangeArrowheads="1"/>
            </p:cNvSpPr>
            <p:nvPr/>
          </p:nvSpPr>
          <p:spPr bwMode="auto">
            <a:xfrm>
              <a:off x="6070352" y="7640320"/>
              <a:ext cx="989288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Consultant</a:t>
              </a:r>
            </a:p>
          </p:txBody>
        </p:sp>
        <p:sp>
          <p:nvSpPr>
            <p:cNvPr id="30792" name="Rectangle 174"/>
            <p:cNvSpPr>
              <a:spLocks noChangeArrowheads="1"/>
            </p:cNvSpPr>
            <p:nvPr/>
          </p:nvSpPr>
          <p:spPr bwMode="auto">
            <a:xfrm>
              <a:off x="7385040" y="7640320"/>
              <a:ext cx="356087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30793" name="Rectangle 175"/>
            <p:cNvSpPr>
              <a:spLocks noChangeArrowheads="1"/>
            </p:cNvSpPr>
            <p:nvPr/>
          </p:nvSpPr>
          <p:spPr bwMode="auto">
            <a:xfrm>
              <a:off x="5278746" y="7893191"/>
              <a:ext cx="374753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P4</a:t>
              </a:r>
            </a:p>
          </p:txBody>
        </p:sp>
        <p:sp>
          <p:nvSpPr>
            <p:cNvPr id="30794" name="Rectangle 176"/>
            <p:cNvSpPr>
              <a:spLocks noChangeArrowheads="1"/>
            </p:cNvSpPr>
            <p:nvPr/>
          </p:nvSpPr>
          <p:spPr bwMode="auto">
            <a:xfrm>
              <a:off x="6070352" y="7893191"/>
              <a:ext cx="855756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Engineer</a:t>
              </a:r>
            </a:p>
          </p:txBody>
        </p:sp>
        <p:sp>
          <p:nvSpPr>
            <p:cNvPr id="30795" name="Rectangle 177"/>
            <p:cNvSpPr>
              <a:spLocks noChangeArrowheads="1"/>
            </p:cNvSpPr>
            <p:nvPr/>
          </p:nvSpPr>
          <p:spPr bwMode="auto">
            <a:xfrm>
              <a:off x="7385040" y="7893191"/>
              <a:ext cx="356087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48</a:t>
              </a:r>
            </a:p>
          </p:txBody>
        </p:sp>
        <p:sp>
          <p:nvSpPr>
            <p:cNvPr id="30796" name="Rectangle 178"/>
            <p:cNvSpPr>
              <a:spLocks noChangeArrowheads="1"/>
            </p:cNvSpPr>
            <p:nvPr/>
          </p:nvSpPr>
          <p:spPr bwMode="auto">
            <a:xfrm>
              <a:off x="5278746" y="8114454"/>
              <a:ext cx="374753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30797" name="Rectangle 179"/>
            <p:cNvSpPr>
              <a:spLocks noChangeArrowheads="1"/>
            </p:cNvSpPr>
            <p:nvPr/>
          </p:nvSpPr>
          <p:spPr bwMode="auto">
            <a:xfrm>
              <a:off x="6070352" y="8114454"/>
              <a:ext cx="1122819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Programmer</a:t>
              </a:r>
            </a:p>
          </p:txBody>
        </p:sp>
        <p:sp>
          <p:nvSpPr>
            <p:cNvPr id="30798" name="Rectangle 180"/>
            <p:cNvSpPr>
              <a:spLocks noChangeArrowheads="1"/>
            </p:cNvSpPr>
            <p:nvPr/>
          </p:nvSpPr>
          <p:spPr bwMode="auto">
            <a:xfrm>
              <a:off x="7385040" y="8114454"/>
              <a:ext cx="356087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18</a:t>
              </a:r>
            </a:p>
          </p:txBody>
        </p:sp>
        <p:sp>
          <p:nvSpPr>
            <p:cNvPr id="30799" name="Rectangle 181"/>
            <p:cNvSpPr>
              <a:spLocks noChangeArrowheads="1"/>
            </p:cNvSpPr>
            <p:nvPr/>
          </p:nvSpPr>
          <p:spPr bwMode="auto">
            <a:xfrm>
              <a:off x="5278746" y="8380871"/>
              <a:ext cx="374753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30800" name="Rectangle 182"/>
            <p:cNvSpPr>
              <a:spLocks noChangeArrowheads="1"/>
            </p:cNvSpPr>
            <p:nvPr/>
          </p:nvSpPr>
          <p:spPr bwMode="auto">
            <a:xfrm>
              <a:off x="6070352" y="8380871"/>
              <a:ext cx="845705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Manager</a:t>
              </a:r>
            </a:p>
          </p:txBody>
        </p:sp>
        <p:sp>
          <p:nvSpPr>
            <p:cNvPr id="30801" name="Rectangle 183"/>
            <p:cNvSpPr>
              <a:spLocks noChangeArrowheads="1"/>
            </p:cNvSpPr>
            <p:nvPr/>
          </p:nvSpPr>
          <p:spPr bwMode="auto">
            <a:xfrm>
              <a:off x="7385040" y="8380871"/>
              <a:ext cx="356087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24</a:t>
              </a:r>
            </a:p>
          </p:txBody>
        </p:sp>
        <p:sp>
          <p:nvSpPr>
            <p:cNvPr id="30802" name="Rectangle 184"/>
            <p:cNvSpPr>
              <a:spLocks noChangeArrowheads="1"/>
            </p:cNvSpPr>
            <p:nvPr/>
          </p:nvSpPr>
          <p:spPr bwMode="auto">
            <a:xfrm>
              <a:off x="5278746" y="8633743"/>
              <a:ext cx="374753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P4</a:t>
              </a:r>
            </a:p>
          </p:txBody>
        </p:sp>
        <p:sp>
          <p:nvSpPr>
            <p:cNvPr id="30803" name="Rectangle 185"/>
            <p:cNvSpPr>
              <a:spLocks noChangeArrowheads="1"/>
            </p:cNvSpPr>
            <p:nvPr/>
          </p:nvSpPr>
          <p:spPr bwMode="auto">
            <a:xfrm>
              <a:off x="6070352" y="8633743"/>
              <a:ext cx="845705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Manager</a:t>
              </a:r>
            </a:p>
          </p:txBody>
        </p:sp>
        <p:sp>
          <p:nvSpPr>
            <p:cNvPr id="30804" name="Rectangle 186"/>
            <p:cNvSpPr>
              <a:spLocks noChangeArrowheads="1"/>
            </p:cNvSpPr>
            <p:nvPr/>
          </p:nvSpPr>
          <p:spPr bwMode="auto">
            <a:xfrm>
              <a:off x="7385040" y="8633743"/>
              <a:ext cx="356087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48</a:t>
              </a:r>
            </a:p>
          </p:txBody>
        </p:sp>
        <p:sp>
          <p:nvSpPr>
            <p:cNvPr id="30805" name="Rectangle 187"/>
            <p:cNvSpPr>
              <a:spLocks noChangeArrowheads="1"/>
            </p:cNvSpPr>
            <p:nvPr/>
          </p:nvSpPr>
          <p:spPr bwMode="auto">
            <a:xfrm>
              <a:off x="5278746" y="8909191"/>
              <a:ext cx="374753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P3</a:t>
              </a:r>
            </a:p>
          </p:txBody>
        </p:sp>
        <p:sp>
          <p:nvSpPr>
            <p:cNvPr id="30806" name="Rectangle 188"/>
            <p:cNvSpPr>
              <a:spLocks noChangeArrowheads="1"/>
            </p:cNvSpPr>
            <p:nvPr/>
          </p:nvSpPr>
          <p:spPr bwMode="auto">
            <a:xfrm>
              <a:off x="6070352" y="8909191"/>
              <a:ext cx="855756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Engineer</a:t>
              </a:r>
            </a:p>
          </p:txBody>
        </p:sp>
        <p:sp>
          <p:nvSpPr>
            <p:cNvPr id="30807" name="Rectangle 189"/>
            <p:cNvSpPr>
              <a:spLocks noChangeArrowheads="1"/>
            </p:cNvSpPr>
            <p:nvPr/>
          </p:nvSpPr>
          <p:spPr bwMode="auto">
            <a:xfrm>
              <a:off x="7385040" y="8909191"/>
              <a:ext cx="356087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36</a:t>
              </a:r>
            </a:p>
          </p:txBody>
        </p:sp>
        <p:sp>
          <p:nvSpPr>
            <p:cNvPr id="30808" name="Rectangle 190"/>
            <p:cNvSpPr>
              <a:spLocks noChangeArrowheads="1"/>
            </p:cNvSpPr>
            <p:nvPr/>
          </p:nvSpPr>
          <p:spPr bwMode="auto">
            <a:xfrm>
              <a:off x="5278746" y="9198187"/>
              <a:ext cx="374753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P3</a:t>
              </a:r>
            </a:p>
          </p:txBody>
        </p:sp>
        <p:sp>
          <p:nvSpPr>
            <p:cNvPr id="30809" name="Rectangle 191"/>
            <p:cNvSpPr>
              <a:spLocks noChangeArrowheads="1"/>
            </p:cNvSpPr>
            <p:nvPr/>
          </p:nvSpPr>
          <p:spPr bwMode="auto">
            <a:xfrm>
              <a:off x="6070352" y="9198187"/>
              <a:ext cx="845705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Manager</a:t>
              </a:r>
            </a:p>
          </p:txBody>
        </p:sp>
        <p:sp>
          <p:nvSpPr>
            <p:cNvPr id="30810" name="Rectangle 192"/>
            <p:cNvSpPr>
              <a:spLocks noChangeArrowheads="1"/>
            </p:cNvSpPr>
            <p:nvPr/>
          </p:nvSpPr>
          <p:spPr bwMode="auto">
            <a:xfrm>
              <a:off x="7366978" y="9198187"/>
              <a:ext cx="356087" cy="300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40</a:t>
              </a:r>
            </a:p>
          </p:txBody>
        </p:sp>
        <p:sp>
          <p:nvSpPr>
            <p:cNvPr id="30811" name="Line 193"/>
            <p:cNvSpPr>
              <a:spLocks noChangeShapeType="1"/>
            </p:cNvSpPr>
            <p:nvPr/>
          </p:nvSpPr>
          <p:spPr bwMode="auto">
            <a:xfrm>
              <a:off x="5854328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30812" name="Line 195"/>
            <p:cNvSpPr>
              <a:spLocks noChangeShapeType="1"/>
            </p:cNvSpPr>
            <p:nvPr/>
          </p:nvSpPr>
          <p:spPr bwMode="auto">
            <a:xfrm>
              <a:off x="5120641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30813" name="Line 196"/>
            <p:cNvSpPr>
              <a:spLocks noChangeShapeType="1"/>
            </p:cNvSpPr>
            <p:nvPr/>
          </p:nvSpPr>
          <p:spPr bwMode="auto">
            <a:xfrm>
              <a:off x="1047611" y="6782365"/>
              <a:ext cx="69669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30814" name="Line 207"/>
            <p:cNvSpPr>
              <a:spLocks noChangeShapeType="1"/>
            </p:cNvSpPr>
            <p:nvPr/>
          </p:nvSpPr>
          <p:spPr bwMode="auto">
            <a:xfrm>
              <a:off x="7262854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5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>
          <a:xfrm>
            <a:off x="488950" y="377825"/>
            <a:ext cx="8077200" cy="609600"/>
          </a:xfrm>
        </p:spPr>
        <p:txBody>
          <a:bodyPr/>
          <a:lstStyle/>
          <a:p>
            <a:r>
              <a:rPr lang="en-US" dirty="0" smtClean="0"/>
              <a:t>Insertion Anomaly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>
          <a:xfrm>
            <a:off x="254000" y="1408113"/>
            <a:ext cx="8643938" cy="874712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dirty="0" smtClean="0"/>
              <a:t>It may not be possible to store information about a new project until an employee is assigned to it. </a:t>
            </a:r>
            <a:endParaRPr lang="en-US" dirty="0" smtClean="0">
              <a:solidFill>
                <a:schemeClr val="hlink"/>
              </a:solidFill>
            </a:endParaRPr>
          </a:p>
        </p:txBody>
      </p:sp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1340513" y="2488253"/>
            <a:ext cx="6684371" cy="3967137"/>
            <a:chOff x="973104" y="5743787"/>
            <a:chExt cx="7041464" cy="3820160"/>
          </a:xfrm>
        </p:grpSpPr>
        <p:sp>
          <p:nvSpPr>
            <p:cNvPr id="31749" name="Rectangle 107"/>
            <p:cNvSpPr>
              <a:spLocks noChangeArrowheads="1"/>
            </p:cNvSpPr>
            <p:nvPr/>
          </p:nvSpPr>
          <p:spPr bwMode="auto">
            <a:xfrm>
              <a:off x="1056642" y="6068907"/>
              <a:ext cx="6957926" cy="34860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>
                <a:latin typeface="Book Antiqua" pitchFamily="18" charset="0"/>
              </a:endParaRPr>
            </a:p>
          </p:txBody>
        </p:sp>
        <p:sp>
          <p:nvSpPr>
            <p:cNvPr id="31750" name="Rectangle 108"/>
            <p:cNvSpPr>
              <a:spLocks noChangeArrowheads="1"/>
            </p:cNvSpPr>
            <p:nvPr/>
          </p:nvSpPr>
          <p:spPr bwMode="auto">
            <a:xfrm>
              <a:off x="1099540" y="6231467"/>
              <a:ext cx="499677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u="sng">
                  <a:solidFill>
                    <a:srgbClr val="000000"/>
                  </a:solidFill>
                </a:rPr>
                <a:t>ENO</a:t>
              </a:r>
            </a:p>
          </p:txBody>
        </p:sp>
        <p:sp>
          <p:nvSpPr>
            <p:cNvPr id="31751" name="Rectangle 109"/>
            <p:cNvSpPr>
              <a:spLocks noChangeArrowheads="1"/>
            </p:cNvSpPr>
            <p:nvPr/>
          </p:nvSpPr>
          <p:spPr bwMode="auto">
            <a:xfrm>
              <a:off x="973104" y="5743787"/>
              <a:ext cx="719361" cy="353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>
                  <a:solidFill>
                    <a:srgbClr val="0033CC"/>
                  </a:solidFill>
                </a:rPr>
                <a:t>EMP</a:t>
              </a:r>
            </a:p>
          </p:txBody>
        </p:sp>
        <p:sp>
          <p:nvSpPr>
            <p:cNvPr id="31752" name="Rectangle 110"/>
            <p:cNvSpPr>
              <a:spLocks noChangeArrowheads="1"/>
            </p:cNvSpPr>
            <p:nvPr/>
          </p:nvSpPr>
          <p:spPr bwMode="auto">
            <a:xfrm>
              <a:off x="1749780" y="6231467"/>
              <a:ext cx="718022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ENAME</a:t>
              </a:r>
            </a:p>
          </p:txBody>
        </p:sp>
        <p:sp>
          <p:nvSpPr>
            <p:cNvPr id="31753" name="Rectangle 111"/>
            <p:cNvSpPr>
              <a:spLocks noChangeArrowheads="1"/>
            </p:cNvSpPr>
            <p:nvPr/>
          </p:nvSpPr>
          <p:spPr bwMode="auto">
            <a:xfrm>
              <a:off x="2887700" y="6231467"/>
              <a:ext cx="585055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TITLE</a:t>
              </a:r>
            </a:p>
          </p:txBody>
        </p:sp>
        <p:sp>
          <p:nvSpPr>
            <p:cNvPr id="31754" name="Rectangle 112"/>
            <p:cNvSpPr>
              <a:spLocks noChangeArrowheads="1"/>
            </p:cNvSpPr>
            <p:nvPr/>
          </p:nvSpPr>
          <p:spPr bwMode="auto">
            <a:xfrm>
              <a:off x="4188178" y="6231467"/>
              <a:ext cx="456287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SAL</a:t>
              </a:r>
            </a:p>
          </p:txBody>
        </p:sp>
        <p:sp>
          <p:nvSpPr>
            <p:cNvPr id="31755" name="Line 113"/>
            <p:cNvSpPr>
              <a:spLocks noChangeShapeType="1"/>
            </p:cNvSpPr>
            <p:nvPr/>
          </p:nvSpPr>
          <p:spPr bwMode="auto">
            <a:xfrm>
              <a:off x="17610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1756" name="Line 114"/>
            <p:cNvSpPr>
              <a:spLocks noChangeShapeType="1"/>
            </p:cNvSpPr>
            <p:nvPr/>
          </p:nvSpPr>
          <p:spPr bwMode="auto">
            <a:xfrm>
              <a:off x="2898988" y="6077938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1757" name="Line 115"/>
            <p:cNvSpPr>
              <a:spLocks noChangeShapeType="1"/>
            </p:cNvSpPr>
            <p:nvPr/>
          </p:nvSpPr>
          <p:spPr bwMode="auto">
            <a:xfrm>
              <a:off x="41994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1758" name="Rectangle 116"/>
            <p:cNvSpPr>
              <a:spLocks noChangeArrowheads="1"/>
            </p:cNvSpPr>
            <p:nvPr/>
          </p:nvSpPr>
          <p:spPr bwMode="auto">
            <a:xfrm>
              <a:off x="1840091" y="6899769"/>
              <a:ext cx="611649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J. Doe</a:t>
              </a:r>
            </a:p>
          </p:txBody>
        </p:sp>
        <p:sp>
          <p:nvSpPr>
            <p:cNvPr id="31759" name="Rectangle 117"/>
            <p:cNvSpPr>
              <a:spLocks noChangeArrowheads="1"/>
            </p:cNvSpPr>
            <p:nvPr/>
          </p:nvSpPr>
          <p:spPr bwMode="auto">
            <a:xfrm>
              <a:off x="2887700" y="6899769"/>
              <a:ext cx="916773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Elect. Eng.</a:t>
              </a:r>
            </a:p>
          </p:txBody>
        </p:sp>
        <p:sp>
          <p:nvSpPr>
            <p:cNvPr id="31760" name="Rectangle 118"/>
            <p:cNvSpPr>
              <a:spLocks noChangeArrowheads="1"/>
            </p:cNvSpPr>
            <p:nvPr/>
          </p:nvSpPr>
          <p:spPr bwMode="auto">
            <a:xfrm>
              <a:off x="4188178" y="6899769"/>
              <a:ext cx="593453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40000</a:t>
              </a:r>
            </a:p>
          </p:txBody>
        </p:sp>
        <p:sp>
          <p:nvSpPr>
            <p:cNvPr id="31761" name="Rectangle 119"/>
            <p:cNvSpPr>
              <a:spLocks noChangeArrowheads="1"/>
            </p:cNvSpPr>
            <p:nvPr/>
          </p:nvSpPr>
          <p:spPr bwMode="auto">
            <a:xfrm>
              <a:off x="1840091" y="7134578"/>
              <a:ext cx="776808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M. Smith</a:t>
              </a:r>
            </a:p>
          </p:txBody>
        </p:sp>
        <p:sp>
          <p:nvSpPr>
            <p:cNvPr id="31762" name="Rectangle 120"/>
            <p:cNvSpPr>
              <a:spLocks noChangeArrowheads="1"/>
            </p:cNvSpPr>
            <p:nvPr/>
          </p:nvSpPr>
          <p:spPr bwMode="auto">
            <a:xfrm>
              <a:off x="4188178" y="7134578"/>
              <a:ext cx="593453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34000</a:t>
              </a:r>
            </a:p>
          </p:txBody>
        </p:sp>
        <p:sp>
          <p:nvSpPr>
            <p:cNvPr id="31763" name="Rectangle 121"/>
            <p:cNvSpPr>
              <a:spLocks noChangeArrowheads="1"/>
            </p:cNvSpPr>
            <p:nvPr/>
          </p:nvSpPr>
          <p:spPr bwMode="auto">
            <a:xfrm>
              <a:off x="1840091" y="7387449"/>
              <a:ext cx="776808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M. Smith</a:t>
              </a:r>
            </a:p>
          </p:txBody>
        </p:sp>
        <p:sp>
          <p:nvSpPr>
            <p:cNvPr id="31764" name="Rectangle 122"/>
            <p:cNvSpPr>
              <a:spLocks noChangeArrowheads="1"/>
            </p:cNvSpPr>
            <p:nvPr/>
          </p:nvSpPr>
          <p:spPr bwMode="auto">
            <a:xfrm>
              <a:off x="2887700" y="7134578"/>
              <a:ext cx="673234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Analyst</a:t>
              </a:r>
            </a:p>
          </p:txBody>
        </p:sp>
        <p:sp>
          <p:nvSpPr>
            <p:cNvPr id="31765" name="Rectangle 123"/>
            <p:cNvSpPr>
              <a:spLocks noChangeArrowheads="1"/>
            </p:cNvSpPr>
            <p:nvPr/>
          </p:nvSpPr>
          <p:spPr bwMode="auto">
            <a:xfrm>
              <a:off x="2887700" y="7387449"/>
              <a:ext cx="673234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Analyst</a:t>
              </a:r>
            </a:p>
          </p:txBody>
        </p:sp>
        <p:sp>
          <p:nvSpPr>
            <p:cNvPr id="31766" name="Rectangle 124"/>
            <p:cNvSpPr>
              <a:spLocks noChangeArrowheads="1"/>
            </p:cNvSpPr>
            <p:nvPr/>
          </p:nvSpPr>
          <p:spPr bwMode="auto">
            <a:xfrm>
              <a:off x="4188178" y="7387449"/>
              <a:ext cx="593453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34000</a:t>
              </a:r>
            </a:p>
          </p:txBody>
        </p:sp>
        <p:sp>
          <p:nvSpPr>
            <p:cNvPr id="31767" name="Rectangle 125"/>
            <p:cNvSpPr>
              <a:spLocks noChangeArrowheads="1"/>
            </p:cNvSpPr>
            <p:nvPr/>
          </p:nvSpPr>
          <p:spPr bwMode="auto">
            <a:xfrm>
              <a:off x="1840091" y="7622258"/>
              <a:ext cx="611649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A. Lee</a:t>
              </a:r>
            </a:p>
          </p:txBody>
        </p:sp>
        <p:sp>
          <p:nvSpPr>
            <p:cNvPr id="31768" name="Rectangle 126"/>
            <p:cNvSpPr>
              <a:spLocks noChangeArrowheads="1"/>
            </p:cNvSpPr>
            <p:nvPr/>
          </p:nvSpPr>
          <p:spPr bwMode="auto">
            <a:xfrm>
              <a:off x="2887700" y="7622258"/>
              <a:ext cx="950365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Mech. Eng.</a:t>
              </a:r>
            </a:p>
          </p:txBody>
        </p:sp>
        <p:sp>
          <p:nvSpPr>
            <p:cNvPr id="31769" name="Rectangle 127"/>
            <p:cNvSpPr>
              <a:spLocks noChangeArrowheads="1"/>
            </p:cNvSpPr>
            <p:nvPr/>
          </p:nvSpPr>
          <p:spPr bwMode="auto">
            <a:xfrm>
              <a:off x="4188178" y="7622258"/>
              <a:ext cx="593453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27000</a:t>
              </a:r>
            </a:p>
          </p:txBody>
        </p:sp>
        <p:sp>
          <p:nvSpPr>
            <p:cNvPr id="31770" name="Rectangle 128"/>
            <p:cNvSpPr>
              <a:spLocks noChangeArrowheads="1"/>
            </p:cNvSpPr>
            <p:nvPr/>
          </p:nvSpPr>
          <p:spPr bwMode="auto">
            <a:xfrm>
              <a:off x="1840091" y="7875129"/>
              <a:ext cx="611649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A. Lee</a:t>
              </a:r>
            </a:p>
          </p:txBody>
        </p:sp>
        <p:sp>
          <p:nvSpPr>
            <p:cNvPr id="31771" name="Rectangle 129"/>
            <p:cNvSpPr>
              <a:spLocks noChangeArrowheads="1"/>
            </p:cNvSpPr>
            <p:nvPr/>
          </p:nvSpPr>
          <p:spPr bwMode="auto">
            <a:xfrm>
              <a:off x="2887700" y="7875129"/>
              <a:ext cx="950365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Mech. Eng.</a:t>
              </a:r>
            </a:p>
          </p:txBody>
        </p:sp>
        <p:sp>
          <p:nvSpPr>
            <p:cNvPr id="31772" name="Rectangle 130"/>
            <p:cNvSpPr>
              <a:spLocks noChangeArrowheads="1"/>
            </p:cNvSpPr>
            <p:nvPr/>
          </p:nvSpPr>
          <p:spPr bwMode="auto">
            <a:xfrm>
              <a:off x="4188178" y="7875129"/>
              <a:ext cx="593453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27000</a:t>
              </a:r>
            </a:p>
          </p:txBody>
        </p:sp>
        <p:sp>
          <p:nvSpPr>
            <p:cNvPr id="31773" name="Rectangle 131"/>
            <p:cNvSpPr>
              <a:spLocks noChangeArrowheads="1"/>
            </p:cNvSpPr>
            <p:nvPr/>
          </p:nvSpPr>
          <p:spPr bwMode="auto">
            <a:xfrm>
              <a:off x="1840091" y="8109938"/>
              <a:ext cx="698427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J. Miller</a:t>
              </a:r>
            </a:p>
          </p:txBody>
        </p:sp>
        <p:sp>
          <p:nvSpPr>
            <p:cNvPr id="31774" name="Rectangle 132"/>
            <p:cNvSpPr>
              <a:spLocks noChangeArrowheads="1"/>
            </p:cNvSpPr>
            <p:nvPr/>
          </p:nvSpPr>
          <p:spPr bwMode="auto">
            <a:xfrm>
              <a:off x="2887700" y="8109938"/>
              <a:ext cx="1027345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Programmer</a:t>
              </a:r>
            </a:p>
          </p:txBody>
        </p:sp>
        <p:sp>
          <p:nvSpPr>
            <p:cNvPr id="31775" name="Rectangle 133"/>
            <p:cNvSpPr>
              <a:spLocks noChangeArrowheads="1"/>
            </p:cNvSpPr>
            <p:nvPr/>
          </p:nvSpPr>
          <p:spPr bwMode="auto">
            <a:xfrm>
              <a:off x="4188178" y="8109938"/>
              <a:ext cx="593453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24000</a:t>
              </a:r>
            </a:p>
          </p:txBody>
        </p:sp>
        <p:sp>
          <p:nvSpPr>
            <p:cNvPr id="31776" name="Rectangle 134"/>
            <p:cNvSpPr>
              <a:spLocks noChangeArrowheads="1"/>
            </p:cNvSpPr>
            <p:nvPr/>
          </p:nvSpPr>
          <p:spPr bwMode="auto">
            <a:xfrm>
              <a:off x="1840091" y="8362809"/>
              <a:ext cx="795003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B. Casey</a:t>
              </a:r>
            </a:p>
          </p:txBody>
        </p:sp>
        <p:sp>
          <p:nvSpPr>
            <p:cNvPr id="31777" name="Rectangle 135"/>
            <p:cNvSpPr>
              <a:spLocks noChangeArrowheads="1"/>
            </p:cNvSpPr>
            <p:nvPr/>
          </p:nvSpPr>
          <p:spPr bwMode="auto">
            <a:xfrm>
              <a:off x="2887700" y="8362809"/>
              <a:ext cx="902552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Syst. Anal.</a:t>
              </a:r>
            </a:p>
          </p:txBody>
        </p:sp>
        <p:sp>
          <p:nvSpPr>
            <p:cNvPr id="31778" name="Rectangle 136"/>
            <p:cNvSpPr>
              <a:spLocks noChangeArrowheads="1"/>
            </p:cNvSpPr>
            <p:nvPr/>
          </p:nvSpPr>
          <p:spPr bwMode="auto">
            <a:xfrm>
              <a:off x="4188178" y="8362809"/>
              <a:ext cx="593453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34000</a:t>
              </a:r>
            </a:p>
          </p:txBody>
        </p:sp>
        <p:sp>
          <p:nvSpPr>
            <p:cNvPr id="31779" name="Rectangle 137"/>
            <p:cNvSpPr>
              <a:spLocks noChangeArrowheads="1"/>
            </p:cNvSpPr>
            <p:nvPr/>
          </p:nvSpPr>
          <p:spPr bwMode="auto">
            <a:xfrm>
              <a:off x="1840091" y="8633743"/>
              <a:ext cx="620047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L. Chu</a:t>
              </a:r>
            </a:p>
          </p:txBody>
        </p:sp>
        <p:sp>
          <p:nvSpPr>
            <p:cNvPr id="31780" name="Rectangle 138"/>
            <p:cNvSpPr>
              <a:spLocks noChangeArrowheads="1"/>
            </p:cNvSpPr>
            <p:nvPr/>
          </p:nvSpPr>
          <p:spPr bwMode="auto">
            <a:xfrm>
              <a:off x="2887700" y="8633743"/>
              <a:ext cx="916773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Elect. Eng.</a:t>
              </a:r>
            </a:p>
          </p:txBody>
        </p:sp>
        <p:sp>
          <p:nvSpPr>
            <p:cNvPr id="31781" name="Rectangle 139"/>
            <p:cNvSpPr>
              <a:spLocks noChangeArrowheads="1"/>
            </p:cNvSpPr>
            <p:nvPr/>
          </p:nvSpPr>
          <p:spPr bwMode="auto">
            <a:xfrm>
              <a:off x="4188178" y="8633743"/>
              <a:ext cx="593453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40000</a:t>
              </a:r>
            </a:p>
          </p:txBody>
        </p:sp>
        <p:sp>
          <p:nvSpPr>
            <p:cNvPr id="31782" name="Rectangle 140"/>
            <p:cNvSpPr>
              <a:spLocks noChangeArrowheads="1"/>
            </p:cNvSpPr>
            <p:nvPr/>
          </p:nvSpPr>
          <p:spPr bwMode="auto">
            <a:xfrm>
              <a:off x="1840091" y="8922738"/>
              <a:ext cx="751614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R. Davis</a:t>
              </a:r>
            </a:p>
          </p:txBody>
        </p:sp>
        <p:sp>
          <p:nvSpPr>
            <p:cNvPr id="31783" name="Rectangle 141"/>
            <p:cNvSpPr>
              <a:spLocks noChangeArrowheads="1"/>
            </p:cNvSpPr>
            <p:nvPr/>
          </p:nvSpPr>
          <p:spPr bwMode="auto">
            <a:xfrm>
              <a:off x="2887700" y="8922738"/>
              <a:ext cx="950365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Mech. Eng.</a:t>
              </a:r>
            </a:p>
          </p:txBody>
        </p:sp>
        <p:sp>
          <p:nvSpPr>
            <p:cNvPr id="31784" name="Rectangle 142"/>
            <p:cNvSpPr>
              <a:spLocks noChangeArrowheads="1"/>
            </p:cNvSpPr>
            <p:nvPr/>
          </p:nvSpPr>
          <p:spPr bwMode="auto">
            <a:xfrm>
              <a:off x="4188178" y="8922738"/>
              <a:ext cx="593453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27000</a:t>
              </a:r>
            </a:p>
          </p:txBody>
        </p:sp>
        <p:sp>
          <p:nvSpPr>
            <p:cNvPr id="31785" name="Rectangle 143"/>
            <p:cNvSpPr>
              <a:spLocks noChangeArrowheads="1"/>
            </p:cNvSpPr>
            <p:nvPr/>
          </p:nvSpPr>
          <p:spPr bwMode="auto">
            <a:xfrm>
              <a:off x="1099540" y="6899769"/>
              <a:ext cx="351314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E1</a:t>
              </a:r>
            </a:p>
          </p:txBody>
        </p:sp>
        <p:sp>
          <p:nvSpPr>
            <p:cNvPr id="31786" name="Rectangle 144"/>
            <p:cNvSpPr>
              <a:spLocks noChangeArrowheads="1"/>
            </p:cNvSpPr>
            <p:nvPr/>
          </p:nvSpPr>
          <p:spPr bwMode="auto">
            <a:xfrm>
              <a:off x="1099540" y="7134578"/>
              <a:ext cx="351314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E2</a:t>
              </a:r>
            </a:p>
          </p:txBody>
        </p:sp>
        <p:sp>
          <p:nvSpPr>
            <p:cNvPr id="31787" name="Rectangle 145"/>
            <p:cNvSpPr>
              <a:spLocks noChangeArrowheads="1"/>
            </p:cNvSpPr>
            <p:nvPr/>
          </p:nvSpPr>
          <p:spPr bwMode="auto">
            <a:xfrm>
              <a:off x="1099540" y="7387449"/>
              <a:ext cx="351314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E2</a:t>
              </a:r>
            </a:p>
          </p:txBody>
        </p:sp>
        <p:sp>
          <p:nvSpPr>
            <p:cNvPr id="31788" name="Rectangle 146"/>
            <p:cNvSpPr>
              <a:spLocks noChangeArrowheads="1"/>
            </p:cNvSpPr>
            <p:nvPr/>
          </p:nvSpPr>
          <p:spPr bwMode="auto">
            <a:xfrm>
              <a:off x="1099540" y="7622258"/>
              <a:ext cx="351314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E3</a:t>
              </a:r>
            </a:p>
          </p:txBody>
        </p:sp>
        <p:sp>
          <p:nvSpPr>
            <p:cNvPr id="31789" name="Rectangle 147"/>
            <p:cNvSpPr>
              <a:spLocks noChangeArrowheads="1"/>
            </p:cNvSpPr>
            <p:nvPr/>
          </p:nvSpPr>
          <p:spPr bwMode="auto">
            <a:xfrm>
              <a:off x="1099540" y="7875129"/>
              <a:ext cx="351314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E3</a:t>
              </a:r>
            </a:p>
          </p:txBody>
        </p:sp>
        <p:sp>
          <p:nvSpPr>
            <p:cNvPr id="31790" name="Rectangle 148"/>
            <p:cNvSpPr>
              <a:spLocks noChangeArrowheads="1"/>
            </p:cNvSpPr>
            <p:nvPr/>
          </p:nvSpPr>
          <p:spPr bwMode="auto">
            <a:xfrm>
              <a:off x="1099540" y="8109938"/>
              <a:ext cx="351314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E4</a:t>
              </a:r>
            </a:p>
          </p:txBody>
        </p:sp>
        <p:sp>
          <p:nvSpPr>
            <p:cNvPr id="31791" name="Rectangle 149"/>
            <p:cNvSpPr>
              <a:spLocks noChangeArrowheads="1"/>
            </p:cNvSpPr>
            <p:nvPr/>
          </p:nvSpPr>
          <p:spPr bwMode="auto">
            <a:xfrm>
              <a:off x="1099540" y="8362809"/>
              <a:ext cx="351314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E5</a:t>
              </a:r>
            </a:p>
          </p:txBody>
        </p:sp>
        <p:sp>
          <p:nvSpPr>
            <p:cNvPr id="31792" name="Rectangle 150"/>
            <p:cNvSpPr>
              <a:spLocks noChangeArrowheads="1"/>
            </p:cNvSpPr>
            <p:nvPr/>
          </p:nvSpPr>
          <p:spPr bwMode="auto">
            <a:xfrm>
              <a:off x="1099540" y="8633743"/>
              <a:ext cx="351314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E6</a:t>
              </a:r>
            </a:p>
          </p:txBody>
        </p:sp>
        <p:sp>
          <p:nvSpPr>
            <p:cNvPr id="31793" name="Rectangle 151"/>
            <p:cNvSpPr>
              <a:spLocks noChangeArrowheads="1"/>
            </p:cNvSpPr>
            <p:nvPr/>
          </p:nvSpPr>
          <p:spPr bwMode="auto">
            <a:xfrm>
              <a:off x="1099540" y="8922738"/>
              <a:ext cx="351314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E7</a:t>
              </a:r>
            </a:p>
          </p:txBody>
        </p:sp>
        <p:sp>
          <p:nvSpPr>
            <p:cNvPr id="31794" name="Rectangle 152"/>
            <p:cNvSpPr>
              <a:spLocks noChangeArrowheads="1"/>
            </p:cNvSpPr>
            <p:nvPr/>
          </p:nvSpPr>
          <p:spPr bwMode="auto">
            <a:xfrm>
              <a:off x="1099540" y="9175609"/>
              <a:ext cx="351314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E8</a:t>
              </a:r>
            </a:p>
          </p:txBody>
        </p:sp>
        <p:sp>
          <p:nvSpPr>
            <p:cNvPr id="31795" name="Rectangle 153"/>
            <p:cNvSpPr>
              <a:spLocks noChangeArrowheads="1"/>
            </p:cNvSpPr>
            <p:nvPr/>
          </p:nvSpPr>
          <p:spPr bwMode="auto">
            <a:xfrm>
              <a:off x="1840091" y="9175609"/>
              <a:ext cx="741816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J. Jones</a:t>
              </a:r>
            </a:p>
          </p:txBody>
        </p:sp>
        <p:sp>
          <p:nvSpPr>
            <p:cNvPr id="31796" name="Rectangle 154"/>
            <p:cNvSpPr>
              <a:spLocks noChangeArrowheads="1"/>
            </p:cNvSpPr>
            <p:nvPr/>
          </p:nvSpPr>
          <p:spPr bwMode="auto">
            <a:xfrm>
              <a:off x="2887700" y="9157547"/>
              <a:ext cx="902552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Syst. Anal.</a:t>
              </a:r>
            </a:p>
          </p:txBody>
        </p:sp>
        <p:sp>
          <p:nvSpPr>
            <p:cNvPr id="31797" name="Rectangle 155"/>
            <p:cNvSpPr>
              <a:spLocks noChangeArrowheads="1"/>
            </p:cNvSpPr>
            <p:nvPr/>
          </p:nvSpPr>
          <p:spPr bwMode="auto">
            <a:xfrm>
              <a:off x="4188178" y="9175609"/>
              <a:ext cx="593453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34000</a:t>
              </a:r>
            </a:p>
          </p:txBody>
        </p:sp>
        <p:sp>
          <p:nvSpPr>
            <p:cNvPr id="31798" name="Line 156"/>
            <p:cNvSpPr>
              <a:spLocks noChangeShapeType="1"/>
            </p:cNvSpPr>
            <p:nvPr/>
          </p:nvSpPr>
          <p:spPr bwMode="auto">
            <a:xfrm>
              <a:off x="5120641" y="6692054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1799" name="Line 157"/>
            <p:cNvSpPr>
              <a:spLocks noChangeShapeType="1"/>
            </p:cNvSpPr>
            <p:nvPr/>
          </p:nvSpPr>
          <p:spPr bwMode="auto">
            <a:xfrm>
              <a:off x="17610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1800" name="Line 158"/>
            <p:cNvSpPr>
              <a:spLocks noChangeShapeType="1"/>
            </p:cNvSpPr>
            <p:nvPr/>
          </p:nvSpPr>
          <p:spPr bwMode="auto">
            <a:xfrm>
              <a:off x="289898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1801" name="Line 159"/>
            <p:cNvSpPr>
              <a:spLocks noChangeShapeType="1"/>
            </p:cNvSpPr>
            <p:nvPr/>
          </p:nvSpPr>
          <p:spPr bwMode="auto">
            <a:xfrm>
              <a:off x="41994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1802" name="Rectangle 160"/>
            <p:cNvSpPr>
              <a:spLocks noChangeArrowheads="1"/>
            </p:cNvSpPr>
            <p:nvPr/>
          </p:nvSpPr>
          <p:spPr bwMode="auto">
            <a:xfrm>
              <a:off x="7385040" y="7130063"/>
              <a:ext cx="333118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24</a:t>
              </a:r>
            </a:p>
          </p:txBody>
        </p:sp>
        <p:sp>
          <p:nvSpPr>
            <p:cNvPr id="31803" name="Rectangle 161"/>
            <p:cNvSpPr>
              <a:spLocks noChangeArrowheads="1"/>
            </p:cNvSpPr>
            <p:nvPr/>
          </p:nvSpPr>
          <p:spPr bwMode="auto">
            <a:xfrm>
              <a:off x="5134248" y="6267591"/>
              <a:ext cx="499677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u="sng">
                  <a:solidFill>
                    <a:srgbClr val="000000"/>
                  </a:solidFill>
                </a:rPr>
                <a:t>PNO</a:t>
              </a:r>
            </a:p>
          </p:txBody>
        </p:sp>
        <p:sp>
          <p:nvSpPr>
            <p:cNvPr id="31804" name="Rectangle 162"/>
            <p:cNvSpPr>
              <a:spLocks noChangeArrowheads="1"/>
            </p:cNvSpPr>
            <p:nvPr/>
          </p:nvSpPr>
          <p:spPr bwMode="auto">
            <a:xfrm>
              <a:off x="5980041" y="6267591"/>
              <a:ext cx="587854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RESP</a:t>
              </a:r>
            </a:p>
          </p:txBody>
        </p:sp>
        <p:sp>
          <p:nvSpPr>
            <p:cNvPr id="31805" name="Rectangle 163"/>
            <p:cNvSpPr>
              <a:spLocks noChangeArrowheads="1"/>
            </p:cNvSpPr>
            <p:nvPr/>
          </p:nvSpPr>
          <p:spPr bwMode="auto">
            <a:xfrm>
              <a:off x="7222480" y="6267591"/>
              <a:ext cx="499677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DUR</a:t>
              </a:r>
            </a:p>
          </p:txBody>
        </p:sp>
        <p:sp>
          <p:nvSpPr>
            <p:cNvPr id="31806" name="Rectangle 164"/>
            <p:cNvSpPr>
              <a:spLocks noChangeArrowheads="1"/>
            </p:cNvSpPr>
            <p:nvPr/>
          </p:nvSpPr>
          <p:spPr bwMode="auto">
            <a:xfrm>
              <a:off x="5278746" y="6895254"/>
              <a:ext cx="351314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31807" name="Rectangle 165"/>
            <p:cNvSpPr>
              <a:spLocks noChangeArrowheads="1"/>
            </p:cNvSpPr>
            <p:nvPr/>
          </p:nvSpPr>
          <p:spPr bwMode="auto">
            <a:xfrm>
              <a:off x="6070352" y="6895254"/>
              <a:ext cx="775408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Manager</a:t>
              </a:r>
            </a:p>
          </p:txBody>
        </p:sp>
        <p:sp>
          <p:nvSpPr>
            <p:cNvPr id="31808" name="Rectangle 166"/>
            <p:cNvSpPr>
              <a:spLocks noChangeArrowheads="1"/>
            </p:cNvSpPr>
            <p:nvPr/>
          </p:nvSpPr>
          <p:spPr bwMode="auto">
            <a:xfrm>
              <a:off x="7385040" y="6895254"/>
              <a:ext cx="333118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31809" name="Rectangle 167"/>
            <p:cNvSpPr>
              <a:spLocks noChangeArrowheads="1"/>
            </p:cNvSpPr>
            <p:nvPr/>
          </p:nvSpPr>
          <p:spPr bwMode="auto">
            <a:xfrm>
              <a:off x="5278746" y="7130063"/>
              <a:ext cx="351314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31810" name="Rectangle 168"/>
            <p:cNvSpPr>
              <a:spLocks noChangeArrowheads="1"/>
            </p:cNvSpPr>
            <p:nvPr/>
          </p:nvSpPr>
          <p:spPr bwMode="auto">
            <a:xfrm>
              <a:off x="6070352" y="7130063"/>
              <a:ext cx="673234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Analyst</a:t>
              </a:r>
            </a:p>
          </p:txBody>
        </p:sp>
        <p:sp>
          <p:nvSpPr>
            <p:cNvPr id="31811" name="Rectangle 169"/>
            <p:cNvSpPr>
              <a:spLocks noChangeArrowheads="1"/>
            </p:cNvSpPr>
            <p:nvPr/>
          </p:nvSpPr>
          <p:spPr bwMode="auto">
            <a:xfrm>
              <a:off x="5278746" y="7382934"/>
              <a:ext cx="351314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31812" name="Rectangle 170"/>
            <p:cNvSpPr>
              <a:spLocks noChangeArrowheads="1"/>
            </p:cNvSpPr>
            <p:nvPr/>
          </p:nvSpPr>
          <p:spPr bwMode="auto">
            <a:xfrm>
              <a:off x="6070352" y="7382934"/>
              <a:ext cx="673234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Analyst</a:t>
              </a:r>
            </a:p>
          </p:txBody>
        </p:sp>
        <p:sp>
          <p:nvSpPr>
            <p:cNvPr id="31813" name="Rectangle 171"/>
            <p:cNvSpPr>
              <a:spLocks noChangeArrowheads="1"/>
            </p:cNvSpPr>
            <p:nvPr/>
          </p:nvSpPr>
          <p:spPr bwMode="auto">
            <a:xfrm>
              <a:off x="7475351" y="7382934"/>
              <a:ext cx="246340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1814" name="Rectangle 172"/>
            <p:cNvSpPr>
              <a:spLocks noChangeArrowheads="1"/>
            </p:cNvSpPr>
            <p:nvPr/>
          </p:nvSpPr>
          <p:spPr bwMode="auto">
            <a:xfrm>
              <a:off x="5278746" y="7640320"/>
              <a:ext cx="351314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P3</a:t>
              </a:r>
            </a:p>
          </p:txBody>
        </p:sp>
        <p:sp>
          <p:nvSpPr>
            <p:cNvPr id="31815" name="Rectangle 173"/>
            <p:cNvSpPr>
              <a:spLocks noChangeArrowheads="1"/>
            </p:cNvSpPr>
            <p:nvPr/>
          </p:nvSpPr>
          <p:spPr bwMode="auto">
            <a:xfrm>
              <a:off x="6070352" y="7640320"/>
              <a:ext cx="906975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Consultant</a:t>
              </a:r>
            </a:p>
          </p:txBody>
        </p:sp>
        <p:sp>
          <p:nvSpPr>
            <p:cNvPr id="31816" name="Rectangle 174"/>
            <p:cNvSpPr>
              <a:spLocks noChangeArrowheads="1"/>
            </p:cNvSpPr>
            <p:nvPr/>
          </p:nvSpPr>
          <p:spPr bwMode="auto">
            <a:xfrm>
              <a:off x="7385040" y="7640320"/>
              <a:ext cx="333118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31817" name="Rectangle 175"/>
            <p:cNvSpPr>
              <a:spLocks noChangeArrowheads="1"/>
            </p:cNvSpPr>
            <p:nvPr/>
          </p:nvSpPr>
          <p:spPr bwMode="auto">
            <a:xfrm>
              <a:off x="5278746" y="7893191"/>
              <a:ext cx="351314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P4</a:t>
              </a:r>
            </a:p>
          </p:txBody>
        </p:sp>
        <p:sp>
          <p:nvSpPr>
            <p:cNvPr id="31818" name="Rectangle 176"/>
            <p:cNvSpPr>
              <a:spLocks noChangeArrowheads="1"/>
            </p:cNvSpPr>
            <p:nvPr/>
          </p:nvSpPr>
          <p:spPr bwMode="auto">
            <a:xfrm>
              <a:off x="6070352" y="7893191"/>
              <a:ext cx="785206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Engineer</a:t>
              </a:r>
            </a:p>
          </p:txBody>
        </p:sp>
        <p:sp>
          <p:nvSpPr>
            <p:cNvPr id="31819" name="Rectangle 177"/>
            <p:cNvSpPr>
              <a:spLocks noChangeArrowheads="1"/>
            </p:cNvSpPr>
            <p:nvPr/>
          </p:nvSpPr>
          <p:spPr bwMode="auto">
            <a:xfrm>
              <a:off x="7385040" y="7893191"/>
              <a:ext cx="333118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48</a:t>
              </a:r>
            </a:p>
          </p:txBody>
        </p:sp>
        <p:sp>
          <p:nvSpPr>
            <p:cNvPr id="31820" name="Rectangle 178"/>
            <p:cNvSpPr>
              <a:spLocks noChangeArrowheads="1"/>
            </p:cNvSpPr>
            <p:nvPr/>
          </p:nvSpPr>
          <p:spPr bwMode="auto">
            <a:xfrm>
              <a:off x="5278746" y="8114454"/>
              <a:ext cx="351314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31821" name="Rectangle 179"/>
            <p:cNvSpPr>
              <a:spLocks noChangeArrowheads="1"/>
            </p:cNvSpPr>
            <p:nvPr/>
          </p:nvSpPr>
          <p:spPr bwMode="auto">
            <a:xfrm>
              <a:off x="6070352" y="8114454"/>
              <a:ext cx="1027345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Programmer</a:t>
              </a:r>
            </a:p>
          </p:txBody>
        </p:sp>
        <p:sp>
          <p:nvSpPr>
            <p:cNvPr id="31822" name="Rectangle 180"/>
            <p:cNvSpPr>
              <a:spLocks noChangeArrowheads="1"/>
            </p:cNvSpPr>
            <p:nvPr/>
          </p:nvSpPr>
          <p:spPr bwMode="auto">
            <a:xfrm>
              <a:off x="7385040" y="8114454"/>
              <a:ext cx="333118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18</a:t>
              </a:r>
            </a:p>
          </p:txBody>
        </p:sp>
        <p:sp>
          <p:nvSpPr>
            <p:cNvPr id="31823" name="Rectangle 181"/>
            <p:cNvSpPr>
              <a:spLocks noChangeArrowheads="1"/>
            </p:cNvSpPr>
            <p:nvPr/>
          </p:nvSpPr>
          <p:spPr bwMode="auto">
            <a:xfrm>
              <a:off x="5278746" y="8380871"/>
              <a:ext cx="351314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31824" name="Rectangle 182"/>
            <p:cNvSpPr>
              <a:spLocks noChangeArrowheads="1"/>
            </p:cNvSpPr>
            <p:nvPr/>
          </p:nvSpPr>
          <p:spPr bwMode="auto">
            <a:xfrm>
              <a:off x="6070352" y="8380871"/>
              <a:ext cx="775408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Manager</a:t>
              </a:r>
            </a:p>
          </p:txBody>
        </p:sp>
        <p:sp>
          <p:nvSpPr>
            <p:cNvPr id="31825" name="Rectangle 183"/>
            <p:cNvSpPr>
              <a:spLocks noChangeArrowheads="1"/>
            </p:cNvSpPr>
            <p:nvPr/>
          </p:nvSpPr>
          <p:spPr bwMode="auto">
            <a:xfrm>
              <a:off x="7385040" y="8380871"/>
              <a:ext cx="333118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24</a:t>
              </a:r>
            </a:p>
          </p:txBody>
        </p:sp>
        <p:sp>
          <p:nvSpPr>
            <p:cNvPr id="31826" name="Rectangle 184"/>
            <p:cNvSpPr>
              <a:spLocks noChangeArrowheads="1"/>
            </p:cNvSpPr>
            <p:nvPr/>
          </p:nvSpPr>
          <p:spPr bwMode="auto">
            <a:xfrm>
              <a:off x="5278746" y="8633743"/>
              <a:ext cx="351314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P4</a:t>
              </a:r>
            </a:p>
          </p:txBody>
        </p:sp>
        <p:sp>
          <p:nvSpPr>
            <p:cNvPr id="31827" name="Rectangle 185"/>
            <p:cNvSpPr>
              <a:spLocks noChangeArrowheads="1"/>
            </p:cNvSpPr>
            <p:nvPr/>
          </p:nvSpPr>
          <p:spPr bwMode="auto">
            <a:xfrm>
              <a:off x="6070352" y="8633743"/>
              <a:ext cx="775408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Manager</a:t>
              </a:r>
            </a:p>
          </p:txBody>
        </p:sp>
        <p:sp>
          <p:nvSpPr>
            <p:cNvPr id="31828" name="Rectangle 186"/>
            <p:cNvSpPr>
              <a:spLocks noChangeArrowheads="1"/>
            </p:cNvSpPr>
            <p:nvPr/>
          </p:nvSpPr>
          <p:spPr bwMode="auto">
            <a:xfrm>
              <a:off x="7385040" y="8633743"/>
              <a:ext cx="333118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48</a:t>
              </a:r>
            </a:p>
          </p:txBody>
        </p:sp>
        <p:sp>
          <p:nvSpPr>
            <p:cNvPr id="31829" name="Rectangle 187"/>
            <p:cNvSpPr>
              <a:spLocks noChangeArrowheads="1"/>
            </p:cNvSpPr>
            <p:nvPr/>
          </p:nvSpPr>
          <p:spPr bwMode="auto">
            <a:xfrm>
              <a:off x="5278746" y="8909191"/>
              <a:ext cx="351314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P3</a:t>
              </a:r>
            </a:p>
          </p:txBody>
        </p:sp>
        <p:sp>
          <p:nvSpPr>
            <p:cNvPr id="31830" name="Rectangle 188"/>
            <p:cNvSpPr>
              <a:spLocks noChangeArrowheads="1"/>
            </p:cNvSpPr>
            <p:nvPr/>
          </p:nvSpPr>
          <p:spPr bwMode="auto">
            <a:xfrm>
              <a:off x="6070352" y="8909191"/>
              <a:ext cx="785206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Engineer</a:t>
              </a:r>
            </a:p>
          </p:txBody>
        </p:sp>
        <p:sp>
          <p:nvSpPr>
            <p:cNvPr id="31831" name="Rectangle 189"/>
            <p:cNvSpPr>
              <a:spLocks noChangeArrowheads="1"/>
            </p:cNvSpPr>
            <p:nvPr/>
          </p:nvSpPr>
          <p:spPr bwMode="auto">
            <a:xfrm>
              <a:off x="7385040" y="8909191"/>
              <a:ext cx="333118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36</a:t>
              </a:r>
            </a:p>
          </p:txBody>
        </p:sp>
        <p:sp>
          <p:nvSpPr>
            <p:cNvPr id="31832" name="Rectangle 190"/>
            <p:cNvSpPr>
              <a:spLocks noChangeArrowheads="1"/>
            </p:cNvSpPr>
            <p:nvPr/>
          </p:nvSpPr>
          <p:spPr bwMode="auto">
            <a:xfrm>
              <a:off x="5278746" y="9198187"/>
              <a:ext cx="351314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P3</a:t>
              </a:r>
            </a:p>
          </p:txBody>
        </p:sp>
        <p:sp>
          <p:nvSpPr>
            <p:cNvPr id="31833" name="Rectangle 191"/>
            <p:cNvSpPr>
              <a:spLocks noChangeArrowheads="1"/>
            </p:cNvSpPr>
            <p:nvPr/>
          </p:nvSpPr>
          <p:spPr bwMode="auto">
            <a:xfrm>
              <a:off x="6070352" y="9198187"/>
              <a:ext cx="775408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Manager</a:t>
              </a:r>
            </a:p>
          </p:txBody>
        </p:sp>
        <p:sp>
          <p:nvSpPr>
            <p:cNvPr id="31834" name="Rectangle 192"/>
            <p:cNvSpPr>
              <a:spLocks noChangeArrowheads="1"/>
            </p:cNvSpPr>
            <p:nvPr/>
          </p:nvSpPr>
          <p:spPr bwMode="auto">
            <a:xfrm>
              <a:off x="7366978" y="9198187"/>
              <a:ext cx="333118" cy="279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40</a:t>
              </a:r>
            </a:p>
          </p:txBody>
        </p:sp>
        <p:sp>
          <p:nvSpPr>
            <p:cNvPr id="31835" name="Line 193"/>
            <p:cNvSpPr>
              <a:spLocks noChangeShapeType="1"/>
            </p:cNvSpPr>
            <p:nvPr/>
          </p:nvSpPr>
          <p:spPr bwMode="auto">
            <a:xfrm>
              <a:off x="5854328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1836" name="Line 195"/>
            <p:cNvSpPr>
              <a:spLocks noChangeShapeType="1"/>
            </p:cNvSpPr>
            <p:nvPr/>
          </p:nvSpPr>
          <p:spPr bwMode="auto">
            <a:xfrm>
              <a:off x="5120641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1837" name="Line 196"/>
            <p:cNvSpPr>
              <a:spLocks noChangeShapeType="1"/>
            </p:cNvSpPr>
            <p:nvPr/>
          </p:nvSpPr>
          <p:spPr bwMode="auto">
            <a:xfrm>
              <a:off x="1047611" y="6782365"/>
              <a:ext cx="69669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1838" name="Line 207"/>
            <p:cNvSpPr>
              <a:spLocks noChangeShapeType="1"/>
            </p:cNvSpPr>
            <p:nvPr/>
          </p:nvSpPr>
          <p:spPr bwMode="auto">
            <a:xfrm>
              <a:off x="7222480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Deletion Anomaly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If an engineer,  who is the only employee on a project, leaves the company, his personal information cannot be deleted, or the information about that project is lost.</a:t>
            </a:r>
          </a:p>
          <a:p>
            <a:r>
              <a:rPr lang="en-US" sz="2400" dirty="0" smtClean="0"/>
              <a:t>May have to delete many </a:t>
            </a:r>
            <a:r>
              <a:rPr lang="en-US" sz="2400" dirty="0" err="1" smtClean="0"/>
              <a:t>tuples</a:t>
            </a:r>
            <a:r>
              <a:rPr lang="en-US" sz="2400" dirty="0" smtClean="0"/>
              <a:t>.</a:t>
            </a:r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990600" y="3529652"/>
            <a:ext cx="6766445" cy="3328348"/>
            <a:chOff x="973104" y="5743786"/>
            <a:chExt cx="7041464" cy="3820161"/>
          </a:xfrm>
        </p:grpSpPr>
        <p:sp>
          <p:nvSpPr>
            <p:cNvPr id="32773" name="Rectangle 107"/>
            <p:cNvSpPr>
              <a:spLocks noChangeArrowheads="1"/>
            </p:cNvSpPr>
            <p:nvPr/>
          </p:nvSpPr>
          <p:spPr bwMode="auto">
            <a:xfrm>
              <a:off x="1056642" y="6068907"/>
              <a:ext cx="6957926" cy="34860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>
                <a:latin typeface="Book Antiqua" pitchFamily="18" charset="0"/>
              </a:endParaRPr>
            </a:p>
          </p:txBody>
        </p:sp>
        <p:sp>
          <p:nvSpPr>
            <p:cNvPr id="32774" name="Rectangle 108"/>
            <p:cNvSpPr>
              <a:spLocks noChangeArrowheads="1"/>
            </p:cNvSpPr>
            <p:nvPr/>
          </p:nvSpPr>
          <p:spPr bwMode="auto">
            <a:xfrm>
              <a:off x="1099540" y="6231466"/>
              <a:ext cx="509302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u="sng">
                  <a:solidFill>
                    <a:srgbClr val="000000"/>
                  </a:solidFill>
                </a:rPr>
                <a:t>ENO</a:t>
              </a:r>
            </a:p>
          </p:txBody>
        </p:sp>
        <p:sp>
          <p:nvSpPr>
            <p:cNvPr id="32775" name="Rectangle 109"/>
            <p:cNvSpPr>
              <a:spLocks noChangeArrowheads="1"/>
            </p:cNvSpPr>
            <p:nvPr/>
          </p:nvSpPr>
          <p:spPr bwMode="auto">
            <a:xfrm>
              <a:off x="973104" y="5743786"/>
              <a:ext cx="710635" cy="420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>
                  <a:solidFill>
                    <a:srgbClr val="0033CC"/>
                  </a:solidFill>
                </a:rPr>
                <a:t>EMP</a:t>
              </a:r>
            </a:p>
          </p:txBody>
        </p:sp>
        <p:sp>
          <p:nvSpPr>
            <p:cNvPr id="32776" name="Rectangle 110"/>
            <p:cNvSpPr>
              <a:spLocks noChangeArrowheads="1"/>
            </p:cNvSpPr>
            <p:nvPr/>
          </p:nvSpPr>
          <p:spPr bwMode="auto">
            <a:xfrm>
              <a:off x="1749780" y="6231466"/>
              <a:ext cx="731853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ENAME</a:t>
              </a:r>
            </a:p>
          </p:txBody>
        </p:sp>
        <p:sp>
          <p:nvSpPr>
            <p:cNvPr id="32777" name="Rectangle 111"/>
            <p:cNvSpPr>
              <a:spLocks noChangeArrowheads="1"/>
            </p:cNvSpPr>
            <p:nvPr/>
          </p:nvSpPr>
          <p:spPr bwMode="auto">
            <a:xfrm>
              <a:off x="2887700" y="6231466"/>
              <a:ext cx="596324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TITLE</a:t>
              </a:r>
            </a:p>
          </p:txBody>
        </p:sp>
        <p:sp>
          <p:nvSpPr>
            <p:cNvPr id="32778" name="Rectangle 112"/>
            <p:cNvSpPr>
              <a:spLocks noChangeArrowheads="1"/>
            </p:cNvSpPr>
            <p:nvPr/>
          </p:nvSpPr>
          <p:spPr bwMode="auto">
            <a:xfrm>
              <a:off x="4188178" y="6231466"/>
              <a:ext cx="465076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SAL</a:t>
              </a:r>
            </a:p>
          </p:txBody>
        </p:sp>
        <p:sp>
          <p:nvSpPr>
            <p:cNvPr id="32779" name="Line 113"/>
            <p:cNvSpPr>
              <a:spLocks noChangeShapeType="1"/>
            </p:cNvSpPr>
            <p:nvPr/>
          </p:nvSpPr>
          <p:spPr bwMode="auto">
            <a:xfrm>
              <a:off x="17610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780" name="Line 114"/>
            <p:cNvSpPr>
              <a:spLocks noChangeShapeType="1"/>
            </p:cNvSpPr>
            <p:nvPr/>
          </p:nvSpPr>
          <p:spPr bwMode="auto">
            <a:xfrm>
              <a:off x="2898988" y="6077938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781" name="Line 115"/>
            <p:cNvSpPr>
              <a:spLocks noChangeShapeType="1"/>
            </p:cNvSpPr>
            <p:nvPr/>
          </p:nvSpPr>
          <p:spPr bwMode="auto">
            <a:xfrm>
              <a:off x="41994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782" name="Rectangle 116"/>
            <p:cNvSpPr>
              <a:spLocks noChangeArrowheads="1"/>
            </p:cNvSpPr>
            <p:nvPr/>
          </p:nvSpPr>
          <p:spPr bwMode="auto">
            <a:xfrm>
              <a:off x="1840091" y="6899768"/>
              <a:ext cx="623430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J. Doe</a:t>
              </a:r>
            </a:p>
          </p:txBody>
        </p:sp>
        <p:sp>
          <p:nvSpPr>
            <p:cNvPr id="32783" name="Rectangle 117"/>
            <p:cNvSpPr>
              <a:spLocks noChangeArrowheads="1"/>
            </p:cNvSpPr>
            <p:nvPr/>
          </p:nvSpPr>
          <p:spPr bwMode="auto">
            <a:xfrm>
              <a:off x="2887700" y="6899768"/>
              <a:ext cx="934431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Elect. Eng.</a:t>
              </a:r>
            </a:p>
          </p:txBody>
        </p:sp>
        <p:sp>
          <p:nvSpPr>
            <p:cNvPr id="32784" name="Rectangle 118"/>
            <p:cNvSpPr>
              <a:spLocks noChangeArrowheads="1"/>
            </p:cNvSpPr>
            <p:nvPr/>
          </p:nvSpPr>
          <p:spPr bwMode="auto">
            <a:xfrm>
              <a:off x="4188178" y="6899768"/>
              <a:ext cx="604884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40000</a:t>
              </a:r>
            </a:p>
          </p:txBody>
        </p:sp>
        <p:sp>
          <p:nvSpPr>
            <p:cNvPr id="32785" name="Rectangle 119"/>
            <p:cNvSpPr>
              <a:spLocks noChangeArrowheads="1"/>
            </p:cNvSpPr>
            <p:nvPr/>
          </p:nvSpPr>
          <p:spPr bwMode="auto">
            <a:xfrm>
              <a:off x="1840091" y="7134576"/>
              <a:ext cx="791770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M. Smith</a:t>
              </a:r>
            </a:p>
          </p:txBody>
        </p:sp>
        <p:sp>
          <p:nvSpPr>
            <p:cNvPr id="32786" name="Rectangle 120"/>
            <p:cNvSpPr>
              <a:spLocks noChangeArrowheads="1"/>
            </p:cNvSpPr>
            <p:nvPr/>
          </p:nvSpPr>
          <p:spPr bwMode="auto">
            <a:xfrm>
              <a:off x="4188178" y="7134576"/>
              <a:ext cx="604884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34000</a:t>
              </a:r>
            </a:p>
          </p:txBody>
        </p:sp>
        <p:sp>
          <p:nvSpPr>
            <p:cNvPr id="32787" name="Rectangle 121"/>
            <p:cNvSpPr>
              <a:spLocks noChangeArrowheads="1"/>
            </p:cNvSpPr>
            <p:nvPr/>
          </p:nvSpPr>
          <p:spPr bwMode="auto">
            <a:xfrm>
              <a:off x="1840091" y="7387448"/>
              <a:ext cx="791770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M. Smith</a:t>
              </a:r>
            </a:p>
          </p:txBody>
        </p:sp>
        <p:sp>
          <p:nvSpPr>
            <p:cNvPr id="32788" name="Rectangle 122"/>
            <p:cNvSpPr>
              <a:spLocks noChangeArrowheads="1"/>
            </p:cNvSpPr>
            <p:nvPr/>
          </p:nvSpPr>
          <p:spPr bwMode="auto">
            <a:xfrm>
              <a:off x="2887700" y="7134576"/>
              <a:ext cx="686201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Analyst</a:t>
              </a:r>
            </a:p>
          </p:txBody>
        </p:sp>
        <p:sp>
          <p:nvSpPr>
            <p:cNvPr id="32789" name="Rectangle 123"/>
            <p:cNvSpPr>
              <a:spLocks noChangeArrowheads="1"/>
            </p:cNvSpPr>
            <p:nvPr/>
          </p:nvSpPr>
          <p:spPr bwMode="auto">
            <a:xfrm>
              <a:off x="2887700" y="7387448"/>
              <a:ext cx="686201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Analyst</a:t>
              </a:r>
            </a:p>
          </p:txBody>
        </p:sp>
        <p:sp>
          <p:nvSpPr>
            <p:cNvPr id="32790" name="Rectangle 124"/>
            <p:cNvSpPr>
              <a:spLocks noChangeArrowheads="1"/>
            </p:cNvSpPr>
            <p:nvPr/>
          </p:nvSpPr>
          <p:spPr bwMode="auto">
            <a:xfrm>
              <a:off x="4188178" y="7387448"/>
              <a:ext cx="604884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34000</a:t>
              </a:r>
            </a:p>
          </p:txBody>
        </p:sp>
        <p:sp>
          <p:nvSpPr>
            <p:cNvPr id="32791" name="Rectangle 125"/>
            <p:cNvSpPr>
              <a:spLocks noChangeArrowheads="1"/>
            </p:cNvSpPr>
            <p:nvPr/>
          </p:nvSpPr>
          <p:spPr bwMode="auto">
            <a:xfrm>
              <a:off x="1840091" y="7622256"/>
              <a:ext cx="623430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A. Lee</a:t>
              </a:r>
            </a:p>
          </p:txBody>
        </p:sp>
        <p:sp>
          <p:nvSpPr>
            <p:cNvPr id="32792" name="Rectangle 126"/>
            <p:cNvSpPr>
              <a:spLocks noChangeArrowheads="1"/>
            </p:cNvSpPr>
            <p:nvPr/>
          </p:nvSpPr>
          <p:spPr bwMode="auto">
            <a:xfrm>
              <a:off x="2887700" y="7622256"/>
              <a:ext cx="968671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Mech. Eng.</a:t>
              </a:r>
            </a:p>
          </p:txBody>
        </p:sp>
        <p:sp>
          <p:nvSpPr>
            <p:cNvPr id="32793" name="Rectangle 127"/>
            <p:cNvSpPr>
              <a:spLocks noChangeArrowheads="1"/>
            </p:cNvSpPr>
            <p:nvPr/>
          </p:nvSpPr>
          <p:spPr bwMode="auto">
            <a:xfrm>
              <a:off x="4188178" y="7622256"/>
              <a:ext cx="604884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27000</a:t>
              </a:r>
            </a:p>
          </p:txBody>
        </p:sp>
        <p:sp>
          <p:nvSpPr>
            <p:cNvPr id="32794" name="Rectangle 128"/>
            <p:cNvSpPr>
              <a:spLocks noChangeArrowheads="1"/>
            </p:cNvSpPr>
            <p:nvPr/>
          </p:nvSpPr>
          <p:spPr bwMode="auto">
            <a:xfrm>
              <a:off x="1840091" y="7875128"/>
              <a:ext cx="623430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A. Lee</a:t>
              </a:r>
            </a:p>
          </p:txBody>
        </p:sp>
        <p:sp>
          <p:nvSpPr>
            <p:cNvPr id="32795" name="Rectangle 129"/>
            <p:cNvSpPr>
              <a:spLocks noChangeArrowheads="1"/>
            </p:cNvSpPr>
            <p:nvPr/>
          </p:nvSpPr>
          <p:spPr bwMode="auto">
            <a:xfrm>
              <a:off x="2887700" y="7875128"/>
              <a:ext cx="968671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Mech. Eng.</a:t>
              </a:r>
            </a:p>
          </p:txBody>
        </p:sp>
        <p:sp>
          <p:nvSpPr>
            <p:cNvPr id="32796" name="Rectangle 130"/>
            <p:cNvSpPr>
              <a:spLocks noChangeArrowheads="1"/>
            </p:cNvSpPr>
            <p:nvPr/>
          </p:nvSpPr>
          <p:spPr bwMode="auto">
            <a:xfrm>
              <a:off x="4188178" y="7875128"/>
              <a:ext cx="604884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27000</a:t>
              </a:r>
            </a:p>
          </p:txBody>
        </p:sp>
        <p:sp>
          <p:nvSpPr>
            <p:cNvPr id="32797" name="Rectangle 131"/>
            <p:cNvSpPr>
              <a:spLocks noChangeArrowheads="1"/>
            </p:cNvSpPr>
            <p:nvPr/>
          </p:nvSpPr>
          <p:spPr bwMode="auto">
            <a:xfrm>
              <a:off x="1840091" y="8109936"/>
              <a:ext cx="711880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J. Miller</a:t>
              </a:r>
            </a:p>
          </p:txBody>
        </p:sp>
        <p:sp>
          <p:nvSpPr>
            <p:cNvPr id="32798" name="Rectangle 132"/>
            <p:cNvSpPr>
              <a:spLocks noChangeArrowheads="1"/>
            </p:cNvSpPr>
            <p:nvPr/>
          </p:nvSpPr>
          <p:spPr bwMode="auto">
            <a:xfrm>
              <a:off x="2887700" y="8109936"/>
              <a:ext cx="1047133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Programmer</a:t>
              </a:r>
            </a:p>
          </p:txBody>
        </p:sp>
        <p:sp>
          <p:nvSpPr>
            <p:cNvPr id="32799" name="Rectangle 133"/>
            <p:cNvSpPr>
              <a:spLocks noChangeArrowheads="1"/>
            </p:cNvSpPr>
            <p:nvPr/>
          </p:nvSpPr>
          <p:spPr bwMode="auto">
            <a:xfrm>
              <a:off x="4188178" y="8109936"/>
              <a:ext cx="604884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24000</a:t>
              </a:r>
            </a:p>
          </p:txBody>
        </p:sp>
        <p:sp>
          <p:nvSpPr>
            <p:cNvPr id="32800" name="Rectangle 134"/>
            <p:cNvSpPr>
              <a:spLocks noChangeArrowheads="1"/>
            </p:cNvSpPr>
            <p:nvPr/>
          </p:nvSpPr>
          <p:spPr bwMode="auto">
            <a:xfrm>
              <a:off x="1840091" y="8362808"/>
              <a:ext cx="810316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B. Casey</a:t>
              </a:r>
            </a:p>
          </p:txBody>
        </p:sp>
        <p:sp>
          <p:nvSpPr>
            <p:cNvPr id="32801" name="Rectangle 135"/>
            <p:cNvSpPr>
              <a:spLocks noChangeArrowheads="1"/>
            </p:cNvSpPr>
            <p:nvPr/>
          </p:nvSpPr>
          <p:spPr bwMode="auto">
            <a:xfrm>
              <a:off x="2887700" y="8362808"/>
              <a:ext cx="919937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Syst. Anal.</a:t>
              </a:r>
            </a:p>
          </p:txBody>
        </p:sp>
        <p:sp>
          <p:nvSpPr>
            <p:cNvPr id="32802" name="Rectangle 136"/>
            <p:cNvSpPr>
              <a:spLocks noChangeArrowheads="1"/>
            </p:cNvSpPr>
            <p:nvPr/>
          </p:nvSpPr>
          <p:spPr bwMode="auto">
            <a:xfrm>
              <a:off x="4188178" y="8362808"/>
              <a:ext cx="604884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34000</a:t>
              </a:r>
            </a:p>
          </p:txBody>
        </p:sp>
        <p:sp>
          <p:nvSpPr>
            <p:cNvPr id="32803" name="Rectangle 137"/>
            <p:cNvSpPr>
              <a:spLocks noChangeArrowheads="1"/>
            </p:cNvSpPr>
            <p:nvPr/>
          </p:nvSpPr>
          <p:spPr bwMode="auto">
            <a:xfrm>
              <a:off x="1840091" y="8633741"/>
              <a:ext cx="631990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L. Chu</a:t>
              </a:r>
            </a:p>
          </p:txBody>
        </p:sp>
        <p:sp>
          <p:nvSpPr>
            <p:cNvPr id="32804" name="Rectangle 138"/>
            <p:cNvSpPr>
              <a:spLocks noChangeArrowheads="1"/>
            </p:cNvSpPr>
            <p:nvPr/>
          </p:nvSpPr>
          <p:spPr bwMode="auto">
            <a:xfrm>
              <a:off x="2887700" y="8633741"/>
              <a:ext cx="934431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Elect. Eng.</a:t>
              </a:r>
            </a:p>
          </p:txBody>
        </p:sp>
        <p:sp>
          <p:nvSpPr>
            <p:cNvPr id="32805" name="Rectangle 139"/>
            <p:cNvSpPr>
              <a:spLocks noChangeArrowheads="1"/>
            </p:cNvSpPr>
            <p:nvPr/>
          </p:nvSpPr>
          <p:spPr bwMode="auto">
            <a:xfrm>
              <a:off x="4188178" y="8633741"/>
              <a:ext cx="604884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40000</a:t>
              </a:r>
            </a:p>
          </p:txBody>
        </p:sp>
        <p:sp>
          <p:nvSpPr>
            <p:cNvPr id="32806" name="Rectangle 140"/>
            <p:cNvSpPr>
              <a:spLocks noChangeArrowheads="1"/>
            </p:cNvSpPr>
            <p:nvPr/>
          </p:nvSpPr>
          <p:spPr bwMode="auto">
            <a:xfrm>
              <a:off x="1840091" y="8922736"/>
              <a:ext cx="766091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R. Davis</a:t>
              </a:r>
            </a:p>
          </p:txBody>
        </p:sp>
        <p:sp>
          <p:nvSpPr>
            <p:cNvPr id="32807" name="Rectangle 141"/>
            <p:cNvSpPr>
              <a:spLocks noChangeArrowheads="1"/>
            </p:cNvSpPr>
            <p:nvPr/>
          </p:nvSpPr>
          <p:spPr bwMode="auto">
            <a:xfrm>
              <a:off x="2887700" y="8922736"/>
              <a:ext cx="968671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Mech. Eng.</a:t>
              </a:r>
            </a:p>
          </p:txBody>
        </p:sp>
        <p:sp>
          <p:nvSpPr>
            <p:cNvPr id="32808" name="Rectangle 142"/>
            <p:cNvSpPr>
              <a:spLocks noChangeArrowheads="1"/>
            </p:cNvSpPr>
            <p:nvPr/>
          </p:nvSpPr>
          <p:spPr bwMode="auto">
            <a:xfrm>
              <a:off x="4188178" y="8922736"/>
              <a:ext cx="604884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27000</a:t>
              </a:r>
            </a:p>
          </p:txBody>
        </p:sp>
        <p:sp>
          <p:nvSpPr>
            <p:cNvPr id="32809" name="Rectangle 143"/>
            <p:cNvSpPr>
              <a:spLocks noChangeArrowheads="1"/>
            </p:cNvSpPr>
            <p:nvPr/>
          </p:nvSpPr>
          <p:spPr bwMode="auto">
            <a:xfrm>
              <a:off x="1099540" y="6899768"/>
              <a:ext cx="358080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E1</a:t>
              </a:r>
            </a:p>
          </p:txBody>
        </p:sp>
        <p:sp>
          <p:nvSpPr>
            <p:cNvPr id="32810" name="Rectangle 144"/>
            <p:cNvSpPr>
              <a:spLocks noChangeArrowheads="1"/>
            </p:cNvSpPr>
            <p:nvPr/>
          </p:nvSpPr>
          <p:spPr bwMode="auto">
            <a:xfrm>
              <a:off x="1099540" y="7134576"/>
              <a:ext cx="358080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E2</a:t>
              </a:r>
            </a:p>
          </p:txBody>
        </p:sp>
        <p:sp>
          <p:nvSpPr>
            <p:cNvPr id="32811" name="Rectangle 145"/>
            <p:cNvSpPr>
              <a:spLocks noChangeArrowheads="1"/>
            </p:cNvSpPr>
            <p:nvPr/>
          </p:nvSpPr>
          <p:spPr bwMode="auto">
            <a:xfrm>
              <a:off x="1099540" y="7387448"/>
              <a:ext cx="358080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E2</a:t>
              </a:r>
            </a:p>
          </p:txBody>
        </p:sp>
        <p:sp>
          <p:nvSpPr>
            <p:cNvPr id="32812" name="Rectangle 146"/>
            <p:cNvSpPr>
              <a:spLocks noChangeArrowheads="1"/>
            </p:cNvSpPr>
            <p:nvPr/>
          </p:nvSpPr>
          <p:spPr bwMode="auto">
            <a:xfrm>
              <a:off x="1099540" y="7622256"/>
              <a:ext cx="358080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E3</a:t>
              </a:r>
            </a:p>
          </p:txBody>
        </p:sp>
        <p:sp>
          <p:nvSpPr>
            <p:cNvPr id="32813" name="Rectangle 147"/>
            <p:cNvSpPr>
              <a:spLocks noChangeArrowheads="1"/>
            </p:cNvSpPr>
            <p:nvPr/>
          </p:nvSpPr>
          <p:spPr bwMode="auto">
            <a:xfrm>
              <a:off x="1099540" y="7875128"/>
              <a:ext cx="358080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E3</a:t>
              </a:r>
            </a:p>
          </p:txBody>
        </p:sp>
        <p:sp>
          <p:nvSpPr>
            <p:cNvPr id="32814" name="Rectangle 148"/>
            <p:cNvSpPr>
              <a:spLocks noChangeArrowheads="1"/>
            </p:cNvSpPr>
            <p:nvPr/>
          </p:nvSpPr>
          <p:spPr bwMode="auto">
            <a:xfrm>
              <a:off x="1099540" y="8109936"/>
              <a:ext cx="358080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E4</a:t>
              </a:r>
            </a:p>
          </p:txBody>
        </p:sp>
        <p:sp>
          <p:nvSpPr>
            <p:cNvPr id="32815" name="Rectangle 149"/>
            <p:cNvSpPr>
              <a:spLocks noChangeArrowheads="1"/>
            </p:cNvSpPr>
            <p:nvPr/>
          </p:nvSpPr>
          <p:spPr bwMode="auto">
            <a:xfrm>
              <a:off x="1099540" y="8362808"/>
              <a:ext cx="358080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E5</a:t>
              </a:r>
            </a:p>
          </p:txBody>
        </p:sp>
        <p:sp>
          <p:nvSpPr>
            <p:cNvPr id="32816" name="Rectangle 150"/>
            <p:cNvSpPr>
              <a:spLocks noChangeArrowheads="1"/>
            </p:cNvSpPr>
            <p:nvPr/>
          </p:nvSpPr>
          <p:spPr bwMode="auto">
            <a:xfrm>
              <a:off x="1099540" y="8633741"/>
              <a:ext cx="358080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E6</a:t>
              </a:r>
            </a:p>
          </p:txBody>
        </p:sp>
        <p:sp>
          <p:nvSpPr>
            <p:cNvPr id="32817" name="Rectangle 151"/>
            <p:cNvSpPr>
              <a:spLocks noChangeArrowheads="1"/>
            </p:cNvSpPr>
            <p:nvPr/>
          </p:nvSpPr>
          <p:spPr bwMode="auto">
            <a:xfrm>
              <a:off x="1099540" y="8922736"/>
              <a:ext cx="358080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E7</a:t>
              </a:r>
            </a:p>
          </p:txBody>
        </p:sp>
        <p:sp>
          <p:nvSpPr>
            <p:cNvPr id="32818" name="Rectangle 152"/>
            <p:cNvSpPr>
              <a:spLocks noChangeArrowheads="1"/>
            </p:cNvSpPr>
            <p:nvPr/>
          </p:nvSpPr>
          <p:spPr bwMode="auto">
            <a:xfrm>
              <a:off x="1099540" y="9175608"/>
              <a:ext cx="358080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E8</a:t>
              </a:r>
            </a:p>
          </p:txBody>
        </p:sp>
        <p:sp>
          <p:nvSpPr>
            <p:cNvPr id="32819" name="Rectangle 153"/>
            <p:cNvSpPr>
              <a:spLocks noChangeArrowheads="1"/>
            </p:cNvSpPr>
            <p:nvPr/>
          </p:nvSpPr>
          <p:spPr bwMode="auto">
            <a:xfrm>
              <a:off x="1840091" y="9175608"/>
              <a:ext cx="756105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J. Jones</a:t>
              </a:r>
            </a:p>
          </p:txBody>
        </p:sp>
        <p:sp>
          <p:nvSpPr>
            <p:cNvPr id="32820" name="Rectangle 154"/>
            <p:cNvSpPr>
              <a:spLocks noChangeArrowheads="1"/>
            </p:cNvSpPr>
            <p:nvPr/>
          </p:nvSpPr>
          <p:spPr bwMode="auto">
            <a:xfrm>
              <a:off x="2887700" y="9157546"/>
              <a:ext cx="919937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Syst. Anal.</a:t>
              </a:r>
            </a:p>
          </p:txBody>
        </p:sp>
        <p:sp>
          <p:nvSpPr>
            <p:cNvPr id="32821" name="Rectangle 155"/>
            <p:cNvSpPr>
              <a:spLocks noChangeArrowheads="1"/>
            </p:cNvSpPr>
            <p:nvPr/>
          </p:nvSpPr>
          <p:spPr bwMode="auto">
            <a:xfrm>
              <a:off x="4188178" y="9175608"/>
              <a:ext cx="604884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34000</a:t>
              </a:r>
            </a:p>
          </p:txBody>
        </p:sp>
        <p:sp>
          <p:nvSpPr>
            <p:cNvPr id="32822" name="Line 156"/>
            <p:cNvSpPr>
              <a:spLocks noChangeShapeType="1"/>
            </p:cNvSpPr>
            <p:nvPr/>
          </p:nvSpPr>
          <p:spPr bwMode="auto">
            <a:xfrm>
              <a:off x="5120641" y="6692054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823" name="Line 157"/>
            <p:cNvSpPr>
              <a:spLocks noChangeShapeType="1"/>
            </p:cNvSpPr>
            <p:nvPr/>
          </p:nvSpPr>
          <p:spPr bwMode="auto">
            <a:xfrm>
              <a:off x="17610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824" name="Line 158"/>
            <p:cNvSpPr>
              <a:spLocks noChangeShapeType="1"/>
            </p:cNvSpPr>
            <p:nvPr/>
          </p:nvSpPr>
          <p:spPr bwMode="auto">
            <a:xfrm>
              <a:off x="289898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825" name="Line 159"/>
            <p:cNvSpPr>
              <a:spLocks noChangeShapeType="1"/>
            </p:cNvSpPr>
            <p:nvPr/>
          </p:nvSpPr>
          <p:spPr bwMode="auto">
            <a:xfrm>
              <a:off x="41994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826" name="Rectangle 160"/>
            <p:cNvSpPr>
              <a:spLocks noChangeArrowheads="1"/>
            </p:cNvSpPr>
            <p:nvPr/>
          </p:nvSpPr>
          <p:spPr bwMode="auto">
            <a:xfrm>
              <a:off x="7385040" y="7130062"/>
              <a:ext cx="339535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24</a:t>
              </a:r>
            </a:p>
          </p:txBody>
        </p:sp>
        <p:sp>
          <p:nvSpPr>
            <p:cNvPr id="32827" name="Rectangle 161"/>
            <p:cNvSpPr>
              <a:spLocks noChangeArrowheads="1"/>
            </p:cNvSpPr>
            <p:nvPr/>
          </p:nvSpPr>
          <p:spPr bwMode="auto">
            <a:xfrm>
              <a:off x="5134248" y="6267589"/>
              <a:ext cx="509302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u="sng">
                  <a:solidFill>
                    <a:srgbClr val="000000"/>
                  </a:solidFill>
                </a:rPr>
                <a:t>PNO</a:t>
              </a:r>
            </a:p>
          </p:txBody>
        </p:sp>
        <p:sp>
          <p:nvSpPr>
            <p:cNvPr id="32828" name="Rectangle 162"/>
            <p:cNvSpPr>
              <a:spLocks noChangeArrowheads="1"/>
            </p:cNvSpPr>
            <p:nvPr/>
          </p:nvSpPr>
          <p:spPr bwMode="auto">
            <a:xfrm>
              <a:off x="5980041" y="6267589"/>
              <a:ext cx="599177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RESP</a:t>
              </a:r>
            </a:p>
          </p:txBody>
        </p:sp>
        <p:sp>
          <p:nvSpPr>
            <p:cNvPr id="32829" name="Rectangle 163"/>
            <p:cNvSpPr>
              <a:spLocks noChangeArrowheads="1"/>
            </p:cNvSpPr>
            <p:nvPr/>
          </p:nvSpPr>
          <p:spPr bwMode="auto">
            <a:xfrm>
              <a:off x="7222480" y="6267589"/>
              <a:ext cx="509302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DUR</a:t>
              </a:r>
            </a:p>
          </p:txBody>
        </p:sp>
        <p:sp>
          <p:nvSpPr>
            <p:cNvPr id="32830" name="Rectangle 164"/>
            <p:cNvSpPr>
              <a:spLocks noChangeArrowheads="1"/>
            </p:cNvSpPr>
            <p:nvPr/>
          </p:nvSpPr>
          <p:spPr bwMode="auto">
            <a:xfrm>
              <a:off x="5278746" y="6895253"/>
              <a:ext cx="358080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32831" name="Rectangle 165"/>
            <p:cNvSpPr>
              <a:spLocks noChangeArrowheads="1"/>
            </p:cNvSpPr>
            <p:nvPr/>
          </p:nvSpPr>
          <p:spPr bwMode="auto">
            <a:xfrm>
              <a:off x="6070352" y="6895253"/>
              <a:ext cx="790344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Manager</a:t>
              </a:r>
            </a:p>
          </p:txBody>
        </p:sp>
        <p:sp>
          <p:nvSpPr>
            <p:cNvPr id="32832" name="Rectangle 166"/>
            <p:cNvSpPr>
              <a:spLocks noChangeArrowheads="1"/>
            </p:cNvSpPr>
            <p:nvPr/>
          </p:nvSpPr>
          <p:spPr bwMode="auto">
            <a:xfrm>
              <a:off x="7385040" y="6895253"/>
              <a:ext cx="339535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32833" name="Rectangle 167"/>
            <p:cNvSpPr>
              <a:spLocks noChangeArrowheads="1"/>
            </p:cNvSpPr>
            <p:nvPr/>
          </p:nvSpPr>
          <p:spPr bwMode="auto">
            <a:xfrm>
              <a:off x="5278746" y="7130062"/>
              <a:ext cx="358080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32834" name="Rectangle 168"/>
            <p:cNvSpPr>
              <a:spLocks noChangeArrowheads="1"/>
            </p:cNvSpPr>
            <p:nvPr/>
          </p:nvSpPr>
          <p:spPr bwMode="auto">
            <a:xfrm>
              <a:off x="6070352" y="7130062"/>
              <a:ext cx="686201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Analyst</a:t>
              </a:r>
            </a:p>
          </p:txBody>
        </p:sp>
        <p:sp>
          <p:nvSpPr>
            <p:cNvPr id="32835" name="Rectangle 169"/>
            <p:cNvSpPr>
              <a:spLocks noChangeArrowheads="1"/>
            </p:cNvSpPr>
            <p:nvPr/>
          </p:nvSpPr>
          <p:spPr bwMode="auto">
            <a:xfrm>
              <a:off x="5278746" y="7382933"/>
              <a:ext cx="358080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32836" name="Rectangle 170"/>
            <p:cNvSpPr>
              <a:spLocks noChangeArrowheads="1"/>
            </p:cNvSpPr>
            <p:nvPr/>
          </p:nvSpPr>
          <p:spPr bwMode="auto">
            <a:xfrm>
              <a:off x="6070352" y="7382933"/>
              <a:ext cx="686201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Analyst</a:t>
              </a:r>
            </a:p>
          </p:txBody>
        </p:sp>
        <p:sp>
          <p:nvSpPr>
            <p:cNvPr id="32837" name="Rectangle 171"/>
            <p:cNvSpPr>
              <a:spLocks noChangeArrowheads="1"/>
            </p:cNvSpPr>
            <p:nvPr/>
          </p:nvSpPr>
          <p:spPr bwMode="auto">
            <a:xfrm>
              <a:off x="7475351" y="7382933"/>
              <a:ext cx="251085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2838" name="Rectangle 172"/>
            <p:cNvSpPr>
              <a:spLocks noChangeArrowheads="1"/>
            </p:cNvSpPr>
            <p:nvPr/>
          </p:nvSpPr>
          <p:spPr bwMode="auto">
            <a:xfrm>
              <a:off x="5278746" y="7640319"/>
              <a:ext cx="358080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P3</a:t>
              </a:r>
            </a:p>
          </p:txBody>
        </p:sp>
        <p:sp>
          <p:nvSpPr>
            <p:cNvPr id="32839" name="Rectangle 173"/>
            <p:cNvSpPr>
              <a:spLocks noChangeArrowheads="1"/>
            </p:cNvSpPr>
            <p:nvPr/>
          </p:nvSpPr>
          <p:spPr bwMode="auto">
            <a:xfrm>
              <a:off x="6070352" y="7640319"/>
              <a:ext cx="924445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Consultant</a:t>
              </a:r>
            </a:p>
          </p:txBody>
        </p:sp>
        <p:sp>
          <p:nvSpPr>
            <p:cNvPr id="32840" name="Rectangle 174"/>
            <p:cNvSpPr>
              <a:spLocks noChangeArrowheads="1"/>
            </p:cNvSpPr>
            <p:nvPr/>
          </p:nvSpPr>
          <p:spPr bwMode="auto">
            <a:xfrm>
              <a:off x="7385040" y="7640319"/>
              <a:ext cx="339535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32841" name="Rectangle 175"/>
            <p:cNvSpPr>
              <a:spLocks noChangeArrowheads="1"/>
            </p:cNvSpPr>
            <p:nvPr/>
          </p:nvSpPr>
          <p:spPr bwMode="auto">
            <a:xfrm>
              <a:off x="5278746" y="7893189"/>
              <a:ext cx="358080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P4</a:t>
              </a:r>
            </a:p>
          </p:txBody>
        </p:sp>
        <p:sp>
          <p:nvSpPr>
            <p:cNvPr id="32842" name="Rectangle 176"/>
            <p:cNvSpPr>
              <a:spLocks noChangeArrowheads="1"/>
            </p:cNvSpPr>
            <p:nvPr/>
          </p:nvSpPr>
          <p:spPr bwMode="auto">
            <a:xfrm>
              <a:off x="6070352" y="7893189"/>
              <a:ext cx="800330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Engineer</a:t>
              </a:r>
            </a:p>
          </p:txBody>
        </p:sp>
        <p:sp>
          <p:nvSpPr>
            <p:cNvPr id="32843" name="Rectangle 177"/>
            <p:cNvSpPr>
              <a:spLocks noChangeArrowheads="1"/>
            </p:cNvSpPr>
            <p:nvPr/>
          </p:nvSpPr>
          <p:spPr bwMode="auto">
            <a:xfrm>
              <a:off x="7385040" y="7893189"/>
              <a:ext cx="339535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48</a:t>
              </a:r>
            </a:p>
          </p:txBody>
        </p:sp>
        <p:sp>
          <p:nvSpPr>
            <p:cNvPr id="32844" name="Rectangle 178"/>
            <p:cNvSpPr>
              <a:spLocks noChangeArrowheads="1"/>
            </p:cNvSpPr>
            <p:nvPr/>
          </p:nvSpPr>
          <p:spPr bwMode="auto">
            <a:xfrm>
              <a:off x="5278746" y="8114452"/>
              <a:ext cx="358080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32845" name="Rectangle 179"/>
            <p:cNvSpPr>
              <a:spLocks noChangeArrowheads="1"/>
            </p:cNvSpPr>
            <p:nvPr/>
          </p:nvSpPr>
          <p:spPr bwMode="auto">
            <a:xfrm>
              <a:off x="6070352" y="8114452"/>
              <a:ext cx="1047133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Programmer</a:t>
              </a:r>
            </a:p>
          </p:txBody>
        </p:sp>
        <p:sp>
          <p:nvSpPr>
            <p:cNvPr id="32846" name="Rectangle 180"/>
            <p:cNvSpPr>
              <a:spLocks noChangeArrowheads="1"/>
            </p:cNvSpPr>
            <p:nvPr/>
          </p:nvSpPr>
          <p:spPr bwMode="auto">
            <a:xfrm>
              <a:off x="7385040" y="8114452"/>
              <a:ext cx="339535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18</a:t>
              </a:r>
            </a:p>
          </p:txBody>
        </p:sp>
        <p:sp>
          <p:nvSpPr>
            <p:cNvPr id="32847" name="Rectangle 181"/>
            <p:cNvSpPr>
              <a:spLocks noChangeArrowheads="1"/>
            </p:cNvSpPr>
            <p:nvPr/>
          </p:nvSpPr>
          <p:spPr bwMode="auto">
            <a:xfrm>
              <a:off x="5278746" y="8380870"/>
              <a:ext cx="358080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32848" name="Rectangle 182"/>
            <p:cNvSpPr>
              <a:spLocks noChangeArrowheads="1"/>
            </p:cNvSpPr>
            <p:nvPr/>
          </p:nvSpPr>
          <p:spPr bwMode="auto">
            <a:xfrm>
              <a:off x="6070352" y="8380870"/>
              <a:ext cx="790344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Manager</a:t>
              </a:r>
            </a:p>
          </p:txBody>
        </p:sp>
        <p:sp>
          <p:nvSpPr>
            <p:cNvPr id="32849" name="Rectangle 183"/>
            <p:cNvSpPr>
              <a:spLocks noChangeArrowheads="1"/>
            </p:cNvSpPr>
            <p:nvPr/>
          </p:nvSpPr>
          <p:spPr bwMode="auto">
            <a:xfrm>
              <a:off x="7385040" y="8380870"/>
              <a:ext cx="339535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24</a:t>
              </a:r>
            </a:p>
          </p:txBody>
        </p:sp>
        <p:sp>
          <p:nvSpPr>
            <p:cNvPr id="32850" name="Rectangle 184"/>
            <p:cNvSpPr>
              <a:spLocks noChangeArrowheads="1"/>
            </p:cNvSpPr>
            <p:nvPr/>
          </p:nvSpPr>
          <p:spPr bwMode="auto">
            <a:xfrm>
              <a:off x="5278746" y="8633741"/>
              <a:ext cx="358080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P4</a:t>
              </a:r>
            </a:p>
          </p:txBody>
        </p:sp>
        <p:sp>
          <p:nvSpPr>
            <p:cNvPr id="32851" name="Rectangle 185"/>
            <p:cNvSpPr>
              <a:spLocks noChangeArrowheads="1"/>
            </p:cNvSpPr>
            <p:nvPr/>
          </p:nvSpPr>
          <p:spPr bwMode="auto">
            <a:xfrm>
              <a:off x="6070352" y="8633741"/>
              <a:ext cx="790344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Manager</a:t>
              </a:r>
            </a:p>
          </p:txBody>
        </p:sp>
        <p:sp>
          <p:nvSpPr>
            <p:cNvPr id="32852" name="Rectangle 186"/>
            <p:cNvSpPr>
              <a:spLocks noChangeArrowheads="1"/>
            </p:cNvSpPr>
            <p:nvPr/>
          </p:nvSpPr>
          <p:spPr bwMode="auto">
            <a:xfrm>
              <a:off x="7385040" y="8633741"/>
              <a:ext cx="339535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48</a:t>
              </a:r>
            </a:p>
          </p:txBody>
        </p:sp>
        <p:sp>
          <p:nvSpPr>
            <p:cNvPr id="32853" name="Rectangle 187"/>
            <p:cNvSpPr>
              <a:spLocks noChangeArrowheads="1"/>
            </p:cNvSpPr>
            <p:nvPr/>
          </p:nvSpPr>
          <p:spPr bwMode="auto">
            <a:xfrm>
              <a:off x="5278746" y="8909190"/>
              <a:ext cx="358080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P3</a:t>
              </a:r>
            </a:p>
          </p:txBody>
        </p:sp>
        <p:sp>
          <p:nvSpPr>
            <p:cNvPr id="32854" name="Rectangle 188"/>
            <p:cNvSpPr>
              <a:spLocks noChangeArrowheads="1"/>
            </p:cNvSpPr>
            <p:nvPr/>
          </p:nvSpPr>
          <p:spPr bwMode="auto">
            <a:xfrm>
              <a:off x="6070352" y="8909190"/>
              <a:ext cx="800330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Engineer</a:t>
              </a:r>
            </a:p>
          </p:txBody>
        </p:sp>
        <p:sp>
          <p:nvSpPr>
            <p:cNvPr id="32855" name="Rectangle 189"/>
            <p:cNvSpPr>
              <a:spLocks noChangeArrowheads="1"/>
            </p:cNvSpPr>
            <p:nvPr/>
          </p:nvSpPr>
          <p:spPr bwMode="auto">
            <a:xfrm>
              <a:off x="7385040" y="8909190"/>
              <a:ext cx="339535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36</a:t>
              </a:r>
            </a:p>
          </p:txBody>
        </p:sp>
        <p:sp>
          <p:nvSpPr>
            <p:cNvPr id="32856" name="Rectangle 190"/>
            <p:cNvSpPr>
              <a:spLocks noChangeArrowheads="1"/>
            </p:cNvSpPr>
            <p:nvPr/>
          </p:nvSpPr>
          <p:spPr bwMode="auto">
            <a:xfrm>
              <a:off x="5278746" y="9198186"/>
              <a:ext cx="358080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P3</a:t>
              </a:r>
            </a:p>
          </p:txBody>
        </p:sp>
        <p:sp>
          <p:nvSpPr>
            <p:cNvPr id="32857" name="Rectangle 191"/>
            <p:cNvSpPr>
              <a:spLocks noChangeArrowheads="1"/>
            </p:cNvSpPr>
            <p:nvPr/>
          </p:nvSpPr>
          <p:spPr bwMode="auto">
            <a:xfrm>
              <a:off x="6070352" y="9198186"/>
              <a:ext cx="790344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Manager</a:t>
              </a:r>
            </a:p>
          </p:txBody>
        </p:sp>
        <p:sp>
          <p:nvSpPr>
            <p:cNvPr id="32858" name="Rectangle 192"/>
            <p:cNvSpPr>
              <a:spLocks noChangeArrowheads="1"/>
            </p:cNvSpPr>
            <p:nvPr/>
          </p:nvSpPr>
          <p:spPr bwMode="auto">
            <a:xfrm>
              <a:off x="7366978" y="9198186"/>
              <a:ext cx="339535" cy="327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40</a:t>
              </a:r>
            </a:p>
          </p:txBody>
        </p:sp>
        <p:sp>
          <p:nvSpPr>
            <p:cNvPr id="32859" name="Line 193"/>
            <p:cNvSpPr>
              <a:spLocks noChangeShapeType="1"/>
            </p:cNvSpPr>
            <p:nvPr/>
          </p:nvSpPr>
          <p:spPr bwMode="auto">
            <a:xfrm>
              <a:off x="5854328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860" name="Line 195"/>
            <p:cNvSpPr>
              <a:spLocks noChangeShapeType="1"/>
            </p:cNvSpPr>
            <p:nvPr/>
          </p:nvSpPr>
          <p:spPr bwMode="auto">
            <a:xfrm>
              <a:off x="5120641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861" name="Line 196"/>
            <p:cNvSpPr>
              <a:spLocks noChangeShapeType="1"/>
            </p:cNvSpPr>
            <p:nvPr/>
          </p:nvSpPr>
          <p:spPr bwMode="auto">
            <a:xfrm>
              <a:off x="1047611" y="6782365"/>
              <a:ext cx="69669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862" name="Line 207"/>
            <p:cNvSpPr>
              <a:spLocks noChangeShapeType="1"/>
            </p:cNvSpPr>
            <p:nvPr/>
          </p:nvSpPr>
          <p:spPr bwMode="auto">
            <a:xfrm>
              <a:off x="7222480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 do?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Take each relation </a:t>
            </a:r>
            <a:r>
              <a:rPr lang="en-US" sz="2400" dirty="0">
                <a:solidFill>
                  <a:srgbClr val="FF0000"/>
                </a:solidFill>
              </a:rPr>
              <a:t>individually </a:t>
            </a:r>
            <a:r>
              <a:rPr lang="en-US" sz="2400" dirty="0"/>
              <a:t>and </a:t>
            </a:r>
            <a:r>
              <a:rPr lang="ja-JP" altLang="en-US" sz="2400" dirty="0"/>
              <a:t>“</a:t>
            </a:r>
            <a:r>
              <a:rPr lang="en-US" sz="2400" dirty="0"/>
              <a:t>improve</a:t>
            </a:r>
            <a:r>
              <a:rPr lang="ja-JP" altLang="en-US" sz="2400" dirty="0"/>
              <a:t>”</a:t>
            </a:r>
            <a:r>
              <a:rPr lang="en-US" sz="2400" dirty="0"/>
              <a:t> it in terms of the desired characteristics</a:t>
            </a:r>
          </a:p>
          <a:p>
            <a:pPr lvl="1">
              <a:defRPr/>
            </a:pPr>
            <a:r>
              <a:rPr lang="en-US" sz="2000" dirty="0"/>
              <a:t>Normal forms </a:t>
            </a:r>
          </a:p>
          <a:p>
            <a:pPr lvl="2">
              <a:defRPr/>
            </a:pPr>
            <a:r>
              <a:rPr lang="en-US" sz="1800" dirty="0"/>
              <a:t>Atomic values (1NF)</a:t>
            </a:r>
          </a:p>
          <a:p>
            <a:pPr lvl="2">
              <a:defRPr/>
            </a:pPr>
            <a:r>
              <a:rPr lang="en-US" sz="1800" dirty="0"/>
              <a:t>Can be defined according to keys and dependencies.</a:t>
            </a:r>
          </a:p>
          <a:p>
            <a:pPr lvl="2">
              <a:defRPr/>
            </a:pPr>
            <a:r>
              <a:rPr lang="en-US" sz="1800" dirty="0"/>
              <a:t>Functional Dependencies ( 2NF, 3NF, BCNF)</a:t>
            </a:r>
          </a:p>
          <a:p>
            <a:pPr lvl="2">
              <a:defRPr/>
            </a:pPr>
            <a:r>
              <a:rPr lang="en-US" sz="1800" dirty="0"/>
              <a:t>Multivalued dependencies (4NF) </a:t>
            </a:r>
          </a:p>
          <a:p>
            <a:pPr lvl="1">
              <a:defRPr/>
            </a:pPr>
            <a:r>
              <a:rPr lang="en-US" sz="2000" dirty="0"/>
              <a:t>Normalization</a:t>
            </a:r>
          </a:p>
          <a:p>
            <a:pPr lvl="2">
              <a:lnSpc>
                <a:spcPct val="95000"/>
              </a:lnSpc>
              <a:spcBef>
                <a:spcPct val="10000"/>
              </a:spcBef>
              <a:defRPr/>
            </a:pPr>
            <a:r>
              <a:rPr lang="en-US" sz="1800" dirty="0"/>
              <a:t>Normalization is a process of </a:t>
            </a:r>
            <a:r>
              <a:rPr lang="en-US" sz="1800" dirty="0">
                <a:solidFill>
                  <a:srgbClr val="FF0000"/>
                </a:solidFill>
              </a:rPr>
              <a:t>concept separation</a:t>
            </a:r>
            <a:r>
              <a:rPr lang="en-US" sz="1800" dirty="0">
                <a:solidFill>
                  <a:schemeClr val="hlink"/>
                </a:solidFill>
              </a:rPr>
              <a:t> </a:t>
            </a:r>
            <a:r>
              <a:rPr lang="en-US" sz="1800" dirty="0"/>
              <a:t>which applies a top-down methodology for producing a schema by </a:t>
            </a:r>
            <a:r>
              <a:rPr lang="en-US" sz="1800" i="1" dirty="0"/>
              <a:t>subsequent refinements and decompositions</a:t>
            </a:r>
            <a:r>
              <a:rPr lang="en-US" sz="1800" dirty="0"/>
              <a:t>.</a:t>
            </a:r>
          </a:p>
          <a:p>
            <a:pPr lvl="2">
              <a:defRPr/>
            </a:pPr>
            <a:r>
              <a:rPr lang="en-US" sz="1800" dirty="0"/>
              <a:t>Do not combine unrelated sets of facts in one table; each relation should contain an independent set of facts.</a:t>
            </a:r>
          </a:p>
          <a:p>
            <a:pPr lvl="2">
              <a:defRPr/>
            </a:pPr>
            <a:r>
              <a:rPr lang="en-US" sz="1800" dirty="0"/>
              <a:t>Universal relation </a:t>
            </a:r>
            <a:r>
              <a:rPr lang="en-US" sz="1800" dirty="0" smtClean="0"/>
              <a:t>assumption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Normalization Issues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001000" cy="5486400"/>
          </a:xfrm>
        </p:spPr>
        <p:txBody>
          <a:bodyPr/>
          <a:lstStyle/>
          <a:p>
            <a:r>
              <a:rPr lang="en-US" sz="2400" smtClean="0"/>
              <a:t>How do we decompose a schema into a desirable normal form? </a:t>
            </a:r>
          </a:p>
          <a:p>
            <a:r>
              <a:rPr lang="en-US" sz="2400" smtClean="0"/>
              <a:t>What criteria should the decomposed schemas follow in order to preserve the semantics of the original schema?</a:t>
            </a:r>
          </a:p>
          <a:p>
            <a:pPr lvl="1"/>
            <a:r>
              <a:rPr lang="en-US" sz="2000" smtClean="0"/>
              <a:t>Reconstructability: recover the original relation </a:t>
            </a:r>
            <a:r>
              <a:rPr lang="en-US" sz="2000" smtClean="0">
                <a:sym typeface="Symbol" pitchFamily="18" charset="2"/>
              </a:rPr>
              <a:t> no spurious joins</a:t>
            </a:r>
            <a:r>
              <a:rPr lang="en-US" sz="2000" smtClean="0"/>
              <a:t> </a:t>
            </a:r>
          </a:p>
          <a:p>
            <a:pPr lvl="1"/>
            <a:r>
              <a:rPr lang="en-US" sz="2000" smtClean="0"/>
              <a:t>Lossless decomposition: no information loss</a:t>
            </a:r>
          </a:p>
          <a:p>
            <a:pPr lvl="1"/>
            <a:r>
              <a:rPr lang="en-US" sz="2000" smtClean="0"/>
              <a:t>Dependency preservation: the constraints (i.e., dependencies) that hold on the original relation should be enforceable by means of the constraints (i.e., dependencies) defined on the decomposed relations.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ChangeArrowheads="1"/>
          </p:cNvSpPr>
          <p:nvPr/>
        </p:nvSpPr>
        <p:spPr bwMode="auto">
          <a:xfrm>
            <a:off x="1677988" y="992188"/>
            <a:ext cx="2111911" cy="609942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GB" sz="1800" dirty="0" err="1" smtClean="0">
                <a:solidFill>
                  <a:schemeClr val="tx2"/>
                </a:solidFill>
              </a:rPr>
              <a:t>Unnormalized</a:t>
            </a:r>
            <a:r>
              <a:rPr lang="en-GB" sz="1800" dirty="0" smtClean="0">
                <a:solidFill>
                  <a:schemeClr val="tx2"/>
                </a:solidFill>
              </a:rPr>
              <a:t> </a:t>
            </a:r>
            <a:endParaRPr lang="en-GB" sz="1800" dirty="0">
              <a:solidFill>
                <a:schemeClr val="tx2"/>
              </a:solidFill>
            </a:endParaRPr>
          </a:p>
          <a:p>
            <a:pPr algn="ctr"/>
            <a:r>
              <a:rPr lang="en-GB" sz="1800" b="1" dirty="0">
                <a:solidFill>
                  <a:srgbClr val="0000FF"/>
                </a:solidFill>
              </a:rPr>
              <a:t>(UDF)</a:t>
            </a:r>
            <a:endParaRPr lang="en-GB" sz="1800" dirty="0">
              <a:solidFill>
                <a:schemeClr val="tx2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666875" y="1306513"/>
            <a:ext cx="7106368" cy="1151924"/>
            <a:chOff x="1082" y="943"/>
            <a:chExt cx="4122" cy="678"/>
          </a:xfrm>
        </p:grpSpPr>
        <p:sp>
          <p:nvSpPr>
            <p:cNvPr id="49183" name="Rectangle 6"/>
            <p:cNvSpPr>
              <a:spLocks noChangeArrowheads="1"/>
            </p:cNvSpPr>
            <p:nvPr/>
          </p:nvSpPr>
          <p:spPr bwMode="auto">
            <a:xfrm>
              <a:off x="1082" y="1262"/>
              <a:ext cx="1225" cy="359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GB" sz="1800">
                  <a:solidFill>
                    <a:schemeClr val="tx2"/>
                  </a:solidFill>
                </a:rPr>
                <a:t>First normal form</a:t>
              </a:r>
            </a:p>
            <a:p>
              <a:pPr algn="ctr"/>
              <a:r>
                <a:rPr lang="en-GB" sz="1800" b="1">
                  <a:solidFill>
                    <a:srgbClr val="0000FF"/>
                  </a:solidFill>
                </a:rPr>
                <a:t>(1NF)</a:t>
              </a:r>
              <a:endParaRPr lang="en-GB" sz="1800">
                <a:solidFill>
                  <a:schemeClr val="tx2"/>
                </a:solidFill>
              </a:endParaRPr>
            </a:p>
          </p:txBody>
        </p:sp>
        <p:sp>
          <p:nvSpPr>
            <p:cNvPr id="49184" name="Line 12"/>
            <p:cNvSpPr>
              <a:spLocks noChangeShapeType="1"/>
            </p:cNvSpPr>
            <p:nvPr/>
          </p:nvSpPr>
          <p:spPr bwMode="auto">
            <a:xfrm>
              <a:off x="1654" y="1105"/>
              <a:ext cx="0" cy="15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5" name="Oval 25"/>
            <p:cNvSpPr>
              <a:spLocks noChangeArrowheads="1"/>
            </p:cNvSpPr>
            <p:nvPr/>
          </p:nvSpPr>
          <p:spPr bwMode="auto">
            <a:xfrm>
              <a:off x="2821" y="943"/>
              <a:ext cx="2383" cy="41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Remove </a:t>
              </a:r>
              <a:r>
                <a:rPr lang="en-GB" sz="1800" dirty="0">
                  <a:solidFill>
                    <a:srgbClr val="0000FF"/>
                  </a:solidFill>
                </a:rPr>
                <a:t>repeating groups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49186" name="Line 33"/>
            <p:cNvSpPr>
              <a:spLocks noChangeShapeType="1"/>
            </p:cNvSpPr>
            <p:nvPr/>
          </p:nvSpPr>
          <p:spPr bwMode="auto">
            <a:xfrm>
              <a:off x="1654" y="1165"/>
              <a:ext cx="116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1651000" y="2152650"/>
            <a:ext cx="7140848" cy="1131536"/>
            <a:chOff x="1072" y="1476"/>
            <a:chExt cx="4142" cy="666"/>
          </a:xfrm>
        </p:grpSpPr>
        <p:sp>
          <p:nvSpPr>
            <p:cNvPr id="49179" name="Rectangle 7"/>
            <p:cNvSpPr>
              <a:spLocks noChangeArrowheads="1"/>
            </p:cNvSpPr>
            <p:nvPr/>
          </p:nvSpPr>
          <p:spPr bwMode="auto">
            <a:xfrm>
              <a:off x="1072" y="1783"/>
              <a:ext cx="1225" cy="359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Second normal form</a:t>
              </a:r>
            </a:p>
            <a:p>
              <a:pPr algn="ctr"/>
              <a:r>
                <a:rPr lang="en-GB" sz="1800" b="1" dirty="0">
                  <a:solidFill>
                    <a:srgbClr val="0000FF"/>
                  </a:solidFill>
                </a:rPr>
                <a:t>(2NF)</a:t>
              </a:r>
              <a:endParaRPr lang="en-GB" sz="1800" dirty="0">
                <a:solidFill>
                  <a:schemeClr val="tx2"/>
                </a:solidFill>
              </a:endParaRPr>
            </a:p>
          </p:txBody>
        </p:sp>
        <p:sp>
          <p:nvSpPr>
            <p:cNvPr id="49180" name="Line 13"/>
            <p:cNvSpPr>
              <a:spLocks noChangeShapeType="1"/>
            </p:cNvSpPr>
            <p:nvPr/>
          </p:nvSpPr>
          <p:spPr bwMode="auto">
            <a:xfrm>
              <a:off x="1630" y="1629"/>
              <a:ext cx="0" cy="15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1" name="Oval 28"/>
            <p:cNvSpPr>
              <a:spLocks noChangeArrowheads="1"/>
            </p:cNvSpPr>
            <p:nvPr/>
          </p:nvSpPr>
          <p:spPr bwMode="auto">
            <a:xfrm>
              <a:off x="2831" y="1476"/>
              <a:ext cx="2383" cy="43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GB" sz="1800">
                  <a:solidFill>
                    <a:schemeClr val="tx2"/>
                  </a:solidFill>
                </a:rPr>
                <a:t>Remove </a:t>
              </a:r>
              <a:r>
                <a:rPr lang="en-GB" sz="1800">
                  <a:solidFill>
                    <a:srgbClr val="0000FF"/>
                  </a:solidFill>
                </a:rPr>
                <a:t>partial dependencies</a:t>
              </a:r>
              <a:endParaRPr lang="en-GB" sz="1800">
                <a:solidFill>
                  <a:schemeClr val="tx2"/>
                </a:solidFill>
              </a:endParaRPr>
            </a:p>
          </p:txBody>
        </p:sp>
        <p:sp>
          <p:nvSpPr>
            <p:cNvPr id="49182" name="Line 34"/>
            <p:cNvSpPr>
              <a:spLocks noChangeShapeType="1"/>
            </p:cNvSpPr>
            <p:nvPr/>
          </p:nvSpPr>
          <p:spPr bwMode="auto">
            <a:xfrm>
              <a:off x="1648" y="1690"/>
              <a:ext cx="116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625600" y="2995613"/>
            <a:ext cx="7125332" cy="1106050"/>
            <a:chOff x="1056" y="2007"/>
            <a:chExt cx="4133" cy="651"/>
          </a:xfrm>
        </p:grpSpPr>
        <p:sp>
          <p:nvSpPr>
            <p:cNvPr id="49175" name="Rectangle 8"/>
            <p:cNvSpPr>
              <a:spLocks noChangeArrowheads="1"/>
            </p:cNvSpPr>
            <p:nvPr/>
          </p:nvSpPr>
          <p:spPr bwMode="auto">
            <a:xfrm>
              <a:off x="1056" y="2299"/>
              <a:ext cx="1225" cy="359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GB" sz="1800">
                  <a:solidFill>
                    <a:schemeClr val="tx2"/>
                  </a:solidFill>
                </a:rPr>
                <a:t>Third normal form</a:t>
              </a:r>
            </a:p>
            <a:p>
              <a:pPr algn="ctr"/>
              <a:r>
                <a:rPr lang="en-GB" sz="1800" b="1">
                  <a:solidFill>
                    <a:srgbClr val="0000FF"/>
                  </a:solidFill>
                </a:rPr>
                <a:t>(3NF)</a:t>
              </a:r>
              <a:endParaRPr lang="en-GB" sz="1800">
                <a:solidFill>
                  <a:schemeClr val="tx2"/>
                </a:solidFill>
              </a:endParaRPr>
            </a:p>
          </p:txBody>
        </p:sp>
        <p:sp>
          <p:nvSpPr>
            <p:cNvPr id="49176" name="Line 14"/>
            <p:cNvSpPr>
              <a:spLocks noChangeShapeType="1"/>
            </p:cNvSpPr>
            <p:nvPr/>
          </p:nvSpPr>
          <p:spPr bwMode="auto">
            <a:xfrm>
              <a:off x="1639" y="2152"/>
              <a:ext cx="0" cy="15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7" name="Oval 29"/>
            <p:cNvSpPr>
              <a:spLocks noChangeArrowheads="1"/>
            </p:cNvSpPr>
            <p:nvPr/>
          </p:nvSpPr>
          <p:spPr bwMode="auto">
            <a:xfrm>
              <a:off x="2806" y="2007"/>
              <a:ext cx="2383" cy="4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GB" sz="1800">
                  <a:solidFill>
                    <a:schemeClr val="tx2"/>
                  </a:solidFill>
                </a:rPr>
                <a:t>Remove </a:t>
              </a:r>
              <a:r>
                <a:rPr lang="en-GB" sz="1800">
                  <a:solidFill>
                    <a:srgbClr val="0000FF"/>
                  </a:solidFill>
                </a:rPr>
                <a:t>transitive dependencies</a:t>
              </a:r>
              <a:endParaRPr lang="en-GB" sz="1800">
                <a:solidFill>
                  <a:schemeClr val="tx2"/>
                </a:solidFill>
              </a:endParaRPr>
            </a:p>
          </p:txBody>
        </p:sp>
        <p:sp>
          <p:nvSpPr>
            <p:cNvPr id="49178" name="Line 35"/>
            <p:cNvSpPr>
              <a:spLocks noChangeShapeType="1"/>
            </p:cNvSpPr>
            <p:nvPr/>
          </p:nvSpPr>
          <p:spPr bwMode="auto">
            <a:xfrm>
              <a:off x="1639" y="2213"/>
              <a:ext cx="116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1600200" y="3813174"/>
            <a:ext cx="7137400" cy="2854325"/>
            <a:chOff x="1040" y="2522"/>
            <a:chExt cx="4140" cy="1680"/>
          </a:xfrm>
        </p:grpSpPr>
        <p:grpSp>
          <p:nvGrpSpPr>
            <p:cNvPr id="6" name="Group 50"/>
            <p:cNvGrpSpPr>
              <a:grpSpLocks/>
            </p:cNvGrpSpPr>
            <p:nvPr/>
          </p:nvGrpSpPr>
          <p:grpSpPr bwMode="auto">
            <a:xfrm>
              <a:off x="1057" y="2522"/>
              <a:ext cx="4123" cy="649"/>
              <a:chOff x="1057" y="2522"/>
              <a:chExt cx="4123" cy="649"/>
            </a:xfrm>
          </p:grpSpPr>
          <p:sp>
            <p:nvSpPr>
              <p:cNvPr id="49171" name="Rectangle 9"/>
              <p:cNvSpPr>
                <a:spLocks noChangeArrowheads="1"/>
              </p:cNvSpPr>
              <p:nvPr/>
            </p:nvSpPr>
            <p:spPr bwMode="auto">
              <a:xfrm>
                <a:off x="1057" y="2812"/>
                <a:ext cx="1225" cy="359"/>
              </a:xfrm>
              <a:prstGeom prst="rect">
                <a:avLst/>
              </a:prstGeom>
              <a:solidFill>
                <a:srgbClr val="F0F5FE"/>
              </a:solidFill>
              <a:ln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GB" sz="1800">
                    <a:solidFill>
                      <a:schemeClr val="tx2"/>
                    </a:solidFill>
                  </a:rPr>
                  <a:t>Boyce-Codd normal</a:t>
                </a:r>
              </a:p>
              <a:p>
                <a:pPr algn="ctr"/>
                <a:r>
                  <a:rPr lang="en-GB" sz="1800">
                    <a:solidFill>
                      <a:schemeClr val="tx2"/>
                    </a:solidFill>
                  </a:rPr>
                  <a:t>form </a:t>
                </a:r>
                <a:r>
                  <a:rPr lang="en-GB" sz="1800" b="1">
                    <a:solidFill>
                      <a:srgbClr val="0000FF"/>
                    </a:solidFill>
                  </a:rPr>
                  <a:t>(BCNF)</a:t>
                </a:r>
                <a:endParaRPr lang="en-GB" sz="1800">
                  <a:solidFill>
                    <a:schemeClr val="tx2"/>
                  </a:solidFill>
                </a:endParaRPr>
              </a:p>
            </p:txBody>
          </p:sp>
          <p:sp>
            <p:nvSpPr>
              <p:cNvPr id="49172" name="Line 15"/>
              <p:cNvSpPr>
                <a:spLocks noChangeShapeType="1"/>
              </p:cNvSpPr>
              <p:nvPr/>
            </p:nvSpPr>
            <p:spPr bwMode="auto">
              <a:xfrm>
                <a:off x="1621" y="2667"/>
                <a:ext cx="0" cy="155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3" name="Oval 30"/>
              <p:cNvSpPr>
                <a:spLocks noChangeArrowheads="1"/>
              </p:cNvSpPr>
              <p:nvPr/>
            </p:nvSpPr>
            <p:spPr bwMode="auto">
              <a:xfrm>
                <a:off x="2797" y="2522"/>
                <a:ext cx="2383" cy="41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GB" sz="1800">
                    <a:solidFill>
                      <a:schemeClr val="tx2"/>
                    </a:solidFill>
                  </a:rPr>
                  <a:t>Remove remaining </a:t>
                </a:r>
                <a:r>
                  <a:rPr lang="en-GB" sz="1800">
                    <a:solidFill>
                      <a:srgbClr val="0000FF"/>
                    </a:solidFill>
                  </a:rPr>
                  <a:t>functional </a:t>
                </a:r>
              </a:p>
              <a:p>
                <a:pPr algn="ctr"/>
                <a:r>
                  <a:rPr lang="en-GB" sz="1800">
                    <a:solidFill>
                      <a:srgbClr val="0000FF"/>
                    </a:solidFill>
                  </a:rPr>
                  <a:t>dependency anomalies</a:t>
                </a:r>
                <a:endParaRPr lang="en-GB" sz="1800">
                  <a:solidFill>
                    <a:schemeClr val="tx2"/>
                  </a:solidFill>
                </a:endParaRPr>
              </a:p>
            </p:txBody>
          </p:sp>
          <p:sp>
            <p:nvSpPr>
              <p:cNvPr id="49174" name="Line 36"/>
              <p:cNvSpPr>
                <a:spLocks noChangeShapeType="1"/>
              </p:cNvSpPr>
              <p:nvPr/>
            </p:nvSpPr>
            <p:spPr bwMode="auto">
              <a:xfrm>
                <a:off x="1630" y="2727"/>
                <a:ext cx="116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51"/>
            <p:cNvGrpSpPr>
              <a:grpSpLocks/>
            </p:cNvGrpSpPr>
            <p:nvPr/>
          </p:nvGrpSpPr>
          <p:grpSpPr bwMode="auto">
            <a:xfrm>
              <a:off x="1050" y="3037"/>
              <a:ext cx="4115" cy="643"/>
              <a:chOff x="1050" y="3037"/>
              <a:chExt cx="4115" cy="643"/>
            </a:xfrm>
          </p:grpSpPr>
          <p:sp>
            <p:nvSpPr>
              <p:cNvPr id="49167" name="Rectangle 10"/>
              <p:cNvSpPr>
                <a:spLocks noChangeArrowheads="1"/>
              </p:cNvSpPr>
              <p:nvPr/>
            </p:nvSpPr>
            <p:spPr bwMode="auto">
              <a:xfrm>
                <a:off x="1050" y="3321"/>
                <a:ext cx="1225" cy="359"/>
              </a:xfrm>
              <a:prstGeom prst="rect">
                <a:avLst/>
              </a:prstGeom>
              <a:solidFill>
                <a:srgbClr val="F0F5FE"/>
              </a:solidFill>
              <a:ln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GB" sz="1800" dirty="0">
                    <a:solidFill>
                      <a:schemeClr val="tx2"/>
                    </a:solidFill>
                  </a:rPr>
                  <a:t>Fourth normal form</a:t>
                </a:r>
              </a:p>
              <a:p>
                <a:pPr algn="ctr"/>
                <a:r>
                  <a:rPr lang="en-GB" sz="1800" b="1" dirty="0">
                    <a:solidFill>
                      <a:srgbClr val="0000FF"/>
                    </a:solidFill>
                  </a:rPr>
                  <a:t>(4NF)</a:t>
                </a:r>
                <a:endParaRPr lang="en-GB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9168" name="Line 16"/>
              <p:cNvSpPr>
                <a:spLocks noChangeShapeType="1"/>
              </p:cNvSpPr>
              <p:nvPr/>
            </p:nvSpPr>
            <p:spPr bwMode="auto">
              <a:xfrm>
                <a:off x="1595" y="3173"/>
                <a:ext cx="0" cy="155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9" name="Oval 31"/>
              <p:cNvSpPr>
                <a:spLocks noChangeArrowheads="1"/>
              </p:cNvSpPr>
              <p:nvPr/>
            </p:nvSpPr>
            <p:spPr bwMode="auto">
              <a:xfrm>
                <a:off x="2782" y="3037"/>
                <a:ext cx="2383" cy="411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GB" sz="1800">
                    <a:solidFill>
                      <a:schemeClr val="tx2"/>
                    </a:solidFill>
                  </a:rPr>
                  <a:t>Remove </a:t>
                </a:r>
                <a:r>
                  <a:rPr lang="en-GB" sz="1800">
                    <a:solidFill>
                      <a:srgbClr val="0000FF"/>
                    </a:solidFill>
                  </a:rPr>
                  <a:t>multivalued dependencies</a:t>
                </a:r>
                <a:endParaRPr lang="en-GB" sz="1800">
                  <a:solidFill>
                    <a:schemeClr val="tx2"/>
                  </a:solidFill>
                </a:endParaRPr>
              </a:p>
            </p:txBody>
          </p:sp>
          <p:sp>
            <p:nvSpPr>
              <p:cNvPr id="49170" name="Line 37"/>
              <p:cNvSpPr>
                <a:spLocks noChangeShapeType="1"/>
              </p:cNvSpPr>
              <p:nvPr/>
            </p:nvSpPr>
            <p:spPr bwMode="auto">
              <a:xfrm>
                <a:off x="1622" y="3241"/>
                <a:ext cx="116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46"/>
            <p:cNvGrpSpPr>
              <a:grpSpLocks/>
            </p:cNvGrpSpPr>
            <p:nvPr/>
          </p:nvGrpSpPr>
          <p:grpSpPr bwMode="auto">
            <a:xfrm>
              <a:off x="1040" y="3552"/>
              <a:ext cx="4108" cy="650"/>
              <a:chOff x="1040" y="3552"/>
              <a:chExt cx="4108" cy="650"/>
            </a:xfrm>
          </p:grpSpPr>
          <p:sp>
            <p:nvSpPr>
              <p:cNvPr id="49163" name="Rectangle 11"/>
              <p:cNvSpPr>
                <a:spLocks noChangeArrowheads="1"/>
              </p:cNvSpPr>
              <p:nvPr/>
            </p:nvSpPr>
            <p:spPr bwMode="auto">
              <a:xfrm>
                <a:off x="1040" y="3843"/>
                <a:ext cx="1225" cy="359"/>
              </a:xfrm>
              <a:prstGeom prst="rect">
                <a:avLst/>
              </a:prstGeom>
              <a:solidFill>
                <a:srgbClr val="F0F5FE"/>
              </a:solidFill>
              <a:ln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GB" sz="1800" dirty="0">
                    <a:solidFill>
                      <a:schemeClr val="tx2"/>
                    </a:solidFill>
                  </a:rPr>
                  <a:t>Fifth normal form</a:t>
                </a:r>
              </a:p>
              <a:p>
                <a:pPr algn="ctr"/>
                <a:r>
                  <a:rPr lang="en-GB" sz="1800" b="1" dirty="0">
                    <a:solidFill>
                      <a:srgbClr val="0000FF"/>
                    </a:solidFill>
                  </a:rPr>
                  <a:t>(5NF)</a:t>
                </a:r>
                <a:endParaRPr lang="en-GB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9164" name="Line 17"/>
              <p:cNvSpPr>
                <a:spLocks noChangeShapeType="1"/>
              </p:cNvSpPr>
              <p:nvPr/>
            </p:nvSpPr>
            <p:spPr bwMode="auto">
              <a:xfrm>
                <a:off x="1587" y="3686"/>
                <a:ext cx="0" cy="155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5" name="Oval 32"/>
              <p:cNvSpPr>
                <a:spLocks noChangeArrowheads="1"/>
              </p:cNvSpPr>
              <p:nvPr/>
            </p:nvSpPr>
            <p:spPr bwMode="auto">
              <a:xfrm>
                <a:off x="2765" y="3552"/>
                <a:ext cx="2383" cy="411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GB" sz="1800">
                    <a:solidFill>
                      <a:schemeClr val="tx2"/>
                    </a:solidFill>
                  </a:rPr>
                  <a:t>Remove </a:t>
                </a:r>
                <a:r>
                  <a:rPr lang="en-GB" sz="1800">
                    <a:solidFill>
                      <a:srgbClr val="0000FF"/>
                    </a:solidFill>
                  </a:rPr>
                  <a:t>remaining anomalies</a:t>
                </a:r>
                <a:endParaRPr lang="en-GB" sz="1800">
                  <a:solidFill>
                    <a:schemeClr val="tx2"/>
                  </a:solidFill>
                </a:endParaRPr>
              </a:p>
            </p:txBody>
          </p:sp>
          <p:sp>
            <p:nvSpPr>
              <p:cNvPr id="49166" name="Line 38"/>
              <p:cNvSpPr>
                <a:spLocks noChangeShapeType="1"/>
              </p:cNvSpPr>
              <p:nvPr/>
            </p:nvSpPr>
            <p:spPr bwMode="auto">
              <a:xfrm>
                <a:off x="1595" y="3747"/>
                <a:ext cx="116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9159" name="Rectangle 39"/>
          <p:cNvSpPr>
            <a:spLocks noChangeArrowheads="1"/>
          </p:cNvSpPr>
          <p:nvPr/>
        </p:nvSpPr>
        <p:spPr bwMode="auto">
          <a:xfrm>
            <a:off x="0" y="0"/>
            <a:ext cx="9144000" cy="11049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AU" sz="3600" b="1" i="1" dirty="0">
                <a:solidFill>
                  <a:srgbClr val="0033CC"/>
                </a:solidFill>
              </a:rPr>
              <a:t>Stages of </a:t>
            </a:r>
            <a:r>
              <a:rPr lang="en-AU" sz="3600" b="1" i="1" dirty="0" smtClean="0">
                <a:solidFill>
                  <a:srgbClr val="0033CC"/>
                </a:solidFill>
              </a:rPr>
              <a:t>Normalization</a:t>
            </a:r>
            <a:endParaRPr lang="en-AU" sz="3600" b="1" i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489</TotalTime>
  <Words>1982</Words>
  <Application>Microsoft Office PowerPoint</Application>
  <PresentationFormat>On-screen Show (4:3)</PresentationFormat>
  <Paragraphs>589</Paragraphs>
  <Slides>28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Adjacency</vt:lpstr>
      <vt:lpstr>Worksheet</vt:lpstr>
      <vt:lpstr>Slide 1</vt:lpstr>
      <vt:lpstr>Slide 2</vt:lpstr>
      <vt:lpstr>Repetition Anomaly</vt:lpstr>
      <vt:lpstr>Update Anomaly</vt:lpstr>
      <vt:lpstr>Insertion Anomaly</vt:lpstr>
      <vt:lpstr>Deletion Anomaly</vt:lpstr>
      <vt:lpstr>What to do?</vt:lpstr>
      <vt:lpstr>Normalization Issues</vt:lpstr>
      <vt:lpstr>Slide 9</vt:lpstr>
      <vt:lpstr>Repeating Groups</vt:lpstr>
      <vt:lpstr>Repeating Groups</vt:lpstr>
      <vt:lpstr>Functional Dependency</vt:lpstr>
      <vt:lpstr>Functional Dependency</vt:lpstr>
      <vt:lpstr>Functional Dependency</vt:lpstr>
      <vt:lpstr>Functional Dependency</vt:lpstr>
      <vt:lpstr>Transitive Dependency</vt:lpstr>
      <vt:lpstr>Transitive Dependency</vt:lpstr>
      <vt:lpstr>Normal Forms: Review</vt:lpstr>
      <vt:lpstr>Example 1: Determine NF</vt:lpstr>
      <vt:lpstr>Example 1: Determine NF</vt:lpstr>
      <vt:lpstr>Example 1: Determine NF</vt:lpstr>
      <vt:lpstr>Example 1: Determine NF</vt:lpstr>
      <vt:lpstr>Example 1: Determine NF</vt:lpstr>
      <vt:lpstr>Example 2: Determine NF</vt:lpstr>
      <vt:lpstr>Example 2: Determine NF</vt:lpstr>
      <vt:lpstr>Example 2: Determine NF</vt:lpstr>
      <vt:lpstr>Example 2: Determine NF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Daffodi PC</dc:creator>
  <cp:lastModifiedBy>Shariful</cp:lastModifiedBy>
  <cp:revision>31</cp:revision>
  <dcterms:created xsi:type="dcterms:W3CDTF">2016-01-16T00:24:18Z</dcterms:created>
  <dcterms:modified xsi:type="dcterms:W3CDTF">2021-12-05T02:24:51Z</dcterms:modified>
</cp:coreProperties>
</file>