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7" r:id="rId9"/>
    <p:sldId id="285" r:id="rId10"/>
    <p:sldId id="288" r:id="rId11"/>
    <p:sldId id="289" r:id="rId12"/>
    <p:sldId id="294" r:id="rId13"/>
    <p:sldId id="290" r:id="rId14"/>
    <p:sldId id="295" r:id="rId15"/>
    <p:sldId id="296" r:id="rId16"/>
    <p:sldId id="297" r:id="rId17"/>
    <p:sldId id="291" r:id="rId18"/>
    <p:sldId id="292" r:id="rId19"/>
    <p:sldId id="298" r:id="rId20"/>
    <p:sldId id="293" r:id="rId21"/>
    <p:sldId id="299"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7" d="100"/>
          <a:sy n="77" d="100"/>
        </p:scale>
        <p:origin x="-17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xmlns=""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765954"/>
          </a:xfrm>
        </p:spPr>
        <p:txBody>
          <a:bodyPr>
            <a:normAutofit/>
          </a:bodyPr>
          <a:lstStyle/>
          <a:p>
            <a:pPr algn="l"/>
            <a:r>
              <a:rPr lang="en-US" sz="4000" dirty="0">
                <a:latin typeface="Times New Roman" panose="02020603050405020304" pitchFamily="18" charset="0"/>
                <a:cs typeface="Times New Roman" panose="02020603050405020304" pitchFamily="18" charset="0"/>
              </a:rPr>
              <a:t>Comparison between Blockchain and </a:t>
            </a:r>
            <a:r>
              <a:rPr lang="en-US" sz="4000" dirty="0" err="1">
                <a:latin typeface="Times New Roman" panose="02020603050405020304" pitchFamily="18" charset="0"/>
                <a:cs typeface="Times New Roman" panose="02020603050405020304" pitchFamily="18" charset="0"/>
              </a:rPr>
              <a:t>Holochain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05C7-9C5E-1A76-91DF-2C25067DB58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xmlns="" id="{3988D056-EE26-1A72-7DC9-D488AAB01FFA}"/>
              </a:ext>
            </a:extLst>
          </p:cNvPr>
          <p:cNvSpPr>
            <a:spLocks noGrp="1"/>
          </p:cNvSpPr>
          <p:nvPr>
            <p:ph idx="1"/>
          </p:nvPr>
        </p:nvSpPr>
        <p:spPr>
          <a:xfrm>
            <a:off x="913795" y="2076450"/>
            <a:ext cx="10353762" cy="1938959"/>
          </a:xfrm>
        </p:spPr>
        <p:txBody>
          <a:bodyPr/>
          <a:lstStyle/>
          <a:p>
            <a:pPr marL="36900" indent="0">
              <a:buNone/>
            </a:pPr>
            <a:r>
              <a:rPr lang="en-US" sz="2500" b="1" dirty="0">
                <a:solidFill>
                  <a:schemeClr val="accent1">
                    <a:lumMod val="60000"/>
                    <a:lumOff val="40000"/>
                  </a:schemeClr>
                </a:solidFill>
                <a:latin typeface="Times New Roman" panose="02020603050405020304" pitchFamily="18" charset="0"/>
                <a:cs typeface="Times New Roman" panose="02020603050405020304" pitchFamily="18" charset="0"/>
              </a:rPr>
              <a:t>Blockchain: </a:t>
            </a:r>
            <a:r>
              <a:rPr lang="en-US" sz="2500" dirty="0">
                <a:latin typeface="Times New Roman" panose="02020603050405020304" pitchFamily="18" charset="0"/>
                <a:cs typeface="Times New Roman" panose="02020603050405020304" pitchFamily="18" charset="0"/>
              </a:rPr>
              <a:t>Cryptocurrency, supply chain management, secure data sharing.</a:t>
            </a:r>
          </a:p>
          <a:p>
            <a:pPr marL="36900" indent="0">
              <a:buNone/>
            </a:pPr>
            <a:r>
              <a:rPr lang="en-US" sz="2500" b="1" dirty="0" err="1">
                <a:solidFill>
                  <a:schemeClr val="accent1">
                    <a:lumMod val="60000"/>
                    <a:lumOff val="40000"/>
                  </a:schemeClr>
                </a:solidFill>
                <a:latin typeface="Times New Roman" panose="02020603050405020304" pitchFamily="18" charset="0"/>
                <a:cs typeface="Times New Roman" panose="02020603050405020304" pitchFamily="18" charset="0"/>
              </a:rPr>
              <a:t>Holochain</a:t>
            </a:r>
            <a:r>
              <a:rPr lang="en-US" sz="2500"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Decentralized applications, social networks, sharing economy platforms</a:t>
            </a:r>
            <a:r>
              <a:rPr lang="en-US" dirty="0">
                <a:latin typeface="Times New Roman" panose="02020603050405020304" pitchFamily="18" charset="0"/>
                <a:cs typeface="Times New Roman" panose="02020603050405020304" pitchFamily="18" charset="0"/>
              </a:rPr>
              <a:t>.</a:t>
            </a:r>
          </a:p>
          <a:p>
            <a:pPr marL="36900" indent="0">
              <a:buNone/>
            </a:pPr>
            <a:endParaRPr lang="en-US" dirty="0"/>
          </a:p>
        </p:txBody>
      </p:sp>
    </p:spTree>
    <p:extLst>
      <p:ext uri="{BB962C8B-B14F-4D97-AF65-F5344CB8AC3E}">
        <p14:creationId xmlns:p14="http://schemas.microsoft.com/office/powerpoint/2010/main" val="64854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a:latin typeface="Times New Roman" pitchFamily="18" charset="0"/>
                <a:cs typeface="Times New Roman" pitchFamily="18" charset="0"/>
              </a:rPr>
              <a:t>Applications &amp; Future Usage of </a:t>
            </a:r>
            <a:r>
              <a:rPr lang="en-SG" b="1" dirty="0" err="1">
                <a:latin typeface="Times New Roman" pitchFamily="18" charset="0"/>
                <a:cs typeface="Times New Roman" pitchFamily="18" charset="0"/>
              </a:rPr>
              <a:t>Holochain</a:t>
            </a:r>
            <a:r>
              <a:rPr lang="en-SG" b="1" dirty="0">
                <a:latin typeface="Times New Roman" pitchFamily="18" charset="0"/>
                <a:cs typeface="Times New Roman" pitchFamily="18" charset="0"/>
              </a:rPr>
              <a:t> &amp; </a:t>
            </a:r>
            <a:r>
              <a:rPr lang="en-SG" b="1" dirty="0" err="1">
                <a:latin typeface="Times New Roman" pitchFamily="18" charset="0"/>
                <a:cs typeface="Times New Roman" pitchFamily="18" charset="0"/>
              </a:rPr>
              <a:t>Blockchain</a:t>
            </a:r>
            <a:r>
              <a:rPr lang="en-SG" b="1" dirty="0">
                <a:latin typeface="Times New Roman" pitchFamily="18" charset="0"/>
                <a:cs typeface="Times New Roman" pitchFamily="18" charset="0"/>
              </a:rPr>
              <a:t> Technology </a:t>
            </a:r>
          </a:p>
        </p:txBody>
      </p:sp>
      <p:sp>
        <p:nvSpPr>
          <p:cNvPr id="3" name="Content Placeholder 2"/>
          <p:cNvSpPr>
            <a:spLocks noGrp="1"/>
          </p:cNvSpPr>
          <p:nvPr>
            <p:ph idx="1"/>
          </p:nvPr>
        </p:nvSpPr>
        <p:spPr/>
        <p:txBody>
          <a:bodyPr>
            <a:normAutofit fontScale="92500" lnSpcReduction="10000"/>
          </a:bodyPr>
          <a:lstStyle/>
          <a:p>
            <a:pPr marL="36900" indent="0">
              <a:buNone/>
            </a:pPr>
            <a:r>
              <a:rPr lang="en-US" dirty="0" smtClean="0">
                <a:latin typeface="Times New Roman" pitchFamily="18" charset="0"/>
                <a:cs typeface="Times New Roman" pitchFamily="18" charset="0"/>
              </a:rPr>
              <a:t>Following </a:t>
            </a:r>
            <a:r>
              <a:rPr lang="en-US" dirty="0">
                <a:latin typeface="Times New Roman" pitchFamily="18" charset="0"/>
                <a:cs typeface="Times New Roman" pitchFamily="18" charset="0"/>
              </a:rPr>
              <a:t>are the applications of </a:t>
            </a:r>
            <a:r>
              <a:rPr lang="en-US" dirty="0" err="1">
                <a:latin typeface="Times New Roman" pitchFamily="18" charset="0"/>
                <a:cs typeface="Times New Roman" pitchFamily="18" charset="0"/>
              </a:rPr>
              <a:t>Holochain</a:t>
            </a:r>
            <a:r>
              <a:rPr lang="en-US" dirty="0">
                <a:latin typeface="Times New Roman" pitchFamily="18" charset="0"/>
                <a:cs typeface="Times New Roman" pitchFamily="18" charset="0"/>
              </a:rPr>
              <a:t> Technology: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Social Media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Identity Management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Can be used as a currency where the complexity of the transactions is much higher</a:t>
            </a:r>
            <a:r>
              <a:rPr lang="en-US" dirty="0" smtClean="0">
                <a:latin typeface="Times New Roman" pitchFamily="18" charset="0"/>
                <a:cs typeface="Times New Roman" pitchFamily="18" charset="0"/>
              </a:rPr>
              <a:t>.</a:t>
            </a: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Holochain</a:t>
            </a:r>
            <a:r>
              <a:rPr lang="en-US" dirty="0">
                <a:latin typeface="Times New Roman" pitchFamily="18" charset="0"/>
                <a:cs typeface="Times New Roman" pitchFamily="18" charset="0"/>
              </a:rPr>
              <a:t> can also be incorporated in e-governance mechanisms</a:t>
            </a:r>
            <a:r>
              <a:rPr lang="en-US" dirty="0" smtClean="0">
                <a:latin typeface="Times New Roman" pitchFamily="18" charset="0"/>
                <a:cs typeface="Times New Roman" pitchFamily="18" charset="0"/>
              </a:rPr>
              <a:t>.</a:t>
            </a: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Can be used to implement supply chain management solutions by developing collaborative applications</a:t>
            </a:r>
            <a:r>
              <a:rPr lang="en-US" dirty="0" smtClean="0">
                <a:latin typeface="Times New Roman" pitchFamily="18" charset="0"/>
                <a:cs typeface="Times New Roman" pitchFamily="18" charset="0"/>
              </a:rPr>
              <a:t>.</a:t>
            </a: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It can also be used in various applications for economy and finance sectors. </a:t>
            </a:r>
            <a:endParaRPr lang="en-SG" dirty="0">
              <a:latin typeface="Times New Roman" pitchFamily="18" charset="0"/>
              <a:cs typeface="Times New Roman" pitchFamily="18" charset="0"/>
            </a:endParaRPr>
          </a:p>
        </p:txBody>
      </p:sp>
    </p:spTree>
    <p:extLst>
      <p:ext uri="{BB962C8B-B14F-4D97-AF65-F5344CB8AC3E}">
        <p14:creationId xmlns:p14="http://schemas.microsoft.com/office/powerpoint/2010/main" val="115760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pitchFamily="18" charset="0"/>
                <a:cs typeface="Times New Roman" pitchFamily="18" charset="0"/>
              </a:rPr>
              <a:t>Cont.</a:t>
            </a:r>
            <a:endParaRPr lang="en-S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36900" indent="0">
              <a:buNone/>
            </a:pPr>
            <a:r>
              <a:rPr lang="en-SG" dirty="0">
                <a:latin typeface="Times New Roman" pitchFamily="18" charset="0"/>
                <a:cs typeface="Times New Roman" pitchFamily="18" charset="0"/>
              </a:rPr>
              <a:t>Apart from the applications given above, there are also some </a:t>
            </a:r>
            <a:r>
              <a:rPr lang="en-SG" dirty="0" err="1">
                <a:latin typeface="Times New Roman" pitchFamily="18" charset="0"/>
                <a:cs typeface="Times New Roman" pitchFamily="18" charset="0"/>
              </a:rPr>
              <a:t>Holochain</a:t>
            </a:r>
            <a:r>
              <a:rPr lang="en-SG" dirty="0">
                <a:latin typeface="Times New Roman" pitchFamily="18" charset="0"/>
                <a:cs typeface="Times New Roman" pitchFamily="18" charset="0"/>
              </a:rPr>
              <a:t> </a:t>
            </a:r>
            <a:r>
              <a:rPr lang="en-SG" dirty="0" err="1">
                <a:latin typeface="Times New Roman" pitchFamily="18" charset="0"/>
                <a:cs typeface="Times New Roman" pitchFamily="18" charset="0"/>
              </a:rPr>
              <a:t>Hackathons</a:t>
            </a:r>
            <a:r>
              <a:rPr lang="en-SG" dirty="0">
                <a:latin typeface="Times New Roman" pitchFamily="18" charset="0"/>
                <a:cs typeface="Times New Roman" pitchFamily="18" charset="0"/>
              </a:rPr>
              <a:t> organized in past where the users have developed many exciting projects listed below </a:t>
            </a:r>
            <a:r>
              <a:rPr lang="en-SG" dirty="0" smtClean="0">
                <a:latin typeface="Times New Roman" pitchFamily="18" charset="0"/>
                <a:cs typeface="Times New Roman" pitchFamily="18" charset="0"/>
              </a:rPr>
              <a:t>: </a:t>
            </a:r>
          </a:p>
          <a:p>
            <a:pPr marL="36900" indent="0">
              <a:buNone/>
            </a:pP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YouTube </a:t>
            </a:r>
            <a:r>
              <a:rPr lang="en-SG" dirty="0" smtClean="0">
                <a:latin typeface="Times New Roman" pitchFamily="18" charset="0"/>
                <a:cs typeface="Times New Roman" pitchFamily="18" charset="0"/>
              </a:rPr>
              <a:t>Clone</a:t>
            </a:r>
          </a:p>
          <a:p>
            <a:pPr marL="36900" indent="0">
              <a:buNone/>
            </a:pPr>
            <a:r>
              <a:rPr lang="en-SG" dirty="0" smtClean="0">
                <a:latin typeface="Times New Roman" pitchFamily="18" charset="0"/>
                <a:cs typeface="Times New Roman" pitchFamily="18" charset="0"/>
              </a:rPr>
              <a:t> </a:t>
            </a:r>
            <a:r>
              <a:rPr lang="en-SG" dirty="0" err="1">
                <a:latin typeface="Times New Roman" pitchFamily="18" charset="0"/>
                <a:cs typeface="Times New Roman" pitchFamily="18" charset="0"/>
              </a:rPr>
              <a:t>Reddit</a:t>
            </a:r>
            <a:r>
              <a:rPr lang="en-SG" dirty="0">
                <a:latin typeface="Times New Roman" pitchFamily="18" charset="0"/>
                <a:cs typeface="Times New Roman" pitchFamily="18" charset="0"/>
              </a:rPr>
              <a:t> Clone </a:t>
            </a:r>
            <a:endParaRPr lang="en-SG" dirty="0" smtClean="0">
              <a:latin typeface="Times New Roman" pitchFamily="18" charset="0"/>
              <a:cs typeface="Times New Roman" pitchFamily="18" charset="0"/>
            </a:endParaRPr>
          </a:p>
          <a:p>
            <a:pPr marL="36900" indent="0">
              <a:buNone/>
            </a:pP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Chat Apps </a:t>
            </a:r>
            <a:endParaRPr lang="en-SG" dirty="0" smtClean="0">
              <a:latin typeface="Times New Roman" pitchFamily="18" charset="0"/>
              <a:cs typeface="Times New Roman" pitchFamily="18" charset="0"/>
            </a:endParaRPr>
          </a:p>
          <a:p>
            <a:pPr marL="36900" indent="0">
              <a:buNone/>
            </a:pP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Games </a:t>
            </a:r>
            <a:r>
              <a:rPr lang="en-SG" dirty="0" smtClean="0">
                <a:latin typeface="Times New Roman" pitchFamily="18" charset="0"/>
                <a:cs typeface="Times New Roman" pitchFamily="18" charset="0"/>
              </a:rPr>
              <a:t>Apps</a:t>
            </a:r>
          </a:p>
          <a:p>
            <a:pPr marL="36900" indent="0">
              <a:buNone/>
            </a:pPr>
            <a:r>
              <a:rPr lang="en-SG" dirty="0" smtClean="0">
                <a:latin typeface="Times New Roman" pitchFamily="18" charset="0"/>
                <a:cs typeface="Times New Roman" pitchFamily="18" charset="0"/>
              </a:rPr>
              <a:t> Social </a:t>
            </a:r>
            <a:r>
              <a:rPr lang="en-SG" dirty="0">
                <a:latin typeface="Times New Roman" pitchFamily="18" charset="0"/>
                <a:cs typeface="Times New Roman" pitchFamily="18" charset="0"/>
              </a:rPr>
              <a:t>Activism </a:t>
            </a:r>
            <a:r>
              <a:rPr lang="en-SG" dirty="0" smtClean="0">
                <a:latin typeface="Times New Roman" pitchFamily="18" charset="0"/>
                <a:cs typeface="Times New Roman" pitchFamily="18" charset="0"/>
              </a:rPr>
              <a:t>Apps</a:t>
            </a:r>
          </a:p>
          <a:p>
            <a:pPr marL="36900" indent="0">
              <a:buNone/>
            </a:pP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Password Management App</a:t>
            </a:r>
          </a:p>
        </p:txBody>
      </p:sp>
    </p:spTree>
    <p:extLst>
      <p:ext uri="{BB962C8B-B14F-4D97-AF65-F5344CB8AC3E}">
        <p14:creationId xmlns:p14="http://schemas.microsoft.com/office/powerpoint/2010/main" val="397870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latin typeface="Times New Roman" pitchFamily="18" charset="0"/>
                <a:cs typeface="Times New Roman" pitchFamily="18" charset="0"/>
              </a:rPr>
              <a:t>Cont.</a:t>
            </a:r>
            <a:endParaRPr lang="en-SG"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36900" indent="0">
              <a:buNone/>
            </a:pPr>
            <a:r>
              <a:rPr lang="en-US" dirty="0" smtClean="0">
                <a:latin typeface="Times New Roman" pitchFamily="18" charset="0"/>
                <a:cs typeface="Times New Roman" pitchFamily="18" charset="0"/>
              </a:rPr>
              <a:t>Following </a:t>
            </a:r>
            <a:r>
              <a:rPr lang="en-US" dirty="0">
                <a:latin typeface="Times New Roman" pitchFamily="18" charset="0"/>
                <a:cs typeface="Times New Roman" pitchFamily="18" charset="0"/>
              </a:rPr>
              <a:t>are the major applications where the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is being used: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Healthcare viz. Pervasive Social Network, Body Sensor Network, Biomedical Health Care, etc</a:t>
            </a:r>
            <a:r>
              <a:rPr lang="en-US" dirty="0" smtClean="0">
                <a:latin typeface="Times New Roman" pitchFamily="18" charset="0"/>
                <a:cs typeface="Times New Roman" pitchFamily="18" charset="0"/>
              </a:rPr>
              <a:t>.</a:t>
            </a: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Finance: It used in the form of various </a:t>
            </a:r>
            <a:r>
              <a:rPr lang="en-US" dirty="0" err="1">
                <a:latin typeface="Times New Roman" pitchFamily="18" charset="0"/>
                <a:cs typeface="Times New Roman" pitchFamily="18" charset="0"/>
              </a:rPr>
              <a:t>cryptocurrencies</a:t>
            </a:r>
            <a:r>
              <a:rPr lang="en-US" dirty="0">
                <a:latin typeface="Times New Roman" pitchFamily="18" charset="0"/>
                <a:cs typeface="Times New Roman" pitchFamily="18" charset="0"/>
              </a:rPr>
              <a:t> as well as for smart contracts, mining, internet banking systems, payment, etc.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Internet of Things: It is used for security purpose in the implementation of smart city and smart home devices as well as in providing security in all the major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Applications.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E-Governance and Power grid: It is already implemented by many Governments in their electronic governance systems as well as in nation-wide power grids for robust security. </a:t>
            </a:r>
            <a:endParaRPr lang="en-US" dirty="0" smtClean="0">
              <a:latin typeface="Times New Roman" pitchFamily="18" charset="0"/>
              <a:cs typeface="Times New Roman" pitchFamily="18" charset="0"/>
            </a:endParaRPr>
          </a:p>
          <a:p>
            <a:pPr marL="369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Cloud Computing: When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is implemented in a cloud application, there is an additional amount of security that is available in it. </a:t>
            </a:r>
            <a:endParaRPr lang="en-SG" dirty="0">
              <a:latin typeface="Times New Roman" pitchFamily="18" charset="0"/>
              <a:cs typeface="Times New Roman" pitchFamily="18" charset="0"/>
            </a:endParaRPr>
          </a:p>
        </p:txBody>
      </p:sp>
    </p:spTree>
    <p:extLst>
      <p:ext uri="{BB962C8B-B14F-4D97-AF65-F5344CB8AC3E}">
        <p14:creationId xmlns:p14="http://schemas.microsoft.com/office/powerpoint/2010/main" val="264705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CEB8E-B70D-8E21-EE91-7988C70600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xmlns="" id="{6A1D50F5-7B86-BA1F-09EC-2E7B8B8C76F8}"/>
              </a:ext>
            </a:extLst>
          </p:cNvPr>
          <p:cNvSpPr>
            <a:spLocks noGrp="1"/>
          </p:cNvSpPr>
          <p:nvPr>
            <p:ph idx="1"/>
          </p:nvPr>
        </p:nvSpPr>
        <p:spPr/>
        <p:txBody>
          <a:bodyPr>
            <a:noAutofit/>
          </a:bodyPr>
          <a:lstStyle/>
          <a:p>
            <a:pPr marL="36900" indent="0">
              <a:buNone/>
            </a:pPr>
            <a:r>
              <a:rPr lang="en-US" sz="2400" dirty="0">
                <a:latin typeface="Times New Roman" panose="02020603050405020304" pitchFamily="18" charset="0"/>
                <a:cs typeface="Times New Roman" panose="02020603050405020304" pitchFamily="18" charset="0"/>
              </a:rPr>
              <a:t>Blockchain has two core issues which have prevented its widespread adoption: scalability and environmental impact.</a:t>
            </a:r>
          </a:p>
          <a:p>
            <a:pPr marL="36900" indent="0">
              <a:buNone/>
            </a:pPr>
            <a:r>
              <a:rPr lang="en-US" sz="2400" dirty="0">
                <a:latin typeface="Times New Roman" panose="02020603050405020304" pitchFamily="18" charset="0"/>
                <a:cs typeface="Times New Roman" panose="02020603050405020304" pitchFamily="18" charset="0"/>
              </a:rPr>
              <a:t>The architecture of blockchain means that all participating nodes must store and validate all of the data. This creates a large amount of overhead, which does not scale well. Similarly, there is growing awareness that the energy requirements of validating blockchain transactions run counter to global efforts to mitigate climate change.</a:t>
            </a:r>
          </a:p>
        </p:txBody>
      </p:sp>
    </p:spTree>
    <p:extLst>
      <p:ext uri="{BB962C8B-B14F-4D97-AF65-F5344CB8AC3E}">
        <p14:creationId xmlns:p14="http://schemas.microsoft.com/office/powerpoint/2010/main" val="157140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08EFE-9096-2AFC-E77E-B805494E0150}"/>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Why </a:t>
            </a:r>
            <a:r>
              <a:rPr lang="en-US" b="1" dirty="0" err="1">
                <a:latin typeface="Times New Roman" panose="02020603050405020304" pitchFamily="18" charset="0"/>
                <a:cs typeface="Times New Roman" panose="02020603050405020304" pitchFamily="18" charset="0"/>
              </a:rPr>
              <a:t>Holochain</a:t>
            </a:r>
            <a:r>
              <a:rPr lang="en-US" b="1" dirty="0">
                <a:latin typeface="Times New Roman" panose="02020603050405020304" pitchFamily="18" charset="0"/>
                <a:cs typeface="Times New Roman" panose="02020603050405020304" pitchFamily="18" charset="0"/>
              </a:rPr>
              <a:t> is better?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745B1FA-538C-59E5-60DE-B17907C4102D}"/>
              </a:ext>
            </a:extLst>
          </p:cNvPr>
          <p:cNvSpPr>
            <a:spLocks noGrp="1"/>
          </p:cNvSpPr>
          <p:nvPr>
            <p:ph idx="1"/>
          </p:nvPr>
        </p:nvSpPr>
        <p:spPr/>
        <p:txBody>
          <a:bodyPr/>
          <a:lstStyle/>
          <a:p>
            <a:pPr marL="36900" indent="0">
              <a:buNone/>
            </a:pPr>
            <a:r>
              <a:rPr lang="en-US" dirty="0" err="1">
                <a:latin typeface="Times New Roman" panose="02020603050405020304" pitchFamily="18" charset="0"/>
                <a:cs typeface="Times New Roman" panose="02020603050405020304" pitchFamily="18" charset="0"/>
              </a:rPr>
              <a:t>Holochain's</a:t>
            </a:r>
            <a:r>
              <a:rPr lang="en-US" dirty="0">
                <a:latin typeface="Times New Roman" panose="02020603050405020304" pitchFamily="18" charset="0"/>
                <a:cs typeface="Times New Roman" panose="02020603050405020304" pitchFamily="18" charset="0"/>
              </a:rPr>
              <a:t> architecture is fundamentally different to blockchain, by virtue of being “agent-centric” rather than “data-centric”. That is, each piece of data does not need to be globally validated—and yet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 can still guarantee data validity and integrity.</a:t>
            </a:r>
          </a:p>
          <a:p>
            <a:pPr marL="36900" indent="0">
              <a:buNone/>
            </a:pPr>
            <a:endParaRPr lang="en-US" dirty="0"/>
          </a:p>
        </p:txBody>
      </p:sp>
    </p:spTree>
    <p:extLst>
      <p:ext uri="{BB962C8B-B14F-4D97-AF65-F5344CB8AC3E}">
        <p14:creationId xmlns:p14="http://schemas.microsoft.com/office/powerpoint/2010/main" val="152781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latin typeface="Times New Roman" pitchFamily="18" charset="0"/>
                <a:cs typeface="Times New Roman" pitchFamily="18" charset="0"/>
              </a:rPr>
              <a:t>Future Scope </a:t>
            </a:r>
          </a:p>
        </p:txBody>
      </p:sp>
      <p:sp>
        <p:nvSpPr>
          <p:cNvPr id="3" name="Content Placeholder 2"/>
          <p:cNvSpPr>
            <a:spLocks noGrp="1"/>
          </p:cNvSpPr>
          <p:nvPr>
            <p:ph idx="1"/>
          </p:nvPr>
        </p:nvSpPr>
        <p:spPr/>
        <p:txBody>
          <a:bodyPr/>
          <a:lstStyle/>
          <a:p>
            <a:pPr marL="36900" indent="0">
              <a:buNone/>
            </a:pPr>
            <a:r>
              <a:rPr lang="en-US" dirty="0">
                <a:latin typeface="Times New Roman" pitchFamily="18" charset="0"/>
                <a:cs typeface="Times New Roman" pitchFamily="18" charset="0"/>
              </a:rPr>
              <a:t>The world always moves towards a technology which is easier to implement and quicker to give the solution. This makes </a:t>
            </a:r>
            <a:r>
              <a:rPr lang="en-US" dirty="0" err="1">
                <a:latin typeface="Times New Roman" pitchFamily="18" charset="0"/>
                <a:cs typeface="Times New Roman" pitchFamily="18" charset="0"/>
              </a:rPr>
              <a:t>Holochain</a:t>
            </a:r>
            <a:r>
              <a:rPr lang="en-US" dirty="0">
                <a:latin typeface="Times New Roman" pitchFamily="18" charset="0"/>
                <a:cs typeface="Times New Roman" pitchFamily="18" charset="0"/>
              </a:rPr>
              <a:t> a probable successor to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Even though,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Technology is very much in usage and has been implemented across various domains in today’s world, it is very much likely that </a:t>
            </a:r>
            <a:r>
              <a:rPr lang="en-US" dirty="0" err="1">
                <a:latin typeface="Times New Roman" pitchFamily="18" charset="0"/>
                <a:cs typeface="Times New Roman" pitchFamily="18" charset="0"/>
              </a:rPr>
              <a:t>Holochain</a:t>
            </a:r>
            <a:r>
              <a:rPr lang="en-US" dirty="0">
                <a:latin typeface="Times New Roman" pitchFamily="18" charset="0"/>
                <a:cs typeface="Times New Roman" pitchFamily="18" charset="0"/>
              </a:rPr>
              <a:t> may replace it as it seems very much advanced and quick from the perspective of working and implementation</a:t>
            </a:r>
            <a:r>
              <a:rPr lang="en-US" dirty="0"/>
              <a:t>.</a:t>
            </a:r>
            <a:endParaRPr lang="en-SG" dirty="0"/>
          </a:p>
        </p:txBody>
      </p:sp>
    </p:spTree>
    <p:extLst>
      <p:ext uri="{BB962C8B-B14F-4D97-AF65-F5344CB8AC3E}">
        <p14:creationId xmlns:p14="http://schemas.microsoft.com/office/powerpoint/2010/main" val="125494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499C1-7829-911D-554A-45BC31F060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43CCC231-7E5E-B639-E5C2-23CD8D7F2A34}"/>
              </a:ext>
            </a:extLst>
          </p:cNvPr>
          <p:cNvSpPr>
            <a:spLocks noGrp="1"/>
          </p:cNvSpPr>
          <p:nvPr>
            <p:ph idx="1"/>
          </p:nvPr>
        </p:nvSpPr>
        <p:spPr/>
        <p:txBody>
          <a:bodyPr/>
          <a:lstStyle/>
          <a:p>
            <a:pPr marL="36900" indent="0">
              <a:buNone/>
            </a:pPr>
            <a:r>
              <a:rPr lang="en-US" dirty="0">
                <a:latin typeface="Times New Roman" panose="02020603050405020304" pitchFamily="18" charset="0"/>
                <a:cs typeface="Times New Roman" panose="02020603050405020304" pitchFamily="18" charset="0"/>
              </a:rPr>
              <a:t>Both Blockchain and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 have their own strengths and weaknesses, and the choice between the two depends on the specific requirements of the use case.</a:t>
            </a:r>
          </a:p>
          <a:p>
            <a:pPr marL="36900" indent="0">
              <a:buNone/>
            </a:pPr>
            <a:r>
              <a:rPr lang="en-US" dirty="0">
                <a:latin typeface="Times New Roman" panose="02020603050405020304" pitchFamily="18" charset="0"/>
                <a:cs typeface="Times New Roman" panose="02020603050405020304" pitchFamily="18" charset="0"/>
              </a:rPr>
              <a:t>While Blockchain is a well-established technology,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 offers a more efficient and scalable alternative for certain use cases</a:t>
            </a:r>
          </a:p>
          <a:p>
            <a:pPr marL="36900" indent="0">
              <a:buNone/>
            </a:pPr>
            <a:endParaRPr lang="en-US" dirty="0"/>
          </a:p>
        </p:txBody>
      </p:sp>
    </p:spTree>
    <p:extLst>
      <p:ext uri="{BB962C8B-B14F-4D97-AF65-F5344CB8AC3E}">
        <p14:creationId xmlns:p14="http://schemas.microsoft.com/office/powerpoint/2010/main" val="102746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36900" indent="0">
              <a:buNone/>
            </a:pPr>
            <a:r>
              <a:rPr lang="en-SG" dirty="0" smtClean="0"/>
              <a:t> </a:t>
            </a:r>
            <a:r>
              <a:rPr lang="en-SG" dirty="0">
                <a:latin typeface="Times New Roman" pitchFamily="18" charset="0"/>
                <a:cs typeface="Times New Roman" pitchFamily="18" charset="0"/>
              </a:rPr>
              <a:t>[1] Chen, G. et al. (2018). Exploring </a:t>
            </a:r>
            <a:r>
              <a:rPr lang="en-SG" dirty="0" err="1" smtClean="0">
                <a:latin typeface="Times New Roman" pitchFamily="18" charset="0"/>
                <a:cs typeface="Times New Roman" pitchFamily="18" charset="0"/>
              </a:rPr>
              <a:t>Holochain</a:t>
            </a: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technology and its potential applications for education. Smart Learning Environments, 5(1). </a:t>
            </a:r>
            <a:endParaRPr lang="en-SG" dirty="0" smtClean="0">
              <a:latin typeface="Times New Roman" pitchFamily="18" charset="0"/>
              <a:cs typeface="Times New Roman" pitchFamily="18" charset="0"/>
            </a:endParaRPr>
          </a:p>
          <a:p>
            <a:pPr marL="36900" indent="0">
              <a:buNone/>
            </a:pPr>
            <a:r>
              <a:rPr lang="en-SG" dirty="0" smtClean="0">
                <a:latin typeface="Times New Roman" pitchFamily="18" charset="0"/>
                <a:cs typeface="Times New Roman" pitchFamily="18" charset="0"/>
              </a:rPr>
              <a:t>[</a:t>
            </a:r>
            <a:r>
              <a:rPr lang="en-SG" dirty="0">
                <a:latin typeface="Times New Roman" pitchFamily="18" charset="0"/>
                <a:cs typeface="Times New Roman" pitchFamily="18" charset="0"/>
              </a:rPr>
              <a:t>2] </a:t>
            </a:r>
            <a:r>
              <a:rPr lang="en-SG" dirty="0" err="1">
                <a:latin typeface="Times New Roman" pitchFamily="18" charset="0"/>
                <a:cs typeface="Times New Roman" pitchFamily="18" charset="0"/>
              </a:rPr>
              <a:t>Nakamoto</a:t>
            </a:r>
            <a:r>
              <a:rPr lang="en-SG" dirty="0">
                <a:latin typeface="Times New Roman" pitchFamily="18" charset="0"/>
                <a:cs typeface="Times New Roman" pitchFamily="18" charset="0"/>
              </a:rPr>
              <a:t>, S. (2008). </a:t>
            </a:r>
            <a:r>
              <a:rPr lang="en-SG" dirty="0" err="1">
                <a:latin typeface="Times New Roman" pitchFamily="18" charset="0"/>
                <a:cs typeface="Times New Roman" pitchFamily="18" charset="0"/>
              </a:rPr>
              <a:t>Bitcoin</a:t>
            </a:r>
            <a:r>
              <a:rPr lang="en-SG" dirty="0">
                <a:latin typeface="Times New Roman" pitchFamily="18" charset="0"/>
                <a:cs typeface="Times New Roman" pitchFamily="18" charset="0"/>
              </a:rPr>
              <a:t>: A peer-to-peer electronic cash system. https://bitcoin.org/bitcoin.pdf </a:t>
            </a:r>
            <a:endParaRPr lang="en-SG" dirty="0" smtClean="0">
              <a:latin typeface="Times New Roman" pitchFamily="18" charset="0"/>
              <a:cs typeface="Times New Roman" pitchFamily="18" charset="0"/>
            </a:endParaRPr>
          </a:p>
          <a:p>
            <a:pPr marL="36900" indent="0">
              <a:buNone/>
            </a:pPr>
            <a:r>
              <a:rPr lang="en-SG" dirty="0" smtClean="0">
                <a:latin typeface="Times New Roman" pitchFamily="18" charset="0"/>
                <a:cs typeface="Times New Roman" pitchFamily="18" charset="0"/>
              </a:rPr>
              <a:t>[</a:t>
            </a:r>
            <a:r>
              <a:rPr lang="en-SG" dirty="0">
                <a:latin typeface="Times New Roman" pitchFamily="18" charset="0"/>
                <a:cs typeface="Times New Roman" pitchFamily="18" charset="0"/>
              </a:rPr>
              <a:t>3] Underwood, S. (2016). </a:t>
            </a:r>
            <a:r>
              <a:rPr lang="en-SG" dirty="0" err="1" smtClean="0">
                <a:latin typeface="Times New Roman" pitchFamily="18" charset="0"/>
                <a:cs typeface="Times New Roman" pitchFamily="18" charset="0"/>
              </a:rPr>
              <a:t>Blockchain</a:t>
            </a: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beyond </a:t>
            </a:r>
            <a:r>
              <a:rPr lang="en-SG" dirty="0" err="1">
                <a:latin typeface="Times New Roman" pitchFamily="18" charset="0"/>
                <a:cs typeface="Times New Roman" pitchFamily="18" charset="0"/>
              </a:rPr>
              <a:t>Bitcoin</a:t>
            </a:r>
            <a:r>
              <a:rPr lang="en-SG" dirty="0">
                <a:latin typeface="Times New Roman" pitchFamily="18" charset="0"/>
                <a:cs typeface="Times New Roman" pitchFamily="18" charset="0"/>
              </a:rPr>
              <a:t>. Communications of the ACM, 59(11): 15–17. </a:t>
            </a:r>
            <a:endParaRPr lang="en-SG" dirty="0" smtClean="0">
              <a:latin typeface="Times New Roman" pitchFamily="18" charset="0"/>
              <a:cs typeface="Times New Roman" pitchFamily="18" charset="0"/>
            </a:endParaRPr>
          </a:p>
          <a:p>
            <a:pPr marL="36900" indent="0">
              <a:buNone/>
            </a:pPr>
            <a:r>
              <a:rPr lang="en-SG" dirty="0" smtClean="0">
                <a:latin typeface="Times New Roman" pitchFamily="18" charset="0"/>
                <a:cs typeface="Times New Roman" pitchFamily="18" charset="0"/>
              </a:rPr>
              <a:t>[</a:t>
            </a:r>
            <a:r>
              <a:rPr lang="en-SG" dirty="0">
                <a:latin typeface="Times New Roman" pitchFamily="18" charset="0"/>
                <a:cs typeface="Times New Roman" pitchFamily="18" charset="0"/>
              </a:rPr>
              <a:t>4] </a:t>
            </a:r>
            <a:r>
              <a:rPr lang="en-SG" dirty="0" err="1">
                <a:latin typeface="Times New Roman" pitchFamily="18" charset="0"/>
                <a:cs typeface="Times New Roman" pitchFamily="18" charset="0"/>
              </a:rPr>
              <a:t>Jaoude</a:t>
            </a:r>
            <a:r>
              <a:rPr lang="en-SG" dirty="0">
                <a:latin typeface="Times New Roman" pitchFamily="18" charset="0"/>
                <a:cs typeface="Times New Roman" pitchFamily="18" charset="0"/>
              </a:rPr>
              <a:t>, J. A. and </a:t>
            </a:r>
            <a:r>
              <a:rPr lang="en-SG" dirty="0" err="1">
                <a:latin typeface="Times New Roman" pitchFamily="18" charset="0"/>
                <a:cs typeface="Times New Roman" pitchFamily="18" charset="0"/>
              </a:rPr>
              <a:t>Saade</a:t>
            </a:r>
            <a:r>
              <a:rPr lang="en-SG" dirty="0">
                <a:latin typeface="Times New Roman" pitchFamily="18" charset="0"/>
                <a:cs typeface="Times New Roman" pitchFamily="18" charset="0"/>
              </a:rPr>
              <a:t>, R. G. (2019). </a:t>
            </a:r>
            <a:r>
              <a:rPr lang="en-SG" dirty="0" err="1" smtClean="0">
                <a:latin typeface="Times New Roman" pitchFamily="18" charset="0"/>
                <a:cs typeface="Times New Roman" pitchFamily="18" charset="0"/>
              </a:rPr>
              <a:t>Holochain</a:t>
            </a:r>
            <a:r>
              <a:rPr lang="en-SG" dirty="0" smtClean="0">
                <a:latin typeface="Times New Roman" pitchFamily="18" charset="0"/>
                <a:cs typeface="Times New Roman" pitchFamily="18" charset="0"/>
              </a:rPr>
              <a:t> and </a:t>
            </a:r>
            <a:r>
              <a:rPr lang="en-SG" dirty="0" err="1" smtClean="0">
                <a:latin typeface="Times New Roman" pitchFamily="18" charset="0"/>
                <a:cs typeface="Times New Roman" pitchFamily="18" charset="0"/>
              </a:rPr>
              <a:t>Blockchain</a:t>
            </a:r>
            <a:r>
              <a:rPr lang="en-SG" dirty="0" smtClean="0">
                <a:latin typeface="Times New Roman" pitchFamily="18" charset="0"/>
                <a:cs typeface="Times New Roman" pitchFamily="18" charset="0"/>
              </a:rPr>
              <a:t> </a:t>
            </a:r>
            <a:r>
              <a:rPr lang="en-SG" dirty="0">
                <a:latin typeface="Times New Roman" pitchFamily="18" charset="0"/>
                <a:cs typeface="Times New Roman" pitchFamily="18" charset="0"/>
              </a:rPr>
              <a:t>Applications – Usage in Different Domains. IEEE Access, 7: 45360-45381. </a:t>
            </a:r>
          </a:p>
        </p:txBody>
      </p:sp>
    </p:spTree>
    <p:extLst>
      <p:ext uri="{BB962C8B-B14F-4D97-AF65-F5344CB8AC3E}">
        <p14:creationId xmlns:p14="http://schemas.microsoft.com/office/powerpoint/2010/main" val="259042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EE96F0-89A9-CB9C-D203-A6B492CF879E}"/>
              </a:ext>
            </a:extLst>
          </p:cNvPr>
          <p:cNvSpPr>
            <a:spLocks noGrp="1"/>
          </p:cNvSpPr>
          <p:nvPr>
            <p:ph idx="4294967295"/>
          </p:nvPr>
        </p:nvSpPr>
        <p:spPr>
          <a:xfrm>
            <a:off x="808383" y="1749287"/>
            <a:ext cx="4810539" cy="2888973"/>
          </a:xfrm>
        </p:spPr>
        <p:txBody>
          <a:bodyPr/>
          <a:lstStyle/>
          <a:p>
            <a:pPr marL="36900" indent="0">
              <a:buNone/>
            </a:pPr>
            <a:endParaRPr lang="en-US" dirty="0"/>
          </a:p>
          <a:p>
            <a:pPr marL="36900" indent="0">
              <a:buNone/>
            </a:pPr>
            <a:endParaRPr lang="en-US" dirty="0"/>
          </a:p>
          <a:p>
            <a:pPr marL="36900" indent="0">
              <a:buNone/>
            </a:pP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4008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FDC51-90CF-190B-B47A-64ACBADBCBF8}"/>
              </a:ext>
            </a:extLst>
          </p:cNvPr>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Presented </a:t>
            </a:r>
            <a:r>
              <a:rPr lang="en-US" b="1" dirty="0" smtClean="0">
                <a:latin typeface="Times New Roman" panose="02020603050405020304" pitchFamily="18" charset="0"/>
                <a:cs typeface="Times New Roman" panose="02020603050405020304" pitchFamily="18" charset="0"/>
              </a:rPr>
              <a:t>By Group-06</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93EE20C-8579-5BE9-53EC-817B338FDB3B}"/>
              </a:ext>
            </a:extLst>
          </p:cNvPr>
          <p:cNvSpPr>
            <a:spLocks noGrp="1"/>
          </p:cNvSpPr>
          <p:nvPr>
            <p:ph idx="1"/>
          </p:nvPr>
        </p:nvSpPr>
        <p:spPr>
          <a:xfrm>
            <a:off x="768626" y="1866900"/>
            <a:ext cx="10498931" cy="3924299"/>
          </a:xfrm>
        </p:spPr>
        <p:txBody>
          <a:bodyPr>
            <a:normAutofit fontScale="92500" lnSpcReduction="10000"/>
          </a:bodyPr>
          <a:lstStyle/>
          <a:p>
            <a:pPr marL="36900" indent="0">
              <a:buNone/>
            </a:pPr>
            <a:r>
              <a:rPr lang="en-US" dirty="0">
                <a:latin typeface="Times New Roman" panose="02020603050405020304" pitchFamily="18" charset="0"/>
                <a:cs typeface="Times New Roman" panose="02020603050405020304" pitchFamily="18" charset="0"/>
              </a:rPr>
              <a:t>Name                                    </a:t>
            </a:r>
            <a:r>
              <a:rPr lang="en-US" dirty="0" smtClean="0">
                <a:latin typeface="Times New Roman" panose="02020603050405020304" pitchFamily="18" charset="0"/>
                <a:cs typeface="Times New Roman" panose="02020603050405020304" pitchFamily="18" charset="0"/>
              </a:rPr>
              <a:t>     Roll</a:t>
            </a:r>
            <a:endParaRPr lang="en-US" dirty="0">
              <a:latin typeface="Times New Roman" panose="02020603050405020304" pitchFamily="18" charset="0"/>
              <a:cs typeface="Times New Roman" panose="02020603050405020304" pitchFamily="18" charset="0"/>
            </a:endParaRPr>
          </a:p>
          <a:p>
            <a:pPr marL="36900" indent="0">
              <a:buNone/>
            </a:pPr>
            <a:r>
              <a:rPr lang="en-US" dirty="0" err="1">
                <a:latin typeface="Times New Roman" panose="02020603050405020304" pitchFamily="18" charset="0"/>
                <a:cs typeface="Times New Roman" panose="02020603050405020304" pitchFamily="18" charset="0"/>
              </a:rPr>
              <a:t>Farin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Tasnuva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1966</a:t>
            </a:r>
            <a:endParaRPr lang="en-US" dirty="0">
              <a:latin typeface="Times New Roman" panose="02020603050405020304" pitchFamily="18" charset="0"/>
              <a:cs typeface="Times New Roman" panose="02020603050405020304" pitchFamily="18" charset="0"/>
            </a:endParaRPr>
          </a:p>
          <a:p>
            <a:pPr marL="36900" indent="0">
              <a:buNone/>
            </a:pPr>
            <a:r>
              <a:rPr lang="en-US" dirty="0">
                <a:latin typeface="Times New Roman" panose="02020603050405020304" pitchFamily="18" charset="0"/>
                <a:cs typeface="Times New Roman" panose="02020603050405020304" pitchFamily="18" charset="0"/>
              </a:rPr>
              <a:t>Keya </a:t>
            </a:r>
            <a:r>
              <a:rPr lang="en-US" dirty="0" err="1">
                <a:latin typeface="Times New Roman" panose="02020603050405020304" pitchFamily="18" charset="0"/>
                <a:cs typeface="Times New Roman" panose="02020603050405020304" pitchFamily="18" charset="0"/>
              </a:rPr>
              <a:t>Biswas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1971</a:t>
            </a:r>
            <a:endParaRPr lang="en-US" dirty="0">
              <a:latin typeface="Times New Roman" panose="02020603050405020304" pitchFamily="18" charset="0"/>
              <a:cs typeface="Times New Roman" panose="02020603050405020304" pitchFamily="18" charset="0"/>
            </a:endParaRPr>
          </a:p>
          <a:p>
            <a:pPr marL="36900" indent="0">
              <a:buNone/>
            </a:pPr>
            <a:r>
              <a:rPr lang="en-US" dirty="0" err="1">
                <a:latin typeface="Times New Roman" panose="02020603050405020304" pitchFamily="18" charset="0"/>
                <a:cs typeface="Times New Roman" panose="02020603050405020304" pitchFamily="18" charset="0"/>
              </a:rPr>
              <a:t>Mst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Siddika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1975</a:t>
            </a:r>
            <a:endParaRPr lang="en-US" dirty="0">
              <a:latin typeface="Times New Roman" panose="02020603050405020304" pitchFamily="18" charset="0"/>
              <a:cs typeface="Times New Roman" panose="02020603050405020304" pitchFamily="18" charset="0"/>
            </a:endParaRPr>
          </a:p>
          <a:p>
            <a:pPr marL="36900" indent="0">
              <a:buNone/>
            </a:pPr>
            <a:r>
              <a:rPr lang="en-US" dirty="0" err="1">
                <a:latin typeface="Times New Roman" panose="02020603050405020304" pitchFamily="18" charset="0"/>
                <a:cs typeface="Times New Roman" panose="02020603050405020304" pitchFamily="18" charset="0"/>
              </a:rPr>
              <a:t>Abier</a:t>
            </a:r>
            <a:r>
              <a:rPr lang="en-US" dirty="0">
                <a:latin typeface="Times New Roman" panose="02020603050405020304" pitchFamily="18" charset="0"/>
                <a:cs typeface="Times New Roman" panose="02020603050405020304" pitchFamily="18" charset="0"/>
              </a:rPr>
              <a:t> Farzana </a:t>
            </a:r>
            <a:r>
              <a:rPr lang="en-US" dirty="0" err="1">
                <a:latin typeface="Times New Roman" panose="02020603050405020304" pitchFamily="18" charset="0"/>
                <a:cs typeface="Times New Roman" panose="02020603050405020304" pitchFamily="18" charset="0"/>
              </a:rPr>
              <a:t>Hoque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1980</a:t>
            </a:r>
            <a:endParaRPr lang="en-US" dirty="0">
              <a:latin typeface="Times New Roman" panose="02020603050405020304" pitchFamily="18" charset="0"/>
              <a:cs typeface="Times New Roman" panose="02020603050405020304" pitchFamily="18" charset="0"/>
            </a:endParaRPr>
          </a:p>
          <a:p>
            <a:pPr marL="36900" indent="0">
              <a:buNone/>
            </a:pPr>
            <a:r>
              <a:rPr lang="en-US" dirty="0" err="1">
                <a:latin typeface="Times New Roman" panose="02020603050405020304" pitchFamily="18" charset="0"/>
                <a:cs typeface="Times New Roman" panose="02020603050405020304" pitchFamily="18" charset="0"/>
              </a:rPr>
              <a:t>Aysha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Siddiqua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Sraboni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1983</a:t>
            </a:r>
          </a:p>
          <a:p>
            <a:pPr marL="36900" indent="0">
              <a:buNone/>
            </a:pPr>
            <a:r>
              <a:rPr lang="en-US" dirty="0" err="1">
                <a:latin typeface="Times New Roman" panose="02020603050405020304" pitchFamily="18" charset="0"/>
                <a:cs typeface="Times New Roman" panose="02020603050405020304" pitchFamily="18" charset="0"/>
              </a:rPr>
              <a:t>Yeasmin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Mitu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1992</a:t>
            </a:r>
            <a:endParaRPr lang="en-US" dirty="0">
              <a:latin typeface="Times New Roman" panose="02020603050405020304" pitchFamily="18" charset="0"/>
              <a:cs typeface="Times New Roman" panose="02020603050405020304" pitchFamily="18" charset="0"/>
            </a:endParaRPr>
          </a:p>
          <a:p>
            <a:pPr marL="36900" indent="0">
              <a:buNone/>
            </a:pPr>
            <a:r>
              <a:rPr lang="en-US" dirty="0" err="1">
                <a:latin typeface="Times New Roman" panose="02020603050405020304" pitchFamily="18" charset="0"/>
                <a:cs typeface="Times New Roman" panose="02020603050405020304" pitchFamily="18" charset="0"/>
              </a:rPr>
              <a:t>Kamrun</a:t>
            </a:r>
            <a:r>
              <a:rPr lang="en-US" dirty="0">
                <a:latin typeface="Times New Roman" panose="02020603050405020304" pitchFamily="18" charset="0"/>
                <a:cs typeface="Times New Roman" panose="02020603050405020304" pitchFamily="18" charset="0"/>
              </a:rPr>
              <a:t> Nahar </a:t>
            </a:r>
            <a:r>
              <a:rPr lang="en-US" dirty="0" err="1">
                <a:latin typeface="Times New Roman" panose="02020603050405020304" pitchFamily="18" charset="0"/>
                <a:cs typeface="Times New Roman" panose="02020603050405020304" pitchFamily="18" charset="0"/>
              </a:rPr>
              <a:t>Allo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1994</a:t>
            </a:r>
            <a:endParaRPr lang="en-US" dirty="0">
              <a:latin typeface="Times New Roman" panose="02020603050405020304" pitchFamily="18" charset="0"/>
              <a:cs typeface="Times New Roman" panose="02020603050405020304" pitchFamily="18" charset="0"/>
            </a:endParaRPr>
          </a:p>
          <a:p>
            <a:pPr marL="36900" indent="0">
              <a:buNone/>
            </a:pPr>
            <a:endParaRPr lang="en-US" dirty="0"/>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304720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834DF-1CC2-3767-850F-85CD5E43F7E8}"/>
              </a:ext>
            </a:extLst>
          </p:cNvPr>
          <p:cNvSpPr>
            <a:spLocks noGrp="1"/>
          </p:cNvSpPr>
          <p:nvPr>
            <p:ph type="title"/>
          </p:nvPr>
        </p:nvSpPr>
        <p:spPr>
          <a:xfrm>
            <a:off x="913795" y="609600"/>
            <a:ext cx="10353762" cy="12573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6DE65568-E098-0476-AADA-F7B8A607BA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recent years there are lot of thrills spinning around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Holochain</a:t>
            </a:r>
            <a:r>
              <a:rPr lang="en-US" dirty="0" smtClean="0">
                <a:latin typeface="Times New Roman" panose="02020603050405020304" pitchFamily="18" charset="0"/>
                <a:cs typeface="Times New Roman" panose="02020603050405020304" pitchFamily="18" charset="0"/>
              </a:rPr>
              <a:t> technology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Every industry wants to use and explore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 technology in different application like trading, supply chain, healthcare etc.</a:t>
            </a:r>
          </a:p>
          <a:p>
            <a:r>
              <a:rPr lang="en-US" dirty="0">
                <a:latin typeface="Times New Roman" panose="02020603050405020304" pitchFamily="18" charset="0"/>
                <a:cs typeface="Times New Roman" panose="02020603050405020304" pitchFamily="18" charset="0"/>
              </a:rPr>
              <a:t>In this slide we will discuss the comparison between Blockchain and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 technology.</a:t>
            </a:r>
          </a:p>
          <a:p>
            <a:endParaRPr lang="en-US" dirty="0"/>
          </a:p>
          <a:p>
            <a:endParaRPr lang="en-US" dirty="0"/>
          </a:p>
        </p:txBody>
      </p:sp>
    </p:spTree>
    <p:extLst>
      <p:ext uri="{BB962C8B-B14F-4D97-AF65-F5344CB8AC3E}">
        <p14:creationId xmlns:p14="http://schemas.microsoft.com/office/powerpoint/2010/main" val="66762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D9A1E-94ED-F987-3ACF-F688849EBE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Blockchain?</a:t>
            </a:r>
          </a:p>
        </p:txBody>
      </p:sp>
      <p:pic>
        <p:nvPicPr>
          <p:cNvPr id="9" name="Content Placeholder 8">
            <a:extLst>
              <a:ext uri="{FF2B5EF4-FFF2-40B4-BE49-F238E27FC236}">
                <a16:creationId xmlns:a16="http://schemas.microsoft.com/office/drawing/2014/main" xmlns="" id="{632F33EA-0E55-85AC-FAFD-6FE9039B2F0B}"/>
              </a:ext>
            </a:extLst>
          </p:cNvPr>
          <p:cNvPicPr>
            <a:picLocks noGrp="1" noChangeAspect="1"/>
          </p:cNvPicPr>
          <p:nvPr>
            <p:ph sz="half" idx="2"/>
          </p:nvPr>
        </p:nvPicPr>
        <p:blipFill>
          <a:blip r:embed="rId2"/>
          <a:stretch>
            <a:fillRect/>
          </a:stretch>
        </p:blipFill>
        <p:spPr>
          <a:xfrm>
            <a:off x="1616764" y="2173357"/>
            <a:ext cx="3525079" cy="3339547"/>
          </a:xfrm>
        </p:spPr>
      </p:pic>
      <p:sp>
        <p:nvSpPr>
          <p:cNvPr id="7" name="Content Placeholder 6">
            <a:extLst>
              <a:ext uri="{FF2B5EF4-FFF2-40B4-BE49-F238E27FC236}">
                <a16:creationId xmlns:a16="http://schemas.microsoft.com/office/drawing/2014/main" xmlns="" id="{E1B219B2-1CFC-CE57-686E-930830EA0751}"/>
              </a:ext>
            </a:extLst>
          </p:cNvPr>
          <p:cNvSpPr>
            <a:spLocks noGrp="1"/>
          </p:cNvSpPr>
          <p:nvPr>
            <p:ph sz="quarter" idx="4"/>
          </p:nvPr>
        </p:nvSpPr>
        <p:spPr>
          <a:xfrm>
            <a:off x="6363167" y="1961323"/>
            <a:ext cx="4779581" cy="3803374"/>
          </a:xfrm>
        </p:spPr>
        <p:txBody>
          <a:bodyPr>
            <a:normAutofit fontScale="32500" lnSpcReduction="20000"/>
          </a:bodyPr>
          <a:lstStyle/>
          <a:p>
            <a:r>
              <a:rPr lang="en-US" sz="8600" dirty="0">
                <a:latin typeface="Times New Roman" panose="02020603050405020304" pitchFamily="18" charset="0"/>
                <a:cs typeface="Times New Roman" panose="02020603050405020304" pitchFamily="18" charset="0"/>
              </a:rPr>
              <a:t>A digital database or ledger that is distributed among the nodes of a peer to peer network.</a:t>
            </a:r>
          </a:p>
          <a:p>
            <a:r>
              <a:rPr lang="en-US" sz="8600" dirty="0">
                <a:latin typeface="Times New Roman" panose="02020603050405020304" pitchFamily="18" charset="0"/>
                <a:cs typeface="Times New Roman" panose="02020603050405020304" pitchFamily="18" charset="0"/>
              </a:rPr>
              <a:t>Created by the unknown persons behind the online cash currency bitcoin, under the pseudonym of Satoshi Nakamoto.</a:t>
            </a:r>
          </a:p>
          <a:p>
            <a:pPr marL="36900" indent="0">
              <a:buNone/>
            </a:pPr>
            <a:endParaRPr lang="en-US" sz="2800" dirty="0">
              <a:latin typeface="Times New Roman" panose="02020603050405020304" pitchFamily="18" charset="0"/>
              <a:cs typeface="Times New Roman" panose="02020603050405020304" pitchFamily="18" charset="0"/>
            </a:endParaRPr>
          </a:p>
          <a:p>
            <a:pPr marL="3690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61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D9A1E-94ED-F987-3ACF-F688849EBE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Holochain</a:t>
            </a:r>
            <a:r>
              <a:rPr lang="en-US" dirty="0">
                <a:latin typeface="Times New Roman" panose="02020603050405020304" pitchFamily="18" charset="0"/>
                <a:cs typeface="Times New Roman" panose="02020603050405020304" pitchFamily="18" charset="0"/>
              </a:rPr>
              <a:t>?</a:t>
            </a:r>
          </a:p>
        </p:txBody>
      </p:sp>
      <p:sp>
        <p:nvSpPr>
          <p:cNvPr id="7" name="Content Placeholder 6">
            <a:extLst>
              <a:ext uri="{FF2B5EF4-FFF2-40B4-BE49-F238E27FC236}">
                <a16:creationId xmlns:a16="http://schemas.microsoft.com/office/drawing/2014/main" xmlns="" id="{E1B219B2-1CFC-CE57-686E-930830EA0751}"/>
              </a:ext>
            </a:extLst>
          </p:cNvPr>
          <p:cNvSpPr>
            <a:spLocks noGrp="1"/>
          </p:cNvSpPr>
          <p:nvPr>
            <p:ph sz="quarter" idx="4"/>
          </p:nvPr>
        </p:nvSpPr>
        <p:spPr>
          <a:xfrm>
            <a:off x="6361043" y="1789043"/>
            <a:ext cx="4781705" cy="3956120"/>
          </a:xfrm>
        </p:spPr>
        <p:txBody>
          <a:bodyPr>
            <a:noAutofit/>
          </a:bodyPr>
          <a:lstStyle/>
          <a:p>
            <a:r>
              <a:rPr lang="en-US" sz="2800" dirty="0" err="1">
                <a:latin typeface="Times New Roman" panose="02020603050405020304" pitchFamily="18" charset="0"/>
                <a:cs typeface="Times New Roman" panose="02020603050405020304" pitchFamily="18" charset="0"/>
              </a:rPr>
              <a:t>Holochain</a:t>
            </a:r>
            <a:r>
              <a:rPr lang="en-US" sz="2800" dirty="0">
                <a:latin typeface="Times New Roman" panose="02020603050405020304" pitchFamily="18" charset="0"/>
                <a:cs typeface="Times New Roman" panose="02020603050405020304" pitchFamily="18" charset="0"/>
              </a:rPr>
              <a:t> is an open source framework for building fully distributed, peer-to-peer application</a:t>
            </a:r>
          </a:p>
          <a:p>
            <a:r>
              <a:rPr lang="en-US" sz="2800" dirty="0">
                <a:latin typeface="Times New Roman" panose="02020603050405020304" pitchFamily="18" charset="0"/>
                <a:cs typeface="Times New Roman" panose="02020603050405020304" pitchFamily="18" charset="0"/>
              </a:rPr>
              <a:t>Arthur Brock has 2 current jobs as Founder &amp; CTO at </a:t>
            </a:r>
            <a:r>
              <a:rPr lang="en-US" sz="2800" dirty="0" err="1">
                <a:latin typeface="Times New Roman" panose="02020603050405020304" pitchFamily="18" charset="0"/>
                <a:cs typeface="Times New Roman" panose="02020603050405020304" pitchFamily="18" charset="0"/>
              </a:rPr>
              <a:t>Holo</a:t>
            </a:r>
            <a:r>
              <a:rPr lang="en-US" sz="2800" dirty="0">
                <a:latin typeface="Times New Roman" panose="02020603050405020304" pitchFamily="18" charset="0"/>
                <a:cs typeface="Times New Roman" panose="02020603050405020304" pitchFamily="18" charset="0"/>
              </a:rPr>
              <a:t> and Systems Architect &amp; </a:t>
            </a:r>
            <a:r>
              <a:rPr lang="en-US" sz="2800" dirty="0" err="1">
                <a:latin typeface="Times New Roman" panose="02020603050405020304" pitchFamily="18" charset="0"/>
                <a:cs typeface="Times New Roman" panose="02020603050405020304" pitchFamily="18" charset="0"/>
              </a:rPr>
              <a:t>CoFounder</a:t>
            </a:r>
            <a:r>
              <a:rPr lang="en-US" sz="2800" dirty="0">
                <a:latin typeface="Times New Roman" panose="02020603050405020304" pitchFamily="18" charset="0"/>
                <a:cs typeface="Times New Roman" panose="02020603050405020304" pitchFamily="18" charset="0"/>
              </a:rPr>
              <a:t> at </a:t>
            </a:r>
            <a:r>
              <a:rPr lang="en-US" sz="2800" dirty="0" err="1">
                <a:latin typeface="Times New Roman" panose="02020603050405020304" pitchFamily="18" charset="0"/>
                <a:cs typeface="Times New Roman" panose="02020603050405020304" pitchFamily="18" charset="0"/>
              </a:rPr>
              <a:t>Holochain</a:t>
            </a:r>
            <a:r>
              <a:rPr lang="en-US" sz="2800" dirty="0">
                <a:latin typeface="Times New Roman" panose="02020603050405020304" pitchFamily="18" charset="0"/>
                <a:cs typeface="Times New Roman" panose="02020603050405020304" pitchFamily="18" charset="0"/>
              </a:rPr>
              <a:t> .</a:t>
            </a:r>
          </a:p>
          <a:p>
            <a:pPr marL="36900" indent="0">
              <a:buNone/>
            </a:pPr>
            <a:endParaRPr lang="en-US" sz="2800" dirty="0">
              <a:latin typeface="Times New Roman" panose="02020603050405020304" pitchFamily="18" charset="0"/>
              <a:cs typeface="Times New Roman" panose="02020603050405020304" pitchFamily="18" charset="0"/>
            </a:endParaRPr>
          </a:p>
          <a:p>
            <a:pPr marL="36900" indent="0">
              <a:buNone/>
            </a:pPr>
            <a:endParaRPr lang="en-US" sz="3600" dirty="0">
              <a:latin typeface="Times New Roman" panose="02020603050405020304" pitchFamily="18" charset="0"/>
              <a:cs typeface="Times New Roman" panose="02020603050405020304" pitchFamily="18" charset="0"/>
            </a:endParaRPr>
          </a:p>
          <a:p>
            <a:pPr marL="36900" indent="0">
              <a:buNone/>
            </a:pP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5E5D3058-79E5-5DEE-453F-D252A298E757}"/>
              </a:ext>
            </a:extLst>
          </p:cNvPr>
          <p:cNvPicPr>
            <a:picLocks noGrp="1" noChangeAspect="1"/>
          </p:cNvPicPr>
          <p:nvPr>
            <p:ph sz="half" idx="2"/>
          </p:nvPr>
        </p:nvPicPr>
        <p:blipFill>
          <a:blip r:embed="rId2"/>
          <a:stretch>
            <a:fillRect/>
          </a:stretch>
        </p:blipFill>
        <p:spPr>
          <a:xfrm>
            <a:off x="1258957" y="2027583"/>
            <a:ext cx="4359965" cy="3717580"/>
          </a:xfrm>
          <a:prstGeom prst="rect">
            <a:avLst/>
          </a:prstGeom>
        </p:spPr>
      </p:pic>
    </p:spTree>
    <p:extLst>
      <p:ext uri="{BB962C8B-B14F-4D97-AF65-F5344CB8AC3E}">
        <p14:creationId xmlns:p14="http://schemas.microsoft.com/office/powerpoint/2010/main" val="212945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C40C7-68E4-9A59-6D72-7232F4AB1775}"/>
              </a:ext>
            </a:extLst>
          </p:cNvPr>
          <p:cNvSpPr>
            <a:spLocks noGrp="1"/>
          </p:cNvSpPr>
          <p:nvPr>
            <p:ph type="title"/>
          </p:nvPr>
        </p:nvSpPr>
        <p:spPr>
          <a:xfrm>
            <a:off x="715617" y="450574"/>
            <a:ext cx="10972800" cy="1073426"/>
          </a:xfrm>
        </p:spPr>
        <p:txBody>
          <a:bodyPr>
            <a:normAutofit fontScale="90000"/>
          </a:bodyPr>
          <a:lstStyle/>
          <a:p>
            <a:r>
              <a:rPr lang="en-US" b="1" dirty="0">
                <a:latin typeface="Times New Roman" panose="02020603050405020304" pitchFamily="18" charset="0"/>
                <a:cs typeface="Times New Roman" panose="02020603050405020304" pitchFamily="18" charset="0"/>
              </a:rPr>
              <a:t>Comparison between blockchain and </a:t>
            </a:r>
            <a:r>
              <a:rPr lang="en-US" b="1" dirty="0" err="1">
                <a:latin typeface="Times New Roman" panose="02020603050405020304" pitchFamily="18" charset="0"/>
                <a:cs typeface="Times New Roman" panose="02020603050405020304" pitchFamily="18" charset="0"/>
              </a:rPr>
              <a:t>holochain</a:t>
            </a:r>
            <a:endParaRPr lang="en-US"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E3D2C440-CCEA-9A1F-309E-ADB8FB045D64}"/>
              </a:ext>
            </a:extLst>
          </p:cNvPr>
          <p:cNvPicPr>
            <a:picLocks noGrp="1" noChangeAspect="1"/>
          </p:cNvPicPr>
          <p:nvPr>
            <p:ph idx="1"/>
          </p:nvPr>
        </p:nvPicPr>
        <p:blipFill>
          <a:blip r:embed="rId2"/>
          <a:stretch>
            <a:fillRect/>
          </a:stretch>
        </p:blipFill>
        <p:spPr>
          <a:xfrm>
            <a:off x="2319130" y="1582496"/>
            <a:ext cx="7394713" cy="5126303"/>
          </a:xfrm>
          <a:prstGeom prst="rect">
            <a:avLst/>
          </a:prstGeom>
        </p:spPr>
      </p:pic>
    </p:spTree>
    <p:extLst>
      <p:ext uri="{BB962C8B-B14F-4D97-AF65-F5344CB8AC3E}">
        <p14:creationId xmlns:p14="http://schemas.microsoft.com/office/powerpoint/2010/main" val="27654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9ADB2-D947-4EB4-2158-B5C5C3425BB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xmlns="" id="{0F70ED59-9C75-7371-906C-F6C81CFE383C}"/>
              </a:ext>
            </a:extLst>
          </p:cNvPr>
          <p:cNvSpPr>
            <a:spLocks noGrp="1"/>
          </p:cNvSpPr>
          <p:nvPr>
            <p:ph idx="1"/>
          </p:nvPr>
        </p:nvSpPr>
        <p:spPr/>
        <p:txBody>
          <a:bodyPr>
            <a:normAutofit/>
          </a:bodyPr>
          <a:lstStyle/>
          <a:p>
            <a:pPr marL="36900" indent="0">
              <a:buNone/>
            </a:pP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Data Storage: </a:t>
            </a:r>
            <a:r>
              <a:rPr lang="en-US" sz="3200" dirty="0">
                <a:latin typeface="Times New Roman" panose="02020603050405020304" pitchFamily="18" charset="0"/>
                <a:cs typeface="Times New Roman" panose="02020603050405020304" pitchFamily="18" charset="0"/>
              </a:rPr>
              <a:t>Blockchain stores all data in a single chain, while </a:t>
            </a:r>
            <a:r>
              <a:rPr lang="en-US" sz="3200" dirty="0" err="1">
                <a:latin typeface="Times New Roman" panose="02020603050405020304" pitchFamily="18" charset="0"/>
                <a:cs typeface="Times New Roman" panose="02020603050405020304" pitchFamily="18" charset="0"/>
              </a:rPr>
              <a:t>Holochain</a:t>
            </a:r>
            <a:r>
              <a:rPr lang="en-US" sz="3200" dirty="0">
                <a:latin typeface="Times New Roman" panose="02020603050405020304" pitchFamily="18" charset="0"/>
                <a:cs typeface="Times New Roman" panose="02020603050405020304" pitchFamily="18" charset="0"/>
              </a:rPr>
              <a:t> stores data in individual hash chains.</a:t>
            </a:r>
          </a:p>
          <a:p>
            <a:pPr marL="36900" indent="0">
              <a:buNone/>
            </a:pP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Scalability:</a:t>
            </a:r>
            <a:r>
              <a:rPr lang="en-US" sz="3200" dirty="0">
                <a:latin typeface="Times New Roman" panose="02020603050405020304" pitchFamily="18" charset="0"/>
                <a:cs typeface="Times New Roman" panose="02020603050405020304" pitchFamily="18" charset="0"/>
              </a:rPr>
              <a:t> Blockchain struggles with scalability due to its consensus mechanism and data storage limitations, while </a:t>
            </a:r>
            <a:r>
              <a:rPr lang="en-US" sz="3200" dirty="0" err="1">
                <a:latin typeface="Times New Roman" panose="02020603050405020304" pitchFamily="18" charset="0"/>
                <a:cs typeface="Times New Roman" panose="02020603050405020304" pitchFamily="18" charset="0"/>
              </a:rPr>
              <a:t>Holochain</a:t>
            </a:r>
            <a:r>
              <a:rPr lang="en-US" sz="3200" dirty="0">
                <a:latin typeface="Times New Roman" panose="02020603050405020304" pitchFamily="18" charset="0"/>
                <a:cs typeface="Times New Roman" panose="02020603050405020304" pitchFamily="18" charset="0"/>
              </a:rPr>
              <a:t> is designed to be highly scalable.</a:t>
            </a:r>
          </a:p>
          <a:p>
            <a:pPr marL="36900" indent="0">
              <a:buNone/>
            </a:pPr>
            <a:endParaRPr lang="en-US" dirty="0"/>
          </a:p>
        </p:txBody>
      </p:sp>
    </p:spTree>
    <p:extLst>
      <p:ext uri="{BB962C8B-B14F-4D97-AF65-F5344CB8AC3E}">
        <p14:creationId xmlns:p14="http://schemas.microsoft.com/office/powerpoint/2010/main" val="68607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2CA33-BDD4-9B65-FA2B-477F5E326E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xmlns="" id="{EC4F8C6C-119A-C4E3-CB1C-F368D96A2DE6}"/>
              </a:ext>
            </a:extLst>
          </p:cNvPr>
          <p:cNvSpPr>
            <a:spLocks noGrp="1"/>
          </p:cNvSpPr>
          <p:nvPr>
            <p:ph idx="1"/>
          </p:nvPr>
        </p:nvSpPr>
        <p:spPr/>
        <p:txBody>
          <a:bodyPr>
            <a:normAutofit fontScale="77500" lnSpcReduction="20000"/>
          </a:bodyPr>
          <a:lstStyle/>
          <a:p>
            <a:pPr marL="36900" indent="0">
              <a:buNone/>
            </a:pP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Consensus Mechanism: </a:t>
            </a:r>
            <a:r>
              <a:rPr lang="en-US" sz="3200" dirty="0">
                <a:latin typeface="Times New Roman" panose="02020603050405020304" pitchFamily="18" charset="0"/>
                <a:cs typeface="Times New Roman" panose="02020603050405020304" pitchFamily="18" charset="0"/>
              </a:rPr>
              <a:t>Blockchain uses a proof-of-work or proof-of-stake consensus </a:t>
            </a:r>
            <a:r>
              <a:rPr lang="en-US" sz="3200" dirty="0" smtClean="0">
                <a:latin typeface="Times New Roman" panose="02020603050405020304" pitchFamily="18" charset="0"/>
                <a:cs typeface="Times New Roman" panose="02020603050405020304" pitchFamily="18" charset="0"/>
              </a:rPr>
              <a:t>mechanism.</a:t>
            </a:r>
            <a:r>
              <a:rPr lang="en-US" sz="3200" dirty="0">
                <a:effectLst/>
                <a:latin typeface="Times New Roman" pitchFamily="18" charset="0"/>
                <a:cs typeface="Times New Roman" pitchFamily="18" charset="0"/>
              </a:rPr>
              <a:t> A consensus algorithm is a procedure through which all the peers of the </a:t>
            </a:r>
            <a:r>
              <a:rPr lang="en-US" sz="3200" dirty="0" err="1">
                <a:effectLst/>
                <a:latin typeface="Times New Roman" pitchFamily="18" charset="0"/>
                <a:cs typeface="Times New Roman" pitchFamily="18" charset="0"/>
              </a:rPr>
              <a:t>Blockchain</a:t>
            </a:r>
            <a:r>
              <a:rPr lang="en-US" sz="3200" dirty="0">
                <a:effectLst/>
                <a:latin typeface="Times New Roman" pitchFamily="18" charset="0"/>
                <a:cs typeface="Times New Roman" pitchFamily="18" charset="0"/>
              </a:rPr>
              <a:t> network reach a common agreement about the present state of the distributed ledger</a:t>
            </a:r>
            <a:r>
              <a:rPr lang="en-US" sz="3200" dirty="0" smtClean="0">
                <a:effectLst/>
                <a:latin typeface="Times New Roman" pitchFamily="18" charset="0"/>
                <a:cs typeface="Times New Roman" pitchFamily="18" charset="0"/>
              </a:rPr>
              <a:t>.</a:t>
            </a:r>
          </a:p>
          <a:p>
            <a:pPr marL="36900" indent="0">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a:t>
            </a:r>
            <a:r>
              <a:rPr lang="en-US" sz="3200" dirty="0" err="1">
                <a:latin typeface="Times New Roman" panose="02020603050405020304" pitchFamily="18" charset="0"/>
                <a:cs typeface="Times New Roman" panose="02020603050405020304" pitchFamily="18" charset="0"/>
              </a:rPr>
              <a:t>Holochain</a:t>
            </a:r>
            <a:r>
              <a:rPr lang="en-US" sz="3200" dirty="0">
                <a:latin typeface="Times New Roman" panose="02020603050405020304" pitchFamily="18" charset="0"/>
                <a:cs typeface="Times New Roman" panose="02020603050405020304" pitchFamily="18" charset="0"/>
              </a:rPr>
              <a:t> uses a distributed hash table and agent-centric consensus.</a:t>
            </a:r>
          </a:p>
          <a:p>
            <a:pPr marL="36900" indent="0">
              <a:buNone/>
            </a:pP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Security:</a:t>
            </a:r>
            <a:r>
              <a:rPr lang="en-US" sz="3200" dirty="0">
                <a:latin typeface="Times New Roman" panose="02020603050405020304" pitchFamily="18" charset="0"/>
                <a:cs typeface="Times New Roman" panose="02020603050405020304" pitchFamily="18" charset="0"/>
              </a:rPr>
              <a:t> Blockchain is secure due to its decentralized nature and cryptographic algorithms, while </a:t>
            </a:r>
            <a:r>
              <a:rPr lang="en-US" sz="3200" dirty="0" err="1">
                <a:latin typeface="Times New Roman" panose="02020603050405020304" pitchFamily="18" charset="0"/>
                <a:cs typeface="Times New Roman" panose="02020603050405020304" pitchFamily="18" charset="0"/>
              </a:rPr>
              <a:t>Holochain</a:t>
            </a:r>
            <a:r>
              <a:rPr lang="en-US" sz="3200" dirty="0">
                <a:latin typeface="Times New Roman" panose="02020603050405020304" pitchFamily="18" charset="0"/>
                <a:cs typeface="Times New Roman" panose="02020603050405020304" pitchFamily="18" charset="0"/>
              </a:rPr>
              <a:t> provides additional security through its agent-centric architecture.</a:t>
            </a:r>
          </a:p>
          <a:p>
            <a:endParaRPr lang="en-US" dirty="0"/>
          </a:p>
        </p:txBody>
      </p:sp>
    </p:spTree>
    <p:extLst>
      <p:ext uri="{BB962C8B-B14F-4D97-AF65-F5344CB8AC3E}">
        <p14:creationId xmlns:p14="http://schemas.microsoft.com/office/powerpoint/2010/main" val="27070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Summary of differences between </a:t>
            </a:r>
            <a:r>
              <a:rPr lang="en-US" b="1" dirty="0" err="1" smtClean="0">
                <a:latin typeface="Times New Roman" pitchFamily="18" charset="0"/>
                <a:cs typeface="Times New Roman" pitchFamily="18" charset="0"/>
              </a:rPr>
              <a:t>Holochain</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Blockchain</a:t>
            </a:r>
            <a:endParaRPr lang="en-SG"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578" y="2113005"/>
            <a:ext cx="8031891" cy="364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130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{52F6D93F-CAD1-4AAA-A38D-6B4979FCC362}tf11665031_win32</Template>
  <TotalTime>180</TotalTime>
  <Words>938</Words>
  <Application>Microsoft Office PowerPoint</Application>
  <PresentationFormat>Custom</PresentationFormat>
  <Paragraphs>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SlateVTI</vt:lpstr>
      <vt:lpstr>Comparison between Blockchain and Holochain</vt:lpstr>
      <vt:lpstr> Presented By Group-06 </vt:lpstr>
      <vt:lpstr>Introduction</vt:lpstr>
      <vt:lpstr>What is Blockchain?</vt:lpstr>
      <vt:lpstr>What is Holochain?</vt:lpstr>
      <vt:lpstr>Comparison between blockchain and holochain</vt:lpstr>
      <vt:lpstr>Cont.</vt:lpstr>
      <vt:lpstr>Cont.</vt:lpstr>
      <vt:lpstr>Summary of differences between Holochain and Blockchain</vt:lpstr>
      <vt:lpstr>Use Case</vt:lpstr>
      <vt:lpstr>Applications &amp; Future Usage of Holochain &amp; Blockchain Technology </vt:lpstr>
      <vt:lpstr>Cont.</vt:lpstr>
      <vt:lpstr>Cont.</vt:lpstr>
      <vt:lpstr>Discussion</vt:lpstr>
      <vt:lpstr>Why Holochain is better? </vt:lpstr>
      <vt:lpstr>Future Scope </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Blockchain and Holochain</dc:title>
  <dc:creator>Bhabna Farzana</dc:creator>
  <cp:lastModifiedBy>HP</cp:lastModifiedBy>
  <cp:revision>11</cp:revision>
  <dcterms:created xsi:type="dcterms:W3CDTF">2023-02-12T14:17:26Z</dcterms:created>
  <dcterms:modified xsi:type="dcterms:W3CDTF">2023-02-13T04:50:55Z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