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3" r:id="rId2"/>
    <p:sldId id="319" r:id="rId3"/>
    <p:sldId id="257" r:id="rId4"/>
    <p:sldId id="259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73" r:id="rId13"/>
    <p:sldId id="266" r:id="rId14"/>
    <p:sldId id="267" r:id="rId15"/>
    <p:sldId id="304" r:id="rId16"/>
    <p:sldId id="268" r:id="rId17"/>
    <p:sldId id="269" r:id="rId18"/>
    <p:sldId id="272" r:id="rId19"/>
    <p:sldId id="274" r:id="rId20"/>
    <p:sldId id="270" r:id="rId21"/>
    <p:sldId id="271" r:id="rId22"/>
    <p:sldId id="275" r:id="rId23"/>
    <p:sldId id="276" r:id="rId24"/>
    <p:sldId id="277" r:id="rId25"/>
    <p:sldId id="307" r:id="rId26"/>
    <p:sldId id="278" r:id="rId27"/>
    <p:sldId id="308" r:id="rId28"/>
    <p:sldId id="309" r:id="rId29"/>
    <p:sldId id="310" r:id="rId30"/>
    <p:sldId id="311" r:id="rId31"/>
    <p:sldId id="313" r:id="rId32"/>
    <p:sldId id="312" r:id="rId33"/>
    <p:sldId id="284" r:id="rId34"/>
    <p:sldId id="314" r:id="rId35"/>
    <p:sldId id="315" r:id="rId36"/>
    <p:sldId id="316" r:id="rId37"/>
    <p:sldId id="317" r:id="rId38"/>
    <p:sldId id="31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2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5BB0D-DF32-44AA-84E0-E401CD9D1D23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A5AA-B6D5-4CF5-A980-83F3C9F80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80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F83-573D-4D87-A1A7-9DE9E4C44F4E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796F-1CE6-43E4-86EC-E397E6B68637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9E31-FDEF-4697-806B-CB4D9D850861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0CC-5C3D-4F00-9A55-451B2DCC0CB4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EFCA-F5E2-41CB-99CE-511B11622EE6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6095-18EB-4320-842B-86F33089FA5C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7B19-2F5D-4C3E-92C8-D2357530EECC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6133-242D-411E-BCEF-71679A312FF8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218-C554-4FF0-9FA9-48805462F920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9C98-2E36-4FDE-834F-0ECC63685664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1DD-5316-4D09-906A-67372A661AC0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312D-70C3-4E23-9556-D46F0FD01591}" type="datetime1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6D11-41C7-42D6-9B2A-301944892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</a:t>
            </a:r>
            <a:r>
              <a:rPr lang="en-US"/>
              <a:t/>
            </a:r>
            <a:br>
              <a:rPr lang="en-US"/>
            </a:br>
            <a:r>
              <a:rPr lang="en-US"/>
              <a:t>IT-2101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/>
              <a:t>Linked List:</a:t>
            </a:r>
          </a:p>
          <a:p>
            <a:pPr algn="just"/>
            <a:r>
              <a:rPr lang="en-US" sz="2600" dirty="0"/>
              <a:t>A linked list, or one way list is a linear collection of data elements, called </a:t>
            </a:r>
            <a:r>
              <a:rPr lang="en-US" sz="2600" dirty="0">
                <a:solidFill>
                  <a:srgbClr val="FF0000"/>
                </a:solidFill>
              </a:rPr>
              <a:t>nodes, where the linear order is given by means of pointers</a:t>
            </a:r>
            <a:r>
              <a:rPr lang="en-US" sz="2600" b="1" dirty="0"/>
              <a:t>. </a:t>
            </a:r>
          </a:p>
          <a:p>
            <a:pPr algn="just"/>
            <a:r>
              <a:rPr lang="en-US" sz="2600" dirty="0"/>
              <a:t>Each node is divided </a:t>
            </a:r>
            <a:r>
              <a:rPr lang="en-US" sz="2600" dirty="0">
                <a:solidFill>
                  <a:srgbClr val="0000FF"/>
                </a:solidFill>
              </a:rPr>
              <a:t>into two parts</a:t>
            </a:r>
            <a:r>
              <a:rPr lang="en-US" sz="2600" dirty="0"/>
              <a:t>:</a:t>
            </a:r>
          </a:p>
          <a:p>
            <a:pPr lvl="1" algn="just"/>
            <a:r>
              <a:rPr lang="en-US" sz="2600" dirty="0"/>
              <a:t>The first part contains the </a:t>
            </a:r>
            <a:r>
              <a:rPr lang="en-US" sz="2600" i="1" dirty="0">
                <a:solidFill>
                  <a:srgbClr val="0000FF"/>
                </a:solidFill>
              </a:rPr>
              <a:t>information of the element/node.</a:t>
            </a:r>
          </a:p>
          <a:p>
            <a:pPr lvl="1" algn="just"/>
            <a:r>
              <a:rPr lang="en-US" sz="2600" dirty="0"/>
              <a:t>The second part contains the </a:t>
            </a:r>
            <a:r>
              <a:rPr lang="en-US" sz="2600" dirty="0">
                <a:solidFill>
                  <a:srgbClr val="0000FF"/>
                </a:solidFill>
              </a:rPr>
              <a:t>address of the next node </a:t>
            </a:r>
            <a:r>
              <a:rPr lang="en-US" sz="2600" dirty="0"/>
              <a:t>(</a:t>
            </a:r>
            <a:r>
              <a:rPr lang="en-US" sz="2600" i="1" dirty="0"/>
              <a:t>link /next pointer field) in the list</a:t>
            </a:r>
            <a:r>
              <a:rPr lang="en-US" sz="2600" b="1" i="1" dirty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Example:</a:t>
            </a:r>
          </a:p>
          <a:p>
            <a:pPr algn="just">
              <a:buNone/>
            </a:pPr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There is a </a:t>
            </a:r>
            <a:r>
              <a:rPr lang="en-US" sz="2600" dirty="0">
                <a:solidFill>
                  <a:srgbClr val="0000FF"/>
                </a:solidFill>
              </a:rPr>
              <a:t>special pointer </a:t>
            </a:r>
            <a:r>
              <a:rPr lang="en-US" sz="2600" b="1" i="1" dirty="0">
                <a:solidFill>
                  <a:srgbClr val="0000FF"/>
                </a:solidFill>
              </a:rPr>
              <a:t>Start/List </a:t>
            </a:r>
            <a:r>
              <a:rPr lang="en-US" sz="2600" b="1" i="1" dirty="0"/>
              <a:t>contains the address of first node in the </a:t>
            </a:r>
            <a:r>
              <a:rPr lang="en-US" sz="2600" dirty="0"/>
              <a:t>list. If this special pointer contains null, means that List is empty.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3" y="2438400"/>
            <a:ext cx="8872537" cy="168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Example: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lum bright="-28000" contrast="27000"/>
          </a:blip>
          <a:srcRect/>
          <a:stretch>
            <a:fillRect/>
          </a:stretch>
        </p:blipFill>
        <p:spPr bwMode="auto">
          <a:xfrm>
            <a:off x="152400" y="2286000"/>
            <a:ext cx="3138487" cy="2722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1" y="2286000"/>
            <a:ext cx="574456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143000"/>
            <a:ext cx="8001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 with access only to the last element inserted.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 in first out (LIFO)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insert/push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remove/pop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209800"/>
            <a:ext cx="3067537" cy="2128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514849"/>
            <a:ext cx="3581400" cy="22716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en-US" sz="2600" b="1" dirty="0"/>
              <a:t>Queue:</a:t>
            </a:r>
          </a:p>
          <a:p>
            <a:pPr algn="just"/>
            <a:r>
              <a:rPr lang="en-US" sz="2600" dirty="0"/>
              <a:t>Queue is an abstract data structure. Queue is opened at both end. One end is always used to insert data (</a:t>
            </a:r>
            <a:r>
              <a:rPr lang="en-US" sz="2600" dirty="0" err="1">
                <a:solidFill>
                  <a:srgbClr val="FF0000"/>
                </a:solidFill>
              </a:rPr>
              <a:t>enqueue</a:t>
            </a:r>
            <a:r>
              <a:rPr lang="en-US" sz="2600" dirty="0"/>
              <a:t>) and the other is used to remove data (</a:t>
            </a:r>
            <a:r>
              <a:rPr lang="en-US" sz="2600" dirty="0" err="1">
                <a:solidFill>
                  <a:srgbClr val="FF0000"/>
                </a:solidFill>
              </a:rPr>
              <a:t>dequeue</a:t>
            </a:r>
            <a:r>
              <a:rPr lang="en-US" sz="2600" dirty="0"/>
              <a:t>)</a:t>
            </a:r>
          </a:p>
          <a:p>
            <a:pPr algn="just"/>
            <a:r>
              <a:rPr lang="en-US" altLang="en-US" sz="2600" dirty="0">
                <a:solidFill>
                  <a:srgbClr val="0000FF"/>
                </a:solidFill>
              </a:rPr>
              <a:t>Last in last out or first in first out (FIFO)</a:t>
            </a:r>
          </a:p>
          <a:p>
            <a:pPr algn="just"/>
            <a:r>
              <a:rPr lang="en-US" altLang="en-US" sz="2600" dirty="0"/>
              <a:t>front, rear</a:t>
            </a:r>
          </a:p>
          <a:p>
            <a:pPr algn="just"/>
            <a:r>
              <a:rPr lang="en-US" altLang="en-US" sz="2600" dirty="0"/>
              <a:t>priority queues</a:t>
            </a:r>
          </a:p>
          <a:p>
            <a:pPr algn="just"/>
            <a:endParaRPr lang="en-US" sz="2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105400"/>
            <a:ext cx="5020056" cy="137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009063"/>
            <a:ext cx="3810000" cy="254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2971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>
                <a:solidFill>
                  <a:srgbClr val="FF0000"/>
                </a:solidFill>
              </a:rPr>
              <a:t>priority queue </a:t>
            </a:r>
          </a:p>
          <a:p>
            <a:pPr algn="just"/>
            <a:r>
              <a:rPr lang="en-US" sz="2600" dirty="0"/>
              <a:t>A </a:t>
            </a:r>
            <a:r>
              <a:rPr lang="en-US" sz="2600" b="1" dirty="0"/>
              <a:t>priority queue</a:t>
            </a:r>
            <a:r>
              <a:rPr lang="en-US" sz="2600" dirty="0"/>
              <a:t> is an abstract </a:t>
            </a:r>
            <a:r>
              <a:rPr lang="en-US" sz="2600" b="1" dirty="0"/>
              <a:t>data</a:t>
            </a:r>
            <a:r>
              <a:rPr lang="en-US" sz="2600" dirty="0"/>
              <a:t> type which is like a regular </a:t>
            </a:r>
            <a:r>
              <a:rPr lang="en-US" sz="2600" b="1" dirty="0"/>
              <a:t>queue</a:t>
            </a:r>
            <a:r>
              <a:rPr lang="en-US" sz="2600" dirty="0"/>
              <a:t> , but where additionally each element has a "</a:t>
            </a:r>
            <a:r>
              <a:rPr lang="en-US" sz="2600" b="1" dirty="0"/>
              <a:t>priority</a:t>
            </a:r>
            <a:r>
              <a:rPr lang="en-US" sz="2600" dirty="0"/>
              <a:t>" associated with it. </a:t>
            </a:r>
          </a:p>
          <a:p>
            <a:pPr algn="just"/>
            <a:r>
              <a:rPr lang="en-US" sz="2600" dirty="0"/>
              <a:t>In a </a:t>
            </a:r>
            <a:r>
              <a:rPr lang="en-US" sz="2600" b="1" dirty="0"/>
              <a:t>priority queue</a:t>
            </a:r>
            <a:r>
              <a:rPr lang="en-US" sz="2600" dirty="0"/>
              <a:t>, an element with high </a:t>
            </a:r>
            <a:r>
              <a:rPr lang="en-US" sz="2600" b="1" dirty="0"/>
              <a:t>priority</a:t>
            </a:r>
            <a:r>
              <a:rPr lang="en-US" sz="2600" dirty="0"/>
              <a:t> is served before an element with low </a:t>
            </a:r>
            <a:r>
              <a:rPr lang="en-US" sz="2600" b="1" dirty="0"/>
              <a:t>priority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3746" y="3564698"/>
            <a:ext cx="3943350" cy="2457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8" name="Picture 4" descr="https://lh4.googleusercontent.com/IjCJUHMzsB2mXAMfStjjip6zk06K8wQZSvXTn3kO4hiBVLJbCN2mrkS0d6DQc_fY88Zv_zodEuXMg4ZxMkhKy9hHrMNl0qR3dBGqC9FHIz2u1xbKska9-SPdSDjvdzpGM7ZaJr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81400"/>
            <a:ext cx="3581400" cy="2667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83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/>
              <a:t>Tree:</a:t>
            </a:r>
          </a:p>
          <a:p>
            <a:pPr algn="just"/>
            <a:r>
              <a:rPr lang="en-US" sz="2600" dirty="0"/>
              <a:t>Data frequently contain a </a:t>
            </a:r>
            <a:r>
              <a:rPr lang="en-US" sz="2600" dirty="0">
                <a:solidFill>
                  <a:srgbClr val="FF0000"/>
                </a:solidFill>
              </a:rPr>
              <a:t>hierarchical relationship </a:t>
            </a:r>
            <a:r>
              <a:rPr lang="en-US" sz="2600" dirty="0"/>
              <a:t>between various elements.</a:t>
            </a:r>
          </a:p>
          <a:p>
            <a:pPr algn="just"/>
            <a:r>
              <a:rPr lang="en-US" sz="2600" dirty="0"/>
              <a:t>The data structure which reflects this relationship is called a </a:t>
            </a:r>
            <a:r>
              <a:rPr lang="en-US" sz="2600" b="1" dirty="0"/>
              <a:t>rooted tree graph or, </a:t>
            </a:r>
            <a:r>
              <a:rPr lang="en-US" sz="2600" dirty="0"/>
              <a:t>simply, </a:t>
            </a:r>
            <a:r>
              <a:rPr lang="en-US" sz="2600" dirty="0">
                <a:solidFill>
                  <a:srgbClr val="FF0000"/>
                </a:solidFill>
              </a:rPr>
              <a:t>a </a:t>
            </a:r>
            <a:r>
              <a:rPr lang="en-US" sz="2600" b="1" dirty="0">
                <a:solidFill>
                  <a:srgbClr val="FF0000"/>
                </a:solidFill>
              </a:rPr>
              <a:t>tree</a:t>
            </a:r>
            <a:r>
              <a:rPr lang="en-US" sz="2600" b="1" dirty="0"/>
              <a:t>.</a:t>
            </a:r>
            <a:endParaRPr lang="en-US" sz="2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88596"/>
            <a:ext cx="7677150" cy="3148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/>
              <a:t>Graph:</a:t>
            </a:r>
          </a:p>
          <a:p>
            <a:pPr algn="just"/>
            <a:r>
              <a:rPr lang="en-US" sz="2600" dirty="0">
                <a:solidFill>
                  <a:srgbClr val="0000FF"/>
                </a:solidFill>
              </a:rPr>
              <a:t>Data sometimes contains a </a:t>
            </a:r>
            <a:r>
              <a:rPr lang="en-US" sz="2600" dirty="0">
                <a:solidFill>
                  <a:srgbClr val="FF0000"/>
                </a:solidFill>
              </a:rPr>
              <a:t>relationship between pairs of elements</a:t>
            </a:r>
            <a:r>
              <a:rPr lang="en-US" sz="2600" dirty="0">
                <a:solidFill>
                  <a:srgbClr val="0000FF"/>
                </a:solidFill>
              </a:rPr>
              <a:t> which is not necessarily hierarchical in nature</a:t>
            </a:r>
            <a:r>
              <a:rPr lang="en-US" sz="2600" dirty="0"/>
              <a:t>, e.g. an airline flights only between the cities connected by lines. This data structure is called </a:t>
            </a:r>
            <a:r>
              <a:rPr lang="en-US" sz="2600" b="1" dirty="0"/>
              <a:t>Graph.</a:t>
            </a:r>
            <a:endParaRPr lang="en-US" sz="2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7892" y="4038600"/>
            <a:ext cx="5991359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96" y="3886200"/>
            <a:ext cx="3048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Different Types of Data Representation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3886200" cy="10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0" y="914400"/>
            <a:ext cx="3371850" cy="287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4805" y="3886201"/>
            <a:ext cx="449383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1" y="3824110"/>
            <a:ext cx="4191000" cy="257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data structure to use?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1430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Data structures let the input and output be represented in a way that can be handled efficiently and effectively.</a:t>
            </a:r>
            <a:endParaRPr kumimoji="1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478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574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670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766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886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4958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1054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7150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3246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934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8382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4478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8288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4384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8194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4290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8100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4196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8006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4102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7912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4008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67818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990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33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62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762000" y="4343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304800" y="4953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4478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19050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1295400" y="441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7526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7620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762000" y="4953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3276600" y="4378325"/>
            <a:ext cx="2362200" cy="838200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2743200" y="48355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5257800" y="48355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42"/>
          <p:cNvSpPr>
            <a:spLocks noChangeArrowheads="1"/>
          </p:cNvSpPr>
          <p:nvPr/>
        </p:nvSpPr>
        <p:spPr bwMode="auto">
          <a:xfrm>
            <a:off x="7010400" y="4378325"/>
            <a:ext cx="1219200" cy="1371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6705600" y="3971925"/>
            <a:ext cx="723900" cy="635000"/>
          </a:xfrm>
          <a:custGeom>
            <a:avLst/>
            <a:gdLst>
              <a:gd name="T0" fmla="*/ 0 w 456"/>
              <a:gd name="T1" fmla="*/ 2147483647 h 400"/>
              <a:gd name="T2" fmla="*/ 2147483647 w 456"/>
              <a:gd name="T3" fmla="*/ 2147483647 h 400"/>
              <a:gd name="T4" fmla="*/ 2147483647 w 456"/>
              <a:gd name="T5" fmla="*/ 2147483647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400">
                <a:moveTo>
                  <a:pt x="0" y="16"/>
                </a:moveTo>
                <a:cubicBezTo>
                  <a:pt x="156" y="8"/>
                  <a:pt x="312" y="0"/>
                  <a:pt x="384" y="64"/>
                </a:cubicBezTo>
                <a:cubicBezTo>
                  <a:pt x="456" y="128"/>
                  <a:pt x="424" y="344"/>
                  <a:pt x="432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7670800" y="4229100"/>
            <a:ext cx="711200" cy="723900"/>
          </a:xfrm>
          <a:custGeom>
            <a:avLst/>
            <a:gdLst>
              <a:gd name="T0" fmla="*/ 2147483647 w 448"/>
              <a:gd name="T1" fmla="*/ 2147483647 h 456"/>
              <a:gd name="T2" fmla="*/ 2147483647 w 448"/>
              <a:gd name="T3" fmla="*/ 2147483647 h 456"/>
              <a:gd name="T4" fmla="*/ 2147483647 w 448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8" h="456">
                <a:moveTo>
                  <a:pt x="64" y="456"/>
                </a:moveTo>
                <a:cubicBezTo>
                  <a:pt x="32" y="300"/>
                  <a:pt x="0" y="144"/>
                  <a:pt x="64" y="72"/>
                </a:cubicBezTo>
                <a:cubicBezTo>
                  <a:pt x="128" y="0"/>
                  <a:pt x="384" y="32"/>
                  <a:pt x="448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7680325" y="2174875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array</a:t>
            </a: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7527925" y="2971800"/>
            <a:ext cx="149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Linked list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974725" y="5603875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tree</a:t>
            </a: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3717925" y="533400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queue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6994525" y="56388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stack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Book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001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/>
              <a:t>Textbook: </a:t>
            </a:r>
            <a:endParaRPr lang="en-US" sz="26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600" dirty="0" err="1"/>
              <a:t>Schaum</a:t>
            </a:r>
            <a:r>
              <a:rPr lang="en-US" sz="2600" dirty="0"/>
              <a:t> Series Data Structures </a:t>
            </a:r>
          </a:p>
          <a:p>
            <a:r>
              <a:rPr lang="en-US" sz="2600" dirty="0"/>
              <a:t>	By Seymour </a:t>
            </a:r>
            <a:r>
              <a:rPr lang="en-US" sz="2600" dirty="0" err="1"/>
              <a:t>Lipschutz</a:t>
            </a:r>
            <a:endParaRPr lang="en-US" sz="26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600" dirty="0"/>
              <a:t>Data Structure and Algorithm</a:t>
            </a:r>
          </a:p>
          <a:p>
            <a:r>
              <a:rPr lang="en-US" sz="2600" dirty="0"/>
              <a:t>	By </a:t>
            </a:r>
            <a:r>
              <a:rPr lang="en-US" sz="2600" dirty="0" err="1"/>
              <a:t>Alfer</a:t>
            </a:r>
            <a:r>
              <a:rPr lang="en-US" sz="2600" dirty="0"/>
              <a:t> V. </a:t>
            </a:r>
            <a:r>
              <a:rPr lang="en-US" sz="2600" dirty="0" err="1"/>
              <a:t>Aho</a:t>
            </a:r>
            <a:r>
              <a:rPr lang="en-US" sz="2600" dirty="0"/>
              <a:t>, John E. </a:t>
            </a:r>
            <a:r>
              <a:rPr lang="en-US" sz="2600" dirty="0" err="1"/>
              <a:t>Hoperoft</a:t>
            </a:r>
            <a:r>
              <a:rPr lang="en-US" sz="2600" dirty="0"/>
              <a:t>, Jeffery D. Ullman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600" i="1" dirty="0"/>
              <a:t>Data structures and algorithm analysis in C++</a:t>
            </a:r>
            <a:r>
              <a:rPr lang="en-US" sz="2600" dirty="0"/>
              <a:t> </a:t>
            </a:r>
          </a:p>
          <a:p>
            <a:r>
              <a:rPr lang="en-US" sz="2600" dirty="0"/>
              <a:t>	By </a:t>
            </a:r>
            <a:r>
              <a:rPr lang="en-US" sz="2600" i="1" dirty="0"/>
              <a:t>Mark Allen Weiss (Fourth Edition)</a:t>
            </a:r>
            <a:endParaRPr lang="en-US" sz="2600" dirty="0"/>
          </a:p>
          <a:p>
            <a:r>
              <a:rPr lang="en-US" sz="2600" dirty="0"/>
              <a:t> </a:t>
            </a:r>
          </a:p>
          <a:p>
            <a:r>
              <a:rPr lang="en-US" sz="2600" b="1" dirty="0"/>
              <a:t>Reference Book: </a:t>
            </a:r>
            <a:endParaRPr lang="en-US" sz="26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600" dirty="0"/>
              <a:t>Algorithms</a:t>
            </a:r>
          </a:p>
          <a:p>
            <a:r>
              <a:rPr lang="en-US" sz="2600" dirty="0"/>
              <a:t>	By  Thomas H. </a:t>
            </a:r>
            <a:r>
              <a:rPr lang="en-US" sz="2600" dirty="0" err="1"/>
              <a:t>Cormen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1449268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Structures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data appearing in our data structures are </a:t>
            </a:r>
            <a:r>
              <a:rPr lang="en-US" sz="2600" dirty="0">
                <a:solidFill>
                  <a:srgbClr val="FF0000"/>
                </a:solidFill>
              </a:rPr>
              <a:t>processed by means of certain operations</a:t>
            </a:r>
            <a:r>
              <a:rPr lang="en-US" sz="2600" dirty="0"/>
              <a:t>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In fact, the particular data structure that one chooses for a given situation depends largely in the frequency with which specific operations are performed.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The following four operations play a major role:</a:t>
            </a:r>
            <a:endParaRPr lang="en-US" sz="2600" b="1" dirty="0"/>
          </a:p>
          <a:p>
            <a:pPr lvl="1" algn="just"/>
            <a:r>
              <a:rPr lang="en-US" sz="2600" b="1" dirty="0">
                <a:solidFill>
                  <a:srgbClr val="0000FF"/>
                </a:solidFill>
              </a:rPr>
              <a:t>Traversing: </a:t>
            </a:r>
            <a:r>
              <a:rPr lang="en-US" sz="2600" dirty="0"/>
              <a:t>accessing each record/node exactly once so that certain items in the record may be processed. </a:t>
            </a:r>
          </a:p>
          <a:p>
            <a:pPr lvl="1" algn="just">
              <a:buNone/>
            </a:pPr>
            <a:endParaRPr lang="en-US" sz="2600" b="1" dirty="0"/>
          </a:p>
          <a:p>
            <a:pPr lvl="1" algn="just"/>
            <a:r>
              <a:rPr lang="en-US" sz="2600" b="1" dirty="0">
                <a:solidFill>
                  <a:srgbClr val="0000FF"/>
                </a:solidFill>
              </a:rPr>
              <a:t>Searching: </a:t>
            </a:r>
            <a:r>
              <a:rPr lang="en-US" sz="2600" dirty="0"/>
              <a:t>Finding the location of the desired node with a given key value, finding the locations of all such nodes which satisfy one or more conditions.</a:t>
            </a:r>
          </a:p>
          <a:p>
            <a:pPr lvl="1" algn="just">
              <a:buNone/>
            </a:pPr>
            <a:endParaRPr lang="en-US" sz="2600" dirty="0"/>
          </a:p>
          <a:p>
            <a:pPr lvl="1" algn="just"/>
            <a:r>
              <a:rPr lang="en-US" sz="2600" b="1" dirty="0">
                <a:solidFill>
                  <a:srgbClr val="0000FF"/>
                </a:solidFill>
              </a:rPr>
              <a:t>Inserting: </a:t>
            </a:r>
            <a:r>
              <a:rPr lang="en-US" sz="2600" dirty="0"/>
              <a:t>Adding a new node/record to the structure.</a:t>
            </a:r>
          </a:p>
          <a:p>
            <a:pPr lvl="1" algn="just"/>
            <a:endParaRPr lang="en-US" sz="2600" dirty="0"/>
          </a:p>
          <a:p>
            <a:pPr lvl="1" algn="just"/>
            <a:r>
              <a:rPr lang="en-US" sz="2600" b="1" dirty="0">
                <a:solidFill>
                  <a:srgbClr val="0000FF"/>
                </a:solidFill>
              </a:rPr>
              <a:t>Deleting: </a:t>
            </a:r>
            <a:r>
              <a:rPr lang="en-US" sz="2600" dirty="0"/>
              <a:t>Removing a node/record from the structure.</a:t>
            </a:r>
          </a:p>
          <a:p>
            <a:pPr lvl="1"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Data Structures Operations</a:t>
            </a:r>
            <a:endParaRPr 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solidFill>
                  <a:srgbClr val="FF0000"/>
                </a:solidFill>
              </a:rPr>
              <a:t>An </a:t>
            </a:r>
            <a:r>
              <a:rPr lang="en-US" sz="2600" b="1" dirty="0">
                <a:solidFill>
                  <a:srgbClr val="FF0000"/>
                </a:solidFill>
              </a:rPr>
              <a:t>algorithm</a:t>
            </a:r>
            <a:r>
              <a:rPr lang="en-US" sz="2600" dirty="0">
                <a:solidFill>
                  <a:srgbClr val="FF0000"/>
                </a:solidFill>
              </a:rPr>
              <a:t> is a self-contained step-by-step set of operations to be performed</a:t>
            </a:r>
            <a:r>
              <a:rPr lang="en-US" sz="26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600" dirty="0"/>
              <a:t>Describe: in natural language / pseudo-code / diagrams / etc. </a:t>
            </a:r>
          </a:p>
          <a:p>
            <a:pPr algn="just">
              <a:lnSpc>
                <a:spcPct val="90000"/>
              </a:lnSpc>
            </a:pPr>
            <a:r>
              <a:rPr lang="en-US" sz="2600" dirty="0">
                <a:solidFill>
                  <a:srgbClr val="FF0000"/>
                </a:solidFill>
              </a:rPr>
              <a:t>Criteria to follow: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>
                <a:solidFill>
                  <a:srgbClr val="0000FF"/>
                </a:solidFill>
              </a:rPr>
              <a:t>Input</a:t>
            </a:r>
            <a:r>
              <a:rPr lang="en-US" sz="2600" dirty="0"/>
              <a:t>:  Zero or more quantities (externally produced)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>
                <a:solidFill>
                  <a:srgbClr val="0000FF"/>
                </a:solidFill>
              </a:rPr>
              <a:t>Output:  </a:t>
            </a:r>
            <a:r>
              <a:rPr lang="en-US" sz="2600" dirty="0"/>
              <a:t>One or more quantities 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>
                <a:solidFill>
                  <a:srgbClr val="0000FF"/>
                </a:solidFill>
              </a:rPr>
              <a:t>Definiteness: </a:t>
            </a:r>
            <a:r>
              <a:rPr lang="en-US" sz="2600" dirty="0"/>
              <a:t>Clarity, precision of each instruction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>
                <a:solidFill>
                  <a:srgbClr val="0000FF"/>
                </a:solidFill>
              </a:rPr>
              <a:t>Effectiveness: </a:t>
            </a:r>
            <a:r>
              <a:rPr lang="en-US" sz="2600" dirty="0"/>
              <a:t>Each instruction has to be basic enough and feasible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>
                <a:solidFill>
                  <a:srgbClr val="0000FF"/>
                </a:solidFill>
              </a:rPr>
              <a:t>Finiteness: </a:t>
            </a:r>
            <a:r>
              <a:rPr lang="en-US" sz="2600" dirty="0"/>
              <a:t>The algorithm has to stop after a finite (may be very large) number of steps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001000" cy="51816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>
                <a:solidFill>
                  <a:srgbClr val="FF0000"/>
                </a:solidFill>
              </a:rPr>
              <a:t>Space complexity</a:t>
            </a:r>
          </a:p>
          <a:p>
            <a:pPr lvl="1" algn="just"/>
            <a:r>
              <a:rPr lang="en-US" sz="2800" dirty="0"/>
              <a:t>How much space is required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</a:rPr>
              <a:t>Time complexity</a:t>
            </a:r>
          </a:p>
          <a:p>
            <a:pPr lvl="1" algn="just"/>
            <a:r>
              <a:rPr lang="en-US" sz="2800" dirty="0"/>
              <a:t>How much time does it take to run the algorithm</a:t>
            </a:r>
          </a:p>
          <a:p>
            <a:pPr algn="just"/>
            <a:endParaRPr lang="en-US" sz="2800" dirty="0"/>
          </a:p>
          <a:p>
            <a:pPr algn="just">
              <a:buNone/>
            </a:pPr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>
                <a:solidFill>
                  <a:srgbClr val="FF0000"/>
                </a:solidFill>
              </a:rPr>
              <a:t>Space Complexity:</a:t>
            </a:r>
          </a:p>
          <a:p>
            <a:pPr algn="just"/>
            <a:r>
              <a:rPr lang="en-US" sz="2600" dirty="0"/>
              <a:t>Its the amount of memory space required by the algorithm, during the course of its execution.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Space complexity must be taken seriously for multi-user systems and in situations where limited memory is available.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An algorithm generally requires space for following components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Analysis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600" dirty="0"/>
              <a:t>	✔ </a:t>
            </a:r>
            <a:r>
              <a:rPr lang="en-US" sz="2600" b="1" dirty="0"/>
              <a:t>Instruction Space </a:t>
            </a:r>
            <a:r>
              <a:rPr lang="en-US" sz="2600" dirty="0"/>
              <a:t>: Its the space required to store the executable version of the</a:t>
            </a:r>
            <a:r>
              <a:rPr lang="en-US" sz="2600" b="1" dirty="0"/>
              <a:t> </a:t>
            </a:r>
            <a:r>
              <a:rPr lang="en-US" sz="2600" dirty="0"/>
              <a:t>program. This space is fixed, but varies depending upon the number of lines of code in the program.</a:t>
            </a:r>
          </a:p>
          <a:p>
            <a:pPr algn="just">
              <a:buNone/>
            </a:pPr>
            <a:endParaRPr lang="en-US" sz="2600" dirty="0"/>
          </a:p>
          <a:p>
            <a:pPr algn="just">
              <a:buNone/>
            </a:pPr>
            <a:r>
              <a:rPr lang="en-US" sz="2600" dirty="0"/>
              <a:t>	✔ </a:t>
            </a:r>
            <a:r>
              <a:rPr lang="en-US" sz="2600" b="1" dirty="0"/>
              <a:t>Data Space : </a:t>
            </a:r>
            <a:r>
              <a:rPr lang="en-US" sz="2600" dirty="0"/>
              <a:t>Its the space required to store all the constants and variables value.</a:t>
            </a:r>
          </a:p>
          <a:p>
            <a:pPr algn="just">
              <a:buNone/>
            </a:pPr>
            <a:endParaRPr lang="en-US" sz="2600" dirty="0"/>
          </a:p>
          <a:p>
            <a:pPr algn="just">
              <a:buNone/>
            </a:pPr>
            <a:r>
              <a:rPr lang="en-US" sz="2600" dirty="0"/>
              <a:t>	✔ </a:t>
            </a:r>
            <a:r>
              <a:rPr lang="en-US" sz="2600" b="1" dirty="0"/>
              <a:t>Environment Space : </a:t>
            </a:r>
            <a:r>
              <a:rPr lang="en-US" sz="2600" dirty="0"/>
              <a:t>Its the space required to store the environment information needed to resume the suspended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Analysis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Time Complexity:</a:t>
            </a:r>
          </a:p>
          <a:p>
            <a:pPr algn="just"/>
            <a:r>
              <a:rPr lang="en-US" sz="2600" dirty="0"/>
              <a:t>Time Complexity is a way to represent the amount of time needed by the program to run to completion.</a:t>
            </a:r>
          </a:p>
          <a:p>
            <a:pPr algn="just"/>
            <a:endParaRPr lang="en-US" sz="2600" dirty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2600" dirty="0"/>
              <a:t>Often more important than space complexity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/>
              <a:t>space available tends to be larger and larger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/>
              <a:t>time is still a problem for all of us </a:t>
            </a:r>
            <a:endParaRPr lang="en-US" sz="2600" dirty="0">
              <a:sym typeface="Wingdings" pitchFamily="2" charset="2"/>
            </a:endParaRPr>
          </a:p>
          <a:p>
            <a:pPr algn="just"/>
            <a:r>
              <a:rPr lang="en-US" sz="2600" dirty="0"/>
              <a:t>Algorithms running </a:t>
            </a:r>
            <a:r>
              <a:rPr lang="en-US" sz="2600" dirty="0">
                <a:solidFill>
                  <a:srgbClr val="FF0000"/>
                </a:solidFill>
              </a:rPr>
              <a:t>time is an important issue</a:t>
            </a:r>
            <a:r>
              <a:rPr lang="en-US" sz="2600" dirty="0"/>
              <a:t>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Analysis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/>
              <a:t>Calculating Time Complexity:</a:t>
            </a:r>
          </a:p>
          <a:p>
            <a:pPr algn="just"/>
            <a:r>
              <a:rPr lang="en-US" sz="2600" dirty="0"/>
              <a:t>Now the most common metric for calculating time complexity is </a:t>
            </a:r>
            <a:r>
              <a:rPr lang="en-US" sz="2600" dirty="0">
                <a:solidFill>
                  <a:srgbClr val="FF0000"/>
                </a:solidFill>
              </a:rPr>
              <a:t>Big O notation</a:t>
            </a:r>
            <a:r>
              <a:rPr lang="en-US" sz="2600" dirty="0"/>
              <a:t>. This removes all constant factors so that the running time can be estimated in relation to N, as N approaches infinity. </a:t>
            </a:r>
          </a:p>
          <a:p>
            <a:pPr algn="just"/>
            <a:r>
              <a:rPr lang="en-US" sz="2600" dirty="0"/>
              <a:t>In general you can think of it like this :</a:t>
            </a:r>
          </a:p>
          <a:p>
            <a:pPr algn="just">
              <a:buNone/>
            </a:pPr>
            <a:r>
              <a:rPr lang="en-US" sz="2600" i="1" dirty="0"/>
              <a:t>				statement;</a:t>
            </a:r>
          </a:p>
          <a:p>
            <a:pPr algn="just">
              <a:buNone/>
            </a:pPr>
            <a:r>
              <a:rPr lang="en-US" sz="2600" dirty="0"/>
              <a:t>	Above we have </a:t>
            </a:r>
            <a:r>
              <a:rPr lang="en-US" sz="2600" dirty="0">
                <a:solidFill>
                  <a:srgbClr val="FF0000"/>
                </a:solidFill>
              </a:rPr>
              <a:t>a single statement</a:t>
            </a:r>
            <a:r>
              <a:rPr lang="en-US" sz="2600" dirty="0"/>
              <a:t>. Its Time Complexity will be </a:t>
            </a:r>
            <a:r>
              <a:rPr lang="en-US" sz="2600" b="1" dirty="0">
                <a:solidFill>
                  <a:srgbClr val="FF0000"/>
                </a:solidFill>
              </a:rPr>
              <a:t>Constant</a:t>
            </a:r>
            <a:r>
              <a:rPr lang="en-US" sz="2600" b="1" dirty="0"/>
              <a:t>. </a:t>
            </a:r>
            <a:r>
              <a:rPr lang="en-US" sz="2600" dirty="0"/>
              <a:t>The running time of the statement </a:t>
            </a:r>
            <a:r>
              <a:rPr lang="en-US" sz="2600" dirty="0">
                <a:solidFill>
                  <a:srgbClr val="FF0000"/>
                </a:solidFill>
              </a:rPr>
              <a:t>will not change in relation to N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Analysis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i="1" dirty="0"/>
              <a:t>			for(</a:t>
            </a:r>
            <a:r>
              <a:rPr lang="en-US" sz="2600" i="1" dirty="0" err="1"/>
              <a:t>i</a:t>
            </a:r>
            <a:r>
              <a:rPr lang="en-US" sz="2600" i="1" dirty="0"/>
              <a:t>=0; </a:t>
            </a:r>
            <a:r>
              <a:rPr lang="en-US" sz="2600" i="1" dirty="0" err="1"/>
              <a:t>i</a:t>
            </a:r>
            <a:r>
              <a:rPr lang="en-US" sz="2600" i="1" dirty="0"/>
              <a:t> &lt; N; </a:t>
            </a:r>
            <a:r>
              <a:rPr lang="en-US" sz="2600" i="1" dirty="0" err="1"/>
              <a:t>i</a:t>
            </a:r>
            <a:r>
              <a:rPr lang="en-US" sz="2600" i="1" dirty="0"/>
              <a:t>++)</a:t>
            </a:r>
          </a:p>
          <a:p>
            <a:pPr algn="just">
              <a:buNone/>
            </a:pPr>
            <a:r>
              <a:rPr lang="en-US" sz="2600" i="1" dirty="0"/>
              <a:t>			{</a:t>
            </a:r>
          </a:p>
          <a:p>
            <a:pPr algn="just">
              <a:buNone/>
            </a:pPr>
            <a:r>
              <a:rPr lang="en-US" sz="2600" i="1" dirty="0"/>
              <a:t>			     statement;</a:t>
            </a:r>
          </a:p>
          <a:p>
            <a:pPr algn="just">
              <a:buNone/>
            </a:pPr>
            <a:r>
              <a:rPr lang="en-US" sz="2600" i="1" dirty="0"/>
              <a:t>			}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The time complexity for the above algorithm will be </a:t>
            </a:r>
            <a:r>
              <a:rPr lang="en-US" sz="2600" b="1" dirty="0">
                <a:solidFill>
                  <a:srgbClr val="FF0000"/>
                </a:solidFill>
              </a:rPr>
              <a:t>Linear</a:t>
            </a:r>
            <a:r>
              <a:rPr lang="en-US" sz="2600" b="1" dirty="0"/>
              <a:t>. The running time of the loop </a:t>
            </a:r>
            <a:r>
              <a:rPr lang="en-US" sz="2600" dirty="0"/>
              <a:t>is directly proportional to N. </a:t>
            </a:r>
          </a:p>
          <a:p>
            <a:pPr algn="just">
              <a:buNone/>
            </a:pPr>
            <a:r>
              <a:rPr lang="en-US" sz="2600" i="1" dirty="0"/>
              <a:t>			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Analysis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US" sz="2600" i="1" dirty="0"/>
              <a:t>			for(</a:t>
            </a:r>
            <a:r>
              <a:rPr lang="en-US" sz="2600" i="1" dirty="0" err="1"/>
              <a:t>i</a:t>
            </a:r>
            <a:r>
              <a:rPr lang="en-US" sz="2600" i="1" dirty="0"/>
              <a:t>=0; </a:t>
            </a:r>
            <a:r>
              <a:rPr lang="en-US" sz="2600" i="1" dirty="0" err="1"/>
              <a:t>i</a:t>
            </a:r>
            <a:r>
              <a:rPr lang="en-US" sz="2600" i="1" dirty="0"/>
              <a:t> &lt; N; </a:t>
            </a:r>
            <a:r>
              <a:rPr lang="en-US" sz="2600" i="1" dirty="0" err="1"/>
              <a:t>i</a:t>
            </a:r>
            <a:r>
              <a:rPr lang="en-US" sz="2600" i="1" dirty="0"/>
              <a:t>++)</a:t>
            </a:r>
          </a:p>
          <a:p>
            <a:pPr algn="just">
              <a:buNone/>
            </a:pPr>
            <a:r>
              <a:rPr lang="en-US" sz="2600" i="1" dirty="0"/>
              <a:t>			{</a:t>
            </a:r>
          </a:p>
          <a:p>
            <a:pPr algn="just">
              <a:buNone/>
            </a:pPr>
            <a:r>
              <a:rPr lang="en-US" sz="2600" i="1" dirty="0"/>
              <a:t>			      for(j=0; j &lt; </a:t>
            </a:r>
            <a:r>
              <a:rPr lang="en-US" sz="2600" i="1" dirty="0" err="1"/>
              <a:t>N;j</a:t>
            </a:r>
            <a:r>
              <a:rPr lang="en-US" sz="2600" i="1" dirty="0"/>
              <a:t>++)</a:t>
            </a:r>
          </a:p>
          <a:p>
            <a:pPr algn="just">
              <a:buNone/>
            </a:pPr>
            <a:r>
              <a:rPr lang="en-US" sz="2600" i="1" dirty="0"/>
              <a:t>			      {</a:t>
            </a:r>
          </a:p>
          <a:p>
            <a:pPr algn="just">
              <a:buNone/>
            </a:pPr>
            <a:r>
              <a:rPr lang="en-US" sz="2600" i="1" dirty="0"/>
              <a:t>				statement;</a:t>
            </a:r>
          </a:p>
          <a:p>
            <a:pPr algn="just">
              <a:buNone/>
            </a:pPr>
            <a:r>
              <a:rPr lang="en-US" sz="2600" i="1" dirty="0"/>
              <a:t>			      }</a:t>
            </a:r>
          </a:p>
          <a:p>
            <a:pPr algn="just">
              <a:buNone/>
            </a:pPr>
            <a:r>
              <a:rPr lang="en-US" sz="2600" i="1" dirty="0"/>
              <a:t>			}</a:t>
            </a:r>
            <a:endParaRPr lang="en-US" sz="2600" dirty="0"/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This time, the time complexity for the above code will be </a:t>
            </a:r>
            <a:r>
              <a:rPr lang="en-US" sz="2600" b="1" dirty="0">
                <a:solidFill>
                  <a:srgbClr val="FF0000"/>
                </a:solidFill>
              </a:rPr>
              <a:t>Quadratic</a:t>
            </a:r>
            <a:r>
              <a:rPr lang="en-US" sz="2600" b="1" dirty="0"/>
              <a:t>. The running time of </a:t>
            </a:r>
            <a:r>
              <a:rPr lang="en-US" sz="2600" dirty="0"/>
              <a:t>the two loops is proportional to the square of N. When N doubles, the running time increases by N *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Data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600" b="1" dirty="0"/>
              <a:t>Data:</a:t>
            </a:r>
          </a:p>
          <a:p>
            <a:pPr algn="just"/>
            <a:r>
              <a:rPr lang="en-US" sz="2600" dirty="0"/>
              <a:t>Data are simply collection of facts and figures. Data are values or set of values. A data item refers to a </a:t>
            </a:r>
            <a:r>
              <a:rPr lang="en-US" sz="2600" dirty="0">
                <a:solidFill>
                  <a:srgbClr val="FF0000"/>
                </a:solidFill>
              </a:rPr>
              <a:t>single unit of values</a:t>
            </a:r>
            <a:r>
              <a:rPr lang="en-US" sz="2600" dirty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Data items that are divided </a:t>
            </a:r>
            <a:r>
              <a:rPr lang="en-US" sz="2600" dirty="0">
                <a:solidFill>
                  <a:srgbClr val="FF0000"/>
                </a:solidFill>
              </a:rPr>
              <a:t>into sub items </a:t>
            </a:r>
            <a:r>
              <a:rPr lang="en-US" sz="2600" dirty="0"/>
              <a:t>are group items; those that are not are called elementary items. For example, a student’s name may be divided into three sub items – [</a:t>
            </a:r>
            <a:r>
              <a:rPr lang="en-US" sz="2600" dirty="0">
                <a:solidFill>
                  <a:srgbClr val="FF0000"/>
                </a:solidFill>
              </a:rPr>
              <a:t>first name</a:t>
            </a:r>
            <a:r>
              <a:rPr lang="en-US" sz="2600" dirty="0"/>
              <a:t>,</a:t>
            </a:r>
            <a:r>
              <a:rPr lang="en-US" sz="2600" dirty="0">
                <a:solidFill>
                  <a:srgbClr val="FF0000"/>
                </a:solidFill>
              </a:rPr>
              <a:t> middle name and last name].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But the ID of a student would normally be treated as a single 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971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This is an algorithm to break a set of numbers into halves, to search a particular field.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Now, this algorithm will have a </a:t>
            </a:r>
            <a:r>
              <a:rPr lang="en-US" sz="2400" b="1" dirty="0">
                <a:solidFill>
                  <a:srgbClr val="FF0000"/>
                </a:solidFill>
              </a:rPr>
              <a:t>Logarithmic Time Complexity</a:t>
            </a:r>
            <a:r>
              <a:rPr lang="en-US" sz="2400" b="1" dirty="0"/>
              <a:t>. The running time of the </a:t>
            </a:r>
            <a:r>
              <a:rPr lang="en-US" sz="2400" dirty="0"/>
              <a:t>algorithm is proportional to the number of times N can be divided by 2 (N is high-low here). This is because the algorithm divides the working area in half with each iteration.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764460"/>
            <a:ext cx="2823210" cy="2895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Analysis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810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500" dirty="0"/>
              <a:t>Taking the previous algorithm forward, above we have a small logic of Quick Sort (we will study this in detail later). Now in Quick Sort, </a:t>
            </a:r>
            <a:r>
              <a:rPr lang="en-US" sz="2500" dirty="0">
                <a:solidFill>
                  <a:srgbClr val="FF0000"/>
                </a:solidFill>
              </a:rPr>
              <a:t>we divide the list into halves every time, but we repeat the iteration N times(where N is the size of list). </a:t>
            </a:r>
          </a:p>
          <a:p>
            <a:pPr algn="just"/>
            <a:endParaRPr lang="en-US" sz="2500" dirty="0"/>
          </a:p>
          <a:p>
            <a:pPr algn="just"/>
            <a:r>
              <a:rPr lang="en-US" sz="2500" dirty="0"/>
              <a:t>Hence time complexity will </a:t>
            </a:r>
            <a:r>
              <a:rPr lang="en-US" sz="2500" dirty="0">
                <a:solidFill>
                  <a:srgbClr val="FF0000"/>
                </a:solidFill>
              </a:rPr>
              <a:t>be N*log( N ). The running time consists of N loops (iterative or recursive) that are logarithmic, thus the algorithm is a combination of linear and logarithmic</a:t>
            </a:r>
            <a:r>
              <a:rPr lang="en-US" sz="25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838200"/>
            <a:ext cx="4667250" cy="2095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Analysis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/>
              <a:t>Note: </a:t>
            </a:r>
          </a:p>
          <a:p>
            <a:pPr algn="just"/>
            <a:r>
              <a:rPr lang="en-US" sz="2600" dirty="0"/>
              <a:t>In general, doing something with every item in one dimension is </a:t>
            </a:r>
            <a:r>
              <a:rPr lang="en-US" sz="2600" dirty="0">
                <a:solidFill>
                  <a:srgbClr val="FF0000"/>
                </a:solidFill>
              </a:rPr>
              <a:t>linear</a:t>
            </a:r>
            <a:r>
              <a:rPr lang="en-US" sz="2600" dirty="0"/>
              <a:t>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Doing something with every item in two dimensions is </a:t>
            </a:r>
            <a:r>
              <a:rPr lang="en-US" sz="2600" dirty="0">
                <a:solidFill>
                  <a:srgbClr val="FF0000"/>
                </a:solidFill>
              </a:rPr>
              <a:t>quadratic</a:t>
            </a:r>
            <a:r>
              <a:rPr lang="en-US" sz="2600" dirty="0"/>
              <a:t>, and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Dividing the working area in half is </a:t>
            </a:r>
            <a:r>
              <a:rPr lang="en-US" sz="2600" dirty="0">
                <a:solidFill>
                  <a:srgbClr val="FF0000"/>
                </a:solidFill>
              </a:rPr>
              <a:t>logarithmic.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Analysis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610600" cy="53641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500" b="1" dirty="0"/>
              <a:t>Time for an algorithm to run </a:t>
            </a:r>
            <a:r>
              <a:rPr lang="en-US" sz="2500" b="1" i="1" dirty="0">
                <a:solidFill>
                  <a:srgbClr val="FF0000"/>
                </a:solidFill>
              </a:rPr>
              <a:t>t(n):</a:t>
            </a:r>
          </a:p>
          <a:p>
            <a:pPr algn="just"/>
            <a:r>
              <a:rPr lang="en-US" sz="2500" dirty="0"/>
              <a:t>A function of input. However, we will attempt to characterize this by the size of the input. We will try and estimate the </a:t>
            </a:r>
            <a:r>
              <a:rPr lang="en-US" sz="2500" dirty="0">
                <a:solidFill>
                  <a:srgbClr val="0000FF"/>
                </a:solidFill>
              </a:rPr>
              <a:t>WORST CASE</a:t>
            </a:r>
            <a:r>
              <a:rPr lang="en-US" sz="2500" dirty="0"/>
              <a:t>, the </a:t>
            </a:r>
            <a:r>
              <a:rPr lang="en-US" sz="2500" dirty="0">
                <a:solidFill>
                  <a:srgbClr val="0000FF"/>
                </a:solidFill>
              </a:rPr>
              <a:t>BEST CASE</a:t>
            </a:r>
            <a:r>
              <a:rPr lang="en-US" sz="2500" dirty="0"/>
              <a:t>, and the </a:t>
            </a:r>
            <a:r>
              <a:rPr lang="en-US" sz="2500" dirty="0">
                <a:solidFill>
                  <a:srgbClr val="0000FF"/>
                </a:solidFill>
              </a:rPr>
              <a:t>AVERAGE CASE.</a:t>
            </a:r>
          </a:p>
          <a:p>
            <a:pPr algn="just"/>
            <a:r>
              <a:rPr lang="en-US" sz="2500" b="1" dirty="0">
                <a:solidFill>
                  <a:srgbClr val="0000FF"/>
                </a:solidFill>
              </a:rPr>
              <a:t>Worst Case:</a:t>
            </a:r>
          </a:p>
          <a:p>
            <a:pPr algn="just">
              <a:buNone/>
            </a:pPr>
            <a:r>
              <a:rPr lang="en-US" sz="2500" dirty="0"/>
              <a:t>	is the maximum run time, over all inputs of size n. That is, we only consider the "number of times the principle activity of that algorithm is performed".</a:t>
            </a:r>
          </a:p>
          <a:p>
            <a:pPr algn="just"/>
            <a:r>
              <a:rPr lang="en-US" sz="2500" b="1" dirty="0">
                <a:solidFill>
                  <a:srgbClr val="0000FF"/>
                </a:solidFill>
              </a:rPr>
              <a:t>Best Case:</a:t>
            </a:r>
          </a:p>
          <a:p>
            <a:pPr algn="just">
              <a:buNone/>
            </a:pPr>
            <a:r>
              <a:rPr lang="en-US" sz="2500" dirty="0"/>
              <a:t>	In this case, we look at specific instances of input of size n. For example, we might get best behavior from a sorting algorithm if the input to it is already sorted.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Analysis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>
                <a:solidFill>
                  <a:srgbClr val="0000FF"/>
                </a:solidFill>
              </a:rPr>
              <a:t>Average Case:</a:t>
            </a:r>
          </a:p>
          <a:p>
            <a:pPr algn="just">
              <a:buNone/>
            </a:pPr>
            <a:r>
              <a:rPr lang="en-US" sz="2600" dirty="0"/>
              <a:t>	Arguably, average case is the most useful measure.</a:t>
            </a:r>
          </a:p>
          <a:p>
            <a:pPr algn="just">
              <a:buNone/>
            </a:pPr>
            <a:endParaRPr lang="en-US" sz="2600" dirty="0"/>
          </a:p>
          <a:p>
            <a:pPr algn="just"/>
            <a:r>
              <a:rPr lang="en-US" sz="2600" dirty="0"/>
              <a:t>Since the algorithm's performance may vary with different types of input data, hence </a:t>
            </a:r>
            <a:r>
              <a:rPr lang="en-US" sz="2600" dirty="0">
                <a:solidFill>
                  <a:srgbClr val="FF0000"/>
                </a:solidFill>
              </a:rPr>
              <a:t>for an algorithm we usually use the </a:t>
            </a:r>
            <a:r>
              <a:rPr lang="en-US" sz="2600" b="1" dirty="0">
                <a:solidFill>
                  <a:srgbClr val="FF0000"/>
                </a:solidFill>
              </a:rPr>
              <a:t>worst-case Time complexity of an algorithm because </a:t>
            </a:r>
            <a:r>
              <a:rPr lang="en-US" sz="2600" dirty="0">
                <a:solidFill>
                  <a:srgbClr val="FF0000"/>
                </a:solidFill>
              </a:rPr>
              <a:t>that is the maximum time taken for any input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Analysis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800" b="1" dirty="0"/>
              <a:t>Types of Notations for Time Complexity:</a:t>
            </a:r>
          </a:p>
          <a:p>
            <a:pPr algn="just">
              <a:buNone/>
            </a:pPr>
            <a:r>
              <a:rPr lang="en-US" sz="2600" dirty="0"/>
              <a:t>	1) Big Oh denotes "</a:t>
            </a:r>
            <a:r>
              <a:rPr lang="en-US" sz="2600" i="1" dirty="0"/>
              <a:t>fewer than or the same as" &lt;expression&gt; iterations (worst-case).</a:t>
            </a:r>
          </a:p>
          <a:p>
            <a:pPr algn="just">
              <a:buNone/>
            </a:pPr>
            <a:r>
              <a:rPr lang="en-US" sz="2600" dirty="0"/>
              <a:t>	2) Big Omega denotes "</a:t>
            </a:r>
            <a:r>
              <a:rPr lang="en-US" sz="2600" i="1" dirty="0"/>
              <a:t>more than or the same as" &lt;expression&gt; iterations.</a:t>
            </a:r>
          </a:p>
          <a:p>
            <a:pPr algn="just">
              <a:buNone/>
            </a:pPr>
            <a:r>
              <a:rPr lang="en-US" sz="2600" dirty="0"/>
              <a:t>	3) Big Theta denotes "</a:t>
            </a:r>
            <a:r>
              <a:rPr lang="en-US" sz="2600" i="1" dirty="0"/>
              <a:t>the same as" &lt;expression&gt; iterations.</a:t>
            </a:r>
          </a:p>
          <a:p>
            <a:pPr algn="just">
              <a:buNone/>
            </a:pPr>
            <a:r>
              <a:rPr lang="en-US" sz="2600" dirty="0"/>
              <a:t>	4)  Little Oh denotes "</a:t>
            </a:r>
            <a:r>
              <a:rPr lang="en-US" sz="2600" i="1" dirty="0"/>
              <a:t>fewer than" &lt;expression&gt; iterations.</a:t>
            </a:r>
          </a:p>
          <a:p>
            <a:pPr algn="just">
              <a:buNone/>
            </a:pPr>
            <a:r>
              <a:rPr lang="en-US" sz="2600" dirty="0"/>
              <a:t>	5) Little Omega denotes "</a:t>
            </a:r>
            <a:r>
              <a:rPr lang="en-US" sz="2600" i="1" dirty="0"/>
              <a:t>more than" &lt;expression&gt; iterations.</a:t>
            </a:r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Analysis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500" b="1" dirty="0"/>
              <a:t>Understanding Notations of Time Complexity with Example:</a:t>
            </a:r>
          </a:p>
          <a:p>
            <a:pPr algn="just"/>
            <a:r>
              <a:rPr lang="en-US" sz="2500" dirty="0">
                <a:solidFill>
                  <a:srgbClr val="FF0000"/>
                </a:solidFill>
              </a:rPr>
              <a:t>O(expression) </a:t>
            </a:r>
            <a:r>
              <a:rPr lang="en-US" sz="2500" dirty="0"/>
              <a:t>is the set of functions that grow slower than or at the same rate as expression. </a:t>
            </a:r>
          </a:p>
          <a:p>
            <a:pPr algn="just"/>
            <a:r>
              <a:rPr lang="en-US" sz="2500" dirty="0">
                <a:solidFill>
                  <a:srgbClr val="FF0000"/>
                </a:solidFill>
              </a:rPr>
              <a:t>Omega(expression) </a:t>
            </a:r>
            <a:r>
              <a:rPr lang="en-US" sz="2500" dirty="0"/>
              <a:t>is the set of functions that grow faster than or at the same rate as expression. </a:t>
            </a:r>
          </a:p>
          <a:p>
            <a:pPr algn="just"/>
            <a:r>
              <a:rPr lang="en-US" sz="2500" dirty="0">
                <a:solidFill>
                  <a:srgbClr val="FF0000"/>
                </a:solidFill>
              </a:rPr>
              <a:t>Theta(expression) </a:t>
            </a:r>
            <a:r>
              <a:rPr lang="en-US" sz="2500" dirty="0"/>
              <a:t>consist of all the functions that lie in both O(expression) and Omega(expression).</a:t>
            </a:r>
          </a:p>
          <a:p>
            <a:pPr algn="just"/>
            <a:r>
              <a:rPr lang="en-US" sz="2500" dirty="0"/>
              <a:t>Suppose you've calculated that an algorithm takes f(n) operations, where,</a:t>
            </a:r>
          </a:p>
          <a:p>
            <a:pPr algn="just">
              <a:buNone/>
            </a:pPr>
            <a:r>
              <a:rPr lang="pt-BR" sz="2500" dirty="0"/>
              <a:t>		f(n) = 3*n^2 + 2*n + 4. // n^2 means square of n</a:t>
            </a:r>
          </a:p>
          <a:p>
            <a:pPr algn="just"/>
            <a:r>
              <a:rPr lang="en-US" sz="2500" dirty="0"/>
              <a:t>Since this polynomial grows at the same rate as n^2, then you could say that the function </a:t>
            </a:r>
            <a:r>
              <a:rPr lang="en-US" sz="2500" dirty="0">
                <a:solidFill>
                  <a:srgbClr val="FF0000"/>
                </a:solidFill>
              </a:rPr>
              <a:t>f</a:t>
            </a:r>
            <a:r>
              <a:rPr lang="en-US" sz="2500" dirty="0"/>
              <a:t> lies in the set Theta(n^2). (It also lies in the sets O(n^2) and Omega(n^2) for the same reason.)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Analysis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122" y="1066800"/>
            <a:ext cx="8773406" cy="5191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Analysis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(ID, Age, Gender, First, Middle, Last, Street, Area)  are </a:t>
            </a:r>
            <a:r>
              <a:rPr lang="en-US" sz="2600" dirty="0">
                <a:solidFill>
                  <a:srgbClr val="FF0000"/>
                </a:solidFill>
              </a:rPr>
              <a:t>elementary data items</a:t>
            </a:r>
            <a:r>
              <a:rPr lang="en-US" sz="2600" dirty="0"/>
              <a:t>, whereas (Name, Address ) are </a:t>
            </a:r>
            <a:r>
              <a:rPr lang="en-US" sz="2600" dirty="0">
                <a:solidFill>
                  <a:srgbClr val="0000FF"/>
                </a:solidFill>
              </a:rPr>
              <a:t>group data items</a:t>
            </a:r>
            <a:r>
              <a:rPr lang="en-US" sz="260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572375" cy="315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What is Data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/>
              <a:t>Entity:</a:t>
            </a:r>
          </a:p>
          <a:p>
            <a:pPr algn="just"/>
            <a:r>
              <a:rPr lang="en-US" sz="2600" dirty="0"/>
              <a:t>An </a:t>
            </a:r>
            <a:r>
              <a:rPr lang="en-US" sz="2600" dirty="0">
                <a:solidFill>
                  <a:srgbClr val="FF0000"/>
                </a:solidFill>
              </a:rPr>
              <a:t>entity is something that has certain attributes or properties which may be assigned values</a:t>
            </a:r>
            <a:r>
              <a:rPr lang="en-US" sz="2600" dirty="0"/>
              <a:t>. The values themselves may be either numeric or non-numeric.</a:t>
            </a:r>
          </a:p>
          <a:p>
            <a:pPr algn="just"/>
            <a:r>
              <a:rPr lang="en-US" sz="2600" dirty="0"/>
              <a:t>Example: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r>
              <a:rPr lang="en-US" sz="2600" dirty="0"/>
              <a:t>Entities with similar attributes (e.g. all the employees in an organization) form an entity set.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987800"/>
            <a:ext cx="80772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 data structure is a particular way of storing and organizing data in a computer’s memory so that it can be used efficiently.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Data may be organized in many different ways; </a:t>
            </a:r>
            <a:r>
              <a:rPr lang="en-US" sz="2600" dirty="0">
                <a:solidFill>
                  <a:srgbClr val="FF0000"/>
                </a:solidFill>
              </a:rPr>
              <a:t>the logical or mathematical model of a particular organization of data is called a </a:t>
            </a:r>
            <a:r>
              <a:rPr lang="en-US" sz="2600" b="1" dirty="0">
                <a:solidFill>
                  <a:srgbClr val="FF0000"/>
                </a:solidFill>
              </a:rPr>
              <a:t>data structure</a:t>
            </a:r>
            <a:r>
              <a:rPr lang="en-US" sz="2600" b="1" dirty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10600" cy="451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>
                <a:solidFill>
                  <a:srgbClr val="FF0000"/>
                </a:solidFill>
              </a:rPr>
              <a:t>Linear Data Structure:</a:t>
            </a:r>
          </a:p>
          <a:p>
            <a:pPr algn="just"/>
            <a:r>
              <a:rPr lang="en-US" sz="2600" dirty="0"/>
              <a:t>A data structure is said to be linear if its elements form any sequence.</a:t>
            </a:r>
          </a:p>
          <a:p>
            <a:pPr algn="just"/>
            <a:endParaRPr lang="en-US" sz="2600" dirty="0"/>
          </a:p>
          <a:p>
            <a:pPr algn="just">
              <a:buNone/>
            </a:pPr>
            <a:r>
              <a:rPr lang="en-US" sz="2600" b="1" dirty="0">
                <a:solidFill>
                  <a:srgbClr val="FF0000"/>
                </a:solidFill>
              </a:rPr>
              <a:t>Non-linear Data Structure:</a:t>
            </a:r>
          </a:p>
          <a:p>
            <a:pPr algn="just"/>
            <a:r>
              <a:rPr lang="en-US" sz="2600" dirty="0"/>
              <a:t>This structure is mainly used to represent data containing a hierarchical relationship between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>
                <a:solidFill>
                  <a:srgbClr val="FF0000"/>
                </a:solidFill>
              </a:rPr>
              <a:t>Arrays:</a:t>
            </a:r>
          </a:p>
          <a:p>
            <a:pPr algn="just"/>
            <a:r>
              <a:rPr lang="en-US" sz="2600" dirty="0"/>
              <a:t>The simplest type of data structure is a linear (or one dimensional) array.</a:t>
            </a:r>
          </a:p>
          <a:p>
            <a:pPr algn="just"/>
            <a:r>
              <a:rPr lang="en-US" sz="2600" b="1" dirty="0"/>
              <a:t>Example:</a:t>
            </a:r>
          </a:p>
          <a:p>
            <a:pPr algn="just">
              <a:buNone/>
            </a:pPr>
            <a:r>
              <a:rPr lang="en-US" sz="2600" dirty="0"/>
              <a:t>	A linear array </a:t>
            </a:r>
            <a:r>
              <a:rPr lang="en-US" sz="2600" b="1" dirty="0"/>
              <a:t>A[8] consisting of numbers is pictured in following figure.</a:t>
            </a:r>
            <a:endParaRPr lang="en-US" sz="2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565496"/>
            <a:ext cx="6753225" cy="156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Categories of Data Structure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1339</Words>
  <Application>Microsoft Office PowerPoint</Application>
  <PresentationFormat>On-screen Show (4:3)</PresentationFormat>
  <Paragraphs>256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Data Structure IT-2101</vt:lpstr>
      <vt:lpstr>Book References</vt:lpstr>
      <vt:lpstr>What is Data ?</vt:lpstr>
      <vt:lpstr>What is Data ?</vt:lpstr>
      <vt:lpstr>Entity</vt:lpstr>
      <vt:lpstr>What is Data Structure?</vt:lpstr>
      <vt:lpstr>Categories of Data Structure</vt:lpstr>
      <vt:lpstr>Categories of Data Structure</vt:lpstr>
      <vt:lpstr>Categories of Data Structure</vt:lpstr>
      <vt:lpstr>Categories of Data Structure</vt:lpstr>
      <vt:lpstr>Categories of Data Structure</vt:lpstr>
      <vt:lpstr>Categories of Data Structure</vt:lpstr>
      <vt:lpstr>Categories of Data Structure</vt:lpstr>
      <vt:lpstr>Categories of Data Structure</vt:lpstr>
      <vt:lpstr>Slide 15</vt:lpstr>
      <vt:lpstr>Categories of Data Structure</vt:lpstr>
      <vt:lpstr>Categories of Data Structure</vt:lpstr>
      <vt:lpstr>Different Types of Data Representation</vt:lpstr>
      <vt:lpstr>Slide 19</vt:lpstr>
      <vt:lpstr>Data Structures Operations</vt:lpstr>
      <vt:lpstr>Data Structures Operations</vt:lpstr>
      <vt:lpstr>Algorithm Design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Algorithm Analysis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73</cp:revision>
  <dcterms:created xsi:type="dcterms:W3CDTF">2016-07-09T10:07:50Z</dcterms:created>
  <dcterms:modified xsi:type="dcterms:W3CDTF">2020-11-07T12:27:42Z</dcterms:modified>
</cp:coreProperties>
</file>