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9144000" cy="6858000"/>
  <p:embeddedFontLst>
    <p:embeddedFont>
      <p:font typeface="BOKLOT+ArialMT"/>
      <p:regular r:id="rId33"/>
    </p:embeddedFont>
    <p:embeddedFont>
      <p:font typeface="RRHFWQ+SegoeUIEmoji"/>
      <p:regular r:id="rId3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font" Target="fonts/font1.fntdata" /><Relationship Id="rId34" Type="http://schemas.openxmlformats.org/officeDocument/2006/relationships/font" Target="fonts/font2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1254" y="2185636"/>
            <a:ext cx="4138429" cy="2191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7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spc="-25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44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Structure</a:t>
            </a:r>
          </a:p>
          <a:p>
            <a:pPr marL="792480" marR="0">
              <a:lnSpc>
                <a:spcPts val="5279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IT-1201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2797" y="3926371"/>
            <a:ext cx="5197087" cy="1691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spc="-109">
                <a:solidFill>
                  <a:srgbClr val="898989"/>
                </a:solidFill>
                <a:latin typeface="Calibri"/>
                <a:cs typeface="Calibri"/>
              </a:rPr>
              <a:t>Dr.</a:t>
            </a:r>
            <a:r>
              <a:rPr dirty="0" sz="3200" spc="122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898989"/>
                </a:solidFill>
                <a:latin typeface="Calibri"/>
                <a:cs typeface="Calibri"/>
              </a:rPr>
              <a:t>Mohammad</a:t>
            </a:r>
            <a:r>
              <a:rPr dirty="0" sz="3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898989"/>
                </a:solidFill>
                <a:latin typeface="Calibri"/>
                <a:cs typeface="Calibri"/>
              </a:rPr>
              <a:t>Abu</a:t>
            </a:r>
            <a:r>
              <a:rPr dirty="0" sz="3200" spc="21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200" spc="-38">
                <a:solidFill>
                  <a:srgbClr val="898989"/>
                </a:solidFill>
                <a:latin typeface="Calibri"/>
                <a:cs typeface="Calibri"/>
              </a:rPr>
              <a:t>Yousuf</a:t>
            </a:r>
          </a:p>
          <a:p>
            <a:pPr marL="776097" marR="0">
              <a:lnSpc>
                <a:spcPts val="3911"/>
              </a:lnSpc>
              <a:spcBef>
                <a:spcPts val="696"/>
              </a:spcBef>
              <a:spcAft>
                <a:spcPts val="0"/>
              </a:spcAft>
            </a:pPr>
            <a:r>
              <a:rPr dirty="0" sz="3200" spc="-18">
                <a:solidFill>
                  <a:srgbClr val="898989"/>
                </a:solidFill>
                <a:latin typeface="Calibri"/>
                <a:cs typeface="Calibri"/>
              </a:rPr>
              <a:t>yousuf@juniv.edu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17381" y="6446511"/>
            <a:ext cx="305996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2589" y="213611"/>
            <a:ext cx="5517337" cy="12442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37" b="1">
                <a:solidFill>
                  <a:srgbClr val="000000"/>
                </a:solidFill>
                <a:latin typeface="Calibri"/>
                <a:cs typeface="Calibri"/>
              </a:rPr>
              <a:t>Traversing</a:t>
            </a:r>
            <a:r>
              <a:rPr dirty="0" sz="3600" spc="2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spc="-33" b="1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59663"/>
            <a:ext cx="9252449" cy="16918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600" spc="3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  <a:r>
              <a:rPr dirty="0" sz="2600" spc="3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2600" spc="3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1">
                <a:solidFill>
                  <a:srgbClr val="000000"/>
                </a:solidFill>
                <a:latin typeface="Calibri"/>
                <a:cs typeface="Calibri"/>
              </a:rPr>
              <a:t>traverse</a:t>
            </a:r>
            <a:r>
              <a:rPr dirty="0" sz="2600" spc="3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2600" spc="3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2600" spc="3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3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3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3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342899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calculate</a:t>
            </a:r>
            <a:r>
              <a:rPr dirty="0" sz="2600" spc="1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1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sum</a:t>
            </a:r>
            <a:r>
              <a:rPr dirty="0" sz="2600" spc="12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 spc="1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2600" spc="1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calculate</a:t>
            </a:r>
            <a:r>
              <a:rPr dirty="0" sz="2600" spc="1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600" spc="1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print</a:t>
            </a:r>
            <a:r>
              <a:rPr dirty="0" sz="2600" spc="1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1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000000"/>
                </a:solidFill>
                <a:latin typeface="Calibri"/>
                <a:cs typeface="Calibri"/>
              </a:rPr>
              <a:t>average</a:t>
            </a:r>
          </a:p>
          <a:p>
            <a:pPr marL="342899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dirty="0" sz="26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integers.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59101" y="565056"/>
            <a:ext cx="4912445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Sorting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3600" spc="1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dirty="0" sz="3600" spc="1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spc="-34" b="1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0663"/>
            <a:ext cx="9257500" cy="16918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Sorting</a:t>
            </a:r>
            <a:r>
              <a:rPr dirty="0" sz="2600" spc="5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600" spc="5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5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5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55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ordering</a:t>
            </a:r>
            <a:r>
              <a:rPr dirty="0" sz="2600" spc="55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55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5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dirty="0" sz="2600" spc="5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342899" marR="0">
              <a:lnSpc>
                <a:spcPts val="3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ascending</a:t>
            </a:r>
            <a:r>
              <a:rPr dirty="0" sz="2600" spc="2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(increasing</a:t>
            </a:r>
            <a:r>
              <a:rPr dirty="0" sz="2600" spc="28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dirty="0" sz="2600" spc="2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2600" spc="2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min</a:t>
            </a:r>
            <a:r>
              <a:rPr dirty="0" sz="2600" spc="27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3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max)</a:t>
            </a:r>
            <a:r>
              <a:rPr dirty="0" sz="2600" spc="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2600" spc="2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descending</a:t>
            </a:r>
          </a:p>
          <a:p>
            <a:pPr marL="342899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(decreasing</a:t>
            </a:r>
            <a:r>
              <a:rPr dirty="0" sz="2600" spc="-4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26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max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min)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47">
                <a:solidFill>
                  <a:srgbClr val="000000"/>
                </a:solidFill>
                <a:latin typeface="Calibri"/>
                <a:cs typeface="Calibri"/>
              </a:rPr>
              <a:t>order.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3384209"/>
            <a:ext cx="2095633" cy="8993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Example: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539" y="3863289"/>
            <a:ext cx="7288790" cy="13744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{2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7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3}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→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{1,</a:t>
            </a: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2,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3,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4,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5,7}</a:t>
            </a:r>
            <a:r>
              <a:rPr dirty="0" sz="26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000000"/>
                </a:solidFill>
                <a:latin typeface="Calibri"/>
                <a:cs typeface="Calibri"/>
              </a:rPr>
              <a:t>ascending</a:t>
            </a:r>
            <a:r>
              <a:rPr dirty="0" sz="2600" spc="10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</a:p>
          <a:p>
            <a:pPr marL="0" marR="0">
              <a:lnSpc>
                <a:spcPts val="3178"/>
              </a:lnSpc>
              <a:spcBef>
                <a:spcPts val="51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{2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7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3}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→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{7,5,</a:t>
            </a: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4,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3,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2,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1}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000000"/>
                </a:solidFill>
                <a:latin typeface="Calibri"/>
                <a:cs typeface="Calibri"/>
              </a:rPr>
              <a:t>descending</a:t>
            </a:r>
            <a:r>
              <a:rPr dirty="0" sz="2600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84194" y="107863"/>
            <a:ext cx="2585952" cy="1106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Bubble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00"/>
                </a:solidFill>
                <a:latin typeface="Calibri"/>
                <a:cs typeface="Calibri"/>
              </a:rPr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878663"/>
            <a:ext cx="2062324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Example: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354151"/>
            <a:ext cx="9255359" cy="16918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600" spc="29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sorting</a:t>
            </a:r>
            <a:r>
              <a:rPr dirty="0" sz="2600" spc="30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z="2600" spc="3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3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  <a:r>
              <a:rPr dirty="0" sz="2600" spc="3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2600" spc="3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z="2600" spc="30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342899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600" spc="39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2600" spc="4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pair</a:t>
            </a:r>
            <a:r>
              <a:rPr dirty="0" sz="2600" spc="4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4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adjacent</a:t>
            </a:r>
            <a:r>
              <a:rPr dirty="0" sz="2600" spc="4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dirty="0" sz="2600" spc="4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4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compared</a:t>
            </a:r>
            <a:r>
              <a:rPr dirty="0" sz="2600" spc="4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42899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dirty="0" sz="26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2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swapped</a:t>
            </a:r>
            <a:r>
              <a:rPr dirty="0" sz="26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dirty="0" sz="26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2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6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47">
                <a:solidFill>
                  <a:srgbClr val="000000"/>
                </a:solidFill>
                <a:latin typeface="Calibri"/>
                <a:cs typeface="Calibri"/>
              </a:rPr>
              <a:t>order.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60750" y="565056"/>
            <a:ext cx="2909017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Bubble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4969423"/>
            <a:ext cx="9254835" cy="16920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600" spc="4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z="2600" spc="4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4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2600" spc="4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suitable</a:t>
            </a:r>
            <a:r>
              <a:rPr dirty="0" sz="2600" spc="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8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600" spc="5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large</a:t>
            </a:r>
            <a:r>
              <a:rPr dirty="0" sz="2600" spc="50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600" spc="5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sets</a:t>
            </a:r>
            <a:r>
              <a:rPr dirty="0" sz="2600" spc="48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2600" spc="4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</a:p>
          <a:p>
            <a:pPr marL="342899" marR="0">
              <a:lnSpc>
                <a:spcPts val="3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average</a:t>
            </a:r>
            <a:r>
              <a:rPr dirty="0" sz="2600" spc="2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 spc="2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3">
                <a:solidFill>
                  <a:srgbClr val="000000"/>
                </a:solidFill>
                <a:latin typeface="Calibri"/>
                <a:cs typeface="Calibri"/>
              </a:rPr>
              <a:t>worst</a:t>
            </a:r>
            <a:r>
              <a:rPr dirty="0" sz="2600" spc="2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2600" spc="2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complexity</a:t>
            </a:r>
            <a:r>
              <a:rPr dirty="0" sz="2600" spc="2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2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600" spc="2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2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O(n</a:t>
            </a:r>
            <a:r>
              <a:rPr dirty="0" sz="2600" baseline="29984" spc="-1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dirty="0" sz="2600" spc="20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dirty="0" sz="2600" spc="2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</a:t>
            </a:r>
          </a:p>
          <a:p>
            <a:pPr marL="342899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no.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items.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63294" y="85997"/>
            <a:ext cx="2599518" cy="11592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&lt;stdio.h&gt;</a:t>
            </a:r>
          </a:p>
          <a:p>
            <a:pPr marL="0" marR="0">
              <a:lnSpc>
                <a:spcPts val="2107"/>
              </a:lnSpc>
              <a:spcBef>
                <a:spcPts val="52"/>
              </a:spcBef>
              <a:spcAft>
                <a:spcPts val="0"/>
              </a:spcAft>
            </a:pPr>
            <a:r>
              <a:rPr dirty="0" sz="1800">
                <a:solidFill>
                  <a:srgbClr val="00008b"/>
                </a:solidFill>
                <a:latin typeface="Consolas"/>
                <a:cs typeface="Consolas"/>
              </a:rPr>
              <a:t>int</a:t>
            </a:r>
            <a:r>
              <a:rPr dirty="0" sz="1800">
                <a:solidFill>
                  <a:srgbClr val="00008b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main()</a:t>
            </a:r>
          </a:p>
          <a:p>
            <a:pPr marL="0" marR="0">
              <a:lnSpc>
                <a:spcPts val="2107"/>
              </a:lnSpc>
              <a:spcBef>
                <a:spcPts val="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3166" y="908956"/>
            <a:ext cx="7787043" cy="14337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8b"/>
                </a:solidFill>
                <a:latin typeface="Consolas"/>
                <a:cs typeface="Consolas"/>
              </a:rPr>
              <a:t>int</a:t>
            </a:r>
            <a:r>
              <a:rPr dirty="0" sz="1800">
                <a:solidFill>
                  <a:srgbClr val="00008b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data[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100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],i,n,step,temp;</a:t>
            </a:r>
          </a:p>
          <a:p>
            <a:pPr marL="0" marR="0">
              <a:lnSpc>
                <a:spcPts val="2107"/>
              </a:lnSpc>
              <a:spcBef>
                <a:spcPts val="5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printf(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"Enter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the</a:t>
            </a:r>
            <a:r>
              <a:rPr dirty="0" sz="1800" spc="-1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number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of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elements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to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be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sorted: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 spc="2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2110"/>
              </a:lnSpc>
              <a:spcBef>
                <a:spcPts val="4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scanf(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"%d"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,&amp;n);</a:t>
            </a:r>
          </a:p>
          <a:p>
            <a:pPr marL="0" marR="0">
              <a:lnSpc>
                <a:spcPts val="2107"/>
              </a:lnSpc>
              <a:spcBef>
                <a:spcPts val="54"/>
              </a:spcBef>
              <a:spcAft>
                <a:spcPts val="0"/>
              </a:spcAft>
            </a:pPr>
            <a:r>
              <a:rPr dirty="0" sz="1800">
                <a:solidFill>
                  <a:srgbClr val="00008b"/>
                </a:solidFill>
                <a:latin typeface="Consolas"/>
                <a:cs typeface="Consolas"/>
              </a:rPr>
              <a:t>for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(i=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0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;i&lt;n;++i)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63166" y="2006490"/>
            <a:ext cx="5480182" cy="6105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dirty="0" sz="1800" spc="198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printf(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"%d.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Enter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element: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 spc="1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,i+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1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66085" y="2280810"/>
            <a:ext cx="3035301" cy="6105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scanf(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"%d"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,&amp;data[i]);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63166" y="2555130"/>
            <a:ext cx="468585" cy="6105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63166" y="2829450"/>
            <a:ext cx="3613453" cy="11595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8b"/>
                </a:solidFill>
                <a:latin typeface="Consolas"/>
                <a:cs typeface="Consolas"/>
              </a:rPr>
              <a:t>for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(step=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1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;step&lt;n;++step)</a:t>
            </a:r>
          </a:p>
          <a:p>
            <a:pPr marL="0" marR="0">
              <a:lnSpc>
                <a:spcPts val="2110"/>
              </a:lnSpc>
              <a:spcBef>
                <a:spcPts val="99"/>
              </a:spcBef>
              <a:spcAft>
                <a:spcPts val="0"/>
              </a:spcAft>
            </a:pPr>
            <a:r>
              <a:rPr dirty="0" sz="1800">
                <a:solidFill>
                  <a:srgbClr val="00008b"/>
                </a:solidFill>
                <a:latin typeface="Consolas"/>
                <a:cs typeface="Consolas"/>
              </a:rPr>
              <a:t>for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(i=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0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;i&lt;n-step;++i)</a:t>
            </a:r>
          </a:p>
          <a:p>
            <a:pPr marL="0" marR="0">
              <a:lnSpc>
                <a:spcPts val="2107"/>
              </a:lnSpc>
              <a:spcBef>
                <a:spcPts val="5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639" y="2860528"/>
            <a:ext cx="1325135" cy="1195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Bubble</a:t>
            </a:r>
          </a:p>
          <a:p>
            <a:pPr marL="34290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sort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66085" y="3652791"/>
            <a:ext cx="3035301" cy="884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8b"/>
                </a:solidFill>
                <a:latin typeface="Consolas"/>
                <a:cs typeface="Consolas"/>
              </a:rPr>
              <a:t>if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(data[i]&gt;data[i+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1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])</a:t>
            </a:r>
          </a:p>
          <a:p>
            <a:pPr marL="0" marR="0">
              <a:lnSpc>
                <a:spcPts val="2107"/>
              </a:lnSpc>
              <a:spcBef>
                <a:spcPts val="5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67482" y="4201431"/>
            <a:ext cx="2605236" cy="11594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temp=data[i];</a:t>
            </a:r>
          </a:p>
          <a:p>
            <a:pPr marL="0" marR="0">
              <a:lnSpc>
                <a:spcPts val="2107"/>
              </a:lnSpc>
              <a:spcBef>
                <a:spcPts val="5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data[i]=data[i+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1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pPr marL="0" marR="0">
              <a:lnSpc>
                <a:spcPts val="2107"/>
              </a:lnSpc>
              <a:spcBef>
                <a:spcPts val="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data[i+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1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]=temp;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66085" y="5024646"/>
            <a:ext cx="468585" cy="6105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63166" y="5298965"/>
            <a:ext cx="468585" cy="6105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3166" y="5573285"/>
            <a:ext cx="4470685" cy="884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printf(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"In</a:t>
            </a:r>
            <a:r>
              <a:rPr dirty="0" sz="1800" spc="-1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ascending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order: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2107"/>
              </a:lnSpc>
              <a:spcBef>
                <a:spcPts val="52"/>
              </a:spcBef>
              <a:spcAft>
                <a:spcPts val="0"/>
              </a:spcAft>
            </a:pPr>
            <a:r>
              <a:rPr dirty="0" sz="1800">
                <a:solidFill>
                  <a:srgbClr val="00008b"/>
                </a:solidFill>
                <a:latin typeface="Consolas"/>
                <a:cs typeface="Consolas"/>
              </a:rPr>
              <a:t>for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(i=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0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;i&lt;n;++i)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63294" y="6121645"/>
            <a:ext cx="4612838" cy="1159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27760" marR="0">
              <a:lnSpc>
                <a:spcPts val="21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printf(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"%d</a:t>
            </a:r>
            <a:r>
              <a:rPr dirty="0" sz="1800" spc="981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,data[i]);</a:t>
            </a:r>
          </a:p>
          <a:p>
            <a:pPr marL="499872" marR="0">
              <a:lnSpc>
                <a:spcPts val="2107"/>
              </a:lnSpc>
              <a:spcBef>
                <a:spcPts val="54"/>
              </a:spcBef>
              <a:spcAft>
                <a:spcPts val="0"/>
              </a:spcAft>
            </a:pPr>
            <a:r>
              <a:rPr dirty="0" sz="1800">
                <a:solidFill>
                  <a:srgbClr val="00008b"/>
                </a:solidFill>
                <a:latin typeface="Consolas"/>
                <a:cs typeface="Consolas"/>
              </a:rPr>
              <a:t>return</a:t>
            </a:r>
            <a:r>
              <a:rPr dirty="0" sz="1800">
                <a:solidFill>
                  <a:srgbClr val="00008b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0000"/>
                </a:solidFill>
                <a:latin typeface="Consolas"/>
                <a:cs typeface="Consolas"/>
              </a:rPr>
              <a:t>0</a:t>
            </a: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2107"/>
              </a:lnSpc>
              <a:spcBef>
                <a:spcPts val="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60750" y="565056"/>
            <a:ext cx="2909017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Bubble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0663"/>
            <a:ext cx="4821032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Output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previous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program: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14676" y="152941"/>
            <a:ext cx="5650915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Complexity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bubble</a:t>
            </a:r>
            <a:r>
              <a:rPr dirty="0" sz="3600" spc="2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0663"/>
            <a:ext cx="9255581" cy="16918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2600" spc="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1)</a:t>
            </a:r>
            <a:r>
              <a:rPr dirty="0" sz="2600" spc="7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O(n)</a:t>
            </a:r>
            <a:r>
              <a:rPr dirty="0" sz="2600" spc="87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(Best</a:t>
            </a:r>
            <a:r>
              <a:rPr dirty="0" sz="2600" spc="93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case)</a:t>
            </a:r>
            <a:r>
              <a:rPr dirty="0" sz="2600" spc="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600" spc="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2600" spc="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complexity</a:t>
            </a:r>
            <a:r>
              <a:rPr dirty="0" sz="2600" spc="6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600" spc="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occur</a:t>
            </a:r>
            <a:r>
              <a:rPr dirty="0" sz="2600" spc="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if</a:t>
            </a:r>
          </a:p>
          <a:p>
            <a:pPr marL="342899" marR="0">
              <a:lnSpc>
                <a:spcPts val="3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1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13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1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already</a:t>
            </a:r>
            <a:r>
              <a:rPr dirty="0" sz="2600" spc="1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sorted,</a:t>
            </a:r>
            <a:r>
              <a:rPr dirty="0" sz="2600" spc="1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 spc="1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600" spc="1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means</a:t>
            </a:r>
            <a:r>
              <a:rPr dirty="0" sz="2600" spc="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600" spc="1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dirty="0" sz="2600" spc="10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swap</a:t>
            </a:r>
          </a:p>
          <a:p>
            <a:pPr marL="342899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occurred</a:t>
            </a:r>
            <a:r>
              <a:rPr dirty="0" sz="26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iteration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3860241"/>
            <a:ext cx="9254011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2600" spc="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2)</a:t>
            </a:r>
            <a:r>
              <a:rPr dirty="0" sz="2600" spc="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O(n^2)</a:t>
            </a:r>
            <a:r>
              <a:rPr dirty="0" sz="2600" spc="8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31">
                <a:solidFill>
                  <a:srgbClr val="ff0000"/>
                </a:solidFill>
                <a:latin typeface="Calibri"/>
                <a:cs typeface="Calibri"/>
              </a:rPr>
              <a:t>(Worst</a:t>
            </a:r>
            <a:r>
              <a:rPr dirty="0" sz="2600" spc="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case)</a:t>
            </a:r>
            <a:r>
              <a:rPr dirty="0" sz="2600" spc="93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3">
                <a:solidFill>
                  <a:srgbClr val="000000"/>
                </a:solidFill>
                <a:latin typeface="Calibri"/>
                <a:cs typeface="Calibri"/>
              </a:rPr>
              <a:t>worst</a:t>
            </a:r>
            <a:r>
              <a:rPr dirty="0" sz="2600" spc="1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2600" spc="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600" spc="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3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539" y="4256482"/>
            <a:ext cx="6350306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already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sorted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but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descending</a:t>
            </a:r>
            <a:r>
              <a:rPr dirty="0" sz="26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47">
                <a:solidFill>
                  <a:srgbClr val="000000"/>
                </a:solidFill>
                <a:latin typeface="Calibri"/>
                <a:cs typeface="Calibri"/>
              </a:rPr>
              <a:t>order.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14676" y="152941"/>
            <a:ext cx="5650915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Complexity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bubble</a:t>
            </a:r>
            <a:r>
              <a:rPr dirty="0" sz="3600" spc="2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040" y="1259663"/>
            <a:ext cx="9866993" cy="22465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6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7">
                <a:solidFill>
                  <a:srgbClr val="000000"/>
                </a:solidFill>
                <a:latin typeface="Calibri"/>
                <a:cs typeface="Calibri"/>
              </a:rPr>
              <a:t>size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3">
                <a:solidFill>
                  <a:srgbClr val="000000"/>
                </a:solidFill>
                <a:latin typeface="Calibri"/>
                <a:cs typeface="Calibri"/>
              </a:rPr>
              <a:t>worst</a:t>
            </a:r>
            <a:r>
              <a:rPr dirty="0" sz="26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case:</a:t>
            </a:r>
          </a:p>
          <a:p>
            <a:pPr marL="0" marR="0">
              <a:lnSpc>
                <a:spcPts val="3181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1st</a:t>
            </a:r>
            <a:r>
              <a:rPr dirty="0" sz="2600" spc="9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passage</a:t>
            </a:r>
            <a:r>
              <a:rPr dirty="0" sz="2600" spc="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2600" spc="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inner</a:t>
            </a:r>
            <a:r>
              <a:rPr dirty="0" sz="2600" spc="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loop:</a:t>
            </a:r>
            <a:r>
              <a:rPr dirty="0" sz="2600" spc="6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n-1</a:t>
            </a:r>
            <a:r>
              <a:rPr dirty="0" sz="2600" spc="7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comparisons</a:t>
            </a:r>
            <a:r>
              <a:rPr dirty="0" sz="2600" spc="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 spc="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n-1</a:t>
            </a:r>
          </a:p>
          <a:p>
            <a:pPr marL="342900" marR="0">
              <a:lnSpc>
                <a:spcPts val="3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swaps</a:t>
            </a:r>
          </a:p>
          <a:p>
            <a:pPr marL="0" marR="0">
              <a:lnSpc>
                <a:spcPts val="3178"/>
              </a:lnSpc>
              <a:spcBef>
                <a:spcPts val="565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7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040" y="3082747"/>
            <a:ext cx="9866831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ff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 i="1">
                <a:solidFill>
                  <a:srgbClr val="ff0000"/>
                </a:solidFill>
                <a:latin typeface="Calibri"/>
                <a:cs typeface="Calibri"/>
              </a:rPr>
              <a:t>(n-1)st</a:t>
            </a:r>
            <a:r>
              <a:rPr dirty="0" sz="2600" spc="182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passage</a:t>
            </a:r>
            <a:r>
              <a:rPr dirty="0" sz="2600" spc="18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2600" spc="18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1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inner</a:t>
            </a:r>
            <a:r>
              <a:rPr dirty="0" sz="2600" spc="19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loop:</a:t>
            </a:r>
            <a:r>
              <a:rPr dirty="0" sz="2600" spc="1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2600" spc="1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  <a:r>
              <a:rPr dirty="0" sz="2600" spc="18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40" y="3478697"/>
            <a:ext cx="1857751" cy="8993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swap.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040" y="3954729"/>
            <a:ext cx="9869632" cy="256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2600" spc="3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together:</a:t>
            </a:r>
            <a:r>
              <a:rPr dirty="0" sz="2600" spc="39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600" spc="38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((n-1)</a:t>
            </a:r>
            <a:r>
              <a:rPr dirty="0" sz="2600" spc="38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z="2600" spc="38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(n-2)</a:t>
            </a:r>
            <a:r>
              <a:rPr dirty="0" sz="2600" spc="3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z="2600" spc="38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...</a:t>
            </a:r>
            <a:r>
              <a:rPr dirty="0" sz="2600" spc="37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z="2600" spc="38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1),</a:t>
            </a:r>
            <a:r>
              <a:rPr dirty="0" sz="2600" spc="38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dirty="0" sz="2600" spc="3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600" spc="39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3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3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</a:p>
          <a:p>
            <a:pPr marL="342900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2600" spc="37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36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dirty="0" sz="2600" spc="36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2600" spc="3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comparison,</a:t>
            </a:r>
            <a:r>
              <a:rPr dirty="0" sz="2600" spc="3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2600" spc="35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swap,</a:t>
            </a:r>
            <a:r>
              <a:rPr dirty="0" sz="2600" spc="3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  <a:r>
              <a:rPr dirty="0" sz="2600" spc="3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3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inner</a:t>
            </a:r>
          </a:p>
          <a:p>
            <a:pPr marL="342900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loop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condition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increment</a:t>
            </a:r>
            <a:r>
              <a:rPr dirty="0" sz="2600" spc="5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j.</a:t>
            </a:r>
          </a:p>
          <a:p>
            <a:pPr marL="0" marR="0">
              <a:lnSpc>
                <a:spcPts val="3178"/>
              </a:lnSpc>
              <a:spcBef>
                <a:spcPts val="568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-93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2600" spc="8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2600" spc="7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spend</a:t>
            </a:r>
            <a:r>
              <a:rPr dirty="0" sz="2600" spc="78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constant</a:t>
            </a:r>
            <a:r>
              <a:rPr dirty="0" sz="2600" spc="7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2600" spc="76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dirty="0" sz="2600" spc="7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declaring</a:t>
            </a:r>
            <a:r>
              <a:rPr dirty="0" sz="2600" spc="7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ff0000"/>
                </a:solidFill>
                <a:latin typeface="Calibri"/>
                <a:cs typeface="Calibri"/>
              </a:rPr>
              <a:t>i,</a:t>
            </a:r>
            <a:r>
              <a:rPr dirty="0" sz="2600" spc="786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ff0000"/>
                </a:solidFill>
                <a:latin typeface="Calibri"/>
                <a:cs typeface="Calibri"/>
              </a:rPr>
              <a:t>j,</a:t>
            </a:r>
            <a:r>
              <a:rPr dirty="0" sz="2600" spc="786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 i="1">
                <a:solidFill>
                  <a:srgbClr val="ff0000"/>
                </a:solidFill>
                <a:latin typeface="Calibri"/>
                <a:cs typeface="Calibri"/>
              </a:rPr>
              <a:t>temp</a:t>
            </a:r>
            <a:r>
              <a:rPr dirty="0" sz="2600" spc="801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42900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initializing</a:t>
            </a:r>
            <a:r>
              <a:rPr dirty="0" sz="2600" spc="3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dirty="0" sz="2600" spc="36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Outer</a:t>
            </a:r>
            <a:r>
              <a:rPr dirty="0" sz="2600" spc="3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loop</a:t>
            </a:r>
            <a:r>
              <a:rPr dirty="0" sz="2600" spc="3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35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executed</a:t>
            </a:r>
            <a:r>
              <a:rPr dirty="0" sz="2600" spc="3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ff0000"/>
                </a:solidFill>
                <a:latin typeface="Calibri"/>
                <a:cs typeface="Calibri"/>
              </a:rPr>
              <a:t>n-1</a:t>
            </a:r>
            <a:r>
              <a:rPr dirty="0" sz="2600" spc="366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times,</a:t>
            </a:r>
            <a:r>
              <a:rPr dirty="0" sz="2600" spc="3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suppose</a:t>
            </a:r>
            <a:r>
              <a:rPr dirty="0" sz="2600" spc="36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2940" y="6015508"/>
            <a:ext cx="9317895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checking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loop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condition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decrementing</a:t>
            </a:r>
            <a:r>
              <a:rPr dirty="0" sz="26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26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c1.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14676" y="427515"/>
            <a:ext cx="5650915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Complexity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bubble</a:t>
            </a:r>
            <a:r>
              <a:rPr dirty="0" sz="3600" spc="2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8308" y="251711"/>
            <a:ext cx="5413163" cy="12442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Searching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spc="-34" b="1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682" y="1031063"/>
            <a:ext cx="2764686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Search: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0682" y="1506551"/>
            <a:ext cx="9655909" cy="2088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1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dirty="0" sz="2600" spc="1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2600" spc="16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compares</a:t>
            </a:r>
            <a:r>
              <a:rPr dirty="0" sz="2600" spc="1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2600" spc="1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2600" spc="16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1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16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16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</a:p>
          <a:p>
            <a:pPr marL="342900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25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2600" spc="273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44" b="1" i="1">
                <a:solidFill>
                  <a:srgbClr val="000000"/>
                </a:solidFill>
                <a:latin typeface="Calibri"/>
                <a:cs typeface="Calibri"/>
              </a:rPr>
              <a:t>key</a:t>
            </a:r>
            <a:r>
              <a:rPr dirty="0" sz="2600" spc="313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until</a:t>
            </a:r>
            <a:r>
              <a:rPr dirty="0" sz="2600" spc="2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25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2600" spc="2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40">
                <a:solidFill>
                  <a:srgbClr val="000000"/>
                </a:solidFill>
                <a:latin typeface="Calibri"/>
                <a:cs typeface="Calibri"/>
              </a:rPr>
              <a:t>key</a:t>
            </a:r>
            <a:r>
              <a:rPr dirty="0" sz="2600" spc="30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2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found.</a:t>
            </a:r>
            <a:r>
              <a:rPr dirty="0" sz="2600" spc="2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23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4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determine</a:t>
            </a:r>
          </a:p>
          <a:p>
            <a:pPr marL="34290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600" spc="19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600" spc="1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2600" spc="1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16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2600" spc="1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 spc="1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18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44">
                <a:solidFill>
                  <a:srgbClr val="000000"/>
                </a:solidFill>
                <a:latin typeface="Calibri"/>
                <a:cs typeface="Calibri"/>
              </a:rPr>
              <a:t>array,</a:t>
            </a:r>
            <a:r>
              <a:rPr dirty="0" sz="2600" spc="2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1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  <a:r>
              <a:rPr dirty="0" sz="2600" spc="19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must</a:t>
            </a:r>
            <a:r>
              <a:rPr dirty="0" sz="2600" spc="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compare</a:t>
            </a:r>
          </a:p>
          <a:p>
            <a:pPr marL="342900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43">
                <a:solidFill>
                  <a:srgbClr val="000000"/>
                </a:solidFill>
                <a:latin typeface="Calibri"/>
                <a:cs typeface="Calibri"/>
              </a:rPr>
              <a:t>key</a:t>
            </a:r>
            <a:r>
              <a:rPr dirty="0" sz="2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every</a:t>
            </a:r>
            <a:r>
              <a:rPr dirty="0" sz="26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26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40">
                <a:solidFill>
                  <a:srgbClr val="000000"/>
                </a:solidFill>
                <a:latin typeface="Calibri"/>
                <a:cs typeface="Calibri"/>
              </a:rPr>
              <a:t>array.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45382" y="3046152"/>
            <a:ext cx="2116456" cy="1521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4400" spc="-99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-47" b="1">
                <a:solidFill>
                  <a:srgbClr val="000000"/>
                </a:solidFill>
                <a:latin typeface="Calibri"/>
                <a:cs typeface="Calibri"/>
              </a:rPr>
              <a:t>rray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1005" y="1945456"/>
            <a:ext cx="1608853" cy="1195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</a:p>
          <a:p>
            <a:pPr marL="342900" marR="0">
              <a:lnSpc>
                <a:spcPts val="28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7870" y="389415"/>
            <a:ext cx="3273836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Binary</a:t>
            </a:r>
            <a:r>
              <a:rPr dirty="0" sz="3600" spc="-1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0663"/>
            <a:ext cx="9255204" cy="2088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600" spc="2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2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useful</a:t>
            </a:r>
            <a:r>
              <a:rPr dirty="0" sz="2600" spc="2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600" spc="2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2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large</a:t>
            </a:r>
            <a:r>
              <a:rPr dirty="0" sz="2600" spc="22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sorted</a:t>
            </a:r>
            <a:r>
              <a:rPr dirty="0" sz="2600" spc="2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arrays.</a:t>
            </a:r>
            <a:r>
              <a:rPr dirty="0" sz="2600" spc="2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2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binary</a:t>
            </a:r>
            <a:r>
              <a:rPr dirty="0" sz="2600" spc="2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  <a:p>
            <a:pPr marL="342899" marR="0">
              <a:lnSpc>
                <a:spcPts val="3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z="2600" spc="109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2600" spc="11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dirty="0" sz="2600" spc="111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2600" spc="110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dirty="0" sz="2600" spc="11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dirty="0" sz="2600" spc="1118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sorted</a:t>
            </a:r>
            <a:r>
              <a:rPr dirty="0" sz="2600" spc="1127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dirty="0" sz="2600" spc="11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42899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eliminates</a:t>
            </a:r>
            <a:r>
              <a:rPr dirty="0" sz="2600" spc="45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2600" spc="46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half</a:t>
            </a:r>
            <a:r>
              <a:rPr dirty="0" sz="2600" spc="46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46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4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dirty="0" sz="2600" spc="4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 spc="46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4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4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being</a:t>
            </a:r>
          </a:p>
          <a:p>
            <a:pPr marL="342899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searched</a:t>
            </a:r>
            <a:r>
              <a:rPr dirty="0" sz="2600" spc="-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after</a:t>
            </a: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26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comparison.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7870" y="389415"/>
            <a:ext cx="3273836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Binary</a:t>
            </a:r>
            <a:r>
              <a:rPr dirty="0" sz="3600" spc="-1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59663"/>
            <a:ext cx="2097826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Example: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1954" y="580580"/>
            <a:ext cx="8899285" cy="11741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45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Computational</a:t>
            </a: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Complexity</a:t>
            </a:r>
            <a:r>
              <a:rPr dirty="0" sz="3400" spc="1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400" spc="-11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1530"/>
            <a:ext cx="9440460" cy="20065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500" spc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Note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Computational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Complexity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 spc="-18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spc="-11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</a:p>
          <a:p>
            <a:pPr marL="342899" marR="0">
              <a:lnSpc>
                <a:spcPts val="30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500" spc="-11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spc="-12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maximum</a:t>
            </a:r>
            <a:r>
              <a:rPr dirty="0" sz="2500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5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comparisons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5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r>
              <a:rPr dirty="0" sz="25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2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342899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25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40">
                <a:solidFill>
                  <a:srgbClr val="000000"/>
                </a:solidFill>
                <a:latin typeface="Calibri"/>
                <a:cs typeface="Calibri"/>
              </a:rPr>
              <a:t>array.</a:t>
            </a:r>
            <a:r>
              <a:rPr dirty="0" sz="2500" spc="4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4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r>
              <a:rPr dirty="0" sz="2500" spc="-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5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5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visiting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8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5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dirty="0" sz="25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342899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20">
                <a:solidFill>
                  <a:srgbClr val="000000"/>
                </a:solidFill>
                <a:latin typeface="Calibri"/>
                <a:cs typeface="Calibri"/>
              </a:rPr>
              <a:t>worst</a:t>
            </a:r>
            <a:r>
              <a:rPr dirty="0" sz="25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case,</a:t>
            </a:r>
            <a:r>
              <a:rPr dirty="0" sz="25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then,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5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comparisons</a:t>
            </a:r>
            <a:r>
              <a:rPr dirty="0" sz="25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25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is: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7694" y="3242111"/>
            <a:ext cx="4563768" cy="8632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n-1;</a:t>
            </a:r>
            <a:r>
              <a:rPr dirty="0" sz="2500" spc="548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(n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500" spc="-11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array)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3699565"/>
            <a:ext cx="1685865" cy="8632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Example: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4156765"/>
            <a:ext cx="8681811" cy="8632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500" spc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given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5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8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5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ff0000"/>
                </a:solidFill>
                <a:latin typeface="Calibri"/>
                <a:cs typeface="Calibri"/>
              </a:rPr>
              <a:t>1024</a:t>
            </a:r>
            <a:r>
              <a:rPr dirty="0" sz="25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ff0000"/>
                </a:solidFill>
                <a:latin typeface="Calibri"/>
                <a:cs typeface="Calibri"/>
              </a:rPr>
              <a:t>elements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25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25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maximum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1539" y="4537765"/>
            <a:ext cx="8962901" cy="13204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5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comparisons</a:t>
            </a:r>
            <a:r>
              <a:rPr dirty="0" sz="25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25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is:</a:t>
            </a:r>
          </a:p>
          <a:p>
            <a:pPr marL="0" marR="0">
              <a:lnSpc>
                <a:spcPts val="3049"/>
              </a:lnSpc>
              <a:spcBef>
                <a:spcPts val="550"/>
              </a:spcBef>
              <a:spcAft>
                <a:spcPts val="0"/>
              </a:spcAft>
            </a:pP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n-1</a:t>
            </a:r>
            <a:r>
              <a:rPr dirty="0" sz="2500" spc="-23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1023</a:t>
            </a:r>
            <a:r>
              <a:rPr dirty="0" sz="2500" spc="1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(As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spc="-14" b="1" i="1">
                <a:solidFill>
                  <a:srgbClr val="ff0000"/>
                </a:solidFill>
                <a:latin typeface="Calibri"/>
                <a:cs typeface="Calibri"/>
              </a:rPr>
              <a:t>many</a:t>
            </a:r>
            <a:r>
              <a:rPr dirty="0" sz="2500" spc="11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1023</a:t>
            </a:r>
            <a:r>
              <a:rPr dirty="0" sz="2500" spc="1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comparisons</a:t>
            </a:r>
            <a:r>
              <a:rPr dirty="0" sz="2500" spc="-1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may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required)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7265" y="580580"/>
            <a:ext cx="8965747" cy="11741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45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Computational</a:t>
            </a: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Complexity</a:t>
            </a:r>
            <a:r>
              <a:rPr dirty="0" sz="3400" spc="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Binary</a:t>
            </a:r>
            <a:r>
              <a:rPr dirty="0" sz="3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400" spc="-1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1530"/>
            <a:ext cx="9256024" cy="4140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500" spc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spc="12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Computational</a:t>
            </a:r>
            <a:r>
              <a:rPr dirty="0" sz="2500" spc="1235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Complexity</a:t>
            </a:r>
            <a:r>
              <a:rPr dirty="0" sz="2500" spc="1248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 spc="1222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spc="1222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Binary</a:t>
            </a:r>
            <a:r>
              <a:rPr dirty="0" sz="2500" spc="1227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  <a:p>
            <a:pPr marL="342899" marR="0">
              <a:lnSpc>
                <a:spcPts val="30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z="2500" spc="972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500" spc="984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Calibri"/>
                <a:cs typeface="Calibri"/>
              </a:rPr>
              <a:t>measured</a:t>
            </a:r>
            <a:r>
              <a:rPr dirty="0" sz="2500" spc="990" b="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500" spc="98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spc="10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maximum</a:t>
            </a:r>
            <a:r>
              <a:rPr dirty="0" sz="2500" spc="100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8">
                <a:solidFill>
                  <a:srgbClr val="000000"/>
                </a:solidFill>
                <a:latin typeface="Calibri"/>
                <a:cs typeface="Calibri"/>
              </a:rPr>
              <a:t>(worst</a:t>
            </a:r>
            <a:r>
              <a:rPr dirty="0" sz="2500" spc="100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case)</a:t>
            </a:r>
          </a:p>
          <a:p>
            <a:pPr marL="342899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500" spc="17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 spc="17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Comparisons</a:t>
            </a:r>
            <a:r>
              <a:rPr dirty="0" sz="2500" spc="177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500" spc="177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performs</a:t>
            </a:r>
            <a:r>
              <a:rPr dirty="0" sz="2500" spc="17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28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500" spc="18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searching</a:t>
            </a:r>
          </a:p>
          <a:p>
            <a:pPr marL="342899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operations.</a:t>
            </a:r>
            <a:r>
              <a:rPr dirty="0" sz="2500" spc="6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spc="6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searched</a:t>
            </a:r>
            <a:r>
              <a:rPr dirty="0" sz="2500" spc="6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2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500" spc="6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500" spc="6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divided</a:t>
            </a:r>
            <a:r>
              <a:rPr dirty="0" sz="2500" spc="60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500" spc="6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2500" spc="60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28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500" spc="6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</a:p>
          <a:p>
            <a:pPr marL="342899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comparison/iteration.</a:t>
            </a:r>
            <a:r>
              <a:rPr dirty="0" sz="2500" spc="2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5">
                <a:solidFill>
                  <a:srgbClr val="000000"/>
                </a:solidFill>
                <a:latin typeface="Calibri"/>
                <a:cs typeface="Calibri"/>
              </a:rPr>
              <a:t>Therefore,</a:t>
            </a:r>
            <a:r>
              <a:rPr dirty="0" sz="2500" spc="29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spc="2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maximum</a:t>
            </a:r>
            <a:r>
              <a:rPr dirty="0" sz="2500" spc="27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500" spc="29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342899" marR="0">
              <a:lnSpc>
                <a:spcPts val="30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comparisons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measured</a:t>
            </a:r>
            <a:r>
              <a:rPr dirty="0" sz="25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000000"/>
                </a:solidFill>
                <a:latin typeface="Calibri"/>
                <a:cs typeface="Calibri"/>
              </a:rPr>
              <a:t>by:</a:t>
            </a:r>
          </a:p>
          <a:p>
            <a:pPr marL="914654" marR="0">
              <a:lnSpc>
                <a:spcPts val="3046"/>
              </a:lnSpc>
              <a:spcBef>
                <a:spcPts val="553"/>
              </a:spcBef>
              <a:spcAft>
                <a:spcPts val="0"/>
              </a:spcAft>
            </a:pP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log(n);</a:t>
            </a:r>
            <a:r>
              <a:rPr dirty="0" sz="2500" spc="-2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where</a:t>
            </a:r>
            <a:r>
              <a:rPr dirty="0" sz="2500" spc="-1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2500" spc="-11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500" spc="11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500" spc="-12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500" spc="-11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500" spc="-12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</a:p>
          <a:p>
            <a:pPr marL="0" marR="0">
              <a:lnSpc>
                <a:spcPts val="3046"/>
              </a:lnSpc>
              <a:spcBef>
                <a:spcPts val="553"/>
              </a:spcBef>
              <a:spcAft>
                <a:spcPts val="0"/>
              </a:spcAft>
            </a:pP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Example:</a:t>
            </a:r>
          </a:p>
          <a:p>
            <a:pPr marL="0" marR="0">
              <a:lnSpc>
                <a:spcPts val="3049"/>
              </a:lnSpc>
              <a:spcBef>
                <a:spcPts val="55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500" spc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500" spc="2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500" spc="2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given</a:t>
            </a:r>
            <a:r>
              <a:rPr dirty="0" sz="2500" spc="2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sorted</a:t>
            </a:r>
            <a:r>
              <a:rPr dirty="0" sz="2500" spc="28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2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500" spc="2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1024</a:t>
            </a:r>
            <a:r>
              <a:rPr dirty="0" sz="2500" spc="2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elements,</a:t>
            </a:r>
            <a:r>
              <a:rPr dirty="0" sz="2500" spc="2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dirty="0" sz="2500" spc="2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spc="2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maximum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539" y="5300095"/>
            <a:ext cx="5286261" cy="8632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5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comparisons</a:t>
            </a:r>
            <a:r>
              <a:rPr dirty="0" sz="25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25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is: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91666" y="5757295"/>
            <a:ext cx="7357198" cy="8632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log(1024)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(only</a:t>
            </a:r>
            <a:r>
              <a:rPr dirty="0" sz="2500" spc="-23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dirty="0" sz="2500" spc="1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comparisons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ff0000"/>
                </a:solidFill>
                <a:latin typeface="Calibri"/>
                <a:cs typeface="Calibri"/>
              </a:rPr>
              <a:t>enough)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98265" y="3122352"/>
            <a:ext cx="3184315" cy="1521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Thank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-18">
                <a:solidFill>
                  <a:srgbClr val="000000"/>
                </a:solidFill>
                <a:latin typeface="Calibri"/>
                <a:cs typeface="Calibri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9657" y="6446511"/>
            <a:ext cx="383719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58158" y="565056"/>
            <a:ext cx="1730126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33" b="1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0663"/>
            <a:ext cx="9253516" cy="2088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18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19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600" spc="1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very</a:t>
            </a:r>
            <a:r>
              <a:rPr dirty="0" sz="2600" spc="1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basic</a:t>
            </a:r>
            <a:r>
              <a:rPr dirty="0" sz="2600" spc="1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600" spc="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structure</a:t>
            </a:r>
            <a:r>
              <a:rPr dirty="0" sz="2600" spc="19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representing</a:t>
            </a:r>
            <a:r>
              <a:rPr dirty="0" sz="2600" spc="19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600" spc="18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group</a:t>
            </a:r>
          </a:p>
          <a:p>
            <a:pPr marL="342899" marR="0">
              <a:lnSpc>
                <a:spcPts val="3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98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2600" spc="97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elements,</a:t>
            </a:r>
            <a:r>
              <a:rPr dirty="0" sz="2600" spc="100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accessed</a:t>
            </a:r>
            <a:r>
              <a:rPr dirty="0" sz="2600" spc="98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600" spc="100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index.</a:t>
            </a:r>
            <a:r>
              <a:rPr dirty="0" sz="2600" spc="98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3" b="1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100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4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  <a:p>
            <a:pPr marL="342899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structure</a:t>
            </a:r>
            <a:r>
              <a:rPr dirty="0" sz="2600" spc="2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600" spc="23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600" spc="23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effectively</a:t>
            </a:r>
            <a:r>
              <a:rPr dirty="0" sz="2600" spc="22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4" b="1">
                <a:solidFill>
                  <a:srgbClr val="000000"/>
                </a:solidFill>
                <a:latin typeface="Calibri"/>
                <a:cs typeface="Calibri"/>
              </a:rPr>
              <a:t>stored</a:t>
            </a:r>
            <a:r>
              <a:rPr dirty="0" sz="2600" spc="24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inside</a:t>
            </a:r>
            <a:r>
              <a:rPr dirty="0" sz="2600" spc="2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22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</a:p>
          <a:p>
            <a:pPr marL="342899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 spc="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provides</a:t>
            </a:r>
            <a:r>
              <a:rPr dirty="0" sz="26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1">
                <a:solidFill>
                  <a:srgbClr val="000000"/>
                </a:solidFill>
                <a:latin typeface="Calibri"/>
                <a:cs typeface="Calibri"/>
              </a:rPr>
              <a:t>fast</a:t>
            </a:r>
            <a:r>
              <a:rPr dirty="0" sz="26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26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3780994"/>
            <a:ext cx="2433510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Advantages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539" y="4217545"/>
            <a:ext cx="8860631" cy="18100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RRHFWQ+SegoeUIEmoji"/>
                <a:cs typeface="RRHFWQ+SegoeUIEmoji"/>
              </a:rPr>
              <a:t>✔</a:t>
            </a:r>
            <a:r>
              <a:rPr dirty="0" sz="2600" spc="-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overhead</a:t>
            </a: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per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element.</a:t>
            </a:r>
          </a:p>
          <a:p>
            <a:pPr marL="0" marR="0">
              <a:lnSpc>
                <a:spcPts val="3463"/>
              </a:lnSpc>
              <a:spcBef>
                <a:spcPts val="23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RRHFWQ+SegoeUIEmoji"/>
                <a:cs typeface="RRHFWQ+SegoeUIEmoji"/>
              </a:rPr>
              <a:t>✔</a:t>
            </a:r>
            <a:r>
              <a:rPr dirty="0" sz="26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2600" spc="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26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600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6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6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accessed</a:t>
            </a:r>
            <a:r>
              <a:rPr dirty="0" sz="26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2600" spc="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O(1)</a:t>
            </a:r>
            <a:r>
              <a:rPr dirty="0" sz="26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</a:p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index.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58158" y="565056"/>
            <a:ext cx="1730126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33" b="1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0663"/>
            <a:ext cx="2421685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000000"/>
                </a:solidFill>
                <a:latin typeface="Calibri"/>
                <a:cs typeface="Calibri"/>
              </a:rPr>
              <a:t>Drawbacks: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539" y="2077595"/>
            <a:ext cx="8860825" cy="25231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RRHFWQ+SegoeUIEmoji"/>
                <a:cs typeface="RRHFWQ+SegoeUIEmoji"/>
              </a:rPr>
              <a:t>✔</a:t>
            </a:r>
            <a:r>
              <a:rPr dirty="0" sz="2600" spc="8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93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7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600" spc="9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structure</a:t>
            </a:r>
            <a:r>
              <a:rPr dirty="0" sz="2600" spc="9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9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2600" spc="9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completely</a:t>
            </a:r>
            <a:r>
              <a:rPr dirty="0" sz="2600" spc="9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dynamic.</a:t>
            </a:r>
          </a:p>
          <a:p>
            <a:pPr marL="0" marR="0">
              <a:lnSpc>
                <a:spcPts val="30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Many</a:t>
            </a:r>
            <a:r>
              <a:rPr dirty="0" sz="2600" spc="1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programming</a:t>
            </a:r>
            <a:r>
              <a:rPr dirty="0" sz="2600" spc="1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languages</a:t>
            </a:r>
            <a:r>
              <a:rPr dirty="0" sz="2600" spc="1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2600" spc="15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600" spc="1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opportunity</a:t>
            </a:r>
            <a:r>
              <a:rPr dirty="0" sz="2600" spc="1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allocate</a:t>
            </a:r>
            <a:r>
              <a:rPr dirty="0" sz="2600" spc="2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arrays</a:t>
            </a:r>
            <a:r>
              <a:rPr dirty="0" sz="2600" spc="3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600" spc="2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arbitrary</a:t>
            </a:r>
            <a:r>
              <a:rPr dirty="0" sz="2600" spc="29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7">
                <a:solidFill>
                  <a:srgbClr val="000000"/>
                </a:solidFill>
                <a:latin typeface="Calibri"/>
                <a:cs typeface="Calibri"/>
              </a:rPr>
              <a:t>size</a:t>
            </a:r>
            <a:r>
              <a:rPr dirty="0" sz="2600" spc="29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(dynamically</a:t>
            </a:r>
            <a:r>
              <a:rPr dirty="0" sz="2600" spc="2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allocated</a:t>
            </a:r>
          </a:p>
          <a:p>
            <a:pPr marL="0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array),</a:t>
            </a:r>
            <a:r>
              <a:rPr dirty="0" sz="2600" spc="4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but</a:t>
            </a:r>
            <a:r>
              <a:rPr dirty="0" sz="2600" spc="4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2600" spc="4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600" spc="4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space</a:t>
            </a:r>
            <a:r>
              <a:rPr dirty="0" sz="2600" spc="4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4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2600" spc="4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up,</a:t>
            </a:r>
            <a:r>
              <a:rPr dirty="0" sz="2600" spc="4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600" spc="4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new</a:t>
            </a:r>
            <a:r>
              <a:rPr dirty="0" sz="2600" spc="4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4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3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greater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7">
                <a:solidFill>
                  <a:srgbClr val="000000"/>
                </a:solidFill>
                <a:latin typeface="Calibri"/>
                <a:cs typeface="Calibri"/>
              </a:rPr>
              <a:t>size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must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allocated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old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7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copied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539" y="4613785"/>
            <a:ext cx="8860765" cy="17307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RRHFWQ+SegoeUIEmoji"/>
                <a:cs typeface="RRHFWQ+SegoeUIEmoji"/>
              </a:rPr>
              <a:t>✔</a:t>
            </a:r>
            <a:r>
              <a:rPr dirty="0" sz="2600" spc="5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Insertion</a:t>
            </a:r>
            <a:r>
              <a:rPr dirty="0" sz="2600" spc="5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 spc="5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deletion</a:t>
            </a:r>
            <a:r>
              <a:rPr dirty="0" sz="2600" spc="5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58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600" spc="5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2600" spc="57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 spc="57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58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3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  <a:p>
            <a:pPr marL="0" marR="0">
              <a:lnSpc>
                <a:spcPts val="30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requires</a:t>
            </a:r>
            <a:r>
              <a:rPr dirty="0" sz="2600" spc="4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47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shift</a:t>
            </a:r>
            <a:r>
              <a:rPr dirty="0" sz="2600" spc="4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O(n)</a:t>
            </a:r>
            <a:r>
              <a:rPr dirty="0" sz="2600" spc="4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dirty="0" sz="2600" spc="45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600" spc="4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average,</a:t>
            </a:r>
            <a:r>
              <a:rPr dirty="0" sz="2600" spc="4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dirty="0" sz="2600" spc="44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2600" spc="45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0" marR="0">
              <a:lnSpc>
                <a:spcPts val="3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size</a:t>
            </a: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40">
                <a:solidFill>
                  <a:srgbClr val="000000"/>
                </a:solidFill>
                <a:latin typeface="Calibri"/>
                <a:cs typeface="Calibri"/>
              </a:rPr>
              <a:t>array.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9342" y="306237"/>
            <a:ext cx="7893581" cy="1106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spc="-14">
                <a:solidFill>
                  <a:srgbClr val="000000"/>
                </a:solidFill>
                <a:latin typeface="Calibri"/>
                <a:cs typeface="Calibri"/>
              </a:rPr>
              <a:t>Representation</a:t>
            </a:r>
            <a:r>
              <a:rPr dirty="0" sz="32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spc="-28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32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3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3543249"/>
            <a:ext cx="7941890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Calculate</a:t>
            </a:r>
            <a:r>
              <a:rPr dirty="0" sz="26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  <a:r>
              <a:rPr dirty="0" sz="26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26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2600" spc="-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array: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4494225"/>
            <a:ext cx="8018912" cy="18503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2899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w=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2">
                <a:solidFill>
                  <a:srgbClr val="000000"/>
                </a:solidFill>
                <a:latin typeface="Calibri"/>
                <a:cs typeface="Calibri"/>
              </a:rPr>
              <a:t>size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6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  <a:p>
            <a:pPr marL="342899" marR="0">
              <a:lnSpc>
                <a:spcPts val="3181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Base(A)=</a:t>
            </a:r>
            <a:r>
              <a:rPr dirty="0" sz="26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  <a:r>
              <a:rPr dirty="0" sz="2600" spc="-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2">
                <a:solidFill>
                  <a:srgbClr val="000000"/>
                </a:solidFill>
                <a:latin typeface="Calibri"/>
                <a:cs typeface="Calibri"/>
              </a:rPr>
              <a:t>first</a:t>
            </a:r>
            <a:r>
              <a:rPr dirty="0" sz="26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26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  <a:p>
            <a:pPr marL="0" marR="0">
              <a:lnSpc>
                <a:spcPts val="3178"/>
              </a:lnSpc>
              <a:spcBef>
                <a:spcPts val="567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-12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6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example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A[5]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17381" y="6446511"/>
            <a:ext cx="305996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9342" y="306237"/>
            <a:ext cx="7893581" cy="1106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spc="-14">
                <a:solidFill>
                  <a:srgbClr val="000000"/>
                </a:solidFill>
                <a:latin typeface="Calibri"/>
                <a:cs typeface="Calibri"/>
              </a:rPr>
              <a:t>Representation</a:t>
            </a:r>
            <a:r>
              <a:rPr dirty="0" sz="32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spc="-28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32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3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40663"/>
            <a:ext cx="4009188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Two-dimensional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0000"/>
                </a:solidFill>
                <a:latin typeface="Calibri"/>
                <a:cs typeface="Calibri"/>
              </a:rPr>
              <a:t>array: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17381" y="6446511"/>
            <a:ext cx="305996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17381" y="6446511"/>
            <a:ext cx="305996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1604" y="565056"/>
            <a:ext cx="4467590" cy="124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10" b="1">
                <a:solidFill>
                  <a:srgbClr val="000000"/>
                </a:solidFill>
                <a:latin typeface="Calibri"/>
                <a:cs typeface="Calibri"/>
              </a:rPr>
              <a:t>Operations</a:t>
            </a:r>
            <a:r>
              <a:rPr dirty="0" sz="3600" spc="2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3600" spc="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spc="-34" b="1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640663"/>
            <a:ext cx="9210009" cy="2722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1-</a:t>
            </a:r>
            <a:r>
              <a:rPr dirty="0" sz="2600" spc="187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8" b="1">
                <a:solidFill>
                  <a:srgbClr val="ff0000"/>
                </a:solidFill>
                <a:latin typeface="Calibri"/>
                <a:cs typeface="Calibri"/>
              </a:rPr>
              <a:t>Traversing:</a:t>
            </a:r>
            <a:r>
              <a:rPr dirty="0" sz="2600" spc="22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means</a:t>
            </a:r>
            <a:r>
              <a:rPr dirty="0" sz="2600" spc="19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5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22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visit</a:t>
            </a:r>
            <a:r>
              <a:rPr dirty="0" sz="2600" spc="19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2600" spc="18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19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dirty="0" sz="2600" spc="19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18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20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5" b="1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  <a:p>
            <a:pPr marL="0" marR="0">
              <a:lnSpc>
                <a:spcPts val="3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 spc="1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operation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called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2">
                <a:solidFill>
                  <a:srgbClr val="000000"/>
                </a:solidFill>
                <a:latin typeface="Calibri"/>
                <a:cs typeface="Calibri"/>
              </a:rPr>
              <a:t>traversing.</a:t>
            </a:r>
          </a:p>
          <a:p>
            <a:pPr marL="0" marR="0">
              <a:lnSpc>
                <a:spcPts val="3178"/>
              </a:lnSpc>
              <a:spcBef>
                <a:spcPts val="515"/>
              </a:spcBef>
              <a:spcAft>
                <a:spcPts val="0"/>
              </a:spcAft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2-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Insertion: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means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5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3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put</a:t>
            </a:r>
            <a:r>
              <a:rPr dirty="0" sz="2600" spc="1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values</a:t>
            </a:r>
            <a:r>
              <a:rPr dirty="0" sz="2600" spc="1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 b="1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2600" spc="2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5" b="1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  <a:p>
            <a:pPr marL="0" marR="0">
              <a:lnSpc>
                <a:spcPts val="3178"/>
              </a:lnSpc>
              <a:spcBef>
                <a:spcPts val="565"/>
              </a:spcBef>
              <a:spcAft>
                <a:spcPts val="0"/>
              </a:spcAft>
            </a:pP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3-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Deletion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Remove:</a:t>
            </a:r>
            <a:r>
              <a:rPr dirty="0" sz="2600" spc="-1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5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0000"/>
                </a:solidFill>
                <a:latin typeface="Calibri"/>
                <a:cs typeface="Calibri"/>
              </a:rPr>
              <a:t>delete</a:t>
            </a:r>
            <a:r>
              <a:rPr dirty="0" sz="2600" spc="3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2600" spc="1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600" spc="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43" b="1">
                <a:solidFill>
                  <a:srgbClr val="000000"/>
                </a:solidFill>
                <a:latin typeface="Calibri"/>
                <a:cs typeface="Calibri"/>
              </a:rPr>
              <a:t>array.</a:t>
            </a:r>
          </a:p>
          <a:p>
            <a:pPr marL="0" marR="0">
              <a:lnSpc>
                <a:spcPts val="3181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4-</a:t>
            </a:r>
            <a:r>
              <a:rPr dirty="0" sz="2600" spc="77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Sorting:</a:t>
            </a:r>
            <a:r>
              <a:rPr dirty="0" sz="2600" spc="78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Re-arrangement</a:t>
            </a:r>
            <a:r>
              <a:rPr dirty="0" sz="2600" spc="79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76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values</a:t>
            </a:r>
            <a:r>
              <a:rPr dirty="0" sz="2600" spc="79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 spc="78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600" spc="77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3" b="1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8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 spc="76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40" y="3860241"/>
            <a:ext cx="8686959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dirty="0" sz="2600" spc="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(Ascending</a:t>
            </a:r>
            <a:r>
              <a:rPr dirty="0" sz="26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Descending)</a:t>
            </a:r>
            <a:r>
              <a:rPr dirty="0" sz="26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called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sorting.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040" y="4335729"/>
            <a:ext cx="9605782" cy="16918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ff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5-</a:t>
            </a:r>
            <a:r>
              <a:rPr dirty="0" sz="2600" spc="7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Searching:</a:t>
            </a:r>
            <a:r>
              <a:rPr dirty="0" sz="2600" spc="7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75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dirty="0" sz="2600" spc="75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74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finding</a:t>
            </a:r>
            <a:r>
              <a:rPr dirty="0" sz="2600" spc="73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74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location</a:t>
            </a:r>
            <a:r>
              <a:rPr dirty="0" sz="2600" spc="75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74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342900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particular</a:t>
            </a:r>
            <a:r>
              <a:rPr dirty="0" sz="2600" spc="4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2600" spc="41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600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  <a:r>
              <a:rPr dirty="0" sz="2600" spc="5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6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called</a:t>
            </a:r>
            <a:r>
              <a:rPr dirty="0" sz="26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searching.</a:t>
            </a:r>
            <a:r>
              <a:rPr dirty="0" sz="26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26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2">
                <a:solidFill>
                  <a:srgbClr val="000000"/>
                </a:solidFill>
                <a:latin typeface="Calibri"/>
                <a:cs typeface="Calibri"/>
              </a:rPr>
              <a:t>are</a:t>
            </a:r>
          </a:p>
          <a:p>
            <a:pPr marL="342900" marR="0">
              <a:lnSpc>
                <a:spcPts val="3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two</a:t>
            </a:r>
            <a:r>
              <a:rPr dirty="0" sz="26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popular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searching</a:t>
            </a:r>
            <a:r>
              <a:rPr dirty="0" sz="26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techniques/mechanisms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240" y="5604028"/>
            <a:ext cx="2560247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ff"/>
                </a:solidFill>
                <a:latin typeface="BOKLOT+ArialMT"/>
                <a:cs typeface="BOKLOT+ArialMT"/>
              </a:rPr>
              <a:t>–</a:t>
            </a:r>
            <a:r>
              <a:rPr dirty="0" sz="2600" spc="16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Linear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search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7240" y="6079516"/>
            <a:ext cx="2587679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ff"/>
                </a:solidFill>
                <a:latin typeface="BOKLOT+ArialMT"/>
                <a:cs typeface="BOKLOT+ArialMT"/>
              </a:rPr>
              <a:t>–</a:t>
            </a:r>
            <a:r>
              <a:rPr dirty="0" sz="2600" spc="16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Binary</a:t>
            </a:r>
            <a:r>
              <a:rPr dirty="0" sz="26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search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17381" y="6446511"/>
            <a:ext cx="305996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2589" y="213611"/>
            <a:ext cx="5517337" cy="12442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37" b="1">
                <a:solidFill>
                  <a:srgbClr val="000000"/>
                </a:solidFill>
                <a:latin typeface="Calibri"/>
                <a:cs typeface="Calibri"/>
              </a:rPr>
              <a:t>Traversing</a:t>
            </a:r>
            <a:r>
              <a:rPr dirty="0" sz="3600" spc="28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spc="-33" b="1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31063"/>
            <a:ext cx="9253631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600" spc="1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means</a:t>
            </a:r>
            <a:r>
              <a:rPr dirty="0" sz="2600" spc="1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2600" spc="1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2600" spc="1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visiting</a:t>
            </a:r>
            <a:r>
              <a:rPr dirty="0" sz="2600" spc="1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2600" spc="13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2600" spc="1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600" spc="1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1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3">
                <a:solidFill>
                  <a:srgbClr val="000000"/>
                </a:solidFill>
                <a:latin typeface="Calibri"/>
                <a:cs typeface="Calibri"/>
              </a:rPr>
              <a:t>array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1539" y="1427302"/>
            <a:ext cx="2240632" cy="898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exactly</a:t>
            </a:r>
            <a:r>
              <a:rPr dirty="0" sz="26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once;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1902500"/>
            <a:ext cx="9255441" cy="20883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ff0000"/>
                </a:solidFill>
                <a:latin typeface="BOKLOT+ArialMT"/>
                <a:cs typeface="BOKLOT+ArialMT"/>
              </a:rPr>
              <a:t>•</a:t>
            </a:r>
            <a:r>
              <a:rPr dirty="0" sz="2600" spc="113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Let</a:t>
            </a:r>
            <a:r>
              <a:rPr dirty="0" sz="2600" spc="67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28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dirty="0" sz="2600" spc="-87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600" spc="72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2600" spc="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dirty="0" sz="2600" spc="83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stored</a:t>
            </a:r>
            <a:r>
              <a:rPr dirty="0" sz="2600" spc="8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600" spc="58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600" spc="66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dirty="0" sz="2600" spc="-157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600" spc="62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3">
                <a:solidFill>
                  <a:srgbClr val="ff0000"/>
                </a:solidFill>
                <a:latin typeface="Calibri"/>
                <a:cs typeface="Calibri"/>
              </a:rPr>
              <a:t>memory.</a:t>
            </a:r>
            <a:r>
              <a:rPr dirty="0" sz="2600" spc="87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600" spc="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34">
                <a:solidFill>
                  <a:srgbClr val="000000"/>
                </a:solidFill>
                <a:latin typeface="Calibri"/>
                <a:cs typeface="Calibri"/>
              </a:rPr>
              <a:t>we</a:t>
            </a:r>
          </a:p>
          <a:p>
            <a:pPr marL="342899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1">
                <a:solidFill>
                  <a:srgbClr val="000000"/>
                </a:solidFill>
                <a:latin typeface="Calibri"/>
                <a:cs typeface="Calibri"/>
              </a:rPr>
              <a:t>want</a:t>
            </a:r>
            <a:r>
              <a:rPr dirty="0" sz="2600" spc="16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8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17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dirty="0" sz="2600" spc="16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600" spc="1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14">
                <a:solidFill>
                  <a:srgbClr val="000000"/>
                </a:solidFill>
                <a:latin typeface="Calibri"/>
                <a:cs typeface="Calibri"/>
              </a:rPr>
              <a:t>contents</a:t>
            </a:r>
            <a:r>
              <a:rPr dirty="0" sz="2600" spc="17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1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17" i="1">
                <a:solidFill>
                  <a:srgbClr val="000000"/>
                </a:solidFill>
                <a:latin typeface="Calibri"/>
                <a:cs typeface="Calibri"/>
              </a:rPr>
              <a:t>‘</a:t>
            </a:r>
            <a:r>
              <a:rPr dirty="0" sz="2600" spc="-136" i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600" spc="-252" i="1">
                <a:solidFill>
                  <a:srgbClr val="000000"/>
                </a:solidFill>
                <a:latin typeface="Calibri"/>
                <a:cs typeface="Calibri"/>
              </a:rPr>
              <a:t>’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2600" spc="93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600" spc="9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2600" spc="82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-31" i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600" spc="147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600" spc="9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traversed</a:t>
            </a:r>
          </a:p>
          <a:p>
            <a:pPr marL="342899" marR="0">
              <a:lnSpc>
                <a:spcPts val="31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i.e.</a:t>
            </a:r>
            <a:r>
              <a:rPr dirty="0" sz="2600" spc="8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600" spc="807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accessing</a:t>
            </a:r>
            <a:r>
              <a:rPr dirty="0" sz="2600" spc="802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600" spc="794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2600" spc="8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2600" spc="8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2600" spc="814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600" spc="8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600" spc="-204" i="1">
                <a:solidFill>
                  <a:srgbClr val="000000"/>
                </a:solidFill>
                <a:latin typeface="Calibri"/>
                <a:cs typeface="Calibri"/>
              </a:rPr>
              <a:t>‘</a:t>
            </a:r>
            <a:r>
              <a:rPr dirty="0" sz="2600" spc="-148" i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’</a:t>
            </a:r>
          </a:p>
          <a:p>
            <a:pPr marL="342899" marR="0"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2" i="1">
                <a:solidFill>
                  <a:srgbClr val="000000"/>
                </a:solidFill>
                <a:latin typeface="Calibri"/>
                <a:cs typeface="Calibri"/>
              </a:rPr>
              <a:t>exactly</a:t>
            </a:r>
            <a:r>
              <a:rPr dirty="0" sz="2600" spc="-79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00"/>
                </a:solidFill>
                <a:latin typeface="Calibri"/>
                <a:cs typeface="Calibri"/>
              </a:rPr>
              <a:t>once.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17381" y="6446511"/>
            <a:ext cx="305996" cy="415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2020-08-11T06:47:18-05:00</dcterms:modified>
</cp:coreProperties>
</file>