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62" r:id="rId4"/>
    <p:sldId id="263" r:id="rId5"/>
    <p:sldId id="264" r:id="rId6"/>
    <p:sldId id="265" r:id="rId7"/>
    <p:sldId id="258" r:id="rId8"/>
    <p:sldId id="259" r:id="rId9"/>
    <p:sldId id="260" r:id="rId10"/>
    <p:sldId id="261" r:id="rId11"/>
    <p:sldId id="267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152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7570-88B5-440E-A401-226094D4498F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E41-0ECF-4421-B1F7-72BEF88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7570-88B5-440E-A401-226094D4498F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E41-0ECF-4421-B1F7-72BEF88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7570-88B5-440E-A401-226094D4498F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E41-0ECF-4421-B1F7-72BEF88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7570-88B5-440E-A401-226094D4498F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E41-0ECF-4421-B1F7-72BEF88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7570-88B5-440E-A401-226094D4498F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E41-0ECF-4421-B1F7-72BEF88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7570-88B5-440E-A401-226094D4498F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E41-0ECF-4421-B1F7-72BEF88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7570-88B5-440E-A401-226094D4498F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E41-0ECF-4421-B1F7-72BEF88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7570-88B5-440E-A401-226094D4498F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E41-0ECF-4421-B1F7-72BEF88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7570-88B5-440E-A401-226094D4498F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E41-0ECF-4421-B1F7-72BEF88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7570-88B5-440E-A401-226094D4498F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E41-0ECF-4421-B1F7-72BEF88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7570-88B5-440E-A401-226094D4498F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E41-0ECF-4421-B1F7-72BEF88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47570-88B5-440E-A401-226094D4498F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51E41-0ECF-4421-B1F7-72BEF88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ray_data_structure" TargetMode="External"/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en.wikipedia.org/w/index.php?title=Homogeneous_data&amp;action=edit&amp;redlink=1" TargetMode="External"/><Relationship Id="rId4" Type="http://schemas.openxmlformats.org/officeDocument/2006/relationships/hyperlink" Target="https://en.wikipedia.org/wiki/Record_(computer_science)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mingwala.com/2013/07/median-n-numbers-c-program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 and Algorithm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IT-1201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endParaRPr lang="en-US" dirty="0" smtClean="0"/>
          </a:p>
          <a:p>
            <a:r>
              <a:rPr lang="en-US" dirty="0" smtClean="0"/>
              <a:t>yousuf@juniv.edu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>
            <a:noAutofit/>
          </a:bodyPr>
          <a:lstStyle/>
          <a:p>
            <a:r>
              <a:rPr lang="en-US" sz="2500" dirty="0" smtClean="0"/>
              <a:t>Example: </a:t>
            </a:r>
            <a:r>
              <a:rPr lang="en-US" sz="2500" dirty="0"/>
              <a:t>C Program to Store Information of Students Using </a:t>
            </a:r>
            <a:r>
              <a:rPr lang="en-US" sz="2500" dirty="0" smtClean="0"/>
              <a:t>Structure</a:t>
            </a:r>
            <a:endParaRPr lang="en-US" sz="25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66503"/>
            <a:ext cx="6553200" cy="5991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1" y="2137103"/>
            <a:ext cx="2590800" cy="2758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Representation of Records in memory: Parallel Array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>
                <a:latin typeface="+mj-lt"/>
              </a:rPr>
              <a:t>parallel arrays 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is a </a:t>
            </a:r>
            <a:r>
              <a:rPr lang="en-US" sz="2800" dirty="0">
                <a:latin typeface="+mj-lt"/>
                <a:hlinkClick r:id="rId2" tooltip="Data structure"/>
              </a:rPr>
              <a:t>data structure</a:t>
            </a:r>
            <a:r>
              <a:rPr lang="en-US" sz="2800" dirty="0">
                <a:latin typeface="+mj-lt"/>
              </a:rPr>
              <a:t> for representing </a:t>
            </a:r>
            <a:r>
              <a:rPr lang="en-US" sz="2800" dirty="0" smtClean="0">
                <a:latin typeface="+mj-lt"/>
                <a:hlinkClick r:id="rId3" tooltip="Array data structure"/>
              </a:rPr>
              <a:t>arrays</a:t>
            </a:r>
            <a:r>
              <a:rPr lang="en-US" sz="2800" dirty="0">
                <a:latin typeface="+mj-lt"/>
              </a:rPr>
              <a:t> of </a:t>
            </a:r>
            <a:r>
              <a:rPr lang="en-US" sz="2800" dirty="0">
                <a:latin typeface="+mj-lt"/>
                <a:hlinkClick r:id="rId4" tooltip="Record (computer science)"/>
              </a:rPr>
              <a:t>records</a:t>
            </a:r>
            <a:r>
              <a:rPr lang="en-US" sz="2800" dirty="0">
                <a:latin typeface="+mj-lt"/>
              </a:rPr>
              <a:t>. </a:t>
            </a:r>
            <a:endParaRPr lang="en-US" sz="2800" dirty="0" smtClean="0">
              <a:latin typeface="+mj-lt"/>
            </a:endParaRPr>
          </a:p>
          <a:p>
            <a:pPr algn="just"/>
            <a:r>
              <a:rPr lang="en-US" sz="2800" dirty="0" smtClean="0">
                <a:latin typeface="+mj-lt"/>
              </a:rPr>
              <a:t>It </a:t>
            </a:r>
            <a:r>
              <a:rPr lang="en-US" sz="2800" dirty="0">
                <a:latin typeface="+mj-lt"/>
              </a:rPr>
              <a:t>keeps a separate, </a:t>
            </a:r>
            <a:r>
              <a:rPr lang="en-US" sz="2800" dirty="0">
                <a:latin typeface="+mj-lt"/>
                <a:hlinkClick r:id="rId5" tooltip="Homogeneous data (page does not exist)"/>
              </a:rPr>
              <a:t>homogeneous data</a:t>
            </a:r>
            <a:r>
              <a:rPr lang="en-US" sz="2800" dirty="0">
                <a:latin typeface="+mj-lt"/>
              </a:rPr>
              <a:t> array for each field of the record, each having the same number of elements</a:t>
            </a:r>
            <a:r>
              <a:rPr lang="en-US" sz="2800" dirty="0" smtClean="0">
                <a:latin typeface="+mj-lt"/>
              </a:rPr>
              <a:t>.</a:t>
            </a:r>
          </a:p>
          <a:p>
            <a:pPr algn="just">
              <a:buNone/>
            </a:pPr>
            <a:r>
              <a:rPr lang="en-US" sz="2800" dirty="0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For example: </a:t>
            </a:r>
          </a:p>
          <a:p>
            <a:pPr algn="just">
              <a:buNone/>
            </a:pP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Rectangle</a:t>
            </a:r>
          </a:p>
          <a:p>
            <a:pPr algn="just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	{ 	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studID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		char name[20];</a:t>
            </a:r>
          </a:p>
          <a:p>
            <a:pPr algn="just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		char major[10];</a:t>
            </a:r>
          </a:p>
          <a:p>
            <a:pPr algn="just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level;</a:t>
            </a:r>
          </a:p>
          <a:p>
            <a:pPr algn="just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algn="just"/>
            <a:endParaRPr lang="en-US" sz="26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400" y="5638800"/>
            <a:ext cx="8839200" cy="73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0" y="457200"/>
            <a:ext cx="3352800" cy="4111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Array of Structure</a:t>
            </a:r>
            <a:endParaRPr lang="en-US" sz="3200" b="1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01898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017376"/>
            <a:ext cx="6032810" cy="191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49296" y="2200349"/>
            <a:ext cx="3048000" cy="275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-79653"/>
            <a:ext cx="64008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clrscr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a[10],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float m;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("Enter the size of the array: ");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d",&amp;n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("Enter the elements:\n");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=0;i&lt;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n;i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d",&amp;a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if(n%2==0)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=(a[n-1/2]+(a[n/2]))/2;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m=a[n/2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nMedian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f",m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2819399"/>
            <a:ext cx="3886200" cy="192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429000" y="685800"/>
            <a:ext cx="5486400" cy="44627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300" dirty="0">
                <a:hlinkClick r:id="rId3"/>
              </a:rPr>
              <a:t>C program to find the median of n numbers</a:t>
            </a:r>
            <a:endParaRPr lang="en-US" sz="2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Insert an item into a linear array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solidFill>
                  <a:srgbClr val="FF0000"/>
                </a:solidFill>
              </a:rPr>
              <a:t>Let LA </a:t>
            </a:r>
            <a:r>
              <a:rPr lang="en-US" sz="2600" dirty="0"/>
              <a:t>is a Linear Array (unordered) with </a:t>
            </a:r>
            <a:r>
              <a:rPr lang="en-US" sz="2600" dirty="0">
                <a:solidFill>
                  <a:srgbClr val="FF0000"/>
                </a:solidFill>
              </a:rPr>
              <a:t>N elements </a:t>
            </a:r>
            <a:r>
              <a:rPr lang="en-US" sz="2600" dirty="0"/>
              <a:t>and K is a positive integer such </a:t>
            </a:r>
            <a:r>
              <a:rPr lang="en-US" sz="2600" dirty="0">
                <a:solidFill>
                  <a:srgbClr val="FF0000"/>
                </a:solidFill>
              </a:rPr>
              <a:t>that K&lt;=N</a:t>
            </a:r>
            <a:r>
              <a:rPr lang="en-US" sz="2600" dirty="0"/>
              <a:t>. </a:t>
            </a:r>
            <a:endParaRPr lang="en-US" sz="2600" dirty="0" smtClean="0"/>
          </a:p>
          <a:p>
            <a:pPr algn="just"/>
            <a:r>
              <a:rPr lang="en-US" sz="2600" dirty="0" smtClean="0"/>
              <a:t>Below </a:t>
            </a:r>
            <a:r>
              <a:rPr lang="en-US" sz="2600" dirty="0"/>
              <a:t>is the algorithm where </a:t>
            </a:r>
            <a:r>
              <a:rPr lang="en-US" sz="2600" dirty="0">
                <a:solidFill>
                  <a:srgbClr val="FF0000"/>
                </a:solidFill>
              </a:rPr>
              <a:t>ITEM</a:t>
            </a:r>
            <a:r>
              <a:rPr lang="en-US" sz="2600" dirty="0"/>
              <a:t> is inserted into the </a:t>
            </a:r>
            <a:r>
              <a:rPr lang="en-US" sz="2600" dirty="0" err="1">
                <a:solidFill>
                  <a:srgbClr val="FF0000"/>
                </a:solidFill>
              </a:rPr>
              <a:t>K</a:t>
            </a:r>
            <a:r>
              <a:rPr lang="en-US" sz="2600" baseline="30000" dirty="0" err="1">
                <a:solidFill>
                  <a:srgbClr val="FF0000"/>
                </a:solidFill>
              </a:rPr>
              <a:t>th</a:t>
            </a:r>
            <a:r>
              <a:rPr lang="en-US" sz="2600" dirty="0">
                <a:solidFill>
                  <a:srgbClr val="FF0000"/>
                </a:solidFill>
              </a:rPr>
              <a:t> position of LA </a:t>
            </a:r>
            <a:r>
              <a:rPr lang="en-US" sz="2600" dirty="0"/>
              <a:t>−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819400"/>
            <a:ext cx="5433581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2092"/>
            <a:ext cx="6096000" cy="6165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Insert an item into a linear array</a:t>
            </a:r>
            <a:endParaRPr lang="en-US" sz="3600" b="1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2057399"/>
            <a:ext cx="2971800" cy="3375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Delete </a:t>
            </a:r>
            <a:r>
              <a:rPr lang="en-US" sz="3600" b="1" dirty="0"/>
              <a:t>an existing </a:t>
            </a:r>
            <a:r>
              <a:rPr lang="en-US" sz="3600" b="1" dirty="0" smtClean="0"/>
              <a:t>item </a:t>
            </a:r>
            <a:r>
              <a:rPr lang="en-US" sz="3600" b="1" dirty="0"/>
              <a:t>from the array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Algorithm:</a:t>
            </a:r>
            <a:endParaRPr lang="en-US" sz="2600" dirty="0"/>
          </a:p>
          <a:p>
            <a:pPr algn="just">
              <a:buNone/>
            </a:pPr>
            <a:r>
              <a:rPr lang="en-US" sz="2600" dirty="0" smtClean="0"/>
              <a:t>	Consider </a:t>
            </a:r>
            <a:r>
              <a:rPr lang="en-US" sz="2600" dirty="0"/>
              <a:t>LA is a linear array with </a:t>
            </a:r>
            <a:r>
              <a:rPr lang="en-US" sz="2600" dirty="0">
                <a:solidFill>
                  <a:srgbClr val="FF0000"/>
                </a:solidFill>
              </a:rPr>
              <a:t>N elements </a:t>
            </a:r>
            <a:r>
              <a:rPr lang="en-US" sz="2600" dirty="0"/>
              <a:t>and K is a positive integer such </a:t>
            </a:r>
            <a:r>
              <a:rPr lang="en-US" sz="2600" dirty="0">
                <a:solidFill>
                  <a:srgbClr val="FF0000"/>
                </a:solidFill>
              </a:rPr>
              <a:t>that K&lt;=N</a:t>
            </a:r>
            <a:r>
              <a:rPr lang="en-US" sz="2600" dirty="0"/>
              <a:t>. Below is the algorithm to </a:t>
            </a:r>
            <a:r>
              <a:rPr lang="en-US" sz="2600" dirty="0">
                <a:solidFill>
                  <a:srgbClr val="FF0000"/>
                </a:solidFill>
              </a:rPr>
              <a:t>delete an element available at the </a:t>
            </a:r>
            <a:r>
              <a:rPr lang="en-US" sz="2600" dirty="0" err="1">
                <a:solidFill>
                  <a:srgbClr val="FF0000"/>
                </a:solidFill>
              </a:rPr>
              <a:t>K</a:t>
            </a:r>
            <a:r>
              <a:rPr lang="en-US" sz="2600" baseline="30000" dirty="0" err="1">
                <a:solidFill>
                  <a:srgbClr val="FF0000"/>
                </a:solidFill>
              </a:rPr>
              <a:t>th</a:t>
            </a:r>
            <a:r>
              <a:rPr lang="en-US" sz="2600" dirty="0">
                <a:solidFill>
                  <a:srgbClr val="FF0000"/>
                </a:solidFill>
              </a:rPr>
              <a:t> position of LA.</a:t>
            </a:r>
          </a:p>
          <a:p>
            <a:pPr algn="just"/>
            <a:endParaRPr lang="en-US" sz="26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200400"/>
            <a:ext cx="4651458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436230"/>
            <a:ext cx="5553075" cy="649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85504" y="2071687"/>
            <a:ext cx="3429000" cy="341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487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Delete </a:t>
            </a:r>
            <a:r>
              <a:rPr lang="en-US" sz="3600" b="1" dirty="0"/>
              <a:t>an existing </a:t>
            </a:r>
            <a:r>
              <a:rPr lang="en-US" sz="3600" b="1" dirty="0" smtClean="0"/>
              <a:t>item </a:t>
            </a:r>
            <a:r>
              <a:rPr lang="en-US" sz="3600" b="1" dirty="0"/>
              <a:t>from the array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Records or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A structure is a collection of logically related variables under a </a:t>
            </a:r>
            <a:r>
              <a:rPr lang="en-US" sz="2600" dirty="0" smtClean="0"/>
              <a:t>single unit/name</a:t>
            </a:r>
            <a:r>
              <a:rPr lang="en-US" sz="2600" dirty="0"/>
              <a:t>. </a:t>
            </a:r>
            <a:endParaRPr lang="en-US" sz="2600" dirty="0" smtClean="0"/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These </a:t>
            </a:r>
            <a:r>
              <a:rPr lang="en-US" sz="2600" dirty="0"/>
              <a:t>variables can be of different types, and each has a name which </a:t>
            </a:r>
            <a:r>
              <a:rPr lang="en-US" sz="2600" dirty="0" smtClean="0"/>
              <a:t>is used </a:t>
            </a:r>
            <a:r>
              <a:rPr lang="en-US" sz="2600" dirty="0"/>
              <a:t>to select it from the structure. </a:t>
            </a:r>
            <a:endParaRPr lang="en-US" sz="2600" dirty="0" smtClean="0"/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A </a:t>
            </a:r>
            <a:r>
              <a:rPr lang="en-US" sz="2600" dirty="0"/>
              <a:t>structure is a convenient way of </a:t>
            </a:r>
            <a:r>
              <a:rPr lang="en-US" sz="2600" dirty="0" smtClean="0"/>
              <a:t>grouping several </a:t>
            </a:r>
            <a:r>
              <a:rPr lang="en-US" sz="2600" dirty="0"/>
              <a:t>pieces of related information together.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/>
              <a:t>How to declare 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181601"/>
          </a:xfrm>
        </p:spPr>
        <p:txBody>
          <a:bodyPr>
            <a:noAutofit/>
          </a:bodyPr>
          <a:lstStyle/>
          <a:p>
            <a:pPr algn="just"/>
            <a:r>
              <a:rPr lang="en-US" sz="2600" dirty="0" smtClean="0"/>
              <a:t>Example:				Syntax :</a:t>
            </a:r>
          </a:p>
          <a:p>
            <a:pPr algn="just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Rectangle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	{ 	float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Length;</a:t>
            </a:r>
          </a:p>
          <a:p>
            <a:pPr algn="just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		float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width;</a:t>
            </a:r>
          </a:p>
          <a:p>
            <a:pPr algn="just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		float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area;</a:t>
            </a:r>
          </a:p>
          <a:p>
            <a:pPr algn="just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algn="just"/>
            <a:endParaRPr lang="en-US" sz="2600" dirty="0" smtClean="0"/>
          </a:p>
          <a:p>
            <a:pPr algn="just"/>
            <a:endParaRPr lang="en-US" sz="2600" dirty="0"/>
          </a:p>
          <a:p>
            <a:pPr algn="just"/>
            <a:r>
              <a:rPr lang="en-US" sz="2600" dirty="0" smtClean="0"/>
              <a:t>Declaration </a:t>
            </a:r>
            <a:r>
              <a:rPr lang="en-US" sz="2600" dirty="0"/>
              <a:t>of structure does not occupy space in memory. One has </a:t>
            </a:r>
            <a:r>
              <a:rPr lang="en-US" sz="2600" dirty="0" smtClean="0"/>
              <a:t>to create </a:t>
            </a:r>
            <a:r>
              <a:rPr lang="en-US" sz="2600" dirty="0"/>
              <a:t>the variables for the </a:t>
            </a:r>
            <a:r>
              <a:rPr lang="en-US" sz="2600" dirty="0" err="1">
                <a:solidFill>
                  <a:srgbClr val="FF0000"/>
                </a:solidFill>
              </a:rPr>
              <a:t>struct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FF0000"/>
                </a:solidFill>
              </a:rPr>
              <a:t>variable will take spaces in memory</a:t>
            </a:r>
            <a:r>
              <a:rPr lang="en-US" sz="2600" dirty="0"/>
              <a:t>. 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724400" y="1295400"/>
            <a:ext cx="3886200" cy="2704496"/>
          </a:xfrm>
          <a:prstGeom prst="rect">
            <a:avLst/>
          </a:prstGeom>
          <a:solidFill>
            <a:srgbClr val="F6F6F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struct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structure_name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 {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data_type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 member1;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data_type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 member2;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data_type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memeber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};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9925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For example:</a:t>
            </a:r>
            <a:endParaRPr lang="en-US" sz="2600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52600"/>
            <a:ext cx="8776506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/>
              <a:t>How to declare a structure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199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Data Structure and Algorithm IT-1201</vt:lpstr>
      <vt:lpstr>PowerPoint Presentation</vt:lpstr>
      <vt:lpstr>Insert an item into a linear array</vt:lpstr>
      <vt:lpstr>Insert an item into a linear array</vt:lpstr>
      <vt:lpstr>Delete an existing item from the array </vt:lpstr>
      <vt:lpstr>Delete an existing item from the array </vt:lpstr>
      <vt:lpstr>Records or Structures</vt:lpstr>
      <vt:lpstr>How to declare a structure</vt:lpstr>
      <vt:lpstr>How to declare a structure</vt:lpstr>
      <vt:lpstr>Example: C Program to Store Information of Students Using Structure</vt:lpstr>
      <vt:lpstr>Representation of Records in memory: Parallel Array</vt:lpstr>
      <vt:lpstr>Array of Structure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user</cp:lastModifiedBy>
  <cp:revision>21</cp:revision>
  <dcterms:created xsi:type="dcterms:W3CDTF">2016-07-29T13:27:39Z</dcterms:created>
  <dcterms:modified xsi:type="dcterms:W3CDTF">2017-11-05T13:06:33Z</dcterms:modified>
</cp:coreProperties>
</file>