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73" r:id="rId14"/>
    <p:sldId id="266" r:id="rId15"/>
    <p:sldId id="267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CFE75-9C8A-44C0-BBD5-3D42C3B6793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D3F39-9B48-4FE3-A629-D9970EEF7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4CC-36B7-4D8E-BB90-F10BB17AE287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06D2-A205-497A-942A-00DAA6F17912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EA45-F88E-4E78-B748-0ED83E8CBA2E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E971-9349-44AE-9263-0B32BB2DB6F2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F545-48F8-4D16-AE84-DFA56AE96FEB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6693-3FCB-45C6-9835-4913B3A73BE9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D146-D462-450D-98E0-4441E875ABFC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5E1-9022-4853-A82B-1365B74153D7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56FD-9E89-45DA-A40C-FCC274D0E2AC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1E78-6A09-4F18-9085-147B69A29D82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FC4C-DFD2-4BE7-8A78-AC6A5202362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DDCA-EF00-4C41-991D-317035D86C2A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4C8E-832E-46E5-9350-BD4D31186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br>
              <a:rPr lang="en-US" dirty="0" smtClean="0"/>
            </a:br>
            <a:r>
              <a:rPr lang="en-US" dirty="0" smtClean="0"/>
              <a:t>ICT-1205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457200"/>
            <a:ext cx="1676400" cy="381000"/>
          </a:xfrm>
        </p:spPr>
        <p:txBody>
          <a:bodyPr>
            <a:noAutofit/>
          </a:bodyPr>
          <a:lstStyle/>
          <a:p>
            <a:r>
              <a:rPr lang="en-US" sz="2200" dirty="0" smtClean="0"/>
              <a:t>Example : 2</a:t>
            </a:r>
            <a:endParaRPr lang="en-US" sz="2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7367587" cy="685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5644" y="2590800"/>
            <a:ext cx="1676400" cy="60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Constructors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</a:t>
            </a:r>
            <a:r>
              <a:rPr lang="en-US" sz="2600" i="1" dirty="0">
                <a:solidFill>
                  <a:srgbClr val="FF0000"/>
                </a:solidFill>
              </a:rPr>
              <a:t>constructor is a member </a:t>
            </a:r>
            <a:r>
              <a:rPr lang="en-US" sz="2600" i="1" dirty="0" smtClean="0">
                <a:solidFill>
                  <a:srgbClr val="FF0000"/>
                </a:solidFill>
              </a:rPr>
              <a:t>function </a:t>
            </a:r>
            <a:r>
              <a:rPr lang="en-US" sz="2600" dirty="0"/>
              <a:t>which is automatically called whenever a new object of this class is created, allowing the class to initialize member variables or allocate storage</a:t>
            </a:r>
            <a:r>
              <a:rPr lang="en-US" sz="2600" dirty="0" smtClean="0"/>
              <a:t>.</a:t>
            </a:r>
            <a:endParaRPr lang="en-US" sz="2600" i="1" dirty="0" smtClean="0"/>
          </a:p>
          <a:p>
            <a:pPr algn="just"/>
            <a:endParaRPr lang="en-US" sz="2600" i="1" dirty="0"/>
          </a:p>
          <a:p>
            <a:pPr algn="just"/>
            <a:r>
              <a:rPr lang="en-US" sz="2600" dirty="0"/>
              <a:t>A </a:t>
            </a:r>
            <a:r>
              <a:rPr lang="en-US" sz="2600" dirty="0">
                <a:solidFill>
                  <a:srgbClr val="FF0000"/>
                </a:solidFill>
              </a:rPr>
              <a:t>constructor function must have the same name as the class itself</a:t>
            </a:r>
            <a:r>
              <a:rPr lang="en-US" sz="2600" dirty="0"/>
              <a:t>, and it is declared </a:t>
            </a:r>
            <a:r>
              <a:rPr lang="en-US" sz="2600" dirty="0" smtClean="0"/>
              <a:t>without return type not even void.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It is possible to pass arguments to constructor functions. Typically, these </a:t>
            </a:r>
            <a:r>
              <a:rPr lang="en-US" sz="2600" dirty="0" smtClean="0"/>
              <a:t>arguments help </a:t>
            </a:r>
            <a:r>
              <a:rPr lang="en-US" sz="2600" dirty="0" smtClean="0"/>
              <a:t>initialize an object when it is created. To create a parameterized </a:t>
            </a:r>
            <a:r>
              <a:rPr lang="en-US" sz="2600" dirty="0" smtClean="0"/>
              <a:t>constructor, simply </a:t>
            </a:r>
            <a:r>
              <a:rPr lang="en-US" sz="2600" dirty="0" smtClean="0"/>
              <a:t>add parameters to it the way you would to any other function.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Parameterized Constructors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74638"/>
            <a:ext cx="27432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600" dirty="0" smtClean="0"/>
              <a:t>Parameterized Constructors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6724"/>
            <a:ext cx="5767387" cy="597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6002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2957" y="3048000"/>
            <a:ext cx="163104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72200" y="274638"/>
            <a:ext cx="27432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600" dirty="0" smtClean="0"/>
              <a:t>Parameterized Constructors</a:t>
            </a: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results of this example are identical to those of the previous example. But now, </a:t>
            </a:r>
            <a:r>
              <a:rPr lang="en-US" sz="2500" dirty="0">
                <a:solidFill>
                  <a:srgbClr val="FF0000"/>
                </a:solidFill>
              </a:rPr>
              <a:t>class </a:t>
            </a:r>
            <a:r>
              <a:rPr lang="en-US" sz="2500" dirty="0" smtClean="0">
                <a:solidFill>
                  <a:srgbClr val="FF0000"/>
                </a:solidFill>
              </a:rPr>
              <a:t>Rectangle</a:t>
            </a:r>
            <a:r>
              <a:rPr lang="en-US" sz="2500" dirty="0">
                <a:solidFill>
                  <a:srgbClr val="FF0000"/>
                </a:solidFill>
              </a:rPr>
              <a:t> has no member function </a:t>
            </a:r>
            <a:r>
              <a:rPr lang="en-US" sz="2500" dirty="0" err="1" smtClean="0">
                <a:solidFill>
                  <a:srgbClr val="FF0000"/>
                </a:solidFill>
              </a:rPr>
              <a:t>set_values</a:t>
            </a:r>
            <a:r>
              <a:rPr lang="en-US" sz="2500" dirty="0"/>
              <a:t>, and has instead a </a:t>
            </a:r>
            <a:r>
              <a:rPr lang="en-US" sz="2500" dirty="0">
                <a:solidFill>
                  <a:srgbClr val="FF0000"/>
                </a:solidFill>
              </a:rPr>
              <a:t>constructor that performs a similar action</a:t>
            </a:r>
            <a:r>
              <a:rPr lang="en-US" sz="2500" dirty="0"/>
              <a:t>: it initializes the values of </a:t>
            </a:r>
            <a:r>
              <a:rPr lang="en-US" sz="2500" dirty="0" smtClean="0"/>
              <a:t>width</a:t>
            </a:r>
            <a:r>
              <a:rPr lang="en-US" sz="2500" dirty="0"/>
              <a:t> </a:t>
            </a:r>
            <a:r>
              <a:rPr lang="en-US" sz="2500" dirty="0" err="1"/>
              <a:t>and</a:t>
            </a:r>
            <a:r>
              <a:rPr lang="en-US" sz="2500" dirty="0" err="1" smtClean="0"/>
              <a:t>height</a:t>
            </a:r>
            <a:r>
              <a:rPr lang="en-US" sz="2500" dirty="0"/>
              <a:t> with the arguments passed to it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/>
              <a:t>Notice how these arguments are passed to the constructor at the moment at which the objects of this class are created</a:t>
            </a:r>
            <a:r>
              <a:rPr lang="en-US" sz="2500" dirty="0" smtClean="0"/>
              <a:t>:</a:t>
            </a:r>
          </a:p>
          <a:p>
            <a:pPr algn="just"/>
            <a:endParaRPr lang="en-US" sz="2500" dirty="0"/>
          </a:p>
          <a:p>
            <a:pPr algn="just"/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/>
              <a:t>Constructors cannot be called explicitly as if they were regular member functions. They are only executed once, when a new object of that class is created.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86200"/>
            <a:ext cx="3475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Overloading </a:t>
            </a:r>
            <a:r>
              <a:rPr lang="en-US" sz="3600" b="1" dirty="0" smtClean="0"/>
              <a:t>constructors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Like any other function, a constructor can also be overloaded with different versions taking different parameters: with a different number of parameters and/or parameters of different types. The compiler will automatically call the one whose parameters match the arguments: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74638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Example: constructor overloading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0" cy="49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38251"/>
            <a:ext cx="608828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386013"/>
            <a:ext cx="2386343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 smtClean="0"/>
              <a:t>Explanation of previous example:</a:t>
            </a:r>
          </a:p>
          <a:p>
            <a:pPr algn="just"/>
            <a:r>
              <a:rPr lang="en-US" sz="2600" dirty="0" smtClean="0"/>
              <a:t>In </a:t>
            </a:r>
            <a:r>
              <a:rPr lang="en-US" sz="2600" dirty="0" smtClean="0"/>
              <a:t>the above example, two objects of class Rectangle are constructed: </a:t>
            </a:r>
            <a:r>
              <a:rPr lang="en-US" sz="2600" dirty="0" err="1" smtClean="0">
                <a:solidFill>
                  <a:srgbClr val="FF0000"/>
                </a:solidFill>
              </a:rPr>
              <a:t>rect</a:t>
            </a:r>
            <a:r>
              <a:rPr lang="en-US" sz="2600" dirty="0" smtClean="0">
                <a:solidFill>
                  <a:srgbClr val="FF0000"/>
                </a:solidFill>
              </a:rPr>
              <a:t> and </a:t>
            </a:r>
            <a:r>
              <a:rPr lang="en-US" sz="2600" dirty="0" err="1" smtClean="0">
                <a:solidFill>
                  <a:srgbClr val="FF0000"/>
                </a:solidFill>
              </a:rPr>
              <a:t>rectb</a:t>
            </a:r>
            <a:r>
              <a:rPr lang="en-US" sz="2600" dirty="0" smtClean="0"/>
              <a:t>. </a:t>
            </a:r>
            <a:r>
              <a:rPr lang="en-US" sz="2600" dirty="0" err="1" smtClean="0">
                <a:solidFill>
                  <a:srgbClr val="FF0000"/>
                </a:solidFill>
              </a:rPr>
              <a:t>rect</a:t>
            </a:r>
            <a:r>
              <a:rPr lang="en-US" sz="2600" dirty="0" smtClean="0">
                <a:solidFill>
                  <a:srgbClr val="FF0000"/>
                </a:solidFill>
              </a:rPr>
              <a:t> is constructed with two arguments</a:t>
            </a:r>
            <a:r>
              <a:rPr lang="en-US" sz="2600" dirty="0" smtClean="0"/>
              <a:t>, like in the example </a:t>
            </a:r>
            <a:r>
              <a:rPr lang="en-US" sz="2600" dirty="0" smtClean="0"/>
              <a:t>before.</a:t>
            </a:r>
          </a:p>
          <a:p>
            <a:pPr algn="just"/>
            <a:r>
              <a:rPr lang="en-US" sz="2600" dirty="0" smtClean="0"/>
              <a:t>But </a:t>
            </a:r>
            <a:r>
              <a:rPr lang="en-US" sz="2600" dirty="0" smtClean="0"/>
              <a:t>this example also introduces a special kind constructor: the </a:t>
            </a:r>
            <a:r>
              <a:rPr lang="en-US" sz="2600" i="1" dirty="0" smtClean="0">
                <a:solidFill>
                  <a:srgbClr val="FF0000"/>
                </a:solidFill>
              </a:rPr>
              <a:t>default constructor</a:t>
            </a:r>
            <a:r>
              <a:rPr lang="en-US" sz="2600" dirty="0" smtClean="0"/>
              <a:t>. The </a:t>
            </a:r>
            <a:r>
              <a:rPr lang="en-US" sz="2600" i="1" dirty="0" smtClean="0">
                <a:solidFill>
                  <a:srgbClr val="FF0000"/>
                </a:solidFill>
              </a:rPr>
              <a:t>default constructor</a:t>
            </a:r>
            <a:r>
              <a:rPr lang="en-US" sz="2600" dirty="0" smtClean="0">
                <a:solidFill>
                  <a:srgbClr val="FF0000"/>
                </a:solidFill>
              </a:rPr>
              <a:t> is the constructor that takes no parameters</a:t>
            </a:r>
            <a:r>
              <a:rPr lang="en-US" sz="2600" dirty="0" smtClean="0"/>
              <a:t>, and it is special because it is called when an object is declared but is not initialized with any arguments. In the example above, the </a:t>
            </a:r>
            <a:r>
              <a:rPr lang="en-US" sz="2600" i="1" dirty="0" smtClean="0"/>
              <a:t>default constructor</a:t>
            </a:r>
            <a:r>
              <a:rPr lang="en-US" sz="2600" dirty="0" smtClean="0"/>
              <a:t> is called for </a:t>
            </a:r>
            <a:r>
              <a:rPr lang="en-US" sz="2600" dirty="0" err="1" smtClean="0"/>
              <a:t>rectb</a:t>
            </a:r>
            <a:r>
              <a:rPr lang="en-US" sz="2600" dirty="0" smtClean="0"/>
              <a:t>. Note how </a:t>
            </a:r>
            <a:r>
              <a:rPr lang="en-US" sz="2600" dirty="0" err="1" smtClean="0"/>
              <a:t>rectb</a:t>
            </a:r>
            <a:r>
              <a:rPr lang="en-US" sz="2600" dirty="0" smtClean="0"/>
              <a:t> is not even constructed with an empty set of parentheses - in fact, empty parentheses cannot be used to call the default constructor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89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300" i="1" dirty="0"/>
              <a:t>Classes</a:t>
            </a:r>
            <a:r>
              <a:rPr lang="en-US" sz="2300" dirty="0"/>
              <a:t> are an expanded concept of </a:t>
            </a:r>
            <a:r>
              <a:rPr lang="en-US" sz="2300" i="1" dirty="0"/>
              <a:t>data structures</a:t>
            </a:r>
            <a:r>
              <a:rPr lang="en-US" sz="2300" dirty="0"/>
              <a:t>: like data structures, they can contain data members, but they can also contain functions as members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An </a:t>
            </a:r>
            <a:r>
              <a:rPr lang="en-US" sz="2300" i="1" dirty="0"/>
              <a:t>object</a:t>
            </a:r>
            <a:r>
              <a:rPr lang="en-US" sz="2300" dirty="0"/>
              <a:t> is an instantiation of a class. In terms of variables, a class would be the type, and an object would be the variable</a:t>
            </a:r>
            <a:r>
              <a:rPr lang="en-US" sz="2300" dirty="0" smtClean="0"/>
              <a:t>.</a:t>
            </a:r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r>
              <a:rPr lang="en-US" sz="2300" dirty="0"/>
              <a:t>Where </a:t>
            </a:r>
            <a:r>
              <a:rPr lang="en-US" sz="2300" dirty="0" err="1" smtClean="0"/>
              <a:t>class_name</a:t>
            </a:r>
            <a:r>
              <a:rPr lang="en-US" sz="2300" dirty="0"/>
              <a:t> is a valid identifier for the class, </a:t>
            </a:r>
            <a:r>
              <a:rPr lang="en-US" sz="2300" dirty="0" err="1" smtClean="0"/>
              <a:t>object_names</a:t>
            </a:r>
            <a:r>
              <a:rPr lang="en-US" sz="2300" dirty="0"/>
              <a:t> is an optional list of names for objects of this class. The body of the declaration can contain </a:t>
            </a:r>
            <a:r>
              <a:rPr lang="en-US" sz="2300" i="1" dirty="0"/>
              <a:t>members</a:t>
            </a:r>
            <a:r>
              <a:rPr lang="en-US" sz="2300" dirty="0"/>
              <a:t>, which can either be data or function declarations, and optionally </a:t>
            </a:r>
            <a:r>
              <a:rPr lang="en-US" sz="2300" i="1" dirty="0" smtClean="0"/>
              <a:t>access </a:t>
            </a:r>
            <a:r>
              <a:rPr lang="en-US" sz="2300" i="1" dirty="0" err="1" smtClean="0"/>
              <a:t>specifiers</a:t>
            </a:r>
            <a:r>
              <a:rPr lang="en-US" sz="2300" dirty="0"/>
              <a:t>.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769587"/>
            <a:ext cx="2914650" cy="21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Access </a:t>
            </a:r>
            <a:r>
              <a:rPr lang="en-US" sz="2600" i="1" dirty="0" err="1" smtClean="0">
                <a:solidFill>
                  <a:srgbClr val="FF0000"/>
                </a:solidFill>
              </a:rPr>
              <a:t>specifier</a:t>
            </a:r>
            <a:r>
              <a:rPr lang="en-US" sz="2600" i="1" dirty="0" smtClean="0">
                <a:solidFill>
                  <a:srgbClr val="FF0000"/>
                </a:solidFill>
              </a:rPr>
              <a:t> :</a:t>
            </a:r>
          </a:p>
          <a:p>
            <a:pPr algn="just"/>
            <a:r>
              <a:rPr lang="en-US" sz="2600" dirty="0" smtClean="0"/>
              <a:t>An</a:t>
            </a:r>
            <a:r>
              <a:rPr lang="en-US" sz="2600" dirty="0"/>
              <a:t> </a:t>
            </a:r>
            <a:r>
              <a:rPr lang="en-US" sz="2600" i="1" dirty="0"/>
              <a:t>access </a:t>
            </a:r>
            <a:r>
              <a:rPr lang="en-US" sz="2600" i="1" dirty="0" err="1"/>
              <a:t>specifier</a:t>
            </a:r>
            <a:r>
              <a:rPr lang="en-US" sz="2600" dirty="0"/>
              <a:t> is one of the following three keywords: </a:t>
            </a:r>
            <a:r>
              <a:rPr lang="en-US" sz="2600" dirty="0" smtClean="0"/>
              <a:t>private</a:t>
            </a:r>
            <a:r>
              <a:rPr lang="en-US" sz="2600" dirty="0"/>
              <a:t>, </a:t>
            </a:r>
            <a:r>
              <a:rPr lang="en-US" sz="2600" dirty="0" smtClean="0"/>
              <a:t>public</a:t>
            </a:r>
            <a:r>
              <a:rPr lang="en-US" sz="2600" dirty="0"/>
              <a:t> or </a:t>
            </a:r>
            <a:r>
              <a:rPr lang="en-US" sz="2600" dirty="0" smtClean="0"/>
              <a:t>protected</a:t>
            </a:r>
            <a:r>
              <a:rPr lang="en-US" sz="2600" dirty="0"/>
              <a:t>. These </a:t>
            </a:r>
            <a:r>
              <a:rPr lang="en-US" sz="2600" dirty="0" err="1"/>
              <a:t>specifiers</a:t>
            </a:r>
            <a:r>
              <a:rPr lang="en-US" sz="2600" dirty="0"/>
              <a:t> modify the access rights for the members that </a:t>
            </a:r>
            <a:r>
              <a:rPr lang="en-US" sz="2600" dirty="0" smtClean="0"/>
              <a:t>follow them:</a:t>
            </a:r>
            <a:endParaRPr lang="en-US" sz="2600" dirty="0"/>
          </a:p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private</a:t>
            </a:r>
            <a:r>
              <a:rPr lang="en-US" sz="2600" dirty="0">
                <a:solidFill>
                  <a:srgbClr val="FF0000"/>
                </a:solidFill>
              </a:rPr>
              <a:t> members </a:t>
            </a:r>
            <a:r>
              <a:rPr lang="en-US" sz="2600" dirty="0"/>
              <a:t>of a class are accessible only from within other members of the same class (or from </a:t>
            </a:r>
            <a:r>
              <a:rPr lang="en-US" sz="2600" dirty="0" smtClean="0"/>
              <a:t>their </a:t>
            </a:r>
            <a:r>
              <a:rPr lang="en-US" sz="2600" i="1" dirty="0" smtClean="0"/>
              <a:t>"</a:t>
            </a:r>
            <a:r>
              <a:rPr lang="en-US" sz="2600" i="1" dirty="0"/>
              <a:t>friends"</a:t>
            </a:r>
            <a:r>
              <a:rPr lang="en-US" sz="2600" dirty="0"/>
              <a:t>).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protected members</a:t>
            </a:r>
            <a:r>
              <a:rPr lang="en-US" sz="2600" dirty="0"/>
              <a:t> are accessible from other members of the same class (or from their </a:t>
            </a:r>
            <a:r>
              <a:rPr lang="en-US" sz="2600" i="1" dirty="0"/>
              <a:t>"friends"</a:t>
            </a:r>
            <a:r>
              <a:rPr lang="en-US" sz="2600" dirty="0"/>
              <a:t>), but also from members of their derived classes.</a:t>
            </a:r>
          </a:p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public</a:t>
            </a:r>
            <a:r>
              <a:rPr lang="en-US" sz="2600" dirty="0">
                <a:solidFill>
                  <a:srgbClr val="FF0000"/>
                </a:solidFill>
              </a:rPr>
              <a:t> members </a:t>
            </a:r>
            <a:r>
              <a:rPr lang="en-US" sz="2600" dirty="0"/>
              <a:t>are accessible from anywhere where the object is visible.</a:t>
            </a:r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989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By default, all members of a class declared with the </a:t>
            </a:r>
            <a:r>
              <a:rPr lang="en-US" sz="2600" dirty="0" smtClean="0"/>
              <a:t>class</a:t>
            </a:r>
            <a:r>
              <a:rPr lang="en-US" sz="2600" dirty="0"/>
              <a:t> keyword have private access for all its members. Therefore, any member that is declared before any other </a:t>
            </a:r>
            <a:r>
              <a:rPr lang="en-US" sz="2600" i="1" dirty="0"/>
              <a:t>access </a:t>
            </a:r>
            <a:r>
              <a:rPr lang="en-US" sz="2600" i="1" dirty="0" err="1"/>
              <a:t>specifier</a:t>
            </a:r>
            <a:r>
              <a:rPr lang="en-US" sz="2600" dirty="0"/>
              <a:t> has private access automatically. For example: 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800" dirty="0"/>
              <a:t>creates an object called </a:t>
            </a:r>
            <a:r>
              <a:rPr lang="en-US" sz="2800" b="1" dirty="0" err="1"/>
              <a:t>mystack</a:t>
            </a:r>
            <a:r>
              <a:rPr lang="en-US" sz="2800" b="1" dirty="0"/>
              <a:t> of type stack</a:t>
            </a:r>
            <a:r>
              <a:rPr lang="en-US" sz="2800" b="1" dirty="0" smtClean="0"/>
              <a:t>:</a:t>
            </a:r>
          </a:p>
          <a:p>
            <a:pPr algn="just">
              <a:buNone/>
            </a:pPr>
            <a:r>
              <a:rPr lang="en-US" sz="2800" dirty="0" smtClean="0"/>
              <a:t>	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5054" y="2509838"/>
            <a:ext cx="4845946" cy="2900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89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Example of Class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Declare </a:t>
            </a:r>
            <a:r>
              <a:rPr lang="en-US" sz="2500" dirty="0"/>
              <a:t>a class (i.e., a type) called </a:t>
            </a:r>
            <a:r>
              <a:rPr lang="en-US" sz="2500" dirty="0" smtClean="0"/>
              <a:t>Rectangle</a:t>
            </a:r>
            <a:r>
              <a:rPr lang="en-US" sz="2500" dirty="0"/>
              <a:t> and an object (i.e., a variable) of this class, called </a:t>
            </a:r>
            <a:r>
              <a:rPr lang="en-US" sz="2500" dirty="0" smtClean="0"/>
              <a:t>rect</a:t>
            </a:r>
            <a:r>
              <a:rPr lang="en-US" sz="2500" dirty="0"/>
              <a:t>. </a:t>
            </a:r>
            <a:endParaRPr lang="en-US" sz="2500" dirty="0" smtClean="0"/>
          </a:p>
          <a:p>
            <a:pPr algn="just"/>
            <a:endParaRPr lang="en-US" sz="2500" dirty="0"/>
          </a:p>
          <a:p>
            <a:pPr algn="just"/>
            <a:endParaRPr lang="en-US" sz="2500" dirty="0" smtClean="0"/>
          </a:p>
          <a:p>
            <a:pPr algn="just"/>
            <a:endParaRPr lang="en-US" sz="2500" dirty="0"/>
          </a:p>
          <a:p>
            <a:pPr algn="just"/>
            <a:endParaRPr lang="en-US" sz="2500" dirty="0" smtClean="0"/>
          </a:p>
          <a:p>
            <a:pPr algn="just">
              <a:buNone/>
            </a:pPr>
            <a:endParaRPr lang="en-US" sz="2500" dirty="0" smtClean="0"/>
          </a:p>
          <a:p>
            <a:pPr algn="just"/>
            <a:r>
              <a:rPr lang="en-US" sz="2500" dirty="0"/>
              <a:t>This class contains four members: two data members of type </a:t>
            </a:r>
            <a:r>
              <a:rPr lang="en-US" sz="2500" dirty="0" err="1" smtClean="0"/>
              <a:t>int</a:t>
            </a:r>
            <a:r>
              <a:rPr lang="en-US" sz="2500" dirty="0"/>
              <a:t> (member </a:t>
            </a:r>
            <a:r>
              <a:rPr lang="en-US" sz="2500" dirty="0" smtClean="0"/>
              <a:t>width</a:t>
            </a:r>
            <a:r>
              <a:rPr lang="en-US" sz="2500" dirty="0"/>
              <a:t> and member </a:t>
            </a:r>
            <a:r>
              <a:rPr lang="en-US" sz="2500" dirty="0" smtClean="0"/>
              <a:t>height</a:t>
            </a:r>
            <a:r>
              <a:rPr lang="en-US" sz="2500" dirty="0"/>
              <a:t>) with </a:t>
            </a:r>
            <a:r>
              <a:rPr lang="en-US" sz="2500" i="1" dirty="0"/>
              <a:t>private access</a:t>
            </a:r>
            <a:r>
              <a:rPr lang="en-US" sz="2500" dirty="0"/>
              <a:t>(because private is the default access level) and two member functions with </a:t>
            </a:r>
            <a:r>
              <a:rPr lang="en-US" sz="2500" i="1" dirty="0"/>
              <a:t>public access</a:t>
            </a:r>
            <a:r>
              <a:rPr lang="en-US" sz="2500" dirty="0"/>
              <a:t>: the functions </a:t>
            </a:r>
            <a:r>
              <a:rPr lang="en-US" sz="2500" dirty="0" err="1" smtClean="0"/>
              <a:t>set_values</a:t>
            </a:r>
            <a:r>
              <a:rPr lang="en-US" sz="2500" dirty="0"/>
              <a:t> </a:t>
            </a:r>
            <a:r>
              <a:rPr lang="en-US" sz="2500" dirty="0" smtClean="0"/>
              <a:t>and area.</a:t>
            </a:r>
            <a:br>
              <a:rPr lang="en-US" sz="2500" dirty="0" smtClean="0"/>
            </a:br>
            <a:endParaRPr lang="en-US" sz="2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4200525" cy="188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After the declarations of </a:t>
            </a:r>
            <a:r>
              <a:rPr lang="en-US" sz="2400" dirty="0" smtClean="0">
                <a:solidFill>
                  <a:srgbClr val="FF0000"/>
                </a:solidFill>
              </a:rPr>
              <a:t>Rectangle</a:t>
            </a:r>
            <a:r>
              <a:rPr lang="en-US" sz="2400" dirty="0">
                <a:solidFill>
                  <a:srgbClr val="FF0000"/>
                </a:solidFill>
              </a:rPr>
              <a:t> and </a:t>
            </a:r>
            <a:r>
              <a:rPr lang="en-US" sz="2400" dirty="0" err="1" smtClean="0">
                <a:solidFill>
                  <a:srgbClr val="FF0000"/>
                </a:solidFill>
              </a:rPr>
              <a:t>rect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any of the public members of object </a:t>
            </a:r>
            <a:r>
              <a:rPr lang="en-US" sz="2400" dirty="0" err="1" smtClean="0">
                <a:solidFill>
                  <a:srgbClr val="FF0000"/>
                </a:solidFill>
              </a:rPr>
              <a:t>rect</a:t>
            </a:r>
            <a:r>
              <a:rPr lang="en-US" sz="2400" dirty="0"/>
              <a:t> can be accessed as if they were normal functions or normal variables, by simply inserting a dot (</a:t>
            </a:r>
            <a:r>
              <a:rPr lang="en-US" sz="2400" dirty="0" smtClean="0"/>
              <a:t>.</a:t>
            </a:r>
            <a:r>
              <a:rPr lang="en-US" sz="2400" dirty="0"/>
              <a:t>) between </a:t>
            </a:r>
            <a:r>
              <a:rPr lang="en-US" sz="2400" i="1" dirty="0"/>
              <a:t>object name</a:t>
            </a:r>
            <a:r>
              <a:rPr lang="en-US" sz="2400" dirty="0"/>
              <a:t> and </a:t>
            </a:r>
            <a:r>
              <a:rPr lang="en-US" sz="2400" i="1" dirty="0"/>
              <a:t>member name</a:t>
            </a:r>
            <a:r>
              <a:rPr lang="en-US" sz="2400" dirty="0"/>
              <a:t>. This follows the same syntax as accessing the members of plain data structures. For example: 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only members of </a:t>
            </a:r>
            <a:r>
              <a:rPr lang="en-US" sz="2400" dirty="0" err="1" smtClean="0"/>
              <a:t>rect</a:t>
            </a:r>
            <a:r>
              <a:rPr lang="en-US" sz="2400" dirty="0"/>
              <a:t> that cannot be accessed from outside the class are </a:t>
            </a:r>
            <a:r>
              <a:rPr lang="en-US" sz="2400" dirty="0" smtClean="0"/>
              <a:t>width</a:t>
            </a:r>
            <a:r>
              <a:rPr lang="en-US" sz="2400" dirty="0"/>
              <a:t> and </a:t>
            </a:r>
            <a:r>
              <a:rPr lang="en-US" sz="2400" dirty="0" smtClean="0"/>
              <a:t>height</a:t>
            </a:r>
            <a:r>
              <a:rPr lang="en-US" sz="2400" dirty="0"/>
              <a:t>, since they have private access and they can only be referred to from within other members of that same class.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267200"/>
            <a:ext cx="3157006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Class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Example: Class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90643"/>
            <a:ext cx="6705600" cy="598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6221"/>
            <a:ext cx="7543799" cy="672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96200" y="24384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Output: 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rea: 12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/>
              <a:t>Explanation of previous program:</a:t>
            </a:r>
          </a:p>
          <a:p>
            <a:pPr algn="just"/>
            <a:r>
              <a:rPr lang="en-US" sz="2600" dirty="0"/>
              <a:t>Notice the use of the </a:t>
            </a:r>
            <a:r>
              <a:rPr lang="en-US" sz="2600" dirty="0" err="1"/>
              <a:t>specifier</a:t>
            </a:r>
            <a:r>
              <a:rPr lang="en-US" sz="2600" dirty="0"/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Recangle</a:t>
            </a:r>
            <a:r>
              <a:rPr lang="en-US" sz="2600" dirty="0" smtClean="0">
                <a:solidFill>
                  <a:srgbClr val="FF0000"/>
                </a:solidFill>
              </a:rPr>
              <a:t>:: </a:t>
            </a:r>
            <a:r>
              <a:rPr lang="en-US" sz="2600" dirty="0"/>
              <a:t>as a prefix to each function name. </a:t>
            </a:r>
            <a:r>
              <a:rPr lang="en-US" sz="2600" dirty="0">
                <a:solidFill>
                  <a:srgbClr val="FF0000"/>
                </a:solidFill>
              </a:rPr>
              <a:t>This is necessary for </a:t>
            </a:r>
            <a:r>
              <a:rPr lang="en-US" sz="2600" dirty="0" smtClean="0">
                <a:solidFill>
                  <a:srgbClr val="FF0000"/>
                </a:solidFill>
              </a:rPr>
              <a:t>each member </a:t>
            </a:r>
            <a:r>
              <a:rPr lang="en-US" sz="2600" dirty="0">
                <a:solidFill>
                  <a:srgbClr val="FF0000"/>
                </a:solidFill>
              </a:rPr>
              <a:t>function definition that is given outside of its class definition. </a:t>
            </a:r>
            <a:endParaRPr lang="en-US" sz="2600" dirty="0" smtClean="0">
              <a:solidFill>
                <a:srgbClr val="FF0000"/>
              </a:solidFill>
            </a:endParaRPr>
          </a:p>
          <a:p>
            <a:pPr algn="just"/>
            <a:r>
              <a:rPr lang="en-US" sz="2600" dirty="0" smtClean="0"/>
              <a:t>The </a:t>
            </a:r>
            <a:r>
              <a:rPr lang="en-US" sz="2600" i="1" dirty="0"/>
              <a:t>scope resolution operator </a:t>
            </a:r>
            <a:r>
              <a:rPr lang="en-US" sz="2600" i="1" dirty="0" smtClean="0"/>
              <a:t>:: </a:t>
            </a:r>
            <a:r>
              <a:rPr lang="en-US" sz="2600" dirty="0" smtClean="0"/>
              <a:t>is </a:t>
            </a:r>
            <a:r>
              <a:rPr lang="en-US" sz="2600" dirty="0"/>
              <a:t>used to tie the function definition to the </a:t>
            </a:r>
            <a:r>
              <a:rPr lang="en-US" sz="2600" dirty="0" smtClean="0"/>
              <a:t>Rectangle </a:t>
            </a:r>
            <a:r>
              <a:rPr lang="en-US" sz="2600" dirty="0"/>
              <a:t>class. </a:t>
            </a:r>
            <a:r>
              <a:rPr lang="en-US" sz="2600" dirty="0">
                <a:solidFill>
                  <a:srgbClr val="FF0000"/>
                </a:solidFill>
              </a:rPr>
              <a:t>Without this </a:t>
            </a:r>
            <a:r>
              <a:rPr lang="en-US" sz="2600" dirty="0" err="1">
                <a:solidFill>
                  <a:srgbClr val="FF0000"/>
                </a:solidFill>
              </a:rPr>
              <a:t>specifier</a:t>
            </a:r>
            <a:r>
              <a:rPr lang="en-US" sz="2600" dirty="0">
                <a:solidFill>
                  <a:srgbClr val="FF0000"/>
                </a:solidFill>
              </a:rPr>
              <a:t>, the compiler would </a:t>
            </a:r>
            <a:r>
              <a:rPr lang="en-US" sz="2600" dirty="0" smtClean="0">
                <a:solidFill>
                  <a:srgbClr val="FF0000"/>
                </a:solidFill>
              </a:rPr>
              <a:t>not know </a:t>
            </a:r>
            <a:r>
              <a:rPr lang="en-US" sz="2600" dirty="0">
                <a:solidFill>
                  <a:srgbClr val="FF0000"/>
                </a:solidFill>
              </a:rPr>
              <a:t>that the function being defined is a member function of the </a:t>
            </a:r>
            <a:r>
              <a:rPr lang="en-US" sz="2600" dirty="0" smtClean="0">
                <a:solidFill>
                  <a:srgbClr val="FF0000"/>
                </a:solidFill>
              </a:rPr>
              <a:t>Rectangle </a:t>
            </a:r>
            <a:r>
              <a:rPr lang="en-US" sz="2600" dirty="0">
                <a:solidFill>
                  <a:srgbClr val="FF0000"/>
                </a:solidFill>
              </a:rPr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4C8E-832E-46E5-9350-BD4D311869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343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Computer Programming ICT-1205</vt:lpstr>
      <vt:lpstr>Class</vt:lpstr>
      <vt:lpstr>Class</vt:lpstr>
      <vt:lpstr>Class</vt:lpstr>
      <vt:lpstr>Example of Class</vt:lpstr>
      <vt:lpstr>Example of Class</vt:lpstr>
      <vt:lpstr>Example: Class</vt:lpstr>
      <vt:lpstr>Slide 8</vt:lpstr>
      <vt:lpstr>Slide 9</vt:lpstr>
      <vt:lpstr>Example : 2</vt:lpstr>
      <vt:lpstr>Constructors</vt:lpstr>
      <vt:lpstr>Parameterized Constructors</vt:lpstr>
      <vt:lpstr>Parameterized Constructors</vt:lpstr>
      <vt:lpstr>Parameterized Constructors</vt:lpstr>
      <vt:lpstr>Slide 15</vt:lpstr>
      <vt:lpstr>Overloading constructors</vt:lpstr>
      <vt:lpstr>Example: constructor overloading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32</cp:revision>
  <dcterms:created xsi:type="dcterms:W3CDTF">2016-08-02T10:26:00Z</dcterms:created>
  <dcterms:modified xsi:type="dcterms:W3CDTF">2016-08-02T17:23:21Z</dcterms:modified>
</cp:coreProperties>
</file>