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57" r:id="rId3"/>
    <p:sldId id="263" r:id="rId4"/>
    <p:sldId id="262" r:id="rId5"/>
    <p:sldId id="258" r:id="rId6"/>
    <p:sldId id="259" r:id="rId7"/>
    <p:sldId id="260" r:id="rId8"/>
    <p:sldId id="261" r:id="rId9"/>
    <p:sldId id="265" r:id="rId10"/>
    <p:sldId id="266" r:id="rId11"/>
    <p:sldId id="264"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B72F0-C8F9-49CD-9BD7-987B09CB96D9}" type="datetimeFigureOut">
              <a:rPr lang="en-US" smtClean="0"/>
              <a:pPr/>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DC616E-3A5C-4169-A70E-BDA9B631F3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705CB9-43C5-4B8A-AA51-310764CCBEC9}"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BF1C7-88C2-433E-90D7-0A9635720DE8}"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2F4A5-9887-44F5-8297-04ED855F9AF6}"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45C187-ED18-49AF-9B21-8947B38189BA}"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25165-00BC-48C1-A70F-5ED233D5787A}"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DD0141-3FC8-4D72-84F4-429AEF28B275}" type="datetime1">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E4E4FF-1CF1-49A7-99D4-321938FE9F5E}" type="datetime1">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9B65DF-42EC-4F44-B026-E57E7E5F3E4D}" type="datetime1">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72398-B5F2-41E4-A10E-C2E25C9E70E9}" type="datetime1">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01056-F2DF-4106-A66B-87A6F3CABED9}" type="datetime1">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1CDDF0-8F0A-4494-89FB-85404F159C8D}" type="datetime1">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46139-058D-452E-AFC4-306DF63A58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35CBE-DEC4-4F92-BFFA-93B0CD77E2D0}" type="datetime1">
              <a:rPr lang="en-US" smtClean="0"/>
              <a:pPr/>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46139-058D-452E-AFC4-306DF63A58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Structure and Algorithm</a:t>
            </a:r>
            <a:br>
              <a:rPr lang="en-US" dirty="0"/>
            </a:br>
            <a:r>
              <a:rPr lang="en-US" dirty="0"/>
              <a:t>CSE- 225</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Construct a </a:t>
            </a:r>
            <a:r>
              <a:rPr lang="en-US" sz="2600" b="1" dirty="0"/>
              <a:t>binary tree for the </a:t>
            </a:r>
            <a:r>
              <a:rPr lang="en-US" sz="2600" dirty="0"/>
              <a:t>following algebraic expression:</a:t>
            </a:r>
          </a:p>
          <a:p>
            <a:pPr algn="just">
              <a:buNone/>
            </a:pPr>
            <a:r>
              <a:rPr lang="en-US" sz="2600" dirty="0"/>
              <a:t>		 E = (a-b)/((c*d)+e)</a:t>
            </a:r>
          </a:p>
        </p:txBody>
      </p:sp>
      <p:sp>
        <p:nvSpPr>
          <p:cNvPr id="4" name="Title 1"/>
          <p:cNvSpPr>
            <a:spLocks noGrp="1"/>
          </p:cNvSpPr>
          <p:nvPr>
            <p:ph type="title"/>
          </p:nvPr>
        </p:nvSpPr>
        <p:spPr>
          <a:xfrm>
            <a:off x="457200" y="274638"/>
            <a:ext cx="8229600" cy="1143000"/>
          </a:xfrm>
        </p:spPr>
        <p:txBody>
          <a:bodyPr>
            <a:normAutofit fontScale="90000"/>
          </a:bodyPr>
          <a:lstStyle/>
          <a:p>
            <a:r>
              <a:rPr lang="en-US" dirty="0"/>
              <a:t>Tree associated with an arithmetical expression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Tree Traversal</a:t>
            </a:r>
          </a:p>
        </p:txBody>
      </p:sp>
      <p:sp>
        <p:nvSpPr>
          <p:cNvPr id="3" name="Content Placeholder 2"/>
          <p:cNvSpPr>
            <a:spLocks noGrp="1"/>
          </p:cNvSpPr>
          <p:nvPr>
            <p:ph idx="1"/>
          </p:nvPr>
        </p:nvSpPr>
        <p:spPr/>
        <p:txBody>
          <a:bodyPr>
            <a:normAutofit/>
          </a:bodyPr>
          <a:lstStyle/>
          <a:p>
            <a:r>
              <a:rPr lang="en-US" sz="2600" dirty="0"/>
              <a:t>Traversal is a process to visit all the nodes of a tree.</a:t>
            </a:r>
          </a:p>
          <a:p>
            <a:r>
              <a:rPr lang="en-US" sz="2600" dirty="0"/>
              <a:t>There are three ways to traverse a tree:</a:t>
            </a:r>
          </a:p>
          <a:p>
            <a:pPr lvl="1"/>
            <a:r>
              <a:rPr lang="en-US" sz="2600" b="1" dirty="0"/>
              <a:t>In-order Traversal</a:t>
            </a:r>
          </a:p>
          <a:p>
            <a:pPr lvl="1"/>
            <a:r>
              <a:rPr lang="en-US" sz="2600" b="1" dirty="0"/>
              <a:t>Pre-order Traversal</a:t>
            </a:r>
          </a:p>
          <a:p>
            <a:pPr lvl="1"/>
            <a:r>
              <a:rPr lang="en-US" sz="2600" b="1" dirty="0"/>
              <a:t>Post-order Traversal</a:t>
            </a:r>
            <a:endParaRPr lang="en-US" sz="2600" dirty="0"/>
          </a:p>
        </p:txBody>
      </p:sp>
      <p:sp>
        <p:nvSpPr>
          <p:cNvPr id="4" name="Slide Number Placeholder 3"/>
          <p:cNvSpPr>
            <a:spLocks noGrp="1"/>
          </p:cNvSpPr>
          <p:nvPr>
            <p:ph type="sldNum" sz="quarter" idx="12"/>
          </p:nvPr>
        </p:nvSpPr>
        <p:spPr/>
        <p:txBody>
          <a:bodyPr/>
          <a:lstStyle/>
          <a:p>
            <a:fld id="{D4546139-058D-452E-AFC4-306DF63A58C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Traversal: In-order</a:t>
            </a:r>
          </a:p>
        </p:txBody>
      </p:sp>
      <p:sp>
        <p:nvSpPr>
          <p:cNvPr id="3" name="Content Placeholder 2"/>
          <p:cNvSpPr>
            <a:spLocks noGrp="1"/>
          </p:cNvSpPr>
          <p:nvPr>
            <p:ph idx="1"/>
          </p:nvPr>
        </p:nvSpPr>
        <p:spPr/>
        <p:txBody>
          <a:bodyPr>
            <a:normAutofit/>
          </a:bodyPr>
          <a:lstStyle/>
          <a:p>
            <a:pPr algn="just"/>
            <a:r>
              <a:rPr lang="en-US" sz="2600" dirty="0"/>
              <a:t>In this traversal method, the left sub-tree is visited first, then root and then the right sub-tree.</a:t>
            </a:r>
          </a:p>
          <a:p>
            <a:pPr algn="just"/>
            <a:endParaRPr lang="en-US" sz="2600" dirty="0"/>
          </a:p>
          <a:p>
            <a:pPr algn="just"/>
            <a:r>
              <a:rPr lang="en-US" sz="2600" dirty="0"/>
              <a:t> Every node may represent a sub-tree itself.</a:t>
            </a:r>
          </a:p>
          <a:p>
            <a:pPr algn="just"/>
            <a:endParaRPr lang="en-US" sz="2600" dirty="0"/>
          </a:p>
          <a:p>
            <a:pPr algn="just"/>
            <a:r>
              <a:rPr lang="en-US" sz="2600" dirty="0"/>
              <a:t>If a binary tree is traversed in-order, the output will produce sorted key values in ascending order.</a:t>
            </a:r>
          </a:p>
        </p:txBody>
      </p:sp>
      <p:sp>
        <p:nvSpPr>
          <p:cNvPr id="4" name="Slide Number Placeholder 3"/>
          <p:cNvSpPr>
            <a:spLocks noGrp="1"/>
          </p:cNvSpPr>
          <p:nvPr>
            <p:ph type="sldNum" sz="quarter" idx="12"/>
          </p:nvPr>
        </p:nvSpPr>
        <p:spPr/>
        <p:txBody>
          <a:bodyPr/>
          <a:lstStyle/>
          <a:p>
            <a:fld id="{D4546139-058D-452E-AFC4-306DF63A58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828800"/>
            <a:ext cx="4572000" cy="3693319"/>
          </a:xfrm>
          <a:prstGeom prst="rect">
            <a:avLst/>
          </a:prstGeom>
        </p:spPr>
        <p:txBody>
          <a:bodyPr>
            <a:spAutoFit/>
          </a:bodyPr>
          <a:lstStyle/>
          <a:p>
            <a:r>
              <a:rPr lang="en-US" sz="2600" dirty="0"/>
              <a:t>Until all nodes are traversed:</a:t>
            </a:r>
          </a:p>
          <a:p>
            <a:endParaRPr lang="en-US" sz="2600" dirty="0"/>
          </a:p>
          <a:p>
            <a:r>
              <a:rPr lang="en-US" sz="2600" dirty="0"/>
              <a:t>Step 1: Traverse left sub-tree.</a:t>
            </a:r>
          </a:p>
          <a:p>
            <a:r>
              <a:rPr lang="en-US" sz="2600" dirty="0"/>
              <a:t>Step 2: Process the root node.</a:t>
            </a:r>
          </a:p>
          <a:p>
            <a:r>
              <a:rPr lang="en-US" sz="2600" dirty="0"/>
              <a:t>Step 3: Traverse right sub-tree.</a:t>
            </a:r>
          </a:p>
          <a:p>
            <a:endParaRPr lang="en-US" sz="2600" dirty="0"/>
          </a:p>
          <a:p>
            <a:endParaRPr lang="en-US" sz="2600" dirty="0"/>
          </a:p>
          <a:p>
            <a:r>
              <a:rPr lang="en-US" sz="2600" dirty="0"/>
              <a:t>For this tree, the output will be:</a:t>
            </a:r>
          </a:p>
          <a:p>
            <a:r>
              <a:rPr lang="en-US" sz="2600" b="1" dirty="0"/>
              <a:t>D → B → E → A → F → C → G</a:t>
            </a:r>
            <a:endParaRPr lang="en-US" sz="2600" dirty="0"/>
          </a:p>
        </p:txBody>
      </p:sp>
      <p:pic>
        <p:nvPicPr>
          <p:cNvPr id="4098" name="Picture 2"/>
          <p:cNvPicPr>
            <a:picLocks noChangeAspect="1" noChangeArrowheads="1"/>
          </p:cNvPicPr>
          <p:nvPr/>
        </p:nvPicPr>
        <p:blipFill>
          <a:blip r:embed="rId2"/>
          <a:srcRect/>
          <a:stretch>
            <a:fillRect/>
          </a:stretch>
        </p:blipFill>
        <p:spPr bwMode="auto">
          <a:xfrm>
            <a:off x="4375356" y="2057400"/>
            <a:ext cx="4724400" cy="3830595"/>
          </a:xfrm>
          <a:prstGeom prst="rect">
            <a:avLst/>
          </a:prstGeom>
          <a:noFill/>
          <a:ln w="9525">
            <a:solidFill>
              <a:schemeClr val="accent1"/>
            </a:solidFill>
            <a:miter lim="800000"/>
            <a:headEnd/>
            <a:tailEnd/>
          </a:ln>
          <a:effectLst/>
        </p:spPr>
      </p:pic>
      <p:sp>
        <p:nvSpPr>
          <p:cNvPr id="6" name="Title 1"/>
          <p:cNvSpPr>
            <a:spLocks noGrp="1"/>
          </p:cNvSpPr>
          <p:nvPr>
            <p:ph type="title"/>
          </p:nvPr>
        </p:nvSpPr>
        <p:spPr/>
        <p:txBody>
          <a:bodyPr/>
          <a:lstStyle/>
          <a:p>
            <a:r>
              <a:rPr lang="en-US" dirty="0"/>
              <a:t>Binary Tree Traversal: In-order</a:t>
            </a:r>
          </a:p>
        </p:txBody>
      </p:sp>
      <p:sp>
        <p:nvSpPr>
          <p:cNvPr id="5" name="Slide Number Placeholder 4"/>
          <p:cNvSpPr>
            <a:spLocks noGrp="1"/>
          </p:cNvSpPr>
          <p:nvPr>
            <p:ph type="sldNum" sz="quarter" idx="12"/>
          </p:nvPr>
        </p:nvSpPr>
        <p:spPr/>
        <p:txBody>
          <a:bodyPr/>
          <a:lstStyle/>
          <a:p>
            <a:fld id="{D4546139-058D-452E-AFC4-306DF63A58C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24" y="1905000"/>
            <a:ext cx="4724400" cy="3170099"/>
          </a:xfrm>
          <a:prstGeom prst="rect">
            <a:avLst/>
          </a:prstGeom>
        </p:spPr>
        <p:txBody>
          <a:bodyPr wrap="square">
            <a:spAutoFit/>
          </a:bodyPr>
          <a:lstStyle/>
          <a:p>
            <a:r>
              <a:rPr lang="en-US" sz="2500" dirty="0"/>
              <a:t>Until all nodes are traversed:</a:t>
            </a:r>
          </a:p>
          <a:p>
            <a:endParaRPr lang="en-US" sz="2500" dirty="0"/>
          </a:p>
          <a:p>
            <a:r>
              <a:rPr lang="en-US" sz="2500" dirty="0"/>
              <a:t>Step 1: Process the root node.</a:t>
            </a:r>
          </a:p>
          <a:p>
            <a:r>
              <a:rPr lang="en-US" sz="2500" dirty="0"/>
              <a:t>Step 2: Traverse the left sub-tree.</a:t>
            </a:r>
          </a:p>
          <a:p>
            <a:r>
              <a:rPr lang="en-US" sz="2500" dirty="0"/>
              <a:t>Step 3: Traverse the right sub-tree.</a:t>
            </a:r>
          </a:p>
          <a:p>
            <a:endParaRPr lang="en-US" sz="2500" dirty="0"/>
          </a:p>
          <a:p>
            <a:r>
              <a:rPr lang="en-US" sz="2500" dirty="0"/>
              <a:t>For this tree, the output will be:</a:t>
            </a:r>
          </a:p>
          <a:p>
            <a:r>
              <a:rPr lang="en-US" sz="2500" b="1" dirty="0"/>
              <a:t>A → B → D → E → C → F → G</a:t>
            </a:r>
            <a:endParaRPr lang="en-US" sz="2500" dirty="0"/>
          </a:p>
        </p:txBody>
      </p:sp>
      <p:pic>
        <p:nvPicPr>
          <p:cNvPr id="5122" name="Picture 2"/>
          <p:cNvPicPr>
            <a:picLocks noChangeAspect="1" noChangeArrowheads="1"/>
          </p:cNvPicPr>
          <p:nvPr/>
        </p:nvPicPr>
        <p:blipFill>
          <a:blip r:embed="rId2"/>
          <a:srcRect/>
          <a:stretch>
            <a:fillRect/>
          </a:stretch>
        </p:blipFill>
        <p:spPr bwMode="auto">
          <a:xfrm>
            <a:off x="4694904" y="1752600"/>
            <a:ext cx="4393566" cy="3562351"/>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274638"/>
            <a:ext cx="8229600" cy="1143000"/>
          </a:xfrm>
        </p:spPr>
        <p:txBody>
          <a:bodyPr/>
          <a:lstStyle/>
          <a:p>
            <a:r>
              <a:rPr lang="en-US" dirty="0"/>
              <a:t>Binary Tree Traversal: Pre-order</a:t>
            </a:r>
          </a:p>
        </p:txBody>
      </p:sp>
      <p:sp>
        <p:nvSpPr>
          <p:cNvPr id="5" name="Slide Number Placeholder 4"/>
          <p:cNvSpPr>
            <a:spLocks noGrp="1"/>
          </p:cNvSpPr>
          <p:nvPr>
            <p:ph type="sldNum" sz="quarter" idx="12"/>
          </p:nvPr>
        </p:nvSpPr>
        <p:spPr/>
        <p:txBody>
          <a:bodyPr/>
          <a:lstStyle/>
          <a:p>
            <a:fld id="{D4546139-058D-452E-AFC4-306DF63A58C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24" y="1524000"/>
            <a:ext cx="4800600" cy="3170099"/>
          </a:xfrm>
          <a:prstGeom prst="rect">
            <a:avLst/>
          </a:prstGeom>
        </p:spPr>
        <p:txBody>
          <a:bodyPr wrap="square">
            <a:spAutoFit/>
          </a:bodyPr>
          <a:lstStyle/>
          <a:p>
            <a:r>
              <a:rPr lang="en-US" sz="2500" dirty="0"/>
              <a:t>Until all nodes are traversed:</a:t>
            </a:r>
          </a:p>
          <a:p>
            <a:endParaRPr lang="en-US" sz="2500" dirty="0"/>
          </a:p>
          <a:p>
            <a:r>
              <a:rPr lang="en-US" sz="2500" dirty="0"/>
              <a:t>Step 1: Traverse the left sub-tree.</a:t>
            </a:r>
          </a:p>
          <a:p>
            <a:r>
              <a:rPr lang="en-US" sz="2500" dirty="0"/>
              <a:t>Step 2: Traverse the right sub-tree.</a:t>
            </a:r>
          </a:p>
          <a:p>
            <a:r>
              <a:rPr lang="en-US" sz="2500" dirty="0"/>
              <a:t>Step 3: Process the root node.</a:t>
            </a:r>
          </a:p>
          <a:p>
            <a:endParaRPr lang="en-US" sz="2500" dirty="0"/>
          </a:p>
          <a:p>
            <a:r>
              <a:rPr lang="en-US" sz="2500" dirty="0"/>
              <a:t>For this tree, the output will be:</a:t>
            </a:r>
          </a:p>
          <a:p>
            <a:r>
              <a:rPr lang="en-US" sz="2500" b="1" dirty="0"/>
              <a:t>D → E → B → F → G → C → A</a:t>
            </a:r>
            <a:endParaRPr lang="en-US" sz="2500" dirty="0"/>
          </a:p>
        </p:txBody>
      </p:sp>
      <p:pic>
        <p:nvPicPr>
          <p:cNvPr id="6146" name="Picture 2"/>
          <p:cNvPicPr>
            <a:picLocks noChangeAspect="1" noChangeArrowheads="1"/>
          </p:cNvPicPr>
          <p:nvPr/>
        </p:nvPicPr>
        <p:blipFill>
          <a:blip r:embed="rId2"/>
          <a:srcRect/>
          <a:stretch>
            <a:fillRect/>
          </a:stretch>
        </p:blipFill>
        <p:spPr bwMode="auto">
          <a:xfrm>
            <a:off x="4616244" y="1612557"/>
            <a:ext cx="4495800" cy="3645243"/>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274638"/>
            <a:ext cx="8229600" cy="1143000"/>
          </a:xfrm>
        </p:spPr>
        <p:txBody>
          <a:bodyPr/>
          <a:lstStyle/>
          <a:p>
            <a:r>
              <a:rPr lang="en-US" dirty="0"/>
              <a:t>Binary Tree Traversal: Post-order</a:t>
            </a:r>
          </a:p>
        </p:txBody>
      </p:sp>
      <p:sp>
        <p:nvSpPr>
          <p:cNvPr id="5" name="Slide Number Placeholder 4"/>
          <p:cNvSpPr>
            <a:spLocks noGrp="1"/>
          </p:cNvSpPr>
          <p:nvPr>
            <p:ph type="sldNum" sz="quarter" idx="12"/>
          </p:nvPr>
        </p:nvSpPr>
        <p:spPr/>
        <p:txBody>
          <a:bodyPr/>
          <a:lstStyle/>
          <a:p>
            <a:fld id="{D4546139-058D-452E-AFC4-306DF63A58C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 Traversal: Exercise</a:t>
            </a:r>
          </a:p>
        </p:txBody>
      </p:sp>
      <p:pic>
        <p:nvPicPr>
          <p:cNvPr id="7170" name="Picture 2"/>
          <p:cNvPicPr>
            <a:picLocks noChangeAspect="1" noChangeArrowheads="1"/>
          </p:cNvPicPr>
          <p:nvPr/>
        </p:nvPicPr>
        <p:blipFill>
          <a:blip r:embed="rId2"/>
          <a:srcRect/>
          <a:stretch>
            <a:fillRect/>
          </a:stretch>
        </p:blipFill>
        <p:spPr bwMode="auto">
          <a:xfrm>
            <a:off x="2209800" y="2057400"/>
            <a:ext cx="4827133" cy="43005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4546139-058D-452E-AFC4-306DF63A58C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 Solution</a:t>
            </a:r>
          </a:p>
        </p:txBody>
      </p:sp>
      <p:sp>
        <p:nvSpPr>
          <p:cNvPr id="3" name="Content Placeholder 2"/>
          <p:cNvSpPr>
            <a:spLocks noGrp="1"/>
          </p:cNvSpPr>
          <p:nvPr>
            <p:ph idx="1"/>
          </p:nvPr>
        </p:nvSpPr>
        <p:spPr/>
        <p:txBody>
          <a:bodyPr>
            <a:normAutofit/>
          </a:bodyPr>
          <a:lstStyle/>
          <a:p>
            <a:r>
              <a:rPr lang="en-US" sz="2600" dirty="0"/>
              <a:t>✔ Pre-Order - 8, 5, 9, 7, 1, 12, 2, 4, 11, 3</a:t>
            </a:r>
          </a:p>
          <a:p>
            <a:r>
              <a:rPr lang="en-US" sz="2600" dirty="0"/>
              <a:t>✔ In-Order - 9, 5, 1, 7, 2, 12, 8, 4, 3, 11</a:t>
            </a:r>
          </a:p>
          <a:p>
            <a:r>
              <a:rPr lang="en-US" sz="2600" dirty="0"/>
              <a:t>✔ Post-Order - 9, 1, 2, 12, 7, 5, 3, 11, 4, 8</a:t>
            </a:r>
          </a:p>
        </p:txBody>
      </p:sp>
      <p:sp>
        <p:nvSpPr>
          <p:cNvPr id="4" name="Slide Number Placeholder 3"/>
          <p:cNvSpPr>
            <a:spLocks noGrp="1"/>
          </p:cNvSpPr>
          <p:nvPr>
            <p:ph type="sldNum" sz="quarter" idx="12"/>
          </p:nvPr>
        </p:nvSpPr>
        <p:spPr/>
        <p:txBody>
          <a:bodyPr/>
          <a:lstStyle/>
          <a:p>
            <a:fld id="{D4546139-058D-452E-AFC4-306DF63A58C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Binary Search Tree</a:t>
            </a:r>
          </a:p>
        </p:txBody>
      </p:sp>
      <p:sp>
        <p:nvSpPr>
          <p:cNvPr id="3" name="Slide Number Placeholder 2"/>
          <p:cNvSpPr>
            <a:spLocks noGrp="1"/>
          </p:cNvSpPr>
          <p:nvPr>
            <p:ph type="sldNum" sz="quarter" idx="12"/>
          </p:nvPr>
        </p:nvSpPr>
        <p:spPr/>
        <p:txBody>
          <a:bodyPr/>
          <a:lstStyle/>
          <a:p>
            <a:fld id="{D4546139-058D-452E-AFC4-306DF63A58C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buNone/>
            </a:pPr>
            <a:r>
              <a:rPr lang="en-US" sz="2600" dirty="0"/>
              <a:t>A binary search tree (BST) follows:</a:t>
            </a:r>
          </a:p>
          <a:p>
            <a:r>
              <a:rPr lang="en-US" sz="2600" dirty="0"/>
              <a:t>The left sub-tree of a node has key less than or equal to its parent node's key.</a:t>
            </a:r>
          </a:p>
          <a:p>
            <a:r>
              <a:rPr lang="en-US" sz="2600" dirty="0"/>
              <a:t>The right sub-tree of a node has key greater than or equal to its parent node's key.</a:t>
            </a:r>
          </a:p>
        </p:txBody>
      </p:sp>
      <p:pic>
        <p:nvPicPr>
          <p:cNvPr id="8194" name="Picture 2"/>
          <p:cNvPicPr>
            <a:picLocks noChangeAspect="1" noChangeArrowheads="1"/>
          </p:cNvPicPr>
          <p:nvPr/>
        </p:nvPicPr>
        <p:blipFill>
          <a:blip r:embed="rId2"/>
          <a:srcRect/>
          <a:stretch>
            <a:fillRect/>
          </a:stretch>
        </p:blipFill>
        <p:spPr bwMode="auto">
          <a:xfrm>
            <a:off x="1826340" y="3990974"/>
            <a:ext cx="5432053" cy="26384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546139-058D-452E-AFC4-306DF63A58C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 Tree : A Non linear Data Structure</a:t>
            </a:r>
          </a:p>
        </p:txBody>
      </p:sp>
      <p:sp>
        <p:nvSpPr>
          <p:cNvPr id="3" name="Slide Number Placeholder 2"/>
          <p:cNvSpPr>
            <a:spLocks noGrp="1"/>
          </p:cNvSpPr>
          <p:nvPr>
            <p:ph type="sldNum" sz="quarter" idx="12"/>
          </p:nvPr>
        </p:nvSpPr>
        <p:spPr/>
        <p:txBody>
          <a:bodyPr/>
          <a:lstStyle/>
          <a:p>
            <a:fld id="{D4546139-058D-452E-AFC4-306DF63A58C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The keys in a binary search tree are always stored in such a way as to satisfy the </a:t>
            </a:r>
            <a:r>
              <a:rPr lang="en-US" sz="2600" b="1" i="1" dirty="0"/>
              <a:t>binary-search-tree property:</a:t>
            </a:r>
          </a:p>
          <a:p>
            <a:pPr algn="just">
              <a:buNone/>
            </a:pPr>
            <a:r>
              <a:rPr lang="en-US" sz="2600" dirty="0"/>
              <a:t>	</a:t>
            </a:r>
          </a:p>
          <a:p>
            <a:pPr algn="just">
              <a:buNone/>
            </a:pPr>
            <a:r>
              <a:rPr lang="en-US" sz="2600" dirty="0"/>
              <a:t>	“Let </a:t>
            </a:r>
            <a:r>
              <a:rPr lang="en-US" sz="2600" b="1" dirty="0"/>
              <a:t>x</a:t>
            </a:r>
            <a:r>
              <a:rPr lang="en-US" sz="2600" dirty="0"/>
              <a:t> be a node in a binary search tree. If </a:t>
            </a:r>
            <a:r>
              <a:rPr lang="en-US" sz="2600" b="1" dirty="0"/>
              <a:t>y</a:t>
            </a:r>
            <a:r>
              <a:rPr lang="en-US" sz="2600" dirty="0"/>
              <a:t> is a node in the left sub-tree of </a:t>
            </a:r>
            <a:r>
              <a:rPr lang="en-US" sz="2600" b="1" dirty="0"/>
              <a:t>x</a:t>
            </a:r>
            <a:r>
              <a:rPr lang="en-US" sz="2600" dirty="0"/>
              <a:t>, then </a:t>
            </a:r>
            <a:r>
              <a:rPr lang="en-US" sz="2600" b="1" i="1" dirty="0" err="1"/>
              <a:t>y.key</a:t>
            </a:r>
            <a:r>
              <a:rPr lang="en-US" sz="2600" b="1" i="1" dirty="0"/>
              <a:t> ≤ </a:t>
            </a:r>
            <a:r>
              <a:rPr lang="en-US" sz="2600" b="1" i="1" dirty="0" err="1"/>
              <a:t>x.key</a:t>
            </a:r>
            <a:r>
              <a:rPr lang="en-US" sz="2600" i="1" dirty="0"/>
              <a:t>. If </a:t>
            </a:r>
            <a:r>
              <a:rPr lang="en-US" sz="2600" b="1" i="1" dirty="0"/>
              <a:t>y</a:t>
            </a:r>
            <a:r>
              <a:rPr lang="en-US" sz="2600" i="1" dirty="0"/>
              <a:t> is a node in the right sub-tree of </a:t>
            </a:r>
            <a:r>
              <a:rPr lang="en-US" sz="2600" b="1" i="1" dirty="0"/>
              <a:t>x</a:t>
            </a:r>
            <a:r>
              <a:rPr lang="en-US" sz="2600" i="1" dirty="0"/>
              <a:t>, then </a:t>
            </a:r>
            <a:r>
              <a:rPr lang="en-US" sz="2600" b="1" i="1" dirty="0" err="1"/>
              <a:t>y.key</a:t>
            </a:r>
            <a:r>
              <a:rPr lang="en-US" sz="2600" b="1" i="1" dirty="0"/>
              <a:t> ≥ </a:t>
            </a:r>
            <a:r>
              <a:rPr lang="en-US" sz="2600" b="1" i="1" dirty="0" err="1"/>
              <a:t>x.key</a:t>
            </a:r>
            <a:r>
              <a:rPr lang="en-US" sz="2600" i="1" dirty="0"/>
              <a:t>”.</a:t>
            </a:r>
          </a:p>
          <a:p>
            <a:pPr algn="just">
              <a:buNone/>
            </a:pPr>
            <a:endParaRPr lang="en-US" sz="2600" i="1" dirty="0"/>
          </a:p>
          <a:p>
            <a:pPr algn="just"/>
            <a:r>
              <a:rPr lang="en-US" sz="2600" dirty="0"/>
              <a:t>Thus, in Figure (a), the key of the root is 6, the keys 2, 5, and 5 in its left </a:t>
            </a:r>
            <a:r>
              <a:rPr lang="en-US" sz="2600" dirty="0" err="1"/>
              <a:t>subtree</a:t>
            </a:r>
            <a:r>
              <a:rPr lang="en-US" sz="2600" dirty="0"/>
              <a:t> are no larger than 6, and the keys 7 and 8 in its right </a:t>
            </a:r>
            <a:r>
              <a:rPr lang="en-US" sz="2600" dirty="0" err="1"/>
              <a:t>subtree</a:t>
            </a:r>
            <a:r>
              <a:rPr lang="en-US" sz="2600" dirty="0"/>
              <a:t> are no smaller than 6. The same property holds for every node in the tree.</a:t>
            </a:r>
          </a:p>
        </p:txBody>
      </p:sp>
      <p:sp>
        <p:nvSpPr>
          <p:cNvPr id="4" name="Title 1"/>
          <p:cNvSpPr>
            <a:spLocks noGrp="1"/>
          </p:cNvSpPr>
          <p:nvPr>
            <p:ph type="title"/>
          </p:nvPr>
        </p:nvSpPr>
        <p:spPr>
          <a:xfrm>
            <a:off x="457200" y="274638"/>
            <a:ext cx="8229600" cy="1143000"/>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472" y="762000"/>
            <a:ext cx="8686800" cy="5364163"/>
          </a:xfrm>
        </p:spPr>
        <p:txBody>
          <a:bodyPr>
            <a:normAutofit/>
          </a:bodyPr>
          <a:lstStyle/>
          <a:p>
            <a:pPr algn="just"/>
            <a:r>
              <a:rPr lang="en-US" sz="2200" dirty="0"/>
              <a:t>Binary search trees. For any node x, the keys in the left sub-tree of x are at most </a:t>
            </a:r>
            <a:r>
              <a:rPr lang="en-US" sz="2200" dirty="0" err="1"/>
              <a:t>x.</a:t>
            </a:r>
            <a:r>
              <a:rPr lang="en-US" sz="2200" i="1" dirty="0" err="1"/>
              <a:t>key</a:t>
            </a:r>
            <a:r>
              <a:rPr lang="en-US" sz="2200" i="1" dirty="0"/>
              <a:t>, </a:t>
            </a:r>
            <a:r>
              <a:rPr lang="en-US" sz="2200" dirty="0"/>
              <a:t>and the keys in the right sub-tree of x are at least </a:t>
            </a:r>
            <a:r>
              <a:rPr lang="en-US" sz="2200" i="1" dirty="0" err="1"/>
              <a:t>x.key</a:t>
            </a:r>
            <a:r>
              <a:rPr lang="en-US" sz="2200" i="1" dirty="0"/>
              <a:t>. </a:t>
            </a:r>
          </a:p>
          <a:p>
            <a:pPr algn="just"/>
            <a:r>
              <a:rPr lang="en-US" sz="2200" i="1" dirty="0"/>
              <a:t>Different binary search trees can represent </a:t>
            </a:r>
            <a:r>
              <a:rPr lang="en-US" sz="2200" dirty="0"/>
              <a:t>the same set of values. The worst-case running time for most search-tree operations is proportional to the height of the tree. </a:t>
            </a:r>
            <a:r>
              <a:rPr lang="en-US" sz="2200" b="1" dirty="0"/>
              <a:t>(a) A binary search tree on 6 nodes with height 2. (b) A less efficient binary </a:t>
            </a:r>
            <a:r>
              <a:rPr lang="en-US" sz="2200" dirty="0"/>
              <a:t>search tree with height 4 that contains the same keys.</a:t>
            </a:r>
          </a:p>
        </p:txBody>
      </p:sp>
      <p:pic>
        <p:nvPicPr>
          <p:cNvPr id="9219" name="Picture 3"/>
          <p:cNvPicPr>
            <a:picLocks noChangeAspect="1" noChangeArrowheads="1"/>
          </p:cNvPicPr>
          <p:nvPr/>
        </p:nvPicPr>
        <p:blipFill>
          <a:blip r:embed="rId2"/>
          <a:srcRect/>
          <a:stretch>
            <a:fillRect/>
          </a:stretch>
        </p:blipFill>
        <p:spPr bwMode="auto">
          <a:xfrm>
            <a:off x="1295400" y="3538924"/>
            <a:ext cx="7138987" cy="3407564"/>
          </a:xfrm>
          <a:prstGeom prst="rect">
            <a:avLst/>
          </a:prstGeom>
          <a:noFill/>
          <a:ln w="9525">
            <a:noFill/>
            <a:miter lim="800000"/>
            <a:headEnd/>
            <a:tailEnd/>
          </a:ln>
          <a:effectLst/>
        </p:spPr>
      </p:pic>
      <p:sp>
        <p:nvSpPr>
          <p:cNvPr id="6" name="Title 1"/>
          <p:cNvSpPr>
            <a:spLocks noGrp="1"/>
          </p:cNvSpPr>
          <p:nvPr>
            <p:ph type="title"/>
          </p:nvPr>
        </p:nvSpPr>
        <p:spPr>
          <a:xfrm>
            <a:off x="457200" y="76200"/>
            <a:ext cx="8229600" cy="639762"/>
          </a:xfrm>
        </p:spPr>
        <p:txBody>
          <a:bodyPr>
            <a:normAutofit fontScale="90000"/>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Autofit/>
          </a:bodyPr>
          <a:lstStyle/>
          <a:p>
            <a:pPr algn="just"/>
            <a:r>
              <a:rPr lang="en-US" sz="2600" dirty="0"/>
              <a:t>The binary-search-tree property allows us to print out all the keys in a binary search tree </a:t>
            </a:r>
            <a:r>
              <a:rPr lang="en-US" sz="2600" b="1" dirty="0"/>
              <a:t>in sorted order </a:t>
            </a:r>
            <a:r>
              <a:rPr lang="en-US" sz="2600" dirty="0"/>
              <a:t>by a simple recursive algorithm, called an </a:t>
            </a:r>
            <a:r>
              <a:rPr lang="en-US" sz="2600" b="1" i="1" dirty="0"/>
              <a:t>in order tree walk.</a:t>
            </a:r>
          </a:p>
          <a:p>
            <a:pPr algn="just"/>
            <a:endParaRPr lang="en-US" sz="2600" b="1" i="1" dirty="0"/>
          </a:p>
          <a:p>
            <a:pPr algn="just"/>
            <a:endParaRPr lang="en-US" sz="2600" b="1" i="1" dirty="0"/>
          </a:p>
          <a:p>
            <a:pPr algn="just"/>
            <a:endParaRPr lang="en-US" sz="2600" b="1" i="1" dirty="0"/>
          </a:p>
          <a:p>
            <a:pPr algn="just"/>
            <a:endParaRPr lang="en-US" sz="2600" b="1" i="1" dirty="0"/>
          </a:p>
          <a:p>
            <a:pPr algn="just"/>
            <a:endParaRPr lang="en-US" sz="2600" b="1" i="1" dirty="0"/>
          </a:p>
          <a:p>
            <a:pPr algn="just"/>
            <a:r>
              <a:rPr lang="en-US" sz="2600" dirty="0"/>
              <a:t>Each node contains attributes </a:t>
            </a:r>
            <a:r>
              <a:rPr lang="en-US" sz="2600" i="1" dirty="0"/>
              <a:t>left, right, and p that point to the nodes corresponding to its left child, </a:t>
            </a:r>
            <a:r>
              <a:rPr lang="en-US" sz="2600" dirty="0"/>
              <a:t>its right child, and its parent, respectively.</a:t>
            </a:r>
          </a:p>
        </p:txBody>
      </p:sp>
      <p:pic>
        <p:nvPicPr>
          <p:cNvPr id="10242" name="Picture 2"/>
          <p:cNvPicPr>
            <a:picLocks noChangeAspect="1" noChangeArrowheads="1"/>
          </p:cNvPicPr>
          <p:nvPr/>
        </p:nvPicPr>
        <p:blipFill>
          <a:blip r:embed="rId2"/>
          <a:srcRect/>
          <a:stretch>
            <a:fillRect/>
          </a:stretch>
        </p:blipFill>
        <p:spPr bwMode="auto">
          <a:xfrm>
            <a:off x="2209800" y="3194068"/>
            <a:ext cx="4800600" cy="183513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a:t>Introduction</a:t>
            </a:r>
          </a:p>
        </p:txBody>
      </p:sp>
      <p:sp>
        <p:nvSpPr>
          <p:cNvPr id="6" name="Slide Number Placeholder 5"/>
          <p:cNvSpPr>
            <a:spLocks noGrp="1"/>
          </p:cNvSpPr>
          <p:nvPr>
            <p:ph type="sldNum" sz="quarter" idx="12"/>
          </p:nvPr>
        </p:nvSpPr>
        <p:spPr/>
        <p:txBody>
          <a:bodyPr/>
          <a:lstStyle/>
          <a:p>
            <a:fld id="{D4546139-058D-452E-AFC4-306DF63A58C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As an example, the in order tree walk prints the keys in each of the two binary search trees from Figure in the order 2, 5, 5, 6, 7, 8.</a:t>
            </a:r>
          </a:p>
          <a:p>
            <a:pPr algn="just"/>
            <a:endParaRPr lang="en-US" sz="2600" dirty="0"/>
          </a:p>
          <a:p>
            <a:pPr algn="just"/>
            <a:r>
              <a:rPr lang="en-US" sz="2600" dirty="0"/>
              <a:t>It takes ‚ </a:t>
            </a:r>
            <a:r>
              <a:rPr lang="el-GR" sz="2600" dirty="0"/>
              <a:t>Θ</a:t>
            </a:r>
            <a:r>
              <a:rPr lang="en-US" sz="2600" dirty="0"/>
              <a:t>(n) time to walk an n-node binary search tree, since after the initial call, the procedure calls itself recursively exactly twice for each node in the tree—once for its left child and once for its right child.</a:t>
            </a:r>
          </a:p>
        </p:txBody>
      </p:sp>
      <p:sp>
        <p:nvSpPr>
          <p:cNvPr id="4" name="Title 1"/>
          <p:cNvSpPr>
            <a:spLocks noGrp="1"/>
          </p:cNvSpPr>
          <p:nvPr>
            <p:ph type="title"/>
          </p:nvPr>
        </p:nvSpPr>
        <p:spPr>
          <a:xfrm>
            <a:off x="457200" y="274638"/>
            <a:ext cx="8229600" cy="1143000"/>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Store elements hierarchically </a:t>
            </a:r>
          </a:p>
          <a:p>
            <a:r>
              <a:rPr lang="en-US" sz="2600" dirty="0"/>
              <a:t>The top element: root </a:t>
            </a:r>
          </a:p>
          <a:p>
            <a:r>
              <a:rPr lang="en-US" sz="2600" dirty="0"/>
              <a:t>Except the root, each element has a parent </a:t>
            </a:r>
          </a:p>
          <a:p>
            <a:r>
              <a:rPr lang="en-US" sz="2600" dirty="0"/>
              <a:t>Each element has 0 or more children</a:t>
            </a:r>
          </a:p>
        </p:txBody>
      </p:sp>
      <p:sp>
        <p:nvSpPr>
          <p:cNvPr id="4" name="Title 1"/>
          <p:cNvSpPr>
            <a:spLocks noGrp="1"/>
          </p:cNvSpPr>
          <p:nvPr>
            <p:ph type="title"/>
          </p:nvPr>
        </p:nvSpPr>
        <p:spPr>
          <a:xfrm>
            <a:off x="457200" y="274638"/>
            <a:ext cx="8229600" cy="1143000"/>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667000" y="1371600"/>
            <a:ext cx="3752850" cy="4909550"/>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a:t>Introduction</a:t>
            </a:r>
          </a:p>
        </p:txBody>
      </p:sp>
      <p:sp>
        <p:nvSpPr>
          <p:cNvPr id="4" name="Slide Number Placeholder 3"/>
          <p:cNvSpPr>
            <a:spLocks noGrp="1"/>
          </p:cNvSpPr>
          <p:nvPr>
            <p:ph type="sldNum" sz="quarter" idx="12"/>
          </p:nvPr>
        </p:nvSpPr>
        <p:spPr/>
        <p:txBody>
          <a:bodyPr/>
          <a:lstStyle/>
          <a:p>
            <a:fld id="{D4546139-058D-452E-AFC4-306DF63A58C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sz="2600" dirty="0"/>
              <a:t>Tree represents nodes connected by edges.</a:t>
            </a:r>
          </a:p>
          <a:p>
            <a:pPr algn="just"/>
            <a:r>
              <a:rPr lang="en-US" sz="2600" dirty="0"/>
              <a:t>A </a:t>
            </a:r>
            <a:r>
              <a:rPr lang="en-US" sz="2600" b="1" dirty="0"/>
              <a:t>binary tree (T) has a special condition that </a:t>
            </a:r>
            <a:r>
              <a:rPr lang="en-US" sz="2600" dirty="0"/>
              <a:t>each node can have two children at maximum.</a:t>
            </a:r>
          </a:p>
          <a:p>
            <a:pPr algn="just"/>
            <a:r>
              <a:rPr lang="en-US" sz="2600" dirty="0"/>
              <a:t>If T is empty called </a:t>
            </a:r>
            <a:r>
              <a:rPr lang="en-US" sz="2600" b="1" dirty="0"/>
              <a:t>null tree or empty tree</a:t>
            </a:r>
          </a:p>
          <a:p>
            <a:pPr algn="just"/>
            <a:r>
              <a:rPr lang="en-US" sz="2600" dirty="0"/>
              <a:t>T contains a distinguished node R, called the </a:t>
            </a:r>
            <a:r>
              <a:rPr lang="en-US" sz="2600" b="1" dirty="0"/>
              <a:t>root of </a:t>
            </a:r>
            <a:r>
              <a:rPr lang="en-US" sz="2600" dirty="0"/>
              <a:t>T.</a:t>
            </a:r>
          </a:p>
          <a:p>
            <a:pPr algn="just"/>
            <a:r>
              <a:rPr lang="en-US" sz="2600" dirty="0"/>
              <a:t>If T contains a root R, then two trees T1 and T2 are called the </a:t>
            </a:r>
            <a:r>
              <a:rPr lang="en-US" sz="2600" b="1" dirty="0"/>
              <a:t>left and right sub-tree respectively.</a:t>
            </a:r>
          </a:p>
          <a:p>
            <a:pPr algn="just"/>
            <a:r>
              <a:rPr lang="en-US" sz="2600" dirty="0"/>
              <a:t>If T1 and T2 is nonempty the its root is called </a:t>
            </a:r>
            <a:r>
              <a:rPr lang="en-US" sz="2600" b="1" dirty="0"/>
              <a:t>left and right successor.</a:t>
            </a:r>
            <a:endParaRPr lang="en-US" sz="2600" dirty="0"/>
          </a:p>
        </p:txBody>
      </p:sp>
      <p:sp>
        <p:nvSpPr>
          <p:cNvPr id="4" name="Slide Number Placeholder 3"/>
          <p:cNvSpPr>
            <a:spLocks noGrp="1"/>
          </p:cNvSpPr>
          <p:nvPr>
            <p:ph type="sldNum" sz="quarter" idx="12"/>
          </p:nvPr>
        </p:nvSpPr>
        <p:spPr/>
        <p:txBody>
          <a:bodyPr/>
          <a:lstStyle/>
          <a:p>
            <a:fld id="{D4546139-058D-452E-AFC4-306DF63A58C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pic>
        <p:nvPicPr>
          <p:cNvPr id="1027" name="Picture 3"/>
          <p:cNvPicPr>
            <a:picLocks noChangeAspect="1" noChangeArrowheads="1"/>
          </p:cNvPicPr>
          <p:nvPr/>
        </p:nvPicPr>
        <p:blipFill>
          <a:blip r:embed="rId2"/>
          <a:srcRect/>
          <a:stretch>
            <a:fillRect/>
          </a:stretch>
        </p:blipFill>
        <p:spPr bwMode="auto">
          <a:xfrm>
            <a:off x="762000" y="1752600"/>
            <a:ext cx="7429500" cy="434625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4546139-058D-452E-AFC4-306DF63A58C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Autofit/>
          </a:bodyPr>
          <a:lstStyle/>
          <a:p>
            <a:pPr algn="just"/>
            <a:r>
              <a:rPr lang="en-US" sz="2600" b="1" dirty="0"/>
              <a:t>Root − Node at the top of the tree is called root.</a:t>
            </a:r>
          </a:p>
          <a:p>
            <a:pPr algn="just"/>
            <a:r>
              <a:rPr lang="en-US" sz="2600" dirty="0"/>
              <a:t>There is only one root per tree and one path from root node to any node.</a:t>
            </a:r>
          </a:p>
          <a:p>
            <a:pPr algn="just"/>
            <a:r>
              <a:rPr lang="en-US" sz="2600" b="1" dirty="0"/>
              <a:t>Parent − Any node except root node has one edge </a:t>
            </a:r>
            <a:r>
              <a:rPr lang="en-US" sz="2600" dirty="0"/>
              <a:t>upward to a node called parent.</a:t>
            </a:r>
          </a:p>
          <a:p>
            <a:pPr algn="just"/>
            <a:r>
              <a:rPr lang="en-US" sz="2600" b="1" dirty="0"/>
              <a:t>Child − Node below a given node connected by its </a:t>
            </a:r>
            <a:r>
              <a:rPr lang="en-US" sz="2600" dirty="0"/>
              <a:t>edge downward is called its child node.</a:t>
            </a:r>
          </a:p>
          <a:p>
            <a:pPr algn="just"/>
            <a:r>
              <a:rPr lang="en-US" sz="2600" b="1" dirty="0"/>
              <a:t>Leaf − Node which does not have any child node is </a:t>
            </a:r>
            <a:r>
              <a:rPr lang="en-US" sz="2600" dirty="0"/>
              <a:t>called leaf node.</a:t>
            </a:r>
          </a:p>
          <a:p>
            <a:pPr algn="just"/>
            <a:r>
              <a:rPr lang="en-US" sz="2600" dirty="0"/>
              <a:t> </a:t>
            </a:r>
            <a:r>
              <a:rPr lang="en-US" sz="2600" b="1" dirty="0"/>
              <a:t>Levels − Level of a node represents the generation of </a:t>
            </a:r>
            <a:r>
              <a:rPr lang="en-US" sz="2600" dirty="0"/>
              <a:t>a node. If root node is at level 0, then its next child node is at level 1, its grandchild is at level 2 and so on.</a:t>
            </a:r>
          </a:p>
        </p:txBody>
      </p:sp>
      <p:sp>
        <p:nvSpPr>
          <p:cNvPr id="4" name="Title 1"/>
          <p:cNvSpPr>
            <a:spLocks noGrp="1"/>
          </p:cNvSpPr>
          <p:nvPr>
            <p:ph type="title"/>
          </p:nvPr>
        </p:nvSpPr>
        <p:spPr>
          <a:xfrm>
            <a:off x="457200" y="274638"/>
            <a:ext cx="8229600" cy="1143000"/>
          </a:xfrm>
        </p:spPr>
        <p:txBody>
          <a:bodyPr/>
          <a:lstStyle/>
          <a:p>
            <a:r>
              <a:rPr lang="en-US" dirty="0"/>
              <a:t>Binary Tree</a:t>
            </a:r>
          </a:p>
        </p:txBody>
      </p:sp>
      <p:sp>
        <p:nvSpPr>
          <p:cNvPr id="5" name="Slide Number Placeholder 4"/>
          <p:cNvSpPr>
            <a:spLocks noGrp="1"/>
          </p:cNvSpPr>
          <p:nvPr>
            <p:ph type="sldNum" sz="quarter" idx="12"/>
          </p:nvPr>
        </p:nvSpPr>
        <p:spPr/>
        <p:txBody>
          <a:bodyPr/>
          <a:lstStyle/>
          <a:p>
            <a:fld id="{D4546139-058D-452E-AFC4-306DF63A58C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Complete binary tree</a:t>
            </a:r>
          </a:p>
          <a:p>
            <a:pPr lvl="1"/>
            <a:r>
              <a:rPr lang="en-US" sz="2600" dirty="0"/>
              <a:t>All its level, except the last have the maximum number of possible nodes.</a:t>
            </a:r>
          </a:p>
          <a:p>
            <a:r>
              <a:rPr lang="en-US" sz="2600" dirty="0"/>
              <a:t>Extended binary tree</a:t>
            </a:r>
          </a:p>
          <a:p>
            <a:pPr lvl="1"/>
            <a:r>
              <a:rPr lang="en-US" sz="2600" dirty="0"/>
              <a:t>If each node has either 0 or 2 children.</a:t>
            </a:r>
          </a:p>
        </p:txBody>
      </p:sp>
      <p:sp>
        <p:nvSpPr>
          <p:cNvPr id="4" name="Title 1"/>
          <p:cNvSpPr>
            <a:spLocks noGrp="1"/>
          </p:cNvSpPr>
          <p:nvPr>
            <p:ph type="title"/>
          </p:nvPr>
        </p:nvSpPr>
        <p:spPr>
          <a:xfrm>
            <a:off x="457200" y="274638"/>
            <a:ext cx="8229600" cy="1143000"/>
          </a:xfrm>
        </p:spPr>
        <p:txBody>
          <a:bodyPr/>
          <a:lstStyle/>
          <a:p>
            <a:r>
              <a:rPr lang="en-US" dirty="0"/>
              <a:t>Binary Tree</a:t>
            </a:r>
          </a:p>
        </p:txBody>
      </p:sp>
      <p:sp>
        <p:nvSpPr>
          <p:cNvPr id="5" name="Slide Number Placeholder 4"/>
          <p:cNvSpPr>
            <a:spLocks noGrp="1"/>
          </p:cNvSpPr>
          <p:nvPr>
            <p:ph type="sldNum" sz="quarter" idx="12"/>
          </p:nvPr>
        </p:nvSpPr>
        <p:spPr/>
        <p:txBody>
          <a:bodyPr/>
          <a:lstStyle/>
          <a:p>
            <a:fld id="{D4546139-058D-452E-AFC4-306DF63A58C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Tree associated with an arithmetical expression</a:t>
            </a:r>
          </a:p>
        </p:txBody>
      </p:sp>
      <p:sp>
        <p:nvSpPr>
          <p:cNvPr id="3" name="Content Placeholder 2"/>
          <p:cNvSpPr>
            <a:spLocks noGrp="1"/>
          </p:cNvSpPr>
          <p:nvPr>
            <p:ph idx="1"/>
          </p:nvPr>
        </p:nvSpPr>
        <p:spPr/>
        <p:txBody>
          <a:bodyPr>
            <a:normAutofit/>
          </a:bodyPr>
          <a:lstStyle/>
          <a:p>
            <a:r>
              <a:rPr lang="en-US" sz="2600" dirty="0"/>
              <a:t>Consider the expression:  </a:t>
            </a:r>
            <a:r>
              <a:rPr lang="en-US" sz="2600" b="1" dirty="0"/>
              <a:t>3 + (12-5)*(1+7)</a:t>
            </a:r>
          </a:p>
        </p:txBody>
      </p:sp>
      <p:pic>
        <p:nvPicPr>
          <p:cNvPr id="3074" name="Picture 2"/>
          <p:cNvPicPr>
            <a:picLocks noChangeAspect="1" noChangeArrowheads="1"/>
          </p:cNvPicPr>
          <p:nvPr/>
        </p:nvPicPr>
        <p:blipFill>
          <a:blip r:embed="rId2"/>
          <a:srcRect/>
          <a:stretch>
            <a:fillRect/>
          </a:stretch>
        </p:blipFill>
        <p:spPr bwMode="auto">
          <a:xfrm>
            <a:off x="2514600" y="2497482"/>
            <a:ext cx="3581400" cy="38788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546139-058D-452E-AFC4-306DF63A58C4}"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1135</Words>
  <Application>Microsoft Office PowerPoint</Application>
  <PresentationFormat>On-screen Show (4:3)</PresentationFormat>
  <Paragraphs>129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Data Structure and Algorithm CSE- 225</vt:lpstr>
      <vt:lpstr> Tree : A Non linear Data Structure</vt:lpstr>
      <vt:lpstr>Introduction</vt:lpstr>
      <vt:lpstr>Introduction</vt:lpstr>
      <vt:lpstr>Introduction</vt:lpstr>
      <vt:lpstr>Binary Tree</vt:lpstr>
      <vt:lpstr>Binary Tree</vt:lpstr>
      <vt:lpstr>Binary Tree</vt:lpstr>
      <vt:lpstr>Tree associated with an arithmetical expression</vt:lpstr>
      <vt:lpstr>Tree associated with an arithmetical expression</vt:lpstr>
      <vt:lpstr>Binary Tree Traversal</vt:lpstr>
      <vt:lpstr>Binary Tree Traversal: In-order</vt:lpstr>
      <vt:lpstr>Binary Tree Traversal: In-order</vt:lpstr>
      <vt:lpstr>Binary Tree Traversal: Pre-order</vt:lpstr>
      <vt:lpstr>Binary Tree Traversal: Post-order</vt:lpstr>
      <vt:lpstr>Tree Traversal: Exercise</vt:lpstr>
      <vt:lpstr>Tree Traversal: Solution</vt:lpstr>
      <vt:lpstr>Binary Search Tree</vt:lpstr>
      <vt:lpstr>Introduction</vt:lpstr>
      <vt:lpstr>Introduction</vt:lpstr>
      <vt:lpstr>Introduction</vt:lpstr>
      <vt:lpstr>Introduction</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41</cp:revision>
  <dcterms:created xsi:type="dcterms:W3CDTF">2016-10-18T09:49:09Z</dcterms:created>
  <dcterms:modified xsi:type="dcterms:W3CDTF">2020-10-07T04:15:59Z</dcterms:modified>
</cp:coreProperties>
</file>