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S/exv/Bghao79a8639lLCASRq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5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73" name="Google Shape;73;p5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75" name="Google Shape;75;p5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81" name="Google Shape;81;p5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82" name="Google Shape;82;p5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5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0" name="Google Shape;100;p43"/>
          <p:cNvSpPr txBox="1">
            <a:spLocks noGrp="1"/>
          </p:cNvSpPr>
          <p:nvPr>
            <p:ph type="body" idx="3"/>
          </p:nvPr>
        </p:nvSpPr>
        <p:spPr>
          <a:xfrm>
            <a:off x="4648200" y="37719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1" name="Google Shape;101;p43"/>
          <p:cNvSpPr txBox="1">
            <a:spLocks noGrp="1"/>
          </p:cNvSpPr>
          <p:nvPr>
            <p:ph type="ftr" idx="11"/>
          </p:nvPr>
        </p:nvSpPr>
        <p:spPr>
          <a:xfrm>
            <a:off x="177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3"/>
          <p:cNvSpPr txBox="1">
            <a:spLocks noGrp="1"/>
          </p:cNvSpPr>
          <p:nvPr>
            <p:ph type="sldNum" idx="12"/>
          </p:nvPr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&gt;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body" idx="2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4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4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4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3" name="Google Shape;93;p4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4" name="Google Shape;94;p42"/>
          <p:cNvSpPr txBox="1">
            <a:spLocks noGrp="1"/>
          </p:cNvSpPr>
          <p:nvPr>
            <p:ph type="ftr" idx="11"/>
          </p:nvPr>
        </p:nvSpPr>
        <p:spPr>
          <a:xfrm>
            <a:off x="177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sldNum" idx="12"/>
          </p:nvPr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&gt;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108" name="Google Shape;108;p1"/>
          <p:cNvSpPr txBox="1">
            <a:spLocks noGrp="1"/>
          </p:cNvSpPr>
          <p:nvPr>
            <p:ph type="subTitle" idx="1"/>
          </p:nvPr>
        </p:nvSpPr>
        <p:spPr>
          <a:xfrm>
            <a:off x="1643062" y="3981450"/>
            <a:ext cx="6815137" cy="287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Md. Sazzadur Rahman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Information Technology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Jahangirnagar University, Savar, Dhaka.</a:t>
            </a:r>
            <a:endParaRPr/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685800" y="6429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2203 	</a:t>
            </a:r>
            <a:b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Logic</a:t>
            </a:r>
            <a:endParaRPr/>
          </a:p>
        </p:txBody>
      </p:sp>
      <p:pic>
        <p:nvPicPr>
          <p:cNvPr id="110" name="Google Shape;110;p1" descr="Jahangirnagar University (emblem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9475" y="2060575"/>
            <a:ext cx="1630362" cy="19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/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10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10"/>
          <p:cNvSpPr txBox="1">
            <a:spLocks noGrp="1"/>
          </p:cNvSpPr>
          <p:nvPr>
            <p:ph type="title"/>
          </p:nvPr>
        </p:nvSpPr>
        <p:spPr>
          <a:xfrm>
            <a:off x="736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of Boolean Algebra</a:t>
            </a:r>
            <a:endParaRPr dirty="0"/>
          </a:p>
        </p:txBody>
      </p:sp>
      <p:sp>
        <p:nvSpPr>
          <p:cNvPr id="258" name="Google Shape;258;p10"/>
          <p:cNvSpPr txBox="1">
            <a:spLocks noGrp="1"/>
          </p:cNvSpPr>
          <p:nvPr>
            <p:ph type="body" idx="1"/>
          </p:nvPr>
        </p:nvSpPr>
        <p:spPr>
          <a:xfrm>
            <a:off x="533400" y="1701800"/>
            <a:ext cx="83185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B be a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empty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with two binary operations, a unary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operation,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two distinct elements 0 and 1. Then B is called a Boolean algebra if the following axioms hold.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Commutative laws: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a+b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b+a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a·b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b·a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Distributive laws: a+(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b·c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a+b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)·(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a+c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     				   a·(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b+c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a·b+a·c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Identity laws: a+0=a, a·1=a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Complement laws: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a+a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’=1,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a·a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’=0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/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11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1"/>
          <p:cNvSpPr txBox="1">
            <a:spLocks noGrp="1"/>
          </p:cNvSpPr>
          <p:nvPr>
            <p:ph type="title"/>
          </p:nvPr>
        </p:nvSpPr>
        <p:spPr>
          <a:xfrm>
            <a:off x="711200" y="17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Algebra (A subset of Boolean Algebra)</a:t>
            </a:r>
            <a:endParaRPr/>
          </a:p>
        </p:txBody>
      </p:sp>
      <p:sp>
        <p:nvSpPr>
          <p:cNvPr id="265" name="Google Shape;265;p11"/>
          <p:cNvSpPr txBox="1">
            <a:spLocks noGrp="1"/>
          </p:cNvSpPr>
          <p:nvPr>
            <p:ph type="body" idx="1"/>
          </p:nvPr>
        </p:nvSpPr>
        <p:spPr>
          <a:xfrm>
            <a:off x="533400" y="1574800"/>
            <a:ext cx="7924800" cy="135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Algebra: Each variable may have multiple values.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Algebra: Each variable can be either 1 or 0. The constraint simplifies the derivations.</a:t>
            </a:r>
            <a:endParaRPr/>
          </a:p>
        </p:txBody>
      </p:sp>
      <p:sp>
        <p:nvSpPr>
          <p:cNvPr id="266" name="Google Shape;266;p11"/>
          <p:cNvSpPr/>
          <p:nvPr/>
        </p:nvSpPr>
        <p:spPr>
          <a:xfrm>
            <a:off x="1422400" y="2752725"/>
            <a:ext cx="5648325" cy="399415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BB</a:t>
            </a:r>
            <a:endParaRPr/>
          </a:p>
        </p:txBody>
      </p:sp>
      <p:sp>
        <p:nvSpPr>
          <p:cNvPr id="267" name="Google Shape;267;p11"/>
          <p:cNvSpPr txBox="1"/>
          <p:nvPr/>
        </p:nvSpPr>
        <p:spPr>
          <a:xfrm>
            <a:off x="2674937" y="3173412"/>
            <a:ext cx="17430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Algebra</a:t>
            </a:r>
            <a:endParaRPr dirty="0"/>
          </a:p>
        </p:txBody>
      </p:sp>
      <p:sp>
        <p:nvSpPr>
          <p:cNvPr id="268" name="Google Shape;268;p11"/>
          <p:cNvSpPr/>
          <p:nvPr/>
        </p:nvSpPr>
        <p:spPr>
          <a:xfrm>
            <a:off x="3546475" y="3751262"/>
            <a:ext cx="2976562" cy="1997075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4202112" y="3910012"/>
            <a:ext cx="19097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Algebra</a:t>
            </a:r>
            <a:endParaRPr dirty="0"/>
          </a:p>
        </p:txBody>
      </p:sp>
      <p:sp>
        <p:nvSpPr>
          <p:cNvPr id="270" name="Google Shape;270;p11"/>
          <p:cNvSpPr/>
          <p:nvPr/>
        </p:nvSpPr>
        <p:spPr>
          <a:xfrm>
            <a:off x="4643437" y="4360862"/>
            <a:ext cx="1525587" cy="11684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4627562" y="4748212"/>
            <a:ext cx="15954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Level Logic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/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12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2"/>
          <p:cNvSpPr txBox="1">
            <a:spLocks noGrp="1"/>
          </p:cNvSpPr>
          <p:nvPr>
            <p:ph type="title"/>
          </p:nvPr>
        </p:nvSpPr>
        <p:spPr>
          <a:xfrm>
            <a:off x="711200" y="177800"/>
            <a:ext cx="77724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Algebra</a:t>
            </a:r>
            <a:endParaRPr/>
          </a:p>
        </p:txBody>
      </p:sp>
      <p:sp>
        <p:nvSpPr>
          <p:cNvPr id="278" name="Google Shape;278;p12"/>
          <p:cNvSpPr txBox="1">
            <a:spLocks noGrp="1"/>
          </p:cNvSpPr>
          <p:nvPr>
            <p:ph type="body" idx="1"/>
          </p:nvPr>
        </p:nvSpPr>
        <p:spPr>
          <a:xfrm>
            <a:off x="542925" y="995362"/>
            <a:ext cx="7924800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Level Logic: Sum of products, or product of sums, e.g. ab + a’c + a’b’, (a’+c )(a+b’)(a+b+c’)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Level Logic: Many layers of two level logic with some inverters, e.g. (((a+bc)’+ab’)+b’c+c’d)’bc+c’e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Digital Logic Design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Outputs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care sets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Handy Tools: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DeMorgan’s Law: Complements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Consensus Theorem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Shannon’s Expansion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Karnaugh Map (single output, two level logic)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9" name="Google Shape;279;p12"/>
          <p:cNvGrpSpPr/>
          <p:nvPr/>
        </p:nvGrpSpPr>
        <p:grpSpPr>
          <a:xfrm>
            <a:off x="5038725" y="3106737"/>
            <a:ext cx="3403600" cy="2333625"/>
            <a:chOff x="1422400" y="2753360"/>
            <a:chExt cx="5648960" cy="3992880"/>
          </a:xfrm>
        </p:grpSpPr>
        <p:sp>
          <p:nvSpPr>
            <p:cNvPr id="280" name="Google Shape;280;p12"/>
            <p:cNvSpPr/>
            <p:nvPr/>
          </p:nvSpPr>
          <p:spPr>
            <a:xfrm>
              <a:off x="1422400" y="2753360"/>
              <a:ext cx="5648960" cy="3992880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BB</a:t>
              </a:r>
              <a:endParaRPr/>
            </a:p>
          </p:txBody>
        </p:sp>
        <p:sp>
          <p:nvSpPr>
            <p:cNvPr id="281" name="Google Shape;281;p12"/>
            <p:cNvSpPr txBox="1"/>
            <p:nvPr/>
          </p:nvSpPr>
          <p:spPr>
            <a:xfrm>
              <a:off x="2674415" y="3173214"/>
              <a:ext cx="17428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Boolean Algebra</a:t>
              </a:r>
              <a:endParaRPr/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3546030" y="3752938"/>
              <a:ext cx="2977297" cy="1996439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" name="Google Shape;283;p12"/>
            <p:cNvSpPr txBox="1"/>
            <p:nvPr/>
          </p:nvSpPr>
          <p:spPr>
            <a:xfrm>
              <a:off x="4202346" y="3909814"/>
              <a:ext cx="19095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Switching Algebra</a:t>
              </a:r>
              <a:endParaRPr/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4644732" y="4361377"/>
              <a:ext cx="1522901" cy="1167985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285;p12"/>
            <p:cNvSpPr txBox="1"/>
            <p:nvPr/>
          </p:nvSpPr>
          <p:spPr>
            <a:xfrm>
              <a:off x="4628289" y="4748014"/>
              <a:ext cx="15954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Level Logic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91" name="Google Shape;291;p13"/>
          <p:cNvSpPr txBox="1"/>
          <p:nvPr/>
        </p:nvSpPr>
        <p:spPr>
          <a:xfrm>
            <a:off x="685800" y="1143000"/>
            <a:ext cx="186848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OR, NOT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968375" y="1758950"/>
            <a:ext cx="1454150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 B   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0  0    0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0  1    0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1  0    0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1  1    1</a:t>
            </a:r>
            <a:endParaRPr/>
          </a:p>
        </p:txBody>
      </p:sp>
      <p:cxnSp>
        <p:nvCxnSpPr>
          <p:cNvPr id="293" name="Google Shape;293;p13"/>
          <p:cNvCxnSpPr/>
          <p:nvPr/>
        </p:nvCxnSpPr>
        <p:spPr>
          <a:xfrm>
            <a:off x="908050" y="2101850"/>
            <a:ext cx="160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4" name="Google Shape;294;p13"/>
          <p:cNvCxnSpPr/>
          <p:nvPr/>
        </p:nvCxnSpPr>
        <p:spPr>
          <a:xfrm>
            <a:off x="1593850" y="1797050"/>
            <a:ext cx="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5" name="Google Shape;295;p13"/>
          <p:cNvCxnSpPr/>
          <p:nvPr/>
        </p:nvCxnSpPr>
        <p:spPr>
          <a:xfrm>
            <a:off x="2127250" y="1797050"/>
            <a:ext cx="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6" name="Google Shape;296;p13"/>
          <p:cNvSpPr txBox="1"/>
          <p:nvPr/>
        </p:nvSpPr>
        <p:spPr>
          <a:xfrm>
            <a:off x="838200" y="1676400"/>
            <a:ext cx="679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1676400" y="3732212"/>
            <a:ext cx="457200" cy="609600"/>
          </a:xfrm>
          <a:prstGeom prst="flowChartDelay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8" name="Google Shape;298;p13"/>
          <p:cNvCxnSpPr/>
          <p:nvPr/>
        </p:nvCxnSpPr>
        <p:spPr>
          <a:xfrm>
            <a:off x="1295400" y="3884612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9" name="Google Shape;299;p13"/>
          <p:cNvCxnSpPr/>
          <p:nvPr/>
        </p:nvCxnSpPr>
        <p:spPr>
          <a:xfrm>
            <a:off x="1295400" y="4113212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0" name="Google Shape;300;p13"/>
          <p:cNvSpPr txBox="1"/>
          <p:nvPr/>
        </p:nvSpPr>
        <p:spPr>
          <a:xfrm>
            <a:off x="882650" y="3544887"/>
            <a:ext cx="404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2414587" y="3757612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302" name="Google Shape;302;p13"/>
          <p:cNvCxnSpPr/>
          <p:nvPr/>
        </p:nvCxnSpPr>
        <p:spPr>
          <a:xfrm>
            <a:off x="2133600" y="4037012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3" name="Google Shape;303;p13"/>
          <p:cNvSpPr txBox="1"/>
          <p:nvPr/>
        </p:nvSpPr>
        <p:spPr>
          <a:xfrm>
            <a:off x="3832225" y="1758950"/>
            <a:ext cx="1454150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 B   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0  0    0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0  1    1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1  0    1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1  1    1</a:t>
            </a:r>
            <a:endParaRPr/>
          </a:p>
        </p:txBody>
      </p:sp>
      <p:cxnSp>
        <p:nvCxnSpPr>
          <p:cNvPr id="304" name="Google Shape;304;p13"/>
          <p:cNvCxnSpPr/>
          <p:nvPr/>
        </p:nvCxnSpPr>
        <p:spPr>
          <a:xfrm>
            <a:off x="3771900" y="2101850"/>
            <a:ext cx="160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5" name="Google Shape;305;p13"/>
          <p:cNvCxnSpPr/>
          <p:nvPr/>
        </p:nvCxnSpPr>
        <p:spPr>
          <a:xfrm>
            <a:off x="4457700" y="1797050"/>
            <a:ext cx="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6" name="Google Shape;306;p13"/>
          <p:cNvCxnSpPr/>
          <p:nvPr/>
        </p:nvCxnSpPr>
        <p:spPr>
          <a:xfrm>
            <a:off x="4991100" y="1797050"/>
            <a:ext cx="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7" name="Google Shape;307;p13"/>
          <p:cNvSpPr txBox="1"/>
          <p:nvPr/>
        </p:nvSpPr>
        <p:spPr>
          <a:xfrm>
            <a:off x="3702050" y="16764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</p:txBody>
      </p:sp>
      <p:cxnSp>
        <p:nvCxnSpPr>
          <p:cNvPr id="308" name="Google Shape;308;p13"/>
          <p:cNvCxnSpPr/>
          <p:nvPr/>
        </p:nvCxnSpPr>
        <p:spPr>
          <a:xfrm>
            <a:off x="4159250" y="3884612"/>
            <a:ext cx="412750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9" name="Google Shape;309;p13"/>
          <p:cNvCxnSpPr/>
          <p:nvPr/>
        </p:nvCxnSpPr>
        <p:spPr>
          <a:xfrm>
            <a:off x="4159250" y="4113212"/>
            <a:ext cx="412750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10" name="Google Shape;310;p13"/>
          <p:cNvSpPr txBox="1"/>
          <p:nvPr/>
        </p:nvSpPr>
        <p:spPr>
          <a:xfrm>
            <a:off x="3746500" y="3544887"/>
            <a:ext cx="404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11" name="Google Shape;311;p13"/>
          <p:cNvSpPr txBox="1"/>
          <p:nvPr/>
        </p:nvSpPr>
        <p:spPr>
          <a:xfrm>
            <a:off x="5278437" y="3757612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312" name="Google Shape;312;p13"/>
          <p:cNvCxnSpPr/>
          <p:nvPr/>
        </p:nvCxnSpPr>
        <p:spPr>
          <a:xfrm>
            <a:off x="4921250" y="3986212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13" name="Google Shape;313;p13"/>
          <p:cNvSpPr/>
          <p:nvPr/>
        </p:nvSpPr>
        <p:spPr>
          <a:xfrm flipH="1">
            <a:off x="4311650" y="3681412"/>
            <a:ext cx="609600" cy="6096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1676400" y="4646612"/>
            <a:ext cx="457200" cy="609600"/>
          </a:xfrm>
          <a:prstGeom prst="flowChartDelay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5" name="Google Shape;315;p13"/>
          <p:cNvCxnSpPr/>
          <p:nvPr/>
        </p:nvCxnSpPr>
        <p:spPr>
          <a:xfrm>
            <a:off x="1295400" y="4799012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16" name="Google Shape;316;p13"/>
          <p:cNvSpPr txBox="1"/>
          <p:nvPr/>
        </p:nvSpPr>
        <p:spPr>
          <a:xfrm>
            <a:off x="882650" y="4459287"/>
            <a:ext cx="404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17" name="Google Shape;317;p13"/>
          <p:cNvSpPr txBox="1"/>
          <p:nvPr/>
        </p:nvSpPr>
        <p:spPr>
          <a:xfrm>
            <a:off x="2414587" y="4672012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318" name="Google Shape;318;p13"/>
          <p:cNvCxnSpPr/>
          <p:nvPr/>
        </p:nvCxnSpPr>
        <p:spPr>
          <a:xfrm>
            <a:off x="2133600" y="4951412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9" name="Google Shape;319;p13"/>
          <p:cNvCxnSpPr/>
          <p:nvPr/>
        </p:nvCxnSpPr>
        <p:spPr>
          <a:xfrm>
            <a:off x="4114800" y="50292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20" name="Google Shape;320;p13"/>
          <p:cNvSpPr txBox="1"/>
          <p:nvPr/>
        </p:nvSpPr>
        <p:spPr>
          <a:xfrm>
            <a:off x="3702050" y="4443412"/>
            <a:ext cx="404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21" name="Google Shape;321;p13"/>
          <p:cNvSpPr txBox="1"/>
          <p:nvPr/>
        </p:nvSpPr>
        <p:spPr>
          <a:xfrm>
            <a:off x="5233987" y="4656137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322" name="Google Shape;322;p13"/>
          <p:cNvCxnSpPr/>
          <p:nvPr/>
        </p:nvCxnSpPr>
        <p:spPr>
          <a:xfrm>
            <a:off x="4876800" y="4884737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23" name="Google Shape;323;p13"/>
          <p:cNvSpPr/>
          <p:nvPr/>
        </p:nvSpPr>
        <p:spPr>
          <a:xfrm flipH="1">
            <a:off x="4267200" y="4579937"/>
            <a:ext cx="609600" cy="6096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3"/>
          <p:cNvSpPr txBox="1"/>
          <p:nvPr/>
        </p:nvSpPr>
        <p:spPr>
          <a:xfrm>
            <a:off x="6461125" y="1782762"/>
            <a:ext cx="130175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    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1    0</a:t>
            </a:r>
            <a:endParaRPr/>
          </a:p>
        </p:txBody>
      </p:sp>
      <p:cxnSp>
        <p:nvCxnSpPr>
          <p:cNvPr id="325" name="Google Shape;325;p13"/>
          <p:cNvCxnSpPr/>
          <p:nvPr/>
        </p:nvCxnSpPr>
        <p:spPr>
          <a:xfrm>
            <a:off x="6400800" y="2125662"/>
            <a:ext cx="160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6" name="Google Shape;326;p13"/>
          <p:cNvCxnSpPr/>
          <p:nvPr/>
        </p:nvCxnSpPr>
        <p:spPr>
          <a:xfrm>
            <a:off x="7086600" y="1820862"/>
            <a:ext cx="0" cy="1022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7" name="Google Shape;327;p13"/>
          <p:cNvCxnSpPr/>
          <p:nvPr/>
        </p:nvCxnSpPr>
        <p:spPr>
          <a:xfrm>
            <a:off x="7467600" y="1820862"/>
            <a:ext cx="0" cy="1022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28" name="Google Shape;328;p13"/>
          <p:cNvSpPr txBox="1"/>
          <p:nvPr/>
        </p:nvSpPr>
        <p:spPr>
          <a:xfrm>
            <a:off x="6330950" y="1700212"/>
            <a:ext cx="654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title" idx="4294967295"/>
          </p:nvPr>
        </p:nvSpPr>
        <p:spPr>
          <a:xfrm>
            <a:off x="152400" y="609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of Boolean algebra and switching functions</a:t>
            </a:r>
            <a:b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30" name="Google Shape;330;p13"/>
          <p:cNvSpPr txBox="1"/>
          <p:nvPr/>
        </p:nvSpPr>
        <p:spPr>
          <a:xfrm>
            <a:off x="657225" y="5384800"/>
            <a:ext cx="272256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dominates in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blocks the 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passes signal A</a:t>
            </a:r>
            <a:endParaRPr/>
          </a:p>
        </p:txBody>
      </p:sp>
      <p:sp>
        <p:nvSpPr>
          <p:cNvPr id="331" name="Google Shape;331;p13"/>
          <p:cNvSpPr txBox="1"/>
          <p:nvPr/>
        </p:nvSpPr>
        <p:spPr>
          <a:xfrm>
            <a:off x="4051300" y="5359400"/>
            <a:ext cx="25336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dominates in 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blocks the 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passes signal A</a:t>
            </a:r>
            <a:endParaRPr/>
          </a:p>
        </p:txBody>
      </p:sp>
      <p:cxnSp>
        <p:nvCxnSpPr>
          <p:cNvPr id="332" name="Google Shape;332;p13"/>
          <p:cNvCxnSpPr/>
          <p:nvPr/>
        </p:nvCxnSpPr>
        <p:spPr>
          <a:xfrm>
            <a:off x="4114800" y="50292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3" name="Google Shape;333;p13"/>
          <p:cNvCxnSpPr/>
          <p:nvPr/>
        </p:nvCxnSpPr>
        <p:spPr>
          <a:xfrm>
            <a:off x="4114800" y="47244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4" name="Google Shape;334;p13"/>
          <p:cNvCxnSpPr/>
          <p:nvPr/>
        </p:nvCxnSpPr>
        <p:spPr>
          <a:xfrm>
            <a:off x="1295400" y="51054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340" name="Google Shape;340;p14"/>
          <p:cNvSpPr txBox="1"/>
          <p:nvPr/>
        </p:nvSpPr>
        <p:spPr>
          <a:xfrm>
            <a:off x="457200" y="609600"/>
            <a:ext cx="6340475" cy="6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Identity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 * 1 = A       A + 1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A * 0 = 0        A + 0 = A</a:t>
            </a:r>
            <a:endParaRPr/>
          </a:p>
        </p:txBody>
      </p:sp>
      <p:sp>
        <p:nvSpPr>
          <p:cNvPr id="341" name="Google Shape;341;p14"/>
          <p:cNvSpPr txBox="1"/>
          <p:nvPr/>
        </p:nvSpPr>
        <p:spPr>
          <a:xfrm>
            <a:off x="473075" y="1584325"/>
            <a:ext cx="64611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Complement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 + A’ = 1       A * A’ = 0</a:t>
            </a:r>
            <a:endParaRPr/>
          </a:p>
        </p:txBody>
      </p:sp>
      <p:sp>
        <p:nvSpPr>
          <p:cNvPr id="342" name="Google Shape;342;p14"/>
          <p:cNvSpPr txBox="1"/>
          <p:nvPr/>
        </p:nvSpPr>
        <p:spPr>
          <a:xfrm>
            <a:off x="473075" y="2362200"/>
            <a:ext cx="4511675" cy="289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T8. Distributive Law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A(B+C) = AB + AC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A+BC = (A+B)(A+C)</a:t>
            </a:r>
            <a:endParaRPr/>
          </a:p>
        </p:txBody>
      </p:sp>
      <p:sp>
        <p:nvSpPr>
          <p:cNvPr id="343" name="Google Shape;343;p14"/>
          <p:cNvSpPr/>
          <p:nvPr/>
        </p:nvSpPr>
        <p:spPr>
          <a:xfrm>
            <a:off x="4587875" y="2971800"/>
            <a:ext cx="457200" cy="609600"/>
          </a:xfrm>
          <a:prstGeom prst="flowChartDelay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4" name="Google Shape;344;p14"/>
          <p:cNvCxnSpPr/>
          <p:nvPr/>
        </p:nvCxnSpPr>
        <p:spPr>
          <a:xfrm>
            <a:off x="3444875" y="3200400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5" name="Google Shape;345;p14"/>
          <p:cNvCxnSpPr/>
          <p:nvPr/>
        </p:nvCxnSpPr>
        <p:spPr>
          <a:xfrm>
            <a:off x="4359275" y="34290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6" name="Google Shape;346;p14"/>
          <p:cNvSpPr txBox="1"/>
          <p:nvPr/>
        </p:nvSpPr>
        <p:spPr>
          <a:xfrm>
            <a:off x="2987675" y="2971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347" name="Google Shape;347;p14"/>
          <p:cNvCxnSpPr/>
          <p:nvPr/>
        </p:nvCxnSpPr>
        <p:spPr>
          <a:xfrm>
            <a:off x="5045075" y="3216275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3429000" y="39370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9" name="Google Shape;349;p14"/>
          <p:cNvSpPr txBox="1"/>
          <p:nvPr/>
        </p:nvSpPr>
        <p:spPr>
          <a:xfrm>
            <a:off x="2987675" y="3368675"/>
            <a:ext cx="3873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350" name="Google Shape;350;p14"/>
          <p:cNvCxnSpPr/>
          <p:nvPr/>
        </p:nvCxnSpPr>
        <p:spPr>
          <a:xfrm>
            <a:off x="4130675" y="38100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1" name="Google Shape;351;p14"/>
          <p:cNvSpPr/>
          <p:nvPr/>
        </p:nvSpPr>
        <p:spPr>
          <a:xfrm flipH="1">
            <a:off x="3552825" y="3505200"/>
            <a:ext cx="609600" cy="6096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2" name="Google Shape;352;p14"/>
          <p:cNvCxnSpPr/>
          <p:nvPr/>
        </p:nvCxnSpPr>
        <p:spPr>
          <a:xfrm rot="10800000">
            <a:off x="4356100" y="3425825"/>
            <a:ext cx="3175" cy="384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3" name="Google Shape;353;p14"/>
          <p:cNvSpPr/>
          <p:nvPr/>
        </p:nvSpPr>
        <p:spPr>
          <a:xfrm>
            <a:off x="6645275" y="3657600"/>
            <a:ext cx="457200" cy="609600"/>
          </a:xfrm>
          <a:prstGeom prst="flowChartDelay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4" name="Google Shape;354;p14"/>
          <p:cNvCxnSpPr/>
          <p:nvPr/>
        </p:nvCxnSpPr>
        <p:spPr>
          <a:xfrm>
            <a:off x="8016875" y="34290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5" name="Google Shape;355;p14"/>
          <p:cNvCxnSpPr/>
          <p:nvPr/>
        </p:nvCxnSpPr>
        <p:spPr>
          <a:xfrm>
            <a:off x="6264275" y="38608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6" name="Google Shape;356;p14"/>
          <p:cNvCxnSpPr/>
          <p:nvPr/>
        </p:nvCxnSpPr>
        <p:spPr>
          <a:xfrm>
            <a:off x="6264275" y="40894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7" name="Google Shape;357;p14"/>
          <p:cNvSpPr txBox="1"/>
          <p:nvPr/>
        </p:nvSpPr>
        <p:spPr>
          <a:xfrm>
            <a:off x="5883275" y="3521075"/>
            <a:ext cx="404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358" name="Google Shape;358;p14"/>
          <p:cNvCxnSpPr/>
          <p:nvPr/>
        </p:nvCxnSpPr>
        <p:spPr>
          <a:xfrm>
            <a:off x="7102475" y="39624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9" name="Google Shape;359;p14"/>
          <p:cNvSpPr/>
          <p:nvPr/>
        </p:nvSpPr>
        <p:spPr>
          <a:xfrm flipH="1">
            <a:off x="7407275" y="3124200"/>
            <a:ext cx="609600" cy="6096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0" name="Google Shape;360;p14"/>
          <p:cNvCxnSpPr/>
          <p:nvPr/>
        </p:nvCxnSpPr>
        <p:spPr>
          <a:xfrm rot="10800000">
            <a:off x="7331075" y="358140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1" name="Google Shape;361;p14"/>
          <p:cNvSpPr/>
          <p:nvPr/>
        </p:nvSpPr>
        <p:spPr>
          <a:xfrm>
            <a:off x="6645275" y="2879725"/>
            <a:ext cx="457200" cy="609600"/>
          </a:xfrm>
          <a:prstGeom prst="flowChartDelay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2" name="Google Shape;362;p14"/>
          <p:cNvCxnSpPr/>
          <p:nvPr/>
        </p:nvCxnSpPr>
        <p:spPr>
          <a:xfrm>
            <a:off x="6264275" y="3082925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3" name="Google Shape;363;p14"/>
          <p:cNvCxnSpPr/>
          <p:nvPr/>
        </p:nvCxnSpPr>
        <p:spPr>
          <a:xfrm>
            <a:off x="6264275" y="3311525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4" name="Google Shape;364;p14"/>
          <p:cNvSpPr txBox="1"/>
          <p:nvPr/>
        </p:nvSpPr>
        <p:spPr>
          <a:xfrm>
            <a:off x="5883275" y="2743200"/>
            <a:ext cx="404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365" name="Google Shape;365;p14"/>
          <p:cNvCxnSpPr/>
          <p:nvPr/>
        </p:nvCxnSpPr>
        <p:spPr>
          <a:xfrm>
            <a:off x="7102475" y="3184525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6" name="Google Shape;366;p14"/>
          <p:cNvCxnSpPr/>
          <p:nvPr/>
        </p:nvCxnSpPr>
        <p:spPr>
          <a:xfrm>
            <a:off x="7331075" y="3187700"/>
            <a:ext cx="0" cy="24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7331075" y="34290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8" name="Google Shape;368;p14"/>
          <p:cNvSpPr/>
          <p:nvPr/>
        </p:nvSpPr>
        <p:spPr>
          <a:xfrm>
            <a:off x="3749675" y="5486400"/>
            <a:ext cx="381000" cy="609600"/>
          </a:xfrm>
          <a:prstGeom prst="flowChartDelay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9" name="Google Shape;369;p14"/>
          <p:cNvCxnSpPr/>
          <p:nvPr/>
        </p:nvCxnSpPr>
        <p:spPr>
          <a:xfrm>
            <a:off x="3444875" y="5181600"/>
            <a:ext cx="12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4359275" y="5410200"/>
            <a:ext cx="3206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1" name="Google Shape;371;p14"/>
          <p:cNvSpPr txBox="1"/>
          <p:nvPr/>
        </p:nvSpPr>
        <p:spPr>
          <a:xfrm>
            <a:off x="2987675" y="495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372" name="Google Shape;372;p14"/>
          <p:cNvCxnSpPr/>
          <p:nvPr/>
        </p:nvCxnSpPr>
        <p:spPr>
          <a:xfrm>
            <a:off x="5045075" y="5197475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3" name="Google Shape;373;p14"/>
          <p:cNvCxnSpPr/>
          <p:nvPr/>
        </p:nvCxnSpPr>
        <p:spPr>
          <a:xfrm>
            <a:off x="3368675" y="56896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4" name="Google Shape;374;p14"/>
          <p:cNvCxnSpPr/>
          <p:nvPr/>
        </p:nvCxnSpPr>
        <p:spPr>
          <a:xfrm>
            <a:off x="3365500" y="59182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5" name="Google Shape;375;p14"/>
          <p:cNvSpPr txBox="1"/>
          <p:nvPr/>
        </p:nvSpPr>
        <p:spPr>
          <a:xfrm>
            <a:off x="2987675" y="5349875"/>
            <a:ext cx="3873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376" name="Google Shape;376;p14"/>
          <p:cNvCxnSpPr/>
          <p:nvPr/>
        </p:nvCxnSpPr>
        <p:spPr>
          <a:xfrm>
            <a:off x="4130675" y="57912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7" name="Google Shape;377;p14"/>
          <p:cNvSpPr/>
          <p:nvPr/>
        </p:nvSpPr>
        <p:spPr>
          <a:xfrm flipH="1">
            <a:off x="4435475" y="4953000"/>
            <a:ext cx="609600" cy="6096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8" name="Google Shape;378;p14"/>
          <p:cNvCxnSpPr/>
          <p:nvPr/>
        </p:nvCxnSpPr>
        <p:spPr>
          <a:xfrm rot="10800000" flipH="1">
            <a:off x="4356100" y="5410200"/>
            <a:ext cx="3175" cy="3778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9" name="Google Shape;379;p14"/>
          <p:cNvSpPr/>
          <p:nvPr/>
        </p:nvSpPr>
        <p:spPr>
          <a:xfrm>
            <a:off x="7559675" y="5105400"/>
            <a:ext cx="457200" cy="609600"/>
          </a:xfrm>
          <a:prstGeom prst="flowChartDelay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0" name="Google Shape;380;p14"/>
          <p:cNvCxnSpPr/>
          <p:nvPr/>
        </p:nvCxnSpPr>
        <p:spPr>
          <a:xfrm>
            <a:off x="7331075" y="55626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1" name="Google Shape;381;p14"/>
          <p:cNvCxnSpPr/>
          <p:nvPr/>
        </p:nvCxnSpPr>
        <p:spPr>
          <a:xfrm>
            <a:off x="8016875" y="54102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2" name="Google Shape;382;p14"/>
          <p:cNvCxnSpPr/>
          <p:nvPr/>
        </p:nvCxnSpPr>
        <p:spPr>
          <a:xfrm>
            <a:off x="6254750" y="5842000"/>
            <a:ext cx="43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3" name="Google Shape;383;p14"/>
          <p:cNvCxnSpPr/>
          <p:nvPr/>
        </p:nvCxnSpPr>
        <p:spPr>
          <a:xfrm>
            <a:off x="6264275" y="6070600"/>
            <a:ext cx="403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84" name="Google Shape;384;p14"/>
          <p:cNvSpPr txBox="1"/>
          <p:nvPr/>
        </p:nvSpPr>
        <p:spPr>
          <a:xfrm>
            <a:off x="5883275" y="5502275"/>
            <a:ext cx="404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385" name="Google Shape;385;p14"/>
          <p:cNvCxnSpPr/>
          <p:nvPr/>
        </p:nvCxnSpPr>
        <p:spPr>
          <a:xfrm>
            <a:off x="7102475" y="59436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86" name="Google Shape;386;p14"/>
          <p:cNvSpPr/>
          <p:nvPr/>
        </p:nvSpPr>
        <p:spPr>
          <a:xfrm flipH="1">
            <a:off x="6340475" y="4876800"/>
            <a:ext cx="762000" cy="6096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7" name="Google Shape;387;p14"/>
          <p:cNvCxnSpPr/>
          <p:nvPr/>
        </p:nvCxnSpPr>
        <p:spPr>
          <a:xfrm rot="10800000">
            <a:off x="7331075" y="5562600"/>
            <a:ext cx="0" cy="371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8" name="Google Shape;388;p14"/>
          <p:cNvCxnSpPr/>
          <p:nvPr/>
        </p:nvCxnSpPr>
        <p:spPr>
          <a:xfrm>
            <a:off x="6289675" y="5064125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9" name="Google Shape;389;p14"/>
          <p:cNvCxnSpPr/>
          <p:nvPr/>
        </p:nvCxnSpPr>
        <p:spPr>
          <a:xfrm>
            <a:off x="6296025" y="5292725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0" name="Google Shape;390;p14"/>
          <p:cNvSpPr txBox="1"/>
          <p:nvPr/>
        </p:nvSpPr>
        <p:spPr>
          <a:xfrm>
            <a:off x="5883275" y="4724400"/>
            <a:ext cx="404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391" name="Google Shape;391;p14"/>
          <p:cNvCxnSpPr/>
          <p:nvPr/>
        </p:nvCxnSpPr>
        <p:spPr>
          <a:xfrm>
            <a:off x="7102475" y="5165725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2" name="Google Shape;392;p14"/>
          <p:cNvCxnSpPr/>
          <p:nvPr/>
        </p:nvCxnSpPr>
        <p:spPr>
          <a:xfrm>
            <a:off x="7331075" y="5162550"/>
            <a:ext cx="0" cy="2476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3" name="Google Shape;393;p14"/>
          <p:cNvCxnSpPr/>
          <p:nvPr/>
        </p:nvCxnSpPr>
        <p:spPr>
          <a:xfrm>
            <a:off x="7331075" y="54102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4" name="Google Shape;394;p14"/>
          <p:cNvSpPr/>
          <p:nvPr/>
        </p:nvSpPr>
        <p:spPr>
          <a:xfrm flipH="1">
            <a:off x="6340475" y="5638800"/>
            <a:ext cx="762000" cy="6096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5" name="Google Shape;395;p14"/>
          <p:cNvCxnSpPr/>
          <p:nvPr/>
        </p:nvCxnSpPr>
        <p:spPr>
          <a:xfrm rot="-5400000">
            <a:off x="3657600" y="3733800"/>
            <a:ext cx="1587" cy="1587"/>
          </a:xfrm>
          <a:prstGeom prst="straightConnector1">
            <a:avLst/>
          </a:prstGeom>
          <a:noFill/>
          <a:ln w="9525" cap="flat" cmpd="sng">
            <a:solidFill>
              <a:srgbClr val="00CC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6" name="Google Shape;396;p14"/>
          <p:cNvCxnSpPr/>
          <p:nvPr/>
        </p:nvCxnSpPr>
        <p:spPr>
          <a:xfrm rot="10800000">
            <a:off x="7488237" y="3424237"/>
            <a:ext cx="0" cy="314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7" name="Google Shape;397;p14"/>
          <p:cNvCxnSpPr/>
          <p:nvPr/>
        </p:nvCxnSpPr>
        <p:spPr>
          <a:xfrm>
            <a:off x="3406775" y="3654425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403" name="Google Shape;403;p15"/>
          <p:cNvSpPr txBox="1"/>
          <p:nvPr/>
        </p:nvSpPr>
        <p:spPr>
          <a:xfrm>
            <a:off x="457200" y="609600"/>
            <a:ext cx="4511675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T7. Associativity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(A+B) + C = A + (B+C)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(AB)C = A(BC)</a:t>
            </a:r>
            <a:endParaRPr/>
          </a:p>
        </p:txBody>
      </p:sp>
      <p:cxnSp>
        <p:nvCxnSpPr>
          <p:cNvPr id="404" name="Google Shape;404;p15"/>
          <p:cNvCxnSpPr/>
          <p:nvPr/>
        </p:nvCxnSpPr>
        <p:spPr>
          <a:xfrm>
            <a:off x="4019550" y="1371600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5" name="Google Shape;405;p15"/>
          <p:cNvCxnSpPr/>
          <p:nvPr/>
        </p:nvCxnSpPr>
        <p:spPr>
          <a:xfrm>
            <a:off x="4876800" y="1600200"/>
            <a:ext cx="3206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06" name="Google Shape;406;p15"/>
          <p:cNvSpPr txBox="1"/>
          <p:nvPr/>
        </p:nvSpPr>
        <p:spPr>
          <a:xfrm>
            <a:off x="3505200" y="114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407" name="Google Shape;407;p15"/>
          <p:cNvCxnSpPr/>
          <p:nvPr/>
        </p:nvCxnSpPr>
        <p:spPr>
          <a:xfrm>
            <a:off x="5562600" y="14478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8" name="Google Shape;408;p15"/>
          <p:cNvCxnSpPr/>
          <p:nvPr/>
        </p:nvCxnSpPr>
        <p:spPr>
          <a:xfrm>
            <a:off x="3962400" y="18796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9" name="Google Shape;409;p15"/>
          <p:cNvCxnSpPr/>
          <p:nvPr/>
        </p:nvCxnSpPr>
        <p:spPr>
          <a:xfrm>
            <a:off x="3952875" y="210185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0" name="Google Shape;410;p15"/>
          <p:cNvSpPr txBox="1"/>
          <p:nvPr/>
        </p:nvSpPr>
        <p:spPr>
          <a:xfrm>
            <a:off x="3505200" y="1539875"/>
            <a:ext cx="404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411" name="Google Shape;411;p15"/>
          <p:cNvCxnSpPr/>
          <p:nvPr/>
        </p:nvCxnSpPr>
        <p:spPr>
          <a:xfrm>
            <a:off x="4648200" y="19812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2" name="Google Shape;412;p15"/>
          <p:cNvSpPr/>
          <p:nvPr/>
        </p:nvSpPr>
        <p:spPr>
          <a:xfrm flipH="1">
            <a:off x="4070350" y="1676400"/>
            <a:ext cx="609600" cy="6096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3" name="Google Shape;413;p15"/>
          <p:cNvCxnSpPr/>
          <p:nvPr/>
        </p:nvCxnSpPr>
        <p:spPr>
          <a:xfrm rot="10800000" flipH="1">
            <a:off x="4873625" y="1600200"/>
            <a:ext cx="3175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4" name="Google Shape;414;p15"/>
          <p:cNvSpPr/>
          <p:nvPr/>
        </p:nvSpPr>
        <p:spPr>
          <a:xfrm flipH="1">
            <a:off x="4953000" y="1143000"/>
            <a:ext cx="609600" cy="6096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5" name="Google Shape;415;p15"/>
          <p:cNvCxnSpPr/>
          <p:nvPr/>
        </p:nvCxnSpPr>
        <p:spPr>
          <a:xfrm>
            <a:off x="6762750" y="1371600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6" name="Google Shape;416;p15"/>
          <p:cNvCxnSpPr/>
          <p:nvPr/>
        </p:nvCxnSpPr>
        <p:spPr>
          <a:xfrm>
            <a:off x="7620000" y="1600200"/>
            <a:ext cx="31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7" name="Google Shape;417;p15"/>
          <p:cNvSpPr txBox="1"/>
          <p:nvPr/>
        </p:nvSpPr>
        <p:spPr>
          <a:xfrm>
            <a:off x="6248400" y="11430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418" name="Google Shape;418;p15"/>
          <p:cNvCxnSpPr/>
          <p:nvPr/>
        </p:nvCxnSpPr>
        <p:spPr>
          <a:xfrm>
            <a:off x="8305800" y="14478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9" name="Google Shape;419;p15"/>
          <p:cNvCxnSpPr/>
          <p:nvPr/>
        </p:nvCxnSpPr>
        <p:spPr>
          <a:xfrm>
            <a:off x="6705600" y="18796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0" name="Google Shape;420;p15"/>
          <p:cNvCxnSpPr/>
          <p:nvPr/>
        </p:nvCxnSpPr>
        <p:spPr>
          <a:xfrm>
            <a:off x="6689725" y="21082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21" name="Google Shape;421;p15"/>
          <p:cNvSpPr txBox="1"/>
          <p:nvPr/>
        </p:nvSpPr>
        <p:spPr>
          <a:xfrm>
            <a:off x="6248400" y="1539875"/>
            <a:ext cx="3873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422" name="Google Shape;422;p15"/>
          <p:cNvCxnSpPr/>
          <p:nvPr/>
        </p:nvCxnSpPr>
        <p:spPr>
          <a:xfrm>
            <a:off x="7391400" y="19812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23" name="Google Shape;423;p15"/>
          <p:cNvSpPr/>
          <p:nvPr/>
        </p:nvSpPr>
        <p:spPr>
          <a:xfrm flipH="1">
            <a:off x="6813550" y="1676400"/>
            <a:ext cx="609600" cy="6096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4" name="Google Shape;424;p15"/>
          <p:cNvCxnSpPr/>
          <p:nvPr/>
        </p:nvCxnSpPr>
        <p:spPr>
          <a:xfrm rot="10800000">
            <a:off x="7620000" y="1600200"/>
            <a:ext cx="0" cy="3778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25" name="Google Shape;425;p15"/>
          <p:cNvSpPr/>
          <p:nvPr/>
        </p:nvSpPr>
        <p:spPr>
          <a:xfrm flipH="1">
            <a:off x="7696200" y="1143000"/>
            <a:ext cx="609600" cy="609600"/>
          </a:xfrm>
          <a:prstGeom prst="moon">
            <a:avLst>
              <a:gd name="adj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15"/>
          <p:cNvSpPr/>
          <p:nvPr/>
        </p:nvSpPr>
        <p:spPr>
          <a:xfrm>
            <a:off x="5105400" y="2743200"/>
            <a:ext cx="457200" cy="609600"/>
          </a:xfrm>
          <a:prstGeom prst="flowChartDelay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7" name="Google Shape;427;p15"/>
          <p:cNvCxnSpPr/>
          <p:nvPr/>
        </p:nvCxnSpPr>
        <p:spPr>
          <a:xfrm>
            <a:off x="3962400" y="2971800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8" name="Google Shape;428;p15"/>
          <p:cNvCxnSpPr/>
          <p:nvPr/>
        </p:nvCxnSpPr>
        <p:spPr>
          <a:xfrm>
            <a:off x="4876800" y="32004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29" name="Google Shape;429;p15"/>
          <p:cNvSpPr txBox="1"/>
          <p:nvPr/>
        </p:nvSpPr>
        <p:spPr>
          <a:xfrm>
            <a:off x="3505200" y="27432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430" name="Google Shape;430;p15"/>
          <p:cNvCxnSpPr/>
          <p:nvPr/>
        </p:nvCxnSpPr>
        <p:spPr>
          <a:xfrm>
            <a:off x="5562600" y="2987675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1" name="Google Shape;431;p15"/>
          <p:cNvCxnSpPr/>
          <p:nvPr/>
        </p:nvCxnSpPr>
        <p:spPr>
          <a:xfrm>
            <a:off x="3917950" y="34798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2" name="Google Shape;432;p15"/>
          <p:cNvCxnSpPr/>
          <p:nvPr/>
        </p:nvCxnSpPr>
        <p:spPr>
          <a:xfrm>
            <a:off x="3917950" y="37084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33" name="Google Shape;433;p15"/>
          <p:cNvSpPr txBox="1"/>
          <p:nvPr/>
        </p:nvSpPr>
        <p:spPr>
          <a:xfrm>
            <a:off x="3505200" y="3140075"/>
            <a:ext cx="404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434" name="Google Shape;434;p15"/>
          <p:cNvCxnSpPr/>
          <p:nvPr/>
        </p:nvCxnSpPr>
        <p:spPr>
          <a:xfrm>
            <a:off x="4648200" y="35814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5" name="Google Shape;435;p15"/>
          <p:cNvCxnSpPr/>
          <p:nvPr/>
        </p:nvCxnSpPr>
        <p:spPr>
          <a:xfrm rot="10800000">
            <a:off x="4876800" y="3200400"/>
            <a:ext cx="0" cy="3746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36" name="Google Shape;436;p15"/>
          <p:cNvSpPr/>
          <p:nvPr/>
        </p:nvSpPr>
        <p:spPr>
          <a:xfrm>
            <a:off x="4267200" y="3276600"/>
            <a:ext cx="457200" cy="609600"/>
          </a:xfrm>
          <a:prstGeom prst="flowChartDelay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7848600" y="2743200"/>
            <a:ext cx="457200" cy="609600"/>
          </a:xfrm>
          <a:prstGeom prst="flowChartDelay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8" name="Google Shape;438;p15"/>
          <p:cNvCxnSpPr/>
          <p:nvPr/>
        </p:nvCxnSpPr>
        <p:spPr>
          <a:xfrm>
            <a:off x="6705600" y="2971800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9" name="Google Shape;439;p15"/>
          <p:cNvCxnSpPr/>
          <p:nvPr/>
        </p:nvCxnSpPr>
        <p:spPr>
          <a:xfrm>
            <a:off x="7620000" y="32004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40" name="Google Shape;440;p15"/>
          <p:cNvSpPr txBox="1"/>
          <p:nvPr/>
        </p:nvSpPr>
        <p:spPr>
          <a:xfrm>
            <a:off x="6248400" y="27432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441" name="Google Shape;441;p15"/>
          <p:cNvCxnSpPr/>
          <p:nvPr/>
        </p:nvCxnSpPr>
        <p:spPr>
          <a:xfrm>
            <a:off x="8305800" y="2987675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2" name="Google Shape;442;p15"/>
          <p:cNvCxnSpPr/>
          <p:nvPr/>
        </p:nvCxnSpPr>
        <p:spPr>
          <a:xfrm>
            <a:off x="6661150" y="34798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3" name="Google Shape;443;p15"/>
          <p:cNvCxnSpPr/>
          <p:nvPr/>
        </p:nvCxnSpPr>
        <p:spPr>
          <a:xfrm>
            <a:off x="6661150" y="37084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44" name="Google Shape;444;p15"/>
          <p:cNvSpPr txBox="1"/>
          <p:nvPr/>
        </p:nvSpPr>
        <p:spPr>
          <a:xfrm>
            <a:off x="6248400" y="3140075"/>
            <a:ext cx="3873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445" name="Google Shape;445;p15"/>
          <p:cNvCxnSpPr/>
          <p:nvPr/>
        </p:nvCxnSpPr>
        <p:spPr>
          <a:xfrm>
            <a:off x="7391400" y="35814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6" name="Google Shape;446;p15"/>
          <p:cNvCxnSpPr/>
          <p:nvPr/>
        </p:nvCxnSpPr>
        <p:spPr>
          <a:xfrm rot="10800000">
            <a:off x="7620000" y="3200400"/>
            <a:ext cx="0" cy="384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47" name="Google Shape;447;p15"/>
          <p:cNvSpPr/>
          <p:nvPr/>
        </p:nvSpPr>
        <p:spPr>
          <a:xfrm>
            <a:off x="7010400" y="3276600"/>
            <a:ext cx="457200" cy="609600"/>
          </a:xfrm>
          <a:prstGeom prst="flowChartDelay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15"/>
          <p:cNvSpPr txBox="1"/>
          <p:nvPr/>
        </p:nvSpPr>
        <p:spPr>
          <a:xfrm>
            <a:off x="441325" y="4343400"/>
            <a:ext cx="71024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T12. DeMorgan’s Law	(A+B)’ = A’B’     (AB)’ = A’ + B’</a:t>
            </a:r>
            <a:endParaRPr/>
          </a:p>
        </p:txBody>
      </p:sp>
      <p:sp>
        <p:nvSpPr>
          <p:cNvPr id="449" name="Google Shape;449;p15"/>
          <p:cNvSpPr txBox="1"/>
          <p:nvPr/>
        </p:nvSpPr>
        <p:spPr>
          <a:xfrm>
            <a:off x="441325" y="5241925"/>
            <a:ext cx="71024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T11. Consensus Theorem	AC + AB + BC’ = AC + BC’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"/>
          <p:cNvSpPr txBox="1"/>
          <p:nvPr/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16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16"/>
          <p:cNvSpPr txBox="1">
            <a:spLocks noGrp="1"/>
          </p:cNvSpPr>
          <p:nvPr>
            <p:ph type="title"/>
          </p:nvPr>
        </p:nvSpPr>
        <p:spPr>
          <a:xfrm>
            <a:off x="685800" y="2413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DeMorgan’s Theorem</a:t>
            </a:r>
            <a:endParaRPr/>
          </a:p>
        </p:txBody>
      </p:sp>
      <p:sp>
        <p:nvSpPr>
          <p:cNvPr id="456" name="Google Shape;456;p1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graphicFrame>
        <p:nvGraphicFramePr>
          <p:cNvPr id="457" name="Google Shape;457;p16"/>
          <p:cNvGraphicFramePr>
            <a:graphicFrameLocks noSelect="1"/>
          </p:cNvGraphicFramePr>
          <p:nvPr/>
        </p:nvGraphicFramePr>
        <p:xfrm>
          <a:off x="4724400" y="2055812"/>
          <a:ext cx="1866900" cy="1322387"/>
        </p:xfrm>
        <a:graphic>
          <a:graphicData uri="http://schemas.openxmlformats.org/presentationml/2006/ole">
            <p:oleObj spid="_x0000_m1027" r:id="rId4" imgW="0" imgH="0" progId="">
              <p:embed/>
            </p:oleObj>
          </a:graphicData>
        </a:graphic>
      </p:graphicFrame>
      <p:cxnSp>
        <p:nvCxnSpPr>
          <p:cNvPr id="458" name="Google Shape;458;p16"/>
          <p:cNvCxnSpPr/>
          <p:nvPr/>
        </p:nvCxnSpPr>
        <p:spPr>
          <a:xfrm>
            <a:off x="2717800" y="20574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9" name="Google Shape;459;p16"/>
          <p:cNvCxnSpPr/>
          <p:nvPr/>
        </p:nvCxnSpPr>
        <p:spPr>
          <a:xfrm>
            <a:off x="3365500" y="20574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0" name="Google Shape;460;p16"/>
          <p:cNvCxnSpPr/>
          <p:nvPr/>
        </p:nvCxnSpPr>
        <p:spPr>
          <a:xfrm>
            <a:off x="1752600" y="20447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1" name="Google Shape;461;p16"/>
          <p:cNvSpPr/>
          <p:nvPr/>
        </p:nvSpPr>
        <p:spPr>
          <a:xfrm>
            <a:off x="3517900" y="51308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2" name="Google Shape;462;p16"/>
          <p:cNvCxnSpPr/>
          <p:nvPr/>
        </p:nvCxnSpPr>
        <p:spPr>
          <a:xfrm>
            <a:off x="3746500" y="49911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3" name="Google Shape;463;p16"/>
          <p:cNvCxnSpPr/>
          <p:nvPr/>
        </p:nvCxnSpPr>
        <p:spPr>
          <a:xfrm>
            <a:off x="3124200" y="49911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4" name="Google Shape;464;p16"/>
          <p:cNvCxnSpPr/>
          <p:nvPr/>
        </p:nvCxnSpPr>
        <p:spPr>
          <a:xfrm>
            <a:off x="1816100" y="49657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aphicFrame>
        <p:nvGraphicFramePr>
          <p:cNvPr id="465" name="Google Shape;465;p16"/>
          <p:cNvGraphicFramePr>
            <a:graphicFrameLocks noChangeAspect="1"/>
          </p:cNvGraphicFramePr>
          <p:nvPr/>
        </p:nvGraphicFramePr>
        <p:xfrm>
          <a:off x="4813300" y="4259262"/>
          <a:ext cx="1866900" cy="1322387"/>
        </p:xfrm>
        <a:graphic>
          <a:graphicData uri="http://schemas.openxmlformats.org/presentationml/2006/ole">
            <p:oleObj spid="_x0000_s1026" r:id="rId5" imgW="1866900" imgH="1322387" progId="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7"/>
          <p:cNvSpPr txBox="1"/>
          <p:nvPr/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17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17"/>
          <p:cNvSpPr txBox="1">
            <a:spLocks noGrp="1"/>
          </p:cNvSpPr>
          <p:nvPr>
            <p:ph type="title"/>
          </p:nvPr>
        </p:nvSpPr>
        <p:spPr>
          <a:xfrm>
            <a:off x="6223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Pushing</a:t>
            </a:r>
            <a:endParaRPr/>
          </a:p>
        </p:txBody>
      </p:sp>
      <p:sp>
        <p:nvSpPr>
          <p:cNvPr id="472" name="Google Shape;472;p17"/>
          <p:cNvSpPr txBox="1">
            <a:spLocks noGrp="1"/>
          </p:cNvSpPr>
          <p:nvPr>
            <p:ph type="body" idx="1"/>
          </p:nvPr>
        </p:nvSpPr>
        <p:spPr>
          <a:xfrm>
            <a:off x="698500" y="889000"/>
            <a:ext cx="7467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Pushing bubbles backward (from the output) or forward (from the inputs) changes the body of the gate from AND to OR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vice versa.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Pushing a bubble from the output back to the inputs puts bubbles on all gate inputs.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Pushing bubbles on </a:t>
            </a:r>
            <a:r>
              <a:rPr lang="en-US" sz="28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gate inputs forward toward the output puts a bubble on the output and changes the gate body.</a:t>
            </a:r>
            <a:endParaRPr dirty="0"/>
          </a:p>
        </p:txBody>
      </p:sp>
      <p:graphicFrame>
        <p:nvGraphicFramePr>
          <p:cNvPr id="473" name="Google Shape;473;p17"/>
          <p:cNvGraphicFramePr>
            <a:graphicFrameLocks noSelect="1"/>
          </p:cNvGraphicFramePr>
          <p:nvPr/>
        </p:nvGraphicFramePr>
        <p:xfrm>
          <a:off x="2057400" y="3436937"/>
          <a:ext cx="5029200" cy="922337"/>
        </p:xfrm>
        <a:graphic>
          <a:graphicData uri="http://schemas.openxmlformats.org/presentationml/2006/ole">
            <p:oleObj spid="_x0000_m49155" r:id="rId4" imgW="0" imgH="0" progId="">
              <p:embed/>
            </p:oleObj>
          </a:graphicData>
        </a:graphic>
      </p:graphicFrame>
      <p:graphicFrame>
        <p:nvGraphicFramePr>
          <p:cNvPr id="474" name="Google Shape;474;p17"/>
          <p:cNvGraphicFramePr>
            <a:graphicFrameLocks noChangeAspect="1"/>
          </p:cNvGraphicFramePr>
          <p:nvPr/>
        </p:nvGraphicFramePr>
        <p:xfrm>
          <a:off x="2095500" y="5507037"/>
          <a:ext cx="4957762" cy="906462"/>
        </p:xfrm>
        <a:graphic>
          <a:graphicData uri="http://schemas.openxmlformats.org/presentationml/2006/ole">
            <p:oleObj spid="_x0000_s49154" r:id="rId5" imgW="4957762" imgH="906462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"/>
          <p:cNvSpPr txBox="1">
            <a:spLocks noGrp="1"/>
          </p:cNvSpPr>
          <p:nvPr>
            <p:ph type="title"/>
          </p:nvPr>
        </p:nvSpPr>
        <p:spPr>
          <a:xfrm>
            <a:off x="647700" y="2413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Consensus Theorem</a:t>
            </a:r>
            <a:endParaRPr/>
          </a:p>
        </p:txBody>
      </p:sp>
      <p:sp>
        <p:nvSpPr>
          <p:cNvPr id="480" name="Google Shape;480;p18"/>
          <p:cNvSpPr txBox="1">
            <a:spLocks noGrp="1"/>
          </p:cNvSpPr>
          <p:nvPr>
            <p:ph type="body" idx="1"/>
          </p:nvPr>
        </p:nvSpPr>
        <p:spPr>
          <a:xfrm>
            <a:off x="685800" y="1320800"/>
            <a:ext cx="3810000" cy="4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AB+AC+B’C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=AB+B’C</a:t>
            </a:r>
            <a:endParaRPr/>
          </a:p>
        </p:txBody>
      </p:sp>
      <p:sp>
        <p:nvSpPr>
          <p:cNvPr id="481" name="Google Shape;481;p18"/>
          <p:cNvSpPr txBox="1">
            <a:spLocks noGrp="1"/>
          </p:cNvSpPr>
          <p:nvPr>
            <p:ph type="body" idx="2"/>
          </p:nvPr>
        </p:nvSpPr>
        <p:spPr>
          <a:xfrm>
            <a:off x="4584700" y="1282700"/>
            <a:ext cx="41656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(A+B)(A+C)(B’+C)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=(A+B)(B’+C)</a:t>
            </a:r>
            <a:endParaRPr/>
          </a:p>
        </p:txBody>
      </p:sp>
      <p:sp>
        <p:nvSpPr>
          <p:cNvPr id="482" name="Google Shape;482;p18"/>
          <p:cNvSpPr txBox="1"/>
          <p:nvPr/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18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18"/>
          <p:cNvSpPr txBox="1"/>
          <p:nvPr/>
        </p:nvSpPr>
        <p:spPr>
          <a:xfrm>
            <a:off x="850900" y="3035300"/>
            <a:ext cx="5722937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Exercise: to prove the reduction using 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AutoNum type="arabicParenBoth"/>
            </a:pPr>
            <a:r>
              <a:rPr lang="en-US" sz="2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algebra,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AutoNum type="arabicParenBoth"/>
            </a:pPr>
            <a:r>
              <a:rPr lang="en-US" sz="2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simulation and 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AutoNum type="arabicParenBoth"/>
            </a:pPr>
            <a:r>
              <a:rPr lang="en-US" sz="2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Shannon’s expansion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"/>
          <p:cNvSpPr txBox="1">
            <a:spLocks noGrp="1"/>
          </p:cNvSpPr>
          <p:nvPr>
            <p:ph type="title"/>
          </p:nvPr>
        </p:nvSpPr>
        <p:spPr>
          <a:xfrm>
            <a:off x="647700" y="2413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Consensus Theorem: iClicker</a:t>
            </a:r>
            <a:endParaRPr/>
          </a:p>
        </p:txBody>
      </p:sp>
      <p:sp>
        <p:nvSpPr>
          <p:cNvPr id="489" name="Google Shape;489;p19"/>
          <p:cNvSpPr txBox="1">
            <a:spLocks noGrp="1"/>
          </p:cNvSpPr>
          <p:nvPr>
            <p:ph type="body" idx="1"/>
          </p:nvPr>
        </p:nvSpPr>
        <p:spPr>
          <a:xfrm>
            <a:off x="685800" y="1320800"/>
            <a:ext cx="7289800" cy="4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term in AB’+AC+BC can be deleted?</a:t>
            </a:r>
            <a:endParaRPr dirty="0"/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lphaUcPeriod"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AB’</a:t>
            </a:r>
            <a:endParaRPr dirty="0"/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lphaUcPeriod"/>
            </a:pPr>
            <a:r>
              <a:rPr lang="en-US" sz="32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endParaRPr dirty="0">
              <a:solidFill>
                <a:srgbClr val="FF0000"/>
              </a:solidFill>
            </a:endParaRPr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lphaUcPeriod"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endParaRPr dirty="0"/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lphaUcPeriod"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of the above </a:t>
            </a:r>
            <a:endParaRPr dirty="0"/>
          </a:p>
        </p:txBody>
      </p:sp>
      <p:sp>
        <p:nvSpPr>
          <p:cNvPr id="490" name="Google Shape;490;p19"/>
          <p:cNvSpPr txBox="1"/>
          <p:nvPr/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19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Outlines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685800" y="1663700"/>
            <a:ext cx="7772400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of Boolean Algebra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Transformation of Logic Gates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0"/>
          <p:cNvSpPr txBox="1"/>
          <p:nvPr/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20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20"/>
          <p:cNvSpPr txBox="1">
            <a:spLocks noGrp="1"/>
          </p:cNvSpPr>
          <p:nvPr>
            <p:ph type="title"/>
          </p:nvPr>
        </p:nvSpPr>
        <p:spPr>
          <a:xfrm>
            <a:off x="711200" y="17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Shannon’s Expansion</a:t>
            </a:r>
            <a:endParaRPr/>
          </a:p>
        </p:txBody>
      </p:sp>
      <p:sp>
        <p:nvSpPr>
          <p:cNvPr id="497" name="Google Shape;497;p20"/>
          <p:cNvSpPr txBox="1">
            <a:spLocks noGrp="1"/>
          </p:cNvSpPr>
          <p:nvPr>
            <p:ph type="body" idx="1"/>
          </p:nvPr>
        </p:nvSpPr>
        <p:spPr>
          <a:xfrm>
            <a:off x="533400" y="1574800"/>
            <a:ext cx="7924800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Shannon’s expansion assumes a switching algebra system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 switching function into smaller functions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 a variable x, partition the switching function into two cases: x=0 and x=1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f(x)=xf(1)+x’f(0)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f(x,y)=xf(1,y)+x’f(0,y)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f(x,y,z,…)=xf(1,y,z,…)+x’f(0,y,z,…)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1"/>
          <p:cNvSpPr txBox="1"/>
          <p:nvPr/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21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21"/>
          <p:cNvSpPr txBox="1">
            <a:spLocks noGrp="1"/>
          </p:cNvSpPr>
          <p:nvPr>
            <p:ph type="title"/>
          </p:nvPr>
        </p:nvSpPr>
        <p:spPr>
          <a:xfrm>
            <a:off x="711200" y="17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Shannon’s Expansion: iClicker</a:t>
            </a:r>
            <a:endParaRPr/>
          </a:p>
        </p:txBody>
      </p:sp>
      <p:sp>
        <p:nvSpPr>
          <p:cNvPr id="504" name="Google Shape;504;p21"/>
          <p:cNvSpPr txBox="1">
            <a:spLocks noGrp="1"/>
          </p:cNvSpPr>
          <p:nvPr>
            <p:ph type="body" idx="1"/>
          </p:nvPr>
        </p:nvSpPr>
        <p:spPr>
          <a:xfrm>
            <a:off x="533400" y="1574800"/>
            <a:ext cx="7924800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f(x,y,z)=xf(?,y,z)+x’f(?,y,z)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lphaUcPeriod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?=0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lphaUcPeriod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?=1.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f(x,y)=(x+f(?,y))(x’+f(?,y))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?=0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?=1.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2"/>
          <p:cNvSpPr txBox="1"/>
          <p:nvPr/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22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22"/>
          <p:cNvSpPr txBox="1">
            <a:spLocks noGrp="1"/>
          </p:cNvSpPr>
          <p:nvPr>
            <p:ph type="title"/>
          </p:nvPr>
        </p:nvSpPr>
        <p:spPr>
          <a:xfrm>
            <a:off x="711200" y="17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Shannon’s Expansion</a:t>
            </a:r>
            <a:endParaRPr/>
          </a:p>
        </p:txBody>
      </p:sp>
      <p:sp>
        <p:nvSpPr>
          <p:cNvPr id="511" name="Google Shape;511;p22"/>
          <p:cNvSpPr txBox="1">
            <a:spLocks noGrp="1"/>
          </p:cNvSpPr>
          <p:nvPr>
            <p:ph type="body" idx="4294967295"/>
          </p:nvPr>
        </p:nvSpPr>
        <p:spPr>
          <a:xfrm>
            <a:off x="386080" y="1574800"/>
            <a:ext cx="8453120" cy="477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20" t="-6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3"/>
          <p:cNvSpPr txBox="1">
            <a:spLocks noGrp="1"/>
          </p:cNvSpPr>
          <p:nvPr>
            <p:ph type="title"/>
          </p:nvPr>
        </p:nvSpPr>
        <p:spPr>
          <a:xfrm>
            <a:off x="741362" y="173037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Algebra</a:t>
            </a:r>
            <a:endParaRPr/>
          </a:p>
        </p:txBody>
      </p:sp>
      <p:sp>
        <p:nvSpPr>
          <p:cNvPr id="517" name="Google Shape;517;p23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83907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Shannon’s expansion and consensus theorem are used for logic </a:t>
            </a:r>
            <a:r>
              <a:rPr lang="en-US" sz="2400" b="0" i="0" u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optimization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Shannon’s expansion divides the problem into smaller </a:t>
            </a:r>
            <a:r>
              <a:rPr lang="en-US" sz="2400" b="0" i="0" u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functions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Consensus theorem finds common terms when we merge small </a:t>
            </a:r>
            <a:r>
              <a:rPr lang="en-US" sz="2400" b="0" i="0" u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functions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Karnaugh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 map mimics the above two operations in two dimensional space as visual aids.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8" name="Google Shape;518;p23"/>
          <p:cNvSpPr txBox="1"/>
          <p:nvPr/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23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title"/>
          </p:nvPr>
        </p:nvSpPr>
        <p:spPr>
          <a:xfrm>
            <a:off x="-381000" y="762000"/>
            <a:ext cx="7467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I. Combinational Logic</a:t>
            </a:r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body" idx="1"/>
          </p:nvPr>
        </p:nvSpPr>
        <p:spPr>
          <a:xfrm>
            <a:off x="1066800" y="1635125"/>
            <a:ext cx="7772400" cy="387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I) Specification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Language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Truth Table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Boolean Algebra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Canonical Expression: Sum of minterms and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Product of maxterms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Incompletely Specified Function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531" name="Google Shape;531;p2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Addition</a:t>
            </a:r>
            <a:endParaRPr/>
          </a:p>
        </p:txBody>
      </p:sp>
      <p:cxnSp>
        <p:nvCxnSpPr>
          <p:cNvPr id="532" name="Google Shape;532;p25"/>
          <p:cNvCxnSpPr/>
          <p:nvPr/>
        </p:nvCxnSpPr>
        <p:spPr>
          <a:xfrm>
            <a:off x="3863975" y="2209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3" name="Google Shape;533;p25"/>
          <p:cNvSpPr txBox="1"/>
          <p:nvPr/>
        </p:nvSpPr>
        <p:spPr>
          <a:xfrm>
            <a:off x="3101975" y="1419225"/>
            <a:ext cx="32004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  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Sum</a:t>
            </a:r>
            <a:endParaRPr/>
          </a:p>
        </p:txBody>
      </p:sp>
      <p:sp>
        <p:nvSpPr>
          <p:cNvPr id="534" name="Google Shape;534;p25"/>
          <p:cNvSpPr txBox="1"/>
          <p:nvPr/>
        </p:nvSpPr>
        <p:spPr>
          <a:xfrm>
            <a:off x="746125" y="1108075"/>
            <a:ext cx="35210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5" name="Google Shape;535;p25"/>
          <p:cNvCxnSpPr/>
          <p:nvPr/>
        </p:nvCxnSpPr>
        <p:spPr>
          <a:xfrm rot="10800000" flipH="1">
            <a:off x="3787775" y="2438400"/>
            <a:ext cx="3810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36" name="Google Shape;536;p25"/>
          <p:cNvCxnSpPr/>
          <p:nvPr/>
        </p:nvCxnSpPr>
        <p:spPr>
          <a:xfrm rot="10800000">
            <a:off x="4778375" y="2438400"/>
            <a:ext cx="3048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37" name="Google Shape;537;p25"/>
          <p:cNvCxnSpPr/>
          <p:nvPr/>
        </p:nvCxnSpPr>
        <p:spPr>
          <a:xfrm>
            <a:off x="3330575" y="48768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8" name="Google Shape;538;p25"/>
          <p:cNvSpPr txBox="1"/>
          <p:nvPr/>
        </p:nvSpPr>
        <p:spPr>
          <a:xfrm>
            <a:off x="3559175" y="3657600"/>
            <a:ext cx="25146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1    1     1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1    0    1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    1    1    1</a:t>
            </a:r>
            <a:endParaRPr/>
          </a:p>
        </p:txBody>
      </p:sp>
      <p:sp>
        <p:nvSpPr>
          <p:cNvPr id="539" name="Google Shape;539;p25"/>
          <p:cNvSpPr txBox="1"/>
          <p:nvPr/>
        </p:nvSpPr>
        <p:spPr>
          <a:xfrm>
            <a:off x="3771900" y="4765675"/>
            <a:ext cx="18446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25"/>
          <p:cNvSpPr txBox="1"/>
          <p:nvPr/>
        </p:nvSpPr>
        <p:spPr>
          <a:xfrm>
            <a:off x="3756025" y="4876800"/>
            <a:ext cx="1631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1    0   0</a:t>
            </a:r>
            <a:endParaRPr/>
          </a:p>
        </p:txBody>
      </p:sp>
      <p:sp>
        <p:nvSpPr>
          <p:cNvPr id="541" name="Google Shape;541;p25"/>
          <p:cNvSpPr txBox="1"/>
          <p:nvPr/>
        </p:nvSpPr>
        <p:spPr>
          <a:xfrm>
            <a:off x="3254375" y="5410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Carryout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Sums</a:t>
            </a:r>
            <a:endParaRPr/>
          </a:p>
        </p:txBody>
      </p:sp>
      <p:cxnSp>
        <p:nvCxnSpPr>
          <p:cNvPr id="542" name="Google Shape;542;p25"/>
          <p:cNvCxnSpPr/>
          <p:nvPr/>
        </p:nvCxnSpPr>
        <p:spPr>
          <a:xfrm rot="10800000">
            <a:off x="4854575" y="52578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43" name="Google Shape;543;p25"/>
          <p:cNvSpPr txBox="1"/>
          <p:nvPr/>
        </p:nvSpPr>
        <p:spPr>
          <a:xfrm>
            <a:off x="5616575" y="3657600"/>
            <a:ext cx="13938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 bits</a:t>
            </a:r>
            <a:endParaRPr/>
          </a:p>
        </p:txBody>
      </p:sp>
      <p:cxnSp>
        <p:nvCxnSpPr>
          <p:cNvPr id="544" name="Google Shape;544;p25"/>
          <p:cNvCxnSpPr/>
          <p:nvPr/>
        </p:nvCxnSpPr>
        <p:spPr>
          <a:xfrm rot="10800000">
            <a:off x="5083175" y="3886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45" name="Google Shape;545;p25"/>
          <p:cNvSpPr txBox="1"/>
          <p:nvPr/>
        </p:nvSpPr>
        <p:spPr>
          <a:xfrm>
            <a:off x="4000500" y="52990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6" name="Google Shape;546;p25"/>
          <p:cNvCxnSpPr/>
          <p:nvPr/>
        </p:nvCxnSpPr>
        <p:spPr>
          <a:xfrm rot="10800000" flipH="1">
            <a:off x="3635375" y="5257800"/>
            <a:ext cx="1524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47" name="Google Shape;547;p25"/>
          <p:cNvSpPr txBox="1"/>
          <p:nvPr/>
        </p:nvSpPr>
        <p:spPr>
          <a:xfrm>
            <a:off x="6080125" y="4079875"/>
            <a:ext cx="49212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Addition: Hardware</a:t>
            </a:r>
            <a:endParaRPr/>
          </a:p>
        </p:txBody>
      </p:sp>
      <p:sp>
        <p:nvSpPr>
          <p:cNvPr id="553" name="Google Shape;553;p2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 Adder: Two inputs (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two outputs (carry, sum).</a:t>
            </a:r>
            <a:endParaRPr sz="2800" dirty="0"/>
          </a:p>
        </p:txBody>
      </p:sp>
      <p:sp>
        <p:nvSpPr>
          <p:cNvPr id="554" name="Google Shape;554;p26"/>
          <p:cNvSpPr txBox="1">
            <a:spLocks noGrp="1"/>
          </p:cNvSpPr>
          <p:nvPr>
            <p:ph type="body" idx="1"/>
          </p:nvPr>
        </p:nvSpPr>
        <p:spPr>
          <a:xfrm>
            <a:off x="695528" y="3385226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Adder: Three inputs (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a,b,c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two outputs (carry, sum).</a:t>
            </a:r>
            <a:endParaRPr sz="2800" dirty="0"/>
          </a:p>
        </p:txBody>
      </p:sp>
      <p:sp>
        <p:nvSpPr>
          <p:cNvPr id="555" name="Google Shape;555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sp>
        <p:nvSpPr>
          <p:cNvPr id="561" name="Google Shape;561;p27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 Adder</a:t>
            </a:r>
            <a:endParaRPr/>
          </a:p>
        </p:txBody>
      </p:sp>
      <p:sp>
        <p:nvSpPr>
          <p:cNvPr id="562" name="Google Shape;562;p27"/>
          <p:cNvSpPr txBox="1"/>
          <p:nvPr/>
        </p:nvSpPr>
        <p:spPr>
          <a:xfrm>
            <a:off x="4953000" y="2590800"/>
            <a:ext cx="32766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   b         carry    sum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0   0            0          0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0   1            0          1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1   0            0          1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1   1            1          0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3" name="Google Shape;563;p27"/>
          <p:cNvCxnSpPr/>
          <p:nvPr/>
        </p:nvCxnSpPr>
        <p:spPr>
          <a:xfrm>
            <a:off x="4724400" y="3055937"/>
            <a:ext cx="297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4" name="Google Shape;564;p27"/>
          <p:cNvCxnSpPr/>
          <p:nvPr/>
        </p:nvCxnSpPr>
        <p:spPr>
          <a:xfrm>
            <a:off x="5943600" y="2590800"/>
            <a:ext cx="0" cy="21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65" name="Google Shape;565;p27"/>
          <p:cNvSpPr txBox="1"/>
          <p:nvPr/>
        </p:nvSpPr>
        <p:spPr>
          <a:xfrm>
            <a:off x="4800600" y="1905000"/>
            <a:ext cx="16287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</a:t>
            </a:r>
            <a:endParaRPr/>
          </a:p>
        </p:txBody>
      </p:sp>
      <p:cxnSp>
        <p:nvCxnSpPr>
          <p:cNvPr id="566" name="Google Shape;566;p27"/>
          <p:cNvCxnSpPr/>
          <p:nvPr/>
        </p:nvCxnSpPr>
        <p:spPr>
          <a:xfrm>
            <a:off x="2057400" y="23622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7" name="Google Shape;567;p27"/>
          <p:cNvCxnSpPr/>
          <p:nvPr/>
        </p:nvCxnSpPr>
        <p:spPr>
          <a:xfrm>
            <a:off x="2057400" y="2362200"/>
            <a:ext cx="6096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8" name="Google Shape;568;p27"/>
          <p:cNvCxnSpPr/>
          <p:nvPr/>
        </p:nvCxnSpPr>
        <p:spPr>
          <a:xfrm>
            <a:off x="2667000" y="29718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9" name="Google Shape;569;p27"/>
          <p:cNvCxnSpPr/>
          <p:nvPr/>
        </p:nvCxnSpPr>
        <p:spPr>
          <a:xfrm flipH="1">
            <a:off x="2057400" y="3733800"/>
            <a:ext cx="6096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0" name="Google Shape;570;p27"/>
          <p:cNvCxnSpPr/>
          <p:nvPr/>
        </p:nvCxnSpPr>
        <p:spPr>
          <a:xfrm>
            <a:off x="2057400" y="37338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1" name="Google Shape;571;p27"/>
          <p:cNvCxnSpPr/>
          <p:nvPr/>
        </p:nvCxnSpPr>
        <p:spPr>
          <a:xfrm>
            <a:off x="2057400" y="28194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2" name="Google Shape;572;p27"/>
          <p:cNvCxnSpPr/>
          <p:nvPr/>
        </p:nvCxnSpPr>
        <p:spPr>
          <a:xfrm rot="10800000" flipH="1">
            <a:off x="2057400" y="3581400"/>
            <a:ext cx="2286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3" name="Google Shape;573;p27"/>
          <p:cNvCxnSpPr/>
          <p:nvPr/>
        </p:nvCxnSpPr>
        <p:spPr>
          <a:xfrm>
            <a:off x="2286000" y="30480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4" name="Google Shape;574;p27"/>
          <p:cNvCxnSpPr/>
          <p:nvPr/>
        </p:nvCxnSpPr>
        <p:spPr>
          <a:xfrm>
            <a:off x="2667000" y="33528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75" name="Google Shape;575;p27"/>
          <p:cNvCxnSpPr/>
          <p:nvPr/>
        </p:nvCxnSpPr>
        <p:spPr>
          <a:xfrm>
            <a:off x="2438400" y="3930650"/>
            <a:ext cx="0" cy="4127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6" name="Google Shape;576;p27"/>
          <p:cNvCxnSpPr/>
          <p:nvPr/>
        </p:nvCxnSpPr>
        <p:spPr>
          <a:xfrm>
            <a:off x="2438400" y="4343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77" name="Google Shape;577;p27"/>
          <p:cNvCxnSpPr/>
          <p:nvPr/>
        </p:nvCxnSpPr>
        <p:spPr>
          <a:xfrm>
            <a:off x="1447800" y="25908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8" name="Google Shape;578;p27"/>
          <p:cNvCxnSpPr/>
          <p:nvPr/>
        </p:nvCxnSpPr>
        <p:spPr>
          <a:xfrm>
            <a:off x="1447800" y="39624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79" name="Google Shape;579;p27"/>
          <p:cNvSpPr txBox="1"/>
          <p:nvPr/>
        </p:nvSpPr>
        <p:spPr>
          <a:xfrm>
            <a:off x="1066800" y="2327275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80" name="Google Shape;580;p27"/>
          <p:cNvSpPr txBox="1"/>
          <p:nvPr/>
        </p:nvSpPr>
        <p:spPr>
          <a:xfrm>
            <a:off x="1066800" y="3733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81" name="Google Shape;581;p27"/>
          <p:cNvSpPr txBox="1"/>
          <p:nvPr/>
        </p:nvSpPr>
        <p:spPr>
          <a:xfrm>
            <a:off x="3184525" y="3089275"/>
            <a:ext cx="74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endParaRPr/>
          </a:p>
        </p:txBody>
      </p:sp>
      <p:sp>
        <p:nvSpPr>
          <p:cNvPr id="582" name="Google Shape;582;p27"/>
          <p:cNvSpPr txBox="1"/>
          <p:nvPr/>
        </p:nvSpPr>
        <p:spPr>
          <a:xfrm>
            <a:off x="2971800" y="4191000"/>
            <a:ext cx="8778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588" name="Google Shape;588;p28"/>
          <p:cNvSpPr txBox="1"/>
          <p:nvPr/>
        </p:nvSpPr>
        <p:spPr>
          <a:xfrm>
            <a:off x="609600" y="357187"/>
            <a:ext cx="4495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Function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2359025" y="1079500"/>
            <a:ext cx="548957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Expressions: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Sum (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a’·b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a·b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Carry (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a·b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Sum (0,0) = 0’·0 + 0·0’ = 0 + 0 = 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Sum (0,1) = 0’·1 + 0·1’ = 1 + 0 = 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Sum (1,1) = 1’·1 + 1·1’ = 0 + 0 = 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28"/>
          <p:cNvSpPr/>
          <p:nvPr/>
        </p:nvSpPr>
        <p:spPr>
          <a:xfrm rot="5400000">
            <a:off x="1981200" y="4343400"/>
            <a:ext cx="304800" cy="304800"/>
          </a:xfrm>
          <a:prstGeom prst="triangle">
            <a:avLst>
              <a:gd name="adj" fmla="val 11474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8"/>
          <p:cNvSpPr txBox="1"/>
          <p:nvPr/>
        </p:nvSpPr>
        <p:spPr>
          <a:xfrm rot="10800000">
            <a:off x="1981200" y="4360886"/>
            <a:ext cx="152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2286000" y="4419600"/>
            <a:ext cx="152400" cy="152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2667000" y="4419600"/>
            <a:ext cx="381000" cy="609600"/>
          </a:xfrm>
          <a:prstGeom prst="flowChartDelay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2667000" y="5181600"/>
            <a:ext cx="381000" cy="609600"/>
          </a:xfrm>
          <a:prstGeom prst="flowChartDelay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5" name="Google Shape;595;p28"/>
          <p:cNvCxnSpPr/>
          <p:nvPr/>
        </p:nvCxnSpPr>
        <p:spPr>
          <a:xfrm>
            <a:off x="2438400" y="44958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6" name="Google Shape;596;p28"/>
          <p:cNvCxnSpPr/>
          <p:nvPr/>
        </p:nvCxnSpPr>
        <p:spPr>
          <a:xfrm>
            <a:off x="1524000" y="4800600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7" name="Google Shape;597;p28"/>
          <p:cNvCxnSpPr/>
          <p:nvPr/>
        </p:nvCxnSpPr>
        <p:spPr>
          <a:xfrm>
            <a:off x="1676400" y="5334000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8" name="Google Shape;598;p28"/>
          <p:cNvCxnSpPr/>
          <p:nvPr/>
        </p:nvCxnSpPr>
        <p:spPr>
          <a:xfrm>
            <a:off x="2438400" y="56388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9" name="Google Shape;599;p28"/>
          <p:cNvCxnSpPr/>
          <p:nvPr/>
        </p:nvCxnSpPr>
        <p:spPr>
          <a:xfrm>
            <a:off x="3048000" y="47244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0" name="Google Shape;600;p28"/>
          <p:cNvCxnSpPr/>
          <p:nvPr/>
        </p:nvCxnSpPr>
        <p:spPr>
          <a:xfrm>
            <a:off x="3048000" y="54864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1" name="Google Shape;601;p28"/>
          <p:cNvCxnSpPr/>
          <p:nvPr/>
        </p:nvCxnSpPr>
        <p:spPr>
          <a:xfrm>
            <a:off x="3276600" y="47244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2" name="Google Shape;602;p28"/>
          <p:cNvCxnSpPr/>
          <p:nvPr/>
        </p:nvCxnSpPr>
        <p:spPr>
          <a:xfrm>
            <a:off x="3276600" y="49530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3" name="Google Shape;603;p28"/>
          <p:cNvCxnSpPr/>
          <p:nvPr/>
        </p:nvCxnSpPr>
        <p:spPr>
          <a:xfrm>
            <a:off x="3886200" y="51054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04" name="Google Shape;604;p28"/>
          <p:cNvSpPr/>
          <p:nvPr/>
        </p:nvSpPr>
        <p:spPr>
          <a:xfrm flipH="1">
            <a:off x="3352800" y="4800600"/>
            <a:ext cx="533400" cy="6096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5" name="Google Shape;605;p28"/>
          <p:cNvCxnSpPr/>
          <p:nvPr/>
        </p:nvCxnSpPr>
        <p:spPr>
          <a:xfrm>
            <a:off x="3276600" y="52578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6" name="Google Shape;606;p28"/>
          <p:cNvCxnSpPr/>
          <p:nvPr/>
        </p:nvCxnSpPr>
        <p:spPr>
          <a:xfrm>
            <a:off x="3276600" y="52578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07" name="Google Shape;607;p28"/>
          <p:cNvSpPr/>
          <p:nvPr/>
        </p:nvSpPr>
        <p:spPr>
          <a:xfrm rot="5400000">
            <a:off x="1981200" y="5486400"/>
            <a:ext cx="304800" cy="304800"/>
          </a:xfrm>
          <a:prstGeom prst="triangle">
            <a:avLst>
              <a:gd name="adj" fmla="val 11474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8"/>
          <p:cNvSpPr txBox="1"/>
          <p:nvPr/>
        </p:nvSpPr>
        <p:spPr>
          <a:xfrm rot="10800000">
            <a:off x="1981200" y="5503886"/>
            <a:ext cx="152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28"/>
          <p:cNvSpPr/>
          <p:nvPr/>
        </p:nvSpPr>
        <p:spPr>
          <a:xfrm>
            <a:off x="2286000" y="5562600"/>
            <a:ext cx="152400" cy="152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0" name="Google Shape;610;p28"/>
          <p:cNvCxnSpPr/>
          <p:nvPr/>
        </p:nvCxnSpPr>
        <p:spPr>
          <a:xfrm>
            <a:off x="1371600" y="56388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11" name="Google Shape;611;p28"/>
          <p:cNvCxnSpPr/>
          <p:nvPr/>
        </p:nvCxnSpPr>
        <p:spPr>
          <a:xfrm>
            <a:off x="1371600" y="44958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12" name="Google Shape;612;p28"/>
          <p:cNvSpPr txBox="1"/>
          <p:nvPr/>
        </p:nvSpPr>
        <p:spPr>
          <a:xfrm>
            <a:off x="1066800" y="4281487"/>
            <a:ext cx="285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613" name="Google Shape;613;p28"/>
          <p:cNvSpPr txBox="1"/>
          <p:nvPr/>
        </p:nvSpPr>
        <p:spPr>
          <a:xfrm>
            <a:off x="1073150" y="5424487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614" name="Google Shape;614;p28"/>
          <p:cNvSpPr txBox="1"/>
          <p:nvPr/>
        </p:nvSpPr>
        <p:spPr>
          <a:xfrm>
            <a:off x="4191000" y="4876800"/>
            <a:ext cx="565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endParaRPr/>
          </a:p>
        </p:txBody>
      </p:sp>
      <p:cxnSp>
        <p:nvCxnSpPr>
          <p:cNvPr id="615" name="Google Shape;615;p28"/>
          <p:cNvCxnSpPr/>
          <p:nvPr/>
        </p:nvCxnSpPr>
        <p:spPr>
          <a:xfrm>
            <a:off x="1524000" y="4800600"/>
            <a:ext cx="0" cy="83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16" name="Google Shape;616;p28"/>
          <p:cNvCxnSpPr/>
          <p:nvPr/>
        </p:nvCxnSpPr>
        <p:spPr>
          <a:xfrm>
            <a:off x="1676400" y="4495800"/>
            <a:ext cx="0" cy="83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17" name="Google Shape;617;p28"/>
          <p:cNvSpPr/>
          <p:nvPr/>
        </p:nvSpPr>
        <p:spPr>
          <a:xfrm>
            <a:off x="6248400" y="4800600"/>
            <a:ext cx="609600" cy="685800"/>
          </a:xfrm>
          <a:prstGeom prst="flowChartDelay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8" name="Google Shape;618;p28"/>
          <p:cNvCxnSpPr/>
          <p:nvPr/>
        </p:nvCxnSpPr>
        <p:spPr>
          <a:xfrm rot="10800000">
            <a:off x="5943600" y="49530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19" name="Google Shape;619;p28"/>
          <p:cNvCxnSpPr/>
          <p:nvPr/>
        </p:nvCxnSpPr>
        <p:spPr>
          <a:xfrm rot="10800000">
            <a:off x="5943600" y="52578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0" name="Google Shape;620;p28"/>
          <p:cNvCxnSpPr/>
          <p:nvPr/>
        </p:nvCxnSpPr>
        <p:spPr>
          <a:xfrm>
            <a:off x="6858000" y="51054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21" name="Google Shape;621;p28"/>
          <p:cNvSpPr txBox="1"/>
          <p:nvPr/>
        </p:nvSpPr>
        <p:spPr>
          <a:xfrm>
            <a:off x="5699125" y="4724400"/>
            <a:ext cx="285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622" name="Google Shape;622;p28"/>
          <p:cNvSpPr txBox="1"/>
          <p:nvPr/>
        </p:nvSpPr>
        <p:spPr>
          <a:xfrm>
            <a:off x="5699125" y="5067300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623" name="Google Shape;623;p28"/>
          <p:cNvSpPr txBox="1"/>
          <p:nvPr/>
        </p:nvSpPr>
        <p:spPr>
          <a:xfrm>
            <a:off x="7070725" y="4914900"/>
            <a:ext cx="654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29</a:t>
            </a:fld>
            <a:endParaRPr/>
          </a:p>
        </p:txBody>
      </p:sp>
      <p:sp>
        <p:nvSpPr>
          <p:cNvPr id="629" name="Google Shape;629;p29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</a:t>
            </a:r>
            <a:endParaRPr/>
          </a:p>
        </p:txBody>
      </p:sp>
      <p:sp>
        <p:nvSpPr>
          <p:cNvPr id="630" name="Google Shape;630;p29"/>
          <p:cNvSpPr txBox="1"/>
          <p:nvPr/>
        </p:nvSpPr>
        <p:spPr>
          <a:xfrm>
            <a:off x="4191000" y="2032000"/>
            <a:ext cx="4724400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     a    b   c</a:t>
            </a:r>
            <a:r>
              <a:rPr lang="en-US" sz="16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carry    sum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0      0   0    0             0          0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1      0   0    1             0          1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2      0   1    0             0          1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3      0   1    1             1          0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4      1   0    0             0          1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5      1   0    1             1          0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6      1   1    0             1          0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7      1   1    1             1          1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1" name="Google Shape;631;p29"/>
          <p:cNvCxnSpPr/>
          <p:nvPr/>
        </p:nvCxnSpPr>
        <p:spPr>
          <a:xfrm>
            <a:off x="4191000" y="2413000"/>
            <a:ext cx="396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2" name="Google Shape;632;p29"/>
          <p:cNvCxnSpPr/>
          <p:nvPr/>
        </p:nvCxnSpPr>
        <p:spPr>
          <a:xfrm>
            <a:off x="6096000" y="1981200"/>
            <a:ext cx="0" cy="378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3" name="Google Shape;633;p29"/>
          <p:cNvCxnSpPr/>
          <p:nvPr/>
        </p:nvCxnSpPr>
        <p:spPr>
          <a:xfrm rot="10800000">
            <a:off x="4648200" y="1981200"/>
            <a:ext cx="0" cy="378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4" name="Google Shape;634;p29"/>
          <p:cNvCxnSpPr/>
          <p:nvPr/>
        </p:nvCxnSpPr>
        <p:spPr>
          <a:xfrm>
            <a:off x="4191000" y="3937000"/>
            <a:ext cx="396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35" name="Google Shape;635;p29"/>
          <p:cNvSpPr txBox="1"/>
          <p:nvPr/>
        </p:nvSpPr>
        <p:spPr>
          <a:xfrm>
            <a:off x="4173537" y="1382712"/>
            <a:ext cx="16287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</a:t>
            </a:r>
            <a:endParaRPr/>
          </a:p>
        </p:txBody>
      </p:sp>
      <p:cxnSp>
        <p:nvCxnSpPr>
          <p:cNvPr id="636" name="Google Shape;636;p29"/>
          <p:cNvCxnSpPr/>
          <p:nvPr/>
        </p:nvCxnSpPr>
        <p:spPr>
          <a:xfrm>
            <a:off x="1676400" y="27432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7" name="Google Shape;637;p29"/>
          <p:cNvCxnSpPr/>
          <p:nvPr/>
        </p:nvCxnSpPr>
        <p:spPr>
          <a:xfrm>
            <a:off x="1676400" y="2743200"/>
            <a:ext cx="6096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8" name="Google Shape;638;p29"/>
          <p:cNvCxnSpPr/>
          <p:nvPr/>
        </p:nvCxnSpPr>
        <p:spPr>
          <a:xfrm>
            <a:off x="2286000" y="33528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9" name="Google Shape;639;p29"/>
          <p:cNvCxnSpPr/>
          <p:nvPr/>
        </p:nvCxnSpPr>
        <p:spPr>
          <a:xfrm flipH="1">
            <a:off x="1676400" y="4114800"/>
            <a:ext cx="6096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0" name="Google Shape;640;p29"/>
          <p:cNvCxnSpPr/>
          <p:nvPr/>
        </p:nvCxnSpPr>
        <p:spPr>
          <a:xfrm>
            <a:off x="1676400" y="41148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1" name="Google Shape;641;p29"/>
          <p:cNvCxnSpPr/>
          <p:nvPr/>
        </p:nvCxnSpPr>
        <p:spPr>
          <a:xfrm>
            <a:off x="1676400" y="32004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2" name="Google Shape;642;p29"/>
          <p:cNvCxnSpPr/>
          <p:nvPr/>
        </p:nvCxnSpPr>
        <p:spPr>
          <a:xfrm rot="10800000" flipH="1">
            <a:off x="1676400" y="3962400"/>
            <a:ext cx="2286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3" name="Google Shape;643;p29"/>
          <p:cNvCxnSpPr/>
          <p:nvPr/>
        </p:nvCxnSpPr>
        <p:spPr>
          <a:xfrm>
            <a:off x="1905000" y="34290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4" name="Google Shape;644;p29"/>
          <p:cNvCxnSpPr/>
          <p:nvPr/>
        </p:nvCxnSpPr>
        <p:spPr>
          <a:xfrm>
            <a:off x="2286000" y="37338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45" name="Google Shape;645;p29"/>
          <p:cNvCxnSpPr/>
          <p:nvPr/>
        </p:nvCxnSpPr>
        <p:spPr>
          <a:xfrm>
            <a:off x="2057400" y="4314825"/>
            <a:ext cx="0" cy="4095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6" name="Google Shape;646;p29"/>
          <p:cNvCxnSpPr/>
          <p:nvPr/>
        </p:nvCxnSpPr>
        <p:spPr>
          <a:xfrm>
            <a:off x="2057400" y="4724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47" name="Google Shape;647;p29"/>
          <p:cNvCxnSpPr/>
          <p:nvPr/>
        </p:nvCxnSpPr>
        <p:spPr>
          <a:xfrm>
            <a:off x="1066800" y="29718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8" name="Google Shape;648;p29"/>
          <p:cNvCxnSpPr/>
          <p:nvPr/>
        </p:nvCxnSpPr>
        <p:spPr>
          <a:xfrm>
            <a:off x="1066800" y="43434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49" name="Google Shape;649;p29"/>
          <p:cNvSpPr txBox="1"/>
          <p:nvPr/>
        </p:nvSpPr>
        <p:spPr>
          <a:xfrm>
            <a:off x="685800" y="2708275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650" name="Google Shape;650;p29"/>
          <p:cNvSpPr txBox="1"/>
          <p:nvPr/>
        </p:nvSpPr>
        <p:spPr>
          <a:xfrm>
            <a:off x="685800" y="4114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651" name="Google Shape;651;p29"/>
          <p:cNvSpPr txBox="1"/>
          <p:nvPr/>
        </p:nvSpPr>
        <p:spPr>
          <a:xfrm>
            <a:off x="2803525" y="3470275"/>
            <a:ext cx="74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endParaRPr/>
          </a:p>
        </p:txBody>
      </p:sp>
      <p:sp>
        <p:nvSpPr>
          <p:cNvPr id="652" name="Google Shape;652;p29"/>
          <p:cNvSpPr txBox="1"/>
          <p:nvPr/>
        </p:nvSpPr>
        <p:spPr>
          <a:xfrm>
            <a:off x="2590800" y="4572000"/>
            <a:ext cx="8778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</a:t>
            </a:r>
            <a:endParaRPr/>
          </a:p>
        </p:txBody>
      </p:sp>
      <p:cxnSp>
        <p:nvCxnSpPr>
          <p:cNvPr id="653" name="Google Shape;653;p29"/>
          <p:cNvCxnSpPr/>
          <p:nvPr/>
        </p:nvCxnSpPr>
        <p:spPr>
          <a:xfrm flipH="1">
            <a:off x="2054225" y="2438400"/>
            <a:ext cx="3175" cy="692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54" name="Google Shape;654;p29"/>
          <p:cNvCxnSpPr/>
          <p:nvPr/>
        </p:nvCxnSpPr>
        <p:spPr>
          <a:xfrm rot="10800000">
            <a:off x="1371600" y="24384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5" name="Google Shape;655;p29"/>
          <p:cNvSpPr txBox="1"/>
          <p:nvPr/>
        </p:nvSpPr>
        <p:spPr>
          <a:xfrm>
            <a:off x="1068387" y="2071687"/>
            <a:ext cx="4556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</a:t>
            </a:fld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644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Motivation: Combinational Logic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685800" y="923925"/>
            <a:ext cx="7772400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algebra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Schematic Diagram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Inputs, Gates, Nets, Outputs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Validity: </a:t>
            </a:r>
            <a:r>
              <a:rPr lang="en-US" sz="2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correctness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turnaround time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Performance: power, timing, </a:t>
            </a:r>
            <a:r>
              <a:rPr lang="en-US" sz="2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Testability: yield, diagnosis, robustness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30</a:t>
            </a:fld>
            <a:endParaRPr/>
          </a:p>
        </p:txBody>
      </p:sp>
      <p:sp>
        <p:nvSpPr>
          <p:cNvPr id="661" name="Google Shape;661;p30"/>
          <p:cNvSpPr txBox="1">
            <a:spLocks noGrp="1"/>
          </p:cNvSpPr>
          <p:nvPr>
            <p:ph type="title"/>
          </p:nvPr>
        </p:nvSpPr>
        <p:spPr>
          <a:xfrm>
            <a:off x="1143000" y="533400"/>
            <a:ext cx="7086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Minterm and Maxterm</a:t>
            </a:r>
            <a:endParaRPr/>
          </a:p>
        </p:txBody>
      </p:sp>
      <p:sp>
        <p:nvSpPr>
          <p:cNvPr id="662" name="Google Shape;662;p30"/>
          <p:cNvSpPr txBox="1"/>
          <p:nvPr/>
        </p:nvSpPr>
        <p:spPr>
          <a:xfrm>
            <a:off x="1447800" y="1651000"/>
            <a:ext cx="5867400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     a    b   c</a:t>
            </a:r>
            <a:r>
              <a:rPr lang="en-US" sz="16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carryout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0   0    0             0          	   a+b+c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 0   0    1             0          	   a+b+c’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    0   1    0             0          	   a+b’+c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    0   1    1             1         a’ b c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     1   0    0             0          	   a’+b+c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    1   0    1             1         a b’c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     1   1    0             1         a b c’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      1   1    1             1         a b c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minterm</a:t>
            </a:r>
            <a:endParaRPr/>
          </a:p>
        </p:txBody>
      </p:sp>
      <p:cxnSp>
        <p:nvCxnSpPr>
          <p:cNvPr id="663" name="Google Shape;663;p30"/>
          <p:cNvCxnSpPr/>
          <p:nvPr/>
        </p:nvCxnSpPr>
        <p:spPr>
          <a:xfrm>
            <a:off x="1447800" y="205740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64" name="Google Shape;664;p30"/>
          <p:cNvCxnSpPr/>
          <p:nvPr/>
        </p:nvCxnSpPr>
        <p:spPr>
          <a:xfrm>
            <a:off x="3352800" y="1447800"/>
            <a:ext cx="0" cy="396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65" name="Google Shape;665;p30"/>
          <p:cNvCxnSpPr/>
          <p:nvPr/>
        </p:nvCxnSpPr>
        <p:spPr>
          <a:xfrm rot="10800000">
            <a:off x="1905000" y="1447800"/>
            <a:ext cx="0" cy="396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66" name="Google Shape;666;p30"/>
          <p:cNvCxnSpPr/>
          <p:nvPr/>
        </p:nvCxnSpPr>
        <p:spPr>
          <a:xfrm>
            <a:off x="1447800" y="358140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67" name="Google Shape;667;p30"/>
          <p:cNvCxnSpPr/>
          <p:nvPr/>
        </p:nvCxnSpPr>
        <p:spPr>
          <a:xfrm rot="10800000">
            <a:off x="4800600" y="508000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68" name="Google Shape;668;p30"/>
          <p:cNvSpPr txBox="1"/>
          <p:nvPr/>
        </p:nvSpPr>
        <p:spPr>
          <a:xfrm>
            <a:off x="5622925" y="4510087"/>
            <a:ext cx="10842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maxterm</a:t>
            </a:r>
            <a:endParaRPr/>
          </a:p>
        </p:txBody>
      </p:sp>
      <p:cxnSp>
        <p:nvCxnSpPr>
          <p:cNvPr id="669" name="Google Shape;669;p30"/>
          <p:cNvCxnSpPr/>
          <p:nvPr/>
        </p:nvCxnSpPr>
        <p:spPr>
          <a:xfrm rot="10800000">
            <a:off x="5864225" y="3962400"/>
            <a:ext cx="307975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675" name="Google Shape;675;p31"/>
          <p:cNvSpPr txBox="1"/>
          <p:nvPr/>
        </p:nvSpPr>
        <p:spPr>
          <a:xfrm>
            <a:off x="1276350" y="1385887"/>
            <a:ext cx="7702550" cy="301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(a,b,c) = a’bc + ab’c + abc’ + abc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a’bc = 1 iff (a,b,c,) = (0,1,1)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ab’c = 1 iff (a,b,c,) = (1,0,1)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abc’ = 1 iff (a,b,c,) = (1,1,0)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 = 1 iff (a,b,c,) = (1,1,1)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(a,b,c) = 1 iff (a,b,c) = (0,1,1), (1,0,1), (1,1,0), or (1,1,1)</a:t>
            </a:r>
            <a:endParaRPr/>
          </a:p>
        </p:txBody>
      </p:sp>
      <p:sp>
        <p:nvSpPr>
          <p:cNvPr id="676" name="Google Shape;676;p31"/>
          <p:cNvSpPr txBox="1"/>
          <p:nvPr/>
        </p:nvSpPr>
        <p:spPr>
          <a:xfrm>
            <a:off x="974725" y="574675"/>
            <a:ext cx="17653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Minterms</a:t>
            </a:r>
            <a:endParaRPr/>
          </a:p>
        </p:txBody>
      </p:sp>
      <p:sp>
        <p:nvSpPr>
          <p:cNvPr id="677" name="Google Shape;677;p31"/>
          <p:cNvSpPr txBox="1"/>
          <p:nvPr/>
        </p:nvSpPr>
        <p:spPr>
          <a:xfrm>
            <a:off x="1355725" y="4622800"/>
            <a:ext cx="6581775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Ex:    f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(1,0,1) = 1’01 + 10’1 + 101’ + 101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f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(1,0,0) = 1’00 + 10’0 + 100’ + 100 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683" name="Google Shape;683;p32"/>
          <p:cNvSpPr txBox="1"/>
          <p:nvPr/>
        </p:nvSpPr>
        <p:spPr>
          <a:xfrm>
            <a:off x="1276350" y="1068374"/>
            <a:ext cx="7308900" cy="3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(a,b,c) = (a+b+c)(a+b+c’)(a+b’+c)(a’+b+c)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+ b + c  = 0 iff (a,b,c,) = (0,0,0)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+ b + c’ = 0 iff (a,b,c,) = (0,0,1)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+ b’ + c = 0 iff (a,b,c,) = (0,1,0)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+ b + c = 0 iff (a,b,c,) = (1,0,0)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(a,b,c) = 0 iff (a,b,c) = (0,0,0), (0,0,1), (0,1,0), (1,0,0)</a:t>
            </a:r>
            <a:endParaRPr/>
          </a:p>
        </p:txBody>
      </p:sp>
      <p:sp>
        <p:nvSpPr>
          <p:cNvPr id="684" name="Google Shape;684;p32"/>
          <p:cNvSpPr txBox="1"/>
          <p:nvPr/>
        </p:nvSpPr>
        <p:spPr>
          <a:xfrm>
            <a:off x="847725" y="282575"/>
            <a:ext cx="18335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Maxterms</a:t>
            </a:r>
            <a:endParaRPr/>
          </a:p>
        </p:txBody>
      </p:sp>
      <p:sp>
        <p:nvSpPr>
          <p:cNvPr id="685" name="Google Shape;685;p32"/>
          <p:cNvSpPr txBox="1"/>
          <p:nvPr/>
        </p:nvSpPr>
        <p:spPr>
          <a:xfrm>
            <a:off x="1101725" y="4572000"/>
            <a:ext cx="7483475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Ex:    f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(1,0,1) = (1+0+1)(1+0+1’)(1+0’+1)(1’+0+1)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f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(0,1,0) = (0+1+0)(0+1+0’)(0+1’+0)(0’+1+0) 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691" name="Google Shape;691;p33"/>
          <p:cNvSpPr txBox="1"/>
          <p:nvPr/>
        </p:nvSpPr>
        <p:spPr>
          <a:xfrm>
            <a:off x="838200" y="838200"/>
            <a:ext cx="7315200" cy="325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(a,b,c) = a’bc + ab’c + abc’ + abc 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(a,b,c) = (a+b+c)(a+b+c’)(a+b’+c)(a’+b+c)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 b, c) = 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m(3,5,6,7)      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 b, c) = 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</a:t>
            </a:r>
            <a:r>
              <a:rPr lang="en-US" sz="2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M(0, 1, 2, 4)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iClicker: Does f</a:t>
            </a:r>
            <a:r>
              <a:rPr lang="en-US" sz="2400" b="0" i="0" u="none" baseline="-25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f</a:t>
            </a:r>
            <a:r>
              <a:rPr lang="en-US" sz="2400" b="0" i="0" u="none" baseline="-25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 </a:t>
            </a:r>
            <a:endParaRPr/>
          </a:p>
          <a:p>
            <a:pPr marL="0" marR="0" lvl="0" indent="-1524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AutoNum type="alphaUcPeriod"/>
            </a:pPr>
            <a:r>
              <a:rPr lang="en-US" sz="24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  <a:p>
            <a:pPr marL="0" marR="0" lvl="0" indent="-1524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AutoNum type="alphaUcPeriod"/>
            </a:pPr>
            <a:r>
              <a:rPr lang="en-US" sz="24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697" name="Google Shape;697;p34"/>
          <p:cNvSpPr txBox="1"/>
          <p:nvPr/>
        </p:nvSpPr>
        <p:spPr>
          <a:xfrm>
            <a:off x="1447800" y="1574800"/>
            <a:ext cx="6400800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     a    b   c</a:t>
            </a:r>
            <a:r>
              <a:rPr lang="en-US" sz="16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carry    minterm </a:t>
            </a:r>
            <a:r>
              <a:rPr lang="en-US" sz="20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ab’c’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0      0   0    0             0          0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1      0   0    1             0          0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2      0   1    0             0          0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3      0   1    1             1          0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4      1   0    0             0          1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5      1   0    1             1          0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6      1   1    0             1          0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7      1   1    1             1          0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8" name="Google Shape;698;p34"/>
          <p:cNvCxnSpPr/>
          <p:nvPr/>
        </p:nvCxnSpPr>
        <p:spPr>
          <a:xfrm>
            <a:off x="1447800" y="1955800"/>
            <a:ext cx="396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99" name="Google Shape;699;p34"/>
          <p:cNvCxnSpPr/>
          <p:nvPr/>
        </p:nvCxnSpPr>
        <p:spPr>
          <a:xfrm>
            <a:off x="3352800" y="1524000"/>
            <a:ext cx="0" cy="378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00" name="Google Shape;700;p34"/>
          <p:cNvCxnSpPr/>
          <p:nvPr/>
        </p:nvCxnSpPr>
        <p:spPr>
          <a:xfrm rot="10800000">
            <a:off x="1905000" y="1524000"/>
            <a:ext cx="0" cy="378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01" name="Google Shape;701;p34"/>
          <p:cNvCxnSpPr/>
          <p:nvPr/>
        </p:nvCxnSpPr>
        <p:spPr>
          <a:xfrm>
            <a:off x="1447800" y="3479800"/>
            <a:ext cx="396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02" name="Google Shape;702;p34"/>
          <p:cNvCxnSpPr/>
          <p:nvPr/>
        </p:nvCxnSpPr>
        <p:spPr>
          <a:xfrm>
            <a:off x="4191000" y="1524000"/>
            <a:ext cx="0" cy="378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03" name="Google Shape;703;p34"/>
          <p:cNvSpPr txBox="1"/>
          <p:nvPr/>
        </p:nvSpPr>
        <p:spPr>
          <a:xfrm>
            <a:off x="1127125" y="650875"/>
            <a:ext cx="64262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coverage of a single minterm. E.g. 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ab’c’</a:t>
            </a:r>
            <a:endParaRPr/>
          </a:p>
        </p:txBody>
      </p:sp>
      <p:sp>
        <p:nvSpPr>
          <p:cNvPr id="704" name="Google Shape;704;p34"/>
          <p:cNvSpPr txBox="1"/>
          <p:nvPr/>
        </p:nvSpPr>
        <p:spPr>
          <a:xfrm>
            <a:off x="1889125" y="5753100"/>
            <a:ext cx="2190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row has a 1.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710" name="Google Shape;710;p35"/>
          <p:cNvSpPr txBox="1"/>
          <p:nvPr/>
        </p:nvSpPr>
        <p:spPr>
          <a:xfrm>
            <a:off x="1447800" y="1574800"/>
            <a:ext cx="6400800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     a    b   c</a:t>
            </a:r>
            <a:r>
              <a:rPr lang="en-US" sz="16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carry    maxterm </a:t>
            </a:r>
            <a:r>
              <a:rPr lang="en-US" sz="20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a+b+c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0      0   0    0             0          1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1      0   0    1             0          1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2      0   1    0             0          1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3      0   1    1             1          1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4      1   0    0             0          0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5      1   0    1             1          1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6      1   1    0             1          1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7      1   1    1             1          1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1" name="Google Shape;711;p35"/>
          <p:cNvCxnSpPr/>
          <p:nvPr/>
        </p:nvCxnSpPr>
        <p:spPr>
          <a:xfrm>
            <a:off x="1447800" y="1955800"/>
            <a:ext cx="396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12" name="Google Shape;712;p35"/>
          <p:cNvCxnSpPr/>
          <p:nvPr/>
        </p:nvCxnSpPr>
        <p:spPr>
          <a:xfrm>
            <a:off x="3352800" y="1524000"/>
            <a:ext cx="0" cy="378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13" name="Google Shape;713;p35"/>
          <p:cNvCxnSpPr/>
          <p:nvPr/>
        </p:nvCxnSpPr>
        <p:spPr>
          <a:xfrm rot="10800000">
            <a:off x="1905000" y="1524000"/>
            <a:ext cx="0" cy="378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14" name="Google Shape;714;p35"/>
          <p:cNvCxnSpPr/>
          <p:nvPr/>
        </p:nvCxnSpPr>
        <p:spPr>
          <a:xfrm>
            <a:off x="1447800" y="3479800"/>
            <a:ext cx="396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15" name="Google Shape;715;p35"/>
          <p:cNvCxnSpPr/>
          <p:nvPr/>
        </p:nvCxnSpPr>
        <p:spPr>
          <a:xfrm>
            <a:off x="4191000" y="1524000"/>
            <a:ext cx="0" cy="378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16" name="Google Shape;716;p35"/>
          <p:cNvSpPr txBox="1"/>
          <p:nvPr/>
        </p:nvSpPr>
        <p:spPr>
          <a:xfrm>
            <a:off x="1127125" y="650875"/>
            <a:ext cx="6756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coverage of a single maxterm. E.g. 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a’+b+c</a:t>
            </a:r>
            <a:endParaRPr/>
          </a:p>
        </p:txBody>
      </p:sp>
      <p:sp>
        <p:nvSpPr>
          <p:cNvPr id="717" name="Google Shape;717;p35"/>
          <p:cNvSpPr txBox="1"/>
          <p:nvPr/>
        </p:nvSpPr>
        <p:spPr>
          <a:xfrm>
            <a:off x="1889125" y="5753100"/>
            <a:ext cx="2190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row has a 0.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723" name="Google Shape;723;p36"/>
          <p:cNvSpPr txBox="1"/>
          <p:nvPr/>
        </p:nvSpPr>
        <p:spPr>
          <a:xfrm>
            <a:off x="914400" y="2105025"/>
            <a:ext cx="2743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    a    b         f (a, b)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0      0   0            1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1      0   1            0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2      1   0            1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   1   1            -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4" name="Google Shape;724;p36"/>
          <p:cNvCxnSpPr/>
          <p:nvPr/>
        </p:nvCxnSpPr>
        <p:spPr>
          <a:xfrm>
            <a:off x="838200" y="2562225"/>
            <a:ext cx="243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25" name="Google Shape;725;p36"/>
          <p:cNvCxnSpPr/>
          <p:nvPr/>
        </p:nvCxnSpPr>
        <p:spPr>
          <a:xfrm>
            <a:off x="2286000" y="2105025"/>
            <a:ext cx="0" cy="21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26" name="Google Shape;726;p36"/>
          <p:cNvCxnSpPr/>
          <p:nvPr/>
        </p:nvCxnSpPr>
        <p:spPr>
          <a:xfrm>
            <a:off x="1295400" y="2105025"/>
            <a:ext cx="0" cy="21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27" name="Google Shape;727;p36"/>
          <p:cNvSpPr txBox="1"/>
          <p:nvPr/>
        </p:nvSpPr>
        <p:spPr>
          <a:xfrm>
            <a:off x="4648200" y="2274887"/>
            <a:ext cx="3810000" cy="173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R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 does not happen.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R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 happens, but the output is ignored.</a:t>
            </a:r>
            <a:endParaRPr/>
          </a:p>
        </p:txBody>
      </p:sp>
      <p:sp>
        <p:nvSpPr>
          <p:cNvPr id="728" name="Google Shape;728;p36"/>
          <p:cNvSpPr txBox="1"/>
          <p:nvPr/>
        </p:nvSpPr>
        <p:spPr>
          <a:xfrm>
            <a:off x="669925" y="4756150"/>
            <a:ext cx="7756525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number 0… 9 uses 4 bits. (1,1,1,1) does not happen.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carry out bit (output is ignored).</a:t>
            </a:r>
            <a:endParaRPr/>
          </a:p>
        </p:txBody>
      </p:sp>
      <p:sp>
        <p:nvSpPr>
          <p:cNvPr id="729" name="Google Shape;729;p36"/>
          <p:cNvSpPr txBox="1"/>
          <p:nvPr/>
        </p:nvSpPr>
        <p:spPr>
          <a:xfrm>
            <a:off x="1511300" y="1181100"/>
            <a:ext cx="624681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care set is important because it allows us 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the function</a:t>
            </a:r>
            <a:endParaRPr/>
          </a:p>
        </p:txBody>
      </p:sp>
      <p:sp>
        <p:nvSpPr>
          <p:cNvPr id="730" name="Google Shape;730;p36"/>
          <p:cNvSpPr txBox="1"/>
          <p:nvPr/>
        </p:nvSpPr>
        <p:spPr>
          <a:xfrm>
            <a:off x="2003425" y="412750"/>
            <a:ext cx="5511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Incompletely Specified Function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7772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Incompletely Specified Function</a:t>
            </a:r>
            <a:endParaRPr/>
          </a:p>
        </p:txBody>
      </p:sp>
      <p:sp>
        <p:nvSpPr>
          <p:cNvPr id="737" name="Google Shape;737;p37"/>
          <p:cNvSpPr txBox="1"/>
          <p:nvPr/>
        </p:nvSpPr>
        <p:spPr>
          <a:xfrm>
            <a:off x="990600" y="1752600"/>
            <a:ext cx="4724400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     a    b   c</a:t>
            </a: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g(a,b,c)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0      0   0    0             0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1      0   0    1             1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    0   1    0             -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3      0   1    1             1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4      1   0    0             1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    1   0    1             -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6      1   1    0             0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7      1   1    1             1         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8" name="Google Shape;738;p37"/>
          <p:cNvCxnSpPr/>
          <p:nvPr/>
        </p:nvCxnSpPr>
        <p:spPr>
          <a:xfrm>
            <a:off x="990600" y="213360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39" name="Google Shape;739;p37"/>
          <p:cNvCxnSpPr/>
          <p:nvPr/>
        </p:nvCxnSpPr>
        <p:spPr>
          <a:xfrm>
            <a:off x="2895600" y="1701800"/>
            <a:ext cx="0" cy="378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0" name="Google Shape;740;p37"/>
          <p:cNvCxnSpPr/>
          <p:nvPr/>
        </p:nvCxnSpPr>
        <p:spPr>
          <a:xfrm rot="10800000">
            <a:off x="1447800" y="1701800"/>
            <a:ext cx="0" cy="378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1" name="Google Shape;741;p37"/>
          <p:cNvCxnSpPr/>
          <p:nvPr/>
        </p:nvCxnSpPr>
        <p:spPr>
          <a:xfrm>
            <a:off x="990600" y="373380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42" name="Google Shape;742;p37"/>
          <p:cNvSpPr txBox="1"/>
          <p:nvPr/>
        </p:nvSpPr>
        <p:spPr>
          <a:xfrm>
            <a:off x="4237037" y="1549400"/>
            <a:ext cx="4338637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(a,b,c)=a’b’c+a’bc+ab’b’+abc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=∑ m(1,3,4,7)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(a,b,c)=(a+b+c)(a’+b’+c)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=∏M(0,6)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p37"/>
          <p:cNvSpPr txBox="1"/>
          <p:nvPr/>
        </p:nvSpPr>
        <p:spPr>
          <a:xfrm>
            <a:off x="4038600" y="4692650"/>
            <a:ext cx="459263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iClicker: Does g</a:t>
            </a:r>
            <a:r>
              <a:rPr lang="en-US" sz="2400" b="0" i="0" u="none" baseline="-25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(a,b,c) = g</a:t>
            </a:r>
            <a:r>
              <a:rPr lang="en-US" sz="2400" b="0" i="0" u="none" baseline="-25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(a,b,c)?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A.Yes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No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673100" y="254000"/>
            <a:ext cx="7467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Motivation: Combinational Logic vs. Boolean Algebra Expression</a:t>
            </a: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876300" y="3619500"/>
            <a:ext cx="4368800" cy="2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Schematic Diagram: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primary inputs, 1 primary output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components (gates)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signal nets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pins</a:t>
            </a:r>
            <a:endParaRPr/>
          </a:p>
        </p:txBody>
      </p:sp>
      <p:grpSp>
        <p:nvGrpSpPr>
          <p:cNvPr id="132" name="Google Shape;132;p4"/>
          <p:cNvGrpSpPr/>
          <p:nvPr/>
        </p:nvGrpSpPr>
        <p:grpSpPr>
          <a:xfrm>
            <a:off x="1225550" y="1393825"/>
            <a:ext cx="6861175" cy="2212975"/>
            <a:chOff x="1187450" y="1520825"/>
            <a:chExt cx="6861706" cy="2212975"/>
          </a:xfrm>
        </p:grpSpPr>
        <p:sp>
          <p:nvSpPr>
            <p:cNvPr id="133" name="Google Shape;133;p4"/>
            <p:cNvSpPr/>
            <p:nvPr/>
          </p:nvSpPr>
          <p:spPr>
            <a:xfrm>
              <a:off x="1981200" y="1711325"/>
              <a:ext cx="457200" cy="6096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981200" y="2473325"/>
              <a:ext cx="457200" cy="6096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410200" y="2549525"/>
              <a:ext cx="457200" cy="6096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 flipH="1">
              <a:off x="3276600" y="1939925"/>
              <a:ext cx="762000" cy="914400"/>
            </a:xfrm>
            <a:prstGeom prst="mo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7" name="Google Shape;137;p4"/>
            <p:cNvCxnSpPr/>
            <p:nvPr/>
          </p:nvCxnSpPr>
          <p:spPr>
            <a:xfrm>
              <a:off x="2438400" y="2016125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3048000" y="2016125"/>
              <a:ext cx="0" cy="15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3048000" y="2168525"/>
              <a:ext cx="53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438400" y="2778125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" name="Google Shape;141;p4"/>
            <p:cNvCxnSpPr/>
            <p:nvPr/>
          </p:nvCxnSpPr>
          <p:spPr>
            <a:xfrm rot="10800000">
              <a:off x="3048000" y="2473325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3048000" y="2473325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3" name="Google Shape;143;p4"/>
            <p:cNvSpPr txBox="1"/>
            <p:nvPr/>
          </p:nvSpPr>
          <p:spPr>
            <a:xfrm>
              <a:off x="4086449" y="1965325"/>
              <a:ext cx="1297088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8B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22228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a·b + c·d</a:t>
              </a:r>
              <a:endParaRPr/>
            </a:p>
          </p:txBody>
        </p:sp>
        <p:cxnSp>
          <p:nvCxnSpPr>
            <p:cNvPr id="144" name="Google Shape;144;p4"/>
            <p:cNvCxnSpPr/>
            <p:nvPr/>
          </p:nvCxnSpPr>
          <p:spPr>
            <a:xfrm>
              <a:off x="4038600" y="2397125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4648200" y="2397125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4648200" y="2701925"/>
              <a:ext cx="76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5867400" y="2854325"/>
              <a:ext cx="121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1600200" y="1863725"/>
              <a:ext cx="38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1600200" y="2092325"/>
              <a:ext cx="38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1600200" y="2625725"/>
              <a:ext cx="38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1600200" y="2930525"/>
              <a:ext cx="38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2" name="Google Shape;152;p4"/>
            <p:cNvSpPr txBox="1"/>
            <p:nvPr/>
          </p:nvSpPr>
          <p:spPr>
            <a:xfrm>
              <a:off x="1187450" y="1524000"/>
              <a:ext cx="336550" cy="822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1219200" y="2413000"/>
              <a:ext cx="336550" cy="822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1219200" y="3276600"/>
              <a:ext cx="319088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55" name="Google Shape;155;p4"/>
            <p:cNvCxnSpPr/>
            <p:nvPr/>
          </p:nvCxnSpPr>
          <p:spPr>
            <a:xfrm>
              <a:off x="1676400" y="3540125"/>
              <a:ext cx="297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 rot="10800000">
              <a:off x="4648200" y="3006725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648200" y="3006725"/>
              <a:ext cx="83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8" name="Google Shape;158;p4"/>
            <p:cNvSpPr txBox="1"/>
            <p:nvPr/>
          </p:nvSpPr>
          <p:spPr>
            <a:xfrm>
              <a:off x="2502002" y="2717800"/>
              <a:ext cx="577895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8B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22228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c·d</a:t>
              </a:r>
              <a:endParaRPr/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2514703" y="1520825"/>
              <a:ext cx="577895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8B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22228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a·b</a:t>
              </a:r>
              <a:endParaRPr/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6134483" y="2359025"/>
              <a:ext cx="1914673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en-US" sz="2400" b="0" i="0" u="none">
                  <a:solidFill>
                    <a:srgbClr val="22228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=e·(a·b+c·d)</a:t>
              </a:r>
              <a:endParaRPr/>
            </a:p>
          </p:txBody>
        </p:sp>
      </p:grpSp>
      <p:sp>
        <p:nvSpPr>
          <p:cNvPr id="161" name="Google Shape;161;p4"/>
          <p:cNvSpPr txBox="1"/>
          <p:nvPr/>
        </p:nvSpPr>
        <p:spPr>
          <a:xfrm>
            <a:off x="5702300" y="3619500"/>
            <a:ext cx="27813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Algebra: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8B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literals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8B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operators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5245100" y="5359400"/>
            <a:ext cx="33147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Obj: min #terms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min #literals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520700" y="0"/>
            <a:ext cx="7467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Motivation: </a:t>
            </a:r>
            <a:r>
              <a:rPr lang="en-US" sz="3200" b="0" i="0" u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iClicker</a:t>
            </a:r>
            <a:endParaRPr dirty="0"/>
          </a:p>
        </p:txBody>
      </p:sp>
      <p:sp>
        <p:nvSpPr>
          <p:cNvPr id="169" name="Google Shape;169;p5"/>
          <p:cNvSpPr txBox="1">
            <a:spLocks noGrp="1"/>
          </p:cNvSpPr>
          <p:nvPr>
            <p:ph type="body" idx="1"/>
          </p:nvPr>
        </p:nvSpPr>
        <p:spPr>
          <a:xfrm>
            <a:off x="436562" y="1287462"/>
            <a:ext cx="3898900" cy="2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Schematic Diagram: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primary inputs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components (gates)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signal nets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pins</a:t>
            </a:r>
            <a:endParaRPr dirty="0"/>
          </a:p>
        </p:txBody>
      </p:sp>
      <p:grpSp>
        <p:nvGrpSpPr>
          <p:cNvPr id="170" name="Google Shape;170;p5"/>
          <p:cNvGrpSpPr/>
          <p:nvPr/>
        </p:nvGrpSpPr>
        <p:grpSpPr>
          <a:xfrm>
            <a:off x="3187700" y="830262"/>
            <a:ext cx="5422900" cy="1984375"/>
            <a:chOff x="1187450" y="1520825"/>
            <a:chExt cx="6861706" cy="2212975"/>
          </a:xfrm>
        </p:grpSpPr>
        <p:sp>
          <p:nvSpPr>
            <p:cNvPr id="171" name="Google Shape;171;p5"/>
            <p:cNvSpPr/>
            <p:nvPr/>
          </p:nvSpPr>
          <p:spPr>
            <a:xfrm>
              <a:off x="1981200" y="1711325"/>
              <a:ext cx="457200" cy="6096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981200" y="2473325"/>
              <a:ext cx="457200" cy="6096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5410200" y="2549525"/>
              <a:ext cx="457200" cy="6096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flipH="1">
              <a:off x="3276600" y="1939925"/>
              <a:ext cx="762000" cy="914400"/>
            </a:xfrm>
            <a:prstGeom prst="mo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5" name="Google Shape;175;p5"/>
            <p:cNvCxnSpPr/>
            <p:nvPr/>
          </p:nvCxnSpPr>
          <p:spPr>
            <a:xfrm>
              <a:off x="2438400" y="2016125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3048000" y="2016125"/>
              <a:ext cx="0" cy="15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3048000" y="2168525"/>
              <a:ext cx="53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2438400" y="2778125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" name="Google Shape;179;p5"/>
            <p:cNvCxnSpPr/>
            <p:nvPr/>
          </p:nvCxnSpPr>
          <p:spPr>
            <a:xfrm rot="10800000">
              <a:off x="3048000" y="2473325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3048000" y="2473325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1" name="Google Shape;181;p5"/>
            <p:cNvSpPr txBox="1"/>
            <p:nvPr/>
          </p:nvSpPr>
          <p:spPr>
            <a:xfrm>
              <a:off x="4085999" y="1965190"/>
              <a:ext cx="1297618" cy="462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8B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22228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a·b + c·d</a:t>
              </a:r>
              <a:endParaRPr/>
            </a:p>
          </p:txBody>
        </p:sp>
        <p:cxnSp>
          <p:nvCxnSpPr>
            <p:cNvPr id="182" name="Google Shape;182;p5"/>
            <p:cNvCxnSpPr/>
            <p:nvPr/>
          </p:nvCxnSpPr>
          <p:spPr>
            <a:xfrm>
              <a:off x="4038600" y="2397125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4648200" y="2397125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4648200" y="2701925"/>
              <a:ext cx="76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5867400" y="2854325"/>
              <a:ext cx="121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1600200" y="1863725"/>
              <a:ext cx="38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1600200" y="2092325"/>
              <a:ext cx="38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1600200" y="2625725"/>
              <a:ext cx="38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1600200" y="2930525"/>
              <a:ext cx="38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0" name="Google Shape;190;p5"/>
            <p:cNvSpPr txBox="1"/>
            <p:nvPr/>
          </p:nvSpPr>
          <p:spPr>
            <a:xfrm>
              <a:off x="1187450" y="1524000"/>
              <a:ext cx="336550" cy="822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1219200" y="2413000"/>
              <a:ext cx="336550" cy="822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1219200" y="3276600"/>
              <a:ext cx="319088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93" name="Google Shape;193;p5"/>
            <p:cNvCxnSpPr/>
            <p:nvPr/>
          </p:nvCxnSpPr>
          <p:spPr>
            <a:xfrm>
              <a:off x="1676400" y="3540125"/>
              <a:ext cx="297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 rot="10800000">
              <a:off x="4648200" y="3006725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4648200" y="3006725"/>
              <a:ext cx="83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6" name="Google Shape;196;p5"/>
            <p:cNvSpPr txBox="1"/>
            <p:nvPr/>
          </p:nvSpPr>
          <p:spPr>
            <a:xfrm>
              <a:off x="2501137" y="2717602"/>
              <a:ext cx="578504" cy="462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8B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22228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c·d</a:t>
              </a: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2515199" y="1520825"/>
              <a:ext cx="576495" cy="462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8B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22228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a·b</a:t>
              </a:r>
              <a:endParaRPr/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6134869" y="2358214"/>
              <a:ext cx="1914287" cy="462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en-US" sz="2400" b="0" i="0" u="none">
                  <a:solidFill>
                    <a:srgbClr val="22228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=e·(a·b+c·d)</a:t>
              </a:r>
              <a:endParaRPr/>
            </a:p>
          </p:txBody>
        </p:sp>
      </p:grpSp>
      <p:sp>
        <p:nvSpPr>
          <p:cNvPr id="199" name="Google Shape;199;p5"/>
          <p:cNvSpPr txBox="1"/>
          <p:nvPr/>
        </p:nvSpPr>
        <p:spPr>
          <a:xfrm>
            <a:off x="6224587" y="2230437"/>
            <a:ext cx="2781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Algebra: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8B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literals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8B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operators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4465637" y="3873500"/>
            <a:ext cx="4057650" cy="138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romanUcPeriod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#operators 	</a:t>
            </a:r>
            <a:endParaRPr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romanUcPeriod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#literals + #operators </a:t>
            </a:r>
            <a:endParaRPr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romanUcPeriod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#literals + 2 #operators</a:t>
            </a:r>
            <a:endParaRPr/>
          </a:p>
        </p:txBody>
      </p:sp>
      <p:sp>
        <p:nvSpPr>
          <p:cNvPr id="201" name="Google Shape;201;p5"/>
          <p:cNvSpPr txBox="1"/>
          <p:nvPr/>
        </p:nvSpPr>
        <p:spPr>
          <a:xfrm>
            <a:off x="1233487" y="3597275"/>
            <a:ext cx="1989137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lphaUcPeriod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#inputs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lphaUcPeriod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#gates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lphaUcPeriod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#nets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lphaUcPeriod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#pins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lphaUcPeriod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Schematic Diagram vs. Boolean Expression</a:t>
            </a:r>
            <a:endParaRPr/>
          </a:p>
        </p:txBody>
      </p:sp>
      <p:sp>
        <p:nvSpPr>
          <p:cNvPr id="207" name="Google Shape;207;p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Expression: #literals, #operators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Schematic Diagram: #gates, #nets, #pins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6"/>
          <p:cNvSpPr txBox="1">
            <a:spLocks noGrp="1"/>
          </p:cNvSpPr>
          <p:nvPr>
            <p:ph type="body" idx="1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more example?</a:t>
            </a:r>
            <a:endParaRPr/>
          </a:p>
        </p:txBody>
      </p:sp>
      <p:sp>
        <p:nvSpPr>
          <p:cNvPr id="209" name="Google Shape;209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7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Definitions</a:t>
            </a:r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1"/>
          </p:nvPr>
        </p:nvSpPr>
        <p:spPr>
          <a:xfrm>
            <a:off x="622300" y="9652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Complement: variable with a bar over it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Literal: variable or its complement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8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Implicant: product of literals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Minterm: product that includes all input variables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Maxterm: sum that includes all input variables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(A+B+C)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(A+B+C)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(A+B+C)</a:t>
            </a:r>
            <a:endParaRPr/>
          </a:p>
        </p:txBody>
      </p:sp>
      <p:cxnSp>
        <p:nvCxnSpPr>
          <p:cNvPr id="217" name="Google Shape;217;p7"/>
          <p:cNvCxnSpPr/>
          <p:nvPr/>
        </p:nvCxnSpPr>
        <p:spPr>
          <a:xfrm>
            <a:off x="1130300" y="14859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8" name="Google Shape;218;p7"/>
          <p:cNvCxnSpPr/>
          <p:nvPr/>
        </p:nvCxnSpPr>
        <p:spPr>
          <a:xfrm>
            <a:off x="1917700" y="14986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9" name="Google Shape;219;p7"/>
          <p:cNvCxnSpPr/>
          <p:nvPr/>
        </p:nvCxnSpPr>
        <p:spPr>
          <a:xfrm>
            <a:off x="1536700" y="14859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0" name="Google Shape;220;p7"/>
          <p:cNvCxnSpPr/>
          <p:nvPr/>
        </p:nvCxnSpPr>
        <p:spPr>
          <a:xfrm>
            <a:off x="3124200" y="23876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1" name="Google Shape;221;p7"/>
          <p:cNvCxnSpPr/>
          <p:nvPr/>
        </p:nvCxnSpPr>
        <p:spPr>
          <a:xfrm>
            <a:off x="1511300" y="24130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2" name="Google Shape;222;p7"/>
          <p:cNvCxnSpPr/>
          <p:nvPr/>
        </p:nvCxnSpPr>
        <p:spPr>
          <a:xfrm>
            <a:off x="2362200" y="24257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3" name="Google Shape;223;p7"/>
          <p:cNvCxnSpPr/>
          <p:nvPr/>
        </p:nvCxnSpPr>
        <p:spPr>
          <a:xfrm>
            <a:off x="1308100" y="33655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4" name="Google Shape;224;p7"/>
          <p:cNvCxnSpPr/>
          <p:nvPr/>
        </p:nvCxnSpPr>
        <p:spPr>
          <a:xfrm>
            <a:off x="2184400" y="33528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5" name="Google Shape;225;p7"/>
          <p:cNvCxnSpPr/>
          <p:nvPr/>
        </p:nvCxnSpPr>
        <p:spPr>
          <a:xfrm>
            <a:off x="5257800" y="52451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6" name="Google Shape;226;p7"/>
          <p:cNvCxnSpPr/>
          <p:nvPr/>
        </p:nvCxnSpPr>
        <p:spPr>
          <a:xfrm>
            <a:off x="2997200" y="42926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7" name="Google Shape;227;p7"/>
          <p:cNvCxnSpPr/>
          <p:nvPr/>
        </p:nvCxnSpPr>
        <p:spPr>
          <a:xfrm>
            <a:off x="1168400" y="42926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8" name="Google Shape;228;p7"/>
          <p:cNvCxnSpPr/>
          <p:nvPr/>
        </p:nvCxnSpPr>
        <p:spPr>
          <a:xfrm>
            <a:off x="1676400" y="52197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9" name="Google Shape;229;p7"/>
          <p:cNvCxnSpPr/>
          <p:nvPr/>
        </p:nvCxnSpPr>
        <p:spPr>
          <a:xfrm>
            <a:off x="2794000" y="52197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0" name="Google Shape;230;p7"/>
          <p:cNvCxnSpPr/>
          <p:nvPr/>
        </p:nvCxnSpPr>
        <p:spPr>
          <a:xfrm>
            <a:off x="2438400" y="42926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1" name="Google Shape;231;p7"/>
          <p:cNvCxnSpPr/>
          <p:nvPr/>
        </p:nvCxnSpPr>
        <p:spPr>
          <a:xfrm>
            <a:off x="4394200" y="52578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2" name="Google Shape;232;p7"/>
          <p:cNvCxnSpPr/>
          <p:nvPr/>
        </p:nvCxnSpPr>
        <p:spPr>
          <a:xfrm>
            <a:off x="4800600" y="52451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238" name="Google Shape;238;p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8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8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Discipline: Binary Values</a:t>
            </a:r>
            <a:endParaRPr/>
          </a:p>
        </p:txBody>
      </p:sp>
      <p:sp>
        <p:nvSpPr>
          <p:cNvPr id="241" name="Google Shape;241;p8"/>
          <p:cNvSpPr txBox="1">
            <a:spLocks noGrp="1"/>
          </p:cNvSpPr>
          <p:nvPr>
            <p:ph type="body" idx="1"/>
          </p:nvPr>
        </p:nvSpPr>
        <p:spPr>
          <a:xfrm>
            <a:off x="762000" y="9271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consider only two discrete values: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1’s and 0’s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TRUE, HIGH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FALSE, LOW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and 0 can be represented by specific voltage levels, rotating gears, fluid levels, etc.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circuits usually depend on specific voltage levels to represent 1 and 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inary dig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/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9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609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1-&lt;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9</a:t>
            </a:fld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685800" y="1219200"/>
            <a:ext cx="4953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Born to working class parents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Taught himself mathematics and joined the faculty of Queen’s College in Ireland.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Wrote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Investigation of the Laws of Thought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(1854)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Introduced binary variables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Introduced the three fundamental logic operations: AND, OR, and NOT.</a:t>
            </a:r>
            <a:endParaRPr/>
          </a:p>
        </p:txBody>
      </p:sp>
      <p:sp>
        <p:nvSpPr>
          <p:cNvPr id="249" name="Google Shape;249;p9"/>
          <p:cNvSpPr txBox="1"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George Boole, 1815 - 1864</a:t>
            </a:r>
            <a:endParaRPr/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6475" y="1905000"/>
            <a:ext cx="25717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1799</Words>
  <Application>Microsoft Office PowerPoint</Application>
  <PresentationFormat>On-screen Show (4:3)</PresentationFormat>
  <Paragraphs>476</Paragraphs>
  <Slides>37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Default Design</vt:lpstr>
      <vt:lpstr>1_Default Design</vt:lpstr>
      <vt:lpstr>IT 2203   Combinational Logic</vt:lpstr>
      <vt:lpstr>Outlines</vt:lpstr>
      <vt:lpstr>Motivation: Combinational Logic</vt:lpstr>
      <vt:lpstr>Motivation: Combinational Logic vs. Boolean Algebra Expression</vt:lpstr>
      <vt:lpstr>Motivation: iClicker</vt:lpstr>
      <vt:lpstr>Schematic Diagram vs. Boolean Expression</vt:lpstr>
      <vt:lpstr>Some Definitions</vt:lpstr>
      <vt:lpstr>Digital Discipline: Binary Values</vt:lpstr>
      <vt:lpstr>George Boole, 1815 - 1864</vt:lpstr>
      <vt:lpstr>Review of Boolean Algebra</vt:lpstr>
      <vt:lpstr>Switching Algebra (A subset of Boolean Algebra)</vt:lpstr>
      <vt:lpstr>Switching Algebra</vt:lpstr>
      <vt:lpstr>Review of Boolean algebra and switching functions </vt:lpstr>
      <vt:lpstr>Slide 14</vt:lpstr>
      <vt:lpstr>Slide 15</vt:lpstr>
      <vt:lpstr>DeMorgan’s Theorem</vt:lpstr>
      <vt:lpstr>Bubble Pushing</vt:lpstr>
      <vt:lpstr>Consensus Theorem</vt:lpstr>
      <vt:lpstr>Consensus Theorem: iClicker</vt:lpstr>
      <vt:lpstr>Shannon’s Expansion</vt:lpstr>
      <vt:lpstr>Shannon’s Expansion: iClicker</vt:lpstr>
      <vt:lpstr>Shannon’s Expansion</vt:lpstr>
      <vt:lpstr>Switching Algebra</vt:lpstr>
      <vt:lpstr>Part I. Combinational Logic</vt:lpstr>
      <vt:lpstr>Binary Addition</vt:lpstr>
      <vt:lpstr>Binary Addition: Hardware</vt:lpstr>
      <vt:lpstr>Half Adder</vt:lpstr>
      <vt:lpstr>Slide 28</vt:lpstr>
      <vt:lpstr>Full Adder</vt:lpstr>
      <vt:lpstr>Minterm and Maxterm</vt:lpstr>
      <vt:lpstr>Slide 31</vt:lpstr>
      <vt:lpstr>Slide 32</vt:lpstr>
      <vt:lpstr>Slide 33</vt:lpstr>
      <vt:lpstr>Slide 34</vt:lpstr>
      <vt:lpstr>Slide 35</vt:lpstr>
      <vt:lpstr>Slide 36</vt:lpstr>
      <vt:lpstr>Incompletely Specified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2203   Combinational Logic</dc:title>
  <dc:creator>ThomasLW</dc:creator>
  <cp:lastModifiedBy>USER</cp:lastModifiedBy>
  <cp:revision>13</cp:revision>
  <dcterms:created xsi:type="dcterms:W3CDTF">2002-04-03T04:23:45Z</dcterms:created>
  <dcterms:modified xsi:type="dcterms:W3CDTF">2021-08-16T02:56:56Z</dcterms:modified>
</cp:coreProperties>
</file>