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9144000"/>
  <p:notesSz cx="7315200" cy="9601200"/>
  <p:embeddedFontLst>
    <p:embeddedFont>
      <p:font typeface="Garamond"/>
      <p:regular r:id="rId56"/>
      <p:bold r:id="rId57"/>
      <p:italic r:id="rId58"/>
      <p:boldItalic r:id="rId59"/>
    </p:embeddedFont>
    <p:embeddedFont>
      <p:font typeface="Tahom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2" roundtripDataSignature="AMtx7mi4VWHYov7w4g9DgTbeGXSLFuEn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Tahom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Garamond-bold.fntdata"/><Relationship Id="rId12" Type="http://schemas.openxmlformats.org/officeDocument/2006/relationships/slide" Target="slides/slide6.xml"/><Relationship Id="rId56" Type="http://schemas.openxmlformats.org/officeDocument/2006/relationships/font" Target="fonts/Garamond-regular.fntdata"/><Relationship Id="rId15" Type="http://schemas.openxmlformats.org/officeDocument/2006/relationships/slide" Target="slides/slide9.xml"/><Relationship Id="rId59" Type="http://schemas.openxmlformats.org/officeDocument/2006/relationships/font" Target="fonts/Garamond-boldItalic.fntdata"/><Relationship Id="rId14" Type="http://schemas.openxmlformats.org/officeDocument/2006/relationships/slide" Target="slides/slide8.xml"/><Relationship Id="rId58" Type="http://schemas.openxmlformats.org/officeDocument/2006/relationships/font" Target="fonts/Garamon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9762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35437" y="0"/>
            <a:ext cx="3179762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00" lIns="94825" spcFirstLastPara="1" rIns="94825" wrap="square" tIns="474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9712"/>
            <a:ext cx="3179762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35437" y="9129712"/>
            <a:ext cx="3179762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7400" lIns="94825" spcFirstLastPara="1" rIns="94825" wrap="square" tIns="47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5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7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8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0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1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3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4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5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6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7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7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8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9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54087" y="4565650"/>
            <a:ext cx="5407025" cy="4327525"/>
          </a:xfrm>
          <a:prstGeom prst="rect">
            <a:avLst/>
          </a:prstGeom>
        </p:spPr>
        <p:txBody>
          <a:bodyPr anchorCtr="0" anchor="t" bIns="47400" lIns="94825" spcFirstLastPara="1" rIns="94825" wrap="square" tIns="47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244600" y="708025"/>
            <a:ext cx="4827587" cy="36210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1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1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6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7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5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5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6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6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1" name="Google Shape;11;p50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5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50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" name="Google Shape;16;p5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5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" name="Google Shape;27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Google Shape;28;p5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2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0" name="Google Shape;30;p52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/>
        </p:nvSpPr>
        <p:spPr>
          <a:xfrm>
            <a:off x="381000" y="2236787"/>
            <a:ext cx="8991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Chapter 5: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Logic Circuit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685800" y="12192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47800"/>
            <a:ext cx="7543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 txBox="1"/>
          <p:nvPr/>
        </p:nvSpPr>
        <p:spPr>
          <a:xfrm>
            <a:off x="457200" y="304800"/>
            <a:ext cx="8382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Truth table for an active-LOW input S-R latch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43000"/>
            <a:ext cx="72390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1"/>
          <p:cNvSpPr txBox="1"/>
          <p:nvPr/>
        </p:nvSpPr>
        <p:spPr>
          <a:xfrm>
            <a:off x="457200" y="258762"/>
            <a:ext cx="79248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 that Q is initially LOW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3429000" y="5562600"/>
            <a:ext cx="2819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Waveforms</a:t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1371600" y="4103687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2852737" y="4114800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3810000" y="4103687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65" name="Google Shape;165;p11"/>
          <p:cNvSpPr txBox="1"/>
          <p:nvPr/>
        </p:nvSpPr>
        <p:spPr>
          <a:xfrm>
            <a:off x="4800600" y="4114800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5729287" y="4114800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67" name="Google Shape;167;p11"/>
          <p:cNvSpPr txBox="1"/>
          <p:nvPr/>
        </p:nvSpPr>
        <p:spPr>
          <a:xfrm>
            <a:off x="6705600" y="4114800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2209800" y="4103687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533400" y="1143000"/>
            <a:ext cx="80772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gate input is added to the S-R latch to make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the latch synchronous.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order for the set and reset inputs to change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the latch, the gate input must be active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(high/Enable). 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When the gate input is low, the latch remains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the hold condition.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2"/>
          <p:cNvSpPr txBox="1"/>
          <p:nvPr/>
        </p:nvSpPr>
        <p:spPr>
          <a:xfrm>
            <a:off x="457200" y="304800"/>
            <a:ext cx="7315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Gated S-R Latch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304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gated S-R latch</a:t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38262"/>
            <a:ext cx="8077200" cy="376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5334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ahoma"/>
              <a:buNone/>
            </a:pPr>
            <a:r>
              <a:rPr b="0" i="0" lang="en-US" sz="29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Gated S-R latch waveform:      </a:t>
            </a:r>
            <a:endParaRPr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76962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1676400" y="4267200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3581400" y="4233862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5181600" y="4252912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6019800" y="4267200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7010400" y="4267200"/>
            <a:ext cx="304800" cy="39211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381000" y="2286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Truth Table for Gated S-R Latch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990600" y="1295400"/>
            <a:ext cx="75438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	R	G		Q	Q’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0	0		Q	Q’	Hold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0	0		Q	Q’	Hold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1	0		Q	Q’	Hold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0		Q	Q’	hold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0	1		Q	Q’	hold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0	1		1	0	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1	1		0	1	reset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1		0	0	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allowed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914400" y="990600"/>
            <a:ext cx="7239000" cy="5105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9" name="Google Shape;199;p15"/>
          <p:cNvCxnSpPr/>
          <p:nvPr/>
        </p:nvCxnSpPr>
        <p:spPr>
          <a:xfrm>
            <a:off x="914400" y="1704975"/>
            <a:ext cx="723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15"/>
          <p:cNvCxnSpPr/>
          <p:nvPr/>
        </p:nvCxnSpPr>
        <p:spPr>
          <a:xfrm>
            <a:off x="3886200" y="990600"/>
            <a:ext cx="0" cy="510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100137"/>
            <a:ext cx="73914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>
            <p:ph type="title"/>
          </p:nvPr>
        </p:nvSpPr>
        <p:spPr>
          <a:xfrm>
            <a:off x="395287" y="304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Gated D Latch (74LS75)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-228600" y="4114800"/>
            <a:ext cx="9144000" cy="181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D (data) latch has a single input that is used to set and to 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reset the flip-flop. </a:t>
            </a:r>
            <a:endParaRPr/>
          </a:p>
          <a:p>
            <a:pPr indent="-13970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When the gate is high, the Q output will follow the D input. </a:t>
            </a:r>
            <a:endParaRPr/>
          </a:p>
          <a:p>
            <a:pPr indent="-139700" lvl="2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When the gate is low, the Q output will hold.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381000" y="2286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Gated S-R Latch Q output waveform if the inputs are as shown:     </a:t>
            </a:r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79248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/>
        </p:nvSpPr>
        <p:spPr>
          <a:xfrm>
            <a:off x="533400" y="5013325"/>
            <a:ext cx="83058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output follows the input when the gate is high but is in a hold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when the gate is low.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381000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Gated D Latch (74LS75)</a:t>
            </a:r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19200"/>
            <a:ext cx="79248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381000" y="1524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Edge-triggered Flip-flop Logic</a:t>
            </a:r>
            <a:r>
              <a:rPr b="1" i="0" lang="en-US" sz="3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1" i="0" lang="en-US" sz="3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1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Positive edge triggered and Negative edge-triggered</a:t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00200"/>
            <a:ext cx="6400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>
            <a:off x="533400" y="5622925"/>
            <a:ext cx="883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All the above flip-flops have the triggering input called clock (CLK/C)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685800" y="692150"/>
            <a:ext cx="76200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5.1 </a:t>
            </a:r>
            <a:r>
              <a:rPr b="0" i="0" lang="en-US" sz="3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 &amp; Register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r>
              <a:t/>
            </a:r>
            <a:endParaRPr b="0" i="0" sz="1200" u="sng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~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Latches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~ Edge-triggered flip-flops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~ Master-slave flip-flops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~ Flip-flop operating characteristics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~ Flip-flop applications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~ One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~ The 555 timer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381000" y="152400"/>
            <a:ext cx="8763000" cy="1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Clock Signals &amp; Synchronous Sequential Circuits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533400" y="5029200"/>
            <a:ext cx="853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clock signal is a periodic square wave that indefinitely switches values from 0 to 1 and 1 to 0  at fixed intervals.</a:t>
            </a: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381000" y="1143000"/>
            <a:ext cx="8763000" cy="3432175"/>
            <a:chOff x="372" y="1230"/>
            <a:chExt cx="5148" cy="1057"/>
          </a:xfrm>
        </p:grpSpPr>
        <p:grpSp>
          <p:nvGrpSpPr>
            <p:cNvPr id="235" name="Google Shape;235;p20"/>
            <p:cNvGrpSpPr/>
            <p:nvPr/>
          </p:nvGrpSpPr>
          <p:grpSpPr>
            <a:xfrm>
              <a:off x="602" y="1296"/>
              <a:ext cx="3910" cy="326"/>
              <a:chOff x="1104" y="1680"/>
              <a:chExt cx="2880" cy="240"/>
            </a:xfrm>
          </p:grpSpPr>
          <p:cxnSp>
            <p:nvCxnSpPr>
              <p:cNvPr id="236" name="Google Shape;236;p20"/>
              <p:cNvCxnSpPr/>
              <p:nvPr/>
            </p:nvCxnSpPr>
            <p:spPr>
              <a:xfrm>
                <a:off x="1104" y="192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20"/>
              <p:cNvCxnSpPr/>
              <p:nvPr/>
            </p:nvCxnSpPr>
            <p:spPr>
              <a:xfrm>
                <a:off x="1344" y="168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20"/>
              <p:cNvCxnSpPr/>
              <p:nvPr/>
            </p:nvCxnSpPr>
            <p:spPr>
              <a:xfrm rot="5400000">
                <a:off x="122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239" name="Google Shape;239;p20"/>
              <p:cNvCxnSpPr/>
              <p:nvPr/>
            </p:nvCxnSpPr>
            <p:spPr>
              <a:xfrm>
                <a:off x="1584" y="192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20"/>
              <p:cNvCxnSpPr/>
              <p:nvPr/>
            </p:nvCxnSpPr>
            <p:spPr>
              <a:xfrm>
                <a:off x="1824" y="168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20"/>
              <p:cNvCxnSpPr/>
              <p:nvPr/>
            </p:nvCxnSpPr>
            <p:spPr>
              <a:xfrm rot="5400000">
                <a:off x="170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242" name="Google Shape;242;p20"/>
              <p:cNvCxnSpPr/>
              <p:nvPr/>
            </p:nvCxnSpPr>
            <p:spPr>
              <a:xfrm rot="5400000">
                <a:off x="146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3" name="Google Shape;243;p20"/>
              <p:cNvCxnSpPr/>
              <p:nvPr/>
            </p:nvCxnSpPr>
            <p:spPr>
              <a:xfrm>
                <a:off x="2064" y="192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20"/>
              <p:cNvCxnSpPr/>
              <p:nvPr/>
            </p:nvCxnSpPr>
            <p:spPr>
              <a:xfrm>
                <a:off x="2304" y="168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20"/>
              <p:cNvCxnSpPr/>
              <p:nvPr/>
            </p:nvCxnSpPr>
            <p:spPr>
              <a:xfrm rot="5400000">
                <a:off x="218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246" name="Google Shape;246;p20"/>
              <p:cNvCxnSpPr/>
              <p:nvPr/>
            </p:nvCxnSpPr>
            <p:spPr>
              <a:xfrm rot="5400000">
                <a:off x="194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7" name="Google Shape;247;p20"/>
              <p:cNvCxnSpPr/>
              <p:nvPr/>
            </p:nvCxnSpPr>
            <p:spPr>
              <a:xfrm>
                <a:off x="2544" y="192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20"/>
              <p:cNvCxnSpPr/>
              <p:nvPr/>
            </p:nvCxnSpPr>
            <p:spPr>
              <a:xfrm>
                <a:off x="2784" y="168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0"/>
              <p:cNvCxnSpPr/>
              <p:nvPr/>
            </p:nvCxnSpPr>
            <p:spPr>
              <a:xfrm rot="5400000">
                <a:off x="266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250" name="Google Shape;250;p20"/>
              <p:cNvCxnSpPr/>
              <p:nvPr/>
            </p:nvCxnSpPr>
            <p:spPr>
              <a:xfrm rot="5400000">
                <a:off x="242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1" name="Google Shape;251;p20"/>
              <p:cNvCxnSpPr/>
              <p:nvPr/>
            </p:nvCxnSpPr>
            <p:spPr>
              <a:xfrm>
                <a:off x="3024" y="192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20"/>
              <p:cNvCxnSpPr/>
              <p:nvPr/>
            </p:nvCxnSpPr>
            <p:spPr>
              <a:xfrm>
                <a:off x="3264" y="168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20"/>
              <p:cNvCxnSpPr/>
              <p:nvPr/>
            </p:nvCxnSpPr>
            <p:spPr>
              <a:xfrm rot="5400000">
                <a:off x="314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254" name="Google Shape;254;p20"/>
              <p:cNvCxnSpPr/>
              <p:nvPr/>
            </p:nvCxnSpPr>
            <p:spPr>
              <a:xfrm rot="5400000">
                <a:off x="290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5" name="Google Shape;255;p20"/>
              <p:cNvCxnSpPr/>
              <p:nvPr/>
            </p:nvCxnSpPr>
            <p:spPr>
              <a:xfrm>
                <a:off x="3504" y="192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20"/>
              <p:cNvCxnSpPr/>
              <p:nvPr/>
            </p:nvCxnSpPr>
            <p:spPr>
              <a:xfrm>
                <a:off x="3744" y="168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20"/>
              <p:cNvCxnSpPr/>
              <p:nvPr/>
            </p:nvCxnSpPr>
            <p:spPr>
              <a:xfrm rot="5400000">
                <a:off x="362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258" name="Google Shape;258;p20"/>
              <p:cNvCxnSpPr/>
              <p:nvPr/>
            </p:nvCxnSpPr>
            <p:spPr>
              <a:xfrm rot="5400000">
                <a:off x="338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9" name="Google Shape;259;p20"/>
              <p:cNvCxnSpPr/>
              <p:nvPr/>
            </p:nvCxnSpPr>
            <p:spPr>
              <a:xfrm rot="5400000">
                <a:off x="3864" y="1800"/>
                <a:ext cx="24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260" name="Google Shape;260;p20"/>
            <p:cNvSpPr txBox="1"/>
            <p:nvPr/>
          </p:nvSpPr>
          <p:spPr>
            <a:xfrm>
              <a:off x="720" y="1920"/>
              <a:ext cx="960" cy="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Rising edges of the clock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(Positive-edge triggered)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1755" y="1913"/>
              <a:ext cx="1056" cy="3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Falling edges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the clock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(Negative-edge triggered)</a:t>
              </a:r>
              <a:endParaRPr/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4512" y="1344"/>
              <a:ext cx="1008" cy="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Clock signal</a:t>
              </a:r>
              <a:endParaRPr/>
            </a:p>
          </p:txBody>
        </p:sp>
        <p:cxnSp>
          <p:nvCxnSpPr>
            <p:cNvPr id="263" name="Google Shape;263;p20"/>
            <p:cNvCxnSpPr/>
            <p:nvPr/>
          </p:nvCxnSpPr>
          <p:spPr>
            <a:xfrm>
              <a:off x="960" y="1488"/>
              <a:ext cx="240" cy="480"/>
            </a:xfrm>
            <a:prstGeom prst="straightConnector1">
              <a:avLst/>
            </a:prstGeom>
            <a:noFill/>
            <a:ln cap="rnd" cmpd="sng" w="2857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64" name="Google Shape;264;p20"/>
            <p:cNvCxnSpPr/>
            <p:nvPr/>
          </p:nvCxnSpPr>
          <p:spPr>
            <a:xfrm flipH="1" rot="10800000">
              <a:off x="1344" y="1440"/>
              <a:ext cx="192" cy="480"/>
            </a:xfrm>
            <a:prstGeom prst="straightConnector1">
              <a:avLst/>
            </a:prstGeom>
            <a:noFill/>
            <a:ln cap="rnd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5" name="Google Shape;265;p20"/>
            <p:cNvCxnSpPr/>
            <p:nvPr/>
          </p:nvCxnSpPr>
          <p:spPr>
            <a:xfrm>
              <a:off x="1934" y="1454"/>
              <a:ext cx="240" cy="480"/>
            </a:xfrm>
            <a:prstGeom prst="straightConnector1">
              <a:avLst/>
            </a:prstGeom>
            <a:noFill/>
            <a:ln cap="rnd" cmpd="sng" w="2857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66" name="Google Shape;266;p20"/>
            <p:cNvCxnSpPr/>
            <p:nvPr/>
          </p:nvCxnSpPr>
          <p:spPr>
            <a:xfrm flipH="1" rot="10800000">
              <a:off x="2318" y="1434"/>
              <a:ext cx="192" cy="480"/>
            </a:xfrm>
            <a:prstGeom prst="straightConnector1">
              <a:avLst/>
            </a:prstGeom>
            <a:noFill/>
            <a:ln cap="rnd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7" name="Google Shape;267;p20"/>
            <p:cNvCxnSpPr/>
            <p:nvPr/>
          </p:nvCxnSpPr>
          <p:spPr>
            <a:xfrm>
              <a:off x="3216" y="1728"/>
              <a:ext cx="624" cy="0"/>
            </a:xfrm>
            <a:prstGeom prst="straightConnector1">
              <a:avLst/>
            </a:prstGeom>
            <a:noFill/>
            <a:ln cap="rnd" cmpd="sng" w="28575">
              <a:solidFill>
                <a:srgbClr val="FF0000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2983" y="1768"/>
              <a:ext cx="1056" cy="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Clock Cycle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  <p:sp>
          <p:nvSpPr>
            <p:cNvPr id="269" name="Google Shape;269;p20"/>
            <p:cNvSpPr txBox="1"/>
            <p:nvPr/>
          </p:nvSpPr>
          <p:spPr>
            <a:xfrm>
              <a:off x="372" y="1230"/>
              <a:ext cx="153" cy="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270" name="Google Shape;270;p20"/>
            <p:cNvSpPr txBox="1"/>
            <p:nvPr/>
          </p:nvSpPr>
          <p:spPr>
            <a:xfrm>
              <a:off x="372" y="1534"/>
              <a:ext cx="153" cy="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381000" y="304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Operation of a positive edge-triggered S-R flip-flop</a:t>
            </a:r>
            <a:endParaRPr/>
          </a:p>
        </p:txBody>
      </p:sp>
      <p:pic>
        <p:nvPicPr>
          <p:cNvPr id="276" name="Google Shape;2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7848600" cy="43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 txBox="1"/>
          <p:nvPr/>
        </p:nvSpPr>
        <p:spPr>
          <a:xfrm>
            <a:off x="6705600" y="4279900"/>
            <a:ext cx="19812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(d) </a:t>
            </a:r>
            <a:r>
              <a:rPr b="1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S=1, R=1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invalid or not allowed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381000" y="304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09800"/>
            <a:ext cx="7772400" cy="379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04800"/>
            <a:ext cx="26670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457200" y="2286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positive edge-triggered D flip-flop formed with an S-R flip-flop and an inverter.</a:t>
            </a:r>
            <a:endParaRPr/>
          </a:p>
        </p:txBody>
      </p:sp>
      <p:pic>
        <p:nvPicPr>
          <p:cNvPr id="290" name="Google Shape;29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295400"/>
            <a:ext cx="46482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/>
          <p:nvPr/>
        </p:nvSpPr>
        <p:spPr>
          <a:xfrm>
            <a:off x="914400" y="4419600"/>
            <a:ext cx="73152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	CLK/C		Q	Q’_________________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↑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1	0	SET (stores a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     ↑		0	1          RESET (stores a 0)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   </a:t>
            </a:r>
            <a:endParaRPr/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124200"/>
            <a:ext cx="71628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14400"/>
            <a:ext cx="5562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/>
        </p:nvSpPr>
        <p:spPr>
          <a:xfrm>
            <a:off x="6629400" y="3048000"/>
            <a:ext cx="2362200" cy="30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0" y="838200"/>
            <a:ext cx="3886200" cy="15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3810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Truth Table for J-K Flip Flop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762000" y="1905000"/>
            <a:ext cx="8229600" cy="31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	K      CLK	Q	Q’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0		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1		0	1	Reset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0		1	0	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	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	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Toggle (opposite state)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609600" y="1828800"/>
            <a:ext cx="8001000" cy="297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08" name="Google Shape;308;p25"/>
          <p:cNvCxnSpPr/>
          <p:nvPr/>
        </p:nvCxnSpPr>
        <p:spPr>
          <a:xfrm>
            <a:off x="3352800" y="1828800"/>
            <a:ext cx="0" cy="297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25"/>
          <p:cNvCxnSpPr/>
          <p:nvPr/>
        </p:nvCxnSpPr>
        <p:spPr>
          <a:xfrm>
            <a:off x="5105400" y="1828800"/>
            <a:ext cx="0" cy="297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25"/>
          <p:cNvCxnSpPr/>
          <p:nvPr/>
        </p:nvCxnSpPr>
        <p:spPr>
          <a:xfrm rot="10800000">
            <a:off x="2590800" y="25146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11" name="Google Shape;311;p25"/>
          <p:cNvCxnSpPr/>
          <p:nvPr/>
        </p:nvCxnSpPr>
        <p:spPr>
          <a:xfrm rot="10800000">
            <a:off x="2590800" y="3048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12" name="Google Shape;312;p25"/>
          <p:cNvCxnSpPr/>
          <p:nvPr/>
        </p:nvCxnSpPr>
        <p:spPr>
          <a:xfrm rot="10800000">
            <a:off x="2590800" y="3581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13" name="Google Shape;313;p25"/>
          <p:cNvCxnSpPr/>
          <p:nvPr/>
        </p:nvCxnSpPr>
        <p:spPr>
          <a:xfrm rot="10800000">
            <a:off x="2590800" y="4114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609600" y="2362200"/>
            <a:ext cx="800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381000" y="2286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Transitions illustrating the toggle operation when J =1 and K = 1.</a:t>
            </a:r>
            <a:endParaRPr/>
          </a:p>
        </p:txBody>
      </p:sp>
      <p:pic>
        <p:nvPicPr>
          <p:cNvPr id="320" name="Google Shape;3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0"/>
            <a:ext cx="81534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/>
        </p:nvSpPr>
        <p:spPr>
          <a:xfrm>
            <a:off x="-838200" y="1014412"/>
            <a:ext cx="9982200" cy="454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edge-triggered J-K will only accept the J and K 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inputs during the active edge of the clock. </a:t>
            </a:r>
            <a:endParaRPr/>
          </a:p>
          <a:p>
            <a:pPr indent="-17780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small triangle on the clock input indicates that the 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device is edge-triggered. </a:t>
            </a:r>
            <a:endParaRPr/>
          </a:p>
          <a:p>
            <a:pPr indent="-17780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bubble on the clock input indicates that the device 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responds to the negative edge. no bubble would indicate    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 positive edge-triggered device.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381000" y="228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Edge-triggered J-K flip-flop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4572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simplified logic diagram for a positive edge-triggered J-K flip-flop.</a:t>
            </a:r>
            <a:endParaRPr/>
          </a:p>
        </p:txBody>
      </p:sp>
      <p:pic>
        <p:nvPicPr>
          <p:cNvPr id="332" name="Google Shape;3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807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4572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Positive edge-triggered     </a:t>
            </a:r>
            <a:endParaRPr/>
          </a:p>
        </p:txBody>
      </p:sp>
      <p:pic>
        <p:nvPicPr>
          <p:cNvPr id="338" name="Google Shape;3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8610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457200" y="1524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228600" y="9144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Latches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b="0" i="0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flip-flops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the basic single-bit memory elements used to build sequential circuit  with one or two inputs/outputs, designed using individual logic gates and feedback loops.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1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Latches: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output of a latch depends on its current inputs and on its previous output and its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change of state</a:t>
            </a:r>
            <a:r>
              <a:rPr b="0" i="0" lang="en-US" sz="26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happen at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any time</a:t>
            </a:r>
            <a:r>
              <a:rPr b="0" i="0" lang="en-US" sz="26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its inputs change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Flip-Flops: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output of a flip-flop also depends on current inputs and its previous output but the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change of state</a:t>
            </a:r>
            <a:r>
              <a:rPr b="0" i="0" lang="en-US" sz="26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occurs at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specific times</a:t>
            </a:r>
            <a:r>
              <a:rPr b="0" i="0" lang="en-US" sz="2600" u="none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determined by a </a:t>
            </a:r>
            <a:r>
              <a:rPr b="0" i="0" lang="en-US" sz="26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clock input</a:t>
            </a: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810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Negative edge-trigerred     </a:t>
            </a:r>
            <a:endParaRPr/>
          </a:p>
        </p:txBody>
      </p:sp>
      <p:pic>
        <p:nvPicPr>
          <p:cNvPr id="344" name="Google Shape;3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86106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4572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 symbol for a J-K flip-flop with active-LOW preset and clear inputs.</a:t>
            </a:r>
            <a:endParaRPr/>
          </a:p>
        </p:txBody>
      </p:sp>
      <p:pic>
        <p:nvPicPr>
          <p:cNvPr id="350" name="Google Shape;3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371600"/>
            <a:ext cx="37655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type="title"/>
          </p:nvPr>
        </p:nvSpPr>
        <p:spPr>
          <a:xfrm>
            <a:off x="533400" y="3048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  <a:endParaRPr/>
          </a:p>
        </p:txBody>
      </p:sp>
      <p:pic>
        <p:nvPicPr>
          <p:cNvPr id="356" name="Google Shape;3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914400"/>
            <a:ext cx="6858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/>
        </p:nvSpPr>
        <p:spPr>
          <a:xfrm>
            <a:off x="609600" y="1152525"/>
            <a:ext cx="8077200" cy="428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J-K flip-flop has a toggle mode of operation when both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J and K inputs are high.Toggle means that the Q 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will change states on each active clock edge.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J, K and Cp are all synchronous inputs.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master-slave flip-flop is constructed with two latches.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master latch is loaded with the condition of the J-K inputs while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the clock is high. When the clock goes low, the slave takes on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state of the master and the master is  latched.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master-slave is a level-triggered device.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master-slave can interpret unwanted signals on the J-K inputs.</a:t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38100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Edge-triggered flip-flop logic symbols (cont’d)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457200" y="304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logic diagram for a master-slave J-K flip-flop.</a:t>
            </a:r>
            <a:endParaRPr/>
          </a:p>
        </p:txBody>
      </p:sp>
      <p:pic>
        <p:nvPicPr>
          <p:cNvPr id="368" name="Google Shape;3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71600"/>
            <a:ext cx="7543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/>
          <p:nvPr>
            <p:ph type="title"/>
          </p:nvPr>
        </p:nvSpPr>
        <p:spPr>
          <a:xfrm>
            <a:off x="4572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Pulse-triggered (master-slave) J-K flip-flop logic symbols.</a:t>
            </a:r>
            <a:endParaRPr/>
          </a:p>
        </p:txBody>
      </p:sp>
      <p:pic>
        <p:nvPicPr>
          <p:cNvPr id="374" name="Google Shape;3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09700"/>
            <a:ext cx="7848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type="title"/>
          </p:nvPr>
        </p:nvSpPr>
        <p:spPr>
          <a:xfrm>
            <a:off x="457200" y="2286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Truth Table for Master-Slave J-K Flip Flop</a:t>
            </a:r>
            <a:endParaRPr/>
          </a:p>
        </p:txBody>
      </p:sp>
      <p:sp>
        <p:nvSpPr>
          <p:cNvPr id="380" name="Google Shape;380;p36"/>
          <p:cNvSpPr txBox="1"/>
          <p:nvPr/>
        </p:nvSpPr>
        <p:spPr>
          <a:xfrm>
            <a:off x="609600" y="1905000"/>
            <a:ext cx="8229600" cy="31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	K	CLK	Q	Q’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0		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Hold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1		0	1	Reset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0		1	0	Set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1		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	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Toggle (opposite state)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457200" y="1828800"/>
            <a:ext cx="8305800" cy="2971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82" name="Google Shape;382;p36"/>
          <p:cNvCxnSpPr/>
          <p:nvPr/>
        </p:nvCxnSpPr>
        <p:spPr>
          <a:xfrm>
            <a:off x="3276600" y="1828800"/>
            <a:ext cx="0" cy="297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" name="Google Shape;383;p36"/>
          <p:cNvCxnSpPr/>
          <p:nvPr/>
        </p:nvCxnSpPr>
        <p:spPr>
          <a:xfrm>
            <a:off x="457200" y="2362200"/>
            <a:ext cx="830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/>
          <p:nvPr/>
        </p:nvCxnSpPr>
        <p:spPr>
          <a:xfrm>
            <a:off x="5105400" y="1828800"/>
            <a:ext cx="0" cy="297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5" name="Google Shape;385;p36"/>
          <p:cNvSpPr/>
          <p:nvPr/>
        </p:nvSpPr>
        <p:spPr>
          <a:xfrm>
            <a:off x="2438400" y="2514600"/>
            <a:ext cx="685800" cy="304800"/>
          </a:xfrm>
          <a:custGeom>
            <a:rect b="b" l="l" r="r" t="t"/>
            <a:pathLst>
              <a:path extrusionOk="0" h="192" w="432">
                <a:moveTo>
                  <a:pt x="0" y="192"/>
                </a:moveTo>
                <a:lnTo>
                  <a:pt x="144" y="192"/>
                </a:lnTo>
                <a:lnTo>
                  <a:pt x="144" y="0"/>
                </a:lnTo>
                <a:lnTo>
                  <a:pt x="336" y="0"/>
                </a:lnTo>
                <a:lnTo>
                  <a:pt x="336" y="192"/>
                </a:lnTo>
                <a:lnTo>
                  <a:pt x="432" y="19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2438400" y="3048000"/>
            <a:ext cx="685800" cy="304800"/>
          </a:xfrm>
          <a:custGeom>
            <a:rect b="b" l="l" r="r" t="t"/>
            <a:pathLst>
              <a:path extrusionOk="0" h="192" w="432">
                <a:moveTo>
                  <a:pt x="0" y="192"/>
                </a:moveTo>
                <a:lnTo>
                  <a:pt x="144" y="192"/>
                </a:lnTo>
                <a:lnTo>
                  <a:pt x="144" y="0"/>
                </a:lnTo>
                <a:lnTo>
                  <a:pt x="336" y="0"/>
                </a:lnTo>
                <a:lnTo>
                  <a:pt x="336" y="192"/>
                </a:lnTo>
                <a:lnTo>
                  <a:pt x="432" y="19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2438400" y="3581400"/>
            <a:ext cx="685800" cy="304800"/>
          </a:xfrm>
          <a:custGeom>
            <a:rect b="b" l="l" r="r" t="t"/>
            <a:pathLst>
              <a:path extrusionOk="0" h="192" w="432">
                <a:moveTo>
                  <a:pt x="0" y="192"/>
                </a:moveTo>
                <a:lnTo>
                  <a:pt x="144" y="192"/>
                </a:lnTo>
                <a:lnTo>
                  <a:pt x="144" y="0"/>
                </a:lnTo>
                <a:lnTo>
                  <a:pt x="336" y="0"/>
                </a:lnTo>
                <a:lnTo>
                  <a:pt x="336" y="192"/>
                </a:lnTo>
                <a:lnTo>
                  <a:pt x="432" y="19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2438400" y="4191000"/>
            <a:ext cx="685800" cy="304800"/>
          </a:xfrm>
          <a:custGeom>
            <a:rect b="b" l="l" r="r" t="t"/>
            <a:pathLst>
              <a:path extrusionOk="0" h="192" w="432">
                <a:moveTo>
                  <a:pt x="0" y="192"/>
                </a:moveTo>
                <a:lnTo>
                  <a:pt x="144" y="192"/>
                </a:lnTo>
                <a:lnTo>
                  <a:pt x="144" y="0"/>
                </a:lnTo>
                <a:lnTo>
                  <a:pt x="336" y="0"/>
                </a:lnTo>
                <a:lnTo>
                  <a:pt x="336" y="192"/>
                </a:lnTo>
                <a:lnTo>
                  <a:pt x="432" y="19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/>
          <p:nvPr>
            <p:ph type="title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 Applications</a:t>
            </a:r>
            <a:endParaRPr/>
          </a:p>
        </p:txBody>
      </p:sp>
      <p:sp>
        <p:nvSpPr>
          <p:cNvPr id="394" name="Google Shape;394;p37"/>
          <p:cNvSpPr txBox="1"/>
          <p:nvPr>
            <p:ph idx="1" type="body"/>
          </p:nvPr>
        </p:nvSpPr>
        <p:spPr>
          <a:xfrm>
            <a:off x="457200" y="1219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Data Storage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Division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 txBox="1"/>
          <p:nvPr>
            <p:ph type="title"/>
          </p:nvPr>
        </p:nvSpPr>
        <p:spPr>
          <a:xfrm>
            <a:off x="533400" y="228600"/>
            <a:ext cx="8382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Flip-flops used in a basic register for parallel data storage.</a:t>
            </a:r>
            <a:endParaRPr/>
          </a:p>
        </p:txBody>
      </p:sp>
      <p:pic>
        <p:nvPicPr>
          <p:cNvPr id="400" name="Google Shape;4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82296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/>
          <p:nvPr>
            <p:ph type="title"/>
          </p:nvPr>
        </p:nvSpPr>
        <p:spPr>
          <a:xfrm>
            <a:off x="4572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rPr b="1" i="0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J-K flip-flop as a divide-by-2 device. </a:t>
            </a:r>
            <a:r>
              <a:rPr b="1" i="1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1" i="0" lang="en-US" sz="2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one-half the frequency of CLK.</a:t>
            </a:r>
            <a:endParaRPr/>
          </a:p>
        </p:txBody>
      </p:sp>
      <p:pic>
        <p:nvPicPr>
          <p:cNvPr id="406" name="Google Shape;4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447800"/>
            <a:ext cx="6096000" cy="4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457200" y="10668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Latches: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S-R Latch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Gate S-R Latch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Gate D-Latch</a:t>
            </a:r>
            <a:endParaRPr/>
          </a:p>
          <a:p>
            <a:pPr indent="-294957" lvl="1" marL="669925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48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Flip-Flops: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Edge-Triggered Flip-Flop (S-R, J-K, D)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Asynchronous Inputs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Master-Slave Flip-Flop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 Operating Characteristics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 Applications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One-shots &amp; The 555 Timer</a:t>
            </a:r>
            <a:endParaRPr/>
          </a:p>
          <a:p>
            <a:pPr indent="-233997" lvl="1" marL="669925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381000" y="1524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/>
          <p:nvPr>
            <p:ph type="title"/>
          </p:nvPr>
        </p:nvSpPr>
        <p:spPr>
          <a:xfrm>
            <a:off x="381000" y="2286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1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J-K flip-flops used to divide the clock frequency by 4. </a:t>
            </a:r>
            <a:r>
              <a:rPr b="1" i="1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1" baseline="-2500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one-half and </a:t>
            </a:r>
            <a:r>
              <a:rPr b="1" i="1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</a:t>
            </a:r>
            <a:r>
              <a:rPr b="1" baseline="-25000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b="1" i="0" lang="en-US" sz="22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one-fourth the frequency of CLK.</a:t>
            </a:r>
            <a:endParaRPr/>
          </a:p>
        </p:txBody>
      </p:sp>
      <p:pic>
        <p:nvPicPr>
          <p:cNvPr id="412" name="Google Shape;4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143000"/>
            <a:ext cx="67056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 txBox="1"/>
          <p:nvPr>
            <p:ph type="title"/>
          </p:nvPr>
        </p:nvSpPr>
        <p:spPr>
          <a:xfrm>
            <a:off x="381000" y="304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Flip-flops used to generate a binary count sequence. Two repetitions (00, 01, 10, 11) are shown.</a:t>
            </a:r>
            <a:endParaRPr/>
          </a:p>
        </p:txBody>
      </p:sp>
      <p:pic>
        <p:nvPicPr>
          <p:cNvPr id="418" name="Google Shape;4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71600"/>
            <a:ext cx="68580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type="title"/>
          </p:nvPr>
        </p:nvSpPr>
        <p:spPr>
          <a:xfrm>
            <a:off x="457200" y="2286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Flip-Flop Operating Characteristics</a:t>
            </a:r>
            <a:endParaRPr/>
          </a:p>
        </p:txBody>
      </p:sp>
      <p:sp>
        <p:nvSpPr>
          <p:cNvPr id="424" name="Google Shape;424;p42"/>
          <p:cNvSpPr txBox="1"/>
          <p:nvPr>
            <p:ph idx="1" type="body"/>
          </p:nvPr>
        </p:nvSpPr>
        <p:spPr>
          <a:xfrm>
            <a:off x="685800" y="1143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Propagation Delay Times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Set-up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Clock Frequency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Pulse Width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Dissipation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57200"/>
            <a:ext cx="74676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3"/>
          <p:cNvSpPr txBox="1"/>
          <p:nvPr/>
        </p:nvSpPr>
        <p:spPr>
          <a:xfrm>
            <a:off x="838200" y="5029200"/>
            <a:ext cx="77724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operating parameters for 4 IC families of flip-flop of the same type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/>
        </p:nvSpPr>
        <p:spPr>
          <a:xfrm>
            <a:off x="609600" y="381000"/>
            <a:ext cx="8077200" cy="595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other parameters that will also be listed in a manufacturers data sheet. </a:t>
            </a:r>
            <a:endParaRPr/>
          </a:p>
          <a:p>
            <a:pPr indent="-15240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frequency (F</a:t>
            </a:r>
            <a:r>
              <a:rPr b="1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maximum frequency allowed at the clock input. </a:t>
            </a:r>
            <a:endParaRPr/>
          </a:p>
          <a:p>
            <a:pPr indent="-15240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pulse width (LOW) [t</a:t>
            </a:r>
            <a:r>
              <a:rPr b="1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(L)]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minimum width that is allowed at the clock input during the LOW level. </a:t>
            </a:r>
            <a:endParaRPr/>
          </a:p>
          <a:p>
            <a:pPr indent="-15240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pulse width (HIGH) [t</a:t>
            </a:r>
            <a:r>
              <a:rPr b="1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(H)]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minimum width that is allowed at the clock input during the high level. </a:t>
            </a:r>
            <a:endParaRPr/>
          </a:p>
          <a:p>
            <a:pPr indent="-152400" lvl="3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 or Reset pulse width (LOW) [t</a:t>
            </a:r>
            <a:r>
              <a:rPr b="1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(L)]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minimum width of the LOW pulse at the set or reset inputs.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5"/>
          <p:cNvSpPr txBox="1"/>
          <p:nvPr>
            <p:ph type="title"/>
          </p:nvPr>
        </p:nvSpPr>
        <p:spPr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Basic operation of a 555 Timer</a:t>
            </a:r>
            <a:endParaRPr/>
          </a:p>
        </p:txBody>
      </p:sp>
      <p:sp>
        <p:nvSpPr>
          <p:cNvPr id="441" name="Google Shape;441;p45"/>
          <p:cNvSpPr txBox="1"/>
          <p:nvPr>
            <p:ph idx="1" type="body"/>
          </p:nvPr>
        </p:nvSpPr>
        <p:spPr>
          <a:xfrm>
            <a:off x="762000" y="11430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Voltage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Discharge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/>
          <p:nvPr>
            <p:ph type="title"/>
          </p:nvPr>
        </p:nvSpPr>
        <p:spPr>
          <a:xfrm>
            <a:off x="381000" y="3048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Functional Diagram of 555 Timer</a:t>
            </a:r>
            <a:endParaRPr/>
          </a:p>
        </p:txBody>
      </p:sp>
      <p:pic>
        <p:nvPicPr>
          <p:cNvPr id="447" name="Google Shape;4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066800"/>
            <a:ext cx="4876800" cy="4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/>
          <p:nvPr>
            <p:ph type="title"/>
          </p:nvPr>
        </p:nvSpPr>
        <p:spPr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555 Timer as a one shot</a:t>
            </a:r>
            <a:endParaRPr/>
          </a:p>
        </p:txBody>
      </p:sp>
      <p:pic>
        <p:nvPicPr>
          <p:cNvPr id="453" name="Google Shape;4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371600"/>
            <a:ext cx="6553200" cy="395446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7"/>
          <p:cNvSpPr txBox="1"/>
          <p:nvPr/>
        </p:nvSpPr>
        <p:spPr>
          <a:xfrm>
            <a:off x="1524000" y="5334000"/>
            <a:ext cx="601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1.1R1C1 = 1.1(2000)(1F) = 2.2ms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>
            <p:ph type="title"/>
          </p:nvPr>
        </p:nvSpPr>
        <p:spPr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Astable operation of 555 Timer</a:t>
            </a:r>
            <a:endParaRPr/>
          </a:p>
        </p:txBody>
      </p:sp>
      <p:sp>
        <p:nvSpPr>
          <p:cNvPr id="460" name="Google Shape;460;p48"/>
          <p:cNvSpPr txBox="1"/>
          <p:nvPr/>
        </p:nvSpPr>
        <p:spPr>
          <a:xfrm>
            <a:off x="838200" y="53340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.7 (R1+R2)C1 =2.1ms       t</a:t>
            </a:r>
            <a:r>
              <a:rPr b="0" baseline="-2500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.7R2C1 = 0.7ms</a:t>
            </a:r>
            <a:endParaRPr/>
          </a:p>
        </p:txBody>
      </p:sp>
      <p:pic>
        <p:nvPicPr>
          <p:cNvPr id="461" name="Google Shape;46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19200"/>
            <a:ext cx="5334000" cy="382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/>
        </p:nvSpPr>
        <p:spPr>
          <a:xfrm>
            <a:off x="533400" y="381000"/>
            <a:ext cx="8458200" cy="5027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3.2 </a:t>
            </a:r>
            <a:r>
              <a:rPr b="0" i="0" lang="en-US" sz="3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Shift Register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~Basic shift register functions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~Serial in / serial out shift registers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~Serial in / parallel out shift registers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~Parallel in / serial out shift registers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~Parallel in / parallel out shift registers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~Bidirectional shift registers</a:t>
            </a:r>
            <a:endParaRPr/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~Shift register counters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~Shift register applications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3048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Latches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533400" y="12954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Type of temporary storage device that has two stable (bi-stable) states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Similar to flip-flop – the outputs are connected back to opposite inputs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 difference from flip-flop is the method used for changing their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S-R latch, Gated/Enabled S-R latch and Gated D latch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S-R (SET-RESET) Latch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9200"/>
            <a:ext cx="88392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685800" y="5334000"/>
            <a:ext cx="822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Active-HIGH input S-R Latch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         </a:t>
            </a:r>
            <a:r>
              <a:rPr b="1" i="0" lang="en-US" sz="1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Active-LOW input S-R Latch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3048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Logic symbols for the S-R and S-R latch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95400"/>
            <a:ext cx="8001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3810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Negative-OR equivalent of the NAND gate S-R latch </a:t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828800"/>
            <a:ext cx="46482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"/>
            <a:ext cx="7848600" cy="563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9"/>
          <p:cNvCxnSpPr/>
          <p:nvPr/>
        </p:nvCxnSpPr>
        <p:spPr>
          <a:xfrm>
            <a:off x="2667000" y="3810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9"/>
          <p:cNvCxnSpPr/>
          <p:nvPr/>
        </p:nvCxnSpPr>
        <p:spPr>
          <a:xfrm>
            <a:off x="2819400" y="381000"/>
            <a:ext cx="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2003-12-29T06:49:50Z</dcterms:created>
  <dc:creator>KUKUM</dc:creator>
</cp:coreProperties>
</file>