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6405" y="2244090"/>
            <a:ext cx="5711189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070" y="1482090"/>
            <a:ext cx="8077200" cy="173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70" y="6591230"/>
            <a:ext cx="532765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" y="6567169"/>
            <a:ext cx="379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5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503920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53210">
              <a:lnSpc>
                <a:spcPct val="145500"/>
              </a:lnSpc>
              <a:spcBef>
                <a:spcPts val="95"/>
              </a:spcBef>
            </a:pPr>
            <a:r>
              <a:rPr spc="-5" dirty="0">
                <a:solidFill>
                  <a:srgbClr val="333398"/>
                </a:solidFill>
              </a:rPr>
              <a:t>Chapter </a:t>
            </a:r>
            <a:r>
              <a:rPr dirty="0">
                <a:solidFill>
                  <a:srgbClr val="333398"/>
                </a:solidFill>
              </a:rPr>
              <a:t>5  </a:t>
            </a:r>
            <a:r>
              <a:rPr spc="-5" dirty="0"/>
              <a:t>Analog</a:t>
            </a:r>
            <a:r>
              <a:rPr spc="-35" dirty="0"/>
              <a:t> </a:t>
            </a:r>
            <a:r>
              <a:rPr spc="-5" dirty="0"/>
              <a:t>Transmission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1469" y="6540500"/>
            <a:ext cx="5942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Copyright </a:t>
            </a:r>
            <a:r>
              <a:rPr sz="1200" dirty="0">
                <a:latin typeface="Times New Roman"/>
                <a:cs typeface="Times New Roman"/>
              </a:rPr>
              <a:t>© </a:t>
            </a:r>
            <a:r>
              <a:rPr sz="1200" spc="-5" dirty="0">
                <a:latin typeface="Times New Roman"/>
                <a:cs typeface="Times New Roman"/>
              </a:rPr>
              <a:t>The McGraw-Hill Companies, Inc. Permission required for reproduction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619" y="34290"/>
            <a:ext cx="237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2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5.3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670" y="1235709"/>
            <a:ext cx="8586470" cy="404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876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have an available bandwidth </a:t>
            </a:r>
            <a:r>
              <a:rPr sz="2800" b="1" i="1" spc="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100 kHz </a:t>
            </a:r>
            <a:r>
              <a:rPr sz="2800" b="1" i="1" spc="-5" dirty="0">
                <a:latin typeface="Times New Roman"/>
                <a:cs typeface="Times New Roman"/>
              </a:rPr>
              <a:t>which  </a:t>
            </a:r>
            <a:r>
              <a:rPr sz="2800" b="1" i="1" dirty="0">
                <a:latin typeface="Times New Roman"/>
                <a:cs typeface="Times New Roman"/>
              </a:rPr>
              <a:t>spans from 200 to 300 </a:t>
            </a:r>
            <a:r>
              <a:rPr sz="2800" b="1" i="1" spc="-5" dirty="0">
                <a:latin typeface="Times New Roman"/>
                <a:cs typeface="Times New Roman"/>
              </a:rPr>
              <a:t>kHz. </a:t>
            </a:r>
            <a:r>
              <a:rPr sz="2800" b="1" i="1" dirty="0">
                <a:latin typeface="Times New Roman"/>
                <a:cs typeface="Times New Roman"/>
              </a:rPr>
              <a:t>What are the </a:t>
            </a:r>
            <a:r>
              <a:rPr sz="2800" b="1" i="1" spc="-5" dirty="0">
                <a:latin typeface="Times New Roman"/>
                <a:cs typeface="Times New Roman"/>
              </a:rPr>
              <a:t>carrier  frequency </a:t>
            </a:r>
            <a:r>
              <a:rPr sz="2800" b="1" i="1" dirty="0">
                <a:latin typeface="Times New Roman"/>
                <a:cs typeface="Times New Roman"/>
              </a:rPr>
              <a:t>and the bit </a:t>
            </a:r>
            <a:r>
              <a:rPr sz="2800" b="1" i="1" spc="-5" dirty="0">
                <a:latin typeface="Times New Roman"/>
                <a:cs typeface="Times New Roman"/>
              </a:rPr>
              <a:t>rate </a:t>
            </a:r>
            <a:r>
              <a:rPr sz="2800" b="1" i="1" dirty="0">
                <a:latin typeface="Times New Roman"/>
                <a:cs typeface="Times New Roman"/>
              </a:rPr>
              <a:t>if </a:t>
            </a:r>
            <a:r>
              <a:rPr sz="2800" b="1" i="1" spc="-5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modulated our data </a:t>
            </a:r>
            <a:r>
              <a:rPr sz="2800" b="1" i="1" spc="5" dirty="0">
                <a:latin typeface="Times New Roman"/>
                <a:cs typeface="Times New Roman"/>
              </a:rPr>
              <a:t>by  </a:t>
            </a:r>
            <a:r>
              <a:rPr sz="2800" b="1" i="1" dirty="0">
                <a:latin typeface="Times New Roman"/>
                <a:cs typeface="Times New Roman"/>
              </a:rPr>
              <a:t>using </a:t>
            </a:r>
            <a:r>
              <a:rPr sz="2800" b="1" i="1" spc="-5" dirty="0">
                <a:latin typeface="Times New Roman"/>
                <a:cs typeface="Times New Roman"/>
              </a:rPr>
              <a:t>ASK with </a:t>
            </a:r>
            <a:r>
              <a:rPr sz="2800" b="1" i="1" dirty="0">
                <a:latin typeface="Times New Roman"/>
                <a:cs typeface="Times New Roman"/>
              </a:rPr>
              <a:t>d =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1?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38100" marR="32384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middle of the bandwidth is </a:t>
            </a:r>
            <a:r>
              <a:rPr sz="2800" b="1" i="1" spc="-5" dirty="0">
                <a:latin typeface="Times New Roman"/>
                <a:cs typeface="Times New Roman"/>
              </a:rPr>
              <a:t>located </a:t>
            </a:r>
            <a:r>
              <a:rPr sz="2800" b="1" i="1" dirty="0">
                <a:latin typeface="Times New Roman"/>
                <a:cs typeface="Times New Roman"/>
              </a:rPr>
              <a:t>at 250 kHz. </a:t>
            </a:r>
            <a:r>
              <a:rPr sz="2800" b="1" i="1" spc="-5" dirty="0">
                <a:latin typeface="Times New Roman"/>
                <a:cs typeface="Times New Roman"/>
              </a:rPr>
              <a:t>This  means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1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our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carrier</a:t>
            </a:r>
            <a:r>
              <a:rPr sz="2800" b="1" i="1" spc="1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be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at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f</a:t>
            </a:r>
            <a:r>
              <a:rPr sz="2400" b="1" i="1" spc="7" baseline="-24305" dirty="0">
                <a:latin typeface="Times New Roman"/>
                <a:cs typeface="Times New Roman"/>
              </a:rPr>
              <a:t>c</a:t>
            </a:r>
            <a:r>
              <a:rPr sz="2400" b="1" i="1" spc="112" baseline="-243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kHz.</a:t>
            </a:r>
            <a:endParaRPr sz="28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459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We can </a:t>
            </a:r>
            <a:r>
              <a:rPr sz="2800" b="1" i="1" dirty="0">
                <a:latin typeface="Times New Roman"/>
                <a:cs typeface="Times New Roman"/>
              </a:rPr>
              <a:t>use the </a:t>
            </a:r>
            <a:r>
              <a:rPr sz="2800" b="1" i="1" spc="-5" dirty="0">
                <a:latin typeface="Times New Roman"/>
                <a:cs typeface="Times New Roman"/>
              </a:rPr>
              <a:t>formula </a:t>
            </a:r>
            <a:r>
              <a:rPr sz="2800" b="1" i="1" dirty="0">
                <a:latin typeface="Times New Roman"/>
                <a:cs typeface="Times New Roman"/>
              </a:rPr>
              <a:t>for bandwidth to </a:t>
            </a:r>
            <a:r>
              <a:rPr sz="2800" b="1" i="1" spc="-5" dirty="0">
                <a:latin typeface="Times New Roman"/>
                <a:cs typeface="Times New Roman"/>
              </a:rPr>
              <a:t>find </a:t>
            </a:r>
            <a:r>
              <a:rPr sz="2800" b="1" i="1" dirty="0">
                <a:latin typeface="Times New Roman"/>
                <a:cs typeface="Times New Roman"/>
              </a:rPr>
              <a:t>the bit rate  </a:t>
            </a:r>
            <a:r>
              <a:rPr sz="2800" b="1" i="1" spc="-5" dirty="0">
                <a:latin typeface="Times New Roman"/>
                <a:cs typeface="Times New Roman"/>
              </a:rPr>
              <a:t>(with </a:t>
            </a:r>
            <a:r>
              <a:rPr sz="2800" b="1" i="1" dirty="0">
                <a:latin typeface="Times New Roman"/>
                <a:cs typeface="Times New Roman"/>
              </a:rPr>
              <a:t>d = 1 and r =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400" y="5534659"/>
            <a:ext cx="7823200" cy="632460"/>
          </a:xfrm>
          <a:custGeom>
            <a:avLst/>
            <a:gdLst/>
            <a:ahLst/>
            <a:cxnLst/>
            <a:rect l="l" t="t" r="r" b="b"/>
            <a:pathLst>
              <a:path w="7823200" h="632460">
                <a:moveTo>
                  <a:pt x="3911600" y="632459"/>
                </a:moveTo>
                <a:lnTo>
                  <a:pt x="0" y="632459"/>
                </a:lnTo>
                <a:lnTo>
                  <a:pt x="0" y="0"/>
                </a:lnTo>
                <a:lnTo>
                  <a:pt x="7823200" y="0"/>
                </a:lnTo>
                <a:lnTo>
                  <a:pt x="7823200" y="632459"/>
                </a:lnTo>
                <a:lnTo>
                  <a:pt x="3911600" y="632459"/>
                </a:lnTo>
                <a:close/>
              </a:path>
            </a:pathLst>
          </a:custGeom>
          <a:ln w="57146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609" y="5562600"/>
            <a:ext cx="7766050" cy="576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619" y="34290"/>
            <a:ext cx="237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2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5.4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i="1" spc="-5" dirty="0"/>
              <a:t>In </a:t>
            </a:r>
            <a:r>
              <a:rPr i="1" dirty="0"/>
              <a:t>data </a:t>
            </a:r>
            <a:r>
              <a:rPr i="1" spc="-5" dirty="0"/>
              <a:t>communications, we normally </a:t>
            </a:r>
            <a:r>
              <a:rPr i="1" dirty="0"/>
              <a:t>use full-duplex  </a:t>
            </a:r>
            <a:r>
              <a:rPr dirty="0"/>
              <a:t>links </a:t>
            </a:r>
            <a:r>
              <a:rPr spc="-5" dirty="0"/>
              <a:t>with communication </a:t>
            </a:r>
            <a:r>
              <a:rPr dirty="0"/>
              <a:t>in both </a:t>
            </a:r>
            <a:r>
              <a:rPr spc="-5" dirty="0"/>
              <a:t>directions. We need  </a:t>
            </a:r>
            <a:r>
              <a:rPr dirty="0"/>
              <a:t>to divide the bandwidth into </a:t>
            </a:r>
            <a:r>
              <a:rPr spc="-5" dirty="0"/>
              <a:t>two with two carrier  frequencies, </a:t>
            </a:r>
            <a:r>
              <a:rPr dirty="0"/>
              <a:t>as </a:t>
            </a:r>
            <a:r>
              <a:rPr spc="-5" dirty="0"/>
              <a:t>shown </a:t>
            </a:r>
            <a:r>
              <a:rPr dirty="0"/>
              <a:t>in </a:t>
            </a:r>
            <a:r>
              <a:rPr spc="-5" dirty="0"/>
              <a:t>Figure </a:t>
            </a:r>
            <a:r>
              <a:rPr dirty="0"/>
              <a:t>5.5. </a:t>
            </a:r>
            <a:r>
              <a:rPr spc="-5" dirty="0"/>
              <a:t>The </a:t>
            </a:r>
            <a:r>
              <a:rPr dirty="0"/>
              <a:t>figure</a:t>
            </a:r>
            <a:r>
              <a:rPr spc="20" dirty="0"/>
              <a:t> </a:t>
            </a:r>
            <a:r>
              <a:rPr spc="-5" dirty="0"/>
              <a:t>shows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070" y="3188970"/>
            <a:ext cx="65633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  <a:tab pos="2279015" algn="l"/>
                <a:tab pos="2828925" algn="l"/>
                <a:tab pos="3594100" algn="l"/>
                <a:tab pos="485330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the	positions	</a:t>
            </a:r>
            <a:r>
              <a:rPr sz="2800" b="1" i="1" spc="5" dirty="0">
                <a:latin typeface="Times New Roman"/>
                <a:cs typeface="Times New Roman"/>
              </a:rPr>
              <a:t>of	</a:t>
            </a:r>
            <a:r>
              <a:rPr sz="2800" b="1" i="1" spc="-10" dirty="0">
                <a:latin typeface="Times New Roman"/>
                <a:cs typeface="Times New Roman"/>
              </a:rPr>
              <a:t>two	</a:t>
            </a:r>
            <a:r>
              <a:rPr sz="2800" b="1" i="1" spc="-5" dirty="0">
                <a:latin typeface="Times New Roman"/>
                <a:cs typeface="Times New Roman"/>
              </a:rPr>
              <a:t>carrier	frequencies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3188970"/>
            <a:ext cx="807783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90055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3040380" algn="l"/>
                <a:tab pos="4708525" algn="l"/>
                <a:tab pos="6595109" algn="l"/>
                <a:tab pos="7373620" algn="l"/>
                <a:tab pos="760984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and		the  b</a:t>
            </a:r>
            <a:r>
              <a:rPr sz="2800" b="1" i="1" spc="10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nd</a:t>
            </a:r>
            <a:r>
              <a:rPr sz="2800" b="1" i="1" spc="-10" dirty="0">
                <a:latin typeface="Times New Roman"/>
                <a:cs typeface="Times New Roman"/>
              </a:rPr>
              <a:t>w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10" dirty="0">
                <a:latin typeface="Times New Roman"/>
                <a:cs typeface="Times New Roman"/>
              </a:rPr>
              <a:t>d</a:t>
            </a:r>
            <a:r>
              <a:rPr sz="2800" b="1" i="1" spc="-10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h</a:t>
            </a:r>
            <a:r>
              <a:rPr sz="2800" b="1" i="1" spc="10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.	The	ava</a:t>
            </a:r>
            <a:r>
              <a:rPr sz="2800" b="1" i="1" spc="10" dirty="0">
                <a:latin typeface="Times New Roman"/>
                <a:cs typeface="Times New Roman"/>
              </a:rPr>
              <a:t>i</a:t>
            </a:r>
            <a:r>
              <a:rPr sz="2800" b="1" i="1" spc="-10" dirty="0">
                <a:latin typeface="Times New Roman"/>
                <a:cs typeface="Times New Roman"/>
              </a:rPr>
              <a:t>l</a:t>
            </a:r>
            <a:r>
              <a:rPr sz="2800" b="1" i="1" spc="10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b</a:t>
            </a:r>
            <a:r>
              <a:rPr sz="2800" b="1" i="1" spc="5" dirty="0">
                <a:latin typeface="Times New Roman"/>
                <a:cs typeface="Times New Roman"/>
              </a:rPr>
              <a:t>l</a:t>
            </a:r>
            <a:r>
              <a:rPr sz="2800" b="1" i="1" dirty="0">
                <a:latin typeface="Times New Roman"/>
                <a:cs typeface="Times New Roman"/>
              </a:rPr>
              <a:t>e	ban</a:t>
            </a:r>
            <a:r>
              <a:rPr sz="2800" b="1" i="1" spc="10" dirty="0">
                <a:latin typeface="Times New Roman"/>
                <a:cs typeface="Times New Roman"/>
              </a:rPr>
              <a:t>d</a:t>
            </a:r>
            <a:r>
              <a:rPr sz="2800" b="1" i="1" spc="-10" dirty="0">
                <a:latin typeface="Times New Roman"/>
                <a:cs typeface="Times New Roman"/>
              </a:rPr>
              <a:t>w</a:t>
            </a:r>
            <a:r>
              <a:rPr sz="2800" b="1" i="1" dirty="0">
                <a:latin typeface="Times New Roman"/>
                <a:cs typeface="Times New Roman"/>
              </a:rPr>
              <a:t>id</a:t>
            </a:r>
            <a:r>
              <a:rPr sz="2800" b="1" i="1" spc="5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h	</a:t>
            </a:r>
            <a:r>
              <a:rPr sz="2800" b="1" i="1" spc="-5" dirty="0">
                <a:latin typeface="Times New Roman"/>
                <a:cs typeface="Times New Roman"/>
              </a:rPr>
              <a:t>f</a:t>
            </a:r>
            <a:r>
              <a:rPr sz="2800" b="1" i="1" spc="10" dirty="0">
                <a:latin typeface="Times New Roman"/>
                <a:cs typeface="Times New Roman"/>
              </a:rPr>
              <a:t>o</a:t>
            </a:r>
            <a:r>
              <a:rPr sz="2800" b="1" i="1" dirty="0">
                <a:latin typeface="Times New Roman"/>
                <a:cs typeface="Times New Roman"/>
              </a:rPr>
              <a:t>r	</a:t>
            </a:r>
            <a:r>
              <a:rPr sz="2800" b="1" i="1" spc="-15" dirty="0">
                <a:latin typeface="Times New Roman"/>
                <a:cs typeface="Times New Roman"/>
              </a:rPr>
              <a:t>e</a:t>
            </a:r>
            <a:r>
              <a:rPr sz="2800" b="1" i="1" spc="10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70" y="4041140"/>
            <a:ext cx="80733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direction </a:t>
            </a:r>
            <a:r>
              <a:rPr sz="2800" b="1" i="1" dirty="0">
                <a:latin typeface="Times New Roman"/>
                <a:cs typeface="Times New Roman"/>
              </a:rPr>
              <a:t>is now </a:t>
            </a:r>
            <a:r>
              <a:rPr sz="2800" b="1" i="1" spc="5" dirty="0">
                <a:latin typeface="Times New Roman"/>
                <a:cs typeface="Times New Roman"/>
              </a:rPr>
              <a:t>50 </a:t>
            </a:r>
            <a:r>
              <a:rPr sz="2800" b="1" i="1" spc="-5" dirty="0">
                <a:latin typeface="Times New Roman"/>
                <a:cs typeface="Times New Roman"/>
              </a:rPr>
              <a:t>kHz, which leaves </a:t>
            </a:r>
            <a:r>
              <a:rPr sz="2800" b="1" i="1" dirty="0">
                <a:latin typeface="Times New Roman"/>
                <a:cs typeface="Times New Roman"/>
              </a:rPr>
              <a:t>us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a data  rate of </a:t>
            </a:r>
            <a:r>
              <a:rPr sz="2800" b="1" i="1" spc="5" dirty="0">
                <a:latin typeface="Times New Roman"/>
                <a:cs typeface="Times New Roman"/>
              </a:rPr>
              <a:t>25 </a:t>
            </a:r>
            <a:r>
              <a:rPr sz="2800" b="1" i="1" dirty="0">
                <a:latin typeface="Times New Roman"/>
                <a:cs typeface="Times New Roman"/>
              </a:rPr>
              <a:t>kbps in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direction.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" y="796290"/>
            <a:ext cx="689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5.5	</a:t>
            </a:r>
            <a:r>
              <a:rPr sz="2000" i="1" dirty="0">
                <a:latin typeface="Times New Roman"/>
                <a:cs typeface="Times New Roman"/>
              </a:rPr>
              <a:t>Bandwidth </a:t>
            </a:r>
            <a:r>
              <a:rPr sz="2000" i="1" spc="5" dirty="0">
                <a:latin typeface="Times New Roman"/>
                <a:cs typeface="Times New Roman"/>
              </a:rPr>
              <a:t>of </a:t>
            </a:r>
            <a:r>
              <a:rPr sz="2000" i="1" spc="-5" dirty="0">
                <a:latin typeface="Times New Roman"/>
                <a:cs typeface="Times New Roman"/>
              </a:rPr>
              <a:t>full-duplex </a:t>
            </a:r>
            <a:r>
              <a:rPr sz="2000" i="1" dirty="0">
                <a:latin typeface="Times New Roman"/>
                <a:cs typeface="Times New Roman"/>
              </a:rPr>
              <a:t>ASK </a:t>
            </a:r>
            <a:r>
              <a:rPr sz="2000" i="1" spc="-5" dirty="0">
                <a:latin typeface="Times New Roman"/>
                <a:cs typeface="Times New Roman"/>
              </a:rPr>
              <a:t>used </a:t>
            </a:r>
            <a:r>
              <a:rPr sz="2000" i="1" dirty="0">
                <a:latin typeface="Times New Roman"/>
                <a:cs typeface="Times New Roman"/>
              </a:rPr>
              <a:t>in Example</a:t>
            </a:r>
            <a:r>
              <a:rPr sz="2000" i="1" spc="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5.4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9610" y="2779592"/>
            <a:ext cx="4899660" cy="1596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" y="796290"/>
            <a:ext cx="461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5.6	</a:t>
            </a:r>
            <a:r>
              <a:rPr sz="2000" i="1" spc="-5" dirty="0">
                <a:latin typeface="Times New Roman"/>
                <a:cs typeface="Times New Roman"/>
              </a:rPr>
              <a:t>Binary </a:t>
            </a:r>
            <a:r>
              <a:rPr sz="2000" i="1" dirty="0">
                <a:latin typeface="Times New Roman"/>
                <a:cs typeface="Times New Roman"/>
              </a:rPr>
              <a:t>frequency </a:t>
            </a:r>
            <a:r>
              <a:rPr sz="2000" i="1" spc="-5" dirty="0">
                <a:latin typeface="Times New Roman"/>
                <a:cs typeface="Times New Roman"/>
              </a:rPr>
              <a:t>shift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keying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059" y="2289810"/>
            <a:ext cx="8632140" cy="2663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619" y="34290"/>
            <a:ext cx="237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2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5.5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1177290"/>
            <a:ext cx="8535670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2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have an available bandwidth </a:t>
            </a:r>
            <a:r>
              <a:rPr sz="2800" b="1" i="1" spc="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100 kHz </a:t>
            </a:r>
            <a:r>
              <a:rPr sz="2800" b="1" i="1" spc="-5" dirty="0">
                <a:latin typeface="Times New Roman"/>
                <a:cs typeface="Times New Roman"/>
              </a:rPr>
              <a:t>which  </a:t>
            </a:r>
            <a:r>
              <a:rPr sz="2800" b="1" i="1" dirty="0">
                <a:latin typeface="Times New Roman"/>
                <a:cs typeface="Times New Roman"/>
              </a:rPr>
              <a:t>spans </a:t>
            </a:r>
            <a:r>
              <a:rPr sz="2800" b="1" i="1" spc="-5" dirty="0">
                <a:latin typeface="Times New Roman"/>
                <a:cs typeface="Times New Roman"/>
              </a:rPr>
              <a:t>from </a:t>
            </a:r>
            <a:r>
              <a:rPr sz="2800" b="1" i="1" dirty="0">
                <a:latin typeface="Times New Roman"/>
                <a:cs typeface="Times New Roman"/>
              </a:rPr>
              <a:t>200 to 300 kHz. What </a:t>
            </a:r>
            <a:r>
              <a:rPr sz="2800" b="1" i="1" spc="-5" dirty="0">
                <a:latin typeface="Times New Roman"/>
                <a:cs typeface="Times New Roman"/>
              </a:rPr>
              <a:t>should </a:t>
            </a:r>
            <a:r>
              <a:rPr sz="2800" b="1" i="1" spc="5" dirty="0">
                <a:latin typeface="Times New Roman"/>
                <a:cs typeface="Times New Roman"/>
              </a:rPr>
              <a:t>be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carrier  frequency </a:t>
            </a:r>
            <a:r>
              <a:rPr sz="2800" b="1" i="1" dirty="0">
                <a:latin typeface="Times New Roman"/>
                <a:cs typeface="Times New Roman"/>
              </a:rPr>
              <a:t>and the bit </a:t>
            </a:r>
            <a:r>
              <a:rPr sz="2800" b="1" i="1" spc="-5" dirty="0">
                <a:latin typeface="Times New Roman"/>
                <a:cs typeface="Times New Roman"/>
              </a:rPr>
              <a:t>rate </a:t>
            </a:r>
            <a:r>
              <a:rPr sz="2800" b="1" i="1" dirty="0">
                <a:latin typeface="Times New Roman"/>
                <a:cs typeface="Times New Roman"/>
              </a:rPr>
              <a:t>if </a:t>
            </a:r>
            <a:r>
              <a:rPr sz="2800" b="1" i="1" spc="-5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modulated our data </a:t>
            </a:r>
            <a:r>
              <a:rPr sz="2800" b="1" i="1" spc="5" dirty="0">
                <a:latin typeface="Times New Roman"/>
                <a:cs typeface="Times New Roman"/>
              </a:rPr>
              <a:t>by  </a:t>
            </a:r>
            <a:r>
              <a:rPr sz="2800" b="1" i="1" dirty="0">
                <a:latin typeface="Times New Roman"/>
                <a:cs typeface="Times New Roman"/>
              </a:rPr>
              <a:t>using </a:t>
            </a:r>
            <a:r>
              <a:rPr sz="2800" b="1" i="1" spc="-5" dirty="0">
                <a:latin typeface="Times New Roman"/>
                <a:cs typeface="Times New Roman"/>
              </a:rPr>
              <a:t>FSK with </a:t>
            </a:r>
            <a:r>
              <a:rPr sz="2800" b="1" i="1" dirty="0">
                <a:latin typeface="Times New Roman"/>
                <a:cs typeface="Times New Roman"/>
              </a:rPr>
              <a:t>d =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This </a:t>
            </a:r>
            <a:r>
              <a:rPr sz="2800" b="1" i="1" dirty="0">
                <a:latin typeface="Times New Roman"/>
                <a:cs typeface="Times New Roman"/>
              </a:rPr>
              <a:t>problem is similar to Example 5.3, but </a:t>
            </a:r>
            <a:r>
              <a:rPr sz="2800" b="1" i="1" spc="-5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are  modulating by using </a:t>
            </a:r>
            <a:r>
              <a:rPr sz="2800" b="1" i="1" spc="-5" dirty="0">
                <a:latin typeface="Times New Roman"/>
                <a:cs typeface="Times New Roman"/>
              </a:rPr>
              <a:t>FSK. </a:t>
            </a:r>
            <a:r>
              <a:rPr sz="2800" b="1" i="1" dirty="0">
                <a:latin typeface="Times New Roman"/>
                <a:cs typeface="Times New Roman"/>
              </a:rPr>
              <a:t>The midpoint of the band is at  250 </a:t>
            </a:r>
            <a:r>
              <a:rPr sz="2800" b="1" i="1" spc="-5" dirty="0">
                <a:latin typeface="Times New Roman"/>
                <a:cs typeface="Times New Roman"/>
              </a:rPr>
              <a:t>kHz. We </a:t>
            </a:r>
            <a:r>
              <a:rPr sz="2800" b="1" i="1" dirty="0">
                <a:latin typeface="Times New Roman"/>
                <a:cs typeface="Times New Roman"/>
              </a:rPr>
              <a:t>choose </a:t>
            </a:r>
            <a:r>
              <a:rPr sz="2800" b="1" i="1" spc="-140" dirty="0">
                <a:latin typeface="Times New Roman"/>
                <a:cs typeface="Times New Roman"/>
              </a:rPr>
              <a:t>2</a:t>
            </a:r>
            <a:r>
              <a:rPr sz="2800" spc="-140" dirty="0">
                <a:latin typeface="Arial Black"/>
                <a:cs typeface="Arial Black"/>
              </a:rPr>
              <a:t>Δ</a:t>
            </a:r>
            <a:r>
              <a:rPr sz="2800" b="1" i="1" spc="-140" dirty="0">
                <a:latin typeface="Times New Roman"/>
                <a:cs typeface="Times New Roman"/>
              </a:rPr>
              <a:t>f </a:t>
            </a:r>
            <a:r>
              <a:rPr sz="2800" b="1" i="1" dirty="0">
                <a:latin typeface="Times New Roman"/>
                <a:cs typeface="Times New Roman"/>
              </a:rPr>
              <a:t>to be 50 kHz; this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means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19" y="5077459"/>
            <a:ext cx="8249920" cy="407670"/>
          </a:xfrm>
          <a:custGeom>
            <a:avLst/>
            <a:gdLst/>
            <a:ahLst/>
            <a:cxnLst/>
            <a:rect l="l" t="t" r="r" b="b"/>
            <a:pathLst>
              <a:path w="8249920" h="407670">
                <a:moveTo>
                  <a:pt x="4124959" y="407669"/>
                </a:moveTo>
                <a:lnTo>
                  <a:pt x="0" y="407669"/>
                </a:lnTo>
                <a:lnTo>
                  <a:pt x="0" y="0"/>
                </a:lnTo>
                <a:lnTo>
                  <a:pt x="8249920" y="0"/>
                </a:lnTo>
                <a:lnTo>
                  <a:pt x="8249920" y="407669"/>
                </a:lnTo>
                <a:lnTo>
                  <a:pt x="4124959" y="407669"/>
                </a:lnTo>
                <a:close/>
              </a:path>
            </a:pathLst>
          </a:custGeom>
          <a:ln w="57146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030" y="5105400"/>
            <a:ext cx="8201659" cy="359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79" y="796290"/>
            <a:ext cx="5895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5.7	</a:t>
            </a:r>
            <a:r>
              <a:rPr lang="en-US" sz="24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Implementation of BFSK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3540" y="2506979"/>
            <a:ext cx="8227059" cy="244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619" y="34290"/>
            <a:ext cx="237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2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5.6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070" y="1253490"/>
            <a:ext cx="8533130" cy="492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1009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We need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send </a:t>
            </a:r>
            <a:r>
              <a:rPr sz="2800" b="1" i="1" dirty="0">
                <a:latin typeface="Times New Roman"/>
                <a:cs typeface="Times New Roman"/>
              </a:rPr>
              <a:t>data 3 bits </a:t>
            </a:r>
            <a:r>
              <a:rPr sz="2800" b="1" i="1" spc="5" dirty="0">
                <a:latin typeface="Times New Roman"/>
                <a:cs typeface="Times New Roman"/>
              </a:rPr>
              <a:t>at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time </a:t>
            </a:r>
            <a:r>
              <a:rPr sz="2800" b="1" i="1" spc="5" dirty="0">
                <a:latin typeface="Times New Roman"/>
                <a:cs typeface="Times New Roman"/>
              </a:rPr>
              <a:t>at </a:t>
            </a:r>
            <a:r>
              <a:rPr sz="2800" b="1" i="1" dirty="0">
                <a:latin typeface="Times New Roman"/>
                <a:cs typeface="Times New Roman"/>
              </a:rPr>
              <a:t>a bit </a:t>
            </a:r>
            <a:r>
              <a:rPr sz="2800" b="1" i="1" spc="-5" dirty="0">
                <a:latin typeface="Times New Roman"/>
                <a:cs typeface="Times New Roman"/>
              </a:rPr>
              <a:t>rate </a:t>
            </a:r>
            <a:r>
              <a:rPr sz="2800" b="1" i="1" dirty="0">
                <a:latin typeface="Times New Roman"/>
                <a:cs typeface="Times New Roman"/>
              </a:rPr>
              <a:t>of 3  Mbps. </a:t>
            </a:r>
            <a:r>
              <a:rPr sz="2800" b="1" i="1" spc="-5" dirty="0">
                <a:latin typeface="Times New Roman"/>
                <a:cs typeface="Times New Roman"/>
              </a:rPr>
              <a:t>The carrier frequency </a:t>
            </a:r>
            <a:r>
              <a:rPr sz="2800" b="1" i="1" dirty="0">
                <a:latin typeface="Times New Roman"/>
                <a:cs typeface="Times New Roman"/>
              </a:rPr>
              <a:t>is 10 </a:t>
            </a:r>
            <a:r>
              <a:rPr sz="2800" b="1" i="1" spc="-5" dirty="0">
                <a:latin typeface="Times New Roman"/>
                <a:cs typeface="Times New Roman"/>
              </a:rPr>
              <a:t>MHz. Calculate </a:t>
            </a:r>
            <a:r>
              <a:rPr sz="2800" b="1" i="1" dirty="0">
                <a:latin typeface="Times New Roman"/>
                <a:cs typeface="Times New Roman"/>
              </a:rPr>
              <a:t>the  </a:t>
            </a:r>
            <a:r>
              <a:rPr sz="2800" b="1" i="1" spc="-5" dirty="0">
                <a:latin typeface="Times New Roman"/>
                <a:cs typeface="Times New Roman"/>
              </a:rPr>
              <a:t>number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levels (different frequencies), </a:t>
            </a:r>
            <a:r>
              <a:rPr sz="2800" b="1" i="1" dirty="0">
                <a:latin typeface="Times New Roman"/>
                <a:cs typeface="Times New Roman"/>
              </a:rPr>
              <a:t>the baud </a:t>
            </a:r>
            <a:r>
              <a:rPr sz="2800" b="1" i="1" spc="-5" dirty="0">
                <a:latin typeface="Times New Roman"/>
                <a:cs typeface="Times New Roman"/>
              </a:rPr>
              <a:t>rate,  </a:t>
            </a:r>
            <a:r>
              <a:rPr sz="2800" b="1" i="1" dirty="0">
                <a:latin typeface="Times New Roman"/>
                <a:cs typeface="Times New Roman"/>
              </a:rPr>
              <a:t>and 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bandwidth.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We can </a:t>
            </a:r>
            <a:r>
              <a:rPr sz="2800" b="1" i="1" dirty="0">
                <a:latin typeface="Times New Roman"/>
                <a:cs typeface="Times New Roman"/>
              </a:rPr>
              <a:t>have L = </a:t>
            </a:r>
            <a:r>
              <a:rPr sz="2800" b="1" i="1" dirty="0" smtClean="0">
                <a:latin typeface="Times New Roman"/>
                <a:cs typeface="Times New Roman"/>
              </a:rPr>
              <a:t>2</a:t>
            </a:r>
            <a:r>
              <a:rPr lang="en-US" sz="2800" b="1" i="1" dirty="0" smtClean="0">
                <a:latin typeface="Times New Roman"/>
                <a:cs typeface="Times New Roman"/>
              </a:rPr>
              <a:t>^</a:t>
            </a:r>
            <a:r>
              <a:rPr sz="2800" b="1" i="1" dirty="0" smtClean="0">
                <a:latin typeface="Times New Roman"/>
                <a:cs typeface="Times New Roman"/>
              </a:rPr>
              <a:t>3 </a:t>
            </a:r>
            <a:r>
              <a:rPr sz="2800" b="1" i="1" dirty="0">
                <a:latin typeface="Times New Roman"/>
                <a:cs typeface="Times New Roman"/>
              </a:rPr>
              <a:t>= </a:t>
            </a:r>
            <a:r>
              <a:rPr sz="2800" b="1" i="1" spc="5" dirty="0">
                <a:latin typeface="Times New Roman"/>
                <a:cs typeface="Times New Roman"/>
              </a:rPr>
              <a:t>8. </a:t>
            </a:r>
            <a:r>
              <a:rPr sz="2800" b="1" i="1" dirty="0">
                <a:latin typeface="Times New Roman"/>
                <a:cs typeface="Times New Roman"/>
              </a:rPr>
              <a:t>The baud rate is S = 3 </a:t>
            </a:r>
            <a:r>
              <a:rPr sz="2800" b="1" i="1" spc="-5" dirty="0">
                <a:latin typeface="Times New Roman"/>
                <a:cs typeface="Times New Roman"/>
              </a:rPr>
              <a:t>MHz/3 </a:t>
            </a:r>
            <a:r>
              <a:rPr sz="2800" b="1" i="1" dirty="0">
                <a:latin typeface="Times New Roman"/>
                <a:cs typeface="Times New Roman"/>
              </a:rPr>
              <a:t>=  1000 Mbaud. </a:t>
            </a:r>
            <a:r>
              <a:rPr sz="2800" b="1" i="1" spc="-5" dirty="0">
                <a:latin typeface="Times New Roman"/>
                <a:cs typeface="Times New Roman"/>
              </a:rPr>
              <a:t>This means </a:t>
            </a:r>
            <a:r>
              <a:rPr sz="2800" b="1" i="1" dirty="0">
                <a:latin typeface="Times New Roman"/>
                <a:cs typeface="Times New Roman"/>
              </a:rPr>
              <a:t>that the </a:t>
            </a:r>
            <a:r>
              <a:rPr sz="2800" b="1" i="1" spc="-5" dirty="0">
                <a:latin typeface="Times New Roman"/>
                <a:cs typeface="Times New Roman"/>
              </a:rPr>
              <a:t>carrier frequencies  must </a:t>
            </a:r>
            <a:r>
              <a:rPr sz="2800" b="1" i="1" spc="5" dirty="0">
                <a:latin typeface="Times New Roman"/>
                <a:cs typeface="Times New Roman"/>
              </a:rPr>
              <a:t>be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-5" dirty="0">
                <a:latin typeface="Times New Roman"/>
                <a:cs typeface="Times New Roman"/>
              </a:rPr>
              <a:t>MHz </a:t>
            </a:r>
            <a:r>
              <a:rPr sz="2800" b="1" i="1" dirty="0">
                <a:latin typeface="Times New Roman"/>
                <a:cs typeface="Times New Roman"/>
              </a:rPr>
              <a:t>apart </a:t>
            </a:r>
            <a:r>
              <a:rPr sz="2800" b="1" i="1" spc="-105" dirty="0">
                <a:latin typeface="Times New Roman"/>
                <a:cs typeface="Times New Roman"/>
              </a:rPr>
              <a:t>(2</a:t>
            </a:r>
            <a:r>
              <a:rPr sz="2800" spc="-105" dirty="0">
                <a:latin typeface="Arial Black"/>
                <a:cs typeface="Arial Black"/>
              </a:rPr>
              <a:t>Δ</a:t>
            </a:r>
            <a:r>
              <a:rPr sz="2800" b="1" i="1" spc="-105" dirty="0">
                <a:latin typeface="Times New Roman"/>
                <a:cs typeface="Times New Roman"/>
              </a:rPr>
              <a:t>f </a:t>
            </a:r>
            <a:r>
              <a:rPr sz="2800" b="1" i="1" dirty="0">
                <a:latin typeface="Times New Roman"/>
                <a:cs typeface="Times New Roman"/>
              </a:rPr>
              <a:t>= 1 </a:t>
            </a:r>
            <a:r>
              <a:rPr sz="2800" b="1" i="1" spc="-5" dirty="0">
                <a:latin typeface="Times New Roman"/>
                <a:cs typeface="Times New Roman"/>
              </a:rPr>
              <a:t>MHz). The </a:t>
            </a:r>
            <a:r>
              <a:rPr sz="2800" b="1" i="1" dirty="0">
                <a:latin typeface="Times New Roman"/>
                <a:cs typeface="Times New Roman"/>
              </a:rPr>
              <a:t>bandwidth is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</a:t>
            </a:r>
            <a:endParaRPr sz="28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= 8 × 1000 = 8000. Figure </a:t>
            </a:r>
            <a:r>
              <a:rPr sz="2800" b="1" i="1" spc="-5" dirty="0">
                <a:latin typeface="Times New Roman"/>
                <a:cs typeface="Times New Roman"/>
              </a:rPr>
              <a:t>5.8 </a:t>
            </a:r>
            <a:r>
              <a:rPr sz="2800" b="1" i="1" dirty="0">
                <a:latin typeface="Times New Roman"/>
                <a:cs typeface="Times New Roman"/>
              </a:rPr>
              <a:t>shows the allocation of  </a:t>
            </a:r>
            <a:r>
              <a:rPr sz="2800" b="1" i="1" spc="-5" dirty="0">
                <a:latin typeface="Times New Roman"/>
                <a:cs typeface="Times New Roman"/>
              </a:rPr>
              <a:t>frequencies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bandwidth.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79" y="796290"/>
            <a:ext cx="5895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5.8	</a:t>
            </a:r>
            <a:r>
              <a:rPr sz="2000" i="1" dirty="0">
                <a:latin typeface="Times New Roman"/>
                <a:cs typeface="Times New Roman"/>
              </a:rPr>
              <a:t>Bandwidth </a:t>
            </a:r>
            <a:r>
              <a:rPr sz="2000" i="1" spc="5" dirty="0">
                <a:latin typeface="Times New Roman"/>
                <a:cs typeface="Times New Roman"/>
              </a:rPr>
              <a:t>of </a:t>
            </a:r>
            <a:r>
              <a:rPr sz="2000" i="1" spc="-5" dirty="0">
                <a:latin typeface="Times New Roman"/>
                <a:cs typeface="Times New Roman"/>
              </a:rPr>
              <a:t>MFSK used in </a:t>
            </a:r>
            <a:r>
              <a:rPr sz="2000" i="1" dirty="0">
                <a:latin typeface="Times New Roman"/>
                <a:cs typeface="Times New Roman"/>
              </a:rPr>
              <a:t>Example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5.6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2898162"/>
            <a:ext cx="7741920" cy="1777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" y="796290"/>
            <a:ext cx="418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5.9	</a:t>
            </a:r>
            <a:r>
              <a:rPr sz="2000" i="1" spc="-5" dirty="0">
                <a:latin typeface="Times New Roman"/>
                <a:cs typeface="Times New Roman"/>
              </a:rPr>
              <a:t>Binary </a:t>
            </a:r>
            <a:r>
              <a:rPr sz="2000" i="1" dirty="0">
                <a:latin typeface="Times New Roman"/>
                <a:cs typeface="Times New Roman"/>
              </a:rPr>
              <a:t>phase </a:t>
            </a:r>
            <a:r>
              <a:rPr sz="2000" i="1" spc="-5" dirty="0">
                <a:latin typeface="Times New Roman"/>
                <a:cs typeface="Times New Roman"/>
              </a:rPr>
              <a:t>shift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keying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727" y="2729443"/>
            <a:ext cx="8624522" cy="2253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59" y="796290"/>
            <a:ext cx="431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5.10	</a:t>
            </a:r>
            <a:r>
              <a:rPr sz="2000" i="1" spc="-5" dirty="0">
                <a:latin typeface="Times New Roman"/>
                <a:cs typeface="Times New Roman"/>
              </a:rPr>
              <a:t>Implementation </a:t>
            </a:r>
            <a:r>
              <a:rPr sz="2000" i="1" spc="5" dirty="0">
                <a:latin typeface="Times New Roman"/>
                <a:cs typeface="Times New Roman"/>
              </a:rPr>
              <a:t>of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 smtClean="0">
                <a:latin typeface="Times New Roman"/>
                <a:cs typeface="Times New Roman"/>
              </a:rPr>
              <a:t>B</a:t>
            </a:r>
            <a:r>
              <a:rPr lang="en-US" sz="2000" i="1" spc="-5" dirty="0" smtClean="0">
                <a:latin typeface="Times New Roman"/>
                <a:cs typeface="Times New Roman"/>
              </a:rPr>
              <a:t>P</a:t>
            </a:r>
            <a:r>
              <a:rPr sz="2000" i="1" spc="-5" dirty="0" smtClean="0">
                <a:latin typeface="Times New Roman"/>
                <a:cs typeface="Times New Roman"/>
              </a:rPr>
              <a:t>SK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859" y="2463800"/>
            <a:ext cx="8081009" cy="256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9144000" y="0"/>
                </a:moveTo>
                <a:lnTo>
                  <a:pt x="0" y="0"/>
                </a:lnTo>
                <a:lnTo>
                  <a:pt x="0" y="1371600"/>
                </a:lnTo>
                <a:lnTo>
                  <a:pt x="9144000" y="1371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45720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371600"/>
                </a:lnTo>
                <a:lnTo>
                  <a:pt x="4572000" y="1371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450" y="440690"/>
            <a:ext cx="8151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</a:tabLst>
            </a:pPr>
            <a:r>
              <a:rPr sz="3200" dirty="0">
                <a:latin typeface="Times New Roman"/>
                <a:cs typeface="Times New Roman"/>
              </a:rPr>
              <a:t>5-1	DIGITAL-TO-ANALOG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CONVERSION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240" y="4258309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" y="1634490"/>
            <a:ext cx="8079105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Digital-to-analog </a:t>
            </a:r>
            <a:r>
              <a:rPr sz="2800" b="1" i="1" spc="-5" dirty="0">
                <a:latin typeface="Times New Roman"/>
                <a:cs typeface="Times New Roman"/>
              </a:rPr>
              <a:t>conversion </a:t>
            </a:r>
            <a:r>
              <a:rPr sz="2800" b="1" i="1" dirty="0">
                <a:latin typeface="Times New Roman"/>
                <a:cs typeface="Times New Roman"/>
              </a:rPr>
              <a:t>is the </a:t>
            </a:r>
            <a:r>
              <a:rPr sz="2800" b="1" i="1" spc="-5" dirty="0">
                <a:latin typeface="Times New Roman"/>
                <a:cs typeface="Times New Roman"/>
              </a:rPr>
              <a:t>process </a:t>
            </a:r>
            <a:r>
              <a:rPr sz="2800" b="1" i="1" dirty="0">
                <a:latin typeface="Times New Roman"/>
                <a:cs typeface="Times New Roman"/>
              </a:rPr>
              <a:t>of  changing one of </a:t>
            </a:r>
            <a:r>
              <a:rPr sz="2800" b="1" i="1" spc="-5" dirty="0">
                <a:latin typeface="Times New Roman"/>
                <a:cs typeface="Times New Roman"/>
              </a:rPr>
              <a:t>the characteristics </a:t>
            </a:r>
            <a:r>
              <a:rPr sz="2800" b="1" i="1" spc="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an analog  signal </a:t>
            </a:r>
            <a:r>
              <a:rPr sz="2800" b="1" i="1" spc="-5" dirty="0">
                <a:latin typeface="Times New Roman"/>
                <a:cs typeface="Times New Roman"/>
              </a:rPr>
              <a:t>based </a:t>
            </a:r>
            <a:r>
              <a:rPr sz="2800" b="1" i="1" spc="5" dirty="0">
                <a:latin typeface="Times New Roman"/>
                <a:cs typeface="Times New Roman"/>
              </a:rPr>
              <a:t>on </a:t>
            </a:r>
            <a:r>
              <a:rPr sz="2800" b="1" i="1" dirty="0">
                <a:latin typeface="Times New Roman"/>
                <a:cs typeface="Times New Roman"/>
              </a:rPr>
              <a:t>the information in digital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2811145" indent="12700">
              <a:lnSpc>
                <a:spcPct val="105700"/>
              </a:lnSpc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Topics discussed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in this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section: 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Aspects of Digital-to-Analog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Conversion  Amplitude Shift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Keying</a:t>
            </a:r>
            <a:endParaRPr sz="2400">
              <a:latin typeface="Times New Roman"/>
              <a:cs typeface="Times New Roman"/>
            </a:endParaRPr>
          </a:p>
          <a:p>
            <a:pPr marL="12700" marR="4957445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Frequency Shift Keying  Phase Shift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Keying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Quadrature Amplitude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Modulation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4000" y="4243070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0" y="6591230"/>
            <a:ext cx="3917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5.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20" y="339090"/>
            <a:ext cx="4770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5.11	</a:t>
            </a:r>
            <a:r>
              <a:rPr sz="2000" i="1" dirty="0">
                <a:latin typeface="Times New Roman"/>
                <a:cs typeface="Times New Roman"/>
              </a:rPr>
              <a:t>QPSK </a:t>
            </a:r>
            <a:r>
              <a:rPr sz="2000" i="1" spc="5" dirty="0">
                <a:latin typeface="Times New Roman"/>
                <a:cs typeface="Times New Roman"/>
              </a:rPr>
              <a:t>and </a:t>
            </a:r>
            <a:r>
              <a:rPr sz="2000" i="1" spc="-10" dirty="0">
                <a:latin typeface="Times New Roman"/>
                <a:cs typeface="Times New Roman"/>
              </a:rPr>
              <a:t>its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5360" y="1143000"/>
            <a:ext cx="7258050" cy="4870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619" y="34290"/>
            <a:ext cx="237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2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5.7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070" y="1253490"/>
            <a:ext cx="807783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98525" algn="l"/>
                <a:tab pos="1528445" algn="l"/>
                <a:tab pos="3248025" algn="l"/>
                <a:tab pos="3858895" algn="l"/>
                <a:tab pos="4211955" algn="l"/>
                <a:tab pos="5280025" algn="l"/>
                <a:tab pos="7254875" algn="l"/>
                <a:tab pos="7708900" algn="l"/>
              </a:tabLst>
            </a:pPr>
            <a:r>
              <a:rPr sz="2800" b="1" i="1" spc="-10" dirty="0">
                <a:latin typeface="Times New Roman"/>
                <a:cs typeface="Times New Roman"/>
              </a:rPr>
              <a:t>F</a:t>
            </a:r>
            <a:r>
              <a:rPr sz="2800" b="1" i="1" dirty="0">
                <a:latin typeface="Times New Roman"/>
                <a:cs typeface="Times New Roman"/>
              </a:rPr>
              <a:t>ind	the	ba</a:t>
            </a:r>
            <a:r>
              <a:rPr sz="2800" b="1" i="1" spc="10" dirty="0">
                <a:latin typeface="Times New Roman"/>
                <a:cs typeface="Times New Roman"/>
              </a:rPr>
              <a:t>n</a:t>
            </a:r>
            <a:r>
              <a:rPr sz="2800" b="1" i="1" dirty="0">
                <a:latin typeface="Times New Roman"/>
                <a:cs typeface="Times New Roman"/>
              </a:rPr>
              <a:t>d</a:t>
            </a:r>
            <a:r>
              <a:rPr sz="2800" b="1" i="1" spc="-10" dirty="0">
                <a:latin typeface="Times New Roman"/>
                <a:cs typeface="Times New Roman"/>
              </a:rPr>
              <a:t>w</a:t>
            </a:r>
            <a:r>
              <a:rPr sz="2800" b="1" i="1" dirty="0">
                <a:latin typeface="Times New Roman"/>
                <a:cs typeface="Times New Roman"/>
              </a:rPr>
              <a:t>id</a:t>
            </a:r>
            <a:r>
              <a:rPr sz="2800" b="1" i="1" spc="5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h	</a:t>
            </a:r>
            <a:r>
              <a:rPr sz="2800" b="1" i="1" spc="5" dirty="0">
                <a:latin typeface="Times New Roman"/>
                <a:cs typeface="Times New Roman"/>
              </a:rPr>
              <a:t>f</a:t>
            </a:r>
            <a:r>
              <a:rPr sz="2800" b="1" i="1" dirty="0">
                <a:latin typeface="Times New Roman"/>
                <a:cs typeface="Times New Roman"/>
              </a:rPr>
              <a:t>or	a	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spc="5" dirty="0">
                <a:latin typeface="Times New Roman"/>
                <a:cs typeface="Times New Roman"/>
              </a:rPr>
              <a:t>i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800" b="1" i="1" spc="10" dirty="0">
                <a:latin typeface="Times New Roman"/>
                <a:cs typeface="Times New Roman"/>
              </a:rPr>
              <a:t>n</a:t>
            </a:r>
            <a:r>
              <a:rPr sz="2800" b="1" i="1" dirty="0">
                <a:latin typeface="Times New Roman"/>
                <a:cs typeface="Times New Roman"/>
              </a:rPr>
              <a:t>al	</a:t>
            </a:r>
            <a:r>
              <a:rPr sz="2800" b="1" i="1" spc="-10" dirty="0">
                <a:latin typeface="Times New Roman"/>
                <a:cs typeface="Times New Roman"/>
              </a:rPr>
              <a:t>t</a:t>
            </a:r>
            <a:r>
              <a:rPr sz="2800" b="1" i="1" spc="10" dirty="0">
                <a:latin typeface="Times New Roman"/>
                <a:cs typeface="Times New Roman"/>
              </a:rPr>
              <a:t>r</a:t>
            </a:r>
            <a:r>
              <a:rPr sz="2800" b="1" i="1" dirty="0">
                <a:latin typeface="Times New Roman"/>
                <a:cs typeface="Times New Roman"/>
              </a:rPr>
              <a:t>an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spc="-10" dirty="0">
                <a:latin typeface="Times New Roman"/>
                <a:cs typeface="Times New Roman"/>
              </a:rPr>
              <a:t>m</a:t>
            </a:r>
            <a:r>
              <a:rPr sz="2800" b="1" i="1" dirty="0">
                <a:latin typeface="Times New Roman"/>
                <a:cs typeface="Times New Roman"/>
              </a:rPr>
              <a:t>it</a:t>
            </a:r>
            <a:r>
              <a:rPr sz="2800" b="1" i="1" spc="10" dirty="0">
                <a:latin typeface="Times New Roman"/>
                <a:cs typeface="Times New Roman"/>
              </a:rPr>
              <a:t>t</a:t>
            </a:r>
            <a:r>
              <a:rPr sz="2800" b="1" i="1" spc="-10" dirty="0">
                <a:latin typeface="Times New Roman"/>
                <a:cs typeface="Times New Roman"/>
              </a:rPr>
              <a:t>i</a:t>
            </a:r>
            <a:r>
              <a:rPr sz="2800" b="1" i="1" dirty="0">
                <a:latin typeface="Times New Roman"/>
                <a:cs typeface="Times New Roman"/>
              </a:rPr>
              <a:t>ng	</a:t>
            </a:r>
            <a:r>
              <a:rPr sz="2800" b="1" i="1" spc="10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t	12  Mbps for </a:t>
            </a:r>
            <a:r>
              <a:rPr sz="2800" b="1" i="1" spc="-5" dirty="0">
                <a:latin typeface="Times New Roman"/>
                <a:cs typeface="Times New Roman"/>
              </a:rPr>
              <a:t>QPSK. The </a:t>
            </a:r>
            <a:r>
              <a:rPr sz="2800" b="1" i="1" dirty="0">
                <a:latin typeface="Times New Roman"/>
                <a:cs typeface="Times New Roman"/>
              </a:rPr>
              <a:t>value of d =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3310890"/>
            <a:ext cx="85331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For QPSK, </a:t>
            </a:r>
            <a:r>
              <a:rPr sz="2800" b="1" i="1" dirty="0">
                <a:latin typeface="Times New Roman"/>
                <a:cs typeface="Times New Roman"/>
              </a:rPr>
              <a:t>2 bits is </a:t>
            </a:r>
            <a:r>
              <a:rPr sz="2800" b="1" i="1" spc="-5" dirty="0">
                <a:latin typeface="Times New Roman"/>
                <a:cs typeface="Times New Roman"/>
              </a:rPr>
              <a:t>carried </a:t>
            </a:r>
            <a:r>
              <a:rPr sz="2800" b="1" i="1" dirty="0">
                <a:latin typeface="Times New Roman"/>
                <a:cs typeface="Times New Roman"/>
              </a:rPr>
              <a:t>by one signal </a:t>
            </a:r>
            <a:r>
              <a:rPr sz="2800" b="1" i="1" spc="-5" dirty="0">
                <a:latin typeface="Times New Roman"/>
                <a:cs typeface="Times New Roman"/>
              </a:rPr>
              <a:t>element. This  means </a:t>
            </a:r>
            <a:r>
              <a:rPr sz="2800" b="1" i="1" dirty="0">
                <a:latin typeface="Times New Roman"/>
                <a:cs typeface="Times New Roman"/>
              </a:rPr>
              <a:t>that r = 2. So the signal </a:t>
            </a:r>
            <a:r>
              <a:rPr sz="2800" b="1" i="1" spc="-5" dirty="0">
                <a:latin typeface="Times New Roman"/>
                <a:cs typeface="Times New Roman"/>
              </a:rPr>
              <a:t>rate </a:t>
            </a:r>
            <a:r>
              <a:rPr sz="2800" b="1" i="1" dirty="0">
                <a:latin typeface="Times New Roman"/>
                <a:cs typeface="Times New Roman"/>
              </a:rPr>
              <a:t>(baud </a:t>
            </a:r>
            <a:r>
              <a:rPr sz="2800" b="1" i="1" spc="-5" dirty="0">
                <a:latin typeface="Times New Roman"/>
                <a:cs typeface="Times New Roman"/>
              </a:rPr>
              <a:t>rate) </a:t>
            </a:r>
            <a:r>
              <a:rPr sz="2800" b="1" i="1" dirty="0">
                <a:latin typeface="Times New Roman"/>
                <a:cs typeface="Times New Roman"/>
              </a:rPr>
              <a:t>is S = N ×  (1/r) = 6 Mbaud.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value </a:t>
            </a:r>
            <a:r>
              <a:rPr sz="2800" b="1" i="1" spc="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d = 0, </a:t>
            </a:r>
            <a:r>
              <a:rPr sz="2800" b="1" i="1" spc="-5" dirty="0">
                <a:latin typeface="Times New Roman"/>
                <a:cs typeface="Times New Roman"/>
              </a:rPr>
              <a:t>we have </a:t>
            </a:r>
            <a:r>
              <a:rPr sz="2800" b="1" i="1" dirty="0">
                <a:latin typeface="Times New Roman"/>
                <a:cs typeface="Times New Roman"/>
              </a:rPr>
              <a:t>B = S = 6  </a:t>
            </a:r>
            <a:r>
              <a:rPr sz="2800" b="1" i="1" spc="-5" dirty="0">
                <a:latin typeface="Times New Roman"/>
                <a:cs typeface="Times New Roman"/>
              </a:rPr>
              <a:t>MHz.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79" y="796290"/>
            <a:ext cx="5332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5.12	</a:t>
            </a:r>
            <a:r>
              <a:rPr sz="2000" i="1" dirty="0">
                <a:latin typeface="Times New Roman"/>
                <a:cs typeface="Times New Roman"/>
              </a:rPr>
              <a:t>Concept </a:t>
            </a:r>
            <a:r>
              <a:rPr sz="2000" i="1" spc="5" dirty="0">
                <a:latin typeface="Times New Roman"/>
                <a:cs typeface="Times New Roman"/>
              </a:rPr>
              <a:t>of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i="1" spc="-5" dirty="0">
                <a:latin typeface="Times New Roman"/>
                <a:cs typeface="Times New Roman"/>
              </a:rPr>
              <a:t>constellation </a:t>
            </a:r>
            <a:r>
              <a:rPr sz="2000" i="1" dirty="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6889" y="2014035"/>
            <a:ext cx="5591901" cy="361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619" y="34290"/>
            <a:ext cx="237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2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5.8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070" y="1482090"/>
            <a:ext cx="807656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63294" algn="l"/>
                <a:tab pos="1557655" algn="l"/>
                <a:tab pos="3578225" algn="l"/>
                <a:tab pos="5085080" algn="l"/>
                <a:tab pos="5660390" algn="l"/>
                <a:tab pos="6177280" algn="l"/>
                <a:tab pos="698754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Show	the	</a:t>
            </a:r>
            <a:r>
              <a:rPr sz="2800" b="1" i="1" spc="-5" dirty="0">
                <a:latin typeface="Times New Roman"/>
                <a:cs typeface="Times New Roman"/>
              </a:rPr>
              <a:t>co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10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800" b="1" i="1" spc="-1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lla</a:t>
            </a:r>
            <a:r>
              <a:rPr sz="2800" b="1" i="1" spc="10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ion	d</a:t>
            </a:r>
            <a:r>
              <a:rPr sz="2800" b="1" i="1" spc="5" dirty="0">
                <a:latin typeface="Times New Roman"/>
                <a:cs typeface="Times New Roman"/>
              </a:rPr>
              <a:t>i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10" dirty="0">
                <a:latin typeface="Times New Roman"/>
                <a:cs typeface="Times New Roman"/>
              </a:rPr>
              <a:t>g</a:t>
            </a:r>
            <a:r>
              <a:rPr sz="2800" b="1" i="1" spc="-5" dirty="0">
                <a:latin typeface="Times New Roman"/>
                <a:cs typeface="Times New Roman"/>
              </a:rPr>
              <a:t>ra</a:t>
            </a:r>
            <a:r>
              <a:rPr sz="2800" b="1" i="1" spc="5" dirty="0">
                <a:latin typeface="Times New Roman"/>
                <a:cs typeface="Times New Roman"/>
              </a:rPr>
              <a:t>m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f</a:t>
            </a:r>
            <a:r>
              <a:rPr sz="2800" b="1" i="1" dirty="0">
                <a:latin typeface="Times New Roman"/>
                <a:cs typeface="Times New Roman"/>
              </a:rPr>
              <a:t>or	an	</a:t>
            </a:r>
            <a:r>
              <a:rPr sz="2800" b="1" i="1" spc="-10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SK	</a:t>
            </a:r>
            <a:r>
              <a:rPr sz="2800" b="1" i="1" spc="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i="1" spc="-15" dirty="0">
                <a:latin typeface="Times New Roman"/>
                <a:cs typeface="Times New Roman"/>
              </a:rPr>
              <a:t>O</a:t>
            </a:r>
            <a:r>
              <a:rPr sz="2800" b="1" i="1" spc="-10" dirty="0">
                <a:latin typeface="Times New Roman"/>
                <a:cs typeface="Times New Roman"/>
              </a:rPr>
              <a:t>K</a:t>
            </a:r>
            <a:r>
              <a:rPr sz="2800" b="1" i="1" spc="5" dirty="0">
                <a:latin typeface="Times New Roman"/>
                <a:cs typeface="Times New Roman"/>
              </a:rPr>
              <a:t>)</a:t>
            </a:r>
            <a:r>
              <a:rPr sz="2800" b="1" i="1" dirty="0">
                <a:latin typeface="Times New Roman"/>
                <a:cs typeface="Times New Roman"/>
              </a:rPr>
              <a:t>,  </a:t>
            </a:r>
            <a:r>
              <a:rPr sz="2800" b="1" i="1" spc="-10" dirty="0">
                <a:latin typeface="Times New Roman"/>
                <a:cs typeface="Times New Roman"/>
              </a:rPr>
              <a:t>BPSK,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QPSK </a:t>
            </a:r>
            <a:r>
              <a:rPr sz="2800" b="1" i="1" dirty="0">
                <a:latin typeface="Times New Roman"/>
                <a:cs typeface="Times New Roman"/>
              </a:rPr>
              <a:t>signals.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Figure </a:t>
            </a:r>
            <a:r>
              <a:rPr sz="2800" b="1" i="1" dirty="0">
                <a:latin typeface="Times New Roman"/>
                <a:cs typeface="Times New Roman"/>
              </a:rPr>
              <a:t>5.13 shows </a:t>
            </a:r>
            <a:r>
              <a:rPr sz="2800" b="1" i="1" spc="-5" dirty="0">
                <a:latin typeface="Times New Roman"/>
                <a:cs typeface="Times New Roman"/>
              </a:rPr>
              <a:t>the three constellation</a:t>
            </a:r>
            <a:r>
              <a:rPr sz="2800" b="1" i="1" dirty="0">
                <a:latin typeface="Times New Roman"/>
                <a:cs typeface="Times New Roman"/>
              </a:rPr>
              <a:t> diagrams.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" y="796290"/>
            <a:ext cx="472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5.13	</a:t>
            </a:r>
            <a:r>
              <a:rPr sz="2000" i="1" dirty="0">
                <a:latin typeface="Times New Roman"/>
                <a:cs typeface="Times New Roman"/>
              </a:rPr>
              <a:t>Three </a:t>
            </a:r>
            <a:r>
              <a:rPr sz="2000" i="1" spc="-5" dirty="0">
                <a:latin typeface="Times New Roman"/>
                <a:cs typeface="Times New Roman"/>
              </a:rPr>
              <a:t>constellation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diagrams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980" y="2705100"/>
            <a:ext cx="8135620" cy="1986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69" y="4191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300" y="3063239"/>
            <a:ext cx="8077200" cy="1069340"/>
          </a:xfrm>
          <a:prstGeom prst="rect">
            <a:avLst/>
          </a:prstGeom>
          <a:solidFill>
            <a:srgbClr val="98FF33"/>
          </a:solidFill>
        </p:spPr>
        <p:txBody>
          <a:bodyPr vert="horz" wrap="square" lIns="0" tIns="46990" rIns="0" bIns="0" rtlCol="0">
            <a:spAutoFit/>
          </a:bodyPr>
          <a:lstStyle/>
          <a:p>
            <a:pPr marL="1144905" marR="368300" indent="-770890">
              <a:lnSpc>
                <a:spcPct val="100000"/>
              </a:lnSpc>
              <a:spcBef>
                <a:spcPts val="370"/>
              </a:spcBef>
            </a:pPr>
            <a:r>
              <a:rPr sz="3200" b="1" dirty="0">
                <a:latin typeface="Arial"/>
                <a:cs typeface="Arial"/>
              </a:rPr>
              <a:t>Quadrature </a:t>
            </a:r>
            <a:r>
              <a:rPr sz="3200" b="1" spc="-5" dirty="0">
                <a:latin typeface="Arial"/>
                <a:cs typeface="Arial"/>
              </a:rPr>
              <a:t>amplitude </a:t>
            </a:r>
            <a:r>
              <a:rPr sz="3200" b="1" dirty="0">
                <a:latin typeface="Arial"/>
                <a:cs typeface="Arial"/>
              </a:rPr>
              <a:t>modulation is a  </a:t>
            </a:r>
            <a:r>
              <a:rPr sz="3200" b="1" spc="-5" dirty="0">
                <a:latin typeface="Arial"/>
                <a:cs typeface="Arial"/>
              </a:rPr>
              <a:t>combination </a:t>
            </a:r>
            <a:r>
              <a:rPr sz="3200" b="1" dirty="0">
                <a:latin typeface="Arial"/>
                <a:cs typeface="Arial"/>
              </a:rPr>
              <a:t>of ASK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PSK.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362200"/>
            <a:ext cx="1143000" cy="5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290" y="2396490"/>
            <a:ext cx="717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79" y="796290"/>
            <a:ext cx="5812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5.14	</a:t>
            </a:r>
            <a:r>
              <a:rPr sz="2000" i="1" spc="-5" dirty="0">
                <a:latin typeface="Times New Roman"/>
                <a:cs typeface="Times New Roman"/>
              </a:rPr>
              <a:t>Constellation </a:t>
            </a:r>
            <a:r>
              <a:rPr sz="2000" i="1" dirty="0">
                <a:latin typeface="Times New Roman"/>
                <a:cs typeface="Times New Roman"/>
              </a:rPr>
              <a:t>diagrams for some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QAMs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2713989"/>
            <a:ext cx="8610600" cy="1806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9144000" y="0"/>
                </a:moveTo>
                <a:lnTo>
                  <a:pt x="0" y="0"/>
                </a:lnTo>
                <a:lnTo>
                  <a:pt x="0" y="1371600"/>
                </a:lnTo>
                <a:lnTo>
                  <a:pt x="9144000" y="1371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45720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371600"/>
                </a:lnTo>
                <a:lnTo>
                  <a:pt x="4572000" y="1371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259" y="440690"/>
            <a:ext cx="5515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</a:tabLst>
            </a:pPr>
            <a:r>
              <a:rPr sz="3200" dirty="0">
                <a:latin typeface="Times New Roman"/>
                <a:cs typeface="Times New Roman"/>
              </a:rPr>
              <a:t>5-2	ANALOG 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240" y="4652009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" y="1418590"/>
            <a:ext cx="8155940" cy="441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Analog-to-analog </a:t>
            </a:r>
            <a:r>
              <a:rPr sz="2800" b="1" i="1" spc="-5" dirty="0">
                <a:latin typeface="Times New Roman"/>
                <a:cs typeface="Times New Roman"/>
              </a:rPr>
              <a:t>conversion </a:t>
            </a:r>
            <a:r>
              <a:rPr sz="2800" b="1" i="1" dirty="0">
                <a:latin typeface="Times New Roman"/>
                <a:cs typeface="Times New Roman"/>
              </a:rPr>
              <a:t>is the </a:t>
            </a:r>
            <a:r>
              <a:rPr sz="2800" b="1" i="1" spc="-5" dirty="0">
                <a:latin typeface="Times New Roman"/>
                <a:cs typeface="Times New Roman"/>
              </a:rPr>
              <a:t>representation </a:t>
            </a:r>
            <a:r>
              <a:rPr sz="2800" b="1" i="1" dirty="0">
                <a:latin typeface="Times New Roman"/>
                <a:cs typeface="Times New Roman"/>
              </a:rPr>
              <a:t>of  analog information by </a:t>
            </a:r>
            <a:r>
              <a:rPr sz="2800" b="1" i="1" spc="5" dirty="0">
                <a:latin typeface="Times New Roman"/>
                <a:cs typeface="Times New Roman"/>
              </a:rPr>
              <a:t>an </a:t>
            </a:r>
            <a:r>
              <a:rPr sz="2800" b="1" i="1" dirty="0">
                <a:latin typeface="Times New Roman"/>
                <a:cs typeface="Times New Roman"/>
              </a:rPr>
              <a:t>analog signal. </a:t>
            </a:r>
            <a:r>
              <a:rPr sz="2800" b="1" i="1" spc="-5" dirty="0">
                <a:latin typeface="Times New Roman"/>
                <a:cs typeface="Times New Roman"/>
              </a:rPr>
              <a:t>One </a:t>
            </a:r>
            <a:r>
              <a:rPr sz="2800" b="1" i="1" dirty="0">
                <a:latin typeface="Times New Roman"/>
                <a:cs typeface="Times New Roman"/>
              </a:rPr>
              <a:t>may ask  </a:t>
            </a:r>
            <a:r>
              <a:rPr sz="2800" b="1" i="1" spc="-5" dirty="0">
                <a:latin typeface="Times New Roman"/>
                <a:cs typeface="Times New Roman"/>
              </a:rPr>
              <a:t>why we need </a:t>
            </a:r>
            <a:r>
              <a:rPr sz="2800" b="1" i="1" dirty="0">
                <a:latin typeface="Times New Roman"/>
                <a:cs typeface="Times New Roman"/>
              </a:rPr>
              <a:t>to modulate an analog signal; it is  already analog. </a:t>
            </a:r>
            <a:r>
              <a:rPr sz="2800" b="1" i="1" spc="-5" dirty="0">
                <a:latin typeface="Times New Roman"/>
                <a:cs typeface="Times New Roman"/>
              </a:rPr>
              <a:t>Modulation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needed </a:t>
            </a:r>
            <a:r>
              <a:rPr sz="2800" b="1" i="1" dirty="0">
                <a:latin typeface="Times New Roman"/>
                <a:cs typeface="Times New Roman"/>
              </a:rPr>
              <a:t>if the </a:t>
            </a:r>
            <a:r>
              <a:rPr sz="2800" b="1" i="1" spc="-5" dirty="0">
                <a:latin typeface="Times New Roman"/>
                <a:cs typeface="Times New Roman"/>
              </a:rPr>
              <a:t>medium </a:t>
            </a:r>
            <a:r>
              <a:rPr sz="2800" b="1" i="1" dirty="0">
                <a:latin typeface="Times New Roman"/>
                <a:cs typeface="Times New Roman"/>
              </a:rPr>
              <a:t>is  bandpass in </a:t>
            </a:r>
            <a:r>
              <a:rPr sz="2800" b="1" i="1" spc="-5" dirty="0">
                <a:latin typeface="Times New Roman"/>
                <a:cs typeface="Times New Roman"/>
              </a:rPr>
              <a:t>nature </a:t>
            </a:r>
            <a:r>
              <a:rPr sz="2800" b="1" i="1" dirty="0">
                <a:latin typeface="Times New Roman"/>
                <a:cs typeface="Times New Roman"/>
              </a:rPr>
              <a:t>or if only a bandpass </a:t>
            </a:r>
            <a:r>
              <a:rPr sz="2800" b="1" i="1" spc="-5" dirty="0">
                <a:latin typeface="Times New Roman"/>
                <a:cs typeface="Times New Roman"/>
              </a:rPr>
              <a:t>channel </a:t>
            </a:r>
            <a:r>
              <a:rPr sz="2800" b="1" i="1" dirty="0">
                <a:latin typeface="Times New Roman"/>
                <a:cs typeface="Times New Roman"/>
              </a:rPr>
              <a:t>is  available to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us.</a:t>
            </a:r>
            <a:endParaRPr sz="2800">
              <a:latin typeface="Times New Roman"/>
              <a:cs typeface="Times New Roman"/>
            </a:endParaRPr>
          </a:p>
          <a:p>
            <a:pPr marL="25400" algn="just">
              <a:lnSpc>
                <a:spcPct val="100000"/>
              </a:lnSpc>
              <a:spcBef>
                <a:spcPts val="2040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Topics discussed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in this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section:</a:t>
            </a:r>
            <a:endParaRPr sz="2800">
              <a:latin typeface="Times New Roman"/>
              <a:cs typeface="Times New Roman"/>
            </a:endParaRPr>
          </a:p>
          <a:p>
            <a:pPr marL="12700" marR="5144135" algn="just">
              <a:lnSpc>
                <a:spcPct val="100000"/>
              </a:lnSpc>
              <a:spcBef>
                <a:spcPts val="39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Amplitude</a:t>
            </a:r>
            <a:r>
              <a:rPr sz="2400" b="1" spc="-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Modulation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Frequency</a:t>
            </a:r>
            <a:r>
              <a:rPr sz="2400" b="1" spc="-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Modulation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Phase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Modulation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4000" y="4636770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70" y="796290"/>
            <a:ext cx="568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5.15	</a:t>
            </a:r>
            <a:r>
              <a:rPr sz="2000" i="1" dirty="0">
                <a:latin typeface="Times New Roman"/>
                <a:cs typeface="Times New Roman"/>
              </a:rPr>
              <a:t>Types </a:t>
            </a:r>
            <a:r>
              <a:rPr sz="2000" i="1" spc="5" dirty="0">
                <a:latin typeface="Times New Roman"/>
                <a:cs typeface="Times New Roman"/>
              </a:rPr>
              <a:t>of </a:t>
            </a:r>
            <a:r>
              <a:rPr sz="2000" i="1" dirty="0">
                <a:latin typeface="Times New Roman"/>
                <a:cs typeface="Times New Roman"/>
              </a:rPr>
              <a:t>analog-to-analog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modulation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640" y="2485389"/>
            <a:ext cx="8392160" cy="2156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90" y="796290"/>
            <a:ext cx="400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5.16	</a:t>
            </a:r>
            <a:r>
              <a:rPr sz="2000" i="1" spc="-5" dirty="0">
                <a:latin typeface="Times New Roman"/>
                <a:cs typeface="Times New Roman"/>
              </a:rPr>
              <a:t>Amplitude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modulation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179" y="1762760"/>
            <a:ext cx="8822690" cy="3952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491490"/>
            <a:ext cx="452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5.1	</a:t>
            </a:r>
            <a:r>
              <a:rPr sz="2000" i="1" dirty="0">
                <a:latin typeface="Times New Roman"/>
                <a:cs typeface="Times New Roman"/>
              </a:rPr>
              <a:t>Digital-to-analog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conversion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2148847"/>
            <a:ext cx="8880791" cy="2570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0" y="6591230"/>
            <a:ext cx="3917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5.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54762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69" y="529082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" y="2686050"/>
            <a:ext cx="8077200" cy="2598420"/>
          </a:xfrm>
          <a:custGeom>
            <a:avLst/>
            <a:gdLst/>
            <a:ahLst/>
            <a:cxnLst/>
            <a:rect l="l" t="t" r="r" b="b"/>
            <a:pathLst>
              <a:path w="8077200" h="2598420">
                <a:moveTo>
                  <a:pt x="8077200" y="0"/>
                </a:moveTo>
                <a:lnTo>
                  <a:pt x="0" y="0"/>
                </a:lnTo>
                <a:lnTo>
                  <a:pt x="0" y="2598420"/>
                </a:lnTo>
                <a:lnTo>
                  <a:pt x="8077200" y="2598420"/>
                </a:lnTo>
                <a:lnTo>
                  <a:pt x="8077200" y="0"/>
                </a:lnTo>
                <a:close/>
              </a:path>
            </a:pathLst>
          </a:custGeom>
          <a:solidFill>
            <a:srgbClr val="98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6150" y="3208020"/>
            <a:ext cx="7061834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total </a:t>
            </a:r>
            <a:r>
              <a:rPr sz="3200" b="1" spc="-5" dirty="0">
                <a:latin typeface="Arial"/>
                <a:cs typeface="Arial"/>
              </a:rPr>
              <a:t>bandwidth </a:t>
            </a:r>
            <a:r>
              <a:rPr sz="3200" b="1" dirty="0">
                <a:latin typeface="Arial"/>
                <a:cs typeface="Arial"/>
              </a:rPr>
              <a:t>required </a:t>
            </a:r>
            <a:r>
              <a:rPr sz="3200" b="1" spc="-5" dirty="0">
                <a:latin typeface="Arial"/>
                <a:cs typeface="Arial"/>
              </a:rPr>
              <a:t>for </a:t>
            </a:r>
            <a:r>
              <a:rPr sz="3200" b="1" dirty="0">
                <a:latin typeface="Arial"/>
                <a:cs typeface="Arial"/>
              </a:rPr>
              <a:t>AM  can </a:t>
            </a:r>
            <a:r>
              <a:rPr sz="3200" b="1" spc="-5" dirty="0">
                <a:latin typeface="Arial"/>
                <a:cs typeface="Arial"/>
              </a:rPr>
              <a:t>be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determined</a:t>
            </a:r>
            <a:endParaRPr sz="3200">
              <a:latin typeface="Arial"/>
              <a:cs typeface="Arial"/>
            </a:endParaRPr>
          </a:p>
          <a:p>
            <a:pPr marL="434340" marR="426084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from </a:t>
            </a:r>
            <a:r>
              <a:rPr sz="3200" b="1" spc="-5" dirty="0">
                <a:latin typeface="Arial"/>
                <a:cs typeface="Arial"/>
              </a:rPr>
              <a:t>the bandwidth of the </a:t>
            </a:r>
            <a:r>
              <a:rPr sz="3200" b="1" dirty="0">
                <a:latin typeface="Arial"/>
                <a:cs typeface="Arial"/>
              </a:rPr>
              <a:t>audio  signal: </a:t>
            </a:r>
            <a:r>
              <a:rPr sz="3200" b="1" spc="-5" dirty="0">
                <a:latin typeface="Arial"/>
                <a:cs typeface="Arial"/>
              </a:rPr>
              <a:t>B</a:t>
            </a:r>
            <a:r>
              <a:rPr sz="2775" b="1" spc="-7" baseline="-24024" dirty="0">
                <a:latin typeface="Arial"/>
                <a:cs typeface="Arial"/>
              </a:rPr>
              <a:t>AM </a:t>
            </a:r>
            <a:r>
              <a:rPr sz="3200" b="1" dirty="0">
                <a:latin typeface="Arial"/>
                <a:cs typeface="Arial"/>
              </a:rPr>
              <a:t>=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2B.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1905000"/>
            <a:ext cx="1143000" cy="5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9290" y="1939290"/>
            <a:ext cx="717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59" y="796290"/>
            <a:ext cx="3747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5.17	</a:t>
            </a:r>
            <a:r>
              <a:rPr sz="2000" i="1" spc="-5" dirty="0">
                <a:latin typeface="Times New Roman"/>
                <a:cs typeface="Times New Roman"/>
              </a:rPr>
              <a:t>AM </a:t>
            </a:r>
            <a:r>
              <a:rPr sz="2000" i="1" dirty="0">
                <a:latin typeface="Times New Roman"/>
                <a:cs typeface="Times New Roman"/>
              </a:rPr>
              <a:t>band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allocation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804" y="3246120"/>
            <a:ext cx="6898621" cy="1048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69" y="472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300" y="3064510"/>
            <a:ext cx="8077200" cy="1621790"/>
          </a:xfrm>
          <a:prstGeom prst="rect">
            <a:avLst/>
          </a:prstGeom>
          <a:solidFill>
            <a:srgbClr val="98FF33"/>
          </a:solidFill>
        </p:spPr>
        <p:txBody>
          <a:bodyPr vert="horz" wrap="square" lIns="0" tIns="45719" rIns="0" bIns="0" rtlCol="0">
            <a:spAutoFit/>
          </a:bodyPr>
          <a:lstStyle/>
          <a:p>
            <a:pPr marL="161290" marR="153035" algn="ctr">
              <a:lnSpc>
                <a:spcPct val="100000"/>
              </a:lnSpc>
              <a:spcBef>
                <a:spcPts val="359"/>
              </a:spcBef>
            </a:pPr>
            <a:r>
              <a:rPr sz="3200" b="1" spc="-5" dirty="0">
                <a:latin typeface="Arial"/>
                <a:cs typeface="Arial"/>
              </a:rPr>
              <a:t>The total </a:t>
            </a:r>
            <a:r>
              <a:rPr sz="3200" b="1" dirty="0">
                <a:latin typeface="Arial"/>
                <a:cs typeface="Arial"/>
              </a:rPr>
              <a:t>bandwidth required for </a:t>
            </a:r>
            <a:r>
              <a:rPr sz="3200" b="1" spc="-5" dirty="0">
                <a:latin typeface="Arial"/>
                <a:cs typeface="Arial"/>
              </a:rPr>
              <a:t>FM </a:t>
            </a:r>
            <a:r>
              <a:rPr sz="3200" b="1" dirty="0">
                <a:latin typeface="Arial"/>
                <a:cs typeface="Arial"/>
              </a:rPr>
              <a:t>can  be </a:t>
            </a:r>
            <a:r>
              <a:rPr sz="3200" b="1" spc="-5" dirty="0">
                <a:latin typeface="Arial"/>
                <a:cs typeface="Arial"/>
              </a:rPr>
              <a:t>determined </a:t>
            </a:r>
            <a:r>
              <a:rPr sz="3200" b="1" dirty="0">
                <a:latin typeface="Arial"/>
                <a:cs typeface="Arial"/>
              </a:rPr>
              <a:t>from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the audio </a:t>
            </a:r>
            <a:r>
              <a:rPr sz="3200" b="1" dirty="0">
                <a:latin typeface="Arial"/>
                <a:cs typeface="Arial"/>
              </a:rPr>
              <a:t>signal: </a:t>
            </a:r>
            <a:r>
              <a:rPr sz="3200" b="1" spc="-5" dirty="0">
                <a:latin typeface="Arial"/>
                <a:cs typeface="Arial"/>
              </a:rPr>
              <a:t>B</a:t>
            </a:r>
            <a:r>
              <a:rPr sz="2775" b="1" spc="-7" baseline="-24024" dirty="0">
                <a:latin typeface="Arial"/>
                <a:cs typeface="Arial"/>
              </a:rPr>
              <a:t>FM </a:t>
            </a:r>
            <a:r>
              <a:rPr sz="3200" b="1" dirty="0">
                <a:latin typeface="Arial"/>
                <a:cs typeface="Arial"/>
              </a:rPr>
              <a:t>= </a:t>
            </a:r>
            <a:r>
              <a:rPr sz="3200" b="1" spc="-5" dirty="0">
                <a:latin typeface="Arial"/>
                <a:cs typeface="Arial"/>
              </a:rPr>
              <a:t>2(1 </a:t>
            </a:r>
            <a:r>
              <a:rPr sz="3200" b="1" dirty="0">
                <a:latin typeface="Arial"/>
                <a:cs typeface="Arial"/>
              </a:rPr>
              <a:t>+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β)B.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362200"/>
            <a:ext cx="1143000" cy="5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290" y="2396490"/>
            <a:ext cx="717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59" y="796290"/>
            <a:ext cx="4050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5.18	</a:t>
            </a:r>
            <a:r>
              <a:rPr sz="2000" i="1" spc="-5" dirty="0">
                <a:latin typeface="Times New Roman"/>
                <a:cs typeface="Times New Roman"/>
              </a:rPr>
              <a:t>Frequency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modulation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602" y="1698005"/>
            <a:ext cx="8833797" cy="4310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59" y="796290"/>
            <a:ext cx="3747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5.19	</a:t>
            </a:r>
            <a:r>
              <a:rPr sz="2000" i="1" spc="-5" dirty="0">
                <a:latin typeface="Times New Roman"/>
                <a:cs typeface="Times New Roman"/>
              </a:rPr>
              <a:t>FM </a:t>
            </a:r>
            <a:r>
              <a:rPr sz="2000" i="1" dirty="0">
                <a:latin typeface="Times New Roman"/>
                <a:cs typeface="Times New Roman"/>
              </a:rPr>
              <a:t>band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allocation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113" y="3088639"/>
            <a:ext cx="7924156" cy="1053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59" y="796290"/>
            <a:ext cx="355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5.20	</a:t>
            </a:r>
            <a:r>
              <a:rPr sz="2000" i="1" dirty="0">
                <a:latin typeface="Times New Roman"/>
                <a:cs typeface="Times New Roman"/>
              </a:rPr>
              <a:t>Phase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modulation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20" y="1621085"/>
            <a:ext cx="8770479" cy="4151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362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69" y="5029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" y="2453639"/>
            <a:ext cx="8077200" cy="2598420"/>
          </a:xfrm>
          <a:custGeom>
            <a:avLst/>
            <a:gdLst/>
            <a:ahLst/>
            <a:cxnLst/>
            <a:rect l="l" t="t" r="r" b="b"/>
            <a:pathLst>
              <a:path w="8077200" h="2598420">
                <a:moveTo>
                  <a:pt x="8077200" y="0"/>
                </a:moveTo>
                <a:lnTo>
                  <a:pt x="0" y="0"/>
                </a:lnTo>
                <a:lnTo>
                  <a:pt x="0" y="2598420"/>
                </a:lnTo>
                <a:lnTo>
                  <a:pt x="8077200" y="2598420"/>
                </a:lnTo>
                <a:lnTo>
                  <a:pt x="8077200" y="0"/>
                </a:lnTo>
                <a:close/>
              </a:path>
            </a:pathLst>
          </a:custGeom>
          <a:solidFill>
            <a:srgbClr val="98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7059" y="2487929"/>
            <a:ext cx="7854315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3048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total bandwidth required for </a:t>
            </a:r>
            <a:r>
              <a:rPr sz="3200" b="1" spc="-5" dirty="0">
                <a:latin typeface="Arial"/>
                <a:cs typeface="Arial"/>
              </a:rPr>
              <a:t>PM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can  be </a:t>
            </a:r>
            <a:r>
              <a:rPr sz="3200" b="1" spc="-5" dirty="0">
                <a:latin typeface="Arial"/>
                <a:cs typeface="Arial"/>
              </a:rPr>
              <a:t>determined </a:t>
            </a:r>
            <a:r>
              <a:rPr sz="3200" b="1" dirty="0">
                <a:latin typeface="Arial"/>
                <a:cs typeface="Arial"/>
              </a:rPr>
              <a:t>from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</a:t>
            </a:r>
            <a:endParaRPr sz="3200">
              <a:latin typeface="Arial"/>
              <a:cs typeface="Arial"/>
            </a:endParaRPr>
          </a:p>
          <a:p>
            <a:pPr marL="932180" marR="923925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and maximum amplitude of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 </a:t>
            </a:r>
            <a:r>
              <a:rPr sz="3200" b="1" dirty="0">
                <a:latin typeface="Arial"/>
                <a:cs typeface="Arial"/>
              </a:rPr>
              <a:t>modulating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signal: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829"/>
              </a:lnSpc>
            </a:pPr>
            <a:r>
              <a:rPr sz="3200" b="1" dirty="0">
                <a:latin typeface="Arial"/>
                <a:cs typeface="Arial"/>
              </a:rPr>
              <a:t>B</a:t>
            </a:r>
            <a:r>
              <a:rPr sz="2775" b="1" baseline="-24024" dirty="0">
                <a:latin typeface="Arial"/>
                <a:cs typeface="Arial"/>
              </a:rPr>
              <a:t>PM </a:t>
            </a:r>
            <a:r>
              <a:rPr sz="3200" b="1" dirty="0">
                <a:latin typeface="Arial"/>
                <a:cs typeface="Arial"/>
              </a:rPr>
              <a:t>= 2(1 +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β)B.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1751329"/>
            <a:ext cx="1143000" cy="56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9290" y="1786890"/>
            <a:ext cx="717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5.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40" y="414020"/>
            <a:ext cx="541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5.2	</a:t>
            </a:r>
            <a:r>
              <a:rPr sz="2000" i="1" dirty="0">
                <a:latin typeface="Times New Roman"/>
                <a:cs typeface="Times New Roman"/>
              </a:rPr>
              <a:t>Types </a:t>
            </a:r>
            <a:r>
              <a:rPr sz="2000" i="1" spc="5" dirty="0">
                <a:latin typeface="Times New Roman"/>
                <a:cs typeface="Times New Roman"/>
              </a:rPr>
              <a:t>of </a:t>
            </a:r>
            <a:r>
              <a:rPr sz="2000" i="1" dirty="0">
                <a:latin typeface="Times New Roman"/>
                <a:cs typeface="Times New Roman"/>
              </a:rPr>
              <a:t>digital-to-analog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conversion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950" y="1905000"/>
            <a:ext cx="8401050" cy="2887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0" y="6591230"/>
            <a:ext cx="3917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5.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981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92184" y="560070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4"/>
                </a:lnTo>
              </a:path>
            </a:pathLst>
          </a:custGeom>
          <a:ln w="36829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884" y="560070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4"/>
                </a:lnTo>
              </a:path>
            </a:pathLst>
          </a:custGeom>
          <a:ln w="36829">
            <a:solidFill>
              <a:srgbClr val="00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" y="2072639"/>
            <a:ext cx="8077200" cy="3994150"/>
          </a:xfrm>
          <a:custGeom>
            <a:avLst/>
            <a:gdLst/>
            <a:ahLst/>
            <a:cxnLst/>
            <a:rect l="l" t="t" r="r" b="b"/>
            <a:pathLst>
              <a:path w="8077200" h="3994150">
                <a:moveTo>
                  <a:pt x="8077200" y="0"/>
                </a:moveTo>
                <a:lnTo>
                  <a:pt x="0" y="0"/>
                </a:lnTo>
                <a:lnTo>
                  <a:pt x="0" y="3994150"/>
                </a:lnTo>
                <a:lnTo>
                  <a:pt x="8077200" y="3994150"/>
                </a:lnTo>
                <a:lnTo>
                  <a:pt x="8077200" y="0"/>
                </a:lnTo>
                <a:close/>
              </a:path>
            </a:pathLst>
          </a:custGeom>
          <a:solidFill>
            <a:srgbClr val="98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860" y="2106929"/>
            <a:ext cx="6990080" cy="392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83820" indent="63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Bit </a:t>
            </a:r>
            <a:r>
              <a:rPr sz="3200" b="1" dirty="0">
                <a:latin typeface="Arial"/>
                <a:cs typeface="Arial"/>
              </a:rPr>
              <a:t>rate is </a:t>
            </a:r>
            <a:r>
              <a:rPr sz="3200" b="1" spc="-5" dirty="0">
                <a:latin typeface="Arial"/>
                <a:cs typeface="Arial"/>
              </a:rPr>
              <a:t>the number of bits </a:t>
            </a:r>
            <a:r>
              <a:rPr sz="3200" b="1" dirty="0">
                <a:latin typeface="Arial"/>
                <a:cs typeface="Arial"/>
              </a:rPr>
              <a:t>per  second. Baud rate is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number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  </a:t>
            </a:r>
            <a:r>
              <a:rPr sz="3200" b="1" dirty="0">
                <a:latin typeface="Arial"/>
                <a:cs typeface="Arial"/>
              </a:rPr>
              <a:t>signal</a:t>
            </a:r>
            <a:endParaRPr sz="3200">
              <a:latin typeface="Arial"/>
              <a:cs typeface="Arial"/>
            </a:endParaRPr>
          </a:p>
          <a:p>
            <a:pPr marR="104775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elements </a:t>
            </a:r>
            <a:r>
              <a:rPr sz="3200" b="1" spc="-5" dirty="0">
                <a:latin typeface="Arial"/>
                <a:cs typeface="Arial"/>
              </a:rPr>
              <a:t>per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second.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analog transmission of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digital  </a:t>
            </a:r>
            <a:r>
              <a:rPr sz="3200" b="1" dirty="0">
                <a:latin typeface="Arial"/>
                <a:cs typeface="Arial"/>
              </a:rPr>
              <a:t>data,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baud rate is less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than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or </a:t>
            </a:r>
            <a:r>
              <a:rPr sz="3200" b="1" dirty="0">
                <a:latin typeface="Arial"/>
                <a:cs typeface="Arial"/>
              </a:rPr>
              <a:t>equal to </a:t>
            </a:r>
            <a:r>
              <a:rPr sz="3200" b="1" spc="-5" dirty="0">
                <a:latin typeface="Arial"/>
                <a:cs typeface="Arial"/>
              </a:rPr>
              <a:t>the bit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rate.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1371600"/>
            <a:ext cx="1143000" cy="5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9290" y="1405890"/>
            <a:ext cx="717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0" y="6591230"/>
            <a:ext cx="3917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5.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" y="1177290"/>
            <a:ext cx="8192134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355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An </a:t>
            </a:r>
            <a:r>
              <a:rPr sz="2800" b="1" i="1" dirty="0">
                <a:latin typeface="Times New Roman"/>
                <a:cs typeface="Times New Roman"/>
              </a:rPr>
              <a:t>analog signal </a:t>
            </a:r>
            <a:r>
              <a:rPr sz="2800" b="1" i="1" spc="-5" dirty="0">
                <a:latin typeface="Times New Roman"/>
                <a:cs typeface="Times New Roman"/>
              </a:rPr>
              <a:t>carries </a:t>
            </a:r>
            <a:r>
              <a:rPr sz="2800" b="1" i="1" dirty="0">
                <a:latin typeface="Times New Roman"/>
                <a:cs typeface="Times New Roman"/>
              </a:rPr>
              <a:t>4 bits </a:t>
            </a:r>
            <a:r>
              <a:rPr sz="2800" b="1" i="1" spc="-5" dirty="0">
                <a:latin typeface="Times New Roman"/>
                <a:cs typeface="Times New Roman"/>
              </a:rPr>
              <a:t>per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element. If  </a:t>
            </a:r>
            <a:r>
              <a:rPr sz="2800" b="1" i="1" dirty="0">
                <a:latin typeface="Times New Roman"/>
                <a:cs typeface="Times New Roman"/>
              </a:rPr>
              <a:t>1000 signal </a:t>
            </a:r>
            <a:r>
              <a:rPr sz="2800" b="1" i="1" spc="-5" dirty="0">
                <a:latin typeface="Times New Roman"/>
                <a:cs typeface="Times New Roman"/>
              </a:rPr>
              <a:t>elements </a:t>
            </a:r>
            <a:r>
              <a:rPr sz="2800" b="1" i="1" dirty="0">
                <a:latin typeface="Times New Roman"/>
                <a:cs typeface="Times New Roman"/>
              </a:rPr>
              <a:t>are </a:t>
            </a:r>
            <a:r>
              <a:rPr sz="2800" b="1" i="1" spc="-5" dirty="0">
                <a:latin typeface="Times New Roman"/>
                <a:cs typeface="Times New Roman"/>
              </a:rPr>
              <a:t>sent </a:t>
            </a:r>
            <a:r>
              <a:rPr sz="2800" b="1" i="1" dirty="0">
                <a:latin typeface="Times New Roman"/>
                <a:cs typeface="Times New Roman"/>
              </a:rPr>
              <a:t>per </a:t>
            </a:r>
            <a:r>
              <a:rPr sz="2800" b="1" i="1" spc="-5" dirty="0">
                <a:latin typeface="Times New Roman"/>
                <a:cs typeface="Times New Roman"/>
              </a:rPr>
              <a:t>second, find the </a:t>
            </a:r>
            <a:r>
              <a:rPr sz="2800" b="1" i="1" dirty="0">
                <a:latin typeface="Times New Roman"/>
                <a:cs typeface="Times New Roman"/>
              </a:rPr>
              <a:t>bit  </a:t>
            </a:r>
            <a:r>
              <a:rPr sz="2800" b="1" i="1" spc="-5" dirty="0">
                <a:latin typeface="Times New Roman"/>
                <a:cs typeface="Times New Roman"/>
              </a:rPr>
              <a:t>rate.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In this </a:t>
            </a:r>
            <a:r>
              <a:rPr sz="2800" b="1" i="1" spc="-5" dirty="0">
                <a:latin typeface="Times New Roman"/>
                <a:cs typeface="Times New Roman"/>
              </a:rPr>
              <a:t>case, </a:t>
            </a:r>
            <a:r>
              <a:rPr sz="2800" b="1" i="1" dirty="0">
                <a:latin typeface="Times New Roman"/>
                <a:cs typeface="Times New Roman"/>
              </a:rPr>
              <a:t>r = 4, S = 1000, and N is unknown.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-1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 </a:t>
            </a:r>
            <a:r>
              <a:rPr sz="2800" b="1" i="1" dirty="0">
                <a:latin typeface="Times New Roman"/>
                <a:cs typeface="Times New Roman"/>
              </a:rPr>
              <a:t>find </a:t>
            </a:r>
            <a:r>
              <a:rPr sz="2800" b="1" i="1" spc="-5" dirty="0">
                <a:latin typeface="Times New Roman"/>
                <a:cs typeface="Times New Roman"/>
              </a:rPr>
              <a:t>the value </a:t>
            </a:r>
            <a:r>
              <a:rPr sz="2800" b="1" i="1" dirty="0">
                <a:latin typeface="Times New Roman"/>
                <a:cs typeface="Times New Roman"/>
              </a:rPr>
              <a:t>of N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from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619" y="34290"/>
            <a:ext cx="237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2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5.1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5880" y="4814570"/>
            <a:ext cx="6490970" cy="623570"/>
          </a:xfrm>
          <a:custGeom>
            <a:avLst/>
            <a:gdLst/>
            <a:ahLst/>
            <a:cxnLst/>
            <a:rect l="l" t="t" r="r" b="b"/>
            <a:pathLst>
              <a:path w="6490970" h="623570">
                <a:moveTo>
                  <a:pt x="3244849" y="623569"/>
                </a:moveTo>
                <a:lnTo>
                  <a:pt x="0" y="623569"/>
                </a:lnTo>
                <a:lnTo>
                  <a:pt x="0" y="0"/>
                </a:lnTo>
                <a:lnTo>
                  <a:pt x="6490970" y="0"/>
                </a:lnTo>
                <a:lnTo>
                  <a:pt x="6490970" y="623569"/>
                </a:lnTo>
                <a:lnTo>
                  <a:pt x="3244849" y="623569"/>
                </a:lnTo>
                <a:close/>
              </a:path>
            </a:pathLst>
          </a:custGeom>
          <a:ln w="57146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3819" y="4843779"/>
            <a:ext cx="6435089" cy="566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" y="6591230"/>
            <a:ext cx="3917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5.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619" y="34290"/>
            <a:ext cx="237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2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5.2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1177290"/>
            <a:ext cx="8610600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6575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An </a:t>
            </a:r>
            <a:r>
              <a:rPr sz="2800" b="1" i="1" dirty="0">
                <a:latin typeface="Times New Roman"/>
                <a:cs typeface="Times New Roman"/>
              </a:rPr>
              <a:t>analog signal has a bit </a:t>
            </a:r>
            <a:r>
              <a:rPr sz="2800" b="1" i="1" spc="-5" dirty="0">
                <a:latin typeface="Times New Roman"/>
                <a:cs typeface="Times New Roman"/>
              </a:rPr>
              <a:t>rate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5" dirty="0">
                <a:latin typeface="Times New Roman"/>
                <a:cs typeface="Times New Roman"/>
              </a:rPr>
              <a:t>8000 </a:t>
            </a:r>
            <a:r>
              <a:rPr sz="2800" b="1" i="1" dirty="0">
                <a:latin typeface="Times New Roman"/>
                <a:cs typeface="Times New Roman"/>
              </a:rPr>
              <a:t>bps and a baud  rate </a:t>
            </a:r>
            <a:r>
              <a:rPr sz="2800" b="1" i="1" spc="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1000 baud. How many data </a:t>
            </a:r>
            <a:r>
              <a:rPr sz="2800" b="1" i="1" spc="-5" dirty="0">
                <a:latin typeface="Times New Roman"/>
                <a:cs typeface="Times New Roman"/>
              </a:rPr>
              <a:t>elements </a:t>
            </a:r>
            <a:r>
              <a:rPr sz="2800" b="1" i="1" dirty="0">
                <a:latin typeface="Times New Roman"/>
                <a:cs typeface="Times New Roman"/>
              </a:rPr>
              <a:t>are  </a:t>
            </a:r>
            <a:r>
              <a:rPr sz="2800" b="1" i="1" spc="-5" dirty="0">
                <a:latin typeface="Times New Roman"/>
                <a:cs typeface="Times New Roman"/>
              </a:rPr>
              <a:t>carried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each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element? How many </a:t>
            </a:r>
            <a:r>
              <a:rPr sz="2800" b="1" i="1" dirty="0">
                <a:latin typeface="Times New Roman"/>
                <a:cs typeface="Times New Roman"/>
              </a:rPr>
              <a:t>signal  </a:t>
            </a:r>
            <a:r>
              <a:rPr sz="2800" b="1" i="1" spc="-5" dirty="0">
                <a:latin typeface="Times New Roman"/>
                <a:cs typeface="Times New Roman"/>
              </a:rPr>
              <a:t>elements </a:t>
            </a:r>
            <a:r>
              <a:rPr sz="2800" b="1" i="1" dirty="0">
                <a:latin typeface="Times New Roman"/>
                <a:cs typeface="Times New Roman"/>
              </a:rPr>
              <a:t>do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need?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18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88900" marR="5080" algn="just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In this </a:t>
            </a:r>
            <a:r>
              <a:rPr sz="2800" b="1" i="1" spc="-5" dirty="0">
                <a:latin typeface="Times New Roman"/>
                <a:cs typeface="Times New Roman"/>
              </a:rPr>
              <a:t>example, </a:t>
            </a:r>
            <a:r>
              <a:rPr sz="2800" b="1" i="1" dirty="0">
                <a:latin typeface="Times New Roman"/>
                <a:cs typeface="Times New Roman"/>
              </a:rPr>
              <a:t>S = 1000, N = 8000, and r and L are  unknown. We </a:t>
            </a:r>
            <a:r>
              <a:rPr sz="2800" b="1" i="1" spc="-5" dirty="0">
                <a:latin typeface="Times New Roman"/>
                <a:cs typeface="Times New Roman"/>
              </a:rPr>
              <a:t>find first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value </a:t>
            </a:r>
            <a:r>
              <a:rPr sz="2800" b="1" i="1" dirty="0">
                <a:latin typeface="Times New Roman"/>
                <a:cs typeface="Times New Roman"/>
              </a:rPr>
              <a:t>of r and </a:t>
            </a:r>
            <a:r>
              <a:rPr sz="2800" b="1" i="1" spc="-5" dirty="0">
                <a:latin typeface="Times New Roman"/>
                <a:cs typeface="Times New Roman"/>
              </a:rPr>
              <a:t>then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value 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10" dirty="0">
                <a:latin typeface="Times New Roman"/>
                <a:cs typeface="Times New Roman"/>
              </a:rPr>
              <a:t>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4870450"/>
            <a:ext cx="5485130" cy="1101090"/>
          </a:xfrm>
          <a:custGeom>
            <a:avLst/>
            <a:gdLst/>
            <a:ahLst/>
            <a:cxnLst/>
            <a:rect l="l" t="t" r="r" b="b"/>
            <a:pathLst>
              <a:path w="5485130" h="1101089">
                <a:moveTo>
                  <a:pt x="2741929" y="1101090"/>
                </a:moveTo>
                <a:lnTo>
                  <a:pt x="0" y="1101090"/>
                </a:lnTo>
                <a:lnTo>
                  <a:pt x="0" y="0"/>
                </a:lnTo>
                <a:lnTo>
                  <a:pt x="5485130" y="0"/>
                </a:lnTo>
                <a:lnTo>
                  <a:pt x="5485130" y="1101090"/>
                </a:lnTo>
                <a:lnTo>
                  <a:pt x="2741929" y="1101090"/>
                </a:lnTo>
                <a:close/>
              </a:path>
            </a:pathLst>
          </a:custGeom>
          <a:ln w="57146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6739" y="4898390"/>
            <a:ext cx="5436870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" y="6591230"/>
            <a:ext cx="3917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5.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" y="796290"/>
            <a:ext cx="461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5.3	</a:t>
            </a:r>
            <a:r>
              <a:rPr sz="2000" i="1" spc="-5" dirty="0">
                <a:latin typeface="Times New Roman"/>
                <a:cs typeface="Times New Roman"/>
              </a:rPr>
              <a:t>Binary amplitude shift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keying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480" y="2773901"/>
            <a:ext cx="8624519" cy="2295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" y="6591230"/>
            <a:ext cx="3917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5.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" y="796290"/>
            <a:ext cx="4734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5.4	</a:t>
            </a:r>
            <a:r>
              <a:rPr sz="2000" i="1" spc="-5" dirty="0">
                <a:latin typeface="Times New Roman"/>
                <a:cs typeface="Times New Roman"/>
              </a:rPr>
              <a:t>Implementation </a:t>
            </a:r>
            <a:r>
              <a:rPr sz="2000" i="1" spc="5" dirty="0">
                <a:latin typeface="Times New Roman"/>
                <a:cs typeface="Times New Roman"/>
              </a:rPr>
              <a:t>of </a:t>
            </a:r>
            <a:r>
              <a:rPr sz="2000" i="1" dirty="0">
                <a:latin typeface="Times New Roman"/>
                <a:cs typeface="Times New Roman"/>
              </a:rPr>
              <a:t>binary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ASK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800" y="2712720"/>
            <a:ext cx="8255000" cy="2392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" y="6591230"/>
            <a:ext cx="3917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5.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854</Words>
  <Application>Microsoft Office PowerPoint</Application>
  <PresentationFormat>On-screen Show (4:3)</PresentationFormat>
  <Paragraphs>126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Calibri</vt:lpstr>
      <vt:lpstr>Times New Roman</vt:lpstr>
      <vt:lpstr>Office Theme</vt:lpstr>
      <vt:lpstr>Chapter 5  Analog Transmission</vt:lpstr>
      <vt:lpstr>5-1 DIGITAL-TO-ANALOG CONVERSION</vt:lpstr>
      <vt:lpstr>Figure 5.1 Digital-to-analog conversion</vt:lpstr>
      <vt:lpstr>Figure 5.2 Types of digital-to-analog conversion</vt:lpstr>
      <vt:lpstr>Note</vt:lpstr>
      <vt:lpstr>Example 5.1</vt:lpstr>
      <vt:lpstr>Example 5.2</vt:lpstr>
      <vt:lpstr>Figure 5.3 Binary amplitude shift keying</vt:lpstr>
      <vt:lpstr>Figure 5.4 Implementation of binary ASK</vt:lpstr>
      <vt:lpstr>Example 5.3</vt:lpstr>
      <vt:lpstr>Example 5.4</vt:lpstr>
      <vt:lpstr>Figure 5.5 Bandwidth of full-duplex ASK used in Example 5.4</vt:lpstr>
      <vt:lpstr>Figure 5.6 Binary frequency shift keying</vt:lpstr>
      <vt:lpstr>Example 5.5</vt:lpstr>
      <vt:lpstr>Figure 5.7 Implementation of BFSK</vt:lpstr>
      <vt:lpstr>Example 5.6</vt:lpstr>
      <vt:lpstr>Figure 5.8 Bandwidth of MFSK used in Example 5.6</vt:lpstr>
      <vt:lpstr>Figure 5.9 Binary phase shift keying</vt:lpstr>
      <vt:lpstr>Figure 5.10 Implementation of BPSK</vt:lpstr>
      <vt:lpstr>Figure 5.11 QPSK and its implementation</vt:lpstr>
      <vt:lpstr>Example 5.7</vt:lpstr>
      <vt:lpstr>Figure 5.12 Concept of a constellation diagram</vt:lpstr>
      <vt:lpstr>Example 5.8</vt:lpstr>
      <vt:lpstr>Figure 5.13 Three constellation diagrams</vt:lpstr>
      <vt:lpstr>Note</vt:lpstr>
      <vt:lpstr>Figure 5.14 Constellation diagrams for some QAMs</vt:lpstr>
      <vt:lpstr>5-2 ANALOG AND DIGITAL</vt:lpstr>
      <vt:lpstr>Figure 5.15 Types of analog-to-analog modulation</vt:lpstr>
      <vt:lpstr>Figure 5.16 Amplitude modulation</vt:lpstr>
      <vt:lpstr>Note</vt:lpstr>
      <vt:lpstr>Figure 5.17 AM band allocation</vt:lpstr>
      <vt:lpstr>Note</vt:lpstr>
      <vt:lpstr>Figure 5.18 Frequency modulation</vt:lpstr>
      <vt:lpstr>Figure 5.19 FM band allocation</vt:lpstr>
      <vt:lpstr>Figure 5.20 Phase modulation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zenia</cp:lastModifiedBy>
  <cp:revision>3</cp:revision>
  <dcterms:created xsi:type="dcterms:W3CDTF">2020-09-30T05:02:33Z</dcterms:created>
  <dcterms:modified xsi:type="dcterms:W3CDTF">2020-09-30T06:38:31Z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2012-01-12T00:00:00Z</vt:filetime>
  </property>
  <property fmtid="{D5CDD505-2E9C-101B-9397-08002B2CF9AE}" pid="3" name="Creator">
    <vt:lpwstr>Impress</vt:lpwstr>
  </property>
  <property fmtid="{D5CDD505-2E9C-101B-9397-08002B2CF9AE}" pid="4" name="LastSaved">
    <vt:filetime>2012-01-12T00:00:00Z</vt:filetime>
  </property>
</Properties>
</file>