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embeddedFontLst>
    <p:embeddedFont>
      <p:font typeface="Times" pitchFamily="18" charset="0"/>
      <p:regular r:id="rId25"/>
      <p:bold r:id="rId26"/>
      <p:italic r:id="rId27"/>
      <p:boldItalic r:id="rId28"/>
    </p:embeddedFont>
    <p:embeddedFont>
      <p:font typeface="Tahoma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4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  only" type="objOnly">
  <p:cSld name="OBJECT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31" name="Google Shape;31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109696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/>
        </p:nvSpPr>
        <p:spPr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0" y="6507162"/>
            <a:ext cx="914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The McGraw-Hill Companies, Inc. Permission required for reproduction or display.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cxnSp>
        <p:nvCxnSpPr>
          <p:cNvPr id="123" name="Google Shape;123;p14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5" name="Google Shape;125;p14"/>
          <p:cNvSpPr txBox="1"/>
          <p:nvPr/>
        </p:nvSpPr>
        <p:spPr>
          <a:xfrm>
            <a:off x="304800" y="381000"/>
            <a:ext cx="64817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1.5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fully connected mesh topology (five devices)</a:t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7225" y="1652587"/>
            <a:ext cx="4854575" cy="360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4" name="Google Shape;134;p15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5" name="Google Shape;135;p15"/>
          <p:cNvSpPr txBox="1"/>
          <p:nvPr/>
        </p:nvSpPr>
        <p:spPr>
          <a:xfrm>
            <a:off x="304800" y="381000"/>
            <a:ext cx="584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1.6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star topology connecting four stations</a:t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1881187"/>
            <a:ext cx="5905500" cy="314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5" name="Google Shape;145;p16"/>
          <p:cNvSpPr txBox="1"/>
          <p:nvPr/>
        </p:nvSpPr>
        <p:spPr>
          <a:xfrm>
            <a:off x="304800" y="457200"/>
            <a:ext cx="58975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1.7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bus topology connecting three stations</a:t>
            </a:r>
            <a:endParaRPr/>
          </a:p>
        </p:txBody>
      </p:sp>
      <p:cxnSp>
        <p:nvCxnSpPr>
          <p:cNvPr id="146" name="Google Shape;146;p1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912" y="2362200"/>
            <a:ext cx="7888287" cy="166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4" name="Google Shape;154;p17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5" name="Google Shape;155;p17"/>
          <p:cNvSpPr txBox="1"/>
          <p:nvPr/>
        </p:nvSpPr>
        <p:spPr>
          <a:xfrm>
            <a:off x="304800" y="457200"/>
            <a:ext cx="57292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1.8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ring topology connecting six stations</a:t>
            </a:r>
            <a:endParaRPr/>
          </a:p>
        </p:txBody>
      </p:sp>
      <p:cxnSp>
        <p:nvCxnSpPr>
          <p:cNvPr id="156" name="Google Shape;156;p1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062" y="1922462"/>
            <a:ext cx="8593137" cy="309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cxnSp>
        <p:nvCxnSpPr>
          <p:cNvPr id="163" name="Google Shape;163;p18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4" name="Google Shape;164;p18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5" name="Google Shape;165;p18"/>
          <p:cNvSpPr txBox="1"/>
          <p:nvPr/>
        </p:nvSpPr>
        <p:spPr>
          <a:xfrm>
            <a:off x="304800" y="381000"/>
            <a:ext cx="787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1.9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hybrid topology: a star backbone with three bus networks</a:t>
            </a:r>
            <a:endParaRPr/>
          </a:p>
        </p:txBody>
      </p:sp>
      <p:cxnSp>
        <p:nvCxnSpPr>
          <p:cNvPr id="166" name="Google Shape;166;p1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600" y="1490662"/>
            <a:ext cx="6883400" cy="414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cxnSp>
        <p:nvCxnSpPr>
          <p:cNvPr id="173" name="Google Shape;173;p19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4" name="Google Shape;174;p19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5" name="Google Shape;175;p19"/>
          <p:cNvSpPr txBox="1"/>
          <p:nvPr/>
        </p:nvSpPr>
        <p:spPr>
          <a:xfrm>
            <a:off x="304800" y="361950"/>
            <a:ext cx="43830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of Networks</a:t>
            </a:r>
            <a:endParaRPr/>
          </a:p>
        </p:txBody>
      </p:sp>
      <p:cxnSp>
        <p:nvCxnSpPr>
          <p:cNvPr id="176" name="Google Shape;176;p19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7" name="Google Shape;177;p19"/>
          <p:cNvSpPr txBox="1"/>
          <p:nvPr/>
        </p:nvSpPr>
        <p:spPr>
          <a:xfrm>
            <a:off x="457200" y="1524000"/>
            <a:ext cx="7315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Area Networks (LANs)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distances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provide local interconnectivity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 Area Networks (WANs)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distances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connectivity over large areas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Metropolitan Area Networks (MANs)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connectivity over areas such as a city, a campus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cxnSp>
        <p:nvCxnSpPr>
          <p:cNvPr id="184" name="Google Shape;184;p20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5" name="Google Shape;185;p20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6" name="Google Shape;186;p20"/>
          <p:cNvSpPr txBox="1"/>
          <p:nvPr/>
        </p:nvSpPr>
        <p:spPr>
          <a:xfrm>
            <a:off x="304800" y="381000"/>
            <a:ext cx="8294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1.10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isolated LAN connecting 12 computers to a hub in a closet</a:t>
            </a:r>
            <a:endParaRPr/>
          </a:p>
        </p:txBody>
      </p:sp>
      <p:cxnSp>
        <p:nvCxnSpPr>
          <p:cNvPr id="187" name="Google Shape;187;p2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9837" y="1622425"/>
            <a:ext cx="6151562" cy="3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cxnSp>
        <p:nvCxnSpPr>
          <p:cNvPr id="194" name="Google Shape;194;p21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5" name="Google Shape;195;p21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96" name="Google Shape;196;p21"/>
          <p:cNvSpPr txBox="1"/>
          <p:nvPr/>
        </p:nvSpPr>
        <p:spPr>
          <a:xfrm>
            <a:off x="304800" y="381000"/>
            <a:ext cx="7165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1.11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WANs: a switched WAN and a point-to-point WAN</a:t>
            </a:r>
            <a:endParaRPr/>
          </a:p>
        </p:txBody>
      </p:sp>
      <p:cxnSp>
        <p:nvCxnSpPr>
          <p:cNvPr id="197" name="Google Shape;197;p2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600" y="1116012"/>
            <a:ext cx="7112000" cy="505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cxnSp>
        <p:nvCxnSpPr>
          <p:cNvPr id="204" name="Google Shape;204;p22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5" name="Google Shape;205;p22"/>
          <p:cNvCxnSpPr/>
          <p:nvPr/>
        </p:nvCxnSpPr>
        <p:spPr>
          <a:xfrm>
            <a:off x="152400" y="8382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06" name="Google Shape;206;p22"/>
          <p:cNvSpPr txBox="1"/>
          <p:nvPr/>
        </p:nvSpPr>
        <p:spPr>
          <a:xfrm>
            <a:off x="304800" y="228600"/>
            <a:ext cx="81962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1.12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heterogeneous network made of four WANs and two LANs</a:t>
            </a:r>
            <a:endParaRPr/>
          </a:p>
        </p:txBody>
      </p:sp>
      <p:cxnSp>
        <p:nvCxnSpPr>
          <p:cNvPr id="207" name="Google Shape;207;p2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4037" y="990600"/>
            <a:ext cx="57404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228600" y="152400"/>
            <a:ext cx="41132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1-3   THE INTERNET</a:t>
            </a:r>
            <a:endParaRPr sz="2800" dirty="0"/>
          </a:p>
        </p:txBody>
      </p:sp>
      <p:sp>
        <p:nvSpPr>
          <p:cNvPr id="216" name="Google Shape;216;p23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76200" y="1219200"/>
            <a:ext cx="8686800" cy="222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800" u="none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r>
              <a:rPr lang="en-US" sz="280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revolutionized many aspects of our daily lives. It has affected the way we do business as well as the way we spend our leisure time. The Internet is a communication system that has brought a wealth of information to our fingertips and organized it for our use. </a:t>
            </a:r>
            <a:endParaRPr dirty="0"/>
          </a:p>
        </p:txBody>
      </p:sp>
      <p:sp>
        <p:nvSpPr>
          <p:cNvPr id="218" name="Google Shape;218;p23"/>
          <p:cNvSpPr txBox="1"/>
          <p:nvPr/>
        </p:nvSpPr>
        <p:spPr>
          <a:xfrm>
            <a:off x="228600" y="5045075"/>
            <a:ext cx="74676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 of the Internet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Service Providers (ISPs)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239712" y="4511675"/>
            <a:ext cx="486727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lang="en-US" sz="2800" b="1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228600" y="195262"/>
            <a:ext cx="62579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1-1   </a:t>
            </a:r>
            <a:r>
              <a:rPr lang="en-US" sz="2800" b="1" i="0" u="none" dirty="0" smtClean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COMMUNICATIONS</a:t>
            </a:r>
            <a:endParaRPr sz="2800" dirty="0"/>
          </a:p>
        </p:txBody>
      </p:sp>
      <p:sp>
        <p:nvSpPr>
          <p:cNvPr id="41" name="Google Shape;41;p6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76200" y="990600"/>
            <a:ext cx="8610600" cy="2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400" u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The term </a:t>
            </a:r>
            <a:r>
              <a:rPr lang="en-US" sz="2400" u="none" dirty="0">
                <a:solidFill>
                  <a:schemeClr val="hlink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telecommunication</a:t>
            </a:r>
            <a:r>
              <a:rPr lang="en-US" sz="2400" u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 means communication at a distance. The word </a:t>
            </a:r>
            <a:r>
              <a:rPr lang="en-US" sz="2400" u="none" dirty="0">
                <a:solidFill>
                  <a:schemeClr val="hlink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data</a:t>
            </a:r>
            <a:r>
              <a:rPr lang="en-US" sz="2400" u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 refers to information presented in whatever form is agreed upon by the parties creating and using the data. </a:t>
            </a:r>
            <a:r>
              <a:rPr lang="en-US" sz="2400" u="none" dirty="0">
                <a:solidFill>
                  <a:schemeClr val="hlink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Data communications</a:t>
            </a:r>
            <a:r>
              <a:rPr lang="en-US" sz="2400" u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 are the exchange of data between two devices via some form of transmission medium such as a wire cable. 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28600" y="5048250"/>
            <a:ext cx="67818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78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8"/>
              <a:buFont typeface="Noto Sans Symbols"/>
              <a:buChar char="▪"/>
            </a:pPr>
            <a:r>
              <a:rPr lang="en-US" sz="2000" b="1" i="0" u="none" dirty="0">
                <a:solidFill>
                  <a:srgbClr val="0033CC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 Components of a data communications system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0" marR="0" lvl="0" indent="-178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8"/>
              <a:buFont typeface="Noto Sans Symbols"/>
              <a:buChar char="▪"/>
            </a:pPr>
            <a:r>
              <a:rPr lang="en-US" sz="2000" b="1" i="0" u="none" dirty="0">
                <a:solidFill>
                  <a:srgbClr val="0033CC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 Data Flow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239712" y="4572000"/>
            <a:ext cx="486727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lang="en-US" sz="2800" b="1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cxnSp>
        <p:nvCxnSpPr>
          <p:cNvPr id="225" name="Google Shape;225;p24"/>
          <p:cNvCxnSpPr/>
          <p:nvPr/>
        </p:nvCxnSpPr>
        <p:spPr>
          <a:xfrm>
            <a:off x="152400" y="762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6" name="Google Shape;226;p24"/>
          <p:cNvCxnSpPr/>
          <p:nvPr/>
        </p:nvCxnSpPr>
        <p:spPr>
          <a:xfrm>
            <a:off x="152400" y="9144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7" name="Google Shape;227;p24"/>
          <p:cNvSpPr txBox="1"/>
          <p:nvPr/>
        </p:nvSpPr>
        <p:spPr>
          <a:xfrm>
            <a:off x="304800" y="304800"/>
            <a:ext cx="61134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1.13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organization of the Internet</a:t>
            </a:r>
            <a:endParaRPr/>
          </a:p>
        </p:txBody>
      </p:sp>
      <p:cxnSp>
        <p:nvCxnSpPr>
          <p:cNvPr id="228" name="Google Shape;228;p24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8462" y="1095375"/>
            <a:ext cx="5494337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28600" y="152400"/>
            <a:ext cx="35829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1-4   PROTOCOLS</a:t>
            </a:r>
            <a:endParaRPr dirty="0"/>
          </a:p>
        </p:txBody>
      </p:sp>
      <p:sp>
        <p:nvSpPr>
          <p:cNvPr id="237" name="Google Shape;237;p25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228600" y="1082675"/>
            <a:ext cx="8686800" cy="222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protocol is synonymous with rule. It consists of a set of rules that govern data communications. It determines what is communicated, how it is communicated and when it is communicated. The key elements of a protocol are syntax, semantics and timing</a:t>
            </a:r>
            <a:endParaRPr dirty="0"/>
          </a:p>
        </p:txBody>
      </p:sp>
      <p:sp>
        <p:nvSpPr>
          <p:cNvPr id="239" name="Google Shape;239;p25"/>
          <p:cNvSpPr txBox="1"/>
          <p:nvPr/>
        </p:nvSpPr>
        <p:spPr>
          <a:xfrm>
            <a:off x="228600" y="4495800"/>
            <a:ext cx="74676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78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8"/>
              <a:buFont typeface="Noto Sans Symbols"/>
              <a:buChar char="▪"/>
            </a:pP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Syntax</a:t>
            </a:r>
            <a:endParaRPr/>
          </a:p>
          <a:p>
            <a:pPr marL="0" marR="0" lvl="0" indent="-178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8"/>
              <a:buFont typeface="Noto Sans Symbols"/>
              <a:buChar char="▪"/>
            </a:pP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Semantics</a:t>
            </a:r>
            <a:endParaRPr/>
          </a:p>
          <a:p>
            <a:pPr marL="0" marR="0" lvl="0" indent="-178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8"/>
              <a:buFont typeface="Noto Sans Symbols"/>
              <a:buChar char="▪"/>
            </a:pPr>
            <a:r>
              <a:rPr lang="en-US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Timing</a:t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239712" y="3962400"/>
            <a:ext cx="486727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lang="en-US" sz="2800" b="1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cxnSp>
        <p:nvCxnSpPr>
          <p:cNvPr id="246" name="Google Shape;246;p26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7" name="Google Shape;247;p26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8" name="Google Shape;248;p26"/>
          <p:cNvSpPr txBox="1"/>
          <p:nvPr/>
        </p:nvSpPr>
        <p:spPr>
          <a:xfrm>
            <a:off x="304800" y="361950"/>
            <a:ext cx="42354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of a Protocol</a:t>
            </a:r>
            <a:endParaRPr/>
          </a:p>
        </p:txBody>
      </p:sp>
      <p:cxnSp>
        <p:nvCxnSpPr>
          <p:cNvPr id="249" name="Google Shape;249;p2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50" name="Google Shape;250;p26"/>
          <p:cNvSpPr txBox="1"/>
          <p:nvPr/>
        </p:nvSpPr>
        <p:spPr>
          <a:xfrm>
            <a:off x="457200" y="1524000"/>
            <a:ext cx="7315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or format of the data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how to read the bits - field delineation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Interprets the meaning of the bits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 which fields define what action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data should be sent and what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at which data should be sent or speed at which it is being received.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cxnSp>
        <p:nvCxnSpPr>
          <p:cNvPr id="50" name="Google Shape;50;p7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1" name="Google Shape;51;p7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2" name="Google Shape;52;p7"/>
          <p:cNvSpPr txBox="1"/>
          <p:nvPr/>
        </p:nvSpPr>
        <p:spPr>
          <a:xfrm>
            <a:off x="304800" y="381000"/>
            <a:ext cx="746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1.1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a data communication system</a:t>
            </a:r>
            <a:endParaRPr/>
          </a:p>
        </p:txBody>
      </p:sp>
      <p:cxnSp>
        <p:nvCxnSpPr>
          <p:cNvPr id="53" name="Google Shape;53;p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4" name="Google Shape;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637" y="2593975"/>
            <a:ext cx="7065962" cy="18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cxnSp>
        <p:nvCxnSpPr>
          <p:cNvPr id="60" name="Google Shape;60;p8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1" name="Google Shape;61;p8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2" name="Google Shape;62;p8"/>
          <p:cNvSpPr txBox="1"/>
          <p:nvPr/>
        </p:nvSpPr>
        <p:spPr>
          <a:xfrm>
            <a:off x="304800" y="381000"/>
            <a:ext cx="68008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1.2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(simplex, half-duplex, and full-duplex)</a:t>
            </a:r>
            <a:endParaRPr/>
          </a:p>
        </p:txBody>
      </p:sp>
      <p:cxnSp>
        <p:nvCxnSpPr>
          <p:cNvPr id="63" name="Google Shape;63;p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171575"/>
            <a:ext cx="6489700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228600" y="152400"/>
            <a:ext cx="34242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1-2   NETWORKS</a:t>
            </a:r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228600" y="1219200"/>
            <a:ext cx="861060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400" u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A </a:t>
            </a:r>
            <a:r>
              <a:rPr lang="en-US" sz="2400" u="none" dirty="0">
                <a:solidFill>
                  <a:schemeClr val="hlink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network</a:t>
            </a:r>
            <a:r>
              <a:rPr lang="en-US" sz="2400" u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 is a set of devices (often referred to as </a:t>
            </a:r>
            <a:r>
              <a:rPr lang="en-US" sz="2400" u="none" dirty="0">
                <a:solidFill>
                  <a:schemeClr val="hlink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nodes</a:t>
            </a:r>
            <a:r>
              <a:rPr lang="en-US" sz="2400" u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) connected by communication </a:t>
            </a:r>
            <a:r>
              <a:rPr lang="en-US" sz="2400" u="none" dirty="0">
                <a:solidFill>
                  <a:schemeClr val="hlink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links</a:t>
            </a:r>
            <a:r>
              <a:rPr lang="en-US" sz="2400" u="none" dirty="0">
                <a:solidFill>
                  <a:schemeClr val="dk1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. A node can be a computer, printer, or any other device capable of sending and/or receiving data generated by other nodes on the network. A link can be a cable, air, optical fiber, or any medium which can transport a signal carrying information.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304800" y="4876800"/>
            <a:ext cx="76962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78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8"/>
              <a:buFont typeface="Noto Sans Symbols"/>
              <a:buChar char="▪"/>
            </a:pPr>
            <a:r>
              <a:rPr lang="en-US" sz="2400" b="1" i="0" u="none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Network Criteria</a:t>
            </a:r>
            <a:endParaRPr dirty="0"/>
          </a:p>
          <a:p>
            <a:pPr marL="0" marR="0" lvl="0" indent="-178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8"/>
              <a:buFont typeface="Noto Sans Symbols"/>
              <a:buChar char="▪"/>
            </a:pPr>
            <a:r>
              <a:rPr lang="en-US" sz="2400" b="1" i="0" u="none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Physical Structures</a:t>
            </a:r>
            <a:endParaRPr dirty="0"/>
          </a:p>
          <a:p>
            <a:pPr marL="0" marR="0" lvl="0" indent="-1783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8"/>
              <a:buFont typeface="Noto Sans Symbols"/>
              <a:buChar char="▪"/>
            </a:pPr>
            <a:r>
              <a:rPr lang="en-US" sz="2400" b="1" i="0" u="none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Categories of Networks</a:t>
            </a:r>
            <a:endParaRPr dirty="0"/>
          </a:p>
        </p:txBody>
      </p:sp>
      <p:sp>
        <p:nvSpPr>
          <p:cNvPr id="75" name="Google Shape;75;p9"/>
          <p:cNvSpPr txBox="1"/>
          <p:nvPr/>
        </p:nvSpPr>
        <p:spPr>
          <a:xfrm>
            <a:off x="304800" y="4343400"/>
            <a:ext cx="486727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lang="en-US" sz="2800" b="1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Google Shape;82;p10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3" name="Google Shape;83;p10"/>
          <p:cNvSpPr txBox="1"/>
          <p:nvPr/>
        </p:nvSpPr>
        <p:spPr>
          <a:xfrm>
            <a:off x="304800" y="361950"/>
            <a:ext cx="31972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Criteria</a:t>
            </a:r>
            <a:endParaRPr sz="2800" dirty="0"/>
          </a:p>
        </p:txBody>
      </p:sp>
      <p:cxnSp>
        <p:nvCxnSpPr>
          <p:cNvPr id="84" name="Google Shape;84;p1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5" name="Google Shape;85;p10"/>
          <p:cNvSpPr txBox="1"/>
          <p:nvPr/>
        </p:nvSpPr>
        <p:spPr>
          <a:xfrm>
            <a:off x="457200" y="1524000"/>
            <a:ext cx="7315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1" i="0" u="none" strike="noStrike" cap="none" dirty="0">
                <a:solidFill>
                  <a:schemeClr val="folHlink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Performance</a:t>
            </a:r>
            <a:endParaRPr b="1" dirty="0">
              <a:latin typeface="Arial" pitchFamily="34" charset="0"/>
              <a:cs typeface="Arial" pitchFamily="34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 dirty="0">
                <a:solidFill>
                  <a:schemeClr val="folHlink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Depends on Network Elements</a:t>
            </a:r>
            <a:endParaRPr b="1" dirty="0">
              <a:latin typeface="Arial" pitchFamily="34" charset="0"/>
              <a:cs typeface="Arial" pitchFamily="34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 dirty="0">
                <a:solidFill>
                  <a:schemeClr val="folHlink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Measured in terms of Delay and Throughput</a:t>
            </a:r>
            <a:endParaRPr sz="2000" b="1" i="0" u="none" strike="noStrike" cap="none" dirty="0">
              <a:solidFill>
                <a:schemeClr val="folHlink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1" i="0" u="none" strike="noStrike" cap="none" dirty="0">
                <a:solidFill>
                  <a:schemeClr val="folHlink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Reliability</a:t>
            </a:r>
            <a:endParaRPr b="1" dirty="0">
              <a:latin typeface="Arial" pitchFamily="34" charset="0"/>
              <a:cs typeface="Arial" pitchFamily="34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 dirty="0">
                <a:solidFill>
                  <a:schemeClr val="folHlink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Failure rate of network components</a:t>
            </a:r>
            <a:endParaRPr b="1" dirty="0">
              <a:latin typeface="Arial" pitchFamily="34" charset="0"/>
              <a:cs typeface="Arial" pitchFamily="34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 dirty="0">
                <a:solidFill>
                  <a:schemeClr val="folHlink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Measured in terms of availability/robustness</a:t>
            </a:r>
            <a:endParaRPr sz="2000" b="1" i="0" u="none" strike="noStrike" cap="none" dirty="0">
              <a:solidFill>
                <a:schemeClr val="folHlink"/>
              </a:solidFill>
              <a:latin typeface="Arial" pitchFamily="34" charset="0"/>
              <a:ea typeface="Times New Roman"/>
              <a:cs typeface="Arial" pitchFamily="34" charset="0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1" i="0" u="none" strike="noStrike" cap="none" dirty="0">
                <a:solidFill>
                  <a:schemeClr val="folHlink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Security</a:t>
            </a:r>
            <a:endParaRPr b="1" dirty="0">
              <a:latin typeface="Arial" pitchFamily="34" charset="0"/>
              <a:cs typeface="Arial" pitchFamily="34" charset="0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 dirty="0">
                <a:solidFill>
                  <a:schemeClr val="folHlink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Data protection against corruption/loss of data due to:</a:t>
            </a:r>
            <a:endParaRPr b="1" dirty="0">
              <a:latin typeface="Arial" pitchFamily="34" charset="0"/>
              <a:cs typeface="Arial" pitchFamily="34" charset="0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</a:pPr>
            <a:r>
              <a:rPr lang="en-US" sz="1600" b="1" i="0" u="none" strike="noStrike" cap="none" dirty="0">
                <a:solidFill>
                  <a:schemeClr val="folHlink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Errors</a:t>
            </a:r>
            <a:endParaRPr b="1" dirty="0">
              <a:latin typeface="Arial" pitchFamily="34" charset="0"/>
              <a:cs typeface="Arial" pitchFamily="34" charset="0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</a:pPr>
            <a:r>
              <a:rPr lang="en-US" sz="1600" b="1" i="0" u="none" strike="noStrike" cap="none" dirty="0">
                <a:solidFill>
                  <a:schemeClr val="folHlink"/>
                </a:solidFill>
                <a:latin typeface="Arial" pitchFamily="34" charset="0"/>
                <a:ea typeface="Times New Roman"/>
                <a:cs typeface="Arial" pitchFamily="34" charset="0"/>
                <a:sym typeface="Times New Roman"/>
              </a:rPr>
              <a:t>Malicious users</a:t>
            </a:r>
            <a:endParaRPr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cxnSp>
        <p:nvCxnSpPr>
          <p:cNvPr id="92" name="Google Shape;92;p11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" name="Google Shape;93;p11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4" name="Google Shape;94;p11"/>
          <p:cNvSpPr txBox="1"/>
          <p:nvPr/>
        </p:nvSpPr>
        <p:spPr>
          <a:xfrm>
            <a:off x="304800" y="361950"/>
            <a:ext cx="36941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Structures</a:t>
            </a:r>
            <a:endParaRPr/>
          </a:p>
        </p:txBody>
      </p:sp>
      <p:cxnSp>
        <p:nvCxnSpPr>
          <p:cNvPr id="95" name="Google Shape;95;p1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6" name="Google Shape;96;p11"/>
          <p:cNvSpPr txBox="1"/>
          <p:nvPr/>
        </p:nvSpPr>
        <p:spPr>
          <a:xfrm>
            <a:off x="457200" y="1524000"/>
            <a:ext cx="7315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Connection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to Point - single transmitter and receiver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Multipoint - multiple recipients of single transmission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Topology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of devices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transmission - unicast, mulitcast, broadcast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cxnSp>
        <p:nvCxnSpPr>
          <p:cNvPr id="103" name="Google Shape;103;p12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104;p12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5" name="Google Shape;105;p12"/>
          <p:cNvSpPr txBox="1"/>
          <p:nvPr/>
        </p:nvSpPr>
        <p:spPr>
          <a:xfrm>
            <a:off x="304800" y="457200"/>
            <a:ext cx="70548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1.3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connections: point-to-point and multipoint</a:t>
            </a:r>
            <a:endParaRPr/>
          </a:p>
        </p:txBody>
      </p:sp>
      <p:cxnSp>
        <p:nvCxnSpPr>
          <p:cNvPr id="106" name="Google Shape;106;p1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7" name="Google Shape;10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762" y="1717675"/>
            <a:ext cx="6827837" cy="39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4" name="Google Shape;114;p13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5" name="Google Shape;115;p13"/>
          <p:cNvSpPr txBox="1"/>
          <p:nvPr/>
        </p:nvSpPr>
        <p:spPr>
          <a:xfrm>
            <a:off x="304800" y="381000"/>
            <a:ext cx="39989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1.4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of topology</a:t>
            </a:r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112" y="2317750"/>
            <a:ext cx="6389687" cy="21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636</Words>
  <Application>Microsoft Office PowerPoint</Application>
  <PresentationFormat>On-screen Show (4:3)</PresentationFormat>
  <Paragraphs>98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Times</vt:lpstr>
      <vt:lpstr>Noto Sans Symbols</vt:lpstr>
      <vt:lpstr>Tahoma</vt:lpstr>
      <vt:lpstr>Blends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7</cp:revision>
  <dcterms:modified xsi:type="dcterms:W3CDTF">2021-05-20T04:09:18Z</dcterms:modified>
</cp:coreProperties>
</file>