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7"/>
  </p:notesMasterIdLst>
  <p:sldIdLst>
    <p:sldId id="975" r:id="rId2"/>
    <p:sldId id="925" r:id="rId3"/>
    <p:sldId id="973" r:id="rId4"/>
    <p:sldId id="927" r:id="rId5"/>
    <p:sldId id="895" r:id="rId6"/>
    <p:sldId id="900" r:id="rId7"/>
    <p:sldId id="866" r:id="rId8"/>
    <p:sldId id="867" r:id="rId9"/>
    <p:sldId id="868" r:id="rId10"/>
    <p:sldId id="869" r:id="rId11"/>
    <p:sldId id="870" r:id="rId12"/>
    <p:sldId id="876" r:id="rId13"/>
    <p:sldId id="879" r:id="rId14"/>
    <p:sldId id="880" r:id="rId15"/>
    <p:sldId id="881" r:id="rId16"/>
    <p:sldId id="882" r:id="rId17"/>
    <p:sldId id="883" r:id="rId18"/>
    <p:sldId id="884" r:id="rId19"/>
    <p:sldId id="928" r:id="rId20"/>
    <p:sldId id="930" r:id="rId21"/>
    <p:sldId id="931" r:id="rId22"/>
    <p:sldId id="932" r:id="rId23"/>
    <p:sldId id="933" r:id="rId24"/>
    <p:sldId id="934" r:id="rId25"/>
    <p:sldId id="935" r:id="rId26"/>
    <p:sldId id="936" r:id="rId27"/>
    <p:sldId id="937" r:id="rId28"/>
    <p:sldId id="938" r:id="rId29"/>
    <p:sldId id="939" r:id="rId30"/>
    <p:sldId id="940" r:id="rId31"/>
    <p:sldId id="941" r:id="rId32"/>
    <p:sldId id="942" r:id="rId33"/>
    <p:sldId id="950" r:id="rId34"/>
    <p:sldId id="947" r:id="rId35"/>
    <p:sldId id="948" r:id="rId36"/>
  </p:sldIdLst>
  <p:sldSz cx="9144000" cy="6858000" type="screen4x3"/>
  <p:notesSz cx="6858000" cy="9144000"/>
  <p:defaultTextStyle>
    <a:defPPr>
      <a:defRPr lang="en-US"/>
    </a:defPPr>
    <a:lvl1pPr algn="l" rtl="0" eaLnBrk="0" fontAlgn="base" hangingPunct="0">
      <a:spcBef>
        <a:spcPct val="0"/>
      </a:spcBef>
      <a:spcAft>
        <a:spcPct val="0"/>
      </a:spcAft>
      <a:defRPr b="1" i="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b="1" i="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b="1" i="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b="1" i="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b="1" i="1" kern="1200">
        <a:solidFill>
          <a:schemeClr val="tx1"/>
        </a:solidFill>
        <a:latin typeface="Times New Roman" pitchFamily="18" charset="0"/>
        <a:ea typeface="+mn-ea"/>
        <a:cs typeface="+mn-cs"/>
      </a:defRPr>
    </a:lvl5pPr>
    <a:lvl6pPr marL="2286000" algn="l" defTabSz="914400" rtl="0" eaLnBrk="1" latinLnBrk="0" hangingPunct="1">
      <a:defRPr b="1" i="1" kern="1200">
        <a:solidFill>
          <a:schemeClr val="tx1"/>
        </a:solidFill>
        <a:latin typeface="Times New Roman" pitchFamily="18" charset="0"/>
        <a:ea typeface="+mn-ea"/>
        <a:cs typeface="+mn-cs"/>
      </a:defRPr>
    </a:lvl6pPr>
    <a:lvl7pPr marL="2743200" algn="l" defTabSz="914400" rtl="0" eaLnBrk="1" latinLnBrk="0" hangingPunct="1">
      <a:defRPr b="1" i="1" kern="1200">
        <a:solidFill>
          <a:schemeClr val="tx1"/>
        </a:solidFill>
        <a:latin typeface="Times New Roman" pitchFamily="18" charset="0"/>
        <a:ea typeface="+mn-ea"/>
        <a:cs typeface="+mn-cs"/>
      </a:defRPr>
    </a:lvl7pPr>
    <a:lvl8pPr marL="3200400" algn="l" defTabSz="914400" rtl="0" eaLnBrk="1" latinLnBrk="0" hangingPunct="1">
      <a:defRPr b="1" i="1" kern="1200">
        <a:solidFill>
          <a:schemeClr val="tx1"/>
        </a:solidFill>
        <a:latin typeface="Times New Roman" pitchFamily="18" charset="0"/>
        <a:ea typeface="+mn-ea"/>
        <a:cs typeface="+mn-cs"/>
      </a:defRPr>
    </a:lvl8pPr>
    <a:lvl9pPr marL="3657600" algn="l" defTabSz="914400" rtl="0" eaLnBrk="1" latinLnBrk="0" hangingPunct="1">
      <a:defRPr b="1" i="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00FF"/>
    <a:srgbClr val="00CC00"/>
    <a:srgbClr val="FFCCFF"/>
    <a:srgbClr val="66FF33"/>
    <a:srgbClr val="660066"/>
    <a:srgbClr val="D9EC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34" autoAdjust="0"/>
    <p:restoredTop sz="96953" autoAdjust="0"/>
  </p:normalViewPr>
  <p:slideViewPr>
    <p:cSldViewPr>
      <p:cViewPr varScale="1">
        <p:scale>
          <a:sx n="80" d="100"/>
          <a:sy n="80" d="100"/>
        </p:scale>
        <p:origin x="162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91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i="0"/>
            </a:lvl1pPr>
          </a:lstStyle>
          <a:p>
            <a:pPr>
              <a:defRPr/>
            </a:pPr>
            <a:endParaRPr lang="en-US"/>
          </a:p>
        </p:txBody>
      </p:sp>
      <p:sp>
        <p:nvSpPr>
          <p:cNvPr id="68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a:lvl1pPr>
          </a:lstStyle>
          <a:p>
            <a:pPr>
              <a:defRPr/>
            </a:pPr>
            <a:endParaRPr lang="en-US"/>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8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i="0"/>
            </a:lvl1pPr>
          </a:lstStyle>
          <a:p>
            <a:pPr>
              <a:defRPr/>
            </a:pPr>
            <a:endParaRPr lang="en-US"/>
          </a:p>
        </p:txBody>
      </p:sp>
      <p:sp>
        <p:nvSpPr>
          <p:cNvPr id="68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i="0" smtClean="0"/>
            </a:lvl1pPr>
          </a:lstStyle>
          <a:p>
            <a:pPr>
              <a:defRPr/>
            </a:pPr>
            <a:fld id="{45557117-A027-4A4D-B75F-D2B51790FB4A}" type="slidenum">
              <a:rPr lang="en-US"/>
              <a:pPr>
                <a:defRPr/>
              </a:pPr>
              <a:t>‹#›</a:t>
            </a:fld>
            <a:endParaRPr lang="en-US"/>
          </a:p>
        </p:txBody>
      </p:sp>
    </p:spTree>
    <p:extLst>
      <p:ext uri="{BB962C8B-B14F-4D97-AF65-F5344CB8AC3E}">
        <p14:creationId xmlns:p14="http://schemas.microsoft.com/office/powerpoint/2010/main" val="18207381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6A078479-874A-4C6A-830E-48023ABE0D79}" type="slidenum">
              <a:rPr lang="en-US" b="0" i="0" smtClean="0"/>
              <a:pPr/>
              <a:t>1</a:t>
            </a:fld>
            <a:endParaRPr lang="en-US" b="0" i="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42405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2708714E-E53D-4472-ABCA-61F639BF4E9C}" type="slidenum">
              <a:rPr lang="en-US" b="0" i="0"/>
              <a:pPr/>
              <a:t>10</a:t>
            </a:fld>
            <a:endParaRPr lang="en-US" b="0" i="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27495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CAC2EB8E-D6E5-4A95-81DD-9B8BD7A53AB6}" type="slidenum">
              <a:rPr lang="en-US" b="0" i="0"/>
              <a:pPr/>
              <a:t>11</a:t>
            </a:fld>
            <a:endParaRPr lang="en-US" b="0" i="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102320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0C5F4B0C-FE78-4136-A056-90941854A888}" type="slidenum">
              <a:rPr lang="en-US" sz="1200" b="0" i="0"/>
              <a:pPr algn="r" eaLnBrk="1" hangingPunct="1"/>
              <a:t>12</a:t>
            </a:fld>
            <a:endParaRPr lang="en-US" sz="1200" b="0" i="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06111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812A48FF-9CB9-4513-9326-246AF6FAEF99}" type="slidenum">
              <a:rPr lang="en-US" b="0" i="0"/>
              <a:pPr/>
              <a:t>13</a:t>
            </a:fld>
            <a:endParaRPr lang="en-US" b="0" i="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669911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40F02479-1351-457B-830F-94E7BA26C4E2}" type="slidenum">
              <a:rPr lang="en-US" b="0" i="0"/>
              <a:pPr/>
              <a:t>14</a:t>
            </a:fld>
            <a:endParaRPr lang="en-US" b="0" i="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55375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30763093-475B-4C38-921F-E0C8525E8EB5}" type="slidenum">
              <a:rPr lang="en-US" b="0" i="0"/>
              <a:pPr/>
              <a:t>15</a:t>
            </a:fld>
            <a:endParaRPr lang="en-US" b="0" i="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57303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4D9C44ED-DD10-48EA-94A3-7C809D02DC60}" type="slidenum">
              <a:rPr lang="en-US" b="0" i="0"/>
              <a:pPr/>
              <a:t>16</a:t>
            </a:fld>
            <a:endParaRPr lang="en-US" b="0" i="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77310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46DC4F33-3A46-4C30-A759-94582E3A4B59}" type="slidenum">
              <a:rPr lang="en-US" b="0" i="0"/>
              <a:pPr/>
              <a:t>17</a:t>
            </a:fld>
            <a:endParaRPr lang="en-US" b="0" i="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342188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80E2CE7F-70A5-4F22-931A-7C47F452C2EB}" type="slidenum">
              <a:rPr lang="en-US" b="0" i="0"/>
              <a:pPr/>
              <a:t>18</a:t>
            </a:fld>
            <a:endParaRPr lang="en-US" b="0" i="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204779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C2802A3C-4ABD-4088-A4E8-A1AA2C24A76F}" type="slidenum">
              <a:rPr lang="en-US" b="0" i="0"/>
              <a:pPr/>
              <a:t>19</a:t>
            </a:fld>
            <a:endParaRPr lang="en-US" b="0" i="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86024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0AD17E47-219F-4CED-80FD-BF26A04A4E7E}" type="slidenum">
              <a:rPr lang="en-US" sz="1200" b="0" i="0"/>
              <a:pPr algn="r" eaLnBrk="1" hangingPunct="1"/>
              <a:t>2</a:t>
            </a:fld>
            <a:endParaRPr lang="en-US" sz="1200" b="0" i="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583799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4E19D8D9-48C8-48C0-943E-6E51931520D5}" type="slidenum">
              <a:rPr lang="en-US" b="0" i="0"/>
              <a:pPr/>
              <a:t>20</a:t>
            </a:fld>
            <a:endParaRPr lang="en-US" b="0" i="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082719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9CDE0557-880A-4A95-8DDC-9B033FF5C090}" type="slidenum">
              <a:rPr lang="en-US" b="0" i="0"/>
              <a:pPr/>
              <a:t>21</a:t>
            </a:fld>
            <a:endParaRPr lang="en-US" b="0" i="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956470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11CB85E1-0416-4622-A87A-C29BD35916E1}" type="slidenum">
              <a:rPr lang="en-US" b="0" i="0"/>
              <a:pPr/>
              <a:t>22</a:t>
            </a:fld>
            <a:endParaRPr lang="en-US" b="0" i="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580784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519A37BA-ED18-42D3-B5AC-7210DB441362}" type="slidenum">
              <a:rPr lang="en-US" b="0" i="0"/>
              <a:pPr/>
              <a:t>23</a:t>
            </a:fld>
            <a:endParaRPr lang="en-US" b="0" i="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564924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63C11CB7-B5FF-46A1-A85F-5C4144F7327B}" type="slidenum">
              <a:rPr lang="en-US" b="0" i="0"/>
              <a:pPr/>
              <a:t>24</a:t>
            </a:fld>
            <a:endParaRPr lang="en-US" b="0" i="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98432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B97270F0-C666-4A90-8CCE-0CF492C9F165}" type="slidenum">
              <a:rPr lang="en-US" b="0" i="0"/>
              <a:pPr/>
              <a:t>25</a:t>
            </a:fld>
            <a:endParaRPr lang="en-US" b="0" i="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257834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BED44E83-244B-4C75-8AD4-5342B59FD93E}" type="slidenum">
              <a:rPr lang="en-US" b="0" i="0"/>
              <a:pPr/>
              <a:t>26</a:t>
            </a:fld>
            <a:endParaRPr lang="en-US" b="0" i="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895754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1EBEE1AE-254C-4EA5-B02D-A2A5A6D4A9B6}" type="slidenum">
              <a:rPr lang="en-US" b="0" i="0"/>
              <a:pPr/>
              <a:t>27</a:t>
            </a:fld>
            <a:endParaRPr lang="en-US" b="0" i="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1979737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0A42B87B-5E21-4EE5-B0DD-88A83B2F6C56}" type="slidenum">
              <a:rPr lang="en-US" b="0" i="0"/>
              <a:pPr/>
              <a:t>28</a:t>
            </a:fld>
            <a:endParaRPr lang="en-US" b="0" i="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8041790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9EAB9C75-775D-4F0F-AEFD-C8ABEF0082F7}" type="slidenum">
              <a:rPr lang="en-US" b="0" i="0"/>
              <a:pPr/>
              <a:t>29</a:t>
            </a:fld>
            <a:endParaRPr lang="en-US" b="0" i="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10430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07A94555-5040-4B8E-A32E-DD27DA9AE07D}" type="slidenum">
              <a:rPr lang="en-US" b="0" i="0"/>
              <a:pPr/>
              <a:t>3</a:t>
            </a:fld>
            <a:endParaRPr lang="en-US" b="0" i="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591223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526C3A01-3949-4DC0-B215-206A8E5184DE}" type="slidenum">
              <a:rPr lang="en-US" b="0" i="0"/>
              <a:pPr/>
              <a:t>30</a:t>
            </a:fld>
            <a:endParaRPr lang="en-US" b="0" i="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739535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2C422718-3E79-4365-8F9D-33DF901BEB8F}" type="slidenum">
              <a:rPr lang="en-US" b="0" i="0"/>
              <a:pPr/>
              <a:t>31</a:t>
            </a:fld>
            <a:endParaRPr lang="en-US" b="0" i="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989078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A39D448F-7ED1-4937-839E-07CC43327014}" type="slidenum">
              <a:rPr lang="en-US" b="0" i="0"/>
              <a:pPr/>
              <a:t>32</a:t>
            </a:fld>
            <a:endParaRPr lang="en-US" b="0" i="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02098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F772C607-C28A-4EF7-83D6-52077D219EF2}" type="slidenum">
              <a:rPr lang="en-US" b="0" i="0"/>
              <a:pPr/>
              <a:t>33</a:t>
            </a:fld>
            <a:endParaRPr lang="en-US" b="0" i="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872424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CEA50F08-61D8-4C5D-8066-2F161B62534F}" type="slidenum">
              <a:rPr lang="en-US" b="0" i="0"/>
              <a:pPr/>
              <a:t>34</a:t>
            </a:fld>
            <a:endParaRPr lang="en-US" b="0" i="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0873113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663393F6-C767-43AD-924C-E12B6C39FBA9}" type="slidenum">
              <a:rPr lang="en-US" b="0" i="0"/>
              <a:pPr/>
              <a:t>35</a:t>
            </a:fld>
            <a:endParaRPr lang="en-US" b="0" i="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963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FBC52828-C39F-4BC3-9931-44EAD2DBD8B7}" type="slidenum">
              <a:rPr lang="en-US" sz="1200" b="0" i="0"/>
              <a:pPr algn="r" eaLnBrk="1" hangingPunct="1"/>
              <a:t>4</a:t>
            </a:fld>
            <a:endParaRPr lang="en-US" sz="1200" b="0" i="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63611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FC9F3173-E1F7-450F-84F6-69A119A44CF7}" type="slidenum">
              <a:rPr lang="en-US" b="0" i="0"/>
              <a:pPr/>
              <a:t>5</a:t>
            </a:fld>
            <a:endParaRPr lang="en-US" b="0" i="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645408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45DEC25B-AD18-4D1D-9C73-2241DA8578CF}" type="slidenum">
              <a:rPr lang="en-US" b="0" i="0"/>
              <a:pPr/>
              <a:t>6</a:t>
            </a:fld>
            <a:endParaRPr lang="en-US" b="0" i="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251026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07A94555-5040-4B8E-A32E-DD27DA9AE07D}" type="slidenum">
              <a:rPr lang="en-US" b="0" i="0"/>
              <a:pPr/>
              <a:t>7</a:t>
            </a:fld>
            <a:endParaRPr lang="en-US" b="0" i="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174692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E7229D52-77B8-435B-A700-D73271F71211}" type="slidenum">
              <a:rPr lang="en-US" b="0" i="0"/>
              <a:pPr/>
              <a:t>8</a:t>
            </a:fld>
            <a:endParaRPr lang="en-US" b="0" i="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539690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18371E75-5CA3-44CA-91A2-243E410DA290}" type="slidenum">
              <a:rPr lang="en-US" b="0" i="0"/>
              <a:pPr/>
              <a:t>9</a:t>
            </a:fld>
            <a:endParaRPr lang="en-US" b="0" i="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101817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i="0">
                <a:solidFill>
                  <a:schemeClr val="bg2"/>
                </a:solidFill>
                <a:latin typeface="Tahoma" pitchFamily="34" charset="0"/>
              </a:defRPr>
            </a:lvl1pPr>
          </a:lstStyle>
          <a:p>
            <a:pPr>
              <a:defRPr/>
            </a:pPr>
            <a:endParaRPr lang="en-US"/>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i="0">
                <a:solidFill>
                  <a:schemeClr val="bg2"/>
                </a:solidFill>
                <a:latin typeface="+mn-lt"/>
              </a:defRPr>
            </a:lvl1pPr>
          </a:lstStyle>
          <a:p>
            <a:pPr>
              <a:defRPr/>
            </a:pPr>
            <a:endParaRPr lang="en-US"/>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smtClean="0">
                <a:solidFill>
                  <a:schemeClr val="bg2"/>
                </a:solidFill>
                <a:latin typeface="Tahoma" pitchFamily="34" charset="0"/>
              </a:defRPr>
            </a:lvl1pPr>
          </a:lstStyle>
          <a:p>
            <a:pPr>
              <a:defRPr/>
            </a:pPr>
            <a:fld id="{66BA6353-BE73-4FB2-8F8E-F4FBCED62DA1}" type="slidenum">
              <a:rPr lang="en-US"/>
              <a:pPr>
                <a:defRPr/>
              </a:pPr>
              <a:t>‹#›</a:t>
            </a:fld>
            <a:endParaRPr lang="en-US"/>
          </a:p>
        </p:txBody>
      </p:sp>
    </p:spTree>
    <p:extLst>
      <p:ext uri="{BB962C8B-B14F-4D97-AF65-F5344CB8AC3E}">
        <p14:creationId xmlns:p14="http://schemas.microsoft.com/office/powerpoint/2010/main" val="1373127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dirty="0" smtClean="0">
                <a:solidFill>
                  <a:srgbClr val="FF00FF"/>
                </a:solidFill>
              </a:rPr>
              <a:t>Slide- </a:t>
            </a:r>
            <a:r>
              <a:rPr lang="en-US" dirty="0" smtClean="0"/>
              <a:t>.</a:t>
            </a:r>
            <a:fld id="{FFE56F53-CF95-471A-9787-5BE75D9D5C45}" type="slidenum">
              <a:rPr lang="en-US" smtClean="0"/>
              <a:pPr>
                <a:defRPr/>
              </a:pPr>
              <a:t>‹#›</a:t>
            </a:fld>
            <a:endParaRPr lang="en-US" dirty="0"/>
          </a:p>
        </p:txBody>
      </p:sp>
    </p:spTree>
    <p:extLst>
      <p:ext uri="{BB962C8B-B14F-4D97-AF65-F5344CB8AC3E}">
        <p14:creationId xmlns:p14="http://schemas.microsoft.com/office/powerpoint/2010/main" val="2342852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dirty="0" smtClean="0">
                <a:solidFill>
                  <a:srgbClr val="FF00FF"/>
                </a:solidFill>
              </a:rPr>
              <a:t>Slide- </a:t>
            </a:r>
            <a:r>
              <a:rPr lang="en-US" dirty="0" smtClean="0"/>
              <a:t>.</a:t>
            </a:r>
            <a:fld id="{FFE56F53-CF95-471A-9787-5BE75D9D5C45}" type="slidenum">
              <a:rPr lang="en-US" smtClean="0"/>
              <a:pPr>
                <a:defRPr/>
              </a:pPr>
              <a:t>‹#›</a:t>
            </a:fld>
            <a:endParaRPr lang="en-US" dirty="0"/>
          </a:p>
        </p:txBody>
      </p:sp>
    </p:spTree>
    <p:extLst>
      <p:ext uri="{BB962C8B-B14F-4D97-AF65-F5344CB8AC3E}">
        <p14:creationId xmlns:p14="http://schemas.microsoft.com/office/powerpoint/2010/main" val="1420646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dirty="0" smtClean="0">
                <a:solidFill>
                  <a:srgbClr val="FF00FF"/>
                </a:solidFill>
              </a:rPr>
              <a:t>Slide- </a:t>
            </a:r>
            <a:r>
              <a:rPr lang="en-US" dirty="0" smtClean="0"/>
              <a:t>.</a:t>
            </a:r>
            <a:fld id="{FFE56F53-CF95-471A-9787-5BE75D9D5C45}" type="slidenum">
              <a:rPr lang="en-US" smtClean="0"/>
              <a:pPr>
                <a:defRPr/>
              </a:pPr>
              <a:t>‹#›</a:t>
            </a:fld>
            <a:endParaRPr lang="en-US" dirty="0" smtClean="0"/>
          </a:p>
        </p:txBody>
      </p:sp>
    </p:spTree>
    <p:extLst>
      <p:ext uri="{BB962C8B-B14F-4D97-AF65-F5344CB8AC3E}">
        <p14:creationId xmlns:p14="http://schemas.microsoft.com/office/powerpoint/2010/main" val="177942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dirty="0" smtClean="0">
                <a:solidFill>
                  <a:srgbClr val="FF00FF"/>
                </a:solidFill>
              </a:rPr>
              <a:t>Slide- </a:t>
            </a:r>
            <a:r>
              <a:rPr lang="en-US" dirty="0" smtClean="0"/>
              <a:t>.</a:t>
            </a:r>
            <a:fld id="{FFE56F53-CF95-471A-9787-5BE75D9D5C45}" type="slidenum">
              <a:rPr lang="en-US" smtClean="0"/>
              <a:pPr>
                <a:defRPr/>
              </a:pPr>
              <a:t>‹#›</a:t>
            </a:fld>
            <a:endParaRPr lang="en-US" dirty="0"/>
          </a:p>
        </p:txBody>
      </p:sp>
    </p:spTree>
    <p:extLst>
      <p:ext uri="{BB962C8B-B14F-4D97-AF65-F5344CB8AC3E}">
        <p14:creationId xmlns:p14="http://schemas.microsoft.com/office/powerpoint/2010/main" val="3103138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b="1"/>
            </a:lvl1pPr>
          </a:lstStyle>
          <a:p>
            <a:pPr>
              <a:defRPr/>
            </a:pPr>
            <a:r>
              <a:rPr lang="en-US" dirty="0" smtClean="0">
                <a:solidFill>
                  <a:srgbClr val="FF00FF"/>
                </a:solidFill>
              </a:rPr>
              <a:t>Slide- </a:t>
            </a:r>
            <a:r>
              <a:rPr lang="en-US" dirty="0" smtClean="0"/>
              <a:t>.</a:t>
            </a:r>
            <a:fld id="{FFE56F53-CF95-471A-9787-5BE75D9D5C45}" type="slidenum">
              <a:rPr lang="en-US" smtClean="0"/>
              <a:pPr>
                <a:defRPr/>
              </a:pPr>
              <a:t>‹#›</a:t>
            </a:fld>
            <a:endParaRPr lang="en-US" dirty="0"/>
          </a:p>
        </p:txBody>
      </p:sp>
    </p:spTree>
    <p:extLst>
      <p:ext uri="{BB962C8B-B14F-4D97-AF65-F5344CB8AC3E}">
        <p14:creationId xmlns:p14="http://schemas.microsoft.com/office/powerpoint/2010/main" val="349648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pPr>
              <a:defRPr/>
            </a:pPr>
            <a:r>
              <a:rPr lang="en-US" dirty="0" smtClean="0">
                <a:solidFill>
                  <a:srgbClr val="FF00FF"/>
                </a:solidFill>
              </a:rPr>
              <a:t>Slide- </a:t>
            </a:r>
            <a:r>
              <a:rPr lang="en-US" dirty="0" smtClean="0"/>
              <a:t>.</a:t>
            </a:r>
            <a:fld id="{FFE56F53-CF95-471A-9787-5BE75D9D5C45}" type="slidenum">
              <a:rPr lang="en-US" smtClean="0"/>
              <a:pPr>
                <a:defRPr/>
              </a:pPr>
              <a:t>‹#›</a:t>
            </a:fld>
            <a:endParaRPr lang="en-US" dirty="0"/>
          </a:p>
        </p:txBody>
      </p:sp>
    </p:spTree>
    <p:extLst>
      <p:ext uri="{BB962C8B-B14F-4D97-AF65-F5344CB8AC3E}">
        <p14:creationId xmlns:p14="http://schemas.microsoft.com/office/powerpoint/2010/main" val="4224057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r>
              <a:rPr lang="en-US" dirty="0" smtClean="0">
                <a:solidFill>
                  <a:srgbClr val="FF00FF"/>
                </a:solidFill>
              </a:rPr>
              <a:t>Slide- </a:t>
            </a:r>
            <a:r>
              <a:rPr lang="en-US" dirty="0" smtClean="0"/>
              <a:t>.</a:t>
            </a:r>
            <a:fld id="{FFE56F53-CF95-471A-9787-5BE75D9D5C45}" type="slidenum">
              <a:rPr lang="en-US" smtClean="0"/>
              <a:pPr>
                <a:defRPr/>
              </a:pPr>
              <a:t>‹#›</a:t>
            </a:fld>
            <a:endParaRPr lang="en-US" dirty="0"/>
          </a:p>
        </p:txBody>
      </p:sp>
    </p:spTree>
    <p:extLst>
      <p:ext uri="{BB962C8B-B14F-4D97-AF65-F5344CB8AC3E}">
        <p14:creationId xmlns:p14="http://schemas.microsoft.com/office/powerpoint/2010/main" val="2545590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305800" y="6543675"/>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defRPr/>
            </a:pPr>
            <a:r>
              <a:rPr lang="en-US" sz="1200" i="0" dirty="0" smtClean="0">
                <a:solidFill>
                  <a:srgbClr val="0000FF"/>
                </a:solidFill>
              </a:rPr>
              <a:t>IIT, JU</a:t>
            </a:r>
          </a:p>
        </p:txBody>
      </p:sp>
      <p:sp>
        <p:nvSpPr>
          <p:cNvPr id="3" name="TextBox 2"/>
          <p:cNvSpPr txBox="1"/>
          <p:nvPr userDrawn="1"/>
        </p:nvSpPr>
        <p:spPr>
          <a:xfrm>
            <a:off x="8832724" y="304800"/>
            <a:ext cx="369332" cy="6324600"/>
          </a:xfrm>
          <a:prstGeom prst="rect">
            <a:avLst/>
          </a:prstGeom>
          <a:noFill/>
        </p:spPr>
        <p:txBody>
          <a:bodyPr vert="vert270">
            <a:spAutoFit/>
          </a:bodyPr>
          <a:lstStyle/>
          <a:p>
            <a:pPr algn="ctr">
              <a:defRPr/>
            </a:pPr>
            <a:r>
              <a:rPr lang="en-US" sz="1200" i="0" dirty="0"/>
              <a:t>Prepared by: </a:t>
            </a:r>
            <a:r>
              <a:rPr lang="en-US" sz="1200" b="1" i="0" dirty="0">
                <a:solidFill>
                  <a:srgbClr val="FF0000"/>
                </a:solidFill>
              </a:rPr>
              <a:t>K M </a:t>
            </a:r>
            <a:r>
              <a:rPr lang="en-US" sz="1200" b="1" i="0" dirty="0" err="1">
                <a:solidFill>
                  <a:srgbClr val="FF0000"/>
                </a:solidFill>
              </a:rPr>
              <a:t>Akkas</a:t>
            </a:r>
            <a:r>
              <a:rPr lang="en-US" sz="1200" b="1" i="0" dirty="0">
                <a:solidFill>
                  <a:srgbClr val="FF0000"/>
                </a:solidFill>
              </a:rPr>
              <a:t> Ali</a:t>
            </a:r>
            <a:r>
              <a:rPr lang="en-US" sz="1200" i="0" dirty="0"/>
              <a:t>, Associate Professor, </a:t>
            </a:r>
            <a:r>
              <a:rPr lang="en-US" sz="1200" i="0" dirty="0">
                <a:solidFill>
                  <a:srgbClr val="3333FF"/>
                </a:solidFill>
              </a:rPr>
              <a:t>IIT, JU</a:t>
            </a:r>
          </a:p>
        </p:txBody>
      </p:sp>
      <p:sp>
        <p:nvSpPr>
          <p:cNvPr id="4" name="Rectangle 13"/>
          <p:cNvSpPr>
            <a:spLocks noGrp="1" noChangeArrowheads="1"/>
          </p:cNvSpPr>
          <p:nvPr>
            <p:ph type="sldNum" sz="quarter" idx="10"/>
          </p:nvPr>
        </p:nvSpPr>
        <p:spPr/>
        <p:txBody>
          <a:bodyPr/>
          <a:lstStyle>
            <a:lvl1pPr>
              <a:defRPr smtClean="0"/>
            </a:lvl1pPr>
          </a:lstStyle>
          <a:p>
            <a:pPr>
              <a:defRPr/>
            </a:pPr>
            <a:r>
              <a:rPr lang="en-US" dirty="0" smtClean="0">
                <a:solidFill>
                  <a:srgbClr val="FF00FF"/>
                </a:solidFill>
              </a:rPr>
              <a:t>Slide- </a:t>
            </a:r>
            <a:r>
              <a:rPr lang="en-US" dirty="0" smtClean="0"/>
              <a:t>.</a:t>
            </a:r>
            <a:fld id="{FFE56F53-CF95-471A-9787-5BE75D9D5C45}" type="slidenum">
              <a:rPr lang="en-US" smtClean="0"/>
              <a:pPr>
                <a:defRPr/>
              </a:pPr>
              <a:t>‹#›</a:t>
            </a:fld>
            <a:endParaRPr lang="en-US" dirty="0"/>
          </a:p>
        </p:txBody>
      </p:sp>
    </p:spTree>
    <p:extLst>
      <p:ext uri="{BB962C8B-B14F-4D97-AF65-F5344CB8AC3E}">
        <p14:creationId xmlns:p14="http://schemas.microsoft.com/office/powerpoint/2010/main" val="671779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dirty="0" smtClean="0">
                <a:solidFill>
                  <a:srgbClr val="FF00FF"/>
                </a:solidFill>
              </a:rPr>
              <a:t>Slide- </a:t>
            </a:r>
            <a:r>
              <a:rPr lang="en-US" dirty="0" smtClean="0"/>
              <a:t>.</a:t>
            </a:r>
            <a:fld id="{FFE56F53-CF95-471A-9787-5BE75D9D5C45}" type="slidenum">
              <a:rPr lang="en-US" smtClean="0"/>
              <a:pPr>
                <a:defRPr/>
              </a:pPr>
              <a:t>‹#›</a:t>
            </a:fld>
            <a:endParaRPr lang="en-US" dirty="0"/>
          </a:p>
        </p:txBody>
      </p:sp>
    </p:spTree>
    <p:extLst>
      <p:ext uri="{BB962C8B-B14F-4D97-AF65-F5344CB8AC3E}">
        <p14:creationId xmlns:p14="http://schemas.microsoft.com/office/powerpoint/2010/main" val="54164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dirty="0" smtClean="0">
                <a:solidFill>
                  <a:srgbClr val="FF00FF"/>
                </a:solidFill>
              </a:rPr>
              <a:t>Slide- </a:t>
            </a:r>
            <a:r>
              <a:rPr lang="en-US" dirty="0" smtClean="0"/>
              <a:t>.</a:t>
            </a:r>
            <a:fld id="{FFE56F53-CF95-471A-9787-5BE75D9D5C45}" type="slidenum">
              <a:rPr lang="en-US" smtClean="0"/>
              <a:pPr>
                <a:defRPr/>
              </a:pPr>
              <a:t>‹#›</a:t>
            </a:fld>
            <a:endParaRPr lang="en-US" dirty="0"/>
          </a:p>
        </p:txBody>
      </p:sp>
    </p:spTree>
    <p:extLst>
      <p:ext uri="{BB962C8B-B14F-4D97-AF65-F5344CB8AC3E}">
        <p14:creationId xmlns:p14="http://schemas.microsoft.com/office/powerpoint/2010/main" val="1927022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i="0" smtClean="0">
                <a:latin typeface="Arial" charset="0"/>
              </a:defRPr>
            </a:lvl1pPr>
          </a:lstStyle>
          <a:p>
            <a:pPr>
              <a:defRPr/>
            </a:pPr>
            <a:r>
              <a:rPr lang="en-US" dirty="0" smtClean="0">
                <a:solidFill>
                  <a:srgbClr val="FF00FF"/>
                </a:solidFill>
              </a:rPr>
              <a:t>Slide- </a:t>
            </a:r>
            <a:r>
              <a:rPr lang="en-US" dirty="0" smtClean="0"/>
              <a:t>.</a:t>
            </a:r>
            <a:fld id="{FFE56F53-CF95-471A-9787-5BE75D9D5C45}" type="slidenum">
              <a:rPr lang="en-US" smtClean="0"/>
              <a:pPr>
                <a:defRPr/>
              </a:pPr>
              <a:t>‹#›</a:t>
            </a:fld>
            <a:endParaRPr lang="en-US" dirty="0" smtClean="0"/>
          </a:p>
        </p:txBody>
      </p:sp>
    </p:spTree>
  </p:cSld>
  <p:clrMap bg1="lt1" tx1="dk1" bg2="lt2" tx2="dk2" accent1="accent1" accent2="accent2" accent3="accent3" accent4="accent4" accent5="accent5" accent6="accent6" hlink="hlink" folHlink="folHlink"/>
  <p:sldLayoutIdLst>
    <p:sldLayoutId id="2147484257" r:id="rId1"/>
    <p:sldLayoutId id="2147484248" r:id="rId2"/>
    <p:sldLayoutId id="2147484249" r:id="rId3"/>
    <p:sldLayoutId id="2147484250" r:id="rId4"/>
    <p:sldLayoutId id="2147484251" r:id="rId5"/>
    <p:sldLayoutId id="2147484252" r:id="rId6"/>
    <p:sldLayoutId id="2147484258" r:id="rId7"/>
    <p:sldLayoutId id="2147484253" r:id="rId8"/>
    <p:sldLayoutId id="2147484254" r:id="rId9"/>
    <p:sldLayoutId id="2147484255" r:id="rId10"/>
    <p:sldLayoutId id="2147484256"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5.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0.wmf"/></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3329"/>
            <a:ext cx="914400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2"/>
          <p:cNvSpPr>
            <a:spLocks noChangeArrowheads="1"/>
          </p:cNvSpPr>
          <p:nvPr/>
        </p:nvSpPr>
        <p:spPr bwMode="auto">
          <a:xfrm>
            <a:off x="-76200" y="2821169"/>
            <a:ext cx="933904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lnSpc>
                <a:spcPct val="80000"/>
              </a:lnSpc>
            </a:pPr>
            <a:r>
              <a:rPr lang="en-US" sz="2700" i="0" dirty="0" smtClean="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rPr>
              <a:t>ICT-4257: </a:t>
            </a:r>
            <a:r>
              <a:rPr lang="en-US" sz="2700" i="0" dirty="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rPr>
              <a:t>Cryptography and Network </a:t>
            </a:r>
            <a:r>
              <a:rPr lang="en-US" sz="2700" i="0" dirty="0" smtClean="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rPr>
              <a:t>Security</a:t>
            </a:r>
            <a:endParaRPr lang="en-US" sz="2700" i="0" dirty="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endParaRPr>
          </a:p>
          <a:p>
            <a:pPr algn="ctr">
              <a:lnSpc>
                <a:spcPct val="80000"/>
              </a:lnSpc>
            </a:pPr>
            <a:r>
              <a:rPr lang="en-US" sz="1500" dirty="0">
                <a:solidFill>
                  <a:srgbClr val="FF0000"/>
                </a:solidFill>
              </a:rPr>
              <a:t>for</a:t>
            </a:r>
            <a:r>
              <a:rPr lang="en-US" sz="3200" dirty="0">
                <a:solidFill>
                  <a:srgbClr val="00B050"/>
                </a:solidFill>
              </a:rPr>
              <a:t> </a:t>
            </a:r>
          </a:p>
          <a:p>
            <a:pPr algn="ctr">
              <a:lnSpc>
                <a:spcPct val="80000"/>
              </a:lnSpc>
            </a:pPr>
            <a:r>
              <a:rPr lang="en-US" sz="2000" i="0" dirty="0">
                <a:ln>
                  <a:solidFill>
                    <a:sysClr val="windowText" lastClr="000000"/>
                  </a:solidFill>
                </a:ln>
                <a:latin typeface="Arial Black" panose="020B0A04020102020204" pitchFamily="34" charset="0"/>
              </a:rPr>
              <a:t>4th Year 2nd Semester of </a:t>
            </a:r>
            <a:r>
              <a:rPr lang="en-US" sz="2000" i="0" dirty="0" err="1">
                <a:ln>
                  <a:solidFill>
                    <a:sysClr val="windowText" lastClr="000000"/>
                  </a:solidFill>
                </a:ln>
                <a:latin typeface="Arial Black" panose="020B0A04020102020204" pitchFamily="34" charset="0"/>
              </a:rPr>
              <a:t>B.Sc</a:t>
            </a:r>
            <a:r>
              <a:rPr lang="en-US" sz="2000" i="0" dirty="0">
                <a:ln>
                  <a:solidFill>
                    <a:sysClr val="windowText" lastClr="000000"/>
                  </a:solidFill>
                </a:ln>
                <a:latin typeface="Arial Black" panose="020B0A04020102020204" pitchFamily="34" charset="0"/>
              </a:rPr>
              <a:t> (Honors) in </a:t>
            </a:r>
            <a:r>
              <a:rPr lang="en-US" sz="2000" i="0" dirty="0" smtClean="0">
                <a:ln>
                  <a:solidFill>
                    <a:srgbClr val="FF0000"/>
                  </a:solidFill>
                </a:ln>
                <a:solidFill>
                  <a:srgbClr val="FF0000"/>
                </a:solidFill>
                <a:latin typeface="Arial Black" panose="020B0A04020102020204" pitchFamily="34" charset="0"/>
              </a:rPr>
              <a:t>ICT</a:t>
            </a:r>
            <a:endParaRPr lang="en-US" sz="2000" i="0" dirty="0">
              <a:ln>
                <a:solidFill>
                  <a:srgbClr val="FF0000"/>
                </a:solidFill>
              </a:ln>
              <a:solidFill>
                <a:srgbClr val="FF0000"/>
              </a:solidFill>
              <a:latin typeface="Arial Black" panose="020B0A04020102020204" pitchFamily="34" charset="0"/>
            </a:endParaRPr>
          </a:p>
        </p:txBody>
      </p:sp>
      <p:sp>
        <p:nvSpPr>
          <p:cNvPr id="5124" name="Rectangle 14"/>
          <p:cNvSpPr>
            <a:spLocks noChangeArrowheads="1"/>
          </p:cNvSpPr>
          <p:nvPr/>
        </p:nvSpPr>
        <p:spPr bwMode="auto">
          <a:xfrm>
            <a:off x="914400" y="4086407"/>
            <a:ext cx="7696200"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lnSpc>
                <a:spcPct val="90000"/>
              </a:lnSpc>
            </a:pPr>
            <a:r>
              <a:rPr lang="en-US" sz="2800" i="0" u="sng" dirty="0" smtClean="0">
                <a:ln w="19050">
                  <a:solidFill>
                    <a:srgbClr val="00B050"/>
                  </a:solidFill>
                </a:ln>
                <a:solidFill>
                  <a:srgbClr val="FFFF00"/>
                </a:solidFill>
                <a:latin typeface="Verdana" panose="020B0604030504040204" pitchFamily="34" charset="0"/>
                <a:ea typeface="Verdana" panose="020B0604030504040204" pitchFamily="34" charset="0"/>
                <a:cs typeface="Verdana" panose="020B0604030504040204" pitchFamily="34" charset="0"/>
              </a:rPr>
              <a:t>Lecture File:</a:t>
            </a:r>
            <a:r>
              <a:rPr lang="en-US" sz="2800" i="0" dirty="0" smtClean="0">
                <a:ln w="19050">
                  <a:solidFill>
                    <a:srgbClr val="00B050"/>
                  </a:solidFill>
                </a:ln>
                <a:solidFill>
                  <a:srgbClr val="FFFF00"/>
                </a:solidFill>
                <a:latin typeface="Verdana" panose="020B0604030504040204" pitchFamily="34" charset="0"/>
                <a:ea typeface="Verdana" panose="020B0604030504040204" pitchFamily="34" charset="0"/>
                <a:cs typeface="Verdana" panose="020B0604030504040204" pitchFamily="34" charset="0"/>
              </a:rPr>
              <a:t>  </a:t>
            </a:r>
            <a:r>
              <a:rPr lang="en-US" sz="2800" i="0" u="sng" dirty="0" smtClean="0">
                <a:solidFill>
                  <a:srgbClr val="FF0000"/>
                </a:solidFill>
                <a:latin typeface="Verdana" panose="020B0604030504040204" pitchFamily="34" charset="0"/>
                <a:ea typeface="Verdana" panose="020B0604030504040204" pitchFamily="34" charset="0"/>
                <a:cs typeface="Verdana" panose="020B0604030504040204" pitchFamily="34" charset="0"/>
              </a:rPr>
              <a:t>03</a:t>
            </a:r>
            <a:endParaRPr lang="en-US" sz="2800" i="0" u="sng"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a:lnSpc>
                <a:spcPct val="90000"/>
              </a:lnSpc>
            </a:pPr>
            <a:endParaRPr lang="en-US" sz="1200" u="sng" dirty="0">
              <a:solidFill>
                <a:srgbClr val="0070C0"/>
              </a:solidFill>
            </a:endParaRPr>
          </a:p>
          <a:p>
            <a:pPr algn="ctr">
              <a:lnSpc>
                <a:spcPct val="90000"/>
              </a:lnSpc>
            </a:pPr>
            <a:r>
              <a:rPr lang="en-US" sz="3200" i="0" dirty="0">
                <a:ln>
                  <a:solidFill>
                    <a:srgbClr val="00CC00"/>
                  </a:solidFill>
                </a:ln>
                <a:solidFill>
                  <a:srgbClr val="FF0000"/>
                </a:solidFill>
                <a:latin typeface="Arial" panose="020B0604020202020204" pitchFamily="34" charset="0"/>
              </a:rPr>
              <a:t>Traditional Substitution Ciphers</a:t>
            </a:r>
            <a:endParaRPr lang="en-US" sz="3200" i="0" dirty="0">
              <a:ln>
                <a:solidFill>
                  <a:srgbClr val="00CC00"/>
                </a:solidFill>
              </a:ln>
              <a:solidFill>
                <a:srgbClr val="FF0000"/>
              </a:solidFill>
              <a:latin typeface="Arial" panose="020B0604020202020204" pitchFamily="34" charset="0"/>
            </a:endParaRPr>
          </a:p>
        </p:txBody>
      </p:sp>
      <p:pic>
        <p:nvPicPr>
          <p:cNvPr id="512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a:spLocks noChangeArrowheads="1"/>
          </p:cNvSpPr>
          <p:nvPr/>
        </p:nvSpPr>
        <p:spPr bwMode="auto">
          <a:xfrm>
            <a:off x="35438" y="5305650"/>
            <a:ext cx="5638800" cy="1477328"/>
          </a:xfrm>
          <a:prstGeom prst="rect">
            <a:avLst/>
          </a:prstGeom>
          <a:noFill/>
          <a:ln w="9525">
            <a:noFill/>
            <a:miter lim="800000"/>
            <a:headEnd/>
            <a:tailEnd/>
          </a:ln>
        </p:spPr>
        <p:txBody>
          <a:bodyPr>
            <a:spAutoFit/>
          </a:bodyPr>
          <a:lstStyle/>
          <a:p>
            <a:pPr>
              <a:defRPr/>
            </a:pPr>
            <a:r>
              <a:rPr lang="en-US" sz="2000" b="1" i="0" dirty="0">
                <a:ln>
                  <a:solidFill>
                    <a:srgbClr val="6600FF"/>
                  </a:solidFill>
                </a:ln>
                <a:solidFill>
                  <a:srgbClr val="FF0000"/>
                </a:solidFill>
                <a:latin typeface="Arial" charset="0"/>
              </a:rPr>
              <a:t>Prepared by:</a:t>
            </a:r>
          </a:p>
          <a:p>
            <a:pPr marL="457200">
              <a:defRPr/>
            </a:pPr>
            <a:r>
              <a:rPr lang="en-US" sz="2000" b="1" dirty="0" smtClean="0"/>
              <a:t>Professor </a:t>
            </a:r>
            <a:r>
              <a:rPr lang="en-US" sz="2000" b="1" i="0" dirty="0" smtClean="0"/>
              <a:t>K </a:t>
            </a:r>
            <a:r>
              <a:rPr lang="en-US" sz="2000" b="1" i="0" dirty="0"/>
              <a:t>M Akkas Ali</a:t>
            </a:r>
          </a:p>
          <a:p>
            <a:pPr marL="457200">
              <a:defRPr/>
            </a:pPr>
            <a:r>
              <a:rPr lang="en-US" sz="1000" dirty="0" smtClean="0">
                <a:solidFill>
                  <a:srgbClr val="0000FF"/>
                </a:solidFill>
              </a:rPr>
              <a:t>akkas@juniv.edu, </a:t>
            </a:r>
            <a:r>
              <a:rPr lang="en-US" sz="1000" i="0" dirty="0" smtClean="0">
                <a:solidFill>
                  <a:srgbClr val="0000FF"/>
                </a:solidFill>
                <a:latin typeface="Arial" charset="0"/>
              </a:rPr>
              <a:t>akkas_khan@yahoo.com</a:t>
            </a:r>
          </a:p>
          <a:p>
            <a:pPr marL="457200">
              <a:defRPr/>
            </a:pPr>
            <a:r>
              <a:rPr lang="en-US" sz="2000" b="1" i="0" dirty="0" smtClean="0">
                <a:ln>
                  <a:solidFill>
                    <a:srgbClr val="FF0000"/>
                  </a:solidFill>
                </a:ln>
                <a:solidFill>
                  <a:srgbClr val="3333FF"/>
                </a:solidFill>
                <a:latin typeface="Arial" charset="0"/>
              </a:rPr>
              <a:t>Institute </a:t>
            </a:r>
            <a:r>
              <a:rPr lang="en-US" sz="2000" b="1" i="0" dirty="0">
                <a:ln>
                  <a:solidFill>
                    <a:srgbClr val="FF0000"/>
                  </a:solidFill>
                </a:ln>
                <a:solidFill>
                  <a:srgbClr val="3333FF"/>
                </a:solidFill>
                <a:latin typeface="Arial" charset="0"/>
              </a:rPr>
              <a:t>of Information Technology (IIT) </a:t>
            </a:r>
          </a:p>
          <a:p>
            <a:pPr marL="457200">
              <a:defRPr/>
            </a:pPr>
            <a:r>
              <a:rPr lang="en-US" sz="2000" b="1" i="0" dirty="0">
                <a:ln>
                  <a:solidFill>
                    <a:srgbClr val="00B050"/>
                  </a:solidFill>
                </a:ln>
                <a:solidFill>
                  <a:srgbClr val="00B050"/>
                </a:solidFill>
                <a:latin typeface="Arial" charset="0"/>
              </a:rPr>
              <a:t>Jahangirnagar University, Dhaka-1342</a:t>
            </a:r>
          </a:p>
        </p:txBody>
      </p:sp>
    </p:spTree>
    <p:extLst>
      <p:ext uri="{BB962C8B-B14F-4D97-AF65-F5344CB8AC3E}">
        <p14:creationId xmlns:p14="http://schemas.microsoft.com/office/powerpoint/2010/main" val="147043686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0"/>
          <p:cNvSpPr>
            <a:spLocks noChangeArrowheads="1"/>
          </p:cNvSpPr>
          <p:nvPr/>
        </p:nvSpPr>
        <p:spPr bwMode="auto">
          <a:xfrm>
            <a:off x="152400" y="1295400"/>
            <a:ext cx="88392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Use the additive cipher with key = 15 to decrypt the message “WTAAD”.</a:t>
            </a:r>
          </a:p>
        </p:txBody>
      </p:sp>
      <p:sp>
        <p:nvSpPr>
          <p:cNvPr id="12292" name="Text Box 11"/>
          <p:cNvSpPr txBox="1">
            <a:spLocks noChangeArrowheads="1"/>
          </p:cNvSpPr>
          <p:nvPr/>
        </p:nvSpPr>
        <p:spPr bwMode="auto">
          <a:xfrm>
            <a:off x="228600" y="838200"/>
            <a:ext cx="1314450"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rPr>
              <a:t>Example:</a:t>
            </a:r>
            <a:endParaRPr lang="en-US" sz="1700">
              <a:solidFill>
                <a:schemeClr val="bg1"/>
              </a:solidFill>
              <a:latin typeface="Verdana" pitchFamily="34" charset="0"/>
            </a:endParaRPr>
          </a:p>
        </p:txBody>
      </p:sp>
      <p:sp>
        <p:nvSpPr>
          <p:cNvPr id="12293" name="Rectangle 12"/>
          <p:cNvSpPr>
            <a:spLocks noChangeArrowheads="1"/>
          </p:cNvSpPr>
          <p:nvPr/>
        </p:nvSpPr>
        <p:spPr bwMode="auto">
          <a:xfrm>
            <a:off x="152400" y="2682875"/>
            <a:ext cx="88392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We apply the decryption algorithm to the plaintext character by character:</a:t>
            </a:r>
          </a:p>
        </p:txBody>
      </p:sp>
      <p:sp>
        <p:nvSpPr>
          <p:cNvPr id="1043469" name="Rectangle 13"/>
          <p:cNvSpPr>
            <a:spLocks noChangeArrowheads="1"/>
          </p:cNvSpPr>
          <p:nvPr/>
        </p:nvSpPr>
        <p:spPr bwMode="auto">
          <a:xfrm>
            <a:off x="152400" y="2209800"/>
            <a:ext cx="8229600" cy="354013"/>
          </a:xfrm>
          <a:prstGeom prst="rect">
            <a:avLst/>
          </a:prstGeom>
          <a:noFill/>
          <a:ln w="9525">
            <a:noFill/>
            <a:miter lim="800000"/>
            <a:headEnd/>
            <a:tailEnd/>
          </a:ln>
          <a:effectLst/>
        </p:spPr>
        <p:txBody>
          <a:bodyPr anchor="ctr">
            <a:spAutoFit/>
          </a:bodyPr>
          <a:lstStyle/>
          <a:p>
            <a:pPr algn="just" eaLnBrk="1" hangingPunct="1">
              <a:defRPr/>
            </a:pPr>
            <a:r>
              <a:rPr lang="en-US" sz="1700" i="0" dirty="0">
                <a:solidFill>
                  <a:schemeClr val="hlink"/>
                </a:solidFill>
                <a:effectLst>
                  <a:outerShdw blurRad="38100" dist="38100" dir="2700000" algn="tl">
                    <a:srgbClr val="C0C0C0"/>
                  </a:outerShdw>
                </a:effectLst>
                <a:latin typeface="Verdana" pitchFamily="34" charset="0"/>
                <a:ea typeface="Verdana" pitchFamily="34" charset="0"/>
                <a:cs typeface="Verdana" pitchFamily="34" charset="0"/>
              </a:rPr>
              <a:t>Solution:</a:t>
            </a:r>
            <a:endParaRPr lang="en-US" sz="1700" i="0" dirty="0">
              <a:effectLst>
                <a:outerShdw blurRad="38100" dist="38100" dir="2700000" algn="tl">
                  <a:srgbClr val="C0C0C0"/>
                </a:outerShdw>
              </a:effectLst>
              <a:latin typeface="Verdana" pitchFamily="34" charset="0"/>
              <a:ea typeface="Verdana" pitchFamily="34" charset="0"/>
              <a:cs typeface="Verdana" pitchFamily="34" charset="0"/>
            </a:endParaRPr>
          </a:p>
        </p:txBody>
      </p:sp>
      <p:pic>
        <p:nvPicPr>
          <p:cNvPr id="12295"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875" y="3276600"/>
            <a:ext cx="8162925" cy="160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6" name="Rectangle 14"/>
          <p:cNvSpPr>
            <a:spLocks noChangeArrowheads="1"/>
          </p:cNvSpPr>
          <p:nvPr/>
        </p:nvSpPr>
        <p:spPr bwMode="auto">
          <a:xfrm>
            <a:off x="152400" y="5257800"/>
            <a:ext cx="883920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spcBef>
                <a:spcPts val="400"/>
              </a:spcBef>
              <a:spcAft>
                <a:spcPts val="400"/>
              </a:spcAft>
              <a:buFont typeface="Wingdings" pitchFamily="2" charset="2"/>
              <a:buChar char="Ø"/>
            </a:pPr>
            <a:r>
              <a:rPr lang="en-US" sz="1700" b="0" i="0">
                <a:latin typeface="Verdana" pitchFamily="34" charset="0"/>
              </a:rPr>
              <a:t>The result is ‘hello’.</a:t>
            </a:r>
          </a:p>
          <a:p>
            <a:pPr marL="457200" indent="-457200" algn="just">
              <a:spcBef>
                <a:spcPts val="400"/>
              </a:spcBef>
              <a:spcAft>
                <a:spcPts val="400"/>
              </a:spcAft>
              <a:buFont typeface="Wingdings" pitchFamily="2" charset="2"/>
              <a:buChar char="Ø"/>
            </a:pPr>
            <a:r>
              <a:rPr lang="en-US" sz="1700" b="0" i="0">
                <a:latin typeface="Verdana" pitchFamily="34" charset="0"/>
              </a:rPr>
              <a:t>Note that the operation is in modulo 26, which means that a negative result needs to be mapped to Z</a:t>
            </a:r>
            <a:r>
              <a:rPr lang="en-US" sz="1700" b="0" i="0" baseline="-25000">
                <a:latin typeface="Verdana" pitchFamily="34" charset="0"/>
              </a:rPr>
              <a:t>26</a:t>
            </a:r>
            <a:r>
              <a:rPr lang="en-US" sz="1700" b="0" i="0">
                <a:latin typeface="Verdana" pitchFamily="34" charset="0"/>
              </a:rPr>
              <a:t>. (for example, -15 becomes 11).</a:t>
            </a:r>
          </a:p>
        </p:txBody>
      </p:sp>
      <p:sp>
        <p:nvSpPr>
          <p:cNvPr id="12297"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Additive Cipher</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0"/>
          <p:cNvSpPr>
            <a:spLocks noChangeArrowheads="1"/>
          </p:cNvSpPr>
          <p:nvPr/>
        </p:nvSpPr>
        <p:spPr bwMode="auto">
          <a:xfrm>
            <a:off x="304800" y="1066800"/>
            <a:ext cx="838200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spcBef>
                <a:spcPts val="400"/>
              </a:spcBef>
              <a:spcAft>
                <a:spcPts val="400"/>
              </a:spcAft>
              <a:buFont typeface="Wingdings" pitchFamily="2" charset="2"/>
              <a:buChar char="Ø"/>
            </a:pPr>
            <a:r>
              <a:rPr lang="en-US" sz="1700" b="0" i="0">
                <a:latin typeface="Verdana" pitchFamily="34" charset="0"/>
              </a:rPr>
              <a:t>Historically, additive ciphers are called shift ciphers. Because, the encryption algorithm can be interpreted as “shift key character down” and the decryption algorithm can be interpreted as “shift key character up” . </a:t>
            </a:r>
          </a:p>
          <a:p>
            <a:pPr marL="457200" indent="-457200" algn="just">
              <a:spcBef>
                <a:spcPts val="400"/>
              </a:spcBef>
              <a:spcAft>
                <a:spcPts val="400"/>
              </a:spcAft>
              <a:buFont typeface="Wingdings" pitchFamily="2" charset="2"/>
              <a:buChar char="Ø"/>
            </a:pPr>
            <a:r>
              <a:rPr lang="en-US" sz="1700" b="0" i="0">
                <a:latin typeface="Verdana" pitchFamily="34" charset="0"/>
              </a:rPr>
              <a:t>For example, if the key=15, the encryption algorithm shifts 15 character down. The decryption algorithm shifts 15 character up. </a:t>
            </a:r>
          </a:p>
        </p:txBody>
      </p:sp>
      <p:sp>
        <p:nvSpPr>
          <p:cNvPr id="13316" name="Text Box 11"/>
          <p:cNvSpPr txBox="1">
            <a:spLocks noChangeArrowheads="1"/>
          </p:cNvSpPr>
          <p:nvPr/>
        </p:nvSpPr>
        <p:spPr bwMode="auto">
          <a:xfrm>
            <a:off x="152400" y="685800"/>
            <a:ext cx="17145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hlink"/>
                </a:solidFill>
                <a:latin typeface="Verdana" pitchFamily="34" charset="0"/>
              </a:rPr>
              <a:t>Shift Cipher:</a:t>
            </a:r>
          </a:p>
        </p:txBody>
      </p:sp>
      <p:sp>
        <p:nvSpPr>
          <p:cNvPr id="13317" name="Rectangle 10"/>
          <p:cNvSpPr>
            <a:spLocks noChangeArrowheads="1"/>
          </p:cNvSpPr>
          <p:nvPr/>
        </p:nvSpPr>
        <p:spPr bwMode="auto">
          <a:xfrm>
            <a:off x="228600" y="3592513"/>
            <a:ext cx="8458200" cy="150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spcBef>
                <a:spcPts val="400"/>
              </a:spcBef>
              <a:spcAft>
                <a:spcPts val="400"/>
              </a:spcAft>
              <a:buFont typeface="Wingdings" pitchFamily="2" charset="2"/>
              <a:buChar char="Ø"/>
            </a:pPr>
            <a:r>
              <a:rPr lang="en-US" sz="1700" b="0" i="0">
                <a:latin typeface="Verdana" pitchFamily="34" charset="0"/>
              </a:rPr>
              <a:t>Additive ciphers are also called Caesar cipher. Because, Julius Caesar used this cipher to communicate with his officers. </a:t>
            </a:r>
          </a:p>
          <a:p>
            <a:pPr marL="457200" indent="-457200" algn="just">
              <a:spcBef>
                <a:spcPts val="400"/>
              </a:spcBef>
              <a:spcAft>
                <a:spcPts val="400"/>
              </a:spcAft>
              <a:buFont typeface="Wingdings" pitchFamily="2" charset="2"/>
              <a:buChar char="Ø"/>
            </a:pPr>
            <a:r>
              <a:rPr lang="en-US" sz="1700" b="0" i="0">
                <a:latin typeface="Verdana" pitchFamily="34" charset="0"/>
              </a:rPr>
              <a:t>Caesar used a key of 3 for his communications. That is, the cipher involves replacing each letter of the plaintext with the letter standing three places further down the alphabet. For example,</a:t>
            </a:r>
          </a:p>
        </p:txBody>
      </p:sp>
      <p:sp>
        <p:nvSpPr>
          <p:cNvPr id="13318" name="Rectangle 14"/>
          <p:cNvSpPr>
            <a:spLocks noChangeArrowheads="1"/>
          </p:cNvSpPr>
          <p:nvPr/>
        </p:nvSpPr>
        <p:spPr bwMode="auto">
          <a:xfrm>
            <a:off x="228600" y="3135313"/>
            <a:ext cx="18827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700" i="0">
                <a:solidFill>
                  <a:schemeClr val="hlink"/>
                </a:solidFill>
                <a:latin typeface="Verdana" pitchFamily="34" charset="0"/>
              </a:rPr>
              <a:t>Caesar Cipher</a:t>
            </a:r>
          </a:p>
        </p:txBody>
      </p:sp>
      <p:sp>
        <p:nvSpPr>
          <p:cNvPr id="13319"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Shift and Caesar Cipher</a:t>
            </a:r>
          </a:p>
        </p:txBody>
      </p:sp>
      <p:graphicFrame>
        <p:nvGraphicFramePr>
          <p:cNvPr id="8" name="Table 7"/>
          <p:cNvGraphicFramePr>
            <a:graphicFrameLocks noGrp="1"/>
          </p:cNvGraphicFramePr>
          <p:nvPr/>
        </p:nvGraphicFramePr>
        <p:xfrm>
          <a:off x="1246188" y="5278438"/>
          <a:ext cx="7593012" cy="741362"/>
        </p:xfrm>
        <a:graphic>
          <a:graphicData uri="http://schemas.openxmlformats.org/drawingml/2006/table">
            <a:tbl>
              <a:tblPr firstRow="1" bandRow="1">
                <a:tableStyleId>{5C22544A-7EE6-4342-B048-85BDC9FD1C3A}</a:tableStyleId>
              </a:tblPr>
              <a:tblGrid>
                <a:gridCol w="1367431"/>
                <a:gridCol w="247082"/>
                <a:gridCol w="5978499"/>
              </a:tblGrid>
              <a:tr h="370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solidFill>
                            <a:schemeClr val="tx1"/>
                          </a:solidFill>
                          <a:latin typeface="Verdana" pitchFamily="34" charset="0"/>
                          <a:ea typeface="Verdana" pitchFamily="34" charset="0"/>
                          <a:cs typeface="Verdana" pitchFamily="34" charset="0"/>
                        </a:rPr>
                        <a:t>Plaintext</a:t>
                      </a:r>
                    </a:p>
                  </a:txBody>
                  <a:tcPr marL="91438" marR="91438" marT="45700" marB="457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700" dirty="0" smtClean="0">
                          <a:solidFill>
                            <a:schemeClr val="tx1"/>
                          </a:solidFill>
                          <a:latin typeface="Verdana" pitchFamily="34" charset="0"/>
                          <a:ea typeface="Verdana" pitchFamily="34" charset="0"/>
                          <a:cs typeface="Verdana" pitchFamily="34" charset="0"/>
                        </a:rPr>
                        <a:t>:</a:t>
                      </a:r>
                      <a:endParaRPr lang="en-US" sz="1700" dirty="0">
                        <a:solidFill>
                          <a:schemeClr val="tx1"/>
                        </a:solidFill>
                        <a:latin typeface="Verdana" pitchFamily="34" charset="0"/>
                        <a:ea typeface="Verdana" pitchFamily="34" charset="0"/>
                        <a:cs typeface="Verdana" pitchFamily="34" charset="0"/>
                      </a:endParaRPr>
                    </a:p>
                  </a:txBody>
                  <a:tcPr marL="91438" marR="91438" marT="45700" marB="457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US" sz="1700" dirty="0" smtClean="0">
                          <a:solidFill>
                            <a:schemeClr val="tx1"/>
                          </a:solidFill>
                          <a:latin typeface="Verdana" pitchFamily="34" charset="0"/>
                          <a:ea typeface="Verdana" pitchFamily="34" charset="0"/>
                          <a:cs typeface="Verdana" pitchFamily="34" charset="0"/>
                        </a:rPr>
                        <a:t>Meet	</a:t>
                      </a:r>
                      <a:r>
                        <a:rPr lang="en-US" sz="1700" baseline="0" dirty="0" smtClean="0">
                          <a:solidFill>
                            <a:schemeClr val="tx1"/>
                          </a:solidFill>
                          <a:latin typeface="Verdana" pitchFamily="34" charset="0"/>
                          <a:ea typeface="Verdana" pitchFamily="34" charset="0"/>
                          <a:cs typeface="Verdana" pitchFamily="34" charset="0"/>
                        </a:rPr>
                        <a:t>me	after	the	lunch</a:t>
                      </a:r>
                      <a:endParaRPr lang="en-US" sz="1700" dirty="0">
                        <a:solidFill>
                          <a:schemeClr val="tx1"/>
                        </a:solidFill>
                        <a:latin typeface="Verdana" pitchFamily="34" charset="0"/>
                        <a:ea typeface="Verdana" pitchFamily="34" charset="0"/>
                        <a:cs typeface="Verdana" pitchFamily="34" charset="0"/>
                      </a:endParaRPr>
                    </a:p>
                  </a:txBody>
                  <a:tcPr marL="91438" marR="91438" marT="45700" marB="45700">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681">
                <a:tc>
                  <a:txBody>
                    <a:bodyPr/>
                    <a:lstStyle/>
                    <a:p>
                      <a:r>
                        <a:rPr lang="en-US" sz="1700" dirty="0" err="1" smtClean="0">
                          <a:solidFill>
                            <a:schemeClr val="tx1"/>
                          </a:solidFill>
                          <a:latin typeface="Verdana" pitchFamily="34" charset="0"/>
                          <a:ea typeface="Verdana" pitchFamily="34" charset="0"/>
                          <a:cs typeface="Verdana" pitchFamily="34" charset="0"/>
                        </a:rPr>
                        <a:t>Ciphertext</a:t>
                      </a:r>
                      <a:endParaRPr lang="en-US" sz="1700" dirty="0">
                        <a:latin typeface="Verdana" pitchFamily="34" charset="0"/>
                        <a:ea typeface="Verdana" pitchFamily="34" charset="0"/>
                        <a:cs typeface="Verdana" pitchFamily="34" charset="0"/>
                      </a:endParaRPr>
                    </a:p>
                  </a:txBody>
                  <a:tcPr marL="91438" marR="91438" marT="45700" marB="457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700" dirty="0" smtClean="0">
                          <a:latin typeface="Verdana" pitchFamily="34" charset="0"/>
                          <a:ea typeface="Verdana" pitchFamily="34" charset="0"/>
                          <a:cs typeface="Verdana" pitchFamily="34" charset="0"/>
                        </a:rPr>
                        <a:t>:</a:t>
                      </a:r>
                      <a:endParaRPr lang="en-US" sz="1700" dirty="0">
                        <a:latin typeface="Verdana" pitchFamily="34" charset="0"/>
                        <a:ea typeface="Verdana" pitchFamily="34" charset="0"/>
                        <a:cs typeface="Verdana" pitchFamily="34" charset="0"/>
                      </a:endParaRPr>
                    </a:p>
                  </a:txBody>
                  <a:tcPr marL="91438" marR="91438" marT="45700" marB="457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700" dirty="0" smtClean="0">
                          <a:latin typeface="Verdana" pitchFamily="34" charset="0"/>
                          <a:ea typeface="Verdana" pitchFamily="34" charset="0"/>
                          <a:cs typeface="Verdana" pitchFamily="34" charset="0"/>
                        </a:rPr>
                        <a:t>PHHW	PH	DIWHU	WKH	OXQFK	</a:t>
                      </a:r>
                      <a:endParaRPr lang="en-US" sz="1700" dirty="0">
                        <a:latin typeface="Verdana" pitchFamily="34" charset="0"/>
                        <a:ea typeface="Verdana" pitchFamily="34" charset="0"/>
                        <a:cs typeface="Verdana" pitchFamily="34" charset="0"/>
                      </a:endParaRPr>
                    </a:p>
                  </a:txBody>
                  <a:tcPr marL="91438" marR="91438" marT="45700" marB="457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0"/>
          <p:cNvSpPr>
            <a:spLocks noChangeArrowheads="1"/>
          </p:cNvSpPr>
          <p:nvPr/>
        </p:nvSpPr>
        <p:spPr bwMode="auto">
          <a:xfrm>
            <a:off x="228600" y="685800"/>
            <a:ext cx="8686800" cy="3170238"/>
          </a:xfrm>
          <a:prstGeom prst="rect">
            <a:avLst/>
          </a:prstGeom>
          <a:noFill/>
          <a:ln w="9525">
            <a:noFill/>
            <a:miter lim="800000"/>
            <a:headEnd/>
            <a:tailEnd/>
          </a:ln>
        </p:spPr>
        <p:txBody>
          <a:bodyPr anchor="ctr">
            <a:spAutoFit/>
          </a:bodyPr>
          <a:lstStyle/>
          <a:p>
            <a:pPr algn="just" eaLnBrk="1" hangingPunct="1">
              <a:defRPr/>
            </a:pPr>
            <a:r>
              <a:rPr lang="en-US" sz="1700" b="0" i="0" dirty="0">
                <a:latin typeface="Verdana" pitchFamily="34" charset="0"/>
                <a:ea typeface="Verdana" pitchFamily="34" charset="0"/>
                <a:cs typeface="Verdana" pitchFamily="34" charset="0"/>
              </a:rPr>
              <a:t>In a multiplicative cipher-</a:t>
            </a:r>
          </a:p>
          <a:p>
            <a:pPr lvl="1" indent="-457200" algn="just">
              <a:spcBef>
                <a:spcPts val="400"/>
              </a:spcBef>
              <a:spcAft>
                <a:spcPts val="400"/>
              </a:spcAft>
              <a:buFont typeface="Wingdings" pitchFamily="2" charset="2"/>
              <a:buChar char="Ø"/>
              <a:defRPr/>
            </a:pPr>
            <a:r>
              <a:rPr lang="en-US" sz="1700" b="0" i="0" dirty="0">
                <a:latin typeface="Verdana" pitchFamily="34" charset="0"/>
                <a:ea typeface="Verdana" pitchFamily="34" charset="0"/>
                <a:cs typeface="Verdana" pitchFamily="34" charset="0"/>
              </a:rPr>
              <a:t>The encryption algorithm specifies multiplication of the plaintext by the key.</a:t>
            </a:r>
          </a:p>
          <a:p>
            <a:pPr lvl="1" indent="-457200" algn="just">
              <a:spcBef>
                <a:spcPts val="400"/>
              </a:spcBef>
              <a:spcAft>
                <a:spcPts val="400"/>
              </a:spcAft>
              <a:buFont typeface="Wingdings" pitchFamily="2" charset="2"/>
              <a:buChar char="Ø"/>
              <a:defRPr/>
            </a:pPr>
            <a:r>
              <a:rPr lang="en-US" sz="1700" b="0" i="0" dirty="0">
                <a:latin typeface="Verdana" pitchFamily="34" charset="0"/>
                <a:ea typeface="Verdana" pitchFamily="34" charset="0"/>
                <a:cs typeface="Verdana" pitchFamily="34" charset="0"/>
              </a:rPr>
              <a:t>The decryption algorithm specifies division of the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by the key. In other words, decryption algorithm means multiplication of the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by the multiplicative inverse of the key.</a:t>
            </a:r>
          </a:p>
          <a:p>
            <a:pPr lvl="1" indent="-457200" algn="just">
              <a:spcBef>
                <a:spcPts val="400"/>
              </a:spcBef>
              <a:spcAft>
                <a:spcPts val="400"/>
              </a:spcAft>
              <a:buFont typeface="Wingdings" pitchFamily="2" charset="2"/>
              <a:buChar char="Ø"/>
              <a:defRPr/>
            </a:pPr>
            <a:r>
              <a:rPr lang="en-US" sz="1700" b="0" i="0" dirty="0">
                <a:latin typeface="Verdana" pitchFamily="34" charset="0"/>
                <a:ea typeface="Verdana" pitchFamily="34" charset="0"/>
                <a:cs typeface="Verdana" pitchFamily="34" charset="0"/>
              </a:rPr>
              <a:t>The plaintext and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are integers in Z</a:t>
            </a:r>
            <a:r>
              <a:rPr lang="en-US" sz="1700" b="0" i="0" baseline="-25000" dirty="0">
                <a:latin typeface="Verdana" pitchFamily="34" charset="0"/>
                <a:ea typeface="Verdana" pitchFamily="34" charset="0"/>
                <a:cs typeface="Verdana" pitchFamily="34" charset="0"/>
              </a:rPr>
              <a:t>26</a:t>
            </a:r>
            <a:r>
              <a:rPr lang="en-US" sz="1700" b="0" i="0" dirty="0">
                <a:latin typeface="Verdana" pitchFamily="34" charset="0"/>
                <a:ea typeface="Verdana" pitchFamily="34" charset="0"/>
                <a:cs typeface="Verdana" pitchFamily="34" charset="0"/>
              </a:rPr>
              <a:t>, but the key is an integer in Z</a:t>
            </a:r>
            <a:r>
              <a:rPr lang="en-US" sz="1700" b="0" i="0" baseline="-25000" dirty="0">
                <a:latin typeface="Verdana" pitchFamily="34" charset="0"/>
                <a:ea typeface="Verdana" pitchFamily="34" charset="0"/>
                <a:cs typeface="Verdana" pitchFamily="34" charset="0"/>
              </a:rPr>
              <a:t>26</a:t>
            </a:r>
            <a:r>
              <a:rPr lang="en-US" sz="1700" b="0" i="0" dirty="0">
                <a:latin typeface="Verdana" pitchFamily="34" charset="0"/>
                <a:ea typeface="Verdana" pitchFamily="34" charset="0"/>
                <a:cs typeface="Verdana" pitchFamily="34" charset="0"/>
              </a:rPr>
              <a:t>*.</a:t>
            </a:r>
          </a:p>
          <a:p>
            <a:pPr marL="457200" indent="-457200" algn="just">
              <a:spcBef>
                <a:spcPts val="400"/>
              </a:spcBef>
              <a:spcAft>
                <a:spcPts val="400"/>
              </a:spcAft>
              <a:buFont typeface="Wingdings" pitchFamily="2" charset="2"/>
              <a:buChar char="Ø"/>
              <a:defRPr/>
            </a:pPr>
            <a:r>
              <a:rPr lang="en-US" sz="1700" b="0" i="0" dirty="0">
                <a:latin typeface="Verdana" pitchFamily="34" charset="0"/>
                <a:ea typeface="Verdana" pitchFamily="34" charset="0"/>
                <a:cs typeface="Verdana" pitchFamily="34" charset="0"/>
              </a:rPr>
              <a:t>Encryption and decryption are inverse of each other.</a:t>
            </a:r>
          </a:p>
          <a:p>
            <a:pPr marL="457200" indent="-457200" algn="just">
              <a:spcBef>
                <a:spcPts val="400"/>
              </a:spcBef>
              <a:spcAft>
                <a:spcPts val="400"/>
              </a:spcAft>
              <a:buFont typeface="Wingdings" pitchFamily="2" charset="2"/>
              <a:buChar char="Ø"/>
              <a:defRPr/>
            </a:pPr>
            <a:r>
              <a:rPr lang="en-US" sz="1700" b="0" i="0" dirty="0">
                <a:latin typeface="Verdana" pitchFamily="34" charset="0"/>
                <a:ea typeface="Verdana" pitchFamily="34" charset="0"/>
                <a:cs typeface="Verdana" pitchFamily="34" charset="0"/>
              </a:rPr>
              <a:t>Figure below shows the process of multiplicative cipher.</a:t>
            </a:r>
          </a:p>
        </p:txBody>
      </p:sp>
      <p:sp>
        <p:nvSpPr>
          <p:cNvPr id="14341" name="Text Box 24"/>
          <p:cNvSpPr txBox="1">
            <a:spLocks noChangeArrowheads="1"/>
          </p:cNvSpPr>
          <p:nvPr/>
        </p:nvSpPr>
        <p:spPr bwMode="auto">
          <a:xfrm>
            <a:off x="4957763" y="6400800"/>
            <a:ext cx="33909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folHlink"/>
                </a:solidFill>
                <a:latin typeface="Verdana" pitchFamily="34" charset="0"/>
              </a:rPr>
              <a:t>Figure</a:t>
            </a:r>
            <a:r>
              <a:rPr lang="en-US" sz="1700" b="0" i="0">
                <a:solidFill>
                  <a:schemeClr val="folHlink"/>
                </a:solidFill>
                <a:latin typeface="Verdana" pitchFamily="34" charset="0"/>
              </a:rPr>
              <a:t>:  </a:t>
            </a:r>
            <a:r>
              <a:rPr lang="en-US" sz="1700" b="0" i="0">
                <a:latin typeface="Verdana" pitchFamily="34" charset="0"/>
              </a:rPr>
              <a:t>Multiplicative cipher</a:t>
            </a:r>
          </a:p>
        </p:txBody>
      </p:sp>
      <p:sp>
        <p:nvSpPr>
          <p:cNvPr id="14342" name="Rectangle 7"/>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Multiplicative Cipher</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12</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 y="4114800"/>
            <a:ext cx="794385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17"/>
          <p:cNvSpPr>
            <a:spLocks noChangeArrowheads="1"/>
          </p:cNvSpPr>
          <p:nvPr/>
        </p:nvSpPr>
        <p:spPr bwMode="auto">
          <a:xfrm>
            <a:off x="152400" y="3532188"/>
            <a:ext cx="88392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Encrypt the message “hello” with a key of 7 using multiplicative cipher.</a:t>
            </a:r>
          </a:p>
        </p:txBody>
      </p:sp>
      <p:sp>
        <p:nvSpPr>
          <p:cNvPr id="15364" name="Text Box 18"/>
          <p:cNvSpPr txBox="1">
            <a:spLocks noChangeArrowheads="1"/>
          </p:cNvSpPr>
          <p:nvPr/>
        </p:nvSpPr>
        <p:spPr bwMode="auto">
          <a:xfrm>
            <a:off x="152400" y="3151188"/>
            <a:ext cx="1314450" cy="35401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rPr>
              <a:t>Example:</a:t>
            </a:r>
          </a:p>
        </p:txBody>
      </p:sp>
      <p:pic>
        <p:nvPicPr>
          <p:cNvPr id="15365" name="Picture 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4886325"/>
            <a:ext cx="885825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Rectangle 17"/>
          <p:cNvSpPr>
            <a:spLocks noChangeArrowheads="1"/>
          </p:cNvSpPr>
          <p:nvPr/>
        </p:nvSpPr>
        <p:spPr bwMode="auto">
          <a:xfrm>
            <a:off x="685800" y="6503988"/>
            <a:ext cx="52578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The ciphertext is “XCZZU”.</a:t>
            </a:r>
          </a:p>
        </p:txBody>
      </p:sp>
      <p:sp>
        <p:nvSpPr>
          <p:cNvPr id="12" name="Rectangle 13"/>
          <p:cNvSpPr>
            <a:spLocks noChangeArrowheads="1"/>
          </p:cNvSpPr>
          <p:nvPr/>
        </p:nvSpPr>
        <p:spPr bwMode="auto">
          <a:xfrm>
            <a:off x="76200" y="3913188"/>
            <a:ext cx="8229600" cy="354012"/>
          </a:xfrm>
          <a:prstGeom prst="rect">
            <a:avLst/>
          </a:prstGeom>
          <a:noFill/>
          <a:ln w="9525">
            <a:noFill/>
            <a:miter lim="800000"/>
            <a:headEnd/>
            <a:tailEnd/>
          </a:ln>
          <a:effectLst/>
        </p:spPr>
        <p:txBody>
          <a:bodyPr anchor="ctr">
            <a:spAutoFit/>
          </a:bodyPr>
          <a:lstStyle/>
          <a:p>
            <a:pPr algn="just" eaLnBrk="1" hangingPunct="1">
              <a:defRPr/>
            </a:pPr>
            <a:r>
              <a:rPr lang="en-US" sz="1700" i="0" dirty="0">
                <a:solidFill>
                  <a:schemeClr val="hlink"/>
                </a:solidFill>
                <a:effectLst>
                  <a:outerShdw blurRad="38100" dist="38100" dir="2700000" algn="tl">
                    <a:srgbClr val="C0C0C0"/>
                  </a:outerShdw>
                </a:effectLst>
                <a:latin typeface="Verdana" pitchFamily="34" charset="0"/>
                <a:ea typeface="Verdana" pitchFamily="34" charset="0"/>
                <a:cs typeface="Verdana" pitchFamily="34" charset="0"/>
              </a:rPr>
              <a:t>Solution:</a:t>
            </a:r>
            <a:endParaRPr lang="en-US" sz="1700" i="0" dirty="0">
              <a:effectLst>
                <a:outerShdw blurRad="38100" dist="38100" dir="2700000" algn="tl">
                  <a:srgbClr val="C0C0C0"/>
                </a:outerShdw>
              </a:effectLst>
              <a:latin typeface="Verdana" pitchFamily="34" charset="0"/>
              <a:ea typeface="Verdana" pitchFamily="34" charset="0"/>
              <a:cs typeface="Verdana" pitchFamily="34" charset="0"/>
            </a:endParaRPr>
          </a:p>
        </p:txBody>
      </p:sp>
      <p:sp>
        <p:nvSpPr>
          <p:cNvPr id="15368" name="Rectangle 12"/>
          <p:cNvSpPr>
            <a:spLocks noChangeArrowheads="1"/>
          </p:cNvSpPr>
          <p:nvPr/>
        </p:nvSpPr>
        <p:spPr bwMode="auto">
          <a:xfrm>
            <a:off x="76200" y="4260850"/>
            <a:ext cx="8839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We apply the following encryption algorithm to the plaintext character by character: C=(Pxk)mod 26</a:t>
            </a:r>
          </a:p>
        </p:txBody>
      </p:sp>
      <p:sp>
        <p:nvSpPr>
          <p:cNvPr id="15369" name="Rectangle 9"/>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Multiplicative Cipher</a:t>
            </a:r>
          </a:p>
        </p:txBody>
      </p:sp>
      <p:sp>
        <p:nvSpPr>
          <p:cNvPr id="15370" name="Rectangle 10"/>
          <p:cNvSpPr>
            <a:spLocks noChangeArrowheads="1"/>
          </p:cNvSpPr>
          <p:nvPr/>
        </p:nvSpPr>
        <p:spPr bwMode="auto">
          <a:xfrm>
            <a:off x="152400" y="931863"/>
            <a:ext cx="88392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What is the key domain for any multiplicative cipher?</a:t>
            </a:r>
          </a:p>
        </p:txBody>
      </p:sp>
      <p:sp>
        <p:nvSpPr>
          <p:cNvPr id="15371" name="Text Box 11"/>
          <p:cNvSpPr txBox="1">
            <a:spLocks noChangeArrowheads="1"/>
          </p:cNvSpPr>
          <p:nvPr/>
        </p:nvSpPr>
        <p:spPr bwMode="auto">
          <a:xfrm>
            <a:off x="0" y="550863"/>
            <a:ext cx="1314450" cy="35401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rPr>
              <a:t>Example:</a:t>
            </a:r>
            <a:endParaRPr lang="en-US" sz="1700">
              <a:solidFill>
                <a:schemeClr val="bg1"/>
              </a:solidFill>
              <a:latin typeface="Verdana" pitchFamily="34" charset="0"/>
            </a:endParaRPr>
          </a:p>
        </p:txBody>
      </p:sp>
      <p:sp>
        <p:nvSpPr>
          <p:cNvPr id="15372" name="Rectangle 12"/>
          <p:cNvSpPr>
            <a:spLocks noChangeArrowheads="1"/>
          </p:cNvSpPr>
          <p:nvPr/>
        </p:nvSpPr>
        <p:spPr bwMode="auto">
          <a:xfrm>
            <a:off x="152400" y="1593850"/>
            <a:ext cx="8839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The key needs to be in Z</a:t>
            </a:r>
            <a:r>
              <a:rPr lang="en-US" sz="1700" b="0" i="0" baseline="-20000">
                <a:latin typeface="Verdana" pitchFamily="34" charset="0"/>
              </a:rPr>
              <a:t>26</a:t>
            </a:r>
            <a:r>
              <a:rPr lang="en-US" sz="1700" b="0" i="0">
                <a:latin typeface="Verdana" pitchFamily="34" charset="0"/>
              </a:rPr>
              <a:t>*. This set has only 12 members: 1, 3, 5, 7, 9, 11, 15, 17, 19, 21, 23, 25.</a:t>
            </a:r>
          </a:p>
        </p:txBody>
      </p:sp>
      <p:sp>
        <p:nvSpPr>
          <p:cNvPr id="19" name="Rectangle 13"/>
          <p:cNvSpPr>
            <a:spLocks noChangeArrowheads="1"/>
          </p:cNvSpPr>
          <p:nvPr/>
        </p:nvSpPr>
        <p:spPr bwMode="auto">
          <a:xfrm>
            <a:off x="0" y="1312863"/>
            <a:ext cx="8229600" cy="354012"/>
          </a:xfrm>
          <a:prstGeom prst="rect">
            <a:avLst/>
          </a:prstGeom>
          <a:noFill/>
          <a:ln w="9525">
            <a:noFill/>
            <a:miter lim="800000"/>
            <a:headEnd/>
            <a:tailEnd/>
          </a:ln>
          <a:effectLst/>
        </p:spPr>
        <p:txBody>
          <a:bodyPr anchor="ctr">
            <a:spAutoFit/>
          </a:bodyPr>
          <a:lstStyle/>
          <a:p>
            <a:pPr algn="just" eaLnBrk="1" hangingPunct="1">
              <a:defRPr/>
            </a:pPr>
            <a:r>
              <a:rPr lang="en-US" sz="1700" i="0" dirty="0">
                <a:solidFill>
                  <a:schemeClr val="hlink"/>
                </a:solidFill>
                <a:effectLst>
                  <a:outerShdw blurRad="38100" dist="38100" dir="2700000" algn="tl">
                    <a:srgbClr val="C0C0C0"/>
                  </a:outerShdw>
                </a:effectLst>
                <a:latin typeface="Verdana" pitchFamily="34" charset="0"/>
                <a:ea typeface="Verdana" pitchFamily="34" charset="0"/>
                <a:cs typeface="Verdana" pitchFamily="34" charset="0"/>
              </a:rPr>
              <a:t>Solution:</a:t>
            </a:r>
            <a:endParaRPr lang="en-US" sz="1700" i="0" dirty="0">
              <a:effectLst>
                <a:outerShdw blurRad="38100" dist="38100" dir="2700000" algn="tl">
                  <a:srgbClr val="C0C0C0"/>
                </a:outerShdw>
              </a:effectLst>
              <a:latin typeface="Verdana" pitchFamily="34" charset="0"/>
              <a:ea typeface="Verdana" pitchFamily="34" charset="0"/>
              <a:cs typeface="Verdana" pitchFamily="34" charset="0"/>
            </a:endParaRPr>
          </a:p>
        </p:txBody>
      </p:sp>
      <p:sp>
        <p:nvSpPr>
          <p:cNvPr id="20" name="Rectangle 9"/>
          <p:cNvSpPr>
            <a:spLocks noChangeArrowheads="1"/>
          </p:cNvSpPr>
          <p:nvPr/>
        </p:nvSpPr>
        <p:spPr bwMode="auto">
          <a:xfrm>
            <a:off x="76200" y="2209800"/>
            <a:ext cx="8686800" cy="928688"/>
          </a:xfrm>
          <a:prstGeom prst="rect">
            <a:avLst/>
          </a:prstGeom>
          <a:solidFill>
            <a:schemeClr val="bg1"/>
          </a:solidFill>
          <a:ln w="9525">
            <a:noFill/>
            <a:miter lim="800000"/>
            <a:headEnd/>
            <a:tailEnd/>
          </a:ln>
        </p:spPr>
        <p:txBody>
          <a:bodyPr>
            <a:spAutoFit/>
          </a:bodyPr>
          <a:lstStyle/>
          <a:p>
            <a:pPr algn="just">
              <a:defRPr/>
            </a:pPr>
            <a:r>
              <a:rPr lang="en-US" sz="1700" i="0" dirty="0">
                <a:latin typeface="Verdana" pitchFamily="34" charset="0"/>
              </a:rPr>
              <a:t>Note:</a:t>
            </a:r>
          </a:p>
          <a:p>
            <a:pPr marL="457200" indent="-457200" algn="just">
              <a:spcBef>
                <a:spcPts val="400"/>
              </a:spcBef>
              <a:spcAft>
                <a:spcPts val="400"/>
              </a:spcAft>
              <a:buFont typeface="Wingdings" pitchFamily="2" charset="2"/>
              <a:buChar char="Ø"/>
              <a:defRPr/>
            </a:pPr>
            <a:r>
              <a:rPr lang="en-US" sz="1700" b="0" i="0" dirty="0">
                <a:latin typeface="Verdana" pitchFamily="34" charset="0"/>
              </a:rPr>
              <a:t>We can find the key domain for any multiplicative cipher using Euler’s Phi-function, sometimes called the Euler’s </a:t>
            </a:r>
            <a:r>
              <a:rPr lang="en-US" sz="1700" b="0" i="0" dirty="0" err="1">
                <a:latin typeface="Verdana" pitchFamily="34" charset="0"/>
              </a:rPr>
              <a:t>Totient</a:t>
            </a:r>
            <a:r>
              <a:rPr lang="en-US" sz="1700" b="0" i="0" dirty="0">
                <a:latin typeface="Verdana" pitchFamily="34" charset="0"/>
              </a:rPr>
              <a:t> function.</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7"/>
          <p:cNvSpPr>
            <a:spLocks noChangeArrowheads="1"/>
          </p:cNvSpPr>
          <p:nvPr/>
        </p:nvSpPr>
        <p:spPr bwMode="auto">
          <a:xfrm>
            <a:off x="152400" y="1158875"/>
            <a:ext cx="88392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Decrypt the message “XCZZU” with a key of 7 using multiplicative cipher.</a:t>
            </a:r>
          </a:p>
        </p:txBody>
      </p:sp>
      <p:sp>
        <p:nvSpPr>
          <p:cNvPr id="16388" name="Text Box 18"/>
          <p:cNvSpPr txBox="1">
            <a:spLocks noChangeArrowheads="1"/>
          </p:cNvSpPr>
          <p:nvPr/>
        </p:nvSpPr>
        <p:spPr bwMode="auto">
          <a:xfrm>
            <a:off x="228600" y="609600"/>
            <a:ext cx="1314450"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rPr>
              <a:t>Example:</a:t>
            </a:r>
          </a:p>
        </p:txBody>
      </p:sp>
      <p:sp>
        <p:nvSpPr>
          <p:cNvPr id="16389" name="Rectangle 12"/>
          <p:cNvSpPr>
            <a:spLocks noChangeArrowheads="1"/>
          </p:cNvSpPr>
          <p:nvPr/>
        </p:nvSpPr>
        <p:spPr bwMode="auto">
          <a:xfrm>
            <a:off x="76200" y="2362200"/>
            <a:ext cx="88392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We apply the following decryption algorithm to the ciphertext character by character: P=(C x k</a:t>
            </a:r>
            <a:r>
              <a:rPr lang="en-US" sz="1700" b="0" i="0" baseline="30000">
                <a:latin typeface="Verdana" pitchFamily="34" charset="0"/>
              </a:rPr>
              <a:t>-1</a:t>
            </a:r>
            <a:r>
              <a:rPr lang="en-US" sz="1700" b="0" i="0">
                <a:latin typeface="Verdana" pitchFamily="34" charset="0"/>
              </a:rPr>
              <a:t>) mod 26, where k</a:t>
            </a:r>
            <a:r>
              <a:rPr lang="en-US" sz="1700" b="0" i="0" baseline="30000">
                <a:latin typeface="Verdana" pitchFamily="34" charset="0"/>
              </a:rPr>
              <a:t>-1</a:t>
            </a:r>
            <a:r>
              <a:rPr lang="en-US" sz="1700" b="0" i="0">
                <a:latin typeface="Verdana" pitchFamily="34" charset="0"/>
              </a:rPr>
              <a:t> is the multiplicative inverse of k. Here the multiplicative inverse of 7 is 15 in z</a:t>
            </a:r>
            <a:r>
              <a:rPr lang="en-US" sz="1700" b="0" i="0" baseline="-25000">
                <a:latin typeface="Verdana" pitchFamily="34" charset="0"/>
              </a:rPr>
              <a:t>26.</a:t>
            </a:r>
            <a:endParaRPr lang="en-US" sz="1700" b="0" i="0">
              <a:latin typeface="Verdana" pitchFamily="34" charset="0"/>
            </a:endParaRPr>
          </a:p>
        </p:txBody>
      </p:sp>
      <p:sp>
        <p:nvSpPr>
          <p:cNvPr id="16" name="Rectangle 13"/>
          <p:cNvSpPr>
            <a:spLocks noChangeArrowheads="1"/>
          </p:cNvSpPr>
          <p:nvPr/>
        </p:nvSpPr>
        <p:spPr bwMode="auto">
          <a:xfrm>
            <a:off x="0" y="1905000"/>
            <a:ext cx="8229600" cy="354013"/>
          </a:xfrm>
          <a:prstGeom prst="rect">
            <a:avLst/>
          </a:prstGeom>
          <a:noFill/>
          <a:ln w="9525">
            <a:noFill/>
            <a:miter lim="800000"/>
            <a:headEnd/>
            <a:tailEnd/>
          </a:ln>
          <a:effectLst/>
        </p:spPr>
        <p:txBody>
          <a:bodyPr anchor="ctr">
            <a:spAutoFit/>
          </a:bodyPr>
          <a:lstStyle/>
          <a:p>
            <a:pPr algn="just" eaLnBrk="1" hangingPunct="1">
              <a:defRPr/>
            </a:pPr>
            <a:r>
              <a:rPr lang="en-US" sz="1700" i="0" dirty="0">
                <a:solidFill>
                  <a:schemeClr val="hlink"/>
                </a:solidFill>
                <a:effectLst>
                  <a:outerShdw blurRad="38100" dist="38100" dir="2700000" algn="tl">
                    <a:srgbClr val="C0C0C0"/>
                  </a:outerShdw>
                </a:effectLst>
                <a:latin typeface="Verdana" pitchFamily="34" charset="0"/>
                <a:ea typeface="Verdana" pitchFamily="34" charset="0"/>
                <a:cs typeface="Verdana" pitchFamily="34" charset="0"/>
              </a:rPr>
              <a:t>Solution:</a:t>
            </a:r>
            <a:endParaRPr lang="en-US" sz="1700" i="0" dirty="0">
              <a:effectLst>
                <a:outerShdw blurRad="38100" dist="38100" dir="2700000" algn="tl">
                  <a:srgbClr val="C0C0C0"/>
                </a:outerShdw>
              </a:effectLst>
              <a:latin typeface="Verdana" pitchFamily="34" charset="0"/>
              <a:ea typeface="Verdana" pitchFamily="34" charset="0"/>
              <a:cs typeface="Verdana" pitchFamily="34" charset="0"/>
            </a:endParaRPr>
          </a:p>
        </p:txBody>
      </p:sp>
      <p:sp>
        <p:nvSpPr>
          <p:cNvPr id="16391" name="Rectangle 14"/>
          <p:cNvSpPr>
            <a:spLocks noChangeArrowheads="1"/>
          </p:cNvSpPr>
          <p:nvPr/>
        </p:nvSpPr>
        <p:spPr bwMode="auto">
          <a:xfrm>
            <a:off x="304800" y="5943600"/>
            <a:ext cx="88392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spcBef>
                <a:spcPts val="400"/>
              </a:spcBef>
              <a:spcAft>
                <a:spcPts val="400"/>
              </a:spcAft>
              <a:buFont typeface="Wingdings" pitchFamily="2" charset="2"/>
              <a:buChar char="Ø"/>
            </a:pPr>
            <a:r>
              <a:rPr lang="en-US" sz="1700" b="0" i="0">
                <a:latin typeface="Verdana" pitchFamily="34" charset="0"/>
              </a:rPr>
              <a:t>The result is ‘hello’.</a:t>
            </a:r>
          </a:p>
        </p:txBody>
      </p:sp>
      <p:graphicFrame>
        <p:nvGraphicFramePr>
          <p:cNvPr id="19" name="Table 18"/>
          <p:cNvGraphicFramePr>
            <a:graphicFrameLocks noGrp="1"/>
          </p:cNvGraphicFramePr>
          <p:nvPr/>
        </p:nvGraphicFramePr>
        <p:xfrm>
          <a:off x="457200" y="3505200"/>
          <a:ext cx="8305800" cy="1854200"/>
        </p:xfrm>
        <a:graphic>
          <a:graphicData uri="http://schemas.openxmlformats.org/drawingml/2006/table">
            <a:tbl>
              <a:tblPr firstRow="1" bandRow="1">
                <a:tableStyleId>{5C22544A-7EE6-4342-B048-85BDC9FD1C3A}</a:tableStyleId>
              </a:tblPr>
              <a:tblGrid>
                <a:gridCol w="2362201"/>
                <a:gridCol w="3352800"/>
                <a:gridCol w="2590799"/>
              </a:tblGrid>
              <a:tr h="370840">
                <a:tc>
                  <a:txBody>
                    <a:bodyPr/>
                    <a:lstStyle/>
                    <a:p>
                      <a:r>
                        <a:rPr lang="en-US" sz="1700" b="0" dirty="0" err="1" smtClean="0">
                          <a:solidFill>
                            <a:schemeClr val="tx1"/>
                          </a:solidFill>
                          <a:latin typeface="Verdana" pitchFamily="34" charset="0"/>
                          <a:ea typeface="Verdana" pitchFamily="34" charset="0"/>
                          <a:cs typeface="Verdana" pitchFamily="34" charset="0"/>
                        </a:rPr>
                        <a:t>Ciphertext</a:t>
                      </a:r>
                      <a:r>
                        <a:rPr lang="en-US" sz="1700" b="0" dirty="0" smtClean="0">
                          <a:solidFill>
                            <a:schemeClr val="tx1"/>
                          </a:solidFill>
                          <a:latin typeface="Verdana" pitchFamily="34" charset="0"/>
                          <a:ea typeface="Verdana" pitchFamily="34" charset="0"/>
                          <a:cs typeface="Verdana" pitchFamily="34" charset="0"/>
                        </a:rPr>
                        <a:t>: X</a:t>
                      </a:r>
                      <a:r>
                        <a:rPr lang="en-US" sz="1700" b="0" dirty="0" smtClean="0">
                          <a:solidFill>
                            <a:schemeClr val="tx1"/>
                          </a:solidFill>
                          <a:latin typeface="Verdana" pitchFamily="34" charset="0"/>
                          <a:ea typeface="Verdana" pitchFamily="34" charset="0"/>
                          <a:cs typeface="Verdana" pitchFamily="34" charset="0"/>
                          <a:sym typeface="Wingdings" pitchFamily="2" charset="2"/>
                        </a:rPr>
                        <a:t>23</a:t>
                      </a:r>
                      <a:endParaRPr lang="en-US" sz="1700" b="0" dirty="0">
                        <a:solidFill>
                          <a:schemeClr val="tx1"/>
                        </a:solidFill>
                        <a:latin typeface="Verdana" pitchFamily="34" charset="0"/>
                        <a:ea typeface="Verdana" pitchFamily="34" charset="0"/>
                        <a:cs typeface="Verdana" pitchFamily="34" charset="0"/>
                      </a:endParaRPr>
                    </a:p>
                  </a:txBody>
                  <a:tcPr>
                    <a:noFill/>
                  </a:tcPr>
                </a:tc>
                <a:tc>
                  <a:txBody>
                    <a:bodyPr/>
                    <a:lstStyle/>
                    <a:p>
                      <a:r>
                        <a:rPr lang="en-US" sz="1700" b="0" dirty="0" smtClean="0">
                          <a:solidFill>
                            <a:schemeClr val="tx1"/>
                          </a:solidFill>
                          <a:latin typeface="Verdana" pitchFamily="34" charset="0"/>
                          <a:ea typeface="Verdana" pitchFamily="34" charset="0"/>
                          <a:cs typeface="Verdana" pitchFamily="34" charset="0"/>
                        </a:rPr>
                        <a:t>Decryption: (23x15) mod 26</a:t>
                      </a:r>
                      <a:endParaRPr lang="en-US" sz="1700" b="0" dirty="0">
                        <a:solidFill>
                          <a:schemeClr val="tx1"/>
                        </a:solidFill>
                        <a:latin typeface="Verdana" pitchFamily="34" charset="0"/>
                        <a:ea typeface="Verdana" pitchFamily="34" charset="0"/>
                        <a:cs typeface="Verdana" pitchFamily="34" charset="0"/>
                      </a:endParaRPr>
                    </a:p>
                  </a:txBody>
                  <a:tcPr>
                    <a:noFill/>
                  </a:tcPr>
                </a:tc>
                <a:tc>
                  <a:txBody>
                    <a:bodyPr/>
                    <a:lstStyle/>
                    <a:p>
                      <a:r>
                        <a:rPr lang="en-US" sz="1700" b="0" dirty="0" smtClean="0">
                          <a:solidFill>
                            <a:schemeClr val="tx1"/>
                          </a:solidFill>
                          <a:latin typeface="Verdana" pitchFamily="34" charset="0"/>
                          <a:ea typeface="Verdana" pitchFamily="34" charset="0"/>
                          <a:cs typeface="Verdana" pitchFamily="34" charset="0"/>
                        </a:rPr>
                        <a:t>Plaintext: 05</a:t>
                      </a:r>
                      <a:r>
                        <a:rPr lang="en-US" sz="1700" b="0" dirty="0" smtClean="0">
                          <a:solidFill>
                            <a:schemeClr val="tx1"/>
                          </a:solidFill>
                          <a:latin typeface="Verdana" pitchFamily="34" charset="0"/>
                          <a:ea typeface="Verdana" pitchFamily="34" charset="0"/>
                          <a:cs typeface="Verdana" pitchFamily="34" charset="0"/>
                          <a:sym typeface="Wingdings" pitchFamily="2" charset="2"/>
                        </a:rPr>
                        <a:t>h</a:t>
                      </a:r>
                      <a:endParaRPr lang="en-US" sz="1700" b="0" dirty="0">
                        <a:solidFill>
                          <a:schemeClr val="tx1"/>
                        </a:solidFill>
                        <a:latin typeface="Verdana" pitchFamily="34" charset="0"/>
                        <a:ea typeface="Verdana" pitchFamily="34" charset="0"/>
                        <a:cs typeface="Verdana" pitchFamily="34" charset="0"/>
                      </a:endParaRPr>
                    </a:p>
                  </a:txBody>
                  <a:tcPr>
                    <a:noFill/>
                  </a:tcPr>
                </a:tc>
              </a:tr>
              <a:tr h="370840">
                <a:tc>
                  <a:txBody>
                    <a:bodyPr/>
                    <a:lstStyle/>
                    <a:p>
                      <a:r>
                        <a:rPr lang="en-US" sz="1700" b="0" dirty="0" err="1" smtClean="0">
                          <a:solidFill>
                            <a:schemeClr val="tx1"/>
                          </a:solidFill>
                          <a:latin typeface="Verdana" pitchFamily="34" charset="0"/>
                          <a:ea typeface="Verdana" pitchFamily="34" charset="0"/>
                          <a:cs typeface="Verdana" pitchFamily="34" charset="0"/>
                        </a:rPr>
                        <a:t>Ciphertext</a:t>
                      </a:r>
                      <a:r>
                        <a:rPr lang="en-US" sz="1700" b="0" dirty="0" smtClean="0">
                          <a:solidFill>
                            <a:schemeClr val="tx1"/>
                          </a:solidFill>
                          <a:latin typeface="Verdana" pitchFamily="34" charset="0"/>
                          <a:ea typeface="Verdana" pitchFamily="34" charset="0"/>
                          <a:cs typeface="Verdana" pitchFamily="34" charset="0"/>
                        </a:rPr>
                        <a:t>: C</a:t>
                      </a:r>
                      <a:r>
                        <a:rPr lang="en-US" sz="1700" b="0" dirty="0" smtClean="0">
                          <a:solidFill>
                            <a:schemeClr val="tx1"/>
                          </a:solidFill>
                          <a:latin typeface="Verdana" pitchFamily="34" charset="0"/>
                          <a:ea typeface="Verdana" pitchFamily="34" charset="0"/>
                          <a:cs typeface="Verdana" pitchFamily="34" charset="0"/>
                          <a:sym typeface="Wingdings" pitchFamily="2" charset="2"/>
                        </a:rPr>
                        <a:t>02</a:t>
                      </a:r>
                      <a:endParaRPr lang="en-US" sz="1700" b="0" dirty="0">
                        <a:solidFill>
                          <a:schemeClr val="tx1"/>
                        </a:solidFill>
                        <a:latin typeface="Verdana" pitchFamily="34" charset="0"/>
                        <a:ea typeface="Verdana" pitchFamily="34" charset="0"/>
                        <a:cs typeface="Verdana" pitchFamily="34" charset="0"/>
                      </a:endParaRPr>
                    </a:p>
                  </a:txBody>
                  <a:tcPr>
                    <a:noFill/>
                  </a:tcPr>
                </a:tc>
                <a:tc>
                  <a:txBody>
                    <a:bodyPr/>
                    <a:lstStyle/>
                    <a:p>
                      <a:r>
                        <a:rPr lang="en-US" sz="1700" b="0" dirty="0" smtClean="0">
                          <a:solidFill>
                            <a:schemeClr val="tx1"/>
                          </a:solidFill>
                          <a:latin typeface="Verdana" pitchFamily="34" charset="0"/>
                          <a:ea typeface="Verdana" pitchFamily="34" charset="0"/>
                          <a:cs typeface="Verdana" pitchFamily="34" charset="0"/>
                        </a:rPr>
                        <a:t>Decryption: (02x15) mod 26</a:t>
                      </a:r>
                      <a:endParaRPr lang="en-US" sz="1700" b="0" dirty="0">
                        <a:solidFill>
                          <a:schemeClr val="tx1"/>
                        </a:solidFill>
                        <a:latin typeface="Verdana" pitchFamily="34" charset="0"/>
                        <a:ea typeface="Verdana" pitchFamily="34" charset="0"/>
                        <a:cs typeface="Verdana" pitchFamily="34" charset="0"/>
                      </a:endParaRPr>
                    </a:p>
                  </a:txBody>
                  <a:tcPr>
                    <a:noFill/>
                  </a:tcPr>
                </a:tc>
                <a:tc>
                  <a:txBody>
                    <a:bodyPr/>
                    <a:lstStyle/>
                    <a:p>
                      <a:r>
                        <a:rPr lang="en-US" sz="1700" b="0" dirty="0" smtClean="0">
                          <a:solidFill>
                            <a:schemeClr val="tx1"/>
                          </a:solidFill>
                          <a:latin typeface="Verdana" pitchFamily="34" charset="0"/>
                          <a:ea typeface="Verdana" pitchFamily="34" charset="0"/>
                          <a:cs typeface="Verdana" pitchFamily="34" charset="0"/>
                        </a:rPr>
                        <a:t>Plaintext: 04</a:t>
                      </a:r>
                      <a:r>
                        <a:rPr lang="en-US" sz="1700" b="0" dirty="0" smtClean="0">
                          <a:solidFill>
                            <a:schemeClr val="tx1"/>
                          </a:solidFill>
                          <a:latin typeface="Verdana" pitchFamily="34" charset="0"/>
                          <a:ea typeface="Verdana" pitchFamily="34" charset="0"/>
                          <a:cs typeface="Verdana" pitchFamily="34" charset="0"/>
                          <a:sym typeface="Wingdings" pitchFamily="2" charset="2"/>
                        </a:rPr>
                        <a:t>e</a:t>
                      </a:r>
                      <a:endParaRPr lang="en-US" sz="1700" b="0" dirty="0">
                        <a:solidFill>
                          <a:schemeClr val="tx1"/>
                        </a:solidFill>
                        <a:latin typeface="Verdana" pitchFamily="34" charset="0"/>
                        <a:ea typeface="Verdana" pitchFamily="34" charset="0"/>
                        <a:cs typeface="Verdana" pitchFamily="34" charset="0"/>
                      </a:endParaRPr>
                    </a:p>
                  </a:txBody>
                  <a:tcPr>
                    <a:noFill/>
                  </a:tcPr>
                </a:tc>
              </a:tr>
              <a:tr h="370840">
                <a:tc>
                  <a:txBody>
                    <a:bodyPr/>
                    <a:lstStyle/>
                    <a:p>
                      <a:r>
                        <a:rPr lang="en-US" sz="1700" b="0" dirty="0" err="1" smtClean="0">
                          <a:solidFill>
                            <a:schemeClr val="tx1"/>
                          </a:solidFill>
                          <a:latin typeface="Verdana" pitchFamily="34" charset="0"/>
                          <a:ea typeface="Verdana" pitchFamily="34" charset="0"/>
                          <a:cs typeface="Verdana" pitchFamily="34" charset="0"/>
                        </a:rPr>
                        <a:t>Ciphertext</a:t>
                      </a:r>
                      <a:r>
                        <a:rPr lang="en-US" sz="1700" b="0" dirty="0" smtClean="0">
                          <a:solidFill>
                            <a:schemeClr val="tx1"/>
                          </a:solidFill>
                          <a:latin typeface="Verdana" pitchFamily="34" charset="0"/>
                          <a:ea typeface="Verdana" pitchFamily="34" charset="0"/>
                          <a:cs typeface="Verdana" pitchFamily="34" charset="0"/>
                        </a:rPr>
                        <a:t>: Z</a:t>
                      </a:r>
                      <a:r>
                        <a:rPr lang="en-US" sz="1700" b="0" dirty="0" smtClean="0">
                          <a:solidFill>
                            <a:schemeClr val="tx1"/>
                          </a:solidFill>
                          <a:latin typeface="Verdana" pitchFamily="34" charset="0"/>
                          <a:ea typeface="Verdana" pitchFamily="34" charset="0"/>
                          <a:cs typeface="Verdana" pitchFamily="34" charset="0"/>
                          <a:sym typeface="Wingdings" pitchFamily="2" charset="2"/>
                        </a:rPr>
                        <a:t>25</a:t>
                      </a:r>
                      <a:endParaRPr lang="en-US" sz="1700" b="0" dirty="0">
                        <a:solidFill>
                          <a:schemeClr val="tx1"/>
                        </a:solidFill>
                        <a:latin typeface="Verdana" pitchFamily="34" charset="0"/>
                        <a:ea typeface="Verdana" pitchFamily="34" charset="0"/>
                        <a:cs typeface="Verdana" pitchFamily="34" charset="0"/>
                      </a:endParaRPr>
                    </a:p>
                  </a:txBody>
                  <a:tcPr>
                    <a:noFill/>
                  </a:tcPr>
                </a:tc>
                <a:tc>
                  <a:txBody>
                    <a:bodyPr/>
                    <a:lstStyle/>
                    <a:p>
                      <a:r>
                        <a:rPr lang="en-US" sz="1700" b="0" dirty="0" smtClean="0">
                          <a:solidFill>
                            <a:schemeClr val="tx1"/>
                          </a:solidFill>
                          <a:latin typeface="Verdana" pitchFamily="34" charset="0"/>
                          <a:ea typeface="Verdana" pitchFamily="34" charset="0"/>
                          <a:cs typeface="Verdana" pitchFamily="34" charset="0"/>
                        </a:rPr>
                        <a:t>Decryption: (25x15) mod 26</a:t>
                      </a:r>
                      <a:endParaRPr lang="en-US" sz="1700" b="0" dirty="0">
                        <a:solidFill>
                          <a:schemeClr val="tx1"/>
                        </a:solidFill>
                        <a:latin typeface="Verdana" pitchFamily="34" charset="0"/>
                        <a:ea typeface="Verdana" pitchFamily="34" charset="0"/>
                        <a:cs typeface="Verdana" pitchFamily="34" charset="0"/>
                      </a:endParaRPr>
                    </a:p>
                  </a:txBody>
                  <a:tcPr>
                    <a:noFill/>
                  </a:tcPr>
                </a:tc>
                <a:tc>
                  <a:txBody>
                    <a:bodyPr/>
                    <a:lstStyle/>
                    <a:p>
                      <a:r>
                        <a:rPr lang="en-US" sz="1700" b="0" dirty="0" smtClean="0">
                          <a:solidFill>
                            <a:schemeClr val="tx1"/>
                          </a:solidFill>
                          <a:latin typeface="Verdana" pitchFamily="34" charset="0"/>
                          <a:ea typeface="Verdana" pitchFamily="34" charset="0"/>
                          <a:cs typeface="Verdana" pitchFamily="34" charset="0"/>
                        </a:rPr>
                        <a:t>Plaintext: 11</a:t>
                      </a:r>
                      <a:r>
                        <a:rPr lang="en-US" sz="1700" b="0" dirty="0" smtClean="0">
                          <a:solidFill>
                            <a:schemeClr val="tx1"/>
                          </a:solidFill>
                          <a:latin typeface="Verdana" pitchFamily="34" charset="0"/>
                          <a:ea typeface="Verdana" pitchFamily="34" charset="0"/>
                          <a:cs typeface="Verdana" pitchFamily="34" charset="0"/>
                          <a:sym typeface="Wingdings" pitchFamily="2" charset="2"/>
                        </a:rPr>
                        <a:t></a:t>
                      </a:r>
                      <a:r>
                        <a:rPr lang="en-US" sz="1700" b="0" i="1" dirty="0" smtClean="0">
                          <a:solidFill>
                            <a:schemeClr val="tx1"/>
                          </a:solidFill>
                          <a:latin typeface="Verdana" pitchFamily="34" charset="0"/>
                          <a:ea typeface="Verdana" pitchFamily="34" charset="0"/>
                          <a:cs typeface="Verdana" pitchFamily="34" charset="0"/>
                          <a:sym typeface="Wingdings" pitchFamily="2" charset="2"/>
                        </a:rPr>
                        <a:t>l</a:t>
                      </a:r>
                      <a:endParaRPr lang="en-US" sz="1700" b="0" i="1" dirty="0">
                        <a:solidFill>
                          <a:schemeClr val="tx1"/>
                        </a:solidFill>
                        <a:latin typeface="Verdana" pitchFamily="34" charset="0"/>
                        <a:ea typeface="Verdana" pitchFamily="34" charset="0"/>
                        <a:cs typeface="Verdana" pitchFamily="34" charset="0"/>
                      </a:endParaRPr>
                    </a:p>
                  </a:txBody>
                  <a:tcPr>
                    <a:noFill/>
                  </a:tcPr>
                </a:tc>
              </a:tr>
              <a:tr h="370840">
                <a:tc>
                  <a:txBody>
                    <a:bodyPr/>
                    <a:lstStyle/>
                    <a:p>
                      <a:r>
                        <a:rPr lang="en-US" sz="1700" b="0" dirty="0" err="1" smtClean="0">
                          <a:solidFill>
                            <a:schemeClr val="tx1"/>
                          </a:solidFill>
                          <a:latin typeface="Verdana" pitchFamily="34" charset="0"/>
                          <a:ea typeface="Verdana" pitchFamily="34" charset="0"/>
                          <a:cs typeface="Verdana" pitchFamily="34" charset="0"/>
                        </a:rPr>
                        <a:t>Ciphertext</a:t>
                      </a:r>
                      <a:r>
                        <a:rPr lang="en-US" sz="1700" b="0" dirty="0" smtClean="0">
                          <a:solidFill>
                            <a:schemeClr val="tx1"/>
                          </a:solidFill>
                          <a:latin typeface="Verdana" pitchFamily="34" charset="0"/>
                          <a:ea typeface="Verdana" pitchFamily="34" charset="0"/>
                          <a:cs typeface="Verdana" pitchFamily="34" charset="0"/>
                        </a:rPr>
                        <a:t>: Z</a:t>
                      </a:r>
                      <a:r>
                        <a:rPr lang="en-US" sz="1700" b="0" dirty="0" smtClean="0">
                          <a:solidFill>
                            <a:schemeClr val="tx1"/>
                          </a:solidFill>
                          <a:latin typeface="Verdana" pitchFamily="34" charset="0"/>
                          <a:ea typeface="Verdana" pitchFamily="34" charset="0"/>
                          <a:cs typeface="Verdana" pitchFamily="34" charset="0"/>
                          <a:sym typeface="Wingdings" pitchFamily="2" charset="2"/>
                        </a:rPr>
                        <a:t>25</a:t>
                      </a:r>
                      <a:endParaRPr lang="en-US" sz="1700" b="0" dirty="0">
                        <a:solidFill>
                          <a:schemeClr val="tx1"/>
                        </a:solidFill>
                        <a:latin typeface="Verdana" pitchFamily="34" charset="0"/>
                        <a:ea typeface="Verdana" pitchFamily="34" charset="0"/>
                        <a:cs typeface="Verdana" pitchFamily="34" charset="0"/>
                      </a:endParaRPr>
                    </a:p>
                  </a:txBody>
                  <a:tcPr>
                    <a:noFill/>
                  </a:tcPr>
                </a:tc>
                <a:tc>
                  <a:txBody>
                    <a:bodyPr/>
                    <a:lstStyle/>
                    <a:p>
                      <a:r>
                        <a:rPr lang="en-US" sz="1700" b="0" dirty="0" smtClean="0">
                          <a:solidFill>
                            <a:schemeClr val="tx1"/>
                          </a:solidFill>
                          <a:latin typeface="Verdana" pitchFamily="34" charset="0"/>
                          <a:ea typeface="Verdana" pitchFamily="34" charset="0"/>
                          <a:cs typeface="Verdana" pitchFamily="34" charset="0"/>
                        </a:rPr>
                        <a:t>Decryption: (25x15) mod 26</a:t>
                      </a:r>
                      <a:endParaRPr lang="en-US" sz="1700" b="0" dirty="0">
                        <a:solidFill>
                          <a:schemeClr val="tx1"/>
                        </a:solidFill>
                        <a:latin typeface="Verdana" pitchFamily="34" charset="0"/>
                        <a:ea typeface="Verdana" pitchFamily="34" charset="0"/>
                        <a:cs typeface="Verdana" pitchFamily="34" charset="0"/>
                      </a:endParaRPr>
                    </a:p>
                  </a:txBody>
                  <a:tcPr>
                    <a:noFill/>
                  </a:tcPr>
                </a:tc>
                <a:tc>
                  <a:txBody>
                    <a:bodyPr/>
                    <a:lstStyle/>
                    <a:p>
                      <a:r>
                        <a:rPr lang="en-US" sz="1700" b="0" dirty="0" smtClean="0">
                          <a:solidFill>
                            <a:schemeClr val="tx1"/>
                          </a:solidFill>
                          <a:latin typeface="Verdana" pitchFamily="34" charset="0"/>
                          <a:ea typeface="Verdana" pitchFamily="34" charset="0"/>
                          <a:cs typeface="Verdana" pitchFamily="34" charset="0"/>
                        </a:rPr>
                        <a:t>Plaintext: 11</a:t>
                      </a:r>
                      <a:r>
                        <a:rPr lang="en-US" sz="1700" b="0" dirty="0" smtClean="0">
                          <a:solidFill>
                            <a:schemeClr val="tx1"/>
                          </a:solidFill>
                          <a:latin typeface="Verdana" pitchFamily="34" charset="0"/>
                          <a:ea typeface="Verdana" pitchFamily="34" charset="0"/>
                          <a:cs typeface="Verdana" pitchFamily="34" charset="0"/>
                          <a:sym typeface="Wingdings" pitchFamily="2" charset="2"/>
                        </a:rPr>
                        <a:t></a:t>
                      </a:r>
                      <a:r>
                        <a:rPr lang="en-US" sz="1700" b="0" i="1" dirty="0" smtClean="0">
                          <a:solidFill>
                            <a:schemeClr val="tx1"/>
                          </a:solidFill>
                          <a:latin typeface="Verdana" pitchFamily="34" charset="0"/>
                          <a:ea typeface="Verdana" pitchFamily="34" charset="0"/>
                          <a:cs typeface="Verdana" pitchFamily="34" charset="0"/>
                          <a:sym typeface="Wingdings" pitchFamily="2" charset="2"/>
                        </a:rPr>
                        <a:t>l</a:t>
                      </a:r>
                      <a:endParaRPr lang="en-US" sz="1700" b="0" i="1" dirty="0">
                        <a:solidFill>
                          <a:schemeClr val="tx1"/>
                        </a:solidFill>
                        <a:latin typeface="Verdana" pitchFamily="34" charset="0"/>
                        <a:ea typeface="Verdana" pitchFamily="34" charset="0"/>
                        <a:cs typeface="Verdana" pitchFamily="34" charset="0"/>
                      </a:endParaRPr>
                    </a:p>
                  </a:txBody>
                  <a:tcPr>
                    <a:noFill/>
                  </a:tcPr>
                </a:tc>
              </a:tr>
              <a:tr h="370840">
                <a:tc>
                  <a:txBody>
                    <a:bodyPr/>
                    <a:lstStyle/>
                    <a:p>
                      <a:r>
                        <a:rPr lang="en-US" sz="1700" b="0" dirty="0" err="1" smtClean="0">
                          <a:solidFill>
                            <a:schemeClr val="tx1"/>
                          </a:solidFill>
                          <a:latin typeface="Verdana" pitchFamily="34" charset="0"/>
                          <a:ea typeface="Verdana" pitchFamily="34" charset="0"/>
                          <a:cs typeface="Verdana" pitchFamily="34" charset="0"/>
                        </a:rPr>
                        <a:t>Ciphertext</a:t>
                      </a:r>
                      <a:r>
                        <a:rPr lang="en-US" sz="1700" b="0" dirty="0" smtClean="0">
                          <a:solidFill>
                            <a:schemeClr val="tx1"/>
                          </a:solidFill>
                          <a:latin typeface="Verdana" pitchFamily="34" charset="0"/>
                          <a:ea typeface="Verdana" pitchFamily="34" charset="0"/>
                          <a:cs typeface="Verdana" pitchFamily="34" charset="0"/>
                        </a:rPr>
                        <a:t>: U</a:t>
                      </a:r>
                      <a:r>
                        <a:rPr lang="en-US" sz="1700" b="0" dirty="0" smtClean="0">
                          <a:solidFill>
                            <a:schemeClr val="tx1"/>
                          </a:solidFill>
                          <a:latin typeface="Verdana" pitchFamily="34" charset="0"/>
                          <a:ea typeface="Verdana" pitchFamily="34" charset="0"/>
                          <a:cs typeface="Verdana" pitchFamily="34" charset="0"/>
                          <a:sym typeface="Wingdings" pitchFamily="2" charset="2"/>
                        </a:rPr>
                        <a:t>20</a:t>
                      </a:r>
                      <a:endParaRPr lang="en-US" sz="1700" b="0" dirty="0">
                        <a:solidFill>
                          <a:schemeClr val="tx1"/>
                        </a:solidFill>
                        <a:latin typeface="Verdana" pitchFamily="34" charset="0"/>
                        <a:ea typeface="Verdana" pitchFamily="34" charset="0"/>
                        <a:cs typeface="Verdana" pitchFamily="34" charset="0"/>
                      </a:endParaRPr>
                    </a:p>
                  </a:txBody>
                  <a:tcPr>
                    <a:noFill/>
                  </a:tcPr>
                </a:tc>
                <a:tc>
                  <a:txBody>
                    <a:bodyPr/>
                    <a:lstStyle/>
                    <a:p>
                      <a:r>
                        <a:rPr lang="en-US" sz="1700" b="0" dirty="0" smtClean="0">
                          <a:solidFill>
                            <a:schemeClr val="tx1"/>
                          </a:solidFill>
                          <a:latin typeface="Verdana" pitchFamily="34" charset="0"/>
                          <a:ea typeface="Verdana" pitchFamily="34" charset="0"/>
                          <a:cs typeface="Verdana" pitchFamily="34" charset="0"/>
                        </a:rPr>
                        <a:t>Decryption: (20x15) mod 26</a:t>
                      </a:r>
                      <a:endParaRPr lang="en-US" sz="1700" b="0" dirty="0">
                        <a:solidFill>
                          <a:schemeClr val="tx1"/>
                        </a:solidFill>
                        <a:latin typeface="Verdana" pitchFamily="34" charset="0"/>
                        <a:ea typeface="Verdana" pitchFamily="34" charset="0"/>
                        <a:cs typeface="Verdana" pitchFamily="34" charset="0"/>
                      </a:endParaRPr>
                    </a:p>
                  </a:txBody>
                  <a:tcPr>
                    <a:noFill/>
                  </a:tcPr>
                </a:tc>
                <a:tc>
                  <a:txBody>
                    <a:bodyPr/>
                    <a:lstStyle/>
                    <a:p>
                      <a:r>
                        <a:rPr lang="en-US" sz="1700" b="0" dirty="0" smtClean="0">
                          <a:solidFill>
                            <a:schemeClr val="tx1"/>
                          </a:solidFill>
                          <a:latin typeface="Verdana" pitchFamily="34" charset="0"/>
                          <a:ea typeface="Verdana" pitchFamily="34" charset="0"/>
                          <a:cs typeface="Verdana" pitchFamily="34" charset="0"/>
                        </a:rPr>
                        <a:t>Plaintext: 14</a:t>
                      </a:r>
                      <a:r>
                        <a:rPr lang="en-US" sz="1700" b="0" dirty="0" smtClean="0">
                          <a:solidFill>
                            <a:schemeClr val="tx1"/>
                          </a:solidFill>
                          <a:latin typeface="Verdana" pitchFamily="34" charset="0"/>
                          <a:ea typeface="Verdana" pitchFamily="34" charset="0"/>
                          <a:cs typeface="Verdana" pitchFamily="34" charset="0"/>
                          <a:sym typeface="Wingdings" pitchFamily="2" charset="2"/>
                        </a:rPr>
                        <a:t>o</a:t>
                      </a:r>
                      <a:endParaRPr lang="en-US" sz="1700" b="0" dirty="0">
                        <a:solidFill>
                          <a:schemeClr val="tx1"/>
                        </a:solidFill>
                        <a:latin typeface="Verdana" pitchFamily="34" charset="0"/>
                        <a:ea typeface="Verdana" pitchFamily="34" charset="0"/>
                        <a:cs typeface="Verdana" pitchFamily="34" charset="0"/>
                      </a:endParaRPr>
                    </a:p>
                  </a:txBody>
                  <a:tcPr>
                    <a:noFill/>
                  </a:tcPr>
                </a:tc>
              </a:tr>
            </a:tbl>
          </a:graphicData>
        </a:graphic>
      </p:graphicFrame>
      <p:sp>
        <p:nvSpPr>
          <p:cNvPr id="16418" name="Rectangle 9"/>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Multiplicative Cipher</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6"/>
          <p:cNvSpPr>
            <a:spLocks noChangeArrowheads="1"/>
          </p:cNvSpPr>
          <p:nvPr/>
        </p:nvSpPr>
        <p:spPr bwMode="auto">
          <a:xfrm>
            <a:off x="152400" y="990600"/>
            <a:ext cx="84582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just">
              <a:spcBef>
                <a:spcPts val="400"/>
              </a:spcBef>
              <a:spcAft>
                <a:spcPts val="400"/>
              </a:spcAft>
              <a:buFont typeface="Wingdings" pitchFamily="2" charset="2"/>
              <a:buChar char="Ø"/>
            </a:pPr>
            <a:r>
              <a:rPr lang="en-US" sz="1700" b="0" i="0">
                <a:latin typeface="Verdana" pitchFamily="34" charset="0"/>
              </a:rPr>
              <a:t>It is the combination of additive and multiplicative ciphers with a pair of keys. </a:t>
            </a:r>
          </a:p>
          <a:p>
            <a:pPr marL="457200" indent="-457200" algn="just">
              <a:spcBef>
                <a:spcPts val="400"/>
              </a:spcBef>
              <a:spcAft>
                <a:spcPts val="400"/>
              </a:spcAft>
              <a:buFont typeface="Wingdings" pitchFamily="2" charset="2"/>
              <a:buChar char="Ø"/>
            </a:pPr>
            <a:r>
              <a:rPr lang="en-US" sz="1700" b="0" i="0">
                <a:latin typeface="Verdana" pitchFamily="34" charset="0"/>
              </a:rPr>
              <a:t>The first key is used with the multiplicative cipher which comes from Z</a:t>
            </a:r>
            <a:r>
              <a:rPr lang="en-US" sz="1700" b="0" i="0" baseline="-20000">
                <a:latin typeface="Verdana" pitchFamily="34" charset="0"/>
              </a:rPr>
              <a:t>26</a:t>
            </a:r>
            <a:r>
              <a:rPr lang="en-US" sz="1700" b="0" i="0">
                <a:latin typeface="Verdana" pitchFamily="34" charset="0"/>
              </a:rPr>
              <a:t>*. This set has only 12 members: 1, 3, 5, 7, 9, 11, 15, 17, 19, 21, 23, 25.</a:t>
            </a:r>
          </a:p>
          <a:p>
            <a:pPr marL="457200" indent="-457200" algn="just">
              <a:spcBef>
                <a:spcPts val="400"/>
              </a:spcBef>
              <a:spcAft>
                <a:spcPts val="400"/>
              </a:spcAft>
              <a:buFont typeface="Wingdings" pitchFamily="2" charset="2"/>
              <a:buChar char="Ø"/>
            </a:pPr>
            <a:r>
              <a:rPr lang="en-US" sz="1700" b="0" i="0">
                <a:latin typeface="Verdana" pitchFamily="34" charset="0"/>
              </a:rPr>
              <a:t>The second key is used with the additive cipher which comes from Z</a:t>
            </a:r>
            <a:r>
              <a:rPr lang="en-US" sz="1700" b="0" i="0" baseline="-20000">
                <a:latin typeface="Verdana" pitchFamily="34" charset="0"/>
              </a:rPr>
              <a:t>26</a:t>
            </a:r>
            <a:r>
              <a:rPr lang="en-US" sz="1700" b="0" i="0">
                <a:latin typeface="Verdana" pitchFamily="34" charset="0"/>
              </a:rPr>
              <a:t>. This set has only 26 members: 0, 1, 2, 3, 4, 5, ……, 25.</a:t>
            </a:r>
          </a:p>
          <a:p>
            <a:pPr marL="457200" indent="-457200" algn="just">
              <a:spcBef>
                <a:spcPts val="400"/>
              </a:spcBef>
              <a:spcAft>
                <a:spcPts val="400"/>
              </a:spcAft>
              <a:buFont typeface="Wingdings" pitchFamily="2" charset="2"/>
              <a:buChar char="Ø"/>
            </a:pPr>
            <a:r>
              <a:rPr lang="en-US" sz="1700" b="0" i="0">
                <a:latin typeface="Verdana" pitchFamily="34" charset="0"/>
              </a:rPr>
              <a:t>Therefore, the size of the key domain for any Affine cipher is</a:t>
            </a:r>
          </a:p>
          <a:p>
            <a:pPr marL="457200" indent="-457200" algn="ctr">
              <a:spcBef>
                <a:spcPts val="400"/>
              </a:spcBef>
              <a:spcAft>
                <a:spcPts val="400"/>
              </a:spcAft>
            </a:pPr>
            <a:r>
              <a:rPr lang="en-US" sz="1700" b="0" i="0">
                <a:latin typeface="Verdana" pitchFamily="34" charset="0"/>
              </a:rPr>
              <a:t>	</a:t>
            </a:r>
            <a:r>
              <a:rPr lang="en-US" sz="1700" b="0" i="0">
                <a:solidFill>
                  <a:srgbClr val="3333FF"/>
                </a:solidFill>
                <a:latin typeface="Verdana" pitchFamily="34" charset="0"/>
              </a:rPr>
              <a:t>26 × 12 = 312.</a:t>
            </a:r>
          </a:p>
        </p:txBody>
      </p:sp>
      <p:sp>
        <p:nvSpPr>
          <p:cNvPr id="17412" name="Rectangle 5"/>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Affine Cipher</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209800"/>
            <a:ext cx="808037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19"/>
          <p:cNvSpPr txBox="1">
            <a:spLocks noChangeArrowheads="1"/>
          </p:cNvSpPr>
          <p:nvPr/>
        </p:nvSpPr>
        <p:spPr bwMode="auto">
          <a:xfrm>
            <a:off x="3276600" y="6427788"/>
            <a:ext cx="25908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folHlink"/>
                </a:solidFill>
                <a:latin typeface="Verdana" pitchFamily="34" charset="0"/>
              </a:rPr>
              <a:t>Figure</a:t>
            </a:r>
            <a:r>
              <a:rPr lang="en-US" sz="1700" b="0" i="0">
                <a:solidFill>
                  <a:schemeClr val="folHlink"/>
                </a:solidFill>
                <a:latin typeface="Verdana" pitchFamily="34" charset="0"/>
              </a:rPr>
              <a:t>:  </a:t>
            </a:r>
            <a:r>
              <a:rPr lang="en-US" sz="1700" b="0" i="0">
                <a:latin typeface="Verdana" pitchFamily="34" charset="0"/>
              </a:rPr>
              <a:t>Affine cipher</a:t>
            </a:r>
          </a:p>
        </p:txBody>
      </p:sp>
      <p:pic>
        <p:nvPicPr>
          <p:cNvPr id="18437"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532188"/>
            <a:ext cx="8181975" cy="276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16"/>
          <p:cNvSpPr>
            <a:spLocks noChangeArrowheads="1"/>
          </p:cNvSpPr>
          <p:nvPr/>
        </p:nvSpPr>
        <p:spPr bwMode="auto">
          <a:xfrm>
            <a:off x="152400" y="838200"/>
            <a:ext cx="84582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just">
              <a:spcBef>
                <a:spcPts val="400"/>
              </a:spcBef>
              <a:spcAft>
                <a:spcPts val="400"/>
              </a:spcAft>
              <a:buFont typeface="Wingdings" pitchFamily="2" charset="2"/>
              <a:buChar char="Ø"/>
            </a:pPr>
            <a:r>
              <a:rPr lang="en-US" sz="1700" b="0" i="0">
                <a:latin typeface="Verdana" pitchFamily="34" charset="0"/>
              </a:rPr>
              <a:t>Figure below shows that Affine cipher is actually two ciphers, applied one after another. </a:t>
            </a:r>
          </a:p>
          <a:p>
            <a:pPr marL="457200" indent="-457200" algn="just">
              <a:spcBef>
                <a:spcPts val="400"/>
              </a:spcBef>
              <a:spcAft>
                <a:spcPts val="400"/>
              </a:spcAft>
              <a:buFont typeface="Wingdings" pitchFamily="2" charset="2"/>
              <a:buChar char="Ø"/>
            </a:pPr>
            <a:r>
              <a:rPr lang="en-US" sz="1700" b="0" i="0">
                <a:latin typeface="Verdana" pitchFamily="34" charset="0"/>
              </a:rPr>
              <a:t>In Affine cipher, the encryption and decryption algorithms are based on the following two formulas:</a:t>
            </a:r>
          </a:p>
        </p:txBody>
      </p:sp>
      <p:sp>
        <p:nvSpPr>
          <p:cNvPr id="18439" name="Rectangle 8"/>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Affine Cipher</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0"/>
          <p:cNvSpPr>
            <a:spLocks noChangeArrowheads="1"/>
          </p:cNvSpPr>
          <p:nvPr/>
        </p:nvSpPr>
        <p:spPr bwMode="auto">
          <a:xfrm>
            <a:off x="228600" y="1219200"/>
            <a:ext cx="86106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Use an affine cipher to encrypt the message “hello” with the key pair (7, 2) in modulo 26.</a:t>
            </a:r>
          </a:p>
        </p:txBody>
      </p:sp>
      <p:sp>
        <p:nvSpPr>
          <p:cNvPr id="19460" name="Text Box 21"/>
          <p:cNvSpPr txBox="1">
            <a:spLocks noChangeArrowheads="1"/>
          </p:cNvSpPr>
          <p:nvPr/>
        </p:nvSpPr>
        <p:spPr bwMode="auto">
          <a:xfrm>
            <a:off x="0" y="762000"/>
            <a:ext cx="1314450"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rPr>
              <a:t>Example:</a:t>
            </a:r>
            <a:endParaRPr lang="en-US" sz="1700">
              <a:solidFill>
                <a:schemeClr val="bg1"/>
              </a:solidFill>
              <a:latin typeface="Verdana" pitchFamily="34" charset="0"/>
            </a:endParaRPr>
          </a:p>
        </p:txBody>
      </p:sp>
      <p:pic>
        <p:nvPicPr>
          <p:cNvPr id="19461"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3276600"/>
            <a:ext cx="8729663"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3"/>
          <p:cNvSpPr>
            <a:spLocks noChangeArrowheads="1"/>
          </p:cNvSpPr>
          <p:nvPr/>
        </p:nvSpPr>
        <p:spPr bwMode="auto">
          <a:xfrm>
            <a:off x="76200" y="1962150"/>
            <a:ext cx="8229600" cy="354013"/>
          </a:xfrm>
          <a:prstGeom prst="rect">
            <a:avLst/>
          </a:prstGeom>
          <a:noFill/>
          <a:ln w="9525">
            <a:noFill/>
            <a:miter lim="800000"/>
            <a:headEnd/>
            <a:tailEnd/>
          </a:ln>
          <a:effectLst/>
        </p:spPr>
        <p:txBody>
          <a:bodyPr anchor="ctr">
            <a:spAutoFit/>
          </a:bodyPr>
          <a:lstStyle/>
          <a:p>
            <a:pPr algn="just" eaLnBrk="1" hangingPunct="1">
              <a:defRPr/>
            </a:pPr>
            <a:r>
              <a:rPr lang="en-US" sz="1700" i="0" dirty="0">
                <a:solidFill>
                  <a:schemeClr val="hlink"/>
                </a:solidFill>
                <a:effectLst>
                  <a:outerShdw blurRad="38100" dist="38100" dir="2700000" algn="tl">
                    <a:srgbClr val="C0C0C0"/>
                  </a:outerShdw>
                </a:effectLst>
                <a:latin typeface="Verdana" pitchFamily="34" charset="0"/>
                <a:ea typeface="Verdana" pitchFamily="34" charset="0"/>
                <a:cs typeface="Verdana" pitchFamily="34" charset="0"/>
              </a:rPr>
              <a:t>Solution:</a:t>
            </a:r>
            <a:endParaRPr lang="en-US" sz="1700" i="0" dirty="0">
              <a:effectLst>
                <a:outerShdw blurRad="38100" dist="38100" dir="2700000" algn="tl">
                  <a:srgbClr val="C0C0C0"/>
                </a:outerShdw>
              </a:effectLst>
              <a:latin typeface="Verdana" pitchFamily="34" charset="0"/>
              <a:ea typeface="Verdana" pitchFamily="34" charset="0"/>
              <a:cs typeface="Verdana" pitchFamily="34" charset="0"/>
            </a:endParaRPr>
          </a:p>
        </p:txBody>
      </p:sp>
      <p:sp>
        <p:nvSpPr>
          <p:cNvPr id="19463" name="Rectangle 16"/>
          <p:cNvSpPr>
            <a:spLocks noChangeArrowheads="1"/>
          </p:cNvSpPr>
          <p:nvPr/>
        </p:nvSpPr>
        <p:spPr bwMode="auto">
          <a:xfrm>
            <a:off x="152400" y="2339975"/>
            <a:ext cx="86868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We apply the following encryption algorithm to the plaintext character by character: C=(P x k</a:t>
            </a:r>
            <a:r>
              <a:rPr lang="en-US" sz="1700" b="0" i="0" baseline="-25000">
                <a:latin typeface="Verdana" pitchFamily="34" charset="0"/>
              </a:rPr>
              <a:t>1 </a:t>
            </a:r>
            <a:r>
              <a:rPr lang="en-US" sz="1700" b="0" i="0">
                <a:latin typeface="Verdana" pitchFamily="34" charset="0"/>
              </a:rPr>
              <a:t>+ k</a:t>
            </a:r>
            <a:r>
              <a:rPr lang="en-US" sz="1700" b="0" i="0" baseline="-25000">
                <a:latin typeface="Verdana" pitchFamily="34" charset="0"/>
              </a:rPr>
              <a:t>2</a:t>
            </a:r>
            <a:r>
              <a:rPr lang="en-US" sz="1700" b="0" i="0">
                <a:latin typeface="Verdana" pitchFamily="34" charset="0"/>
              </a:rPr>
              <a:t>) mod 26</a:t>
            </a:r>
          </a:p>
        </p:txBody>
      </p:sp>
      <p:sp>
        <p:nvSpPr>
          <p:cNvPr id="19464" name="Rectangle 17"/>
          <p:cNvSpPr>
            <a:spLocks noChangeArrowheads="1"/>
          </p:cNvSpPr>
          <p:nvPr/>
        </p:nvSpPr>
        <p:spPr bwMode="auto">
          <a:xfrm>
            <a:off x="304800" y="4953000"/>
            <a:ext cx="88392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The ciphertext is “ZEBBW”.</a:t>
            </a:r>
          </a:p>
        </p:txBody>
      </p:sp>
      <p:sp>
        <p:nvSpPr>
          <p:cNvPr id="19465" name="Rectangle 9"/>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Affine Cipher</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0"/>
          <p:cNvSpPr>
            <a:spLocks noChangeArrowheads="1"/>
          </p:cNvSpPr>
          <p:nvPr/>
        </p:nvSpPr>
        <p:spPr bwMode="auto">
          <a:xfrm>
            <a:off x="304800" y="1311275"/>
            <a:ext cx="86106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Use the affine cipher to decrypt the message “ZEBBW” with the key pair (7, 2) in modulus 26.</a:t>
            </a:r>
          </a:p>
        </p:txBody>
      </p:sp>
      <p:sp>
        <p:nvSpPr>
          <p:cNvPr id="20484" name="Text Box 11"/>
          <p:cNvSpPr txBox="1">
            <a:spLocks noChangeArrowheads="1"/>
          </p:cNvSpPr>
          <p:nvPr/>
        </p:nvSpPr>
        <p:spPr bwMode="auto">
          <a:xfrm>
            <a:off x="-19050" y="762000"/>
            <a:ext cx="1314450"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rPr>
              <a:t>Example:</a:t>
            </a:r>
            <a:endParaRPr lang="en-US" sz="1700">
              <a:solidFill>
                <a:schemeClr val="bg1"/>
              </a:solidFill>
              <a:latin typeface="Verdana" pitchFamily="34" charset="0"/>
            </a:endParaRPr>
          </a:p>
        </p:txBody>
      </p:sp>
      <p:sp>
        <p:nvSpPr>
          <p:cNvPr id="20485" name="Text Box 12"/>
          <p:cNvSpPr txBox="1">
            <a:spLocks noChangeArrowheads="1"/>
          </p:cNvSpPr>
          <p:nvPr/>
        </p:nvSpPr>
        <p:spPr bwMode="auto">
          <a:xfrm>
            <a:off x="152400" y="2057400"/>
            <a:ext cx="11953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hlink"/>
                </a:solidFill>
                <a:latin typeface="Verdana" pitchFamily="34" charset="0"/>
              </a:rPr>
              <a:t>Solution</a:t>
            </a:r>
            <a:endParaRPr lang="en-US" sz="1700">
              <a:solidFill>
                <a:schemeClr val="hlink"/>
              </a:solidFill>
              <a:latin typeface="Verdana" pitchFamily="34" charset="0"/>
            </a:endParaRPr>
          </a:p>
        </p:txBody>
      </p:sp>
      <p:pic>
        <p:nvPicPr>
          <p:cNvPr id="20486"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3962400"/>
            <a:ext cx="8739188"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Rectangle 16"/>
          <p:cNvSpPr>
            <a:spLocks noChangeArrowheads="1"/>
          </p:cNvSpPr>
          <p:nvPr/>
        </p:nvSpPr>
        <p:spPr bwMode="auto">
          <a:xfrm>
            <a:off x="304800" y="5619750"/>
            <a:ext cx="88392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The plaintext is “hello”.</a:t>
            </a:r>
          </a:p>
        </p:txBody>
      </p:sp>
      <p:sp>
        <p:nvSpPr>
          <p:cNvPr id="20488" name="Rectangle 17"/>
          <p:cNvSpPr>
            <a:spLocks noChangeArrowheads="1"/>
          </p:cNvSpPr>
          <p:nvPr/>
        </p:nvSpPr>
        <p:spPr bwMode="auto">
          <a:xfrm>
            <a:off x="228600" y="2438400"/>
            <a:ext cx="86868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We apply the following decryption algorithm to the ciphertext character by character: C=((P - k</a:t>
            </a:r>
            <a:r>
              <a:rPr lang="en-US" sz="1700" b="0" i="0" baseline="-25000">
                <a:latin typeface="Verdana" pitchFamily="34" charset="0"/>
              </a:rPr>
              <a:t>2</a:t>
            </a:r>
            <a:r>
              <a:rPr lang="en-US" sz="1700" b="0" i="0">
                <a:latin typeface="Verdana" pitchFamily="34" charset="0"/>
              </a:rPr>
              <a:t>) x k</a:t>
            </a:r>
            <a:r>
              <a:rPr lang="en-US" sz="1700" b="0" i="0" baseline="30000">
                <a:latin typeface="Verdana" pitchFamily="34" charset="0"/>
              </a:rPr>
              <a:t>-1</a:t>
            </a:r>
            <a:r>
              <a:rPr lang="en-US" sz="1700" b="0" i="0">
                <a:latin typeface="Verdana" pitchFamily="34" charset="0"/>
              </a:rPr>
              <a:t>) mod 26, where k</a:t>
            </a:r>
            <a:r>
              <a:rPr lang="en-US" sz="1700" b="0" i="0" baseline="30000">
                <a:latin typeface="Verdana" pitchFamily="34" charset="0"/>
              </a:rPr>
              <a:t>-1</a:t>
            </a:r>
            <a:r>
              <a:rPr lang="en-US" sz="1700" b="0" i="0">
                <a:latin typeface="Verdana" pitchFamily="34" charset="0"/>
              </a:rPr>
              <a:t> is the multiplicative inverse of k</a:t>
            </a:r>
            <a:r>
              <a:rPr lang="en-US" sz="1700" b="0" i="0" baseline="-25000">
                <a:latin typeface="Verdana" pitchFamily="34" charset="0"/>
              </a:rPr>
              <a:t>1</a:t>
            </a:r>
            <a:r>
              <a:rPr lang="en-US" sz="1700" b="0" i="0">
                <a:latin typeface="Verdana" pitchFamily="34" charset="0"/>
              </a:rPr>
              <a:t> and –k</a:t>
            </a:r>
            <a:r>
              <a:rPr lang="en-US" sz="1700" b="0" i="0" baseline="-25000">
                <a:latin typeface="Verdana" pitchFamily="34" charset="0"/>
              </a:rPr>
              <a:t>2</a:t>
            </a:r>
            <a:r>
              <a:rPr lang="en-US" sz="1700" b="0" i="0">
                <a:latin typeface="Verdana" pitchFamily="34" charset="0"/>
              </a:rPr>
              <a:t> is the additive inverse of k</a:t>
            </a:r>
            <a:r>
              <a:rPr lang="en-US" sz="1700" b="0" i="0" baseline="-25000">
                <a:latin typeface="Verdana" pitchFamily="34" charset="0"/>
              </a:rPr>
              <a:t>2</a:t>
            </a:r>
            <a:r>
              <a:rPr lang="en-US" sz="1700" b="0" i="0">
                <a:latin typeface="Verdana" pitchFamily="34" charset="0"/>
              </a:rPr>
              <a:t>. Here additive inverse of 2 is 24 and multiplicative inverse of 7 is 15.</a:t>
            </a:r>
          </a:p>
        </p:txBody>
      </p:sp>
      <p:sp>
        <p:nvSpPr>
          <p:cNvPr id="20489" name="Rectangle 16"/>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Affine Cipher</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9"/>
          <p:cNvSpPr txBox="1">
            <a:spLocks noChangeArrowheads="1"/>
          </p:cNvSpPr>
          <p:nvPr/>
        </p:nvSpPr>
        <p:spPr bwMode="auto">
          <a:xfrm>
            <a:off x="152400" y="533400"/>
            <a:ext cx="297656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rgbClr val="3333FF"/>
                </a:solidFill>
                <a:latin typeface="Verdana" pitchFamily="34" charset="0"/>
                <a:ea typeface="Verdana" pitchFamily="34" charset="0"/>
                <a:cs typeface="Verdana" pitchFamily="34" charset="0"/>
              </a:rPr>
              <a:t>Polyalphabetic Ciphers</a:t>
            </a:r>
          </a:p>
        </p:txBody>
      </p:sp>
      <p:sp>
        <p:nvSpPr>
          <p:cNvPr id="21508" name="Rectangle 26"/>
          <p:cNvSpPr>
            <a:spLocks noChangeArrowheads="1"/>
          </p:cNvSpPr>
          <p:nvPr/>
        </p:nvSpPr>
        <p:spPr bwMode="auto">
          <a:xfrm>
            <a:off x="0" y="990600"/>
            <a:ext cx="8534400"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p>
            <a:pPr marL="693738" lvl="1" indent="-457200" algn="just">
              <a:spcBef>
                <a:spcPts val="600"/>
              </a:spcBef>
              <a:spcAft>
                <a:spcPts val="600"/>
              </a:spcAft>
              <a:buFont typeface="Wingdings" pitchFamily="2" charset="2"/>
              <a:buChar char="Ø"/>
              <a:tabLst>
                <a:tab pos="914400" algn="l"/>
              </a:tabLst>
            </a:pPr>
            <a:r>
              <a:rPr lang="en-US" sz="1700" b="0" i="0">
                <a:latin typeface="Verdana" pitchFamily="34" charset="0"/>
                <a:ea typeface="Verdana" pitchFamily="34" charset="0"/>
                <a:cs typeface="Verdana" pitchFamily="34" charset="0"/>
              </a:rPr>
              <a:t>In polyalphabetic substitution, each occurrence of a character may have a different substitute. </a:t>
            </a:r>
          </a:p>
          <a:p>
            <a:pPr marL="693738" lvl="1" indent="-457200" algn="just">
              <a:spcBef>
                <a:spcPts val="600"/>
              </a:spcBef>
              <a:spcAft>
                <a:spcPts val="600"/>
              </a:spcAft>
              <a:buFont typeface="Wingdings" pitchFamily="2" charset="2"/>
              <a:buChar char="Ø"/>
              <a:tabLst>
                <a:tab pos="914400" algn="l"/>
              </a:tabLst>
            </a:pPr>
            <a:r>
              <a:rPr lang="en-US" sz="1700" b="0" i="0">
                <a:latin typeface="Verdana" pitchFamily="34" charset="0"/>
                <a:ea typeface="Verdana" pitchFamily="34" charset="0"/>
                <a:cs typeface="Verdana" pitchFamily="34" charset="0"/>
              </a:rPr>
              <a:t>The relationship between a character in the plaintext to a character in the ciphertext is one-to-many. </a:t>
            </a:r>
          </a:p>
          <a:p>
            <a:pPr marL="693738" lvl="1" indent="-457200" algn="just">
              <a:spcBef>
                <a:spcPts val="600"/>
              </a:spcBef>
              <a:spcAft>
                <a:spcPts val="600"/>
              </a:spcAft>
              <a:buFont typeface="Wingdings" pitchFamily="2" charset="2"/>
              <a:buChar char="Ø"/>
              <a:tabLst>
                <a:tab pos="914400" algn="l"/>
              </a:tabLst>
            </a:pPr>
            <a:r>
              <a:rPr lang="en-US" sz="1700" b="0" i="0">
                <a:latin typeface="Verdana" pitchFamily="34" charset="0"/>
                <a:ea typeface="Verdana" pitchFamily="34" charset="0"/>
                <a:cs typeface="Verdana" pitchFamily="34" charset="0"/>
              </a:rPr>
              <a:t>For example, letter “a” could be enciphered as “D” in the beginning of the text, but as “N” at the middle. </a:t>
            </a:r>
          </a:p>
          <a:p>
            <a:pPr marL="693738" lvl="1" indent="-457200" algn="just">
              <a:spcBef>
                <a:spcPts val="600"/>
              </a:spcBef>
              <a:spcAft>
                <a:spcPts val="600"/>
              </a:spcAft>
              <a:buFont typeface="Wingdings" pitchFamily="2" charset="2"/>
              <a:buChar char="Ø"/>
              <a:tabLst>
                <a:tab pos="914400" algn="l"/>
              </a:tabLst>
            </a:pPr>
            <a:r>
              <a:rPr lang="en-US" sz="1700" b="0" i="0">
                <a:latin typeface="Verdana" pitchFamily="34" charset="0"/>
                <a:ea typeface="Verdana" pitchFamily="34" charset="0"/>
                <a:cs typeface="Verdana" pitchFamily="34" charset="0"/>
              </a:rPr>
              <a:t>Polyalphabetic ciphers have the advantage of hiding the letter frequency of the undelying language. Eve cannot use the single-letter frequency statistics to break the ciphertext. </a:t>
            </a:r>
          </a:p>
          <a:p>
            <a:pPr marL="693738" lvl="1" indent="-457200" algn="just">
              <a:spcBef>
                <a:spcPts val="600"/>
              </a:spcBef>
              <a:spcAft>
                <a:spcPts val="600"/>
              </a:spcAft>
              <a:buFont typeface="Wingdings" pitchFamily="2" charset="2"/>
              <a:buChar char="Ø"/>
              <a:tabLst>
                <a:tab pos="914400" algn="l"/>
              </a:tabLst>
            </a:pPr>
            <a:r>
              <a:rPr lang="en-US" sz="1700" b="0" i="0">
                <a:solidFill>
                  <a:srgbClr val="FF0000"/>
                </a:solidFill>
                <a:latin typeface="Verdana" pitchFamily="34" charset="0"/>
                <a:ea typeface="Verdana" pitchFamily="34" charset="0"/>
                <a:cs typeface="Verdana" pitchFamily="34" charset="0"/>
              </a:rPr>
              <a:t>Autokey</a:t>
            </a:r>
            <a:r>
              <a:rPr lang="en-US" sz="1700" b="0" i="0">
                <a:latin typeface="Verdana" pitchFamily="34" charset="0"/>
                <a:ea typeface="Verdana" pitchFamily="34" charset="0"/>
                <a:cs typeface="Verdana" pitchFamily="34" charset="0"/>
              </a:rPr>
              <a:t> cipher, </a:t>
            </a:r>
            <a:r>
              <a:rPr lang="en-US" sz="1700" b="0" i="0">
                <a:solidFill>
                  <a:srgbClr val="FF0000"/>
                </a:solidFill>
                <a:latin typeface="Verdana" pitchFamily="34" charset="0"/>
                <a:ea typeface="Verdana" pitchFamily="34" charset="0"/>
                <a:cs typeface="Verdana" pitchFamily="34" charset="0"/>
              </a:rPr>
              <a:t>playfair</a:t>
            </a:r>
            <a:r>
              <a:rPr lang="en-US" sz="1700" b="0" i="0">
                <a:latin typeface="Verdana" pitchFamily="34" charset="0"/>
                <a:ea typeface="Verdana" pitchFamily="34" charset="0"/>
                <a:cs typeface="Verdana" pitchFamily="34" charset="0"/>
              </a:rPr>
              <a:t> cipher, </a:t>
            </a:r>
            <a:r>
              <a:rPr lang="en-US" sz="1700" b="0" i="0">
                <a:solidFill>
                  <a:srgbClr val="FF0000"/>
                </a:solidFill>
                <a:latin typeface="Verdana" pitchFamily="34" charset="0"/>
                <a:ea typeface="Verdana" pitchFamily="34" charset="0"/>
                <a:cs typeface="Verdana" pitchFamily="34" charset="0"/>
              </a:rPr>
              <a:t>vigenere</a:t>
            </a:r>
            <a:r>
              <a:rPr lang="en-US" sz="1700" b="0" i="0">
                <a:latin typeface="Verdana" pitchFamily="34" charset="0"/>
                <a:ea typeface="Verdana" pitchFamily="34" charset="0"/>
                <a:cs typeface="Verdana" pitchFamily="34" charset="0"/>
              </a:rPr>
              <a:t> cipher, </a:t>
            </a:r>
            <a:r>
              <a:rPr lang="en-US" sz="1700" b="0" i="0">
                <a:solidFill>
                  <a:srgbClr val="FF0000"/>
                </a:solidFill>
                <a:latin typeface="Verdana" pitchFamily="34" charset="0"/>
                <a:ea typeface="Verdana" pitchFamily="34" charset="0"/>
                <a:cs typeface="Verdana" pitchFamily="34" charset="0"/>
              </a:rPr>
              <a:t>Hill</a:t>
            </a:r>
            <a:r>
              <a:rPr lang="en-US" sz="1700" b="0" i="0">
                <a:latin typeface="Verdana" pitchFamily="34" charset="0"/>
                <a:ea typeface="Verdana" pitchFamily="34" charset="0"/>
                <a:cs typeface="Verdana" pitchFamily="34" charset="0"/>
              </a:rPr>
              <a:t> cipher etc. are some examples of polyalphabetic ciphers.</a:t>
            </a:r>
          </a:p>
        </p:txBody>
      </p:sp>
      <p:sp>
        <p:nvSpPr>
          <p:cNvPr id="21509"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Traditional Symmetric- Key Ciphers</a:t>
            </a:r>
          </a:p>
        </p:txBody>
      </p:sp>
      <p:sp>
        <p:nvSpPr>
          <p:cNvPr id="21510" name="Rectangle 21"/>
          <p:cNvSpPr>
            <a:spLocks noChangeArrowheads="1"/>
          </p:cNvSpPr>
          <p:nvPr/>
        </p:nvSpPr>
        <p:spPr bwMode="auto">
          <a:xfrm>
            <a:off x="609600" y="5181600"/>
            <a:ext cx="79248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ea typeface="Verdana" pitchFamily="34" charset="0"/>
                <a:cs typeface="Verdana" pitchFamily="34" charset="0"/>
              </a:rPr>
              <a:t>The following shows a plaintext and its corresponding ciphertext. The cipher is polyalphabetic because each </a:t>
            </a:r>
            <a:r>
              <a:rPr lang="en-US" sz="1700" b="0">
                <a:latin typeface="Verdana" pitchFamily="34" charset="0"/>
                <a:ea typeface="Verdana" pitchFamily="34" charset="0"/>
                <a:cs typeface="Verdana" pitchFamily="34" charset="0"/>
              </a:rPr>
              <a:t>l</a:t>
            </a:r>
            <a:r>
              <a:rPr lang="en-US" sz="1700" b="0" i="0">
                <a:latin typeface="Verdana" pitchFamily="34" charset="0"/>
                <a:ea typeface="Verdana" pitchFamily="34" charset="0"/>
                <a:cs typeface="Verdana" pitchFamily="34" charset="0"/>
              </a:rPr>
              <a:t> (el) is encrypted by a different character. The first </a:t>
            </a:r>
            <a:r>
              <a:rPr lang="en-US" sz="1700" b="0">
                <a:latin typeface="Verdana" pitchFamily="34" charset="0"/>
                <a:ea typeface="Verdana" pitchFamily="34" charset="0"/>
                <a:cs typeface="Verdana" pitchFamily="34" charset="0"/>
              </a:rPr>
              <a:t>l</a:t>
            </a:r>
            <a:r>
              <a:rPr lang="en-US" sz="1700" b="0" i="0">
                <a:latin typeface="Verdana" pitchFamily="34" charset="0"/>
                <a:ea typeface="Verdana" pitchFamily="34" charset="0"/>
                <a:cs typeface="Verdana" pitchFamily="34" charset="0"/>
              </a:rPr>
              <a:t> (el) is encrypted as N; the second as Z.</a:t>
            </a:r>
          </a:p>
        </p:txBody>
      </p:sp>
      <p:sp>
        <p:nvSpPr>
          <p:cNvPr id="21511" name="Text Box 22"/>
          <p:cNvSpPr txBox="1">
            <a:spLocks noChangeArrowheads="1"/>
          </p:cNvSpPr>
          <p:nvPr/>
        </p:nvSpPr>
        <p:spPr bwMode="auto">
          <a:xfrm>
            <a:off x="0" y="4724400"/>
            <a:ext cx="1314450"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ea typeface="Verdana" pitchFamily="34" charset="0"/>
                <a:cs typeface="Verdana" pitchFamily="34" charset="0"/>
              </a:rPr>
              <a:t>Example:</a:t>
            </a:r>
            <a:endParaRPr lang="en-US" sz="1700">
              <a:solidFill>
                <a:schemeClr val="bg1"/>
              </a:solidFill>
              <a:latin typeface="Verdana" pitchFamily="34" charset="0"/>
              <a:ea typeface="Verdana" pitchFamily="34" charset="0"/>
              <a:cs typeface="Verdana" pitchFamily="34" charset="0"/>
            </a:endParaRPr>
          </a:p>
        </p:txBody>
      </p:sp>
      <p:graphicFrame>
        <p:nvGraphicFramePr>
          <p:cNvPr id="8" name="Table 7"/>
          <p:cNvGraphicFramePr>
            <a:graphicFrameLocks noGrp="1"/>
          </p:cNvGraphicFramePr>
          <p:nvPr/>
        </p:nvGraphicFramePr>
        <p:xfrm>
          <a:off x="838200" y="6248400"/>
          <a:ext cx="7772400" cy="371475"/>
        </p:xfrm>
        <a:graphic>
          <a:graphicData uri="http://schemas.openxmlformats.org/drawingml/2006/table">
            <a:tbl>
              <a:tblPr firstRow="1" bandRow="1">
                <a:tableStyleId>{5C22544A-7EE6-4342-B048-85BDC9FD1C3A}</a:tableStyleId>
              </a:tblPr>
              <a:tblGrid>
                <a:gridCol w="3886200"/>
                <a:gridCol w="3886200"/>
              </a:tblGrid>
              <a:tr h="371475">
                <a:tc>
                  <a:txBody>
                    <a:bodyPr/>
                    <a:lstStyle/>
                    <a:p>
                      <a:r>
                        <a:rPr lang="en-US" sz="1700" dirty="0" smtClean="0">
                          <a:solidFill>
                            <a:schemeClr val="tx1"/>
                          </a:solidFill>
                          <a:latin typeface="Verdana" pitchFamily="34" charset="0"/>
                          <a:ea typeface="Verdana" pitchFamily="34" charset="0"/>
                          <a:cs typeface="Verdana" pitchFamily="34" charset="0"/>
                        </a:rPr>
                        <a:t>Plaintext: hello</a:t>
                      </a:r>
                      <a:endParaRPr lang="en-US" sz="1700" dirty="0">
                        <a:solidFill>
                          <a:schemeClr val="tx1"/>
                        </a:solidFill>
                        <a:latin typeface="Verdana" pitchFamily="34" charset="0"/>
                        <a:ea typeface="Verdana" pitchFamily="34" charset="0"/>
                        <a:cs typeface="Verdana" pitchFamily="34" charset="0"/>
                      </a:endParaRPr>
                    </a:p>
                  </a:txBody>
                  <a:tcPr marT="45798" marB="45798">
                    <a:solidFill>
                      <a:srgbClr val="D9ECFF"/>
                    </a:solidFill>
                  </a:tcPr>
                </a:tc>
                <a:tc>
                  <a:txBody>
                    <a:bodyPr/>
                    <a:lstStyle/>
                    <a:p>
                      <a:r>
                        <a:rPr lang="en-US" sz="1700" dirty="0" err="1" smtClean="0">
                          <a:solidFill>
                            <a:schemeClr val="tx1"/>
                          </a:solidFill>
                          <a:latin typeface="Verdana" pitchFamily="34" charset="0"/>
                          <a:ea typeface="Verdana" pitchFamily="34" charset="0"/>
                          <a:cs typeface="Verdana" pitchFamily="34" charset="0"/>
                        </a:rPr>
                        <a:t>Ciphertext</a:t>
                      </a:r>
                      <a:r>
                        <a:rPr lang="en-US" sz="1700" dirty="0" smtClean="0">
                          <a:solidFill>
                            <a:schemeClr val="tx1"/>
                          </a:solidFill>
                          <a:latin typeface="Verdana" pitchFamily="34" charset="0"/>
                          <a:ea typeface="Verdana" pitchFamily="34" charset="0"/>
                          <a:cs typeface="Verdana" pitchFamily="34" charset="0"/>
                        </a:rPr>
                        <a:t>: ABNZF</a:t>
                      </a:r>
                      <a:endParaRPr lang="en-US" sz="1700" dirty="0">
                        <a:solidFill>
                          <a:schemeClr val="tx1"/>
                        </a:solidFill>
                        <a:latin typeface="Verdana" pitchFamily="34" charset="0"/>
                        <a:ea typeface="Verdana" pitchFamily="34" charset="0"/>
                        <a:cs typeface="Verdana" pitchFamily="34" charset="0"/>
                      </a:endParaRPr>
                    </a:p>
                  </a:txBody>
                  <a:tcPr marT="45798" marB="45798">
                    <a:solidFill>
                      <a:srgbClr val="D9ECFF"/>
                    </a:solidFill>
                  </a:tcPr>
                </a:tc>
              </a:tr>
            </a:tbl>
          </a:graphicData>
        </a:graphic>
      </p:graphicFrame>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4"/>
          <p:cNvSpPr>
            <a:spLocks noChangeArrowheads="1"/>
          </p:cNvSpPr>
          <p:nvPr/>
        </p:nvSpPr>
        <p:spPr bwMode="auto">
          <a:xfrm>
            <a:off x="0" y="949325"/>
            <a:ext cx="4953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sz="3200" i="0" u="sng" dirty="0">
                <a:ln>
                  <a:solidFill>
                    <a:srgbClr val="00B050"/>
                  </a:solidFill>
                </a:ln>
                <a:solidFill>
                  <a:srgbClr val="0070C0"/>
                </a:solidFill>
              </a:rPr>
              <a:t>Topics to be </a:t>
            </a:r>
            <a:r>
              <a:rPr lang="en-US" sz="3200" i="0" u="sng" dirty="0" smtClean="0">
                <a:ln>
                  <a:solidFill>
                    <a:srgbClr val="00B050"/>
                  </a:solidFill>
                </a:ln>
                <a:solidFill>
                  <a:srgbClr val="0070C0"/>
                </a:solidFill>
              </a:rPr>
              <a:t>Discussed</a:t>
            </a:r>
            <a:endParaRPr lang="en-US" sz="3200" i="0" u="sng" dirty="0">
              <a:ln>
                <a:solidFill>
                  <a:srgbClr val="00B050"/>
                </a:solidFill>
              </a:ln>
              <a:solidFill>
                <a:srgbClr val="0070C0"/>
              </a:solidFill>
            </a:endParaRPr>
          </a:p>
        </p:txBody>
      </p:sp>
      <p:sp>
        <p:nvSpPr>
          <p:cNvPr id="5125" name="Rectangle 14"/>
          <p:cNvSpPr>
            <a:spLocks noChangeArrowheads="1"/>
          </p:cNvSpPr>
          <p:nvPr/>
        </p:nvSpPr>
        <p:spPr bwMode="auto">
          <a:xfrm>
            <a:off x="0" y="1595661"/>
            <a:ext cx="7162800" cy="4385816"/>
          </a:xfrm>
          <a:prstGeom prst="rect">
            <a:avLst/>
          </a:prstGeom>
          <a:noFill/>
          <a:ln w="9525">
            <a:noFill/>
            <a:miter lim="800000"/>
            <a:headEnd/>
            <a:tailEnd/>
          </a:ln>
        </p:spPr>
        <p:txBody>
          <a:bodyPr wrap="square" anchor="ctr">
            <a:spAutoFit/>
          </a:bodyPr>
          <a:lstStyle/>
          <a:p>
            <a:pPr marL="730250" lvl="1" indent="-514350" algn="just" eaLnBrk="1" hangingPunct="1">
              <a:spcBef>
                <a:spcPts val="300"/>
              </a:spcBef>
              <a:spcAft>
                <a:spcPts val="300"/>
              </a:spcAft>
              <a:buFont typeface="Wingdings" pitchFamily="2" charset="2"/>
              <a:buChar char="v"/>
              <a:defRPr/>
            </a:pPr>
            <a:r>
              <a:rPr lang="en-US" sz="2000" i="0" dirty="0">
                <a:ln>
                  <a:solidFill>
                    <a:srgbClr val="3333FF"/>
                  </a:solidFill>
                </a:ln>
                <a:solidFill>
                  <a:srgbClr val="FF0000"/>
                </a:solidFill>
                <a:latin typeface="Verdana" pitchFamily="34" charset="0"/>
              </a:rPr>
              <a:t>To emphasize traditional symmetric-key substitution ciphers.</a:t>
            </a:r>
          </a:p>
          <a:p>
            <a:pPr marL="730250" lvl="1" indent="-514350" algn="just" eaLnBrk="1" hangingPunct="1">
              <a:spcBef>
                <a:spcPts val="300"/>
              </a:spcBef>
              <a:spcAft>
                <a:spcPts val="300"/>
              </a:spcAft>
              <a:buFont typeface="Wingdings" pitchFamily="2" charset="2"/>
              <a:buChar char="v"/>
              <a:defRPr/>
            </a:pPr>
            <a:r>
              <a:rPr lang="en-US" sz="2000" i="0" dirty="0">
                <a:ln>
                  <a:solidFill>
                    <a:srgbClr val="3333FF"/>
                  </a:solidFill>
                </a:ln>
                <a:solidFill>
                  <a:srgbClr val="FF0000"/>
                </a:solidFill>
                <a:latin typeface="Verdana" pitchFamily="34" charset="0"/>
              </a:rPr>
              <a:t>To illustrate some </a:t>
            </a:r>
            <a:r>
              <a:rPr lang="en-US" sz="2000" i="0" dirty="0" err="1">
                <a:ln>
                  <a:solidFill>
                    <a:srgbClr val="3333FF"/>
                  </a:solidFill>
                </a:ln>
                <a:solidFill>
                  <a:srgbClr val="FF0000"/>
                </a:solidFill>
                <a:latin typeface="Verdana" pitchFamily="34" charset="0"/>
              </a:rPr>
              <a:t>monoalphabetic</a:t>
            </a:r>
            <a:r>
              <a:rPr lang="en-US" sz="2000" i="0" dirty="0">
                <a:ln>
                  <a:solidFill>
                    <a:srgbClr val="3333FF"/>
                  </a:solidFill>
                </a:ln>
                <a:solidFill>
                  <a:srgbClr val="FF0000"/>
                </a:solidFill>
                <a:latin typeface="Verdana" pitchFamily="34" charset="0"/>
              </a:rPr>
              <a:t> ciphers:</a:t>
            </a:r>
          </a:p>
          <a:p>
            <a:pPr marL="1833563" lvl="1" indent="-514350" algn="just" eaLnBrk="1" hangingPunct="1">
              <a:spcBef>
                <a:spcPts val="300"/>
              </a:spcBef>
              <a:spcAft>
                <a:spcPts val="300"/>
              </a:spcAft>
              <a:buFont typeface="Wingdings" pitchFamily="2" charset="2"/>
              <a:buChar char="q"/>
              <a:defRPr/>
            </a:pPr>
            <a:r>
              <a:rPr lang="en-US" sz="1600" b="0" i="0" dirty="0">
                <a:ln>
                  <a:solidFill>
                    <a:srgbClr val="3333FF"/>
                  </a:solidFill>
                </a:ln>
                <a:latin typeface="Verdana" pitchFamily="34" charset="0"/>
              </a:rPr>
              <a:t>Additive cipher</a:t>
            </a:r>
          </a:p>
          <a:p>
            <a:pPr marL="1833563" lvl="1" indent="-514350" algn="just" eaLnBrk="1" hangingPunct="1">
              <a:spcBef>
                <a:spcPts val="300"/>
              </a:spcBef>
              <a:spcAft>
                <a:spcPts val="300"/>
              </a:spcAft>
              <a:buFont typeface="Wingdings" pitchFamily="2" charset="2"/>
              <a:buChar char="q"/>
              <a:defRPr/>
            </a:pPr>
            <a:r>
              <a:rPr lang="en-US" sz="1600" b="0" i="0" dirty="0">
                <a:ln>
                  <a:solidFill>
                    <a:srgbClr val="3333FF"/>
                  </a:solidFill>
                </a:ln>
                <a:latin typeface="Verdana" pitchFamily="34" charset="0"/>
              </a:rPr>
              <a:t>Shift and Caesar cipher</a:t>
            </a:r>
          </a:p>
          <a:p>
            <a:pPr marL="1833563" lvl="1" indent="-514350" algn="just" eaLnBrk="1" hangingPunct="1">
              <a:spcBef>
                <a:spcPts val="300"/>
              </a:spcBef>
              <a:spcAft>
                <a:spcPts val="300"/>
              </a:spcAft>
              <a:buFont typeface="Wingdings" pitchFamily="2" charset="2"/>
              <a:buChar char="q"/>
              <a:defRPr/>
            </a:pPr>
            <a:r>
              <a:rPr lang="en-US" sz="1600" b="0" i="0" dirty="0">
                <a:ln>
                  <a:solidFill>
                    <a:srgbClr val="3333FF"/>
                  </a:solidFill>
                </a:ln>
                <a:latin typeface="Verdana" pitchFamily="34" charset="0"/>
              </a:rPr>
              <a:t>Multiplicative cipher</a:t>
            </a:r>
          </a:p>
          <a:p>
            <a:pPr marL="1833563" lvl="1" indent="-514350" algn="just" eaLnBrk="1" hangingPunct="1">
              <a:spcBef>
                <a:spcPts val="300"/>
              </a:spcBef>
              <a:spcAft>
                <a:spcPts val="300"/>
              </a:spcAft>
              <a:buFont typeface="Wingdings" pitchFamily="2" charset="2"/>
              <a:buChar char="q"/>
              <a:defRPr/>
            </a:pPr>
            <a:r>
              <a:rPr lang="en-US" sz="1600" b="0" i="0" dirty="0">
                <a:ln>
                  <a:solidFill>
                    <a:srgbClr val="3333FF"/>
                  </a:solidFill>
                </a:ln>
                <a:latin typeface="Verdana" pitchFamily="34" charset="0"/>
              </a:rPr>
              <a:t>Affine cipher</a:t>
            </a:r>
          </a:p>
          <a:p>
            <a:pPr marL="730250" lvl="1" indent="-514350" algn="just" eaLnBrk="1" hangingPunct="1">
              <a:spcBef>
                <a:spcPts val="300"/>
              </a:spcBef>
              <a:spcAft>
                <a:spcPts val="300"/>
              </a:spcAft>
              <a:buFont typeface="Wingdings" pitchFamily="2" charset="2"/>
              <a:buChar char="v"/>
              <a:defRPr/>
            </a:pPr>
            <a:r>
              <a:rPr lang="en-US" sz="2000" i="0" dirty="0">
                <a:ln>
                  <a:solidFill>
                    <a:srgbClr val="3333FF"/>
                  </a:solidFill>
                </a:ln>
                <a:solidFill>
                  <a:srgbClr val="FF0000"/>
                </a:solidFill>
                <a:latin typeface="Verdana" pitchFamily="34" charset="0"/>
              </a:rPr>
              <a:t>To illustrate some </a:t>
            </a:r>
            <a:r>
              <a:rPr lang="en-US" sz="2000" i="0" dirty="0" err="1">
                <a:ln>
                  <a:solidFill>
                    <a:srgbClr val="3333FF"/>
                  </a:solidFill>
                </a:ln>
                <a:solidFill>
                  <a:srgbClr val="FF0000"/>
                </a:solidFill>
                <a:latin typeface="Verdana" pitchFamily="34" charset="0"/>
              </a:rPr>
              <a:t>polyalphabetic</a:t>
            </a:r>
            <a:r>
              <a:rPr lang="en-US" sz="2000" i="0" dirty="0">
                <a:ln>
                  <a:solidFill>
                    <a:srgbClr val="3333FF"/>
                  </a:solidFill>
                </a:ln>
                <a:solidFill>
                  <a:srgbClr val="FF0000"/>
                </a:solidFill>
                <a:latin typeface="Verdana" pitchFamily="34" charset="0"/>
              </a:rPr>
              <a:t> ciphers:</a:t>
            </a:r>
          </a:p>
          <a:p>
            <a:pPr marL="1833563" lvl="1" indent="-514350" algn="just" eaLnBrk="1" hangingPunct="1">
              <a:spcBef>
                <a:spcPts val="300"/>
              </a:spcBef>
              <a:spcAft>
                <a:spcPts val="300"/>
              </a:spcAft>
              <a:buFont typeface="Wingdings" pitchFamily="2" charset="2"/>
              <a:buChar char="q"/>
              <a:defRPr/>
            </a:pPr>
            <a:r>
              <a:rPr lang="en-US" sz="1600" b="0" i="0" dirty="0" err="1">
                <a:ln>
                  <a:solidFill>
                    <a:srgbClr val="3333FF"/>
                  </a:solidFill>
                </a:ln>
                <a:latin typeface="Verdana" pitchFamily="34" charset="0"/>
              </a:rPr>
              <a:t>Autokey</a:t>
            </a:r>
            <a:r>
              <a:rPr lang="en-US" sz="1600" b="0" i="0" dirty="0">
                <a:ln>
                  <a:solidFill>
                    <a:srgbClr val="3333FF"/>
                  </a:solidFill>
                </a:ln>
                <a:latin typeface="Verdana" pitchFamily="34" charset="0"/>
              </a:rPr>
              <a:t> cipher</a:t>
            </a:r>
          </a:p>
          <a:p>
            <a:pPr marL="1833563" lvl="1" indent="-514350" algn="just" eaLnBrk="1" hangingPunct="1">
              <a:spcBef>
                <a:spcPts val="300"/>
              </a:spcBef>
              <a:spcAft>
                <a:spcPts val="300"/>
              </a:spcAft>
              <a:buFont typeface="Wingdings" pitchFamily="2" charset="2"/>
              <a:buChar char="q"/>
              <a:defRPr/>
            </a:pPr>
            <a:r>
              <a:rPr lang="en-US" sz="1600" b="0" i="0" dirty="0" err="1">
                <a:ln>
                  <a:solidFill>
                    <a:srgbClr val="3333FF"/>
                  </a:solidFill>
                </a:ln>
                <a:latin typeface="Verdana" pitchFamily="34" charset="0"/>
              </a:rPr>
              <a:t>Playfair</a:t>
            </a:r>
            <a:r>
              <a:rPr lang="en-US" sz="1600" b="0" i="0" dirty="0">
                <a:ln>
                  <a:solidFill>
                    <a:srgbClr val="3333FF"/>
                  </a:solidFill>
                </a:ln>
                <a:latin typeface="Verdana" pitchFamily="34" charset="0"/>
              </a:rPr>
              <a:t> cipher</a:t>
            </a:r>
          </a:p>
          <a:p>
            <a:pPr marL="1833563" lvl="1" indent="-514350" algn="just" eaLnBrk="1" hangingPunct="1">
              <a:spcBef>
                <a:spcPts val="300"/>
              </a:spcBef>
              <a:spcAft>
                <a:spcPts val="300"/>
              </a:spcAft>
              <a:buFont typeface="Wingdings" pitchFamily="2" charset="2"/>
              <a:buChar char="q"/>
              <a:defRPr/>
            </a:pPr>
            <a:r>
              <a:rPr lang="en-US" sz="1600" b="0" i="0" dirty="0" err="1">
                <a:ln>
                  <a:solidFill>
                    <a:srgbClr val="3333FF"/>
                  </a:solidFill>
                </a:ln>
                <a:latin typeface="Verdana" pitchFamily="34" charset="0"/>
              </a:rPr>
              <a:t>Vigenere</a:t>
            </a:r>
            <a:r>
              <a:rPr lang="en-US" sz="1600" b="0" i="0" dirty="0">
                <a:ln>
                  <a:solidFill>
                    <a:srgbClr val="3333FF"/>
                  </a:solidFill>
                </a:ln>
                <a:latin typeface="Verdana" pitchFamily="34" charset="0"/>
              </a:rPr>
              <a:t> cipher</a:t>
            </a:r>
          </a:p>
          <a:p>
            <a:pPr marL="1833563" lvl="1" indent="-514350" algn="just" eaLnBrk="1" hangingPunct="1">
              <a:spcBef>
                <a:spcPts val="300"/>
              </a:spcBef>
              <a:spcAft>
                <a:spcPts val="300"/>
              </a:spcAft>
              <a:buFont typeface="Wingdings" pitchFamily="2" charset="2"/>
              <a:buChar char="q"/>
              <a:defRPr/>
            </a:pPr>
            <a:r>
              <a:rPr lang="en-US" sz="1600" b="0" i="0" dirty="0">
                <a:ln>
                  <a:solidFill>
                    <a:srgbClr val="3333FF"/>
                  </a:solidFill>
                </a:ln>
                <a:latin typeface="Verdana" pitchFamily="34" charset="0"/>
              </a:rPr>
              <a:t>One-time Pad</a:t>
            </a:r>
          </a:p>
          <a:p>
            <a:pPr marL="1833563" lvl="1" indent="-514350" algn="just" eaLnBrk="1" hangingPunct="1">
              <a:spcBef>
                <a:spcPts val="300"/>
              </a:spcBef>
              <a:spcAft>
                <a:spcPts val="300"/>
              </a:spcAft>
              <a:buFont typeface="Wingdings" pitchFamily="2" charset="2"/>
              <a:buChar char="q"/>
              <a:defRPr/>
            </a:pPr>
            <a:r>
              <a:rPr lang="en-US" sz="1600" b="0" i="0" dirty="0">
                <a:ln>
                  <a:solidFill>
                    <a:srgbClr val="3333FF"/>
                  </a:solidFill>
                </a:ln>
                <a:latin typeface="Verdana" pitchFamily="34" charset="0"/>
              </a:rPr>
              <a:t>Hill cipher</a:t>
            </a:r>
          </a:p>
        </p:txBody>
      </p:sp>
      <p:sp>
        <p:nvSpPr>
          <p:cNvPr id="2" name="Rectangle 11"/>
          <p:cNvSpPr>
            <a:spLocks noChangeArrowheads="1"/>
          </p:cNvSpPr>
          <p:nvPr/>
        </p:nvSpPr>
        <p:spPr bwMode="auto">
          <a:xfrm>
            <a:off x="0" y="-39688"/>
            <a:ext cx="9144000" cy="52322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en-US" sz="2800" i="0" dirty="0" smtClean="0">
                <a:latin typeface="Arial" charset="0"/>
              </a:rPr>
              <a:t>File-03 Traditional Substitution Ciphers</a:t>
            </a:r>
            <a:endParaRPr lang="en-US" sz="2800" i="0" dirty="0">
              <a:latin typeface="Arial" charset="0"/>
            </a:endParaRPr>
          </a:p>
        </p:txBody>
      </p:sp>
      <p:sp>
        <p:nvSpPr>
          <p:cNvPr id="3" name="Slide Number Placeholder 2"/>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810000"/>
            <a:ext cx="8229600" cy="10477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2532" name="Rectangle 15"/>
          <p:cNvSpPr>
            <a:spLocks noChangeArrowheads="1"/>
          </p:cNvSpPr>
          <p:nvPr/>
        </p:nvSpPr>
        <p:spPr bwMode="auto">
          <a:xfrm>
            <a:off x="304800" y="609600"/>
            <a:ext cx="8610600" cy="306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In autokey cipher, the key is a stream of subkeys, in which each subkey is used to encrypt the corresponding plaintext character. </a:t>
            </a:r>
          </a:p>
          <a:p>
            <a:pPr marL="457200" indent="-457200" algn="just" eaLnBrk="1" hangingPunct="1">
              <a:spcBef>
                <a:spcPts val="600"/>
              </a:spcBef>
              <a:spcAft>
                <a:spcPts val="600"/>
              </a:spcAft>
              <a:buFont typeface="Wingdings" pitchFamily="2" charset="2"/>
              <a:buChar char="Ø"/>
            </a:pPr>
            <a:r>
              <a:rPr lang="en-US" sz="1700" b="0" i="0">
                <a:solidFill>
                  <a:srgbClr val="3333FF"/>
                </a:solidFill>
                <a:latin typeface="Verdana" pitchFamily="34" charset="0"/>
                <a:ea typeface="Verdana" pitchFamily="34" charset="0"/>
                <a:cs typeface="Verdana" pitchFamily="34" charset="0"/>
              </a:rPr>
              <a:t>The first subkey is a predetermined value secretly agreed upon by Alice and Bob.</a:t>
            </a:r>
          </a:p>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The second subkey is the value of the first plaintext character (between 0 to 25).</a:t>
            </a:r>
          </a:p>
          <a:p>
            <a:pPr marL="457200" indent="-457200" algn="just" eaLnBrk="1" hangingPunct="1">
              <a:spcBef>
                <a:spcPts val="600"/>
              </a:spcBef>
              <a:spcAft>
                <a:spcPts val="600"/>
              </a:spcAft>
              <a:buFont typeface="Wingdings" pitchFamily="2" charset="2"/>
              <a:buChar char="Ø"/>
            </a:pPr>
            <a:r>
              <a:rPr lang="en-US" sz="1700" b="0" i="0">
                <a:solidFill>
                  <a:srgbClr val="3333FF"/>
                </a:solidFill>
                <a:latin typeface="Verdana" pitchFamily="34" charset="0"/>
                <a:ea typeface="Verdana" pitchFamily="34" charset="0"/>
                <a:cs typeface="Verdana" pitchFamily="34" charset="0"/>
              </a:rPr>
              <a:t>The third subkey is the value of the second plaintext character. And so on.</a:t>
            </a:r>
          </a:p>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Encryption and decryption is done using the following formulas.</a:t>
            </a:r>
          </a:p>
        </p:txBody>
      </p:sp>
      <p:sp>
        <p:nvSpPr>
          <p:cNvPr id="22533"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Autokey Cipher</a:t>
            </a:r>
          </a:p>
        </p:txBody>
      </p:sp>
      <p:sp>
        <p:nvSpPr>
          <p:cNvPr id="22534" name="Rectangle 15"/>
          <p:cNvSpPr>
            <a:spLocks noChangeArrowheads="1"/>
          </p:cNvSpPr>
          <p:nvPr/>
        </p:nvSpPr>
        <p:spPr bwMode="auto">
          <a:xfrm>
            <a:off x="381000" y="5105400"/>
            <a:ext cx="86106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The name of this cipher as</a:t>
            </a:r>
            <a:r>
              <a:rPr lang="en-US" sz="1700" b="0" i="0">
                <a:solidFill>
                  <a:srgbClr val="3333FF"/>
                </a:solidFill>
                <a:latin typeface="Verdana" pitchFamily="34" charset="0"/>
                <a:ea typeface="Verdana" pitchFamily="34" charset="0"/>
                <a:cs typeface="Verdana" pitchFamily="34" charset="0"/>
              </a:rPr>
              <a:t> ‘autokey’ </a:t>
            </a:r>
            <a:r>
              <a:rPr lang="en-US" sz="1700" b="0" i="0">
                <a:solidFill>
                  <a:srgbClr val="FF0000"/>
                </a:solidFill>
                <a:latin typeface="Verdana" pitchFamily="34" charset="0"/>
                <a:ea typeface="Verdana" pitchFamily="34" charset="0"/>
                <a:cs typeface="Verdana" pitchFamily="34" charset="0"/>
              </a:rPr>
              <a:t>implies</a:t>
            </a:r>
            <a:r>
              <a:rPr lang="en-US" sz="1700" b="0" i="0">
                <a:solidFill>
                  <a:srgbClr val="3333FF"/>
                </a:solidFill>
                <a:latin typeface="Verdana" pitchFamily="34" charset="0"/>
                <a:ea typeface="Verdana" pitchFamily="34" charset="0"/>
                <a:cs typeface="Verdana" pitchFamily="34" charset="0"/>
              </a:rPr>
              <a:t> </a:t>
            </a:r>
            <a:r>
              <a:rPr lang="en-US" sz="1700" b="0" i="0">
                <a:latin typeface="Verdana" pitchFamily="34" charset="0"/>
                <a:ea typeface="Verdana" pitchFamily="34" charset="0"/>
                <a:cs typeface="Verdana" pitchFamily="34" charset="0"/>
              </a:rPr>
              <a:t>that the subkeys are automatically created from the plaintext cipher characters during the encryption process.</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
          <p:cNvSpPr>
            <a:spLocks noChangeArrowheads="1"/>
          </p:cNvSpPr>
          <p:nvPr/>
        </p:nvSpPr>
        <p:spPr bwMode="auto">
          <a:xfrm>
            <a:off x="152400" y="914400"/>
            <a:ext cx="88392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ea typeface="Verdana" pitchFamily="34" charset="0"/>
                <a:cs typeface="Verdana" pitchFamily="34" charset="0"/>
              </a:rPr>
              <a:t>Assume that Alice and Bob agreed to use an autokey cipher with initial key value </a:t>
            </a:r>
            <a:r>
              <a:rPr lang="en-US" sz="1700" b="0">
                <a:latin typeface="Verdana" pitchFamily="34" charset="0"/>
                <a:ea typeface="Verdana" pitchFamily="34" charset="0"/>
                <a:cs typeface="Verdana" pitchFamily="34" charset="0"/>
              </a:rPr>
              <a:t>k</a:t>
            </a:r>
            <a:r>
              <a:rPr lang="en-US" sz="1700" b="0" i="0" baseline="-25000">
                <a:latin typeface="Verdana" pitchFamily="34" charset="0"/>
                <a:ea typeface="Verdana" pitchFamily="34" charset="0"/>
                <a:cs typeface="Verdana" pitchFamily="34" charset="0"/>
              </a:rPr>
              <a:t>1</a:t>
            </a:r>
            <a:r>
              <a:rPr lang="en-US" sz="1700" b="0" i="0">
                <a:latin typeface="Verdana" pitchFamily="34" charset="0"/>
                <a:ea typeface="Verdana" pitchFamily="34" charset="0"/>
                <a:cs typeface="Verdana" pitchFamily="34" charset="0"/>
              </a:rPr>
              <a:t> = 12. Now Alice wants to send Bob the message “</a:t>
            </a:r>
            <a:r>
              <a:rPr lang="en-US" sz="1700" b="0" i="0">
                <a:solidFill>
                  <a:srgbClr val="FF00FF"/>
                </a:solidFill>
                <a:latin typeface="Verdana" pitchFamily="34" charset="0"/>
                <a:ea typeface="Verdana" pitchFamily="34" charset="0"/>
                <a:cs typeface="Verdana" pitchFamily="34" charset="0"/>
              </a:rPr>
              <a:t>Attack is today</a:t>
            </a:r>
            <a:r>
              <a:rPr lang="en-US" sz="1700" b="0" i="0">
                <a:latin typeface="Verdana" pitchFamily="34" charset="0"/>
                <a:ea typeface="Verdana" pitchFamily="34" charset="0"/>
                <a:cs typeface="Verdana" pitchFamily="34" charset="0"/>
              </a:rPr>
              <a:t>”. </a:t>
            </a:r>
          </a:p>
          <a:p>
            <a:pPr algn="just" eaLnBrk="1" hangingPunct="1"/>
            <a:endParaRPr lang="en-US" sz="1700" b="0" i="0">
              <a:latin typeface="Verdana" pitchFamily="34" charset="0"/>
              <a:ea typeface="Verdana" pitchFamily="34" charset="0"/>
              <a:cs typeface="Verdana" pitchFamily="34" charset="0"/>
            </a:endParaRPr>
          </a:p>
          <a:p>
            <a:pPr algn="just" eaLnBrk="1" hangingPunct="1"/>
            <a:r>
              <a:rPr lang="en-US" sz="1700" i="0">
                <a:solidFill>
                  <a:srgbClr val="3333FF"/>
                </a:solidFill>
                <a:latin typeface="Verdana" pitchFamily="34" charset="0"/>
                <a:ea typeface="Verdana" pitchFamily="34" charset="0"/>
                <a:cs typeface="Verdana" pitchFamily="34" charset="0"/>
              </a:rPr>
              <a:t>Solution:</a:t>
            </a:r>
          </a:p>
          <a:p>
            <a:pPr algn="just" eaLnBrk="1" hangingPunct="1"/>
            <a:r>
              <a:rPr lang="en-US" sz="1700" b="0" i="0">
                <a:latin typeface="Verdana" pitchFamily="34" charset="0"/>
                <a:ea typeface="Verdana" pitchFamily="34" charset="0"/>
                <a:cs typeface="Verdana" pitchFamily="34" charset="0"/>
              </a:rPr>
              <a:t>Enciphering is done character by character.</a:t>
            </a:r>
          </a:p>
        </p:txBody>
      </p:sp>
      <p:sp>
        <p:nvSpPr>
          <p:cNvPr id="23556" name="Text Box 11"/>
          <p:cNvSpPr txBox="1">
            <a:spLocks noChangeArrowheads="1"/>
          </p:cNvSpPr>
          <p:nvPr/>
        </p:nvSpPr>
        <p:spPr bwMode="auto">
          <a:xfrm>
            <a:off x="0" y="533400"/>
            <a:ext cx="3125788"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ea typeface="Verdana" pitchFamily="34" charset="0"/>
                <a:cs typeface="Verdana" pitchFamily="34" charset="0"/>
              </a:rPr>
              <a:t>Example for Encryption:</a:t>
            </a:r>
            <a:endParaRPr lang="en-US" sz="1700">
              <a:solidFill>
                <a:schemeClr val="bg1"/>
              </a:solidFill>
              <a:latin typeface="Verdana" pitchFamily="34" charset="0"/>
              <a:ea typeface="Verdana" pitchFamily="34" charset="0"/>
              <a:cs typeface="Verdana" pitchFamily="34" charset="0"/>
            </a:endParaRPr>
          </a:p>
        </p:txBody>
      </p:sp>
      <p:sp>
        <p:nvSpPr>
          <p:cNvPr id="15" name="Rectangle 15"/>
          <p:cNvSpPr>
            <a:spLocks noChangeArrowheads="1"/>
          </p:cNvSpPr>
          <p:nvPr/>
        </p:nvSpPr>
        <p:spPr bwMode="auto">
          <a:xfrm>
            <a:off x="228600" y="2514600"/>
            <a:ext cx="8305800" cy="3546475"/>
          </a:xfrm>
          <a:prstGeom prst="rect">
            <a:avLst/>
          </a:prstGeom>
          <a:noFill/>
          <a:ln w="9525">
            <a:noFill/>
            <a:miter lim="800000"/>
            <a:headEnd/>
            <a:tailEnd/>
          </a:ln>
        </p:spPr>
        <p:txBody>
          <a:bodyPr>
            <a:spAutoFit/>
          </a:bodyPr>
          <a:lstStyle/>
          <a:p>
            <a:pPr marL="342900" indent="-342900" algn="just">
              <a:spcBef>
                <a:spcPts val="500"/>
              </a:spcBef>
              <a:spcAft>
                <a:spcPts val="500"/>
              </a:spcAft>
              <a:buFontTx/>
              <a:buAutoNum type="arabicPeriod"/>
              <a:defRPr/>
            </a:pPr>
            <a:r>
              <a:rPr lang="en-US" sz="1700" b="0" i="0" dirty="0">
                <a:latin typeface="Verdana" pitchFamily="34" charset="0"/>
                <a:ea typeface="Verdana" pitchFamily="34" charset="0"/>
                <a:cs typeface="Verdana" pitchFamily="34" charset="0"/>
              </a:rPr>
              <a:t>Replace each plaintext character by its integer value (</a:t>
            </a:r>
            <a:r>
              <a:rPr lang="en-US" sz="1700" b="0" i="0" dirty="0" err="1">
                <a:latin typeface="Verdana" pitchFamily="34" charset="0"/>
                <a:ea typeface="Verdana" pitchFamily="34" charset="0"/>
                <a:cs typeface="Verdana" pitchFamily="34" charset="0"/>
              </a:rPr>
              <a:t>e.g</a:t>
            </a:r>
            <a:r>
              <a:rPr lang="en-US" sz="1700" b="0" i="0" dirty="0">
                <a:latin typeface="Verdana" pitchFamily="34" charset="0"/>
                <a:ea typeface="Verdana" pitchFamily="34" charset="0"/>
                <a:cs typeface="Verdana" pitchFamily="34" charset="0"/>
              </a:rPr>
              <a:t> </a:t>
            </a:r>
            <a:r>
              <a:rPr lang="en-US" sz="1700" b="0" dirty="0">
                <a:solidFill>
                  <a:srgbClr val="FF0000"/>
                </a:solidFill>
                <a:latin typeface="Verdana" pitchFamily="34" charset="0"/>
                <a:ea typeface="Verdana" pitchFamily="34" charset="0"/>
                <a:cs typeface="Verdana" pitchFamily="34" charset="0"/>
              </a:rPr>
              <a:t>a</a:t>
            </a:r>
            <a:r>
              <a:rPr lang="en-US" sz="1700" b="0" i="0" dirty="0">
                <a:latin typeface="Verdana" pitchFamily="34" charset="0"/>
                <a:ea typeface="Verdana" pitchFamily="34" charset="0"/>
                <a:cs typeface="Verdana" pitchFamily="34" charset="0"/>
              </a:rPr>
              <a:t> with </a:t>
            </a:r>
            <a:r>
              <a:rPr lang="en-US" sz="1700" b="0" i="0" dirty="0">
                <a:solidFill>
                  <a:srgbClr val="3333FF"/>
                </a:solidFill>
                <a:latin typeface="Verdana" pitchFamily="34" charset="0"/>
                <a:ea typeface="Verdana" pitchFamily="34" charset="0"/>
                <a:cs typeface="Verdana" pitchFamily="34" charset="0"/>
              </a:rPr>
              <a:t>00</a:t>
            </a:r>
            <a:r>
              <a:rPr lang="en-US" sz="1700" b="0" i="0" dirty="0">
                <a:latin typeface="Verdana" pitchFamily="34" charset="0"/>
                <a:ea typeface="Verdana" pitchFamily="34" charset="0"/>
                <a:cs typeface="Verdana" pitchFamily="34" charset="0"/>
              </a:rPr>
              <a:t>, </a:t>
            </a:r>
            <a:r>
              <a:rPr lang="en-US" sz="1700" b="0" dirty="0">
                <a:solidFill>
                  <a:srgbClr val="FF0000"/>
                </a:solidFill>
                <a:latin typeface="Verdana" pitchFamily="34" charset="0"/>
                <a:ea typeface="Verdana" pitchFamily="34" charset="0"/>
                <a:cs typeface="Verdana" pitchFamily="34" charset="0"/>
              </a:rPr>
              <a:t>b</a:t>
            </a:r>
            <a:r>
              <a:rPr lang="en-US" sz="1700" b="0" i="0" dirty="0">
                <a:latin typeface="Verdana" pitchFamily="34" charset="0"/>
                <a:ea typeface="Verdana" pitchFamily="34" charset="0"/>
                <a:cs typeface="Verdana" pitchFamily="34" charset="0"/>
              </a:rPr>
              <a:t> with </a:t>
            </a:r>
            <a:r>
              <a:rPr lang="en-US" sz="1700" b="0" i="0" dirty="0">
                <a:solidFill>
                  <a:srgbClr val="3333FF"/>
                </a:solidFill>
                <a:latin typeface="Verdana" pitchFamily="34" charset="0"/>
                <a:ea typeface="Verdana" pitchFamily="34" charset="0"/>
                <a:cs typeface="Verdana" pitchFamily="34" charset="0"/>
              </a:rPr>
              <a:t>01</a:t>
            </a:r>
            <a:r>
              <a:rPr lang="en-US" sz="1700" b="0" i="0" dirty="0">
                <a:latin typeface="Verdana" pitchFamily="34" charset="0"/>
                <a:ea typeface="Verdana" pitchFamily="34" charset="0"/>
                <a:cs typeface="Verdana" pitchFamily="34" charset="0"/>
              </a:rPr>
              <a:t> etc.)</a:t>
            </a:r>
          </a:p>
          <a:p>
            <a:pPr marL="342900" indent="-342900" algn="just">
              <a:spcBef>
                <a:spcPts val="500"/>
              </a:spcBef>
              <a:spcAft>
                <a:spcPts val="500"/>
              </a:spcAft>
              <a:buFontTx/>
              <a:buAutoNum type="arabicPeriod"/>
              <a:defRPr/>
            </a:pPr>
            <a:r>
              <a:rPr lang="en-US" sz="1700" b="0" i="0" dirty="0">
                <a:latin typeface="Verdana" pitchFamily="34" charset="0"/>
                <a:ea typeface="Verdana" pitchFamily="34" charset="0"/>
                <a:cs typeface="Verdana" pitchFamily="34" charset="0"/>
              </a:rPr>
              <a:t>Write the 1</a:t>
            </a:r>
            <a:r>
              <a:rPr lang="en-US" sz="1700" b="0" i="0" baseline="30000" dirty="0">
                <a:latin typeface="Verdana" pitchFamily="34" charset="0"/>
                <a:ea typeface="Verdana" pitchFamily="34" charset="0"/>
                <a:cs typeface="Verdana" pitchFamily="34" charset="0"/>
              </a:rPr>
              <a:t>st</a:t>
            </a:r>
            <a:r>
              <a:rPr lang="en-US" sz="1700" b="0" i="0" dirty="0">
                <a:latin typeface="Verdana" pitchFamily="34" charset="0"/>
                <a:ea typeface="Verdana" pitchFamily="34" charset="0"/>
                <a:cs typeface="Verdana" pitchFamily="34" charset="0"/>
              </a:rPr>
              <a:t> </a:t>
            </a:r>
            <a:r>
              <a:rPr lang="en-US" sz="1700" b="0" i="0" dirty="0" err="1">
                <a:latin typeface="Verdana" pitchFamily="34" charset="0"/>
                <a:ea typeface="Verdana" pitchFamily="34" charset="0"/>
                <a:cs typeface="Verdana" pitchFamily="34" charset="0"/>
              </a:rPr>
              <a:t>subkey</a:t>
            </a:r>
            <a:r>
              <a:rPr lang="en-US" sz="1700" b="0" i="0" dirty="0">
                <a:latin typeface="Verdana" pitchFamily="34" charset="0"/>
                <a:ea typeface="Verdana" pitchFamily="34" charset="0"/>
                <a:cs typeface="Verdana" pitchFamily="34" charset="0"/>
              </a:rPr>
              <a:t> (k</a:t>
            </a:r>
            <a:r>
              <a:rPr lang="en-US" sz="1700" b="0" i="0" baseline="-25000" dirty="0">
                <a:latin typeface="Verdana" pitchFamily="34" charset="0"/>
                <a:ea typeface="Verdana" pitchFamily="34" charset="0"/>
                <a:cs typeface="Verdana" pitchFamily="34" charset="0"/>
              </a:rPr>
              <a:t>1</a:t>
            </a:r>
            <a:r>
              <a:rPr lang="en-US" sz="1700" b="0" i="0" dirty="0">
                <a:latin typeface="Verdana" pitchFamily="34" charset="0"/>
                <a:ea typeface="Verdana" pitchFamily="34" charset="0"/>
                <a:cs typeface="Verdana" pitchFamily="34" charset="0"/>
              </a:rPr>
              <a:t>=12) underneath the 1</a:t>
            </a:r>
            <a:r>
              <a:rPr lang="en-US" sz="1700" b="0" i="0" baseline="30000" dirty="0">
                <a:latin typeface="Verdana" pitchFamily="34" charset="0"/>
                <a:ea typeface="Verdana" pitchFamily="34" charset="0"/>
                <a:cs typeface="Verdana" pitchFamily="34" charset="0"/>
              </a:rPr>
              <a:t>st</a:t>
            </a:r>
            <a:r>
              <a:rPr lang="en-US" sz="1700" b="0" i="0" dirty="0">
                <a:latin typeface="Verdana" pitchFamily="34" charset="0"/>
                <a:ea typeface="Verdana" pitchFamily="34" charset="0"/>
                <a:cs typeface="Verdana" pitchFamily="34" charset="0"/>
              </a:rPr>
              <a:t> plaintext character, 2</a:t>
            </a:r>
            <a:r>
              <a:rPr lang="en-US" sz="1700" b="0" i="0" baseline="30000" dirty="0">
                <a:latin typeface="Verdana" pitchFamily="34" charset="0"/>
                <a:ea typeface="Verdana" pitchFamily="34" charset="0"/>
                <a:cs typeface="Verdana" pitchFamily="34" charset="0"/>
              </a:rPr>
              <a:t>nd</a:t>
            </a:r>
            <a:r>
              <a:rPr lang="en-US" sz="1700" b="0" i="0" dirty="0">
                <a:latin typeface="Verdana" pitchFamily="34" charset="0"/>
                <a:ea typeface="Verdana" pitchFamily="34" charset="0"/>
                <a:cs typeface="Verdana" pitchFamily="34" charset="0"/>
              </a:rPr>
              <a:t> </a:t>
            </a:r>
            <a:r>
              <a:rPr lang="en-US" sz="1700" b="0" i="0" dirty="0" err="1">
                <a:latin typeface="Verdana" pitchFamily="34" charset="0"/>
                <a:ea typeface="Verdana" pitchFamily="34" charset="0"/>
                <a:cs typeface="Verdana" pitchFamily="34" charset="0"/>
              </a:rPr>
              <a:t>subkey</a:t>
            </a:r>
            <a:r>
              <a:rPr lang="en-US" sz="1700" b="0" i="0" dirty="0">
                <a:latin typeface="Verdana" pitchFamily="34" charset="0"/>
                <a:ea typeface="Verdana" pitchFamily="34" charset="0"/>
                <a:cs typeface="Verdana" pitchFamily="34" charset="0"/>
              </a:rPr>
              <a:t> (k</a:t>
            </a:r>
            <a:r>
              <a:rPr lang="en-US" sz="1700" b="0" i="0" baseline="-25000" dirty="0">
                <a:latin typeface="Verdana" pitchFamily="34" charset="0"/>
                <a:ea typeface="Verdana" pitchFamily="34" charset="0"/>
                <a:cs typeface="Verdana" pitchFamily="34" charset="0"/>
              </a:rPr>
              <a:t>2</a:t>
            </a:r>
            <a:r>
              <a:rPr lang="en-US" sz="1700" b="0" i="0" dirty="0">
                <a:latin typeface="Verdana" pitchFamily="34" charset="0"/>
                <a:ea typeface="Verdana" pitchFamily="34" charset="0"/>
                <a:cs typeface="Verdana" pitchFamily="34" charset="0"/>
              </a:rPr>
              <a:t>=00, which is the 1</a:t>
            </a:r>
            <a:r>
              <a:rPr lang="en-US" sz="1700" b="0" i="0" baseline="30000" dirty="0">
                <a:latin typeface="Verdana" pitchFamily="34" charset="0"/>
                <a:ea typeface="Verdana" pitchFamily="34" charset="0"/>
                <a:cs typeface="Verdana" pitchFamily="34" charset="0"/>
              </a:rPr>
              <a:t>st</a:t>
            </a:r>
            <a:r>
              <a:rPr lang="en-US" sz="1700" b="0" i="0" dirty="0">
                <a:latin typeface="Verdana" pitchFamily="34" charset="0"/>
                <a:ea typeface="Verdana" pitchFamily="34" charset="0"/>
                <a:cs typeface="Verdana" pitchFamily="34" charset="0"/>
              </a:rPr>
              <a:t> plaintext character) underneath the 2</a:t>
            </a:r>
            <a:r>
              <a:rPr lang="en-US" sz="1700" b="0" i="0" baseline="30000" dirty="0">
                <a:latin typeface="Verdana" pitchFamily="34" charset="0"/>
                <a:ea typeface="Verdana" pitchFamily="34" charset="0"/>
                <a:cs typeface="Verdana" pitchFamily="34" charset="0"/>
              </a:rPr>
              <a:t>nd</a:t>
            </a:r>
            <a:r>
              <a:rPr lang="en-US" sz="1700" b="0" i="0" dirty="0">
                <a:latin typeface="Verdana" pitchFamily="34" charset="0"/>
                <a:ea typeface="Verdana" pitchFamily="34" charset="0"/>
                <a:cs typeface="Verdana" pitchFamily="34" charset="0"/>
              </a:rPr>
              <a:t> plaintext character. And so on.</a:t>
            </a:r>
          </a:p>
          <a:p>
            <a:pPr marL="342900" indent="-342900">
              <a:spcBef>
                <a:spcPts val="500"/>
              </a:spcBef>
              <a:spcAft>
                <a:spcPts val="500"/>
              </a:spcAft>
              <a:buFontTx/>
              <a:buAutoNum type="arabicPeriod"/>
              <a:defRPr/>
            </a:pPr>
            <a:r>
              <a:rPr lang="en-US" sz="1700" b="0" i="0" dirty="0">
                <a:latin typeface="Verdana" pitchFamily="34" charset="0"/>
                <a:ea typeface="Verdana" pitchFamily="34" charset="0"/>
                <a:cs typeface="Verdana" pitchFamily="34" charset="0"/>
              </a:rPr>
              <a:t>Now encrypt each plaintext character using the formula:</a:t>
            </a:r>
          </a:p>
          <a:p>
            <a:pPr marL="342900" indent="-342900" algn="ctr">
              <a:spcBef>
                <a:spcPts val="500"/>
              </a:spcBef>
              <a:spcAft>
                <a:spcPts val="500"/>
              </a:spcAft>
              <a:defRPr/>
            </a:pPr>
            <a:r>
              <a:rPr lang="en-US" sz="1700" b="0" i="0" dirty="0">
                <a:latin typeface="Verdana" pitchFamily="34" charset="0"/>
                <a:ea typeface="Verdana" pitchFamily="34" charset="0"/>
                <a:cs typeface="Verdana" pitchFamily="34" charset="0"/>
              </a:rPr>
              <a:t>	</a:t>
            </a:r>
            <a:r>
              <a:rPr lang="en-US" sz="1700" b="0" i="0" dirty="0" err="1">
                <a:latin typeface="Verdana" pitchFamily="34" charset="0"/>
                <a:ea typeface="Verdana" pitchFamily="34" charset="0"/>
                <a:cs typeface="Verdana" pitchFamily="34" charset="0"/>
              </a:rPr>
              <a:t>C</a:t>
            </a:r>
            <a:r>
              <a:rPr lang="en-US" sz="1700" b="0" i="0" baseline="-25000" dirty="0" err="1">
                <a:latin typeface="Verdana" pitchFamily="34" charset="0"/>
                <a:ea typeface="Verdana" pitchFamily="34" charset="0"/>
                <a:cs typeface="Verdana" pitchFamily="34" charset="0"/>
              </a:rPr>
              <a:t>i</a:t>
            </a:r>
            <a:r>
              <a:rPr lang="en-US" sz="1700" b="0" i="0" dirty="0">
                <a:latin typeface="Verdana" pitchFamily="34" charset="0"/>
                <a:ea typeface="Verdana" pitchFamily="34" charset="0"/>
                <a:cs typeface="Verdana" pitchFamily="34" charset="0"/>
              </a:rPr>
              <a:t>=(</a:t>
            </a:r>
            <a:r>
              <a:rPr lang="en-US" sz="1700" b="0" i="0" dirty="0" err="1">
                <a:latin typeface="Verdana" pitchFamily="34" charset="0"/>
                <a:ea typeface="Verdana" pitchFamily="34" charset="0"/>
                <a:cs typeface="Verdana" pitchFamily="34" charset="0"/>
              </a:rPr>
              <a:t>P</a:t>
            </a:r>
            <a:r>
              <a:rPr lang="en-US" sz="1700" b="0" i="0" baseline="-25000" dirty="0" err="1">
                <a:latin typeface="Verdana" pitchFamily="34" charset="0"/>
                <a:ea typeface="Verdana" pitchFamily="34" charset="0"/>
                <a:cs typeface="Verdana" pitchFamily="34" charset="0"/>
              </a:rPr>
              <a:t>i</a:t>
            </a:r>
            <a:r>
              <a:rPr lang="en-US" sz="1700" b="0" i="0" dirty="0" err="1">
                <a:latin typeface="Verdana" pitchFamily="34" charset="0"/>
                <a:ea typeface="Verdana" pitchFamily="34" charset="0"/>
                <a:cs typeface="Verdana" pitchFamily="34" charset="0"/>
              </a:rPr>
              <a:t>+k</a:t>
            </a:r>
            <a:r>
              <a:rPr lang="en-US" sz="1700" b="0" i="0" baseline="-25000" dirty="0" err="1">
                <a:latin typeface="Verdana" pitchFamily="34" charset="0"/>
                <a:ea typeface="Verdana" pitchFamily="34" charset="0"/>
                <a:cs typeface="Verdana" pitchFamily="34" charset="0"/>
              </a:rPr>
              <a:t>i</a:t>
            </a:r>
            <a:r>
              <a:rPr lang="en-US" sz="1700" b="0" i="0" dirty="0">
                <a:latin typeface="Verdana" pitchFamily="34" charset="0"/>
                <a:ea typeface="Verdana" pitchFamily="34" charset="0"/>
                <a:cs typeface="Verdana" pitchFamily="34" charset="0"/>
              </a:rPr>
              <a:t>) mod 26</a:t>
            </a:r>
          </a:p>
          <a:p>
            <a:pPr marL="342900" indent="-342900" algn="just">
              <a:spcBef>
                <a:spcPts val="500"/>
              </a:spcBef>
              <a:spcAft>
                <a:spcPts val="500"/>
              </a:spcAft>
              <a:defRPr/>
            </a:pPr>
            <a:r>
              <a:rPr lang="en-US" sz="1700" b="0" i="0" dirty="0">
                <a:latin typeface="Verdana" pitchFamily="34" charset="0"/>
                <a:ea typeface="Verdana" pitchFamily="34" charset="0"/>
                <a:cs typeface="Verdana" pitchFamily="34" charset="0"/>
              </a:rPr>
              <a:t>For example, for 3</a:t>
            </a:r>
            <a:r>
              <a:rPr lang="en-US" sz="1700" b="0" i="0" baseline="30000" dirty="0">
                <a:latin typeface="Verdana" pitchFamily="34" charset="0"/>
                <a:ea typeface="Verdana" pitchFamily="34" charset="0"/>
                <a:cs typeface="Verdana" pitchFamily="34" charset="0"/>
              </a:rPr>
              <a:t>rd</a:t>
            </a:r>
            <a:r>
              <a:rPr lang="en-US" sz="1700" b="0" i="0" dirty="0">
                <a:latin typeface="Verdana" pitchFamily="34" charset="0"/>
                <a:ea typeface="Verdana" pitchFamily="34" charset="0"/>
                <a:cs typeface="Verdana" pitchFamily="34" charset="0"/>
              </a:rPr>
              <a:t> plaintext character </a:t>
            </a:r>
            <a:r>
              <a:rPr lang="en-US" sz="1700" dirty="0">
                <a:solidFill>
                  <a:srgbClr val="3333FF"/>
                </a:solidFill>
                <a:latin typeface="Verdana" pitchFamily="34" charset="0"/>
                <a:ea typeface="Verdana" pitchFamily="34" charset="0"/>
                <a:cs typeface="Verdana" pitchFamily="34" charset="0"/>
              </a:rPr>
              <a:t>t</a:t>
            </a:r>
            <a:r>
              <a:rPr lang="en-US" sz="1700" b="0" i="0" dirty="0">
                <a:latin typeface="Verdana" pitchFamily="34" charset="0"/>
                <a:ea typeface="Verdana" pitchFamily="34" charset="0"/>
                <a:cs typeface="Verdana" pitchFamily="34" charset="0"/>
              </a:rPr>
              <a:t>, its corresponding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is-</a:t>
            </a:r>
          </a:p>
          <a:p>
            <a:pPr marL="847725" indent="-342900">
              <a:defRPr/>
            </a:pPr>
            <a:r>
              <a:rPr lang="en-US" sz="1700" b="0" i="0" dirty="0">
                <a:latin typeface="Verdana" pitchFamily="34" charset="0"/>
                <a:ea typeface="Verdana" pitchFamily="34" charset="0"/>
                <a:cs typeface="Verdana" pitchFamily="34" charset="0"/>
              </a:rPr>
              <a:t>	</a:t>
            </a:r>
            <a:r>
              <a:rPr lang="en-US" sz="1700" b="0" i="0" dirty="0">
                <a:solidFill>
                  <a:srgbClr val="FF0000"/>
                </a:solidFill>
                <a:latin typeface="Verdana" pitchFamily="34" charset="0"/>
                <a:ea typeface="Verdana" pitchFamily="34" charset="0"/>
                <a:cs typeface="Verdana" pitchFamily="34" charset="0"/>
              </a:rPr>
              <a:t>C</a:t>
            </a:r>
            <a:r>
              <a:rPr lang="en-US" sz="1700" b="0" i="0" baseline="-25000" dirty="0">
                <a:solidFill>
                  <a:srgbClr val="FF0000"/>
                </a:solidFill>
                <a:latin typeface="Verdana" pitchFamily="34" charset="0"/>
                <a:ea typeface="Verdana" pitchFamily="34" charset="0"/>
                <a:cs typeface="Verdana" pitchFamily="34" charset="0"/>
              </a:rPr>
              <a:t>3</a:t>
            </a:r>
            <a:r>
              <a:rPr lang="en-US" sz="1700" b="0" i="0" dirty="0">
                <a:solidFill>
                  <a:srgbClr val="FF0000"/>
                </a:solidFill>
                <a:latin typeface="Verdana" pitchFamily="34" charset="0"/>
                <a:ea typeface="Verdana" pitchFamily="34" charset="0"/>
                <a:cs typeface="Verdana" pitchFamily="34" charset="0"/>
              </a:rPr>
              <a:t>=(P</a:t>
            </a:r>
            <a:r>
              <a:rPr lang="en-US" sz="1700" b="0" i="0" baseline="-25000" dirty="0">
                <a:solidFill>
                  <a:srgbClr val="FF0000"/>
                </a:solidFill>
                <a:latin typeface="Verdana" pitchFamily="34" charset="0"/>
                <a:ea typeface="Verdana" pitchFamily="34" charset="0"/>
                <a:cs typeface="Verdana" pitchFamily="34" charset="0"/>
              </a:rPr>
              <a:t>3</a:t>
            </a:r>
            <a:r>
              <a:rPr lang="en-US" sz="1700" b="0" i="0" dirty="0">
                <a:solidFill>
                  <a:srgbClr val="FF0000"/>
                </a:solidFill>
                <a:latin typeface="Verdana" pitchFamily="34" charset="0"/>
                <a:ea typeface="Verdana" pitchFamily="34" charset="0"/>
                <a:cs typeface="Verdana" pitchFamily="34" charset="0"/>
              </a:rPr>
              <a:t>+k</a:t>
            </a:r>
            <a:r>
              <a:rPr lang="en-US" sz="1700" b="0" i="0" baseline="-25000" dirty="0">
                <a:solidFill>
                  <a:srgbClr val="FF0000"/>
                </a:solidFill>
                <a:latin typeface="Verdana" pitchFamily="34" charset="0"/>
                <a:ea typeface="Verdana" pitchFamily="34" charset="0"/>
                <a:cs typeface="Verdana" pitchFamily="34" charset="0"/>
              </a:rPr>
              <a:t>3</a:t>
            </a:r>
            <a:r>
              <a:rPr lang="en-US" sz="1700" b="0" i="0" dirty="0">
                <a:solidFill>
                  <a:srgbClr val="FF0000"/>
                </a:solidFill>
                <a:latin typeface="Verdana" pitchFamily="34" charset="0"/>
                <a:ea typeface="Verdana" pitchFamily="34" charset="0"/>
                <a:cs typeface="Verdana" pitchFamily="34" charset="0"/>
              </a:rPr>
              <a:t>) mod 26</a:t>
            </a:r>
          </a:p>
          <a:p>
            <a:pPr marL="847725" indent="-342900">
              <a:defRPr/>
            </a:pPr>
            <a:r>
              <a:rPr lang="en-US" sz="1700" b="0" i="0" dirty="0">
                <a:solidFill>
                  <a:srgbClr val="FF0000"/>
                </a:solidFill>
                <a:latin typeface="Verdana" pitchFamily="34" charset="0"/>
                <a:ea typeface="Verdana" pitchFamily="34" charset="0"/>
                <a:cs typeface="Verdana" pitchFamily="34" charset="0"/>
              </a:rPr>
              <a:t>	t=(19+19) mod 26</a:t>
            </a:r>
          </a:p>
          <a:p>
            <a:pPr marL="847725" indent="-342900">
              <a:defRPr/>
            </a:pPr>
            <a:r>
              <a:rPr lang="en-US" sz="1700" b="0" i="0" dirty="0">
                <a:solidFill>
                  <a:srgbClr val="FF0000"/>
                </a:solidFill>
                <a:latin typeface="Verdana" pitchFamily="34" charset="0"/>
                <a:ea typeface="Verdana" pitchFamily="34" charset="0"/>
                <a:cs typeface="Verdana" pitchFamily="34" charset="0"/>
              </a:rPr>
              <a:t>	t=12=M</a:t>
            </a:r>
          </a:p>
        </p:txBody>
      </p:sp>
      <p:sp>
        <p:nvSpPr>
          <p:cNvPr id="23558"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Autokey Cipher</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19200"/>
            <a:ext cx="8686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5" name="Rectangle 10"/>
          <p:cNvSpPr>
            <a:spLocks noChangeArrowheads="1"/>
          </p:cNvSpPr>
          <p:nvPr/>
        </p:nvSpPr>
        <p:spPr bwMode="auto">
          <a:xfrm>
            <a:off x="304800" y="4525963"/>
            <a:ext cx="8534400" cy="1216025"/>
          </a:xfrm>
          <a:prstGeom prst="rect">
            <a:avLst/>
          </a:prstGeom>
          <a:noFill/>
          <a:ln w="9525">
            <a:noFill/>
            <a:miter lim="800000"/>
            <a:headEnd/>
            <a:tailEnd/>
          </a:ln>
        </p:spPr>
        <p:txBody>
          <a:bodyPr anchor="ctr">
            <a:spAutoFit/>
          </a:bodyPr>
          <a:lstStyle/>
          <a:p>
            <a:pPr algn="just" eaLnBrk="1" hangingPunct="1">
              <a:defRPr/>
            </a:pPr>
            <a:r>
              <a:rPr lang="en-US" sz="1700" i="0" dirty="0">
                <a:solidFill>
                  <a:srgbClr val="3333FF"/>
                </a:solidFill>
                <a:latin typeface="Verdana" pitchFamily="34" charset="0"/>
                <a:ea typeface="Verdana" pitchFamily="34" charset="0"/>
                <a:cs typeface="Verdana" pitchFamily="34" charset="0"/>
              </a:rPr>
              <a:t>Note:</a:t>
            </a:r>
          </a:p>
          <a:p>
            <a:pPr marL="457200" indent="-457200" algn="just" eaLnBrk="1" hangingPunct="1">
              <a:spcBef>
                <a:spcPts val="600"/>
              </a:spcBef>
              <a:spcAft>
                <a:spcPts val="600"/>
              </a:spcAft>
              <a:buFont typeface="Wingdings" charset="2"/>
              <a:buChar char="Ø"/>
              <a:defRPr/>
            </a:pPr>
            <a:r>
              <a:rPr lang="en-US" sz="1700" b="0" i="0" dirty="0">
                <a:latin typeface="Verdana" pitchFamily="34" charset="0"/>
                <a:ea typeface="Verdana" pitchFamily="34" charset="0"/>
                <a:cs typeface="Verdana" pitchFamily="34" charset="0"/>
              </a:rPr>
              <a:t>We see that </a:t>
            </a:r>
            <a:r>
              <a:rPr lang="en-US" sz="1700" b="0" i="0" dirty="0" err="1">
                <a:latin typeface="Verdana" pitchFamily="34" charset="0"/>
                <a:ea typeface="Verdana" pitchFamily="34" charset="0"/>
                <a:cs typeface="Verdana" pitchFamily="34" charset="0"/>
              </a:rPr>
              <a:t>autokey</a:t>
            </a:r>
            <a:r>
              <a:rPr lang="en-US" sz="1700" b="0" i="0" dirty="0">
                <a:latin typeface="Verdana" pitchFamily="34" charset="0"/>
                <a:ea typeface="Verdana" pitchFamily="34" charset="0"/>
                <a:cs typeface="Verdana" pitchFamily="34" charset="0"/>
              </a:rPr>
              <a:t> cipher is a </a:t>
            </a:r>
            <a:r>
              <a:rPr lang="en-US" sz="1700" b="0" i="0" dirty="0" err="1">
                <a:latin typeface="Verdana" pitchFamily="34" charset="0"/>
                <a:ea typeface="Verdana" pitchFamily="34" charset="0"/>
                <a:cs typeface="Verdana" pitchFamily="34" charset="0"/>
              </a:rPr>
              <a:t>polyalphabetc</a:t>
            </a:r>
            <a:r>
              <a:rPr lang="en-US" sz="1700" b="0" i="0" dirty="0">
                <a:latin typeface="Verdana" pitchFamily="34" charset="0"/>
                <a:ea typeface="Verdana" pitchFamily="34" charset="0"/>
                <a:cs typeface="Verdana" pitchFamily="34" charset="0"/>
              </a:rPr>
              <a:t> cipher because the three occurrence of “</a:t>
            </a:r>
            <a:r>
              <a:rPr lang="en-US" sz="1700" b="0" i="0" dirty="0">
                <a:solidFill>
                  <a:srgbClr val="3333FF"/>
                </a:solidFill>
                <a:latin typeface="Verdana" pitchFamily="34" charset="0"/>
                <a:ea typeface="Verdana" pitchFamily="34" charset="0"/>
                <a:cs typeface="Verdana" pitchFamily="34" charset="0"/>
              </a:rPr>
              <a:t>a</a:t>
            </a:r>
            <a:r>
              <a:rPr lang="en-US" sz="1700" b="0" i="0" dirty="0">
                <a:latin typeface="Verdana" pitchFamily="34" charset="0"/>
                <a:ea typeface="Verdana" pitchFamily="34" charset="0"/>
                <a:cs typeface="Verdana" pitchFamily="34" charset="0"/>
              </a:rPr>
              <a:t>” in the plaintext are encrypted differently. The 1st ‘a’ is encrypted as M, the 2nd as T, and the 3rd as D.</a:t>
            </a:r>
          </a:p>
        </p:txBody>
      </p:sp>
      <p:sp>
        <p:nvSpPr>
          <p:cNvPr id="24581"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Autokey Cipher</a:t>
            </a:r>
          </a:p>
        </p:txBody>
      </p:sp>
      <p:sp>
        <p:nvSpPr>
          <p:cNvPr id="24582" name="Text Box 11"/>
          <p:cNvSpPr txBox="1">
            <a:spLocks noChangeArrowheads="1"/>
          </p:cNvSpPr>
          <p:nvPr/>
        </p:nvSpPr>
        <p:spPr bwMode="auto">
          <a:xfrm>
            <a:off x="0" y="560388"/>
            <a:ext cx="4498975" cy="35401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ea typeface="Verdana" pitchFamily="34" charset="0"/>
                <a:cs typeface="Verdana" pitchFamily="34" charset="0"/>
              </a:rPr>
              <a:t>Example for Encryption (continue):</a:t>
            </a:r>
            <a:endParaRPr lang="en-US" sz="1700">
              <a:solidFill>
                <a:schemeClr val="bg1"/>
              </a:solidFill>
              <a:latin typeface="Verdana" pitchFamily="34" charset="0"/>
              <a:ea typeface="Verdana" pitchFamily="34" charset="0"/>
              <a:cs typeface="Verdana" pitchFamily="34" charset="0"/>
            </a:endParaRPr>
          </a:p>
        </p:txBody>
      </p:sp>
      <p:sp>
        <p:nvSpPr>
          <p:cNvPr id="24583" name="Rectangle 17"/>
          <p:cNvSpPr>
            <a:spLocks noChangeArrowheads="1"/>
          </p:cNvSpPr>
          <p:nvPr/>
        </p:nvSpPr>
        <p:spPr bwMode="auto">
          <a:xfrm>
            <a:off x="609600" y="3581400"/>
            <a:ext cx="80010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ea typeface="Verdana" pitchFamily="34" charset="0"/>
                <a:cs typeface="Verdana" pitchFamily="34" charset="0"/>
              </a:rPr>
              <a:t>The ciphertext is “MTMTCMSALHRDY”.</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10"/>
          <p:cNvSpPr>
            <a:spLocks noChangeArrowheads="1"/>
          </p:cNvSpPr>
          <p:nvPr/>
        </p:nvSpPr>
        <p:spPr bwMode="auto">
          <a:xfrm>
            <a:off x="152400" y="965200"/>
            <a:ext cx="88392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ea typeface="Verdana" pitchFamily="34" charset="0"/>
                <a:cs typeface="Verdana" pitchFamily="34" charset="0"/>
              </a:rPr>
              <a:t>With initial key value </a:t>
            </a:r>
            <a:r>
              <a:rPr lang="en-US" sz="1700" b="0">
                <a:latin typeface="Verdana" pitchFamily="34" charset="0"/>
                <a:ea typeface="Verdana" pitchFamily="34" charset="0"/>
                <a:cs typeface="Verdana" pitchFamily="34" charset="0"/>
              </a:rPr>
              <a:t>k</a:t>
            </a:r>
            <a:r>
              <a:rPr lang="en-US" sz="1700" b="0" i="0" baseline="-25000">
                <a:latin typeface="Verdana" pitchFamily="34" charset="0"/>
                <a:ea typeface="Verdana" pitchFamily="34" charset="0"/>
                <a:cs typeface="Verdana" pitchFamily="34" charset="0"/>
              </a:rPr>
              <a:t>1</a:t>
            </a:r>
            <a:r>
              <a:rPr lang="en-US" sz="1700" b="0" i="0">
                <a:latin typeface="Verdana" pitchFamily="34" charset="0"/>
                <a:ea typeface="Verdana" pitchFamily="34" charset="0"/>
                <a:cs typeface="Verdana" pitchFamily="34" charset="0"/>
              </a:rPr>
              <a:t> = 12, use the autokey cipher to decrypt the message sent by Alice to Bob: ‘</a:t>
            </a:r>
            <a:r>
              <a:rPr lang="en-US" sz="1700" b="0" i="0">
                <a:solidFill>
                  <a:srgbClr val="3333FF"/>
                </a:solidFill>
                <a:latin typeface="Verdana" pitchFamily="34" charset="0"/>
                <a:ea typeface="Verdana" pitchFamily="34" charset="0"/>
                <a:cs typeface="Verdana" pitchFamily="34" charset="0"/>
              </a:rPr>
              <a:t>MTMTCMSALHRDY</a:t>
            </a:r>
            <a:r>
              <a:rPr lang="en-US" sz="1700" b="0" i="0">
                <a:latin typeface="Verdana" pitchFamily="34" charset="0"/>
                <a:ea typeface="Verdana" pitchFamily="34" charset="0"/>
                <a:cs typeface="Verdana" pitchFamily="34" charset="0"/>
              </a:rPr>
              <a:t>‘. </a:t>
            </a:r>
          </a:p>
          <a:p>
            <a:pPr algn="just" eaLnBrk="1" hangingPunct="1"/>
            <a:endParaRPr lang="en-US" sz="1700" b="0" i="0">
              <a:latin typeface="Verdana" pitchFamily="34" charset="0"/>
              <a:ea typeface="Verdana" pitchFamily="34" charset="0"/>
              <a:cs typeface="Verdana" pitchFamily="34" charset="0"/>
            </a:endParaRPr>
          </a:p>
          <a:p>
            <a:pPr algn="just" eaLnBrk="1" hangingPunct="1"/>
            <a:r>
              <a:rPr lang="en-US" sz="1700" i="0">
                <a:solidFill>
                  <a:srgbClr val="3333FF"/>
                </a:solidFill>
                <a:latin typeface="Verdana" pitchFamily="34" charset="0"/>
                <a:ea typeface="Verdana" pitchFamily="34" charset="0"/>
                <a:cs typeface="Verdana" pitchFamily="34" charset="0"/>
              </a:rPr>
              <a:t>Solution:</a:t>
            </a:r>
          </a:p>
          <a:p>
            <a:pPr algn="just" eaLnBrk="1" hangingPunct="1"/>
            <a:r>
              <a:rPr lang="en-US" sz="1700" b="0" i="0">
                <a:latin typeface="Verdana" pitchFamily="34" charset="0"/>
                <a:ea typeface="Verdana" pitchFamily="34" charset="0"/>
                <a:cs typeface="Verdana" pitchFamily="34" charset="0"/>
              </a:rPr>
              <a:t>Deciphering is done character by character in the reverse direction.</a:t>
            </a:r>
          </a:p>
        </p:txBody>
      </p:sp>
      <p:sp>
        <p:nvSpPr>
          <p:cNvPr id="25604" name="Text Box 11"/>
          <p:cNvSpPr txBox="1">
            <a:spLocks noChangeArrowheads="1"/>
          </p:cNvSpPr>
          <p:nvPr/>
        </p:nvSpPr>
        <p:spPr bwMode="auto">
          <a:xfrm>
            <a:off x="0" y="533400"/>
            <a:ext cx="3146425"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ea typeface="Verdana" pitchFamily="34" charset="0"/>
                <a:cs typeface="Verdana" pitchFamily="34" charset="0"/>
              </a:rPr>
              <a:t>Example for Decryption:</a:t>
            </a:r>
            <a:endParaRPr lang="en-US" sz="1700">
              <a:solidFill>
                <a:schemeClr val="bg1"/>
              </a:solidFill>
              <a:latin typeface="Verdana" pitchFamily="34" charset="0"/>
              <a:ea typeface="Verdana" pitchFamily="34" charset="0"/>
              <a:cs typeface="Verdana" pitchFamily="34" charset="0"/>
            </a:endParaRPr>
          </a:p>
        </p:txBody>
      </p:sp>
      <p:sp>
        <p:nvSpPr>
          <p:cNvPr id="15" name="Rectangle 15"/>
          <p:cNvSpPr>
            <a:spLocks noChangeArrowheads="1"/>
          </p:cNvSpPr>
          <p:nvPr/>
        </p:nvSpPr>
        <p:spPr bwMode="auto">
          <a:xfrm>
            <a:off x="228600" y="2482850"/>
            <a:ext cx="8534400" cy="4006850"/>
          </a:xfrm>
          <a:prstGeom prst="rect">
            <a:avLst/>
          </a:prstGeom>
          <a:noFill/>
          <a:ln w="9525">
            <a:noFill/>
            <a:miter lim="800000"/>
            <a:headEnd/>
            <a:tailEnd/>
          </a:ln>
        </p:spPr>
        <p:txBody>
          <a:bodyPr>
            <a:spAutoFit/>
          </a:bodyPr>
          <a:lstStyle/>
          <a:p>
            <a:pPr marL="342900" indent="-342900" algn="just">
              <a:spcBef>
                <a:spcPts val="500"/>
              </a:spcBef>
              <a:spcAft>
                <a:spcPts val="500"/>
              </a:spcAft>
              <a:buFontTx/>
              <a:buAutoNum type="arabicPeriod"/>
              <a:defRPr/>
            </a:pPr>
            <a:r>
              <a:rPr lang="en-US" sz="1700" b="0" i="0" dirty="0">
                <a:latin typeface="Verdana" pitchFamily="34" charset="0"/>
                <a:ea typeface="Verdana" pitchFamily="34" charset="0"/>
                <a:cs typeface="Verdana" pitchFamily="34" charset="0"/>
              </a:rPr>
              <a:t>Replace each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character by its integer value (</a:t>
            </a:r>
            <a:r>
              <a:rPr lang="en-US" sz="1700" b="0" i="0" dirty="0" err="1">
                <a:latin typeface="Verdana" pitchFamily="34" charset="0"/>
                <a:ea typeface="Verdana" pitchFamily="34" charset="0"/>
                <a:cs typeface="Verdana" pitchFamily="34" charset="0"/>
              </a:rPr>
              <a:t>e.g</a:t>
            </a:r>
            <a:r>
              <a:rPr lang="en-US" sz="1700" b="0" i="0" dirty="0">
                <a:latin typeface="Verdana" pitchFamily="34" charset="0"/>
                <a:ea typeface="Verdana" pitchFamily="34" charset="0"/>
                <a:cs typeface="Verdana" pitchFamily="34" charset="0"/>
              </a:rPr>
              <a:t> </a:t>
            </a:r>
            <a:r>
              <a:rPr lang="en-US" sz="1700" b="0" dirty="0">
                <a:solidFill>
                  <a:srgbClr val="FF0000"/>
                </a:solidFill>
                <a:latin typeface="Verdana" pitchFamily="34" charset="0"/>
                <a:ea typeface="Verdana" pitchFamily="34" charset="0"/>
                <a:cs typeface="Verdana" pitchFamily="34" charset="0"/>
              </a:rPr>
              <a:t>M</a:t>
            </a:r>
            <a:r>
              <a:rPr lang="en-US" sz="1700" b="0" i="0" dirty="0">
                <a:latin typeface="Verdana" pitchFamily="34" charset="0"/>
                <a:ea typeface="Verdana" pitchFamily="34" charset="0"/>
                <a:cs typeface="Verdana" pitchFamily="34" charset="0"/>
              </a:rPr>
              <a:t> with </a:t>
            </a:r>
            <a:r>
              <a:rPr lang="en-US" sz="1700" b="0" i="0" dirty="0">
                <a:solidFill>
                  <a:srgbClr val="3333FF"/>
                </a:solidFill>
                <a:latin typeface="Verdana" pitchFamily="34" charset="0"/>
                <a:ea typeface="Verdana" pitchFamily="34" charset="0"/>
                <a:cs typeface="Verdana" pitchFamily="34" charset="0"/>
              </a:rPr>
              <a:t>12</a:t>
            </a:r>
            <a:r>
              <a:rPr lang="en-US" sz="1700" b="0" i="0" dirty="0">
                <a:latin typeface="Verdana" pitchFamily="34" charset="0"/>
                <a:ea typeface="Verdana" pitchFamily="34" charset="0"/>
                <a:cs typeface="Verdana" pitchFamily="34" charset="0"/>
              </a:rPr>
              <a:t>, </a:t>
            </a:r>
            <a:r>
              <a:rPr lang="en-US" sz="1700" b="0" dirty="0">
                <a:solidFill>
                  <a:srgbClr val="FF0000"/>
                </a:solidFill>
                <a:latin typeface="Verdana" pitchFamily="34" charset="0"/>
                <a:ea typeface="Verdana" pitchFamily="34" charset="0"/>
                <a:cs typeface="Verdana" pitchFamily="34" charset="0"/>
              </a:rPr>
              <a:t>T </a:t>
            </a:r>
            <a:r>
              <a:rPr lang="en-US" sz="1700" b="0" i="0" dirty="0">
                <a:latin typeface="Verdana" pitchFamily="34" charset="0"/>
                <a:ea typeface="Verdana" pitchFamily="34" charset="0"/>
                <a:cs typeface="Verdana" pitchFamily="34" charset="0"/>
              </a:rPr>
              <a:t>with </a:t>
            </a:r>
            <a:r>
              <a:rPr lang="en-US" sz="1700" b="0" i="0" dirty="0">
                <a:solidFill>
                  <a:srgbClr val="3333FF"/>
                </a:solidFill>
                <a:latin typeface="Verdana" pitchFamily="34" charset="0"/>
                <a:ea typeface="Verdana" pitchFamily="34" charset="0"/>
                <a:cs typeface="Verdana" pitchFamily="34" charset="0"/>
              </a:rPr>
              <a:t>19 </a:t>
            </a:r>
            <a:r>
              <a:rPr lang="en-US" sz="1700" b="0" i="0" dirty="0">
                <a:latin typeface="Verdana" pitchFamily="34" charset="0"/>
                <a:ea typeface="Verdana" pitchFamily="34" charset="0"/>
                <a:cs typeface="Verdana" pitchFamily="34" charset="0"/>
              </a:rPr>
              <a:t>etc).</a:t>
            </a:r>
          </a:p>
          <a:p>
            <a:pPr marL="342900" indent="-342900" algn="just">
              <a:spcBef>
                <a:spcPts val="500"/>
              </a:spcBef>
              <a:spcAft>
                <a:spcPts val="500"/>
              </a:spcAft>
              <a:buFontTx/>
              <a:buAutoNum type="arabicPeriod"/>
              <a:defRPr/>
            </a:pPr>
            <a:r>
              <a:rPr lang="en-US" sz="1700" b="0" i="0" dirty="0">
                <a:latin typeface="Verdana" pitchFamily="34" charset="0"/>
                <a:ea typeface="Verdana" pitchFamily="34" charset="0"/>
                <a:cs typeface="Verdana" pitchFamily="34" charset="0"/>
              </a:rPr>
              <a:t>Write the 1</a:t>
            </a:r>
            <a:r>
              <a:rPr lang="en-US" sz="1700" b="0" i="0" baseline="30000" dirty="0">
                <a:latin typeface="Verdana" pitchFamily="34" charset="0"/>
                <a:ea typeface="Verdana" pitchFamily="34" charset="0"/>
                <a:cs typeface="Verdana" pitchFamily="34" charset="0"/>
              </a:rPr>
              <a:t>st</a:t>
            </a:r>
            <a:r>
              <a:rPr lang="en-US" sz="1700" b="0" i="0" dirty="0">
                <a:latin typeface="Verdana" pitchFamily="34" charset="0"/>
                <a:ea typeface="Verdana" pitchFamily="34" charset="0"/>
                <a:cs typeface="Verdana" pitchFamily="34" charset="0"/>
              </a:rPr>
              <a:t> </a:t>
            </a:r>
            <a:r>
              <a:rPr lang="en-US" sz="1700" b="0" i="0" dirty="0" err="1">
                <a:latin typeface="Verdana" pitchFamily="34" charset="0"/>
                <a:ea typeface="Verdana" pitchFamily="34" charset="0"/>
                <a:cs typeface="Verdana" pitchFamily="34" charset="0"/>
              </a:rPr>
              <a:t>subkey</a:t>
            </a:r>
            <a:r>
              <a:rPr lang="en-US" sz="1700" b="0" i="0" dirty="0">
                <a:latin typeface="Verdana" pitchFamily="34" charset="0"/>
                <a:ea typeface="Verdana" pitchFamily="34" charset="0"/>
                <a:cs typeface="Verdana" pitchFamily="34" charset="0"/>
              </a:rPr>
              <a:t> (k</a:t>
            </a:r>
            <a:r>
              <a:rPr lang="en-US" sz="1700" b="0" i="0" baseline="-25000" dirty="0">
                <a:latin typeface="Verdana" pitchFamily="34" charset="0"/>
                <a:ea typeface="Verdana" pitchFamily="34" charset="0"/>
                <a:cs typeface="Verdana" pitchFamily="34" charset="0"/>
              </a:rPr>
              <a:t>1</a:t>
            </a:r>
            <a:r>
              <a:rPr lang="en-US" sz="1700" b="0" i="0" dirty="0">
                <a:latin typeface="Verdana" pitchFamily="34" charset="0"/>
                <a:ea typeface="Verdana" pitchFamily="34" charset="0"/>
                <a:cs typeface="Verdana" pitchFamily="34" charset="0"/>
              </a:rPr>
              <a:t>=12) underneath the 1</a:t>
            </a:r>
            <a:r>
              <a:rPr lang="en-US" sz="1700" b="0" i="0" baseline="30000" dirty="0">
                <a:latin typeface="Verdana" pitchFamily="34" charset="0"/>
                <a:ea typeface="Verdana" pitchFamily="34" charset="0"/>
                <a:cs typeface="Verdana" pitchFamily="34" charset="0"/>
              </a:rPr>
              <a:t>st</a:t>
            </a:r>
            <a:r>
              <a:rPr lang="en-US" sz="1700" b="0" i="0" dirty="0">
                <a:latin typeface="Verdana" pitchFamily="34" charset="0"/>
                <a:ea typeface="Verdana" pitchFamily="34" charset="0"/>
                <a:cs typeface="Verdana" pitchFamily="34" charset="0"/>
              </a:rPr>
              <a:t>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character and then find the first letter of the plaintext using the formula:</a:t>
            </a:r>
          </a:p>
          <a:p>
            <a:pPr marL="342900" indent="-342900" algn="ctr">
              <a:spcBef>
                <a:spcPts val="500"/>
              </a:spcBef>
              <a:spcAft>
                <a:spcPts val="500"/>
              </a:spcAft>
              <a:defRPr/>
            </a:pPr>
            <a:r>
              <a:rPr lang="en-US" sz="1700" b="0" i="0" dirty="0">
                <a:latin typeface="Verdana" pitchFamily="34" charset="0"/>
                <a:ea typeface="Verdana" pitchFamily="34" charset="0"/>
                <a:cs typeface="Verdana" pitchFamily="34" charset="0"/>
              </a:rPr>
              <a:t>	P</a:t>
            </a:r>
            <a:r>
              <a:rPr lang="en-US" sz="1700" b="0" i="0" baseline="-25000" dirty="0">
                <a:latin typeface="Verdana" pitchFamily="34" charset="0"/>
                <a:ea typeface="Verdana" pitchFamily="34" charset="0"/>
                <a:cs typeface="Verdana" pitchFamily="34" charset="0"/>
              </a:rPr>
              <a:t>i</a:t>
            </a:r>
            <a:r>
              <a:rPr lang="en-US" sz="1700" b="0" i="0" dirty="0">
                <a:latin typeface="Verdana" pitchFamily="34" charset="0"/>
                <a:ea typeface="Verdana" pitchFamily="34" charset="0"/>
                <a:cs typeface="Verdana" pitchFamily="34" charset="0"/>
              </a:rPr>
              <a:t>=(</a:t>
            </a:r>
            <a:r>
              <a:rPr lang="en-US" sz="1700" b="0" i="0" dirty="0" err="1">
                <a:latin typeface="Verdana" pitchFamily="34" charset="0"/>
                <a:ea typeface="Verdana" pitchFamily="34" charset="0"/>
                <a:cs typeface="Verdana" pitchFamily="34" charset="0"/>
              </a:rPr>
              <a:t>C</a:t>
            </a:r>
            <a:r>
              <a:rPr lang="en-US" sz="1700" b="0" i="0" baseline="-25000" dirty="0" err="1">
                <a:latin typeface="Verdana" pitchFamily="34" charset="0"/>
                <a:ea typeface="Verdana" pitchFamily="34" charset="0"/>
                <a:cs typeface="Verdana" pitchFamily="34" charset="0"/>
              </a:rPr>
              <a:t>i</a:t>
            </a:r>
            <a:r>
              <a:rPr lang="en-US" sz="1700" b="0" i="0" dirty="0" err="1">
                <a:latin typeface="Verdana" pitchFamily="34" charset="0"/>
                <a:ea typeface="Verdana" pitchFamily="34" charset="0"/>
                <a:cs typeface="Verdana" pitchFamily="34" charset="0"/>
              </a:rPr>
              <a:t>-k</a:t>
            </a:r>
            <a:r>
              <a:rPr lang="en-US" sz="1700" b="0" i="0" baseline="-25000" dirty="0" err="1">
                <a:latin typeface="Verdana" pitchFamily="34" charset="0"/>
                <a:ea typeface="Verdana" pitchFamily="34" charset="0"/>
                <a:cs typeface="Verdana" pitchFamily="34" charset="0"/>
              </a:rPr>
              <a:t>i</a:t>
            </a:r>
            <a:r>
              <a:rPr lang="en-US" sz="1700" b="0" i="0" dirty="0">
                <a:latin typeface="Verdana" pitchFamily="34" charset="0"/>
                <a:ea typeface="Verdana" pitchFamily="34" charset="0"/>
                <a:cs typeface="Verdana" pitchFamily="34" charset="0"/>
              </a:rPr>
              <a:t>) mod 26. </a:t>
            </a:r>
          </a:p>
          <a:p>
            <a:pPr marL="342900" indent="-342900" algn="just">
              <a:spcBef>
                <a:spcPts val="500"/>
              </a:spcBef>
              <a:spcAft>
                <a:spcPts val="500"/>
              </a:spcAft>
              <a:defRPr/>
            </a:pPr>
            <a:r>
              <a:rPr lang="en-US" sz="1700" b="0" i="0" dirty="0">
                <a:latin typeface="Verdana" pitchFamily="34" charset="0"/>
                <a:ea typeface="Verdana" pitchFamily="34" charset="0"/>
                <a:cs typeface="Verdana" pitchFamily="34" charset="0"/>
              </a:rPr>
              <a:t>	For example, for 1</a:t>
            </a:r>
            <a:r>
              <a:rPr lang="en-US" sz="1700" b="0" i="0" baseline="30000" dirty="0">
                <a:latin typeface="Verdana" pitchFamily="34" charset="0"/>
                <a:ea typeface="Verdana" pitchFamily="34" charset="0"/>
                <a:cs typeface="Verdana" pitchFamily="34" charset="0"/>
              </a:rPr>
              <a:t>st</a:t>
            </a:r>
            <a:r>
              <a:rPr lang="en-US" sz="1700" b="0" i="0" dirty="0">
                <a:latin typeface="Verdana" pitchFamily="34" charset="0"/>
                <a:ea typeface="Verdana" pitchFamily="34" charset="0"/>
                <a:cs typeface="Verdana" pitchFamily="34" charset="0"/>
              </a:rPr>
              <a:t>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character </a:t>
            </a:r>
            <a:r>
              <a:rPr lang="en-US" sz="1700" dirty="0">
                <a:solidFill>
                  <a:srgbClr val="3333FF"/>
                </a:solidFill>
                <a:latin typeface="Verdana" pitchFamily="34" charset="0"/>
                <a:ea typeface="Verdana" pitchFamily="34" charset="0"/>
                <a:cs typeface="Verdana" pitchFamily="34" charset="0"/>
              </a:rPr>
              <a:t>M</a:t>
            </a:r>
            <a:r>
              <a:rPr lang="en-US" sz="1700" b="0" i="0" dirty="0">
                <a:latin typeface="Verdana" pitchFamily="34" charset="0"/>
                <a:ea typeface="Verdana" pitchFamily="34" charset="0"/>
                <a:cs typeface="Verdana" pitchFamily="34" charset="0"/>
              </a:rPr>
              <a:t>, its corresponding plaintext is-</a:t>
            </a:r>
          </a:p>
          <a:p>
            <a:pPr marL="847725" indent="-342900">
              <a:defRPr/>
            </a:pPr>
            <a:r>
              <a:rPr lang="en-US" sz="1700" b="0" i="0" dirty="0">
                <a:latin typeface="Verdana" pitchFamily="34" charset="0"/>
                <a:ea typeface="Verdana" pitchFamily="34" charset="0"/>
                <a:cs typeface="Verdana" pitchFamily="34" charset="0"/>
              </a:rPr>
              <a:t>	</a:t>
            </a:r>
            <a:r>
              <a:rPr lang="en-US" sz="1700" b="0" i="0" dirty="0">
                <a:solidFill>
                  <a:srgbClr val="FF0000"/>
                </a:solidFill>
                <a:latin typeface="Verdana" pitchFamily="34" charset="0"/>
                <a:ea typeface="Verdana" pitchFamily="34" charset="0"/>
                <a:cs typeface="Verdana" pitchFamily="34" charset="0"/>
              </a:rPr>
              <a:t>P</a:t>
            </a:r>
            <a:r>
              <a:rPr lang="en-US" sz="1700" b="0" i="0" baseline="-25000" dirty="0">
                <a:solidFill>
                  <a:srgbClr val="FF0000"/>
                </a:solidFill>
                <a:latin typeface="Verdana" pitchFamily="34" charset="0"/>
                <a:ea typeface="Verdana" pitchFamily="34" charset="0"/>
                <a:cs typeface="Verdana" pitchFamily="34" charset="0"/>
              </a:rPr>
              <a:t>1</a:t>
            </a:r>
            <a:r>
              <a:rPr lang="en-US" sz="1700" b="0" i="0" dirty="0">
                <a:solidFill>
                  <a:srgbClr val="FF0000"/>
                </a:solidFill>
                <a:latin typeface="Verdana" pitchFamily="34" charset="0"/>
                <a:ea typeface="Verdana" pitchFamily="34" charset="0"/>
                <a:cs typeface="Verdana" pitchFamily="34" charset="0"/>
              </a:rPr>
              <a:t>=(C</a:t>
            </a:r>
            <a:r>
              <a:rPr lang="en-US" sz="1700" b="0" i="0" baseline="-25000" dirty="0">
                <a:solidFill>
                  <a:srgbClr val="FF0000"/>
                </a:solidFill>
                <a:latin typeface="Verdana" pitchFamily="34" charset="0"/>
                <a:ea typeface="Verdana" pitchFamily="34" charset="0"/>
                <a:cs typeface="Verdana" pitchFamily="34" charset="0"/>
              </a:rPr>
              <a:t>1</a:t>
            </a:r>
            <a:r>
              <a:rPr lang="en-US" sz="1700" b="0" i="0" dirty="0">
                <a:solidFill>
                  <a:srgbClr val="FF0000"/>
                </a:solidFill>
                <a:latin typeface="Verdana" pitchFamily="34" charset="0"/>
                <a:ea typeface="Verdana" pitchFamily="34" charset="0"/>
                <a:cs typeface="Verdana" pitchFamily="34" charset="0"/>
              </a:rPr>
              <a:t>-k</a:t>
            </a:r>
            <a:r>
              <a:rPr lang="en-US" sz="1700" b="0" i="0" baseline="-25000" dirty="0">
                <a:solidFill>
                  <a:srgbClr val="FF0000"/>
                </a:solidFill>
                <a:latin typeface="Verdana" pitchFamily="34" charset="0"/>
                <a:ea typeface="Verdana" pitchFamily="34" charset="0"/>
                <a:cs typeface="Verdana" pitchFamily="34" charset="0"/>
              </a:rPr>
              <a:t>1</a:t>
            </a:r>
            <a:r>
              <a:rPr lang="en-US" sz="1700" b="0" i="0" dirty="0">
                <a:solidFill>
                  <a:srgbClr val="FF0000"/>
                </a:solidFill>
                <a:latin typeface="Verdana" pitchFamily="34" charset="0"/>
                <a:ea typeface="Verdana" pitchFamily="34" charset="0"/>
                <a:cs typeface="Verdana" pitchFamily="34" charset="0"/>
              </a:rPr>
              <a:t>) mod 26</a:t>
            </a:r>
          </a:p>
          <a:p>
            <a:pPr marL="847725" indent="-342900">
              <a:defRPr/>
            </a:pPr>
            <a:r>
              <a:rPr lang="en-US" sz="1700" b="0" i="0" dirty="0">
                <a:solidFill>
                  <a:srgbClr val="FF0000"/>
                </a:solidFill>
                <a:latin typeface="Verdana" pitchFamily="34" charset="0"/>
                <a:ea typeface="Verdana" pitchFamily="34" charset="0"/>
                <a:cs typeface="Verdana" pitchFamily="34" charset="0"/>
              </a:rPr>
              <a:t>	M=(12-12) mod 26</a:t>
            </a:r>
          </a:p>
          <a:p>
            <a:pPr marL="847725" indent="-342900">
              <a:defRPr/>
            </a:pPr>
            <a:r>
              <a:rPr lang="en-US" sz="1700" b="0" i="0" dirty="0">
                <a:solidFill>
                  <a:srgbClr val="FF0000"/>
                </a:solidFill>
                <a:latin typeface="Verdana" pitchFamily="34" charset="0"/>
                <a:ea typeface="Verdana" pitchFamily="34" charset="0"/>
                <a:cs typeface="Verdana" pitchFamily="34" charset="0"/>
              </a:rPr>
              <a:t>	M=00=a</a:t>
            </a:r>
          </a:p>
          <a:p>
            <a:pPr marL="280988" indent="-280988" algn="just">
              <a:spcBef>
                <a:spcPts val="500"/>
              </a:spcBef>
              <a:spcAft>
                <a:spcPts val="500"/>
              </a:spcAft>
              <a:buFont typeface="+mj-lt"/>
              <a:buAutoNum type="arabicPeriod" startAt="3"/>
              <a:defRPr/>
            </a:pPr>
            <a:r>
              <a:rPr lang="en-US" sz="1700" b="0" i="0" dirty="0">
                <a:latin typeface="Verdana" pitchFamily="34" charset="0"/>
                <a:ea typeface="Verdana" pitchFamily="34" charset="0"/>
                <a:cs typeface="Verdana" pitchFamily="34" charset="0"/>
              </a:rPr>
              <a:t> Write the integer value of the first plaintext character as the 2</a:t>
            </a:r>
            <a:r>
              <a:rPr lang="en-US" sz="1700" b="0" i="0" baseline="30000" dirty="0">
                <a:latin typeface="Verdana" pitchFamily="34" charset="0"/>
                <a:ea typeface="Verdana" pitchFamily="34" charset="0"/>
                <a:cs typeface="Verdana" pitchFamily="34" charset="0"/>
              </a:rPr>
              <a:t>nd</a:t>
            </a:r>
            <a:r>
              <a:rPr lang="en-US" sz="1700" b="0" i="0" dirty="0">
                <a:latin typeface="Verdana" pitchFamily="34" charset="0"/>
                <a:ea typeface="Verdana" pitchFamily="34" charset="0"/>
                <a:cs typeface="Verdana" pitchFamily="34" charset="0"/>
              </a:rPr>
              <a:t> </a:t>
            </a:r>
            <a:r>
              <a:rPr lang="en-US" sz="1700" b="0" i="0" dirty="0" err="1">
                <a:latin typeface="Verdana" pitchFamily="34" charset="0"/>
                <a:ea typeface="Verdana" pitchFamily="34" charset="0"/>
                <a:cs typeface="Verdana" pitchFamily="34" charset="0"/>
              </a:rPr>
              <a:t>subkey</a:t>
            </a:r>
            <a:r>
              <a:rPr lang="en-US" sz="1700" b="0" i="0" dirty="0">
                <a:latin typeface="Verdana" pitchFamily="34" charset="0"/>
                <a:ea typeface="Verdana" pitchFamily="34" charset="0"/>
                <a:cs typeface="Verdana" pitchFamily="34" charset="0"/>
              </a:rPr>
              <a:t> underneath the 2</a:t>
            </a:r>
            <a:r>
              <a:rPr lang="en-US" sz="1700" b="0" i="0" baseline="30000" dirty="0">
                <a:latin typeface="Verdana" pitchFamily="34" charset="0"/>
                <a:ea typeface="Verdana" pitchFamily="34" charset="0"/>
                <a:cs typeface="Verdana" pitchFamily="34" charset="0"/>
              </a:rPr>
              <a:t>nd</a:t>
            </a:r>
            <a:r>
              <a:rPr lang="en-US" sz="1700" b="0" i="0" dirty="0">
                <a:latin typeface="Verdana" pitchFamily="34" charset="0"/>
                <a:ea typeface="Verdana" pitchFamily="34" charset="0"/>
                <a:cs typeface="Verdana" pitchFamily="34" charset="0"/>
              </a:rPr>
              <a:t>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character and find the plaintext character using above formula. And so on. </a:t>
            </a:r>
            <a:endParaRPr lang="en-US" sz="1700" b="0" i="0" dirty="0">
              <a:solidFill>
                <a:srgbClr val="FF0000"/>
              </a:solidFill>
              <a:latin typeface="Verdana" pitchFamily="34" charset="0"/>
              <a:ea typeface="Verdana" pitchFamily="34" charset="0"/>
              <a:cs typeface="Verdana" pitchFamily="34" charset="0"/>
            </a:endParaRPr>
          </a:p>
        </p:txBody>
      </p:sp>
      <p:sp>
        <p:nvSpPr>
          <p:cNvPr id="25606"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Autokey Cipher</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Autokey Cipher</a:t>
            </a:r>
          </a:p>
        </p:txBody>
      </p:sp>
      <p:sp>
        <p:nvSpPr>
          <p:cNvPr id="26628" name="Text Box 11"/>
          <p:cNvSpPr txBox="1">
            <a:spLocks noChangeArrowheads="1"/>
          </p:cNvSpPr>
          <p:nvPr/>
        </p:nvSpPr>
        <p:spPr bwMode="auto">
          <a:xfrm>
            <a:off x="0" y="533400"/>
            <a:ext cx="4519613"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ea typeface="Verdana" pitchFamily="34" charset="0"/>
                <a:cs typeface="Verdana" pitchFamily="34" charset="0"/>
              </a:rPr>
              <a:t>Example for Decryption (continue):</a:t>
            </a:r>
            <a:endParaRPr lang="en-US" sz="1700">
              <a:solidFill>
                <a:schemeClr val="bg1"/>
              </a:solidFill>
              <a:latin typeface="Verdana" pitchFamily="34" charset="0"/>
              <a:ea typeface="Verdana" pitchFamily="34" charset="0"/>
              <a:cs typeface="Verdana" pitchFamily="34" charset="0"/>
            </a:endParaRPr>
          </a:p>
        </p:txBody>
      </p:sp>
      <p:graphicFrame>
        <p:nvGraphicFramePr>
          <p:cNvPr id="7" name="Table 6"/>
          <p:cNvGraphicFramePr>
            <a:graphicFrameLocks noGrp="1"/>
          </p:cNvGraphicFramePr>
          <p:nvPr/>
        </p:nvGraphicFramePr>
        <p:xfrm>
          <a:off x="179388" y="1905000"/>
          <a:ext cx="8736010" cy="1854200"/>
        </p:xfrm>
        <a:graphic>
          <a:graphicData uri="http://schemas.openxmlformats.org/drawingml/2006/table">
            <a:tbl>
              <a:tblPr firstRow="1" bandRow="1">
                <a:tableStyleId>{5C22544A-7EE6-4342-B048-85BDC9FD1C3A}</a:tableStyleId>
              </a:tblPr>
              <a:tblGrid>
                <a:gridCol w="1579858"/>
                <a:gridCol w="248916"/>
                <a:gridCol w="532122"/>
                <a:gridCol w="532122"/>
                <a:gridCol w="532122"/>
                <a:gridCol w="532122"/>
                <a:gridCol w="532122"/>
                <a:gridCol w="532122"/>
                <a:gridCol w="532122"/>
                <a:gridCol w="532122"/>
                <a:gridCol w="521772"/>
                <a:gridCol w="532122"/>
                <a:gridCol w="532122"/>
                <a:gridCol w="532122"/>
                <a:gridCol w="532122"/>
              </a:tblGrid>
              <a:tr h="370840">
                <a:tc>
                  <a:txBody>
                    <a:bodyPr/>
                    <a:lstStyle/>
                    <a:p>
                      <a:r>
                        <a:rPr lang="en-US" sz="1700" dirty="0" err="1" smtClean="0">
                          <a:solidFill>
                            <a:schemeClr val="tx1"/>
                          </a:solidFill>
                          <a:latin typeface="Verdana" pitchFamily="34" charset="0"/>
                          <a:ea typeface="Verdana" pitchFamily="34" charset="0"/>
                          <a:cs typeface="Verdana" pitchFamily="34" charset="0"/>
                        </a:rPr>
                        <a:t>Ciphertext</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700" dirty="0" smtClean="0">
                          <a:solidFill>
                            <a:schemeClr val="tx1"/>
                          </a:solidFill>
                          <a:latin typeface="Verdana" pitchFamily="34" charset="0"/>
                          <a:ea typeface="Verdana" pitchFamily="34" charset="0"/>
                          <a:cs typeface="Verdana" pitchFamily="34" charset="0"/>
                        </a:rPr>
                        <a:t>:</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M</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T</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M</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T</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C</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M</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S</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A</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L</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H</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R</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D</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Y</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r>
                        <a:rPr lang="en-US" sz="1700" dirty="0" smtClean="0">
                          <a:latin typeface="Verdana" pitchFamily="34" charset="0"/>
                          <a:ea typeface="Verdana" pitchFamily="34" charset="0"/>
                          <a:cs typeface="Verdana" pitchFamily="34" charset="0"/>
                        </a:rPr>
                        <a:t>C’s Values</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700" dirty="0" smtClean="0">
                          <a:latin typeface="Verdana" pitchFamily="34" charset="0"/>
                          <a:ea typeface="Verdana" pitchFamily="34" charset="0"/>
                          <a:cs typeface="Verdana" pitchFamily="34" charset="0"/>
                        </a:rPr>
                        <a:t>:</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12</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19</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12</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19</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02</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12</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18</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00</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11</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07</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17</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03</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24</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70840">
                <a:tc>
                  <a:txBody>
                    <a:bodyPr/>
                    <a:lstStyle/>
                    <a:p>
                      <a:r>
                        <a:rPr lang="en-US" sz="1700" dirty="0" smtClean="0">
                          <a:latin typeface="Verdana" pitchFamily="34" charset="0"/>
                          <a:ea typeface="Verdana" pitchFamily="34" charset="0"/>
                          <a:cs typeface="Verdana" pitchFamily="34" charset="0"/>
                        </a:rPr>
                        <a:t>Key Stream</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700" dirty="0" smtClean="0">
                          <a:latin typeface="Verdana" pitchFamily="34" charset="0"/>
                          <a:ea typeface="Verdana" pitchFamily="34" charset="0"/>
                          <a:cs typeface="Verdana" pitchFamily="34" charset="0"/>
                        </a:rPr>
                        <a:t>:</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effectLst/>
                          <a:latin typeface="Verdana" pitchFamily="34" charset="0"/>
                          <a:ea typeface="Verdana" pitchFamily="34" charset="0"/>
                          <a:cs typeface="Verdana" pitchFamily="34" charset="0"/>
                        </a:rPr>
                        <a:t>12</a:t>
                      </a:r>
                      <a:endParaRPr lang="en-US" sz="1700" dirty="0">
                        <a:effectLst/>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85000"/>
                      </a:schemeClr>
                    </a:solidFill>
                  </a:tcPr>
                </a:tc>
                <a:tc>
                  <a:txBody>
                    <a:bodyPr/>
                    <a:lstStyle/>
                    <a:p>
                      <a:pPr algn="ctr"/>
                      <a:r>
                        <a:rPr lang="en-US" sz="1700" dirty="0" smtClean="0">
                          <a:latin typeface="Verdana" pitchFamily="34" charset="0"/>
                          <a:ea typeface="Verdana" pitchFamily="34" charset="0"/>
                          <a:cs typeface="Verdana" pitchFamily="34" charset="0"/>
                        </a:rPr>
                        <a:t>00</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19</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19</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00</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02</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10</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08</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18</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19</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14</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03</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00</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US" sz="1700" dirty="0" smtClean="0">
                          <a:latin typeface="Verdana" pitchFamily="34" charset="0"/>
                          <a:ea typeface="Verdana" pitchFamily="34" charset="0"/>
                          <a:cs typeface="Verdana" pitchFamily="34" charset="0"/>
                        </a:rPr>
                        <a:t>P’s Values</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700" dirty="0" smtClean="0">
                          <a:latin typeface="Verdana" pitchFamily="34" charset="0"/>
                          <a:ea typeface="Verdana" pitchFamily="34" charset="0"/>
                          <a:cs typeface="Verdana" pitchFamily="34" charset="0"/>
                        </a:rPr>
                        <a:t>:</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00</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19</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19</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00</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02</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10</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08</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18</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19</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14</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03</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00</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24</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US" sz="1700" dirty="0" smtClean="0">
                          <a:latin typeface="Verdana" pitchFamily="34" charset="0"/>
                          <a:ea typeface="Verdana" pitchFamily="34" charset="0"/>
                          <a:cs typeface="Verdana" pitchFamily="34" charset="0"/>
                        </a:rPr>
                        <a:t>Plaintext</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700" dirty="0" smtClean="0">
                          <a:latin typeface="Verdana" pitchFamily="34" charset="0"/>
                          <a:ea typeface="Verdana" pitchFamily="34" charset="0"/>
                          <a:cs typeface="Verdana" pitchFamily="34" charset="0"/>
                        </a:rPr>
                        <a:t>:</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a</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t</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t</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a</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c</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k</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err="1" smtClean="0">
                          <a:latin typeface="Verdana" pitchFamily="34" charset="0"/>
                          <a:ea typeface="Verdana" pitchFamily="34" charset="0"/>
                          <a:cs typeface="Verdana" pitchFamily="34" charset="0"/>
                        </a:rPr>
                        <a:t>i</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s</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t</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o</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d</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a</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y</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26705" name="Rectangle 17"/>
          <p:cNvSpPr>
            <a:spLocks noChangeArrowheads="1"/>
          </p:cNvSpPr>
          <p:nvPr/>
        </p:nvSpPr>
        <p:spPr bwMode="auto">
          <a:xfrm>
            <a:off x="609600" y="4324350"/>
            <a:ext cx="80010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ea typeface="Verdana" pitchFamily="34" charset="0"/>
                <a:cs typeface="Verdana" pitchFamily="34" charset="0"/>
              </a:rPr>
              <a:t>The plaintext is “attack is today”.</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8"/>
          <p:cNvSpPr>
            <a:spLocks noChangeArrowheads="1"/>
          </p:cNvSpPr>
          <p:nvPr/>
        </p:nvSpPr>
        <p:spPr bwMode="auto">
          <a:xfrm>
            <a:off x="152400" y="434975"/>
            <a:ext cx="845820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spcBef>
                <a:spcPts val="600"/>
              </a:spcBef>
              <a:spcAft>
                <a:spcPts val="600"/>
              </a:spcAft>
              <a:buFont typeface="Wingdings" pitchFamily="2" charset="2"/>
              <a:buChar char="Ø"/>
            </a:pPr>
            <a:r>
              <a:rPr lang="en-US" sz="1700" b="0" i="0">
                <a:latin typeface="Verdana" pitchFamily="34" charset="0"/>
              </a:rPr>
              <a:t>The best-known poly-alphabetic cipher is Playfair cipher.</a:t>
            </a:r>
          </a:p>
          <a:p>
            <a:pPr marL="457200" indent="-457200" algn="just" eaLnBrk="1" hangingPunct="1">
              <a:spcBef>
                <a:spcPts val="600"/>
              </a:spcBef>
              <a:spcAft>
                <a:spcPts val="600"/>
              </a:spcAft>
              <a:buFont typeface="Wingdings" pitchFamily="2" charset="2"/>
              <a:buChar char="Ø"/>
            </a:pPr>
            <a:r>
              <a:rPr lang="en-US" sz="1700" b="0" i="0">
                <a:latin typeface="Verdana" pitchFamily="34" charset="0"/>
              </a:rPr>
              <a:t>This cipher is invented by </a:t>
            </a:r>
            <a:r>
              <a:rPr lang="en-US" sz="1700" b="0" i="0">
                <a:solidFill>
                  <a:srgbClr val="FF0000"/>
                </a:solidFill>
                <a:latin typeface="Verdana" pitchFamily="34" charset="0"/>
              </a:rPr>
              <a:t>Charles Wheatstone </a:t>
            </a:r>
            <a:r>
              <a:rPr lang="en-US" sz="1700" b="0" i="0">
                <a:latin typeface="Verdana" pitchFamily="34" charset="0"/>
              </a:rPr>
              <a:t>in 1854, but named after his friend Baron Playfair. It was used by the British Army during World War I. </a:t>
            </a:r>
          </a:p>
          <a:p>
            <a:pPr marL="457200" indent="-457200" algn="just" eaLnBrk="1" hangingPunct="1">
              <a:spcBef>
                <a:spcPts val="600"/>
              </a:spcBef>
              <a:spcAft>
                <a:spcPts val="600"/>
              </a:spcAft>
              <a:buFont typeface="Wingdings" pitchFamily="2" charset="2"/>
              <a:buChar char="Ø"/>
            </a:pPr>
            <a:r>
              <a:rPr lang="en-US" sz="1700" b="0" i="0">
                <a:solidFill>
                  <a:srgbClr val="3333FF"/>
                </a:solidFill>
                <a:latin typeface="Verdana" pitchFamily="34" charset="0"/>
              </a:rPr>
              <a:t>The secret key in this cipher is made of 25 alphabet letters arranged in a 5x5 matrix (letters I and J are considered the same when encrypting).</a:t>
            </a:r>
          </a:p>
        </p:txBody>
      </p:sp>
      <p:sp>
        <p:nvSpPr>
          <p:cNvPr id="27652" name="Rectangle 18"/>
          <p:cNvSpPr>
            <a:spLocks noChangeArrowheads="1"/>
          </p:cNvSpPr>
          <p:nvPr/>
        </p:nvSpPr>
        <p:spPr bwMode="auto">
          <a:xfrm>
            <a:off x="228600" y="2620963"/>
            <a:ext cx="868680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spcBef>
                <a:spcPts val="600"/>
              </a:spcBef>
              <a:spcAft>
                <a:spcPts val="600"/>
              </a:spcAft>
              <a:buFont typeface="Wingdings" pitchFamily="2" charset="2"/>
              <a:buChar char="Ø"/>
            </a:pPr>
            <a:r>
              <a:rPr lang="en-US" sz="1700" b="0" i="0">
                <a:latin typeface="Verdana" pitchFamily="34" charset="0"/>
              </a:rPr>
              <a:t>Different arrangements of the letters in the matrix can create many different secret keys. One of the possible arrangement is shown in the figure here. </a:t>
            </a:r>
          </a:p>
        </p:txBody>
      </p:sp>
      <p:pic>
        <p:nvPicPr>
          <p:cNvPr id="27653" name="Picture 19"/>
          <p:cNvPicPr>
            <a:picLocks noChangeAspect="1" noChangeArrowheads="1"/>
          </p:cNvPicPr>
          <p:nvPr/>
        </p:nvPicPr>
        <p:blipFill>
          <a:blip r:embed="rId3">
            <a:extLst>
              <a:ext uri="{28A0092B-C50C-407E-A947-70E740481C1C}">
                <a14:useLocalDpi xmlns:a14="http://schemas.microsoft.com/office/drawing/2010/main" val="0"/>
              </a:ext>
            </a:extLst>
          </a:blip>
          <a:srcRect l="41107"/>
          <a:stretch>
            <a:fillRect/>
          </a:stretch>
        </p:blipFill>
        <p:spPr bwMode="auto">
          <a:xfrm>
            <a:off x="6362700" y="4191000"/>
            <a:ext cx="25527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rPr>
              <a:t>Playfair Cipher</a:t>
            </a:r>
          </a:p>
        </p:txBody>
      </p:sp>
      <p:sp>
        <p:nvSpPr>
          <p:cNvPr id="27655" name="Rectangle 18"/>
          <p:cNvSpPr>
            <a:spLocks noChangeArrowheads="1"/>
          </p:cNvSpPr>
          <p:nvPr/>
        </p:nvSpPr>
        <p:spPr bwMode="auto">
          <a:xfrm>
            <a:off x="228600" y="3657600"/>
            <a:ext cx="85344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spcBef>
                <a:spcPts val="600"/>
              </a:spcBef>
              <a:spcAft>
                <a:spcPts val="600"/>
              </a:spcAft>
              <a:buFont typeface="Wingdings" pitchFamily="2" charset="2"/>
              <a:buChar char="Ø"/>
            </a:pPr>
            <a:r>
              <a:rPr lang="en-US" sz="1700" b="0" i="0">
                <a:solidFill>
                  <a:srgbClr val="FF0000"/>
                </a:solidFill>
                <a:latin typeface="Verdana" pitchFamily="34" charset="0"/>
              </a:rPr>
              <a:t>Before encryption, the plaintext characters are grouped as two-character pairs.</a:t>
            </a:r>
          </a:p>
        </p:txBody>
      </p:sp>
      <p:sp>
        <p:nvSpPr>
          <p:cNvPr id="27656" name="Rectangle 18"/>
          <p:cNvSpPr>
            <a:spLocks noChangeArrowheads="1"/>
          </p:cNvSpPr>
          <p:nvPr/>
        </p:nvSpPr>
        <p:spPr bwMode="auto">
          <a:xfrm>
            <a:off x="152400" y="4999038"/>
            <a:ext cx="5943600"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spcBef>
                <a:spcPts val="600"/>
              </a:spcBef>
              <a:spcAft>
                <a:spcPts val="600"/>
              </a:spcAft>
              <a:buFont typeface="Wingdings" pitchFamily="2" charset="2"/>
              <a:buChar char="Ø"/>
            </a:pPr>
            <a:r>
              <a:rPr lang="en-US" sz="1700" b="0" i="0">
                <a:latin typeface="Verdana" pitchFamily="34" charset="0"/>
              </a:rPr>
              <a:t>After inserting the bogus letters (if any), if the number of characters in the plaintext is odd, then one extra bogus character is added at the end to make the number of characters even.</a:t>
            </a:r>
          </a:p>
        </p:txBody>
      </p:sp>
      <p:sp>
        <p:nvSpPr>
          <p:cNvPr id="27657" name="Text Box 17"/>
          <p:cNvSpPr txBox="1">
            <a:spLocks noChangeArrowheads="1"/>
          </p:cNvSpPr>
          <p:nvPr/>
        </p:nvSpPr>
        <p:spPr bwMode="auto">
          <a:xfrm>
            <a:off x="4343400" y="6305550"/>
            <a:ext cx="474186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folHlink"/>
                </a:solidFill>
                <a:latin typeface="Verdana" pitchFamily="34" charset="0"/>
              </a:rPr>
              <a:t>Figure :  </a:t>
            </a:r>
            <a:r>
              <a:rPr lang="en-US" sz="1700">
                <a:latin typeface="Verdana" pitchFamily="34" charset="0"/>
              </a:rPr>
              <a:t>Secret key in Playfair Cipher</a:t>
            </a:r>
          </a:p>
        </p:txBody>
      </p:sp>
      <p:sp>
        <p:nvSpPr>
          <p:cNvPr id="27658" name="Rectangle 18"/>
          <p:cNvSpPr>
            <a:spLocks noChangeArrowheads="1"/>
          </p:cNvSpPr>
          <p:nvPr/>
        </p:nvSpPr>
        <p:spPr bwMode="auto">
          <a:xfrm>
            <a:off x="228600" y="4351338"/>
            <a:ext cx="58674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spcBef>
                <a:spcPts val="600"/>
              </a:spcBef>
              <a:spcAft>
                <a:spcPts val="600"/>
              </a:spcAft>
              <a:buFont typeface="Wingdings" pitchFamily="2" charset="2"/>
              <a:buChar char="Ø"/>
            </a:pPr>
            <a:r>
              <a:rPr lang="en-US" sz="1700" b="0" i="0">
                <a:solidFill>
                  <a:srgbClr val="FF0000"/>
                </a:solidFill>
                <a:latin typeface="Verdana" pitchFamily="34" charset="0"/>
              </a:rPr>
              <a:t>If the two letters in a pair are the same, a bogus letter is inserted to separate them. </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18"/>
          <p:cNvSpPr>
            <a:spLocks noChangeArrowheads="1"/>
          </p:cNvSpPr>
          <p:nvPr/>
        </p:nvSpPr>
        <p:spPr bwMode="auto">
          <a:xfrm>
            <a:off x="457200" y="1162050"/>
            <a:ext cx="8229600" cy="4400550"/>
          </a:xfrm>
          <a:prstGeom prst="rect">
            <a:avLst/>
          </a:prstGeom>
          <a:noFill/>
          <a:ln w="9525">
            <a:solidFill>
              <a:srgbClr val="3333FF"/>
            </a:solidFill>
            <a:miter lim="800000"/>
            <a:headEnd/>
            <a:tailEnd/>
          </a:ln>
        </p:spPr>
        <p:txBody>
          <a:bodyPr anchor="ctr">
            <a:spAutoFit/>
          </a:bodyPr>
          <a:lstStyle/>
          <a:p>
            <a:pPr algn="just">
              <a:defRPr/>
            </a:pPr>
            <a:r>
              <a:rPr lang="en-US" sz="1700" b="0" i="0" dirty="0">
                <a:latin typeface="Verdana" pitchFamily="34" charset="0"/>
                <a:ea typeface="Verdana" pitchFamily="34" charset="0"/>
                <a:cs typeface="Verdana" pitchFamily="34" charset="0"/>
              </a:rPr>
              <a:t>The </a:t>
            </a:r>
            <a:r>
              <a:rPr lang="en-US" sz="1700" b="0" i="0" dirty="0" err="1">
                <a:latin typeface="Verdana" pitchFamily="34" charset="0"/>
                <a:ea typeface="Verdana" pitchFamily="34" charset="0"/>
                <a:cs typeface="Verdana" pitchFamily="34" charset="0"/>
              </a:rPr>
              <a:t>playfair</a:t>
            </a:r>
            <a:r>
              <a:rPr lang="en-US" sz="1700" b="0" i="0" dirty="0">
                <a:latin typeface="Verdana" pitchFamily="34" charset="0"/>
                <a:ea typeface="Verdana" pitchFamily="34" charset="0"/>
                <a:cs typeface="Verdana" pitchFamily="34" charset="0"/>
              </a:rPr>
              <a:t> cipher uses three rules for encryption:</a:t>
            </a:r>
          </a:p>
          <a:p>
            <a:pPr marL="457200" indent="-457200" algn="just">
              <a:spcBef>
                <a:spcPts val="600"/>
              </a:spcBef>
              <a:spcAft>
                <a:spcPts val="600"/>
              </a:spcAft>
              <a:buFontTx/>
              <a:buAutoNum type="arabicPeriod"/>
              <a:defRPr/>
            </a:pPr>
            <a:r>
              <a:rPr lang="en-US" sz="1700" b="0" i="0" dirty="0">
                <a:solidFill>
                  <a:srgbClr val="FF0000"/>
                </a:solidFill>
                <a:latin typeface="Verdana" pitchFamily="34" charset="0"/>
                <a:ea typeface="Verdana" pitchFamily="34" charset="0"/>
                <a:cs typeface="Verdana" pitchFamily="34" charset="0"/>
              </a:rPr>
              <a:t>If the two letters in a pair are located in the same row </a:t>
            </a:r>
            <a:r>
              <a:rPr lang="en-US" sz="1700" b="0" i="0" dirty="0">
                <a:latin typeface="Verdana" pitchFamily="34" charset="0"/>
                <a:ea typeface="Verdana" pitchFamily="34" charset="0"/>
                <a:cs typeface="Verdana" pitchFamily="34" charset="0"/>
              </a:rPr>
              <a:t>of the secret key matrix, the</a:t>
            </a:r>
            <a:r>
              <a:rPr lang="en-US" sz="1700" b="0" i="0" dirty="0">
                <a:solidFill>
                  <a:srgbClr val="00CC00"/>
                </a:solidFill>
                <a:latin typeface="Verdana" pitchFamily="34" charset="0"/>
                <a:ea typeface="Verdana" pitchFamily="34" charset="0"/>
                <a:cs typeface="Verdana" pitchFamily="34" charset="0"/>
              </a:rPr>
              <a:t> </a:t>
            </a:r>
            <a:r>
              <a:rPr lang="en-US" sz="1700" b="0" i="0" dirty="0">
                <a:solidFill>
                  <a:srgbClr val="FF0000"/>
                </a:solidFill>
                <a:latin typeface="Verdana" pitchFamily="34" charset="0"/>
                <a:ea typeface="Verdana" pitchFamily="34" charset="0"/>
                <a:cs typeface="Verdana" pitchFamily="34" charset="0"/>
              </a:rPr>
              <a:t>corresponding encrypted character for each letter is the next letter to the right  in the same row</a:t>
            </a:r>
            <a:r>
              <a:rPr lang="en-US" sz="1700" b="0" i="0" dirty="0">
                <a:solidFill>
                  <a:srgbClr val="00CC00"/>
                </a:solidFill>
                <a:latin typeface="Verdana" pitchFamily="34" charset="0"/>
                <a:ea typeface="Verdana" pitchFamily="34" charset="0"/>
                <a:cs typeface="Verdana" pitchFamily="34" charset="0"/>
              </a:rPr>
              <a:t> </a:t>
            </a:r>
            <a:r>
              <a:rPr lang="en-US" sz="1700" b="0" i="0" dirty="0">
                <a:latin typeface="Verdana" pitchFamily="34" charset="0"/>
                <a:ea typeface="Verdana" pitchFamily="34" charset="0"/>
                <a:cs typeface="Verdana" pitchFamily="34" charset="0"/>
              </a:rPr>
              <a:t>(with wrapping to the beginning of the row if the plaintext letter is the last character in the row).</a:t>
            </a:r>
          </a:p>
          <a:p>
            <a:pPr marL="457200" indent="-457200" algn="just">
              <a:spcBef>
                <a:spcPts val="600"/>
              </a:spcBef>
              <a:spcAft>
                <a:spcPts val="600"/>
              </a:spcAft>
              <a:buFontTx/>
              <a:buAutoNum type="arabicPeriod"/>
              <a:defRPr/>
            </a:pPr>
            <a:r>
              <a:rPr lang="en-US" sz="1700" b="0" i="0" dirty="0">
                <a:solidFill>
                  <a:srgbClr val="3333FF"/>
                </a:solidFill>
                <a:latin typeface="Verdana" pitchFamily="34" charset="0"/>
                <a:ea typeface="Verdana" pitchFamily="34" charset="0"/>
                <a:cs typeface="Verdana" pitchFamily="34" charset="0"/>
              </a:rPr>
              <a:t>If the two letters in a pair are located in the same column </a:t>
            </a:r>
            <a:r>
              <a:rPr lang="en-US" sz="1700" b="0" i="0" dirty="0">
                <a:latin typeface="Verdana" pitchFamily="34" charset="0"/>
                <a:ea typeface="Verdana" pitchFamily="34" charset="0"/>
                <a:cs typeface="Verdana" pitchFamily="34" charset="0"/>
              </a:rPr>
              <a:t>of the secret key matrix, the </a:t>
            </a:r>
            <a:r>
              <a:rPr lang="en-US" sz="1700" b="0" i="0" dirty="0">
                <a:solidFill>
                  <a:srgbClr val="3333FF"/>
                </a:solidFill>
                <a:latin typeface="Verdana" pitchFamily="34" charset="0"/>
                <a:ea typeface="Verdana" pitchFamily="34" charset="0"/>
                <a:cs typeface="Verdana" pitchFamily="34" charset="0"/>
              </a:rPr>
              <a:t>corresponding encrypted character for each letter is the letter beneath it in the same column</a:t>
            </a:r>
            <a:r>
              <a:rPr lang="en-US" sz="1700" b="0" i="0" dirty="0">
                <a:latin typeface="Verdana" pitchFamily="34" charset="0"/>
                <a:ea typeface="Verdana" pitchFamily="34" charset="0"/>
                <a:cs typeface="Verdana" pitchFamily="34" charset="0"/>
              </a:rPr>
              <a:t> (with wrapping to the beginning of the column if the plaintext letter is the last character in the column).</a:t>
            </a:r>
          </a:p>
          <a:p>
            <a:pPr marL="457200" indent="-457200" algn="just">
              <a:spcBef>
                <a:spcPts val="600"/>
              </a:spcBef>
              <a:spcAft>
                <a:spcPts val="600"/>
              </a:spcAft>
              <a:buFontTx/>
              <a:buAutoNum type="arabicPeriod"/>
              <a:defRPr/>
            </a:pPr>
            <a:r>
              <a:rPr lang="en-US" sz="1700" b="0" i="0" dirty="0">
                <a:solidFill>
                  <a:srgbClr val="00CC00"/>
                </a:solidFill>
                <a:latin typeface="Verdana" pitchFamily="34" charset="0"/>
                <a:ea typeface="Verdana" pitchFamily="34" charset="0"/>
                <a:cs typeface="Verdana" pitchFamily="34" charset="0"/>
              </a:rPr>
              <a:t>If the two letters in a pair are not located in the same row or column </a:t>
            </a:r>
            <a:r>
              <a:rPr lang="en-US" sz="1700" b="0" i="0" dirty="0">
                <a:latin typeface="Verdana" pitchFamily="34" charset="0"/>
                <a:ea typeface="Verdana" pitchFamily="34" charset="0"/>
                <a:cs typeface="Verdana" pitchFamily="34" charset="0"/>
              </a:rPr>
              <a:t>of the secret key matrix, the </a:t>
            </a:r>
            <a:r>
              <a:rPr lang="en-US" sz="1700" b="0" i="0" dirty="0">
                <a:solidFill>
                  <a:srgbClr val="00CC00"/>
                </a:solidFill>
                <a:latin typeface="Verdana" pitchFamily="34" charset="0"/>
                <a:ea typeface="Verdana" pitchFamily="34" charset="0"/>
                <a:cs typeface="Verdana" pitchFamily="34" charset="0"/>
              </a:rPr>
              <a:t>corresponding encrypted character for each letter is a letter that is in its own row but in the same column as the other letter. </a:t>
            </a:r>
          </a:p>
        </p:txBody>
      </p:sp>
      <p:sp>
        <p:nvSpPr>
          <p:cNvPr id="28676"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Playfair Cipher</a:t>
            </a:r>
          </a:p>
        </p:txBody>
      </p:sp>
      <p:sp>
        <p:nvSpPr>
          <p:cNvPr id="28677" name="Text Box 11"/>
          <p:cNvSpPr txBox="1">
            <a:spLocks noChangeArrowheads="1"/>
          </p:cNvSpPr>
          <p:nvPr/>
        </p:nvSpPr>
        <p:spPr bwMode="auto">
          <a:xfrm>
            <a:off x="0" y="552450"/>
            <a:ext cx="44481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latin typeface="Verdana" pitchFamily="34" charset="0"/>
                <a:ea typeface="Verdana" pitchFamily="34" charset="0"/>
                <a:cs typeface="Verdana" pitchFamily="34" charset="0"/>
              </a:rPr>
              <a:t>Encryption rule for Playfair Cipher:</a:t>
            </a:r>
            <a:endParaRPr lang="en-US" sz="1700">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14"/>
          <p:cNvSpPr txBox="1">
            <a:spLocks noChangeArrowheads="1"/>
          </p:cNvSpPr>
          <p:nvPr/>
        </p:nvSpPr>
        <p:spPr bwMode="auto">
          <a:xfrm>
            <a:off x="228600" y="990600"/>
            <a:ext cx="86106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just"/>
            <a:r>
              <a:rPr lang="en-US" sz="1700" b="0" i="0">
                <a:latin typeface="Verdana" pitchFamily="34" charset="0"/>
                <a:ea typeface="Verdana" pitchFamily="34" charset="0"/>
                <a:cs typeface="Verdana" pitchFamily="34" charset="0"/>
              </a:rPr>
              <a:t>Encrypt the plaintext “</a:t>
            </a:r>
            <a:r>
              <a:rPr lang="en-US" sz="1700" b="0" i="0">
                <a:solidFill>
                  <a:srgbClr val="3333FF"/>
                </a:solidFill>
                <a:latin typeface="Verdana" pitchFamily="34" charset="0"/>
                <a:ea typeface="Verdana" pitchFamily="34" charset="0"/>
                <a:cs typeface="Verdana" pitchFamily="34" charset="0"/>
              </a:rPr>
              <a:t>hello</a:t>
            </a:r>
            <a:r>
              <a:rPr lang="en-US" sz="1700" b="0" i="0">
                <a:latin typeface="Verdana" pitchFamily="34" charset="0"/>
                <a:ea typeface="Verdana" pitchFamily="34" charset="0"/>
                <a:cs typeface="Verdana" pitchFamily="34" charset="0"/>
              </a:rPr>
              <a:t>” using the secret key matrix shown in the figure below.</a:t>
            </a:r>
          </a:p>
        </p:txBody>
      </p:sp>
      <p:pic>
        <p:nvPicPr>
          <p:cNvPr id="2970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572000"/>
            <a:ext cx="8062913"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19"/>
          <p:cNvPicPr>
            <a:picLocks noChangeAspect="1" noChangeArrowheads="1"/>
          </p:cNvPicPr>
          <p:nvPr/>
        </p:nvPicPr>
        <p:blipFill>
          <a:blip r:embed="rId4">
            <a:extLst>
              <a:ext uri="{28A0092B-C50C-407E-A947-70E740481C1C}">
                <a14:useLocalDpi xmlns:a14="http://schemas.microsoft.com/office/drawing/2010/main" val="0"/>
              </a:ext>
            </a:extLst>
          </a:blip>
          <a:srcRect l="41107"/>
          <a:stretch>
            <a:fillRect/>
          </a:stretch>
        </p:blipFill>
        <p:spPr bwMode="auto">
          <a:xfrm>
            <a:off x="6289675" y="1447800"/>
            <a:ext cx="26447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20"/>
          <p:cNvPicPr>
            <a:picLocks noChangeAspect="1" noChangeArrowheads="1"/>
          </p:cNvPicPr>
          <p:nvPr/>
        </p:nvPicPr>
        <p:blipFill>
          <a:blip r:embed="rId4">
            <a:extLst>
              <a:ext uri="{28A0092B-C50C-407E-A947-70E740481C1C}">
                <a14:useLocalDpi xmlns:a14="http://schemas.microsoft.com/office/drawing/2010/main" val="0"/>
              </a:ext>
            </a:extLst>
          </a:blip>
          <a:srcRect t="40161" r="66008" b="41365"/>
          <a:stretch>
            <a:fillRect/>
          </a:stretch>
        </p:blipFill>
        <p:spPr bwMode="auto">
          <a:xfrm>
            <a:off x="7086600" y="3810000"/>
            <a:ext cx="16383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Text Box 14"/>
          <p:cNvSpPr txBox="1">
            <a:spLocks noChangeArrowheads="1"/>
          </p:cNvSpPr>
          <p:nvPr/>
        </p:nvSpPr>
        <p:spPr bwMode="auto">
          <a:xfrm>
            <a:off x="304800" y="1865313"/>
            <a:ext cx="59436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rgbClr val="FF0000"/>
                </a:solidFill>
                <a:latin typeface="Verdana" pitchFamily="34" charset="0"/>
                <a:ea typeface="Verdana" pitchFamily="34" charset="0"/>
                <a:cs typeface="Verdana" pitchFamily="34" charset="0"/>
              </a:rPr>
              <a:t>Solution:</a:t>
            </a:r>
          </a:p>
          <a:p>
            <a:pPr algn="just">
              <a:buFont typeface="Wingdings" pitchFamily="2" charset="2"/>
              <a:buChar char="q"/>
            </a:pPr>
            <a:r>
              <a:rPr lang="en-US" sz="1700" b="0" i="0">
                <a:latin typeface="Verdana" pitchFamily="34" charset="0"/>
                <a:ea typeface="Verdana" pitchFamily="34" charset="0"/>
                <a:cs typeface="Verdana" pitchFamily="34" charset="0"/>
              </a:rPr>
              <a:t>We group the plaintext as two-character pairs: “</a:t>
            </a:r>
            <a:r>
              <a:rPr lang="en-US" sz="1700" b="0" i="0">
                <a:solidFill>
                  <a:srgbClr val="FF0000"/>
                </a:solidFill>
                <a:latin typeface="Verdana" pitchFamily="34" charset="0"/>
                <a:ea typeface="Verdana" pitchFamily="34" charset="0"/>
                <a:cs typeface="Verdana" pitchFamily="34" charset="0"/>
              </a:rPr>
              <a:t>he </a:t>
            </a:r>
            <a:r>
              <a:rPr lang="en-US" sz="1700" b="0">
                <a:solidFill>
                  <a:srgbClr val="00B050"/>
                </a:solidFill>
                <a:latin typeface="Verdana" pitchFamily="34" charset="0"/>
                <a:ea typeface="Verdana" pitchFamily="34" charset="0"/>
                <a:cs typeface="Verdana" pitchFamily="34" charset="0"/>
              </a:rPr>
              <a:t>ll</a:t>
            </a:r>
            <a:r>
              <a:rPr lang="en-US" sz="1700" b="0" i="0">
                <a:solidFill>
                  <a:srgbClr val="FF0000"/>
                </a:solidFill>
                <a:latin typeface="Verdana" pitchFamily="34" charset="0"/>
                <a:ea typeface="Verdana" pitchFamily="34" charset="0"/>
                <a:cs typeface="Verdana" pitchFamily="34" charset="0"/>
              </a:rPr>
              <a:t> o</a:t>
            </a:r>
            <a:r>
              <a:rPr lang="en-US" sz="1700" b="0" i="0">
                <a:latin typeface="Verdana" pitchFamily="34" charset="0"/>
                <a:ea typeface="Verdana" pitchFamily="34" charset="0"/>
                <a:cs typeface="Verdana" pitchFamily="34" charset="0"/>
              </a:rPr>
              <a:t>”</a:t>
            </a:r>
          </a:p>
          <a:p>
            <a:pPr algn="just">
              <a:buFont typeface="Wingdings" pitchFamily="2" charset="2"/>
              <a:buChar char="q"/>
            </a:pPr>
            <a:r>
              <a:rPr lang="en-US" sz="1700" b="0" i="0">
                <a:solidFill>
                  <a:srgbClr val="3333FF"/>
                </a:solidFill>
                <a:latin typeface="Verdana" pitchFamily="34" charset="0"/>
                <a:ea typeface="Verdana" pitchFamily="34" charset="0"/>
                <a:cs typeface="Verdana" pitchFamily="34" charset="0"/>
              </a:rPr>
              <a:t>Here, </a:t>
            </a:r>
            <a:r>
              <a:rPr lang="en-US" sz="1700" b="0" i="0">
                <a:latin typeface="Verdana" pitchFamily="34" charset="0"/>
                <a:ea typeface="Verdana" pitchFamily="34" charset="0"/>
                <a:cs typeface="Verdana" pitchFamily="34" charset="0"/>
              </a:rPr>
              <a:t>in the second pair, the two letters are the same</a:t>
            </a:r>
            <a:r>
              <a:rPr lang="en-US" sz="1700" b="0" i="0">
                <a:solidFill>
                  <a:srgbClr val="3333FF"/>
                </a:solidFill>
                <a:latin typeface="Verdana" pitchFamily="34" charset="0"/>
                <a:ea typeface="Verdana" pitchFamily="34" charset="0"/>
                <a:cs typeface="Verdana" pitchFamily="34" charset="0"/>
              </a:rPr>
              <a:t>. So, we insert </a:t>
            </a:r>
            <a:r>
              <a:rPr lang="en-US" sz="1700">
                <a:solidFill>
                  <a:srgbClr val="FF0000"/>
                </a:solidFill>
                <a:latin typeface="Verdana" pitchFamily="34" charset="0"/>
                <a:ea typeface="Verdana" pitchFamily="34" charset="0"/>
                <a:cs typeface="Verdana" pitchFamily="34" charset="0"/>
              </a:rPr>
              <a:t>x</a:t>
            </a:r>
            <a:r>
              <a:rPr lang="en-US" sz="1700" b="0" i="0">
                <a:solidFill>
                  <a:srgbClr val="3333FF"/>
                </a:solidFill>
                <a:latin typeface="Verdana" pitchFamily="34" charset="0"/>
                <a:ea typeface="Verdana" pitchFamily="34" charset="0"/>
                <a:cs typeface="Verdana" pitchFamily="34" charset="0"/>
              </a:rPr>
              <a:t> as a bogus letter between the two </a:t>
            </a:r>
            <a:r>
              <a:rPr lang="en-US" sz="1700" b="0">
                <a:solidFill>
                  <a:srgbClr val="FF0000"/>
                </a:solidFill>
                <a:latin typeface="Verdana" pitchFamily="34" charset="0"/>
                <a:ea typeface="Verdana" pitchFamily="34" charset="0"/>
                <a:cs typeface="Verdana" pitchFamily="34" charset="0"/>
              </a:rPr>
              <a:t>l’s</a:t>
            </a:r>
            <a:r>
              <a:rPr lang="en-US" sz="1700" b="0" i="0">
                <a:solidFill>
                  <a:srgbClr val="3333FF"/>
                </a:solidFill>
                <a:latin typeface="Verdana" pitchFamily="34" charset="0"/>
                <a:ea typeface="Verdana" pitchFamily="34" charset="0"/>
                <a:cs typeface="Verdana" pitchFamily="34" charset="0"/>
              </a:rPr>
              <a:t>. Now we have:            </a:t>
            </a:r>
          </a:p>
          <a:p>
            <a:pPr algn="ctr"/>
            <a:r>
              <a:rPr lang="en-US" sz="1700" b="0" i="0">
                <a:solidFill>
                  <a:srgbClr val="3333FF"/>
                </a:solidFill>
                <a:latin typeface="Verdana" pitchFamily="34" charset="0"/>
                <a:ea typeface="Verdana" pitchFamily="34" charset="0"/>
                <a:cs typeface="Verdana" pitchFamily="34" charset="0"/>
              </a:rPr>
              <a:t>	“</a:t>
            </a:r>
            <a:r>
              <a:rPr lang="en-US" sz="1700">
                <a:latin typeface="Verdana" pitchFamily="34" charset="0"/>
                <a:ea typeface="Verdana" pitchFamily="34" charset="0"/>
                <a:cs typeface="Verdana" pitchFamily="34" charset="0"/>
              </a:rPr>
              <a:t>he</a:t>
            </a:r>
            <a:r>
              <a:rPr lang="en-US" sz="1700">
                <a:solidFill>
                  <a:srgbClr val="3333FF"/>
                </a:solidFill>
                <a:latin typeface="Verdana" pitchFamily="34" charset="0"/>
                <a:ea typeface="Verdana" pitchFamily="34" charset="0"/>
                <a:cs typeface="Verdana" pitchFamily="34" charset="0"/>
              </a:rPr>
              <a:t> </a:t>
            </a:r>
            <a:r>
              <a:rPr lang="en-US" sz="1700">
                <a:solidFill>
                  <a:srgbClr val="FF0000"/>
                </a:solidFill>
                <a:latin typeface="Verdana" pitchFamily="34" charset="0"/>
                <a:ea typeface="Verdana" pitchFamily="34" charset="0"/>
                <a:cs typeface="Verdana" pitchFamily="34" charset="0"/>
              </a:rPr>
              <a:t>lx</a:t>
            </a:r>
            <a:r>
              <a:rPr lang="en-US" sz="1700">
                <a:solidFill>
                  <a:srgbClr val="3333FF"/>
                </a:solidFill>
                <a:latin typeface="Verdana" pitchFamily="34" charset="0"/>
                <a:ea typeface="Verdana" pitchFamily="34" charset="0"/>
                <a:cs typeface="Verdana" pitchFamily="34" charset="0"/>
              </a:rPr>
              <a:t> </a:t>
            </a:r>
            <a:r>
              <a:rPr lang="en-US" sz="1700">
                <a:solidFill>
                  <a:srgbClr val="00B050"/>
                </a:solidFill>
                <a:latin typeface="Verdana" pitchFamily="34" charset="0"/>
                <a:ea typeface="Verdana" pitchFamily="34" charset="0"/>
                <a:cs typeface="Verdana" pitchFamily="34" charset="0"/>
              </a:rPr>
              <a:t>lo</a:t>
            </a:r>
            <a:r>
              <a:rPr lang="en-US" sz="1700" b="0" i="0">
                <a:solidFill>
                  <a:srgbClr val="3333FF"/>
                </a:solidFill>
                <a:latin typeface="Verdana" pitchFamily="34" charset="0"/>
                <a:ea typeface="Verdana" pitchFamily="34" charset="0"/>
                <a:cs typeface="Verdana" pitchFamily="34" charset="0"/>
              </a:rPr>
              <a:t>”.</a:t>
            </a:r>
          </a:p>
          <a:p>
            <a:pPr algn="just">
              <a:buFont typeface="Wingdings" pitchFamily="2" charset="2"/>
              <a:buChar char="q"/>
            </a:pPr>
            <a:r>
              <a:rPr lang="en-US" sz="1700" b="0" i="0">
                <a:latin typeface="Verdana" pitchFamily="34" charset="0"/>
                <a:ea typeface="Verdana" pitchFamily="34" charset="0"/>
                <a:cs typeface="Verdana" pitchFamily="34" charset="0"/>
              </a:rPr>
              <a:t>Now encrypt the message using the encryption rules for playfair cipher.</a:t>
            </a:r>
          </a:p>
        </p:txBody>
      </p:sp>
      <p:sp>
        <p:nvSpPr>
          <p:cNvPr id="29704" name="Rectangle 10"/>
          <p:cNvSpPr>
            <a:spLocks noChangeArrowheads="1"/>
          </p:cNvSpPr>
          <p:nvPr/>
        </p:nvSpPr>
        <p:spPr bwMode="auto">
          <a:xfrm>
            <a:off x="152400" y="5715000"/>
            <a:ext cx="88392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a:latin typeface="Verdana" pitchFamily="34" charset="0"/>
                <a:ea typeface="Verdana" pitchFamily="34" charset="0"/>
                <a:cs typeface="Verdana" pitchFamily="34" charset="0"/>
              </a:rPr>
              <a:t>We see that playfair cipher is actually a polyalphabetc cipher because the two occurrence of</a:t>
            </a:r>
            <a:r>
              <a:rPr lang="en-US" sz="1700" b="0">
                <a:solidFill>
                  <a:srgbClr val="3333FF"/>
                </a:solidFill>
                <a:latin typeface="Verdana" pitchFamily="34" charset="0"/>
                <a:ea typeface="Verdana" pitchFamily="34" charset="0"/>
                <a:cs typeface="Verdana" pitchFamily="34" charset="0"/>
              </a:rPr>
              <a:t> “</a:t>
            </a:r>
            <a:r>
              <a:rPr lang="en-US" sz="1700" b="0">
                <a:solidFill>
                  <a:srgbClr val="FF0000"/>
                </a:solidFill>
                <a:latin typeface="Verdana" pitchFamily="34" charset="0"/>
                <a:ea typeface="Verdana" pitchFamily="34" charset="0"/>
                <a:cs typeface="Verdana" pitchFamily="34" charset="0"/>
              </a:rPr>
              <a:t>l</a:t>
            </a:r>
            <a:r>
              <a:rPr lang="en-US" sz="1700" b="0">
                <a:solidFill>
                  <a:srgbClr val="3333FF"/>
                </a:solidFill>
                <a:latin typeface="Verdana" pitchFamily="34" charset="0"/>
                <a:ea typeface="Verdana" pitchFamily="34" charset="0"/>
                <a:cs typeface="Verdana" pitchFamily="34" charset="0"/>
              </a:rPr>
              <a:t>” </a:t>
            </a:r>
            <a:r>
              <a:rPr lang="en-US" sz="1700" b="0">
                <a:latin typeface="Verdana" pitchFamily="34" charset="0"/>
                <a:ea typeface="Verdana" pitchFamily="34" charset="0"/>
                <a:cs typeface="Verdana" pitchFamily="34" charset="0"/>
              </a:rPr>
              <a:t>in the plaintext are encrypted  differently, such as </a:t>
            </a:r>
            <a:r>
              <a:rPr lang="en-US" sz="1700" b="0">
                <a:solidFill>
                  <a:srgbClr val="3333FF"/>
                </a:solidFill>
                <a:latin typeface="Verdana" pitchFamily="34" charset="0"/>
                <a:ea typeface="Verdana" pitchFamily="34" charset="0"/>
                <a:cs typeface="Verdana" pitchFamily="34" charset="0"/>
              </a:rPr>
              <a:t>“</a:t>
            </a:r>
            <a:r>
              <a:rPr lang="en-US" sz="1700" b="0">
                <a:solidFill>
                  <a:srgbClr val="FF0000"/>
                </a:solidFill>
                <a:latin typeface="Verdana" pitchFamily="34" charset="0"/>
                <a:ea typeface="Verdana" pitchFamily="34" charset="0"/>
                <a:cs typeface="Verdana" pitchFamily="34" charset="0"/>
              </a:rPr>
              <a:t>Q</a:t>
            </a:r>
            <a:r>
              <a:rPr lang="en-US" sz="1700" b="0">
                <a:solidFill>
                  <a:srgbClr val="3333FF"/>
                </a:solidFill>
                <a:latin typeface="Verdana" pitchFamily="34" charset="0"/>
                <a:ea typeface="Verdana" pitchFamily="34" charset="0"/>
                <a:cs typeface="Verdana" pitchFamily="34" charset="0"/>
              </a:rPr>
              <a:t>” </a:t>
            </a:r>
            <a:r>
              <a:rPr lang="en-US" sz="1700" b="0">
                <a:latin typeface="Verdana" pitchFamily="34" charset="0"/>
                <a:ea typeface="Verdana" pitchFamily="34" charset="0"/>
                <a:cs typeface="Verdana" pitchFamily="34" charset="0"/>
              </a:rPr>
              <a:t>and</a:t>
            </a:r>
            <a:r>
              <a:rPr lang="en-US" sz="1700" b="0">
                <a:solidFill>
                  <a:srgbClr val="3333FF"/>
                </a:solidFill>
                <a:latin typeface="Verdana" pitchFamily="34" charset="0"/>
                <a:ea typeface="Verdana" pitchFamily="34" charset="0"/>
                <a:cs typeface="Verdana" pitchFamily="34" charset="0"/>
              </a:rPr>
              <a:t> “</a:t>
            </a:r>
            <a:r>
              <a:rPr lang="en-US" sz="1700" b="0">
                <a:solidFill>
                  <a:srgbClr val="FF0000"/>
                </a:solidFill>
                <a:latin typeface="Verdana" pitchFamily="34" charset="0"/>
                <a:ea typeface="Verdana" pitchFamily="34" charset="0"/>
                <a:cs typeface="Verdana" pitchFamily="34" charset="0"/>
              </a:rPr>
              <a:t>B</a:t>
            </a:r>
            <a:r>
              <a:rPr lang="en-US" sz="1700" b="0">
                <a:solidFill>
                  <a:srgbClr val="3333FF"/>
                </a:solidFill>
                <a:latin typeface="Verdana" pitchFamily="34" charset="0"/>
                <a:ea typeface="Verdana" pitchFamily="34" charset="0"/>
                <a:cs typeface="Verdana" pitchFamily="34" charset="0"/>
              </a:rPr>
              <a:t>”.</a:t>
            </a:r>
          </a:p>
        </p:txBody>
      </p:sp>
      <p:sp>
        <p:nvSpPr>
          <p:cNvPr id="29705"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Playfair Cipher</a:t>
            </a:r>
          </a:p>
        </p:txBody>
      </p:sp>
      <p:sp>
        <p:nvSpPr>
          <p:cNvPr id="29706" name="Text Box 11"/>
          <p:cNvSpPr txBox="1">
            <a:spLocks noChangeArrowheads="1"/>
          </p:cNvSpPr>
          <p:nvPr/>
        </p:nvSpPr>
        <p:spPr bwMode="auto">
          <a:xfrm>
            <a:off x="0" y="533400"/>
            <a:ext cx="3125788"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ea typeface="Verdana" pitchFamily="34" charset="0"/>
                <a:cs typeface="Verdana" pitchFamily="34" charset="0"/>
              </a:rPr>
              <a:t>Example for Encryption:</a:t>
            </a:r>
            <a:endParaRPr lang="en-US" sz="1700">
              <a:solidFill>
                <a:schemeClr val="bg1"/>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18"/>
          <p:cNvSpPr>
            <a:spLocks noChangeArrowheads="1"/>
          </p:cNvSpPr>
          <p:nvPr/>
        </p:nvSpPr>
        <p:spPr bwMode="auto">
          <a:xfrm>
            <a:off x="457200" y="990600"/>
            <a:ext cx="8229600" cy="4400550"/>
          </a:xfrm>
          <a:prstGeom prst="rect">
            <a:avLst/>
          </a:prstGeom>
          <a:noFill/>
          <a:ln w="9525">
            <a:solidFill>
              <a:srgbClr val="3333FF"/>
            </a:solidFill>
            <a:miter lim="800000"/>
            <a:headEnd/>
            <a:tailEnd/>
          </a:ln>
        </p:spPr>
        <p:txBody>
          <a:bodyPr anchor="ctr">
            <a:spAutoFit/>
          </a:bodyPr>
          <a:lstStyle/>
          <a:p>
            <a:pPr algn="just">
              <a:defRPr/>
            </a:pPr>
            <a:r>
              <a:rPr lang="en-US" sz="1700" b="0" i="0" dirty="0">
                <a:latin typeface="Verdana" pitchFamily="34" charset="0"/>
                <a:ea typeface="Verdana" pitchFamily="34" charset="0"/>
                <a:cs typeface="Verdana" pitchFamily="34" charset="0"/>
              </a:rPr>
              <a:t>The </a:t>
            </a:r>
            <a:r>
              <a:rPr lang="en-US" sz="1700" b="0" i="0" dirty="0" err="1">
                <a:latin typeface="Verdana" pitchFamily="34" charset="0"/>
                <a:ea typeface="Verdana" pitchFamily="34" charset="0"/>
                <a:cs typeface="Verdana" pitchFamily="34" charset="0"/>
              </a:rPr>
              <a:t>playfair</a:t>
            </a:r>
            <a:r>
              <a:rPr lang="en-US" sz="1700" b="0" i="0" dirty="0">
                <a:latin typeface="Verdana" pitchFamily="34" charset="0"/>
                <a:ea typeface="Verdana" pitchFamily="34" charset="0"/>
                <a:cs typeface="Verdana" pitchFamily="34" charset="0"/>
              </a:rPr>
              <a:t> cipher uses three rules for decryption:</a:t>
            </a:r>
          </a:p>
          <a:p>
            <a:pPr marL="457200" indent="-457200" algn="just">
              <a:spcBef>
                <a:spcPts val="600"/>
              </a:spcBef>
              <a:spcAft>
                <a:spcPts val="600"/>
              </a:spcAft>
              <a:buFontTx/>
              <a:buAutoNum type="arabicPeriod"/>
              <a:defRPr/>
            </a:pPr>
            <a:r>
              <a:rPr lang="en-US" sz="1700" b="0" i="0" dirty="0">
                <a:solidFill>
                  <a:srgbClr val="FF0000"/>
                </a:solidFill>
                <a:latin typeface="Verdana" pitchFamily="34" charset="0"/>
                <a:ea typeface="Verdana" pitchFamily="34" charset="0"/>
                <a:cs typeface="Verdana" pitchFamily="34" charset="0"/>
              </a:rPr>
              <a:t>If the two </a:t>
            </a:r>
            <a:r>
              <a:rPr lang="en-US" sz="1700" b="0" i="0" dirty="0" err="1">
                <a:solidFill>
                  <a:srgbClr val="FF0000"/>
                </a:solidFill>
                <a:latin typeface="Verdana" pitchFamily="34" charset="0"/>
                <a:ea typeface="Verdana" pitchFamily="34" charset="0"/>
                <a:cs typeface="Verdana" pitchFamily="34" charset="0"/>
              </a:rPr>
              <a:t>ciphertext</a:t>
            </a:r>
            <a:r>
              <a:rPr lang="en-US" sz="1700" b="0" i="0" dirty="0">
                <a:solidFill>
                  <a:srgbClr val="FF0000"/>
                </a:solidFill>
                <a:latin typeface="Verdana" pitchFamily="34" charset="0"/>
                <a:ea typeface="Verdana" pitchFamily="34" charset="0"/>
                <a:cs typeface="Verdana" pitchFamily="34" charset="0"/>
              </a:rPr>
              <a:t> letters in a pair are located in the same row </a:t>
            </a:r>
            <a:r>
              <a:rPr lang="en-US" sz="1700" b="0" i="0" dirty="0">
                <a:latin typeface="Verdana" pitchFamily="34" charset="0"/>
                <a:ea typeface="Verdana" pitchFamily="34" charset="0"/>
                <a:cs typeface="Verdana" pitchFamily="34" charset="0"/>
              </a:rPr>
              <a:t>of the secret key matrix, the</a:t>
            </a:r>
            <a:r>
              <a:rPr lang="en-US" sz="1700" b="0" i="0" dirty="0">
                <a:solidFill>
                  <a:srgbClr val="00CC00"/>
                </a:solidFill>
                <a:latin typeface="Verdana" pitchFamily="34" charset="0"/>
                <a:ea typeface="Verdana" pitchFamily="34" charset="0"/>
                <a:cs typeface="Verdana" pitchFamily="34" charset="0"/>
              </a:rPr>
              <a:t> </a:t>
            </a:r>
            <a:r>
              <a:rPr lang="en-US" sz="1700" b="0" i="0" dirty="0">
                <a:solidFill>
                  <a:srgbClr val="FF0000"/>
                </a:solidFill>
                <a:latin typeface="Verdana" pitchFamily="34" charset="0"/>
                <a:ea typeface="Verdana" pitchFamily="34" charset="0"/>
                <a:cs typeface="Verdana" pitchFamily="34" charset="0"/>
              </a:rPr>
              <a:t>corresponding decrypted character for each letter is the previous letter to the left in the same row</a:t>
            </a:r>
            <a:r>
              <a:rPr lang="en-US" sz="1700" b="0" i="0" dirty="0">
                <a:solidFill>
                  <a:srgbClr val="00CC00"/>
                </a:solidFill>
                <a:latin typeface="Verdana" pitchFamily="34" charset="0"/>
                <a:ea typeface="Verdana" pitchFamily="34" charset="0"/>
                <a:cs typeface="Verdana" pitchFamily="34" charset="0"/>
              </a:rPr>
              <a:t> </a:t>
            </a:r>
            <a:r>
              <a:rPr lang="en-US" sz="1700" b="0" i="0" dirty="0">
                <a:latin typeface="Verdana" pitchFamily="34" charset="0"/>
                <a:ea typeface="Verdana" pitchFamily="34" charset="0"/>
                <a:cs typeface="Verdana" pitchFamily="34" charset="0"/>
              </a:rPr>
              <a:t>(with wrapping to the end of the row if the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letter is the first character in the row).</a:t>
            </a:r>
          </a:p>
          <a:p>
            <a:pPr marL="457200" indent="-457200" algn="just">
              <a:spcBef>
                <a:spcPts val="600"/>
              </a:spcBef>
              <a:spcAft>
                <a:spcPts val="600"/>
              </a:spcAft>
              <a:buFontTx/>
              <a:buAutoNum type="arabicPeriod"/>
              <a:defRPr/>
            </a:pPr>
            <a:r>
              <a:rPr lang="en-US" sz="1700" b="0" i="0" dirty="0">
                <a:solidFill>
                  <a:srgbClr val="3333FF"/>
                </a:solidFill>
                <a:latin typeface="Verdana" pitchFamily="34" charset="0"/>
                <a:ea typeface="Verdana" pitchFamily="34" charset="0"/>
                <a:cs typeface="Verdana" pitchFamily="34" charset="0"/>
              </a:rPr>
              <a:t>If the two </a:t>
            </a:r>
            <a:r>
              <a:rPr lang="en-US" sz="1700" b="0" i="0" dirty="0" err="1">
                <a:solidFill>
                  <a:srgbClr val="3333FF"/>
                </a:solidFill>
                <a:latin typeface="Verdana" pitchFamily="34" charset="0"/>
                <a:ea typeface="Verdana" pitchFamily="34" charset="0"/>
                <a:cs typeface="Verdana" pitchFamily="34" charset="0"/>
              </a:rPr>
              <a:t>ciphertext</a:t>
            </a:r>
            <a:r>
              <a:rPr lang="en-US" sz="1700" b="0" i="0" dirty="0">
                <a:solidFill>
                  <a:srgbClr val="3333FF"/>
                </a:solidFill>
                <a:latin typeface="Verdana" pitchFamily="34" charset="0"/>
                <a:ea typeface="Verdana" pitchFamily="34" charset="0"/>
                <a:cs typeface="Verdana" pitchFamily="34" charset="0"/>
              </a:rPr>
              <a:t> letters in a pair are located in the same column </a:t>
            </a:r>
            <a:r>
              <a:rPr lang="en-US" sz="1700" b="0" i="0" dirty="0">
                <a:latin typeface="Verdana" pitchFamily="34" charset="0"/>
                <a:ea typeface="Verdana" pitchFamily="34" charset="0"/>
                <a:cs typeface="Verdana" pitchFamily="34" charset="0"/>
              </a:rPr>
              <a:t>of the secret key matrix, the </a:t>
            </a:r>
            <a:r>
              <a:rPr lang="en-US" sz="1700" b="0" i="0" dirty="0">
                <a:solidFill>
                  <a:srgbClr val="3333FF"/>
                </a:solidFill>
                <a:latin typeface="Verdana" pitchFamily="34" charset="0"/>
                <a:ea typeface="Verdana" pitchFamily="34" charset="0"/>
                <a:cs typeface="Verdana" pitchFamily="34" charset="0"/>
              </a:rPr>
              <a:t>corresponding decrypted character for each letter is the letter above it in the same column</a:t>
            </a:r>
            <a:r>
              <a:rPr lang="en-US" sz="1700" b="0" i="0" dirty="0">
                <a:latin typeface="Verdana" pitchFamily="34" charset="0"/>
                <a:ea typeface="Verdana" pitchFamily="34" charset="0"/>
                <a:cs typeface="Verdana" pitchFamily="34" charset="0"/>
              </a:rPr>
              <a:t> (with wrapping to the end of the column if the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letter is the first character in the column).</a:t>
            </a:r>
          </a:p>
          <a:p>
            <a:pPr marL="457200" indent="-457200" algn="just">
              <a:spcBef>
                <a:spcPts val="600"/>
              </a:spcBef>
              <a:spcAft>
                <a:spcPts val="600"/>
              </a:spcAft>
              <a:buFontTx/>
              <a:buAutoNum type="arabicPeriod"/>
              <a:defRPr/>
            </a:pPr>
            <a:r>
              <a:rPr lang="en-US" sz="1700" b="0" i="0" dirty="0">
                <a:solidFill>
                  <a:srgbClr val="00CC00"/>
                </a:solidFill>
                <a:latin typeface="Verdana" pitchFamily="34" charset="0"/>
                <a:ea typeface="Verdana" pitchFamily="34" charset="0"/>
                <a:cs typeface="Verdana" pitchFamily="34" charset="0"/>
              </a:rPr>
              <a:t>If the two </a:t>
            </a:r>
            <a:r>
              <a:rPr lang="en-US" sz="1700" b="0" i="0" dirty="0" err="1">
                <a:solidFill>
                  <a:srgbClr val="00CC00"/>
                </a:solidFill>
                <a:latin typeface="Verdana" pitchFamily="34" charset="0"/>
                <a:ea typeface="Verdana" pitchFamily="34" charset="0"/>
                <a:cs typeface="Verdana" pitchFamily="34" charset="0"/>
              </a:rPr>
              <a:t>ciphertext</a:t>
            </a:r>
            <a:r>
              <a:rPr lang="en-US" sz="1700" b="0" i="0" dirty="0">
                <a:solidFill>
                  <a:srgbClr val="00CC00"/>
                </a:solidFill>
                <a:latin typeface="Verdana" pitchFamily="34" charset="0"/>
                <a:ea typeface="Verdana" pitchFamily="34" charset="0"/>
                <a:cs typeface="Verdana" pitchFamily="34" charset="0"/>
              </a:rPr>
              <a:t> letters in a pair are not located in the same row or column </a:t>
            </a:r>
            <a:r>
              <a:rPr lang="en-US" sz="1700" b="0" i="0" dirty="0">
                <a:latin typeface="Verdana" pitchFamily="34" charset="0"/>
                <a:ea typeface="Verdana" pitchFamily="34" charset="0"/>
                <a:cs typeface="Verdana" pitchFamily="34" charset="0"/>
              </a:rPr>
              <a:t>of the secret key matrix, the </a:t>
            </a:r>
            <a:r>
              <a:rPr lang="en-US" sz="1700" b="0" i="0" dirty="0">
                <a:solidFill>
                  <a:srgbClr val="00CC00"/>
                </a:solidFill>
                <a:latin typeface="Verdana" pitchFamily="34" charset="0"/>
                <a:ea typeface="Verdana" pitchFamily="34" charset="0"/>
                <a:cs typeface="Verdana" pitchFamily="34" charset="0"/>
              </a:rPr>
              <a:t>corresponding decrypted character for each letter is a letter that is in its own row but in the same column as the other letter. </a:t>
            </a:r>
          </a:p>
        </p:txBody>
      </p:sp>
      <p:sp>
        <p:nvSpPr>
          <p:cNvPr id="30724"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Playfair Cipher</a:t>
            </a:r>
          </a:p>
        </p:txBody>
      </p:sp>
      <p:sp>
        <p:nvSpPr>
          <p:cNvPr id="30725" name="Text Box 11"/>
          <p:cNvSpPr txBox="1">
            <a:spLocks noChangeArrowheads="1"/>
          </p:cNvSpPr>
          <p:nvPr/>
        </p:nvSpPr>
        <p:spPr bwMode="auto">
          <a:xfrm>
            <a:off x="0" y="533400"/>
            <a:ext cx="44688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latin typeface="Verdana" pitchFamily="34" charset="0"/>
                <a:ea typeface="Verdana" pitchFamily="34" charset="0"/>
                <a:cs typeface="Verdana" pitchFamily="34" charset="0"/>
              </a:rPr>
              <a:t>Decryption rule for Playfair Cipher:</a:t>
            </a:r>
            <a:endParaRPr lang="en-US" sz="1700">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14"/>
          <p:cNvSpPr txBox="1">
            <a:spLocks noChangeArrowheads="1"/>
          </p:cNvSpPr>
          <p:nvPr/>
        </p:nvSpPr>
        <p:spPr bwMode="auto">
          <a:xfrm>
            <a:off x="228600" y="1066800"/>
            <a:ext cx="86106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just"/>
            <a:r>
              <a:rPr lang="en-US" sz="1700" b="0" i="0">
                <a:latin typeface="Verdana" pitchFamily="34" charset="0"/>
                <a:ea typeface="Verdana" pitchFamily="34" charset="0"/>
                <a:cs typeface="Verdana" pitchFamily="34" charset="0"/>
              </a:rPr>
              <a:t>Decrypt the message “</a:t>
            </a:r>
            <a:r>
              <a:rPr lang="en-US" sz="1700" b="0" i="0">
                <a:solidFill>
                  <a:srgbClr val="3333FF"/>
                </a:solidFill>
                <a:latin typeface="Verdana" pitchFamily="34" charset="0"/>
                <a:ea typeface="Verdana" pitchFamily="34" charset="0"/>
                <a:cs typeface="Verdana" pitchFamily="34" charset="0"/>
              </a:rPr>
              <a:t>ECQZBX</a:t>
            </a:r>
            <a:r>
              <a:rPr lang="en-US" sz="1700" b="0" i="0">
                <a:latin typeface="Verdana" pitchFamily="34" charset="0"/>
                <a:ea typeface="Verdana" pitchFamily="34" charset="0"/>
                <a:cs typeface="Verdana" pitchFamily="34" charset="0"/>
              </a:rPr>
              <a:t>” using the secret key matrix shown in the figure below.</a:t>
            </a:r>
          </a:p>
        </p:txBody>
      </p:sp>
      <p:pic>
        <p:nvPicPr>
          <p:cNvPr id="31748" name="Picture 19"/>
          <p:cNvPicPr>
            <a:picLocks noChangeAspect="1" noChangeArrowheads="1"/>
          </p:cNvPicPr>
          <p:nvPr/>
        </p:nvPicPr>
        <p:blipFill>
          <a:blip r:embed="rId3">
            <a:extLst>
              <a:ext uri="{28A0092B-C50C-407E-A947-70E740481C1C}">
                <a14:useLocalDpi xmlns:a14="http://schemas.microsoft.com/office/drawing/2010/main" val="0"/>
              </a:ext>
            </a:extLst>
          </a:blip>
          <a:srcRect l="41107"/>
          <a:stretch>
            <a:fillRect/>
          </a:stretch>
        </p:blipFill>
        <p:spPr bwMode="auto">
          <a:xfrm>
            <a:off x="6289675" y="1676400"/>
            <a:ext cx="26447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20"/>
          <p:cNvPicPr>
            <a:picLocks noChangeAspect="1" noChangeArrowheads="1"/>
          </p:cNvPicPr>
          <p:nvPr/>
        </p:nvPicPr>
        <p:blipFill>
          <a:blip r:embed="rId3">
            <a:extLst>
              <a:ext uri="{28A0092B-C50C-407E-A947-70E740481C1C}">
                <a14:useLocalDpi xmlns:a14="http://schemas.microsoft.com/office/drawing/2010/main" val="0"/>
              </a:ext>
            </a:extLst>
          </a:blip>
          <a:srcRect t="40161" r="66008" b="41365"/>
          <a:stretch>
            <a:fillRect/>
          </a:stretch>
        </p:blipFill>
        <p:spPr bwMode="auto">
          <a:xfrm>
            <a:off x="7086600" y="3962400"/>
            <a:ext cx="16383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Text Box 14"/>
          <p:cNvSpPr txBox="1">
            <a:spLocks noChangeArrowheads="1"/>
          </p:cNvSpPr>
          <p:nvPr/>
        </p:nvSpPr>
        <p:spPr bwMode="auto">
          <a:xfrm>
            <a:off x="304800" y="1865313"/>
            <a:ext cx="59436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rgbClr val="FF0000"/>
                </a:solidFill>
                <a:latin typeface="Verdana" pitchFamily="34" charset="0"/>
                <a:ea typeface="Verdana" pitchFamily="34" charset="0"/>
                <a:cs typeface="Verdana" pitchFamily="34" charset="0"/>
              </a:rPr>
              <a:t>Solution:</a:t>
            </a:r>
          </a:p>
          <a:p>
            <a:pPr algn="just">
              <a:buFont typeface="Wingdings" pitchFamily="2" charset="2"/>
              <a:buChar char="q"/>
            </a:pPr>
            <a:r>
              <a:rPr lang="en-US" sz="1700" b="0" i="0">
                <a:latin typeface="Verdana" pitchFamily="34" charset="0"/>
                <a:ea typeface="Verdana" pitchFamily="34" charset="0"/>
                <a:cs typeface="Verdana" pitchFamily="34" charset="0"/>
              </a:rPr>
              <a:t>We group the ciphertext as two-character pairs: “</a:t>
            </a:r>
            <a:r>
              <a:rPr lang="en-US" sz="1700" b="0" i="0">
                <a:solidFill>
                  <a:srgbClr val="FF0000"/>
                </a:solidFill>
                <a:latin typeface="Verdana" pitchFamily="34" charset="0"/>
                <a:ea typeface="Verdana" pitchFamily="34" charset="0"/>
                <a:cs typeface="Verdana" pitchFamily="34" charset="0"/>
              </a:rPr>
              <a:t>EC </a:t>
            </a:r>
            <a:r>
              <a:rPr lang="en-US" sz="1700" b="0">
                <a:solidFill>
                  <a:srgbClr val="00B050"/>
                </a:solidFill>
                <a:latin typeface="Verdana" pitchFamily="34" charset="0"/>
                <a:ea typeface="Verdana" pitchFamily="34" charset="0"/>
                <a:cs typeface="Verdana" pitchFamily="34" charset="0"/>
              </a:rPr>
              <a:t>QZ</a:t>
            </a:r>
            <a:r>
              <a:rPr lang="en-US" sz="1700" b="0" i="0">
                <a:solidFill>
                  <a:srgbClr val="FF0000"/>
                </a:solidFill>
                <a:latin typeface="Verdana" pitchFamily="34" charset="0"/>
                <a:ea typeface="Verdana" pitchFamily="34" charset="0"/>
                <a:cs typeface="Verdana" pitchFamily="34" charset="0"/>
              </a:rPr>
              <a:t> BX</a:t>
            </a:r>
            <a:r>
              <a:rPr lang="en-US" sz="1700" b="0" i="0">
                <a:latin typeface="Verdana" pitchFamily="34" charset="0"/>
                <a:ea typeface="Verdana" pitchFamily="34" charset="0"/>
                <a:cs typeface="Verdana" pitchFamily="34" charset="0"/>
              </a:rPr>
              <a:t>”</a:t>
            </a:r>
          </a:p>
          <a:p>
            <a:pPr algn="just">
              <a:buFont typeface="Wingdings" pitchFamily="2" charset="2"/>
              <a:buChar char="q"/>
            </a:pPr>
            <a:r>
              <a:rPr lang="en-US" sz="1700" b="0" i="0">
                <a:latin typeface="Verdana" pitchFamily="34" charset="0"/>
                <a:ea typeface="Verdana" pitchFamily="34" charset="0"/>
                <a:cs typeface="Verdana" pitchFamily="34" charset="0"/>
              </a:rPr>
              <a:t>Now decrypt the message using the decryption rules for playfair cipher.</a:t>
            </a:r>
          </a:p>
        </p:txBody>
      </p:sp>
      <p:sp>
        <p:nvSpPr>
          <p:cNvPr id="31751"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Playfair Cipher</a:t>
            </a:r>
          </a:p>
        </p:txBody>
      </p:sp>
      <p:sp>
        <p:nvSpPr>
          <p:cNvPr id="31752" name="Text Box 11"/>
          <p:cNvSpPr txBox="1">
            <a:spLocks noChangeArrowheads="1"/>
          </p:cNvSpPr>
          <p:nvPr/>
        </p:nvSpPr>
        <p:spPr bwMode="auto">
          <a:xfrm>
            <a:off x="0" y="533400"/>
            <a:ext cx="3146425"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ea typeface="Verdana" pitchFamily="34" charset="0"/>
                <a:cs typeface="Verdana" pitchFamily="34" charset="0"/>
              </a:rPr>
              <a:t>Example for Decryption:</a:t>
            </a:r>
            <a:endParaRPr lang="en-US" sz="1700">
              <a:solidFill>
                <a:schemeClr val="bg1"/>
              </a:solidFill>
              <a:latin typeface="Verdana" pitchFamily="34" charset="0"/>
              <a:ea typeface="Verdana" pitchFamily="34" charset="0"/>
              <a:cs typeface="Verdana" pitchFamily="34" charset="0"/>
            </a:endParaRPr>
          </a:p>
        </p:txBody>
      </p:sp>
      <p:pic>
        <p:nvPicPr>
          <p:cNvPr id="3175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 y="4991100"/>
            <a:ext cx="80581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5943600"/>
            <a:ext cx="73866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3</a:t>
            </a:fld>
            <a:endParaRPr lang="en-US" dirty="0"/>
          </a:p>
        </p:txBody>
      </p:sp>
    </p:spTree>
    <p:extLst>
      <p:ext uri="{BB962C8B-B14F-4D97-AF65-F5344CB8AC3E}">
        <p14:creationId xmlns:p14="http://schemas.microsoft.com/office/powerpoint/2010/main" val="41341807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8"/>
          <p:cNvSpPr>
            <a:spLocks noChangeArrowheads="1"/>
          </p:cNvSpPr>
          <p:nvPr/>
        </p:nvSpPr>
        <p:spPr bwMode="auto">
          <a:xfrm>
            <a:off x="228600" y="600075"/>
            <a:ext cx="84582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This cipher was designed by French mathematician </a:t>
            </a:r>
            <a:r>
              <a:rPr lang="en-US" sz="1700" b="0" i="0">
                <a:solidFill>
                  <a:srgbClr val="FF0000"/>
                </a:solidFill>
                <a:latin typeface="Verdana" pitchFamily="34" charset="0"/>
                <a:ea typeface="Verdana" pitchFamily="34" charset="0"/>
                <a:cs typeface="Verdana" pitchFamily="34" charset="0"/>
              </a:rPr>
              <a:t>Blaise de Vigenere</a:t>
            </a:r>
            <a:r>
              <a:rPr lang="en-US" sz="1700" b="0" i="0">
                <a:latin typeface="Verdana" pitchFamily="34" charset="0"/>
                <a:ea typeface="Verdana" pitchFamily="34" charset="0"/>
                <a:cs typeface="Verdana" pitchFamily="34" charset="0"/>
              </a:rPr>
              <a:t>.</a:t>
            </a:r>
          </a:p>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In this cipher, the secret key stream is created by repeating the initial secret key stream as many times as needed. </a:t>
            </a:r>
          </a:p>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The initial secret key stream of length m (where 1&lt;=m&lt;=26) is previously agreed upon by Alice and Bob.</a:t>
            </a:r>
          </a:p>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The cipher can be described as follows: </a:t>
            </a:r>
          </a:p>
        </p:txBody>
      </p:sp>
      <p:sp>
        <p:nvSpPr>
          <p:cNvPr id="32772" name="Rectangle 18"/>
          <p:cNvSpPr>
            <a:spLocks noChangeArrowheads="1"/>
          </p:cNvSpPr>
          <p:nvPr/>
        </p:nvSpPr>
        <p:spPr bwMode="auto">
          <a:xfrm>
            <a:off x="533400" y="5284788"/>
            <a:ext cx="80010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a:r>
              <a:rPr lang="en-US" sz="1700" b="0" i="0">
                <a:latin typeface="Verdana" pitchFamily="34" charset="0"/>
                <a:ea typeface="Verdana" pitchFamily="34" charset="0"/>
                <a:cs typeface="Verdana" pitchFamily="34" charset="0"/>
              </a:rPr>
              <a:t>Here, (k</a:t>
            </a:r>
            <a:r>
              <a:rPr lang="en-US" sz="1700" b="0" i="0" baseline="-25000">
                <a:latin typeface="Verdana" pitchFamily="34" charset="0"/>
                <a:ea typeface="Verdana" pitchFamily="34" charset="0"/>
                <a:cs typeface="Verdana" pitchFamily="34" charset="0"/>
              </a:rPr>
              <a:t>1</a:t>
            </a:r>
            <a:r>
              <a:rPr lang="en-US" sz="1700" b="0" i="0">
                <a:latin typeface="Verdana" pitchFamily="34" charset="0"/>
                <a:ea typeface="Verdana" pitchFamily="34" charset="0"/>
                <a:cs typeface="Verdana" pitchFamily="34" charset="0"/>
              </a:rPr>
              <a:t>, k</a:t>
            </a:r>
            <a:r>
              <a:rPr lang="en-US" sz="1700" b="0" i="0" baseline="-25000">
                <a:latin typeface="Verdana" pitchFamily="34" charset="0"/>
                <a:ea typeface="Verdana" pitchFamily="34" charset="0"/>
                <a:cs typeface="Verdana" pitchFamily="34" charset="0"/>
              </a:rPr>
              <a:t>2</a:t>
            </a:r>
            <a:r>
              <a:rPr lang="en-US" sz="1700" b="0" i="0">
                <a:latin typeface="Verdana" pitchFamily="34" charset="0"/>
                <a:ea typeface="Verdana" pitchFamily="34" charset="0"/>
                <a:cs typeface="Verdana" pitchFamily="34" charset="0"/>
              </a:rPr>
              <a:t>, k</a:t>
            </a:r>
            <a:r>
              <a:rPr lang="en-US" sz="1700" b="0" i="0" baseline="-25000">
                <a:latin typeface="Verdana" pitchFamily="34" charset="0"/>
                <a:ea typeface="Verdana" pitchFamily="34" charset="0"/>
                <a:cs typeface="Verdana" pitchFamily="34" charset="0"/>
              </a:rPr>
              <a:t>3</a:t>
            </a:r>
            <a:r>
              <a:rPr lang="en-US" sz="1700" b="0" i="0">
                <a:latin typeface="Verdana" pitchFamily="34" charset="0"/>
                <a:ea typeface="Verdana" pitchFamily="34" charset="0"/>
                <a:cs typeface="Verdana" pitchFamily="34" charset="0"/>
              </a:rPr>
              <a:t>,….., k</a:t>
            </a:r>
            <a:r>
              <a:rPr lang="en-US" sz="1700" b="0" i="0" baseline="-25000">
                <a:latin typeface="Verdana" pitchFamily="34" charset="0"/>
                <a:ea typeface="Verdana" pitchFamily="34" charset="0"/>
                <a:cs typeface="Verdana" pitchFamily="34" charset="0"/>
              </a:rPr>
              <a:t>m</a:t>
            </a:r>
            <a:r>
              <a:rPr lang="en-US" sz="1700" b="0" i="0">
                <a:latin typeface="Verdana" pitchFamily="34" charset="0"/>
                <a:ea typeface="Verdana" pitchFamily="34" charset="0"/>
                <a:cs typeface="Verdana" pitchFamily="34" charset="0"/>
              </a:rPr>
              <a:t>) is the initial secret key stream</a:t>
            </a:r>
          </a:p>
        </p:txBody>
      </p:sp>
      <p:sp>
        <p:nvSpPr>
          <p:cNvPr id="32773"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Vigenere Cipher</a:t>
            </a:r>
          </a:p>
        </p:txBody>
      </p:sp>
      <p:sp>
        <p:nvSpPr>
          <p:cNvPr id="9" name="Rectangle 18"/>
          <p:cNvSpPr>
            <a:spLocks noChangeArrowheads="1"/>
          </p:cNvSpPr>
          <p:nvPr/>
        </p:nvSpPr>
        <p:spPr bwMode="auto">
          <a:xfrm>
            <a:off x="381000" y="3352800"/>
            <a:ext cx="8382000" cy="1400175"/>
          </a:xfrm>
          <a:prstGeom prst="rect">
            <a:avLst/>
          </a:prstGeom>
          <a:solidFill>
            <a:schemeClr val="accent3">
              <a:lumMod val="85000"/>
            </a:schemeClr>
          </a:solidFill>
          <a:ln w="9525">
            <a:noFill/>
            <a:miter lim="800000"/>
            <a:headEnd/>
            <a:tailEnd/>
          </a:ln>
        </p:spPr>
        <p:txBody>
          <a:bodyPr anchor="ctr">
            <a:spAutoFit/>
          </a:bodyPr>
          <a:lstStyle/>
          <a:p>
            <a:pPr algn="just">
              <a:defRPr/>
            </a:pPr>
            <a:r>
              <a:rPr lang="en-US" sz="1700" i="0" dirty="0">
                <a:latin typeface="Verdana" pitchFamily="34" charset="0"/>
                <a:ea typeface="Verdana" pitchFamily="34" charset="0"/>
                <a:cs typeface="Verdana" pitchFamily="34" charset="0"/>
              </a:rPr>
              <a:t>P=P</a:t>
            </a:r>
            <a:r>
              <a:rPr lang="en-US" sz="1700" i="0" baseline="-25000" dirty="0">
                <a:latin typeface="Verdana" pitchFamily="34" charset="0"/>
                <a:ea typeface="Verdana" pitchFamily="34" charset="0"/>
                <a:cs typeface="Verdana" pitchFamily="34" charset="0"/>
              </a:rPr>
              <a:t>1</a:t>
            </a:r>
            <a:r>
              <a:rPr lang="en-US" sz="1700" i="0" dirty="0">
                <a:latin typeface="Verdana" pitchFamily="34" charset="0"/>
                <a:ea typeface="Verdana" pitchFamily="34" charset="0"/>
                <a:cs typeface="Verdana" pitchFamily="34" charset="0"/>
              </a:rPr>
              <a:t>P</a:t>
            </a:r>
            <a:r>
              <a:rPr lang="en-US" sz="1700" i="0" baseline="-25000" dirty="0">
                <a:latin typeface="Verdana" pitchFamily="34" charset="0"/>
                <a:ea typeface="Verdana" pitchFamily="34" charset="0"/>
                <a:cs typeface="Verdana" pitchFamily="34" charset="0"/>
              </a:rPr>
              <a:t>2</a:t>
            </a:r>
            <a:r>
              <a:rPr lang="en-US" sz="1700" i="0" dirty="0">
                <a:latin typeface="Verdana" pitchFamily="34" charset="0"/>
                <a:ea typeface="Verdana" pitchFamily="34" charset="0"/>
                <a:cs typeface="Verdana" pitchFamily="34" charset="0"/>
              </a:rPr>
              <a:t>P</a:t>
            </a:r>
            <a:r>
              <a:rPr lang="en-US" sz="1700" i="0" baseline="-25000" dirty="0">
                <a:latin typeface="Verdana" pitchFamily="34" charset="0"/>
                <a:ea typeface="Verdana" pitchFamily="34" charset="0"/>
                <a:cs typeface="Verdana" pitchFamily="34" charset="0"/>
              </a:rPr>
              <a:t>3</a:t>
            </a:r>
            <a:r>
              <a:rPr lang="en-US" sz="1700" i="0" dirty="0">
                <a:latin typeface="Verdana" pitchFamily="34" charset="0"/>
                <a:ea typeface="Verdana" pitchFamily="34" charset="0"/>
                <a:cs typeface="Verdana" pitchFamily="34" charset="0"/>
              </a:rPr>
              <a:t>…	C=C</a:t>
            </a:r>
            <a:r>
              <a:rPr lang="en-US" sz="1700" i="0" baseline="-25000" dirty="0">
                <a:latin typeface="Verdana" pitchFamily="34" charset="0"/>
                <a:ea typeface="Verdana" pitchFamily="34" charset="0"/>
                <a:cs typeface="Verdana" pitchFamily="34" charset="0"/>
              </a:rPr>
              <a:t>1</a:t>
            </a:r>
            <a:r>
              <a:rPr lang="en-US" sz="1700" i="0" dirty="0">
                <a:latin typeface="Verdana" pitchFamily="34" charset="0"/>
                <a:ea typeface="Verdana" pitchFamily="34" charset="0"/>
                <a:cs typeface="Verdana" pitchFamily="34" charset="0"/>
              </a:rPr>
              <a:t>C</a:t>
            </a:r>
            <a:r>
              <a:rPr lang="en-US" sz="1700" i="0" baseline="-25000" dirty="0">
                <a:latin typeface="Verdana" pitchFamily="34" charset="0"/>
                <a:ea typeface="Verdana" pitchFamily="34" charset="0"/>
                <a:cs typeface="Verdana" pitchFamily="34" charset="0"/>
              </a:rPr>
              <a:t>2</a:t>
            </a:r>
            <a:r>
              <a:rPr lang="en-US" sz="1700" i="0" dirty="0">
                <a:latin typeface="Verdana" pitchFamily="34" charset="0"/>
                <a:ea typeface="Verdana" pitchFamily="34" charset="0"/>
                <a:cs typeface="Verdana" pitchFamily="34" charset="0"/>
              </a:rPr>
              <a:t>C</a:t>
            </a:r>
            <a:r>
              <a:rPr lang="en-US" sz="1700" i="0" baseline="-25000" dirty="0">
                <a:latin typeface="Verdana" pitchFamily="34" charset="0"/>
                <a:ea typeface="Verdana" pitchFamily="34" charset="0"/>
                <a:cs typeface="Verdana" pitchFamily="34" charset="0"/>
              </a:rPr>
              <a:t>3</a:t>
            </a:r>
            <a:r>
              <a:rPr lang="en-US" sz="1700" i="0" dirty="0">
                <a:latin typeface="Verdana" pitchFamily="34" charset="0"/>
                <a:ea typeface="Verdana" pitchFamily="34" charset="0"/>
                <a:cs typeface="Verdana" pitchFamily="34" charset="0"/>
              </a:rPr>
              <a:t>…   	K=[(k</a:t>
            </a:r>
            <a:r>
              <a:rPr lang="en-US" sz="1700" i="0" baseline="-25000" dirty="0">
                <a:latin typeface="Verdana" pitchFamily="34" charset="0"/>
                <a:ea typeface="Verdana" pitchFamily="34" charset="0"/>
                <a:cs typeface="Verdana" pitchFamily="34" charset="0"/>
              </a:rPr>
              <a:t>1</a:t>
            </a:r>
            <a:r>
              <a:rPr lang="en-US" sz="1700" i="0" dirty="0">
                <a:latin typeface="Verdana" pitchFamily="34" charset="0"/>
                <a:ea typeface="Verdana" pitchFamily="34" charset="0"/>
                <a:cs typeface="Verdana" pitchFamily="34" charset="0"/>
              </a:rPr>
              <a:t>,k</a:t>
            </a:r>
            <a:r>
              <a:rPr lang="en-US" sz="1700" i="0" baseline="-25000" dirty="0">
                <a:latin typeface="Verdana" pitchFamily="34" charset="0"/>
                <a:ea typeface="Verdana" pitchFamily="34" charset="0"/>
                <a:cs typeface="Verdana" pitchFamily="34" charset="0"/>
              </a:rPr>
              <a:t>2</a:t>
            </a:r>
            <a:r>
              <a:rPr lang="en-US" sz="1700" i="0" dirty="0">
                <a:latin typeface="Verdana" pitchFamily="34" charset="0"/>
                <a:ea typeface="Verdana" pitchFamily="34" charset="0"/>
                <a:cs typeface="Verdana" pitchFamily="34" charset="0"/>
              </a:rPr>
              <a:t>,…,k</a:t>
            </a:r>
            <a:r>
              <a:rPr lang="en-US" sz="1700" i="0" baseline="-25000" dirty="0">
                <a:latin typeface="Verdana" pitchFamily="34" charset="0"/>
                <a:ea typeface="Verdana" pitchFamily="34" charset="0"/>
                <a:cs typeface="Verdana" pitchFamily="34" charset="0"/>
              </a:rPr>
              <a:t>m</a:t>
            </a:r>
            <a:r>
              <a:rPr lang="en-US" sz="1700" i="0" dirty="0">
                <a:latin typeface="Verdana" pitchFamily="34" charset="0"/>
                <a:ea typeface="Verdana" pitchFamily="34" charset="0"/>
                <a:cs typeface="Verdana" pitchFamily="34" charset="0"/>
              </a:rPr>
              <a:t>), (k</a:t>
            </a:r>
            <a:r>
              <a:rPr lang="en-US" sz="1700" i="0" baseline="-25000" dirty="0">
                <a:latin typeface="Verdana" pitchFamily="34" charset="0"/>
                <a:ea typeface="Verdana" pitchFamily="34" charset="0"/>
                <a:cs typeface="Verdana" pitchFamily="34" charset="0"/>
              </a:rPr>
              <a:t>1</a:t>
            </a:r>
            <a:r>
              <a:rPr lang="en-US" sz="1700" i="0" dirty="0">
                <a:latin typeface="Verdana" pitchFamily="34" charset="0"/>
                <a:ea typeface="Verdana" pitchFamily="34" charset="0"/>
                <a:cs typeface="Verdana" pitchFamily="34" charset="0"/>
              </a:rPr>
              <a:t>,k</a:t>
            </a:r>
            <a:r>
              <a:rPr lang="en-US" sz="1700" i="0" baseline="-25000" dirty="0">
                <a:latin typeface="Verdana" pitchFamily="34" charset="0"/>
                <a:ea typeface="Verdana" pitchFamily="34" charset="0"/>
                <a:cs typeface="Verdana" pitchFamily="34" charset="0"/>
              </a:rPr>
              <a:t>2</a:t>
            </a:r>
            <a:r>
              <a:rPr lang="en-US" sz="1700" i="0" dirty="0">
                <a:latin typeface="Verdana" pitchFamily="34" charset="0"/>
                <a:ea typeface="Verdana" pitchFamily="34" charset="0"/>
                <a:cs typeface="Verdana" pitchFamily="34" charset="0"/>
              </a:rPr>
              <a:t>,…,k</a:t>
            </a:r>
            <a:r>
              <a:rPr lang="en-US" sz="1700" i="0" baseline="-25000" dirty="0">
                <a:latin typeface="Verdana" pitchFamily="34" charset="0"/>
                <a:ea typeface="Verdana" pitchFamily="34" charset="0"/>
                <a:cs typeface="Verdana" pitchFamily="34" charset="0"/>
              </a:rPr>
              <a:t>m</a:t>
            </a:r>
            <a:r>
              <a:rPr lang="en-US" sz="1700" i="0" dirty="0">
                <a:latin typeface="Verdana" pitchFamily="34" charset="0"/>
                <a:ea typeface="Verdana" pitchFamily="34" charset="0"/>
                <a:cs typeface="Verdana" pitchFamily="34" charset="0"/>
              </a:rPr>
              <a:t>),…]</a:t>
            </a:r>
          </a:p>
          <a:p>
            <a:pPr algn="just">
              <a:defRPr/>
            </a:pPr>
            <a:r>
              <a:rPr lang="en-US" sz="1700" i="0" dirty="0">
                <a:latin typeface="Verdana" pitchFamily="34" charset="0"/>
                <a:ea typeface="Verdana" pitchFamily="34" charset="0"/>
                <a:cs typeface="Verdana" pitchFamily="34" charset="0"/>
              </a:rPr>
              <a:t>	</a:t>
            </a:r>
          </a:p>
          <a:p>
            <a:pPr algn="ctr">
              <a:defRPr/>
            </a:pPr>
            <a:r>
              <a:rPr lang="en-US" sz="1700" i="0" dirty="0">
                <a:latin typeface="Verdana" pitchFamily="34" charset="0"/>
                <a:ea typeface="Verdana" pitchFamily="34" charset="0"/>
                <a:cs typeface="Verdana" pitchFamily="34" charset="0"/>
              </a:rPr>
              <a:t>Encryption: </a:t>
            </a:r>
            <a:r>
              <a:rPr lang="en-US" sz="1700" i="0" dirty="0" err="1">
                <a:latin typeface="Verdana" pitchFamily="34" charset="0"/>
                <a:ea typeface="Verdana" pitchFamily="34" charset="0"/>
                <a:cs typeface="Verdana" pitchFamily="34" charset="0"/>
              </a:rPr>
              <a:t>C</a:t>
            </a:r>
            <a:r>
              <a:rPr lang="en-US" sz="1700" i="0" baseline="-25000" dirty="0" err="1">
                <a:latin typeface="Verdana" pitchFamily="34" charset="0"/>
                <a:ea typeface="Verdana" pitchFamily="34" charset="0"/>
                <a:cs typeface="Verdana" pitchFamily="34" charset="0"/>
              </a:rPr>
              <a:t>i</a:t>
            </a:r>
            <a:r>
              <a:rPr lang="en-US" sz="1700" i="0" dirty="0">
                <a:latin typeface="Verdana" pitchFamily="34" charset="0"/>
                <a:ea typeface="Verdana" pitchFamily="34" charset="0"/>
                <a:cs typeface="Verdana" pitchFamily="34" charset="0"/>
              </a:rPr>
              <a:t>=(</a:t>
            </a:r>
            <a:r>
              <a:rPr lang="en-US" sz="1700" i="0" dirty="0" err="1">
                <a:latin typeface="Verdana" pitchFamily="34" charset="0"/>
                <a:ea typeface="Verdana" pitchFamily="34" charset="0"/>
                <a:cs typeface="Verdana" pitchFamily="34" charset="0"/>
              </a:rPr>
              <a:t>P</a:t>
            </a:r>
            <a:r>
              <a:rPr lang="en-US" sz="1700" i="0" baseline="-25000" dirty="0" err="1">
                <a:latin typeface="Verdana" pitchFamily="34" charset="0"/>
                <a:ea typeface="Verdana" pitchFamily="34" charset="0"/>
                <a:cs typeface="Verdana" pitchFamily="34" charset="0"/>
              </a:rPr>
              <a:t>i</a:t>
            </a:r>
            <a:r>
              <a:rPr lang="en-US" sz="1700" i="0" dirty="0" err="1">
                <a:latin typeface="Verdana" pitchFamily="34" charset="0"/>
                <a:ea typeface="Verdana" pitchFamily="34" charset="0"/>
                <a:cs typeface="Verdana" pitchFamily="34" charset="0"/>
              </a:rPr>
              <a:t>+k</a:t>
            </a:r>
            <a:r>
              <a:rPr lang="en-US" sz="1700" i="0" baseline="-25000" dirty="0" err="1">
                <a:latin typeface="Verdana" pitchFamily="34" charset="0"/>
                <a:ea typeface="Verdana" pitchFamily="34" charset="0"/>
                <a:cs typeface="Verdana" pitchFamily="34" charset="0"/>
              </a:rPr>
              <a:t>i</a:t>
            </a:r>
            <a:r>
              <a:rPr lang="en-US" sz="1700" i="0" dirty="0">
                <a:latin typeface="Verdana" pitchFamily="34" charset="0"/>
                <a:ea typeface="Verdana" pitchFamily="34" charset="0"/>
                <a:cs typeface="Verdana" pitchFamily="34" charset="0"/>
              </a:rPr>
              <a:t>) mod 26  </a:t>
            </a:r>
          </a:p>
          <a:p>
            <a:pPr algn="ctr">
              <a:defRPr/>
            </a:pPr>
            <a:r>
              <a:rPr lang="en-US" sz="1700" i="0" dirty="0">
                <a:latin typeface="Verdana" pitchFamily="34" charset="0"/>
                <a:ea typeface="Verdana" pitchFamily="34" charset="0"/>
                <a:cs typeface="Verdana" pitchFamily="34" charset="0"/>
              </a:rPr>
              <a:t>   </a:t>
            </a:r>
          </a:p>
          <a:p>
            <a:pPr algn="ctr">
              <a:defRPr/>
            </a:pPr>
            <a:r>
              <a:rPr lang="en-US" sz="1700" i="0" dirty="0">
                <a:latin typeface="Verdana" pitchFamily="34" charset="0"/>
                <a:ea typeface="Verdana" pitchFamily="34" charset="0"/>
                <a:cs typeface="Verdana" pitchFamily="34" charset="0"/>
              </a:rPr>
              <a:t>Decryption: P</a:t>
            </a:r>
            <a:r>
              <a:rPr lang="en-US" sz="1700" i="0" baseline="-25000" dirty="0">
                <a:latin typeface="Verdana" pitchFamily="34" charset="0"/>
                <a:ea typeface="Verdana" pitchFamily="34" charset="0"/>
                <a:cs typeface="Verdana" pitchFamily="34" charset="0"/>
              </a:rPr>
              <a:t>i</a:t>
            </a:r>
            <a:r>
              <a:rPr lang="en-US" sz="1700" i="0" dirty="0">
                <a:latin typeface="Verdana" pitchFamily="34" charset="0"/>
                <a:ea typeface="Verdana" pitchFamily="34" charset="0"/>
                <a:cs typeface="Verdana" pitchFamily="34" charset="0"/>
              </a:rPr>
              <a:t>=(</a:t>
            </a:r>
            <a:r>
              <a:rPr lang="en-US" sz="1700" i="0" dirty="0" err="1">
                <a:latin typeface="Verdana" pitchFamily="34" charset="0"/>
                <a:ea typeface="Verdana" pitchFamily="34" charset="0"/>
                <a:cs typeface="Verdana" pitchFamily="34" charset="0"/>
              </a:rPr>
              <a:t>C</a:t>
            </a:r>
            <a:r>
              <a:rPr lang="en-US" sz="1700" i="0" baseline="-25000" dirty="0" err="1">
                <a:latin typeface="Verdana" pitchFamily="34" charset="0"/>
                <a:ea typeface="Verdana" pitchFamily="34" charset="0"/>
                <a:cs typeface="Verdana" pitchFamily="34" charset="0"/>
              </a:rPr>
              <a:t>i</a:t>
            </a:r>
            <a:r>
              <a:rPr lang="en-US" sz="1700" i="0" dirty="0" err="1">
                <a:latin typeface="Verdana" pitchFamily="34" charset="0"/>
                <a:ea typeface="Verdana" pitchFamily="34" charset="0"/>
                <a:cs typeface="Verdana" pitchFamily="34" charset="0"/>
              </a:rPr>
              <a:t>-k</a:t>
            </a:r>
            <a:r>
              <a:rPr lang="en-US" sz="1700" i="0" baseline="-25000" dirty="0" err="1">
                <a:latin typeface="Verdana" pitchFamily="34" charset="0"/>
                <a:ea typeface="Verdana" pitchFamily="34" charset="0"/>
                <a:cs typeface="Verdana" pitchFamily="34" charset="0"/>
              </a:rPr>
              <a:t>i</a:t>
            </a:r>
            <a:r>
              <a:rPr lang="en-US" sz="1700" i="0" dirty="0">
                <a:latin typeface="Verdana" pitchFamily="34" charset="0"/>
                <a:ea typeface="Verdana" pitchFamily="34" charset="0"/>
                <a:cs typeface="Verdana" pitchFamily="34" charset="0"/>
              </a:rPr>
              <a:t>) mod 26</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10"/>
          <p:cNvSpPr>
            <a:spLocks noChangeArrowheads="1"/>
          </p:cNvSpPr>
          <p:nvPr/>
        </p:nvSpPr>
        <p:spPr bwMode="auto">
          <a:xfrm>
            <a:off x="152400" y="1038225"/>
            <a:ext cx="8839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ea typeface="Verdana" pitchFamily="34" charset="0"/>
                <a:cs typeface="Verdana" pitchFamily="34" charset="0"/>
              </a:rPr>
              <a:t>Encrypt the message “</a:t>
            </a:r>
            <a:r>
              <a:rPr lang="en-US" sz="1700" b="0">
                <a:solidFill>
                  <a:srgbClr val="FF0000"/>
                </a:solidFill>
                <a:latin typeface="Verdana" pitchFamily="34" charset="0"/>
                <a:ea typeface="Verdana" pitchFamily="34" charset="0"/>
                <a:cs typeface="Verdana" pitchFamily="34" charset="0"/>
              </a:rPr>
              <a:t>She is listening</a:t>
            </a:r>
            <a:r>
              <a:rPr lang="en-US" sz="1700" b="0" i="0">
                <a:latin typeface="Verdana" pitchFamily="34" charset="0"/>
                <a:ea typeface="Verdana" pitchFamily="34" charset="0"/>
                <a:cs typeface="Verdana" pitchFamily="34" charset="0"/>
              </a:rPr>
              <a:t>” using Vigenere cipher with the 6-character keyword “PASCAL”. </a:t>
            </a:r>
          </a:p>
        </p:txBody>
      </p:sp>
      <p:pic>
        <p:nvPicPr>
          <p:cNvPr id="33796"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725" y="3352800"/>
            <a:ext cx="8829675"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Vigenere Cipher</a:t>
            </a:r>
          </a:p>
        </p:txBody>
      </p:sp>
      <p:sp>
        <p:nvSpPr>
          <p:cNvPr id="33798" name="Text Box 11"/>
          <p:cNvSpPr txBox="1">
            <a:spLocks noChangeArrowheads="1"/>
          </p:cNvSpPr>
          <p:nvPr/>
        </p:nvSpPr>
        <p:spPr bwMode="auto">
          <a:xfrm>
            <a:off x="0" y="533400"/>
            <a:ext cx="3125788"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ea typeface="Verdana" pitchFamily="34" charset="0"/>
                <a:cs typeface="Verdana" pitchFamily="34" charset="0"/>
              </a:rPr>
              <a:t>Example for Encryption:</a:t>
            </a:r>
            <a:endParaRPr lang="en-US" sz="1700">
              <a:solidFill>
                <a:schemeClr val="bg1"/>
              </a:solidFill>
              <a:latin typeface="Verdana" pitchFamily="34" charset="0"/>
              <a:ea typeface="Verdana" pitchFamily="34" charset="0"/>
              <a:cs typeface="Verdana" pitchFamily="34" charset="0"/>
            </a:endParaRPr>
          </a:p>
        </p:txBody>
      </p:sp>
      <p:sp>
        <p:nvSpPr>
          <p:cNvPr id="10" name="Rectangle 10"/>
          <p:cNvSpPr>
            <a:spLocks noChangeArrowheads="1"/>
          </p:cNvSpPr>
          <p:nvPr/>
        </p:nvSpPr>
        <p:spPr bwMode="auto">
          <a:xfrm>
            <a:off x="152400" y="1905000"/>
            <a:ext cx="8839200" cy="1138238"/>
          </a:xfrm>
          <a:prstGeom prst="rect">
            <a:avLst/>
          </a:prstGeom>
          <a:noFill/>
          <a:ln w="9525">
            <a:noFill/>
            <a:miter lim="800000"/>
            <a:headEnd/>
            <a:tailEnd/>
          </a:ln>
        </p:spPr>
        <p:txBody>
          <a:bodyPr anchor="ctr">
            <a:spAutoFit/>
          </a:bodyPr>
          <a:lstStyle/>
          <a:p>
            <a:pPr algn="just" eaLnBrk="1" hangingPunct="1">
              <a:defRPr/>
            </a:pPr>
            <a:r>
              <a:rPr lang="en-US" sz="1700" i="0" dirty="0">
                <a:solidFill>
                  <a:srgbClr val="FF0000"/>
                </a:solidFill>
                <a:latin typeface="Verdana" pitchFamily="34" charset="0"/>
                <a:ea typeface="Verdana" pitchFamily="34" charset="0"/>
                <a:cs typeface="Verdana" pitchFamily="34" charset="0"/>
              </a:rPr>
              <a:t>Solution:</a:t>
            </a:r>
          </a:p>
          <a:p>
            <a:pPr marL="457200" indent="-457200" algn="just" eaLnBrk="1" hangingPunct="1">
              <a:buFont typeface="+mj-lt"/>
              <a:buAutoNum type="arabicPeriod"/>
              <a:defRPr/>
            </a:pPr>
            <a:r>
              <a:rPr lang="en-US" sz="1700" b="0" i="0" dirty="0">
                <a:latin typeface="Verdana" pitchFamily="34" charset="0"/>
                <a:ea typeface="Verdana" pitchFamily="34" charset="0"/>
                <a:cs typeface="Verdana" pitchFamily="34" charset="0"/>
              </a:rPr>
              <a:t>The initial key stream is “PASCAL” (</a:t>
            </a:r>
            <a:r>
              <a:rPr lang="en-US" sz="1700" b="0" dirty="0">
                <a:solidFill>
                  <a:srgbClr val="FF0000"/>
                </a:solidFill>
                <a:latin typeface="Verdana" pitchFamily="34" charset="0"/>
                <a:ea typeface="Verdana" pitchFamily="34" charset="0"/>
                <a:cs typeface="Verdana" pitchFamily="34" charset="0"/>
              </a:rPr>
              <a:t>15, 0, 18, 2, 0, 11</a:t>
            </a:r>
            <a:r>
              <a:rPr lang="en-US" sz="1700" b="0" i="0" dirty="0">
                <a:latin typeface="Verdana" pitchFamily="34" charset="0"/>
                <a:ea typeface="Verdana" pitchFamily="34" charset="0"/>
                <a:cs typeface="Verdana" pitchFamily="34" charset="0"/>
              </a:rPr>
              <a:t>). The key stream is the repetition of this initial key stream (as many times as needed).</a:t>
            </a:r>
          </a:p>
          <a:p>
            <a:pPr marL="457200" indent="-457200" algn="just" eaLnBrk="1" hangingPunct="1">
              <a:buFont typeface="+mj-lt"/>
              <a:buAutoNum type="arabicPeriod"/>
              <a:defRPr/>
            </a:pPr>
            <a:r>
              <a:rPr lang="en-US" sz="1700" b="0" i="0" dirty="0">
                <a:latin typeface="Verdana" pitchFamily="34" charset="0"/>
                <a:ea typeface="Verdana" pitchFamily="34" charset="0"/>
                <a:cs typeface="Verdana" pitchFamily="34" charset="0"/>
              </a:rPr>
              <a:t>Now encrypt each plaintext character using the formula </a:t>
            </a:r>
            <a:r>
              <a:rPr lang="en-US" sz="1700" b="0" i="0" dirty="0" err="1">
                <a:solidFill>
                  <a:srgbClr val="FF0000"/>
                </a:solidFill>
                <a:latin typeface="Verdana" pitchFamily="34" charset="0"/>
                <a:ea typeface="Verdana" pitchFamily="34" charset="0"/>
                <a:cs typeface="Verdana" pitchFamily="34" charset="0"/>
              </a:rPr>
              <a:t>C</a:t>
            </a:r>
            <a:r>
              <a:rPr lang="en-US" sz="1700" b="0" i="0" baseline="-25000" dirty="0" err="1">
                <a:solidFill>
                  <a:srgbClr val="FF0000"/>
                </a:solidFill>
                <a:latin typeface="Verdana" pitchFamily="34" charset="0"/>
                <a:ea typeface="Verdana" pitchFamily="34" charset="0"/>
                <a:cs typeface="Verdana" pitchFamily="34" charset="0"/>
              </a:rPr>
              <a:t>i</a:t>
            </a:r>
            <a:r>
              <a:rPr lang="en-US" sz="1700" b="0" i="0" dirty="0">
                <a:solidFill>
                  <a:srgbClr val="FF0000"/>
                </a:solidFill>
                <a:latin typeface="Verdana" pitchFamily="34" charset="0"/>
                <a:ea typeface="Verdana" pitchFamily="34" charset="0"/>
                <a:cs typeface="Verdana" pitchFamily="34" charset="0"/>
              </a:rPr>
              <a:t>=(</a:t>
            </a:r>
            <a:r>
              <a:rPr lang="en-US" sz="1700" b="0" i="0" dirty="0" err="1">
                <a:solidFill>
                  <a:srgbClr val="FF0000"/>
                </a:solidFill>
                <a:latin typeface="Verdana" pitchFamily="34" charset="0"/>
                <a:ea typeface="Verdana" pitchFamily="34" charset="0"/>
                <a:cs typeface="Verdana" pitchFamily="34" charset="0"/>
              </a:rPr>
              <a:t>P</a:t>
            </a:r>
            <a:r>
              <a:rPr lang="en-US" sz="1700" b="0" i="0" baseline="-25000" dirty="0" err="1">
                <a:solidFill>
                  <a:srgbClr val="FF0000"/>
                </a:solidFill>
                <a:latin typeface="Verdana" pitchFamily="34" charset="0"/>
                <a:ea typeface="Verdana" pitchFamily="34" charset="0"/>
                <a:cs typeface="Verdana" pitchFamily="34" charset="0"/>
              </a:rPr>
              <a:t>i</a:t>
            </a:r>
            <a:r>
              <a:rPr lang="en-US" sz="1700" b="0" i="0" dirty="0" err="1">
                <a:solidFill>
                  <a:srgbClr val="FF0000"/>
                </a:solidFill>
                <a:latin typeface="Verdana" pitchFamily="34" charset="0"/>
                <a:ea typeface="Verdana" pitchFamily="34" charset="0"/>
                <a:cs typeface="Verdana" pitchFamily="34" charset="0"/>
              </a:rPr>
              <a:t>+k</a:t>
            </a:r>
            <a:r>
              <a:rPr lang="en-US" sz="1700" b="0" i="0" baseline="-25000" dirty="0" err="1">
                <a:solidFill>
                  <a:srgbClr val="FF0000"/>
                </a:solidFill>
                <a:latin typeface="Verdana" pitchFamily="34" charset="0"/>
                <a:ea typeface="Verdana" pitchFamily="34" charset="0"/>
                <a:cs typeface="Verdana" pitchFamily="34" charset="0"/>
              </a:rPr>
              <a:t>i</a:t>
            </a:r>
            <a:r>
              <a:rPr lang="en-US" sz="1700" b="0" i="0" dirty="0">
                <a:solidFill>
                  <a:srgbClr val="FF0000"/>
                </a:solidFill>
                <a:latin typeface="Verdana" pitchFamily="34" charset="0"/>
                <a:ea typeface="Verdana" pitchFamily="34" charset="0"/>
                <a:cs typeface="Verdana" pitchFamily="34" charset="0"/>
              </a:rPr>
              <a:t>) mod 26</a:t>
            </a:r>
          </a:p>
        </p:txBody>
      </p:sp>
      <p:sp>
        <p:nvSpPr>
          <p:cNvPr id="33800" name="Rectangle 17"/>
          <p:cNvSpPr>
            <a:spLocks noChangeArrowheads="1"/>
          </p:cNvSpPr>
          <p:nvPr/>
        </p:nvSpPr>
        <p:spPr bwMode="auto">
          <a:xfrm>
            <a:off x="609600" y="5943600"/>
            <a:ext cx="80010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ea typeface="Verdana" pitchFamily="34" charset="0"/>
                <a:cs typeface="Verdana" pitchFamily="34" charset="0"/>
              </a:rPr>
              <a:t>The ciphertext is “</a:t>
            </a:r>
            <a:r>
              <a:rPr lang="en-US" sz="1700" b="0" i="0">
                <a:solidFill>
                  <a:srgbClr val="FF0000"/>
                </a:solidFill>
                <a:latin typeface="Verdana" pitchFamily="34" charset="0"/>
                <a:ea typeface="Verdana" pitchFamily="34" charset="0"/>
                <a:cs typeface="Verdana" pitchFamily="34" charset="0"/>
              </a:rPr>
              <a:t>HHWKSWXSLGNTCG</a:t>
            </a:r>
            <a:r>
              <a:rPr lang="en-US" sz="1700" b="0" i="0">
                <a:latin typeface="Verdana" pitchFamily="34" charset="0"/>
                <a:ea typeface="Verdana" pitchFamily="34" charset="0"/>
                <a:cs typeface="Verdana" pitchFamily="34" charset="0"/>
              </a:rPr>
              <a:t>”.</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10"/>
          <p:cNvSpPr>
            <a:spLocks noChangeArrowheads="1"/>
          </p:cNvSpPr>
          <p:nvPr/>
        </p:nvSpPr>
        <p:spPr bwMode="auto">
          <a:xfrm>
            <a:off x="152400" y="1038225"/>
            <a:ext cx="8839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ea typeface="Verdana" pitchFamily="34" charset="0"/>
                <a:cs typeface="Verdana" pitchFamily="34" charset="0"/>
              </a:rPr>
              <a:t>Decrypt the message “</a:t>
            </a:r>
            <a:r>
              <a:rPr lang="en-US" sz="1700" b="0" i="0">
                <a:solidFill>
                  <a:srgbClr val="00CC00"/>
                </a:solidFill>
                <a:latin typeface="Verdana" pitchFamily="34" charset="0"/>
                <a:ea typeface="Verdana" pitchFamily="34" charset="0"/>
                <a:cs typeface="Verdana" pitchFamily="34" charset="0"/>
              </a:rPr>
              <a:t>HHWKSWXSLGNTCG</a:t>
            </a:r>
            <a:r>
              <a:rPr lang="en-US" sz="1700" b="0" i="0">
                <a:latin typeface="Verdana" pitchFamily="34" charset="0"/>
                <a:ea typeface="Verdana" pitchFamily="34" charset="0"/>
                <a:cs typeface="Verdana" pitchFamily="34" charset="0"/>
              </a:rPr>
              <a:t>” using Vigenere cipher with the 6-character keyword “PASCAL”. </a:t>
            </a:r>
          </a:p>
        </p:txBody>
      </p:sp>
      <p:sp>
        <p:nvSpPr>
          <p:cNvPr id="34820"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Vigenere Cipher</a:t>
            </a:r>
          </a:p>
        </p:txBody>
      </p:sp>
      <p:sp>
        <p:nvSpPr>
          <p:cNvPr id="34821" name="Text Box 11"/>
          <p:cNvSpPr txBox="1">
            <a:spLocks noChangeArrowheads="1"/>
          </p:cNvSpPr>
          <p:nvPr/>
        </p:nvSpPr>
        <p:spPr bwMode="auto">
          <a:xfrm>
            <a:off x="0" y="533400"/>
            <a:ext cx="3146425"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ea typeface="Verdana" pitchFamily="34" charset="0"/>
                <a:cs typeface="Verdana" pitchFamily="34" charset="0"/>
              </a:rPr>
              <a:t>Example for Decryption:</a:t>
            </a:r>
            <a:endParaRPr lang="en-US" sz="1700">
              <a:solidFill>
                <a:schemeClr val="bg1"/>
              </a:solidFill>
              <a:latin typeface="Verdana" pitchFamily="34" charset="0"/>
              <a:ea typeface="Verdana" pitchFamily="34" charset="0"/>
              <a:cs typeface="Verdana" pitchFamily="34" charset="0"/>
            </a:endParaRPr>
          </a:p>
        </p:txBody>
      </p:sp>
      <p:sp>
        <p:nvSpPr>
          <p:cNvPr id="10" name="Rectangle 10"/>
          <p:cNvSpPr>
            <a:spLocks noChangeArrowheads="1"/>
          </p:cNvSpPr>
          <p:nvPr/>
        </p:nvSpPr>
        <p:spPr bwMode="auto">
          <a:xfrm>
            <a:off x="152400" y="1905000"/>
            <a:ext cx="8839200" cy="1138238"/>
          </a:xfrm>
          <a:prstGeom prst="rect">
            <a:avLst/>
          </a:prstGeom>
          <a:noFill/>
          <a:ln w="9525">
            <a:noFill/>
            <a:miter lim="800000"/>
            <a:headEnd/>
            <a:tailEnd/>
          </a:ln>
        </p:spPr>
        <p:txBody>
          <a:bodyPr anchor="ctr">
            <a:spAutoFit/>
          </a:bodyPr>
          <a:lstStyle/>
          <a:p>
            <a:pPr algn="just" eaLnBrk="1" hangingPunct="1">
              <a:defRPr/>
            </a:pPr>
            <a:r>
              <a:rPr lang="en-US" sz="1700" i="0" dirty="0">
                <a:solidFill>
                  <a:srgbClr val="FF0000"/>
                </a:solidFill>
                <a:latin typeface="Verdana" pitchFamily="34" charset="0"/>
                <a:ea typeface="Verdana" pitchFamily="34" charset="0"/>
                <a:cs typeface="Verdana" pitchFamily="34" charset="0"/>
              </a:rPr>
              <a:t>Solution:</a:t>
            </a:r>
          </a:p>
          <a:p>
            <a:pPr marL="457200" indent="-457200" algn="just" eaLnBrk="1" hangingPunct="1">
              <a:buFont typeface="+mj-lt"/>
              <a:buAutoNum type="arabicPeriod"/>
              <a:defRPr/>
            </a:pPr>
            <a:r>
              <a:rPr lang="en-US" sz="1700" b="0" i="0" dirty="0">
                <a:latin typeface="Verdana" pitchFamily="34" charset="0"/>
                <a:ea typeface="Verdana" pitchFamily="34" charset="0"/>
                <a:cs typeface="Verdana" pitchFamily="34" charset="0"/>
              </a:rPr>
              <a:t>The initial key stream is “PASCAL” (</a:t>
            </a:r>
            <a:r>
              <a:rPr lang="en-US" sz="1700" b="0" dirty="0">
                <a:solidFill>
                  <a:srgbClr val="FF0000"/>
                </a:solidFill>
                <a:latin typeface="Verdana" pitchFamily="34" charset="0"/>
                <a:ea typeface="Verdana" pitchFamily="34" charset="0"/>
                <a:cs typeface="Verdana" pitchFamily="34" charset="0"/>
              </a:rPr>
              <a:t>15, 0, 18, 2, 0, 11</a:t>
            </a:r>
            <a:r>
              <a:rPr lang="en-US" sz="1700" b="0" i="0" dirty="0">
                <a:latin typeface="Verdana" pitchFamily="34" charset="0"/>
                <a:ea typeface="Verdana" pitchFamily="34" charset="0"/>
                <a:cs typeface="Verdana" pitchFamily="34" charset="0"/>
              </a:rPr>
              <a:t>). The key stream is the repetition of this initial key stream (as many times as needed).</a:t>
            </a:r>
          </a:p>
          <a:p>
            <a:pPr marL="457200" indent="-457200" algn="just" eaLnBrk="1" hangingPunct="1">
              <a:buFont typeface="+mj-lt"/>
              <a:buAutoNum type="arabicPeriod"/>
              <a:defRPr/>
            </a:pPr>
            <a:r>
              <a:rPr lang="en-US" sz="1700" b="0" i="0" dirty="0">
                <a:latin typeface="Verdana" pitchFamily="34" charset="0"/>
                <a:ea typeface="Verdana" pitchFamily="34" charset="0"/>
                <a:cs typeface="Verdana" pitchFamily="34" charset="0"/>
              </a:rPr>
              <a:t>Now decrypt each plaintext character using the formula   </a:t>
            </a:r>
            <a:r>
              <a:rPr lang="en-US" sz="1700" b="0" i="0" dirty="0">
                <a:solidFill>
                  <a:srgbClr val="FF0000"/>
                </a:solidFill>
                <a:latin typeface="Verdana" pitchFamily="34" charset="0"/>
                <a:ea typeface="Verdana" pitchFamily="34" charset="0"/>
                <a:cs typeface="Verdana" pitchFamily="34" charset="0"/>
              </a:rPr>
              <a:t>P</a:t>
            </a:r>
            <a:r>
              <a:rPr lang="en-US" sz="1700" b="0" i="0" baseline="-25000" dirty="0">
                <a:solidFill>
                  <a:srgbClr val="FF0000"/>
                </a:solidFill>
                <a:latin typeface="Verdana" pitchFamily="34" charset="0"/>
                <a:ea typeface="Verdana" pitchFamily="34" charset="0"/>
                <a:cs typeface="Verdana" pitchFamily="34" charset="0"/>
              </a:rPr>
              <a:t>i</a:t>
            </a:r>
            <a:r>
              <a:rPr lang="en-US" sz="1700" b="0" i="0" dirty="0">
                <a:solidFill>
                  <a:srgbClr val="FF0000"/>
                </a:solidFill>
                <a:latin typeface="Verdana" pitchFamily="34" charset="0"/>
                <a:ea typeface="Verdana" pitchFamily="34" charset="0"/>
                <a:cs typeface="Verdana" pitchFamily="34" charset="0"/>
              </a:rPr>
              <a:t>=(</a:t>
            </a:r>
            <a:r>
              <a:rPr lang="en-US" sz="1700" b="0" i="0" dirty="0" err="1">
                <a:solidFill>
                  <a:srgbClr val="FF0000"/>
                </a:solidFill>
                <a:latin typeface="Verdana" pitchFamily="34" charset="0"/>
                <a:ea typeface="Verdana" pitchFamily="34" charset="0"/>
                <a:cs typeface="Verdana" pitchFamily="34" charset="0"/>
              </a:rPr>
              <a:t>C</a:t>
            </a:r>
            <a:r>
              <a:rPr lang="en-US" sz="1700" b="0" i="0" baseline="-25000" dirty="0" err="1">
                <a:solidFill>
                  <a:srgbClr val="FF0000"/>
                </a:solidFill>
                <a:latin typeface="Verdana" pitchFamily="34" charset="0"/>
                <a:ea typeface="Verdana" pitchFamily="34" charset="0"/>
                <a:cs typeface="Verdana" pitchFamily="34" charset="0"/>
              </a:rPr>
              <a:t>i</a:t>
            </a:r>
            <a:r>
              <a:rPr lang="en-US" sz="1700" b="0" i="0" dirty="0" err="1">
                <a:solidFill>
                  <a:srgbClr val="FF0000"/>
                </a:solidFill>
                <a:latin typeface="Verdana" pitchFamily="34" charset="0"/>
                <a:ea typeface="Verdana" pitchFamily="34" charset="0"/>
                <a:cs typeface="Verdana" pitchFamily="34" charset="0"/>
              </a:rPr>
              <a:t>-k</a:t>
            </a:r>
            <a:r>
              <a:rPr lang="en-US" sz="1700" b="0" i="0" baseline="-25000" dirty="0" err="1">
                <a:solidFill>
                  <a:srgbClr val="FF0000"/>
                </a:solidFill>
                <a:latin typeface="Verdana" pitchFamily="34" charset="0"/>
                <a:ea typeface="Verdana" pitchFamily="34" charset="0"/>
                <a:cs typeface="Verdana" pitchFamily="34" charset="0"/>
              </a:rPr>
              <a:t>i</a:t>
            </a:r>
            <a:r>
              <a:rPr lang="en-US" sz="1700" b="0" i="0" dirty="0">
                <a:solidFill>
                  <a:srgbClr val="FF0000"/>
                </a:solidFill>
                <a:latin typeface="Verdana" pitchFamily="34" charset="0"/>
                <a:ea typeface="Verdana" pitchFamily="34" charset="0"/>
                <a:cs typeface="Verdana" pitchFamily="34" charset="0"/>
              </a:rPr>
              <a:t>) mod 26</a:t>
            </a:r>
          </a:p>
        </p:txBody>
      </p:sp>
      <p:sp>
        <p:nvSpPr>
          <p:cNvPr id="34823" name="Rectangle 17"/>
          <p:cNvSpPr>
            <a:spLocks noChangeArrowheads="1"/>
          </p:cNvSpPr>
          <p:nvPr/>
        </p:nvSpPr>
        <p:spPr bwMode="auto">
          <a:xfrm>
            <a:off x="609600" y="6096000"/>
            <a:ext cx="80010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ea typeface="Verdana" pitchFamily="34" charset="0"/>
                <a:cs typeface="Verdana" pitchFamily="34" charset="0"/>
              </a:rPr>
              <a:t>The plaintext is “she is listening”.</a:t>
            </a:r>
          </a:p>
        </p:txBody>
      </p:sp>
      <p:graphicFrame>
        <p:nvGraphicFramePr>
          <p:cNvPr id="11" name="Table 10"/>
          <p:cNvGraphicFramePr>
            <a:graphicFrameLocks noGrp="1"/>
          </p:cNvGraphicFramePr>
          <p:nvPr/>
        </p:nvGraphicFramePr>
        <p:xfrm>
          <a:off x="228600" y="3429000"/>
          <a:ext cx="8616949" cy="1854200"/>
        </p:xfrm>
        <a:graphic>
          <a:graphicData uri="http://schemas.openxmlformats.org/drawingml/2006/table">
            <a:tbl>
              <a:tblPr firstRow="1" bandRow="1">
                <a:tableStyleId>{5C22544A-7EE6-4342-B048-85BDC9FD1C3A}</a:tableStyleId>
              </a:tblPr>
              <a:tblGrid>
                <a:gridCol w="1447899"/>
                <a:gridCol w="228616"/>
                <a:gridCol w="452083"/>
                <a:gridCol w="499826"/>
                <a:gridCol w="499826"/>
                <a:gridCol w="499826"/>
                <a:gridCol w="499826"/>
                <a:gridCol w="499826"/>
                <a:gridCol w="499826"/>
                <a:gridCol w="499826"/>
                <a:gridCol w="490439"/>
                <a:gridCol w="499826"/>
                <a:gridCol w="499826"/>
                <a:gridCol w="499826"/>
                <a:gridCol w="499826"/>
                <a:gridCol w="499826"/>
              </a:tblGrid>
              <a:tr h="370840">
                <a:tc>
                  <a:txBody>
                    <a:bodyPr/>
                    <a:lstStyle/>
                    <a:p>
                      <a:r>
                        <a:rPr lang="en-US" sz="1600" dirty="0" err="1" smtClean="0">
                          <a:solidFill>
                            <a:schemeClr val="tx1"/>
                          </a:solidFill>
                          <a:latin typeface="Verdana" pitchFamily="34" charset="0"/>
                          <a:ea typeface="Verdana" pitchFamily="34" charset="0"/>
                          <a:cs typeface="Verdana" pitchFamily="34" charset="0"/>
                        </a:rPr>
                        <a:t>Ciphertext</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chemeClr val="tx1"/>
                          </a:solidFill>
                          <a:latin typeface="Verdana" pitchFamily="34" charset="0"/>
                          <a:ea typeface="Verdana" pitchFamily="34" charset="0"/>
                          <a:cs typeface="Verdana" pitchFamily="34" charset="0"/>
                        </a:rPr>
                        <a:t>:</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H</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H</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W</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K</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S</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W</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S</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X</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L</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G</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N</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T</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C</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G</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sz="1600" b="1" dirty="0" smtClean="0">
                          <a:latin typeface="Verdana" pitchFamily="34" charset="0"/>
                          <a:ea typeface="Verdana" pitchFamily="34" charset="0"/>
                          <a:cs typeface="Verdana" pitchFamily="34" charset="0"/>
                        </a:rPr>
                        <a:t>C’s values</a:t>
                      </a:r>
                      <a:endParaRPr lang="en-US" sz="1600" b="1"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07</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07</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22</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10</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18</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22</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23</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18</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11</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06</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13</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19</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02</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06</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sz="1400" b="1" dirty="0" smtClean="0">
                          <a:latin typeface="Verdana" pitchFamily="34" charset="0"/>
                          <a:ea typeface="Verdana" pitchFamily="34" charset="0"/>
                          <a:cs typeface="Verdana" pitchFamily="34" charset="0"/>
                        </a:rPr>
                        <a:t>Key stream</a:t>
                      </a:r>
                      <a:endParaRPr lang="en-US" sz="1400" b="1"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15</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00</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18</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02</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00</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11</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15</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00</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18</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02</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00</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11</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15</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00</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sz="1600" b="1" dirty="0" smtClean="0">
                          <a:latin typeface="Verdana" pitchFamily="34" charset="0"/>
                          <a:ea typeface="Verdana" pitchFamily="34" charset="0"/>
                          <a:cs typeface="Verdana" pitchFamily="34" charset="0"/>
                        </a:rPr>
                        <a:t>P’s values</a:t>
                      </a:r>
                      <a:endParaRPr lang="en-US" sz="1600" b="1"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18</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07</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04</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08</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18</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11</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08</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18</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19</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04</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13</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08</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13</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06</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sz="1600" b="1" dirty="0" smtClean="0">
                          <a:latin typeface="Verdana" pitchFamily="34" charset="0"/>
                          <a:ea typeface="Verdana" pitchFamily="34" charset="0"/>
                          <a:cs typeface="Verdana" pitchFamily="34" charset="0"/>
                        </a:rPr>
                        <a:t>Plaintext</a:t>
                      </a:r>
                      <a:endParaRPr lang="en-US" sz="1600" b="1"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s</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h</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e</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err="1" smtClean="0">
                          <a:latin typeface="Verdana" pitchFamily="34" charset="0"/>
                          <a:ea typeface="Verdana" pitchFamily="34" charset="0"/>
                          <a:cs typeface="Verdana" pitchFamily="34" charset="0"/>
                        </a:rPr>
                        <a:t>i</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s</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i="1" dirty="0" smtClean="0">
                          <a:latin typeface="Verdana" pitchFamily="34" charset="0"/>
                          <a:ea typeface="Verdana" pitchFamily="34" charset="0"/>
                          <a:cs typeface="Verdana" pitchFamily="34" charset="0"/>
                        </a:rPr>
                        <a:t>l</a:t>
                      </a:r>
                      <a:endParaRPr lang="en-US" sz="1600" i="1"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err="1" smtClean="0">
                          <a:latin typeface="Verdana" pitchFamily="34" charset="0"/>
                          <a:ea typeface="Verdana" pitchFamily="34" charset="0"/>
                          <a:cs typeface="Verdana" pitchFamily="34" charset="0"/>
                        </a:rPr>
                        <a:t>i</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s</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t</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e</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n</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err="1" smtClean="0">
                          <a:latin typeface="Verdana" pitchFamily="34" charset="0"/>
                          <a:ea typeface="Verdana" pitchFamily="34" charset="0"/>
                          <a:cs typeface="Verdana" pitchFamily="34" charset="0"/>
                        </a:rPr>
                        <a:t>i</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n</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g</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6" name="Rectangle 10"/>
          <p:cNvSpPr>
            <a:spLocks noChangeArrowheads="1"/>
          </p:cNvSpPr>
          <p:nvPr/>
        </p:nvSpPr>
        <p:spPr bwMode="auto">
          <a:xfrm>
            <a:off x="228600" y="457200"/>
            <a:ext cx="8305800" cy="6324600"/>
          </a:xfrm>
          <a:prstGeom prst="rect">
            <a:avLst/>
          </a:prstGeom>
          <a:noFill/>
          <a:ln w="9525">
            <a:noFill/>
            <a:miter lim="800000"/>
            <a:headEnd/>
            <a:tailEnd/>
          </a:ln>
        </p:spPr>
        <p:txBody>
          <a:bodyPr anchor="ctr">
            <a:spAutoFit/>
          </a:bodyPr>
          <a:lstStyle/>
          <a:p>
            <a:pPr marL="457200" indent="-457200" algn="just">
              <a:spcBef>
                <a:spcPts val="300"/>
              </a:spcBef>
              <a:spcAft>
                <a:spcPts val="300"/>
              </a:spcAft>
              <a:buFont typeface="Wingdings" pitchFamily="2" charset="2"/>
              <a:buChar char="Ø"/>
              <a:defRPr/>
            </a:pPr>
            <a:r>
              <a:rPr lang="en-US" sz="1500" b="0" i="0" dirty="0">
                <a:latin typeface="Verdana" pitchFamily="34" charset="0"/>
                <a:ea typeface="Verdana" pitchFamily="34" charset="0"/>
                <a:cs typeface="Verdana" pitchFamily="34" charset="0"/>
              </a:rPr>
              <a:t>An additive cipher can be easily broken because the same key is used to encrypt each character of the plaintext. </a:t>
            </a:r>
          </a:p>
          <a:p>
            <a:pPr marL="457200" indent="-457200" algn="just">
              <a:spcBef>
                <a:spcPts val="300"/>
              </a:spcBef>
              <a:spcAft>
                <a:spcPts val="300"/>
              </a:spcAft>
              <a:buFont typeface="Wingdings" pitchFamily="2" charset="2"/>
              <a:buChar char="Ø"/>
              <a:defRPr/>
            </a:pPr>
            <a:r>
              <a:rPr lang="en-US" sz="1500" b="0" i="0" dirty="0">
                <a:latin typeface="Verdana" pitchFamily="34" charset="0"/>
                <a:ea typeface="Verdana" pitchFamily="34" charset="0"/>
                <a:cs typeface="Verdana" pitchFamily="34" charset="0"/>
              </a:rPr>
              <a:t>In one-time pad, each character in the plaintext is encrypted with a key </a:t>
            </a:r>
            <a:r>
              <a:rPr lang="en-US" sz="1500" b="0" i="0">
                <a:latin typeface="Verdana" pitchFamily="34" charset="0"/>
                <a:ea typeface="Verdana" pitchFamily="34" charset="0"/>
                <a:cs typeface="Verdana" pitchFamily="34" charset="0"/>
              </a:rPr>
              <a:t>randomly chosen from </a:t>
            </a:r>
            <a:r>
              <a:rPr lang="en-US" sz="1500" b="0" i="0" dirty="0">
                <a:latin typeface="Verdana" pitchFamily="34" charset="0"/>
                <a:ea typeface="Verdana" pitchFamily="34" charset="0"/>
                <a:cs typeface="Verdana" pitchFamily="34" charset="0"/>
              </a:rPr>
              <a:t>a key domain (00, 01, 02, 03, …..,25). For example, the first character of the plaintext is encrypted using the key 04, the second character is encrypted using the key 02, the third character is encrypted using the key 21; and so on.</a:t>
            </a:r>
          </a:p>
          <a:p>
            <a:pPr marL="457200" indent="-457200" algn="just">
              <a:spcBef>
                <a:spcPts val="300"/>
              </a:spcBef>
              <a:spcAft>
                <a:spcPts val="300"/>
              </a:spcAft>
              <a:buFont typeface="Wingdings" pitchFamily="2" charset="2"/>
              <a:buChar char="Ø"/>
              <a:defRPr/>
            </a:pPr>
            <a:r>
              <a:rPr lang="en-US" sz="1500" b="0" i="0" dirty="0">
                <a:latin typeface="Verdana" pitchFamily="34" charset="0"/>
                <a:ea typeface="Verdana" pitchFamily="34" charset="0"/>
                <a:cs typeface="Verdana" pitchFamily="34" charset="0"/>
              </a:rPr>
              <a:t>This type of cipher is invented by </a:t>
            </a:r>
            <a:r>
              <a:rPr lang="en-US" sz="1500" b="0" i="0" dirty="0" err="1">
                <a:latin typeface="Verdana" pitchFamily="34" charset="0"/>
                <a:ea typeface="Verdana" pitchFamily="34" charset="0"/>
                <a:cs typeface="Verdana" pitchFamily="34" charset="0"/>
              </a:rPr>
              <a:t>Vernam</a:t>
            </a:r>
            <a:r>
              <a:rPr lang="en-US" sz="1500" b="0" i="0" dirty="0">
                <a:latin typeface="Verdana" pitchFamily="34" charset="0"/>
                <a:ea typeface="Verdana" pitchFamily="34" charset="0"/>
                <a:cs typeface="Verdana" pitchFamily="34" charset="0"/>
              </a:rPr>
              <a:t>. The key has the same length as the plaintext and is chosen completely in random.</a:t>
            </a:r>
          </a:p>
          <a:p>
            <a:pPr marL="457200" indent="-457200" algn="just">
              <a:spcBef>
                <a:spcPts val="300"/>
              </a:spcBef>
              <a:spcAft>
                <a:spcPts val="300"/>
              </a:spcAft>
              <a:buFont typeface="Wingdings" pitchFamily="2" charset="2"/>
              <a:buChar char="Ø"/>
              <a:defRPr/>
            </a:pPr>
            <a:r>
              <a:rPr lang="en-US" sz="1500" b="0" i="0" dirty="0">
                <a:latin typeface="Verdana" pitchFamily="34" charset="0"/>
                <a:ea typeface="Verdana" pitchFamily="34" charset="0"/>
                <a:cs typeface="Verdana" pitchFamily="34" charset="0"/>
              </a:rPr>
              <a:t>The same key is used to encrypt and decrypt for each individual character of the message and then discarded. Each new message requires a new key of the same length as the new message. </a:t>
            </a:r>
          </a:p>
          <a:p>
            <a:pPr marL="920750" indent="-457200" algn="just">
              <a:spcBef>
                <a:spcPts val="300"/>
              </a:spcBef>
              <a:spcAft>
                <a:spcPts val="300"/>
              </a:spcAft>
              <a:buFont typeface="Wingdings" pitchFamily="2" charset="2"/>
              <a:buChar char="v"/>
              <a:defRPr/>
            </a:pPr>
            <a:r>
              <a:rPr lang="en-US" sz="1400" b="0" i="0" dirty="0" err="1">
                <a:latin typeface="Verdana" pitchFamily="34" charset="0"/>
                <a:ea typeface="Verdana" pitchFamily="34" charset="0"/>
                <a:cs typeface="Verdana" pitchFamily="34" charset="0"/>
              </a:rPr>
              <a:t>Ciphertext</a:t>
            </a:r>
            <a:r>
              <a:rPr lang="en-US" sz="1400" b="0" i="0" dirty="0">
                <a:latin typeface="Verdana" pitchFamily="34" charset="0"/>
                <a:ea typeface="Verdana" pitchFamily="34" charset="0"/>
                <a:cs typeface="Verdana" pitchFamily="34" charset="0"/>
              </a:rPr>
              <a:t>-only attack is impossible for one-time pad. </a:t>
            </a:r>
          </a:p>
          <a:p>
            <a:pPr marL="920750" indent="-457200" algn="just">
              <a:spcBef>
                <a:spcPts val="300"/>
              </a:spcBef>
              <a:spcAft>
                <a:spcPts val="300"/>
              </a:spcAft>
              <a:buFont typeface="Wingdings" pitchFamily="2" charset="2"/>
              <a:buChar char="v"/>
              <a:defRPr/>
            </a:pPr>
            <a:r>
              <a:rPr lang="en-US" sz="1400" b="0" i="0" dirty="0">
                <a:latin typeface="Verdana" pitchFamily="34" charset="0"/>
                <a:ea typeface="Verdana" pitchFamily="34" charset="0"/>
                <a:cs typeface="Verdana" pitchFamily="34" charset="0"/>
              </a:rPr>
              <a:t>If the sender changes the key sequence randomly each time she sends a message, then other types of attacks are also impossible.</a:t>
            </a:r>
          </a:p>
          <a:p>
            <a:pPr marL="920750" indent="-457200" algn="just">
              <a:spcBef>
                <a:spcPts val="300"/>
              </a:spcBef>
              <a:spcAft>
                <a:spcPts val="300"/>
              </a:spcAft>
              <a:buFont typeface="Wingdings" pitchFamily="2" charset="2"/>
              <a:buChar char="v"/>
              <a:defRPr/>
            </a:pPr>
            <a:r>
              <a:rPr lang="en-US" sz="1400" b="0" i="0" dirty="0">
                <a:latin typeface="Verdana" pitchFamily="34" charset="0"/>
                <a:ea typeface="Verdana" pitchFamily="34" charset="0"/>
                <a:cs typeface="Verdana" pitchFamily="34" charset="0"/>
              </a:rPr>
              <a:t>One-time pad produces random output that bears no statistical relationship to the plaintext. So, there is simply no way to break the code.</a:t>
            </a:r>
          </a:p>
          <a:p>
            <a:pPr marL="457200" indent="-457200" algn="just">
              <a:spcBef>
                <a:spcPts val="300"/>
              </a:spcBef>
              <a:spcAft>
                <a:spcPts val="300"/>
              </a:spcAft>
              <a:buFont typeface="Wingdings" pitchFamily="2" charset="2"/>
              <a:buChar char="Ø"/>
              <a:defRPr/>
            </a:pPr>
            <a:r>
              <a:rPr lang="en-US" sz="1500" b="0" i="0" dirty="0">
                <a:latin typeface="Verdana" pitchFamily="34" charset="0"/>
                <a:ea typeface="Verdana" pitchFamily="34" charset="0"/>
                <a:cs typeface="Verdana" pitchFamily="34" charset="0"/>
              </a:rPr>
              <a:t>Though perfect secrecy can be achieved through one-time pad, it has some difficulties:</a:t>
            </a:r>
          </a:p>
          <a:p>
            <a:pPr marL="920750" indent="-457200" algn="just">
              <a:spcBef>
                <a:spcPts val="300"/>
              </a:spcBef>
              <a:spcAft>
                <a:spcPts val="300"/>
              </a:spcAft>
              <a:buFont typeface="Wingdings" pitchFamily="2" charset="2"/>
              <a:buChar char="v"/>
              <a:defRPr/>
            </a:pPr>
            <a:r>
              <a:rPr lang="en-US" sz="1400" b="0" i="0" dirty="0">
                <a:latin typeface="Verdana" pitchFamily="34" charset="0"/>
                <a:ea typeface="Verdana" pitchFamily="34" charset="0"/>
                <a:cs typeface="Verdana" pitchFamily="34" charset="0"/>
              </a:rPr>
              <a:t>It is almost impossible to implement commercially, because large quantities of random key generation is very difficult.</a:t>
            </a:r>
          </a:p>
          <a:p>
            <a:pPr marL="920750" indent="-457200" algn="just">
              <a:spcBef>
                <a:spcPts val="300"/>
              </a:spcBef>
              <a:spcAft>
                <a:spcPts val="300"/>
              </a:spcAft>
              <a:buFont typeface="Wingdings" pitchFamily="2" charset="2"/>
              <a:buChar char="v"/>
              <a:defRPr/>
            </a:pPr>
            <a:r>
              <a:rPr lang="en-US" sz="1400" b="0" i="0" dirty="0">
                <a:latin typeface="Verdana" pitchFamily="34" charset="0"/>
                <a:ea typeface="Verdana" pitchFamily="34" charset="0"/>
                <a:cs typeface="Verdana" pitchFamily="34" charset="0"/>
              </a:rPr>
              <a:t>For every message to be sent, a key of equal length is needed by both sender and receiver. How can Alice tell Bob the new key each time she has a message to send? Thus, a mammoth key distribution problem exists.</a:t>
            </a:r>
          </a:p>
        </p:txBody>
      </p:sp>
      <p:sp>
        <p:nvSpPr>
          <p:cNvPr id="35844"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One-Time Pad</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Hill Cipher</a:t>
            </a:r>
          </a:p>
        </p:txBody>
      </p:sp>
      <p:sp>
        <p:nvSpPr>
          <p:cNvPr id="36868" name="Rectangle 18"/>
          <p:cNvSpPr>
            <a:spLocks noChangeArrowheads="1"/>
          </p:cNvSpPr>
          <p:nvPr/>
        </p:nvSpPr>
        <p:spPr bwMode="auto">
          <a:xfrm>
            <a:off x="228600" y="442913"/>
            <a:ext cx="8458200" cy="306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This cipher was invented by Lester S. Hill.</a:t>
            </a:r>
          </a:p>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In this cipher, the plaintext is divided into equal-size blocks.</a:t>
            </a:r>
          </a:p>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The blocks are encrypted one at a time in such a way that each character in the block contributes to the encryption of other characters in the block. </a:t>
            </a:r>
          </a:p>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In a Hill cipher, the key is a square matrix of size </a:t>
            </a:r>
            <a:r>
              <a:rPr lang="en-US" sz="1700" b="0">
                <a:solidFill>
                  <a:srgbClr val="FF0000"/>
                </a:solidFill>
                <a:latin typeface="Verdana" pitchFamily="34" charset="0"/>
                <a:ea typeface="Verdana" pitchFamily="34" charset="0"/>
                <a:cs typeface="Verdana" pitchFamily="34" charset="0"/>
              </a:rPr>
              <a:t>m x m </a:t>
            </a:r>
            <a:r>
              <a:rPr lang="en-US" sz="1700" b="0" i="0">
                <a:latin typeface="Verdana" pitchFamily="34" charset="0"/>
                <a:ea typeface="Verdana" pitchFamily="34" charset="0"/>
                <a:cs typeface="Verdana" pitchFamily="34" charset="0"/>
              </a:rPr>
              <a:t>in which </a:t>
            </a:r>
            <a:r>
              <a:rPr lang="en-US" sz="1700" b="0">
                <a:solidFill>
                  <a:srgbClr val="FF0000"/>
                </a:solidFill>
                <a:latin typeface="Verdana" pitchFamily="34" charset="0"/>
                <a:ea typeface="Verdana" pitchFamily="34" charset="0"/>
                <a:cs typeface="Verdana" pitchFamily="34" charset="0"/>
              </a:rPr>
              <a:t>m</a:t>
            </a:r>
            <a:r>
              <a:rPr lang="en-US" sz="1700" b="0">
                <a:latin typeface="Verdana" pitchFamily="34" charset="0"/>
                <a:ea typeface="Verdana" pitchFamily="34" charset="0"/>
                <a:cs typeface="Verdana" pitchFamily="34" charset="0"/>
              </a:rPr>
              <a:t> </a:t>
            </a:r>
            <a:r>
              <a:rPr lang="en-US" sz="1700" b="0" i="0">
                <a:latin typeface="Verdana" pitchFamily="34" charset="0"/>
                <a:ea typeface="Verdana" pitchFamily="34" charset="0"/>
                <a:cs typeface="Verdana" pitchFamily="34" charset="0"/>
              </a:rPr>
              <a:t>is the size of the block (i.e. number of characters in each block).</a:t>
            </a:r>
          </a:p>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The key matrix K in the Hill cipher needs to have a multiplicative inverse.</a:t>
            </a:r>
          </a:p>
        </p:txBody>
      </p:sp>
      <p:pic>
        <p:nvPicPr>
          <p:cNvPr id="3686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950" y="3779838"/>
            <a:ext cx="3684588" cy="254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7550" y="4541838"/>
            <a:ext cx="438785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Text Box 14"/>
          <p:cNvSpPr txBox="1">
            <a:spLocks noChangeArrowheads="1"/>
          </p:cNvSpPr>
          <p:nvPr/>
        </p:nvSpPr>
        <p:spPr bwMode="auto">
          <a:xfrm>
            <a:off x="1143000" y="6503988"/>
            <a:ext cx="374173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folHlink"/>
                </a:solidFill>
                <a:latin typeface="Verdana" pitchFamily="34" charset="0"/>
                <a:ea typeface="Verdana" pitchFamily="34" charset="0"/>
                <a:cs typeface="Verdana" pitchFamily="34" charset="0"/>
              </a:rPr>
              <a:t>Figure:  </a:t>
            </a:r>
            <a:r>
              <a:rPr lang="en-US" sz="1700">
                <a:latin typeface="Verdana" pitchFamily="34" charset="0"/>
                <a:ea typeface="Verdana" pitchFamily="34" charset="0"/>
                <a:cs typeface="Verdana" pitchFamily="34" charset="0"/>
              </a:rPr>
              <a:t>Key in the Hill cipher</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10"/>
          <p:cNvSpPr>
            <a:spLocks noChangeArrowheads="1"/>
          </p:cNvSpPr>
          <p:nvPr/>
        </p:nvSpPr>
        <p:spPr bwMode="auto">
          <a:xfrm>
            <a:off x="228600" y="2819400"/>
            <a:ext cx="3581400"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39725" indent="-339725"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Thus, the plaintext characters can be represented by a 3 × 4 matrix P.</a:t>
            </a:r>
          </a:p>
          <a:p>
            <a:pPr marL="339725" indent="-339725"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Hence, the key will be a     4 x 4 square matrix K.</a:t>
            </a:r>
          </a:p>
          <a:p>
            <a:pPr marL="339725" indent="-339725"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The ciphertext is obtained from ciphertext matrix C as “</a:t>
            </a:r>
            <a:r>
              <a:rPr lang="en-US" sz="1700" b="0" i="0">
                <a:solidFill>
                  <a:srgbClr val="FF0000"/>
                </a:solidFill>
                <a:latin typeface="Verdana" pitchFamily="34" charset="0"/>
                <a:ea typeface="Verdana" pitchFamily="34" charset="0"/>
                <a:cs typeface="Verdana" pitchFamily="34" charset="0"/>
              </a:rPr>
              <a:t>OHKNIHGKLISS</a:t>
            </a:r>
            <a:r>
              <a:rPr lang="en-US" sz="1700" b="0" i="0">
                <a:latin typeface="Verdana" pitchFamily="34" charset="0"/>
                <a:ea typeface="Verdana" pitchFamily="34" charset="0"/>
                <a:cs typeface="Verdana" pitchFamily="34" charset="0"/>
              </a:rPr>
              <a:t>”.</a:t>
            </a:r>
          </a:p>
          <a:p>
            <a:pPr marL="339725" indent="-339725"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Decryption is done using the inverse of the key matrix.</a:t>
            </a:r>
          </a:p>
        </p:txBody>
      </p:sp>
      <p:pic>
        <p:nvPicPr>
          <p:cNvPr id="37892" name="Picture 13"/>
          <p:cNvPicPr>
            <a:picLocks noChangeAspect="1" noChangeArrowheads="1"/>
          </p:cNvPicPr>
          <p:nvPr/>
        </p:nvPicPr>
        <p:blipFill>
          <a:blip r:embed="rId3">
            <a:extLst>
              <a:ext uri="{28A0092B-C50C-407E-A947-70E740481C1C}">
                <a14:useLocalDpi xmlns:a14="http://schemas.microsoft.com/office/drawing/2010/main" val="0"/>
              </a:ext>
            </a:extLst>
          </a:blip>
          <a:srcRect l="34926"/>
          <a:stretch>
            <a:fillRect/>
          </a:stretch>
        </p:blipFill>
        <p:spPr bwMode="auto">
          <a:xfrm>
            <a:off x="3810000" y="2835275"/>
            <a:ext cx="3265488"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 Box 14"/>
          <p:cNvSpPr txBox="1">
            <a:spLocks noChangeArrowheads="1"/>
          </p:cNvSpPr>
          <p:nvPr/>
        </p:nvSpPr>
        <p:spPr bwMode="auto">
          <a:xfrm>
            <a:off x="5867400" y="6324600"/>
            <a:ext cx="28051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folHlink"/>
                </a:solidFill>
                <a:latin typeface="Verdana" pitchFamily="34" charset="0"/>
                <a:ea typeface="Verdana" pitchFamily="34" charset="0"/>
                <a:cs typeface="Verdana" pitchFamily="34" charset="0"/>
              </a:rPr>
              <a:t>Example:   </a:t>
            </a:r>
            <a:r>
              <a:rPr lang="en-US" sz="1700">
                <a:latin typeface="Verdana" pitchFamily="34" charset="0"/>
                <a:ea typeface="Verdana" pitchFamily="34" charset="0"/>
                <a:cs typeface="Verdana" pitchFamily="34" charset="0"/>
              </a:rPr>
              <a:t>Hill Cipher</a:t>
            </a:r>
          </a:p>
        </p:txBody>
      </p:sp>
      <p:sp>
        <p:nvSpPr>
          <p:cNvPr id="37894" name="Text Box 11"/>
          <p:cNvSpPr txBox="1">
            <a:spLocks noChangeArrowheads="1"/>
          </p:cNvSpPr>
          <p:nvPr/>
        </p:nvSpPr>
        <p:spPr bwMode="auto">
          <a:xfrm>
            <a:off x="0" y="514350"/>
            <a:ext cx="1314450"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ea typeface="Verdana" pitchFamily="34" charset="0"/>
                <a:cs typeface="Verdana" pitchFamily="34" charset="0"/>
              </a:rPr>
              <a:t>Example:</a:t>
            </a:r>
            <a:endParaRPr lang="en-US" sz="1700">
              <a:solidFill>
                <a:schemeClr val="bg1"/>
              </a:solidFill>
              <a:latin typeface="Verdana" pitchFamily="34" charset="0"/>
              <a:ea typeface="Verdana" pitchFamily="34" charset="0"/>
              <a:cs typeface="Verdana" pitchFamily="34" charset="0"/>
            </a:endParaRPr>
          </a:p>
        </p:txBody>
      </p:sp>
      <p:sp>
        <p:nvSpPr>
          <p:cNvPr id="37895"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Hill Cipher</a:t>
            </a:r>
          </a:p>
        </p:txBody>
      </p:sp>
      <p:sp>
        <p:nvSpPr>
          <p:cNvPr id="37896" name="Rectangle 10"/>
          <p:cNvSpPr>
            <a:spLocks noChangeArrowheads="1"/>
          </p:cNvSpPr>
          <p:nvPr/>
        </p:nvSpPr>
        <p:spPr bwMode="auto">
          <a:xfrm>
            <a:off x="1600200" y="533400"/>
            <a:ext cx="73152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ea typeface="Verdana" pitchFamily="34" charset="0"/>
                <a:cs typeface="Verdana" pitchFamily="34" charset="0"/>
              </a:rPr>
              <a:t>Encrypt the message “</a:t>
            </a:r>
            <a:r>
              <a:rPr lang="en-US" sz="1700" b="0" i="0">
                <a:solidFill>
                  <a:srgbClr val="FF0000"/>
                </a:solidFill>
                <a:latin typeface="Verdana" pitchFamily="34" charset="0"/>
                <a:ea typeface="Verdana" pitchFamily="34" charset="0"/>
                <a:cs typeface="Verdana" pitchFamily="34" charset="0"/>
              </a:rPr>
              <a:t>code is ready</a:t>
            </a:r>
            <a:r>
              <a:rPr lang="en-US" sz="1700" b="0" i="0">
                <a:latin typeface="Verdana" pitchFamily="34" charset="0"/>
                <a:ea typeface="Verdana" pitchFamily="34" charset="0"/>
                <a:cs typeface="Verdana" pitchFamily="34" charset="0"/>
              </a:rPr>
              <a:t>” using Hill cipher.</a:t>
            </a:r>
          </a:p>
        </p:txBody>
      </p:sp>
      <p:sp>
        <p:nvSpPr>
          <p:cNvPr id="13" name="Rectangle 10"/>
          <p:cNvSpPr>
            <a:spLocks noChangeArrowheads="1"/>
          </p:cNvSpPr>
          <p:nvPr/>
        </p:nvSpPr>
        <p:spPr bwMode="auto">
          <a:xfrm>
            <a:off x="228600" y="990600"/>
            <a:ext cx="8229600" cy="1631950"/>
          </a:xfrm>
          <a:prstGeom prst="rect">
            <a:avLst/>
          </a:prstGeom>
          <a:noFill/>
          <a:ln w="9525">
            <a:noFill/>
            <a:miter lim="800000"/>
            <a:headEnd/>
            <a:tailEnd/>
          </a:ln>
        </p:spPr>
        <p:txBody>
          <a:bodyPr anchor="ctr">
            <a:spAutoFit/>
          </a:bodyPr>
          <a:lstStyle/>
          <a:p>
            <a:pPr algn="just" eaLnBrk="1" hangingPunct="1">
              <a:defRPr/>
            </a:pPr>
            <a:r>
              <a:rPr lang="en-US" sz="1700" i="0" dirty="0">
                <a:solidFill>
                  <a:srgbClr val="FF0000"/>
                </a:solidFill>
                <a:latin typeface="Verdana" pitchFamily="34" charset="0"/>
                <a:ea typeface="Verdana" pitchFamily="34" charset="0"/>
                <a:cs typeface="Verdana" pitchFamily="34" charset="0"/>
              </a:rPr>
              <a:t>Solution:</a:t>
            </a:r>
          </a:p>
          <a:p>
            <a:pPr marL="339725" indent="-339725" algn="just" eaLnBrk="1" hangingPunct="1">
              <a:spcBef>
                <a:spcPts val="600"/>
              </a:spcBef>
              <a:spcAft>
                <a:spcPts val="600"/>
              </a:spcAft>
              <a:buFont typeface="Wingdings" pitchFamily="2" charset="2"/>
              <a:buChar char="Ø"/>
              <a:defRPr/>
            </a:pPr>
            <a:r>
              <a:rPr lang="en-US" sz="1700" b="0" i="0" dirty="0">
                <a:latin typeface="Verdana" pitchFamily="34" charset="0"/>
                <a:ea typeface="Verdana" pitchFamily="34" charset="0"/>
                <a:cs typeface="Verdana" pitchFamily="34" charset="0"/>
              </a:rPr>
              <a:t>There are 11 characters in the plaintext message. </a:t>
            </a:r>
          </a:p>
          <a:p>
            <a:pPr marL="339725" indent="-339725" algn="just" eaLnBrk="1" hangingPunct="1">
              <a:spcBef>
                <a:spcPts val="600"/>
              </a:spcBef>
              <a:spcAft>
                <a:spcPts val="600"/>
              </a:spcAft>
              <a:buFont typeface="Wingdings" pitchFamily="2" charset="2"/>
              <a:buChar char="Ø"/>
              <a:defRPr/>
            </a:pPr>
            <a:r>
              <a:rPr lang="en-US" sz="1700" b="0" i="0" dirty="0">
                <a:latin typeface="Verdana" pitchFamily="34" charset="0"/>
                <a:ea typeface="Verdana" pitchFamily="34" charset="0"/>
                <a:cs typeface="Verdana" pitchFamily="34" charset="0"/>
              </a:rPr>
              <a:t>For dividing it into equal-size blocks (here, 3 blocks with 4 characters per block), add an extra bogus character “z” to the last block, and then remove the spaces.</a:t>
            </a:r>
          </a:p>
        </p:txBody>
      </p:sp>
      <p:pic>
        <p:nvPicPr>
          <p:cNvPr id="37898" name="Picture 13"/>
          <p:cNvPicPr>
            <a:picLocks noChangeAspect="1" noChangeArrowheads="1"/>
          </p:cNvPicPr>
          <p:nvPr/>
        </p:nvPicPr>
        <p:blipFill>
          <a:blip r:embed="rId3">
            <a:extLst>
              <a:ext uri="{28A0092B-C50C-407E-A947-70E740481C1C}">
                <a14:useLocalDpi xmlns:a14="http://schemas.microsoft.com/office/drawing/2010/main" val="0"/>
              </a:ext>
            </a:extLst>
          </a:blip>
          <a:srcRect r="68111"/>
          <a:stretch>
            <a:fillRect/>
          </a:stretch>
        </p:blipFill>
        <p:spPr bwMode="auto">
          <a:xfrm>
            <a:off x="7380288" y="2759075"/>
            <a:ext cx="1600200"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9" name="Picture 13"/>
          <p:cNvPicPr>
            <a:picLocks noChangeAspect="1" noChangeArrowheads="1"/>
          </p:cNvPicPr>
          <p:nvPr/>
        </p:nvPicPr>
        <p:blipFill>
          <a:blip r:embed="rId3">
            <a:extLst>
              <a:ext uri="{28A0092B-C50C-407E-A947-70E740481C1C}">
                <a14:useLocalDpi xmlns:a14="http://schemas.microsoft.com/office/drawing/2010/main" val="0"/>
              </a:ext>
            </a:extLst>
          </a:blip>
          <a:srcRect l="31252" r="64928"/>
          <a:stretch>
            <a:fillRect/>
          </a:stretch>
        </p:blipFill>
        <p:spPr bwMode="auto">
          <a:xfrm>
            <a:off x="7075488" y="2981325"/>
            <a:ext cx="192087"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35</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3"/>
          <p:cNvSpPr>
            <a:spLocks noChangeArrowheads="1"/>
          </p:cNvSpPr>
          <p:nvPr/>
        </p:nvSpPr>
        <p:spPr bwMode="auto">
          <a:xfrm>
            <a:off x="152400" y="609600"/>
            <a:ext cx="8991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1700" b="0" i="0">
                <a:latin typeface="Verdana" pitchFamily="34" charset="0"/>
              </a:rPr>
              <a:t>Traditional symmetric-key ciphers can be classified into two broad categories:</a:t>
            </a:r>
          </a:p>
        </p:txBody>
      </p:sp>
      <p:sp>
        <p:nvSpPr>
          <p:cNvPr id="6148" name="Rectangle 17"/>
          <p:cNvSpPr>
            <a:spLocks noChangeArrowheads="1"/>
          </p:cNvSpPr>
          <p:nvPr/>
        </p:nvSpPr>
        <p:spPr bwMode="auto">
          <a:xfrm>
            <a:off x="76200" y="914400"/>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FontTx/>
              <a:buAutoNum type="arabicPeriod"/>
            </a:pPr>
            <a:r>
              <a:rPr lang="en-US" sz="2400" i="0">
                <a:solidFill>
                  <a:srgbClr val="3333FF"/>
                </a:solidFill>
              </a:rPr>
              <a:t>Substitution Ciphers</a:t>
            </a:r>
          </a:p>
        </p:txBody>
      </p:sp>
      <p:sp>
        <p:nvSpPr>
          <p:cNvPr id="54285" name="Rectangle 18"/>
          <p:cNvSpPr>
            <a:spLocks noChangeArrowheads="1"/>
          </p:cNvSpPr>
          <p:nvPr/>
        </p:nvSpPr>
        <p:spPr bwMode="auto">
          <a:xfrm>
            <a:off x="228600" y="3513138"/>
            <a:ext cx="8610600" cy="3192462"/>
          </a:xfrm>
          <a:prstGeom prst="rect">
            <a:avLst/>
          </a:prstGeom>
          <a:noFill/>
          <a:ln w="9525">
            <a:noFill/>
            <a:miter lim="800000"/>
            <a:headEnd/>
            <a:tailEnd/>
          </a:ln>
        </p:spPr>
        <p:txBody>
          <a:bodyPr>
            <a:spAutoFit/>
          </a:bodyPr>
          <a:lstStyle/>
          <a:p>
            <a:pPr marL="457200" indent="-457200" algn="just" eaLnBrk="1" hangingPunct="1">
              <a:spcBef>
                <a:spcPts val="600"/>
              </a:spcBef>
              <a:spcAft>
                <a:spcPts val="600"/>
              </a:spcAft>
              <a:buFont typeface="Wingdings" pitchFamily="2" charset="2"/>
              <a:buChar char="Ø"/>
              <a:defRPr/>
            </a:pPr>
            <a:r>
              <a:rPr lang="en-US" sz="1700" b="0" i="0" dirty="0">
                <a:latin typeface="Verdana" pitchFamily="34" charset="0"/>
              </a:rPr>
              <a:t>A transposition cipher does not substitute one symbol for another, instead it changes the location of the symbols. </a:t>
            </a:r>
          </a:p>
          <a:p>
            <a:pPr marL="457200" indent="-457200" algn="just" eaLnBrk="1" hangingPunct="1">
              <a:spcBef>
                <a:spcPts val="600"/>
              </a:spcBef>
              <a:spcAft>
                <a:spcPts val="600"/>
              </a:spcAft>
              <a:buFont typeface="Wingdings" pitchFamily="2" charset="2"/>
              <a:buChar char="Ø"/>
              <a:defRPr/>
            </a:pPr>
            <a:r>
              <a:rPr lang="en-US" sz="1700" b="0" i="0" dirty="0">
                <a:latin typeface="Verdana" pitchFamily="34" charset="0"/>
              </a:rPr>
              <a:t>A symbol in the first position of the plaintext may appear in the ninth position of the </a:t>
            </a:r>
            <a:r>
              <a:rPr lang="en-US" sz="1700" b="0" i="0" dirty="0" err="1">
                <a:latin typeface="Verdana" pitchFamily="34" charset="0"/>
              </a:rPr>
              <a:t>ciphertext</a:t>
            </a:r>
            <a:r>
              <a:rPr lang="en-US" sz="1700" b="0" i="0" dirty="0">
                <a:latin typeface="Verdana" pitchFamily="34" charset="0"/>
              </a:rPr>
              <a:t>. A symbol in the eighth position of the plaintext may appear in the first position of the </a:t>
            </a:r>
            <a:r>
              <a:rPr lang="en-US" sz="1700" b="0" i="0" dirty="0" err="1">
                <a:latin typeface="Verdana" pitchFamily="34" charset="0"/>
              </a:rPr>
              <a:t>ciphertext</a:t>
            </a:r>
            <a:r>
              <a:rPr lang="en-US" sz="1700" b="0" i="0" dirty="0">
                <a:latin typeface="Verdana" pitchFamily="34" charset="0"/>
              </a:rPr>
              <a:t>. For example, the plaintext characters “</a:t>
            </a:r>
            <a:r>
              <a:rPr lang="en-US" sz="1700" dirty="0">
                <a:latin typeface="Verdana" pitchFamily="34" charset="0"/>
              </a:rPr>
              <a:t>hello</a:t>
            </a:r>
            <a:r>
              <a:rPr lang="en-US" sz="1700" b="0" i="0" dirty="0">
                <a:latin typeface="Verdana" pitchFamily="34" charset="0"/>
              </a:rPr>
              <a:t>” may be encrypted as “</a:t>
            </a:r>
            <a:r>
              <a:rPr lang="en-US" sz="1700" dirty="0" err="1">
                <a:latin typeface="Verdana" pitchFamily="34" charset="0"/>
              </a:rPr>
              <a:t>elhol</a:t>
            </a:r>
            <a:r>
              <a:rPr lang="en-US" sz="1700" b="0" i="0" dirty="0">
                <a:latin typeface="Verdana" pitchFamily="34" charset="0"/>
              </a:rPr>
              <a:t>”.</a:t>
            </a:r>
          </a:p>
          <a:p>
            <a:pPr marL="457200" indent="-457200" algn="just" eaLnBrk="1" hangingPunct="1">
              <a:spcBef>
                <a:spcPts val="600"/>
              </a:spcBef>
              <a:spcAft>
                <a:spcPts val="600"/>
              </a:spcAft>
              <a:buFont typeface="Wingdings" pitchFamily="2" charset="2"/>
              <a:buChar char="Ø"/>
              <a:defRPr/>
            </a:pPr>
            <a:r>
              <a:rPr lang="en-US" sz="1700" b="0" i="0" dirty="0">
                <a:latin typeface="Verdana" pitchFamily="34" charset="0"/>
              </a:rPr>
              <a:t>There are three types of transposition cipher:</a:t>
            </a:r>
          </a:p>
          <a:p>
            <a:pPr marL="914400" indent="-457200" algn="just">
              <a:spcBef>
                <a:spcPts val="300"/>
              </a:spcBef>
              <a:spcAft>
                <a:spcPts val="300"/>
              </a:spcAft>
              <a:buFont typeface="Wingdings" pitchFamily="2" charset="2"/>
              <a:buChar char="q"/>
              <a:defRPr/>
            </a:pPr>
            <a:r>
              <a:rPr lang="en-US" sz="1500" b="0" i="0" dirty="0">
                <a:latin typeface="Verdana" pitchFamily="34" charset="0"/>
              </a:rPr>
              <a:t>Keyless Transposition Ciphers</a:t>
            </a:r>
          </a:p>
          <a:p>
            <a:pPr marL="914400" indent="-457200" algn="just">
              <a:spcBef>
                <a:spcPts val="300"/>
              </a:spcBef>
              <a:spcAft>
                <a:spcPts val="300"/>
              </a:spcAft>
              <a:buFont typeface="Wingdings" pitchFamily="2" charset="2"/>
              <a:buChar char="q"/>
              <a:defRPr/>
            </a:pPr>
            <a:r>
              <a:rPr lang="en-US" sz="1500" b="0" i="0" dirty="0">
                <a:latin typeface="Verdana" pitchFamily="34" charset="0"/>
              </a:rPr>
              <a:t>Keyed Transposition Ciphers</a:t>
            </a:r>
          </a:p>
          <a:p>
            <a:pPr marL="914400" indent="-457200" algn="just">
              <a:spcBef>
                <a:spcPts val="300"/>
              </a:spcBef>
              <a:spcAft>
                <a:spcPts val="300"/>
              </a:spcAft>
              <a:buFont typeface="Wingdings" pitchFamily="2" charset="2"/>
              <a:buChar char="q"/>
              <a:defRPr/>
            </a:pPr>
            <a:r>
              <a:rPr lang="en-US" sz="1500" b="0" i="0" dirty="0">
                <a:latin typeface="Verdana" pitchFamily="34" charset="0"/>
              </a:rPr>
              <a:t>Keyed Columnar Transposition Ciphers or Columnar Transposition Ciphers</a:t>
            </a:r>
            <a:endParaRPr lang="en-US" sz="2000" b="0" i="0" dirty="0">
              <a:latin typeface="Verdana" pitchFamily="34" charset="0"/>
            </a:endParaRPr>
          </a:p>
        </p:txBody>
      </p:sp>
      <p:sp>
        <p:nvSpPr>
          <p:cNvPr id="6150" name="Rectangle 5"/>
          <p:cNvSpPr>
            <a:spLocks noChangeArrowheads="1"/>
          </p:cNvSpPr>
          <p:nvPr/>
        </p:nvSpPr>
        <p:spPr bwMode="auto">
          <a:xfrm>
            <a:off x="0" y="1306513"/>
            <a:ext cx="8915400"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93738" lvl="1" indent="-457200" algn="just">
              <a:spcBef>
                <a:spcPts val="600"/>
              </a:spcBef>
              <a:spcAft>
                <a:spcPts val="600"/>
              </a:spcAft>
              <a:buFont typeface="Wingdings" pitchFamily="2" charset="2"/>
              <a:buChar char="Ø"/>
              <a:tabLst>
                <a:tab pos="914400" algn="l"/>
              </a:tabLst>
            </a:pPr>
            <a:r>
              <a:rPr lang="en-US" sz="1700" b="0" i="0">
                <a:latin typeface="Verdana" pitchFamily="34" charset="0"/>
              </a:rPr>
              <a:t>A substitution cipher replaces one symbol with another. For example, we can replace letter A with letter D, and letter T with letter Z. If the symbols are digits, we can replace 3 with 7, 2 with 6. </a:t>
            </a:r>
          </a:p>
          <a:p>
            <a:pPr marL="693738" lvl="1" indent="-457200" algn="just">
              <a:spcBef>
                <a:spcPts val="600"/>
              </a:spcBef>
              <a:spcAft>
                <a:spcPts val="600"/>
              </a:spcAft>
              <a:buFont typeface="Wingdings" pitchFamily="2" charset="2"/>
              <a:buChar char="Ø"/>
              <a:tabLst>
                <a:tab pos="914400" algn="l"/>
              </a:tabLst>
            </a:pPr>
            <a:r>
              <a:rPr lang="en-US" sz="1700" b="0" i="0">
                <a:latin typeface="Verdana" pitchFamily="34" charset="0"/>
              </a:rPr>
              <a:t>Substitution ciphers can be categorized as either </a:t>
            </a:r>
            <a:r>
              <a:rPr lang="en-US" sz="1700" b="0" i="0">
                <a:solidFill>
                  <a:srgbClr val="FF0000"/>
                </a:solidFill>
                <a:latin typeface="Verdana" pitchFamily="34" charset="0"/>
              </a:rPr>
              <a:t>monoalphabetic</a:t>
            </a:r>
            <a:r>
              <a:rPr lang="en-US" sz="1700" b="0" i="0">
                <a:latin typeface="Verdana" pitchFamily="34" charset="0"/>
              </a:rPr>
              <a:t> ciphers or </a:t>
            </a:r>
            <a:r>
              <a:rPr lang="en-US" sz="1700" b="0" i="0">
                <a:solidFill>
                  <a:srgbClr val="FF0000"/>
                </a:solidFill>
                <a:latin typeface="Verdana" pitchFamily="34" charset="0"/>
              </a:rPr>
              <a:t>polyalphabetic</a:t>
            </a:r>
            <a:r>
              <a:rPr lang="en-US" sz="1700" b="0" i="0">
                <a:latin typeface="Verdana" pitchFamily="34" charset="0"/>
              </a:rPr>
              <a:t> ciphers.</a:t>
            </a:r>
          </a:p>
        </p:txBody>
      </p:sp>
      <p:sp>
        <p:nvSpPr>
          <p:cNvPr id="6151" name="Rectangle 20"/>
          <p:cNvSpPr>
            <a:spLocks noChangeArrowheads="1"/>
          </p:cNvSpPr>
          <p:nvPr/>
        </p:nvSpPr>
        <p:spPr bwMode="auto">
          <a:xfrm>
            <a:off x="76200" y="3087688"/>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sz="2400" i="0">
                <a:solidFill>
                  <a:srgbClr val="3333FF"/>
                </a:solidFill>
              </a:rPr>
              <a:t>2. Transposition Ciphers</a:t>
            </a:r>
            <a:endParaRPr lang="en-US" sz="2400" b="0" i="0">
              <a:solidFill>
                <a:srgbClr val="3333FF"/>
              </a:solidFill>
            </a:endParaRPr>
          </a:p>
        </p:txBody>
      </p:sp>
      <p:sp>
        <p:nvSpPr>
          <p:cNvPr id="6152"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Traditional Symmetric- Key Ciphers</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9"/>
          <p:cNvSpPr txBox="1">
            <a:spLocks noChangeArrowheads="1"/>
          </p:cNvSpPr>
          <p:nvPr/>
        </p:nvSpPr>
        <p:spPr bwMode="auto">
          <a:xfrm>
            <a:off x="76200" y="609600"/>
            <a:ext cx="3636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2000" i="0">
                <a:solidFill>
                  <a:srgbClr val="3333FF"/>
                </a:solidFill>
                <a:latin typeface="Verdana" pitchFamily="34" charset="0"/>
              </a:rPr>
              <a:t>Monoalphabetic Ciphers</a:t>
            </a:r>
          </a:p>
        </p:txBody>
      </p:sp>
      <p:sp>
        <p:nvSpPr>
          <p:cNvPr id="7172" name="Rectangle 26"/>
          <p:cNvSpPr>
            <a:spLocks noChangeArrowheads="1"/>
          </p:cNvSpPr>
          <p:nvPr/>
        </p:nvSpPr>
        <p:spPr bwMode="auto">
          <a:xfrm>
            <a:off x="-76200" y="990600"/>
            <a:ext cx="8763000"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p>
            <a:pPr marL="693738" lvl="1" indent="-457200" algn="just">
              <a:spcBef>
                <a:spcPts val="600"/>
              </a:spcBef>
              <a:spcAft>
                <a:spcPts val="600"/>
              </a:spcAft>
              <a:buFont typeface="Wingdings" pitchFamily="2" charset="2"/>
              <a:buChar char="Ø"/>
              <a:tabLst>
                <a:tab pos="914400" algn="l"/>
              </a:tabLst>
            </a:pPr>
            <a:r>
              <a:rPr lang="en-US" sz="1700" b="0" i="0">
                <a:latin typeface="Verdana" pitchFamily="34" charset="0"/>
              </a:rPr>
              <a:t>In monoalphabetic substitution, the relationship between a symbol in the plaintext to a symbol in the ciphertext is always one-to-one. </a:t>
            </a:r>
          </a:p>
          <a:p>
            <a:pPr marL="693738" lvl="1" indent="-457200" algn="just">
              <a:spcBef>
                <a:spcPts val="600"/>
              </a:spcBef>
              <a:spcAft>
                <a:spcPts val="600"/>
              </a:spcAft>
              <a:buFont typeface="Wingdings" pitchFamily="2" charset="2"/>
              <a:buChar char="Ø"/>
              <a:tabLst>
                <a:tab pos="914400" algn="l"/>
              </a:tabLst>
            </a:pPr>
            <a:r>
              <a:rPr lang="en-US" sz="1700" b="0" i="0">
                <a:latin typeface="Verdana" pitchFamily="34" charset="0"/>
              </a:rPr>
              <a:t>That is, a character or symbol in the plaintext is always changed to the same character or symbol in the ciphertext regardless of its position in the text. </a:t>
            </a:r>
          </a:p>
          <a:p>
            <a:pPr marL="693738" lvl="1" indent="-457200" algn="just">
              <a:spcBef>
                <a:spcPts val="600"/>
              </a:spcBef>
              <a:spcAft>
                <a:spcPts val="600"/>
              </a:spcAft>
              <a:buFont typeface="Wingdings" pitchFamily="2" charset="2"/>
              <a:buChar char="Ø"/>
              <a:tabLst>
                <a:tab pos="914400" algn="l"/>
              </a:tabLst>
            </a:pPr>
            <a:r>
              <a:rPr lang="en-US" sz="1700" b="0" i="0">
                <a:latin typeface="Verdana" pitchFamily="34" charset="0"/>
              </a:rPr>
              <a:t>For example, if letter A in the plaintext is changed to letter D, every letter A is changed to letter D.</a:t>
            </a:r>
          </a:p>
          <a:p>
            <a:pPr marL="693738" lvl="1" indent="-457200" algn="just">
              <a:spcBef>
                <a:spcPts val="600"/>
              </a:spcBef>
              <a:spcAft>
                <a:spcPts val="600"/>
              </a:spcAft>
              <a:buFont typeface="Wingdings" pitchFamily="2" charset="2"/>
              <a:buChar char="Ø"/>
              <a:tabLst>
                <a:tab pos="914400" algn="l"/>
              </a:tabLst>
            </a:pPr>
            <a:r>
              <a:rPr lang="en-US" sz="1700" b="0" i="0">
                <a:latin typeface="Verdana" pitchFamily="34" charset="0"/>
              </a:rPr>
              <a:t>Additive cipher, Caesar cipher, multiplicative cipher, affine cipher etc. are some examples of monoalphabetic ciphers.</a:t>
            </a:r>
          </a:p>
        </p:txBody>
      </p:sp>
      <p:sp>
        <p:nvSpPr>
          <p:cNvPr id="7173"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Traditional Symmetric- Key Ciphers</a:t>
            </a:r>
          </a:p>
        </p:txBody>
      </p:sp>
      <p:sp>
        <p:nvSpPr>
          <p:cNvPr id="7174" name="Rectangle 10"/>
          <p:cNvSpPr>
            <a:spLocks noChangeArrowheads="1"/>
          </p:cNvSpPr>
          <p:nvPr/>
        </p:nvSpPr>
        <p:spPr bwMode="auto">
          <a:xfrm>
            <a:off x="76200" y="4856163"/>
            <a:ext cx="8839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The following shows a plaintext and its corresponding ciphertext. The cipher is probably monoalphabetic because both </a:t>
            </a:r>
            <a:r>
              <a:rPr lang="en-US" sz="1700" b="0">
                <a:latin typeface="Verdana" pitchFamily="34" charset="0"/>
              </a:rPr>
              <a:t>l</a:t>
            </a:r>
            <a:r>
              <a:rPr lang="en-US" sz="1700" b="0" i="0">
                <a:latin typeface="Verdana" pitchFamily="34" charset="0"/>
              </a:rPr>
              <a:t>’s (els) are encrypted as </a:t>
            </a:r>
            <a:r>
              <a:rPr lang="en-US" sz="1700" b="0">
                <a:latin typeface="Verdana" pitchFamily="34" charset="0"/>
              </a:rPr>
              <a:t>O</a:t>
            </a:r>
            <a:r>
              <a:rPr lang="en-US" sz="1700" b="0" i="0">
                <a:latin typeface="Verdana" pitchFamily="34" charset="0"/>
              </a:rPr>
              <a:t>’s.</a:t>
            </a:r>
          </a:p>
        </p:txBody>
      </p:sp>
      <p:sp>
        <p:nvSpPr>
          <p:cNvPr id="7175" name="Text Box 18"/>
          <p:cNvSpPr txBox="1">
            <a:spLocks noChangeArrowheads="1"/>
          </p:cNvSpPr>
          <p:nvPr/>
        </p:nvSpPr>
        <p:spPr bwMode="auto">
          <a:xfrm>
            <a:off x="228600" y="4476750"/>
            <a:ext cx="1314450"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rPr>
              <a:t>Example:</a:t>
            </a:r>
            <a:endParaRPr lang="en-US" sz="1700">
              <a:solidFill>
                <a:schemeClr val="bg1"/>
              </a:solidFill>
              <a:latin typeface="Verdana" pitchFamily="34" charset="0"/>
            </a:endParaRPr>
          </a:p>
        </p:txBody>
      </p:sp>
      <p:graphicFrame>
        <p:nvGraphicFramePr>
          <p:cNvPr id="9" name="Table 8"/>
          <p:cNvGraphicFramePr>
            <a:graphicFrameLocks noGrp="1"/>
          </p:cNvGraphicFramePr>
          <p:nvPr/>
        </p:nvGraphicFramePr>
        <p:xfrm>
          <a:off x="838200" y="5867400"/>
          <a:ext cx="7772400" cy="371475"/>
        </p:xfrm>
        <a:graphic>
          <a:graphicData uri="http://schemas.openxmlformats.org/drawingml/2006/table">
            <a:tbl>
              <a:tblPr firstRow="1" bandRow="1">
                <a:tableStyleId>{5C22544A-7EE6-4342-B048-85BDC9FD1C3A}</a:tableStyleId>
              </a:tblPr>
              <a:tblGrid>
                <a:gridCol w="3886200"/>
                <a:gridCol w="3886200"/>
              </a:tblGrid>
              <a:tr h="371475">
                <a:tc>
                  <a:txBody>
                    <a:bodyPr/>
                    <a:lstStyle/>
                    <a:p>
                      <a:r>
                        <a:rPr lang="en-US" sz="1700" dirty="0" smtClean="0">
                          <a:solidFill>
                            <a:schemeClr val="tx1"/>
                          </a:solidFill>
                          <a:latin typeface="Verdana" pitchFamily="34" charset="0"/>
                          <a:ea typeface="Verdana" pitchFamily="34" charset="0"/>
                          <a:cs typeface="Verdana" pitchFamily="34" charset="0"/>
                        </a:rPr>
                        <a:t>Plaintext: hello</a:t>
                      </a:r>
                      <a:endParaRPr lang="en-US" sz="1700" dirty="0">
                        <a:solidFill>
                          <a:schemeClr val="tx1"/>
                        </a:solidFill>
                        <a:latin typeface="Verdana" pitchFamily="34" charset="0"/>
                        <a:ea typeface="Verdana" pitchFamily="34" charset="0"/>
                        <a:cs typeface="Verdana" pitchFamily="34" charset="0"/>
                      </a:endParaRPr>
                    </a:p>
                  </a:txBody>
                  <a:tcPr marT="45798" marB="45798">
                    <a:solidFill>
                      <a:srgbClr val="D9ECFF"/>
                    </a:solidFill>
                  </a:tcPr>
                </a:tc>
                <a:tc>
                  <a:txBody>
                    <a:bodyPr/>
                    <a:lstStyle/>
                    <a:p>
                      <a:r>
                        <a:rPr lang="en-US" sz="1700" dirty="0" err="1" smtClean="0">
                          <a:solidFill>
                            <a:schemeClr val="tx1"/>
                          </a:solidFill>
                          <a:latin typeface="Verdana" pitchFamily="34" charset="0"/>
                          <a:ea typeface="Verdana" pitchFamily="34" charset="0"/>
                          <a:cs typeface="Verdana" pitchFamily="34" charset="0"/>
                        </a:rPr>
                        <a:t>Ciphertext</a:t>
                      </a:r>
                      <a:r>
                        <a:rPr lang="en-US" sz="1700" dirty="0" smtClean="0">
                          <a:solidFill>
                            <a:schemeClr val="tx1"/>
                          </a:solidFill>
                          <a:latin typeface="Verdana" pitchFamily="34" charset="0"/>
                          <a:ea typeface="Verdana" pitchFamily="34" charset="0"/>
                          <a:cs typeface="Verdana" pitchFamily="34" charset="0"/>
                        </a:rPr>
                        <a:t>: KHOOR</a:t>
                      </a:r>
                      <a:endParaRPr lang="en-US" sz="1700" dirty="0">
                        <a:solidFill>
                          <a:schemeClr val="tx1"/>
                        </a:solidFill>
                        <a:latin typeface="Verdana" pitchFamily="34" charset="0"/>
                        <a:ea typeface="Verdana" pitchFamily="34" charset="0"/>
                        <a:cs typeface="Verdana" pitchFamily="34" charset="0"/>
                      </a:endParaRPr>
                    </a:p>
                  </a:txBody>
                  <a:tcPr marT="45798" marB="45798">
                    <a:solidFill>
                      <a:srgbClr val="D9ECFF"/>
                    </a:solidFill>
                  </a:tcPr>
                </a:tc>
              </a:tr>
            </a:tbl>
          </a:graphicData>
        </a:graphic>
      </p:graphicFrame>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9"/>
          <p:cNvSpPr txBox="1">
            <a:spLocks noChangeArrowheads="1"/>
          </p:cNvSpPr>
          <p:nvPr/>
        </p:nvSpPr>
        <p:spPr bwMode="auto">
          <a:xfrm>
            <a:off x="152400" y="609600"/>
            <a:ext cx="3476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2000" i="0">
                <a:solidFill>
                  <a:srgbClr val="3333FF"/>
                </a:solidFill>
                <a:latin typeface="Verdana" pitchFamily="34" charset="0"/>
              </a:rPr>
              <a:t>Polyalphabetic Ciphers</a:t>
            </a:r>
          </a:p>
        </p:txBody>
      </p:sp>
      <p:sp>
        <p:nvSpPr>
          <p:cNvPr id="8196" name="Rectangle 26"/>
          <p:cNvSpPr>
            <a:spLocks noChangeArrowheads="1"/>
          </p:cNvSpPr>
          <p:nvPr/>
        </p:nvSpPr>
        <p:spPr bwMode="auto">
          <a:xfrm>
            <a:off x="0" y="990600"/>
            <a:ext cx="8534400" cy="327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p>
            <a:pPr marL="693738" lvl="1" indent="-457200" algn="just">
              <a:spcBef>
                <a:spcPts val="300"/>
              </a:spcBef>
              <a:spcAft>
                <a:spcPts val="300"/>
              </a:spcAft>
              <a:buFont typeface="Wingdings" pitchFamily="2" charset="2"/>
              <a:buChar char="Ø"/>
              <a:tabLst>
                <a:tab pos="914400" algn="l"/>
              </a:tabLst>
            </a:pPr>
            <a:r>
              <a:rPr lang="en-US" sz="1700" b="0" i="0">
                <a:latin typeface="Verdana" pitchFamily="34" charset="0"/>
              </a:rPr>
              <a:t>In polyalphabetic substitution, each occurrence of a character may have a different substitute. </a:t>
            </a:r>
          </a:p>
          <a:p>
            <a:pPr marL="693738" lvl="1" indent="-457200" algn="just">
              <a:spcBef>
                <a:spcPts val="300"/>
              </a:spcBef>
              <a:spcAft>
                <a:spcPts val="300"/>
              </a:spcAft>
              <a:buFont typeface="Wingdings" pitchFamily="2" charset="2"/>
              <a:buChar char="Ø"/>
              <a:tabLst>
                <a:tab pos="914400" algn="l"/>
              </a:tabLst>
            </a:pPr>
            <a:r>
              <a:rPr lang="en-US" sz="1700" b="0" i="0">
                <a:latin typeface="Verdana" pitchFamily="34" charset="0"/>
              </a:rPr>
              <a:t>The relationship between a character in the plaintext to a character in the ciphertext is one-to-many. </a:t>
            </a:r>
          </a:p>
          <a:p>
            <a:pPr marL="693738" lvl="1" indent="-457200" algn="just">
              <a:spcBef>
                <a:spcPts val="300"/>
              </a:spcBef>
              <a:spcAft>
                <a:spcPts val="300"/>
              </a:spcAft>
              <a:buFont typeface="Wingdings" pitchFamily="2" charset="2"/>
              <a:buChar char="Ø"/>
              <a:tabLst>
                <a:tab pos="914400" algn="l"/>
              </a:tabLst>
            </a:pPr>
            <a:r>
              <a:rPr lang="en-US" sz="1700" b="0" i="0">
                <a:latin typeface="Verdana" pitchFamily="34" charset="0"/>
              </a:rPr>
              <a:t>For example, if letter “a” could be enciphered as “D” in the beginning of the text, but as “N” at the middle. </a:t>
            </a:r>
          </a:p>
          <a:p>
            <a:pPr marL="693738" lvl="1" indent="-457200" algn="just">
              <a:spcBef>
                <a:spcPts val="300"/>
              </a:spcBef>
              <a:spcAft>
                <a:spcPts val="300"/>
              </a:spcAft>
              <a:buFont typeface="Wingdings" pitchFamily="2" charset="2"/>
              <a:buChar char="Ø"/>
              <a:tabLst>
                <a:tab pos="914400" algn="l"/>
              </a:tabLst>
            </a:pPr>
            <a:r>
              <a:rPr lang="en-US" sz="1700" b="0" i="0">
                <a:latin typeface="Verdana" pitchFamily="34" charset="0"/>
              </a:rPr>
              <a:t>Polyalphabetic ciphers have the advantage of hiding the letter frequency of the undelying language. Eve cannot use the single-letter frequency statistics to break the ciphertext. </a:t>
            </a:r>
          </a:p>
          <a:p>
            <a:pPr marL="693738" lvl="1" indent="-457200" algn="just">
              <a:spcBef>
                <a:spcPts val="300"/>
              </a:spcBef>
              <a:spcAft>
                <a:spcPts val="300"/>
              </a:spcAft>
              <a:buFont typeface="Wingdings" pitchFamily="2" charset="2"/>
              <a:buChar char="Ø"/>
              <a:tabLst>
                <a:tab pos="914400" algn="l"/>
              </a:tabLst>
            </a:pPr>
            <a:r>
              <a:rPr lang="en-US" sz="1700" b="0" i="0">
                <a:solidFill>
                  <a:srgbClr val="FF0000"/>
                </a:solidFill>
                <a:latin typeface="Verdana" pitchFamily="34" charset="0"/>
              </a:rPr>
              <a:t>Autokey</a:t>
            </a:r>
            <a:r>
              <a:rPr lang="en-US" sz="1700" b="0" i="0">
                <a:latin typeface="Verdana" pitchFamily="34" charset="0"/>
              </a:rPr>
              <a:t> cipher, </a:t>
            </a:r>
            <a:r>
              <a:rPr lang="en-US" sz="1700" b="0" i="0">
                <a:solidFill>
                  <a:srgbClr val="FF0000"/>
                </a:solidFill>
                <a:latin typeface="Verdana" pitchFamily="34" charset="0"/>
              </a:rPr>
              <a:t>playfair</a:t>
            </a:r>
            <a:r>
              <a:rPr lang="en-US" sz="1700" b="0" i="0">
                <a:latin typeface="Verdana" pitchFamily="34" charset="0"/>
              </a:rPr>
              <a:t> cipher, </a:t>
            </a:r>
            <a:r>
              <a:rPr lang="en-US" sz="1700" b="0" i="0">
                <a:solidFill>
                  <a:srgbClr val="FF0000"/>
                </a:solidFill>
                <a:latin typeface="Verdana" pitchFamily="34" charset="0"/>
              </a:rPr>
              <a:t>vigenere</a:t>
            </a:r>
            <a:r>
              <a:rPr lang="en-US" sz="1700" b="0" i="0">
                <a:latin typeface="Verdana" pitchFamily="34" charset="0"/>
              </a:rPr>
              <a:t> cipher, </a:t>
            </a:r>
            <a:r>
              <a:rPr lang="en-US" sz="1700" b="0" i="0">
                <a:solidFill>
                  <a:srgbClr val="FF0000"/>
                </a:solidFill>
                <a:latin typeface="Verdana" pitchFamily="34" charset="0"/>
              </a:rPr>
              <a:t>Hill</a:t>
            </a:r>
            <a:r>
              <a:rPr lang="en-US" sz="1700" b="0" i="0">
                <a:latin typeface="Verdana" pitchFamily="34" charset="0"/>
              </a:rPr>
              <a:t> cipher etc. are some examples of polyalphabetic ciphers.</a:t>
            </a:r>
          </a:p>
        </p:txBody>
      </p:sp>
      <p:sp>
        <p:nvSpPr>
          <p:cNvPr id="819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rPr>
              <a:t>Traditional Symmetric- Key Ciphers</a:t>
            </a:r>
          </a:p>
        </p:txBody>
      </p:sp>
      <p:sp>
        <p:nvSpPr>
          <p:cNvPr id="8198" name="Rectangle 21"/>
          <p:cNvSpPr>
            <a:spLocks noChangeArrowheads="1"/>
          </p:cNvSpPr>
          <p:nvPr/>
        </p:nvSpPr>
        <p:spPr bwMode="auto">
          <a:xfrm>
            <a:off x="228600" y="4913313"/>
            <a:ext cx="822960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The following shows a plaintext and its corresponding ciphertext. The cipher is polyalphabetic because each </a:t>
            </a:r>
            <a:r>
              <a:rPr lang="en-US" sz="1700" b="0">
                <a:latin typeface="Verdana" pitchFamily="34" charset="0"/>
              </a:rPr>
              <a:t>l</a:t>
            </a:r>
            <a:r>
              <a:rPr lang="en-US" sz="1700" b="0" i="0">
                <a:latin typeface="Verdana" pitchFamily="34" charset="0"/>
              </a:rPr>
              <a:t> (el) is encrypted by a different character. The first </a:t>
            </a:r>
            <a:r>
              <a:rPr lang="en-US" sz="1700" b="0">
                <a:latin typeface="Verdana" pitchFamily="34" charset="0"/>
              </a:rPr>
              <a:t>l</a:t>
            </a:r>
            <a:r>
              <a:rPr lang="en-US" sz="1700" b="0" i="0">
                <a:latin typeface="Verdana" pitchFamily="34" charset="0"/>
              </a:rPr>
              <a:t> (el) is encrypted as N; the second as Z.</a:t>
            </a:r>
          </a:p>
        </p:txBody>
      </p:sp>
      <p:sp>
        <p:nvSpPr>
          <p:cNvPr id="8199" name="Text Box 22"/>
          <p:cNvSpPr txBox="1">
            <a:spLocks noChangeArrowheads="1"/>
          </p:cNvSpPr>
          <p:nvPr/>
        </p:nvSpPr>
        <p:spPr bwMode="auto">
          <a:xfrm>
            <a:off x="381000" y="4446588"/>
            <a:ext cx="1314450" cy="35401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rPr>
              <a:t>Example:</a:t>
            </a:r>
            <a:endParaRPr lang="en-US" sz="1700">
              <a:solidFill>
                <a:schemeClr val="bg1"/>
              </a:solidFill>
              <a:latin typeface="Verdana" pitchFamily="34" charset="0"/>
            </a:endParaRPr>
          </a:p>
        </p:txBody>
      </p:sp>
      <p:graphicFrame>
        <p:nvGraphicFramePr>
          <p:cNvPr id="8" name="Table 7"/>
          <p:cNvGraphicFramePr>
            <a:graphicFrameLocks noGrp="1"/>
          </p:cNvGraphicFramePr>
          <p:nvPr/>
        </p:nvGraphicFramePr>
        <p:xfrm>
          <a:off x="838200" y="6035675"/>
          <a:ext cx="7772400" cy="371475"/>
        </p:xfrm>
        <a:graphic>
          <a:graphicData uri="http://schemas.openxmlformats.org/drawingml/2006/table">
            <a:tbl>
              <a:tblPr firstRow="1" bandRow="1">
                <a:tableStyleId>{5C22544A-7EE6-4342-B048-85BDC9FD1C3A}</a:tableStyleId>
              </a:tblPr>
              <a:tblGrid>
                <a:gridCol w="3886200"/>
                <a:gridCol w="3886200"/>
              </a:tblGrid>
              <a:tr h="371475">
                <a:tc>
                  <a:txBody>
                    <a:bodyPr/>
                    <a:lstStyle/>
                    <a:p>
                      <a:r>
                        <a:rPr lang="en-US" sz="1700" dirty="0" smtClean="0">
                          <a:solidFill>
                            <a:schemeClr val="tx1"/>
                          </a:solidFill>
                          <a:latin typeface="Verdana" pitchFamily="34" charset="0"/>
                          <a:ea typeface="Verdana" pitchFamily="34" charset="0"/>
                          <a:cs typeface="Verdana" pitchFamily="34" charset="0"/>
                        </a:rPr>
                        <a:t>Plaintext: hello</a:t>
                      </a:r>
                      <a:endParaRPr lang="en-US" sz="1700" dirty="0">
                        <a:solidFill>
                          <a:schemeClr val="tx1"/>
                        </a:solidFill>
                        <a:latin typeface="Verdana" pitchFamily="34" charset="0"/>
                        <a:ea typeface="Verdana" pitchFamily="34" charset="0"/>
                        <a:cs typeface="Verdana" pitchFamily="34" charset="0"/>
                      </a:endParaRPr>
                    </a:p>
                  </a:txBody>
                  <a:tcPr marT="45798" marB="45798">
                    <a:solidFill>
                      <a:srgbClr val="D9ECFF"/>
                    </a:solidFill>
                  </a:tcPr>
                </a:tc>
                <a:tc>
                  <a:txBody>
                    <a:bodyPr/>
                    <a:lstStyle/>
                    <a:p>
                      <a:r>
                        <a:rPr lang="en-US" sz="1700" dirty="0" err="1" smtClean="0">
                          <a:solidFill>
                            <a:schemeClr val="tx1"/>
                          </a:solidFill>
                          <a:latin typeface="Verdana" pitchFamily="34" charset="0"/>
                          <a:ea typeface="Verdana" pitchFamily="34" charset="0"/>
                          <a:cs typeface="Verdana" pitchFamily="34" charset="0"/>
                        </a:rPr>
                        <a:t>Ciphertext</a:t>
                      </a:r>
                      <a:r>
                        <a:rPr lang="en-US" sz="1700" dirty="0" smtClean="0">
                          <a:solidFill>
                            <a:schemeClr val="tx1"/>
                          </a:solidFill>
                          <a:latin typeface="Verdana" pitchFamily="34" charset="0"/>
                          <a:ea typeface="Verdana" pitchFamily="34" charset="0"/>
                          <a:cs typeface="Verdana" pitchFamily="34" charset="0"/>
                        </a:rPr>
                        <a:t>: ABNZF</a:t>
                      </a:r>
                      <a:endParaRPr lang="en-US" sz="1700" dirty="0">
                        <a:solidFill>
                          <a:schemeClr val="tx1"/>
                        </a:solidFill>
                        <a:latin typeface="Verdana" pitchFamily="34" charset="0"/>
                        <a:ea typeface="Verdana" pitchFamily="34" charset="0"/>
                        <a:cs typeface="Verdana" pitchFamily="34" charset="0"/>
                      </a:endParaRPr>
                    </a:p>
                  </a:txBody>
                  <a:tcPr marT="45798" marB="45798">
                    <a:solidFill>
                      <a:srgbClr val="D9ECFF"/>
                    </a:solidFill>
                  </a:tcPr>
                </a:tc>
              </a:tr>
            </a:tbl>
          </a:graphicData>
        </a:graphic>
      </p:graphicFrame>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0"/>
          <p:cNvSpPr>
            <a:spLocks noChangeArrowheads="1"/>
          </p:cNvSpPr>
          <p:nvPr/>
        </p:nvSpPr>
        <p:spPr bwMode="auto">
          <a:xfrm>
            <a:off x="152400" y="609600"/>
            <a:ext cx="8839200" cy="233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65138" indent="-465138" algn="just" eaLnBrk="1" hangingPunct="1">
              <a:spcBef>
                <a:spcPts val="300"/>
              </a:spcBef>
              <a:spcAft>
                <a:spcPts val="300"/>
              </a:spcAft>
              <a:buFont typeface="Wingdings" pitchFamily="2" charset="2"/>
              <a:buChar char="Ø"/>
            </a:pPr>
            <a:r>
              <a:rPr lang="en-US" sz="1700" b="0" i="0">
                <a:latin typeface="Verdana" pitchFamily="34" charset="0"/>
              </a:rPr>
              <a:t>The simplest monoalphabetic cipher is the additive cipher. This cipher is sometimes called a </a:t>
            </a:r>
            <a:r>
              <a:rPr lang="en-US" sz="1700" b="0" i="0">
                <a:solidFill>
                  <a:schemeClr val="hlink"/>
                </a:solidFill>
                <a:latin typeface="Verdana" pitchFamily="34" charset="0"/>
              </a:rPr>
              <a:t>shift cipher</a:t>
            </a:r>
            <a:r>
              <a:rPr lang="en-US" sz="1700" b="0" i="0">
                <a:latin typeface="Verdana" pitchFamily="34" charset="0"/>
              </a:rPr>
              <a:t> and sometimes a </a:t>
            </a:r>
            <a:r>
              <a:rPr lang="en-US" sz="1700" b="0" i="0">
                <a:solidFill>
                  <a:schemeClr val="hlink"/>
                </a:solidFill>
                <a:latin typeface="Verdana" pitchFamily="34" charset="0"/>
              </a:rPr>
              <a:t>Caesar cipher</a:t>
            </a:r>
            <a:r>
              <a:rPr lang="en-US" sz="1700" b="0" i="0">
                <a:latin typeface="Verdana" pitchFamily="34" charset="0"/>
              </a:rPr>
              <a:t>, but the term additive cipher better reveals its mathematical nature. </a:t>
            </a:r>
          </a:p>
          <a:p>
            <a:pPr marL="465138" indent="-465138" algn="just" eaLnBrk="1" hangingPunct="1">
              <a:spcBef>
                <a:spcPts val="300"/>
              </a:spcBef>
              <a:spcAft>
                <a:spcPts val="300"/>
              </a:spcAft>
              <a:buFont typeface="Wingdings" pitchFamily="2" charset="2"/>
              <a:buChar char="Ø"/>
            </a:pPr>
            <a:r>
              <a:rPr lang="en-US" sz="1700" b="0" i="0">
                <a:latin typeface="Verdana" pitchFamily="34" charset="0"/>
              </a:rPr>
              <a:t>Assume that the plaintext consists of lowercase letters (a to z), and that the ciphertext consists of uppercase letters (A to Z).</a:t>
            </a:r>
          </a:p>
          <a:p>
            <a:pPr marL="465138" indent="-465138" algn="just" eaLnBrk="1" hangingPunct="1">
              <a:spcBef>
                <a:spcPts val="300"/>
              </a:spcBef>
              <a:spcAft>
                <a:spcPts val="300"/>
              </a:spcAft>
              <a:buFont typeface="Wingdings" pitchFamily="2" charset="2"/>
              <a:buChar char="Ø"/>
            </a:pPr>
            <a:r>
              <a:rPr lang="en-US" sz="1700" b="0" i="0">
                <a:latin typeface="Verdana" pitchFamily="34" charset="0"/>
              </a:rPr>
              <a:t>To be able to apply mathematical operations on the plaintext and ciphertext, we assign numerical values to each letter as shown in the figure below.</a:t>
            </a:r>
          </a:p>
        </p:txBody>
      </p:sp>
      <p:pic>
        <p:nvPicPr>
          <p:cNvPr id="922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3" y="3048000"/>
            <a:ext cx="73866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 Box 15"/>
          <p:cNvSpPr txBox="1">
            <a:spLocks noChangeArrowheads="1"/>
          </p:cNvSpPr>
          <p:nvPr/>
        </p:nvSpPr>
        <p:spPr bwMode="auto">
          <a:xfrm>
            <a:off x="2189163" y="4114800"/>
            <a:ext cx="49530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folHlink"/>
                </a:solidFill>
                <a:latin typeface="Verdana" pitchFamily="34" charset="0"/>
              </a:rPr>
              <a:t>Figure :  </a:t>
            </a:r>
            <a:r>
              <a:rPr lang="en-US" sz="1700">
                <a:latin typeface="Verdana" pitchFamily="34" charset="0"/>
              </a:rPr>
              <a:t>Plaintext and ciphertext in Z</a:t>
            </a:r>
            <a:r>
              <a:rPr lang="en-US" sz="1700" baseline="-25000">
                <a:latin typeface="Verdana" pitchFamily="34" charset="0"/>
              </a:rPr>
              <a:t>26</a:t>
            </a:r>
          </a:p>
        </p:txBody>
      </p:sp>
      <p:sp>
        <p:nvSpPr>
          <p:cNvPr id="9222" name="Rectangle 10"/>
          <p:cNvSpPr>
            <a:spLocks noChangeArrowheads="1"/>
          </p:cNvSpPr>
          <p:nvPr/>
        </p:nvSpPr>
        <p:spPr bwMode="auto">
          <a:xfrm>
            <a:off x="152400" y="4648200"/>
            <a:ext cx="88392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00050" indent="-400050" algn="just" eaLnBrk="1" hangingPunct="1"/>
            <a:r>
              <a:rPr lang="en-US" sz="1700" i="0">
                <a:solidFill>
                  <a:schemeClr val="hlink"/>
                </a:solidFill>
                <a:latin typeface="Verdana" pitchFamily="34" charset="0"/>
              </a:rPr>
              <a:t>Note:</a:t>
            </a:r>
          </a:p>
          <a:p>
            <a:pPr marL="400050" indent="-400050" algn="just" eaLnBrk="1" hangingPunct="1">
              <a:spcBef>
                <a:spcPts val="200"/>
              </a:spcBef>
              <a:spcAft>
                <a:spcPts val="200"/>
              </a:spcAft>
              <a:buFont typeface="Wingdings" pitchFamily="2" charset="2"/>
              <a:buChar char="Ø"/>
            </a:pPr>
            <a:r>
              <a:rPr lang="en-US" sz="1700" b="0" i="0">
                <a:latin typeface="Verdana" pitchFamily="34" charset="0"/>
              </a:rPr>
              <a:t>Each character (uppercase or lowercase) is assigned an integer in Z</a:t>
            </a:r>
            <a:r>
              <a:rPr lang="en-US" sz="1700" b="0" i="0" baseline="-25000">
                <a:latin typeface="Verdana" pitchFamily="34" charset="0"/>
              </a:rPr>
              <a:t>26</a:t>
            </a:r>
            <a:r>
              <a:rPr lang="en-US" sz="1700" b="0" i="0">
                <a:latin typeface="Verdana" pitchFamily="34" charset="0"/>
              </a:rPr>
              <a:t>. The secret key between Alice and Bob is also an integer in Z</a:t>
            </a:r>
            <a:r>
              <a:rPr lang="en-US" sz="1700" b="0" i="0" baseline="-25000">
                <a:latin typeface="Verdana" pitchFamily="34" charset="0"/>
              </a:rPr>
              <a:t>26</a:t>
            </a:r>
            <a:r>
              <a:rPr lang="en-US" sz="1700" b="0" i="0">
                <a:latin typeface="Verdana" pitchFamily="34" charset="0"/>
              </a:rPr>
              <a:t>. </a:t>
            </a:r>
          </a:p>
          <a:p>
            <a:pPr marL="400050" indent="-400050" algn="just" eaLnBrk="1" hangingPunct="1">
              <a:spcBef>
                <a:spcPts val="200"/>
              </a:spcBef>
              <a:spcAft>
                <a:spcPts val="200"/>
              </a:spcAft>
              <a:buFont typeface="Wingdings" pitchFamily="2" charset="2"/>
              <a:buChar char="Ø"/>
            </a:pPr>
            <a:r>
              <a:rPr lang="en-US" sz="1700" b="0" i="0">
                <a:latin typeface="Verdana" pitchFamily="34" charset="0"/>
              </a:rPr>
              <a:t>For simplicity, lowercase characters are used as plaintext and uppercase characters are used as ciphertext.</a:t>
            </a:r>
          </a:p>
        </p:txBody>
      </p:sp>
      <p:sp>
        <p:nvSpPr>
          <p:cNvPr id="9223"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Additive Cipher</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4"/>
          <p:cNvSpPr txBox="1">
            <a:spLocks noChangeArrowheads="1"/>
          </p:cNvSpPr>
          <p:nvPr/>
        </p:nvSpPr>
        <p:spPr bwMode="auto">
          <a:xfrm>
            <a:off x="2819400" y="5741988"/>
            <a:ext cx="3040063"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folHlink"/>
                </a:solidFill>
                <a:latin typeface="Verdana" pitchFamily="34" charset="0"/>
              </a:rPr>
              <a:t>Figure:  </a:t>
            </a:r>
            <a:r>
              <a:rPr lang="en-US" sz="1700">
                <a:latin typeface="Verdana" pitchFamily="34" charset="0"/>
              </a:rPr>
              <a:t>Additive cipher</a:t>
            </a:r>
          </a:p>
        </p:txBody>
      </p:sp>
      <p:pic>
        <p:nvPicPr>
          <p:cNvPr id="1024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379788"/>
            <a:ext cx="7394575" cy="222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Rectangle 21"/>
          <p:cNvSpPr>
            <a:spLocks noChangeArrowheads="1"/>
          </p:cNvSpPr>
          <p:nvPr/>
        </p:nvSpPr>
        <p:spPr bwMode="auto">
          <a:xfrm>
            <a:off x="304800" y="990600"/>
            <a:ext cx="86868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p>
            <a:pPr marL="457200" indent="-457200" algn="just">
              <a:spcBef>
                <a:spcPts val="400"/>
              </a:spcBef>
              <a:spcAft>
                <a:spcPts val="400"/>
              </a:spcAft>
              <a:buFont typeface="Wingdings" pitchFamily="2" charset="2"/>
              <a:buChar char="Ø"/>
            </a:pPr>
            <a:r>
              <a:rPr lang="en-US" sz="1700" b="0" i="0">
                <a:latin typeface="Verdana" pitchFamily="34" charset="0"/>
              </a:rPr>
              <a:t>When the cipher is additive, the plaintext, ciphertext, and key are integers in Z</a:t>
            </a:r>
            <a:r>
              <a:rPr lang="en-US" sz="1700" b="0" i="0" baseline="-20000">
                <a:latin typeface="Verdana" pitchFamily="34" charset="0"/>
              </a:rPr>
              <a:t>26</a:t>
            </a:r>
            <a:r>
              <a:rPr lang="en-US" sz="1700" b="0" i="0">
                <a:latin typeface="Verdana" pitchFamily="34" charset="0"/>
              </a:rPr>
              <a:t>.</a:t>
            </a:r>
          </a:p>
          <a:p>
            <a:pPr marL="457200" indent="-457200" algn="just">
              <a:spcBef>
                <a:spcPts val="400"/>
              </a:spcBef>
              <a:spcAft>
                <a:spcPts val="400"/>
              </a:spcAft>
              <a:buFont typeface="Wingdings" pitchFamily="2" charset="2"/>
              <a:buChar char="Ø"/>
            </a:pPr>
            <a:r>
              <a:rPr lang="en-US" sz="1700" b="0" i="0">
                <a:latin typeface="Verdana" pitchFamily="34" charset="0"/>
              </a:rPr>
              <a:t>The encryption algorithm adds the key to the plaintext character; the decryption algorithm subtracts the key from the ciphertext character. That is, encryption and decryption are inverse of each other.</a:t>
            </a:r>
          </a:p>
          <a:p>
            <a:pPr marL="457200" indent="-457200" algn="just">
              <a:spcBef>
                <a:spcPts val="400"/>
              </a:spcBef>
              <a:spcAft>
                <a:spcPts val="400"/>
              </a:spcAft>
              <a:buFont typeface="Wingdings" pitchFamily="2" charset="2"/>
              <a:buChar char="Ø"/>
            </a:pPr>
            <a:r>
              <a:rPr lang="en-US" sz="1700" b="0" i="0">
                <a:latin typeface="Verdana" pitchFamily="34" charset="0"/>
              </a:rPr>
              <a:t>Figure below shows the process of additive cipher.</a:t>
            </a:r>
          </a:p>
        </p:txBody>
      </p:sp>
      <p:sp>
        <p:nvSpPr>
          <p:cNvPr id="10246"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Additive Cipher</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0"/>
          <p:cNvSpPr>
            <a:spLocks noChangeArrowheads="1"/>
          </p:cNvSpPr>
          <p:nvPr/>
        </p:nvSpPr>
        <p:spPr bwMode="auto">
          <a:xfrm>
            <a:off x="228600" y="1143000"/>
            <a:ext cx="88392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Use the additive cipher with key = 15 to encrypt the message “hello”.</a:t>
            </a:r>
          </a:p>
        </p:txBody>
      </p:sp>
      <p:sp>
        <p:nvSpPr>
          <p:cNvPr id="11268" name="Text Box 11"/>
          <p:cNvSpPr txBox="1">
            <a:spLocks noChangeArrowheads="1"/>
          </p:cNvSpPr>
          <p:nvPr/>
        </p:nvSpPr>
        <p:spPr bwMode="auto">
          <a:xfrm>
            <a:off x="152400" y="609600"/>
            <a:ext cx="1314450"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rPr>
              <a:t>Example:</a:t>
            </a:r>
            <a:endParaRPr lang="en-US" sz="1700">
              <a:solidFill>
                <a:schemeClr val="bg1"/>
              </a:solidFill>
              <a:latin typeface="Verdana" pitchFamily="34" charset="0"/>
            </a:endParaRPr>
          </a:p>
        </p:txBody>
      </p:sp>
      <p:sp>
        <p:nvSpPr>
          <p:cNvPr id="11269" name="Rectangle 14"/>
          <p:cNvSpPr>
            <a:spLocks noChangeArrowheads="1"/>
          </p:cNvSpPr>
          <p:nvPr/>
        </p:nvSpPr>
        <p:spPr bwMode="auto">
          <a:xfrm>
            <a:off x="152400" y="2606675"/>
            <a:ext cx="88392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We apply the encryption algorithm to the plaintext, character by character:</a:t>
            </a:r>
          </a:p>
        </p:txBody>
      </p:sp>
      <p:sp>
        <p:nvSpPr>
          <p:cNvPr id="1041423" name="Rectangle 15"/>
          <p:cNvSpPr>
            <a:spLocks noChangeArrowheads="1"/>
          </p:cNvSpPr>
          <p:nvPr/>
        </p:nvSpPr>
        <p:spPr bwMode="auto">
          <a:xfrm>
            <a:off x="152400" y="2147888"/>
            <a:ext cx="8229600" cy="354012"/>
          </a:xfrm>
          <a:prstGeom prst="rect">
            <a:avLst/>
          </a:prstGeom>
          <a:noFill/>
          <a:ln w="9525">
            <a:noFill/>
            <a:miter lim="800000"/>
            <a:headEnd/>
            <a:tailEnd/>
          </a:ln>
          <a:effectLst/>
        </p:spPr>
        <p:txBody>
          <a:bodyPr anchor="ctr">
            <a:spAutoFit/>
          </a:bodyPr>
          <a:lstStyle/>
          <a:p>
            <a:pPr algn="just" eaLnBrk="1" hangingPunct="1">
              <a:defRPr/>
            </a:pPr>
            <a:r>
              <a:rPr lang="en-US" sz="1700" i="0" dirty="0">
                <a:solidFill>
                  <a:schemeClr val="hlink"/>
                </a:solidFill>
                <a:effectLst>
                  <a:outerShdw blurRad="38100" dist="38100" dir="2700000" algn="tl">
                    <a:srgbClr val="C0C0C0"/>
                  </a:outerShdw>
                </a:effectLst>
                <a:latin typeface="Verdana" pitchFamily="34" charset="0"/>
                <a:ea typeface="Verdana" pitchFamily="34" charset="0"/>
                <a:cs typeface="Verdana" pitchFamily="34" charset="0"/>
              </a:rPr>
              <a:t>Solution</a:t>
            </a:r>
            <a:endParaRPr lang="en-US" sz="1700" i="0" dirty="0">
              <a:effectLst>
                <a:outerShdw blurRad="38100" dist="38100" dir="2700000" algn="tl">
                  <a:srgbClr val="C0C0C0"/>
                </a:outerShdw>
              </a:effectLst>
              <a:latin typeface="Verdana" pitchFamily="34" charset="0"/>
              <a:ea typeface="Verdana" pitchFamily="34" charset="0"/>
              <a:cs typeface="Verdana" pitchFamily="34" charset="0"/>
            </a:endParaRPr>
          </a:p>
        </p:txBody>
      </p:sp>
      <p:pic>
        <p:nvPicPr>
          <p:cNvPr id="11271"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3048000"/>
            <a:ext cx="807085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Rectangle 14"/>
          <p:cNvSpPr>
            <a:spLocks noChangeArrowheads="1"/>
          </p:cNvSpPr>
          <p:nvPr/>
        </p:nvSpPr>
        <p:spPr bwMode="auto">
          <a:xfrm>
            <a:off x="304800" y="4800600"/>
            <a:ext cx="883920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spcBef>
                <a:spcPts val="400"/>
              </a:spcBef>
              <a:spcAft>
                <a:spcPts val="400"/>
              </a:spcAft>
              <a:buFont typeface="Wingdings" pitchFamily="2" charset="2"/>
              <a:buChar char="Ø"/>
            </a:pPr>
            <a:r>
              <a:rPr lang="en-US" sz="1700" b="0" i="0">
                <a:latin typeface="Verdana" pitchFamily="34" charset="0"/>
              </a:rPr>
              <a:t>The result is ‘WTAAD’.</a:t>
            </a:r>
          </a:p>
          <a:p>
            <a:pPr marL="457200" indent="-457200" algn="just">
              <a:spcBef>
                <a:spcPts val="400"/>
              </a:spcBef>
              <a:spcAft>
                <a:spcPts val="400"/>
              </a:spcAft>
              <a:buFont typeface="Wingdings" pitchFamily="2" charset="2"/>
              <a:buChar char="Ø"/>
            </a:pPr>
            <a:r>
              <a:rPr lang="en-US" sz="1700" b="0" i="0">
                <a:latin typeface="Verdana" pitchFamily="34" charset="0"/>
              </a:rPr>
              <a:t>Note that two instances of the same plaintext character (</a:t>
            </a:r>
            <a:r>
              <a:rPr lang="en-US" sz="1700" b="0">
                <a:latin typeface="Verdana" pitchFamily="34" charset="0"/>
              </a:rPr>
              <a:t>l</a:t>
            </a:r>
            <a:r>
              <a:rPr lang="en-US" sz="1700" b="0" i="0">
                <a:latin typeface="Verdana" pitchFamily="34" charset="0"/>
              </a:rPr>
              <a:t>) are encrypted as the same character (</a:t>
            </a:r>
            <a:r>
              <a:rPr lang="en-US" sz="1700" b="0">
                <a:latin typeface="Verdana" pitchFamily="34" charset="0"/>
              </a:rPr>
              <a:t>A</a:t>
            </a:r>
            <a:r>
              <a:rPr lang="en-US" sz="1700" b="0" i="0">
                <a:latin typeface="Verdana" pitchFamily="34" charset="0"/>
              </a:rPr>
              <a:t>). </a:t>
            </a:r>
            <a:r>
              <a:rPr lang="en-US" sz="1700" b="0" i="0">
                <a:solidFill>
                  <a:srgbClr val="FF0000"/>
                </a:solidFill>
                <a:latin typeface="Verdana" pitchFamily="34" charset="0"/>
              </a:rPr>
              <a:t>Hence</a:t>
            </a:r>
            <a:r>
              <a:rPr lang="en-US" sz="1700" b="0" i="0">
                <a:latin typeface="Verdana" pitchFamily="34" charset="0"/>
              </a:rPr>
              <a:t> additive cipher is monoalphabetic.</a:t>
            </a:r>
          </a:p>
        </p:txBody>
      </p:sp>
      <p:sp>
        <p:nvSpPr>
          <p:cNvPr id="11273"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Additive Cipher</a:t>
            </a:r>
          </a:p>
        </p:txBody>
      </p:sp>
      <p:sp>
        <p:nvSpPr>
          <p:cNvPr id="2" name="Slide Number Placeholder 1"/>
          <p:cNvSpPr>
            <a:spLocks noGrp="1"/>
          </p:cNvSpPr>
          <p:nvPr>
            <p:ph type="sldNum" sz="quarter" idx="10"/>
          </p:nvPr>
        </p:nvSpPr>
        <p:spPr/>
        <p:txBody>
          <a:bodyPr/>
          <a:lstStyle/>
          <a:p>
            <a:pPr>
              <a:defRPr/>
            </a:pPr>
            <a:r>
              <a:rPr lang="en-US" smtClean="0">
                <a:solidFill>
                  <a:srgbClr val="FF00FF"/>
                </a:solidFill>
              </a:rPr>
              <a:t>Slide- </a:t>
            </a:r>
            <a:r>
              <a:rPr lang="en-US" smtClean="0"/>
              <a:t>.</a:t>
            </a:r>
            <a:fld id="{FFE56F53-CF95-471A-9787-5BE75D9D5C45}" type="slidenum">
              <a:rPr lang="en-US" smtClean="0"/>
              <a:pPr>
                <a:defRPr/>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6235</TotalTime>
  <Words>4037</Words>
  <Application>Microsoft Office PowerPoint</Application>
  <PresentationFormat>On-screen Show (4:3)</PresentationFormat>
  <Paragraphs>529</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Arial Black</vt:lpstr>
      <vt:lpstr>Tahoma</vt:lpstr>
      <vt:lpstr>Times New Roman</vt:lpstr>
      <vt:lpstr>Verdana</vt:lpstr>
      <vt:lpstr>Wingdings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Microsoft account</cp:lastModifiedBy>
  <cp:revision>726</cp:revision>
  <dcterms:created xsi:type="dcterms:W3CDTF">2000-01-15T04:50:39Z</dcterms:created>
  <dcterms:modified xsi:type="dcterms:W3CDTF">2023-11-26T16:45:11Z</dcterms:modified>
</cp:coreProperties>
</file>