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
  </p:notesMasterIdLst>
  <p:sldIdLst>
    <p:sldId id="916" r:id="rId2"/>
    <p:sldId id="903" r:id="rId3"/>
    <p:sldId id="872" r:id="rId4"/>
    <p:sldId id="909" r:id="rId5"/>
    <p:sldId id="843" r:id="rId6"/>
    <p:sldId id="873" r:id="rId7"/>
    <p:sldId id="874" r:id="rId8"/>
    <p:sldId id="845" r:id="rId9"/>
    <p:sldId id="875" r:id="rId10"/>
    <p:sldId id="876" r:id="rId11"/>
    <p:sldId id="877" r:id="rId12"/>
    <p:sldId id="878" r:id="rId13"/>
    <p:sldId id="849" r:id="rId14"/>
    <p:sldId id="905" r:id="rId15"/>
    <p:sldId id="851" r:id="rId16"/>
    <p:sldId id="853" r:id="rId17"/>
    <p:sldId id="911" r:id="rId18"/>
    <p:sldId id="912" r:id="rId19"/>
    <p:sldId id="913" r:id="rId20"/>
    <p:sldId id="914" r:id="rId21"/>
    <p:sldId id="915" r:id="rId22"/>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FF"/>
    <a:srgbClr val="FFCCFF"/>
    <a:srgbClr val="D9ECFF"/>
    <a:srgbClr val="00CC00"/>
    <a:srgbClr val="66FF33"/>
    <a:srgbClr val="FF00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4712" autoAdjust="0"/>
  </p:normalViewPr>
  <p:slideViewPr>
    <p:cSldViewPr>
      <p:cViewPr varScale="1">
        <p:scale>
          <a:sx n="80" d="100"/>
          <a:sy n="80" d="100"/>
        </p:scale>
        <p:origin x="162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fld id="{C317B44C-B544-4E2C-BF4F-8C41A3AABBA4}" type="slidenum">
              <a:rPr lang="en-US"/>
              <a:pPr/>
              <a:t>‹#›</a:t>
            </a:fld>
            <a:endParaRPr lang="en-US"/>
          </a:p>
        </p:txBody>
      </p:sp>
    </p:spTree>
    <p:extLst>
      <p:ext uri="{BB962C8B-B14F-4D97-AF65-F5344CB8AC3E}">
        <p14:creationId xmlns:p14="http://schemas.microsoft.com/office/powerpoint/2010/main" val="319243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2080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07CC704-73D7-427C-80AC-3D5CEF72A625}" type="slidenum">
              <a:rPr lang="en-US" b="0" i="0"/>
              <a:pPr/>
              <a:t>11</a:t>
            </a:fld>
            <a:endParaRPr lang="en-US" b="0" i="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22321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6DAFA2E-8454-4D6E-B15F-98DD8D83817E}" type="slidenum">
              <a:rPr lang="en-US" b="0" i="0"/>
              <a:pPr/>
              <a:t>12</a:t>
            </a:fld>
            <a:endParaRPr lang="en-US" b="0" i="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78404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4156B63-8CC6-4A7A-8092-67DDDD7DEF0B}" type="slidenum">
              <a:rPr lang="en-US" b="0" i="0"/>
              <a:pPr/>
              <a:t>13</a:t>
            </a:fld>
            <a:endParaRPr lang="en-US" b="0" i="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4934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A742A0AB-B345-4AA7-897C-CC3656C15FAB}" type="slidenum">
              <a:rPr lang="en-US" sz="1200" b="0"/>
              <a:pPr algn="r" eaLnBrk="1" hangingPunct="1"/>
              <a:t>14</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2695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4D611C5-CF56-4EA3-9634-6A705DA0EF9E}" type="slidenum">
              <a:rPr lang="en-US" b="0" i="0"/>
              <a:pPr/>
              <a:t>15</a:t>
            </a:fld>
            <a:endParaRPr lang="en-US" b="0" i="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0749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007D9E1-0E01-4429-BB58-752B4DC16E82}" type="slidenum">
              <a:rPr lang="en-US" b="0" i="0"/>
              <a:pPr/>
              <a:t>16</a:t>
            </a:fld>
            <a:endParaRPr lang="en-US" b="0" i="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6865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F3A1BDA-7DAD-4EC4-82C8-643172A2B177}" type="slidenum">
              <a:rPr lang="en-US" b="0" i="0" smtClean="0"/>
              <a:pPr/>
              <a:t>17</a:t>
            </a:fld>
            <a:endParaRPr lang="en-US" b="0" i="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98712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2DEE107A-902C-4363-B4CF-186FBE96DACE}" type="slidenum">
              <a:rPr lang="en-US" sz="1200" b="0"/>
              <a:pPr algn="r" eaLnBrk="1" hangingPunct="1"/>
              <a:t>18</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8023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BD13B74-EE01-4EB0-898A-A07D2D6B725B}" type="slidenum">
              <a:rPr lang="en-US" b="0" i="0" smtClean="0"/>
              <a:pPr/>
              <a:t>19</a:t>
            </a:fld>
            <a:endParaRPr lang="en-US" b="0" i="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84117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3137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E74FBFE2-B185-4E8C-B561-756220261BCE}" type="slidenum">
              <a:rPr lang="en-US" sz="1200" b="0" i="0"/>
              <a:pPr algn="r" eaLnBrk="1" hangingPunct="1"/>
              <a:t>2</a:t>
            </a:fld>
            <a:endParaRPr lang="en-US" sz="1200" b="0" i="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83193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22551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F495BD2-2379-4128-9DE0-CABCE36E4214}" type="slidenum">
              <a:rPr lang="en-US" b="0" i="0"/>
              <a:pPr/>
              <a:t>3</a:t>
            </a:fld>
            <a:endParaRPr lang="en-US" b="0" i="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61692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DA361C1-BBE2-4953-AA79-6C8359AAB90C}" type="slidenum">
              <a:rPr lang="en-US" b="0" i="0"/>
              <a:pPr/>
              <a:t>5</a:t>
            </a:fld>
            <a:endParaRPr lang="en-US" b="0" i="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3728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2B85628-937A-4377-9454-6DC782B16A46}" type="slidenum">
              <a:rPr lang="en-US" b="0" i="0"/>
              <a:pPr/>
              <a:t>6</a:t>
            </a:fld>
            <a:endParaRPr lang="en-US" b="0" i="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323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9A78896-5DF6-4041-83E5-12703FF03EDB}" type="slidenum">
              <a:rPr lang="en-US" b="0" i="0"/>
              <a:pPr/>
              <a:t>7</a:t>
            </a:fld>
            <a:endParaRPr lang="en-US" b="0" i="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5954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AEF602C-8334-4FB3-ACE0-07EFA006D4EB}" type="slidenum">
              <a:rPr lang="en-US" b="0" i="0"/>
              <a:pPr/>
              <a:t>8</a:t>
            </a:fld>
            <a:endParaRPr lang="en-US" b="0" i="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2614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B3E599C-888E-4E23-838A-56605D72DF1E}" type="slidenum">
              <a:rPr lang="en-US" b="0" i="0"/>
              <a:pPr/>
              <a:t>9</a:t>
            </a:fld>
            <a:endParaRPr lang="en-US" b="0" i="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8352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A3BB007-AD14-42B9-B27A-3753F4ECB429}" type="slidenum">
              <a:rPr lang="en-US" b="0" i="0"/>
              <a:pPr/>
              <a:t>10</a:t>
            </a:fld>
            <a:endParaRPr lang="en-US" b="0" i="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5819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14" name="Text Box 17"/>
          <p:cNvSpPr txBox="1">
            <a:spLocks noChangeArrowheads="1"/>
          </p:cNvSpPr>
          <p:nvPr/>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spcBef>
                <a:spcPct val="50000"/>
              </a:spcBef>
              <a:defRPr/>
            </a:pPr>
            <a:r>
              <a:rPr lang="en-US" altLang="en-US" sz="1400" b="0" i="0" smtClean="0">
                <a:latin typeface="McGrawHill-Italic" pitchFamily="2" charset="0"/>
              </a:rPr>
              <a:t>McGraw-Hill</a:t>
            </a:r>
            <a:endParaRPr lang="en-US" altLang="en-US" sz="2400" b="0" i="0" smtClean="0"/>
          </a:p>
        </p:txBody>
      </p:sp>
      <p:sp>
        <p:nvSpPr>
          <p:cNvPr id="15" name="Text Box 18"/>
          <p:cNvSpPr txBox="1">
            <a:spLocks noChangeArrowheads="1"/>
          </p:cNvSpPr>
          <p:nvPr/>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smtClean="0">
                <a:latin typeface="McGrawHill-Italic" pitchFamily="2" charset="0"/>
              </a:rPr>
              <a:t>The McGraw-Hill Companies, Inc., 2000</a:t>
            </a:r>
            <a:endParaRPr lang="en-US" altLang="en-US" sz="2400" b="0" i="0" smtClean="0"/>
          </a:p>
        </p:txBody>
      </p:sp>
      <p:sp>
        <p:nvSpPr>
          <p:cNvPr id="16" name="TextBox 15"/>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8" name="Date Placeholder 17"/>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19" name="Footer Placeholder 18"/>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20" name="Rectangle 19"/>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defRPr>
            </a:lvl1pPr>
          </a:lstStyle>
          <a:p>
            <a:fld id="{62F0A9C6-20B3-40B9-A1F1-D1EA92449F00}" type="slidenum">
              <a:rPr lang="en-US"/>
              <a:pPr/>
              <a:t>‹#›</a:t>
            </a:fld>
            <a:endParaRPr lang="en-US"/>
          </a:p>
        </p:txBody>
      </p:sp>
    </p:spTree>
    <p:extLst>
      <p:ext uri="{BB962C8B-B14F-4D97-AF65-F5344CB8AC3E}">
        <p14:creationId xmlns:p14="http://schemas.microsoft.com/office/powerpoint/2010/main" val="189986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5" name="TextBox 4"/>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r>
              <a:rPr lang="en-US"/>
              <a:t>2.</a:t>
            </a:r>
            <a:fld id="{544FBB09-02FD-483A-A3C4-880F8AEAEA7A}" type="slidenum">
              <a:rPr lang="en-US"/>
              <a:pPr/>
              <a:t>‹#›</a:t>
            </a:fld>
            <a:endParaRPr lang="en-US"/>
          </a:p>
        </p:txBody>
      </p:sp>
    </p:spTree>
    <p:extLst>
      <p:ext uri="{BB962C8B-B14F-4D97-AF65-F5344CB8AC3E}">
        <p14:creationId xmlns:p14="http://schemas.microsoft.com/office/powerpoint/2010/main" val="122894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5" name="TextBox 4"/>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r>
              <a:rPr lang="en-US"/>
              <a:t>2.</a:t>
            </a:r>
            <a:fld id="{84B2C021-6650-45B9-82FD-03DA83AC6D5F}" type="slidenum">
              <a:rPr lang="en-US"/>
              <a:pPr/>
              <a:t>‹#›</a:t>
            </a:fld>
            <a:endParaRPr lang="en-US"/>
          </a:p>
        </p:txBody>
      </p:sp>
    </p:spTree>
    <p:extLst>
      <p:ext uri="{BB962C8B-B14F-4D97-AF65-F5344CB8AC3E}">
        <p14:creationId xmlns:p14="http://schemas.microsoft.com/office/powerpoint/2010/main" val="122770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r>
              <a:rPr lang="en-US"/>
              <a:t>2.</a:t>
            </a:r>
            <a:fld id="{57B3EB9D-F408-4AF7-B799-6788EBF9527D}" type="slidenum">
              <a:rPr lang="en-US"/>
              <a:pPr/>
              <a:t>‹#›</a:t>
            </a:fld>
            <a:endParaRPr lang="en-US"/>
          </a:p>
        </p:txBody>
      </p:sp>
    </p:spTree>
    <p:extLst>
      <p:ext uri="{BB962C8B-B14F-4D97-AF65-F5344CB8AC3E}">
        <p14:creationId xmlns:p14="http://schemas.microsoft.com/office/powerpoint/2010/main" val="206353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13"/>
          <p:cNvSpPr>
            <a:spLocks noGrp="1" noChangeArrowheads="1"/>
          </p:cNvSpPr>
          <p:nvPr>
            <p:ph type="sldNum" sz="quarter" idx="10"/>
          </p:nvPr>
        </p:nvSpPr>
        <p:spPr/>
        <p:txBody>
          <a:bodyPr/>
          <a:lstStyle>
            <a:lvl1pPr>
              <a:defRPr/>
            </a:lvl1pPr>
          </a:lstStyle>
          <a:p>
            <a:r>
              <a:rPr lang="en-US"/>
              <a:t>2.</a:t>
            </a:r>
            <a:fld id="{D6399973-B3A9-4B7A-86FB-6B91D620C88F}" type="slidenum">
              <a:rPr lang="en-US"/>
              <a:pPr/>
              <a:t>‹#›</a:t>
            </a:fld>
            <a:endParaRPr lang="en-US"/>
          </a:p>
        </p:txBody>
      </p:sp>
    </p:spTree>
    <p:extLst>
      <p:ext uri="{BB962C8B-B14F-4D97-AF65-F5344CB8AC3E}">
        <p14:creationId xmlns:p14="http://schemas.microsoft.com/office/powerpoint/2010/main" val="373656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p:txBody>
          <a:bodyPr/>
          <a:lstStyle>
            <a:lvl1pPr>
              <a:defRPr/>
            </a:lvl1pPr>
          </a:lstStyle>
          <a:p>
            <a:r>
              <a:rPr lang="en-US"/>
              <a:t>2.</a:t>
            </a:r>
            <a:fld id="{2989B6B8-A2CC-4323-8179-2179FAAFE08F}" type="slidenum">
              <a:rPr lang="en-US"/>
              <a:pPr/>
              <a:t>‹#›</a:t>
            </a:fld>
            <a:endParaRPr lang="en-US"/>
          </a:p>
        </p:txBody>
      </p:sp>
    </p:spTree>
    <p:extLst>
      <p:ext uri="{BB962C8B-B14F-4D97-AF65-F5344CB8AC3E}">
        <p14:creationId xmlns:p14="http://schemas.microsoft.com/office/powerpoint/2010/main" val="179852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13"/>
          <p:cNvSpPr>
            <a:spLocks noGrp="1" noChangeArrowheads="1"/>
          </p:cNvSpPr>
          <p:nvPr>
            <p:ph type="sldNum" sz="quarter" idx="10"/>
          </p:nvPr>
        </p:nvSpPr>
        <p:spPr/>
        <p:txBody>
          <a:bodyPr/>
          <a:lstStyle>
            <a:lvl1pPr>
              <a:defRPr/>
            </a:lvl1pPr>
          </a:lstStyle>
          <a:p>
            <a:r>
              <a:rPr lang="en-US"/>
              <a:t>2.</a:t>
            </a:r>
            <a:fld id="{8B19283A-F63B-4F04-A9A6-E6B009697963}" type="slidenum">
              <a:rPr lang="en-US"/>
              <a:pPr/>
              <a:t>‹#›</a:t>
            </a:fld>
            <a:endParaRPr lang="en-US"/>
          </a:p>
        </p:txBody>
      </p:sp>
      <p:sp>
        <p:nvSpPr>
          <p:cNvPr id="10" name="TextBox 9"/>
          <p:cNvSpPr txBox="1"/>
          <p:nvPr userDrawn="1"/>
        </p:nvSpPr>
        <p:spPr>
          <a:xfrm>
            <a:off x="8832724" y="3048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t>: K M Akkas Ali, </a:t>
            </a:r>
            <a:r>
              <a:rPr lang="en-US" sz="1200" i="0" dirty="0" smtClean="0">
                <a:solidFill>
                  <a:srgbClr val="3333FF"/>
                </a:solidFill>
              </a:rPr>
              <a:t>Professor</a:t>
            </a:r>
            <a:r>
              <a:rPr lang="en-US" sz="1200" i="0" dirty="0"/>
              <a:t>, </a:t>
            </a:r>
            <a:r>
              <a:rPr lang="en-US" sz="1200" i="0" dirty="0">
                <a:solidFill>
                  <a:srgbClr val="FF3300"/>
                </a:solidFill>
              </a:rPr>
              <a:t>IIT, JU</a:t>
            </a:r>
          </a:p>
        </p:txBody>
      </p:sp>
    </p:spTree>
    <p:extLst>
      <p:ext uri="{BB962C8B-B14F-4D97-AF65-F5344CB8AC3E}">
        <p14:creationId xmlns:p14="http://schemas.microsoft.com/office/powerpoint/2010/main" val="208338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4" name="TextBox 3"/>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5" name="Rectangle 13"/>
          <p:cNvSpPr>
            <a:spLocks noGrp="1" noChangeArrowheads="1"/>
          </p:cNvSpPr>
          <p:nvPr>
            <p:ph type="sldNum" sz="quarter" idx="10"/>
          </p:nvPr>
        </p:nvSpPr>
        <p:spPr/>
        <p:txBody>
          <a:bodyPr/>
          <a:lstStyle>
            <a:lvl1pPr>
              <a:defRPr/>
            </a:lvl1pPr>
          </a:lstStyle>
          <a:p>
            <a:r>
              <a:rPr lang="en-US"/>
              <a:t>2.</a:t>
            </a:r>
            <a:fld id="{2AA7D2A7-4D86-476F-9E7A-95A5E8A5605E}" type="slidenum">
              <a:rPr lang="en-US"/>
              <a:pPr/>
              <a:t>‹#›</a:t>
            </a:fld>
            <a:endParaRPr lang="en-US"/>
          </a:p>
        </p:txBody>
      </p:sp>
    </p:spTree>
    <p:extLst>
      <p:ext uri="{BB962C8B-B14F-4D97-AF65-F5344CB8AC3E}">
        <p14:creationId xmlns:p14="http://schemas.microsoft.com/office/powerpoint/2010/main" val="84573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4" name="Rectangle 13"/>
          <p:cNvSpPr>
            <a:spLocks noGrp="1" noChangeArrowheads="1"/>
          </p:cNvSpPr>
          <p:nvPr>
            <p:ph type="sldNum" sz="quarter" idx="10"/>
          </p:nvPr>
        </p:nvSpPr>
        <p:spPr/>
        <p:txBody>
          <a:bodyPr/>
          <a:lstStyle>
            <a:lvl1pPr>
              <a:defRPr/>
            </a:lvl1pPr>
          </a:lstStyle>
          <a:p>
            <a:r>
              <a:rPr lang="en-US" dirty="0" smtClean="0">
                <a:solidFill>
                  <a:srgbClr val="3333FF"/>
                </a:solidFill>
              </a:rPr>
              <a:t>Slide-</a:t>
            </a:r>
            <a:r>
              <a:rPr lang="en-US" dirty="0" smtClean="0"/>
              <a:t> </a:t>
            </a:r>
            <a:fld id="{6F656BB7-661F-4034-85CC-16C44C913072}" type="slidenum">
              <a:rPr lang="en-US" smtClean="0">
                <a:solidFill>
                  <a:srgbClr val="FF0000"/>
                </a:solidFill>
              </a:rPr>
              <a:pPr/>
              <a:t>‹#›</a:t>
            </a:fld>
            <a:endParaRPr lang="en-US" dirty="0">
              <a:solidFill>
                <a:srgbClr val="FF0000"/>
              </a:solidFill>
            </a:endParaRPr>
          </a:p>
        </p:txBody>
      </p:sp>
      <p:sp>
        <p:nvSpPr>
          <p:cNvPr id="5" name="TextBox 4"/>
          <p:cNvSpPr txBox="1"/>
          <p:nvPr userDrawn="1"/>
        </p:nvSpPr>
        <p:spPr>
          <a:xfrm>
            <a:off x="8832724" y="3048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t>: K M Akkas Ali, </a:t>
            </a:r>
            <a:r>
              <a:rPr lang="en-US" sz="1200" i="0" dirty="0" smtClean="0">
                <a:solidFill>
                  <a:srgbClr val="3333FF"/>
                </a:solidFill>
              </a:rPr>
              <a:t>Professor</a:t>
            </a:r>
            <a:r>
              <a:rPr lang="en-US" sz="1200" i="0" dirty="0"/>
              <a:t>, </a:t>
            </a:r>
            <a:r>
              <a:rPr lang="en-US" sz="1200" i="0" dirty="0">
                <a:solidFill>
                  <a:srgbClr val="FF3300"/>
                </a:solidFill>
              </a:rPr>
              <a:t>IIT, JU</a:t>
            </a:r>
          </a:p>
        </p:txBody>
      </p:sp>
    </p:spTree>
    <p:extLst>
      <p:ext uri="{BB962C8B-B14F-4D97-AF65-F5344CB8AC3E}">
        <p14:creationId xmlns:p14="http://schemas.microsoft.com/office/powerpoint/2010/main" val="4487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6" name="TextBox 5"/>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lvl1pPr>
          </a:lstStyle>
          <a:p>
            <a:r>
              <a:rPr lang="en-US"/>
              <a:t>2.</a:t>
            </a:r>
            <a:fld id="{76A225CF-AA90-4042-A61D-F9D28976C592}" type="slidenum">
              <a:rPr lang="en-US"/>
              <a:pPr/>
              <a:t>‹#›</a:t>
            </a:fld>
            <a:endParaRPr lang="en-US"/>
          </a:p>
        </p:txBody>
      </p:sp>
    </p:spTree>
    <p:extLst>
      <p:ext uri="{BB962C8B-B14F-4D97-AF65-F5344CB8AC3E}">
        <p14:creationId xmlns:p14="http://schemas.microsoft.com/office/powerpoint/2010/main" val="249557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6" name="TextBox 5"/>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lvl1pPr>
          </a:lstStyle>
          <a:p>
            <a:r>
              <a:rPr lang="en-US"/>
              <a:t>2.</a:t>
            </a:r>
            <a:fld id="{36CA38C8-5B42-4C50-9E51-BFFDAADC8901}" type="slidenum">
              <a:rPr lang="en-US"/>
              <a:pPr/>
              <a:t>‹#›</a:t>
            </a:fld>
            <a:endParaRPr lang="en-US"/>
          </a:p>
        </p:txBody>
      </p:sp>
    </p:spTree>
    <p:extLst>
      <p:ext uri="{BB962C8B-B14F-4D97-AF65-F5344CB8AC3E}">
        <p14:creationId xmlns:p14="http://schemas.microsoft.com/office/powerpoint/2010/main" val="348603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r>
              <a:rPr lang="en-US"/>
              <a:t>2.</a:t>
            </a:r>
            <a:fld id="{8709C09B-F39C-4AA0-96A3-60BCD09EEC5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329"/>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76200" y="2821169"/>
            <a:ext cx="93390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ICT-4257: </a:t>
            </a:r>
            <a:r>
              <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Cryptography and Network </a:t>
            </a: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Security</a:t>
            </a:r>
            <a:endPar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rPr>
              <a:t>4th Year 2nd Semester of </a:t>
            </a:r>
            <a:r>
              <a:rPr lang="en-US" sz="2000" i="0" dirty="0" err="1">
                <a:ln>
                  <a:solidFill>
                    <a:sysClr val="windowText" lastClr="000000"/>
                  </a:solidFill>
                </a:ln>
                <a:latin typeface="Arial Black" panose="020B0A04020102020204" pitchFamily="34" charset="0"/>
              </a:rPr>
              <a:t>B.Sc</a:t>
            </a:r>
            <a:r>
              <a:rPr lang="en-US" sz="2000" i="0" dirty="0">
                <a:ln>
                  <a:solidFill>
                    <a:sysClr val="windowText" lastClr="000000"/>
                  </a:solidFill>
                </a:ln>
                <a:latin typeface="Arial Black" panose="020B0A04020102020204" pitchFamily="34" charset="0"/>
              </a:rPr>
              <a:t> (Honors) in </a:t>
            </a:r>
            <a:r>
              <a:rPr lang="en-US" sz="2000" i="0" dirty="0" smtClean="0">
                <a:ln>
                  <a:solidFill>
                    <a:srgbClr val="FF0000"/>
                  </a:solidFill>
                </a:ln>
                <a:solidFill>
                  <a:srgbClr val="FF0000"/>
                </a:solidFill>
                <a:latin typeface="Arial Black" panose="020B0A04020102020204" pitchFamily="34" charset="0"/>
              </a:rPr>
              <a:t>ICT</a:t>
            </a:r>
            <a:endParaRPr lang="en-US" sz="2000" i="0" dirty="0">
              <a:ln>
                <a:solidFill>
                  <a:srgbClr val="FF00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914400" y="4086407"/>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04</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sz="3200" i="0" dirty="0">
                <a:ln>
                  <a:solidFill>
                    <a:srgbClr val="00CC00"/>
                  </a:solidFill>
                </a:ln>
                <a:solidFill>
                  <a:srgbClr val="FF0000"/>
                </a:solidFill>
                <a:latin typeface="Arial" panose="020B0604020202020204" pitchFamily="34" charset="0"/>
              </a:rPr>
              <a:t>Traditional Transposition Ciphers</a:t>
            </a:r>
            <a:endParaRPr lang="en-US" sz="3200" i="0" dirty="0">
              <a:ln>
                <a:solidFill>
                  <a:srgbClr val="00CC00"/>
                </a:solidFill>
              </a:ln>
              <a:solidFill>
                <a:srgbClr val="FF0000"/>
              </a:solidFill>
              <a:latin typeface="Arial" panose="020B0604020202020204" pitchFamily="34" charset="0"/>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35438" y="5305650"/>
            <a:ext cx="5638800" cy="1477328"/>
          </a:xfrm>
          <a:prstGeom prst="rect">
            <a:avLst/>
          </a:prstGeom>
          <a:noFill/>
          <a:ln w="9525">
            <a:noFill/>
            <a:miter lim="800000"/>
            <a:headEnd/>
            <a:tailEnd/>
          </a:ln>
        </p:spPr>
        <p:txBody>
          <a:bodyPr>
            <a:spAutoFit/>
          </a:bodyPr>
          <a:lstStyle/>
          <a:p>
            <a:pPr>
              <a:defRPr/>
            </a:pPr>
            <a:r>
              <a:rPr lang="en-US" sz="2000" b="1" i="0" dirty="0">
                <a:ln>
                  <a:solidFill>
                    <a:srgbClr val="6600FF"/>
                  </a:solidFill>
                </a:ln>
                <a:solidFill>
                  <a:srgbClr val="FF0000"/>
                </a:solidFill>
                <a:latin typeface="Arial" charset="0"/>
              </a:rPr>
              <a:t>Prepared by:</a:t>
            </a:r>
          </a:p>
          <a:p>
            <a:pPr marL="457200">
              <a:defRPr/>
            </a:pPr>
            <a:r>
              <a:rPr lang="en-US" sz="2000" b="1" dirty="0" smtClean="0"/>
              <a:t>Professor </a:t>
            </a:r>
            <a:r>
              <a:rPr lang="en-US" sz="2000" b="1" i="0" dirty="0" smtClean="0"/>
              <a:t>K </a:t>
            </a:r>
            <a:r>
              <a:rPr lang="en-US" sz="2000" b="1" i="0" dirty="0"/>
              <a:t>M Akkas Ali</a:t>
            </a:r>
          </a:p>
          <a:p>
            <a:pPr marL="457200">
              <a:defRPr/>
            </a:pPr>
            <a:r>
              <a:rPr lang="en-US" sz="1000" dirty="0" smtClean="0">
                <a:solidFill>
                  <a:srgbClr val="0000FF"/>
                </a:solidFill>
              </a:rPr>
              <a:t>akkas@juniv.edu, </a:t>
            </a:r>
            <a:r>
              <a:rPr lang="en-US" sz="1000" i="0" dirty="0" smtClean="0">
                <a:solidFill>
                  <a:srgbClr val="0000FF"/>
                </a:solidFill>
                <a:latin typeface="Arial" charset="0"/>
              </a:rPr>
              <a:t>akkas_khan@yahoo.com</a:t>
            </a:r>
          </a:p>
          <a:p>
            <a:pPr marL="457200">
              <a:defRPr/>
            </a:pPr>
            <a:r>
              <a:rPr lang="en-US" sz="2000" b="1" i="0" dirty="0" smtClean="0">
                <a:ln>
                  <a:solidFill>
                    <a:srgbClr val="FF0000"/>
                  </a:solidFill>
                </a:ln>
                <a:solidFill>
                  <a:srgbClr val="3333FF"/>
                </a:solidFill>
                <a:latin typeface="Arial" charset="0"/>
              </a:rPr>
              <a:t>Institute </a:t>
            </a:r>
            <a:r>
              <a:rPr lang="en-US" sz="2000" b="1" i="0" dirty="0">
                <a:ln>
                  <a:solidFill>
                    <a:srgbClr val="FF0000"/>
                  </a:solidFill>
                </a:ln>
                <a:solidFill>
                  <a:srgbClr val="3333FF"/>
                </a:solidFill>
                <a:latin typeface="Arial" charset="0"/>
              </a:rPr>
              <a:t>of Information Technology (IIT) </a:t>
            </a:r>
          </a:p>
          <a:p>
            <a:pPr marL="457200">
              <a:defRPr/>
            </a:pPr>
            <a:r>
              <a:rPr lang="en-US" sz="2000" b="1" i="0" dirty="0">
                <a:ln>
                  <a:solidFill>
                    <a:srgbClr val="00B050"/>
                  </a:solidFill>
                </a:ln>
                <a:solidFill>
                  <a:srgbClr val="00B050"/>
                </a:solidFill>
                <a:latin typeface="Arial" charset="0"/>
              </a:rPr>
              <a:t>Jahangirnagar University, Dhaka-1342</a:t>
            </a:r>
          </a:p>
        </p:txBody>
      </p:sp>
    </p:spTree>
    <p:extLst>
      <p:ext uri="{BB962C8B-B14F-4D97-AF65-F5344CB8AC3E}">
        <p14:creationId xmlns:p14="http://schemas.microsoft.com/office/powerpoint/2010/main" val="67887000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
          <p:cNvSpPr>
            <a:spLocks noChangeArrowheads="1"/>
          </p:cNvSpPr>
          <p:nvPr/>
        </p:nvSpPr>
        <p:spPr bwMode="auto">
          <a:xfrm>
            <a:off x="152400" y="990600"/>
            <a:ext cx="861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buFont typeface="Wingdings" pitchFamily="2" charset="2"/>
              <a:buChar char="q"/>
            </a:pPr>
            <a:r>
              <a:rPr lang="en-US" sz="2000" b="0" i="0"/>
              <a:t>Alice needs to send the message “</a:t>
            </a:r>
            <a:r>
              <a:rPr lang="en-US" sz="2000" b="0" i="0">
                <a:solidFill>
                  <a:srgbClr val="FF0000"/>
                </a:solidFill>
              </a:rPr>
              <a:t>Enemy attacks tonight</a:t>
            </a:r>
            <a:r>
              <a:rPr lang="en-US" sz="2000" b="0" i="0"/>
              <a:t>” to Bob.</a:t>
            </a:r>
          </a:p>
          <a:p>
            <a:pPr marL="457200" indent="-457200" algn="just" eaLnBrk="1" hangingPunct="1">
              <a:buFont typeface="Wingdings" pitchFamily="2" charset="2"/>
              <a:buChar char="q"/>
            </a:pPr>
            <a:r>
              <a:rPr lang="en-US" sz="2000" b="0" i="0"/>
              <a:t>They have agreed to divide the text into groups of five characters and then permute the characters in each group. </a:t>
            </a:r>
          </a:p>
          <a:p>
            <a:pPr marL="457200" indent="-457200" algn="just" eaLnBrk="1" hangingPunct="1">
              <a:buFont typeface="Wingdings" pitchFamily="2" charset="2"/>
              <a:buChar char="q"/>
            </a:pPr>
            <a:r>
              <a:rPr lang="en-US" sz="2000" b="0" i="0"/>
              <a:t>To make the last group the same size, a bogus character </a:t>
            </a:r>
            <a:r>
              <a:rPr lang="en-US" sz="2000">
                <a:solidFill>
                  <a:srgbClr val="FF0000"/>
                </a:solidFill>
              </a:rPr>
              <a:t>z</a:t>
            </a:r>
            <a:r>
              <a:rPr lang="en-US" sz="2000" b="0" i="0"/>
              <a:t> is added at the end.</a:t>
            </a:r>
          </a:p>
        </p:txBody>
      </p:sp>
      <p:sp>
        <p:nvSpPr>
          <p:cNvPr id="30724" name="Rectangle 12"/>
          <p:cNvSpPr>
            <a:spLocks noChangeArrowheads="1"/>
          </p:cNvSpPr>
          <p:nvPr/>
        </p:nvSpPr>
        <p:spPr bwMode="auto">
          <a:xfrm>
            <a:off x="152400" y="2727325"/>
            <a:ext cx="883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FF3300"/>
                </a:solidFill>
              </a:rPr>
              <a:t>The key used for encryption and decryption is a permutation key, which shows how the character are permuted. For the above message, we assume that Alice and Bob used the following key:</a:t>
            </a:r>
          </a:p>
        </p:txBody>
      </p:sp>
      <p:pic>
        <p:nvPicPr>
          <p:cNvPr id="3072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422525"/>
            <a:ext cx="8153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16"/>
          <p:cNvSpPr>
            <a:spLocks noChangeArrowheads="1"/>
          </p:cNvSpPr>
          <p:nvPr/>
        </p:nvSpPr>
        <p:spPr bwMode="auto">
          <a:xfrm>
            <a:off x="152400" y="5162550"/>
            <a:ext cx="297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i="0"/>
              <a:t>The permutation yields:</a:t>
            </a:r>
          </a:p>
        </p:txBody>
      </p:sp>
      <p:pic>
        <p:nvPicPr>
          <p:cNvPr id="30727"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5667375"/>
            <a:ext cx="82089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413125"/>
            <a:ext cx="4572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12"/>
          <p:cNvSpPr>
            <a:spLocks noChangeArrowheads="1"/>
          </p:cNvSpPr>
          <p:nvPr/>
        </p:nvSpPr>
        <p:spPr bwMode="auto">
          <a:xfrm>
            <a:off x="152400" y="3794125"/>
            <a:ext cx="411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3333FF"/>
                </a:solidFill>
              </a:rPr>
              <a:t>The third character in the plaintext block becomes the first character in the ciphertext block. </a:t>
            </a:r>
          </a:p>
        </p:txBody>
      </p:sp>
      <p:sp>
        <p:nvSpPr>
          <p:cNvPr id="30730" name="Rectangle 12"/>
          <p:cNvSpPr>
            <a:spLocks noChangeArrowheads="1"/>
          </p:cNvSpPr>
          <p:nvPr/>
        </p:nvSpPr>
        <p:spPr bwMode="auto">
          <a:xfrm>
            <a:off x="2362200" y="4400550"/>
            <a:ext cx="640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3333FF"/>
                </a:solidFill>
              </a:rPr>
              <a:t>Similarly,  the first character in the plaintext block becomes</a:t>
            </a:r>
          </a:p>
        </p:txBody>
      </p:sp>
      <p:sp>
        <p:nvSpPr>
          <p:cNvPr id="30731" name="Rectangle 12"/>
          <p:cNvSpPr>
            <a:spLocks noChangeArrowheads="1"/>
          </p:cNvSpPr>
          <p:nvPr/>
        </p:nvSpPr>
        <p:spPr bwMode="auto">
          <a:xfrm>
            <a:off x="381000" y="5918200"/>
            <a:ext cx="8763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7030A0"/>
                </a:solidFill>
              </a:rPr>
              <a:t>Alice sends the ciphertext “</a:t>
            </a:r>
            <a:r>
              <a:rPr lang="en-US" sz="2000" b="0" i="0">
                <a:solidFill>
                  <a:srgbClr val="FF3300"/>
                </a:solidFill>
              </a:rPr>
              <a:t>EEMYNTAACTTKONSHITZG</a:t>
            </a:r>
            <a:r>
              <a:rPr lang="en-US" sz="2000" b="0" i="0">
                <a:solidFill>
                  <a:srgbClr val="7030A0"/>
                </a:solidFill>
              </a:rPr>
              <a:t>” to Bob. Bob divides the ciphertext into 5-character groups and finds the plaintext using the key in reverse order.</a:t>
            </a:r>
          </a:p>
        </p:txBody>
      </p:sp>
      <p:sp>
        <p:nvSpPr>
          <p:cNvPr id="30732" name="Rectangle 12"/>
          <p:cNvSpPr>
            <a:spLocks noChangeArrowheads="1"/>
          </p:cNvSpPr>
          <p:nvPr/>
        </p:nvSpPr>
        <p:spPr bwMode="auto">
          <a:xfrm>
            <a:off x="152400" y="4800600"/>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3333FF"/>
                </a:solidFill>
              </a:rPr>
              <a:t>the second  character in the ciphertext block , and so on.</a:t>
            </a:r>
          </a:p>
        </p:txBody>
      </p:sp>
      <p:sp>
        <p:nvSpPr>
          <p:cNvPr id="30733" name="Text Box 12"/>
          <p:cNvSpPr txBox="1">
            <a:spLocks noChangeArrowheads="1"/>
          </p:cNvSpPr>
          <p:nvPr/>
        </p:nvSpPr>
        <p:spPr bwMode="auto">
          <a:xfrm>
            <a:off x="0" y="53340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a:solidFill>
                <a:schemeClr val="bg1"/>
              </a:solidFill>
              <a:latin typeface="Verdana" pitchFamily="34" charset="0"/>
              <a:ea typeface="Verdana" pitchFamily="34" charset="0"/>
              <a:cs typeface="Verdana" pitchFamily="34" charset="0"/>
            </a:endParaRPr>
          </a:p>
        </p:txBody>
      </p:sp>
      <p:sp>
        <p:nvSpPr>
          <p:cNvPr id="3073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Keyed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10</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32772" name="Rectangle 10"/>
          <p:cNvSpPr>
            <a:spLocks noChangeArrowheads="1"/>
          </p:cNvSpPr>
          <p:nvPr/>
        </p:nvSpPr>
        <p:spPr bwMode="auto">
          <a:xfrm>
            <a:off x="228600" y="1066800"/>
            <a:ext cx="845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This type of transposition cipher combines the keyless and keyed transposition ciphers to achieve better scrambling.</a:t>
            </a:r>
          </a:p>
          <a:p>
            <a:pPr marL="457200" indent="-457200" algn="just" eaLnBrk="1" hangingPunct="1">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Encryption or decryption is done in three steps:</a:t>
            </a:r>
          </a:p>
          <a:p>
            <a:pPr marL="1371600" lvl="2" indent="-457200" algn="just" eaLnBrk="1" hangingPunct="1">
              <a:spcBef>
                <a:spcPts val="600"/>
              </a:spcBef>
              <a:spcAft>
                <a:spcPts val="600"/>
              </a:spcAft>
              <a:buFont typeface="Tahoma" pitchFamily="34" charset="0"/>
              <a:buAutoNum type="arabicPeriod"/>
            </a:pPr>
            <a:r>
              <a:rPr lang="en-US" sz="1900" b="0" i="0">
                <a:latin typeface="Verdana" pitchFamily="34" charset="0"/>
                <a:ea typeface="Verdana" pitchFamily="34" charset="0"/>
                <a:cs typeface="Verdana" pitchFamily="34" charset="0"/>
              </a:rPr>
              <a:t>The text is written into a table row by row.</a:t>
            </a:r>
          </a:p>
          <a:p>
            <a:pPr marL="1371600" lvl="2" indent="-457200" algn="just" eaLnBrk="1" hangingPunct="1">
              <a:spcBef>
                <a:spcPts val="600"/>
              </a:spcBef>
              <a:spcAft>
                <a:spcPts val="600"/>
              </a:spcAft>
              <a:buFont typeface="Tahoma" pitchFamily="34" charset="0"/>
              <a:buAutoNum type="arabicPeriod"/>
            </a:pPr>
            <a:r>
              <a:rPr lang="en-US" sz="1900" b="0" i="0">
                <a:latin typeface="Verdana" pitchFamily="34" charset="0"/>
                <a:ea typeface="Verdana" pitchFamily="34" charset="0"/>
                <a:cs typeface="Verdana" pitchFamily="34" charset="0"/>
              </a:rPr>
              <a:t>The permutation is done by reordering the columns.</a:t>
            </a:r>
          </a:p>
          <a:p>
            <a:pPr marL="1371600" lvl="2" indent="-457200" algn="just" eaLnBrk="1" hangingPunct="1">
              <a:spcBef>
                <a:spcPts val="600"/>
              </a:spcBef>
              <a:spcAft>
                <a:spcPts val="600"/>
              </a:spcAft>
              <a:buFont typeface="Tahoma" pitchFamily="34" charset="0"/>
              <a:buAutoNum type="arabicPeriod"/>
            </a:pPr>
            <a:r>
              <a:rPr lang="en-US" sz="1900" b="0" i="0">
                <a:latin typeface="Verdana" pitchFamily="34" charset="0"/>
                <a:ea typeface="Verdana" pitchFamily="34" charset="0"/>
                <a:cs typeface="Verdana" pitchFamily="34" charset="0"/>
              </a:rPr>
              <a:t>The new table is read column by column.	</a:t>
            </a:r>
          </a:p>
          <a:p>
            <a:pPr marL="457200" indent="-457200" algn="just" eaLnBrk="1" hangingPunct="1">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Here, the 1st and 3rd steps provide a keyless global reordering and the 2nd step provides a blockwise keyed reordering.</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11</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798638"/>
            <a:ext cx="6937375"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13"/>
          <p:cNvSpPr txBox="1">
            <a:spLocks noChangeArrowheads="1"/>
          </p:cNvSpPr>
          <p:nvPr/>
        </p:nvSpPr>
        <p:spPr bwMode="auto">
          <a:xfrm>
            <a:off x="4495800" y="6400800"/>
            <a:ext cx="4297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folHlink"/>
                </a:solidFill>
                <a:latin typeface="Verdana" pitchFamily="34" charset="0"/>
                <a:ea typeface="Verdana" pitchFamily="34" charset="0"/>
                <a:cs typeface="Verdana" pitchFamily="34" charset="0"/>
              </a:rPr>
              <a:t>Figure</a:t>
            </a:r>
            <a:r>
              <a:rPr lang="en-US" b="0" i="0">
                <a:solidFill>
                  <a:schemeClr val="folHlink"/>
                </a:solidFill>
                <a:latin typeface="Verdana" pitchFamily="34" charset="0"/>
                <a:ea typeface="Verdana" pitchFamily="34" charset="0"/>
                <a:cs typeface="Verdana" pitchFamily="34" charset="0"/>
              </a:rPr>
              <a:t>: </a:t>
            </a:r>
            <a:r>
              <a:rPr lang="en-US" sz="2000"/>
              <a:t>Combining Two Approaches</a:t>
            </a:r>
          </a:p>
        </p:txBody>
      </p:sp>
      <p:sp>
        <p:nvSpPr>
          <p:cNvPr id="3482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34822" name="Rectangle 10"/>
          <p:cNvSpPr>
            <a:spLocks noChangeArrowheads="1"/>
          </p:cNvSpPr>
          <p:nvPr/>
        </p:nvSpPr>
        <p:spPr bwMode="auto">
          <a:xfrm>
            <a:off x="152400" y="776288"/>
            <a:ext cx="88392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b="0" i="0">
                <a:latin typeface="Verdana" pitchFamily="34" charset="0"/>
                <a:ea typeface="Verdana" pitchFamily="34" charset="0"/>
                <a:cs typeface="Verdana" pitchFamily="34" charset="0"/>
              </a:rPr>
              <a:t>Encrypt the message “</a:t>
            </a:r>
            <a:r>
              <a:rPr lang="en-US" b="0">
                <a:solidFill>
                  <a:srgbClr val="FF0000"/>
                </a:solidFill>
                <a:latin typeface="Verdana" pitchFamily="34" charset="0"/>
                <a:ea typeface="Verdana" pitchFamily="34" charset="0"/>
                <a:cs typeface="Verdana" pitchFamily="34" charset="0"/>
              </a:rPr>
              <a:t>enemy attacks tonight</a:t>
            </a:r>
            <a:r>
              <a:rPr lang="en-US" b="0" i="0">
                <a:latin typeface="Verdana" pitchFamily="34" charset="0"/>
                <a:ea typeface="Verdana" pitchFamily="34" charset="0"/>
                <a:cs typeface="Verdana" pitchFamily="34" charset="0"/>
              </a:rPr>
              <a:t>” using Columnar transposition cipher.</a:t>
            </a:r>
          </a:p>
          <a:p>
            <a:pPr algn="just" eaLnBrk="1" hangingPunct="1"/>
            <a:endParaRPr lang="en-US" sz="800" b="0" i="0">
              <a:latin typeface="Verdana" pitchFamily="34" charset="0"/>
              <a:ea typeface="Verdana" pitchFamily="34" charset="0"/>
              <a:cs typeface="Verdana" pitchFamily="34" charset="0"/>
            </a:endParaRPr>
          </a:p>
          <a:p>
            <a:pPr algn="just" eaLnBrk="1" hangingPunct="1"/>
            <a:r>
              <a:rPr lang="en-US" i="0">
                <a:solidFill>
                  <a:srgbClr val="3333FF"/>
                </a:solidFill>
                <a:latin typeface="Verdana" pitchFamily="34" charset="0"/>
                <a:ea typeface="Verdana" pitchFamily="34" charset="0"/>
                <a:cs typeface="Verdana" pitchFamily="34" charset="0"/>
              </a:rPr>
              <a:t>Solution: </a:t>
            </a:r>
            <a:r>
              <a:rPr lang="en-US" b="0" i="0">
                <a:latin typeface="Verdana" pitchFamily="34" charset="0"/>
                <a:ea typeface="Verdana" pitchFamily="34" charset="0"/>
                <a:cs typeface="Verdana" pitchFamily="34" charset="0"/>
              </a:rPr>
              <a:t>The encryption and decryption is illustrated in the figure below.</a:t>
            </a:r>
          </a:p>
        </p:txBody>
      </p:sp>
      <p:sp>
        <p:nvSpPr>
          <p:cNvPr id="34823" name="Text Box 11"/>
          <p:cNvSpPr txBox="1">
            <a:spLocks noChangeArrowheads="1"/>
          </p:cNvSpPr>
          <p:nvPr/>
        </p:nvSpPr>
        <p:spPr bwMode="auto">
          <a:xfrm>
            <a:off x="0" y="43815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sz="2000">
              <a:solidFill>
                <a:schemeClr val="bg1"/>
              </a:solidFill>
              <a:latin typeface="Verdana" pitchFamily="34" charset="0"/>
              <a:ea typeface="Verdana" pitchFamily="34" charset="0"/>
              <a:cs typeface="Verdana" pitchFamily="34" charset="0"/>
            </a:endParaRPr>
          </a:p>
        </p:txBody>
      </p:sp>
      <p:sp>
        <p:nvSpPr>
          <p:cNvPr id="34824" name="Rectangle 10"/>
          <p:cNvSpPr>
            <a:spLocks noChangeArrowheads="1"/>
          </p:cNvSpPr>
          <p:nvPr/>
        </p:nvSpPr>
        <p:spPr bwMode="auto">
          <a:xfrm>
            <a:off x="0" y="1981200"/>
            <a:ext cx="2286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The 1st table in the figure is created by Alice writing the plaintext row by row. </a:t>
            </a:r>
          </a:p>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The columns are permuted using the key mentioned.</a:t>
            </a:r>
          </a:p>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The ciphertext is created by reading the 2nd table column by column.</a:t>
            </a:r>
          </a:p>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Bob does the same three steps in the reverse order.</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12</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838200" y="5649913"/>
            <a:ext cx="7334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b="0" i="0">
                <a:solidFill>
                  <a:schemeClr val="folHlink"/>
                </a:solidFill>
                <a:latin typeface="Verdana" pitchFamily="34" charset="0"/>
                <a:ea typeface="Verdana" pitchFamily="34" charset="0"/>
                <a:cs typeface="Verdana" pitchFamily="34" charset="0"/>
              </a:rPr>
              <a:t>Figure: </a:t>
            </a:r>
            <a:r>
              <a:rPr lang="en-US" b="0" i="0">
                <a:latin typeface="Verdana" pitchFamily="34" charset="0"/>
                <a:ea typeface="Verdana" pitchFamily="34" charset="0"/>
                <a:cs typeface="Verdana" pitchFamily="34" charset="0"/>
              </a:rPr>
              <a:t>Encryption/decryption keys in transpositional ciphers</a:t>
            </a:r>
          </a:p>
        </p:txBody>
      </p:sp>
      <p:pic>
        <p:nvPicPr>
          <p:cNvPr id="3686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36975"/>
            <a:ext cx="7294563"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20"/>
          <p:cNvSpPr txBox="1">
            <a:spLocks noChangeArrowheads="1"/>
          </p:cNvSpPr>
          <p:nvPr/>
        </p:nvSpPr>
        <p:spPr bwMode="auto">
          <a:xfrm>
            <a:off x="0" y="685800"/>
            <a:ext cx="803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folHlink"/>
                </a:solidFill>
                <a:latin typeface="Verdana" pitchFamily="34" charset="0"/>
                <a:ea typeface="Verdana" pitchFamily="34" charset="0"/>
                <a:cs typeface="Verdana" pitchFamily="34" charset="0"/>
              </a:rPr>
              <a:t>Keys</a:t>
            </a:r>
            <a:endParaRPr lang="en-US">
              <a:latin typeface="Verdana" pitchFamily="34" charset="0"/>
              <a:ea typeface="Verdana" pitchFamily="34" charset="0"/>
              <a:cs typeface="Verdana" pitchFamily="34" charset="0"/>
            </a:endParaRPr>
          </a:p>
        </p:txBody>
      </p:sp>
      <p:sp>
        <p:nvSpPr>
          <p:cNvPr id="44046" name="Rectangle 21"/>
          <p:cNvSpPr>
            <a:spLocks noChangeArrowheads="1"/>
          </p:cNvSpPr>
          <p:nvPr/>
        </p:nvSpPr>
        <p:spPr bwMode="auto">
          <a:xfrm>
            <a:off x="152400" y="1143000"/>
            <a:ext cx="8839200" cy="1846263"/>
          </a:xfrm>
          <a:prstGeom prst="rect">
            <a:avLst/>
          </a:prstGeom>
          <a:noFill/>
          <a:ln w="9525">
            <a:noFill/>
            <a:miter lim="800000"/>
            <a:headEnd/>
            <a:tailEnd/>
          </a:ln>
        </p:spPr>
        <p:txBody>
          <a:bodyPr anchor="ctr">
            <a:spAutoFit/>
          </a:bodyPr>
          <a:lstStyle/>
          <a:p>
            <a:pPr marL="457200" indent="-334963"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In the previous example, a single key was used in two directions for the column exchange: </a:t>
            </a:r>
          </a:p>
          <a:p>
            <a:pPr marL="1371600" indent="-334963" algn="just" eaLnBrk="1" hangingPunct="1">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downward for encryption</a:t>
            </a:r>
          </a:p>
          <a:p>
            <a:pPr marL="1371600" indent="-334963" algn="just" eaLnBrk="1" hangingPunct="1">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upward for decryption. </a:t>
            </a:r>
          </a:p>
          <a:p>
            <a:pPr marL="457200" indent="-334963"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It is customary to create two keys.</a:t>
            </a:r>
          </a:p>
        </p:txBody>
      </p:sp>
      <p:sp>
        <p:nvSpPr>
          <p:cNvPr id="3687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13</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i="0">
                <a:latin typeface="Verdana" pitchFamily="34" charset="0"/>
                <a:ea typeface="Verdana" pitchFamily="34" charset="0"/>
                <a:cs typeface="Verdana" pitchFamily="34" charset="0"/>
              </a:rPr>
              <a:t>Key inversion in a transposition cipher</a:t>
            </a:r>
          </a:p>
        </p:txBody>
      </p:sp>
      <p:sp>
        <p:nvSpPr>
          <p:cNvPr id="38916" name="Rectangle 11"/>
          <p:cNvSpPr>
            <a:spLocks noChangeArrowheads="1"/>
          </p:cNvSpPr>
          <p:nvPr/>
        </p:nvSpPr>
        <p:spPr bwMode="auto">
          <a:xfrm>
            <a:off x="76200" y="590550"/>
            <a:ext cx="8839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ea typeface="Verdana" pitchFamily="34" charset="0"/>
                <a:cs typeface="Verdana" pitchFamily="34" charset="0"/>
              </a:rPr>
              <a:t>How can the inverse of a key be created if the initial or original key is given, or vice versa?</a:t>
            </a:r>
          </a:p>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ea typeface="Verdana" pitchFamily="34" charset="0"/>
                <a:cs typeface="Verdana" pitchFamily="34" charset="0"/>
              </a:rPr>
              <a:t>The process can be done manually in a few steps. </a:t>
            </a:r>
          </a:p>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ea typeface="Verdana" pitchFamily="34" charset="0"/>
                <a:cs typeface="Verdana" pitchFamily="34" charset="0"/>
              </a:rPr>
              <a:t>Figure below shows how to invert an encryption key, i.e. how to find the decryption key.</a:t>
            </a:r>
          </a:p>
        </p:txBody>
      </p:sp>
      <p:sp>
        <p:nvSpPr>
          <p:cNvPr id="38917" name="Rectangle 8"/>
          <p:cNvSpPr>
            <a:spLocks noChangeArrowheads="1"/>
          </p:cNvSpPr>
          <p:nvPr/>
        </p:nvSpPr>
        <p:spPr bwMode="auto">
          <a:xfrm>
            <a:off x="2590800" y="5486400"/>
            <a:ext cx="4572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i="0">
                <a:solidFill>
                  <a:schemeClr val="folHlink"/>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Inverting a permutation table</a:t>
            </a:r>
          </a:p>
        </p:txBody>
      </p:sp>
      <p:pic>
        <p:nvPicPr>
          <p:cNvPr id="389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952750"/>
            <a:ext cx="88392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14</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12"/>
          <p:cNvSpPr txBox="1">
            <a:spLocks noChangeArrowheads="1"/>
          </p:cNvSpPr>
          <p:nvPr/>
        </p:nvSpPr>
        <p:spPr bwMode="auto">
          <a:xfrm>
            <a:off x="228600" y="560388"/>
            <a:ext cx="1982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Using Matrices</a:t>
            </a:r>
            <a:endParaRPr lang="en-US" sz="1700">
              <a:latin typeface="Verdana" pitchFamily="34" charset="0"/>
              <a:ea typeface="Verdana" pitchFamily="34" charset="0"/>
              <a:cs typeface="Verdana" pitchFamily="34" charset="0"/>
            </a:endParaRPr>
          </a:p>
        </p:txBody>
      </p:sp>
      <p:sp>
        <p:nvSpPr>
          <p:cNvPr id="40964" name="Rectangle 13"/>
          <p:cNvSpPr>
            <a:spLocks noChangeArrowheads="1"/>
          </p:cNvSpPr>
          <p:nvPr/>
        </p:nvSpPr>
        <p:spPr bwMode="auto">
          <a:xfrm>
            <a:off x="152400" y="914400"/>
            <a:ext cx="88392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339725"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We can use matrices to show the encryption/decryption process for a transposition cipher. </a:t>
            </a:r>
          </a:p>
          <a:p>
            <a:pPr marL="457200" indent="-339725"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Figure below shows the encryption process. </a:t>
            </a:r>
          </a:p>
          <a:p>
            <a:pPr marL="457200" indent="-339725"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Multiplying the 4 × 5 plaintext matrix by the 5 × 5 encryption key gives the 4 × 5 ciphertext matrix. </a:t>
            </a:r>
          </a:p>
          <a:p>
            <a:pPr marL="457200" indent="-339725" algn="just" eaLnBrk="1" hangingPunct="1">
              <a:buFont typeface="Wingdings" pitchFamily="2" charset="2"/>
              <a:buChar char="Ø"/>
            </a:pPr>
            <a:endParaRPr lang="en-US" sz="1700" b="0" i="0">
              <a:latin typeface="Verdana" pitchFamily="34" charset="0"/>
              <a:ea typeface="Verdana" pitchFamily="34" charset="0"/>
              <a:cs typeface="Verdana" pitchFamily="34" charset="0"/>
            </a:endParaRPr>
          </a:p>
        </p:txBody>
      </p:sp>
      <p:sp>
        <p:nvSpPr>
          <p:cNvPr id="40965" name="Text Box 15"/>
          <p:cNvSpPr txBox="1">
            <a:spLocks noChangeArrowheads="1"/>
          </p:cNvSpPr>
          <p:nvPr/>
        </p:nvSpPr>
        <p:spPr bwMode="auto">
          <a:xfrm>
            <a:off x="549275" y="6172200"/>
            <a:ext cx="84423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b="0" i="0">
                <a:solidFill>
                  <a:schemeClr val="folHlink"/>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Representation of the key as a matrix in the transposition cipher</a:t>
            </a:r>
          </a:p>
        </p:txBody>
      </p:sp>
      <p:pic>
        <p:nvPicPr>
          <p:cNvPr id="4096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3048000"/>
            <a:ext cx="765968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15</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2"/>
          <p:cNvSpPr>
            <a:spLocks noChangeArrowheads="1"/>
          </p:cNvSpPr>
          <p:nvPr/>
        </p:nvSpPr>
        <p:spPr bwMode="auto">
          <a:xfrm>
            <a:off x="152400" y="483235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endParaRPr lang="en-US" sz="2400" i="0"/>
          </a:p>
        </p:txBody>
      </p:sp>
      <p:sp>
        <p:nvSpPr>
          <p:cNvPr id="43012" name="Text Box 15"/>
          <p:cNvSpPr txBox="1">
            <a:spLocks noChangeArrowheads="1"/>
          </p:cNvSpPr>
          <p:nvPr/>
        </p:nvSpPr>
        <p:spPr bwMode="auto">
          <a:xfrm>
            <a:off x="2286000" y="6019800"/>
            <a:ext cx="4598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folHlink"/>
                </a:solidFill>
                <a:latin typeface="Verdana" pitchFamily="34" charset="0"/>
                <a:ea typeface="Verdana" pitchFamily="34" charset="0"/>
                <a:cs typeface="Verdana" pitchFamily="34" charset="0"/>
              </a:rPr>
              <a:t>Figure: </a:t>
            </a:r>
            <a:r>
              <a:rPr lang="en-US" b="0" i="0">
                <a:latin typeface="Verdana" pitchFamily="34" charset="0"/>
                <a:ea typeface="Verdana" pitchFamily="34" charset="0"/>
                <a:cs typeface="Verdana" pitchFamily="34" charset="0"/>
              </a:rPr>
              <a:t>Double transposition cipher</a:t>
            </a:r>
            <a:r>
              <a:rPr lang="en-US" i="0">
                <a:solidFill>
                  <a:schemeClr val="folHlink"/>
                </a:solidFill>
                <a:latin typeface="Verdana" pitchFamily="34" charset="0"/>
                <a:ea typeface="Verdana" pitchFamily="34" charset="0"/>
                <a:cs typeface="Verdana" pitchFamily="34" charset="0"/>
              </a:rPr>
              <a:t> </a:t>
            </a:r>
          </a:p>
        </p:txBody>
      </p:sp>
      <p:pic>
        <p:nvPicPr>
          <p:cNvPr id="430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838200"/>
            <a:ext cx="8189912"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Double Transposition Ciphers</a:t>
            </a:r>
          </a:p>
        </p:txBody>
      </p:sp>
      <p:sp>
        <p:nvSpPr>
          <p:cNvPr id="43015" name="Text Box 15"/>
          <p:cNvSpPr txBox="1">
            <a:spLocks noChangeArrowheads="1"/>
          </p:cNvSpPr>
          <p:nvPr/>
        </p:nvSpPr>
        <p:spPr bwMode="auto">
          <a:xfrm>
            <a:off x="49213" y="457200"/>
            <a:ext cx="13805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dirty="0" smtClean="0">
                <a:solidFill>
                  <a:schemeClr val="folHlink"/>
                </a:solidFill>
                <a:latin typeface="Verdana" pitchFamily="34" charset="0"/>
                <a:ea typeface="Verdana" pitchFamily="34" charset="0"/>
                <a:cs typeface="Verdana" pitchFamily="34" charset="0"/>
              </a:rPr>
              <a:t>Example:</a:t>
            </a:r>
            <a:endParaRPr lang="en-US" i="0" dirty="0">
              <a:solidFill>
                <a:schemeClr val="folHlink"/>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16</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a:p>
        </p:txBody>
      </p:sp>
      <p:sp>
        <p:nvSpPr>
          <p:cNvPr id="1638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Traditional Vs. Modern Symmetric-key Ciphers:</a:t>
            </a:r>
          </a:p>
        </p:txBody>
      </p:sp>
      <p:sp>
        <p:nvSpPr>
          <p:cNvPr id="9" name="Rectangle 9"/>
          <p:cNvSpPr>
            <a:spLocks noChangeArrowheads="1"/>
          </p:cNvSpPr>
          <p:nvPr/>
        </p:nvSpPr>
        <p:spPr bwMode="auto">
          <a:xfrm>
            <a:off x="228600" y="598488"/>
            <a:ext cx="8686800" cy="6078537"/>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The traditional symmetric-key ciphers were used in the past. They are character-oriented ciphers.</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Traditional ciphers are simpler than modern ciphers and easier to understand. They can be easily attacked using a computer.</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Two broad categories of traditional symmetric-key ciphers are:</a:t>
            </a:r>
          </a:p>
          <a:p>
            <a:pPr marL="1385888" indent="-457200">
              <a:buFont typeface="Wingdings" pitchFamily="2" charset="2"/>
              <a:buChar char="q"/>
              <a:defRPr/>
            </a:pPr>
            <a:r>
              <a:rPr lang="en-US" b="0" i="0" dirty="0">
                <a:solidFill>
                  <a:srgbClr val="FF0000"/>
                </a:solidFill>
                <a:latin typeface="Verdana" pitchFamily="34" charset="0"/>
                <a:ea typeface="Verdana" pitchFamily="34" charset="0"/>
                <a:cs typeface="Verdana" pitchFamily="34" charset="0"/>
              </a:rPr>
              <a:t>Traditional substitution ciphers</a:t>
            </a:r>
          </a:p>
          <a:p>
            <a:pPr marL="1385888" indent="-457200">
              <a:buFont typeface="Wingdings" pitchFamily="2" charset="2"/>
              <a:buChar char="q"/>
              <a:defRPr/>
            </a:pPr>
            <a:r>
              <a:rPr lang="en-US" b="0" i="0" dirty="0">
                <a:solidFill>
                  <a:srgbClr val="FF0000"/>
                </a:solidFill>
                <a:latin typeface="Verdana" pitchFamily="34" charset="0"/>
                <a:ea typeface="Verdana" pitchFamily="34" charset="0"/>
                <a:cs typeface="Verdana" pitchFamily="34" charset="0"/>
              </a:rPr>
              <a:t>Traditional transposition ciphers</a:t>
            </a:r>
          </a:p>
          <a:p>
            <a:pPr marL="457200" indent="-457200" algn="just">
              <a:spcBef>
                <a:spcPts val="600"/>
              </a:spcBef>
              <a:spcAft>
                <a:spcPts val="600"/>
              </a:spcAft>
              <a:buFont typeface="Wingdings" pitchFamily="2" charset="2"/>
              <a:buChar char="Ø"/>
              <a:tabLst>
                <a:tab pos="685800" algn="l"/>
              </a:tabLst>
              <a:defRPr/>
            </a:pPr>
            <a:endParaRPr lang="en-US" b="0" i="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Now-a-days, the information to be encrypted is not just text; it can also consist of numbers, graphics, audio, and video data. It is convenient to convert these types of data into a stream of bits, to encrypt the stream, and then to send the encrypted stream. So, we need bit-oriented ciphers. </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When data is treated as the collection of bits, it becomes larger. Mixing a larger number of symbols increases security.</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Two broad categories of modern symmetric-key ciphers are:</a:t>
            </a:r>
          </a:p>
          <a:p>
            <a:pPr marL="1385888" indent="-457200">
              <a:buFont typeface="Wingdings" pitchFamily="2" charset="2"/>
              <a:buChar char="q"/>
              <a:defRPr/>
            </a:pPr>
            <a:r>
              <a:rPr lang="en-US" b="0" i="0" dirty="0">
                <a:solidFill>
                  <a:srgbClr val="3333FF"/>
                </a:solidFill>
                <a:latin typeface="Verdana" pitchFamily="34" charset="0"/>
                <a:ea typeface="Verdana" pitchFamily="34" charset="0"/>
                <a:cs typeface="Verdana" pitchFamily="34" charset="0"/>
              </a:rPr>
              <a:t>Modern stream ciphers</a:t>
            </a:r>
          </a:p>
          <a:p>
            <a:pPr marL="1385888" indent="-457200">
              <a:buFont typeface="Wingdings" pitchFamily="2" charset="2"/>
              <a:buChar char="q"/>
              <a:defRPr/>
            </a:pPr>
            <a:r>
              <a:rPr lang="en-US" b="0" i="0" dirty="0">
                <a:solidFill>
                  <a:srgbClr val="3333FF"/>
                </a:solidFill>
                <a:latin typeface="Verdana" pitchFamily="34" charset="0"/>
                <a:ea typeface="Verdana" pitchFamily="34" charset="0"/>
                <a:cs typeface="Verdana" pitchFamily="34" charset="0"/>
              </a:rPr>
              <a:t>Modern block ciphers</a:t>
            </a:r>
            <a:endParaRPr lang="en-US" b="0" i="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17</a:t>
            </a:fld>
            <a:endParaRPr lang="en-US" dirty="0">
              <a:solidFill>
                <a:srgbClr val="3333FF"/>
              </a:solidFill>
            </a:endParaRPr>
          </a:p>
        </p:txBody>
      </p:sp>
    </p:spTree>
    <p:extLst>
      <p:ext uri="{BB962C8B-B14F-4D97-AF65-F5344CB8AC3E}">
        <p14:creationId xmlns:p14="http://schemas.microsoft.com/office/powerpoint/2010/main" val="8464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228600" y="1798638"/>
            <a:ext cx="8839200" cy="4754562"/>
          </a:xfrm>
          <a:prstGeom prst="rect">
            <a:avLst/>
          </a:prstGeom>
          <a:noFill/>
          <a:ln w="9525">
            <a:noFill/>
            <a:miter lim="800000"/>
            <a:headEnd/>
            <a:tailEnd/>
          </a:ln>
        </p:spPr>
        <p:txBody>
          <a:bodyPr anchor="ctr">
            <a:spAutoFit/>
          </a:bodyPr>
          <a:lstStyle/>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Given plaintext: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t>
            </a:r>
            <a:br>
              <a:rPr lang="en-US" b="0" i="0" dirty="0">
                <a:latin typeface="Verdana" pitchFamily="34" charset="0"/>
                <a:ea typeface="Verdana" pitchFamily="34" charset="0"/>
                <a:cs typeface="Verdana" pitchFamily="34" charset="0"/>
              </a:rPr>
            </a:br>
            <a:r>
              <a:rPr lang="en-US" b="0" i="0" dirty="0">
                <a:latin typeface="Verdana" pitchFamily="34" charset="0"/>
                <a:ea typeface="Verdana" pitchFamily="34" charset="0"/>
                <a:cs typeface="Verdana" pitchFamily="34" charset="0"/>
              </a:rPr>
              <a:t>Let the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be a stream of 1s and 0s. </a:t>
            </a:r>
          </a:p>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If we use an exclusive or (XOR) with the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and plaintext, we get </a:t>
            </a: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a:t>
            </a:r>
          </a:p>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This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is called periodic, since the sequence '10' repeats over and over.</a:t>
            </a:r>
          </a:p>
          <a:p>
            <a:pPr>
              <a:defRPr/>
            </a:pPr>
            <a:r>
              <a:rPr lang="en-US" b="0" i="0" dirty="0">
                <a:latin typeface="Verdana" pitchFamily="34" charset="0"/>
                <a:ea typeface="Verdana" pitchFamily="34" charset="0"/>
                <a:cs typeface="Verdana" pitchFamily="34" charset="0"/>
              </a:rPr>
              <a:t>       </a:t>
            </a:r>
          </a:p>
          <a:p>
            <a:pPr>
              <a:spcBef>
                <a:spcPts val="600"/>
              </a:spcBef>
              <a:spcAft>
                <a:spcPts val="600"/>
              </a:spcAft>
              <a:defRPr/>
            </a:pPr>
            <a:r>
              <a:rPr lang="en-US" b="0" i="0" dirty="0">
                <a:solidFill>
                  <a:srgbClr val="FF0000"/>
                </a:solidFill>
                <a:latin typeface="Verdana" pitchFamily="34" charset="0"/>
                <a:ea typeface="Verdana" pitchFamily="34" charset="0"/>
                <a:cs typeface="Verdana" pitchFamily="34" charset="0"/>
              </a:rPr>
              <a:t>Plaintext</a:t>
            </a:r>
            <a:r>
              <a:rPr lang="en-US" b="0" i="0" dirty="0">
                <a:latin typeface="Verdana" pitchFamily="34" charset="0"/>
                <a:ea typeface="Verdana" pitchFamily="34" charset="0"/>
                <a:cs typeface="Verdana" pitchFamily="34" charset="0"/>
              </a:rPr>
              <a:t>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r>
            <a:br>
              <a:rPr lang="en-US" b="0" i="0" dirty="0">
                <a:latin typeface="Verdana" pitchFamily="34" charset="0"/>
                <a:ea typeface="Verdana" pitchFamily="34" charset="0"/>
                <a:cs typeface="Verdana" pitchFamily="34" charset="0"/>
              </a:rPr>
            </a:b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r>
            <a:br>
              <a:rPr lang="en-US" b="0" i="0" dirty="0">
                <a:latin typeface="Verdana" pitchFamily="34" charset="0"/>
                <a:ea typeface="Verdana" pitchFamily="34" charset="0"/>
                <a:cs typeface="Verdana" pitchFamily="34" charset="0"/>
              </a:rPr>
            </a:br>
            <a:r>
              <a:rPr lang="en-US" b="0" i="0" dirty="0" err="1">
                <a:solidFill>
                  <a:srgbClr val="FF0000"/>
                </a:solidFill>
                <a:latin typeface="Verdana" pitchFamily="34" charset="0"/>
                <a:ea typeface="Verdana" pitchFamily="34" charset="0"/>
                <a:cs typeface="Verdana" pitchFamily="34" charset="0"/>
              </a:rPr>
              <a:t>Ciphertext</a:t>
            </a:r>
            <a:r>
              <a:rPr lang="en-US" b="0" i="0" dirty="0">
                <a:solidFill>
                  <a:srgbClr val="FF0000"/>
                </a:solidFill>
                <a:latin typeface="Verdana" pitchFamily="34" charset="0"/>
                <a:ea typeface="Verdana" pitchFamily="34" charset="0"/>
                <a:cs typeface="Verdana" pitchFamily="34" charset="0"/>
              </a:rPr>
              <a:t> 	</a:t>
            </a:r>
            <a:r>
              <a:rPr lang="en-US" b="0" i="0" dirty="0">
                <a:latin typeface="Verdana" pitchFamily="34" charset="0"/>
                <a:ea typeface="Verdana" pitchFamily="34" charset="0"/>
                <a:cs typeface="Verdana" pitchFamily="34" charset="0"/>
              </a:rPr>
              <a:t>: </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  </a:t>
            </a:r>
            <a:r>
              <a:rPr lang="en-US" sz="900" b="0" i="0" dirty="0">
                <a:latin typeface="Verdana" pitchFamily="34" charset="0"/>
                <a:ea typeface="Verdana" pitchFamily="34" charset="0"/>
                <a:cs typeface="Verdana" pitchFamily="34" charset="0"/>
              </a:rPr>
              <a:t>(by </a:t>
            </a:r>
            <a:r>
              <a:rPr lang="en-US" sz="900" b="0" i="0" dirty="0" err="1">
                <a:latin typeface="Verdana" pitchFamily="34" charset="0"/>
                <a:ea typeface="Verdana" pitchFamily="34" charset="0"/>
                <a:cs typeface="Verdana" pitchFamily="34" charset="0"/>
              </a:rPr>
              <a:t>XORing</a:t>
            </a:r>
            <a:r>
              <a:rPr lang="en-US" sz="900" b="0" i="0" dirty="0">
                <a:latin typeface="Verdana" pitchFamily="34" charset="0"/>
                <a:ea typeface="Verdana" pitchFamily="34" charset="0"/>
                <a:cs typeface="Verdana" pitchFamily="34" charset="0"/>
              </a:rPr>
              <a:t> each plaintext bit with corresponding </a:t>
            </a:r>
            <a:r>
              <a:rPr lang="en-US" sz="900" b="0" i="0" dirty="0" err="1">
                <a:latin typeface="Verdana" pitchFamily="34" charset="0"/>
                <a:ea typeface="Verdana" pitchFamily="34" charset="0"/>
                <a:cs typeface="Verdana" pitchFamily="34" charset="0"/>
              </a:rPr>
              <a:t>keystream</a:t>
            </a:r>
            <a:r>
              <a:rPr lang="en-US" sz="900" b="0" i="0" dirty="0">
                <a:latin typeface="Verdana" pitchFamily="34" charset="0"/>
                <a:ea typeface="Verdana" pitchFamily="34" charset="0"/>
                <a:cs typeface="Verdana" pitchFamily="34" charset="0"/>
              </a:rPr>
              <a:t> bit)</a:t>
            </a:r>
            <a:endParaRPr lang="en-US" b="0" i="0" dirty="0">
              <a:latin typeface="Verdana" pitchFamily="34" charset="0"/>
              <a:ea typeface="Verdana" pitchFamily="34" charset="0"/>
              <a:cs typeface="Verdana" pitchFamily="34" charset="0"/>
            </a:endParaRPr>
          </a:p>
          <a:p>
            <a:pPr>
              <a:defRPr/>
            </a:pPr>
            <a:endParaRPr lang="en-US" b="0" i="0" dirty="0">
              <a:latin typeface="Verdana" pitchFamily="34" charset="0"/>
              <a:ea typeface="Verdana" pitchFamily="34" charset="0"/>
              <a:cs typeface="Verdana" pitchFamily="34" charset="0"/>
            </a:endParaRPr>
          </a:p>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To decrypt this </a:t>
            </a: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all we need to do is again XOR the </a:t>
            </a: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with the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a:t>
            </a:r>
          </a:p>
          <a:p>
            <a:pPr>
              <a:spcBef>
                <a:spcPts val="600"/>
              </a:spcBef>
              <a:spcAft>
                <a:spcPts val="600"/>
              </a:spcAft>
              <a:defRPr/>
            </a:pP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 </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
            </a:r>
            <a:br>
              <a:rPr lang="en-US" b="0" i="0" dirty="0">
                <a:latin typeface="Verdana" pitchFamily="34" charset="0"/>
                <a:ea typeface="Verdana" pitchFamily="34" charset="0"/>
                <a:cs typeface="Verdana" pitchFamily="34" charset="0"/>
              </a:rPr>
            </a:b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t>
            </a:r>
            <a:br>
              <a:rPr lang="en-US" b="0" i="0" dirty="0">
                <a:latin typeface="Verdana" pitchFamily="34" charset="0"/>
                <a:ea typeface="Verdana" pitchFamily="34" charset="0"/>
                <a:cs typeface="Verdana" pitchFamily="34" charset="0"/>
              </a:rPr>
            </a:br>
            <a:r>
              <a:rPr lang="en-US" b="0" i="0" dirty="0">
                <a:latin typeface="Verdana" pitchFamily="34" charset="0"/>
                <a:ea typeface="Verdana" pitchFamily="34" charset="0"/>
                <a:cs typeface="Verdana" pitchFamily="34" charset="0"/>
              </a:rPr>
              <a:t>Plaintext (XOR)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t>
            </a:r>
          </a:p>
        </p:txBody>
      </p:sp>
      <p:sp>
        <p:nvSpPr>
          <p:cNvPr id="17412" name="Text Box 12"/>
          <p:cNvSpPr txBox="1">
            <a:spLocks noChangeArrowheads="1"/>
          </p:cNvSpPr>
          <p:nvPr/>
        </p:nvSpPr>
        <p:spPr bwMode="auto">
          <a:xfrm>
            <a:off x="76200" y="1382713"/>
            <a:ext cx="1381125" cy="3698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bg1"/>
                </a:solidFill>
                <a:latin typeface="Verdana" pitchFamily="34" charset="0"/>
              </a:rPr>
              <a:t>Example:</a:t>
            </a:r>
          </a:p>
        </p:txBody>
      </p:sp>
      <p:sp>
        <p:nvSpPr>
          <p:cNvPr id="1741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Stream Ciphers:</a:t>
            </a:r>
          </a:p>
        </p:txBody>
      </p:sp>
      <p:sp>
        <p:nvSpPr>
          <p:cNvPr id="17414" name="Rectangle 9"/>
          <p:cNvSpPr>
            <a:spLocks noChangeArrowheads="1"/>
          </p:cNvSpPr>
          <p:nvPr/>
        </p:nvSpPr>
        <p:spPr bwMode="auto">
          <a:xfrm>
            <a:off x="184150" y="474663"/>
            <a:ext cx="868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b="0" i="0">
                <a:latin typeface="Verdana" pitchFamily="34" charset="0"/>
              </a:rPr>
              <a:t>Stream cipher encrypts a single character or bit of plaintext at a time. It also decrypts a single character or bit of ciphertext at a time.</a:t>
            </a:r>
          </a:p>
        </p:txBody>
      </p:sp>
      <p:sp>
        <p:nvSpPr>
          <p:cNvPr id="2" name="Slide Number Placeholder 1"/>
          <p:cNvSpPr>
            <a:spLocks noGrp="1"/>
          </p:cNvSpPr>
          <p:nvPr>
            <p:ph type="sldNum" sz="quarter" idx="10"/>
          </p:nvPr>
        </p:nvSpPr>
        <p:spPr>
          <a:xfrm>
            <a:off x="0" y="6400800"/>
            <a:ext cx="1905000" cy="457200"/>
          </a:xfrm>
        </p:spPr>
        <p:txBody>
          <a:bodyPr/>
          <a:lstStyle/>
          <a:p>
            <a:r>
              <a:rPr lang="en-US" smtClean="0">
                <a:solidFill>
                  <a:srgbClr val="FF0000"/>
                </a:solidFill>
              </a:rPr>
              <a:t>Slide-</a:t>
            </a:r>
            <a:fld id="{6033FBBF-C419-4CFC-867F-2097CA681351}" type="slidenum">
              <a:rPr lang="en-US" smtClean="0">
                <a:solidFill>
                  <a:srgbClr val="3333FF"/>
                </a:solidFill>
              </a:rPr>
              <a:pPr/>
              <a:t>18</a:t>
            </a:fld>
            <a:endParaRPr lang="en-US" dirty="0">
              <a:solidFill>
                <a:srgbClr val="3333FF"/>
              </a:solidFill>
            </a:endParaRPr>
          </a:p>
        </p:txBody>
      </p:sp>
    </p:spTree>
    <p:extLst>
      <p:ext uri="{BB962C8B-B14F-4D97-AF65-F5344CB8AC3E}">
        <p14:creationId xmlns:p14="http://schemas.microsoft.com/office/powerpoint/2010/main" val="297381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Block Ciphers:</a:t>
            </a:r>
          </a:p>
        </p:txBody>
      </p:sp>
      <p:sp>
        <p:nvSpPr>
          <p:cNvPr id="18436" name="Rectangle 10"/>
          <p:cNvSpPr>
            <a:spLocks noChangeArrowheads="1"/>
          </p:cNvSpPr>
          <p:nvPr/>
        </p:nvSpPr>
        <p:spPr bwMode="auto">
          <a:xfrm>
            <a:off x="0" y="533400"/>
            <a:ext cx="87630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A symmetric-key modern block cipher encrypts an </a:t>
            </a:r>
            <a:br>
              <a:rPr lang="en-US" b="0" i="0">
                <a:latin typeface="Verdana" pitchFamily="34" charset="0"/>
              </a:rPr>
            </a:br>
            <a:r>
              <a:rPr lang="en-US" i="0">
                <a:latin typeface="Verdana" pitchFamily="34" charset="0"/>
              </a:rPr>
              <a:t>n</a:t>
            </a:r>
            <a:r>
              <a:rPr lang="en-US" b="0" i="0">
                <a:latin typeface="Verdana" pitchFamily="34" charset="0"/>
              </a:rPr>
              <a:t>-bit block of plaintext or decrypts an </a:t>
            </a:r>
            <a:r>
              <a:rPr lang="en-US" i="0">
                <a:latin typeface="Verdana" pitchFamily="34" charset="0"/>
              </a:rPr>
              <a:t>n</a:t>
            </a:r>
            <a:r>
              <a:rPr lang="en-US" b="0" i="0">
                <a:latin typeface="Verdana" pitchFamily="34" charset="0"/>
              </a:rPr>
              <a:t>-bit block of ciphertext together. </a:t>
            </a:r>
          </a:p>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The decryption algorithm must be the inverse of the encryption algorithm. </a:t>
            </a:r>
          </a:p>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If the message has the fewer than </a:t>
            </a:r>
            <a:r>
              <a:rPr lang="en-US" i="0">
                <a:latin typeface="Verdana" pitchFamily="34" charset="0"/>
              </a:rPr>
              <a:t>n</a:t>
            </a:r>
            <a:r>
              <a:rPr lang="en-US" b="0" i="0">
                <a:latin typeface="Verdana" pitchFamily="34" charset="0"/>
              </a:rPr>
              <a:t> bits, padding must be added to make it an </a:t>
            </a:r>
            <a:r>
              <a:rPr lang="en-US" i="0">
                <a:latin typeface="Verdana" pitchFamily="34" charset="0"/>
              </a:rPr>
              <a:t>n</a:t>
            </a:r>
            <a:r>
              <a:rPr lang="en-US" b="0" i="0">
                <a:latin typeface="Verdana" pitchFamily="34" charset="0"/>
              </a:rPr>
              <a:t>-bit block. If the message has more than </a:t>
            </a:r>
            <a:r>
              <a:rPr lang="en-US" i="0">
                <a:latin typeface="Verdana" pitchFamily="34" charset="0"/>
              </a:rPr>
              <a:t>n</a:t>
            </a:r>
            <a:r>
              <a:rPr lang="en-US" b="0" i="0">
                <a:latin typeface="Verdana" pitchFamily="34" charset="0"/>
              </a:rPr>
              <a:t> bits, it should be divided into </a:t>
            </a:r>
            <a:r>
              <a:rPr lang="en-US" i="0">
                <a:latin typeface="Verdana" pitchFamily="34" charset="0"/>
              </a:rPr>
              <a:t>n</a:t>
            </a:r>
            <a:r>
              <a:rPr lang="en-US" b="0" i="0">
                <a:latin typeface="Verdana" pitchFamily="34" charset="0"/>
              </a:rPr>
              <a:t>-bit blocks and the appropriate padding must be added to the last block if necessary. </a:t>
            </a:r>
          </a:p>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The common values of </a:t>
            </a:r>
            <a:r>
              <a:rPr lang="en-US" i="0">
                <a:latin typeface="Verdana" pitchFamily="34" charset="0"/>
              </a:rPr>
              <a:t>n</a:t>
            </a:r>
            <a:r>
              <a:rPr lang="en-US" b="0" i="0">
                <a:latin typeface="Verdana" pitchFamily="34" charset="0"/>
              </a:rPr>
              <a:t> are 64, 128, 256, or 512 bits.</a:t>
            </a:r>
          </a:p>
        </p:txBody>
      </p:sp>
      <p:sp>
        <p:nvSpPr>
          <p:cNvPr id="18438" name="Text Box 11"/>
          <p:cNvSpPr txBox="1">
            <a:spLocks noChangeArrowheads="1"/>
          </p:cNvSpPr>
          <p:nvPr/>
        </p:nvSpPr>
        <p:spPr bwMode="auto">
          <a:xfrm>
            <a:off x="152400" y="3962400"/>
            <a:ext cx="13350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400" i="0">
                <a:solidFill>
                  <a:schemeClr val="bg1"/>
                </a:solidFill>
              </a:rPr>
              <a:t>Example</a:t>
            </a:r>
            <a:endParaRPr lang="en-US" sz="2000" i="0">
              <a:solidFill>
                <a:schemeClr val="bg1"/>
              </a:solidFill>
            </a:endParaRPr>
          </a:p>
        </p:txBody>
      </p:sp>
      <p:sp>
        <p:nvSpPr>
          <p:cNvPr id="18439" name="Rectangle 17"/>
          <p:cNvSpPr>
            <a:spLocks noChangeArrowheads="1"/>
          </p:cNvSpPr>
          <p:nvPr/>
        </p:nvSpPr>
        <p:spPr bwMode="auto">
          <a:xfrm>
            <a:off x="304800" y="4460875"/>
            <a:ext cx="8763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500" b="0" i="0">
                <a:solidFill>
                  <a:srgbClr val="FF00FF"/>
                </a:solidFill>
                <a:latin typeface="Verdana" pitchFamily="34" charset="0"/>
              </a:rPr>
              <a:t>Plaintext		: The only thing we have to fear is fear itself</a:t>
            </a:r>
            <a:br>
              <a:rPr lang="en-US" sz="1500" b="0" i="0">
                <a:solidFill>
                  <a:srgbClr val="FF00FF"/>
                </a:solidFill>
                <a:latin typeface="Verdana" pitchFamily="34" charset="0"/>
              </a:rPr>
            </a:br>
            <a:endParaRPr lang="en-US" sz="1500" b="0" i="0">
              <a:solidFill>
                <a:srgbClr val="FF00FF"/>
              </a:solidFill>
              <a:latin typeface="Verdana" pitchFamily="34" charset="0"/>
            </a:endParaRPr>
          </a:p>
          <a:p>
            <a:r>
              <a:rPr lang="en-US" sz="1500" b="0" i="0">
                <a:latin typeface="Verdana" pitchFamily="34" charset="0"/>
              </a:rPr>
              <a:t>Modified plaintext	: Theonlythingwehavetofearisfearitself</a:t>
            </a:r>
          </a:p>
          <a:p>
            <a:endParaRPr lang="en-US" sz="1500" b="0" i="0">
              <a:latin typeface="Verdana" pitchFamily="34" charset="0"/>
            </a:endParaRPr>
          </a:p>
          <a:p>
            <a:r>
              <a:rPr lang="en-US" sz="1500" b="0" i="0">
                <a:solidFill>
                  <a:srgbClr val="3333FF"/>
                </a:solidFill>
                <a:latin typeface="Verdana" pitchFamily="34" charset="0"/>
              </a:rPr>
              <a:t>Plaintext blocks	: Theonlyt hingweha vetofear isfearit selfXend  </a:t>
            </a:r>
            <a:r>
              <a:rPr lang="en-US" sz="700" b="0" i="0">
                <a:solidFill>
                  <a:srgbClr val="FF00FF"/>
                </a:solidFill>
                <a:latin typeface="Verdana" pitchFamily="34" charset="0"/>
              </a:rPr>
              <a:t>(break the plaintext into 8-character block)</a:t>
            </a:r>
            <a:endParaRPr lang="en-US" sz="1500" b="0" i="0">
              <a:solidFill>
                <a:srgbClr val="FF00FF"/>
              </a:solidFill>
              <a:latin typeface="Verdana" pitchFamily="34" charset="0"/>
            </a:endParaRPr>
          </a:p>
          <a:p>
            <a:endParaRPr lang="en-US" sz="1500" b="0" i="0">
              <a:solidFill>
                <a:srgbClr val="FF00FF"/>
              </a:solidFill>
              <a:latin typeface="Verdana" pitchFamily="34" charset="0"/>
            </a:endParaRPr>
          </a:p>
          <a:p>
            <a:r>
              <a:rPr lang="en-US" sz="1500" b="0" i="0">
                <a:latin typeface="Verdana" pitchFamily="34" charset="0"/>
              </a:rPr>
              <a:t>Ciphertext blocks	: tylnoehT ahewgnih raefotev tiraefsi dneXfles  </a:t>
            </a:r>
            <a:r>
              <a:rPr lang="en-US" sz="700" i="0">
                <a:solidFill>
                  <a:srgbClr val="FF00FF"/>
                </a:solidFill>
                <a:latin typeface="Verdana" pitchFamily="34" charset="0"/>
              </a:rPr>
              <a:t>(just reverse each plaintext block)</a:t>
            </a:r>
            <a:endParaRPr lang="en-US" sz="1500" i="0">
              <a:solidFill>
                <a:srgbClr val="FF00FF"/>
              </a:solidFill>
              <a:latin typeface="Verdana" pitchFamily="34" charset="0"/>
            </a:endParaRPr>
          </a:p>
          <a:p>
            <a:endParaRPr lang="en-US" sz="1500" i="0">
              <a:solidFill>
                <a:srgbClr val="FF00FF"/>
              </a:solidFill>
              <a:latin typeface="Verdana" pitchFamily="34" charset="0"/>
            </a:endParaRPr>
          </a:p>
          <a:p>
            <a:r>
              <a:rPr lang="en-US" sz="1500" b="0" i="0">
                <a:solidFill>
                  <a:srgbClr val="FF00FF"/>
                </a:solidFill>
                <a:latin typeface="Verdana" pitchFamily="34" charset="0"/>
              </a:rPr>
              <a:t>Ciphertext	: tylnoehTahewgnihraefotevtiraefsidneXfles</a:t>
            </a:r>
            <a:r>
              <a:rPr lang="en-US" sz="1500" i="0">
                <a:latin typeface="Verdana" pitchFamily="34" charset="0"/>
              </a:rPr>
              <a:t> </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19</a:t>
            </a:fld>
            <a:endParaRPr lang="en-US" dirty="0">
              <a:solidFill>
                <a:srgbClr val="3333FF"/>
              </a:solidFill>
            </a:endParaRPr>
          </a:p>
        </p:txBody>
      </p:sp>
    </p:spTree>
    <p:extLst>
      <p:ext uri="{BB962C8B-B14F-4D97-AF65-F5344CB8AC3E}">
        <p14:creationId xmlns:p14="http://schemas.microsoft.com/office/powerpoint/2010/main" val="3384801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ChangeArrowheads="1"/>
          </p:cNvSpPr>
          <p:nvPr/>
        </p:nvSpPr>
        <p:spPr bwMode="auto">
          <a:xfrm>
            <a:off x="0" y="0"/>
            <a:ext cx="9144000" cy="938719"/>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700" i="0" dirty="0" smtClean="0">
                <a:solidFill>
                  <a:schemeClr val="bg1"/>
                </a:solidFill>
                <a:latin typeface="Arial" charset="0"/>
              </a:rPr>
              <a:t>Lecture File-04: </a:t>
            </a:r>
          </a:p>
          <a:p>
            <a:pPr algn="ctr"/>
            <a:r>
              <a:rPr lang="en-US" sz="2800" i="0" dirty="0">
                <a:ln>
                  <a:solidFill>
                    <a:srgbClr val="00CC00"/>
                  </a:solidFill>
                </a:ln>
                <a:solidFill>
                  <a:srgbClr val="FF0000"/>
                </a:solidFill>
                <a:latin typeface="Arial" panose="020B0604020202020204" pitchFamily="34" charset="0"/>
              </a:rPr>
              <a:t>Traditional Transposition </a:t>
            </a:r>
            <a:r>
              <a:rPr lang="en-US" sz="2800" i="0" dirty="0" smtClean="0">
                <a:ln>
                  <a:solidFill>
                    <a:srgbClr val="00CC00"/>
                  </a:solidFill>
                </a:ln>
                <a:solidFill>
                  <a:srgbClr val="FF0000"/>
                </a:solidFill>
                <a:latin typeface="Arial" panose="020B0604020202020204" pitchFamily="34" charset="0"/>
              </a:rPr>
              <a:t>Ciphers</a:t>
            </a:r>
            <a:endParaRPr lang="en-US" sz="2800" i="0" dirty="0">
              <a:ln>
                <a:solidFill>
                  <a:srgbClr val="00CC00"/>
                </a:solidFill>
              </a:ln>
              <a:solidFill>
                <a:srgbClr val="FF0000"/>
              </a:solidFill>
              <a:latin typeface="Arial" panose="020B0604020202020204" pitchFamily="34" charset="0"/>
            </a:endParaRPr>
          </a:p>
        </p:txBody>
      </p:sp>
      <p:sp>
        <p:nvSpPr>
          <p:cNvPr id="16387" name="Rectangle 14"/>
          <p:cNvSpPr>
            <a:spLocks noChangeArrowheads="1"/>
          </p:cNvSpPr>
          <p:nvPr/>
        </p:nvSpPr>
        <p:spPr bwMode="auto">
          <a:xfrm>
            <a:off x="0" y="1145688"/>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i="0" u="sng" dirty="0">
                <a:ln>
                  <a:solidFill>
                    <a:srgbClr val="00B050"/>
                  </a:solidFill>
                </a:ln>
                <a:solidFill>
                  <a:srgbClr val="0070C0"/>
                </a:solidFill>
              </a:rPr>
              <a:t>Topics to be Discussed</a:t>
            </a:r>
          </a:p>
        </p:txBody>
      </p:sp>
      <p:sp>
        <p:nvSpPr>
          <p:cNvPr id="5125" name="Rectangle 14"/>
          <p:cNvSpPr>
            <a:spLocks noChangeArrowheads="1"/>
          </p:cNvSpPr>
          <p:nvPr/>
        </p:nvSpPr>
        <p:spPr bwMode="auto">
          <a:xfrm>
            <a:off x="0" y="1943818"/>
            <a:ext cx="8686800" cy="2877711"/>
          </a:xfrm>
          <a:prstGeom prst="rect">
            <a:avLst/>
          </a:prstGeom>
          <a:noFill/>
          <a:ln w="9525">
            <a:noFill/>
            <a:miter lim="800000"/>
            <a:headEnd/>
            <a:tailEnd/>
          </a:ln>
        </p:spPr>
        <p:txBody>
          <a:bodyPr wrap="square" anchor="ctr">
            <a:spAutoFit/>
          </a:bodyPr>
          <a:lstStyle/>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a:t>
            </a:r>
            <a:r>
              <a:rPr lang="en-US" sz="2400" i="0" dirty="0" smtClean="0">
                <a:ln>
                  <a:solidFill>
                    <a:srgbClr val="3333FF"/>
                  </a:solidFill>
                </a:ln>
                <a:solidFill>
                  <a:srgbClr val="FF0000"/>
                </a:solidFill>
                <a:latin typeface="Verdana" pitchFamily="34" charset="0"/>
              </a:rPr>
              <a:t>define transposition </a:t>
            </a:r>
            <a:r>
              <a:rPr lang="en-US" sz="2400" i="0" dirty="0">
                <a:ln>
                  <a:solidFill>
                    <a:srgbClr val="3333FF"/>
                  </a:solidFill>
                </a:ln>
                <a:solidFill>
                  <a:srgbClr val="FF0000"/>
                </a:solidFill>
                <a:latin typeface="Verdana" pitchFamily="34" charset="0"/>
              </a:rPr>
              <a:t>ciphers:</a:t>
            </a:r>
            <a:endParaRPr lang="en-US" sz="2400" i="0" dirty="0" smtClean="0">
              <a:ln>
                <a:solidFill>
                  <a:srgbClr val="3333FF"/>
                </a:solidFill>
              </a:ln>
              <a:solidFill>
                <a:srgbClr val="FF0000"/>
              </a:solidFill>
              <a:latin typeface="Verdana" pitchFamily="34" charset="0"/>
            </a:endParaRPr>
          </a:p>
          <a:p>
            <a:pPr marL="730250" lvl="1" indent="-514350" algn="just" eaLnBrk="1" hangingPunct="1">
              <a:spcBef>
                <a:spcPts val="300"/>
              </a:spcBef>
              <a:spcAft>
                <a:spcPts val="300"/>
              </a:spcAft>
              <a:buFont typeface="Wingdings" pitchFamily="2" charset="2"/>
              <a:buChar char="v"/>
              <a:defRPr/>
            </a:pPr>
            <a:r>
              <a:rPr lang="en-US" sz="2400" i="0" dirty="0" smtClean="0">
                <a:ln>
                  <a:solidFill>
                    <a:srgbClr val="3333FF"/>
                  </a:solidFill>
                </a:ln>
                <a:solidFill>
                  <a:srgbClr val="FF0000"/>
                </a:solidFill>
                <a:latin typeface="Verdana" pitchFamily="34" charset="0"/>
              </a:rPr>
              <a:t>To </a:t>
            </a:r>
            <a:r>
              <a:rPr lang="en-US" sz="2400" i="0" dirty="0">
                <a:ln>
                  <a:solidFill>
                    <a:srgbClr val="3333FF"/>
                  </a:solidFill>
                </a:ln>
                <a:solidFill>
                  <a:srgbClr val="FF0000"/>
                </a:solidFill>
                <a:latin typeface="Verdana" pitchFamily="34" charset="0"/>
              </a:rPr>
              <a:t>illustrate some transposition ciphers:</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Keyless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Keyed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Columnar cipher</a:t>
            </a:r>
          </a:p>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introduce the concepts of the stream ciphers and block </a:t>
            </a:r>
            <a:r>
              <a:rPr lang="en-US" sz="2400" i="0" dirty="0" smtClean="0">
                <a:ln>
                  <a:solidFill>
                    <a:srgbClr val="3333FF"/>
                  </a:solidFill>
                </a:ln>
                <a:solidFill>
                  <a:srgbClr val="FF0000"/>
                </a:solidFill>
                <a:latin typeface="Verdana" pitchFamily="34" charset="0"/>
              </a:rPr>
              <a:t>ciphers</a:t>
            </a:r>
            <a:endParaRPr lang="en-US" sz="2400" i="0" dirty="0">
              <a:ln>
                <a:solidFill>
                  <a:srgbClr val="3333FF"/>
                </a:solidFill>
              </a:ln>
              <a:solidFill>
                <a:srgbClr val="FF0000"/>
              </a:solidFill>
              <a:latin typeface="Verdana" pitchFamily="34" charset="0"/>
            </a:endParaRP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2</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20</a:t>
            </a:fld>
            <a:endParaRPr lang="en-US" dirty="0">
              <a:solidFill>
                <a:srgbClr val="3333FF"/>
              </a:solidFill>
            </a:endParaRPr>
          </a:p>
        </p:txBody>
      </p:sp>
      <p:sp>
        <p:nvSpPr>
          <p:cNvPr id="6" name="Rectangle 14"/>
          <p:cNvSpPr>
            <a:spLocks noChangeArrowheads="1"/>
          </p:cNvSpPr>
          <p:nvPr/>
        </p:nvSpPr>
        <p:spPr bwMode="auto">
          <a:xfrm>
            <a:off x="76200" y="1676400"/>
            <a:ext cx="8686800" cy="2877711"/>
          </a:xfrm>
          <a:prstGeom prst="rect">
            <a:avLst/>
          </a:prstGeom>
          <a:noFill/>
          <a:ln w="9525">
            <a:noFill/>
            <a:miter lim="800000"/>
            <a:headEnd/>
            <a:tailEnd/>
          </a:ln>
        </p:spPr>
        <p:txBody>
          <a:bodyPr wrap="square" anchor="ctr">
            <a:spAutoFit/>
          </a:bodyPr>
          <a:lstStyle/>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a:t>
            </a:r>
            <a:r>
              <a:rPr lang="en-US" sz="2400" i="0" dirty="0" smtClean="0">
                <a:ln>
                  <a:solidFill>
                    <a:srgbClr val="3333FF"/>
                  </a:solidFill>
                </a:ln>
                <a:solidFill>
                  <a:srgbClr val="FF0000"/>
                </a:solidFill>
                <a:latin typeface="Verdana" pitchFamily="34" charset="0"/>
              </a:rPr>
              <a:t>define transposition </a:t>
            </a:r>
            <a:r>
              <a:rPr lang="en-US" sz="2400" i="0" dirty="0">
                <a:ln>
                  <a:solidFill>
                    <a:srgbClr val="3333FF"/>
                  </a:solidFill>
                </a:ln>
                <a:solidFill>
                  <a:srgbClr val="FF0000"/>
                </a:solidFill>
                <a:latin typeface="Verdana" pitchFamily="34" charset="0"/>
              </a:rPr>
              <a:t>ciphers:</a:t>
            </a:r>
            <a:endParaRPr lang="en-US" sz="2400" i="0" dirty="0" smtClean="0">
              <a:ln>
                <a:solidFill>
                  <a:srgbClr val="3333FF"/>
                </a:solidFill>
              </a:ln>
              <a:solidFill>
                <a:srgbClr val="FF0000"/>
              </a:solidFill>
              <a:latin typeface="Verdana" pitchFamily="34" charset="0"/>
            </a:endParaRPr>
          </a:p>
          <a:p>
            <a:pPr marL="730250" lvl="1" indent="-514350" algn="just" eaLnBrk="1" hangingPunct="1">
              <a:spcBef>
                <a:spcPts val="300"/>
              </a:spcBef>
              <a:spcAft>
                <a:spcPts val="300"/>
              </a:spcAft>
              <a:buFont typeface="Wingdings" pitchFamily="2" charset="2"/>
              <a:buChar char="v"/>
              <a:defRPr/>
            </a:pPr>
            <a:r>
              <a:rPr lang="en-US" sz="2400" i="0" dirty="0" smtClean="0">
                <a:ln>
                  <a:solidFill>
                    <a:srgbClr val="3333FF"/>
                  </a:solidFill>
                </a:ln>
                <a:solidFill>
                  <a:srgbClr val="FF0000"/>
                </a:solidFill>
                <a:latin typeface="Verdana" pitchFamily="34" charset="0"/>
              </a:rPr>
              <a:t>To </a:t>
            </a:r>
            <a:r>
              <a:rPr lang="en-US" sz="2400" i="0" dirty="0">
                <a:ln>
                  <a:solidFill>
                    <a:srgbClr val="3333FF"/>
                  </a:solidFill>
                </a:ln>
                <a:solidFill>
                  <a:srgbClr val="FF0000"/>
                </a:solidFill>
                <a:latin typeface="Verdana" pitchFamily="34" charset="0"/>
              </a:rPr>
              <a:t>illustrate some transposition ciphers:</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Keyless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Keyed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Columnar cipher</a:t>
            </a:r>
          </a:p>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introduce the concepts of the stream ciphers and block </a:t>
            </a:r>
            <a:r>
              <a:rPr lang="en-US" sz="2400" i="0" dirty="0" smtClean="0">
                <a:ln>
                  <a:solidFill>
                    <a:srgbClr val="3333FF"/>
                  </a:solidFill>
                </a:ln>
                <a:solidFill>
                  <a:srgbClr val="FF0000"/>
                </a:solidFill>
                <a:latin typeface="Verdana" pitchFamily="34" charset="0"/>
              </a:rPr>
              <a:t>ciphers</a:t>
            </a:r>
            <a:endParaRPr lang="en-US" sz="2400" i="0" dirty="0">
              <a:ln>
                <a:solidFill>
                  <a:srgbClr val="3333FF"/>
                </a:solidFill>
              </a:ln>
              <a:solidFill>
                <a:srgbClr val="FF0000"/>
              </a:solidFill>
              <a:latin typeface="Verdana" pitchFamily="34" charset="0"/>
            </a:endParaRPr>
          </a:p>
        </p:txBody>
      </p:sp>
    </p:spTree>
    <p:extLst>
      <p:ext uri="{BB962C8B-B14F-4D97-AF65-F5344CB8AC3E}">
        <p14:creationId xmlns:p14="http://schemas.microsoft.com/office/powerpoint/2010/main" val="184430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21</a:t>
            </a:fld>
            <a:endParaRPr lang="en-US" dirty="0">
              <a:solidFill>
                <a:srgbClr val="3333FF"/>
              </a:solidFill>
            </a:endParaRPr>
          </a:p>
        </p:txBody>
      </p:sp>
    </p:spTree>
    <p:extLst>
      <p:ext uri="{BB962C8B-B14F-4D97-AF65-F5344CB8AC3E}">
        <p14:creationId xmlns:p14="http://schemas.microsoft.com/office/powerpoint/2010/main" val="139380692"/>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i="0"/>
          </a:p>
        </p:txBody>
      </p:sp>
      <p:sp>
        <p:nvSpPr>
          <p:cNvPr id="18436" name="Rectangle 18"/>
          <p:cNvSpPr>
            <a:spLocks noChangeArrowheads="1"/>
          </p:cNvSpPr>
          <p:nvPr/>
        </p:nvSpPr>
        <p:spPr bwMode="auto">
          <a:xfrm>
            <a:off x="153988" y="1219200"/>
            <a:ext cx="876141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1" hangingPunct="1">
              <a:spcBef>
                <a:spcPts val="600"/>
              </a:spcBef>
              <a:spcAft>
                <a:spcPts val="600"/>
              </a:spcAft>
              <a:buFont typeface="Wingdings" pitchFamily="2" charset="2"/>
              <a:buChar char="Ø"/>
            </a:pPr>
            <a:r>
              <a:rPr lang="en-US" b="0" i="0">
                <a:latin typeface="Verdana" pitchFamily="34" charset="0"/>
                <a:ea typeface="Verdana" pitchFamily="34" charset="0"/>
                <a:cs typeface="Verdana" pitchFamily="34" charset="0"/>
              </a:rPr>
              <a:t>A transposition cipher does not substitute one symbol for another, instead it changes the location of the symbols. </a:t>
            </a:r>
          </a:p>
          <a:p>
            <a:pPr marL="457200" indent="-457200" algn="just" eaLnBrk="1" hangingPunct="1">
              <a:spcBef>
                <a:spcPts val="600"/>
              </a:spcBef>
              <a:spcAft>
                <a:spcPts val="600"/>
              </a:spcAft>
              <a:buFont typeface="Wingdings" pitchFamily="2" charset="2"/>
              <a:buChar char="Ø"/>
            </a:pPr>
            <a:r>
              <a:rPr lang="en-US" b="0" i="0">
                <a:latin typeface="Verdana" pitchFamily="34" charset="0"/>
                <a:ea typeface="Verdana" pitchFamily="34" charset="0"/>
                <a:cs typeface="Verdana" pitchFamily="34" charset="0"/>
              </a:rPr>
              <a:t>A symbol in the first position of the plaintext may appear in the ninth position of the ciphertext. A symbol in the eighth position of the plaintext may appear in the first position of the ciphertext. </a:t>
            </a:r>
          </a:p>
        </p:txBody>
      </p:sp>
      <p:sp>
        <p:nvSpPr>
          <p:cNvPr id="18437" name="Rectangle 20"/>
          <p:cNvSpPr>
            <a:spLocks noChangeArrowheads="1"/>
          </p:cNvSpPr>
          <p:nvPr/>
        </p:nvSpPr>
        <p:spPr bwMode="auto">
          <a:xfrm>
            <a:off x="223838" y="762000"/>
            <a:ext cx="4652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i="0">
                <a:solidFill>
                  <a:srgbClr val="3333FF"/>
                </a:solidFill>
                <a:latin typeface="Verdana" pitchFamily="34" charset="0"/>
                <a:ea typeface="Verdana" pitchFamily="34" charset="0"/>
                <a:cs typeface="Verdana" pitchFamily="34" charset="0"/>
              </a:rPr>
              <a:t>What is Transposition Ciphers</a:t>
            </a:r>
          </a:p>
        </p:txBody>
      </p:sp>
      <p:sp>
        <p:nvSpPr>
          <p:cNvPr id="34822" name="Rectangle 18"/>
          <p:cNvSpPr>
            <a:spLocks noChangeArrowheads="1"/>
          </p:cNvSpPr>
          <p:nvPr/>
        </p:nvSpPr>
        <p:spPr bwMode="auto">
          <a:xfrm>
            <a:off x="152400" y="4724400"/>
            <a:ext cx="8839200" cy="1800225"/>
          </a:xfrm>
          <a:prstGeom prst="rect">
            <a:avLst/>
          </a:prstGeom>
          <a:noFill/>
          <a:ln w="9525">
            <a:noFill/>
            <a:miter lim="800000"/>
            <a:headEnd/>
            <a:tailEnd/>
          </a:ln>
        </p:spPr>
        <p:txBody>
          <a:bodyPr>
            <a:spAutoFit/>
          </a:bodyPr>
          <a:lstStyle/>
          <a:p>
            <a:pPr eaLnBrk="1" hangingPunct="1">
              <a:defRPr/>
            </a:pPr>
            <a:r>
              <a:rPr lang="en-US" b="0" i="0" dirty="0">
                <a:latin typeface="Verdana" pitchFamily="34" charset="0"/>
                <a:ea typeface="Verdana" pitchFamily="34" charset="0"/>
                <a:cs typeface="Verdana" pitchFamily="34" charset="0"/>
              </a:rPr>
              <a:t>There are three types of transposition cipher:</a:t>
            </a:r>
          </a:p>
          <a:p>
            <a:pPr marL="457200" indent="-339725">
              <a:spcBef>
                <a:spcPts val="600"/>
              </a:spcBef>
              <a:spcAft>
                <a:spcPts val="600"/>
              </a:spcAft>
              <a:buFontTx/>
              <a:buChar char="-"/>
              <a:defRPr/>
            </a:pPr>
            <a:r>
              <a:rPr lang="en-US" sz="1500" b="0" i="0" dirty="0">
                <a:latin typeface="Verdana" pitchFamily="34" charset="0"/>
                <a:ea typeface="Verdana" pitchFamily="34" charset="0"/>
                <a:cs typeface="Verdana" pitchFamily="34" charset="0"/>
              </a:rPr>
              <a:t>Keyless Transposition Ciphers</a:t>
            </a:r>
          </a:p>
          <a:p>
            <a:pPr marL="457200" indent="-339725">
              <a:spcBef>
                <a:spcPts val="600"/>
              </a:spcBef>
              <a:spcAft>
                <a:spcPts val="600"/>
              </a:spcAft>
              <a:buFontTx/>
              <a:buChar char="-"/>
              <a:defRPr/>
            </a:pPr>
            <a:r>
              <a:rPr lang="en-US" sz="1500" b="0" i="0" dirty="0">
                <a:latin typeface="Verdana" pitchFamily="34" charset="0"/>
                <a:ea typeface="Verdana" pitchFamily="34" charset="0"/>
                <a:cs typeface="Verdana" pitchFamily="34" charset="0"/>
              </a:rPr>
              <a:t>Keyed Transposition Ciphers</a:t>
            </a:r>
          </a:p>
          <a:p>
            <a:pPr marL="457200" indent="-339725">
              <a:spcBef>
                <a:spcPts val="600"/>
              </a:spcBef>
              <a:spcAft>
                <a:spcPts val="600"/>
              </a:spcAft>
              <a:defRPr/>
            </a:pPr>
            <a:r>
              <a:rPr lang="en-US" sz="1500" b="0" i="0" dirty="0">
                <a:latin typeface="Verdana" pitchFamily="34" charset="0"/>
                <a:ea typeface="Verdana" pitchFamily="34" charset="0"/>
                <a:cs typeface="Verdana" pitchFamily="34" charset="0"/>
              </a:rPr>
              <a:t>-	Keyed Columnar Transposition Ciphers or Columnar Transposition Ciphers</a:t>
            </a:r>
          </a:p>
          <a:p>
            <a:pPr>
              <a:defRPr/>
            </a:pPr>
            <a:endParaRPr lang="en-US" b="0" i="0" dirty="0">
              <a:latin typeface="Verdana" pitchFamily="34" charset="0"/>
              <a:ea typeface="Verdana" pitchFamily="34" charset="0"/>
              <a:cs typeface="Verdana" pitchFamily="34" charset="0"/>
            </a:endParaRPr>
          </a:p>
        </p:txBody>
      </p:sp>
      <p:sp>
        <p:nvSpPr>
          <p:cNvPr id="18439" name="Rectangle 20"/>
          <p:cNvSpPr>
            <a:spLocks noChangeArrowheads="1"/>
          </p:cNvSpPr>
          <p:nvPr/>
        </p:nvSpPr>
        <p:spPr bwMode="auto">
          <a:xfrm>
            <a:off x="215900" y="4114800"/>
            <a:ext cx="511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i="0">
                <a:solidFill>
                  <a:srgbClr val="3333FF"/>
                </a:solidFill>
                <a:latin typeface="Verdana" pitchFamily="34" charset="0"/>
                <a:ea typeface="Verdana" pitchFamily="34" charset="0"/>
                <a:cs typeface="Verdana" pitchFamily="34" charset="0"/>
              </a:rPr>
              <a:t>Types of Transposition Ciphers</a:t>
            </a:r>
          </a:p>
        </p:txBody>
      </p:sp>
      <p:sp>
        <p:nvSpPr>
          <p:cNvPr id="1844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3</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4</a:t>
            </a:fld>
            <a:endParaRPr lang="en-US" dirty="0">
              <a:solidFill>
                <a:srgbClr val="FF0000"/>
              </a:solidFill>
            </a:endParaRPr>
          </a:p>
        </p:txBody>
      </p:sp>
    </p:spTree>
    <p:extLst>
      <p:ext uri="{BB962C8B-B14F-4D97-AF65-F5344CB8AC3E}">
        <p14:creationId xmlns:p14="http://schemas.microsoft.com/office/powerpoint/2010/main" val="56521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10"/>
          <p:cNvSpPr>
            <a:spLocks noChangeArrowheads="1"/>
          </p:cNvSpPr>
          <p:nvPr/>
        </p:nvSpPr>
        <p:spPr bwMode="auto">
          <a:xfrm>
            <a:off x="152400" y="990600"/>
            <a:ext cx="8610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i="0" dirty="0">
                <a:latin typeface="Arial" charset="0"/>
              </a:rPr>
              <a:t>These are simple transposition ciphers and were used in the past. </a:t>
            </a:r>
          </a:p>
          <a:p>
            <a:pPr algn="just" eaLnBrk="1" hangingPunct="1"/>
            <a:endParaRPr lang="en-US" sz="2000" i="0" dirty="0">
              <a:latin typeface="Arial" charset="0"/>
            </a:endParaRPr>
          </a:p>
          <a:p>
            <a:pPr algn="just" eaLnBrk="1" hangingPunct="1"/>
            <a:r>
              <a:rPr lang="en-US" sz="2000" i="0" dirty="0">
                <a:latin typeface="Arial" charset="0"/>
              </a:rPr>
              <a:t>There are two methods for permutation of characters:</a:t>
            </a:r>
          </a:p>
          <a:p>
            <a:pPr marL="914400" lvl="1" indent="-457200" algn="just" eaLnBrk="1" hangingPunct="1">
              <a:buFont typeface="Wingdings" pitchFamily="2" charset="2"/>
              <a:buChar char="Ø"/>
            </a:pPr>
            <a:r>
              <a:rPr lang="en-US" sz="2000" i="0" dirty="0">
                <a:solidFill>
                  <a:srgbClr val="00CC00"/>
                </a:solidFill>
                <a:latin typeface="Arial" charset="0"/>
              </a:rPr>
              <a:t>In the first method, the text is written into a table column by column and then transmitted row by row.</a:t>
            </a:r>
          </a:p>
          <a:p>
            <a:pPr marL="914400" lvl="1" indent="-457200" algn="just" eaLnBrk="1" hangingPunct="1"/>
            <a:endParaRPr lang="en-US" sz="2000" i="0" dirty="0">
              <a:latin typeface="Arial" charset="0"/>
            </a:endParaRPr>
          </a:p>
          <a:p>
            <a:pPr marL="914400" lvl="1" indent="-457200" algn="just" eaLnBrk="1" hangingPunct="1">
              <a:buFont typeface="Wingdings" pitchFamily="2" charset="2"/>
              <a:buChar char="Ø"/>
            </a:pPr>
            <a:r>
              <a:rPr lang="en-US" sz="2000" i="0" dirty="0">
                <a:latin typeface="Arial" charset="0"/>
              </a:rPr>
              <a:t>In the second method, the text is written into a table row by row and then transmitted column by column.</a:t>
            </a:r>
          </a:p>
        </p:txBody>
      </p:sp>
      <p:sp>
        <p:nvSpPr>
          <p:cNvPr id="2048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5</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1"/>
          <p:cNvSpPr>
            <a:spLocks noChangeArrowheads="1"/>
          </p:cNvSpPr>
          <p:nvPr/>
        </p:nvSpPr>
        <p:spPr bwMode="auto">
          <a:xfrm>
            <a:off x="228600" y="1371600"/>
            <a:ext cx="8610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14400" indent="-457200" algn="just" eaLnBrk="1" hangingPunct="1">
              <a:buFont typeface="Wingdings" pitchFamily="2" charset="2"/>
              <a:buChar char="Ø"/>
            </a:pPr>
            <a:r>
              <a:rPr lang="en-US" sz="2000" b="0" i="0"/>
              <a:t>A good example of a keyless cipher using the first method is the </a:t>
            </a:r>
            <a:r>
              <a:rPr lang="en-US" sz="2000" b="0" i="0">
                <a:solidFill>
                  <a:schemeClr val="hlink"/>
                </a:solidFill>
              </a:rPr>
              <a:t>rail fence cipher</a:t>
            </a:r>
            <a:r>
              <a:rPr lang="en-US" sz="2000" b="0" i="0"/>
              <a:t>. </a:t>
            </a:r>
          </a:p>
          <a:p>
            <a:pPr marL="914400" indent="-457200" algn="just" eaLnBrk="1" hangingPunct="1"/>
            <a:endParaRPr lang="en-US" sz="100" b="0" i="0"/>
          </a:p>
          <a:p>
            <a:pPr marL="914400" indent="-457200" algn="just" eaLnBrk="1" hangingPunct="1">
              <a:buFont typeface="Wingdings" pitchFamily="2" charset="2"/>
              <a:buChar char="Ø"/>
            </a:pPr>
            <a:r>
              <a:rPr lang="en-US" sz="2000" b="0" i="0"/>
              <a:t>In this cipher, the plaintext is arranged in two lines as a zigzag pattern (which means column by column). </a:t>
            </a:r>
          </a:p>
          <a:p>
            <a:pPr marL="914400" indent="-457200" algn="just" eaLnBrk="1" hangingPunct="1"/>
            <a:endParaRPr lang="en-US" sz="100" b="0" i="0"/>
          </a:p>
          <a:p>
            <a:pPr marL="914400" lvl="1" indent="-457200" algn="just" eaLnBrk="1" hangingPunct="1">
              <a:buFont typeface="Wingdings" pitchFamily="2" charset="2"/>
              <a:buChar char="Ø"/>
            </a:pPr>
            <a:r>
              <a:rPr lang="en-US" sz="2000" b="0" i="0"/>
              <a:t>The ciphertext is created reading the pattern row by row. For example, to send the message “</a:t>
            </a:r>
            <a:r>
              <a:rPr lang="en-US" sz="2000" b="0" i="0">
                <a:solidFill>
                  <a:srgbClr val="3333FF"/>
                </a:solidFill>
              </a:rPr>
              <a:t>Meet me at the park</a:t>
            </a:r>
            <a:r>
              <a:rPr lang="en-US" sz="2000" b="0" i="0"/>
              <a:t>” to Bob, Alice writes-</a:t>
            </a:r>
          </a:p>
        </p:txBody>
      </p:sp>
      <p:sp>
        <p:nvSpPr>
          <p:cNvPr id="22532" name="Text Box 12"/>
          <p:cNvSpPr txBox="1">
            <a:spLocks noChangeArrowheads="1"/>
          </p:cNvSpPr>
          <p:nvPr/>
        </p:nvSpPr>
        <p:spPr bwMode="auto">
          <a:xfrm>
            <a:off x="0" y="53340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a:solidFill>
                <a:schemeClr val="bg1"/>
              </a:solidFill>
              <a:latin typeface="Verdana" pitchFamily="34" charset="0"/>
              <a:ea typeface="Verdana" pitchFamily="34" charset="0"/>
              <a:cs typeface="Verdana" pitchFamily="34" charset="0"/>
            </a:endParaRPr>
          </a:p>
        </p:txBody>
      </p:sp>
      <p:sp>
        <p:nvSpPr>
          <p:cNvPr id="22533" name="Rectangle 13"/>
          <p:cNvSpPr>
            <a:spLocks noChangeArrowheads="1"/>
          </p:cNvSpPr>
          <p:nvPr/>
        </p:nvSpPr>
        <p:spPr bwMode="auto">
          <a:xfrm>
            <a:off x="381000" y="43434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3333FF"/>
                </a:solidFill>
              </a:rPr>
              <a:t>By sending the first row followed by the second row, Alice then creates the ciphertext “MEMATEAKETETHPR”.</a:t>
            </a:r>
          </a:p>
        </p:txBody>
      </p:sp>
      <p:pic>
        <p:nvPicPr>
          <p:cNvPr id="225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791686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9"/>
          <p:cNvSpPr txBox="1">
            <a:spLocks noChangeArrowheads="1"/>
          </p:cNvSpPr>
          <p:nvPr/>
        </p:nvSpPr>
        <p:spPr bwMode="auto">
          <a:xfrm>
            <a:off x="177800" y="1062038"/>
            <a:ext cx="902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rgbClr val="3333FF"/>
                </a:solidFill>
                <a:latin typeface="Verdana" pitchFamily="34" charset="0"/>
                <a:ea typeface="Verdana" pitchFamily="34" charset="0"/>
                <a:cs typeface="Verdana" pitchFamily="34" charset="0"/>
              </a:rPr>
              <a:t>1st Method: Written column by column and transmitted row by row </a:t>
            </a:r>
          </a:p>
        </p:txBody>
      </p:sp>
      <p:sp>
        <p:nvSpPr>
          <p:cNvPr id="22536" name="Rectangle 13"/>
          <p:cNvSpPr>
            <a:spLocks noChangeArrowheads="1"/>
          </p:cNvSpPr>
          <p:nvPr/>
        </p:nvSpPr>
        <p:spPr bwMode="auto">
          <a:xfrm>
            <a:off x="381000" y="5027613"/>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t>Bob receives the ciphertext and divides in half (in this example, the second half has one less character). The first half forms the first row; the second half forms the second row. She reads the result in zigzag. </a:t>
            </a:r>
          </a:p>
        </p:txBody>
      </p:sp>
      <p:sp>
        <p:nvSpPr>
          <p:cNvPr id="22537" name="Rectangle 13"/>
          <p:cNvSpPr>
            <a:spLocks noChangeArrowheads="1"/>
          </p:cNvSpPr>
          <p:nvPr/>
        </p:nvSpPr>
        <p:spPr bwMode="auto">
          <a:xfrm>
            <a:off x="381000" y="5983288"/>
            <a:ext cx="845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3333FF"/>
                </a:solidFill>
              </a:rPr>
              <a:t>Because there is no key and the number of rows is fixed (2 here), the cryptanalysis of the ciphertext would be very easy for Eve.</a:t>
            </a:r>
          </a:p>
        </p:txBody>
      </p:sp>
      <p:sp>
        <p:nvSpPr>
          <p:cNvPr id="2253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6</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86000"/>
            <a:ext cx="27876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11"/>
          <p:cNvSpPr>
            <a:spLocks noChangeArrowheads="1"/>
          </p:cNvSpPr>
          <p:nvPr/>
        </p:nvSpPr>
        <p:spPr bwMode="auto">
          <a:xfrm>
            <a:off x="228600" y="1295400"/>
            <a:ext cx="8610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14400" indent="-457200" algn="just" eaLnBrk="1" hangingPunct="1"/>
            <a:endParaRPr lang="en-US" sz="100" b="0" i="0"/>
          </a:p>
          <a:p>
            <a:pPr marL="914400" lvl="1" indent="-457200" algn="just" eaLnBrk="1" hangingPunct="1">
              <a:buFont typeface="Wingdings" pitchFamily="2" charset="2"/>
              <a:buChar char="Ø"/>
            </a:pPr>
            <a:r>
              <a:rPr lang="en-US" sz="2000" b="0" i="0"/>
              <a:t>Alice and Bob can agree on the number of columns and use the second method. Alice writes the same plaintext, row by row, in a table of four columns.</a:t>
            </a:r>
          </a:p>
        </p:txBody>
      </p:sp>
      <p:sp>
        <p:nvSpPr>
          <p:cNvPr id="24581" name="Rectangle 13"/>
          <p:cNvSpPr>
            <a:spLocks noChangeArrowheads="1"/>
          </p:cNvSpPr>
          <p:nvPr/>
        </p:nvSpPr>
        <p:spPr bwMode="auto">
          <a:xfrm>
            <a:off x="381000" y="45720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00CC00"/>
                </a:solidFill>
              </a:rPr>
              <a:t>By transmitting the characters column by column, </a:t>
            </a:r>
            <a:r>
              <a:rPr lang="en-US" i="0"/>
              <a:t>Alice then creates the ciphertext </a:t>
            </a:r>
            <a:r>
              <a:rPr lang="en-US" i="0">
                <a:solidFill>
                  <a:srgbClr val="00CC00"/>
                </a:solidFill>
              </a:rPr>
              <a:t>“</a:t>
            </a:r>
            <a:r>
              <a:rPr lang="en-US" i="0">
                <a:solidFill>
                  <a:srgbClr val="002060"/>
                </a:solidFill>
              </a:rPr>
              <a:t>MMTAEEHREAEKTTP</a:t>
            </a:r>
            <a:r>
              <a:rPr lang="en-US" i="0">
                <a:solidFill>
                  <a:srgbClr val="00CC00"/>
                </a:solidFill>
              </a:rPr>
              <a:t>”.</a:t>
            </a:r>
          </a:p>
        </p:txBody>
      </p:sp>
      <p:sp>
        <p:nvSpPr>
          <p:cNvPr id="24582" name="Rectangle 13"/>
          <p:cNvSpPr>
            <a:spLocks noChangeArrowheads="1"/>
          </p:cNvSpPr>
          <p:nvPr/>
        </p:nvSpPr>
        <p:spPr bwMode="auto">
          <a:xfrm>
            <a:off x="381000" y="52578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FF3300"/>
                </a:solidFill>
              </a:rPr>
              <a:t>Bob receives the ciphertext and follows the reverse process. He writes the received message </a:t>
            </a:r>
            <a:r>
              <a:rPr lang="en-US" i="0"/>
              <a:t>column by column </a:t>
            </a:r>
            <a:r>
              <a:rPr lang="en-US" i="0">
                <a:solidFill>
                  <a:srgbClr val="FF3300"/>
                </a:solidFill>
              </a:rPr>
              <a:t>and reads it </a:t>
            </a:r>
            <a:r>
              <a:rPr lang="en-US" i="0"/>
              <a:t>row by row </a:t>
            </a:r>
            <a:r>
              <a:rPr lang="en-US" i="0">
                <a:solidFill>
                  <a:srgbClr val="FF3300"/>
                </a:solidFill>
              </a:rPr>
              <a:t>as the plaintext. </a:t>
            </a:r>
          </a:p>
        </p:txBody>
      </p:sp>
      <p:sp>
        <p:nvSpPr>
          <p:cNvPr id="24583" name="Rectangle 13"/>
          <p:cNvSpPr>
            <a:spLocks noChangeArrowheads="1"/>
          </p:cNvSpPr>
          <p:nvPr/>
        </p:nvSpPr>
        <p:spPr bwMode="auto">
          <a:xfrm>
            <a:off x="381000" y="5983288"/>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3333FF"/>
                </a:solidFill>
              </a:rPr>
              <a:t>Eve can easily decipher the message if she knows the number of columns.</a:t>
            </a:r>
          </a:p>
        </p:txBody>
      </p:sp>
      <p:sp>
        <p:nvSpPr>
          <p:cNvPr id="24584" name="Text Box 12"/>
          <p:cNvSpPr txBox="1">
            <a:spLocks noChangeArrowheads="1"/>
          </p:cNvSpPr>
          <p:nvPr/>
        </p:nvSpPr>
        <p:spPr bwMode="auto">
          <a:xfrm>
            <a:off x="0" y="53340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a:solidFill>
                <a:schemeClr val="bg1"/>
              </a:solidFill>
              <a:latin typeface="Verdana" pitchFamily="34" charset="0"/>
              <a:ea typeface="Verdana" pitchFamily="34" charset="0"/>
              <a:cs typeface="Verdana" pitchFamily="34" charset="0"/>
            </a:endParaRPr>
          </a:p>
        </p:txBody>
      </p:sp>
      <p:sp>
        <p:nvSpPr>
          <p:cNvPr id="24585" name="Text Box 9"/>
          <p:cNvSpPr txBox="1">
            <a:spLocks noChangeArrowheads="1"/>
          </p:cNvSpPr>
          <p:nvPr/>
        </p:nvSpPr>
        <p:spPr bwMode="auto">
          <a:xfrm>
            <a:off x="177800" y="1062038"/>
            <a:ext cx="9028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rgbClr val="3333FF"/>
                </a:solidFill>
                <a:latin typeface="Verdana" pitchFamily="34" charset="0"/>
                <a:ea typeface="Verdana" pitchFamily="34" charset="0"/>
                <a:cs typeface="Verdana" pitchFamily="34" charset="0"/>
              </a:rPr>
              <a:t>2nd Method: Written row by row and transmitted column by column</a:t>
            </a:r>
          </a:p>
        </p:txBody>
      </p:sp>
      <p:sp>
        <p:nvSpPr>
          <p:cNvPr id="2458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7</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
          <p:cNvSpPr>
            <a:spLocks noChangeArrowheads="1"/>
          </p:cNvSpPr>
          <p:nvPr/>
        </p:nvSpPr>
        <p:spPr bwMode="auto">
          <a:xfrm>
            <a:off x="152400" y="10668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 in the previous example is actually a transposition cipher. The following shows the permutation of each character in the plaintext into the ciphertext based on the positions.</a:t>
            </a:r>
          </a:p>
        </p:txBody>
      </p:sp>
      <p:sp>
        <p:nvSpPr>
          <p:cNvPr id="26628" name="Text Box 11"/>
          <p:cNvSpPr txBox="1">
            <a:spLocks noChangeArrowheads="1"/>
          </p:cNvSpPr>
          <p:nvPr/>
        </p:nvSpPr>
        <p:spPr bwMode="auto">
          <a:xfrm>
            <a:off x="0" y="533400"/>
            <a:ext cx="1449388"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400" i="0">
                <a:solidFill>
                  <a:schemeClr val="bg1"/>
                </a:solidFill>
              </a:rPr>
              <a:t>Example:</a:t>
            </a:r>
            <a:endParaRPr lang="en-US" sz="2000">
              <a:solidFill>
                <a:schemeClr val="bg1"/>
              </a:solidFill>
            </a:endParaRPr>
          </a:p>
        </p:txBody>
      </p:sp>
      <p:sp>
        <p:nvSpPr>
          <p:cNvPr id="26629" name="Rectangle 14"/>
          <p:cNvSpPr>
            <a:spLocks noChangeArrowheads="1"/>
          </p:cNvSpPr>
          <p:nvPr/>
        </p:nvSpPr>
        <p:spPr bwMode="auto">
          <a:xfrm>
            <a:off x="152400" y="4724400"/>
            <a:ext cx="883920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first character in the plaintext has not changed its position. The second character in the plaintext has moved to the fifth position in the ciphertext; the third character has moved to the ninth position; and so on.</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Although the characters are permuted, there is a pattern in the permutation: (01, 05, 09, 13), (02, 06, 10, 14), (03, 07, 11, 15), and (04, 08, 12). In each section, the difference between the two adjacent numbers is 4.</a:t>
            </a:r>
          </a:p>
        </p:txBody>
      </p:sp>
      <p:sp>
        <p:nvSpPr>
          <p:cNvPr id="2663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graphicFrame>
        <p:nvGraphicFramePr>
          <p:cNvPr id="18" name="Table 17"/>
          <p:cNvGraphicFramePr>
            <a:graphicFrameLocks noGrp="1"/>
          </p:cNvGraphicFramePr>
          <p:nvPr/>
        </p:nvGraphicFramePr>
        <p:xfrm>
          <a:off x="179388" y="2514600"/>
          <a:ext cx="8736010" cy="1854200"/>
        </p:xfrm>
        <a:graphic>
          <a:graphicData uri="http://schemas.openxmlformats.org/drawingml/2006/table">
            <a:tbl>
              <a:tblPr firstRow="1" bandRow="1">
                <a:tableStyleId>{5C22544A-7EE6-4342-B048-85BDC9FD1C3A}</a:tableStyleId>
              </a:tblPr>
              <a:tblGrid>
                <a:gridCol w="1408296"/>
                <a:gridCol w="221885"/>
                <a:gridCol w="474337"/>
                <a:gridCol w="474337"/>
                <a:gridCol w="474337"/>
                <a:gridCol w="474337"/>
                <a:gridCol w="474337"/>
                <a:gridCol w="474337"/>
                <a:gridCol w="474337"/>
                <a:gridCol w="474337"/>
                <a:gridCol w="465111"/>
                <a:gridCol w="474337"/>
                <a:gridCol w="474337"/>
                <a:gridCol w="474337"/>
                <a:gridCol w="474337"/>
                <a:gridCol w="474337"/>
                <a:gridCol w="474337"/>
              </a:tblGrid>
              <a:tr h="370840">
                <a:tc>
                  <a:txBody>
                    <a:bodyPr/>
                    <a:lstStyle/>
                    <a:p>
                      <a:r>
                        <a:rPr lang="en-US" sz="1500" dirty="0" smtClean="0">
                          <a:solidFill>
                            <a:schemeClr val="tx1"/>
                          </a:solidFill>
                          <a:latin typeface="Verdana" pitchFamily="34" charset="0"/>
                          <a:ea typeface="Verdana" pitchFamily="34" charset="0"/>
                          <a:cs typeface="Verdana" pitchFamily="34" charset="0"/>
                        </a:rPr>
                        <a:t>Plaintext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500" dirty="0" smtClean="0">
                          <a:solidFill>
                            <a:schemeClr val="tx1"/>
                          </a:solidFill>
                          <a:latin typeface="Verdana" pitchFamily="34" charset="0"/>
                          <a:ea typeface="Verdana" pitchFamily="34" charset="0"/>
                          <a:cs typeface="Verdana" pitchFamily="34" charset="0"/>
                        </a:rPr>
                        <a: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m</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m</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a</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h</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p</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a</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r</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K</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r>
              <a:tr h="370840">
                <a:tc>
                  <a:txBody>
                    <a:bodyPr/>
                    <a:lstStyle/>
                    <a:p>
                      <a:r>
                        <a:rPr lang="en-US" sz="1200" dirty="0" smtClean="0">
                          <a:latin typeface="Verdana" pitchFamily="34" charset="0"/>
                          <a:ea typeface="Verdana" pitchFamily="34" charset="0"/>
                          <a:cs typeface="Verdana" pitchFamily="34" charset="0"/>
                        </a:rPr>
                        <a:t>Source Position</a:t>
                      </a:r>
                      <a:endParaRPr lang="en-US" sz="12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smtClean="0">
                          <a:latin typeface="Verdana" pitchFamily="34" charset="0"/>
                          <a:ea typeface="Verdana" pitchFamily="34" charset="0"/>
                          <a:cs typeface="Verdana" pitchFamily="34" charset="0"/>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latin typeface="Verdana" pitchFamily="34" charset="0"/>
                          <a:ea typeface="Verdana" pitchFamily="34" charset="0"/>
                          <a:cs typeface="Verdana" pitchFamily="34" charset="0"/>
                        </a:rPr>
                        <a:t>01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06</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07</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08</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09</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10</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r>
              <a:tr h="370840">
                <a:tc>
                  <a:txBody>
                    <a:bodyPr/>
                    <a:lstStyle/>
                    <a:p>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effectLst/>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effectLst/>
                          <a:latin typeface="Verdana" pitchFamily="34" charset="0"/>
                          <a:ea typeface="Verdana" pitchFamily="34" charset="0"/>
                          <a:cs typeface="Verdana" pitchFamily="34" charset="0"/>
                          <a:sym typeface="Wingdings 3"/>
                        </a:rPr>
                        <a:t></a:t>
                      </a:r>
                      <a:endParaRPr lang="en-US" sz="1500" dirty="0" smtClean="0">
                        <a:effectLst/>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r>
              <a:tr h="370840">
                <a:tc>
                  <a:txBody>
                    <a:bodyPr/>
                    <a:lstStyle/>
                    <a:p>
                      <a:r>
                        <a:rPr lang="en-US" sz="900" dirty="0" smtClean="0">
                          <a:latin typeface="Verdana" pitchFamily="34" charset="0"/>
                          <a:ea typeface="Verdana" pitchFamily="34" charset="0"/>
                          <a:cs typeface="Verdana" pitchFamily="34" charset="0"/>
                        </a:rPr>
                        <a:t>Destination Position</a:t>
                      </a:r>
                      <a:endParaRPr lang="en-US" sz="9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smtClean="0">
                          <a:latin typeface="Verdana" pitchFamily="34" charset="0"/>
                          <a:ea typeface="Verdana" pitchFamily="34" charset="0"/>
                          <a:cs typeface="Verdana" pitchFamily="34" charset="0"/>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latin typeface="Verdana" pitchFamily="34" charset="0"/>
                          <a:ea typeface="Verdana" pitchFamily="34" charset="0"/>
                          <a:cs typeface="Verdana" pitchFamily="34" charset="0"/>
                        </a:rPr>
                        <a:t>01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09</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06</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10</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07</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08</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r>
              <a:tr h="370840">
                <a:tc>
                  <a:txBody>
                    <a:bodyPr/>
                    <a:lstStyle/>
                    <a:p>
                      <a:r>
                        <a:rPr lang="en-US" sz="1500" dirty="0" err="1" smtClean="0">
                          <a:latin typeface="Verdana" pitchFamily="34" charset="0"/>
                          <a:ea typeface="Verdana" pitchFamily="34" charset="0"/>
                          <a:cs typeface="Verdana" pitchFamily="34" charset="0"/>
                        </a:rPr>
                        <a:t>Ciphertext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smtClean="0">
                          <a:latin typeface="Verdana" pitchFamily="34" charset="0"/>
                          <a:ea typeface="Verdana" pitchFamily="34" charset="0"/>
                          <a:cs typeface="Verdana" pitchFamily="34" charset="0"/>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latin typeface="Verdana" pitchFamily="34" charset="0"/>
                          <a:ea typeface="Verdana" pitchFamily="34" charset="0"/>
                          <a:cs typeface="Verdana" pitchFamily="34" charset="0"/>
                        </a:rPr>
                        <a:t>M</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M</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A</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H</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R</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A</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K</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P</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r>
            </a:tbl>
          </a:graphicData>
        </a:graphic>
      </p:graphicFrame>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8</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0"/>
          <p:cNvSpPr>
            <a:spLocks noChangeArrowheads="1"/>
          </p:cNvSpPr>
          <p:nvPr/>
        </p:nvSpPr>
        <p:spPr bwMode="auto">
          <a:xfrm>
            <a:off x="304800" y="868363"/>
            <a:ext cx="8458200" cy="2678112"/>
          </a:xfrm>
          <a:prstGeom prst="rect">
            <a:avLst/>
          </a:prstGeom>
          <a:noFill/>
          <a:ln w="9525">
            <a:noFill/>
            <a:miter lim="800000"/>
            <a:headEnd/>
            <a:tailEnd/>
          </a:ln>
        </p:spPr>
        <p:txBody>
          <a:bodyPr anchor="ctr">
            <a:spAutoFit/>
          </a:bodyPr>
          <a:lstStyle/>
          <a:p>
            <a:pPr marL="457200" indent="-457200" algn="just" eaLnBrk="1" hangingPunct="1">
              <a:spcBef>
                <a:spcPts val="600"/>
              </a:spcBef>
              <a:spcAft>
                <a:spcPts val="600"/>
              </a:spcAft>
              <a:buFont typeface="Wingdings" pitchFamily="2" charset="2"/>
              <a:buChar char="Ø"/>
              <a:defRPr/>
            </a:pPr>
            <a:r>
              <a:rPr lang="en-US" sz="1900" b="0" i="0" dirty="0">
                <a:latin typeface="Verdana" pitchFamily="34" charset="0"/>
                <a:ea typeface="Verdana" pitchFamily="34" charset="0"/>
                <a:cs typeface="Verdana" pitchFamily="34" charset="0"/>
              </a:rPr>
              <a:t>The keyless ciphers permute the characters by using writing plaintext in one way (e.g. row by row) and reading it in another way (e.g. column by column). The permutation is done on the whole plaintext to create the whole </a:t>
            </a:r>
            <a:r>
              <a:rPr lang="en-US" sz="1900" b="0" i="0" dirty="0" err="1">
                <a:latin typeface="Verdana" pitchFamily="34" charset="0"/>
                <a:ea typeface="Verdana" pitchFamily="34" charset="0"/>
                <a:cs typeface="Verdana" pitchFamily="34" charset="0"/>
              </a:rPr>
              <a:t>ciphertext</a:t>
            </a:r>
            <a:r>
              <a:rPr lang="en-US" sz="1900" b="0" i="0" dirty="0">
                <a:latin typeface="Verdana" pitchFamily="34" charset="0"/>
                <a:ea typeface="Verdana" pitchFamily="34" charset="0"/>
                <a:cs typeface="Verdana" pitchFamily="34" charset="0"/>
              </a:rPr>
              <a:t>. </a:t>
            </a:r>
          </a:p>
          <a:p>
            <a:pPr marL="457200" indent="-457200" algn="just" eaLnBrk="1" hangingPunct="1">
              <a:spcBef>
                <a:spcPts val="600"/>
              </a:spcBef>
              <a:spcAft>
                <a:spcPts val="600"/>
              </a:spcAft>
              <a:buFont typeface="Wingdings" pitchFamily="2" charset="2"/>
              <a:buChar char="Ø"/>
              <a:defRPr/>
            </a:pPr>
            <a:r>
              <a:rPr lang="en-US" sz="1900" b="0" i="0" dirty="0">
                <a:latin typeface="Verdana" pitchFamily="34" charset="0"/>
                <a:ea typeface="Verdana" pitchFamily="34" charset="0"/>
                <a:cs typeface="Verdana" pitchFamily="34" charset="0"/>
              </a:rPr>
              <a:t>In keyed transposition cipher, the </a:t>
            </a:r>
            <a:r>
              <a:rPr lang="en-US" sz="1900" b="0" i="0" dirty="0">
                <a:solidFill>
                  <a:srgbClr val="FF0000"/>
                </a:solidFill>
                <a:latin typeface="Verdana" pitchFamily="34" charset="0"/>
                <a:ea typeface="Verdana" pitchFamily="34" charset="0"/>
                <a:cs typeface="Verdana" pitchFamily="34" charset="0"/>
              </a:rPr>
              <a:t>plaintext is divided </a:t>
            </a:r>
            <a:r>
              <a:rPr lang="en-US" sz="1900" b="0" i="0" dirty="0">
                <a:solidFill>
                  <a:srgbClr val="00B050"/>
                </a:solidFill>
                <a:latin typeface="Verdana" pitchFamily="34" charset="0"/>
                <a:ea typeface="Verdana" pitchFamily="34" charset="0"/>
                <a:cs typeface="Verdana" pitchFamily="34" charset="0"/>
              </a:rPr>
              <a:t>into</a:t>
            </a:r>
            <a:r>
              <a:rPr lang="en-US" sz="1900" b="0" i="0" dirty="0">
                <a:latin typeface="Verdana" pitchFamily="34" charset="0"/>
                <a:ea typeface="Verdana" pitchFamily="34" charset="0"/>
                <a:cs typeface="Verdana" pitchFamily="34" charset="0"/>
              </a:rPr>
              <a:t> </a:t>
            </a:r>
            <a:r>
              <a:rPr lang="en-US" sz="1900" b="0" i="0" dirty="0">
                <a:solidFill>
                  <a:srgbClr val="3333FF"/>
                </a:solidFill>
                <a:latin typeface="Verdana" pitchFamily="34" charset="0"/>
                <a:ea typeface="Verdana" pitchFamily="34" charset="0"/>
                <a:cs typeface="Verdana" pitchFamily="34" charset="0"/>
              </a:rPr>
              <a:t>groups of predetermined size</a:t>
            </a:r>
            <a:r>
              <a:rPr lang="en-US" sz="1900" b="0" i="0" dirty="0">
                <a:latin typeface="Verdana" pitchFamily="34" charset="0"/>
                <a:ea typeface="Verdana" pitchFamily="34" charset="0"/>
                <a:cs typeface="Verdana" pitchFamily="34" charset="0"/>
              </a:rPr>
              <a:t>, called blocks, and then use a key to permute the characters in each block separately.</a:t>
            </a:r>
          </a:p>
          <a:p>
            <a:pPr algn="just" eaLnBrk="1" hangingPunct="1">
              <a:defRPr/>
            </a:pPr>
            <a:endParaRPr lang="en-US" sz="2000" b="0" i="0" dirty="0">
              <a:solidFill>
                <a:srgbClr val="00CC00"/>
              </a:solidFill>
              <a:latin typeface="Verdana" pitchFamily="34" charset="0"/>
              <a:ea typeface="Verdana" pitchFamily="34" charset="0"/>
              <a:cs typeface="Verdana" pitchFamily="34" charset="0"/>
            </a:endParaRPr>
          </a:p>
        </p:txBody>
      </p:sp>
      <p:sp>
        <p:nvSpPr>
          <p:cNvPr id="2867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Keyed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9</a:t>
            </a:fld>
            <a:endParaRPr 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5967</TotalTime>
  <Words>1616</Words>
  <Application>Microsoft Office PowerPoint</Application>
  <PresentationFormat>On-screen Show (4:3)</PresentationFormat>
  <Paragraphs>280</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McGrawHill-Italic</vt:lpstr>
      <vt:lpstr>Tahoma</vt:lpstr>
      <vt:lpstr>Times New Roman</vt:lpstr>
      <vt:lpstr>Verdana</vt:lpstr>
      <vt:lpstr>Wingdings</vt:lpstr>
      <vt:lpstr>Wingdings 3</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670</cp:revision>
  <dcterms:created xsi:type="dcterms:W3CDTF">2000-01-15T04:50:39Z</dcterms:created>
  <dcterms:modified xsi:type="dcterms:W3CDTF">2023-11-26T16:46:11Z</dcterms:modified>
</cp:coreProperties>
</file>