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sldIdLst>
    <p:sldId id="1021" r:id="rId2"/>
    <p:sldId id="956" r:id="rId3"/>
    <p:sldId id="972" r:id="rId4"/>
    <p:sldId id="980" r:id="rId5"/>
    <p:sldId id="982" r:id="rId6"/>
    <p:sldId id="1017" r:id="rId7"/>
    <p:sldId id="973" r:id="rId8"/>
    <p:sldId id="978" r:id="rId9"/>
    <p:sldId id="976" r:id="rId10"/>
    <p:sldId id="985" r:id="rId11"/>
    <p:sldId id="986" r:id="rId12"/>
    <p:sldId id="979" r:id="rId13"/>
    <p:sldId id="995" r:id="rId14"/>
    <p:sldId id="996" r:id="rId15"/>
    <p:sldId id="997" r:id="rId16"/>
    <p:sldId id="998" r:id="rId17"/>
    <p:sldId id="999" r:id="rId18"/>
    <p:sldId id="1000" r:id="rId19"/>
    <p:sldId id="1001" r:id="rId20"/>
    <p:sldId id="1002" r:id="rId21"/>
    <p:sldId id="1003" r:id="rId22"/>
    <p:sldId id="1004" r:id="rId23"/>
    <p:sldId id="1005" r:id="rId24"/>
    <p:sldId id="1006" r:id="rId25"/>
    <p:sldId id="1007" r:id="rId26"/>
    <p:sldId id="1008" r:id="rId27"/>
    <p:sldId id="1009" r:id="rId28"/>
    <p:sldId id="1010" r:id="rId29"/>
    <p:sldId id="1012" r:id="rId30"/>
    <p:sldId id="1013" r:id="rId31"/>
    <p:sldId id="1014" r:id="rId32"/>
    <p:sldId id="1015" r:id="rId33"/>
    <p:sldId id="1019" r:id="rId34"/>
    <p:sldId id="1020" r:id="rId35"/>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00"/>
    <a:srgbClr val="FF00FF"/>
    <a:srgbClr val="0000FF"/>
    <a:srgbClr val="66FF33"/>
    <a:srgbClr val="CCFF99"/>
    <a:srgbClr val="660066"/>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94712" autoAdjust="0"/>
  </p:normalViewPr>
  <p:slideViewPr>
    <p:cSldViewPr>
      <p:cViewPr varScale="1">
        <p:scale>
          <a:sx n="80" d="100"/>
          <a:sy n="80" d="100"/>
        </p:scale>
        <p:origin x="162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atin typeface="Times New Roman" pitchFamily="18" charset="0"/>
              </a:defRPr>
            </a:lvl1pPr>
          </a:lstStyle>
          <a:p>
            <a:pPr>
              <a:defRPr/>
            </a:pPr>
            <a:endParaRPr lang="en-US"/>
          </a:p>
        </p:txBody>
      </p:sp>
      <p:sp>
        <p:nvSpPr>
          <p:cNvPr id="68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Times New Roman" pitchFamily="18"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i="0">
                <a:latin typeface="Times New Roman" pitchFamily="18" charset="0"/>
              </a:defRPr>
            </a:lvl1pPr>
          </a:lstStyle>
          <a:p>
            <a:pPr>
              <a:defRPr/>
            </a:pPr>
            <a:endParaRPr lang="en-US"/>
          </a:p>
        </p:txBody>
      </p:sp>
      <p:sp>
        <p:nvSpPr>
          <p:cNvPr id="68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vl1pPr>
          </a:lstStyle>
          <a:p>
            <a:fld id="{F92F9495-86BF-443A-89D4-A9DF18C3E596}" type="slidenum">
              <a:rPr lang="en-US"/>
              <a:pPr/>
              <a:t>‹#›</a:t>
            </a:fld>
            <a:endParaRPr lang="en-US"/>
          </a:p>
        </p:txBody>
      </p:sp>
    </p:spTree>
    <p:extLst>
      <p:ext uri="{BB962C8B-B14F-4D97-AF65-F5344CB8AC3E}">
        <p14:creationId xmlns:p14="http://schemas.microsoft.com/office/powerpoint/2010/main" val="1393906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5092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0AE8EE4-9A75-4AB1-94CD-9B0958CEC2A7}" type="slidenum">
              <a:rPr lang="en-US" b="0" i="0"/>
              <a:pPr/>
              <a:t>11</a:t>
            </a:fld>
            <a:endParaRPr lang="en-US" b="0" i="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8875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217B269-AC5D-4A8C-9169-F2A63BC8760E}" type="slidenum">
              <a:rPr lang="en-US" b="0" i="0"/>
              <a:pPr/>
              <a:t>12</a:t>
            </a:fld>
            <a:endParaRPr lang="en-US" b="0" i="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37199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CD6145C-8FF7-4D2B-BDC1-A498D1310B8C}" type="slidenum">
              <a:rPr lang="en-US" b="0" i="0"/>
              <a:pPr/>
              <a:t>13</a:t>
            </a:fld>
            <a:endParaRPr lang="en-US" b="0" i="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28175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FD513E4-047A-4456-95A4-66BC781D0CCB}" type="slidenum">
              <a:rPr lang="en-US" b="0" i="0"/>
              <a:pPr/>
              <a:t>14</a:t>
            </a:fld>
            <a:endParaRPr lang="en-US" b="0" i="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07285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8AA372CF-877F-440C-B62A-8EE0592198F6}" type="slidenum">
              <a:rPr lang="en-US" b="0" i="0"/>
              <a:pPr/>
              <a:t>15</a:t>
            </a:fld>
            <a:endParaRPr lang="en-US" b="0" i="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8984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8CCFCB84-3598-4491-9996-AC836A592D94}" type="slidenum">
              <a:rPr lang="en-US" b="0" i="0"/>
              <a:pPr/>
              <a:t>16</a:t>
            </a:fld>
            <a:endParaRPr lang="en-US" b="0" i="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84851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4B09987-32A6-46F4-B05B-FDA4710A6E3F}" type="slidenum">
              <a:rPr lang="en-US" b="0" i="0"/>
              <a:pPr/>
              <a:t>17</a:t>
            </a:fld>
            <a:endParaRPr lang="en-US" b="0" i="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7499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F7C83EE-BC47-499A-BC45-224AEE210A0D}" type="slidenum">
              <a:rPr lang="en-US" b="0" i="0"/>
              <a:pPr/>
              <a:t>18</a:t>
            </a:fld>
            <a:endParaRPr lang="en-US" b="0" i="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6275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6725E14-FA75-4BEE-AC0A-D13B74C54845}" type="slidenum">
              <a:rPr lang="en-US" b="0" i="0"/>
              <a:pPr/>
              <a:t>19</a:t>
            </a:fld>
            <a:endParaRPr lang="en-US" b="0" i="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51915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5372B4E-9BFC-4E13-B8FB-FC1C6110F271}" type="slidenum">
              <a:rPr lang="en-US" b="0" i="0"/>
              <a:pPr/>
              <a:t>20</a:t>
            </a:fld>
            <a:endParaRPr lang="en-US" b="0" i="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8791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32752D0-6C2D-4960-A2D1-EDC7823E83C2}" type="slidenum">
              <a:rPr lang="en-US" b="0" i="0"/>
              <a:pPr/>
              <a:t>2</a:t>
            </a:fld>
            <a:endParaRPr lang="en-US" b="0" i="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12689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6EB71114-D822-4C84-803C-17F0FF490934}" type="slidenum">
              <a:rPr lang="en-US" b="0" i="0"/>
              <a:pPr/>
              <a:t>21</a:t>
            </a:fld>
            <a:endParaRPr lang="en-US" b="0" i="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40449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56028F6-9760-40EF-9E2E-B57607548F23}" type="slidenum">
              <a:rPr lang="en-US" b="0" i="0"/>
              <a:pPr/>
              <a:t>22</a:t>
            </a:fld>
            <a:endParaRPr lang="en-US" b="0" i="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21580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E160459-2ECE-46FC-83A4-C70AFEF6D088}" type="slidenum">
              <a:rPr lang="en-US" b="0" i="0"/>
              <a:pPr/>
              <a:t>23</a:t>
            </a:fld>
            <a:endParaRPr lang="en-US" b="0" i="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59305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E2E3C2E-15CE-4617-A104-096D95CDD90F}" type="slidenum">
              <a:rPr lang="en-US" b="0" i="0"/>
              <a:pPr/>
              <a:t>24</a:t>
            </a:fld>
            <a:endParaRPr lang="en-US" b="0" i="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54668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950AB91-77C5-456E-AC66-F3ECC42718B8}" type="slidenum">
              <a:rPr lang="en-US" b="0" i="0"/>
              <a:pPr/>
              <a:t>25</a:t>
            </a:fld>
            <a:endParaRPr lang="en-US" b="0" i="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45795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0B3529D-353E-4ED0-B35C-AD98CB24FCD1}" type="slidenum">
              <a:rPr lang="en-US" b="0" i="0"/>
              <a:pPr/>
              <a:t>26</a:t>
            </a:fld>
            <a:endParaRPr lang="en-US" b="0" i="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49094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62B9F26-A021-4D58-A5AB-8375A0792768}" type="slidenum">
              <a:rPr lang="en-US" b="0" i="0"/>
              <a:pPr/>
              <a:t>27</a:t>
            </a:fld>
            <a:endParaRPr lang="en-US" b="0" i="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00868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5390FFE-D889-413A-A1F4-12B16C2169C2}" type="slidenum">
              <a:rPr lang="en-US" b="0" i="0"/>
              <a:pPr/>
              <a:t>28</a:t>
            </a:fld>
            <a:endParaRPr lang="en-US" b="0" i="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07673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515C78B6-08B2-4F52-9FB4-503530F1C4EA}" type="slidenum">
              <a:rPr lang="en-AU" sz="1200" b="0"/>
              <a:pPr/>
              <a:t>29</a:t>
            </a:fld>
            <a:endParaRPr lang="en-AU" sz="1200"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MS PGothic" pitchFamily="34" charset="-128"/>
            </a:endParaRPr>
          </a:p>
        </p:txBody>
      </p:sp>
    </p:spTree>
    <p:extLst>
      <p:ext uri="{BB962C8B-B14F-4D97-AF65-F5344CB8AC3E}">
        <p14:creationId xmlns:p14="http://schemas.microsoft.com/office/powerpoint/2010/main" val="864533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5F9D5A4-08AB-44F5-A151-D1E06B90B933}" type="slidenum">
              <a:rPr lang="en-AU" sz="1200" b="0"/>
              <a:pPr/>
              <a:t>30</a:t>
            </a:fld>
            <a:endParaRPr lang="en-AU" sz="1200" b="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MS PGothic" pitchFamily="34" charset="-128"/>
            </a:endParaRPr>
          </a:p>
        </p:txBody>
      </p:sp>
    </p:spTree>
    <p:extLst>
      <p:ext uri="{BB962C8B-B14F-4D97-AF65-F5344CB8AC3E}">
        <p14:creationId xmlns:p14="http://schemas.microsoft.com/office/powerpoint/2010/main" val="340091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02ADE81-0470-4D03-BB83-12F78F477852}" type="slidenum">
              <a:rPr lang="en-US" b="0" i="0"/>
              <a:pPr/>
              <a:t>3</a:t>
            </a:fld>
            <a:endParaRPr lang="en-US" b="0" i="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43366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2C1A857-5750-49A2-80FB-347FC4376E00}" type="slidenum">
              <a:rPr lang="en-AU" sz="1200" b="0"/>
              <a:pPr/>
              <a:t>31</a:t>
            </a:fld>
            <a:endParaRPr lang="en-AU"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MS PGothic" pitchFamily="34" charset="-128"/>
            </a:endParaRPr>
          </a:p>
        </p:txBody>
      </p:sp>
    </p:spTree>
    <p:extLst>
      <p:ext uri="{BB962C8B-B14F-4D97-AF65-F5344CB8AC3E}">
        <p14:creationId xmlns:p14="http://schemas.microsoft.com/office/powerpoint/2010/main" val="1493177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71F3429-DE40-4DA3-9F79-705083451656}" type="slidenum">
              <a:rPr lang="en-AU" sz="1200" b="0"/>
              <a:pPr/>
              <a:t>32</a:t>
            </a:fld>
            <a:endParaRPr lang="en-AU" sz="1200" b="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MS PGothic" pitchFamily="34" charset="-128"/>
            </a:endParaRPr>
          </a:p>
        </p:txBody>
      </p:sp>
    </p:spTree>
    <p:extLst>
      <p:ext uri="{BB962C8B-B14F-4D97-AF65-F5344CB8AC3E}">
        <p14:creationId xmlns:p14="http://schemas.microsoft.com/office/powerpoint/2010/main" val="3423768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81893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94836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0E98051-E153-46E5-98DC-05213F0873CA}" type="slidenum">
              <a:rPr lang="en-US" b="0" i="0"/>
              <a:pPr/>
              <a:t>4</a:t>
            </a:fld>
            <a:endParaRPr lang="en-US" b="0" i="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8658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8D2D25E-C7D5-4851-9C69-C48FD96FCBD0}" type="slidenum">
              <a:rPr lang="en-US" b="0" i="0"/>
              <a:pPr/>
              <a:t>5</a:t>
            </a:fld>
            <a:endParaRPr lang="en-US" b="0" i="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3587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8E7B378-AACB-4BBA-84FD-C981E3014E74}" type="slidenum">
              <a:rPr lang="en-US" b="0" i="0"/>
              <a:pPr/>
              <a:t>7</a:t>
            </a:fld>
            <a:endParaRPr lang="en-US" b="0" i="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1645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7872B9BC-D8D6-458A-9722-F2BD6BCB8372}" type="slidenum">
              <a:rPr lang="en-US" b="0" i="0"/>
              <a:pPr/>
              <a:t>8</a:t>
            </a:fld>
            <a:endParaRPr lang="en-US" b="0" i="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35506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BD03B2E-7DD7-4DC1-BCCF-1A330C2E58A8}" type="slidenum">
              <a:rPr lang="en-US" b="0" i="0"/>
              <a:pPr/>
              <a:t>9</a:t>
            </a:fld>
            <a:endParaRPr lang="en-US" b="0" i="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23611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652AFAB-E741-4F36-8B4B-69A483AC6827}" type="slidenum">
              <a:rPr lang="en-US" b="0" i="0"/>
              <a:pPr/>
              <a:t>10</a:t>
            </a:fld>
            <a:endParaRPr lang="en-US" b="0" i="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9522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smtClean="0"/>
            </a:p>
          </p:txBody>
        </p:sp>
      </p:grpSp>
      <p:sp>
        <p:nvSpPr>
          <p:cNvPr id="14" name="Text Box 17"/>
          <p:cNvSpPr txBox="1">
            <a:spLocks noChangeArrowheads="1"/>
          </p:cNvSpPr>
          <p:nvPr/>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spcBef>
                <a:spcPct val="50000"/>
              </a:spcBef>
              <a:defRPr/>
            </a:pPr>
            <a:r>
              <a:rPr lang="en-US" altLang="en-US" sz="1400" b="0" i="0" smtClean="0">
                <a:latin typeface="McGrawHill-Italic" pitchFamily="2" charset="0"/>
              </a:rPr>
              <a:t>McGraw-Hill</a:t>
            </a:r>
            <a:endParaRPr lang="en-US" altLang="en-US" sz="2400" b="0" i="0" smtClean="0"/>
          </a:p>
        </p:txBody>
      </p:sp>
      <p:sp>
        <p:nvSpPr>
          <p:cNvPr id="15" name="Text Box 18"/>
          <p:cNvSpPr txBox="1">
            <a:spLocks noChangeArrowheads="1"/>
          </p:cNvSpPr>
          <p:nvPr/>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i="0" smtClean="0">
                <a:latin typeface="McGrawHill-Italic" pitchFamily="2" charset="0"/>
              </a:rPr>
              <a:t>The McGraw-Hill Companies, Inc., 2000</a:t>
            </a:r>
            <a:endParaRPr lang="en-US" altLang="en-US" sz="2400" b="0" i="0" smtClean="0"/>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defRPr>
            </a:lvl1pPr>
          </a:lstStyle>
          <a:p>
            <a:fld id="{C2C4066B-09DB-4D76-B8C7-7D83A221B026}" type="slidenum">
              <a:rPr lang="en-US"/>
              <a:pPr/>
              <a:t>‹#›</a:t>
            </a:fld>
            <a:endParaRPr lang="en-US"/>
          </a:p>
        </p:txBody>
      </p:sp>
    </p:spTree>
    <p:extLst>
      <p:ext uri="{BB962C8B-B14F-4D97-AF65-F5344CB8AC3E}">
        <p14:creationId xmlns:p14="http://schemas.microsoft.com/office/powerpoint/2010/main" val="93782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2.</a:t>
            </a:r>
            <a:fld id="{1F9159DE-096B-4746-9E91-630EBBA82F7D}" type="slidenum">
              <a:rPr lang="en-US"/>
              <a:pPr/>
              <a:t>‹#›</a:t>
            </a:fld>
            <a:endParaRPr lang="en-US"/>
          </a:p>
        </p:txBody>
      </p:sp>
    </p:spTree>
    <p:extLst>
      <p:ext uri="{BB962C8B-B14F-4D97-AF65-F5344CB8AC3E}">
        <p14:creationId xmlns:p14="http://schemas.microsoft.com/office/powerpoint/2010/main" val="183458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2.</a:t>
            </a:r>
            <a:fld id="{F25AB9D5-4ED3-4B0A-862A-C0D12E49E7A9}" type="slidenum">
              <a:rPr lang="en-US"/>
              <a:pPr/>
              <a:t>‹#›</a:t>
            </a:fld>
            <a:endParaRPr lang="en-US"/>
          </a:p>
        </p:txBody>
      </p:sp>
    </p:spTree>
    <p:extLst>
      <p:ext uri="{BB962C8B-B14F-4D97-AF65-F5344CB8AC3E}">
        <p14:creationId xmlns:p14="http://schemas.microsoft.com/office/powerpoint/2010/main" val="86952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2.</a:t>
            </a:r>
            <a:fld id="{4E342F57-589C-4505-B24F-C05DAD7977BC}" type="slidenum">
              <a:rPr lang="en-US"/>
              <a:pPr/>
              <a:t>‹#›</a:t>
            </a:fld>
            <a:endParaRPr lang="en-US"/>
          </a:p>
        </p:txBody>
      </p:sp>
    </p:spTree>
    <p:extLst>
      <p:ext uri="{BB962C8B-B14F-4D97-AF65-F5344CB8AC3E}">
        <p14:creationId xmlns:p14="http://schemas.microsoft.com/office/powerpoint/2010/main" val="200723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t>2.</a:t>
            </a:r>
            <a:fld id="{0CCD0BDF-4685-43DE-9D1A-461663611AF1}" type="slidenum">
              <a:rPr lang="en-US"/>
              <a:pPr/>
              <a:t>‹#›</a:t>
            </a:fld>
            <a:endParaRPr lang="en-US"/>
          </a:p>
        </p:txBody>
      </p:sp>
    </p:spTree>
    <p:extLst>
      <p:ext uri="{BB962C8B-B14F-4D97-AF65-F5344CB8AC3E}">
        <p14:creationId xmlns:p14="http://schemas.microsoft.com/office/powerpoint/2010/main" val="53929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r>
              <a:rPr lang="en-US"/>
              <a:t>2.</a:t>
            </a:r>
            <a:fld id="{C92315BE-38A0-4795-997F-84486C163DD5}" type="slidenum">
              <a:rPr lang="en-US"/>
              <a:pPr/>
              <a:t>‹#›</a:t>
            </a:fld>
            <a:endParaRPr lang="en-US"/>
          </a:p>
        </p:txBody>
      </p:sp>
    </p:spTree>
    <p:extLst>
      <p:ext uri="{BB962C8B-B14F-4D97-AF65-F5344CB8AC3E}">
        <p14:creationId xmlns:p14="http://schemas.microsoft.com/office/powerpoint/2010/main" val="182798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r>
              <a:rPr lang="en-US"/>
              <a:t>2.</a:t>
            </a:r>
            <a:fld id="{2E7F7120-9F52-4E67-9BDD-49C1AA50FEE4}" type="slidenum">
              <a:rPr lang="en-US"/>
              <a:pPr/>
              <a:t>‹#›</a:t>
            </a:fld>
            <a:endParaRPr lang="en-US"/>
          </a:p>
        </p:txBody>
      </p:sp>
    </p:spTree>
    <p:extLst>
      <p:ext uri="{BB962C8B-B14F-4D97-AF65-F5344CB8AC3E}">
        <p14:creationId xmlns:p14="http://schemas.microsoft.com/office/powerpoint/2010/main" val="94815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r>
              <a:rPr lang="en-US"/>
              <a:t>2.</a:t>
            </a:r>
            <a:fld id="{275349D4-F0E9-43E3-A0A2-EAECBA5D0261}" type="slidenum">
              <a:rPr lang="en-US"/>
              <a:pPr/>
              <a:t>‹#›</a:t>
            </a:fld>
            <a:endParaRPr lang="en-US"/>
          </a:p>
        </p:txBody>
      </p:sp>
    </p:spTree>
    <p:extLst>
      <p:ext uri="{BB962C8B-B14F-4D97-AF65-F5344CB8AC3E}">
        <p14:creationId xmlns:p14="http://schemas.microsoft.com/office/powerpoint/2010/main" val="423164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305800" y="6600825"/>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r>
              <a:rPr lang="en-US" sz="1200" i="0" dirty="0" smtClean="0">
                <a:solidFill>
                  <a:srgbClr val="0000FF"/>
                </a:solidFill>
              </a:rPr>
              <a:t>IIT, JU</a:t>
            </a:r>
          </a:p>
        </p:txBody>
      </p:sp>
      <p:sp>
        <p:nvSpPr>
          <p:cNvPr id="4" name="Rectangle 13"/>
          <p:cNvSpPr>
            <a:spLocks noGrp="1" noChangeArrowheads="1"/>
          </p:cNvSpPr>
          <p:nvPr>
            <p:ph type="sldNum" sz="quarter" idx="10"/>
          </p:nvPr>
        </p:nvSpPr>
        <p:spPr/>
        <p:txBody>
          <a:bodyPr/>
          <a:lstStyle>
            <a:lvl1pPr>
              <a:defRPr>
                <a:solidFill>
                  <a:srgbClr val="FF0000"/>
                </a:solidFill>
              </a:defRPr>
            </a:lvl1pPr>
          </a:lstStyle>
          <a:p>
            <a:r>
              <a:rPr lang="en-US" dirty="0" smtClean="0"/>
              <a:t>Slide-</a:t>
            </a:r>
            <a:fld id="{C5430E5C-37BC-4298-ABEE-EA1C82D2AA17}" type="slidenum">
              <a:rPr lang="en-US" smtClean="0"/>
              <a:pPr/>
              <a:t>‹#›</a:t>
            </a:fld>
            <a:endParaRPr lang="en-US" dirty="0"/>
          </a:p>
        </p:txBody>
      </p:sp>
      <p:sp>
        <p:nvSpPr>
          <p:cNvPr id="5" name="TextBox 4"/>
          <p:cNvSpPr txBox="1"/>
          <p:nvPr userDrawn="1"/>
        </p:nvSpPr>
        <p:spPr>
          <a:xfrm>
            <a:off x="8821001" y="304800"/>
            <a:ext cx="369332" cy="6324600"/>
          </a:xfrm>
          <a:prstGeom prst="rect">
            <a:avLst/>
          </a:prstGeom>
          <a:noFill/>
        </p:spPr>
        <p:txBody>
          <a:bodyPr vert="vert270">
            <a:spAutoFit/>
          </a:bodyPr>
          <a:lstStyle/>
          <a:p>
            <a:pPr algn="ctr">
              <a:defRPr/>
            </a:pPr>
            <a:r>
              <a:rPr lang="en-US" sz="1200" i="0" dirty="0">
                <a:solidFill>
                  <a:srgbClr val="FF0000"/>
                </a:solidFill>
              </a:rPr>
              <a:t>Prepared by</a:t>
            </a:r>
            <a:r>
              <a:rPr lang="en-US" sz="1200" i="0" dirty="0"/>
              <a:t>: K M Akkas Ali, </a:t>
            </a:r>
            <a:r>
              <a:rPr lang="en-US" sz="1200" i="0" dirty="0" smtClean="0">
                <a:solidFill>
                  <a:srgbClr val="3333FF"/>
                </a:solidFill>
              </a:rPr>
              <a:t>Professor</a:t>
            </a:r>
            <a:r>
              <a:rPr lang="en-US" sz="1200" i="0" dirty="0"/>
              <a:t>, </a:t>
            </a:r>
            <a:r>
              <a:rPr lang="en-US" sz="1200" i="0" dirty="0">
                <a:solidFill>
                  <a:srgbClr val="FF3300"/>
                </a:solidFill>
              </a:rPr>
              <a:t>IIT, JU</a:t>
            </a:r>
          </a:p>
        </p:txBody>
      </p:sp>
    </p:spTree>
    <p:extLst>
      <p:ext uri="{BB962C8B-B14F-4D97-AF65-F5344CB8AC3E}">
        <p14:creationId xmlns:p14="http://schemas.microsoft.com/office/powerpoint/2010/main" val="282682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2.</a:t>
            </a:r>
            <a:fld id="{BBB550EB-0690-4C3E-9014-0ABB3AE255CA}" type="slidenum">
              <a:rPr lang="en-US"/>
              <a:pPr/>
              <a:t>‹#›</a:t>
            </a:fld>
            <a:endParaRPr lang="en-US"/>
          </a:p>
        </p:txBody>
      </p:sp>
    </p:spTree>
    <p:extLst>
      <p:ext uri="{BB962C8B-B14F-4D97-AF65-F5344CB8AC3E}">
        <p14:creationId xmlns:p14="http://schemas.microsoft.com/office/powerpoint/2010/main" val="305783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2.</a:t>
            </a:r>
            <a:fld id="{1AA1E7BB-222F-40DB-95BE-242526ED7C27}" type="slidenum">
              <a:rPr lang="en-US"/>
              <a:pPr/>
              <a:t>‹#›</a:t>
            </a:fld>
            <a:endParaRPr lang="en-US"/>
          </a:p>
        </p:txBody>
      </p:sp>
    </p:spTree>
    <p:extLst>
      <p:ext uri="{BB962C8B-B14F-4D97-AF65-F5344CB8AC3E}">
        <p14:creationId xmlns:p14="http://schemas.microsoft.com/office/powerpoint/2010/main" val="1585682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r>
              <a:rPr lang="en-US"/>
              <a:t>2.</a:t>
            </a:r>
            <a:fld id="{E77540B6-3876-48A5-9CFE-EE3C662E7AE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323" r:id="rId1"/>
    <p:sldLayoutId id="2147484314" r:id="rId2"/>
    <p:sldLayoutId id="2147484315" r:id="rId3"/>
    <p:sldLayoutId id="2147484316" r:id="rId4"/>
    <p:sldLayoutId id="2147484317" r:id="rId5"/>
    <p:sldLayoutId id="2147484318" r:id="rId6"/>
    <p:sldLayoutId id="2147484324" r:id="rId7"/>
    <p:sldLayoutId id="2147484319" r:id="rId8"/>
    <p:sldLayoutId id="2147484320" r:id="rId9"/>
    <p:sldLayoutId id="2147484321" r:id="rId10"/>
    <p:sldLayoutId id="2147484322"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329"/>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ChangeArrowheads="1"/>
          </p:cNvSpPr>
          <p:nvPr/>
        </p:nvSpPr>
        <p:spPr bwMode="auto">
          <a:xfrm>
            <a:off x="-76200" y="2821169"/>
            <a:ext cx="93390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ICT-4257: </a:t>
            </a:r>
            <a:r>
              <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Cryptography and Network </a:t>
            </a: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Security</a:t>
            </a:r>
            <a:endPar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1500" dirty="0">
                <a:solidFill>
                  <a:srgbClr val="FF0000"/>
                </a:solidFill>
              </a:rPr>
              <a:t>for</a:t>
            </a:r>
            <a:r>
              <a:rPr lang="en-US" sz="3200" dirty="0">
                <a:solidFill>
                  <a:srgbClr val="00B050"/>
                </a:solidFill>
              </a:rPr>
              <a:t> </a:t>
            </a:r>
          </a:p>
          <a:p>
            <a:pPr algn="ctr">
              <a:lnSpc>
                <a:spcPct val="80000"/>
              </a:lnSpc>
            </a:pPr>
            <a:r>
              <a:rPr lang="en-US" sz="2000" i="0" dirty="0">
                <a:ln>
                  <a:solidFill>
                    <a:sysClr val="windowText" lastClr="000000"/>
                  </a:solidFill>
                </a:ln>
                <a:latin typeface="Arial Black" panose="020B0A04020102020204" pitchFamily="34" charset="0"/>
              </a:rPr>
              <a:t>4th Year 2nd Semester of </a:t>
            </a:r>
            <a:r>
              <a:rPr lang="en-US" sz="2000" i="0" dirty="0" err="1">
                <a:ln>
                  <a:solidFill>
                    <a:sysClr val="windowText" lastClr="000000"/>
                  </a:solidFill>
                </a:ln>
                <a:latin typeface="Arial Black" panose="020B0A04020102020204" pitchFamily="34" charset="0"/>
              </a:rPr>
              <a:t>B.Sc</a:t>
            </a:r>
            <a:r>
              <a:rPr lang="en-US" sz="2000" i="0" dirty="0">
                <a:ln>
                  <a:solidFill>
                    <a:sysClr val="windowText" lastClr="000000"/>
                  </a:solidFill>
                </a:ln>
                <a:latin typeface="Arial Black" panose="020B0A04020102020204" pitchFamily="34" charset="0"/>
              </a:rPr>
              <a:t> (Honors) in </a:t>
            </a:r>
            <a:r>
              <a:rPr lang="en-US" sz="2000" i="0" dirty="0" smtClean="0">
                <a:ln>
                  <a:solidFill>
                    <a:srgbClr val="FF0000"/>
                  </a:solidFill>
                </a:ln>
                <a:solidFill>
                  <a:srgbClr val="FF0000"/>
                </a:solidFill>
                <a:latin typeface="Arial Black" panose="020B0A04020102020204" pitchFamily="34" charset="0"/>
              </a:rPr>
              <a:t>ICT</a:t>
            </a:r>
            <a:endParaRPr lang="en-US" sz="2000" i="0" dirty="0">
              <a:ln>
                <a:solidFill>
                  <a:srgbClr val="FF0000"/>
                </a:solidFill>
              </a:ln>
              <a:solidFill>
                <a:srgbClr val="FF0000"/>
              </a:solidFill>
              <a:latin typeface="Arial Black" panose="020B0A04020102020204" pitchFamily="34" charset="0"/>
            </a:endParaRPr>
          </a:p>
        </p:txBody>
      </p:sp>
      <p:sp>
        <p:nvSpPr>
          <p:cNvPr id="5124" name="Rectangle 14"/>
          <p:cNvSpPr>
            <a:spLocks noChangeArrowheads="1"/>
          </p:cNvSpPr>
          <p:nvPr/>
        </p:nvSpPr>
        <p:spPr bwMode="auto">
          <a:xfrm>
            <a:off x="914400" y="4086407"/>
            <a:ext cx="76962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800" i="0" u="sng"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Lecture File:</a:t>
            </a:r>
            <a:r>
              <a:rPr lang="en-US" sz="2800" i="0"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sz="2800" i="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05</a:t>
            </a:r>
            <a:endParaRPr lang="en-US" sz="2800" i="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SG" altLang="en-US" sz="3200" i="0" dirty="0">
                <a:ln>
                  <a:solidFill>
                    <a:srgbClr val="00CC00"/>
                  </a:solidFill>
                </a:ln>
                <a:solidFill>
                  <a:srgbClr val="FF0000"/>
                </a:solidFill>
                <a:latin typeface="Arial" panose="020B0604020202020204" pitchFamily="34" charset="0"/>
              </a:rPr>
              <a:t>Digital Signature and Cryptographic Hash Function</a:t>
            </a:r>
            <a:endParaRPr lang="en-US" sz="3200" i="0" dirty="0">
              <a:ln>
                <a:solidFill>
                  <a:srgbClr val="00CC00"/>
                </a:solidFill>
              </a:ln>
              <a:solidFill>
                <a:srgbClr val="FF0000"/>
              </a:solidFill>
              <a:latin typeface="Arial" panose="020B0604020202020204" pitchFamily="34" charset="0"/>
            </a:endParaRPr>
          </a:p>
        </p:txBody>
      </p:sp>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35438" y="5305650"/>
            <a:ext cx="5638800" cy="1477328"/>
          </a:xfrm>
          <a:prstGeom prst="rect">
            <a:avLst/>
          </a:prstGeom>
          <a:noFill/>
          <a:ln w="9525">
            <a:noFill/>
            <a:miter lim="800000"/>
            <a:headEnd/>
            <a:tailEnd/>
          </a:ln>
        </p:spPr>
        <p:txBody>
          <a:bodyPr>
            <a:spAutoFit/>
          </a:bodyPr>
          <a:lstStyle/>
          <a:p>
            <a:pPr>
              <a:defRPr/>
            </a:pPr>
            <a:r>
              <a:rPr lang="en-US" sz="2000" b="1" i="0" dirty="0">
                <a:ln>
                  <a:solidFill>
                    <a:srgbClr val="6600FF"/>
                  </a:solidFill>
                </a:ln>
                <a:solidFill>
                  <a:srgbClr val="FF0000"/>
                </a:solidFill>
                <a:latin typeface="Arial" charset="0"/>
              </a:rPr>
              <a:t>Prepared by:</a:t>
            </a:r>
          </a:p>
          <a:p>
            <a:pPr marL="457200">
              <a:defRPr/>
            </a:pPr>
            <a:r>
              <a:rPr lang="en-US" sz="2000" b="1" dirty="0" smtClean="0"/>
              <a:t>Professor </a:t>
            </a:r>
            <a:r>
              <a:rPr lang="en-US" sz="2000" b="1" i="0" dirty="0" smtClean="0"/>
              <a:t>K </a:t>
            </a:r>
            <a:r>
              <a:rPr lang="en-US" sz="2000" b="1" i="0" dirty="0"/>
              <a:t>M Akkas Ali</a:t>
            </a:r>
          </a:p>
          <a:p>
            <a:pPr marL="457200">
              <a:defRPr/>
            </a:pPr>
            <a:r>
              <a:rPr lang="en-US" sz="1000" dirty="0" smtClean="0">
                <a:solidFill>
                  <a:srgbClr val="0000FF"/>
                </a:solidFill>
              </a:rPr>
              <a:t>akkas@juniv.edu, </a:t>
            </a:r>
            <a:r>
              <a:rPr lang="en-US" sz="1000" i="0" dirty="0" smtClean="0">
                <a:solidFill>
                  <a:srgbClr val="0000FF"/>
                </a:solidFill>
                <a:latin typeface="Arial" charset="0"/>
              </a:rPr>
              <a:t>akkas_khan@yahoo.com</a:t>
            </a:r>
          </a:p>
          <a:p>
            <a:pPr marL="457200">
              <a:defRPr/>
            </a:pPr>
            <a:r>
              <a:rPr lang="en-US" sz="2000" b="1" i="0" dirty="0" smtClean="0">
                <a:ln>
                  <a:solidFill>
                    <a:srgbClr val="FF0000"/>
                  </a:solidFill>
                </a:ln>
                <a:solidFill>
                  <a:srgbClr val="3333FF"/>
                </a:solidFill>
                <a:latin typeface="Arial" charset="0"/>
              </a:rPr>
              <a:t>Institute </a:t>
            </a:r>
            <a:r>
              <a:rPr lang="en-US" sz="2000" b="1" i="0" dirty="0">
                <a:ln>
                  <a:solidFill>
                    <a:srgbClr val="FF0000"/>
                  </a:solidFill>
                </a:ln>
                <a:solidFill>
                  <a:srgbClr val="3333FF"/>
                </a:solidFill>
                <a:latin typeface="Arial" charset="0"/>
              </a:rPr>
              <a:t>of Information Technology (IIT) </a:t>
            </a:r>
          </a:p>
          <a:p>
            <a:pPr marL="457200">
              <a:defRPr/>
            </a:pPr>
            <a:r>
              <a:rPr lang="en-US" sz="2000" b="1" i="0" dirty="0">
                <a:ln>
                  <a:solidFill>
                    <a:srgbClr val="00B050"/>
                  </a:solidFill>
                </a:ln>
                <a:solidFill>
                  <a:srgbClr val="00B050"/>
                </a:solidFill>
                <a:latin typeface="Arial" charset="0"/>
              </a:rPr>
              <a:t>Jahangirnagar University, Dhaka-1342</a:t>
            </a:r>
          </a:p>
        </p:txBody>
      </p:sp>
    </p:spTree>
    <p:extLst>
      <p:ext uri="{BB962C8B-B14F-4D97-AF65-F5344CB8AC3E}">
        <p14:creationId xmlns:p14="http://schemas.microsoft.com/office/powerpoint/2010/main" val="337310077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Services Provided by Digital Signature</a:t>
            </a:r>
          </a:p>
        </p:txBody>
      </p:sp>
      <p:sp>
        <p:nvSpPr>
          <p:cNvPr id="21508" name="Rectangle 21"/>
          <p:cNvSpPr>
            <a:spLocks noChangeArrowheads="1"/>
          </p:cNvSpPr>
          <p:nvPr/>
        </p:nvSpPr>
        <p:spPr bwMode="auto">
          <a:xfrm>
            <a:off x="76200" y="533400"/>
            <a:ext cx="86106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117475" lvl="1">
              <a:spcBef>
                <a:spcPts val="600"/>
              </a:spcBef>
              <a:spcAft>
                <a:spcPts val="600"/>
              </a:spcAft>
              <a:tabLst>
                <a:tab pos="914400" algn="l"/>
              </a:tabLst>
              <a:defRPr/>
            </a:pPr>
            <a:r>
              <a:rPr lang="en-US" sz="2000" i="0" dirty="0">
                <a:ln>
                  <a:solidFill>
                    <a:srgbClr val="FF00FF"/>
                  </a:solidFill>
                </a:ln>
                <a:solidFill>
                  <a:srgbClr val="0000FF"/>
                </a:solidFill>
                <a:latin typeface="Verdana" pitchFamily="34" charset="0"/>
                <a:ea typeface="Verdana" pitchFamily="34" charset="0"/>
                <a:cs typeface="Verdana" pitchFamily="34" charset="0"/>
              </a:rPr>
              <a:t>Message Authentication:</a:t>
            </a:r>
          </a:p>
          <a:p>
            <a:pPr marL="693738" lvl="1" indent="-457200">
              <a:spcBef>
                <a:spcPts val="600"/>
              </a:spcBef>
              <a:spcAft>
                <a:spcPts val="600"/>
              </a:spcAft>
              <a:buFont typeface="Wingdings" pitchFamily="2" charset="2"/>
              <a:buChar char="Ø"/>
              <a:tabLst>
                <a:tab pos="914400" algn="l"/>
              </a:tabLst>
            </a:pPr>
            <a:r>
              <a:rPr lang="en-US" sz="1600" b="0" i="0" dirty="0">
                <a:latin typeface="Verdana" pitchFamily="34" charset="0"/>
                <a:ea typeface="Verdana" pitchFamily="34" charset="0"/>
                <a:cs typeface="Verdana" pitchFamily="34" charset="0"/>
              </a:rPr>
              <a:t>A digital signature’s main function is to verify that a message or document, in fact, comes from the claimed sender. That is, to provide authentication is the main function of digital signature.</a:t>
            </a:r>
          </a:p>
          <a:p>
            <a:pPr marL="693738" lvl="1" indent="-457200">
              <a:spcBef>
                <a:spcPts val="600"/>
              </a:spcBef>
              <a:spcAft>
                <a:spcPts val="600"/>
              </a:spcAft>
              <a:tabLst>
                <a:tab pos="914400" algn="l"/>
              </a:tabLst>
            </a:pPr>
            <a:endParaRPr lang="en-US" sz="1200" b="0" i="0" dirty="0">
              <a:latin typeface="Verdana" pitchFamily="34" charset="0"/>
              <a:ea typeface="Verdana" pitchFamily="34" charset="0"/>
              <a:cs typeface="Verdana" pitchFamily="34" charset="0"/>
            </a:endParaRPr>
          </a:p>
          <a:p>
            <a:pPr marL="117475" lvl="1">
              <a:spcBef>
                <a:spcPts val="600"/>
              </a:spcBef>
              <a:spcAft>
                <a:spcPts val="600"/>
              </a:spcAft>
              <a:tabLst>
                <a:tab pos="914400" algn="l"/>
              </a:tabLst>
              <a:defRPr/>
            </a:pPr>
            <a:r>
              <a:rPr lang="en-US" sz="2000" i="0" dirty="0">
                <a:ln>
                  <a:solidFill>
                    <a:srgbClr val="FF00FF"/>
                  </a:solidFill>
                </a:ln>
                <a:solidFill>
                  <a:srgbClr val="0000FF"/>
                </a:solidFill>
                <a:latin typeface="Verdana" pitchFamily="34" charset="0"/>
                <a:ea typeface="Verdana" pitchFamily="34" charset="0"/>
                <a:cs typeface="Verdana" pitchFamily="34" charset="0"/>
              </a:rPr>
              <a:t>Message Integrity:</a:t>
            </a:r>
          </a:p>
          <a:p>
            <a:pPr marL="693738" lvl="1" indent="-457200">
              <a:spcBef>
                <a:spcPts val="600"/>
              </a:spcBef>
              <a:spcAft>
                <a:spcPts val="600"/>
              </a:spcAft>
              <a:buFont typeface="Wingdings" pitchFamily="2" charset="2"/>
              <a:buChar char="Ø"/>
              <a:tabLst>
                <a:tab pos="914400" algn="l"/>
              </a:tabLst>
            </a:pPr>
            <a:r>
              <a:rPr lang="en-US" sz="1600" b="0" i="0" dirty="0">
                <a:latin typeface="Verdana" pitchFamily="34" charset="0"/>
                <a:ea typeface="Verdana" pitchFamily="34" charset="0"/>
                <a:cs typeface="Verdana" pitchFamily="34" charset="0"/>
              </a:rPr>
              <a:t>The integrity of the message is preserved even if we sign the whole message because we cannot get the same signature if the message is changed.  Therefore, digital signature provides the integrity of the message.</a:t>
            </a:r>
          </a:p>
          <a:p>
            <a:pPr marL="693738" lvl="1" indent="-457200">
              <a:spcBef>
                <a:spcPts val="600"/>
              </a:spcBef>
              <a:spcAft>
                <a:spcPts val="600"/>
              </a:spcAft>
              <a:tabLst>
                <a:tab pos="914400" algn="l"/>
              </a:tabLst>
            </a:pPr>
            <a:endParaRPr lang="en-US" sz="1100" b="0" i="0" dirty="0">
              <a:latin typeface="Verdana" pitchFamily="34" charset="0"/>
              <a:ea typeface="Verdana" pitchFamily="34" charset="0"/>
              <a:cs typeface="Verdana" pitchFamily="34" charset="0"/>
            </a:endParaRPr>
          </a:p>
          <a:p>
            <a:pPr marL="117475" lvl="1">
              <a:spcBef>
                <a:spcPts val="600"/>
              </a:spcBef>
              <a:spcAft>
                <a:spcPts val="600"/>
              </a:spcAft>
              <a:tabLst>
                <a:tab pos="914400" algn="l"/>
              </a:tabLst>
              <a:defRPr/>
            </a:pPr>
            <a:r>
              <a:rPr lang="en-US" sz="2000" i="0" dirty="0" smtClean="0">
                <a:ln>
                  <a:solidFill>
                    <a:srgbClr val="FF00FF"/>
                  </a:solidFill>
                </a:ln>
                <a:solidFill>
                  <a:srgbClr val="0000FF"/>
                </a:solidFill>
                <a:latin typeface="Verdana" pitchFamily="34" charset="0"/>
                <a:ea typeface="Verdana" pitchFamily="34" charset="0"/>
                <a:cs typeface="Verdana" pitchFamily="34" charset="0"/>
              </a:rPr>
              <a:t>Non-Repudiation</a:t>
            </a:r>
            <a:r>
              <a:rPr lang="en-US" sz="2000" i="0" dirty="0">
                <a:ln>
                  <a:solidFill>
                    <a:srgbClr val="FF00FF"/>
                  </a:solidFill>
                </a:ln>
                <a:solidFill>
                  <a:srgbClr val="0000FF"/>
                </a:solidFill>
                <a:latin typeface="Verdana" pitchFamily="34" charset="0"/>
                <a:ea typeface="Verdana" pitchFamily="34" charset="0"/>
                <a:cs typeface="Verdana" pitchFamily="34" charset="0"/>
              </a:rPr>
              <a:t>:</a:t>
            </a:r>
          </a:p>
          <a:p>
            <a:pPr marL="693738" lvl="1" indent="-457200">
              <a:spcBef>
                <a:spcPts val="600"/>
              </a:spcBef>
              <a:spcAft>
                <a:spcPts val="600"/>
              </a:spcAft>
              <a:buFont typeface="Wingdings" pitchFamily="2" charset="2"/>
              <a:buChar char="Ø"/>
              <a:tabLst>
                <a:tab pos="914400" algn="l"/>
              </a:tabLst>
            </a:pPr>
            <a:r>
              <a:rPr lang="en-US" sz="1600" b="0" i="0" dirty="0">
                <a:latin typeface="Verdana" pitchFamily="34" charset="0"/>
                <a:ea typeface="Verdana" pitchFamily="34" charset="0"/>
                <a:cs typeface="Verdana" pitchFamily="34" charset="0"/>
              </a:rPr>
              <a:t>Attaching a digital signature with message prevents repudiation. This ensures that the sender should not be able to later deny that he/she sent a message. Non-repudiation prevents sender and vendor in a transaction or communication activity from later falsely denying that the transaction occurred. </a:t>
            </a:r>
          </a:p>
          <a:p>
            <a:pPr marL="693738" lvl="1" indent="-457200">
              <a:spcBef>
                <a:spcPts val="600"/>
              </a:spcBef>
              <a:spcAft>
                <a:spcPts val="600"/>
              </a:spcAft>
              <a:tabLst>
                <a:tab pos="914400" algn="l"/>
              </a:tabLst>
            </a:pPr>
            <a:r>
              <a:rPr lang="en-US" sz="1600" i="0" dirty="0">
                <a:latin typeface="Verdana" pitchFamily="34" charset="0"/>
                <a:ea typeface="Verdana" pitchFamily="34" charset="0"/>
                <a:cs typeface="Verdana" pitchFamily="34" charset="0"/>
              </a:rPr>
              <a:t>N.B. </a:t>
            </a:r>
            <a:r>
              <a:rPr lang="en-US" sz="1600" b="0" i="0" dirty="0">
                <a:latin typeface="Verdana" pitchFamily="34" charset="0"/>
                <a:ea typeface="Verdana" pitchFamily="34" charset="0"/>
                <a:cs typeface="Verdana" pitchFamily="34" charset="0"/>
              </a:rPr>
              <a:t>As contrast to encryption scheme, digital signature does not provides the confidentiality of the message.</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Digital Signature Vs. Cryptosystem</a:t>
            </a:r>
          </a:p>
        </p:txBody>
      </p:sp>
      <p:sp>
        <p:nvSpPr>
          <p:cNvPr id="25604" name="Rectangle 21"/>
          <p:cNvSpPr>
            <a:spLocks noChangeArrowheads="1"/>
          </p:cNvSpPr>
          <p:nvPr/>
        </p:nvSpPr>
        <p:spPr bwMode="auto">
          <a:xfrm>
            <a:off x="76200" y="554038"/>
            <a:ext cx="86106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tabLst>
                <a:tab pos="914400" algn="l"/>
              </a:tabLst>
              <a:defRPr b="1" i="1">
                <a:solidFill>
                  <a:schemeClr val="tx1"/>
                </a:solidFill>
                <a:latin typeface="Times New Roman" panose="02020603050405020304" pitchFamily="18" charset="0"/>
              </a:defRPr>
            </a:lvl1pPr>
            <a:lvl2pPr marL="693738" indent="-457200">
              <a:tabLst>
                <a:tab pos="914400" algn="l"/>
              </a:tabLst>
              <a:defRPr b="1" i="1">
                <a:solidFill>
                  <a:schemeClr val="tx1"/>
                </a:solidFill>
                <a:latin typeface="Times New Roman" panose="02020603050405020304" pitchFamily="18" charset="0"/>
              </a:defRPr>
            </a:lvl2pPr>
            <a:lvl3pPr marL="1143000" indent="-228600">
              <a:tabLst>
                <a:tab pos="914400" algn="l"/>
              </a:tabLst>
              <a:defRPr b="1" i="1">
                <a:solidFill>
                  <a:schemeClr val="tx1"/>
                </a:solidFill>
                <a:latin typeface="Times New Roman" panose="02020603050405020304" pitchFamily="18" charset="0"/>
              </a:defRPr>
            </a:lvl3pPr>
            <a:lvl4pPr marL="1600200" indent="-228600">
              <a:tabLst>
                <a:tab pos="914400" algn="l"/>
              </a:tabLst>
              <a:defRPr b="1" i="1">
                <a:solidFill>
                  <a:schemeClr val="tx1"/>
                </a:solidFill>
                <a:latin typeface="Times New Roman" panose="02020603050405020304" pitchFamily="18" charset="0"/>
              </a:defRPr>
            </a:lvl4pPr>
            <a:lvl5pPr marL="2057400" indent="-228600">
              <a:tabLst>
                <a:tab pos="914400" algn="l"/>
              </a:tabLst>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9pPr>
          </a:lstStyle>
          <a:p>
            <a:pPr lvl="1" algn="just">
              <a:spcBef>
                <a:spcPts val="600"/>
              </a:spcBef>
              <a:spcAft>
                <a:spcPts val="600"/>
              </a:spcAft>
              <a:buFont typeface="Wingdings" panose="05000000000000000000" pitchFamily="2" charset="2"/>
              <a:buChar char="Ø"/>
              <a:defRPr/>
            </a:pPr>
            <a:r>
              <a:rPr lang="en-US" sz="2200" b="0" i="0" dirty="0" smtClean="0">
                <a:latin typeface="Verdana" panose="020B0604030504040204" pitchFamily="34" charset="0"/>
                <a:ea typeface="Verdana" panose="020B0604030504040204" pitchFamily="34" charset="0"/>
                <a:cs typeface="Verdana" panose="020B0604030504040204" pitchFamily="34" charset="0"/>
              </a:rPr>
              <a:t>A </a:t>
            </a:r>
            <a:r>
              <a:rPr lang="en-US" sz="2200" i="0" dirty="0" smtClean="0">
                <a:ln>
                  <a:solidFill>
                    <a:srgbClr val="66FF33"/>
                  </a:solidFill>
                </a:ln>
                <a:latin typeface="Verdana" panose="020B0604030504040204" pitchFamily="34" charset="0"/>
                <a:ea typeface="Verdana" panose="020B0604030504040204" pitchFamily="34" charset="0"/>
                <a:cs typeface="Verdana" panose="020B0604030504040204" pitchFamily="34" charset="0"/>
              </a:rPr>
              <a:t>digital signature needs an asymmetric-key cryptosystem</a:t>
            </a:r>
            <a:r>
              <a:rPr lang="en-US" sz="2200" b="0" i="0" dirty="0" smtClean="0">
                <a:latin typeface="Verdana" panose="020B0604030504040204" pitchFamily="34" charset="0"/>
                <a:ea typeface="Verdana" panose="020B0604030504040204" pitchFamily="34" charset="0"/>
                <a:cs typeface="Verdana" panose="020B0604030504040204" pitchFamily="34" charset="0"/>
              </a:rPr>
              <a:t>. The signer signs the message with her private key; the verifier verifies it with the signer’s public key.</a:t>
            </a:r>
          </a:p>
          <a:p>
            <a:pPr marL="1346200" lvl="1" algn="just">
              <a:spcBef>
                <a:spcPts val="600"/>
              </a:spcBef>
              <a:spcAft>
                <a:spcPts val="600"/>
              </a:spcAft>
              <a:buFont typeface="Wingdings" panose="05000000000000000000" pitchFamily="2" charset="2"/>
              <a:buChar char="v"/>
              <a:defRPr/>
            </a:pPr>
            <a:r>
              <a:rPr lang="en-US" sz="1900" b="0" i="0" dirty="0" smtClean="0">
                <a:latin typeface="Verdana" panose="020B0604030504040204" pitchFamily="34" charset="0"/>
                <a:ea typeface="Verdana" panose="020B0604030504040204" pitchFamily="34" charset="0"/>
                <a:cs typeface="Verdana" panose="020B0604030504040204" pitchFamily="34" charset="0"/>
              </a:rPr>
              <a:t>A </a:t>
            </a:r>
            <a:r>
              <a:rPr lang="en-US" sz="1900" i="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cryptosystem</a:t>
            </a:r>
            <a:r>
              <a:rPr lang="en-US" sz="1900" b="0" i="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1900" b="0" i="0" dirty="0" smtClean="0">
                <a:latin typeface="Verdana" panose="020B0604030504040204" pitchFamily="34" charset="0"/>
                <a:ea typeface="Verdana" panose="020B0604030504040204" pitchFamily="34" charset="0"/>
                <a:cs typeface="Verdana" panose="020B0604030504040204" pitchFamily="34" charset="0"/>
              </a:rPr>
              <a:t>uses the </a:t>
            </a:r>
            <a:r>
              <a:rPr lang="en-US" sz="1900" i="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private and public keys </a:t>
            </a:r>
            <a:r>
              <a:rPr lang="en-US" sz="1900" b="0" i="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of the </a:t>
            </a:r>
            <a:r>
              <a:rPr lang="en-US" sz="1900" i="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receiver</a:t>
            </a:r>
            <a:r>
              <a:rPr lang="en-US" sz="1900" b="0" i="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a:t>
            </a:r>
            <a:r>
              <a:rPr lang="en-US" sz="1900" b="0" i="0" dirty="0" smtClean="0">
                <a:latin typeface="Verdana" panose="020B0604030504040204" pitchFamily="34" charset="0"/>
                <a:ea typeface="Verdana" panose="020B0604030504040204" pitchFamily="34" charset="0"/>
                <a:cs typeface="Verdana" panose="020B0604030504040204" pitchFamily="34" charset="0"/>
              </a:rPr>
              <a:t> On the other hand, a </a:t>
            </a:r>
            <a:r>
              <a:rPr lang="en-US" sz="1900" i="0" dirty="0" smtClean="0">
                <a:latin typeface="Verdana" panose="020B0604030504040204" pitchFamily="34" charset="0"/>
                <a:ea typeface="Verdana" panose="020B0604030504040204" pitchFamily="34" charset="0"/>
                <a:cs typeface="Verdana" panose="020B0604030504040204" pitchFamily="34" charset="0"/>
              </a:rPr>
              <a:t>digital signature </a:t>
            </a:r>
            <a:r>
              <a:rPr lang="en-US" sz="1900" b="0" i="0" dirty="0" smtClean="0">
                <a:latin typeface="Verdana" panose="020B0604030504040204" pitchFamily="34" charset="0"/>
                <a:ea typeface="Verdana" panose="020B0604030504040204" pitchFamily="34" charset="0"/>
                <a:cs typeface="Verdana" panose="020B0604030504040204" pitchFamily="34" charset="0"/>
              </a:rPr>
              <a:t>uses the </a:t>
            </a:r>
            <a:r>
              <a:rPr lang="en-US" sz="1900" i="0" dirty="0" smtClean="0">
                <a:latin typeface="Verdana" panose="020B0604030504040204" pitchFamily="34" charset="0"/>
                <a:ea typeface="Verdana" panose="020B0604030504040204" pitchFamily="34" charset="0"/>
                <a:cs typeface="Verdana" panose="020B0604030504040204" pitchFamily="34" charset="0"/>
              </a:rPr>
              <a:t>private and public keys </a:t>
            </a:r>
            <a:r>
              <a:rPr lang="en-US" sz="1900" b="0" i="0" dirty="0" smtClean="0">
                <a:solidFill>
                  <a:srgbClr val="FF3300"/>
                </a:solidFill>
                <a:latin typeface="Verdana" panose="020B0604030504040204" pitchFamily="34" charset="0"/>
                <a:ea typeface="Verdana" panose="020B0604030504040204" pitchFamily="34" charset="0"/>
                <a:cs typeface="Verdana" panose="020B0604030504040204" pitchFamily="34" charset="0"/>
              </a:rPr>
              <a:t>of the </a:t>
            </a:r>
            <a:r>
              <a:rPr lang="en-US" sz="1900" i="0" dirty="0" smtClean="0">
                <a:latin typeface="Verdana" panose="020B0604030504040204" pitchFamily="34" charset="0"/>
                <a:ea typeface="Verdana" panose="020B0604030504040204" pitchFamily="34" charset="0"/>
                <a:cs typeface="Verdana" panose="020B0604030504040204" pitchFamily="34" charset="0"/>
              </a:rPr>
              <a:t>sender</a:t>
            </a:r>
            <a:r>
              <a:rPr lang="en-US" sz="1900" b="0" i="0" dirty="0" smtClean="0">
                <a:solidFill>
                  <a:srgbClr val="FF3300"/>
                </a:solidFill>
                <a:latin typeface="Verdana" panose="020B0604030504040204" pitchFamily="34" charset="0"/>
                <a:ea typeface="Verdana" panose="020B0604030504040204" pitchFamily="34" charset="0"/>
                <a:cs typeface="Verdana" panose="020B0604030504040204" pitchFamily="34" charset="0"/>
              </a:rPr>
              <a:t>.</a:t>
            </a:r>
          </a:p>
          <a:p>
            <a:pPr marL="1346200" lvl="1" algn="just">
              <a:spcBef>
                <a:spcPts val="600"/>
              </a:spcBef>
              <a:spcAft>
                <a:spcPts val="600"/>
              </a:spcAft>
              <a:buFont typeface="Wingdings" panose="05000000000000000000" pitchFamily="2" charset="2"/>
              <a:buChar char="v"/>
              <a:defRPr/>
            </a:pPr>
            <a:r>
              <a:rPr lang="en-US" sz="1900" i="0" dirty="0" smtClean="0">
                <a:latin typeface="Verdana" panose="020B0604030504040204" pitchFamily="34" charset="0"/>
                <a:ea typeface="Verdana" panose="020B0604030504040204" pitchFamily="34" charset="0"/>
                <a:cs typeface="Verdana" panose="020B0604030504040204" pitchFamily="34" charset="0"/>
              </a:rPr>
              <a:t>A digital signature </a:t>
            </a:r>
            <a:r>
              <a:rPr lang="en-US" sz="1900" i="0" dirty="0" smtClean="0">
                <a:solidFill>
                  <a:srgbClr val="FF00FF"/>
                </a:solidFill>
                <a:latin typeface="Verdana" panose="020B0604030504040204" pitchFamily="34" charset="0"/>
                <a:ea typeface="Verdana" panose="020B0604030504040204" pitchFamily="34" charset="0"/>
                <a:cs typeface="Verdana" panose="020B0604030504040204" pitchFamily="34" charset="0"/>
              </a:rPr>
              <a:t>does not provide confidential communication</a:t>
            </a:r>
            <a:r>
              <a:rPr lang="en-US" sz="1900" b="0" i="0" dirty="0" smtClean="0">
                <a:latin typeface="Verdana" panose="020B0604030504040204" pitchFamily="34" charset="0"/>
                <a:ea typeface="Verdana" panose="020B0604030504040204" pitchFamily="34" charset="0"/>
                <a:cs typeface="Verdana" panose="020B0604030504040204" pitchFamily="34" charset="0"/>
              </a:rPr>
              <a:t>. But </a:t>
            </a:r>
            <a:r>
              <a:rPr lang="en-US" sz="1900" i="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a cryptosystem can provide the confidentiality of a message.</a:t>
            </a:r>
          </a:p>
          <a:p>
            <a:pPr marL="1346200" lvl="1" algn="just">
              <a:spcBef>
                <a:spcPts val="600"/>
              </a:spcBef>
              <a:spcAft>
                <a:spcPts val="600"/>
              </a:spcAft>
              <a:buFont typeface="Wingdings" panose="05000000000000000000" pitchFamily="2" charset="2"/>
              <a:buChar char="v"/>
              <a:defRPr/>
            </a:pPr>
            <a:r>
              <a:rPr lang="en-US" sz="1900" i="0" dirty="0" smtClean="0">
                <a:latin typeface="Verdana" panose="020B0604030504040204" pitchFamily="34" charset="0"/>
                <a:ea typeface="Verdana" panose="020B0604030504040204" pitchFamily="34" charset="0"/>
                <a:cs typeface="Verdana" panose="020B0604030504040204" pitchFamily="34" charset="0"/>
              </a:rPr>
              <a:t>A cryptosystem </a:t>
            </a:r>
            <a:r>
              <a:rPr lang="en-US" sz="1900" i="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can not provide the authenticity </a:t>
            </a:r>
            <a:r>
              <a:rPr lang="en-US" sz="1900" i="0" dirty="0" smtClean="0">
                <a:latin typeface="Verdana" panose="020B0604030504040204" pitchFamily="34" charset="0"/>
                <a:ea typeface="Verdana" panose="020B0604030504040204" pitchFamily="34" charset="0"/>
                <a:cs typeface="Verdana" panose="020B0604030504040204" pitchFamily="34" charset="0"/>
              </a:rPr>
              <a:t>of the message originator</a:t>
            </a:r>
            <a:r>
              <a:rPr lang="en-US" sz="1900" b="0" i="0" dirty="0" smtClean="0">
                <a:latin typeface="Verdana" panose="020B0604030504040204" pitchFamily="34" charset="0"/>
                <a:ea typeface="Verdana" panose="020B0604030504040204" pitchFamily="34" charset="0"/>
                <a:cs typeface="Verdana" panose="020B0604030504040204" pitchFamily="34" charset="0"/>
              </a:rPr>
              <a:t>, but a </a:t>
            </a:r>
            <a:r>
              <a:rPr lang="en-US" sz="1900" i="0" dirty="0" smtClean="0">
                <a:solidFill>
                  <a:srgbClr val="FF3300"/>
                </a:solidFill>
                <a:latin typeface="Verdana" panose="020B0604030504040204" pitchFamily="34" charset="0"/>
                <a:ea typeface="Verdana" panose="020B0604030504040204" pitchFamily="34" charset="0"/>
                <a:cs typeface="Verdana" panose="020B0604030504040204" pitchFamily="34" charset="0"/>
              </a:rPr>
              <a:t>digital signature can</a:t>
            </a:r>
            <a:r>
              <a:rPr lang="en-US" sz="1900" b="0" i="0" dirty="0" smtClean="0">
                <a:latin typeface="Verdana" panose="020B0604030504040204" pitchFamily="34" charset="0"/>
                <a:ea typeface="Verdana" panose="020B0604030504040204" pitchFamily="34" charset="0"/>
                <a:cs typeface="Verdana" panose="020B0604030504040204" pitchFamily="34" charset="0"/>
              </a:rPr>
              <a:t>.</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Message Authentication Code (MAC) Vs. Digital Signature</a:t>
            </a:r>
          </a:p>
        </p:txBody>
      </p:sp>
      <p:sp>
        <p:nvSpPr>
          <p:cNvPr id="45061" name="Rectangle 21"/>
          <p:cNvSpPr>
            <a:spLocks noChangeArrowheads="1"/>
          </p:cNvSpPr>
          <p:nvPr/>
        </p:nvSpPr>
        <p:spPr bwMode="auto">
          <a:xfrm>
            <a:off x="76200" y="533400"/>
            <a:ext cx="8610600" cy="6278563"/>
          </a:xfrm>
          <a:prstGeom prst="rect">
            <a:avLst/>
          </a:prstGeom>
          <a:noFill/>
          <a:ln w="9525">
            <a:noFill/>
            <a:miter lim="800000"/>
            <a:headEnd/>
            <a:tailEnd/>
          </a:ln>
        </p:spPr>
        <p:txBody>
          <a:bodyPr anchor="ctr">
            <a:spAutoFit/>
          </a:bodyPr>
          <a:lstStyle/>
          <a:p>
            <a:pPr marL="693738" lvl="1" indent="-457200">
              <a:spcBef>
                <a:spcPts val="600"/>
              </a:spcBef>
              <a:spcAft>
                <a:spcPts val="600"/>
              </a:spcAft>
              <a:tabLst>
                <a:tab pos="914400" algn="l"/>
              </a:tabLst>
              <a:defRPr/>
            </a:pPr>
            <a:r>
              <a:rPr lang="en-US" sz="1900" b="0" i="0" dirty="0">
                <a:solidFill>
                  <a:srgbClr val="0000FF"/>
                </a:solidFill>
                <a:latin typeface="Verdana" pitchFamily="34" charset="0"/>
                <a:ea typeface="Verdana" pitchFamily="34" charset="0"/>
                <a:cs typeface="Verdana" pitchFamily="34" charset="0"/>
              </a:rPr>
              <a:t>Is a message digest the same as a message authentication code?</a:t>
            </a:r>
          </a:p>
          <a:p>
            <a:pPr marL="693738" lvl="1" indent="-457200" algn="just">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A message authentication code (MAC) is a short piece of information used to authenticate a message. </a:t>
            </a:r>
          </a:p>
          <a:p>
            <a:pPr marL="1828800" lvl="1" indent="-457200">
              <a:spcBef>
                <a:spcPts val="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A MAC algorithm accepts as input a secret key and a message to be authenticated. </a:t>
            </a:r>
          </a:p>
          <a:p>
            <a:pPr marL="1828800" lvl="1" indent="-457200">
              <a:spcBef>
                <a:spcPts val="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It outputs a MAC, which is sometimes called a tag. </a:t>
            </a:r>
          </a:p>
          <a:p>
            <a:pPr marL="693738" lvl="1" indent="-457200" algn="just">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The MAC value protects both a message's integrity as well as its authenticity by allowing verifiers (who also possess the same secret key) to detect any changes to the message content. </a:t>
            </a:r>
          </a:p>
          <a:p>
            <a:pPr marL="693738" lvl="1" indent="-457200">
              <a:spcBef>
                <a:spcPts val="600"/>
              </a:spcBef>
              <a:spcAft>
                <a:spcPts val="600"/>
              </a:spcAft>
              <a:buFont typeface="Wingdings" pitchFamily="2" charset="2"/>
              <a:buChar char="Ø"/>
              <a:tabLst>
                <a:tab pos="914400" algn="l"/>
              </a:tabLst>
              <a:defRPr/>
            </a:pPr>
            <a:r>
              <a:rPr lang="en-US" sz="1900" i="0" dirty="0">
                <a:solidFill>
                  <a:srgbClr val="FF3300"/>
                </a:solidFill>
                <a:latin typeface="Verdana" pitchFamily="34" charset="0"/>
                <a:ea typeface="Verdana" pitchFamily="34" charset="0"/>
                <a:cs typeface="Verdana" pitchFamily="34" charset="0"/>
              </a:rPr>
              <a:t>A message authentication code is </a:t>
            </a:r>
            <a:r>
              <a:rPr lang="en-US" sz="1900" i="0" dirty="0">
                <a:solidFill>
                  <a:srgbClr val="0000FF"/>
                </a:solidFill>
                <a:latin typeface="Verdana" pitchFamily="34" charset="0"/>
                <a:ea typeface="Verdana" pitchFamily="34" charset="0"/>
                <a:cs typeface="Verdana" pitchFamily="34" charset="0"/>
              </a:rPr>
              <a:t>different</a:t>
            </a:r>
            <a:r>
              <a:rPr lang="en-US" sz="1900" i="0" dirty="0">
                <a:solidFill>
                  <a:srgbClr val="FF3300"/>
                </a:solidFill>
                <a:latin typeface="Verdana" pitchFamily="34" charset="0"/>
                <a:ea typeface="Verdana" pitchFamily="34" charset="0"/>
                <a:cs typeface="Verdana" pitchFamily="34" charset="0"/>
              </a:rPr>
              <a:t> than a digital signature. </a:t>
            </a:r>
          </a:p>
          <a:p>
            <a:pPr marL="1150938" lvl="1" indent="-457200">
              <a:spcBef>
                <a:spcPts val="600"/>
              </a:spcBef>
              <a:spcAft>
                <a:spcPts val="600"/>
              </a:spcAft>
              <a:buFont typeface="Wingdings" pitchFamily="2" charset="2"/>
              <a:buChar char="q"/>
              <a:tabLst>
                <a:tab pos="914400" algn="l"/>
              </a:tabLst>
              <a:defRPr/>
            </a:pPr>
            <a:r>
              <a:rPr lang="en-US" sz="1900" b="0" i="0" dirty="0">
                <a:latin typeface="Verdana" pitchFamily="34" charset="0"/>
                <a:ea typeface="Verdana" pitchFamily="34" charset="0"/>
                <a:cs typeface="Verdana" pitchFamily="34" charset="0"/>
              </a:rPr>
              <a:t>MAC values are both generated and verified using the same secret key. </a:t>
            </a:r>
          </a:p>
          <a:p>
            <a:pPr marL="1828800" lvl="1" indent="-457200">
              <a:spcBef>
                <a:spcPts val="0"/>
              </a:spcBef>
              <a:spcAft>
                <a:spcPts val="600"/>
              </a:spcAft>
              <a:buFont typeface="Wingdings" pitchFamily="2" charset="2"/>
              <a:buChar char="v"/>
              <a:tabLst>
                <a:tab pos="914400" algn="l"/>
              </a:tabLst>
              <a:defRPr/>
            </a:pPr>
            <a:r>
              <a:rPr lang="en-US" sz="1500" b="0" i="0" dirty="0">
                <a:solidFill>
                  <a:srgbClr val="FF00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While using MAC, sender and receiver of a message must agree on keys before initiating communications. As is the case with private key encryption. </a:t>
            </a:r>
          </a:p>
          <a:p>
            <a:pPr marL="1150938" lvl="1" indent="-457200">
              <a:spcBef>
                <a:spcPts val="600"/>
              </a:spcBef>
              <a:spcAft>
                <a:spcPts val="600"/>
              </a:spcAft>
              <a:buFont typeface="Wingdings" pitchFamily="2" charset="2"/>
              <a:buChar char="q"/>
              <a:tabLst>
                <a:tab pos="914400" algn="l"/>
              </a:tabLst>
              <a:defRPr/>
            </a:pPr>
            <a:r>
              <a:rPr lang="en-US" sz="1900" b="0" i="0" dirty="0">
                <a:solidFill>
                  <a:srgbClr val="00CC00"/>
                </a:solidFill>
                <a:latin typeface="Verdana" pitchFamily="34" charset="0"/>
                <a:ea typeface="Verdana" pitchFamily="34" charset="0"/>
                <a:cs typeface="Verdana" pitchFamily="34" charset="0"/>
              </a:rPr>
              <a:t>A </a:t>
            </a:r>
            <a:r>
              <a:rPr lang="en-US" sz="1900" i="0" dirty="0">
                <a:latin typeface="Verdana" pitchFamily="34" charset="0"/>
                <a:ea typeface="Verdana" pitchFamily="34" charset="0"/>
                <a:cs typeface="Verdana" pitchFamily="34" charset="0"/>
              </a:rPr>
              <a:t>message authentication code </a:t>
            </a:r>
            <a:r>
              <a:rPr lang="en-US" sz="1900" i="0" dirty="0">
                <a:solidFill>
                  <a:srgbClr val="0000FF"/>
                </a:solidFill>
                <a:latin typeface="Verdana" pitchFamily="34" charset="0"/>
                <a:ea typeface="Verdana" pitchFamily="34" charset="0"/>
                <a:cs typeface="Verdana" pitchFamily="34" charset="0"/>
              </a:rPr>
              <a:t>does not provide the property of non-repudiation</a:t>
            </a:r>
            <a:r>
              <a:rPr lang="en-US" sz="1900" b="0" i="0" dirty="0">
                <a:solidFill>
                  <a:srgbClr val="00CC00"/>
                </a:solidFill>
                <a:latin typeface="Verdana" pitchFamily="34" charset="0"/>
                <a:ea typeface="Verdana" pitchFamily="34" charset="0"/>
                <a:cs typeface="Verdana" pitchFamily="34" charset="0"/>
              </a:rPr>
              <a:t> offered by digital signature. </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Hash Function</a:t>
            </a:r>
          </a:p>
        </p:txBody>
      </p:sp>
      <p:sp>
        <p:nvSpPr>
          <p:cNvPr id="45061" name="Rectangle 21"/>
          <p:cNvSpPr>
            <a:spLocks noChangeArrowheads="1"/>
          </p:cNvSpPr>
          <p:nvPr/>
        </p:nvSpPr>
        <p:spPr bwMode="auto">
          <a:xfrm>
            <a:off x="76200" y="609600"/>
            <a:ext cx="8610600" cy="3800475"/>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A </a:t>
            </a:r>
            <a:r>
              <a:rPr lang="en-US" sz="1900" b="0" i="0" dirty="0">
                <a:solidFill>
                  <a:srgbClr val="FF0000"/>
                </a:solidFill>
                <a:latin typeface="Verdana" pitchFamily="34" charset="0"/>
                <a:ea typeface="Verdana" pitchFamily="34" charset="0"/>
                <a:cs typeface="Verdana" pitchFamily="34" charset="0"/>
              </a:rPr>
              <a:t>hash function </a:t>
            </a:r>
            <a:r>
              <a:rPr lang="en-US" sz="1900" b="0" i="0" dirty="0">
                <a:solidFill>
                  <a:srgbClr val="0000FF"/>
                </a:solidFill>
                <a:latin typeface="Verdana" pitchFamily="34" charset="0"/>
                <a:ea typeface="Verdana" pitchFamily="34" charset="0"/>
                <a:cs typeface="Verdana" pitchFamily="34" charset="0"/>
              </a:rPr>
              <a:t>is</a:t>
            </a:r>
            <a:r>
              <a:rPr lang="en-US" sz="1900" b="0" i="0" dirty="0">
                <a:solidFill>
                  <a:srgbClr val="FF0000"/>
                </a:solidFill>
                <a:latin typeface="Verdana" pitchFamily="34" charset="0"/>
                <a:ea typeface="Verdana" pitchFamily="34" charset="0"/>
                <a:cs typeface="Verdana" pitchFamily="34" charset="0"/>
              </a:rPr>
              <a:t> </a:t>
            </a:r>
            <a:r>
              <a:rPr lang="en-US" sz="1900" b="0" i="0" dirty="0">
                <a:latin typeface="Verdana" pitchFamily="34" charset="0"/>
                <a:ea typeface="Verdana" pitchFamily="34" charset="0"/>
                <a:cs typeface="Verdana" pitchFamily="34" charset="0"/>
              </a:rPr>
              <a:t>a formula or an algorithm that-</a:t>
            </a:r>
          </a:p>
          <a:p>
            <a:pPr marL="1828800" lvl="1" indent="-457200">
              <a:spcBef>
                <a:spcPts val="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takes large data sets of variable length as input, and </a:t>
            </a:r>
          </a:p>
          <a:p>
            <a:pPr marL="1828800" lvl="1" indent="-457200">
              <a:spcBef>
                <a:spcPts val="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returns smaller data sets of fixed length as output.</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Since, the output is smaller than the input data, a hash function compresses an </a:t>
            </a:r>
            <a:r>
              <a:rPr lang="en-US" sz="1900" dirty="0">
                <a:solidFill>
                  <a:srgbClr val="0000FF"/>
                </a:solidFill>
                <a:latin typeface="Verdana" pitchFamily="34" charset="0"/>
                <a:ea typeface="Verdana" pitchFamily="34" charset="0"/>
                <a:cs typeface="Verdana" pitchFamily="34" charset="0"/>
              </a:rPr>
              <a:t>n</a:t>
            </a:r>
            <a:r>
              <a:rPr lang="en-US" sz="1900" b="0" i="0" dirty="0">
                <a:latin typeface="Verdana" pitchFamily="34" charset="0"/>
                <a:ea typeface="Verdana" pitchFamily="34" charset="0"/>
                <a:cs typeface="Verdana" pitchFamily="34" charset="0"/>
              </a:rPr>
              <a:t>-bit message string to create an </a:t>
            </a:r>
            <a:r>
              <a:rPr lang="en-US" sz="1900" dirty="0">
                <a:solidFill>
                  <a:srgbClr val="00B050"/>
                </a:solidFill>
                <a:latin typeface="Verdana" pitchFamily="34" charset="0"/>
                <a:ea typeface="Verdana" pitchFamily="34" charset="0"/>
                <a:cs typeface="Verdana" pitchFamily="34" charset="0"/>
              </a:rPr>
              <a:t>m</a:t>
            </a:r>
            <a:r>
              <a:rPr lang="en-US" sz="1900" b="0" i="0" dirty="0">
                <a:latin typeface="Verdana" pitchFamily="34" charset="0"/>
                <a:ea typeface="Verdana" pitchFamily="34" charset="0"/>
                <a:cs typeface="Verdana" pitchFamily="34" charset="0"/>
              </a:rPr>
              <a:t>-bit string where </a:t>
            </a:r>
            <a:r>
              <a:rPr lang="en-US" sz="1900" dirty="0">
                <a:solidFill>
                  <a:srgbClr val="0000FF"/>
                </a:solidFill>
                <a:latin typeface="Verdana" pitchFamily="34" charset="0"/>
                <a:ea typeface="Verdana" pitchFamily="34" charset="0"/>
                <a:cs typeface="Verdana" pitchFamily="34" charset="0"/>
              </a:rPr>
              <a:t>n</a:t>
            </a:r>
            <a:r>
              <a:rPr lang="en-US" sz="1900" b="0" i="0" dirty="0">
                <a:latin typeface="Verdana" pitchFamily="34" charset="0"/>
                <a:ea typeface="Verdana" pitchFamily="34" charset="0"/>
                <a:cs typeface="Verdana" pitchFamily="34" charset="0"/>
              </a:rPr>
              <a:t> is normally greater than </a:t>
            </a:r>
            <a:r>
              <a:rPr lang="en-US" sz="1900" dirty="0">
                <a:solidFill>
                  <a:srgbClr val="00B050"/>
                </a:solidFill>
                <a:latin typeface="Verdana" pitchFamily="34" charset="0"/>
                <a:ea typeface="Verdana" pitchFamily="34" charset="0"/>
                <a:cs typeface="Verdana" pitchFamily="34" charset="0"/>
              </a:rPr>
              <a:t>m</a:t>
            </a:r>
            <a:r>
              <a:rPr lang="en-US" sz="1900" b="0" i="0" dirty="0">
                <a:latin typeface="Verdana" pitchFamily="34" charset="0"/>
                <a:ea typeface="Verdana" pitchFamily="34" charset="0"/>
                <a:cs typeface="Verdana" pitchFamily="34" charset="0"/>
              </a:rPr>
              <a:t>.</a:t>
            </a:r>
          </a:p>
          <a:p>
            <a:pPr marL="693738" lvl="1" indent="-457200">
              <a:spcBef>
                <a:spcPts val="600"/>
              </a:spcBef>
              <a:spcAft>
                <a:spcPts val="600"/>
              </a:spcAft>
              <a:buFont typeface="Wingdings" pitchFamily="2" charset="2"/>
              <a:buChar char="Ø"/>
              <a:tabLst>
                <a:tab pos="914400" algn="l"/>
              </a:tabLst>
              <a:defRPr/>
            </a:pPr>
            <a:r>
              <a:rPr lang="en-US" sz="1900" b="0" i="0" dirty="0">
                <a:solidFill>
                  <a:srgbClr val="FF0000"/>
                </a:solidFill>
                <a:latin typeface="Verdana" pitchFamily="34" charset="0"/>
                <a:ea typeface="Verdana" pitchFamily="34" charset="0"/>
                <a:cs typeface="Verdana" pitchFamily="34" charset="0"/>
              </a:rPr>
              <a:t>The values returned by a hash function are called </a:t>
            </a:r>
            <a:r>
              <a:rPr lang="en-US" sz="1900" b="0" i="0" dirty="0">
                <a:latin typeface="Verdana" pitchFamily="34" charset="0"/>
                <a:ea typeface="Verdana" pitchFamily="34" charset="0"/>
                <a:cs typeface="Verdana" pitchFamily="34" charset="0"/>
              </a:rPr>
              <a:t>hash values, hash codes, hash sums, checksums or simply hashes.</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Hash function creates hash value in such a way that it is extremely unlikely that some other text will produce the same hash value.  </a:t>
            </a:r>
          </a:p>
        </p:txBody>
      </p:sp>
      <p:pic>
        <p:nvPicPr>
          <p:cNvPr id="27653" name="Picture 2" descr="File:Hash table 4 1 1 0 0 0 0 L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4210050"/>
            <a:ext cx="28575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21"/>
          <p:cNvSpPr>
            <a:spLocks noChangeArrowheads="1"/>
          </p:cNvSpPr>
          <p:nvPr/>
        </p:nvSpPr>
        <p:spPr bwMode="auto">
          <a:xfrm>
            <a:off x="76200" y="4706938"/>
            <a:ext cx="63246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buFont typeface="Wingdings" pitchFamily="2" charset="2"/>
              <a:buChar char="Ø"/>
              <a:tabLst>
                <a:tab pos="914400" algn="l"/>
              </a:tabLst>
            </a:pPr>
            <a:r>
              <a:rPr lang="en-US" sz="1900" b="0" i="0">
                <a:latin typeface="Verdana" pitchFamily="34" charset="0"/>
                <a:ea typeface="Verdana" pitchFamily="34" charset="0"/>
                <a:cs typeface="Verdana" pitchFamily="34" charset="0"/>
              </a:rPr>
              <a:t>A </a:t>
            </a:r>
            <a:r>
              <a:rPr lang="en-US" sz="1900" b="0" i="0">
                <a:solidFill>
                  <a:srgbClr val="FF0000"/>
                </a:solidFill>
                <a:latin typeface="Verdana" pitchFamily="34" charset="0"/>
                <a:ea typeface="Verdana" pitchFamily="34" charset="0"/>
                <a:cs typeface="Verdana" pitchFamily="34" charset="0"/>
              </a:rPr>
              <a:t>hash table </a:t>
            </a:r>
            <a:r>
              <a:rPr lang="en-US" sz="1900" b="0" i="0">
                <a:latin typeface="Verdana" pitchFamily="34" charset="0"/>
                <a:ea typeface="Verdana" pitchFamily="34" charset="0"/>
                <a:cs typeface="Verdana" pitchFamily="34" charset="0"/>
              </a:rPr>
              <a:t>(also called hash map) is used to implement an associative array that can map keys to values. A hash table uses a hash function to compute an index into an array of buckets or slots, from which the correct value can be found.</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Cryptographic Hash Function</a:t>
            </a:r>
          </a:p>
        </p:txBody>
      </p:sp>
      <p:sp>
        <p:nvSpPr>
          <p:cNvPr id="29700" name="Rectangle 21"/>
          <p:cNvSpPr>
            <a:spLocks noChangeArrowheads="1"/>
          </p:cNvSpPr>
          <p:nvPr/>
        </p:nvSpPr>
        <p:spPr bwMode="auto">
          <a:xfrm>
            <a:off x="76200" y="609600"/>
            <a:ext cx="86106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buFont typeface="Wingdings" pitchFamily="2" charset="2"/>
              <a:buChar char="Ø"/>
              <a:tabLst>
                <a:tab pos="914400" algn="l"/>
              </a:tabLst>
            </a:pPr>
            <a:r>
              <a:rPr lang="en-US" sz="1900" b="0" i="0" dirty="0">
                <a:ln>
                  <a:solidFill>
                    <a:srgbClr val="FF3300"/>
                  </a:solidFill>
                </a:ln>
                <a:solidFill>
                  <a:srgbClr val="FF00FF"/>
                </a:solidFill>
                <a:latin typeface="Verdana" pitchFamily="34" charset="0"/>
                <a:ea typeface="Verdana" pitchFamily="34" charset="0"/>
                <a:cs typeface="Verdana" pitchFamily="34" charset="0"/>
              </a:rPr>
              <a:t>A cryptographic hash function is a hash function that </a:t>
            </a:r>
            <a:r>
              <a:rPr lang="en-US" sz="1900" b="0" i="0" dirty="0">
                <a:ln>
                  <a:solidFill>
                    <a:srgbClr val="FF3300"/>
                  </a:solidFill>
                </a:ln>
                <a:latin typeface="Verdana" pitchFamily="34" charset="0"/>
                <a:ea typeface="Verdana" pitchFamily="34" charset="0"/>
                <a:cs typeface="Verdana" pitchFamily="34" charset="0"/>
              </a:rPr>
              <a:t>takes an arbitrary block of data as input </a:t>
            </a:r>
            <a:r>
              <a:rPr lang="en-US" sz="1900" b="0" i="0" dirty="0">
                <a:ln>
                  <a:solidFill>
                    <a:srgbClr val="FF3300"/>
                  </a:solidFill>
                </a:ln>
                <a:solidFill>
                  <a:srgbClr val="FF00FF"/>
                </a:solidFill>
                <a:latin typeface="Verdana" pitchFamily="34" charset="0"/>
                <a:ea typeface="Verdana" pitchFamily="34" charset="0"/>
                <a:cs typeface="Verdana" pitchFamily="34" charset="0"/>
              </a:rPr>
              <a:t>and </a:t>
            </a:r>
            <a:r>
              <a:rPr lang="en-US" sz="1900" b="0" i="0" dirty="0">
                <a:ln>
                  <a:solidFill>
                    <a:srgbClr val="00B0F0"/>
                  </a:solidFill>
                </a:ln>
                <a:solidFill>
                  <a:srgbClr val="FF00FF"/>
                </a:solidFill>
                <a:latin typeface="Verdana" pitchFamily="34" charset="0"/>
                <a:ea typeface="Verdana" pitchFamily="34" charset="0"/>
                <a:cs typeface="Verdana" pitchFamily="34" charset="0"/>
              </a:rPr>
              <a:t>returns a fixed-size bit string as output</a:t>
            </a:r>
            <a:r>
              <a:rPr lang="en-US" sz="1900" b="0" i="0" dirty="0">
                <a:ln>
                  <a:solidFill>
                    <a:srgbClr val="FF3300"/>
                  </a:solidFill>
                </a:ln>
                <a:solidFill>
                  <a:srgbClr val="FF00FF"/>
                </a:solidFill>
                <a:latin typeface="Verdana" pitchFamily="34" charset="0"/>
                <a:ea typeface="Verdana" pitchFamily="34" charset="0"/>
                <a:cs typeface="Verdana" pitchFamily="34" charset="0"/>
              </a:rPr>
              <a:t>. </a:t>
            </a:r>
            <a:r>
              <a:rPr lang="en-US" sz="1900" b="0" i="0" dirty="0">
                <a:latin typeface="Verdana" pitchFamily="34" charset="0"/>
                <a:ea typeface="Verdana" pitchFamily="34" charset="0"/>
                <a:cs typeface="Verdana" pitchFamily="34" charset="0"/>
              </a:rPr>
              <a:t>The returned value is called the cryptographic hash value. </a:t>
            </a:r>
          </a:p>
          <a:p>
            <a:pPr marL="693738" lvl="1" indent="-457200">
              <a:spcBef>
                <a:spcPts val="600"/>
              </a:spcBef>
              <a:spcAft>
                <a:spcPts val="600"/>
              </a:spcAft>
              <a:buFont typeface="Wingdings" pitchFamily="2" charset="2"/>
              <a:buChar char="Ø"/>
              <a:tabLst>
                <a:tab pos="914400" algn="l"/>
              </a:tabLst>
            </a:pPr>
            <a:r>
              <a:rPr lang="en-US" sz="1900" b="0" i="0" dirty="0">
                <a:latin typeface="Verdana" pitchFamily="34" charset="0"/>
                <a:ea typeface="Verdana" pitchFamily="34" charset="0"/>
                <a:cs typeface="Verdana" pitchFamily="34" charset="0"/>
              </a:rPr>
              <a:t>Cryptographic hash function creates hash value in such a way that any (accidental or intentional) change to the data will change the hash value. Therefore, it is extremely unlikely that some other text will produce the same hash value. </a:t>
            </a:r>
          </a:p>
          <a:p>
            <a:pPr marL="693738" lvl="1" indent="-457200">
              <a:spcBef>
                <a:spcPts val="600"/>
              </a:spcBef>
              <a:spcAft>
                <a:spcPts val="600"/>
              </a:spcAft>
              <a:buFont typeface="Wingdings" pitchFamily="2" charset="2"/>
              <a:buChar char="Ø"/>
              <a:tabLst>
                <a:tab pos="914400" algn="l"/>
              </a:tabLst>
            </a:pPr>
            <a:r>
              <a:rPr lang="en-US" sz="1900" b="0" i="0" dirty="0">
                <a:latin typeface="Verdana" pitchFamily="34" charset="0"/>
                <a:ea typeface="Verdana" pitchFamily="34" charset="0"/>
                <a:cs typeface="Verdana" pitchFamily="34" charset="0"/>
              </a:rPr>
              <a:t>The data to be encoded are often called the message, and the </a:t>
            </a:r>
            <a:r>
              <a:rPr lang="en-US" sz="1900" i="0" dirty="0">
                <a:latin typeface="Verdana" pitchFamily="34" charset="0"/>
                <a:ea typeface="Verdana" pitchFamily="34" charset="0"/>
                <a:cs typeface="Verdana" pitchFamily="34" charset="0"/>
              </a:rPr>
              <a:t>hash value is sometimes called the message digest or simply digest</a:t>
            </a:r>
            <a:r>
              <a:rPr lang="en-US" sz="1900" b="0" i="0" dirty="0">
                <a:latin typeface="Verdana" pitchFamily="34" charset="0"/>
                <a:ea typeface="Verdana" pitchFamily="34" charset="0"/>
                <a:cs typeface="Verdana" pitchFamily="34" charset="0"/>
              </a:rPr>
              <a:t>. </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Cryptographic Hash Function</a:t>
            </a:r>
          </a:p>
        </p:txBody>
      </p:sp>
      <p:sp>
        <p:nvSpPr>
          <p:cNvPr id="31748" name="Rectangle 21"/>
          <p:cNvSpPr>
            <a:spLocks noChangeArrowheads="1"/>
          </p:cNvSpPr>
          <p:nvPr/>
        </p:nvSpPr>
        <p:spPr bwMode="auto">
          <a:xfrm>
            <a:off x="76200" y="609600"/>
            <a:ext cx="86106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buFont typeface="Wingdings" pitchFamily="2" charset="2"/>
              <a:buChar char="Ø"/>
              <a:tabLst>
                <a:tab pos="914400" algn="l"/>
              </a:tabLst>
            </a:pPr>
            <a:r>
              <a:rPr lang="en-US" b="0" i="0">
                <a:latin typeface="Verdana" pitchFamily="34" charset="0"/>
                <a:ea typeface="Verdana" pitchFamily="34" charset="0"/>
                <a:cs typeface="Verdana" pitchFamily="34" charset="0"/>
              </a:rPr>
              <a:t>In cryptographic hash function, even a small changes in the input would cause a large change in the output. </a:t>
            </a:r>
          </a:p>
          <a:p>
            <a:pPr marL="693738" lvl="1" indent="-457200">
              <a:spcBef>
                <a:spcPts val="600"/>
              </a:spcBef>
              <a:spcAft>
                <a:spcPts val="600"/>
              </a:spcAft>
              <a:buFont typeface="Wingdings" pitchFamily="2" charset="2"/>
              <a:buChar char="Ø"/>
              <a:tabLst>
                <a:tab pos="914400" algn="l"/>
              </a:tabLst>
            </a:pPr>
            <a:r>
              <a:rPr lang="en-US" b="0" i="0">
                <a:latin typeface="Verdana" pitchFamily="34" charset="0"/>
                <a:ea typeface="Verdana" pitchFamily="34" charset="0"/>
                <a:cs typeface="Verdana" pitchFamily="34" charset="0"/>
              </a:rPr>
              <a:t>Figure below shows how the slight changes input (here in the word "over") drastically change the resulting output.</a:t>
            </a:r>
          </a:p>
        </p:txBody>
      </p:sp>
      <p:pic>
        <p:nvPicPr>
          <p:cNvPr id="31749" name="Picture 2" descr="File:Cryptographic Hash Func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1200"/>
            <a:ext cx="70485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Illustration: Cryptographic Hash Function</a:t>
            </a:r>
          </a:p>
        </p:txBody>
      </p:sp>
      <p:sp>
        <p:nvSpPr>
          <p:cNvPr id="45061" name="Rectangle 21"/>
          <p:cNvSpPr>
            <a:spLocks noChangeArrowheads="1"/>
          </p:cNvSpPr>
          <p:nvPr/>
        </p:nvSpPr>
        <p:spPr bwMode="auto">
          <a:xfrm>
            <a:off x="76200" y="609600"/>
            <a:ext cx="8610600" cy="2800350"/>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tabLst>
                <a:tab pos="914400" algn="l"/>
              </a:tabLst>
              <a:defRPr/>
            </a:pPr>
            <a:r>
              <a:rPr lang="en-US" b="0" i="0" dirty="0">
                <a:latin typeface="Verdana" pitchFamily="34" charset="0"/>
                <a:ea typeface="Verdana" pitchFamily="34" charset="0"/>
                <a:cs typeface="Verdana" pitchFamily="34" charset="0"/>
              </a:rPr>
              <a:t>An illustration of the potential use of a cryptographic hash is as follows:</a:t>
            </a:r>
          </a:p>
          <a:p>
            <a:pPr marL="1608138"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Alice poses a tough math problem to Bob and claims she has solved it. </a:t>
            </a:r>
          </a:p>
          <a:p>
            <a:pPr marL="1608138"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Bob would like to try it himself, but would yet like to be sure that Alice is not bluffing. Therefore, Alice writes down her solution, computes its hash and tells Bob the hash value (whilst keeping the solution secret). Then, when Bob comes up with the solution himself a few days later, Alice can prove that she had the solution earlier by revealing it and having Bob hash it and check that it matches the hash value given to him before. </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Use of Hash Function</a:t>
            </a:r>
          </a:p>
        </p:txBody>
      </p:sp>
      <p:sp>
        <p:nvSpPr>
          <p:cNvPr id="45061" name="Rectangle 21"/>
          <p:cNvSpPr>
            <a:spLocks noChangeArrowheads="1"/>
          </p:cNvSpPr>
          <p:nvPr/>
        </p:nvSpPr>
        <p:spPr bwMode="auto">
          <a:xfrm>
            <a:off x="76200" y="609600"/>
            <a:ext cx="8534400" cy="5786438"/>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Cryptographic hash functions have many information security applications, such as in-</a:t>
            </a:r>
          </a:p>
          <a:p>
            <a:pPr marL="1828800"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digital signatures</a:t>
            </a:r>
          </a:p>
          <a:p>
            <a:pPr marL="1828800"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message authentication codes (MACs)</a:t>
            </a:r>
          </a:p>
          <a:p>
            <a:pPr marL="1828800"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other forms of authentication</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Hash functions </a:t>
            </a:r>
            <a:r>
              <a:rPr lang="en-US" sz="1900" b="0" i="0" dirty="0">
                <a:solidFill>
                  <a:srgbClr val="FF0000"/>
                </a:solidFill>
                <a:latin typeface="Verdana" pitchFamily="34" charset="0"/>
                <a:ea typeface="Verdana" pitchFamily="34" charset="0"/>
                <a:cs typeface="Verdana" pitchFamily="34" charset="0"/>
              </a:rPr>
              <a:t>are primarily used </a:t>
            </a:r>
            <a:r>
              <a:rPr lang="en-US" sz="1900" b="0" i="0" dirty="0">
                <a:latin typeface="Verdana" pitchFamily="34" charset="0"/>
                <a:ea typeface="Verdana" pitchFamily="34" charset="0"/>
                <a:cs typeface="Verdana" pitchFamily="34" charset="0"/>
              </a:rPr>
              <a:t>to generate fixed-length output data that acts as a shortened reference to the original data. This is useful when the output data is too cumbersome to use in its entirety.</a:t>
            </a:r>
          </a:p>
          <a:p>
            <a:pPr marL="1371600" lvl="1" indent="-457200">
              <a:spcBef>
                <a:spcPts val="600"/>
              </a:spcBef>
              <a:spcAft>
                <a:spcPts val="600"/>
              </a:spcAft>
              <a:buFont typeface="Wingdings" pitchFamily="2" charset="2"/>
              <a:buChar char="v"/>
              <a:tabLst>
                <a:tab pos="914400" algn="l"/>
              </a:tabLst>
              <a:defRPr/>
            </a:pPr>
            <a:r>
              <a:rPr lang="en-US" sz="1500" b="0" i="0" dirty="0">
                <a:latin typeface="Verdana" pitchFamily="34" charset="0"/>
                <a:ea typeface="Verdana" pitchFamily="34" charset="0"/>
                <a:cs typeface="Verdana" pitchFamily="34" charset="0"/>
              </a:rPr>
              <a:t>For example, consider a list of person’s names. Here, name of each person is of variable length. Searching for a person's name in the list is slow; time required to retrieve each name may also vary. But if each name could be hashed to a fixed length integer, then searching and retrieving each name will be performed in faster with constant time. </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Hash functions are also used to accelerate table lookup or data comparison tasks such as finding items in a database, detecting duplicated or similar records in a large file, finding similar stretches in DNA sequences, and so on.</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Hash Functions Used in Cryptography</a:t>
            </a:r>
          </a:p>
        </p:txBody>
      </p:sp>
      <p:sp>
        <p:nvSpPr>
          <p:cNvPr id="45061" name="Rectangle 21"/>
          <p:cNvSpPr>
            <a:spLocks noChangeArrowheads="1"/>
          </p:cNvSpPr>
          <p:nvPr/>
        </p:nvSpPr>
        <p:spPr bwMode="auto">
          <a:xfrm>
            <a:off x="76200" y="609600"/>
            <a:ext cx="8534400" cy="6154738"/>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defRPr/>
            </a:pPr>
            <a:r>
              <a:rPr lang="en-US" sz="1900" b="0" i="0" dirty="0">
                <a:latin typeface="Verdana" pitchFamily="34" charset="0"/>
                <a:ea typeface="Verdana" pitchFamily="34" charset="0"/>
                <a:cs typeface="Verdana" pitchFamily="34" charset="0"/>
              </a:rPr>
              <a:t>The two commonly used hash functions are MD5 and SHA-1. </a:t>
            </a:r>
          </a:p>
          <a:p>
            <a:pPr marL="1322388" lvl="1" indent="-457200">
              <a:spcBef>
                <a:spcPts val="600"/>
              </a:spcBef>
              <a:spcAft>
                <a:spcPts val="600"/>
              </a:spcAft>
              <a:buFont typeface="Wingdings" pitchFamily="2" charset="2"/>
              <a:buChar char="v"/>
              <a:defRPr/>
            </a:pPr>
            <a:r>
              <a:rPr lang="en-US" sz="1500" i="0" dirty="0">
                <a:solidFill>
                  <a:srgbClr val="FF0000"/>
                </a:solidFill>
                <a:latin typeface="Verdana" pitchFamily="34" charset="0"/>
                <a:ea typeface="Verdana" pitchFamily="34" charset="0"/>
                <a:cs typeface="Verdana" pitchFamily="34" charset="0"/>
              </a:rPr>
              <a:t>MD5:</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MD stands for Message Digest. </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Several MD hash algorithms designed by Ron </a:t>
            </a:r>
            <a:r>
              <a:rPr lang="en-US" sz="1500" b="0" i="0" dirty="0" err="1">
                <a:latin typeface="Verdana" pitchFamily="34" charset="0"/>
                <a:ea typeface="Verdana" pitchFamily="34" charset="0"/>
                <a:cs typeface="Verdana" pitchFamily="34" charset="0"/>
              </a:rPr>
              <a:t>Rivest</a:t>
            </a:r>
            <a:r>
              <a:rPr lang="en-US" sz="1500" b="0" i="0" dirty="0">
                <a:latin typeface="Verdana" pitchFamily="34" charset="0"/>
                <a:ea typeface="Verdana" pitchFamily="34" charset="0"/>
                <a:cs typeface="Verdana" pitchFamily="34" charset="0"/>
              </a:rPr>
              <a:t> are MD2, MD4 and MD5.</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The last version MD5 is more secured than the previous versions.</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It divides the message into blocks of 512 bits and creates a 128-bit digest.</a:t>
            </a:r>
          </a:p>
          <a:p>
            <a:pPr marL="1322388" lvl="1" indent="-457200">
              <a:spcBef>
                <a:spcPts val="600"/>
              </a:spcBef>
              <a:spcAft>
                <a:spcPts val="600"/>
              </a:spcAft>
              <a:buFont typeface="Wingdings" pitchFamily="2" charset="2"/>
              <a:buChar char="q"/>
              <a:defRPr/>
            </a:pPr>
            <a:r>
              <a:rPr lang="en-US" sz="1500" i="0" dirty="0">
                <a:solidFill>
                  <a:srgbClr val="FF0000"/>
                </a:solidFill>
                <a:latin typeface="Verdana" pitchFamily="34" charset="0"/>
                <a:ea typeface="Verdana" pitchFamily="34" charset="0"/>
                <a:cs typeface="Verdana" pitchFamily="34" charset="0"/>
              </a:rPr>
              <a:t>SHA-1:</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SHA stands for Secure Hash Algorithm.</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This standard was developed by NIST (National Institute of Standards and Technology). </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This standard is mostly based on MD5.</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Several versions of SHA standard were </a:t>
            </a:r>
            <a:r>
              <a:rPr lang="en-US" sz="1500" b="0" i="0" dirty="0" err="1">
                <a:latin typeface="Verdana" pitchFamily="34" charset="0"/>
                <a:ea typeface="Verdana" pitchFamily="34" charset="0"/>
                <a:cs typeface="Verdana" pitchFamily="34" charset="0"/>
              </a:rPr>
              <a:t>realsed</a:t>
            </a:r>
            <a:r>
              <a:rPr lang="en-US" sz="1500" b="0" i="0" dirty="0">
                <a:latin typeface="Verdana" pitchFamily="34" charset="0"/>
                <a:ea typeface="Verdana" pitchFamily="34" charset="0"/>
                <a:cs typeface="Verdana" pitchFamily="34" charset="0"/>
              </a:rPr>
              <a:t>: SHA-1, SHA-224, SHA-256, SHA-384 and SHA-512.</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SHA-1 returns a string of 160 bits. </a:t>
            </a:r>
          </a:p>
          <a:p>
            <a:pPr marL="1836738" lvl="1" indent="-457200">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Both MD5 and SHA-1 hash functions are built with the </a:t>
            </a:r>
            <a:r>
              <a:rPr lang="en-US" sz="1500" b="0" i="0" dirty="0" err="1">
                <a:latin typeface="Verdana" pitchFamily="34" charset="0"/>
                <a:ea typeface="Verdana" pitchFamily="34" charset="0"/>
                <a:cs typeface="Verdana" pitchFamily="34" charset="0"/>
              </a:rPr>
              <a:t>Merkle-Damgard</a:t>
            </a:r>
            <a:r>
              <a:rPr lang="en-US" sz="1500" b="0" i="0" dirty="0">
                <a:latin typeface="Verdana" pitchFamily="34" charset="0"/>
                <a:ea typeface="Verdana" pitchFamily="34" charset="0"/>
                <a:cs typeface="Verdana" pitchFamily="34" charset="0"/>
              </a:rPr>
              <a:t> construction. </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Application of Hash Function in Cryptography</a:t>
            </a:r>
          </a:p>
        </p:txBody>
      </p:sp>
      <p:sp>
        <p:nvSpPr>
          <p:cNvPr id="45061" name="Rectangle 21"/>
          <p:cNvSpPr>
            <a:spLocks noChangeArrowheads="1"/>
          </p:cNvSpPr>
          <p:nvPr/>
        </p:nvSpPr>
        <p:spPr bwMode="auto">
          <a:xfrm>
            <a:off x="76200" y="815975"/>
            <a:ext cx="8534400" cy="5124450"/>
          </a:xfrm>
          <a:prstGeom prst="rect">
            <a:avLst/>
          </a:prstGeom>
          <a:noFill/>
          <a:ln w="9525">
            <a:noFill/>
            <a:miter lim="800000"/>
            <a:headEnd/>
            <a:tailEnd/>
          </a:ln>
        </p:spPr>
        <p:txBody>
          <a:bodyPr anchor="ctr">
            <a:spAutoFit/>
          </a:bodyPr>
          <a:lstStyle/>
          <a:p>
            <a:pPr marL="693738" lvl="1" indent="-457200">
              <a:spcBef>
                <a:spcPts val="400"/>
              </a:spcBef>
              <a:spcAft>
                <a:spcPts val="400"/>
              </a:spcAft>
              <a:defRPr/>
            </a:pPr>
            <a:r>
              <a:rPr lang="en-US" sz="1900" b="0" i="0" dirty="0">
                <a:latin typeface="Verdana" pitchFamily="34" charset="0"/>
                <a:ea typeface="Verdana" pitchFamily="34" charset="0"/>
                <a:cs typeface="Verdana" pitchFamily="34" charset="0"/>
              </a:rPr>
              <a:t>Hash functions are used for:</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Verifying the integrity of message and file</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Verifying password for secure login</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fingerprints of keys</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authentication</a:t>
            </a:r>
          </a:p>
          <a:p>
            <a:pPr marL="13795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digital signatures</a:t>
            </a:r>
          </a:p>
          <a:p>
            <a:pPr marL="693738" lvl="1" indent="-457200">
              <a:spcBef>
                <a:spcPts val="400"/>
              </a:spcBef>
              <a:spcAft>
                <a:spcPts val="400"/>
              </a:spcAft>
              <a:buFont typeface="Wingdings" pitchFamily="2" charset="2"/>
              <a:buChar char="Ø"/>
              <a:defRPr/>
            </a:pPr>
            <a:endParaRPr lang="en-US" sz="1900" b="0" i="0" dirty="0">
              <a:latin typeface="Verdana" pitchFamily="34" charset="0"/>
              <a:ea typeface="Verdana" pitchFamily="34" charset="0"/>
              <a:cs typeface="Verdana" pitchFamily="34" charset="0"/>
            </a:endParaRPr>
          </a:p>
          <a:p>
            <a:pPr marL="693738" lvl="1" indent="-457200">
              <a:spcBef>
                <a:spcPts val="400"/>
              </a:spcBef>
              <a:spcAft>
                <a:spcPts val="4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Verifying the integrity of files or messages:</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An important application of secure hashes is verification of message integrity. Determining whether any changes have been made to a message (or a file), for example, can be accomplished by comparing message digests calculated before, and after, transmission (or any other event).</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For this reason, most digital signature algorithms only confirm the authenticity of a hashed digest of the message to be "signed". Verifying the authenticity of a hashed digest of the message is considered proof that the message itself is authentic.</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1"/>
          <p:cNvSpPr>
            <a:spLocks noChangeArrowheads="1"/>
          </p:cNvSpPr>
          <p:nvPr/>
        </p:nvSpPr>
        <p:spPr bwMode="auto">
          <a:xfrm>
            <a:off x="0" y="0"/>
            <a:ext cx="9144000" cy="1015663"/>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800" i="0" dirty="0">
                <a:solidFill>
                  <a:schemeClr val="bg1"/>
                </a:solidFill>
                <a:latin typeface="Arial" charset="0"/>
              </a:rPr>
              <a:t>Lecture </a:t>
            </a:r>
            <a:r>
              <a:rPr lang="en-US" altLang="en-US" sz="2800" i="0" dirty="0" smtClean="0">
                <a:solidFill>
                  <a:schemeClr val="bg1"/>
                </a:solidFill>
                <a:latin typeface="Arial" charset="0"/>
              </a:rPr>
              <a:t>File-05: </a:t>
            </a:r>
          </a:p>
          <a:p>
            <a:pPr algn="ctr"/>
            <a:r>
              <a:rPr lang="en-US" altLang="en-US" sz="3200" i="0" dirty="0">
                <a:ln>
                  <a:solidFill>
                    <a:srgbClr val="00CC00"/>
                  </a:solidFill>
                </a:ln>
                <a:solidFill>
                  <a:srgbClr val="FF0000"/>
                </a:solidFill>
                <a:latin typeface="Arial" panose="020B0604020202020204" pitchFamily="34" charset="0"/>
              </a:rPr>
              <a:t>Digital Signature &amp; Hash Function</a:t>
            </a:r>
            <a:endParaRPr lang="en-US" sz="3200" i="0" dirty="0">
              <a:ln>
                <a:solidFill>
                  <a:srgbClr val="00CC00"/>
                </a:solidFill>
              </a:ln>
              <a:solidFill>
                <a:srgbClr val="FF0000"/>
              </a:solidFill>
              <a:latin typeface="Arial" panose="020B0604020202020204" pitchFamily="34" charset="0"/>
            </a:endParaRPr>
          </a:p>
        </p:txBody>
      </p:sp>
      <p:sp>
        <p:nvSpPr>
          <p:cNvPr id="7171" name="Rectangle 14"/>
          <p:cNvSpPr>
            <a:spLocks noChangeArrowheads="1"/>
          </p:cNvSpPr>
          <p:nvPr/>
        </p:nvSpPr>
        <p:spPr bwMode="auto">
          <a:xfrm>
            <a:off x="114300" y="1600200"/>
            <a:ext cx="86487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730250" lvl="1" indent="-514350" algn="just" eaLnBrk="1" hangingPunct="1">
              <a:spcBef>
                <a:spcPts val="0"/>
              </a:spcBef>
              <a:spcAft>
                <a:spcPts val="0"/>
              </a:spcAft>
              <a:buFont typeface="Wingdings" pitchFamily="2" charset="2"/>
              <a:buChar char="v"/>
              <a:defRPr/>
            </a:pPr>
            <a:r>
              <a:rPr lang="en-US" sz="2800" i="0" dirty="0">
                <a:ln>
                  <a:solidFill>
                    <a:srgbClr val="3333FF"/>
                  </a:solidFill>
                </a:ln>
                <a:solidFill>
                  <a:srgbClr val="FF0000"/>
                </a:solidFill>
                <a:latin typeface="Verdana" pitchFamily="34" charset="0"/>
              </a:rPr>
              <a:t>Digital Signature</a:t>
            </a:r>
          </a:p>
          <a:p>
            <a:pPr marL="1711325" lvl="1" indent="-514350" algn="just" eaLnBrk="1" hangingPunct="1">
              <a:spcBef>
                <a:spcPts val="0"/>
              </a:spcBef>
              <a:spcAft>
                <a:spcPts val="0"/>
              </a:spcAft>
              <a:buFont typeface="Wingdings" pitchFamily="2" charset="2"/>
              <a:buChar char="q"/>
              <a:defRPr/>
            </a:pPr>
            <a:r>
              <a:rPr lang="en-US" sz="2300" b="0" i="0" dirty="0">
                <a:ln>
                  <a:solidFill>
                    <a:srgbClr val="00CC00"/>
                  </a:solidFill>
                </a:ln>
                <a:latin typeface="Verdana" pitchFamily="34" charset="0"/>
              </a:rPr>
              <a:t>To be familiar with the general idea behind digital signature</a:t>
            </a:r>
          </a:p>
          <a:p>
            <a:pPr marL="1711325" lvl="1" indent="-514350" algn="just" eaLnBrk="1" hangingPunct="1">
              <a:spcBef>
                <a:spcPts val="0"/>
              </a:spcBef>
              <a:spcAft>
                <a:spcPts val="0"/>
              </a:spcAft>
              <a:buFont typeface="Wingdings" pitchFamily="2" charset="2"/>
              <a:buChar char="q"/>
              <a:defRPr/>
            </a:pPr>
            <a:r>
              <a:rPr lang="en-US" sz="2300" b="0" i="0" dirty="0">
                <a:ln>
                  <a:solidFill>
                    <a:srgbClr val="FF3300"/>
                  </a:solidFill>
                </a:ln>
                <a:latin typeface="Verdana" pitchFamily="34" charset="0"/>
              </a:rPr>
              <a:t>To define security services provided by a digital signature</a:t>
            </a:r>
          </a:p>
          <a:p>
            <a:pPr marL="1711325" lvl="1" indent="-514350" algn="just" eaLnBrk="1" hangingPunct="1">
              <a:spcBef>
                <a:spcPts val="0"/>
              </a:spcBef>
              <a:spcAft>
                <a:spcPts val="0"/>
              </a:spcAft>
              <a:buFont typeface="Wingdings" pitchFamily="2" charset="2"/>
              <a:buChar char="q"/>
              <a:defRPr/>
            </a:pPr>
            <a:r>
              <a:rPr lang="en-US" sz="2300" b="0" i="0" dirty="0">
                <a:ln>
                  <a:solidFill>
                    <a:srgbClr val="00CC00"/>
                  </a:solidFill>
                </a:ln>
                <a:latin typeface="Verdana" pitchFamily="34" charset="0"/>
              </a:rPr>
              <a:t>To describe some applications of digital signatures</a:t>
            </a:r>
          </a:p>
          <a:p>
            <a:pPr marL="730250" lvl="1" indent="-514350" algn="just" eaLnBrk="1" hangingPunct="1">
              <a:spcBef>
                <a:spcPts val="0"/>
              </a:spcBef>
              <a:spcAft>
                <a:spcPts val="0"/>
              </a:spcAft>
              <a:buFont typeface="Wingdings" pitchFamily="2" charset="2"/>
              <a:buChar char="v"/>
              <a:defRPr/>
            </a:pPr>
            <a:r>
              <a:rPr lang="en-US" sz="2800" i="0" dirty="0">
                <a:ln>
                  <a:solidFill>
                    <a:srgbClr val="3333FF"/>
                  </a:solidFill>
                </a:ln>
                <a:solidFill>
                  <a:srgbClr val="FF0000"/>
                </a:solidFill>
                <a:latin typeface="Verdana" pitchFamily="34" charset="0"/>
              </a:rPr>
              <a:t>Cryptographic Hash Function</a:t>
            </a:r>
          </a:p>
          <a:p>
            <a:pPr marL="1711325" lvl="1" indent="-514350" algn="just" eaLnBrk="1" hangingPunct="1">
              <a:spcBef>
                <a:spcPts val="0"/>
              </a:spcBef>
              <a:spcAft>
                <a:spcPts val="0"/>
              </a:spcAft>
              <a:buFont typeface="Wingdings" pitchFamily="2" charset="2"/>
              <a:buChar char="q"/>
              <a:defRPr/>
            </a:pPr>
            <a:r>
              <a:rPr lang="en-US" sz="2300" b="0" i="0" dirty="0">
                <a:ln>
                  <a:solidFill>
                    <a:srgbClr val="FF3300"/>
                  </a:solidFill>
                </a:ln>
                <a:latin typeface="Verdana" pitchFamily="34" charset="0"/>
              </a:rPr>
              <a:t>To introduce general ideas behind hash function</a:t>
            </a:r>
          </a:p>
          <a:p>
            <a:pPr marL="1711325" lvl="1" indent="-514350" algn="just" eaLnBrk="1" hangingPunct="1">
              <a:spcBef>
                <a:spcPts val="0"/>
              </a:spcBef>
              <a:spcAft>
                <a:spcPts val="0"/>
              </a:spcAft>
              <a:buFont typeface="Wingdings" pitchFamily="2" charset="2"/>
              <a:buChar char="q"/>
              <a:defRPr/>
            </a:pPr>
            <a:r>
              <a:rPr lang="en-US" sz="2300" b="0" i="0" dirty="0">
                <a:ln>
                  <a:solidFill>
                    <a:srgbClr val="00CC00"/>
                  </a:solidFill>
                </a:ln>
                <a:latin typeface="Verdana" pitchFamily="34" charset="0"/>
              </a:rPr>
              <a:t>To discuss the usage and application of hash function</a:t>
            </a:r>
          </a:p>
          <a:p>
            <a:pPr marL="1711325" lvl="1" indent="-514350" algn="just" eaLnBrk="1" hangingPunct="1">
              <a:spcBef>
                <a:spcPts val="0"/>
              </a:spcBef>
              <a:spcAft>
                <a:spcPts val="0"/>
              </a:spcAft>
              <a:buFont typeface="Wingdings" pitchFamily="2" charset="2"/>
              <a:buChar char="q"/>
              <a:defRPr/>
            </a:pPr>
            <a:r>
              <a:rPr lang="en-US" sz="2300" b="0" i="0" dirty="0">
                <a:ln>
                  <a:solidFill>
                    <a:srgbClr val="FF3300"/>
                  </a:solidFill>
                </a:ln>
                <a:latin typeface="Verdana" pitchFamily="34" charset="0"/>
              </a:rPr>
              <a:t>To know the desirable properties of a hash function</a:t>
            </a:r>
          </a:p>
          <a:p>
            <a:pPr marL="730250" lvl="1" indent="-514350" algn="just" eaLnBrk="1" hangingPunct="1">
              <a:spcBef>
                <a:spcPts val="0"/>
              </a:spcBef>
              <a:spcAft>
                <a:spcPts val="0"/>
              </a:spcAft>
              <a:buFont typeface="Wingdings" pitchFamily="2" charset="2"/>
              <a:buChar char="v"/>
            </a:pPr>
            <a:endParaRPr lang="en-US" sz="2000" b="0" i="0" dirty="0">
              <a:latin typeface="Verdana" pitchFamily="34" charset="0"/>
              <a:ea typeface="Verdana" pitchFamily="34" charset="0"/>
              <a:cs typeface="Verdana" pitchFamily="34" charset="0"/>
            </a:endParaRPr>
          </a:p>
        </p:txBody>
      </p:sp>
      <p:sp>
        <p:nvSpPr>
          <p:cNvPr id="7172" name="Rectangle 14"/>
          <p:cNvSpPr>
            <a:spLocks noChangeArrowheads="1"/>
          </p:cNvSpPr>
          <p:nvPr/>
        </p:nvSpPr>
        <p:spPr bwMode="auto">
          <a:xfrm>
            <a:off x="114300" y="939225"/>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3200" i="0" u="sng" dirty="0" smtClean="0">
                <a:ln>
                  <a:solidFill>
                    <a:srgbClr val="00B0F0"/>
                  </a:solidFill>
                </a:ln>
                <a:solidFill>
                  <a:srgbClr val="0070C0"/>
                </a:solidFill>
              </a:rPr>
              <a:t>Topics to be Discussed</a:t>
            </a:r>
            <a:endParaRPr lang="en-US" sz="3200" i="0" u="sng" dirty="0">
              <a:ln>
                <a:solidFill>
                  <a:srgbClr val="00B0F0"/>
                </a:solidFill>
              </a:ln>
              <a:solidFill>
                <a:srgbClr val="0070C0"/>
              </a:solidFill>
            </a:endParaRP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Application of Hash Function in Cryptography</a:t>
            </a:r>
          </a:p>
        </p:txBody>
      </p:sp>
      <p:sp>
        <p:nvSpPr>
          <p:cNvPr id="45061" name="Rectangle 21"/>
          <p:cNvSpPr>
            <a:spLocks noChangeArrowheads="1"/>
          </p:cNvSpPr>
          <p:nvPr/>
        </p:nvSpPr>
        <p:spPr bwMode="auto">
          <a:xfrm>
            <a:off x="0" y="546100"/>
            <a:ext cx="8534400" cy="4203700"/>
          </a:xfrm>
          <a:prstGeom prst="rect">
            <a:avLst/>
          </a:prstGeom>
          <a:noFill/>
          <a:ln w="9525">
            <a:noFill/>
            <a:miter lim="800000"/>
            <a:headEnd/>
            <a:tailEnd/>
          </a:ln>
        </p:spPr>
        <p:txBody>
          <a:bodyPr anchor="ctr">
            <a:spAutoFit/>
          </a:bodyPr>
          <a:lstStyle/>
          <a:p>
            <a:pPr marL="693738" lvl="1" indent="-457200">
              <a:spcBef>
                <a:spcPts val="400"/>
              </a:spcBef>
              <a:spcAft>
                <a:spcPts val="4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Verifying password for secure login:</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A related application of hash function is password verification. </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Storing all user passwords as plaintext character can result in a massive security breach if the password file is compromised. </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One way to reduce this danger is to only store the hash digest of each password instead of the plaintext password in the table (a file) that is stored by user identification.</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Any user can read the contents of the file, but, because the hash function is a one-way function, it is almost impossible to guess the value of the password.</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When the password is created , the system hashes it and stores the hash in the password file.</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When the user sends her user ID and password, the system creates a hash of the password and then compare the hash value with the one stored in the file. </a:t>
            </a:r>
          </a:p>
          <a:p>
            <a:pPr marL="1379538" lvl="1" indent="-457200">
              <a:lnSpc>
                <a:spcPct val="93000"/>
              </a:lnSpc>
              <a:spcBef>
                <a:spcPts val="200"/>
              </a:spcBef>
              <a:spcAft>
                <a:spcPts val="200"/>
              </a:spcAft>
              <a:buFont typeface="Wingdings" pitchFamily="2" charset="2"/>
              <a:buChar char="v"/>
              <a:defRPr/>
            </a:pPr>
            <a:r>
              <a:rPr lang="en-US" sz="1500" b="0" i="0" dirty="0">
                <a:latin typeface="Verdana" pitchFamily="34" charset="0"/>
                <a:ea typeface="Verdana" pitchFamily="34" charset="0"/>
                <a:cs typeface="Verdana" pitchFamily="34" charset="0"/>
              </a:rPr>
              <a:t>If there is a match, the user is granted access; otherwise, access is denied. </a:t>
            </a:r>
          </a:p>
        </p:txBody>
      </p:sp>
      <p:pic>
        <p:nvPicPr>
          <p:cNvPr id="41989"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4694238"/>
            <a:ext cx="6400800"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Application of Hash Function in Cryptography</a:t>
            </a:r>
          </a:p>
        </p:txBody>
      </p:sp>
      <p:sp>
        <p:nvSpPr>
          <p:cNvPr id="45061" name="Rectangle 21"/>
          <p:cNvSpPr>
            <a:spLocks noChangeArrowheads="1"/>
          </p:cNvSpPr>
          <p:nvPr/>
        </p:nvSpPr>
        <p:spPr bwMode="auto">
          <a:xfrm>
            <a:off x="76200" y="609600"/>
            <a:ext cx="8534400" cy="2078038"/>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File or data identifier:</a:t>
            </a:r>
          </a:p>
          <a:p>
            <a:pPr marL="1836738" lvl="1" indent="-457200">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A message digest can also serve as a means of reliably identifying a file;</a:t>
            </a:r>
          </a:p>
          <a:p>
            <a:pPr marL="1836738" lvl="1" indent="-457200">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One of the main applications of a hash function is to allow the fast look-up of a data in a hash table. Being hash functions of a particular kind, cryptographic hash functions lend themselves well to this application too.</a:t>
            </a:r>
          </a:p>
        </p:txBody>
      </p:sp>
      <p:sp>
        <p:nvSpPr>
          <p:cNvPr id="5" name="Rectangle 21"/>
          <p:cNvSpPr>
            <a:spLocks noChangeArrowheads="1"/>
          </p:cNvSpPr>
          <p:nvPr/>
        </p:nvSpPr>
        <p:spPr bwMode="auto">
          <a:xfrm>
            <a:off x="76200" y="3332163"/>
            <a:ext cx="8534400" cy="1616075"/>
          </a:xfrm>
          <a:prstGeom prst="rect">
            <a:avLst/>
          </a:prstGeom>
          <a:noFill/>
          <a:ln w="9525">
            <a:noFill/>
            <a:miter lim="800000"/>
            <a:headEnd/>
            <a:tailEnd/>
          </a:ln>
        </p:spPr>
        <p:txBody>
          <a:bodyPr anchor="ctr">
            <a:spAutoFit/>
          </a:bodyPr>
          <a:lstStyle/>
          <a:p>
            <a:pPr marL="693738" lvl="1" indent="-457200">
              <a:spcBef>
                <a:spcPts val="600"/>
              </a:spcBef>
              <a:spcAft>
                <a:spcPts val="6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Authentication:</a:t>
            </a:r>
          </a:p>
          <a:p>
            <a:pPr marL="1836738" lvl="1" indent="-457200">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Authentication is the assurance that the communicating entity is the one that it claims to be.</a:t>
            </a:r>
          </a:p>
          <a:p>
            <a:pPr marL="1836738" lvl="1" indent="-457200">
              <a:spcBef>
                <a:spcPts val="600"/>
              </a:spcBef>
              <a:spcAft>
                <a:spcPts val="600"/>
              </a:spcAft>
              <a:buFont typeface="Wingdings" pitchFamily="2" charset="2"/>
              <a:buChar char="v"/>
              <a:defRPr/>
            </a:pPr>
            <a:r>
              <a:rPr lang="en-US" sz="1500" b="0" i="0" dirty="0">
                <a:latin typeface="Verdana" pitchFamily="34" charset="0"/>
                <a:ea typeface="Verdana" pitchFamily="34" charset="0"/>
                <a:cs typeface="Verdana" pitchFamily="34" charset="0"/>
              </a:rPr>
              <a:t>Cryptographic hash function can be used for provide authentication.</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Application of Hash Function in Cryptography</a:t>
            </a:r>
          </a:p>
        </p:txBody>
      </p:sp>
      <p:sp>
        <p:nvSpPr>
          <p:cNvPr id="45061" name="Rectangle 21"/>
          <p:cNvSpPr>
            <a:spLocks noChangeArrowheads="1"/>
          </p:cNvSpPr>
          <p:nvPr/>
        </p:nvSpPr>
        <p:spPr bwMode="auto">
          <a:xfrm>
            <a:off x="0" y="695325"/>
            <a:ext cx="8534400" cy="4333875"/>
          </a:xfrm>
          <a:prstGeom prst="rect">
            <a:avLst/>
          </a:prstGeom>
          <a:noFill/>
          <a:ln w="9525">
            <a:noFill/>
            <a:miter lim="800000"/>
            <a:headEnd/>
            <a:tailEnd/>
          </a:ln>
        </p:spPr>
        <p:txBody>
          <a:bodyPr anchor="ctr">
            <a:spAutoFit/>
          </a:bodyPr>
          <a:lstStyle/>
          <a:p>
            <a:pPr marL="693738" lvl="1" indent="-457200">
              <a:spcBef>
                <a:spcPts val="400"/>
              </a:spcBef>
              <a:spcAft>
                <a:spcPts val="400"/>
              </a:spcAft>
              <a:buFont typeface="Wingdings" pitchFamily="2" charset="2"/>
              <a:buChar char="Ø"/>
              <a:defRPr/>
            </a:pPr>
            <a:r>
              <a:rPr lang="en-US" sz="1900" i="0" dirty="0">
                <a:solidFill>
                  <a:srgbClr val="FF0000"/>
                </a:solidFill>
                <a:latin typeface="Verdana" pitchFamily="34" charset="0"/>
                <a:ea typeface="Verdana" pitchFamily="34" charset="0"/>
                <a:cs typeface="Verdana" pitchFamily="34" charset="0"/>
              </a:rPr>
              <a:t>Digital Signature:</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Digital signature, first proposed in 1976 by Whitfield </a:t>
            </a:r>
            <a:r>
              <a:rPr lang="en-US" sz="1500" b="0" i="0" dirty="0" err="1">
                <a:latin typeface="Verdana" pitchFamily="34" charset="0"/>
                <a:ea typeface="Verdana" pitchFamily="34" charset="0"/>
                <a:cs typeface="Verdana" pitchFamily="34" charset="0"/>
              </a:rPr>
              <a:t>Diffie</a:t>
            </a:r>
            <a:r>
              <a:rPr lang="en-US" sz="1500" b="0" i="0" dirty="0">
                <a:latin typeface="Verdana" pitchFamily="34" charset="0"/>
                <a:ea typeface="Verdana" pitchFamily="34" charset="0"/>
                <a:cs typeface="Verdana" pitchFamily="34" charset="0"/>
              </a:rPr>
              <a:t> of Stanford University, is a digital code (encrypted message digest) that can be attached to an electronically transmitted message that uniquely identifies the sender. </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Like a written signature, the purpose of a digital signature is to guarantee that the individual sending the message really is who he or she claims to be. It is linked to the data in such a manner that if the data is changed, the digital signature is invalidated. </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When making a digital signature, cryptographic hash functions are generally used to construct the message digest.</a:t>
            </a:r>
          </a:p>
          <a:p>
            <a:pPr marL="1836738" lvl="1" indent="-457200">
              <a:spcBef>
                <a:spcPts val="400"/>
              </a:spcBef>
              <a:spcAft>
                <a:spcPts val="400"/>
              </a:spcAft>
              <a:buFont typeface="Wingdings" pitchFamily="2" charset="2"/>
              <a:buChar char="v"/>
              <a:defRPr/>
            </a:pPr>
            <a:r>
              <a:rPr lang="en-US" sz="1500" b="0" i="0" dirty="0">
                <a:latin typeface="Verdana" pitchFamily="34" charset="0"/>
                <a:ea typeface="Verdana" pitchFamily="34" charset="0"/>
                <a:cs typeface="Verdana" pitchFamily="34" charset="0"/>
              </a:rPr>
              <a:t>A digital signature servers three important purposes: </a:t>
            </a:r>
          </a:p>
          <a:p>
            <a:pPr marL="2751138" lvl="1" indent="-457200">
              <a:spcBef>
                <a:spcPts val="400"/>
              </a:spcBef>
              <a:spcAft>
                <a:spcPts val="400"/>
              </a:spcAft>
              <a:buFont typeface="Wingdings" pitchFamily="2" charset="2"/>
              <a:buChar char="q"/>
              <a:defRPr/>
            </a:pPr>
            <a:r>
              <a:rPr lang="en-US" sz="1500" b="0" i="0" dirty="0">
                <a:latin typeface="Verdana" pitchFamily="34" charset="0"/>
                <a:ea typeface="Verdana" pitchFamily="34" charset="0"/>
                <a:cs typeface="Verdana" pitchFamily="34" charset="0"/>
              </a:rPr>
              <a:t>Verifies data integrity. </a:t>
            </a:r>
          </a:p>
          <a:p>
            <a:pPr marL="2751138" lvl="1" indent="-457200">
              <a:spcBef>
                <a:spcPts val="400"/>
              </a:spcBef>
              <a:spcAft>
                <a:spcPts val="400"/>
              </a:spcAft>
              <a:buFont typeface="Wingdings" pitchFamily="2" charset="2"/>
              <a:buChar char="q"/>
              <a:defRPr/>
            </a:pPr>
            <a:r>
              <a:rPr lang="en-US" sz="1500" b="0" i="0" dirty="0">
                <a:latin typeface="Verdana" pitchFamily="34" charset="0"/>
                <a:ea typeface="Verdana" pitchFamily="34" charset="0"/>
                <a:cs typeface="Verdana" pitchFamily="34" charset="0"/>
              </a:rPr>
              <a:t>Provides authentication of the sender. </a:t>
            </a:r>
          </a:p>
          <a:p>
            <a:pPr marL="2751138" lvl="1" indent="-457200">
              <a:spcBef>
                <a:spcPts val="400"/>
              </a:spcBef>
              <a:spcAft>
                <a:spcPts val="400"/>
              </a:spcAft>
              <a:buFont typeface="Wingdings" pitchFamily="2" charset="2"/>
              <a:buChar char="q"/>
              <a:defRPr/>
            </a:pPr>
            <a:r>
              <a:rPr lang="en-US" sz="1500" b="0" i="0" dirty="0">
                <a:latin typeface="Verdana" pitchFamily="34" charset="0"/>
                <a:ea typeface="Verdana" pitchFamily="34" charset="0"/>
                <a:cs typeface="Verdana" pitchFamily="34" charset="0"/>
              </a:rPr>
              <a:t>Provides non-repudiation</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Properties of Cryptographic Hash Function</a:t>
            </a:r>
          </a:p>
        </p:txBody>
      </p:sp>
      <p:sp>
        <p:nvSpPr>
          <p:cNvPr id="48132" name="Rectangle 21"/>
          <p:cNvSpPr>
            <a:spLocks noChangeArrowheads="1"/>
          </p:cNvSpPr>
          <p:nvPr/>
        </p:nvSpPr>
        <p:spPr bwMode="auto">
          <a:xfrm>
            <a:off x="152400" y="757238"/>
            <a:ext cx="8763000"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14350" indent="-514350">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A cryptographic hash function must be able to withstand all known types of cryptanalytic attack. </a:t>
            </a:r>
          </a:p>
          <a:p>
            <a:pPr marL="514350" indent="-514350">
              <a:spcBef>
                <a:spcPts val="600"/>
              </a:spcBef>
              <a:spcAft>
                <a:spcPts val="600"/>
              </a:spcAft>
              <a:buFont typeface="Wingdings" pitchFamily="2" charset="2"/>
              <a:buChar char="Ø"/>
            </a:pPr>
            <a:r>
              <a:rPr lang="en-US" sz="1900" b="0" i="0">
                <a:latin typeface="Verdana" pitchFamily="34" charset="0"/>
                <a:ea typeface="Verdana" pitchFamily="34" charset="0"/>
                <a:cs typeface="Verdana" pitchFamily="34" charset="0"/>
              </a:rPr>
              <a:t>A desirable cryptographic hash function should have the following properties: </a:t>
            </a:r>
          </a:p>
          <a:p>
            <a:pPr marL="514350" indent="-514350">
              <a:spcBef>
                <a:spcPts val="600"/>
              </a:spcBef>
              <a:spcAft>
                <a:spcPts val="600"/>
              </a:spcAft>
              <a:buFont typeface="Wingdings" pitchFamily="2" charset="2"/>
              <a:buChar char="v"/>
            </a:pPr>
            <a:r>
              <a:rPr lang="en-US" sz="1500" b="0" i="0">
                <a:latin typeface="Verdana" pitchFamily="34" charset="0"/>
                <a:ea typeface="Verdana" pitchFamily="34" charset="0"/>
                <a:cs typeface="Verdana" pitchFamily="34" charset="0"/>
              </a:rPr>
              <a:t>A hash function produces a fixed length value from a variable length source.</a:t>
            </a:r>
          </a:p>
          <a:p>
            <a:pPr marL="514350" indent="-514350">
              <a:spcBef>
                <a:spcPts val="600"/>
              </a:spcBef>
              <a:spcAft>
                <a:spcPts val="600"/>
              </a:spcAft>
              <a:buFont typeface="Wingdings" pitchFamily="2" charset="2"/>
              <a:buChar char="v"/>
            </a:pPr>
            <a:r>
              <a:rPr lang="en-US" sz="1500" b="0" i="0">
                <a:latin typeface="Verdana" pitchFamily="34" charset="0"/>
                <a:ea typeface="Verdana" pitchFamily="34" charset="0"/>
                <a:cs typeface="Verdana" pitchFamily="34" charset="0"/>
              </a:rPr>
              <a:t>It is easy to compute the hash value for any given message.</a:t>
            </a:r>
          </a:p>
          <a:p>
            <a:pPr marL="514350" indent="-514350">
              <a:spcBef>
                <a:spcPts val="600"/>
              </a:spcBef>
              <a:spcAft>
                <a:spcPts val="600"/>
              </a:spcAft>
              <a:buFont typeface="Wingdings" pitchFamily="2" charset="2"/>
              <a:buChar char="v"/>
            </a:pPr>
            <a:r>
              <a:rPr lang="en-US" sz="1500" i="0">
                <a:solidFill>
                  <a:srgbClr val="FF0000"/>
                </a:solidFill>
                <a:latin typeface="Verdana" pitchFamily="34" charset="0"/>
                <a:ea typeface="Verdana" pitchFamily="34" charset="0"/>
                <a:cs typeface="Verdana" pitchFamily="34" charset="0"/>
              </a:rPr>
              <a:t>Pre-image resistance: </a:t>
            </a:r>
            <a:r>
              <a:rPr lang="en-US" sz="1500" b="0" i="0">
                <a:latin typeface="Verdana" pitchFamily="34" charset="0"/>
                <a:ea typeface="Verdana" pitchFamily="34" charset="0"/>
                <a:cs typeface="Verdana" pitchFamily="34" charset="0"/>
              </a:rPr>
              <a:t>Given a hash h, it should be difficult to find any message m such that h = hash(m). That is, it is infeasible to generate a message that has a given hash.</a:t>
            </a:r>
          </a:p>
          <a:p>
            <a:pPr marL="514350" indent="-514350">
              <a:spcBef>
                <a:spcPts val="600"/>
              </a:spcBef>
              <a:spcAft>
                <a:spcPts val="600"/>
              </a:spcAft>
              <a:buFont typeface="Wingdings" pitchFamily="2" charset="2"/>
              <a:buChar char="q"/>
            </a:pPr>
            <a:r>
              <a:rPr lang="en-US" sz="1500" b="0" i="0">
                <a:latin typeface="Verdana" pitchFamily="34" charset="0"/>
                <a:ea typeface="Verdana" pitchFamily="34" charset="0"/>
                <a:cs typeface="Verdana" pitchFamily="34" charset="0"/>
              </a:rPr>
              <a:t>A function with this property is called a one-way function. </a:t>
            </a:r>
          </a:p>
          <a:p>
            <a:pPr marL="514350" indent="-514350">
              <a:spcBef>
                <a:spcPts val="600"/>
              </a:spcBef>
              <a:spcAft>
                <a:spcPts val="600"/>
              </a:spcAft>
              <a:buFont typeface="Wingdings" pitchFamily="2" charset="2"/>
              <a:buChar char="q"/>
            </a:pPr>
            <a:r>
              <a:rPr lang="en-US" sz="1500" b="0" i="0">
                <a:latin typeface="Verdana" pitchFamily="34" charset="0"/>
                <a:ea typeface="Verdana" pitchFamily="34" charset="0"/>
                <a:cs typeface="Verdana" pitchFamily="34" charset="0"/>
              </a:rPr>
              <a:t>Functions that lack this property are vulnerable to preimage attacks.</a:t>
            </a:r>
          </a:p>
          <a:p>
            <a:pPr marL="514350" indent="-514350">
              <a:spcBef>
                <a:spcPts val="600"/>
              </a:spcBef>
              <a:spcAft>
                <a:spcPts val="600"/>
              </a:spcAft>
              <a:buFont typeface="Wingdings" pitchFamily="2" charset="2"/>
              <a:buChar char="v"/>
            </a:pPr>
            <a:r>
              <a:rPr lang="en-US" sz="1500" i="0">
                <a:solidFill>
                  <a:srgbClr val="FF0000"/>
                </a:solidFill>
                <a:latin typeface="Verdana" pitchFamily="34" charset="0"/>
                <a:ea typeface="Verdana" pitchFamily="34" charset="0"/>
                <a:cs typeface="Verdana" pitchFamily="34" charset="0"/>
              </a:rPr>
              <a:t>Second pre-image resistance: </a:t>
            </a:r>
            <a:r>
              <a:rPr lang="en-US" sz="1500" b="0" i="0">
                <a:latin typeface="Verdana" pitchFamily="34" charset="0"/>
                <a:ea typeface="Verdana" pitchFamily="34" charset="0"/>
                <a:cs typeface="Verdana" pitchFamily="34" charset="0"/>
              </a:rPr>
              <a:t>Given a message m</a:t>
            </a:r>
            <a:r>
              <a:rPr lang="en-US" sz="1500" b="0" i="0" baseline="-25000">
                <a:latin typeface="Verdana" pitchFamily="34" charset="0"/>
                <a:ea typeface="Verdana" pitchFamily="34" charset="0"/>
                <a:cs typeface="Verdana" pitchFamily="34" charset="0"/>
              </a:rPr>
              <a:t>1</a:t>
            </a:r>
            <a:r>
              <a:rPr lang="en-US" sz="1500" b="0" i="0">
                <a:latin typeface="Verdana" pitchFamily="34" charset="0"/>
                <a:ea typeface="Verdana" pitchFamily="34" charset="0"/>
                <a:cs typeface="Verdana" pitchFamily="34" charset="0"/>
              </a:rPr>
              <a:t>, it should be difficult to find another message m</a:t>
            </a:r>
            <a:r>
              <a:rPr lang="en-US" sz="1500" b="0" i="0" baseline="-25000">
                <a:latin typeface="Verdana" pitchFamily="34" charset="0"/>
                <a:ea typeface="Verdana" pitchFamily="34" charset="0"/>
                <a:cs typeface="Verdana" pitchFamily="34" charset="0"/>
              </a:rPr>
              <a:t>2</a:t>
            </a:r>
            <a:r>
              <a:rPr lang="en-US" sz="1500" b="0" i="0">
                <a:latin typeface="Verdana" pitchFamily="34" charset="0"/>
                <a:ea typeface="Verdana" pitchFamily="34" charset="0"/>
                <a:cs typeface="Verdana" pitchFamily="34" charset="0"/>
              </a:rPr>
              <a:t> such that m1 ≠ m2 and hash(m1) = hash(m2). </a:t>
            </a:r>
          </a:p>
          <a:p>
            <a:pPr marL="514350" indent="-514350">
              <a:spcBef>
                <a:spcPts val="600"/>
              </a:spcBef>
              <a:spcAft>
                <a:spcPts val="600"/>
              </a:spcAft>
              <a:buFont typeface="Wingdings" pitchFamily="2" charset="2"/>
              <a:buChar char="q"/>
            </a:pPr>
            <a:r>
              <a:rPr lang="en-US" sz="1500" b="0" i="0">
                <a:latin typeface="Verdana" pitchFamily="34" charset="0"/>
                <a:ea typeface="Verdana" pitchFamily="34" charset="0"/>
                <a:cs typeface="Verdana" pitchFamily="34" charset="0"/>
              </a:rPr>
              <a:t>Functions that lack this property are vulnerable to second-preimage attacks.</a:t>
            </a:r>
          </a:p>
          <a:p>
            <a:pPr marL="514350" indent="-514350">
              <a:spcBef>
                <a:spcPts val="600"/>
              </a:spcBef>
              <a:spcAft>
                <a:spcPts val="600"/>
              </a:spcAft>
              <a:buFont typeface="Wingdings" pitchFamily="2" charset="2"/>
              <a:buChar char="q"/>
            </a:pPr>
            <a:r>
              <a:rPr lang="en-US" sz="1500" b="0" i="0">
                <a:latin typeface="Verdana" pitchFamily="34" charset="0"/>
                <a:ea typeface="Verdana" pitchFamily="34" charset="0"/>
                <a:cs typeface="Verdana" pitchFamily="34" charset="0"/>
              </a:rPr>
              <a:t>It is infeasible to modify a message without changing the hash.</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Properties of Cryptographic Hash Function</a:t>
            </a:r>
          </a:p>
        </p:txBody>
      </p:sp>
      <p:sp>
        <p:nvSpPr>
          <p:cNvPr id="45061" name="Rectangle 21"/>
          <p:cNvSpPr>
            <a:spLocks noChangeArrowheads="1"/>
          </p:cNvSpPr>
          <p:nvPr/>
        </p:nvSpPr>
        <p:spPr bwMode="auto">
          <a:xfrm>
            <a:off x="152400" y="533400"/>
            <a:ext cx="8763000" cy="6416675"/>
          </a:xfrm>
          <a:prstGeom prst="rect">
            <a:avLst/>
          </a:prstGeom>
          <a:noFill/>
          <a:ln w="9525">
            <a:noFill/>
            <a:miter lim="800000"/>
            <a:headEnd/>
            <a:tailEnd/>
          </a:ln>
        </p:spPr>
        <p:txBody>
          <a:bodyPr anchor="ctr">
            <a:spAutoFit/>
          </a:bodyPr>
          <a:lstStyle/>
          <a:p>
            <a:pPr marL="1143000" indent="-514350">
              <a:spcBef>
                <a:spcPts val="300"/>
              </a:spcBef>
              <a:spcAft>
                <a:spcPts val="300"/>
              </a:spcAft>
              <a:buFont typeface="Wingdings" pitchFamily="2" charset="2"/>
              <a:buChar char="v"/>
              <a:defRPr/>
            </a:pPr>
            <a:r>
              <a:rPr lang="en-US" sz="1500" i="0" dirty="0">
                <a:solidFill>
                  <a:srgbClr val="FF0000"/>
                </a:solidFill>
                <a:latin typeface="Verdana" pitchFamily="34" charset="0"/>
                <a:ea typeface="Verdana" pitchFamily="34" charset="0"/>
                <a:cs typeface="Verdana" pitchFamily="34" charset="0"/>
              </a:rPr>
              <a:t>Collision resistance: </a:t>
            </a:r>
            <a:r>
              <a:rPr lang="en-US" sz="1500" b="0" i="0" dirty="0">
                <a:latin typeface="Verdana" pitchFamily="34" charset="0"/>
                <a:ea typeface="Verdana" pitchFamily="34" charset="0"/>
                <a:cs typeface="Verdana" pitchFamily="34" charset="0"/>
              </a:rPr>
              <a:t>It should be difficult to find two different messages m</a:t>
            </a:r>
            <a:r>
              <a:rPr lang="en-US" sz="1500" b="0" i="0" baseline="-25000" dirty="0">
                <a:latin typeface="Verdana" pitchFamily="34" charset="0"/>
                <a:ea typeface="Verdana" pitchFamily="34" charset="0"/>
                <a:cs typeface="Verdana" pitchFamily="34" charset="0"/>
              </a:rPr>
              <a:t>1</a:t>
            </a:r>
            <a:r>
              <a:rPr lang="en-US" sz="1500" b="0" i="0" dirty="0">
                <a:latin typeface="Verdana" pitchFamily="34" charset="0"/>
                <a:ea typeface="Verdana" pitchFamily="34" charset="0"/>
                <a:cs typeface="Verdana" pitchFamily="34" charset="0"/>
              </a:rPr>
              <a:t> and m</a:t>
            </a:r>
            <a:r>
              <a:rPr lang="en-US" sz="1500" b="0" i="0" baseline="-25000" dirty="0">
                <a:latin typeface="Verdana" pitchFamily="34" charset="0"/>
                <a:ea typeface="Verdana" pitchFamily="34" charset="0"/>
                <a:cs typeface="Verdana" pitchFamily="34" charset="0"/>
              </a:rPr>
              <a:t>2</a:t>
            </a:r>
            <a:r>
              <a:rPr lang="en-US" sz="1500" b="0" i="0" dirty="0">
                <a:latin typeface="Verdana" pitchFamily="34" charset="0"/>
                <a:ea typeface="Verdana" pitchFamily="34" charset="0"/>
                <a:cs typeface="Verdana" pitchFamily="34" charset="0"/>
              </a:rPr>
              <a:t> with the same hash h. Such a pair is called a cryptographic hash collision. </a:t>
            </a:r>
          </a:p>
          <a:p>
            <a:pPr marL="2279650" indent="-514350">
              <a:spcBef>
                <a:spcPts val="300"/>
              </a:spcBef>
              <a:spcAft>
                <a:spcPts val="300"/>
              </a:spcAft>
              <a:buFont typeface="Wingdings" pitchFamily="2" charset="2"/>
              <a:buChar char="q"/>
              <a:defRPr/>
            </a:pPr>
            <a:r>
              <a:rPr lang="en-US" sz="1500" b="0" i="0" dirty="0">
                <a:latin typeface="Verdana" pitchFamily="34" charset="0"/>
                <a:ea typeface="Verdana" pitchFamily="34" charset="0"/>
                <a:cs typeface="Verdana" pitchFamily="34" charset="0"/>
              </a:rPr>
              <a:t>This property is sometimes referred to as strong collision resistance. It requires a hash value at least twice as long as that required for </a:t>
            </a:r>
            <a:r>
              <a:rPr lang="en-US" sz="1500" b="0" i="0" dirty="0" err="1">
                <a:latin typeface="Verdana" pitchFamily="34" charset="0"/>
                <a:ea typeface="Verdana" pitchFamily="34" charset="0"/>
                <a:cs typeface="Verdana" pitchFamily="34" charset="0"/>
              </a:rPr>
              <a:t>preimage</a:t>
            </a:r>
            <a:r>
              <a:rPr lang="en-US" sz="1500" b="0" i="0" dirty="0">
                <a:latin typeface="Verdana" pitchFamily="34" charset="0"/>
                <a:ea typeface="Verdana" pitchFamily="34" charset="0"/>
                <a:cs typeface="Verdana" pitchFamily="34" charset="0"/>
              </a:rPr>
              <a:t>-resistance; otherwise collisions may be found by a birthday attack.</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A hash function must be referentially transparent, i.e., if called twice on input that is "equal" (for example, strings that consist of the same sequence of characters), it should give the same result.</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A hash procedure must be deterministic—meaning that for a given input value, it must always generate the same hash value.</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Hash functions are destructive, as the original data is lost when hashed.</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A small change in the input m would cause a large change in the output of the hash function. </a:t>
            </a:r>
          </a:p>
          <a:p>
            <a:pPr marL="1143000" indent="-514350">
              <a:spcBef>
                <a:spcPts val="300"/>
              </a:spcBef>
              <a:spcAft>
                <a:spcPts val="300"/>
              </a:spcAft>
              <a:buFont typeface="Wingdings" pitchFamily="2" charset="2"/>
              <a:buChar char="v"/>
              <a:defRPr/>
            </a:pPr>
            <a:r>
              <a:rPr lang="en-US" sz="1500" b="0" i="0" dirty="0">
                <a:latin typeface="Verdana" pitchFamily="34" charset="0"/>
                <a:ea typeface="Verdana" pitchFamily="34" charset="0"/>
                <a:cs typeface="Verdana" pitchFamily="34" charset="0"/>
              </a:rPr>
              <a:t>It should be impossible for an adversary to find two messages with substantially similar digests; or to infer any useful information about the data, given only its digest. Therefore, a cryptographic hash function should behave as much as possible like a random function while still being deterministic and efficiently computable.</a:t>
            </a:r>
          </a:p>
          <a:p>
            <a:pPr marL="514350" indent="-514350">
              <a:spcBef>
                <a:spcPts val="300"/>
              </a:spcBef>
              <a:spcAft>
                <a:spcPts val="300"/>
              </a:spcAft>
              <a:buFont typeface="Wingdings" pitchFamily="2" charset="2"/>
              <a:buChar char="Ø"/>
              <a:defRPr/>
            </a:pPr>
            <a:r>
              <a:rPr lang="en-US" sz="1700" b="0" i="0" dirty="0">
                <a:latin typeface="Verdana" pitchFamily="34" charset="0"/>
                <a:ea typeface="Verdana" pitchFamily="34" charset="0"/>
                <a:cs typeface="Verdana" pitchFamily="34" charset="0"/>
              </a:rPr>
              <a:t>The above properties of a cryptographic hash function imply that a malicious adversary cannot replace or modify the input data without changing its digest. Thus, if two strings have the same digest, one can be very confident that they are identical.</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Simple Hash Function</a:t>
            </a:r>
          </a:p>
        </p:txBody>
      </p:sp>
      <p:sp>
        <p:nvSpPr>
          <p:cNvPr id="54277" name="Rectangle 21"/>
          <p:cNvSpPr>
            <a:spLocks noChangeArrowheads="1"/>
          </p:cNvSpPr>
          <p:nvPr/>
        </p:nvSpPr>
        <p:spPr bwMode="auto">
          <a:xfrm>
            <a:off x="304800" y="3149600"/>
            <a:ext cx="8229600" cy="3632200"/>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900" i="0" dirty="0">
                <a:solidFill>
                  <a:srgbClr val="FF0000"/>
                </a:solidFill>
                <a:latin typeface="Verdana" pitchFamily="34" charset="0"/>
                <a:ea typeface="Verdana" pitchFamily="34" charset="0"/>
                <a:cs typeface="Verdana" pitchFamily="34" charset="0"/>
              </a:rPr>
              <a:t>Division-remainder method:</a:t>
            </a:r>
          </a:p>
          <a:p>
            <a:pPr marL="693738" lvl="1" indent="-457200">
              <a:spcBef>
                <a:spcPts val="600"/>
              </a:spcBef>
              <a:spcAft>
                <a:spcPts val="600"/>
              </a:spcAft>
              <a:buFont typeface="Wingdings" charset="2"/>
              <a:buChar char="Ø"/>
              <a:tabLst>
                <a:tab pos="914400" algn="l"/>
              </a:tabLst>
              <a:defRPr/>
            </a:pPr>
            <a:r>
              <a:rPr lang="en-US" sz="1900" b="0" i="0" dirty="0">
                <a:latin typeface="Verdana" pitchFamily="34" charset="0"/>
                <a:ea typeface="Verdana" pitchFamily="34" charset="0"/>
                <a:cs typeface="Verdana" pitchFamily="34" charset="0"/>
              </a:rPr>
              <a:t>Using this method, choose a number </a:t>
            </a:r>
            <a:r>
              <a:rPr lang="en-US" sz="1900" dirty="0">
                <a:solidFill>
                  <a:srgbClr val="0000FF"/>
                </a:solidFill>
                <a:latin typeface="Verdana" pitchFamily="34" charset="0"/>
                <a:ea typeface="Verdana" pitchFamily="34" charset="0"/>
                <a:cs typeface="Verdana" pitchFamily="34" charset="0"/>
              </a:rPr>
              <a:t>m</a:t>
            </a:r>
            <a:r>
              <a:rPr lang="en-US" sz="1900" b="0" i="0" dirty="0">
                <a:latin typeface="Verdana" pitchFamily="34" charset="0"/>
                <a:ea typeface="Verdana" pitchFamily="34" charset="0"/>
                <a:cs typeface="Verdana" pitchFamily="34" charset="0"/>
              </a:rPr>
              <a:t> that is larger than the number </a:t>
            </a:r>
            <a:r>
              <a:rPr lang="en-US" sz="1900" dirty="0">
                <a:solidFill>
                  <a:srgbClr val="0000FF"/>
                </a:solidFill>
                <a:latin typeface="Verdana" pitchFamily="34" charset="0"/>
                <a:ea typeface="Verdana" pitchFamily="34" charset="0"/>
                <a:cs typeface="Verdana" pitchFamily="34" charset="0"/>
              </a:rPr>
              <a:t>n</a:t>
            </a:r>
            <a:r>
              <a:rPr lang="en-US" sz="1900" b="0" i="0" dirty="0">
                <a:latin typeface="Verdana" pitchFamily="34" charset="0"/>
                <a:ea typeface="Verdana" pitchFamily="34" charset="0"/>
                <a:cs typeface="Verdana" pitchFamily="34" charset="0"/>
              </a:rPr>
              <a:t> of keys in </a:t>
            </a:r>
            <a:r>
              <a:rPr lang="en-US" sz="1900" dirty="0">
                <a:solidFill>
                  <a:srgbClr val="0000FF"/>
                </a:solidFill>
                <a:latin typeface="Verdana" pitchFamily="34" charset="0"/>
                <a:ea typeface="Verdana" pitchFamily="34" charset="0"/>
                <a:cs typeface="Verdana" pitchFamily="34" charset="0"/>
              </a:rPr>
              <a:t>K</a:t>
            </a:r>
            <a:r>
              <a:rPr lang="en-US" sz="1900" b="0" i="0" dirty="0">
                <a:latin typeface="Verdana" pitchFamily="34" charset="0"/>
                <a:ea typeface="Verdana" pitchFamily="34" charset="0"/>
                <a:cs typeface="Verdana" pitchFamily="34" charset="0"/>
              </a:rPr>
              <a:t> (</a:t>
            </a:r>
            <a:r>
              <a:rPr lang="en-US" sz="1900" dirty="0">
                <a:solidFill>
                  <a:srgbClr val="0000FF"/>
                </a:solidFill>
                <a:latin typeface="Verdana" pitchFamily="34" charset="0"/>
                <a:ea typeface="Verdana" pitchFamily="34" charset="0"/>
                <a:cs typeface="Verdana" pitchFamily="34" charset="0"/>
              </a:rPr>
              <a:t>K</a:t>
            </a:r>
            <a:r>
              <a:rPr lang="en-US" sz="1900" b="0" i="0" dirty="0">
                <a:latin typeface="Verdana" pitchFamily="34" charset="0"/>
                <a:ea typeface="Verdana" pitchFamily="34" charset="0"/>
                <a:cs typeface="Verdana" pitchFamily="34" charset="0"/>
              </a:rPr>
              <a:t> is a set of keys). Generally, the number </a:t>
            </a:r>
            <a:r>
              <a:rPr lang="en-US" sz="1900" dirty="0">
                <a:solidFill>
                  <a:srgbClr val="0000FF"/>
                </a:solidFill>
                <a:latin typeface="Verdana" pitchFamily="34" charset="0"/>
                <a:ea typeface="Verdana" pitchFamily="34" charset="0"/>
                <a:cs typeface="Verdana" pitchFamily="34" charset="0"/>
              </a:rPr>
              <a:t>m</a:t>
            </a:r>
            <a:r>
              <a:rPr lang="en-US" sz="1900" b="0" i="0" dirty="0">
                <a:latin typeface="Verdana" pitchFamily="34" charset="0"/>
                <a:ea typeface="Verdana" pitchFamily="34" charset="0"/>
                <a:cs typeface="Verdana" pitchFamily="34" charset="0"/>
              </a:rPr>
              <a:t> is chosen to be a prime number. The hash function </a:t>
            </a:r>
            <a:r>
              <a:rPr lang="en-US" sz="1900" dirty="0">
                <a:solidFill>
                  <a:srgbClr val="0000FF"/>
                </a:solidFill>
                <a:latin typeface="Verdana" pitchFamily="34" charset="0"/>
                <a:ea typeface="Verdana" pitchFamily="34" charset="0"/>
                <a:cs typeface="Verdana" pitchFamily="34" charset="0"/>
              </a:rPr>
              <a:t>H</a:t>
            </a:r>
            <a:r>
              <a:rPr lang="en-US" sz="1900" b="0" i="0" dirty="0">
                <a:latin typeface="Verdana" pitchFamily="34" charset="0"/>
                <a:ea typeface="Verdana" pitchFamily="34" charset="0"/>
                <a:cs typeface="Verdana" pitchFamily="34" charset="0"/>
              </a:rPr>
              <a:t> is defined as:</a:t>
            </a:r>
          </a:p>
          <a:p>
            <a:pPr marL="693738" lvl="1" indent="-457200">
              <a:spcBef>
                <a:spcPts val="600"/>
              </a:spcBef>
              <a:spcAft>
                <a:spcPts val="600"/>
              </a:spcAft>
              <a:tabLst>
                <a:tab pos="914400" algn="l"/>
              </a:tabLst>
              <a:defRPr/>
            </a:pPr>
            <a:r>
              <a:rPr lang="en-US" sz="1900" b="0" i="0" dirty="0">
                <a:latin typeface="Verdana" pitchFamily="34" charset="0"/>
                <a:ea typeface="Verdana" pitchFamily="34" charset="0"/>
                <a:cs typeface="Verdana" pitchFamily="34" charset="0"/>
              </a:rPr>
              <a:t>	H(k)= k (mod m) or,   H(k)= k (mod m)+1</a:t>
            </a:r>
          </a:p>
          <a:p>
            <a:pPr marL="693738" lvl="1" indent="-457200">
              <a:spcBef>
                <a:spcPts val="600"/>
              </a:spcBef>
              <a:spcAft>
                <a:spcPts val="600"/>
              </a:spcAft>
              <a:buFont typeface="Wingdings" charset="2"/>
              <a:buChar char="Ø"/>
              <a:tabLst>
                <a:tab pos="914400" algn="l"/>
              </a:tabLst>
              <a:defRPr/>
            </a:pPr>
            <a:r>
              <a:rPr lang="en-US" sz="1900" b="0" i="0" dirty="0">
                <a:latin typeface="Verdana" pitchFamily="34" charset="0"/>
                <a:ea typeface="Verdana" pitchFamily="34" charset="0"/>
                <a:cs typeface="Verdana" pitchFamily="34" charset="0"/>
              </a:rPr>
              <a:t>Here k (mod m) denotes the remainder when k is divided by m. </a:t>
            </a:r>
          </a:p>
          <a:p>
            <a:pPr marL="693738" lvl="1" indent="-457200">
              <a:spcBef>
                <a:spcPts val="600"/>
              </a:spcBef>
              <a:spcAft>
                <a:spcPts val="600"/>
              </a:spcAft>
              <a:buFont typeface="Wingdings" charset="2"/>
              <a:buChar char="Ø"/>
              <a:tabLst>
                <a:tab pos="914400" algn="l"/>
              </a:tabLst>
              <a:defRPr/>
            </a:pPr>
            <a:r>
              <a:rPr lang="en-US" sz="1900" b="0" i="0" dirty="0">
                <a:latin typeface="Verdana" pitchFamily="34" charset="0"/>
                <a:ea typeface="Verdana" pitchFamily="34" charset="0"/>
                <a:cs typeface="Verdana" pitchFamily="34" charset="0"/>
              </a:rPr>
              <a:t>The second formula is used when we want the hash addresses to range from 1 to m rather than from 0 to m-1.</a:t>
            </a:r>
          </a:p>
        </p:txBody>
      </p:sp>
      <p:sp>
        <p:nvSpPr>
          <p:cNvPr id="52229" name="Text Box 9"/>
          <p:cNvSpPr txBox="1">
            <a:spLocks noChangeArrowheads="1"/>
          </p:cNvSpPr>
          <p:nvPr/>
        </p:nvSpPr>
        <p:spPr bwMode="auto">
          <a:xfrm>
            <a:off x="152400" y="590550"/>
            <a:ext cx="4433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rgbClr val="3333FF"/>
                </a:solidFill>
                <a:latin typeface="Verdana" pitchFamily="34" charset="0"/>
                <a:ea typeface="Verdana" pitchFamily="34" charset="0"/>
                <a:cs typeface="Verdana" pitchFamily="34" charset="0"/>
              </a:rPr>
              <a:t>Some Popular Hash Function:</a:t>
            </a:r>
          </a:p>
        </p:txBody>
      </p:sp>
      <p:sp>
        <p:nvSpPr>
          <p:cNvPr id="7" name="Rectangle 21"/>
          <p:cNvSpPr>
            <a:spLocks noChangeArrowheads="1"/>
          </p:cNvSpPr>
          <p:nvPr/>
        </p:nvSpPr>
        <p:spPr bwMode="auto">
          <a:xfrm>
            <a:off x="304800" y="990600"/>
            <a:ext cx="8229600" cy="2016125"/>
          </a:xfrm>
          <a:prstGeom prst="rect">
            <a:avLst/>
          </a:prstGeom>
          <a:noFill/>
          <a:ln w="9525">
            <a:noFill/>
            <a:miter lim="800000"/>
            <a:headEnd/>
            <a:tailEnd/>
          </a:ln>
        </p:spPr>
        <p:txBody>
          <a:bodyPr anchor="ctr">
            <a:spAutoFit/>
          </a:bodyPr>
          <a:lstStyle/>
          <a:p>
            <a:pPr marL="0" lvl="1">
              <a:spcBef>
                <a:spcPts val="600"/>
              </a:spcBef>
              <a:spcAft>
                <a:spcPts val="600"/>
              </a:spcAft>
              <a:defRPr/>
            </a:pPr>
            <a:r>
              <a:rPr lang="en-US" sz="1900" b="0" i="0" dirty="0">
                <a:latin typeface="Verdana" pitchFamily="34" charset="0"/>
                <a:ea typeface="Verdana" pitchFamily="34" charset="0"/>
                <a:cs typeface="Verdana" pitchFamily="34" charset="0"/>
              </a:rPr>
              <a:t>Here are some relatively simple hash functions that have been used:</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Division-remainder method</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Mid-square method</a:t>
            </a:r>
          </a:p>
          <a:p>
            <a:pPr marL="693738" lvl="1" indent="-457200">
              <a:spcBef>
                <a:spcPts val="600"/>
              </a:spcBef>
              <a:spcAft>
                <a:spcPts val="600"/>
              </a:spcAft>
              <a:buFont typeface="Wingdings" pitchFamily="2" charset="2"/>
              <a:buChar char="Ø"/>
              <a:tabLst>
                <a:tab pos="914400" algn="l"/>
              </a:tabLst>
              <a:defRPr/>
            </a:pPr>
            <a:r>
              <a:rPr lang="en-US" sz="1900" b="0" i="0" dirty="0">
                <a:latin typeface="Verdana" pitchFamily="34" charset="0"/>
                <a:ea typeface="Verdana" pitchFamily="34" charset="0"/>
                <a:cs typeface="Verdana" pitchFamily="34" charset="0"/>
              </a:rPr>
              <a:t>Folding method</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Simple Hash Function</a:t>
            </a:r>
          </a:p>
        </p:txBody>
      </p:sp>
      <p:sp>
        <p:nvSpPr>
          <p:cNvPr id="54277" name="Rectangle 21"/>
          <p:cNvSpPr>
            <a:spLocks noChangeArrowheads="1"/>
          </p:cNvSpPr>
          <p:nvPr/>
        </p:nvSpPr>
        <p:spPr bwMode="auto">
          <a:xfrm>
            <a:off x="228600" y="722313"/>
            <a:ext cx="8610600" cy="5602287"/>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700" i="0" dirty="0">
                <a:solidFill>
                  <a:srgbClr val="FF0000"/>
                </a:solidFill>
                <a:latin typeface="Verdana" pitchFamily="34" charset="0"/>
                <a:ea typeface="Verdana" pitchFamily="34" charset="0"/>
                <a:cs typeface="Verdana" pitchFamily="34" charset="0"/>
              </a:rPr>
              <a:t>Example: Division-remainder method:</a:t>
            </a:r>
          </a:p>
          <a:p>
            <a:pPr algn="just">
              <a:defRPr/>
            </a:pPr>
            <a:r>
              <a:rPr lang="en-US" sz="1700" b="0" i="0" dirty="0">
                <a:latin typeface="Verdana" pitchFamily="34" charset="0"/>
                <a:ea typeface="Verdana" pitchFamily="34" charset="0"/>
                <a:cs typeface="Verdana" pitchFamily="34" charset="0"/>
              </a:rPr>
              <a:t>Suppose a company with 68 employees assigned a 4-digit employee number to each employee which is used as the primary key. Apply the division method of hash function to each of the following employee number:</a:t>
            </a:r>
          </a:p>
          <a:p>
            <a:pPr>
              <a:defRPr/>
            </a:pPr>
            <a:r>
              <a:rPr lang="en-US" sz="1700" b="0" i="0" dirty="0">
                <a:latin typeface="Verdana" pitchFamily="34" charset="0"/>
                <a:ea typeface="Verdana" pitchFamily="34" charset="0"/>
                <a:cs typeface="Verdana" pitchFamily="34" charset="0"/>
              </a:rPr>
              <a:t>3205, 7148, 2345</a:t>
            </a:r>
          </a:p>
          <a:p>
            <a:pPr>
              <a:defRPr/>
            </a:pPr>
            <a:endParaRPr lang="en-US" sz="900" b="0" i="0" dirty="0">
              <a:latin typeface="Verdana" pitchFamily="34" charset="0"/>
              <a:ea typeface="Verdana" pitchFamily="34" charset="0"/>
              <a:cs typeface="Verdana" pitchFamily="34" charset="0"/>
            </a:endParaRPr>
          </a:p>
          <a:p>
            <a:pPr>
              <a:defRPr/>
            </a:pPr>
            <a:r>
              <a:rPr lang="en-US" sz="1700" i="0" dirty="0">
                <a:solidFill>
                  <a:srgbClr val="0000FF"/>
                </a:solidFill>
                <a:latin typeface="Verdana" pitchFamily="34" charset="0"/>
                <a:ea typeface="Verdana" pitchFamily="34" charset="0"/>
                <a:cs typeface="Verdana" pitchFamily="34" charset="0"/>
              </a:rPr>
              <a:t>Solution:</a:t>
            </a:r>
          </a:p>
          <a:p>
            <a:pPr marL="693738" lvl="1" indent="-457200">
              <a:spcBef>
                <a:spcPts val="600"/>
              </a:spcBef>
              <a:spcAft>
                <a:spcPts val="600"/>
              </a:spcAft>
              <a:buFont typeface="Wingdings" charset="2"/>
              <a:buChar char="Ø"/>
              <a:tabLst>
                <a:tab pos="914400" algn="l"/>
              </a:tabLst>
              <a:defRPr/>
            </a:pPr>
            <a:r>
              <a:rPr lang="en-US" sz="1700" b="0" i="0" dirty="0">
                <a:latin typeface="Verdana" pitchFamily="34" charset="0"/>
                <a:ea typeface="Verdana" pitchFamily="34" charset="0"/>
                <a:cs typeface="Verdana" pitchFamily="34" charset="0"/>
              </a:rPr>
              <a:t>Since, there are 68 employees in the company, two digit employee number is sufficient to represent them. </a:t>
            </a:r>
          </a:p>
          <a:p>
            <a:pPr marL="693738" lvl="1" indent="-457200">
              <a:spcBef>
                <a:spcPts val="600"/>
              </a:spcBef>
              <a:spcAft>
                <a:spcPts val="600"/>
              </a:spcAft>
              <a:buFont typeface="Wingdings" charset="2"/>
              <a:buChar char="Ø"/>
              <a:tabLst>
                <a:tab pos="914400" algn="l"/>
              </a:tabLst>
              <a:defRPr/>
            </a:pPr>
            <a:r>
              <a:rPr lang="en-US" sz="1700" b="0" i="0" dirty="0">
                <a:latin typeface="Verdana" pitchFamily="34" charset="0"/>
                <a:ea typeface="Verdana" pitchFamily="34" charset="0"/>
                <a:cs typeface="Verdana" pitchFamily="34" charset="0"/>
              </a:rPr>
              <a:t>Highest 2 digit number is 99 and 97 is the nearest 2 digit prime number of 99. So, we divide each of the 4 digit employee number by 97.</a:t>
            </a:r>
          </a:p>
          <a:p>
            <a:pPr marL="693738" lvl="1" indent="-457200">
              <a:spcBef>
                <a:spcPts val="600"/>
              </a:spcBef>
              <a:spcAft>
                <a:spcPts val="600"/>
              </a:spcAft>
              <a:tabLst>
                <a:tab pos="914400" algn="l"/>
              </a:tabLst>
              <a:defRPr/>
            </a:pPr>
            <a:r>
              <a:rPr lang="en-US" sz="1700" b="0" i="0" dirty="0">
                <a:latin typeface="Verdana" pitchFamily="34" charset="0"/>
                <a:ea typeface="Verdana" pitchFamily="34" charset="0"/>
                <a:cs typeface="Verdana" pitchFamily="34" charset="0"/>
              </a:rPr>
              <a:t>	H(3205)= 3205 (mod 97)= 04.</a:t>
            </a:r>
          </a:p>
          <a:p>
            <a:pPr marL="693738" lvl="1" indent="-457200">
              <a:spcBef>
                <a:spcPts val="600"/>
              </a:spcBef>
              <a:spcAft>
                <a:spcPts val="600"/>
              </a:spcAft>
              <a:tabLst>
                <a:tab pos="914400" algn="l"/>
              </a:tabLst>
              <a:defRPr/>
            </a:pPr>
            <a:r>
              <a:rPr lang="en-US" sz="1700" b="0" i="0" dirty="0">
                <a:latin typeface="Verdana" pitchFamily="34" charset="0"/>
                <a:ea typeface="Verdana" pitchFamily="34" charset="0"/>
                <a:cs typeface="Verdana" pitchFamily="34" charset="0"/>
              </a:rPr>
              <a:t>	H(7148)= 7148 (mod 97)= 67</a:t>
            </a:r>
          </a:p>
          <a:p>
            <a:pPr marL="693738" lvl="1" indent="-457200">
              <a:spcBef>
                <a:spcPts val="600"/>
              </a:spcBef>
              <a:spcAft>
                <a:spcPts val="600"/>
              </a:spcAft>
              <a:tabLst>
                <a:tab pos="914400" algn="l"/>
              </a:tabLst>
              <a:defRPr/>
            </a:pPr>
            <a:r>
              <a:rPr lang="en-US" sz="1700" b="0" i="0" dirty="0">
                <a:latin typeface="Verdana" pitchFamily="34" charset="0"/>
                <a:ea typeface="Verdana" pitchFamily="34" charset="0"/>
                <a:cs typeface="Verdana" pitchFamily="34" charset="0"/>
              </a:rPr>
              <a:t>	H(2345)= 2345 (mod 97)= 17</a:t>
            </a:r>
          </a:p>
          <a:p>
            <a:pPr marL="693738" lvl="1" indent="-457200">
              <a:spcBef>
                <a:spcPts val="600"/>
              </a:spcBef>
              <a:spcAft>
                <a:spcPts val="600"/>
              </a:spcAft>
              <a:buFont typeface="Wingdings" charset="2"/>
              <a:buChar char="Ø"/>
              <a:tabLst>
                <a:tab pos="914400" algn="l"/>
              </a:tabLst>
              <a:defRPr/>
            </a:pPr>
            <a:r>
              <a:rPr lang="en-US" sz="1700" b="0" i="0" dirty="0">
                <a:latin typeface="Verdana" pitchFamily="34" charset="0"/>
                <a:ea typeface="Verdana" pitchFamily="34" charset="0"/>
                <a:cs typeface="Verdana" pitchFamily="34" charset="0"/>
              </a:rPr>
              <a:t>In the case that the memory addresses begin with 01 rather than 00, we choose that the function H(k) = k(mod m)+1 to obtain.  H(3205)= 3205 (mod 97)+1= 4+1=05</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Simple Hash Function</a:t>
            </a:r>
          </a:p>
        </p:txBody>
      </p:sp>
      <p:sp>
        <p:nvSpPr>
          <p:cNvPr id="54277" name="Rectangle 21"/>
          <p:cNvSpPr>
            <a:spLocks noChangeArrowheads="1"/>
          </p:cNvSpPr>
          <p:nvPr/>
        </p:nvSpPr>
        <p:spPr bwMode="auto">
          <a:xfrm>
            <a:off x="304800" y="609600"/>
            <a:ext cx="8229600" cy="2016125"/>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900" i="0" dirty="0">
                <a:solidFill>
                  <a:srgbClr val="FF0000"/>
                </a:solidFill>
                <a:latin typeface="Verdana" pitchFamily="34" charset="0"/>
                <a:ea typeface="Verdana" pitchFamily="34" charset="0"/>
                <a:cs typeface="Verdana" pitchFamily="34" charset="0"/>
              </a:rPr>
              <a:t>Mid-square method:</a:t>
            </a:r>
          </a:p>
          <a:p>
            <a:pPr marL="693738" lvl="1" indent="-457200">
              <a:spcBef>
                <a:spcPts val="600"/>
              </a:spcBef>
              <a:spcAft>
                <a:spcPts val="600"/>
              </a:spcAft>
              <a:buFont typeface="Wingdings" charset="2"/>
              <a:buChar char="Ø"/>
              <a:tabLst>
                <a:tab pos="914400" algn="l"/>
              </a:tabLst>
              <a:defRPr/>
            </a:pPr>
            <a:r>
              <a:rPr lang="en-US" sz="1900" b="0" i="0" dirty="0">
                <a:latin typeface="Verdana" pitchFamily="34" charset="0"/>
                <a:ea typeface="Verdana" pitchFamily="34" charset="0"/>
                <a:cs typeface="Verdana" pitchFamily="34" charset="0"/>
              </a:rPr>
              <a:t>Using this method, the key k is squared. Then the hash function H is defined by: </a:t>
            </a:r>
          </a:p>
          <a:p>
            <a:pPr marL="693738" lvl="1" indent="-457200">
              <a:spcBef>
                <a:spcPts val="600"/>
              </a:spcBef>
              <a:spcAft>
                <a:spcPts val="600"/>
              </a:spcAft>
              <a:tabLst>
                <a:tab pos="914400" algn="l"/>
              </a:tabLst>
              <a:defRPr/>
            </a:pPr>
            <a:r>
              <a:rPr lang="en-US" sz="1900" b="0" i="0" dirty="0">
                <a:latin typeface="Verdana" pitchFamily="34" charset="0"/>
                <a:ea typeface="Verdana" pitchFamily="34" charset="0"/>
                <a:cs typeface="Verdana" pitchFamily="34" charset="0"/>
              </a:rPr>
              <a:t>	H(k)=l, </a:t>
            </a:r>
          </a:p>
          <a:p>
            <a:pPr marL="693738" lvl="1" indent="-457200">
              <a:spcBef>
                <a:spcPts val="600"/>
              </a:spcBef>
              <a:spcAft>
                <a:spcPts val="600"/>
              </a:spcAft>
              <a:tabLst>
                <a:tab pos="914400" algn="l"/>
              </a:tabLst>
              <a:defRPr/>
            </a:pPr>
            <a:r>
              <a:rPr lang="en-US" sz="1900" b="0" i="0" dirty="0">
                <a:latin typeface="Verdana" pitchFamily="34" charset="0"/>
                <a:ea typeface="Verdana" pitchFamily="34" charset="0"/>
                <a:cs typeface="Verdana" pitchFamily="34" charset="0"/>
              </a:rPr>
              <a:t>	Where l is obtained by deleting digits from both ends of k</a:t>
            </a:r>
            <a:r>
              <a:rPr lang="en-US" sz="1900" b="0" i="0" baseline="30000" dirty="0">
                <a:latin typeface="Verdana" pitchFamily="34" charset="0"/>
                <a:ea typeface="Verdana" pitchFamily="34" charset="0"/>
                <a:cs typeface="Verdana" pitchFamily="34" charset="0"/>
              </a:rPr>
              <a:t>2</a:t>
            </a:r>
            <a:r>
              <a:rPr lang="en-US" sz="1900" b="0" i="0" dirty="0">
                <a:latin typeface="Verdana" pitchFamily="34" charset="0"/>
                <a:ea typeface="Verdana" pitchFamily="34" charset="0"/>
                <a:cs typeface="Verdana" pitchFamily="34" charset="0"/>
              </a:rPr>
              <a:t>. </a:t>
            </a:r>
          </a:p>
        </p:txBody>
      </p:sp>
      <p:sp>
        <p:nvSpPr>
          <p:cNvPr id="7" name="Rectangle 21"/>
          <p:cNvSpPr>
            <a:spLocks noChangeArrowheads="1"/>
          </p:cNvSpPr>
          <p:nvPr/>
        </p:nvSpPr>
        <p:spPr bwMode="auto">
          <a:xfrm>
            <a:off x="152400" y="2743200"/>
            <a:ext cx="8610600" cy="4446588"/>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700" i="0" dirty="0">
                <a:solidFill>
                  <a:srgbClr val="FF0000"/>
                </a:solidFill>
                <a:latin typeface="Verdana" pitchFamily="34" charset="0"/>
                <a:ea typeface="Verdana" pitchFamily="34" charset="0"/>
                <a:cs typeface="Verdana" pitchFamily="34" charset="0"/>
              </a:rPr>
              <a:t>Example: Mid-square method</a:t>
            </a:r>
          </a:p>
          <a:p>
            <a:pPr algn="just">
              <a:defRPr/>
            </a:pPr>
            <a:r>
              <a:rPr lang="en-US" sz="1700" b="0" i="0" dirty="0">
                <a:latin typeface="Verdana" pitchFamily="34" charset="0"/>
                <a:ea typeface="Verdana" pitchFamily="34" charset="0"/>
                <a:cs typeface="Verdana" pitchFamily="34" charset="0"/>
              </a:rPr>
              <a:t>Suppose a company with 68 employees assigned a 4-digit employee number to each employee which is used as the primary key. Apply the mid-square method of hash function to each of the following employee number:</a:t>
            </a:r>
          </a:p>
          <a:p>
            <a:pPr>
              <a:defRPr/>
            </a:pPr>
            <a:r>
              <a:rPr lang="en-US" sz="1700" b="0" i="0" dirty="0">
                <a:latin typeface="Verdana" pitchFamily="34" charset="0"/>
                <a:ea typeface="Verdana" pitchFamily="34" charset="0"/>
                <a:cs typeface="Verdana" pitchFamily="34" charset="0"/>
              </a:rPr>
              <a:t>3205, 7148, 2345</a:t>
            </a:r>
          </a:p>
          <a:p>
            <a:pPr>
              <a:defRPr/>
            </a:pPr>
            <a:endParaRPr lang="en-US" sz="900" b="0" i="0" dirty="0">
              <a:latin typeface="Verdana" pitchFamily="34" charset="0"/>
              <a:ea typeface="Verdana" pitchFamily="34" charset="0"/>
              <a:cs typeface="Verdana" pitchFamily="34" charset="0"/>
            </a:endParaRPr>
          </a:p>
          <a:p>
            <a:pPr>
              <a:defRPr/>
            </a:pPr>
            <a:r>
              <a:rPr lang="en-US" sz="1700" i="0" dirty="0">
                <a:solidFill>
                  <a:srgbClr val="0000FF"/>
                </a:solidFill>
                <a:latin typeface="Verdana" pitchFamily="34" charset="0"/>
                <a:ea typeface="Verdana" pitchFamily="34" charset="0"/>
                <a:cs typeface="Verdana" pitchFamily="34" charset="0"/>
              </a:rPr>
              <a:t>Solution:</a:t>
            </a:r>
          </a:p>
          <a:p>
            <a:pPr>
              <a:defRPr/>
            </a:pPr>
            <a:endParaRPr lang="en-US" sz="1700" i="0" dirty="0">
              <a:solidFill>
                <a:srgbClr val="0000FF"/>
              </a:solidFill>
              <a:latin typeface="Verdana" pitchFamily="34" charset="0"/>
              <a:ea typeface="Verdana" pitchFamily="34" charset="0"/>
              <a:cs typeface="Verdana" pitchFamily="34" charset="0"/>
            </a:endParaRPr>
          </a:p>
          <a:p>
            <a:pPr>
              <a:defRPr/>
            </a:pPr>
            <a:endParaRPr lang="en-US" sz="1700" i="0" dirty="0">
              <a:solidFill>
                <a:srgbClr val="0000FF"/>
              </a:solidFill>
              <a:latin typeface="Verdana" pitchFamily="34" charset="0"/>
              <a:ea typeface="Verdana" pitchFamily="34" charset="0"/>
              <a:cs typeface="Verdana" pitchFamily="34" charset="0"/>
            </a:endParaRPr>
          </a:p>
          <a:p>
            <a:pPr>
              <a:defRPr/>
            </a:pPr>
            <a:endParaRPr lang="en-US" sz="1700" b="0" i="0" dirty="0">
              <a:latin typeface="Verdana" pitchFamily="34" charset="0"/>
              <a:ea typeface="Verdana" pitchFamily="34" charset="0"/>
              <a:cs typeface="Verdana" pitchFamily="34" charset="0"/>
            </a:endParaRPr>
          </a:p>
          <a:p>
            <a:pPr>
              <a:defRPr/>
            </a:pPr>
            <a:endParaRPr lang="en-US" sz="1700" b="0" i="0" dirty="0">
              <a:solidFill>
                <a:srgbClr val="0000FF"/>
              </a:solidFill>
              <a:latin typeface="Verdana" pitchFamily="34" charset="0"/>
              <a:ea typeface="Verdana" pitchFamily="34" charset="0"/>
              <a:cs typeface="Verdana" pitchFamily="34" charset="0"/>
            </a:endParaRPr>
          </a:p>
          <a:p>
            <a:pPr>
              <a:defRPr/>
            </a:pPr>
            <a:endParaRPr lang="en-US" sz="1700" b="0" i="0" dirty="0">
              <a:solidFill>
                <a:srgbClr val="0000FF"/>
              </a:solidFill>
              <a:latin typeface="Verdana" pitchFamily="34" charset="0"/>
              <a:ea typeface="Verdana" pitchFamily="34" charset="0"/>
              <a:cs typeface="Verdana" pitchFamily="34" charset="0"/>
            </a:endParaRPr>
          </a:p>
          <a:p>
            <a:pPr>
              <a:defRPr/>
            </a:pPr>
            <a:endParaRPr lang="en-US" sz="1700" b="0" i="0" dirty="0">
              <a:solidFill>
                <a:srgbClr val="0000FF"/>
              </a:solidFill>
              <a:latin typeface="Verdana" pitchFamily="34" charset="0"/>
              <a:ea typeface="Verdana" pitchFamily="34" charset="0"/>
              <a:cs typeface="Verdana" pitchFamily="34" charset="0"/>
            </a:endParaRPr>
          </a:p>
          <a:p>
            <a:pPr marL="693738" lvl="1" indent="-457200">
              <a:spcBef>
                <a:spcPts val="600"/>
              </a:spcBef>
              <a:spcAft>
                <a:spcPts val="600"/>
              </a:spcAft>
              <a:buFont typeface="Wingdings" charset="2"/>
              <a:buChar char="Ø"/>
              <a:tabLst>
                <a:tab pos="914400" algn="l"/>
              </a:tabLst>
              <a:defRPr/>
            </a:pPr>
            <a:r>
              <a:rPr lang="en-US" sz="1700" b="0" i="0" dirty="0">
                <a:latin typeface="Verdana" pitchFamily="34" charset="0"/>
                <a:ea typeface="Verdana" pitchFamily="34" charset="0"/>
                <a:cs typeface="Verdana" pitchFamily="34" charset="0"/>
              </a:rPr>
              <a:t>Observe that the 4th and 5th digits counting from right are chosen for the hash address.</a:t>
            </a:r>
          </a:p>
          <a:p>
            <a:pPr>
              <a:defRPr/>
            </a:pPr>
            <a:endParaRPr lang="en-US" sz="1700" i="0" dirty="0">
              <a:solidFill>
                <a:srgbClr val="0000FF"/>
              </a:solidFill>
              <a:latin typeface="Verdana" pitchFamily="34" charset="0"/>
              <a:ea typeface="Verdana" pitchFamily="34" charset="0"/>
              <a:cs typeface="Verdana" pitchFamily="34" charset="0"/>
            </a:endParaRPr>
          </a:p>
        </p:txBody>
      </p:sp>
      <p:graphicFrame>
        <p:nvGraphicFramePr>
          <p:cNvPr id="8" name="Table 7"/>
          <p:cNvGraphicFramePr>
            <a:graphicFrameLocks noGrp="1"/>
          </p:cNvGraphicFramePr>
          <p:nvPr/>
        </p:nvGraphicFramePr>
        <p:xfrm>
          <a:off x="762000" y="4800600"/>
          <a:ext cx="7696200" cy="1112838"/>
        </p:xfrm>
        <a:graphic>
          <a:graphicData uri="http://schemas.openxmlformats.org/drawingml/2006/table">
            <a:tbl>
              <a:tblPr firstRow="1" bandRow="1">
                <a:tableStyleId>{5C22544A-7EE6-4342-B048-85BDC9FD1C3A}</a:tableStyleId>
              </a:tblPr>
              <a:tblGrid>
                <a:gridCol w="2057400"/>
                <a:gridCol w="1790700"/>
                <a:gridCol w="1924050"/>
                <a:gridCol w="1924050"/>
              </a:tblGrid>
              <a:tr h="370946">
                <a:tc>
                  <a:txBody>
                    <a:bodyPr/>
                    <a:lstStyle/>
                    <a:p>
                      <a:r>
                        <a:rPr lang="en-US" sz="1700" dirty="0" smtClean="0">
                          <a:latin typeface="Verdana" pitchFamily="34" charset="0"/>
                          <a:ea typeface="Verdana" pitchFamily="34" charset="0"/>
                          <a:cs typeface="Verdana" pitchFamily="34" charset="0"/>
                        </a:rPr>
                        <a:t>K</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3205</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7148</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2345</a:t>
                      </a:r>
                      <a:endParaRPr lang="en-US" sz="1700" dirty="0">
                        <a:latin typeface="Verdana" pitchFamily="34" charset="0"/>
                        <a:ea typeface="Verdana" pitchFamily="34" charset="0"/>
                        <a:cs typeface="Verdana" pitchFamily="34" charset="0"/>
                      </a:endParaRPr>
                    </a:p>
                  </a:txBody>
                  <a:tcPr marT="45733" marB="45733"/>
                </a:tc>
              </a:tr>
              <a:tr h="370946">
                <a:tc>
                  <a:txBody>
                    <a:bodyPr/>
                    <a:lstStyle/>
                    <a:p>
                      <a:r>
                        <a:rPr lang="en-US" sz="1700" dirty="0" smtClean="0">
                          <a:latin typeface="Verdana" pitchFamily="34" charset="0"/>
                          <a:ea typeface="Verdana" pitchFamily="34" charset="0"/>
                          <a:cs typeface="Verdana" pitchFamily="34" charset="0"/>
                        </a:rPr>
                        <a:t>K</a:t>
                      </a:r>
                      <a:r>
                        <a:rPr lang="en-US" sz="1700" baseline="30000" dirty="0" smtClean="0">
                          <a:latin typeface="Verdana" pitchFamily="34" charset="0"/>
                          <a:ea typeface="Verdana" pitchFamily="34" charset="0"/>
                          <a:cs typeface="Verdana" pitchFamily="34" charset="0"/>
                        </a:rPr>
                        <a:t>2</a:t>
                      </a:r>
                      <a:endParaRPr lang="en-US" sz="1700" baseline="300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102</a:t>
                      </a:r>
                      <a:r>
                        <a:rPr lang="en-US" sz="1700" b="1" dirty="0" smtClean="0">
                          <a:solidFill>
                            <a:srgbClr val="0000FF"/>
                          </a:solidFill>
                          <a:latin typeface="Verdana" pitchFamily="34" charset="0"/>
                          <a:ea typeface="Verdana" pitchFamily="34" charset="0"/>
                          <a:cs typeface="Verdana" pitchFamily="34" charset="0"/>
                        </a:rPr>
                        <a:t>72</a:t>
                      </a:r>
                      <a:r>
                        <a:rPr lang="en-US" sz="1700" dirty="0" smtClean="0">
                          <a:latin typeface="Verdana" pitchFamily="34" charset="0"/>
                          <a:ea typeface="Verdana" pitchFamily="34" charset="0"/>
                          <a:cs typeface="Verdana" pitchFamily="34" charset="0"/>
                        </a:rPr>
                        <a:t>025</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510</a:t>
                      </a:r>
                      <a:r>
                        <a:rPr lang="en-US" sz="1700" b="1" dirty="0" smtClean="0">
                          <a:solidFill>
                            <a:srgbClr val="0000FF"/>
                          </a:solidFill>
                          <a:latin typeface="Verdana" pitchFamily="34" charset="0"/>
                          <a:ea typeface="Verdana" pitchFamily="34" charset="0"/>
                          <a:cs typeface="Verdana" pitchFamily="34" charset="0"/>
                        </a:rPr>
                        <a:t>93</a:t>
                      </a:r>
                      <a:r>
                        <a:rPr lang="en-US" sz="1700" dirty="0" smtClean="0">
                          <a:latin typeface="Verdana" pitchFamily="34" charset="0"/>
                          <a:ea typeface="Verdana" pitchFamily="34" charset="0"/>
                          <a:cs typeface="Verdana" pitchFamily="34" charset="0"/>
                        </a:rPr>
                        <a:t>904</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54</a:t>
                      </a:r>
                      <a:r>
                        <a:rPr lang="en-US" sz="1700" b="1" dirty="0" smtClean="0">
                          <a:solidFill>
                            <a:srgbClr val="0000FF"/>
                          </a:solidFill>
                          <a:latin typeface="Verdana" pitchFamily="34" charset="0"/>
                          <a:ea typeface="Verdana" pitchFamily="34" charset="0"/>
                          <a:cs typeface="Verdana" pitchFamily="34" charset="0"/>
                        </a:rPr>
                        <a:t>99</a:t>
                      </a:r>
                      <a:r>
                        <a:rPr lang="en-US" sz="1700" dirty="0" smtClean="0">
                          <a:latin typeface="Verdana" pitchFamily="34" charset="0"/>
                          <a:ea typeface="Verdana" pitchFamily="34" charset="0"/>
                          <a:cs typeface="Verdana" pitchFamily="34" charset="0"/>
                        </a:rPr>
                        <a:t>025</a:t>
                      </a:r>
                      <a:endParaRPr lang="en-US" sz="1700" dirty="0">
                        <a:latin typeface="Verdana" pitchFamily="34" charset="0"/>
                        <a:ea typeface="Verdana" pitchFamily="34" charset="0"/>
                        <a:cs typeface="Verdana" pitchFamily="34" charset="0"/>
                      </a:endParaRPr>
                    </a:p>
                  </a:txBody>
                  <a:tcPr marT="45733" marB="45733"/>
                </a:tc>
              </a:tr>
              <a:tr h="370946">
                <a:tc>
                  <a:txBody>
                    <a:bodyPr/>
                    <a:lstStyle/>
                    <a:p>
                      <a:r>
                        <a:rPr lang="en-US" sz="1700" dirty="0" smtClean="0">
                          <a:latin typeface="Verdana" pitchFamily="34" charset="0"/>
                          <a:ea typeface="Verdana" pitchFamily="34" charset="0"/>
                          <a:cs typeface="Verdana" pitchFamily="34" charset="0"/>
                        </a:rPr>
                        <a:t>H(k) = I</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72</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93</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99</a:t>
                      </a:r>
                      <a:endParaRPr lang="en-US" sz="1700" dirty="0">
                        <a:latin typeface="Verdana" pitchFamily="34" charset="0"/>
                        <a:ea typeface="Verdana" pitchFamily="34" charset="0"/>
                        <a:cs typeface="Verdana" pitchFamily="34" charset="0"/>
                      </a:endParaRPr>
                    </a:p>
                  </a:txBody>
                  <a:tcPr marT="45733" marB="45733"/>
                </a:tc>
              </a:tr>
            </a:tbl>
          </a:graphicData>
        </a:graphic>
      </p:graphicFrame>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Simple Hash Function</a:t>
            </a:r>
          </a:p>
        </p:txBody>
      </p:sp>
      <p:sp>
        <p:nvSpPr>
          <p:cNvPr id="6" name="Rectangle 21"/>
          <p:cNvSpPr>
            <a:spLocks noChangeArrowheads="1"/>
          </p:cNvSpPr>
          <p:nvPr/>
        </p:nvSpPr>
        <p:spPr bwMode="auto">
          <a:xfrm>
            <a:off x="228600" y="457200"/>
            <a:ext cx="8458200" cy="1892300"/>
          </a:xfrm>
          <a:prstGeom prst="rect">
            <a:avLst/>
          </a:prstGeom>
          <a:noFill/>
          <a:ln w="9525">
            <a:noFill/>
            <a:miter lim="800000"/>
            <a:headEnd/>
            <a:tailEnd/>
          </a:ln>
        </p:spPr>
        <p:txBody>
          <a:bodyPr anchor="ctr">
            <a:spAutoFit/>
          </a:bodyPr>
          <a:lstStyle/>
          <a:p>
            <a:pPr marL="7938" lvl="1" indent="-7938">
              <a:spcBef>
                <a:spcPts val="0"/>
              </a:spcBef>
              <a:spcAft>
                <a:spcPts val="0"/>
              </a:spcAft>
              <a:tabLst>
                <a:tab pos="914400" algn="l"/>
              </a:tabLst>
              <a:defRPr/>
            </a:pPr>
            <a:r>
              <a:rPr lang="en-US" sz="1600" i="0" dirty="0">
                <a:solidFill>
                  <a:srgbClr val="FF0000"/>
                </a:solidFill>
                <a:latin typeface="Verdana" pitchFamily="34" charset="0"/>
                <a:ea typeface="Verdana" pitchFamily="34" charset="0"/>
                <a:cs typeface="Verdana" pitchFamily="34" charset="0"/>
              </a:rPr>
              <a:t>Folding method:</a:t>
            </a:r>
          </a:p>
          <a:p>
            <a:pPr marL="693738" lvl="1" indent="-457200">
              <a:spcBef>
                <a:spcPts val="0"/>
              </a:spcBef>
              <a:spcAft>
                <a:spcPts val="0"/>
              </a:spcAft>
              <a:buFont typeface="Wingdings" charset="2"/>
              <a:buChar char="Ø"/>
              <a:defRPr/>
            </a:pPr>
            <a:r>
              <a:rPr lang="en-US" sz="1600" b="0" i="0" dirty="0">
                <a:latin typeface="Verdana" pitchFamily="34" charset="0"/>
                <a:ea typeface="Verdana" pitchFamily="34" charset="0"/>
                <a:cs typeface="Verdana" pitchFamily="34" charset="0"/>
              </a:rPr>
              <a:t>Using this method, the key k is portioned into a number of parts, k</a:t>
            </a:r>
            <a:r>
              <a:rPr lang="en-US" sz="1600" b="0" i="0" baseline="-25000" dirty="0">
                <a:latin typeface="Verdana" pitchFamily="34" charset="0"/>
                <a:ea typeface="Verdana" pitchFamily="34" charset="0"/>
                <a:cs typeface="Verdana" pitchFamily="34" charset="0"/>
              </a:rPr>
              <a:t>1</a:t>
            </a:r>
            <a:r>
              <a:rPr lang="en-US" sz="1600" b="0" i="0" dirty="0">
                <a:latin typeface="Verdana" pitchFamily="34" charset="0"/>
                <a:ea typeface="Verdana" pitchFamily="34" charset="0"/>
                <a:cs typeface="Verdana" pitchFamily="34" charset="0"/>
              </a:rPr>
              <a:t>, k</a:t>
            </a:r>
            <a:r>
              <a:rPr lang="en-US" sz="1600" b="0" i="0" baseline="-25000" dirty="0">
                <a:latin typeface="Verdana" pitchFamily="34" charset="0"/>
                <a:ea typeface="Verdana" pitchFamily="34" charset="0"/>
                <a:cs typeface="Verdana" pitchFamily="34" charset="0"/>
              </a:rPr>
              <a:t>2</a:t>
            </a:r>
            <a:r>
              <a:rPr lang="en-US" sz="1600" b="0" i="0" dirty="0">
                <a:latin typeface="Verdana" pitchFamily="34" charset="0"/>
                <a:ea typeface="Verdana" pitchFamily="34" charset="0"/>
                <a:cs typeface="Verdana" pitchFamily="34" charset="0"/>
              </a:rPr>
              <a:t>, k</a:t>
            </a:r>
            <a:r>
              <a:rPr lang="en-US" sz="1600" b="0" i="0" baseline="-25000" dirty="0">
                <a:latin typeface="Verdana" pitchFamily="34" charset="0"/>
                <a:ea typeface="Verdana" pitchFamily="34" charset="0"/>
                <a:cs typeface="Verdana" pitchFamily="34" charset="0"/>
              </a:rPr>
              <a:t>3</a:t>
            </a:r>
            <a:r>
              <a:rPr lang="en-US" sz="1600" b="0" i="0" dirty="0">
                <a:latin typeface="Verdana" pitchFamily="34" charset="0"/>
                <a:ea typeface="Verdana" pitchFamily="34" charset="0"/>
                <a:cs typeface="Verdana" pitchFamily="34" charset="0"/>
              </a:rPr>
              <a:t>, …..</a:t>
            </a:r>
            <a:r>
              <a:rPr lang="en-US" sz="1600" b="0" i="0" dirty="0" err="1">
                <a:latin typeface="Verdana" pitchFamily="34" charset="0"/>
                <a:ea typeface="Verdana" pitchFamily="34" charset="0"/>
                <a:cs typeface="Verdana" pitchFamily="34" charset="0"/>
              </a:rPr>
              <a:t>k</a:t>
            </a:r>
            <a:r>
              <a:rPr lang="en-US" sz="1600" b="0" i="0" baseline="-25000" dirty="0" err="1">
                <a:latin typeface="Verdana" pitchFamily="34" charset="0"/>
                <a:ea typeface="Verdana" pitchFamily="34" charset="0"/>
                <a:cs typeface="Verdana" pitchFamily="34" charset="0"/>
              </a:rPr>
              <a:t>r</a:t>
            </a:r>
            <a:r>
              <a:rPr lang="en-US" sz="1600" b="0" i="0" dirty="0">
                <a:latin typeface="Verdana" pitchFamily="34" charset="0"/>
                <a:ea typeface="Verdana" pitchFamily="34" charset="0"/>
                <a:cs typeface="Verdana" pitchFamily="34" charset="0"/>
              </a:rPr>
              <a:t>, where each part, except possibly the last, has the same number of digits as the required address. Then the parts are added together, ignoring the last carry if any. That is:</a:t>
            </a:r>
          </a:p>
          <a:p>
            <a:pPr marL="693738" lvl="1" indent="-457200">
              <a:spcBef>
                <a:spcPts val="600"/>
              </a:spcBef>
              <a:spcAft>
                <a:spcPts val="600"/>
              </a:spcAft>
              <a:buFont typeface="Wingdings" charset="2"/>
              <a:buChar char="Ø"/>
              <a:tabLst>
                <a:tab pos="914400" algn="l"/>
              </a:tabLst>
              <a:defRPr/>
            </a:pPr>
            <a:r>
              <a:rPr lang="en-US" sz="1600" b="0" i="0" dirty="0">
                <a:latin typeface="Verdana" pitchFamily="34" charset="0"/>
                <a:ea typeface="Verdana" pitchFamily="34" charset="0"/>
                <a:cs typeface="Verdana" pitchFamily="34" charset="0"/>
              </a:rPr>
              <a:t>H(k)=k</a:t>
            </a:r>
            <a:r>
              <a:rPr lang="en-US" sz="1600" b="0" i="0" baseline="-25000" dirty="0">
                <a:latin typeface="Verdana" pitchFamily="34" charset="0"/>
                <a:ea typeface="Verdana" pitchFamily="34" charset="0"/>
                <a:cs typeface="Verdana" pitchFamily="34" charset="0"/>
              </a:rPr>
              <a:t>1</a:t>
            </a:r>
            <a:r>
              <a:rPr lang="en-US" sz="1600" b="0" i="0" dirty="0">
                <a:latin typeface="Verdana" pitchFamily="34" charset="0"/>
                <a:ea typeface="Verdana" pitchFamily="34" charset="0"/>
                <a:cs typeface="Verdana" pitchFamily="34" charset="0"/>
              </a:rPr>
              <a:t>+k</a:t>
            </a:r>
            <a:r>
              <a:rPr lang="en-US" sz="1600" b="0" i="0" baseline="-25000" dirty="0">
                <a:latin typeface="Verdana" pitchFamily="34" charset="0"/>
                <a:ea typeface="Verdana" pitchFamily="34" charset="0"/>
                <a:cs typeface="Verdana" pitchFamily="34" charset="0"/>
              </a:rPr>
              <a:t>2</a:t>
            </a:r>
            <a:r>
              <a:rPr lang="en-US" sz="1600" b="0" i="0" dirty="0">
                <a:latin typeface="Verdana" pitchFamily="34" charset="0"/>
                <a:ea typeface="Verdana" pitchFamily="34" charset="0"/>
                <a:cs typeface="Verdana" pitchFamily="34" charset="0"/>
              </a:rPr>
              <a:t>+k</a:t>
            </a:r>
            <a:r>
              <a:rPr lang="en-US" sz="1600" b="0" i="0" baseline="-25000" dirty="0">
                <a:latin typeface="Verdana" pitchFamily="34" charset="0"/>
                <a:ea typeface="Verdana" pitchFamily="34" charset="0"/>
                <a:cs typeface="Verdana" pitchFamily="34" charset="0"/>
              </a:rPr>
              <a:t>3</a:t>
            </a:r>
            <a:r>
              <a:rPr lang="en-US" sz="1600" b="0" i="0" dirty="0">
                <a:latin typeface="Verdana" pitchFamily="34" charset="0"/>
                <a:ea typeface="Verdana" pitchFamily="34" charset="0"/>
                <a:cs typeface="Verdana" pitchFamily="34" charset="0"/>
              </a:rPr>
              <a:t>+…..+</a:t>
            </a:r>
            <a:r>
              <a:rPr lang="en-US" sz="1600" b="0" i="0" dirty="0" err="1">
                <a:latin typeface="Verdana" pitchFamily="34" charset="0"/>
                <a:ea typeface="Verdana" pitchFamily="34" charset="0"/>
                <a:cs typeface="Verdana" pitchFamily="34" charset="0"/>
              </a:rPr>
              <a:t>k</a:t>
            </a:r>
            <a:r>
              <a:rPr lang="en-US" sz="1600" b="0" i="0" baseline="-25000" dirty="0" err="1">
                <a:latin typeface="Verdana" pitchFamily="34" charset="0"/>
                <a:ea typeface="Verdana" pitchFamily="34" charset="0"/>
                <a:cs typeface="Verdana" pitchFamily="34" charset="0"/>
              </a:rPr>
              <a:t>r</a:t>
            </a:r>
            <a:r>
              <a:rPr lang="en-US" sz="1600" b="0" i="0" baseline="-25000" dirty="0">
                <a:latin typeface="Verdana" pitchFamily="34" charset="0"/>
                <a:ea typeface="Verdana" pitchFamily="34" charset="0"/>
                <a:cs typeface="Verdana" pitchFamily="34" charset="0"/>
              </a:rPr>
              <a:t> </a:t>
            </a:r>
            <a:r>
              <a:rPr lang="en-US" sz="1600" b="0" i="0" dirty="0">
                <a:latin typeface="Verdana" pitchFamily="34" charset="0"/>
                <a:ea typeface="Verdana" pitchFamily="34" charset="0"/>
                <a:cs typeface="Verdana" pitchFamily="34" charset="0"/>
              </a:rPr>
              <a:t>, where the leading-digit carries, if any, are ignored. 	</a:t>
            </a:r>
          </a:p>
        </p:txBody>
      </p:sp>
      <p:sp>
        <p:nvSpPr>
          <p:cNvPr id="7" name="Rectangle 21"/>
          <p:cNvSpPr>
            <a:spLocks noChangeArrowheads="1"/>
          </p:cNvSpPr>
          <p:nvPr/>
        </p:nvSpPr>
        <p:spPr bwMode="auto">
          <a:xfrm>
            <a:off x="228600" y="2286000"/>
            <a:ext cx="8610600" cy="4478338"/>
          </a:xfrm>
          <a:prstGeom prst="rect">
            <a:avLst/>
          </a:prstGeom>
          <a:noFill/>
          <a:ln w="9525">
            <a:noFill/>
            <a:miter lim="800000"/>
            <a:headEnd/>
            <a:tailEnd/>
          </a:ln>
        </p:spPr>
        <p:txBody>
          <a:bodyPr anchor="ctr">
            <a:spAutoFit/>
          </a:bodyPr>
          <a:lstStyle/>
          <a:p>
            <a:pPr marL="7938" lvl="1" indent="-7938">
              <a:spcBef>
                <a:spcPts val="600"/>
              </a:spcBef>
              <a:spcAft>
                <a:spcPts val="600"/>
              </a:spcAft>
              <a:tabLst>
                <a:tab pos="914400" algn="l"/>
              </a:tabLst>
              <a:defRPr/>
            </a:pPr>
            <a:r>
              <a:rPr lang="en-US" sz="1600" i="0" dirty="0">
                <a:solidFill>
                  <a:srgbClr val="FF0000"/>
                </a:solidFill>
                <a:latin typeface="Verdana" pitchFamily="34" charset="0"/>
                <a:ea typeface="Verdana" pitchFamily="34" charset="0"/>
                <a:cs typeface="Verdana" pitchFamily="34" charset="0"/>
              </a:rPr>
              <a:t>Example: Folding method</a:t>
            </a:r>
          </a:p>
          <a:p>
            <a:pPr algn="just">
              <a:defRPr/>
            </a:pPr>
            <a:r>
              <a:rPr lang="en-US" sz="1600" b="0" i="0" dirty="0">
                <a:latin typeface="Verdana" pitchFamily="34" charset="0"/>
                <a:ea typeface="Verdana" pitchFamily="34" charset="0"/>
                <a:cs typeface="Verdana" pitchFamily="34" charset="0"/>
              </a:rPr>
              <a:t>Suppose a company with 68 employees assigned a 4-digit employee number to each employee which is used as the primary key. Apply the folding  method of hash function to each of the following employee number:</a:t>
            </a:r>
          </a:p>
          <a:p>
            <a:pPr>
              <a:defRPr/>
            </a:pPr>
            <a:r>
              <a:rPr lang="en-US" sz="1600" b="0" i="0" dirty="0">
                <a:latin typeface="Verdana" pitchFamily="34" charset="0"/>
                <a:ea typeface="Verdana" pitchFamily="34" charset="0"/>
                <a:cs typeface="Verdana" pitchFamily="34" charset="0"/>
              </a:rPr>
              <a:t>3205, 7148, 2345</a:t>
            </a:r>
          </a:p>
          <a:p>
            <a:pPr>
              <a:defRPr/>
            </a:pPr>
            <a:endParaRPr lang="en-US" sz="1100" b="0" i="0" dirty="0">
              <a:latin typeface="Verdana" pitchFamily="34" charset="0"/>
              <a:ea typeface="Verdana" pitchFamily="34" charset="0"/>
              <a:cs typeface="Verdana" pitchFamily="34" charset="0"/>
            </a:endParaRPr>
          </a:p>
          <a:p>
            <a:pPr>
              <a:defRPr/>
            </a:pPr>
            <a:r>
              <a:rPr lang="en-US" sz="1600" i="0" dirty="0">
                <a:solidFill>
                  <a:srgbClr val="0000FF"/>
                </a:solidFill>
                <a:latin typeface="Verdana" pitchFamily="34" charset="0"/>
                <a:ea typeface="Verdana" pitchFamily="34" charset="0"/>
                <a:cs typeface="Verdana" pitchFamily="34" charset="0"/>
              </a:rPr>
              <a:t>Solution:</a:t>
            </a:r>
          </a:p>
          <a:p>
            <a:pPr>
              <a:defRPr/>
            </a:pPr>
            <a:r>
              <a:rPr lang="en-US" sz="1600" b="0" i="0" dirty="0">
                <a:latin typeface="Verdana" pitchFamily="34" charset="0"/>
                <a:ea typeface="Verdana" pitchFamily="34" charset="0"/>
                <a:cs typeface="Verdana" pitchFamily="34" charset="0"/>
              </a:rPr>
              <a:t>Chop the key into two parts and then add them.</a:t>
            </a:r>
          </a:p>
          <a:p>
            <a:pPr>
              <a:defRPr/>
            </a:pPr>
            <a:endParaRPr lang="en-US" sz="1600" b="0" i="0" dirty="0">
              <a:solidFill>
                <a:srgbClr val="0000FF"/>
              </a:solidFill>
              <a:latin typeface="Verdana" pitchFamily="34" charset="0"/>
              <a:ea typeface="Verdana" pitchFamily="34" charset="0"/>
              <a:cs typeface="Verdana" pitchFamily="34" charset="0"/>
            </a:endParaRPr>
          </a:p>
          <a:p>
            <a:pPr>
              <a:defRPr/>
            </a:pPr>
            <a:endParaRPr lang="en-US" sz="1600" b="0" i="0" dirty="0">
              <a:solidFill>
                <a:srgbClr val="0000FF"/>
              </a:solidFill>
              <a:latin typeface="Verdana" pitchFamily="34" charset="0"/>
              <a:ea typeface="Verdana" pitchFamily="34" charset="0"/>
              <a:cs typeface="Verdana" pitchFamily="34" charset="0"/>
            </a:endParaRPr>
          </a:p>
          <a:p>
            <a:pPr marL="693738" lvl="1" indent="-457200">
              <a:spcBef>
                <a:spcPts val="600"/>
              </a:spcBef>
              <a:spcAft>
                <a:spcPts val="600"/>
              </a:spcAft>
              <a:buFont typeface="Wingdings" charset="2"/>
              <a:buChar char="Ø"/>
              <a:tabLst>
                <a:tab pos="914400" algn="l"/>
              </a:tabLst>
              <a:defRPr/>
            </a:pPr>
            <a:endParaRPr lang="en-US" sz="1600" b="0" i="0" dirty="0">
              <a:latin typeface="Verdana" pitchFamily="34" charset="0"/>
              <a:ea typeface="Verdana" pitchFamily="34" charset="0"/>
              <a:cs typeface="Verdana" pitchFamily="34" charset="0"/>
            </a:endParaRPr>
          </a:p>
          <a:p>
            <a:pPr marL="693738" lvl="1" indent="-457200">
              <a:spcBef>
                <a:spcPts val="600"/>
              </a:spcBef>
              <a:spcAft>
                <a:spcPts val="600"/>
              </a:spcAft>
              <a:buFont typeface="Wingdings" charset="2"/>
              <a:buChar char="Ø"/>
              <a:tabLst>
                <a:tab pos="914400" algn="l"/>
              </a:tabLst>
              <a:defRPr/>
            </a:pPr>
            <a:endParaRPr lang="en-US" sz="1600" b="0" i="0" dirty="0">
              <a:latin typeface="Verdana" pitchFamily="34" charset="0"/>
              <a:ea typeface="Verdana" pitchFamily="34" charset="0"/>
              <a:cs typeface="Verdana" pitchFamily="34" charset="0"/>
            </a:endParaRPr>
          </a:p>
          <a:p>
            <a:pPr marL="693738" lvl="1" indent="-457200">
              <a:spcBef>
                <a:spcPts val="600"/>
              </a:spcBef>
              <a:spcAft>
                <a:spcPts val="600"/>
              </a:spcAft>
              <a:buFont typeface="Wingdings" charset="2"/>
              <a:buChar char="Ø"/>
              <a:tabLst>
                <a:tab pos="914400" algn="l"/>
              </a:tabLst>
              <a:defRPr/>
            </a:pPr>
            <a:r>
              <a:rPr lang="en-US" sz="1600" b="0" i="0" dirty="0">
                <a:latin typeface="Verdana" pitchFamily="34" charset="0"/>
                <a:ea typeface="Verdana" pitchFamily="34" charset="0"/>
                <a:cs typeface="Verdana" pitchFamily="34" charset="0"/>
              </a:rPr>
              <a:t>Observed that the leading digit from the 2nd function is ignored.</a:t>
            </a:r>
          </a:p>
          <a:p>
            <a:pPr marL="693738" lvl="1" indent="-457200">
              <a:spcBef>
                <a:spcPts val="600"/>
              </a:spcBef>
              <a:spcAft>
                <a:spcPts val="600"/>
              </a:spcAft>
              <a:buFont typeface="Wingdings" charset="2"/>
              <a:buChar char="Ø"/>
              <a:tabLst>
                <a:tab pos="914400" algn="l"/>
              </a:tabLst>
              <a:defRPr/>
            </a:pPr>
            <a:r>
              <a:rPr lang="en-US" sz="1600" b="0" i="0" dirty="0">
                <a:latin typeface="Verdana" pitchFamily="34" charset="0"/>
                <a:ea typeface="Verdana" pitchFamily="34" charset="0"/>
                <a:cs typeface="Verdana" pitchFamily="34" charset="0"/>
              </a:rPr>
              <a:t>Alternatively, reverse folding method may be used as: </a:t>
            </a:r>
          </a:p>
          <a:p>
            <a:pPr marL="693738" lvl="1" indent="-457200">
              <a:spcBef>
                <a:spcPts val="600"/>
              </a:spcBef>
              <a:spcAft>
                <a:spcPts val="600"/>
              </a:spcAft>
              <a:tabLst>
                <a:tab pos="914400" algn="l"/>
              </a:tabLst>
              <a:defRPr/>
            </a:pPr>
            <a:r>
              <a:rPr lang="en-US" sz="1600" b="0" i="0" dirty="0">
                <a:latin typeface="Verdana" pitchFamily="34" charset="0"/>
                <a:ea typeface="Verdana" pitchFamily="34" charset="0"/>
                <a:cs typeface="Verdana" pitchFamily="34" charset="0"/>
              </a:rPr>
              <a:t>	H(3205)= 32+50=82</a:t>
            </a:r>
            <a:endParaRPr lang="en-US" sz="1600" i="0" dirty="0">
              <a:solidFill>
                <a:srgbClr val="0000FF"/>
              </a:solidFill>
              <a:latin typeface="Verdana" pitchFamily="34" charset="0"/>
              <a:ea typeface="Verdana" pitchFamily="34" charset="0"/>
              <a:cs typeface="Verdana" pitchFamily="34" charset="0"/>
            </a:endParaRPr>
          </a:p>
        </p:txBody>
      </p:sp>
      <p:graphicFrame>
        <p:nvGraphicFramePr>
          <p:cNvPr id="8" name="Table 7"/>
          <p:cNvGraphicFramePr>
            <a:graphicFrameLocks noGrp="1"/>
          </p:cNvGraphicFramePr>
          <p:nvPr/>
        </p:nvGraphicFramePr>
        <p:xfrm>
          <a:off x="838200" y="4419600"/>
          <a:ext cx="7696200" cy="1112838"/>
        </p:xfrm>
        <a:graphic>
          <a:graphicData uri="http://schemas.openxmlformats.org/drawingml/2006/table">
            <a:tbl>
              <a:tblPr firstRow="1" bandRow="1">
                <a:tableStyleId>{5C22544A-7EE6-4342-B048-85BDC9FD1C3A}</a:tableStyleId>
              </a:tblPr>
              <a:tblGrid>
                <a:gridCol w="2057400"/>
                <a:gridCol w="1790700"/>
                <a:gridCol w="1924050"/>
                <a:gridCol w="1924050"/>
              </a:tblGrid>
              <a:tr h="370946">
                <a:tc>
                  <a:txBody>
                    <a:bodyPr/>
                    <a:lstStyle/>
                    <a:p>
                      <a:r>
                        <a:rPr lang="en-US" sz="1700" dirty="0" smtClean="0">
                          <a:latin typeface="Verdana" pitchFamily="34" charset="0"/>
                          <a:ea typeface="Verdana" pitchFamily="34" charset="0"/>
                          <a:cs typeface="Verdana" pitchFamily="34" charset="0"/>
                        </a:rPr>
                        <a:t>K</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3205</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7148</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2345</a:t>
                      </a:r>
                      <a:endParaRPr lang="en-US" sz="1700" dirty="0">
                        <a:latin typeface="Verdana" pitchFamily="34" charset="0"/>
                        <a:ea typeface="Verdana" pitchFamily="34" charset="0"/>
                        <a:cs typeface="Verdana" pitchFamily="34" charset="0"/>
                      </a:endParaRPr>
                    </a:p>
                  </a:txBody>
                  <a:tcPr marT="45733" marB="45733"/>
                </a:tc>
              </a:tr>
              <a:tr h="370946">
                <a:tc>
                  <a:txBody>
                    <a:bodyPr/>
                    <a:lstStyle/>
                    <a:p>
                      <a:r>
                        <a:rPr lang="en-US" sz="1700" dirty="0" smtClean="0">
                          <a:latin typeface="Verdana" pitchFamily="34" charset="0"/>
                          <a:ea typeface="Verdana" pitchFamily="34" charset="0"/>
                          <a:cs typeface="Verdana" pitchFamily="34" charset="0"/>
                        </a:rPr>
                        <a:t>H(k)=K</a:t>
                      </a:r>
                      <a:r>
                        <a:rPr lang="en-US" sz="1700" baseline="-25000" dirty="0" smtClean="0">
                          <a:latin typeface="Verdana" pitchFamily="34" charset="0"/>
                          <a:ea typeface="Verdana" pitchFamily="34" charset="0"/>
                          <a:cs typeface="Verdana" pitchFamily="34" charset="0"/>
                        </a:rPr>
                        <a:t>1</a:t>
                      </a:r>
                      <a:r>
                        <a:rPr lang="en-US" sz="1700" dirty="0" smtClean="0">
                          <a:latin typeface="Verdana" pitchFamily="34" charset="0"/>
                          <a:ea typeface="Verdana" pitchFamily="34" charset="0"/>
                          <a:cs typeface="Verdana" pitchFamily="34" charset="0"/>
                        </a:rPr>
                        <a:t>+k</a:t>
                      </a:r>
                      <a:r>
                        <a:rPr lang="en-US" sz="1700" baseline="-25000" dirty="0" smtClean="0">
                          <a:latin typeface="Verdana" pitchFamily="34" charset="0"/>
                          <a:ea typeface="Verdana" pitchFamily="34" charset="0"/>
                          <a:cs typeface="Verdana" pitchFamily="34" charset="0"/>
                        </a:rPr>
                        <a:t>2</a:t>
                      </a:r>
                      <a:endParaRPr lang="en-US" sz="1700" baseline="-250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32+05=37</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71+48=119</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23+45=77</a:t>
                      </a:r>
                      <a:endParaRPr lang="en-US" sz="1700" dirty="0">
                        <a:latin typeface="Verdana" pitchFamily="34" charset="0"/>
                        <a:ea typeface="Verdana" pitchFamily="34" charset="0"/>
                        <a:cs typeface="Verdana" pitchFamily="34" charset="0"/>
                      </a:endParaRPr>
                    </a:p>
                  </a:txBody>
                  <a:tcPr marT="45733" marB="45733"/>
                </a:tc>
              </a:tr>
              <a:tr h="370946">
                <a:tc>
                  <a:txBody>
                    <a:bodyPr/>
                    <a:lstStyle/>
                    <a:p>
                      <a:r>
                        <a:rPr lang="en-US" sz="1700" dirty="0" smtClean="0">
                          <a:latin typeface="Verdana" pitchFamily="34" charset="0"/>
                          <a:ea typeface="Verdana" pitchFamily="34" charset="0"/>
                          <a:cs typeface="Verdana" pitchFamily="34" charset="0"/>
                        </a:rPr>
                        <a:t>H(k) </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37</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T="45733" marB="45733"/>
                </a:tc>
                <a:tc>
                  <a:txBody>
                    <a:bodyPr/>
                    <a:lstStyle/>
                    <a:p>
                      <a:pPr algn="ctr"/>
                      <a:r>
                        <a:rPr lang="en-US" sz="1700" dirty="0" smtClean="0">
                          <a:latin typeface="Verdana" pitchFamily="34" charset="0"/>
                          <a:ea typeface="Verdana" pitchFamily="34" charset="0"/>
                          <a:cs typeface="Verdana" pitchFamily="34" charset="0"/>
                        </a:rPr>
                        <a:t>77</a:t>
                      </a:r>
                      <a:endParaRPr lang="en-US" sz="1700" dirty="0">
                        <a:latin typeface="Verdana" pitchFamily="34" charset="0"/>
                        <a:ea typeface="Verdana" pitchFamily="34" charset="0"/>
                        <a:cs typeface="Verdana" pitchFamily="34" charset="0"/>
                      </a:endParaRPr>
                    </a:p>
                  </a:txBody>
                  <a:tcPr marT="45733" marB="45733"/>
                </a:tc>
              </a:tr>
            </a:tbl>
          </a:graphicData>
        </a:graphic>
      </p:graphicFrame>
      <p:sp>
        <p:nvSpPr>
          <p:cNvPr id="2" name="Slide Number Placeholder 1"/>
          <p:cNvSpPr>
            <a:spLocks noGrp="1"/>
          </p:cNvSpPr>
          <p:nvPr>
            <p:ph type="sldNum" sz="quarter" idx="10"/>
          </p:nvPr>
        </p:nvSpPr>
        <p:spPr/>
        <p:txBody>
          <a:bodyPr/>
          <a:lstStyle/>
          <a:p>
            <a:r>
              <a:rPr lang="en-US" dirty="0" smtClean="0"/>
              <a:t>Slide-</a:t>
            </a:r>
            <a:fld id="{C5430E5C-37BC-4298-ABEE-EA1C82D2AA17}"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10;fig2.3.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5455" r="14548" b="23125"/>
          <a:stretch>
            <a:fillRect/>
          </a:stretch>
        </p:blipFill>
        <p:spPr bwMode="auto">
          <a:xfrm>
            <a:off x="4419600" y="2695575"/>
            <a:ext cx="44275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dirty="0">
                <a:latin typeface="Verdana" pitchFamily="34" charset="0"/>
                <a:ea typeface="Verdana" pitchFamily="34" charset="0"/>
                <a:cs typeface="Verdana" pitchFamily="34" charset="0"/>
              </a:rPr>
              <a:t>Message Authentication Code (MAC</a:t>
            </a:r>
            <a:r>
              <a:rPr lang="en-US" altLang="en-US" sz="2400" i="0" dirty="0" smtClean="0">
                <a:latin typeface="Verdana" pitchFamily="34" charset="0"/>
                <a:ea typeface="Verdana" pitchFamily="34" charset="0"/>
                <a:cs typeface="Verdana" pitchFamily="34" charset="0"/>
              </a:rPr>
              <a:t>) Vs. Hash Code</a:t>
            </a:r>
            <a:endParaRPr lang="en-US" altLang="en-US" sz="2400" i="0" dirty="0">
              <a:latin typeface="Verdana" pitchFamily="34" charset="0"/>
              <a:ea typeface="Verdana" pitchFamily="34" charset="0"/>
              <a:cs typeface="Verdana" pitchFamily="34" charset="0"/>
            </a:endParaRPr>
          </a:p>
        </p:txBody>
      </p:sp>
      <p:sp>
        <p:nvSpPr>
          <p:cNvPr id="15364" name="Rectangle 7"/>
          <p:cNvSpPr>
            <a:spLocks noChangeArrowheads="1"/>
          </p:cNvSpPr>
          <p:nvPr/>
        </p:nvSpPr>
        <p:spPr bwMode="auto">
          <a:xfrm>
            <a:off x="228600" y="533400"/>
            <a:ext cx="8610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buFont typeface="Wingdings" pitchFamily="2" charset="2"/>
              <a:buChar char="Ø"/>
            </a:pPr>
            <a:r>
              <a:rPr lang="en-US" sz="1700" b="0" i="0">
                <a:latin typeface="Verdana" pitchFamily="34" charset="0"/>
                <a:ea typeface="Verdana" pitchFamily="34" charset="0"/>
                <a:cs typeface="Verdana" pitchFamily="34" charset="0"/>
              </a:rPr>
              <a:t>MAC is a technique for message authentication which involves the use of a secret key to generate </a:t>
            </a:r>
            <a:r>
              <a:rPr lang="en-US" sz="1700" b="0" i="0">
                <a:solidFill>
                  <a:srgbClr val="0000FF"/>
                </a:solidFill>
                <a:latin typeface="Verdana" pitchFamily="34" charset="0"/>
                <a:ea typeface="Verdana" pitchFamily="34" charset="0"/>
                <a:cs typeface="Verdana" pitchFamily="34" charset="0"/>
              </a:rPr>
              <a:t>from a small block of data</a:t>
            </a:r>
            <a:r>
              <a:rPr lang="en-US" sz="1700" b="0" i="0">
                <a:latin typeface="Verdana" pitchFamily="34" charset="0"/>
                <a:ea typeface="Verdana" pitchFamily="34" charset="0"/>
                <a:cs typeface="Verdana" pitchFamily="34" charset="0"/>
              </a:rPr>
              <a:t>, known as a </a:t>
            </a:r>
            <a:r>
              <a:rPr lang="en-US" sz="1700" b="0" i="0">
                <a:solidFill>
                  <a:srgbClr val="FF0000"/>
                </a:solidFill>
                <a:latin typeface="Verdana" pitchFamily="34" charset="0"/>
                <a:ea typeface="Verdana" pitchFamily="34" charset="0"/>
                <a:cs typeface="Verdana" pitchFamily="34" charset="0"/>
              </a:rPr>
              <a:t>message authentication code</a:t>
            </a:r>
            <a:r>
              <a:rPr lang="en-US" sz="1700" b="0" i="0">
                <a:latin typeface="Verdana" pitchFamily="34" charset="0"/>
                <a:ea typeface="Verdana" pitchFamily="34" charset="0"/>
                <a:cs typeface="Verdana" pitchFamily="34" charset="0"/>
              </a:rPr>
              <a:t>, that is appended to the message. </a:t>
            </a:r>
          </a:p>
        </p:txBody>
      </p:sp>
      <p:sp>
        <p:nvSpPr>
          <p:cNvPr id="15365" name="Rectangle 8"/>
          <p:cNvSpPr>
            <a:spLocks noChangeArrowheads="1"/>
          </p:cNvSpPr>
          <p:nvPr/>
        </p:nvSpPr>
        <p:spPr bwMode="auto">
          <a:xfrm>
            <a:off x="228600" y="1373188"/>
            <a:ext cx="86106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buFont typeface="Wingdings" pitchFamily="2" charset="2"/>
              <a:buChar char="Ø"/>
            </a:pPr>
            <a:r>
              <a:rPr lang="en-US" sz="1700" b="0" i="0" dirty="0">
                <a:latin typeface="Verdana" pitchFamily="34" charset="0"/>
                <a:ea typeface="Verdana" pitchFamily="34" charset="0"/>
                <a:cs typeface="Verdana" pitchFamily="34" charset="0"/>
              </a:rPr>
              <a:t>This technique assumes that two communicating parties, say Alice and Bob, share a common secret key K</a:t>
            </a:r>
            <a:r>
              <a:rPr lang="en-US" sz="1700" b="0" i="0" baseline="-25000" dirty="0">
                <a:latin typeface="Verdana" pitchFamily="34" charset="0"/>
                <a:ea typeface="Verdana" pitchFamily="34" charset="0"/>
                <a:cs typeface="Verdana" pitchFamily="34" charset="0"/>
              </a:rPr>
              <a:t>AB</a:t>
            </a:r>
            <a:r>
              <a:rPr lang="en-US" sz="1700" b="0" i="0" dirty="0">
                <a:latin typeface="Verdana" pitchFamily="34" charset="0"/>
                <a:ea typeface="Verdana" pitchFamily="34" charset="0"/>
                <a:cs typeface="Verdana" pitchFamily="34" charset="0"/>
              </a:rPr>
              <a:t>. When Alice has a message to send to Bob, she calculates the message authentication code as a complex function of the message and the key: MAC</a:t>
            </a:r>
            <a:r>
              <a:rPr lang="en-US" sz="1700" b="0" i="0" baseline="-25000" dirty="0">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 F(K</a:t>
            </a:r>
            <a:r>
              <a:rPr lang="en-US" sz="1700" b="0" i="0" baseline="-25000" dirty="0">
                <a:latin typeface="Verdana" pitchFamily="34" charset="0"/>
                <a:ea typeface="Verdana" pitchFamily="34" charset="0"/>
                <a:cs typeface="Verdana" pitchFamily="34" charset="0"/>
              </a:rPr>
              <a:t>AB</a:t>
            </a:r>
            <a:r>
              <a:rPr lang="en-US" sz="1700" b="0" i="0" dirty="0">
                <a:latin typeface="Verdana" pitchFamily="34" charset="0"/>
                <a:ea typeface="Verdana" pitchFamily="34" charset="0"/>
                <a:cs typeface="Verdana" pitchFamily="34" charset="0"/>
              </a:rPr>
              <a:t>, M).</a:t>
            </a:r>
          </a:p>
        </p:txBody>
      </p:sp>
      <p:sp>
        <p:nvSpPr>
          <p:cNvPr id="15366" name="Rectangle 9"/>
          <p:cNvSpPr>
            <a:spLocks noChangeArrowheads="1"/>
          </p:cNvSpPr>
          <p:nvPr/>
        </p:nvSpPr>
        <p:spPr bwMode="auto">
          <a:xfrm>
            <a:off x="457200" y="2590800"/>
            <a:ext cx="3810000" cy="297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buFont typeface="Wingdings" pitchFamily="2" charset="2"/>
              <a:buChar char="Ø"/>
            </a:pPr>
            <a:r>
              <a:rPr lang="en-US" sz="1700" b="0" i="0">
                <a:latin typeface="Verdana" pitchFamily="34" charset="0"/>
                <a:ea typeface="Verdana" pitchFamily="34" charset="0"/>
                <a:cs typeface="Verdana" pitchFamily="34" charset="0"/>
              </a:rPr>
              <a:t>The message plus code are transmitted to the intended recipient. </a:t>
            </a:r>
          </a:p>
          <a:p>
            <a:pPr marL="228600" indent="-228600">
              <a:buFont typeface="Wingdings" pitchFamily="2" charset="2"/>
              <a:buChar char="Ø"/>
            </a:pPr>
            <a:r>
              <a:rPr lang="en-US" sz="1700" b="0" i="0">
                <a:latin typeface="Verdana" pitchFamily="34" charset="0"/>
                <a:ea typeface="Verdana" pitchFamily="34" charset="0"/>
                <a:cs typeface="Verdana" pitchFamily="34" charset="0"/>
              </a:rPr>
              <a:t>The recipient performs the same calculation on the received message, using the same secret key, to generate a new message authentication code. </a:t>
            </a:r>
          </a:p>
          <a:p>
            <a:pPr marL="228600" indent="-228600">
              <a:buFont typeface="Wingdings" pitchFamily="2" charset="2"/>
              <a:buChar char="Ø"/>
            </a:pPr>
            <a:r>
              <a:rPr lang="en-US" sz="1700" b="0" i="0">
                <a:latin typeface="Verdana" pitchFamily="34" charset="0"/>
                <a:ea typeface="Verdana" pitchFamily="34" charset="0"/>
                <a:cs typeface="Verdana" pitchFamily="34" charset="0"/>
              </a:rPr>
              <a:t>The received code is compared to the calculated code. </a:t>
            </a:r>
          </a:p>
        </p:txBody>
      </p:sp>
      <p:sp>
        <p:nvSpPr>
          <p:cNvPr id="9" name="Slide Number Placeholder 1"/>
          <p:cNvSpPr>
            <a:spLocks noGrp="1"/>
          </p:cNvSpPr>
          <p:nvPr>
            <p:ph type="sldNum" sz="quarter" idx="10"/>
          </p:nvPr>
        </p:nvSpPr>
        <p:spPr>
          <a:xfrm>
            <a:off x="0" y="6400800"/>
            <a:ext cx="1905000" cy="457200"/>
          </a:xfrm>
        </p:spPr>
        <p:txBody>
          <a:bodyPr/>
          <a:lstStyle/>
          <a:p>
            <a:r>
              <a:rPr lang="en-US" dirty="0" smtClean="0">
                <a:solidFill>
                  <a:srgbClr val="FF3300"/>
                </a:solidFill>
              </a:rPr>
              <a:t>Slide-29</a:t>
            </a:r>
            <a:endParaRPr lang="en-US" dirty="0">
              <a:solidFill>
                <a:srgbClr val="FF3300"/>
              </a:solidFill>
            </a:endParaRPr>
          </a:p>
        </p:txBody>
      </p:sp>
    </p:spTree>
    <p:extLst>
      <p:ext uri="{BB962C8B-B14F-4D97-AF65-F5344CB8AC3E}">
        <p14:creationId xmlns:p14="http://schemas.microsoft.com/office/powerpoint/2010/main" val="108995194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What is Digital Signature?</a:t>
            </a:r>
          </a:p>
        </p:txBody>
      </p:sp>
      <p:sp>
        <p:nvSpPr>
          <p:cNvPr id="6148" name="Rectangle 21"/>
          <p:cNvSpPr>
            <a:spLocks noChangeArrowheads="1"/>
          </p:cNvSpPr>
          <p:nvPr/>
        </p:nvSpPr>
        <p:spPr bwMode="auto">
          <a:xfrm>
            <a:off x="0" y="609600"/>
            <a:ext cx="8763000" cy="617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914400" algn="l"/>
              </a:tabLst>
              <a:defRPr b="1" i="1">
                <a:solidFill>
                  <a:schemeClr val="tx1"/>
                </a:solidFill>
                <a:latin typeface="Times New Roman" panose="02020603050405020304" pitchFamily="18" charset="0"/>
              </a:defRPr>
            </a:lvl1pPr>
            <a:lvl2pPr marL="693738" indent="-457200">
              <a:tabLst>
                <a:tab pos="914400" algn="l"/>
              </a:tabLst>
              <a:defRPr b="1" i="1">
                <a:solidFill>
                  <a:schemeClr val="tx1"/>
                </a:solidFill>
                <a:latin typeface="Times New Roman" panose="02020603050405020304" pitchFamily="18" charset="0"/>
              </a:defRPr>
            </a:lvl2pPr>
            <a:lvl3pPr marL="1143000" indent="-228600">
              <a:tabLst>
                <a:tab pos="914400" algn="l"/>
              </a:tabLst>
              <a:defRPr b="1" i="1">
                <a:solidFill>
                  <a:schemeClr val="tx1"/>
                </a:solidFill>
                <a:latin typeface="Times New Roman" panose="02020603050405020304" pitchFamily="18" charset="0"/>
              </a:defRPr>
            </a:lvl3pPr>
            <a:lvl4pPr marL="1600200" indent="-228600">
              <a:tabLst>
                <a:tab pos="914400" algn="l"/>
              </a:tabLst>
              <a:defRPr b="1" i="1">
                <a:solidFill>
                  <a:schemeClr val="tx1"/>
                </a:solidFill>
                <a:latin typeface="Times New Roman" panose="02020603050405020304" pitchFamily="18" charset="0"/>
              </a:defRPr>
            </a:lvl4pPr>
            <a:lvl5pPr marL="2057400" indent="-228600">
              <a:tabLst>
                <a:tab pos="914400" algn="l"/>
              </a:tabLst>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l"/>
              </a:tabLst>
              <a:defRPr b="1" i="1">
                <a:solidFill>
                  <a:schemeClr val="tx1"/>
                </a:solidFill>
                <a:latin typeface="Times New Roman" panose="02020603050405020304" pitchFamily="18" charset="0"/>
              </a:defRPr>
            </a:lvl9pPr>
          </a:lstStyle>
          <a:p>
            <a:pPr lvl="1" algn="just">
              <a:lnSpc>
                <a:spcPct val="90000"/>
              </a:lnSpc>
              <a:spcBef>
                <a:spcPts val="400"/>
              </a:spcBef>
              <a:spcAft>
                <a:spcPts val="400"/>
              </a:spcAft>
              <a:buFont typeface="Wingdings" panose="05000000000000000000" pitchFamily="2" charset="2"/>
              <a:buChar char="Ø"/>
              <a:defRPr/>
            </a:pPr>
            <a:r>
              <a:rPr lang="en-US" sz="2200" b="0" i="0" dirty="0" smtClean="0">
                <a:latin typeface="Verdana" panose="020B0604030504040204" pitchFamily="34" charset="0"/>
                <a:ea typeface="Verdana" panose="020B0604030504040204" pitchFamily="34" charset="0"/>
                <a:cs typeface="Verdana" panose="020B0604030504040204" pitchFamily="34" charset="0"/>
              </a:rPr>
              <a:t>Digital signature is a </a:t>
            </a:r>
            <a:r>
              <a:rPr lang="en-US" sz="2200" b="0" i="0" dirty="0" smtClean="0">
                <a:ln>
                  <a:solidFill>
                    <a:srgbClr val="00B0F0"/>
                  </a:solidFill>
                </a:ln>
                <a:latin typeface="Verdana" panose="020B0604030504040204" pitchFamily="34" charset="0"/>
                <a:ea typeface="Verdana" panose="020B0604030504040204" pitchFamily="34" charset="0"/>
                <a:cs typeface="Verdana" panose="020B0604030504040204" pitchFamily="34" charset="0"/>
              </a:rPr>
              <a:t>digital code </a:t>
            </a:r>
            <a:r>
              <a:rPr lang="en-US" sz="2200" b="0" i="0" dirty="0" smtClean="0">
                <a:latin typeface="Verdana" panose="020B0604030504040204" pitchFamily="34" charset="0"/>
                <a:ea typeface="Verdana" panose="020B0604030504040204" pitchFamily="34" charset="0"/>
                <a:cs typeface="Verdana" panose="020B0604030504040204" pitchFamily="34" charset="0"/>
              </a:rPr>
              <a:t>that can be attached to an electronically transmitted message </a:t>
            </a:r>
            <a:r>
              <a:rPr lang="en-US" sz="2200" b="0" i="0" dirty="0" smtClean="0">
                <a:ln>
                  <a:solidFill>
                    <a:srgbClr val="FF3300"/>
                  </a:solidFill>
                </a:ln>
                <a:latin typeface="Verdana" panose="020B0604030504040204" pitchFamily="34" charset="0"/>
                <a:ea typeface="Verdana" panose="020B0604030504040204" pitchFamily="34" charset="0"/>
                <a:cs typeface="Verdana" panose="020B0604030504040204" pitchFamily="34" charset="0"/>
              </a:rPr>
              <a:t>that uniquely identifies the sender</a:t>
            </a:r>
            <a:r>
              <a:rPr lang="en-US" sz="2200" b="0" i="0" dirty="0" smtClean="0">
                <a:latin typeface="Verdana" panose="020B0604030504040204" pitchFamily="34" charset="0"/>
                <a:ea typeface="Verdana" panose="020B0604030504040204" pitchFamily="34" charset="0"/>
                <a:cs typeface="Verdana" panose="020B0604030504040204" pitchFamily="34" charset="0"/>
              </a:rPr>
              <a:t> and </a:t>
            </a:r>
            <a:r>
              <a:rPr lang="en-US" sz="2200" b="0" i="0" dirty="0" smtClean="0">
                <a:ln>
                  <a:solidFill>
                    <a:srgbClr val="0000FF"/>
                  </a:solidFill>
                </a:ln>
                <a:latin typeface="Verdana" panose="020B0604030504040204" pitchFamily="34" charset="0"/>
                <a:ea typeface="Verdana" panose="020B0604030504040204" pitchFamily="34" charset="0"/>
                <a:cs typeface="Verdana" panose="020B0604030504040204" pitchFamily="34" charset="0"/>
              </a:rPr>
              <a:t>provides the integrity of the message</a:t>
            </a:r>
            <a:r>
              <a:rPr lang="en-US" sz="2200" b="0" i="0" dirty="0" smtClean="0">
                <a:latin typeface="Verdana" panose="020B0604030504040204" pitchFamily="34" charset="0"/>
                <a:ea typeface="Verdana" panose="020B0604030504040204" pitchFamily="34" charset="0"/>
                <a:cs typeface="Verdana" panose="020B0604030504040204" pitchFamily="34" charset="0"/>
              </a:rPr>
              <a:t>. </a:t>
            </a:r>
          </a:p>
          <a:p>
            <a:pPr marL="1257300" lvl="1" algn="just">
              <a:lnSpc>
                <a:spcPct val="90000"/>
              </a:lnSpc>
              <a:spcBef>
                <a:spcPts val="400"/>
              </a:spcBef>
              <a:spcAft>
                <a:spcPts val="400"/>
              </a:spcAft>
              <a:buFont typeface="Wingdings" panose="05000000000000000000" pitchFamily="2" charset="2"/>
              <a:buChar char="v"/>
              <a:defRPr/>
            </a:pPr>
            <a:r>
              <a:rPr lang="en-US" sz="1700" b="0" i="0" dirty="0" smtClean="0">
                <a:latin typeface="Verdana" panose="020B0604030504040204" pitchFamily="34" charset="0"/>
                <a:ea typeface="Verdana" panose="020B0604030504040204" pitchFamily="34" charset="0"/>
                <a:cs typeface="Verdana" panose="020B0604030504040204" pitchFamily="34" charset="0"/>
              </a:rPr>
              <a:t>It was first proposed in 1976 by Whitfield </a:t>
            </a:r>
            <a:r>
              <a:rPr lang="en-US" sz="1700" b="0" i="0" dirty="0" err="1" smtClean="0">
                <a:latin typeface="Verdana" panose="020B0604030504040204" pitchFamily="34" charset="0"/>
                <a:ea typeface="Verdana" panose="020B0604030504040204" pitchFamily="34" charset="0"/>
                <a:cs typeface="Verdana" panose="020B0604030504040204" pitchFamily="34" charset="0"/>
              </a:rPr>
              <a:t>Diffie</a:t>
            </a:r>
            <a:r>
              <a:rPr lang="en-US" sz="1700" b="0" i="0" dirty="0" smtClean="0">
                <a:latin typeface="Verdana" panose="020B0604030504040204" pitchFamily="34" charset="0"/>
                <a:ea typeface="Verdana" panose="020B0604030504040204" pitchFamily="34" charset="0"/>
                <a:cs typeface="Verdana" panose="020B0604030504040204" pitchFamily="34" charset="0"/>
              </a:rPr>
              <a:t> of Stanford University.</a:t>
            </a:r>
          </a:p>
          <a:p>
            <a:pPr lvl="1" algn="just">
              <a:lnSpc>
                <a:spcPct val="90000"/>
              </a:lnSpc>
              <a:spcBef>
                <a:spcPts val="400"/>
              </a:spcBef>
              <a:spcAft>
                <a:spcPts val="400"/>
              </a:spcAft>
              <a:buFont typeface="Wingdings" panose="05000000000000000000" pitchFamily="2" charset="2"/>
              <a:buChar char="Ø"/>
              <a:defRPr/>
            </a:pPr>
            <a:r>
              <a:rPr lang="en-US" sz="2200" b="0" i="0" dirty="0" smtClean="0">
                <a:latin typeface="Verdana" panose="020B0604030504040204" pitchFamily="34" charset="0"/>
                <a:ea typeface="Verdana" panose="020B0604030504040204" pitchFamily="34" charset="0"/>
                <a:cs typeface="Verdana" panose="020B0604030504040204" pitchFamily="34" charset="0"/>
              </a:rPr>
              <a:t>Typically the signature is formed by taking the hash of the message (called message digest) and encrypting the digest with the creator’s private key. </a:t>
            </a:r>
          </a:p>
          <a:p>
            <a:pPr marL="1257300" lvl="1" algn="just">
              <a:lnSpc>
                <a:spcPct val="90000"/>
              </a:lnSpc>
              <a:spcBef>
                <a:spcPts val="400"/>
              </a:spcBef>
              <a:spcAft>
                <a:spcPts val="400"/>
              </a:spcAft>
              <a:buFont typeface="Wingdings" panose="05000000000000000000" pitchFamily="2" charset="2"/>
              <a:buChar char="v"/>
              <a:defRPr/>
            </a:pPr>
            <a:r>
              <a:rPr lang="en-US" sz="1700" b="0" i="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The encrypted message digest is known as a digital signature.</a:t>
            </a:r>
          </a:p>
          <a:p>
            <a:pPr marL="1257300" lvl="1" algn="just">
              <a:lnSpc>
                <a:spcPct val="90000"/>
              </a:lnSpc>
              <a:spcBef>
                <a:spcPts val="400"/>
              </a:spcBef>
              <a:spcAft>
                <a:spcPts val="400"/>
              </a:spcAft>
              <a:buFont typeface="Wingdings" panose="05000000000000000000" pitchFamily="2" charset="2"/>
              <a:buChar char="v"/>
              <a:defRPr/>
            </a:pPr>
            <a:r>
              <a:rPr lang="en-US" sz="1700" b="0" i="0" dirty="0" smtClean="0">
                <a:solidFill>
                  <a:srgbClr val="FF0000"/>
                </a:solidFill>
                <a:latin typeface="Verdana" pitchFamily="34" charset="0"/>
                <a:ea typeface="Verdana" pitchFamily="34" charset="0"/>
                <a:cs typeface="Verdana" pitchFamily="34" charset="0"/>
              </a:rPr>
              <a:t>The signature is then added at the end of each message that is to be sent to the recipient. </a:t>
            </a:r>
          </a:p>
          <a:p>
            <a:pPr marL="1257300" lvl="1" algn="just">
              <a:lnSpc>
                <a:spcPct val="90000"/>
              </a:lnSpc>
              <a:spcBef>
                <a:spcPts val="400"/>
              </a:spcBef>
              <a:spcAft>
                <a:spcPts val="400"/>
              </a:spcAft>
              <a:buFont typeface="Wingdings" panose="05000000000000000000" pitchFamily="2" charset="2"/>
              <a:buChar char="v"/>
              <a:defRPr/>
            </a:pPr>
            <a:r>
              <a:rPr lang="en-US" sz="1700" b="0" i="0" dirty="0" smtClean="0">
                <a:solidFill>
                  <a:srgbClr val="0000FF"/>
                </a:solidFill>
                <a:latin typeface="Verdana" pitchFamily="34" charset="0"/>
                <a:ea typeface="Verdana" pitchFamily="34" charset="0"/>
                <a:cs typeface="Verdana" pitchFamily="34" charset="0"/>
              </a:rPr>
              <a:t>The recipient decrypts the signature using </a:t>
            </a:r>
            <a:r>
              <a:rPr lang="en-SG" sz="1700" b="0" i="0" dirty="0" smtClean="0">
                <a:solidFill>
                  <a:srgbClr val="0000FF"/>
                </a:solidFill>
                <a:latin typeface="Verdana" pitchFamily="34" charset="0"/>
                <a:ea typeface="Verdana" pitchFamily="34" charset="0"/>
                <a:cs typeface="Verdana" pitchFamily="34" charset="0"/>
              </a:rPr>
              <a:t>sender’s </a:t>
            </a:r>
            <a:r>
              <a:rPr lang="en-US" sz="1700" b="0" i="0" dirty="0" smtClean="0">
                <a:solidFill>
                  <a:srgbClr val="0000FF"/>
                </a:solidFill>
                <a:latin typeface="Verdana" pitchFamily="34" charset="0"/>
                <a:ea typeface="Verdana" pitchFamily="34" charset="0"/>
                <a:cs typeface="Verdana" pitchFamily="34" charset="0"/>
              </a:rPr>
              <a:t>public key and verifies that the message digest is correct and the message has come from the genuine sender. </a:t>
            </a:r>
            <a:r>
              <a:rPr lang="en-US" sz="1700" b="0" i="0" dirty="0" smtClean="0">
                <a:latin typeface="Verdana" pitchFamily="34" charset="0"/>
                <a:ea typeface="Verdana" pitchFamily="34" charset="0"/>
                <a:cs typeface="Verdana" pitchFamily="34" charset="0"/>
              </a:rPr>
              <a:t>If the transmitted message is changed, the digital signature is invalidated.</a:t>
            </a:r>
          </a:p>
          <a:p>
            <a:pPr lvl="1" algn="just">
              <a:lnSpc>
                <a:spcPct val="90000"/>
              </a:lnSpc>
              <a:spcBef>
                <a:spcPts val="400"/>
              </a:spcBef>
              <a:spcAft>
                <a:spcPts val="400"/>
              </a:spcAft>
              <a:buFont typeface="Wingdings" panose="05000000000000000000" pitchFamily="2" charset="2"/>
              <a:buChar char="Ø"/>
              <a:defRPr/>
            </a:pPr>
            <a:r>
              <a:rPr lang="en-US" sz="2200" b="0" i="0" dirty="0" smtClean="0">
                <a:latin typeface="Verdana" panose="020B0604030504040204" pitchFamily="34" charset="0"/>
                <a:ea typeface="Verdana" panose="020B0604030504040204" pitchFamily="34" charset="0"/>
                <a:cs typeface="Verdana" panose="020B0604030504040204" pitchFamily="34" charset="0"/>
              </a:rPr>
              <a:t>Like a written signature on a document, the purpose of a digital signature is to guarantee that the individual sending the message really is who he or she claims to be. </a:t>
            </a:r>
            <a:endParaRPr lang="en-US" sz="1700" b="0" i="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533400"/>
            <a:ext cx="8610600" cy="5586413"/>
          </a:xfrm>
          <a:prstGeom prst="rect">
            <a:avLst/>
          </a:prstGeom>
        </p:spPr>
        <p:txBody>
          <a:bodyPr>
            <a:spAutoFit/>
          </a:bodyPr>
          <a:lstStyle/>
          <a:p>
            <a:pPr marL="228600" indent="-228600" algn="just">
              <a:buFont typeface="Wingdings" pitchFamily="2" charset="2"/>
              <a:buChar char="Ø"/>
              <a:defRPr/>
            </a:pPr>
            <a:r>
              <a:rPr lang="en-US" sz="1800" b="0" i="0" dirty="0">
                <a:latin typeface="Verdana" pitchFamily="34" charset="0"/>
                <a:ea typeface="Verdana" pitchFamily="34" charset="0"/>
                <a:cs typeface="Verdana" pitchFamily="34" charset="0"/>
              </a:rPr>
              <a:t>If we assume that only the receiver and the sender know the identity of the secret key, and if the received code matches the calculated code, then</a:t>
            </a:r>
          </a:p>
          <a:p>
            <a:pPr marL="228600" indent="-228600" algn="just">
              <a:buFont typeface="Wingdings" pitchFamily="2" charset="2"/>
              <a:buChar char="Ø"/>
              <a:defRPr/>
            </a:pPr>
            <a:endParaRPr lang="en-US" sz="1700" b="0" i="0" dirty="0">
              <a:latin typeface="Verdana" pitchFamily="34" charset="0"/>
              <a:ea typeface="Verdana" pitchFamily="34" charset="0"/>
              <a:cs typeface="Verdana" pitchFamily="34" charset="0"/>
            </a:endParaRPr>
          </a:p>
          <a:p>
            <a:pPr marL="342900" indent="-342900" algn="just">
              <a:buFont typeface="+mj-lt"/>
              <a:buAutoNum type="arabicPeriod"/>
              <a:defRPr/>
            </a:pPr>
            <a:r>
              <a:rPr lang="en-US" sz="1800" i="0" dirty="0">
                <a:latin typeface="Verdana" pitchFamily="34" charset="0"/>
                <a:ea typeface="Verdana" pitchFamily="34" charset="0"/>
                <a:cs typeface="Verdana" pitchFamily="34" charset="0"/>
              </a:rPr>
              <a:t>The receiver is assured that the message has not been altered. </a:t>
            </a:r>
          </a:p>
          <a:p>
            <a:pPr marL="1143000" indent="-457200" algn="just">
              <a:buFont typeface="Wingdings" pitchFamily="2" charset="2"/>
              <a:buChar char="v"/>
              <a:defRPr/>
            </a:pPr>
            <a:r>
              <a:rPr lang="en-US" sz="1600" b="0" i="0" dirty="0">
                <a:latin typeface="Verdana" pitchFamily="34" charset="0"/>
                <a:ea typeface="Verdana" pitchFamily="34" charset="0"/>
                <a:cs typeface="Verdana" pitchFamily="34" charset="0"/>
              </a:rPr>
              <a:t>If an attacker alters the message but does not alter the code, then the receiver’s calculation of the code will differ from the received code. </a:t>
            </a:r>
          </a:p>
          <a:p>
            <a:pPr marL="1143000" indent="-457200" algn="just">
              <a:buFont typeface="Wingdings" pitchFamily="2" charset="2"/>
              <a:buChar char="v"/>
              <a:defRPr/>
            </a:pPr>
            <a:r>
              <a:rPr lang="en-US" sz="1600" b="0" i="0" dirty="0">
                <a:latin typeface="Verdana" pitchFamily="34" charset="0"/>
                <a:ea typeface="Verdana" pitchFamily="34" charset="0"/>
                <a:cs typeface="Verdana" pitchFamily="34" charset="0"/>
              </a:rPr>
              <a:t>Because the attacker is assumed not to know the secret key, the attacker cannot alter the code to correspond to the alterations in the message.</a:t>
            </a:r>
          </a:p>
          <a:p>
            <a:pPr marL="342900" indent="-342900" algn="just">
              <a:buFont typeface="+mj-lt"/>
              <a:buAutoNum type="arabicPeriod"/>
              <a:defRPr/>
            </a:pPr>
            <a:endParaRPr lang="en-US" sz="1700" b="0" i="0" dirty="0">
              <a:latin typeface="Verdana" pitchFamily="34" charset="0"/>
              <a:ea typeface="Verdana" pitchFamily="34" charset="0"/>
              <a:cs typeface="Verdana" pitchFamily="34" charset="0"/>
            </a:endParaRPr>
          </a:p>
          <a:p>
            <a:pPr marL="342900" indent="-342900" algn="just">
              <a:buFont typeface="+mj-lt"/>
              <a:buAutoNum type="arabicPeriod" startAt="2"/>
              <a:defRPr/>
            </a:pPr>
            <a:r>
              <a:rPr lang="en-US" sz="1800" i="0" dirty="0">
                <a:latin typeface="Verdana" pitchFamily="34" charset="0"/>
                <a:ea typeface="Verdana" pitchFamily="34" charset="0"/>
                <a:cs typeface="Verdana" pitchFamily="34" charset="0"/>
              </a:rPr>
              <a:t>The receiver is assured that the message is from the alleged sender. </a:t>
            </a:r>
          </a:p>
          <a:p>
            <a:pPr marL="1143000" indent="-457200" algn="just">
              <a:buFont typeface="Wingdings" pitchFamily="2" charset="2"/>
              <a:buChar char="v"/>
              <a:defRPr/>
            </a:pPr>
            <a:r>
              <a:rPr lang="en-US" sz="1600" b="0" i="0" dirty="0">
                <a:latin typeface="Verdana" pitchFamily="34" charset="0"/>
                <a:ea typeface="Verdana" pitchFamily="34" charset="0"/>
                <a:cs typeface="Verdana" pitchFamily="34" charset="0"/>
              </a:rPr>
              <a:t>Because no one else knows the secret key, no one else could prepare a message with a proper code.</a:t>
            </a:r>
          </a:p>
          <a:p>
            <a:pPr marL="342900" indent="-342900" algn="just">
              <a:buFont typeface="+mj-lt"/>
              <a:buAutoNum type="arabicPeriod"/>
              <a:defRPr/>
            </a:pPr>
            <a:endParaRPr lang="en-US" sz="1700" b="0" i="0" dirty="0">
              <a:latin typeface="Verdana" pitchFamily="34" charset="0"/>
              <a:ea typeface="Verdana" pitchFamily="34" charset="0"/>
              <a:cs typeface="Verdana" pitchFamily="34" charset="0"/>
            </a:endParaRPr>
          </a:p>
          <a:p>
            <a:pPr marL="342900" indent="-342900" algn="just">
              <a:buFont typeface="+mj-lt"/>
              <a:buAutoNum type="arabicPeriod" startAt="3"/>
              <a:defRPr/>
            </a:pPr>
            <a:r>
              <a:rPr lang="en-US" sz="1700" i="0" dirty="0">
                <a:latin typeface="Verdana" pitchFamily="34" charset="0"/>
                <a:ea typeface="Verdana" pitchFamily="34" charset="0"/>
                <a:cs typeface="Verdana" pitchFamily="34" charset="0"/>
              </a:rPr>
              <a:t>If the message includes a sequence number (such as is used with X.25, HDLC, and TCP), then the receiver can be assured of the proper sequence, because an attacker cannot successfully alter the sequence number.</a:t>
            </a:r>
          </a:p>
        </p:txBody>
      </p:sp>
      <p:sp>
        <p:nvSpPr>
          <p:cNvPr id="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dirty="0">
                <a:latin typeface="Verdana" pitchFamily="34" charset="0"/>
                <a:ea typeface="Verdana" pitchFamily="34" charset="0"/>
                <a:cs typeface="Verdana" pitchFamily="34" charset="0"/>
              </a:rPr>
              <a:t>Message Authentication Code (MAC</a:t>
            </a:r>
            <a:r>
              <a:rPr lang="en-US" altLang="en-US" sz="2400" i="0" dirty="0" smtClean="0">
                <a:latin typeface="Verdana" pitchFamily="34" charset="0"/>
                <a:ea typeface="Verdana" pitchFamily="34" charset="0"/>
                <a:cs typeface="Verdana" pitchFamily="34" charset="0"/>
              </a:rPr>
              <a:t>) Vs. Hash Code</a:t>
            </a:r>
            <a:endParaRPr lang="en-US" altLang="en-US" sz="2400" i="0" dirty="0">
              <a:latin typeface="Verdana" pitchFamily="34" charset="0"/>
              <a:ea typeface="Verdana" pitchFamily="34" charset="0"/>
              <a:cs typeface="Verdana" pitchFamily="34" charset="0"/>
            </a:endParaRPr>
          </a:p>
        </p:txBody>
      </p:sp>
      <p:sp>
        <p:nvSpPr>
          <p:cNvPr id="6" name="Slide Number Placeholder 1"/>
          <p:cNvSpPr>
            <a:spLocks noGrp="1"/>
          </p:cNvSpPr>
          <p:nvPr>
            <p:ph type="sldNum" sz="quarter" idx="10"/>
          </p:nvPr>
        </p:nvSpPr>
        <p:spPr>
          <a:xfrm>
            <a:off x="0" y="6400800"/>
            <a:ext cx="1905000" cy="457200"/>
          </a:xfrm>
        </p:spPr>
        <p:txBody>
          <a:bodyPr/>
          <a:lstStyle/>
          <a:p>
            <a:r>
              <a:rPr lang="en-US" dirty="0" smtClean="0">
                <a:solidFill>
                  <a:srgbClr val="FF3300"/>
                </a:solidFill>
              </a:rPr>
              <a:t>Slide-30</a:t>
            </a:r>
            <a:endParaRPr lang="en-US" dirty="0">
              <a:solidFill>
                <a:srgbClr val="FF3300"/>
              </a:solidFill>
            </a:endParaRPr>
          </a:p>
        </p:txBody>
      </p:sp>
    </p:spTree>
    <p:extLst>
      <p:ext uri="{BB962C8B-B14F-4D97-AF65-F5344CB8AC3E}">
        <p14:creationId xmlns:p14="http://schemas.microsoft.com/office/powerpoint/2010/main" val="2769288391"/>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7"/>
          <p:cNvSpPr>
            <a:spLocks noChangeArrowheads="1"/>
          </p:cNvSpPr>
          <p:nvPr/>
        </p:nvSpPr>
        <p:spPr bwMode="auto">
          <a:xfrm>
            <a:off x="228600" y="693738"/>
            <a:ext cx="8610600"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gn="just">
              <a:spcBef>
                <a:spcPts val="600"/>
              </a:spcBef>
              <a:spcAft>
                <a:spcPts val="600"/>
              </a:spcAft>
              <a:buFont typeface="Wingdings" pitchFamily="2" charset="2"/>
              <a:buChar char="Ø"/>
            </a:pPr>
            <a:r>
              <a:rPr lang="en-US" sz="1800" b="0" i="0" dirty="0">
                <a:latin typeface="Verdana" pitchFamily="34" charset="0"/>
                <a:ea typeface="Verdana" pitchFamily="34" charset="0"/>
                <a:cs typeface="Verdana" pitchFamily="34" charset="0"/>
              </a:rPr>
              <a:t>An </a:t>
            </a:r>
            <a:r>
              <a:rPr lang="en-US" sz="1800" b="0" i="0" dirty="0">
                <a:solidFill>
                  <a:srgbClr val="FF0000"/>
                </a:solidFill>
                <a:latin typeface="Verdana" pitchFamily="34" charset="0"/>
                <a:ea typeface="Verdana" pitchFamily="34" charset="0"/>
                <a:cs typeface="Verdana" pitchFamily="34" charset="0"/>
              </a:rPr>
              <a:t>alternative to the message authentication code </a:t>
            </a:r>
            <a:r>
              <a:rPr lang="en-US" sz="1800" b="0" i="0" dirty="0">
                <a:solidFill>
                  <a:srgbClr val="0000FF"/>
                </a:solidFill>
                <a:latin typeface="Verdana" pitchFamily="34" charset="0"/>
                <a:ea typeface="Verdana" pitchFamily="34" charset="0"/>
                <a:cs typeface="Verdana" pitchFamily="34" charset="0"/>
              </a:rPr>
              <a:t>is</a:t>
            </a:r>
            <a:r>
              <a:rPr lang="en-US" sz="1800" b="0" i="0" dirty="0">
                <a:latin typeface="Verdana" pitchFamily="34" charset="0"/>
                <a:ea typeface="Verdana" pitchFamily="34" charset="0"/>
                <a:cs typeface="Verdana" pitchFamily="34" charset="0"/>
              </a:rPr>
              <a:t> the </a:t>
            </a:r>
            <a:r>
              <a:rPr lang="en-US" sz="1800" b="0" i="0" dirty="0">
                <a:solidFill>
                  <a:srgbClr val="C00000"/>
                </a:solidFill>
                <a:latin typeface="Verdana" pitchFamily="34" charset="0"/>
                <a:ea typeface="Verdana" pitchFamily="34" charset="0"/>
                <a:cs typeface="Verdana" pitchFamily="34" charset="0"/>
              </a:rPr>
              <a:t>one-way hash function</a:t>
            </a:r>
            <a:r>
              <a:rPr lang="en-US" sz="1800" b="0" i="0" dirty="0">
                <a:latin typeface="Verdana" pitchFamily="34" charset="0"/>
                <a:ea typeface="Verdana" pitchFamily="34" charset="0"/>
                <a:cs typeface="Verdana" pitchFamily="34" charset="0"/>
              </a:rPr>
              <a:t>. </a:t>
            </a:r>
          </a:p>
          <a:p>
            <a:pPr marL="228600" indent="-228600" algn="just">
              <a:spcBef>
                <a:spcPts val="600"/>
              </a:spcBef>
              <a:spcAft>
                <a:spcPts val="600"/>
              </a:spcAft>
              <a:buFont typeface="Wingdings" pitchFamily="2" charset="2"/>
              <a:buChar char="Ø"/>
            </a:pPr>
            <a:r>
              <a:rPr lang="en-US" sz="1800" b="0" i="0" dirty="0">
                <a:latin typeface="Verdana" pitchFamily="34" charset="0"/>
                <a:ea typeface="Verdana" pitchFamily="34" charset="0"/>
                <a:cs typeface="Verdana" pitchFamily="34" charset="0"/>
              </a:rPr>
              <a:t>A hash function accepts a variable-size message M as input and produces a fixed-size message digest H(M) as output. The </a:t>
            </a:r>
            <a:r>
              <a:rPr lang="en-US" sz="1800" b="0" i="0" dirty="0">
                <a:solidFill>
                  <a:srgbClr val="0000FF"/>
                </a:solidFill>
                <a:latin typeface="Verdana" pitchFamily="34" charset="0"/>
                <a:ea typeface="Verdana" pitchFamily="34" charset="0"/>
                <a:cs typeface="Verdana" pitchFamily="34" charset="0"/>
              </a:rPr>
              <a:t>purpose of a hash function is </a:t>
            </a:r>
            <a:r>
              <a:rPr lang="en-US" sz="1800" b="0" i="0" dirty="0">
                <a:latin typeface="Verdana" pitchFamily="34" charset="0"/>
                <a:ea typeface="Verdana" pitchFamily="34" charset="0"/>
                <a:cs typeface="Verdana" pitchFamily="34" charset="0"/>
              </a:rPr>
              <a:t>to produce a “fingerprint” of a file, message, or other block of data. </a:t>
            </a:r>
          </a:p>
          <a:p>
            <a:pPr marL="228600" indent="-228600" algn="just">
              <a:spcBef>
                <a:spcPts val="600"/>
              </a:spcBef>
              <a:spcAft>
                <a:spcPts val="600"/>
              </a:spcAft>
              <a:buFont typeface="Wingdings" pitchFamily="2" charset="2"/>
              <a:buChar char="Ø"/>
            </a:pPr>
            <a:r>
              <a:rPr lang="en-US" sz="1800" b="0" i="0" dirty="0">
                <a:latin typeface="Verdana" pitchFamily="34" charset="0"/>
                <a:ea typeface="Verdana" pitchFamily="34" charset="0"/>
                <a:cs typeface="Verdana" pitchFamily="34" charset="0"/>
              </a:rPr>
              <a:t>Typically, the message is padded out to an integer multiple of some fixed length (e.g., 1024 bits) and the padding includes the value of the length of the original message in bits.</a:t>
            </a:r>
          </a:p>
          <a:p>
            <a:pPr marL="228600" indent="-228600" algn="just">
              <a:spcBef>
                <a:spcPts val="600"/>
              </a:spcBef>
              <a:spcAft>
                <a:spcPts val="600"/>
              </a:spcAft>
              <a:buFont typeface="Wingdings" pitchFamily="2" charset="2"/>
              <a:buChar char="Ø"/>
            </a:pPr>
            <a:r>
              <a:rPr lang="en-US" sz="1800" b="0" i="0" dirty="0">
                <a:latin typeface="Verdana" pitchFamily="34" charset="0"/>
                <a:ea typeface="Verdana" pitchFamily="34" charset="0"/>
                <a:cs typeface="Verdana" pitchFamily="34" charset="0"/>
              </a:rPr>
              <a:t>Unlike the MAC, a </a:t>
            </a:r>
            <a:r>
              <a:rPr lang="en-US" sz="1800" b="0" i="0" dirty="0">
                <a:ln>
                  <a:solidFill>
                    <a:srgbClr val="FF00FF"/>
                  </a:solidFill>
                </a:ln>
                <a:latin typeface="Verdana" pitchFamily="34" charset="0"/>
                <a:ea typeface="Verdana" pitchFamily="34" charset="0"/>
                <a:cs typeface="Verdana" pitchFamily="34" charset="0"/>
              </a:rPr>
              <a:t>hash function does not take a secret key as input</a:t>
            </a:r>
            <a:r>
              <a:rPr lang="en-US" sz="1800" b="0" i="0" dirty="0">
                <a:latin typeface="Verdana" pitchFamily="34" charset="0"/>
                <a:ea typeface="Verdana" pitchFamily="34" charset="0"/>
                <a:cs typeface="Verdana" pitchFamily="34" charset="0"/>
              </a:rPr>
              <a:t>. To authenticate a message, the message digest is sent with the message in such a way that the message digest is authentic. </a:t>
            </a:r>
          </a:p>
        </p:txBody>
      </p:sp>
      <p:sp>
        <p:nvSpPr>
          <p:cNvPr id="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dirty="0">
                <a:latin typeface="Verdana" pitchFamily="34" charset="0"/>
                <a:ea typeface="Verdana" pitchFamily="34" charset="0"/>
                <a:cs typeface="Verdana" pitchFamily="34" charset="0"/>
              </a:rPr>
              <a:t>Message Authentication Code (MAC</a:t>
            </a:r>
            <a:r>
              <a:rPr lang="en-US" altLang="en-US" sz="2400" i="0" dirty="0" smtClean="0">
                <a:latin typeface="Verdana" pitchFamily="34" charset="0"/>
                <a:ea typeface="Verdana" pitchFamily="34" charset="0"/>
                <a:cs typeface="Verdana" pitchFamily="34" charset="0"/>
              </a:rPr>
              <a:t>) Vs. Hash Code</a:t>
            </a:r>
            <a:endParaRPr lang="en-US" altLang="en-US" sz="2400" i="0" dirty="0">
              <a:latin typeface="Verdana" pitchFamily="34" charset="0"/>
              <a:ea typeface="Verdana" pitchFamily="34" charset="0"/>
              <a:cs typeface="Verdana" pitchFamily="34" charset="0"/>
            </a:endParaRPr>
          </a:p>
        </p:txBody>
      </p:sp>
      <p:sp>
        <p:nvSpPr>
          <p:cNvPr id="6" name="Slide Number Placeholder 1"/>
          <p:cNvSpPr>
            <a:spLocks noGrp="1"/>
          </p:cNvSpPr>
          <p:nvPr>
            <p:ph type="sldNum" sz="quarter" idx="10"/>
          </p:nvPr>
        </p:nvSpPr>
        <p:spPr>
          <a:xfrm>
            <a:off x="0" y="6400800"/>
            <a:ext cx="1905000" cy="457200"/>
          </a:xfrm>
        </p:spPr>
        <p:txBody>
          <a:bodyPr/>
          <a:lstStyle/>
          <a:p>
            <a:r>
              <a:rPr lang="en-US" dirty="0" smtClean="0">
                <a:solidFill>
                  <a:srgbClr val="FF0000"/>
                </a:solidFill>
              </a:rPr>
              <a:t>Slide-31</a:t>
            </a:r>
            <a:endParaRPr lang="en-US" dirty="0">
              <a:solidFill>
                <a:srgbClr val="FF0000"/>
              </a:solidFill>
            </a:endParaRPr>
          </a:p>
        </p:txBody>
      </p:sp>
    </p:spTree>
    <p:extLst>
      <p:ext uri="{BB962C8B-B14F-4D97-AF65-F5344CB8AC3E}">
        <p14:creationId xmlns:p14="http://schemas.microsoft.com/office/powerpoint/2010/main" val="3517829331"/>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533400"/>
            <a:ext cx="4800600" cy="4616450"/>
          </a:xfrm>
          <a:prstGeom prst="rect">
            <a:avLst/>
          </a:prstGeom>
        </p:spPr>
        <p:txBody>
          <a:bodyPr>
            <a:spAutoFit/>
          </a:bodyPr>
          <a:lstStyle/>
          <a:p>
            <a:pPr marL="228600" indent="-228600" algn="just">
              <a:spcBef>
                <a:spcPts val="600"/>
              </a:spcBef>
              <a:spcAft>
                <a:spcPts val="600"/>
              </a:spcAft>
              <a:buFont typeface="Wingdings" pitchFamily="2" charset="2"/>
              <a:buChar char="Ø"/>
              <a:defRPr/>
            </a:pPr>
            <a:r>
              <a:rPr lang="en-US" sz="1800" b="0" i="0" dirty="0">
                <a:latin typeface="Verdana" pitchFamily="34" charset="0"/>
                <a:ea typeface="Verdana" pitchFamily="34" charset="0"/>
                <a:cs typeface="Verdana" pitchFamily="34" charset="0"/>
              </a:rPr>
              <a:t>Figure below illustrates three ways in which the message can be authenticated using a hash code. </a:t>
            </a:r>
          </a:p>
          <a:p>
            <a:pPr marL="457200" indent="-228600" algn="just">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The message digest can be encrypted using symmetric key encryption (part a); if it is assumed that only the sender and receiver share the encryption key, then authenticity is assured. </a:t>
            </a:r>
          </a:p>
          <a:p>
            <a:pPr marL="457200" indent="-228600" algn="just">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The message digest can also be encrypted using public-key encryption (part b);</a:t>
            </a:r>
          </a:p>
          <a:p>
            <a:pPr marL="457200" indent="-228600" algn="just">
              <a:spcBef>
                <a:spcPts val="600"/>
              </a:spcBef>
              <a:spcAft>
                <a:spcPts val="600"/>
              </a:spcAft>
              <a:buFont typeface="Wingdings" pitchFamily="2" charset="2"/>
              <a:buChar char="q"/>
              <a:defRPr/>
            </a:pPr>
            <a:r>
              <a:rPr lang="en-US" sz="1500" b="0" i="0" dirty="0">
                <a:latin typeface="Verdana" pitchFamily="34" charset="0"/>
                <a:ea typeface="Verdana" pitchFamily="34" charset="0"/>
                <a:cs typeface="Verdana" pitchFamily="34" charset="0"/>
              </a:rPr>
              <a:t>Part c illustrate a technique, known as a </a:t>
            </a:r>
            <a:r>
              <a:rPr lang="en-US" sz="1500" i="0" dirty="0">
                <a:solidFill>
                  <a:srgbClr val="0000FF"/>
                </a:solidFill>
                <a:latin typeface="Verdana" pitchFamily="34" charset="0"/>
                <a:ea typeface="Verdana" pitchFamily="34" charset="0"/>
                <a:cs typeface="Verdana" pitchFamily="34" charset="0"/>
              </a:rPr>
              <a:t>keyed hash MAC </a:t>
            </a:r>
            <a:r>
              <a:rPr lang="en-US" sz="1500" b="0" i="0" dirty="0">
                <a:latin typeface="Verdana" pitchFamily="34" charset="0"/>
                <a:ea typeface="Verdana" pitchFamily="34" charset="0"/>
                <a:cs typeface="Verdana" pitchFamily="34" charset="0"/>
              </a:rPr>
              <a:t>where authentication is done without using encryption. It assumes that two communicating parties, say A and B, share a common secret key K which is  incorporated into the process of generating a hash code.</a:t>
            </a:r>
          </a:p>
        </p:txBody>
      </p:sp>
      <p:pic>
        <p:nvPicPr>
          <p:cNvPr id="18436" name="Picture 3" descr="f6.pdf"/>
          <p:cNvPicPr>
            <a:picLocks noChangeAspect="1"/>
          </p:cNvPicPr>
          <p:nvPr/>
        </p:nvPicPr>
        <p:blipFill>
          <a:blip r:embed="rId3">
            <a:extLst>
              <a:ext uri="{28A0092B-C50C-407E-A947-70E740481C1C}">
                <a14:useLocalDpi xmlns:a14="http://schemas.microsoft.com/office/drawing/2010/main" val="0"/>
              </a:ext>
            </a:extLst>
          </a:blip>
          <a:srcRect l="5882" t="2727" r="11765" b="10909"/>
          <a:stretch>
            <a:fillRect/>
          </a:stretch>
        </p:blipFill>
        <p:spPr bwMode="auto">
          <a:xfrm>
            <a:off x="5226050" y="533400"/>
            <a:ext cx="3443288" cy="441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437" name="Rectangle 4"/>
          <p:cNvSpPr>
            <a:spLocks noChangeArrowheads="1"/>
          </p:cNvSpPr>
          <p:nvPr/>
        </p:nvSpPr>
        <p:spPr bwMode="auto">
          <a:xfrm>
            <a:off x="228600" y="5130800"/>
            <a:ext cx="8534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228600" algn="just">
              <a:spcBef>
                <a:spcPts val="600"/>
              </a:spcBef>
              <a:spcAft>
                <a:spcPts val="600"/>
              </a:spcAft>
              <a:buFont typeface="Wingdings" pitchFamily="2" charset="2"/>
              <a:buChar char="q"/>
            </a:pPr>
            <a:r>
              <a:rPr lang="en-US" sz="1500" b="0" i="0" dirty="0">
                <a:latin typeface="Verdana" pitchFamily="34" charset="0"/>
                <a:ea typeface="Verdana" pitchFamily="34" charset="0"/>
                <a:cs typeface="Verdana" pitchFamily="34" charset="0"/>
              </a:rPr>
              <a:t>When A has a message to send to B, it calculates the hash function over the concatenation of the secret key and the message: MDM = H(K</a:t>
            </a:r>
            <a:r>
              <a:rPr lang="en-US" sz="1500" b="0" i="0" dirty="0">
                <a:solidFill>
                  <a:srgbClr val="0000FF"/>
                </a:solidFill>
                <a:latin typeface="Verdana" pitchFamily="34" charset="0"/>
                <a:ea typeface="Verdana" pitchFamily="34" charset="0"/>
                <a:cs typeface="Verdana" pitchFamily="34" charset="0"/>
              </a:rPr>
              <a:t>M</a:t>
            </a:r>
            <a:r>
              <a:rPr lang="en-US" sz="1500" b="0" i="0" dirty="0">
                <a:latin typeface="Verdana" pitchFamily="34" charset="0"/>
                <a:ea typeface="Verdana" pitchFamily="34" charset="0"/>
                <a:cs typeface="Verdana" pitchFamily="34" charset="0"/>
              </a:rPr>
              <a:t>K). It then sends [ M</a:t>
            </a:r>
            <a:r>
              <a:rPr lang="en-US" sz="1500" b="0" i="0" dirty="0">
                <a:solidFill>
                  <a:srgbClr val="0000FF"/>
                </a:solidFill>
                <a:latin typeface="Verdana" pitchFamily="34" charset="0"/>
                <a:ea typeface="Verdana" pitchFamily="34" charset="0"/>
                <a:cs typeface="Verdana" pitchFamily="34" charset="0"/>
              </a:rPr>
              <a:t>MDM</a:t>
            </a:r>
            <a:r>
              <a:rPr lang="en-US" sz="1500" b="0" i="0" dirty="0">
                <a:latin typeface="Verdana" pitchFamily="34" charset="0"/>
                <a:ea typeface="Verdana" pitchFamily="34" charset="0"/>
                <a:cs typeface="Verdana" pitchFamily="34" charset="0"/>
              </a:rPr>
              <a:t>] to B. Because B possesses K, it can </a:t>
            </a:r>
            <a:r>
              <a:rPr lang="en-US" sz="1500" b="0" i="0" dirty="0" err="1">
                <a:latin typeface="Verdana" pitchFamily="34" charset="0"/>
                <a:ea typeface="Verdana" pitchFamily="34" charset="0"/>
                <a:cs typeface="Verdana" pitchFamily="34" charset="0"/>
              </a:rPr>
              <a:t>recompute</a:t>
            </a:r>
            <a:r>
              <a:rPr lang="en-US" sz="1500" b="0" i="0" dirty="0">
                <a:latin typeface="Verdana" pitchFamily="34" charset="0"/>
                <a:ea typeface="Verdana" pitchFamily="34" charset="0"/>
                <a:cs typeface="Verdana" pitchFamily="34" charset="0"/>
              </a:rPr>
              <a:t> H(K</a:t>
            </a:r>
            <a:r>
              <a:rPr lang="en-US" sz="1500" b="0" i="0" dirty="0">
                <a:solidFill>
                  <a:srgbClr val="0000FF"/>
                </a:solidFill>
                <a:latin typeface="Verdana" pitchFamily="34" charset="0"/>
                <a:ea typeface="Verdana" pitchFamily="34" charset="0"/>
                <a:cs typeface="Verdana" pitchFamily="34" charset="0"/>
              </a:rPr>
              <a:t>M</a:t>
            </a:r>
            <a:r>
              <a:rPr lang="en-US" sz="1500" b="0" i="0" dirty="0">
                <a:latin typeface="Verdana" pitchFamily="34" charset="0"/>
                <a:ea typeface="Verdana" pitchFamily="34" charset="0"/>
                <a:cs typeface="Verdana" pitchFamily="34" charset="0"/>
              </a:rPr>
              <a:t>K) and verify MDM. Because the secret key itself is not sent, it should not be possible for an attacker to modify an intercepted message. As long as the secret key remains secret, it should not be possible for an attacker to generate a false message.</a:t>
            </a:r>
          </a:p>
        </p:txBody>
      </p:sp>
      <p:sp>
        <p:nvSpPr>
          <p:cNvPr id="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dirty="0">
                <a:latin typeface="Verdana" pitchFamily="34" charset="0"/>
                <a:ea typeface="Verdana" pitchFamily="34" charset="0"/>
                <a:cs typeface="Verdana" pitchFamily="34" charset="0"/>
              </a:rPr>
              <a:t>Message Authentication Code (MAC</a:t>
            </a:r>
            <a:r>
              <a:rPr lang="en-US" altLang="en-US" sz="2400" i="0" dirty="0" smtClean="0">
                <a:latin typeface="Verdana" pitchFamily="34" charset="0"/>
                <a:ea typeface="Verdana" pitchFamily="34" charset="0"/>
                <a:cs typeface="Verdana" pitchFamily="34" charset="0"/>
              </a:rPr>
              <a:t>) Vs. Hash Code</a:t>
            </a:r>
            <a:endParaRPr lang="en-US" altLang="en-US" sz="2400" i="0" dirty="0">
              <a:latin typeface="Verdana" pitchFamily="34" charset="0"/>
              <a:ea typeface="Verdana" pitchFamily="34" charset="0"/>
              <a:cs typeface="Verdana" pitchFamily="34" charset="0"/>
            </a:endParaRPr>
          </a:p>
        </p:txBody>
      </p:sp>
      <p:sp>
        <p:nvSpPr>
          <p:cNvPr id="9" name="Slide Number Placeholder 1"/>
          <p:cNvSpPr>
            <a:spLocks noGrp="1"/>
          </p:cNvSpPr>
          <p:nvPr>
            <p:ph type="sldNum" sz="quarter" idx="10"/>
          </p:nvPr>
        </p:nvSpPr>
        <p:spPr>
          <a:xfrm>
            <a:off x="0" y="6400800"/>
            <a:ext cx="1905000" cy="457200"/>
          </a:xfrm>
        </p:spPr>
        <p:txBody>
          <a:bodyPr/>
          <a:lstStyle/>
          <a:p>
            <a:r>
              <a:rPr lang="en-US" dirty="0" smtClean="0">
                <a:solidFill>
                  <a:srgbClr val="FF3300"/>
                </a:solidFill>
              </a:rPr>
              <a:t>Slide-32</a:t>
            </a:r>
            <a:endParaRPr lang="en-US" dirty="0">
              <a:solidFill>
                <a:srgbClr val="FF3300"/>
              </a:solidFill>
            </a:endParaRPr>
          </a:p>
        </p:txBody>
      </p:sp>
    </p:spTree>
    <p:extLst>
      <p:ext uri="{BB962C8B-B14F-4D97-AF65-F5344CB8AC3E}">
        <p14:creationId xmlns:p14="http://schemas.microsoft.com/office/powerpoint/2010/main" val="3008413501"/>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33</a:t>
            </a:fld>
            <a:endParaRPr lang="en-US" dirty="0">
              <a:solidFill>
                <a:srgbClr val="3333FF"/>
              </a:solidFill>
            </a:endParaRPr>
          </a:p>
        </p:txBody>
      </p:sp>
      <p:sp>
        <p:nvSpPr>
          <p:cNvPr id="7" name="Rectangle 14"/>
          <p:cNvSpPr>
            <a:spLocks noChangeArrowheads="1"/>
          </p:cNvSpPr>
          <p:nvPr/>
        </p:nvSpPr>
        <p:spPr bwMode="auto">
          <a:xfrm>
            <a:off x="114300" y="1600200"/>
            <a:ext cx="86487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730250" lvl="1" indent="-514350" algn="just" eaLnBrk="1" hangingPunct="1">
              <a:spcBef>
                <a:spcPts val="0"/>
              </a:spcBef>
              <a:spcAft>
                <a:spcPts val="0"/>
              </a:spcAft>
              <a:buFont typeface="Wingdings" pitchFamily="2" charset="2"/>
              <a:buChar char="v"/>
              <a:defRPr/>
            </a:pPr>
            <a:r>
              <a:rPr lang="en-US" sz="2800" i="0" dirty="0">
                <a:ln>
                  <a:solidFill>
                    <a:srgbClr val="3333FF"/>
                  </a:solidFill>
                </a:ln>
                <a:solidFill>
                  <a:srgbClr val="FF0000"/>
                </a:solidFill>
                <a:latin typeface="Verdana" pitchFamily="34" charset="0"/>
              </a:rPr>
              <a:t>Digital Signature</a:t>
            </a:r>
          </a:p>
          <a:p>
            <a:pPr marL="1711325" lvl="1" indent="-514350" algn="just" eaLnBrk="1" hangingPunct="1">
              <a:spcBef>
                <a:spcPts val="0"/>
              </a:spcBef>
              <a:spcAft>
                <a:spcPts val="0"/>
              </a:spcAft>
              <a:buFont typeface="Wingdings" pitchFamily="2" charset="2"/>
              <a:buChar char="q"/>
              <a:defRPr/>
            </a:pPr>
            <a:r>
              <a:rPr lang="en-US" sz="2300" b="0" i="0" dirty="0">
                <a:ln>
                  <a:solidFill>
                    <a:srgbClr val="00CC00"/>
                  </a:solidFill>
                </a:ln>
                <a:latin typeface="Verdana" pitchFamily="34" charset="0"/>
              </a:rPr>
              <a:t>To be familiar with the general idea behind digital signature</a:t>
            </a:r>
          </a:p>
          <a:p>
            <a:pPr marL="1711325" lvl="1" indent="-514350" algn="just" eaLnBrk="1" hangingPunct="1">
              <a:spcBef>
                <a:spcPts val="0"/>
              </a:spcBef>
              <a:spcAft>
                <a:spcPts val="0"/>
              </a:spcAft>
              <a:buFont typeface="Wingdings" pitchFamily="2" charset="2"/>
              <a:buChar char="q"/>
              <a:defRPr/>
            </a:pPr>
            <a:r>
              <a:rPr lang="en-US" sz="2300" b="0" i="0" dirty="0">
                <a:ln>
                  <a:solidFill>
                    <a:srgbClr val="FF3300"/>
                  </a:solidFill>
                </a:ln>
                <a:latin typeface="Verdana" pitchFamily="34" charset="0"/>
              </a:rPr>
              <a:t>To define security services provided by a digital signature</a:t>
            </a:r>
          </a:p>
          <a:p>
            <a:pPr marL="1711325" lvl="1" indent="-514350" algn="just" eaLnBrk="1" hangingPunct="1">
              <a:spcBef>
                <a:spcPts val="0"/>
              </a:spcBef>
              <a:spcAft>
                <a:spcPts val="0"/>
              </a:spcAft>
              <a:buFont typeface="Wingdings" pitchFamily="2" charset="2"/>
              <a:buChar char="q"/>
              <a:defRPr/>
            </a:pPr>
            <a:r>
              <a:rPr lang="en-US" sz="2300" b="0" i="0" dirty="0">
                <a:ln>
                  <a:solidFill>
                    <a:srgbClr val="00CC00"/>
                  </a:solidFill>
                </a:ln>
                <a:latin typeface="Verdana" pitchFamily="34" charset="0"/>
              </a:rPr>
              <a:t>To describe some applications of digital signatures</a:t>
            </a:r>
          </a:p>
          <a:p>
            <a:pPr marL="730250" lvl="1" indent="-514350" algn="just" eaLnBrk="1" hangingPunct="1">
              <a:spcBef>
                <a:spcPts val="0"/>
              </a:spcBef>
              <a:spcAft>
                <a:spcPts val="0"/>
              </a:spcAft>
              <a:buFont typeface="Wingdings" pitchFamily="2" charset="2"/>
              <a:buChar char="v"/>
              <a:defRPr/>
            </a:pPr>
            <a:r>
              <a:rPr lang="en-US" sz="2800" i="0" dirty="0">
                <a:ln>
                  <a:solidFill>
                    <a:srgbClr val="3333FF"/>
                  </a:solidFill>
                </a:ln>
                <a:solidFill>
                  <a:srgbClr val="FF0000"/>
                </a:solidFill>
                <a:latin typeface="Verdana" pitchFamily="34" charset="0"/>
              </a:rPr>
              <a:t>Cryptographic Hash Function</a:t>
            </a:r>
          </a:p>
          <a:p>
            <a:pPr marL="1711325" lvl="1" indent="-514350" algn="just" eaLnBrk="1" hangingPunct="1">
              <a:spcBef>
                <a:spcPts val="0"/>
              </a:spcBef>
              <a:spcAft>
                <a:spcPts val="0"/>
              </a:spcAft>
              <a:buFont typeface="Wingdings" pitchFamily="2" charset="2"/>
              <a:buChar char="q"/>
              <a:defRPr/>
            </a:pPr>
            <a:r>
              <a:rPr lang="en-US" sz="2300" b="0" i="0" dirty="0">
                <a:ln>
                  <a:solidFill>
                    <a:srgbClr val="FF3300"/>
                  </a:solidFill>
                </a:ln>
                <a:latin typeface="Verdana" pitchFamily="34" charset="0"/>
              </a:rPr>
              <a:t>To introduce general ideas behind hash function</a:t>
            </a:r>
          </a:p>
          <a:p>
            <a:pPr marL="1711325" lvl="1" indent="-514350" algn="just" eaLnBrk="1" hangingPunct="1">
              <a:spcBef>
                <a:spcPts val="0"/>
              </a:spcBef>
              <a:spcAft>
                <a:spcPts val="0"/>
              </a:spcAft>
              <a:buFont typeface="Wingdings" pitchFamily="2" charset="2"/>
              <a:buChar char="q"/>
              <a:defRPr/>
            </a:pPr>
            <a:r>
              <a:rPr lang="en-US" sz="2300" b="0" i="0" dirty="0">
                <a:ln>
                  <a:solidFill>
                    <a:srgbClr val="00CC00"/>
                  </a:solidFill>
                </a:ln>
                <a:latin typeface="Verdana" pitchFamily="34" charset="0"/>
              </a:rPr>
              <a:t>To discuss the usage and application of hash function</a:t>
            </a:r>
          </a:p>
          <a:p>
            <a:pPr marL="1711325" lvl="1" indent="-514350" algn="just" eaLnBrk="1" hangingPunct="1">
              <a:spcBef>
                <a:spcPts val="0"/>
              </a:spcBef>
              <a:spcAft>
                <a:spcPts val="0"/>
              </a:spcAft>
              <a:buFont typeface="Wingdings" pitchFamily="2" charset="2"/>
              <a:buChar char="q"/>
              <a:defRPr/>
            </a:pPr>
            <a:r>
              <a:rPr lang="en-US" sz="2300" b="0" i="0" dirty="0">
                <a:ln>
                  <a:solidFill>
                    <a:srgbClr val="FF3300"/>
                  </a:solidFill>
                </a:ln>
                <a:latin typeface="Verdana" pitchFamily="34" charset="0"/>
              </a:rPr>
              <a:t>To know the desirable properties of a hash function</a:t>
            </a:r>
          </a:p>
          <a:p>
            <a:pPr marL="730250" lvl="1" indent="-514350" algn="just" eaLnBrk="1" hangingPunct="1">
              <a:spcBef>
                <a:spcPts val="0"/>
              </a:spcBef>
              <a:spcAft>
                <a:spcPts val="0"/>
              </a:spcAft>
              <a:buFont typeface="Wingdings" pitchFamily="2" charset="2"/>
              <a:buChar char="v"/>
            </a:pPr>
            <a:endParaRPr lang="en-US" sz="2000" b="0" i="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30769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4" name="Slide Number Placeholder 3"/>
          <p:cNvSpPr>
            <a:spLocks noGrp="1"/>
          </p:cNvSpPr>
          <p:nvPr>
            <p:ph type="sldNum" sz="quarter" idx="10"/>
          </p:nvPr>
        </p:nvSpPr>
        <p:spPr/>
        <p:txBody>
          <a:bodyPr/>
          <a:lstStyle/>
          <a:p>
            <a:r>
              <a:rPr lang="en-US" smtClean="0">
                <a:solidFill>
                  <a:srgbClr val="FF0000"/>
                </a:solidFill>
              </a:rPr>
              <a:t>Slide-</a:t>
            </a:r>
            <a:fld id="{6033FBBF-C419-4CFC-867F-2097CA681351}" type="slidenum">
              <a:rPr lang="en-US" smtClean="0">
                <a:solidFill>
                  <a:srgbClr val="3333FF"/>
                </a:solidFill>
              </a:rPr>
              <a:pPr/>
              <a:t>34</a:t>
            </a:fld>
            <a:endParaRPr lang="en-US" dirty="0">
              <a:solidFill>
                <a:srgbClr val="3333FF"/>
              </a:solidFill>
            </a:endParaRPr>
          </a:p>
        </p:txBody>
      </p:sp>
    </p:spTree>
    <p:extLst>
      <p:ext uri="{BB962C8B-B14F-4D97-AF65-F5344CB8AC3E}">
        <p14:creationId xmlns:p14="http://schemas.microsoft.com/office/powerpoint/2010/main" val="3851352764"/>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1371600" y="3352800"/>
            <a:ext cx="7391400" cy="1143000"/>
          </a:xfrm>
          <a:prstGeom prst="rect">
            <a:avLst/>
          </a:prstGeom>
          <a:solidFill>
            <a:schemeClr val="accent1"/>
          </a:solidFill>
          <a:ln w="9525" algn="ctr">
            <a:solidFill>
              <a:schemeClr val="tx1"/>
            </a:solidFill>
            <a:round/>
            <a:headEnd/>
            <a:tailEnd/>
          </a:ln>
        </p:spPr>
        <p:txBody>
          <a:bodyPr/>
          <a:lstStyle/>
          <a:p>
            <a:endParaRPr lang="en-SG"/>
          </a:p>
        </p:txBody>
      </p:sp>
      <p:sp>
        <p:nvSpPr>
          <p:cNvPr id="11268"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SG" altLang="en-US" sz="2800" i="0">
                <a:latin typeface="Arial" charset="0"/>
              </a:rPr>
              <a:t>Process of Creating </a:t>
            </a:r>
            <a:r>
              <a:rPr lang="en-US" altLang="en-US" sz="2800" i="0">
                <a:latin typeface="Arial" charset="0"/>
              </a:rPr>
              <a:t>Digital Signature</a:t>
            </a:r>
          </a:p>
        </p:txBody>
      </p:sp>
      <p:sp>
        <p:nvSpPr>
          <p:cNvPr id="45061" name="Rectangle 21"/>
          <p:cNvSpPr>
            <a:spLocks noChangeArrowheads="1"/>
          </p:cNvSpPr>
          <p:nvPr/>
        </p:nvSpPr>
        <p:spPr bwMode="auto">
          <a:xfrm>
            <a:off x="0" y="674914"/>
            <a:ext cx="8839200" cy="5740400"/>
          </a:xfrm>
          <a:prstGeom prst="rect">
            <a:avLst/>
          </a:prstGeom>
          <a:noFill/>
          <a:ln w="9525">
            <a:noFill/>
            <a:miter lim="800000"/>
            <a:headEnd/>
            <a:tailEnd/>
          </a:ln>
        </p:spPr>
        <p:txBody>
          <a:bodyPr>
            <a:spAutoFit/>
          </a:bodyPr>
          <a:lstStyle/>
          <a:p>
            <a:pPr marL="693738" lvl="1" indent="-457200">
              <a:spcBef>
                <a:spcPts val="600"/>
              </a:spcBef>
              <a:spcAft>
                <a:spcPts val="600"/>
              </a:spcAft>
              <a:buFont typeface="Wingdings" pitchFamily="2" charset="2"/>
              <a:buChar char="Ø"/>
              <a:tabLst>
                <a:tab pos="914400" algn="l"/>
              </a:tabLst>
              <a:defRPr/>
            </a:pPr>
            <a:r>
              <a:rPr lang="en-US" sz="1700" b="0" i="0" dirty="0">
                <a:latin typeface="Verdana" pitchFamily="34" charset="0"/>
                <a:ea typeface="Verdana" pitchFamily="34" charset="0"/>
                <a:cs typeface="Verdana" pitchFamily="34" charset="0"/>
              </a:rPr>
              <a:t>The process of creating a digital signature is outlined below:</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Sender generates a message.</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He/she then creates a “digest” of the message using cryptographic hash function.</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Sender encrypts the message digest with his/her private key for authentication. This encrypted message digest is called digital signature.</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Sender attaches the digital signature to the end of the message that is to be sent. The message attached with digital signature is known as digitally signed message.</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The sender encrypts the digitally signed message with the recipient’s public key and sends it to the recipient.</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After receiving, the recipient decrypts the entire message with his/her private key.</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The recipient detaches the message and digital signature. </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He/she creates a “digest” of the received message using the same hash function the sender used.</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The recipient decrypts the digital signature and finds the “digest” that the sender created.</a:t>
            </a:r>
          </a:p>
          <a:p>
            <a:pPr marL="1828800" lvl="1" indent="-457200">
              <a:spcBef>
                <a:spcPts val="0"/>
              </a:spcBef>
              <a:spcAft>
                <a:spcPts val="600"/>
              </a:spcAft>
              <a:buFont typeface="+mj-lt"/>
              <a:buAutoNum type="arabicPeriod"/>
              <a:tabLst>
                <a:tab pos="914400" algn="l"/>
              </a:tabLst>
              <a:defRPr/>
            </a:pPr>
            <a:r>
              <a:rPr lang="en-US" sz="1500" b="0" i="0" dirty="0">
                <a:latin typeface="Verdana" pitchFamily="34" charset="0"/>
                <a:ea typeface="Verdana" pitchFamily="34" charset="0"/>
                <a:cs typeface="Verdana" pitchFamily="34" charset="0"/>
              </a:rPr>
              <a:t>The recipient then compares the two</a:t>
            </a:r>
            <a:r>
              <a:rPr lang="en-SG" sz="1500" b="0" i="0" dirty="0">
                <a:latin typeface="Verdana" pitchFamily="34" charset="0"/>
                <a:ea typeface="Verdana" pitchFamily="34" charset="0"/>
                <a:cs typeface="Verdana" pitchFamily="34" charset="0"/>
              </a:rPr>
              <a:t> digests. If they are equal, the message is granted, otherwise it will be rejected.</a:t>
            </a:r>
          </a:p>
        </p:txBody>
      </p:sp>
      <p:sp>
        <p:nvSpPr>
          <p:cNvPr id="11270" name="Left Brace 2"/>
          <p:cNvSpPr>
            <a:spLocks/>
          </p:cNvSpPr>
          <p:nvPr/>
        </p:nvSpPr>
        <p:spPr bwMode="auto">
          <a:xfrm>
            <a:off x="914400" y="1016000"/>
            <a:ext cx="457200" cy="2819400"/>
          </a:xfrm>
          <a:prstGeom prst="leftBrace">
            <a:avLst>
              <a:gd name="adj1" fmla="val 8336"/>
              <a:gd name="adj2" fmla="val 50000"/>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4" name="TextBox 3"/>
          <p:cNvSpPr txBox="1"/>
          <p:nvPr/>
        </p:nvSpPr>
        <p:spPr>
          <a:xfrm>
            <a:off x="477838" y="1774825"/>
            <a:ext cx="461962" cy="1425575"/>
          </a:xfrm>
          <a:prstGeom prst="rect">
            <a:avLst/>
          </a:prstGeom>
          <a:noFill/>
        </p:spPr>
        <p:txBody>
          <a:bodyPr vert="vert">
            <a:spAutoFit/>
          </a:bodyPr>
          <a:lstStyle/>
          <a:p>
            <a:pPr>
              <a:defRPr/>
            </a:pPr>
            <a:r>
              <a:rPr lang="en-SG" dirty="0">
                <a:solidFill>
                  <a:srgbClr val="FF00FF"/>
                </a:solidFill>
              </a:rPr>
              <a:t>Sender Site</a:t>
            </a:r>
          </a:p>
        </p:txBody>
      </p:sp>
      <p:sp>
        <p:nvSpPr>
          <p:cNvPr id="11272" name="Left Brace 7"/>
          <p:cNvSpPr>
            <a:spLocks/>
          </p:cNvSpPr>
          <p:nvPr/>
        </p:nvSpPr>
        <p:spPr bwMode="auto">
          <a:xfrm>
            <a:off x="893763" y="3962400"/>
            <a:ext cx="457200" cy="2362200"/>
          </a:xfrm>
          <a:prstGeom prst="leftBrace">
            <a:avLst>
              <a:gd name="adj1" fmla="val 8324"/>
              <a:gd name="adj2" fmla="val 50000"/>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9" name="TextBox 8"/>
          <p:cNvSpPr txBox="1"/>
          <p:nvPr/>
        </p:nvSpPr>
        <p:spPr>
          <a:xfrm>
            <a:off x="457200" y="4797425"/>
            <a:ext cx="461963" cy="1425575"/>
          </a:xfrm>
          <a:prstGeom prst="rect">
            <a:avLst/>
          </a:prstGeom>
          <a:noFill/>
        </p:spPr>
        <p:txBody>
          <a:bodyPr vert="vert">
            <a:spAutoFit/>
          </a:bodyPr>
          <a:lstStyle/>
          <a:p>
            <a:pPr>
              <a:defRPr/>
            </a:pPr>
            <a:r>
              <a:rPr lang="en-SG" dirty="0">
                <a:solidFill>
                  <a:srgbClr val="FF00FF"/>
                </a:solidFill>
              </a:rPr>
              <a:t>Receiver Site</a:t>
            </a:r>
          </a:p>
        </p:txBody>
      </p:sp>
      <p:sp>
        <p:nvSpPr>
          <p:cNvPr id="11274" name="Rectangle 21"/>
          <p:cNvSpPr>
            <a:spLocks noChangeArrowheads="1"/>
          </p:cNvSpPr>
          <p:nvPr/>
        </p:nvSpPr>
        <p:spPr bwMode="auto">
          <a:xfrm>
            <a:off x="609600" y="6516688"/>
            <a:ext cx="7924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tabLst>
                <a:tab pos="914400" algn="l"/>
              </a:tabLst>
            </a:pPr>
            <a:r>
              <a:rPr lang="en-US" sz="1700" i="0">
                <a:latin typeface="Verdana" pitchFamily="34" charset="0"/>
                <a:ea typeface="Verdana" pitchFamily="34" charset="0"/>
                <a:cs typeface="Verdana" pitchFamily="34" charset="0"/>
              </a:rPr>
              <a:t>The processes are illustrated in the figure on the next slide..</a:t>
            </a:r>
            <a:endParaRPr lang="en-US" sz="1500" i="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Digital Signature Process</a:t>
            </a:r>
          </a:p>
        </p:txBody>
      </p:sp>
      <p:sp>
        <p:nvSpPr>
          <p:cNvPr id="13316" name="Rectangle 21"/>
          <p:cNvSpPr>
            <a:spLocks noChangeArrowheads="1"/>
          </p:cNvSpPr>
          <p:nvPr/>
        </p:nvSpPr>
        <p:spPr bwMode="auto">
          <a:xfrm>
            <a:off x="1524000" y="6400800"/>
            <a:ext cx="62484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spcBef>
                <a:spcPts val="600"/>
              </a:spcBef>
              <a:spcAft>
                <a:spcPts val="600"/>
              </a:spcAft>
              <a:tabLst>
                <a:tab pos="914400" algn="l"/>
              </a:tabLst>
            </a:pPr>
            <a:r>
              <a:rPr lang="en-US" sz="1700" i="0">
                <a:solidFill>
                  <a:srgbClr val="0000FF"/>
                </a:solidFill>
                <a:latin typeface="Verdana" pitchFamily="34" charset="0"/>
                <a:ea typeface="Verdana" pitchFamily="34" charset="0"/>
                <a:cs typeface="Verdana" pitchFamily="34" charset="0"/>
              </a:rPr>
              <a:t>Figure: </a:t>
            </a:r>
            <a:r>
              <a:rPr lang="en-US" sz="1700" b="0" i="0">
                <a:latin typeface="Verdana" pitchFamily="34" charset="0"/>
                <a:ea typeface="Verdana" pitchFamily="34" charset="0"/>
                <a:cs typeface="Verdana" pitchFamily="34" charset="0"/>
              </a:rPr>
              <a:t>Illustration of digital signature process:</a:t>
            </a:r>
          </a:p>
        </p:txBody>
      </p:sp>
      <p:pic>
        <p:nvPicPr>
          <p:cNvPr id="133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609600"/>
            <a:ext cx="5843587"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6</a:t>
            </a:fld>
            <a:endParaRPr lang="en-US" dirty="0"/>
          </a:p>
        </p:txBody>
      </p:sp>
    </p:spTree>
    <p:extLst>
      <p:ext uri="{BB962C8B-B14F-4D97-AF65-F5344CB8AC3E}">
        <p14:creationId xmlns:p14="http://schemas.microsoft.com/office/powerpoint/2010/main" val="278148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Digital Signature Vs. Conventional Signature</a:t>
            </a:r>
          </a:p>
        </p:txBody>
      </p:sp>
      <p:graphicFrame>
        <p:nvGraphicFramePr>
          <p:cNvPr id="7" name="Group 57"/>
          <p:cNvGraphicFramePr>
            <a:graphicFrameLocks noGrp="1"/>
          </p:cNvGraphicFramePr>
          <p:nvPr>
            <p:extLst>
              <p:ext uri="{D42A27DB-BD31-4B8C-83A1-F6EECF244321}">
                <p14:modId xmlns:p14="http://schemas.microsoft.com/office/powerpoint/2010/main" val="931332247"/>
              </p:ext>
            </p:extLst>
          </p:nvPr>
        </p:nvGraphicFramePr>
        <p:xfrm>
          <a:off x="304800" y="685800"/>
          <a:ext cx="8458200" cy="4595668"/>
        </p:xfrm>
        <a:graphic>
          <a:graphicData uri="http://schemas.openxmlformats.org/drawingml/2006/table">
            <a:tbl>
              <a:tblPr/>
              <a:tblGrid>
                <a:gridCol w="1660574"/>
                <a:gridCol w="3063826"/>
                <a:gridCol w="3733800"/>
              </a:tblGrid>
              <a:tr h="389343">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Key-point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Conventional Signature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Digital Signature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2514745">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1" i="0" kern="1200" baseline="0" dirty="0" smtClean="0">
                          <a:solidFill>
                            <a:srgbClr val="FF0000"/>
                          </a:solidFill>
                          <a:latin typeface="Verdana" pitchFamily="34" charset="0"/>
                          <a:ea typeface="Verdana" pitchFamily="34" charset="0"/>
                          <a:cs typeface="Verdana" pitchFamily="34" charset="0"/>
                        </a:rPr>
                        <a:t>Inclusion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1" i="0" kern="1200" baseline="0" dirty="0" smtClean="0">
                          <a:solidFill>
                            <a:srgbClr val="0000FF"/>
                          </a:solidFill>
                          <a:latin typeface="Verdana" pitchFamily="34" charset="0"/>
                          <a:ea typeface="Verdana" pitchFamily="34" charset="0"/>
                          <a:cs typeface="Verdana" pitchFamily="34" charset="0"/>
                        </a:rPr>
                        <a:t>a conventional signature is included in the document</a:t>
                      </a:r>
                      <a:r>
                        <a:rPr lang="en-US" sz="1500" b="0" i="0" kern="1200" baseline="0" dirty="0" smtClean="0">
                          <a:solidFill>
                            <a:schemeClr val="tx1"/>
                          </a:solidFill>
                          <a:latin typeface="Verdana" pitchFamily="34" charset="0"/>
                          <a:ea typeface="Verdana" pitchFamily="34" charset="0"/>
                          <a:cs typeface="Verdana" pitchFamily="34" charset="0"/>
                        </a:rPr>
                        <a:t>; it is part of the document. E.g., when we write a check, the signature is on the check; it is not a separate document.</a:t>
                      </a:r>
                      <a:endParaRPr lang="en-US" sz="1500" b="0" i="0" kern="1200" baseline="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baseline="0" dirty="0" smtClean="0">
                          <a:solidFill>
                            <a:schemeClr val="tx1"/>
                          </a:solidFill>
                          <a:latin typeface="Verdana" pitchFamily="34" charset="0"/>
                          <a:ea typeface="Verdana" pitchFamily="34" charset="0"/>
                          <a:cs typeface="Verdana" pitchFamily="34" charset="0"/>
                        </a:rPr>
                        <a:t>But, when we sign a document digitally, we send the signature as a separate document.; </a:t>
                      </a:r>
                      <a:r>
                        <a:rPr lang="en-US" sz="1500" b="1" i="0" kern="1200" baseline="0" dirty="0" smtClean="0">
                          <a:solidFill>
                            <a:srgbClr val="FF0000"/>
                          </a:solidFill>
                          <a:latin typeface="Verdana" pitchFamily="34" charset="0"/>
                          <a:ea typeface="Verdana" pitchFamily="34" charset="0"/>
                          <a:cs typeface="Verdana" pitchFamily="34" charset="0"/>
                        </a:rPr>
                        <a:t>a digital signature is a separate document. The sender sends two documents- the message and the signature.</a:t>
                      </a:r>
                      <a:r>
                        <a:rPr lang="en-US" sz="1500" b="1" i="0" kern="1200" baseline="0" dirty="0" smtClean="0">
                          <a:solidFill>
                            <a:schemeClr val="tx1"/>
                          </a:solidFill>
                          <a:latin typeface="Verdana" pitchFamily="34" charset="0"/>
                          <a:ea typeface="Verdana" pitchFamily="34" charset="0"/>
                          <a:cs typeface="Verdana" pitchFamily="34" charset="0"/>
                        </a:rPr>
                        <a:t> </a:t>
                      </a:r>
                      <a:r>
                        <a:rPr lang="en-US" sz="1500" b="0" i="0" kern="1200" baseline="0" dirty="0" smtClean="0">
                          <a:solidFill>
                            <a:schemeClr val="tx1"/>
                          </a:solidFill>
                          <a:latin typeface="Verdana" pitchFamily="34" charset="0"/>
                          <a:ea typeface="Verdana" pitchFamily="34" charset="0"/>
                          <a:cs typeface="Verdana" pitchFamily="34" charset="0"/>
                        </a:rPr>
                        <a:t>The recipient receives both documents and verifies that the signature belongs to the supposed sender. If this is proven, the message is kept; otherwise, it is rejected.</a:t>
                      </a:r>
                      <a:endParaRPr lang="en-US" sz="1500" b="0" i="0" kern="1200" baseline="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3125">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1" i="0" kern="1200" baseline="0" dirty="0" smtClean="0">
                          <a:solidFill>
                            <a:srgbClr val="0000FF"/>
                          </a:solidFill>
                          <a:latin typeface="Verdana" pitchFamily="34" charset="0"/>
                          <a:ea typeface="Verdana" pitchFamily="34" charset="0"/>
                          <a:cs typeface="Verdana" pitchFamily="34" charset="0"/>
                        </a:rPr>
                        <a:t>Verification method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baseline="0" dirty="0" smtClean="0">
                          <a:solidFill>
                            <a:schemeClr val="tx1"/>
                          </a:solidFill>
                          <a:latin typeface="Verdana" pitchFamily="34" charset="0"/>
                          <a:ea typeface="Verdana" pitchFamily="34" charset="0"/>
                          <a:cs typeface="Verdana" pitchFamily="34" charset="0"/>
                        </a:rPr>
                        <a:t>A conventional signature on a document is verified by comparing the signature on it with the signature on file.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baseline="0" dirty="0" smtClean="0">
                          <a:solidFill>
                            <a:schemeClr val="tx1"/>
                          </a:solidFill>
                          <a:latin typeface="Verdana" pitchFamily="34" charset="0"/>
                          <a:ea typeface="Verdana" pitchFamily="34" charset="0"/>
                          <a:cs typeface="Verdana" pitchFamily="34" charset="0"/>
                        </a:rPr>
                        <a:t>For a digital signature, the recipient receives the message and the signature. The recipient needs to apply a verification technique to the combination of the message and the signature to verify the authenticity.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Digital Signature Vs. Conventional Signature</a:t>
            </a:r>
          </a:p>
        </p:txBody>
      </p:sp>
      <p:graphicFrame>
        <p:nvGraphicFramePr>
          <p:cNvPr id="7" name="Group 57"/>
          <p:cNvGraphicFramePr>
            <a:graphicFrameLocks noGrp="1"/>
          </p:cNvGraphicFramePr>
          <p:nvPr>
            <p:extLst>
              <p:ext uri="{D42A27DB-BD31-4B8C-83A1-F6EECF244321}">
                <p14:modId xmlns:p14="http://schemas.microsoft.com/office/powerpoint/2010/main" val="1602628059"/>
              </p:ext>
            </p:extLst>
          </p:nvPr>
        </p:nvGraphicFramePr>
        <p:xfrm>
          <a:off x="304800" y="685800"/>
          <a:ext cx="8458200" cy="5044773"/>
        </p:xfrm>
        <a:graphic>
          <a:graphicData uri="http://schemas.openxmlformats.org/drawingml/2006/table">
            <a:tbl>
              <a:tblPr/>
              <a:tblGrid>
                <a:gridCol w="1524000"/>
                <a:gridCol w="2667000"/>
                <a:gridCol w="4267200"/>
              </a:tblGrid>
              <a:tr h="609680">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Key-point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Conventional Signature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1700" b="1" i="0" kern="1200" dirty="0" smtClean="0">
                          <a:solidFill>
                            <a:schemeClr val="tx1"/>
                          </a:solidFill>
                          <a:latin typeface="Verdana" pitchFamily="34" charset="0"/>
                          <a:ea typeface="Verdana" pitchFamily="34" charset="0"/>
                          <a:cs typeface="Verdana" pitchFamily="34" charset="0"/>
                        </a:rPr>
                        <a:t>Digital Signature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2377753">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Relationship</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For a conventional signature, </a:t>
                      </a:r>
                      <a:r>
                        <a:rPr lang="en-US" sz="1500" b="1" i="0" kern="1200" dirty="0" smtClean="0">
                          <a:solidFill>
                            <a:srgbClr val="FF0000"/>
                          </a:solidFill>
                          <a:latin typeface="Verdana" pitchFamily="34" charset="0"/>
                          <a:ea typeface="Verdana" pitchFamily="34" charset="0"/>
                          <a:cs typeface="Verdana" pitchFamily="34" charset="0"/>
                        </a:rPr>
                        <a:t>there is normally a one-to-many relationship between a signature and documents.</a:t>
                      </a:r>
                      <a:r>
                        <a:rPr lang="en-US" sz="1500" b="0" i="0" kern="1200" dirty="0" smtClean="0">
                          <a:solidFill>
                            <a:schemeClr val="tx1"/>
                          </a:solidFill>
                          <a:latin typeface="Verdana" pitchFamily="34" charset="0"/>
                          <a:ea typeface="Verdana" pitchFamily="34" charset="0"/>
                          <a:cs typeface="Verdana" pitchFamily="34" charset="0"/>
                        </a:rPr>
                        <a:t> A person uses the same signature to sign many documents.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For a digital signature, </a:t>
                      </a:r>
                      <a:r>
                        <a:rPr lang="en-US" sz="1500" b="1" i="0" kern="1200" dirty="0" smtClean="0">
                          <a:solidFill>
                            <a:srgbClr val="0000FF"/>
                          </a:solidFill>
                          <a:latin typeface="Verdana" pitchFamily="34" charset="0"/>
                          <a:ea typeface="Verdana" pitchFamily="34" charset="0"/>
                          <a:cs typeface="Verdana" pitchFamily="34" charset="0"/>
                        </a:rPr>
                        <a:t>there is a one-to-one relationship between a signature and a message</a:t>
                      </a:r>
                      <a:r>
                        <a:rPr lang="en-US" sz="1500" b="1" i="0" kern="1200" dirty="0" smtClean="0">
                          <a:solidFill>
                            <a:schemeClr val="tx1"/>
                          </a:solidFill>
                          <a:latin typeface="Verdana" pitchFamily="34" charset="0"/>
                          <a:ea typeface="Verdana" pitchFamily="34" charset="0"/>
                          <a:cs typeface="Verdana" pitchFamily="34" charset="0"/>
                        </a:rPr>
                        <a:t>. </a:t>
                      </a:r>
                      <a:r>
                        <a:rPr lang="en-US" sz="1500" b="0" i="0" kern="1200" dirty="0" smtClean="0">
                          <a:solidFill>
                            <a:schemeClr val="tx1"/>
                          </a:solidFill>
                          <a:latin typeface="Verdana" pitchFamily="34" charset="0"/>
                          <a:ea typeface="Verdana" pitchFamily="34" charset="0"/>
                          <a:cs typeface="Verdana" pitchFamily="34" charset="0"/>
                        </a:rPr>
                        <a:t>Each message has its own signature</a:t>
                      </a:r>
                      <a:r>
                        <a:rPr lang="en-US" sz="1500" b="1" i="0" kern="1200" dirty="0" smtClean="0">
                          <a:solidFill>
                            <a:schemeClr val="tx1"/>
                          </a:solidFill>
                          <a:latin typeface="Verdana" pitchFamily="34" charset="0"/>
                          <a:ea typeface="Verdana" pitchFamily="34" charset="0"/>
                          <a:cs typeface="Verdana" pitchFamily="34" charset="0"/>
                        </a:rPr>
                        <a:t>.</a:t>
                      </a:r>
                      <a:r>
                        <a:rPr lang="en-US" sz="1500" b="0" i="0" kern="1200" dirty="0" smtClean="0">
                          <a:solidFill>
                            <a:schemeClr val="tx1"/>
                          </a:solidFill>
                          <a:latin typeface="Verdana" pitchFamily="34" charset="0"/>
                          <a:ea typeface="Verdana" pitchFamily="34" charset="0"/>
                          <a:cs typeface="Verdana" pitchFamily="34" charset="0"/>
                        </a:rPr>
                        <a:t> The signature on one message can not be used in another message. For example, if Bob receives two messages, one after another, from Alice, he can not use the signature of the first message to verify the second. Each message needs a new signature.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9041">
                <a:tc>
                  <a:txBody>
                    <a:bodyPr/>
                    <a:lstStyle/>
                    <a:p>
                      <a:pPr marL="0" marR="0" lvl="1" indent="0" algn="l" rtl="0" eaLnBrk="0" fontAlgn="base" hangingPunct="0">
                        <a:lnSpc>
                          <a:spcPct val="100000"/>
                        </a:lnSpc>
                        <a:spcBef>
                          <a:spcPts val="600"/>
                        </a:spcBef>
                        <a:spcAft>
                          <a:spcPts val="600"/>
                        </a:spcAft>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Duplicity</a:t>
                      </a:r>
                      <a:endParaRPr lang="en-US" sz="1500" b="0" i="0" kern="12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In conventional signature, </a:t>
                      </a:r>
                      <a:r>
                        <a:rPr lang="en-US" sz="1500" b="1" i="0" kern="1200" dirty="0" smtClean="0">
                          <a:solidFill>
                            <a:srgbClr val="FF3300"/>
                          </a:solidFill>
                          <a:latin typeface="Verdana" pitchFamily="34" charset="0"/>
                          <a:ea typeface="Verdana" pitchFamily="34" charset="0"/>
                          <a:cs typeface="Verdana" pitchFamily="34" charset="0"/>
                        </a:rPr>
                        <a:t>a copy of the signed document can be distinguished from the original one on file</a:t>
                      </a:r>
                      <a:r>
                        <a:rPr lang="en-US" sz="1500" b="0" i="0" kern="1200" dirty="0" smtClean="0">
                          <a:solidFill>
                            <a:schemeClr val="tx1"/>
                          </a:solidFill>
                          <a:latin typeface="Verdana" pitchFamily="34" charset="0"/>
                          <a:ea typeface="Verdana" pitchFamily="34" charset="0"/>
                          <a:cs typeface="Verdana" pitchFamily="34" charset="0"/>
                        </a:rPr>
                        <a:t>. </a:t>
                      </a:r>
                      <a:endParaRPr lang="en-US" sz="1500" b="0" i="0" kern="12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l" defTabSz="914400" rtl="0" eaLnBrk="0" fontAlgn="base" latinLnBrk="0" hangingPunct="0">
                        <a:lnSpc>
                          <a:spcPct val="100000"/>
                        </a:lnSpc>
                        <a:spcBef>
                          <a:spcPts val="600"/>
                        </a:spcBef>
                        <a:spcAft>
                          <a:spcPts val="600"/>
                        </a:spcAft>
                        <a:buClrTx/>
                        <a:buSzTx/>
                        <a:buFont typeface="Wingdings" pitchFamily="2" charset="2"/>
                        <a:buNone/>
                        <a:tabLst/>
                        <a:defRPr/>
                      </a:pPr>
                      <a:r>
                        <a:rPr lang="en-US" sz="1500" b="0" i="0" kern="1200" dirty="0" smtClean="0">
                          <a:solidFill>
                            <a:schemeClr val="tx1"/>
                          </a:solidFill>
                          <a:latin typeface="Verdana" pitchFamily="34" charset="0"/>
                          <a:ea typeface="Verdana" pitchFamily="34" charset="0"/>
                          <a:cs typeface="Verdana" pitchFamily="34" charset="0"/>
                        </a:rPr>
                        <a:t>In digital signature, there is no such distinction unless there is a factor of  time (such as a timestamp) on the document. For example, suppose Alice sends a document instructing Bob to pay Eve. If the intercepts the documents and the signature, she can replay it later to get money again from Bob.</a:t>
                      </a:r>
                      <a:endParaRPr lang="en-US" sz="1500" b="0" i="0" kern="1200" dirty="0">
                        <a:solidFill>
                          <a:schemeClr val="tx1"/>
                        </a:solidFill>
                        <a:latin typeface="Verdana" pitchFamily="34" charset="0"/>
                        <a:ea typeface="Verdana" pitchFamily="34" charset="0"/>
                        <a:cs typeface="Verdana"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Arial" charset="0"/>
              </a:rPr>
              <a:t>Services Provided by Digital Signature</a:t>
            </a:r>
          </a:p>
        </p:txBody>
      </p:sp>
      <p:sp>
        <p:nvSpPr>
          <p:cNvPr id="45061" name="Rectangle 21"/>
          <p:cNvSpPr>
            <a:spLocks noChangeArrowheads="1"/>
          </p:cNvSpPr>
          <p:nvPr/>
        </p:nvSpPr>
        <p:spPr bwMode="auto">
          <a:xfrm>
            <a:off x="0" y="685800"/>
            <a:ext cx="9067800" cy="1831271"/>
          </a:xfrm>
          <a:prstGeom prst="rect">
            <a:avLst/>
          </a:prstGeom>
          <a:noFill/>
          <a:ln w="9525">
            <a:noFill/>
            <a:miter lim="800000"/>
            <a:headEnd/>
            <a:tailEnd/>
          </a:ln>
        </p:spPr>
        <p:txBody>
          <a:bodyPr wrap="square" anchor="ctr">
            <a:spAutoFit/>
          </a:bodyPr>
          <a:lstStyle/>
          <a:p>
            <a:pPr marL="236538" lvl="1">
              <a:spcBef>
                <a:spcPts val="600"/>
              </a:spcBef>
              <a:spcAft>
                <a:spcPts val="600"/>
              </a:spcAft>
              <a:tabLst>
                <a:tab pos="914400" algn="l"/>
              </a:tabLst>
              <a:defRPr/>
            </a:pPr>
            <a:r>
              <a:rPr lang="en-US" sz="2300" i="0" dirty="0" smtClean="0">
                <a:latin typeface="Verdana" pitchFamily="34" charset="0"/>
                <a:ea typeface="Verdana" pitchFamily="34" charset="0"/>
                <a:cs typeface="Verdana" pitchFamily="34" charset="0"/>
              </a:rPr>
              <a:t>A digital signature serves three important purposes: </a:t>
            </a:r>
            <a:endParaRPr lang="en-US" sz="2300" i="0" dirty="0">
              <a:latin typeface="Verdana" pitchFamily="34" charset="0"/>
              <a:ea typeface="Verdana" pitchFamily="34" charset="0"/>
              <a:cs typeface="Verdana" pitchFamily="34" charset="0"/>
            </a:endParaRPr>
          </a:p>
          <a:p>
            <a:pPr marL="1951038" lvl="1" indent="-457200">
              <a:spcBef>
                <a:spcPts val="600"/>
              </a:spcBef>
              <a:spcAft>
                <a:spcPts val="600"/>
              </a:spcAft>
              <a:buFont typeface="+mj-lt"/>
              <a:buAutoNum type="arabicPeriod"/>
              <a:tabLst>
                <a:tab pos="914400" algn="l"/>
              </a:tabLst>
              <a:defRPr/>
            </a:pPr>
            <a:r>
              <a:rPr lang="en-US" sz="2000" i="0" dirty="0">
                <a:ln>
                  <a:solidFill>
                    <a:srgbClr val="FF00FF"/>
                  </a:solidFill>
                </a:ln>
                <a:latin typeface="Verdana" pitchFamily="34" charset="0"/>
                <a:ea typeface="Verdana" pitchFamily="34" charset="0"/>
                <a:cs typeface="Verdana" pitchFamily="34" charset="0"/>
              </a:rPr>
              <a:t>Provides authentication of the sender </a:t>
            </a:r>
          </a:p>
          <a:p>
            <a:pPr marL="1951038" lvl="1" indent="-457200">
              <a:spcBef>
                <a:spcPts val="600"/>
              </a:spcBef>
              <a:spcAft>
                <a:spcPts val="600"/>
              </a:spcAft>
              <a:buFont typeface="+mj-lt"/>
              <a:buAutoNum type="arabicPeriod"/>
              <a:tabLst>
                <a:tab pos="914400" algn="l"/>
              </a:tabLst>
              <a:defRPr/>
            </a:pPr>
            <a:r>
              <a:rPr lang="en-US" sz="2000" i="0" dirty="0">
                <a:ln>
                  <a:solidFill>
                    <a:srgbClr val="FF00FF"/>
                  </a:solidFill>
                </a:ln>
                <a:solidFill>
                  <a:srgbClr val="0000FF"/>
                </a:solidFill>
                <a:latin typeface="Verdana" pitchFamily="34" charset="0"/>
                <a:ea typeface="Verdana" pitchFamily="34" charset="0"/>
                <a:cs typeface="Verdana" pitchFamily="34" charset="0"/>
              </a:rPr>
              <a:t>Verifies data integrity </a:t>
            </a:r>
          </a:p>
          <a:p>
            <a:pPr marL="1951038" lvl="1" indent="-457200">
              <a:spcBef>
                <a:spcPts val="600"/>
              </a:spcBef>
              <a:spcAft>
                <a:spcPts val="600"/>
              </a:spcAft>
              <a:buFont typeface="+mj-lt"/>
              <a:buAutoNum type="arabicPeriod"/>
              <a:tabLst>
                <a:tab pos="914400" algn="l"/>
              </a:tabLst>
              <a:defRPr/>
            </a:pPr>
            <a:r>
              <a:rPr lang="en-US" sz="2000" i="0" dirty="0">
                <a:ln>
                  <a:solidFill>
                    <a:srgbClr val="FF00FF"/>
                  </a:solidFill>
                </a:ln>
                <a:latin typeface="Verdana" pitchFamily="34" charset="0"/>
                <a:ea typeface="Verdana" pitchFamily="34" charset="0"/>
                <a:cs typeface="Verdana" pitchFamily="34" charset="0"/>
              </a:rPr>
              <a:t>Provides non-repudiation</a:t>
            </a:r>
          </a:p>
        </p:txBody>
      </p:sp>
      <p:sp>
        <p:nvSpPr>
          <p:cNvPr id="2" name="Slide Number Placeholder 1"/>
          <p:cNvSpPr>
            <a:spLocks noGrp="1"/>
          </p:cNvSpPr>
          <p:nvPr>
            <p:ph type="sldNum" sz="quarter" idx="10"/>
          </p:nvPr>
        </p:nvSpPr>
        <p:spPr/>
        <p:txBody>
          <a:bodyPr/>
          <a:lstStyle/>
          <a:p>
            <a:r>
              <a:rPr lang="en-US" smtClean="0"/>
              <a:t>Slide-</a:t>
            </a:r>
            <a:fld id="{C5430E5C-37BC-4298-ABEE-EA1C82D2AA17}"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8625</TotalTime>
  <Words>4371</Words>
  <Application>Microsoft Office PowerPoint</Application>
  <PresentationFormat>On-screen Show (4:3)</PresentationFormat>
  <Paragraphs>379</Paragraphs>
  <Slides>34</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MS PGothic</vt:lpstr>
      <vt:lpstr>Arial</vt:lpstr>
      <vt:lpstr>Arial Black</vt:lpstr>
      <vt:lpstr>McGrawHill-Italic</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1075</cp:revision>
  <dcterms:created xsi:type="dcterms:W3CDTF">2000-01-15T04:50:39Z</dcterms:created>
  <dcterms:modified xsi:type="dcterms:W3CDTF">2023-11-26T16:46:44Z</dcterms:modified>
</cp:coreProperties>
</file>