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8"/>
  </p:notesMasterIdLst>
  <p:handoutMasterIdLst>
    <p:handoutMasterId r:id="rId69"/>
  </p:handoutMasterIdLst>
  <p:sldIdLst>
    <p:sldId id="966" r:id="rId2"/>
    <p:sldId id="870" r:id="rId3"/>
    <p:sldId id="917" r:id="rId4"/>
    <p:sldId id="918" r:id="rId5"/>
    <p:sldId id="535" r:id="rId6"/>
    <p:sldId id="919" r:id="rId7"/>
    <p:sldId id="920" r:id="rId8"/>
    <p:sldId id="900" r:id="rId9"/>
    <p:sldId id="785" r:id="rId10"/>
    <p:sldId id="921" r:id="rId11"/>
    <p:sldId id="922" r:id="rId12"/>
    <p:sldId id="923" r:id="rId13"/>
    <p:sldId id="924" r:id="rId14"/>
    <p:sldId id="925" r:id="rId15"/>
    <p:sldId id="926" r:id="rId16"/>
    <p:sldId id="927" r:id="rId17"/>
    <p:sldId id="928" r:id="rId18"/>
    <p:sldId id="905" r:id="rId19"/>
    <p:sldId id="864" r:id="rId20"/>
    <p:sldId id="929" r:id="rId21"/>
    <p:sldId id="930" r:id="rId22"/>
    <p:sldId id="931" r:id="rId23"/>
    <p:sldId id="899" r:id="rId24"/>
    <p:sldId id="932" r:id="rId25"/>
    <p:sldId id="866" r:id="rId26"/>
    <p:sldId id="867" r:id="rId27"/>
    <p:sldId id="933" r:id="rId28"/>
    <p:sldId id="934" r:id="rId29"/>
    <p:sldId id="935" r:id="rId30"/>
    <p:sldId id="936" r:id="rId31"/>
    <p:sldId id="868" r:id="rId32"/>
    <p:sldId id="871" r:id="rId33"/>
    <p:sldId id="872" r:id="rId34"/>
    <p:sldId id="873" r:id="rId35"/>
    <p:sldId id="874" r:id="rId36"/>
    <p:sldId id="875" r:id="rId37"/>
    <p:sldId id="876" r:id="rId38"/>
    <p:sldId id="937" r:id="rId39"/>
    <p:sldId id="938" r:id="rId40"/>
    <p:sldId id="939" r:id="rId41"/>
    <p:sldId id="940" r:id="rId42"/>
    <p:sldId id="941" r:id="rId43"/>
    <p:sldId id="942" r:id="rId44"/>
    <p:sldId id="943" r:id="rId45"/>
    <p:sldId id="944" r:id="rId46"/>
    <p:sldId id="945" r:id="rId47"/>
    <p:sldId id="946" r:id="rId48"/>
    <p:sldId id="947" r:id="rId49"/>
    <p:sldId id="948" r:id="rId50"/>
    <p:sldId id="949" r:id="rId51"/>
    <p:sldId id="950" r:id="rId52"/>
    <p:sldId id="951" r:id="rId53"/>
    <p:sldId id="952" r:id="rId54"/>
    <p:sldId id="953" r:id="rId55"/>
    <p:sldId id="954" r:id="rId56"/>
    <p:sldId id="955" r:id="rId57"/>
    <p:sldId id="956" r:id="rId58"/>
    <p:sldId id="957" r:id="rId59"/>
    <p:sldId id="958" r:id="rId60"/>
    <p:sldId id="959" r:id="rId61"/>
    <p:sldId id="960" r:id="rId62"/>
    <p:sldId id="961" r:id="rId63"/>
    <p:sldId id="962" r:id="rId64"/>
    <p:sldId id="963" r:id="rId65"/>
    <p:sldId id="964" r:id="rId66"/>
    <p:sldId id="965" r:id="rId67"/>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0066"/>
    <a:srgbClr val="00CC00"/>
    <a:srgbClr val="996633"/>
    <a:srgbClr val="6666FF"/>
    <a:srgbClr val="3366FF"/>
    <a:srgbClr val="CCFF99"/>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80" autoAdjust="0"/>
    <p:restoredTop sz="94384" autoAdjust="0"/>
  </p:normalViewPr>
  <p:slideViewPr>
    <p:cSldViewPr>
      <p:cViewPr varScale="1">
        <p:scale>
          <a:sx n="79" d="100"/>
          <a:sy n="79" d="100"/>
        </p:scale>
        <p:origin x="161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DFC60C5B-446D-4D54-82AD-309DD09F8467}" type="datetimeFigureOut">
              <a:rPr lang="en-US"/>
              <a:pPr>
                <a:defRPr/>
              </a:pPr>
              <a:t>11/26/2023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E13E794-1143-436D-BEB1-5417ED9468FE}" type="slidenum">
              <a:rPr lang="en-US"/>
              <a:pPr/>
              <a:t>‹#›</a:t>
            </a:fld>
            <a:endParaRPr lang="en-US"/>
          </a:p>
        </p:txBody>
      </p:sp>
    </p:spTree>
    <p:extLst>
      <p:ext uri="{BB962C8B-B14F-4D97-AF65-F5344CB8AC3E}">
        <p14:creationId xmlns:p14="http://schemas.microsoft.com/office/powerpoint/2010/main" val="1496521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98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charset="0"/>
              </a:defRPr>
            </a:lvl1pPr>
          </a:lstStyle>
          <a:p>
            <a:pPr>
              <a:defRPr/>
            </a:pPr>
            <a:endParaRPr lang="en-US"/>
          </a:p>
        </p:txBody>
      </p:sp>
      <p:sp>
        <p:nvSpPr>
          <p:cNvPr id="8898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charset="0"/>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98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898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charset="0"/>
              </a:defRPr>
            </a:lvl1pPr>
          </a:lstStyle>
          <a:p>
            <a:pPr>
              <a:defRPr/>
            </a:pPr>
            <a:endParaRPr lang="en-US"/>
          </a:p>
        </p:txBody>
      </p:sp>
      <p:sp>
        <p:nvSpPr>
          <p:cNvPr id="8898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C8B781A6-4415-4A73-B2AE-024EB757909A}" type="slidenum">
              <a:rPr lang="en-US"/>
              <a:pPr/>
              <a:t>‹#›</a:t>
            </a:fld>
            <a:endParaRPr lang="en-US"/>
          </a:p>
        </p:txBody>
      </p:sp>
    </p:spTree>
    <p:extLst>
      <p:ext uri="{BB962C8B-B14F-4D97-AF65-F5344CB8AC3E}">
        <p14:creationId xmlns:p14="http://schemas.microsoft.com/office/powerpoint/2010/main" val="19371475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6A078479-874A-4C6A-830E-48023ABE0D79}" type="slidenum">
              <a:rPr lang="en-US" b="0" i="0" smtClean="0"/>
              <a:pPr/>
              <a:t>1</a:t>
            </a:fld>
            <a:endParaRPr lang="en-US" b="0" i="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682642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0AA6149-2E8D-4D57-A4B1-81F30D30FEB3}" type="slidenum">
              <a:rPr lang="en-AU" sz="1200" b="0"/>
              <a:pPr/>
              <a:t>10</a:t>
            </a:fld>
            <a:endParaRPr lang="en-AU" sz="1200" b="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a typeface="MS PGothic" panose="020B0600070205080204" pitchFamily="34" charset="-128"/>
            </a:endParaRPr>
          </a:p>
        </p:txBody>
      </p:sp>
    </p:spTree>
    <p:extLst>
      <p:ext uri="{BB962C8B-B14F-4D97-AF65-F5344CB8AC3E}">
        <p14:creationId xmlns:p14="http://schemas.microsoft.com/office/powerpoint/2010/main" val="3339661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0AA6149-2E8D-4D57-A4B1-81F30D30FEB3}" type="slidenum">
              <a:rPr lang="en-AU" sz="1200" b="0"/>
              <a:pPr/>
              <a:t>11</a:t>
            </a:fld>
            <a:endParaRPr lang="en-AU" sz="1200" b="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a typeface="MS PGothic" panose="020B0600070205080204" pitchFamily="34" charset="-128"/>
            </a:endParaRPr>
          </a:p>
        </p:txBody>
      </p:sp>
    </p:spTree>
    <p:extLst>
      <p:ext uri="{BB962C8B-B14F-4D97-AF65-F5344CB8AC3E}">
        <p14:creationId xmlns:p14="http://schemas.microsoft.com/office/powerpoint/2010/main" val="2417024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0AA6149-2E8D-4D57-A4B1-81F30D30FEB3}" type="slidenum">
              <a:rPr lang="en-AU" sz="1200" b="0"/>
              <a:pPr/>
              <a:t>12</a:t>
            </a:fld>
            <a:endParaRPr lang="en-AU" sz="1200" b="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a typeface="MS PGothic" panose="020B0600070205080204" pitchFamily="34" charset="-128"/>
            </a:endParaRPr>
          </a:p>
        </p:txBody>
      </p:sp>
    </p:spTree>
    <p:extLst>
      <p:ext uri="{BB962C8B-B14F-4D97-AF65-F5344CB8AC3E}">
        <p14:creationId xmlns:p14="http://schemas.microsoft.com/office/powerpoint/2010/main" val="2415973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0AA6149-2E8D-4D57-A4B1-81F30D30FEB3}" type="slidenum">
              <a:rPr lang="en-AU" sz="1200" b="0"/>
              <a:pPr/>
              <a:t>13</a:t>
            </a:fld>
            <a:endParaRPr lang="en-AU" sz="1200" b="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a typeface="MS PGothic" panose="020B0600070205080204" pitchFamily="34" charset="-128"/>
            </a:endParaRPr>
          </a:p>
        </p:txBody>
      </p:sp>
    </p:spTree>
    <p:extLst>
      <p:ext uri="{BB962C8B-B14F-4D97-AF65-F5344CB8AC3E}">
        <p14:creationId xmlns:p14="http://schemas.microsoft.com/office/powerpoint/2010/main" val="3547944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9C5B1F10-5AFD-4041-9C4D-02B91F0A9215}" type="slidenum">
              <a:rPr lang="en-AU" sz="1200" b="0"/>
              <a:pPr/>
              <a:t>14</a:t>
            </a:fld>
            <a:endParaRPr lang="en-AU" sz="1200" b="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a typeface="MS PGothic" panose="020B0600070205080204" pitchFamily="34" charset="-128"/>
            </a:endParaRPr>
          </a:p>
        </p:txBody>
      </p:sp>
    </p:spTree>
    <p:extLst>
      <p:ext uri="{BB962C8B-B14F-4D97-AF65-F5344CB8AC3E}">
        <p14:creationId xmlns:p14="http://schemas.microsoft.com/office/powerpoint/2010/main" val="4214573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E330125C-101A-482F-BD47-6714E5F88739}" type="slidenum">
              <a:rPr lang="en-AU" sz="1200" b="0"/>
              <a:pPr/>
              <a:t>15</a:t>
            </a:fld>
            <a:endParaRPr lang="en-AU" sz="1200" b="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a typeface="MS PGothic" panose="020B0600070205080204" pitchFamily="34" charset="-128"/>
            </a:endParaRPr>
          </a:p>
        </p:txBody>
      </p:sp>
    </p:spTree>
    <p:extLst>
      <p:ext uri="{BB962C8B-B14F-4D97-AF65-F5344CB8AC3E}">
        <p14:creationId xmlns:p14="http://schemas.microsoft.com/office/powerpoint/2010/main" val="593964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50E98051-E153-46E5-98DC-05213F0873CA}" type="slidenum">
              <a:rPr lang="en-US" b="0" i="0"/>
              <a:pPr/>
              <a:t>16</a:t>
            </a:fld>
            <a:endParaRPr lang="en-US" b="0" i="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03573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0AA6149-2E8D-4D57-A4B1-81F30D30FEB3}" type="slidenum">
              <a:rPr lang="en-AU" sz="1200" b="0"/>
              <a:pPr/>
              <a:t>17</a:t>
            </a:fld>
            <a:endParaRPr lang="en-AU" sz="1200" b="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a typeface="MS PGothic" panose="020B0600070205080204" pitchFamily="34" charset="-128"/>
            </a:endParaRPr>
          </a:p>
        </p:txBody>
      </p:sp>
    </p:spTree>
    <p:extLst>
      <p:ext uri="{BB962C8B-B14F-4D97-AF65-F5344CB8AC3E}">
        <p14:creationId xmlns:p14="http://schemas.microsoft.com/office/powerpoint/2010/main" val="260336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3EB47ED-A3DD-4F64-9482-C03FCB3F3B2F}" type="slidenum">
              <a:rPr lang="en-AU" sz="1200" b="0"/>
              <a:pPr/>
              <a:t>18</a:t>
            </a:fld>
            <a:endParaRPr lang="en-AU" sz="1200" b="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a typeface="MS PGothic" panose="020B0600070205080204" pitchFamily="34" charset="-128"/>
            </a:endParaRPr>
          </a:p>
        </p:txBody>
      </p:sp>
    </p:spTree>
    <p:extLst>
      <p:ext uri="{BB962C8B-B14F-4D97-AF65-F5344CB8AC3E}">
        <p14:creationId xmlns:p14="http://schemas.microsoft.com/office/powerpoint/2010/main" val="328402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3A556BEB-7699-4CEC-9C2F-EEE51FEDF2C1}" type="slidenum">
              <a:rPr lang="en-US" sz="1200" b="0">
                <a:latin typeface="Times New Roman" panose="02020603050405020304" pitchFamily="18" charset="0"/>
              </a:rPr>
              <a:pPr/>
              <a:t>19</a:t>
            </a:fld>
            <a:endParaRPr lang="en-US" sz="1200" b="0">
              <a:latin typeface="Times New Roman" panose="02020603050405020304"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397924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3EA01FDE-D942-4917-9E97-D74053EC3A22}" type="slidenum">
              <a:rPr lang="en-US" sz="1200" b="0">
                <a:latin typeface="Times New Roman" panose="02020603050405020304" pitchFamily="18" charset="0"/>
              </a:rPr>
              <a:pPr/>
              <a:t>2</a:t>
            </a:fld>
            <a:endParaRPr lang="en-US" sz="1200" b="0">
              <a:latin typeface="Times New Roman" panose="02020603050405020304" pitchFamily="18"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3194078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AC354230-C250-4B75-B731-936BD30C6836}" type="slidenum">
              <a:rPr lang="en-US" sz="1200" b="0">
                <a:latin typeface="Times New Roman" panose="02020603050405020304" pitchFamily="18" charset="0"/>
              </a:rPr>
              <a:pPr/>
              <a:t>20</a:t>
            </a:fld>
            <a:endParaRPr lang="en-US" sz="1200" b="0">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1640998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AC354230-C250-4B75-B731-936BD30C6836}" type="slidenum">
              <a:rPr lang="en-US" sz="1200" b="0">
                <a:latin typeface="Times New Roman" panose="02020603050405020304" pitchFamily="18" charset="0"/>
              </a:rPr>
              <a:pPr/>
              <a:t>21</a:t>
            </a:fld>
            <a:endParaRPr lang="en-US" sz="1200" b="0">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27588154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AC354230-C250-4B75-B731-936BD30C6836}" type="slidenum">
              <a:rPr lang="en-US" sz="1200" b="0">
                <a:latin typeface="Times New Roman" panose="02020603050405020304" pitchFamily="18" charset="0"/>
              </a:rPr>
              <a:pPr/>
              <a:t>22</a:t>
            </a:fld>
            <a:endParaRPr lang="en-US" sz="1200" b="0">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33090726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D0A9754-FD5C-4164-AAD0-7D003D54077A}" type="slidenum">
              <a:rPr lang="en-US" sz="1200" b="0">
                <a:latin typeface="Times New Roman" panose="02020603050405020304" pitchFamily="18" charset="0"/>
              </a:rPr>
              <a:pPr/>
              <a:t>23</a:t>
            </a:fld>
            <a:endParaRPr lang="en-US" sz="1200" b="0">
              <a:latin typeface="Times New Roman" panose="02020603050405020304"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20466293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A7C7CB7-99D2-41C6-A695-ABDCC1A327F7}" type="slidenum">
              <a:rPr lang="en-US" sz="1200" b="0">
                <a:latin typeface="Times New Roman" panose="02020603050405020304" pitchFamily="18" charset="0"/>
              </a:rPr>
              <a:pPr/>
              <a:t>24</a:t>
            </a:fld>
            <a:endParaRPr lang="en-US" sz="1200" b="0">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22553776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252C23C-0BEC-4FB1-8663-C69F160E9B60}" type="slidenum">
              <a:rPr lang="en-US" sz="1200" b="0">
                <a:latin typeface="Times New Roman" panose="02020603050405020304" pitchFamily="18" charset="0"/>
              </a:rPr>
              <a:pPr/>
              <a:t>25</a:t>
            </a:fld>
            <a:endParaRPr lang="en-US" sz="1200" b="0">
              <a:latin typeface="Times New Roman" panose="02020603050405020304"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31135274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E32D8D36-8923-462C-A497-DF9E02F43E3D}" type="slidenum">
              <a:rPr lang="en-US" sz="1200" b="0">
                <a:latin typeface="Times New Roman" panose="02020603050405020304" pitchFamily="18" charset="0"/>
              </a:rPr>
              <a:pPr/>
              <a:t>26</a:t>
            </a:fld>
            <a:endParaRPr lang="en-US" sz="1200" b="0">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37610103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933F4406-E683-4868-A8A9-E37D4A569B86}" type="slidenum">
              <a:rPr lang="en-US" sz="1200" b="0">
                <a:latin typeface="Times New Roman" panose="02020603050405020304" pitchFamily="18" charset="0"/>
              </a:rPr>
              <a:pPr/>
              <a:t>27</a:t>
            </a:fld>
            <a:endParaRPr lang="en-US" sz="1200" b="0">
              <a:latin typeface="Times New Roman" panose="02020603050405020304"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27275712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933F4406-E683-4868-A8A9-E37D4A569B86}" type="slidenum">
              <a:rPr lang="en-US" sz="1200" b="0">
                <a:latin typeface="Times New Roman" panose="02020603050405020304" pitchFamily="18" charset="0"/>
              </a:rPr>
              <a:pPr/>
              <a:t>28</a:t>
            </a:fld>
            <a:endParaRPr lang="en-US" sz="1200" b="0">
              <a:latin typeface="Times New Roman" panose="02020603050405020304"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7269363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8179BB78-17E3-4FBA-9AA6-BFE37EEEDA1F}" type="slidenum">
              <a:rPr lang="en-US" sz="1200" b="0">
                <a:latin typeface="Times New Roman" panose="02020603050405020304" pitchFamily="18" charset="0"/>
              </a:rPr>
              <a:pPr/>
              <a:t>29</a:t>
            </a:fld>
            <a:endParaRPr lang="en-US" sz="1200" b="0">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1432470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8707430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8179BB78-17E3-4FBA-9AA6-BFE37EEEDA1F}" type="slidenum">
              <a:rPr lang="en-US" sz="1200" b="0">
                <a:latin typeface="Times New Roman" panose="02020603050405020304" pitchFamily="18" charset="0"/>
              </a:rPr>
              <a:pPr/>
              <a:t>30</a:t>
            </a:fld>
            <a:endParaRPr lang="en-US" sz="1200" b="0">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39259734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B310B1F8-0027-4017-92ED-39A9E73B0EE1}" type="slidenum">
              <a:rPr lang="en-US" sz="1200" b="0">
                <a:latin typeface="Times New Roman" panose="02020603050405020304" pitchFamily="18" charset="0"/>
              </a:rPr>
              <a:pPr/>
              <a:t>31</a:t>
            </a:fld>
            <a:endParaRPr lang="en-US" sz="1200" b="0">
              <a:latin typeface="Times New Roman" panose="02020603050405020304"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42400784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5121EA02-B0ED-4CFD-A4D2-03700041F85C}" type="slidenum">
              <a:rPr lang="en-US" sz="1200" b="0">
                <a:latin typeface="Times New Roman" panose="02020603050405020304" pitchFamily="18" charset="0"/>
              </a:rPr>
              <a:pPr/>
              <a:t>32</a:t>
            </a:fld>
            <a:endParaRPr lang="en-US" sz="1200" b="0">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741231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5E01B5D4-38CB-413B-B9B3-9639D2C577D0}" type="slidenum">
              <a:rPr lang="en-US" sz="1200" b="0">
                <a:latin typeface="Times New Roman" panose="02020603050405020304" pitchFamily="18" charset="0"/>
              </a:rPr>
              <a:pPr/>
              <a:t>33</a:t>
            </a:fld>
            <a:endParaRPr lang="en-US" sz="1200" b="0">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27679173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EC9CA915-992C-4A9E-AB36-D12397D837B9}" type="slidenum">
              <a:rPr lang="en-US" sz="1200" b="0">
                <a:latin typeface="Times New Roman" panose="02020603050405020304" pitchFamily="18" charset="0"/>
              </a:rPr>
              <a:pPr/>
              <a:t>34</a:t>
            </a:fld>
            <a:endParaRPr lang="en-US" sz="1200" b="0">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31016316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8FCE9A1F-A5F9-4C05-BA37-F08942D338BE}" type="slidenum">
              <a:rPr lang="en-US" sz="1200" b="0">
                <a:latin typeface="Times New Roman" panose="02020603050405020304" pitchFamily="18" charset="0"/>
              </a:rPr>
              <a:pPr/>
              <a:t>35</a:t>
            </a:fld>
            <a:endParaRPr lang="en-US" sz="1200" b="0">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999098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CC2E2698-F3DA-426A-9F14-5397170E5CDF}" type="slidenum">
              <a:rPr lang="en-US" sz="1200" b="0">
                <a:latin typeface="Times New Roman" panose="02020603050405020304" pitchFamily="18" charset="0"/>
              </a:rPr>
              <a:pPr/>
              <a:t>36</a:t>
            </a:fld>
            <a:endParaRPr lang="en-US" sz="1200" b="0">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28969822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E66B653-792A-490C-B292-3E704B96D682}" type="slidenum">
              <a:rPr lang="en-US" sz="1200" b="0">
                <a:latin typeface="Times New Roman" panose="02020603050405020304" pitchFamily="18" charset="0"/>
              </a:rPr>
              <a:pPr/>
              <a:t>37</a:t>
            </a:fld>
            <a:endParaRPr lang="en-US" sz="1200" b="0">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14305948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5C5DFB40-346E-48EA-8835-6485E8B6ABDA}" type="slidenum">
              <a:rPr lang="en-US" sz="1200" b="0">
                <a:latin typeface="Times New Roman" panose="02020603050405020304" pitchFamily="18" charset="0"/>
              </a:rPr>
              <a:pPr/>
              <a:t>38</a:t>
            </a:fld>
            <a:endParaRPr lang="en-US" sz="1200" b="0">
              <a:latin typeface="Times New Roman" panose="02020603050405020304" pitchFamily="18"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7818918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76B41ED-78B7-4520-AE50-B1F587B7C07C}" type="slidenum">
              <a:rPr lang="en-US" sz="1200" b="0">
                <a:latin typeface="Times New Roman" panose="02020603050405020304" pitchFamily="18" charset="0"/>
              </a:rPr>
              <a:pPr/>
              <a:t>39</a:t>
            </a:fld>
            <a:endParaRPr lang="en-US" sz="1200" b="0">
              <a:latin typeface="Times New Roman" panose="02020603050405020304" pitchFamily="18"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2008608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800809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995F472B-2D7D-4BCA-931D-105FE650826E}" type="slidenum">
              <a:rPr lang="en-US" sz="1200" b="0">
                <a:latin typeface="Times New Roman" panose="02020603050405020304" pitchFamily="18" charset="0"/>
              </a:rPr>
              <a:pPr/>
              <a:t>40</a:t>
            </a:fld>
            <a:endParaRPr lang="en-US" sz="1200" b="0">
              <a:latin typeface="Times New Roman" panose="02020603050405020304" pitchFamily="18"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2672914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6D12B8F-F1BD-43A3-A63B-26B49487090C}" type="slidenum">
              <a:rPr lang="en-US" sz="1200" b="0">
                <a:latin typeface="Times New Roman" panose="02020603050405020304" pitchFamily="18" charset="0"/>
              </a:rPr>
              <a:pPr/>
              <a:t>41</a:t>
            </a:fld>
            <a:endParaRPr lang="en-US" sz="1200" b="0">
              <a:latin typeface="Times New Roman" panose="02020603050405020304" pitchFamily="18"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1931726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35042493-C0F0-4261-AF53-469980D31448}" type="slidenum">
              <a:rPr lang="en-US" sz="1200" b="0">
                <a:latin typeface="Times New Roman" panose="02020603050405020304" pitchFamily="18" charset="0"/>
              </a:rPr>
              <a:pPr/>
              <a:t>42</a:t>
            </a:fld>
            <a:endParaRPr lang="en-US" sz="1200" b="0">
              <a:latin typeface="Times New Roman" panose="02020603050405020304" pitchFamily="18"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24290442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35042493-C0F0-4261-AF53-469980D31448}" type="slidenum">
              <a:rPr lang="en-US" sz="1200" b="0">
                <a:latin typeface="Times New Roman" panose="02020603050405020304" pitchFamily="18" charset="0"/>
              </a:rPr>
              <a:pPr/>
              <a:t>43</a:t>
            </a:fld>
            <a:endParaRPr lang="en-US" sz="1200" b="0">
              <a:latin typeface="Times New Roman" panose="02020603050405020304" pitchFamily="18"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39483716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53E5E3C-4BC7-41ED-8237-2FD2810E7DB4}" type="slidenum">
              <a:rPr lang="en-US" sz="1200" b="0">
                <a:latin typeface="Times New Roman" panose="02020603050405020304" pitchFamily="18" charset="0"/>
              </a:rPr>
              <a:pPr/>
              <a:t>44</a:t>
            </a:fld>
            <a:endParaRPr lang="en-US" sz="1200" b="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7809217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53E5E3C-4BC7-41ED-8237-2FD2810E7DB4}" type="slidenum">
              <a:rPr lang="en-US" sz="1200" b="0">
                <a:latin typeface="Times New Roman" panose="02020603050405020304" pitchFamily="18" charset="0"/>
              </a:rPr>
              <a:pPr/>
              <a:t>45</a:t>
            </a:fld>
            <a:endParaRPr lang="en-US" sz="1200" b="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36757441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848C9F6-408F-4A5F-8B3C-DFD3D8B9D4E0}" type="slidenum">
              <a:rPr lang="en-US" sz="1200" b="0">
                <a:latin typeface="Times New Roman" panose="02020603050405020304" pitchFamily="18" charset="0"/>
              </a:rPr>
              <a:pPr/>
              <a:t>46</a:t>
            </a:fld>
            <a:endParaRPr lang="en-US" sz="1200" b="0">
              <a:latin typeface="Times New Roman" panose="02020603050405020304" pitchFamily="18"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371516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848C9F6-408F-4A5F-8B3C-DFD3D8B9D4E0}" type="slidenum">
              <a:rPr lang="en-US" sz="1200" b="0">
                <a:latin typeface="Times New Roman" panose="02020603050405020304" pitchFamily="18" charset="0"/>
              </a:rPr>
              <a:pPr/>
              <a:t>47</a:t>
            </a:fld>
            <a:endParaRPr lang="en-US" sz="1200" b="0">
              <a:latin typeface="Times New Roman" panose="02020603050405020304" pitchFamily="18"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35933065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7B3FF1BD-452D-4D79-8352-14A73951BA09}" type="slidenum">
              <a:rPr lang="en-US" sz="1200" b="0">
                <a:latin typeface="Times New Roman" panose="02020603050405020304" pitchFamily="18" charset="0"/>
              </a:rPr>
              <a:pPr/>
              <a:t>48</a:t>
            </a:fld>
            <a:endParaRPr lang="en-US" sz="1200" b="0">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42497904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3B405EAF-E582-435D-87A7-04F1AB9C61CC}" type="slidenum">
              <a:rPr lang="en-US" sz="1200" b="0">
                <a:latin typeface="Times New Roman" panose="02020603050405020304" pitchFamily="18" charset="0"/>
              </a:rPr>
              <a:pPr/>
              <a:t>49</a:t>
            </a:fld>
            <a:endParaRPr lang="en-US" sz="1200" b="0">
              <a:latin typeface="Times New Roman" panose="02020603050405020304"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2819135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F74A8916-3933-46EB-B41E-BE9EAB51427D}" type="slidenum">
              <a:rPr lang="en-US" sz="1200" b="0">
                <a:latin typeface="Times New Roman" panose="02020603050405020304" pitchFamily="18" charset="0"/>
              </a:rPr>
              <a:pPr/>
              <a:t>5</a:t>
            </a:fld>
            <a:endParaRPr lang="en-US" sz="1200" b="0">
              <a:latin typeface="Times New Roman" panose="02020603050405020304"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1684621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51946DAE-D161-4B69-9B70-3F4BB554A994}" type="slidenum">
              <a:rPr lang="en-US" sz="1200" b="0">
                <a:latin typeface="Times New Roman" panose="02020603050405020304" pitchFamily="18" charset="0"/>
              </a:rPr>
              <a:pPr/>
              <a:t>50</a:t>
            </a:fld>
            <a:endParaRPr lang="en-US" sz="1200" b="0">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28525471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F15E5AE3-3D54-43D3-88BE-16668920D202}" type="slidenum">
              <a:rPr lang="en-US" sz="1200" b="0">
                <a:latin typeface="Times New Roman" panose="02020603050405020304" pitchFamily="18" charset="0"/>
              </a:rPr>
              <a:pPr/>
              <a:t>51</a:t>
            </a:fld>
            <a:endParaRPr lang="en-US" sz="1200" b="0">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23655139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0A66299-16C1-4748-999C-D43BF4FD0F35}" type="slidenum">
              <a:rPr lang="en-US" sz="1200" b="0">
                <a:latin typeface="Times New Roman" panose="02020603050405020304" pitchFamily="18" charset="0"/>
              </a:rPr>
              <a:pPr/>
              <a:t>52</a:t>
            </a:fld>
            <a:endParaRPr lang="en-US" sz="1200" b="0">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16410806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FCD589F-6104-4B76-B71C-FC42ABC4944D}" type="slidenum">
              <a:rPr lang="en-US" sz="1200" b="0">
                <a:latin typeface="Times New Roman" panose="02020603050405020304" pitchFamily="18" charset="0"/>
              </a:rPr>
              <a:pPr/>
              <a:t>53</a:t>
            </a:fld>
            <a:endParaRPr lang="en-US" sz="1200" b="0">
              <a:latin typeface="Times New Roman" panose="02020603050405020304"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22439099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272A086-C2E2-4F48-876B-A869CE1C081C}" type="slidenum">
              <a:rPr lang="en-US" sz="1200" b="0">
                <a:latin typeface="Times New Roman" panose="02020603050405020304" pitchFamily="18" charset="0"/>
              </a:rPr>
              <a:pPr/>
              <a:t>54</a:t>
            </a:fld>
            <a:endParaRPr lang="en-US" sz="1200" b="0">
              <a:latin typeface="Times New Roman" panose="02020603050405020304"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10545250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6228BC5-4C8E-4E7C-80B8-E958FBE0E0D5}" type="slidenum">
              <a:rPr lang="en-US" sz="1200" b="0">
                <a:latin typeface="Times New Roman" panose="02020603050405020304" pitchFamily="18" charset="0"/>
              </a:rPr>
              <a:pPr/>
              <a:t>55</a:t>
            </a:fld>
            <a:endParaRPr lang="en-US" sz="1200" b="0">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20091590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BE350D69-9681-4174-8E87-D365D9183D52}" type="slidenum">
              <a:rPr lang="en-US" sz="1200" b="0">
                <a:latin typeface="Times New Roman" panose="02020603050405020304" pitchFamily="18" charset="0"/>
              </a:rPr>
              <a:pPr/>
              <a:t>56</a:t>
            </a:fld>
            <a:endParaRPr lang="en-US" sz="1200" b="0">
              <a:latin typeface="Times New Roman" panose="02020603050405020304"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121117611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8107EDDC-FC8D-49BD-B193-DE7F887D60E7}" type="slidenum">
              <a:rPr lang="en-US" sz="1200" b="0">
                <a:latin typeface="Times New Roman" panose="02020603050405020304" pitchFamily="18" charset="0"/>
              </a:rPr>
              <a:pPr/>
              <a:t>57</a:t>
            </a:fld>
            <a:endParaRPr lang="en-US" sz="1200" b="0">
              <a:latin typeface="Times New Roman" panose="02020603050405020304"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23425017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77443EC7-7BBC-4D0D-AC1E-C83B6598E462}" type="slidenum">
              <a:rPr lang="en-US" sz="1200" b="0">
                <a:latin typeface="Times New Roman" panose="02020603050405020304" pitchFamily="18" charset="0"/>
              </a:rPr>
              <a:pPr/>
              <a:t>58</a:t>
            </a:fld>
            <a:endParaRPr lang="en-US" sz="1200" b="0">
              <a:latin typeface="Times New Roman" panose="02020603050405020304"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25912218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D8810EF-C3F5-4BE4-82A3-9AD7B631A413}" type="slidenum">
              <a:rPr lang="en-US" sz="1200" b="0">
                <a:latin typeface="Times New Roman" panose="02020603050405020304" pitchFamily="18" charset="0"/>
              </a:rPr>
              <a:pPr/>
              <a:t>59</a:t>
            </a:fld>
            <a:endParaRPr lang="en-US" sz="1200" b="0">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1778222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EF599F0-D6C0-4555-8FD0-E7A0E1529935}" type="slidenum">
              <a:rPr lang="en-US" sz="1200" b="0">
                <a:latin typeface="Times New Roman" panose="02020603050405020304" pitchFamily="18" charset="0"/>
              </a:rPr>
              <a:pPr/>
              <a:t>6</a:t>
            </a:fld>
            <a:endParaRPr lang="en-US" sz="1200" b="0">
              <a:latin typeface="Times New Roman" panose="02020603050405020304"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40016015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3D665510-C654-44ED-B982-6C2433C8E510}" type="slidenum">
              <a:rPr lang="en-US" sz="1200" b="0">
                <a:latin typeface="Times New Roman" panose="02020603050405020304" pitchFamily="18" charset="0"/>
              </a:rPr>
              <a:pPr/>
              <a:t>60</a:t>
            </a:fld>
            <a:endParaRPr lang="en-US" sz="1200" b="0">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Times New Roman" panose="02020603050405020304" pitchFamily="18" charset="0"/>
              </a:rPr>
              <a:t>6</a:t>
            </a:r>
          </a:p>
        </p:txBody>
      </p:sp>
    </p:spTree>
    <p:extLst>
      <p:ext uri="{BB962C8B-B14F-4D97-AF65-F5344CB8AC3E}">
        <p14:creationId xmlns:p14="http://schemas.microsoft.com/office/powerpoint/2010/main" val="212806053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8CA71797-72F9-499C-AB9C-A1B9AB612924}" type="slidenum">
              <a:rPr lang="en-US" sz="1200" b="0">
                <a:latin typeface="Times New Roman" panose="02020603050405020304" pitchFamily="18" charset="0"/>
              </a:rPr>
              <a:pPr/>
              <a:t>61</a:t>
            </a:fld>
            <a:endParaRPr lang="en-US" sz="1200" b="0">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8114138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8CA71797-72F9-499C-AB9C-A1B9AB612924}" type="slidenum">
              <a:rPr lang="en-US" sz="1200" b="0">
                <a:latin typeface="Times New Roman" panose="02020603050405020304" pitchFamily="18" charset="0"/>
              </a:rPr>
              <a:pPr/>
              <a:t>62</a:t>
            </a:fld>
            <a:endParaRPr lang="en-US" sz="1200" b="0">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31151127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85AA0E60-D56A-4867-BBD4-5E61B5287EE7}" type="slidenum">
              <a:rPr lang="en-US" sz="1200" b="0">
                <a:latin typeface="Times New Roman" panose="02020603050405020304" pitchFamily="18" charset="0"/>
              </a:rPr>
              <a:pPr/>
              <a:t>63</a:t>
            </a:fld>
            <a:endParaRPr lang="en-US" sz="1200" b="0">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182847417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F160FA0-E080-4DAF-8C39-CB7AC6DD93CF}" type="slidenum">
              <a:rPr lang="en-US" sz="1200" b="0">
                <a:latin typeface="Times New Roman" panose="02020603050405020304" pitchFamily="18" charset="0"/>
              </a:rPr>
              <a:pPr/>
              <a:t>64</a:t>
            </a:fld>
            <a:endParaRPr lang="en-US" sz="1200" b="0">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347415804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597796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335136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86CDE91D-759D-4A76-A3EE-06C16D5412F5}" type="slidenum">
              <a:rPr lang="en-US" sz="1200" b="0">
                <a:latin typeface="Times New Roman" panose="02020603050405020304" pitchFamily="18" charset="0"/>
              </a:rPr>
              <a:pPr/>
              <a:t>7</a:t>
            </a:fld>
            <a:endParaRPr lang="en-US" sz="1200" b="0">
              <a:latin typeface="Times New Roman" panose="02020603050405020304"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2218604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8AA0A97F-5365-41D0-9DCD-FD4402C143FF}" type="slidenum">
              <a:rPr lang="en-US" sz="1200" b="0">
                <a:latin typeface="Times New Roman" panose="02020603050405020304" pitchFamily="18" charset="0"/>
              </a:rPr>
              <a:pPr/>
              <a:t>8</a:t>
            </a:fld>
            <a:endParaRPr lang="en-US" sz="1200" b="0">
              <a:latin typeface="Times New Roman" panose="02020603050405020304"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353874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3263FC74-49D9-4391-85F8-AC615C47E46F}" type="slidenum">
              <a:rPr lang="en-US" sz="1200" b="0">
                <a:latin typeface="Times New Roman" panose="02020603050405020304" pitchFamily="18" charset="0"/>
              </a:rPr>
              <a:pPr/>
              <a:t>9</a:t>
            </a:fld>
            <a:endParaRPr lang="en-US" sz="1200" b="0">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250384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smtClean="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smtClean="0"/>
            </a:p>
          </p:txBody>
        </p:sp>
      </p:grpSp>
      <p:sp>
        <p:nvSpPr>
          <p:cNvPr id="14" name="Text Box 17"/>
          <p:cNvSpPr txBox="1">
            <a:spLocks noChangeArrowheads="1"/>
          </p:cNvSpPr>
          <p:nvPr userDrawn="1"/>
        </p:nvSpPr>
        <p:spPr bwMode="auto">
          <a:xfrm>
            <a:off x="0" y="6553200"/>
            <a:ext cx="2209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eaLnBrk="1" hangingPunct="1">
              <a:spcBef>
                <a:spcPct val="50000"/>
              </a:spcBef>
              <a:defRPr/>
            </a:pPr>
            <a:r>
              <a:rPr lang="en-US" altLang="en-US" sz="1400" b="0" smtClean="0">
                <a:latin typeface="McGrawHill-Italic" pitchFamily="2" charset="0"/>
              </a:rPr>
              <a:t>McGraw-Hill</a:t>
            </a:r>
            <a:endParaRPr lang="en-US" altLang="en-US" sz="2400" b="0" smtClean="0">
              <a:latin typeface="Times New Roman" panose="02020603050405020304" pitchFamily="18" charset="0"/>
            </a:endParaRPr>
          </a:p>
        </p:txBody>
      </p:sp>
      <p:sp>
        <p:nvSpPr>
          <p:cNvPr id="15" name="Text Box 18"/>
          <p:cNvSpPr txBox="1">
            <a:spLocks noChangeArrowheads="1"/>
          </p:cNvSpPr>
          <p:nvPr userDrawn="1"/>
        </p:nvSpPr>
        <p:spPr bwMode="auto">
          <a:xfrm>
            <a:off x="4572000" y="6553200"/>
            <a:ext cx="457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r" eaLnBrk="1" hangingPunct="1">
              <a:spcBef>
                <a:spcPct val="50000"/>
              </a:spcBef>
              <a:buFontTx/>
              <a:buChar char="©"/>
              <a:defRPr/>
            </a:pPr>
            <a:r>
              <a:rPr lang="en-US" altLang="en-US" sz="1400" b="0" smtClean="0">
                <a:latin typeface="McGrawHill-Italic" pitchFamily="2" charset="0"/>
              </a:rPr>
              <a:t>The McGraw-Hill Companies, Inc., 2000</a:t>
            </a:r>
            <a:endParaRPr lang="en-US" altLang="en-US" sz="2400" b="0" smtClean="0">
              <a:latin typeface="Times New Roman" panose="02020603050405020304"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6" name="Date Placeholder 15"/>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pPr>
              <a:defRPr/>
            </a:pPr>
            <a:endParaRPr lang="en-US"/>
          </a:p>
        </p:txBody>
      </p:sp>
      <p:sp>
        <p:nvSpPr>
          <p:cNvPr id="17" name="Footer Placeholder 16"/>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pPr>
              <a:defRPr/>
            </a:pPr>
            <a:endParaRPr lang="en-US"/>
          </a:p>
        </p:txBody>
      </p:sp>
      <p:sp>
        <p:nvSpPr>
          <p:cNvPr id="18" name="Rectangle 17"/>
          <p:cNvSpPr>
            <a:spLocks noGrp="1" noChangeArrowheads="1"/>
          </p:cNvSpPr>
          <p:nvPr>
            <p:ph type="sldNum" sz="quarter" idx="12"/>
          </p:nvPr>
        </p:nvSpPr>
        <p:spPr>
          <a:xfrm>
            <a:off x="6858000" y="6248400"/>
            <a:ext cx="1905000" cy="457200"/>
          </a:xfrm>
        </p:spPr>
        <p:txBody>
          <a:bodyPr/>
          <a:lstStyle>
            <a:lvl1pPr algn="r">
              <a:defRPr sz="1400" b="0">
                <a:latin typeface="Tahoma" panose="020B0604030504040204" pitchFamily="34" charset="0"/>
              </a:defRPr>
            </a:lvl1pPr>
          </a:lstStyle>
          <a:p>
            <a:fld id="{1E330F03-3370-49B8-902F-93F0BC75DE24}" type="slidenum">
              <a:rPr lang="en-US"/>
              <a:pPr/>
              <a:t>‹#›</a:t>
            </a:fld>
            <a:endParaRPr lang="en-US"/>
          </a:p>
        </p:txBody>
      </p:sp>
    </p:spTree>
    <p:extLst>
      <p:ext uri="{BB962C8B-B14F-4D97-AF65-F5344CB8AC3E}">
        <p14:creationId xmlns:p14="http://schemas.microsoft.com/office/powerpoint/2010/main" val="901793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r>
              <a:rPr lang="en-US"/>
              <a:t>14.</a:t>
            </a:r>
            <a:fld id="{93DA5121-3A5D-4D16-8859-DC4472F17078}" type="slidenum">
              <a:rPr lang="en-US"/>
              <a:pPr/>
              <a:t>‹#›</a:t>
            </a:fld>
            <a:endParaRPr lang="en-US"/>
          </a:p>
        </p:txBody>
      </p:sp>
    </p:spTree>
    <p:extLst>
      <p:ext uri="{BB962C8B-B14F-4D97-AF65-F5344CB8AC3E}">
        <p14:creationId xmlns:p14="http://schemas.microsoft.com/office/powerpoint/2010/main" val="3393562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r>
              <a:rPr lang="en-US"/>
              <a:t>14.</a:t>
            </a:r>
            <a:fld id="{D7005B7A-5D62-4084-9B38-75DD908CEFCF}" type="slidenum">
              <a:rPr lang="en-US"/>
              <a:pPr/>
              <a:t>‹#›</a:t>
            </a:fld>
            <a:endParaRPr lang="en-US"/>
          </a:p>
        </p:txBody>
      </p:sp>
    </p:spTree>
    <p:extLst>
      <p:ext uri="{BB962C8B-B14F-4D97-AF65-F5344CB8AC3E}">
        <p14:creationId xmlns:p14="http://schemas.microsoft.com/office/powerpoint/2010/main" val="1901166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r>
              <a:rPr lang="en-US"/>
              <a:t>14.</a:t>
            </a:r>
            <a:fld id="{215D3D6A-99FF-4A36-B3CA-7E0B6296D11C}" type="slidenum">
              <a:rPr lang="en-US"/>
              <a:pPr/>
              <a:t>‹#›</a:t>
            </a:fld>
            <a:endParaRPr lang="en-US"/>
          </a:p>
        </p:txBody>
      </p:sp>
    </p:spTree>
    <p:extLst>
      <p:ext uri="{BB962C8B-B14F-4D97-AF65-F5344CB8AC3E}">
        <p14:creationId xmlns:p14="http://schemas.microsoft.com/office/powerpoint/2010/main" val="3918023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6"/>
          <p:cNvSpPr>
            <a:spLocks noGrp="1" noChangeArrowheads="1"/>
          </p:cNvSpPr>
          <p:nvPr>
            <p:ph type="sldNum" sz="quarter" idx="10"/>
          </p:nvPr>
        </p:nvSpPr>
        <p:spPr>
          <a:ln/>
        </p:spPr>
        <p:txBody>
          <a:bodyPr/>
          <a:lstStyle>
            <a:lvl1pPr>
              <a:defRPr/>
            </a:lvl1pPr>
          </a:lstStyle>
          <a:p>
            <a:r>
              <a:rPr lang="en-US"/>
              <a:t>14.</a:t>
            </a:r>
            <a:fld id="{7B37DFD0-66CF-458A-AD23-61C18D546282}" type="slidenum">
              <a:rPr lang="en-US"/>
              <a:pPr/>
              <a:t>‹#›</a:t>
            </a:fld>
            <a:endParaRPr lang="en-US"/>
          </a:p>
        </p:txBody>
      </p:sp>
    </p:spTree>
    <p:extLst>
      <p:ext uri="{BB962C8B-B14F-4D97-AF65-F5344CB8AC3E}">
        <p14:creationId xmlns:p14="http://schemas.microsoft.com/office/powerpoint/2010/main" val="3154439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a:ln/>
        </p:spPr>
        <p:txBody>
          <a:bodyPr/>
          <a:lstStyle>
            <a:lvl1pPr>
              <a:defRPr/>
            </a:lvl1pPr>
          </a:lstStyle>
          <a:p>
            <a:r>
              <a:rPr lang="en-US"/>
              <a:t>14.</a:t>
            </a:r>
            <a:fld id="{45DE1BF4-4A84-4409-9C07-DA2C19FC33E2}" type="slidenum">
              <a:rPr lang="en-US"/>
              <a:pPr/>
              <a:t>‹#›</a:t>
            </a:fld>
            <a:endParaRPr lang="en-US"/>
          </a:p>
        </p:txBody>
      </p:sp>
    </p:spTree>
    <p:extLst>
      <p:ext uri="{BB962C8B-B14F-4D97-AF65-F5344CB8AC3E}">
        <p14:creationId xmlns:p14="http://schemas.microsoft.com/office/powerpoint/2010/main" val="3251852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6"/>
          <p:cNvSpPr>
            <a:spLocks noGrp="1" noChangeArrowheads="1"/>
          </p:cNvSpPr>
          <p:nvPr>
            <p:ph type="sldNum" sz="quarter" idx="10"/>
          </p:nvPr>
        </p:nvSpPr>
        <p:spPr>
          <a:ln/>
        </p:spPr>
        <p:txBody>
          <a:bodyPr/>
          <a:lstStyle>
            <a:lvl1pPr>
              <a:defRPr/>
            </a:lvl1pPr>
          </a:lstStyle>
          <a:p>
            <a:r>
              <a:rPr lang="en-US"/>
              <a:t>14.</a:t>
            </a:r>
            <a:fld id="{866D1EB9-756F-4BBD-898D-2B11B18A905E}" type="slidenum">
              <a:rPr lang="en-US"/>
              <a:pPr/>
              <a:t>‹#›</a:t>
            </a:fld>
            <a:endParaRPr lang="en-US"/>
          </a:p>
        </p:txBody>
      </p:sp>
    </p:spTree>
    <p:extLst>
      <p:ext uri="{BB962C8B-B14F-4D97-AF65-F5344CB8AC3E}">
        <p14:creationId xmlns:p14="http://schemas.microsoft.com/office/powerpoint/2010/main" val="1025593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a:ln/>
        </p:spPr>
        <p:txBody>
          <a:bodyPr/>
          <a:lstStyle>
            <a:lvl1pPr>
              <a:defRPr/>
            </a:lvl1pPr>
          </a:lstStyle>
          <a:p>
            <a:r>
              <a:rPr lang="en-US"/>
              <a:t>14.</a:t>
            </a:r>
            <a:fld id="{4B1AD1C4-0843-4EA8-AE60-D4CF1071F532}" type="slidenum">
              <a:rPr lang="en-US"/>
              <a:pPr/>
              <a:t>‹#›</a:t>
            </a:fld>
            <a:endParaRPr lang="en-US"/>
          </a:p>
        </p:txBody>
      </p:sp>
    </p:spTree>
    <p:extLst>
      <p:ext uri="{BB962C8B-B14F-4D97-AF65-F5344CB8AC3E}">
        <p14:creationId xmlns:p14="http://schemas.microsoft.com/office/powerpoint/2010/main" val="1635433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userDrawn="1"/>
        </p:nvSpPr>
        <p:spPr>
          <a:xfrm>
            <a:off x="8839200" y="762000"/>
            <a:ext cx="346249" cy="4419600"/>
          </a:xfrm>
          <a:prstGeom prst="rect">
            <a:avLst/>
          </a:prstGeom>
          <a:noFill/>
        </p:spPr>
        <p:txBody>
          <a:bodyPr vert="vert270">
            <a:spAutoFit/>
          </a:bodyPr>
          <a:lstStyle/>
          <a:p>
            <a:pPr algn="ctr">
              <a:defRPr/>
            </a:pPr>
            <a:r>
              <a:rPr lang="en-US" sz="1050" dirty="0">
                <a:solidFill>
                  <a:srgbClr val="0000FF"/>
                </a:solidFill>
                <a:latin typeface="Times New Roman" pitchFamily="18" charset="0"/>
              </a:rPr>
              <a:t>Prepared by</a:t>
            </a:r>
            <a:r>
              <a:rPr lang="en-US" sz="1050" dirty="0">
                <a:latin typeface="Times New Roman" pitchFamily="18" charset="0"/>
              </a:rPr>
              <a:t>: K M Akkas Ali, </a:t>
            </a:r>
            <a:r>
              <a:rPr lang="en-US" sz="1050" dirty="0" smtClean="0">
                <a:solidFill>
                  <a:srgbClr val="FF0000"/>
                </a:solidFill>
                <a:latin typeface="Times New Roman" pitchFamily="18" charset="0"/>
              </a:rPr>
              <a:t>Professor</a:t>
            </a:r>
            <a:r>
              <a:rPr lang="en-US" sz="1050" dirty="0">
                <a:solidFill>
                  <a:srgbClr val="FF0000"/>
                </a:solidFill>
                <a:latin typeface="Times New Roman" pitchFamily="18" charset="0"/>
              </a:rPr>
              <a:t>,</a:t>
            </a:r>
            <a:r>
              <a:rPr lang="en-US" sz="1050" dirty="0">
                <a:latin typeface="Times New Roman" pitchFamily="18" charset="0"/>
              </a:rPr>
              <a:t> IIT, JU</a:t>
            </a:r>
          </a:p>
        </p:txBody>
      </p:sp>
      <p:sp>
        <p:nvSpPr>
          <p:cNvPr id="3" name="Rectangle 16"/>
          <p:cNvSpPr>
            <a:spLocks noGrp="1" noChangeArrowheads="1"/>
          </p:cNvSpPr>
          <p:nvPr>
            <p:ph type="sldNum" sz="quarter" idx="10"/>
          </p:nvPr>
        </p:nvSpPr>
        <p:spPr/>
        <p:txBody>
          <a:bodyPr/>
          <a:lstStyle>
            <a:lvl1pPr>
              <a:defRPr/>
            </a:lvl1pPr>
          </a:lstStyle>
          <a:p>
            <a:r>
              <a:rPr lang="en-US" dirty="0" smtClean="0"/>
              <a:t>Slide-</a:t>
            </a:r>
            <a:fld id="{8C0097E4-F27F-4DE0-9358-C5CA108D6023}" type="slidenum">
              <a:rPr lang="en-US" smtClean="0"/>
              <a:pPr/>
              <a:t>‹#›</a:t>
            </a:fld>
            <a:endParaRPr lang="en-US" dirty="0"/>
          </a:p>
        </p:txBody>
      </p:sp>
    </p:spTree>
    <p:extLst>
      <p:ext uri="{BB962C8B-B14F-4D97-AF65-F5344CB8AC3E}">
        <p14:creationId xmlns:p14="http://schemas.microsoft.com/office/powerpoint/2010/main" val="1635927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r>
              <a:rPr lang="en-US"/>
              <a:t>14.</a:t>
            </a:r>
            <a:fld id="{E603D5D2-7F36-49B6-AD0B-C9ED891DA9C2}" type="slidenum">
              <a:rPr lang="en-US"/>
              <a:pPr/>
              <a:t>‹#›</a:t>
            </a:fld>
            <a:endParaRPr lang="en-US"/>
          </a:p>
        </p:txBody>
      </p:sp>
    </p:spTree>
    <p:extLst>
      <p:ext uri="{BB962C8B-B14F-4D97-AF65-F5344CB8AC3E}">
        <p14:creationId xmlns:p14="http://schemas.microsoft.com/office/powerpoint/2010/main" val="2483937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r>
              <a:rPr lang="en-US"/>
              <a:t>14.</a:t>
            </a:r>
            <a:fld id="{12A2FDEF-B882-4ABC-8096-77104B380872}" type="slidenum">
              <a:rPr lang="en-US"/>
              <a:pPr/>
              <a:t>‹#›</a:t>
            </a:fld>
            <a:endParaRPr lang="en-US"/>
          </a:p>
        </p:txBody>
      </p:sp>
    </p:spTree>
    <p:extLst>
      <p:ext uri="{BB962C8B-B14F-4D97-AF65-F5344CB8AC3E}">
        <p14:creationId xmlns:p14="http://schemas.microsoft.com/office/powerpoint/2010/main" val="3245498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76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bg2"/>
                </a:solidFill>
              </a:defRPr>
            </a:lvl1pPr>
          </a:lstStyle>
          <a:p>
            <a:r>
              <a:rPr lang="en-US"/>
              <a:t>14.</a:t>
            </a:r>
            <a:fld id="{07CEFF16-6777-4B39-A099-2C8C2B02154F}" type="slidenum">
              <a:rPr lang="en-US"/>
              <a:pPr/>
              <a:t>‹#›</a:t>
            </a:fld>
            <a:endParaRPr lang="en-US"/>
          </a:p>
        </p:txBody>
      </p:sp>
      <p:sp>
        <p:nvSpPr>
          <p:cNvPr id="3" name="TextBox 2"/>
          <p:cNvSpPr txBox="1"/>
          <p:nvPr userDrawn="1"/>
        </p:nvSpPr>
        <p:spPr>
          <a:xfrm>
            <a:off x="8866497" y="5400675"/>
            <a:ext cx="346249" cy="1426059"/>
          </a:xfrm>
          <a:prstGeom prst="rect">
            <a:avLst/>
          </a:prstGeom>
          <a:noFill/>
        </p:spPr>
        <p:txBody>
          <a:bodyPr vert="vert270">
            <a:spAutoFit/>
          </a:bodyPr>
          <a:lstStyle/>
          <a:p>
            <a:pPr>
              <a:defRPr/>
            </a:pPr>
            <a:r>
              <a:rPr lang="en-US" sz="1050" dirty="0" smtClean="0">
                <a:solidFill>
                  <a:srgbClr val="0070C0"/>
                </a:solidFill>
                <a:latin typeface="Times New Roman" pitchFamily="18" charset="0"/>
              </a:rPr>
              <a:t>IIT</a:t>
            </a:r>
            <a:r>
              <a:rPr lang="en-US" sz="1050" dirty="0">
                <a:solidFill>
                  <a:srgbClr val="0070C0"/>
                </a:solidFill>
                <a:latin typeface="Times New Roman" pitchFamily="18" charset="0"/>
              </a:rPr>
              <a:t>,  JU</a:t>
            </a:r>
          </a:p>
        </p:txBody>
      </p:sp>
    </p:spTree>
  </p:cSld>
  <p:clrMap bg1="lt1" tx1="dk1" bg2="lt2" tx2="dk2" accent1="accent1" accent2="accent2" accent3="accent3" accent4="accent4" accent5="accent5" accent6="accent6" hlink="hlink" folHlink="folHlink"/>
  <p:sldLayoutIdLst>
    <p:sldLayoutId id="2147483992" r:id="rId1"/>
    <p:sldLayoutId id="2147483983" r:id="rId2"/>
    <p:sldLayoutId id="2147483984" r:id="rId3"/>
    <p:sldLayoutId id="2147483985" r:id="rId4"/>
    <p:sldLayoutId id="2147483986" r:id="rId5"/>
    <p:sldLayoutId id="2147483987" r:id="rId6"/>
    <p:sldLayoutId id="2147483993" r:id="rId7"/>
    <p:sldLayoutId id="2147483988" r:id="rId8"/>
    <p:sldLayoutId id="2147483989" r:id="rId9"/>
    <p:sldLayoutId id="2147483990" r:id="rId10"/>
    <p:sldLayoutId id="2147483991"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12.e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14.emf"/></Relationships>
</file>

<file path=ppt/slides/_rels/slide5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16.e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73329"/>
            <a:ext cx="9144000"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2"/>
          <p:cNvSpPr>
            <a:spLocks noChangeArrowheads="1"/>
          </p:cNvSpPr>
          <p:nvPr/>
        </p:nvSpPr>
        <p:spPr bwMode="auto">
          <a:xfrm>
            <a:off x="-76200" y="2821169"/>
            <a:ext cx="933904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lnSpc>
                <a:spcPct val="80000"/>
              </a:lnSpc>
            </a:pPr>
            <a:r>
              <a:rPr lang="en-US" sz="2700" i="0" dirty="0" smtClean="0">
                <a:ln>
                  <a:solidFill>
                    <a:srgbClr val="6600FF"/>
                  </a:solidFill>
                </a:ln>
                <a:solidFill>
                  <a:srgbClr val="0000CC"/>
                </a:solidFill>
                <a:latin typeface="Verdana" panose="020B0604030504040204" pitchFamily="34" charset="0"/>
                <a:ea typeface="Verdana" panose="020B0604030504040204" pitchFamily="34" charset="0"/>
                <a:cs typeface="Verdana" panose="020B0604030504040204" pitchFamily="34" charset="0"/>
              </a:rPr>
              <a:t>ICT-4257: </a:t>
            </a:r>
            <a:r>
              <a:rPr lang="en-US" sz="2700" i="0" dirty="0">
                <a:ln>
                  <a:solidFill>
                    <a:srgbClr val="6600FF"/>
                  </a:solidFill>
                </a:ln>
                <a:solidFill>
                  <a:srgbClr val="0000CC"/>
                </a:solidFill>
                <a:latin typeface="Verdana" panose="020B0604030504040204" pitchFamily="34" charset="0"/>
                <a:ea typeface="Verdana" panose="020B0604030504040204" pitchFamily="34" charset="0"/>
                <a:cs typeface="Verdana" panose="020B0604030504040204" pitchFamily="34" charset="0"/>
              </a:rPr>
              <a:t>Cryptography and Network </a:t>
            </a:r>
            <a:r>
              <a:rPr lang="en-US" sz="2700" i="0" dirty="0" smtClean="0">
                <a:ln>
                  <a:solidFill>
                    <a:srgbClr val="6600FF"/>
                  </a:solidFill>
                </a:ln>
                <a:solidFill>
                  <a:srgbClr val="0000CC"/>
                </a:solidFill>
                <a:latin typeface="Verdana" panose="020B0604030504040204" pitchFamily="34" charset="0"/>
                <a:ea typeface="Verdana" panose="020B0604030504040204" pitchFamily="34" charset="0"/>
                <a:cs typeface="Verdana" panose="020B0604030504040204" pitchFamily="34" charset="0"/>
              </a:rPr>
              <a:t>Security</a:t>
            </a:r>
            <a:endParaRPr lang="en-US" sz="2700" i="0" dirty="0">
              <a:ln>
                <a:solidFill>
                  <a:srgbClr val="6600FF"/>
                </a:solidFill>
              </a:ln>
              <a:solidFill>
                <a:srgbClr val="0000CC"/>
              </a:solidFill>
              <a:latin typeface="Verdana" panose="020B0604030504040204" pitchFamily="34" charset="0"/>
              <a:ea typeface="Verdana" panose="020B0604030504040204" pitchFamily="34" charset="0"/>
              <a:cs typeface="Verdana" panose="020B0604030504040204" pitchFamily="34" charset="0"/>
            </a:endParaRPr>
          </a:p>
          <a:p>
            <a:pPr algn="ctr">
              <a:lnSpc>
                <a:spcPct val="80000"/>
              </a:lnSpc>
            </a:pPr>
            <a:r>
              <a:rPr lang="en-US" sz="1500" dirty="0">
                <a:solidFill>
                  <a:srgbClr val="FF0000"/>
                </a:solidFill>
              </a:rPr>
              <a:t>for</a:t>
            </a:r>
            <a:r>
              <a:rPr lang="en-US" sz="3200" dirty="0">
                <a:solidFill>
                  <a:srgbClr val="00B050"/>
                </a:solidFill>
              </a:rPr>
              <a:t> </a:t>
            </a:r>
          </a:p>
          <a:p>
            <a:pPr algn="ctr">
              <a:lnSpc>
                <a:spcPct val="80000"/>
              </a:lnSpc>
            </a:pPr>
            <a:r>
              <a:rPr lang="en-US" sz="2000" i="0" dirty="0">
                <a:ln>
                  <a:solidFill>
                    <a:sysClr val="windowText" lastClr="000000"/>
                  </a:solidFill>
                </a:ln>
                <a:latin typeface="Arial Black" panose="020B0A04020102020204" pitchFamily="34" charset="0"/>
              </a:rPr>
              <a:t>4th Year 2nd Semester of </a:t>
            </a:r>
            <a:r>
              <a:rPr lang="en-US" sz="2000" i="0" dirty="0" err="1">
                <a:ln>
                  <a:solidFill>
                    <a:sysClr val="windowText" lastClr="000000"/>
                  </a:solidFill>
                </a:ln>
                <a:latin typeface="Arial Black" panose="020B0A04020102020204" pitchFamily="34" charset="0"/>
              </a:rPr>
              <a:t>B.Sc</a:t>
            </a:r>
            <a:r>
              <a:rPr lang="en-US" sz="2000" i="0" dirty="0">
                <a:ln>
                  <a:solidFill>
                    <a:sysClr val="windowText" lastClr="000000"/>
                  </a:solidFill>
                </a:ln>
                <a:latin typeface="Arial Black" panose="020B0A04020102020204" pitchFamily="34" charset="0"/>
              </a:rPr>
              <a:t> (Honors) in </a:t>
            </a:r>
            <a:r>
              <a:rPr lang="en-US" sz="2000" i="0" dirty="0" smtClean="0">
                <a:ln>
                  <a:solidFill>
                    <a:srgbClr val="FF0000"/>
                  </a:solidFill>
                </a:ln>
                <a:solidFill>
                  <a:srgbClr val="FF0000"/>
                </a:solidFill>
                <a:latin typeface="Arial Black" panose="020B0A04020102020204" pitchFamily="34" charset="0"/>
              </a:rPr>
              <a:t>ICT</a:t>
            </a:r>
            <a:endParaRPr lang="en-US" sz="2000" i="0" dirty="0">
              <a:ln>
                <a:solidFill>
                  <a:srgbClr val="FF0000"/>
                </a:solidFill>
              </a:ln>
              <a:solidFill>
                <a:srgbClr val="FF0000"/>
              </a:solidFill>
              <a:latin typeface="Arial Black" panose="020B0A04020102020204" pitchFamily="34" charset="0"/>
            </a:endParaRPr>
          </a:p>
        </p:txBody>
      </p:sp>
      <p:sp>
        <p:nvSpPr>
          <p:cNvPr id="5124" name="Rectangle 14"/>
          <p:cNvSpPr>
            <a:spLocks noChangeArrowheads="1"/>
          </p:cNvSpPr>
          <p:nvPr/>
        </p:nvSpPr>
        <p:spPr bwMode="auto">
          <a:xfrm>
            <a:off x="914400" y="4086407"/>
            <a:ext cx="7696200"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lnSpc>
                <a:spcPct val="90000"/>
              </a:lnSpc>
            </a:pPr>
            <a:r>
              <a:rPr lang="en-US" sz="2800" i="0" u="sng" dirty="0" smtClean="0">
                <a:ln w="19050">
                  <a:solidFill>
                    <a:srgbClr val="00B050"/>
                  </a:solidFill>
                </a:ln>
                <a:solidFill>
                  <a:srgbClr val="FFFF00"/>
                </a:solidFill>
                <a:latin typeface="Verdana" panose="020B0604030504040204" pitchFamily="34" charset="0"/>
                <a:ea typeface="Verdana" panose="020B0604030504040204" pitchFamily="34" charset="0"/>
                <a:cs typeface="Verdana" panose="020B0604030504040204" pitchFamily="34" charset="0"/>
              </a:rPr>
              <a:t>Lecture File:</a:t>
            </a:r>
            <a:r>
              <a:rPr lang="en-US" sz="2800" i="0" dirty="0" smtClean="0">
                <a:ln w="19050">
                  <a:solidFill>
                    <a:srgbClr val="00B050"/>
                  </a:solidFill>
                </a:ln>
                <a:solidFill>
                  <a:srgbClr val="FFFF00"/>
                </a:solidFill>
                <a:latin typeface="Verdana" panose="020B0604030504040204" pitchFamily="34" charset="0"/>
                <a:ea typeface="Verdana" panose="020B0604030504040204" pitchFamily="34" charset="0"/>
                <a:cs typeface="Verdana" panose="020B0604030504040204" pitchFamily="34" charset="0"/>
              </a:rPr>
              <a:t>  </a:t>
            </a:r>
            <a:r>
              <a:rPr lang="en-US" sz="2800" i="0" u="sng" dirty="0" smtClean="0">
                <a:solidFill>
                  <a:srgbClr val="FF0000"/>
                </a:solidFill>
                <a:latin typeface="Verdana" panose="020B0604030504040204" pitchFamily="34" charset="0"/>
                <a:ea typeface="Verdana" panose="020B0604030504040204" pitchFamily="34" charset="0"/>
                <a:cs typeface="Verdana" panose="020B0604030504040204" pitchFamily="34" charset="0"/>
              </a:rPr>
              <a:t>06</a:t>
            </a:r>
            <a:endParaRPr lang="en-US" sz="2800" i="0" u="sng"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a:lnSpc>
                <a:spcPct val="90000"/>
              </a:lnSpc>
            </a:pPr>
            <a:endParaRPr lang="en-US" sz="1200" u="sng" dirty="0">
              <a:solidFill>
                <a:srgbClr val="0070C0"/>
              </a:solidFill>
            </a:endParaRPr>
          </a:p>
          <a:p>
            <a:pPr algn="ctr">
              <a:lnSpc>
                <a:spcPct val="90000"/>
              </a:lnSpc>
            </a:pPr>
            <a:r>
              <a:rPr lang="en-SG" altLang="en-US" i="0" dirty="0">
                <a:ln>
                  <a:solidFill>
                    <a:srgbClr val="00CC00"/>
                  </a:solidFill>
                </a:ln>
                <a:solidFill>
                  <a:srgbClr val="FF0000"/>
                </a:solidFill>
                <a:latin typeface="Arial" panose="020B0604020202020204" pitchFamily="34" charset="0"/>
              </a:rPr>
              <a:t>Authentication &amp; Authorization</a:t>
            </a:r>
            <a:endParaRPr lang="en-US" i="0" dirty="0">
              <a:ln>
                <a:solidFill>
                  <a:srgbClr val="00CC00"/>
                </a:solidFill>
              </a:ln>
              <a:solidFill>
                <a:srgbClr val="FF0000"/>
              </a:solidFill>
              <a:latin typeface="Arial" panose="020B0604020202020204" pitchFamily="34" charset="0"/>
            </a:endParaRPr>
          </a:p>
        </p:txBody>
      </p:sp>
      <p:pic>
        <p:nvPicPr>
          <p:cNvPr id="512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
          <p:cNvSpPr>
            <a:spLocks noChangeArrowheads="1"/>
          </p:cNvSpPr>
          <p:nvPr/>
        </p:nvSpPr>
        <p:spPr bwMode="auto">
          <a:xfrm>
            <a:off x="35438" y="5305650"/>
            <a:ext cx="5638800" cy="1477328"/>
          </a:xfrm>
          <a:prstGeom prst="rect">
            <a:avLst/>
          </a:prstGeom>
          <a:noFill/>
          <a:ln w="9525">
            <a:noFill/>
            <a:miter lim="800000"/>
            <a:headEnd/>
            <a:tailEnd/>
          </a:ln>
        </p:spPr>
        <p:txBody>
          <a:bodyPr>
            <a:spAutoFit/>
          </a:bodyPr>
          <a:lstStyle/>
          <a:p>
            <a:pPr>
              <a:defRPr/>
            </a:pPr>
            <a:r>
              <a:rPr lang="en-US" sz="2000" b="1" i="0" dirty="0">
                <a:ln>
                  <a:solidFill>
                    <a:srgbClr val="6600FF"/>
                  </a:solidFill>
                </a:ln>
                <a:solidFill>
                  <a:srgbClr val="FF0000"/>
                </a:solidFill>
                <a:latin typeface="Arial" charset="0"/>
              </a:rPr>
              <a:t>Prepared by:</a:t>
            </a:r>
          </a:p>
          <a:p>
            <a:pPr marL="457200">
              <a:defRPr/>
            </a:pPr>
            <a:r>
              <a:rPr lang="en-US" sz="2000" b="1" dirty="0" smtClean="0"/>
              <a:t>Professor </a:t>
            </a:r>
            <a:r>
              <a:rPr lang="en-US" sz="2000" b="1" i="0" dirty="0" smtClean="0"/>
              <a:t>K </a:t>
            </a:r>
            <a:r>
              <a:rPr lang="en-US" sz="2000" b="1" i="0" dirty="0"/>
              <a:t>M Akkas Ali</a:t>
            </a:r>
          </a:p>
          <a:p>
            <a:pPr marL="457200">
              <a:defRPr/>
            </a:pPr>
            <a:r>
              <a:rPr lang="en-US" sz="1000" dirty="0" smtClean="0">
                <a:solidFill>
                  <a:srgbClr val="0000FF"/>
                </a:solidFill>
              </a:rPr>
              <a:t>akkas@juniv.edu, </a:t>
            </a:r>
            <a:r>
              <a:rPr lang="en-US" sz="1000" i="0" dirty="0" smtClean="0">
                <a:solidFill>
                  <a:srgbClr val="0000FF"/>
                </a:solidFill>
                <a:latin typeface="Arial" charset="0"/>
              </a:rPr>
              <a:t>akkas_khan@yahoo.com</a:t>
            </a:r>
          </a:p>
          <a:p>
            <a:pPr marL="457200">
              <a:defRPr/>
            </a:pPr>
            <a:r>
              <a:rPr lang="en-US" sz="2000" b="1" i="0" dirty="0" smtClean="0">
                <a:ln>
                  <a:solidFill>
                    <a:srgbClr val="FF0000"/>
                  </a:solidFill>
                </a:ln>
                <a:solidFill>
                  <a:srgbClr val="3333FF"/>
                </a:solidFill>
                <a:latin typeface="Arial" charset="0"/>
              </a:rPr>
              <a:t>Institute </a:t>
            </a:r>
            <a:r>
              <a:rPr lang="en-US" sz="2000" b="1" i="0" dirty="0">
                <a:ln>
                  <a:solidFill>
                    <a:srgbClr val="FF0000"/>
                  </a:solidFill>
                </a:ln>
                <a:solidFill>
                  <a:srgbClr val="3333FF"/>
                </a:solidFill>
                <a:latin typeface="Arial" charset="0"/>
              </a:rPr>
              <a:t>of Information Technology (IIT) </a:t>
            </a:r>
          </a:p>
          <a:p>
            <a:pPr marL="457200">
              <a:defRPr/>
            </a:pPr>
            <a:r>
              <a:rPr lang="en-US" sz="2000" b="1" i="0" dirty="0">
                <a:ln>
                  <a:solidFill>
                    <a:srgbClr val="00B050"/>
                  </a:solidFill>
                </a:ln>
                <a:solidFill>
                  <a:srgbClr val="00B050"/>
                </a:solidFill>
                <a:latin typeface="Arial" charset="0"/>
              </a:rPr>
              <a:t>Jahangirnagar University, Dhaka-1342</a:t>
            </a:r>
          </a:p>
        </p:txBody>
      </p:sp>
    </p:spTree>
    <p:extLst>
      <p:ext uri="{BB962C8B-B14F-4D97-AF65-F5344CB8AC3E}">
        <p14:creationId xmlns:p14="http://schemas.microsoft.com/office/powerpoint/2010/main" val="314239657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11"/>
          <p:cNvSpPr>
            <a:spLocks noChangeArrowheads="1"/>
          </p:cNvSpPr>
          <p:nvPr/>
        </p:nvSpPr>
        <p:spPr bwMode="auto">
          <a:xfrm>
            <a:off x="0" y="0"/>
            <a:ext cx="9144000" cy="584775"/>
          </a:xfrm>
          <a:prstGeom prst="rect">
            <a:avLst/>
          </a:prstGeom>
          <a:solidFill>
            <a:srgbClr val="00CC00"/>
          </a:solidFill>
          <a:ln>
            <a:noFill/>
          </a:ln>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0" lvl="1" indent="0"/>
            <a:r>
              <a:rPr lang="en-US" altLang="en-US" dirty="0">
                <a:solidFill>
                  <a:schemeClr val="bg1"/>
                </a:solidFill>
              </a:rPr>
              <a:t>Message </a:t>
            </a:r>
            <a:r>
              <a:rPr lang="en-US" altLang="en-US" dirty="0" smtClean="0">
                <a:solidFill>
                  <a:schemeClr val="bg1"/>
                </a:solidFill>
              </a:rPr>
              <a:t>Authentication</a:t>
            </a:r>
            <a:endParaRPr lang="en-US" altLang="en-US" dirty="0">
              <a:solidFill>
                <a:schemeClr val="bg1"/>
              </a:solidFill>
            </a:endParaRPr>
          </a:p>
        </p:txBody>
      </p:sp>
      <p:sp>
        <p:nvSpPr>
          <p:cNvPr id="15364" name="Rectangle 7"/>
          <p:cNvSpPr>
            <a:spLocks noChangeArrowheads="1"/>
          </p:cNvSpPr>
          <p:nvPr/>
        </p:nvSpPr>
        <p:spPr bwMode="auto">
          <a:xfrm>
            <a:off x="228600" y="587544"/>
            <a:ext cx="8763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465138" indent="-465138" algn="just">
              <a:spcBef>
                <a:spcPts val="600"/>
              </a:spcBef>
              <a:spcAft>
                <a:spcPts val="600"/>
              </a:spcAft>
              <a:buFont typeface="Wingdings" panose="05000000000000000000" pitchFamily="2" charset="2"/>
              <a:buChar char="Ø"/>
            </a:pPr>
            <a:r>
              <a:rPr lang="en-US" sz="2800" b="0" dirty="0" smtClean="0">
                <a:latin typeface="Calibri" panose="020F0502020204030204" pitchFamily="34" charset="0"/>
                <a:ea typeface="Verdana" panose="020B0604030504040204" pitchFamily="34" charset="0"/>
                <a:cs typeface="Calibri" panose="020F0502020204030204" pitchFamily="34" charset="0"/>
              </a:rPr>
              <a:t>A message can be authenticated either by-</a:t>
            </a:r>
          </a:p>
          <a:p>
            <a:pPr marL="1423988" lvl="1" indent="-457200" algn="just">
              <a:spcBef>
                <a:spcPts val="600"/>
              </a:spcBef>
              <a:spcAft>
                <a:spcPts val="600"/>
              </a:spcAft>
              <a:buClr>
                <a:srgbClr val="FF0000"/>
              </a:buClr>
              <a:buSzPct val="100000"/>
              <a:buFont typeface="+mj-lt"/>
              <a:buAutoNum type="arabicParenR"/>
              <a:defRPr/>
            </a:pPr>
            <a:r>
              <a:rPr lang="en-US" sz="2400" b="0" dirty="0" smtClean="0">
                <a:latin typeface="Calibri" panose="020F0502020204030204" pitchFamily="34" charset="0"/>
                <a:cs typeface="Calibri" panose="020F0502020204030204" pitchFamily="34" charset="0"/>
              </a:rPr>
              <a:t>Message </a:t>
            </a:r>
            <a:r>
              <a:rPr lang="en-US" sz="2400" b="0" dirty="0">
                <a:latin typeface="Calibri" panose="020F0502020204030204" pitchFamily="34" charset="0"/>
                <a:cs typeface="Calibri" panose="020F0502020204030204" pitchFamily="34" charset="0"/>
              </a:rPr>
              <a:t>A</a:t>
            </a:r>
            <a:r>
              <a:rPr lang="en-US" sz="2400" b="0" dirty="0" smtClean="0">
                <a:latin typeface="Calibri" panose="020F0502020204030204" pitchFamily="34" charset="0"/>
                <a:cs typeface="Calibri" panose="020F0502020204030204" pitchFamily="34" charset="0"/>
              </a:rPr>
              <a:t>uthentication </a:t>
            </a:r>
            <a:r>
              <a:rPr lang="en-US" sz="2400" b="0" dirty="0">
                <a:latin typeface="Calibri" panose="020F0502020204030204" pitchFamily="34" charset="0"/>
                <a:cs typeface="Calibri" panose="020F0502020204030204" pitchFamily="34" charset="0"/>
              </a:rPr>
              <a:t>C</a:t>
            </a:r>
            <a:r>
              <a:rPr lang="en-US" sz="2400" b="0" dirty="0" smtClean="0">
                <a:latin typeface="Calibri" panose="020F0502020204030204" pitchFamily="34" charset="0"/>
                <a:cs typeface="Calibri" panose="020F0502020204030204" pitchFamily="34" charset="0"/>
              </a:rPr>
              <a:t>ode </a:t>
            </a:r>
            <a:r>
              <a:rPr lang="en-US" sz="2400" b="0" dirty="0">
                <a:latin typeface="Calibri" panose="020F0502020204030204" pitchFamily="34" charset="0"/>
                <a:cs typeface="Calibri" panose="020F0502020204030204" pitchFamily="34" charset="0"/>
              </a:rPr>
              <a:t>(MAC</a:t>
            </a:r>
            <a:r>
              <a:rPr lang="en-US" sz="2400" b="0" dirty="0" smtClean="0">
                <a:latin typeface="Calibri" panose="020F0502020204030204" pitchFamily="34" charset="0"/>
                <a:cs typeface="Calibri" panose="020F0502020204030204" pitchFamily="34" charset="0"/>
              </a:rPr>
              <a:t>)</a:t>
            </a:r>
          </a:p>
          <a:p>
            <a:pPr marL="1423988" lvl="1" indent="-457200" algn="just">
              <a:spcBef>
                <a:spcPts val="600"/>
              </a:spcBef>
              <a:spcAft>
                <a:spcPts val="600"/>
              </a:spcAft>
              <a:buClr>
                <a:srgbClr val="FF0000"/>
              </a:buClr>
              <a:buSzPct val="100000"/>
              <a:buFont typeface="+mj-lt"/>
              <a:buAutoNum type="arabicParenR"/>
              <a:tabLst>
                <a:tab pos="914400" algn="l"/>
              </a:tabLst>
              <a:defRPr/>
            </a:pPr>
            <a:r>
              <a:rPr lang="en-US" altLang="en-US" sz="2400" b="0" dirty="0" smtClean="0">
                <a:latin typeface="Calibri" panose="020F0502020204030204" pitchFamily="34" charset="0"/>
                <a:cs typeface="Calibri" panose="020F0502020204030204" pitchFamily="34" charset="0"/>
              </a:rPr>
              <a:t>Hash Function</a:t>
            </a:r>
            <a:endParaRPr lang="en-US" sz="1700" b="0" dirty="0">
              <a:latin typeface="Verdana" panose="020B0604030504040204" pitchFamily="34" charset="0"/>
              <a:ea typeface="Verdana" panose="020B0604030504040204" pitchFamily="34" charset="0"/>
              <a:cs typeface="Verdana" panose="020B0604030504040204" pitchFamily="34" charset="0"/>
            </a:endParaRPr>
          </a:p>
        </p:txBody>
      </p:sp>
      <p:sp>
        <p:nvSpPr>
          <p:cNvPr id="7" name="Slide Number Placeholder 1"/>
          <p:cNvSpPr txBox="1">
            <a:spLocks/>
          </p:cNvSpPr>
          <p:nvPr/>
        </p:nvSpPr>
        <p:spPr>
          <a:xfrm>
            <a:off x="-76200" y="6400800"/>
            <a:ext cx="1905000" cy="457200"/>
          </a:xfrm>
          <a:prstGeom prst="rect">
            <a:avLst/>
          </a:prstGeom>
        </p:spPr>
        <p:txBody>
          <a:bodyPr/>
          <a:ls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a:lstStyle>
          <a:p>
            <a:r>
              <a:rPr lang="en-US" sz="2000" dirty="0" smtClean="0"/>
              <a:t>Slide-8</a:t>
            </a:r>
            <a:endParaRPr lang="en-US" sz="2000" dirty="0"/>
          </a:p>
        </p:txBody>
      </p:sp>
    </p:spTree>
    <p:extLst>
      <p:ext uri="{BB962C8B-B14F-4D97-AF65-F5344CB8AC3E}">
        <p14:creationId xmlns:p14="http://schemas.microsoft.com/office/powerpoint/2010/main" val="2732324181"/>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11"/>
          <p:cNvSpPr>
            <a:spLocks noChangeArrowheads="1"/>
          </p:cNvSpPr>
          <p:nvPr/>
        </p:nvSpPr>
        <p:spPr bwMode="auto">
          <a:xfrm>
            <a:off x="0" y="0"/>
            <a:ext cx="9144000" cy="584775"/>
          </a:xfrm>
          <a:prstGeom prst="rect">
            <a:avLst/>
          </a:prstGeom>
          <a:solidFill>
            <a:srgbClr val="00CC00"/>
          </a:solidFill>
          <a:ln>
            <a:noFill/>
          </a:ln>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0" lvl="1" indent="0"/>
            <a:r>
              <a:rPr lang="en-US" altLang="en-US" dirty="0">
                <a:solidFill>
                  <a:schemeClr val="bg1"/>
                </a:solidFill>
              </a:rPr>
              <a:t>Message Authentication </a:t>
            </a:r>
            <a:r>
              <a:rPr lang="en-US" altLang="en-US" dirty="0" smtClean="0">
                <a:solidFill>
                  <a:schemeClr val="bg1"/>
                </a:solidFill>
              </a:rPr>
              <a:t>using MAC</a:t>
            </a:r>
            <a:endParaRPr lang="en-US" altLang="en-US" dirty="0">
              <a:solidFill>
                <a:schemeClr val="bg1"/>
              </a:solidFill>
            </a:endParaRPr>
          </a:p>
        </p:txBody>
      </p:sp>
      <p:sp>
        <p:nvSpPr>
          <p:cNvPr id="15364" name="Rectangle 7"/>
          <p:cNvSpPr>
            <a:spLocks noChangeArrowheads="1"/>
          </p:cNvSpPr>
          <p:nvPr/>
        </p:nvSpPr>
        <p:spPr bwMode="auto">
          <a:xfrm>
            <a:off x="228600" y="587544"/>
            <a:ext cx="8763000" cy="5432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465138" indent="-465138" algn="just">
              <a:spcBef>
                <a:spcPts val="600"/>
              </a:spcBef>
              <a:spcAft>
                <a:spcPts val="600"/>
              </a:spcAft>
              <a:buFont typeface="Wingdings" panose="05000000000000000000" pitchFamily="2" charset="2"/>
              <a:buChar char="Ø"/>
            </a:pPr>
            <a:r>
              <a:rPr lang="en-US" sz="2800" dirty="0">
                <a:solidFill>
                  <a:srgbClr val="0000FF"/>
                </a:solidFill>
                <a:latin typeface="Calibri" panose="020F0502020204030204" pitchFamily="34" charset="0"/>
                <a:ea typeface="Verdana" panose="020B0604030504040204" pitchFamily="34" charset="0"/>
                <a:cs typeface="Calibri" panose="020F0502020204030204" pitchFamily="34" charset="0"/>
              </a:rPr>
              <a:t>MAC</a:t>
            </a:r>
            <a:r>
              <a:rPr lang="en-US" sz="2800" b="0" dirty="0">
                <a:solidFill>
                  <a:srgbClr val="0000FF"/>
                </a:solidFill>
                <a:latin typeface="Calibri" panose="020F0502020204030204" pitchFamily="34" charset="0"/>
                <a:ea typeface="Verdana" panose="020B0604030504040204" pitchFamily="34" charset="0"/>
                <a:cs typeface="Calibri" panose="020F0502020204030204" pitchFamily="34" charset="0"/>
              </a:rPr>
              <a:t> </a:t>
            </a:r>
            <a:r>
              <a:rPr lang="en-US" sz="2800" b="0" dirty="0">
                <a:latin typeface="Calibri" panose="020F0502020204030204" pitchFamily="34" charset="0"/>
                <a:ea typeface="Verdana" panose="020B0604030504040204" pitchFamily="34" charset="0"/>
                <a:cs typeface="Calibri" panose="020F0502020204030204" pitchFamily="34" charset="0"/>
              </a:rPr>
              <a:t>is a technique for message </a:t>
            </a:r>
            <a:r>
              <a:rPr lang="en-US" sz="2800" b="0" dirty="0" smtClean="0">
                <a:latin typeface="Calibri" panose="020F0502020204030204" pitchFamily="34" charset="0"/>
                <a:ea typeface="Verdana" panose="020B0604030504040204" pitchFamily="34" charset="0"/>
                <a:cs typeface="Calibri" panose="020F0502020204030204" pitchFamily="34" charset="0"/>
              </a:rPr>
              <a:t>authentication.</a:t>
            </a:r>
          </a:p>
          <a:p>
            <a:pPr marL="1309688" lvl="1" indent="-342900" algn="just">
              <a:spcBef>
                <a:spcPts val="600"/>
              </a:spcBef>
              <a:spcAft>
                <a:spcPts val="600"/>
              </a:spcAft>
              <a:buClr>
                <a:srgbClr val="FF0000"/>
              </a:buClr>
              <a:buSzPct val="100000"/>
              <a:buFont typeface="Wingdings" panose="05000000000000000000" pitchFamily="2" charset="2"/>
              <a:buChar char="v"/>
              <a:defRPr/>
            </a:pPr>
            <a:r>
              <a:rPr lang="en-US" sz="2400" b="0" dirty="0">
                <a:latin typeface="Calibri" panose="020F0502020204030204" pitchFamily="34" charset="0"/>
                <a:cs typeface="Calibri" panose="020F0502020204030204" pitchFamily="34" charset="0"/>
              </a:rPr>
              <a:t>A message authentication code (MAC) is a short piece of </a:t>
            </a:r>
            <a:r>
              <a:rPr lang="en-US" sz="2400" b="0" dirty="0" smtClean="0">
                <a:latin typeface="Calibri" panose="020F0502020204030204" pitchFamily="34" charset="0"/>
                <a:cs typeface="Calibri" panose="020F0502020204030204" pitchFamily="34" charset="0"/>
              </a:rPr>
              <a:t>information that is appended to the message to be sent for authentication. </a:t>
            </a:r>
          </a:p>
          <a:p>
            <a:pPr marL="1309688" lvl="1" indent="-342900" algn="just">
              <a:spcBef>
                <a:spcPts val="600"/>
              </a:spcBef>
              <a:spcAft>
                <a:spcPts val="600"/>
              </a:spcAft>
              <a:buClr>
                <a:srgbClr val="FF0000"/>
              </a:buClr>
              <a:buSzPct val="100000"/>
              <a:buFont typeface="Wingdings" panose="05000000000000000000" pitchFamily="2" charset="2"/>
              <a:buChar char="v"/>
              <a:tabLst>
                <a:tab pos="914400" algn="l"/>
              </a:tabLst>
              <a:defRPr/>
            </a:pPr>
            <a:r>
              <a:rPr lang="en-US" sz="2400" b="0" dirty="0" smtClean="0">
                <a:latin typeface="Calibri" panose="020F0502020204030204" pitchFamily="34" charset="0"/>
                <a:cs typeface="Calibri" panose="020F0502020204030204" pitchFamily="34" charset="0"/>
              </a:rPr>
              <a:t>A </a:t>
            </a:r>
            <a:r>
              <a:rPr lang="en-US" sz="2400" b="0" dirty="0">
                <a:latin typeface="Calibri" panose="020F0502020204030204" pitchFamily="34" charset="0"/>
                <a:cs typeface="Calibri" panose="020F0502020204030204" pitchFamily="34" charset="0"/>
              </a:rPr>
              <a:t>MAC algorithm </a:t>
            </a:r>
            <a:r>
              <a:rPr lang="en-US" sz="2400" b="0" dirty="0" smtClean="0">
                <a:latin typeface="Calibri" panose="020F0502020204030204" pitchFamily="34" charset="0"/>
                <a:cs typeface="Calibri" panose="020F0502020204030204" pitchFamily="34" charset="0"/>
              </a:rPr>
              <a:t>accepts a </a:t>
            </a:r>
            <a:r>
              <a:rPr lang="en-US" sz="2400" dirty="0">
                <a:solidFill>
                  <a:srgbClr val="FF0000"/>
                </a:solidFill>
                <a:latin typeface="Calibri" panose="020F0502020204030204" pitchFamily="34" charset="0"/>
                <a:cs typeface="Calibri" panose="020F0502020204030204" pitchFamily="34" charset="0"/>
              </a:rPr>
              <a:t>secret </a:t>
            </a:r>
            <a:r>
              <a:rPr lang="en-US" sz="2400" dirty="0" smtClean="0">
                <a:solidFill>
                  <a:srgbClr val="FF0000"/>
                </a:solidFill>
                <a:latin typeface="Calibri" panose="020F0502020204030204" pitchFamily="34" charset="0"/>
                <a:cs typeface="Calibri" panose="020F0502020204030204" pitchFamily="34" charset="0"/>
              </a:rPr>
              <a:t>key</a:t>
            </a:r>
            <a:r>
              <a:rPr lang="en-US" sz="2400" b="0" dirty="0" smtClean="0">
                <a:latin typeface="Calibri" panose="020F0502020204030204" pitchFamily="34" charset="0"/>
                <a:cs typeface="Calibri" panose="020F0502020204030204" pitchFamily="34" charset="0"/>
              </a:rPr>
              <a:t> and </a:t>
            </a:r>
            <a:r>
              <a:rPr lang="en-US" sz="2400" b="0" dirty="0">
                <a:latin typeface="Calibri" panose="020F0502020204030204" pitchFamily="34" charset="0"/>
                <a:cs typeface="Calibri" panose="020F0502020204030204" pitchFamily="34" charset="0"/>
              </a:rPr>
              <a:t>a </a:t>
            </a:r>
            <a:r>
              <a:rPr lang="en-US" sz="2400" dirty="0">
                <a:solidFill>
                  <a:srgbClr val="0000FF"/>
                </a:solidFill>
                <a:latin typeface="Calibri" panose="020F0502020204030204" pitchFamily="34" charset="0"/>
                <a:cs typeface="Calibri" panose="020F0502020204030204" pitchFamily="34" charset="0"/>
              </a:rPr>
              <a:t>message</a:t>
            </a:r>
            <a:r>
              <a:rPr lang="en-US" sz="2400" b="0" dirty="0">
                <a:latin typeface="Calibri" panose="020F0502020204030204" pitchFamily="34" charset="0"/>
                <a:cs typeface="Calibri" panose="020F0502020204030204" pitchFamily="34" charset="0"/>
              </a:rPr>
              <a:t> to be authenticated. </a:t>
            </a:r>
          </a:p>
          <a:p>
            <a:pPr marL="2233613" lvl="1" indent="-342900" algn="just">
              <a:spcBef>
                <a:spcPts val="600"/>
              </a:spcBef>
              <a:spcAft>
                <a:spcPts val="600"/>
              </a:spcAft>
              <a:buClr>
                <a:srgbClr val="FF0000"/>
              </a:buClr>
              <a:buSzPct val="100000"/>
              <a:buFont typeface="Wingdings" pitchFamily="2" charset="2"/>
              <a:buChar char="q"/>
              <a:tabLst>
                <a:tab pos="914400" algn="l"/>
              </a:tabLst>
              <a:defRPr/>
            </a:pPr>
            <a:r>
              <a:rPr lang="en-US" sz="2000" b="0" dirty="0">
                <a:latin typeface="Calibri" panose="020F0502020204030204" pitchFamily="34" charset="0"/>
                <a:cs typeface="Calibri" panose="020F0502020204030204" pitchFamily="34" charset="0"/>
              </a:rPr>
              <a:t>It outputs a MAC, which is sometimes called a </a:t>
            </a:r>
            <a:r>
              <a:rPr lang="en-US" sz="2000" dirty="0">
                <a:solidFill>
                  <a:srgbClr val="3366FF"/>
                </a:solidFill>
                <a:latin typeface="Calibri" panose="020F0502020204030204" pitchFamily="34" charset="0"/>
                <a:cs typeface="Calibri" panose="020F0502020204030204" pitchFamily="34" charset="0"/>
              </a:rPr>
              <a:t>tag</a:t>
            </a:r>
            <a:r>
              <a:rPr lang="en-US" sz="2000" b="0" dirty="0">
                <a:latin typeface="Calibri" panose="020F0502020204030204" pitchFamily="34" charset="0"/>
                <a:cs typeface="Calibri" panose="020F0502020204030204" pitchFamily="34" charset="0"/>
              </a:rPr>
              <a:t>. </a:t>
            </a:r>
          </a:p>
          <a:p>
            <a:pPr marL="465138" lvl="1" indent="-465138" algn="just">
              <a:spcBef>
                <a:spcPts val="600"/>
              </a:spcBef>
              <a:spcAft>
                <a:spcPts val="600"/>
              </a:spcAft>
              <a:buFont typeface="Wingdings" panose="05000000000000000000" pitchFamily="2" charset="2"/>
              <a:buChar char="Ø"/>
              <a:tabLst>
                <a:tab pos="914400" algn="l"/>
              </a:tabLst>
              <a:defRPr/>
            </a:pPr>
            <a:r>
              <a:rPr lang="en-US" sz="2800" b="0" dirty="0">
                <a:latin typeface="Calibri" panose="020F0502020204030204" pitchFamily="34" charset="0"/>
                <a:ea typeface="Verdana" panose="020B0604030504040204" pitchFamily="34" charset="0"/>
                <a:cs typeface="Calibri" panose="020F0502020204030204" pitchFamily="34" charset="0"/>
              </a:rPr>
              <a:t>The MAC value protects both a message's </a:t>
            </a:r>
            <a:r>
              <a:rPr lang="en-US" sz="2800" b="0" dirty="0">
                <a:solidFill>
                  <a:srgbClr val="FF0000"/>
                </a:solidFill>
                <a:latin typeface="Calibri" panose="020F0502020204030204" pitchFamily="34" charset="0"/>
                <a:ea typeface="Verdana" panose="020B0604030504040204" pitchFamily="34" charset="0"/>
                <a:cs typeface="Calibri" panose="020F0502020204030204" pitchFamily="34" charset="0"/>
              </a:rPr>
              <a:t>integrity </a:t>
            </a:r>
            <a:r>
              <a:rPr lang="en-US" sz="2800" b="0" dirty="0">
                <a:latin typeface="Calibri" panose="020F0502020204030204" pitchFamily="34" charset="0"/>
                <a:ea typeface="Verdana" panose="020B0604030504040204" pitchFamily="34" charset="0"/>
                <a:cs typeface="Calibri" panose="020F0502020204030204" pitchFamily="34" charset="0"/>
              </a:rPr>
              <a:t>as well as its </a:t>
            </a:r>
            <a:r>
              <a:rPr lang="en-US" sz="2800" b="0" dirty="0">
                <a:solidFill>
                  <a:srgbClr val="FF0000"/>
                </a:solidFill>
                <a:latin typeface="Calibri" panose="020F0502020204030204" pitchFamily="34" charset="0"/>
                <a:ea typeface="Verdana" panose="020B0604030504040204" pitchFamily="34" charset="0"/>
                <a:cs typeface="Calibri" panose="020F0502020204030204" pitchFamily="34" charset="0"/>
              </a:rPr>
              <a:t>authenticity</a:t>
            </a:r>
            <a:r>
              <a:rPr lang="en-US" sz="2800" b="0" dirty="0">
                <a:latin typeface="Calibri" panose="020F0502020204030204" pitchFamily="34" charset="0"/>
                <a:ea typeface="Verdana" panose="020B0604030504040204" pitchFamily="34" charset="0"/>
                <a:cs typeface="Calibri" panose="020F0502020204030204" pitchFamily="34" charset="0"/>
              </a:rPr>
              <a:t> by allowing verifiers (who also possess the same secret key) to detect any changes to the message content. </a:t>
            </a:r>
          </a:p>
          <a:p>
            <a:pPr>
              <a:spcBef>
                <a:spcPts val="600"/>
              </a:spcBef>
              <a:spcAft>
                <a:spcPts val="600"/>
              </a:spcAft>
              <a:buFont typeface="Wingdings" panose="05000000000000000000" pitchFamily="2" charset="2"/>
              <a:buChar char="Ø"/>
            </a:pPr>
            <a:endParaRPr lang="en-US" sz="1700" b="0" dirty="0">
              <a:latin typeface="Verdana" panose="020B0604030504040204" pitchFamily="34" charset="0"/>
              <a:ea typeface="Verdana" panose="020B0604030504040204" pitchFamily="34" charset="0"/>
              <a:cs typeface="Verdana" panose="020B0604030504040204" pitchFamily="34" charset="0"/>
            </a:endParaRPr>
          </a:p>
        </p:txBody>
      </p:sp>
      <p:sp>
        <p:nvSpPr>
          <p:cNvPr id="7" name="Slide Number Placeholder 1"/>
          <p:cNvSpPr txBox="1">
            <a:spLocks/>
          </p:cNvSpPr>
          <p:nvPr/>
        </p:nvSpPr>
        <p:spPr>
          <a:xfrm>
            <a:off x="-76200" y="6400800"/>
            <a:ext cx="1905000" cy="457200"/>
          </a:xfrm>
          <a:prstGeom prst="rect">
            <a:avLst/>
          </a:prstGeom>
        </p:spPr>
        <p:txBody>
          <a:bodyPr/>
          <a:ls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a:lstStyle>
          <a:p>
            <a:r>
              <a:rPr lang="en-US" sz="2000" dirty="0" smtClean="0"/>
              <a:t>Slide-8</a:t>
            </a:r>
            <a:endParaRPr lang="en-US" sz="2000" dirty="0"/>
          </a:p>
        </p:txBody>
      </p:sp>
    </p:spTree>
    <p:extLst>
      <p:ext uri="{BB962C8B-B14F-4D97-AF65-F5344CB8AC3E}">
        <p14:creationId xmlns:p14="http://schemas.microsoft.com/office/powerpoint/2010/main" val="398274533"/>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11"/>
          <p:cNvSpPr>
            <a:spLocks noChangeArrowheads="1"/>
          </p:cNvSpPr>
          <p:nvPr/>
        </p:nvSpPr>
        <p:spPr bwMode="auto">
          <a:xfrm>
            <a:off x="0" y="0"/>
            <a:ext cx="9144000" cy="584775"/>
          </a:xfrm>
          <a:prstGeom prst="rect">
            <a:avLst/>
          </a:prstGeom>
          <a:solidFill>
            <a:srgbClr val="00CC00"/>
          </a:solidFill>
          <a:ln>
            <a:noFill/>
          </a:ln>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0" lvl="1" indent="0"/>
            <a:r>
              <a:rPr lang="en-US" altLang="en-US" dirty="0">
                <a:solidFill>
                  <a:schemeClr val="bg1"/>
                </a:solidFill>
              </a:rPr>
              <a:t>Message Authentication </a:t>
            </a:r>
            <a:r>
              <a:rPr lang="en-US" altLang="en-US" dirty="0" smtClean="0">
                <a:solidFill>
                  <a:schemeClr val="bg1"/>
                </a:solidFill>
              </a:rPr>
              <a:t>using MAC</a:t>
            </a:r>
            <a:endParaRPr lang="en-US" altLang="en-US" dirty="0">
              <a:solidFill>
                <a:schemeClr val="bg1"/>
              </a:solidFill>
            </a:endParaRPr>
          </a:p>
        </p:txBody>
      </p:sp>
      <p:sp>
        <p:nvSpPr>
          <p:cNvPr id="7" name="Slide Number Placeholder 1"/>
          <p:cNvSpPr txBox="1">
            <a:spLocks/>
          </p:cNvSpPr>
          <p:nvPr/>
        </p:nvSpPr>
        <p:spPr>
          <a:xfrm>
            <a:off x="-76200" y="6400800"/>
            <a:ext cx="1905000" cy="457200"/>
          </a:xfrm>
          <a:prstGeom prst="rect">
            <a:avLst/>
          </a:prstGeom>
        </p:spPr>
        <p:txBody>
          <a:bodyPr/>
          <a:ls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a:lstStyle>
          <a:p>
            <a:r>
              <a:rPr lang="en-US" sz="2000" dirty="0" smtClean="0"/>
              <a:t>Slide-8</a:t>
            </a:r>
            <a:endParaRPr lang="en-US" sz="2000" dirty="0"/>
          </a:p>
        </p:txBody>
      </p:sp>
      <p:sp>
        <p:nvSpPr>
          <p:cNvPr id="8" name="Rectangle 21"/>
          <p:cNvSpPr>
            <a:spLocks noChangeArrowheads="1"/>
          </p:cNvSpPr>
          <p:nvPr/>
        </p:nvSpPr>
        <p:spPr bwMode="auto">
          <a:xfrm>
            <a:off x="76200" y="1625798"/>
            <a:ext cx="8839200" cy="5232202"/>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a:spAutoFit/>
          </a:bodyPr>
          <a:lstStyle/>
          <a:p>
            <a:pPr marL="579438" lvl="1" indent="-457200" algn="just">
              <a:spcBef>
                <a:spcPts val="600"/>
              </a:spcBef>
              <a:spcAft>
                <a:spcPts val="600"/>
              </a:spcAft>
              <a:buFont typeface="Wingdings" pitchFamily="2" charset="2"/>
              <a:buChar char="Ø"/>
              <a:tabLst>
                <a:tab pos="914400" algn="l"/>
              </a:tabLst>
              <a:defRPr/>
            </a:pPr>
            <a:r>
              <a:rPr lang="en-US" sz="1700" b="0" i="0" dirty="0" smtClean="0">
                <a:latin typeface="Verdana" pitchFamily="34" charset="0"/>
                <a:ea typeface="Verdana" pitchFamily="34" charset="0"/>
                <a:cs typeface="Verdana" pitchFamily="34" charset="0"/>
              </a:rPr>
              <a:t>The process of creating MAC value and verifying the integrity of message is outlined below:</a:t>
            </a:r>
          </a:p>
          <a:p>
            <a:pPr marL="1828800" lvl="1" indent="-457200" algn="just">
              <a:spcBef>
                <a:spcPts val="0"/>
              </a:spcBef>
              <a:spcAft>
                <a:spcPts val="600"/>
              </a:spcAft>
              <a:buFont typeface="+mj-lt"/>
              <a:buAutoNum type="arabicPeriod"/>
              <a:tabLst>
                <a:tab pos="914400" algn="l"/>
              </a:tabLst>
              <a:defRPr/>
            </a:pPr>
            <a:r>
              <a:rPr lang="en-US" sz="1500" b="0" i="0" dirty="0" smtClean="0">
                <a:latin typeface="Verdana" pitchFamily="34" charset="0"/>
                <a:ea typeface="Verdana" pitchFamily="34" charset="0"/>
                <a:cs typeface="Verdana" pitchFamily="34" charset="0"/>
              </a:rPr>
              <a:t>Sender generates a message.</a:t>
            </a:r>
          </a:p>
          <a:p>
            <a:pPr marL="1828800" lvl="1" indent="-457200" algn="just">
              <a:spcBef>
                <a:spcPts val="0"/>
              </a:spcBef>
              <a:spcAft>
                <a:spcPts val="600"/>
              </a:spcAft>
              <a:buFont typeface="+mj-lt"/>
              <a:buAutoNum type="arabicPeriod"/>
              <a:tabLst>
                <a:tab pos="914400" algn="l"/>
              </a:tabLst>
              <a:defRPr/>
            </a:pPr>
            <a:r>
              <a:rPr lang="en-US" sz="1500" b="0" i="0" dirty="0" smtClean="0">
                <a:latin typeface="Verdana" pitchFamily="34" charset="0"/>
                <a:ea typeface="Verdana" pitchFamily="34" charset="0"/>
                <a:cs typeface="Verdana" pitchFamily="34" charset="0"/>
              </a:rPr>
              <a:t>He/she then creates a “MAC or Tag” of the message using MAC algorithm (Note that the MAC algorithm accepts two input- a shared secret key between the communicating parties and the message that is to be sent).</a:t>
            </a:r>
          </a:p>
          <a:p>
            <a:pPr marL="1828800" lvl="1" indent="-457200" algn="just">
              <a:spcBef>
                <a:spcPts val="0"/>
              </a:spcBef>
              <a:spcAft>
                <a:spcPts val="600"/>
              </a:spcAft>
              <a:buFont typeface="+mj-lt"/>
              <a:buAutoNum type="arabicPeriod"/>
              <a:tabLst>
                <a:tab pos="914400" algn="l"/>
              </a:tabLst>
              <a:defRPr/>
            </a:pPr>
            <a:r>
              <a:rPr lang="en-US" sz="1500" b="0" i="0" dirty="0" smtClean="0">
                <a:latin typeface="Verdana" pitchFamily="34" charset="0"/>
                <a:ea typeface="Verdana" pitchFamily="34" charset="0"/>
                <a:cs typeface="Verdana" pitchFamily="34" charset="0"/>
              </a:rPr>
              <a:t>Sender attaches the MAC code to the end of the message that is to be sent.</a:t>
            </a:r>
          </a:p>
          <a:p>
            <a:pPr marL="1828800" lvl="1" indent="-457200" algn="just">
              <a:spcBef>
                <a:spcPts val="0"/>
              </a:spcBef>
              <a:spcAft>
                <a:spcPts val="600"/>
              </a:spcAft>
              <a:buFont typeface="+mj-lt"/>
              <a:buAutoNum type="arabicPeriod"/>
              <a:tabLst>
                <a:tab pos="914400" algn="l"/>
              </a:tabLst>
              <a:defRPr/>
            </a:pPr>
            <a:r>
              <a:rPr lang="en-US" sz="1500" b="0" dirty="0" smtClean="0">
                <a:latin typeface="Verdana" pitchFamily="34" charset="0"/>
                <a:ea typeface="Verdana" pitchFamily="34" charset="0"/>
                <a:cs typeface="Verdana" pitchFamily="34" charset="0"/>
              </a:rPr>
              <a:t>The sender sends the attached message to the recipient. </a:t>
            </a:r>
            <a:endParaRPr lang="en-US" sz="1500" b="0" i="0" dirty="0" smtClean="0">
              <a:latin typeface="Verdana" pitchFamily="34" charset="0"/>
              <a:ea typeface="Verdana" pitchFamily="34" charset="0"/>
              <a:cs typeface="Verdana" pitchFamily="34" charset="0"/>
            </a:endParaRPr>
          </a:p>
          <a:p>
            <a:pPr marL="1828800" lvl="1" indent="-457200" algn="just">
              <a:spcBef>
                <a:spcPts val="0"/>
              </a:spcBef>
              <a:spcAft>
                <a:spcPts val="600"/>
              </a:spcAft>
              <a:buFont typeface="+mj-lt"/>
              <a:buAutoNum type="arabicPeriod"/>
              <a:tabLst>
                <a:tab pos="914400" algn="l"/>
              </a:tabLst>
              <a:defRPr/>
            </a:pPr>
            <a:r>
              <a:rPr lang="en-US" sz="1500" b="0" i="0" dirty="0" smtClean="0">
                <a:ln>
                  <a:solidFill>
                    <a:srgbClr val="FF0000"/>
                  </a:solidFill>
                </a:ln>
                <a:latin typeface="Verdana" pitchFamily="34" charset="0"/>
                <a:ea typeface="Verdana" pitchFamily="34" charset="0"/>
                <a:cs typeface="Verdana" pitchFamily="34" charset="0"/>
              </a:rPr>
              <a:t>The sender encrypts the attached message with the recipient’s public key and sends it to the recipient.</a:t>
            </a:r>
          </a:p>
          <a:p>
            <a:pPr marL="1828800" lvl="1" indent="-457200" algn="just">
              <a:spcBef>
                <a:spcPts val="0"/>
              </a:spcBef>
              <a:spcAft>
                <a:spcPts val="600"/>
              </a:spcAft>
              <a:buFont typeface="+mj-lt"/>
              <a:buAutoNum type="arabicPeriod"/>
              <a:tabLst>
                <a:tab pos="914400" algn="l"/>
              </a:tabLst>
              <a:defRPr/>
            </a:pPr>
            <a:r>
              <a:rPr lang="en-US" sz="1500" b="0" i="0" dirty="0" smtClean="0">
                <a:ln>
                  <a:solidFill>
                    <a:srgbClr val="FF0000"/>
                  </a:solidFill>
                </a:ln>
                <a:latin typeface="Verdana" pitchFamily="34" charset="0"/>
                <a:ea typeface="Verdana" pitchFamily="34" charset="0"/>
                <a:cs typeface="Verdana" pitchFamily="34" charset="0"/>
              </a:rPr>
              <a:t>After receiving, the recipient decrypts the entire message with his/her private key.</a:t>
            </a:r>
          </a:p>
          <a:p>
            <a:pPr marL="1828800" lvl="1" indent="-457200" algn="just">
              <a:spcBef>
                <a:spcPts val="0"/>
              </a:spcBef>
              <a:spcAft>
                <a:spcPts val="600"/>
              </a:spcAft>
              <a:buFont typeface="+mj-lt"/>
              <a:buAutoNum type="arabicPeriod"/>
              <a:tabLst>
                <a:tab pos="914400" algn="l"/>
              </a:tabLst>
              <a:defRPr/>
            </a:pPr>
            <a:r>
              <a:rPr lang="en-US" sz="1500" b="0" dirty="0" smtClean="0">
                <a:latin typeface="Verdana" pitchFamily="34" charset="0"/>
                <a:ea typeface="Verdana" pitchFamily="34" charset="0"/>
                <a:cs typeface="Verdana" pitchFamily="34" charset="0"/>
              </a:rPr>
              <a:t>The </a:t>
            </a:r>
            <a:r>
              <a:rPr lang="en-US" sz="1500" b="0" i="0" dirty="0" smtClean="0">
                <a:latin typeface="Verdana" pitchFamily="34" charset="0"/>
                <a:ea typeface="Verdana" pitchFamily="34" charset="0"/>
                <a:cs typeface="Verdana" pitchFamily="34" charset="0"/>
              </a:rPr>
              <a:t>recipient detaches the message and MAC code. </a:t>
            </a:r>
          </a:p>
          <a:p>
            <a:pPr marL="1828800" lvl="1" indent="-457200" algn="just">
              <a:spcBef>
                <a:spcPts val="0"/>
              </a:spcBef>
              <a:spcAft>
                <a:spcPts val="600"/>
              </a:spcAft>
              <a:buFont typeface="+mj-lt"/>
              <a:buAutoNum type="arabicPeriod"/>
              <a:tabLst>
                <a:tab pos="914400" algn="l"/>
              </a:tabLst>
              <a:defRPr/>
            </a:pPr>
            <a:r>
              <a:rPr lang="en-US" sz="1500" b="0" i="0" dirty="0" smtClean="0">
                <a:latin typeface="Verdana" pitchFamily="34" charset="0"/>
                <a:ea typeface="Verdana" pitchFamily="34" charset="0"/>
                <a:cs typeface="Verdana" pitchFamily="34" charset="0"/>
              </a:rPr>
              <a:t>He/she creates a “MAC or Tag” of the received message using the same MAC algorithm the sender used.</a:t>
            </a:r>
          </a:p>
          <a:p>
            <a:pPr marL="1828800" lvl="1" indent="-457200" algn="just">
              <a:spcBef>
                <a:spcPts val="0"/>
              </a:spcBef>
              <a:spcAft>
                <a:spcPts val="600"/>
              </a:spcAft>
              <a:buFont typeface="+mj-lt"/>
              <a:buAutoNum type="arabicPeriod"/>
              <a:tabLst>
                <a:tab pos="914400" algn="l"/>
              </a:tabLst>
              <a:defRPr/>
            </a:pPr>
            <a:r>
              <a:rPr lang="en-US" sz="1500" b="0" i="0" dirty="0" smtClean="0">
                <a:latin typeface="Verdana" pitchFamily="34" charset="0"/>
                <a:ea typeface="Verdana" pitchFamily="34" charset="0"/>
                <a:cs typeface="Verdana" pitchFamily="34" charset="0"/>
              </a:rPr>
              <a:t>The recipient then compares the two</a:t>
            </a:r>
            <a:r>
              <a:rPr lang="en-SG" sz="1500" b="0" i="0" dirty="0" smtClean="0">
                <a:latin typeface="Verdana" pitchFamily="34" charset="0"/>
                <a:ea typeface="Verdana" pitchFamily="34" charset="0"/>
                <a:cs typeface="Verdana" pitchFamily="34" charset="0"/>
              </a:rPr>
              <a:t> MACs. If they are equal, the message is granted, otherwise it will be rejected.</a:t>
            </a:r>
            <a:endParaRPr lang="en-SG" sz="1500" b="0" i="0" dirty="0">
              <a:latin typeface="Verdana" pitchFamily="34" charset="0"/>
              <a:ea typeface="Verdana" pitchFamily="34" charset="0"/>
              <a:cs typeface="Verdana" pitchFamily="34" charset="0"/>
            </a:endParaRPr>
          </a:p>
        </p:txBody>
      </p:sp>
      <p:sp>
        <p:nvSpPr>
          <p:cNvPr id="9" name="Left Brace 2"/>
          <p:cNvSpPr>
            <a:spLocks/>
          </p:cNvSpPr>
          <p:nvPr/>
        </p:nvSpPr>
        <p:spPr bwMode="auto">
          <a:xfrm>
            <a:off x="969963" y="2221139"/>
            <a:ext cx="477837" cy="2550886"/>
          </a:xfrm>
          <a:prstGeom prst="leftBrace">
            <a:avLst>
              <a:gd name="adj1" fmla="val 8336"/>
              <a:gd name="adj2" fmla="val 50000"/>
            </a:avLst>
          </a:prstGeom>
          <a:noFill/>
          <a:ln w="38100" algn="ctr">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10" name="TextBox 9"/>
          <p:cNvSpPr txBox="1"/>
          <p:nvPr/>
        </p:nvSpPr>
        <p:spPr>
          <a:xfrm>
            <a:off x="554335" y="2711450"/>
            <a:ext cx="461665" cy="1425575"/>
          </a:xfrm>
          <a:prstGeom prst="rect">
            <a:avLst/>
          </a:prstGeom>
          <a:noFill/>
        </p:spPr>
        <p:txBody>
          <a:bodyPr vert="vert">
            <a:spAutoFit/>
          </a:bodyPr>
          <a:lstStyle/>
          <a:p>
            <a:pPr>
              <a:defRPr/>
            </a:pPr>
            <a:r>
              <a:rPr lang="en-SG" sz="1800" dirty="0">
                <a:solidFill>
                  <a:srgbClr val="FF00FF"/>
                </a:solidFill>
              </a:rPr>
              <a:t>Sender Site</a:t>
            </a:r>
          </a:p>
        </p:txBody>
      </p:sp>
      <p:sp>
        <p:nvSpPr>
          <p:cNvPr id="11" name="Left Brace 7"/>
          <p:cNvSpPr>
            <a:spLocks/>
          </p:cNvSpPr>
          <p:nvPr/>
        </p:nvSpPr>
        <p:spPr bwMode="auto">
          <a:xfrm>
            <a:off x="969963" y="4899025"/>
            <a:ext cx="457200" cy="1944716"/>
          </a:xfrm>
          <a:prstGeom prst="leftBrace">
            <a:avLst>
              <a:gd name="adj1" fmla="val 8324"/>
              <a:gd name="adj2" fmla="val 50000"/>
            </a:avLst>
          </a:prstGeom>
          <a:noFill/>
          <a:ln w="38100" algn="ctr">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12" name="TextBox 11"/>
          <p:cNvSpPr txBox="1"/>
          <p:nvPr/>
        </p:nvSpPr>
        <p:spPr>
          <a:xfrm>
            <a:off x="564476" y="5432425"/>
            <a:ext cx="430887" cy="1425575"/>
          </a:xfrm>
          <a:prstGeom prst="rect">
            <a:avLst/>
          </a:prstGeom>
          <a:noFill/>
        </p:spPr>
        <p:txBody>
          <a:bodyPr vert="vert">
            <a:spAutoFit/>
          </a:bodyPr>
          <a:lstStyle/>
          <a:p>
            <a:pPr>
              <a:defRPr/>
            </a:pPr>
            <a:r>
              <a:rPr lang="en-SG" sz="1600" dirty="0">
                <a:solidFill>
                  <a:srgbClr val="FF00FF"/>
                </a:solidFill>
              </a:rPr>
              <a:t>Receiver Site</a:t>
            </a:r>
          </a:p>
        </p:txBody>
      </p:sp>
      <p:sp>
        <p:nvSpPr>
          <p:cNvPr id="14" name="Rectangle 8"/>
          <p:cNvSpPr>
            <a:spLocks noChangeArrowheads="1"/>
          </p:cNvSpPr>
          <p:nvPr/>
        </p:nvSpPr>
        <p:spPr bwMode="auto">
          <a:xfrm>
            <a:off x="152400" y="609600"/>
            <a:ext cx="88392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457200" lvl="1" indent="-457200" algn="just">
              <a:spcBef>
                <a:spcPts val="600"/>
              </a:spcBef>
              <a:spcAft>
                <a:spcPts val="600"/>
              </a:spcAft>
              <a:buFont typeface="Wingdings" pitchFamily="2" charset="2"/>
              <a:buChar char="Ø"/>
              <a:tabLst>
                <a:tab pos="914400" algn="l"/>
              </a:tabLst>
              <a:defRPr/>
            </a:pPr>
            <a:r>
              <a:rPr lang="en-US" sz="1700" b="0" dirty="0">
                <a:solidFill>
                  <a:schemeClr val="dk1"/>
                </a:solidFill>
                <a:latin typeface="Verdana" pitchFamily="34" charset="0"/>
                <a:ea typeface="Verdana" pitchFamily="34" charset="0"/>
                <a:cs typeface="Verdana" pitchFamily="34" charset="0"/>
              </a:rPr>
              <a:t>This technique assumes that two communicating parties, say Alice and Bob, share a common secret key K</a:t>
            </a:r>
            <a:r>
              <a:rPr lang="en-US" sz="1700" b="0" baseline="-25000" dirty="0">
                <a:solidFill>
                  <a:schemeClr val="dk1"/>
                </a:solidFill>
                <a:latin typeface="Verdana" pitchFamily="34" charset="0"/>
                <a:ea typeface="Verdana" pitchFamily="34" charset="0"/>
                <a:cs typeface="Verdana" pitchFamily="34" charset="0"/>
              </a:rPr>
              <a:t>AB</a:t>
            </a:r>
            <a:r>
              <a:rPr lang="en-US" sz="1700" b="0" dirty="0">
                <a:solidFill>
                  <a:schemeClr val="dk1"/>
                </a:solidFill>
                <a:latin typeface="Verdana" pitchFamily="34" charset="0"/>
                <a:ea typeface="Verdana" pitchFamily="34" charset="0"/>
                <a:cs typeface="Verdana" pitchFamily="34" charset="0"/>
              </a:rPr>
              <a:t>. </a:t>
            </a:r>
            <a:r>
              <a:rPr lang="en-US" sz="1700" b="0" dirty="0">
                <a:latin typeface="Verdana" panose="020B0604030504040204" pitchFamily="34" charset="0"/>
                <a:ea typeface="Verdana" panose="020B0604030504040204" pitchFamily="34" charset="0"/>
                <a:cs typeface="Verdana" panose="020B0604030504040204" pitchFamily="34" charset="0"/>
              </a:rPr>
              <a:t>When Alice has a message to send to Bob, she calculates the message authentication code as a complex function of the message and the key: MAC</a:t>
            </a:r>
            <a:r>
              <a:rPr lang="en-US" sz="1700" b="0" baseline="-25000" dirty="0">
                <a:latin typeface="Verdana" panose="020B0604030504040204" pitchFamily="34" charset="0"/>
                <a:ea typeface="Verdana" panose="020B0604030504040204" pitchFamily="34" charset="0"/>
                <a:cs typeface="Verdana" panose="020B0604030504040204" pitchFamily="34" charset="0"/>
              </a:rPr>
              <a:t>M</a:t>
            </a:r>
            <a:r>
              <a:rPr lang="en-US" sz="1700" b="0" dirty="0">
                <a:latin typeface="Verdana" panose="020B0604030504040204" pitchFamily="34" charset="0"/>
                <a:ea typeface="Verdana" panose="020B0604030504040204" pitchFamily="34" charset="0"/>
                <a:cs typeface="Verdana" panose="020B0604030504040204" pitchFamily="34" charset="0"/>
              </a:rPr>
              <a:t> = F(K</a:t>
            </a:r>
            <a:r>
              <a:rPr lang="en-US" sz="1700" b="0" baseline="-25000" dirty="0">
                <a:latin typeface="Verdana" panose="020B0604030504040204" pitchFamily="34" charset="0"/>
                <a:ea typeface="Verdana" panose="020B0604030504040204" pitchFamily="34" charset="0"/>
                <a:cs typeface="Verdana" panose="020B0604030504040204" pitchFamily="34" charset="0"/>
              </a:rPr>
              <a:t>AB</a:t>
            </a:r>
            <a:r>
              <a:rPr lang="en-US" sz="1700" b="0" dirty="0">
                <a:latin typeface="Verdana" panose="020B0604030504040204" pitchFamily="34" charset="0"/>
                <a:ea typeface="Verdana" panose="020B0604030504040204" pitchFamily="34" charset="0"/>
                <a:cs typeface="Verdana" panose="020B0604030504040204" pitchFamily="34" charset="0"/>
              </a:rPr>
              <a:t>, M</a:t>
            </a:r>
            <a:r>
              <a:rPr lang="en-US" sz="1700" b="0" dirty="0" smtClean="0">
                <a:latin typeface="Verdana" panose="020B0604030504040204" pitchFamily="34" charset="0"/>
                <a:ea typeface="Verdana" panose="020B0604030504040204" pitchFamily="34" charset="0"/>
                <a:cs typeface="Verdana" panose="020B0604030504040204" pitchFamily="34" charset="0"/>
              </a:rPr>
              <a:t>).</a:t>
            </a:r>
            <a:endParaRPr lang="en-US" sz="1700" b="0" dirty="0">
              <a:solidFill>
                <a:schemeClr val="dk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051846656"/>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4" descr="&#10;fig2.3.pdf                                                     00ABB570  Mnementh                      BEAE7A2F:"/>
          <p:cNvPicPr>
            <a:picLocks noChangeAspect="1" noChangeArrowheads="1"/>
          </p:cNvPicPr>
          <p:nvPr/>
        </p:nvPicPr>
        <p:blipFill>
          <a:blip r:embed="rId3">
            <a:extLst>
              <a:ext uri="{28A0092B-C50C-407E-A947-70E740481C1C}">
                <a14:useLocalDpi xmlns:a14="http://schemas.microsoft.com/office/drawing/2010/main" val="0"/>
              </a:ext>
            </a:extLst>
          </a:blip>
          <a:srcRect l="5455" r="14548" b="23125"/>
          <a:stretch>
            <a:fillRect/>
          </a:stretch>
        </p:blipFill>
        <p:spPr bwMode="auto">
          <a:xfrm>
            <a:off x="533400" y="473756"/>
            <a:ext cx="8229600" cy="5823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11"/>
          <p:cNvSpPr>
            <a:spLocks noChangeArrowheads="1"/>
          </p:cNvSpPr>
          <p:nvPr/>
        </p:nvSpPr>
        <p:spPr bwMode="auto">
          <a:xfrm>
            <a:off x="0" y="0"/>
            <a:ext cx="9144000" cy="584775"/>
          </a:xfrm>
          <a:prstGeom prst="rect">
            <a:avLst/>
          </a:prstGeom>
          <a:solidFill>
            <a:srgbClr val="00CC00"/>
          </a:solidFill>
          <a:ln>
            <a:noFill/>
          </a:ln>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0" lvl="1" indent="0"/>
            <a:r>
              <a:rPr lang="en-US" altLang="en-US" dirty="0">
                <a:solidFill>
                  <a:schemeClr val="bg1"/>
                </a:solidFill>
              </a:rPr>
              <a:t>Message Authentication </a:t>
            </a:r>
            <a:r>
              <a:rPr lang="en-US" altLang="en-US" dirty="0" smtClean="0">
                <a:solidFill>
                  <a:schemeClr val="bg1"/>
                </a:solidFill>
              </a:rPr>
              <a:t>using MAC</a:t>
            </a:r>
            <a:endParaRPr lang="en-US" altLang="en-US" dirty="0">
              <a:solidFill>
                <a:schemeClr val="bg1"/>
              </a:solidFill>
            </a:endParaRPr>
          </a:p>
        </p:txBody>
      </p:sp>
      <p:sp>
        <p:nvSpPr>
          <p:cNvPr id="7" name="Slide Number Placeholder 1"/>
          <p:cNvSpPr txBox="1">
            <a:spLocks/>
          </p:cNvSpPr>
          <p:nvPr/>
        </p:nvSpPr>
        <p:spPr>
          <a:xfrm>
            <a:off x="-76200" y="6400800"/>
            <a:ext cx="1905000" cy="457200"/>
          </a:xfrm>
          <a:prstGeom prst="rect">
            <a:avLst/>
          </a:prstGeom>
        </p:spPr>
        <p:txBody>
          <a:bodyPr/>
          <a:ls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a:lstStyle>
          <a:p>
            <a:r>
              <a:rPr lang="en-US" sz="2000" dirty="0" smtClean="0"/>
              <a:t>Slide-8</a:t>
            </a:r>
            <a:endParaRPr lang="en-US" sz="2000" dirty="0"/>
          </a:p>
        </p:txBody>
      </p:sp>
      <p:sp>
        <p:nvSpPr>
          <p:cNvPr id="8" name="Rectangle 21"/>
          <p:cNvSpPr>
            <a:spLocks noChangeArrowheads="1"/>
          </p:cNvSpPr>
          <p:nvPr/>
        </p:nvSpPr>
        <p:spPr bwMode="auto">
          <a:xfrm>
            <a:off x="2552700" y="5949097"/>
            <a:ext cx="6400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693738" lvl="1" indent="-457200">
              <a:spcBef>
                <a:spcPts val="600"/>
              </a:spcBef>
              <a:spcAft>
                <a:spcPts val="600"/>
              </a:spcAft>
              <a:tabLst>
                <a:tab pos="914400" algn="l"/>
              </a:tabLst>
            </a:pPr>
            <a:r>
              <a:rPr lang="en-US" sz="2000" i="0" dirty="0">
                <a:solidFill>
                  <a:srgbClr val="0000FF"/>
                </a:solidFill>
                <a:latin typeface="Calibri" panose="020F0502020204030204" pitchFamily="34" charset="0"/>
                <a:ea typeface="Verdana" pitchFamily="34" charset="0"/>
                <a:cs typeface="Calibri" panose="020F0502020204030204" pitchFamily="34" charset="0"/>
              </a:rPr>
              <a:t>Figure: </a:t>
            </a:r>
            <a:r>
              <a:rPr lang="en-US" sz="2000" b="0" i="0" dirty="0">
                <a:latin typeface="Calibri" panose="020F0502020204030204" pitchFamily="34" charset="0"/>
                <a:ea typeface="Verdana" pitchFamily="34" charset="0"/>
                <a:cs typeface="Calibri" panose="020F0502020204030204" pitchFamily="34" charset="0"/>
              </a:rPr>
              <a:t>Illustration of </a:t>
            </a:r>
            <a:r>
              <a:rPr lang="en-US" sz="2000" b="0" i="0" dirty="0" smtClean="0">
                <a:latin typeface="Calibri" panose="020F0502020204030204" pitchFamily="34" charset="0"/>
                <a:ea typeface="Verdana" pitchFamily="34" charset="0"/>
                <a:cs typeface="Calibri" panose="020F0502020204030204" pitchFamily="34" charset="0"/>
              </a:rPr>
              <a:t>message authentication using MAC</a:t>
            </a:r>
            <a:endParaRPr lang="en-US" sz="2000" b="0" i="0" dirty="0">
              <a:latin typeface="Calibri" panose="020F0502020204030204" pitchFamily="34" charset="0"/>
              <a:ea typeface="Verdana" pitchFamily="34" charset="0"/>
              <a:cs typeface="Calibri" panose="020F0502020204030204" pitchFamily="34" charset="0"/>
            </a:endParaRPr>
          </a:p>
        </p:txBody>
      </p:sp>
    </p:spTree>
    <p:extLst>
      <p:ext uri="{BB962C8B-B14F-4D97-AF65-F5344CB8AC3E}">
        <p14:creationId xmlns:p14="http://schemas.microsoft.com/office/powerpoint/2010/main" val="3996979463"/>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1"/>
          <p:cNvSpPr>
            <a:spLocks noChangeArrowheads="1"/>
          </p:cNvSpPr>
          <p:nvPr/>
        </p:nvSpPr>
        <p:spPr bwMode="auto">
          <a:xfrm>
            <a:off x="0" y="0"/>
            <a:ext cx="9144000" cy="584775"/>
          </a:xfrm>
          <a:prstGeom prst="rect">
            <a:avLst/>
          </a:prstGeom>
          <a:solidFill>
            <a:srgbClr val="00CC00"/>
          </a:solidFill>
          <a:ln>
            <a:noFill/>
          </a:ln>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0" lvl="1" indent="0"/>
            <a:r>
              <a:rPr lang="en-US" altLang="en-US" dirty="0">
                <a:solidFill>
                  <a:schemeClr val="bg1"/>
                </a:solidFill>
              </a:rPr>
              <a:t>Message Authentication Code (MAC)</a:t>
            </a:r>
          </a:p>
        </p:txBody>
      </p:sp>
      <p:sp>
        <p:nvSpPr>
          <p:cNvPr id="8" name="Rectangle 7"/>
          <p:cNvSpPr/>
          <p:nvPr/>
        </p:nvSpPr>
        <p:spPr>
          <a:xfrm>
            <a:off x="76200" y="609600"/>
            <a:ext cx="8839200" cy="6632585"/>
          </a:xfrm>
          <a:prstGeom prst="rect">
            <a:avLst/>
          </a:prstGeom>
        </p:spPr>
        <p:txBody>
          <a:bodyPr wrap="square">
            <a:spAutoFit/>
          </a:bodyPr>
          <a:lstStyle/>
          <a:p>
            <a:pPr marL="465138" indent="-465138" algn="just">
              <a:spcBef>
                <a:spcPts val="0"/>
              </a:spcBef>
              <a:spcAft>
                <a:spcPts val="0"/>
              </a:spcAft>
              <a:buFont typeface="Wingdings" panose="05000000000000000000" pitchFamily="2" charset="2"/>
              <a:buChar char="Ø"/>
              <a:defRPr/>
            </a:pPr>
            <a:r>
              <a:rPr lang="en-US" sz="2800" b="0" dirty="0">
                <a:latin typeface="Calibri" panose="020F0502020204030204" pitchFamily="34" charset="0"/>
                <a:ea typeface="Verdana" panose="020B0604030504040204" pitchFamily="34" charset="0"/>
                <a:cs typeface="Calibri" panose="020F0502020204030204" pitchFamily="34" charset="0"/>
              </a:rPr>
              <a:t>If we assume that only the receiver and the sender know the identity of the secret key, and if the received code matches the calculated code, </a:t>
            </a:r>
            <a:r>
              <a:rPr lang="en-US" sz="2800" b="0" dirty="0" smtClean="0">
                <a:latin typeface="Calibri" panose="020F0502020204030204" pitchFamily="34" charset="0"/>
                <a:ea typeface="Verdana" panose="020B0604030504040204" pitchFamily="34" charset="0"/>
                <a:cs typeface="Calibri" panose="020F0502020204030204" pitchFamily="34" charset="0"/>
              </a:rPr>
              <a:t>then-</a:t>
            </a:r>
            <a:endParaRPr lang="en-US" sz="2800" b="0" dirty="0">
              <a:latin typeface="Calibri" panose="020F0502020204030204" pitchFamily="34" charset="0"/>
              <a:ea typeface="Verdana" panose="020B0604030504040204" pitchFamily="34" charset="0"/>
              <a:cs typeface="Calibri" panose="020F0502020204030204" pitchFamily="34" charset="0"/>
            </a:endParaRPr>
          </a:p>
          <a:p>
            <a:pPr marL="1143000" lvl="1" indent="-457200" algn="just">
              <a:spcBef>
                <a:spcPts val="0"/>
              </a:spcBef>
              <a:spcAft>
                <a:spcPts val="0"/>
              </a:spcAft>
              <a:buClr>
                <a:srgbClr val="FF0000"/>
              </a:buClr>
              <a:buSzPct val="100000"/>
              <a:buFont typeface="+mj-lt"/>
              <a:buAutoNum type="arabicPeriod"/>
              <a:defRPr/>
            </a:pPr>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receiver is assured that the message has not been altered. </a:t>
            </a:r>
          </a:p>
          <a:p>
            <a:pPr marL="1722438" lvl="1" indent="-342900" algn="just">
              <a:spcBef>
                <a:spcPts val="0"/>
              </a:spcBef>
              <a:spcAft>
                <a:spcPts val="0"/>
              </a:spcAft>
              <a:buClr>
                <a:srgbClr val="FF0000"/>
              </a:buClr>
              <a:buSzPct val="100000"/>
              <a:buFont typeface="Wingdings" pitchFamily="2" charset="2"/>
              <a:buChar char="q"/>
              <a:tabLst>
                <a:tab pos="914400" algn="l"/>
              </a:tabLst>
              <a:defRPr/>
            </a:pPr>
            <a:r>
              <a:rPr lang="en-US" sz="2000" b="0" dirty="0">
                <a:latin typeface="Calibri" panose="020F0502020204030204" pitchFamily="34" charset="0"/>
                <a:cs typeface="Calibri" panose="020F0502020204030204" pitchFamily="34" charset="0"/>
              </a:rPr>
              <a:t>If an attacker alters the message but does not alter the code, then the receiver’s calculation of the code will differ from the received code. </a:t>
            </a:r>
          </a:p>
          <a:p>
            <a:pPr marL="1722438" lvl="1" indent="-342900" algn="just">
              <a:spcBef>
                <a:spcPts val="0"/>
              </a:spcBef>
              <a:spcAft>
                <a:spcPts val="0"/>
              </a:spcAft>
              <a:buClr>
                <a:srgbClr val="FF0000"/>
              </a:buClr>
              <a:buSzPct val="100000"/>
              <a:buFont typeface="Wingdings" pitchFamily="2" charset="2"/>
              <a:buChar char="q"/>
              <a:tabLst>
                <a:tab pos="914400" algn="l"/>
              </a:tabLst>
              <a:defRPr/>
            </a:pPr>
            <a:r>
              <a:rPr lang="en-US" sz="2000" b="0" dirty="0">
                <a:latin typeface="Calibri" panose="020F0502020204030204" pitchFamily="34" charset="0"/>
                <a:cs typeface="Calibri" panose="020F0502020204030204" pitchFamily="34" charset="0"/>
              </a:rPr>
              <a:t>Because the attacker is assumed not to know the secret key, the attacker cannot alter the code to correspond to the alterations in the message.</a:t>
            </a:r>
          </a:p>
          <a:p>
            <a:pPr marL="1143000" lvl="1" indent="-457200" algn="just">
              <a:spcBef>
                <a:spcPts val="0"/>
              </a:spcBef>
              <a:spcAft>
                <a:spcPts val="0"/>
              </a:spcAft>
              <a:buClr>
                <a:srgbClr val="FF0000"/>
              </a:buClr>
              <a:buSzPct val="100000"/>
              <a:buFont typeface="+mj-lt"/>
              <a:buAutoNum type="arabicPeriod"/>
              <a:defRPr/>
            </a:pPr>
            <a:r>
              <a:rPr lang="en-US" sz="2400" dirty="0">
                <a:latin typeface="Calibri" panose="020F0502020204030204" pitchFamily="34" charset="0"/>
                <a:cs typeface="Calibri" panose="020F0502020204030204" pitchFamily="34" charset="0"/>
              </a:rPr>
              <a:t>The receiver is assured that the message is from the alleged sender. </a:t>
            </a:r>
          </a:p>
          <a:p>
            <a:pPr marL="1722438" lvl="1" indent="-342900" algn="just">
              <a:spcBef>
                <a:spcPts val="0"/>
              </a:spcBef>
              <a:spcAft>
                <a:spcPts val="0"/>
              </a:spcAft>
              <a:buClr>
                <a:srgbClr val="FF0000"/>
              </a:buClr>
              <a:buSzPct val="100000"/>
              <a:buFont typeface="Wingdings" pitchFamily="2" charset="2"/>
              <a:buChar char="q"/>
              <a:tabLst>
                <a:tab pos="914400" algn="l"/>
              </a:tabLst>
              <a:defRPr/>
            </a:pPr>
            <a:r>
              <a:rPr lang="en-US" sz="2000" b="0" dirty="0">
                <a:latin typeface="Calibri" panose="020F0502020204030204" pitchFamily="34" charset="0"/>
                <a:cs typeface="Calibri" panose="020F0502020204030204" pitchFamily="34" charset="0"/>
              </a:rPr>
              <a:t>Because no one else knows the secret key, no one else could prepare a message with a proper code</a:t>
            </a:r>
            <a:r>
              <a:rPr lang="en-US" sz="2000" b="0" dirty="0" smtClean="0">
                <a:latin typeface="Calibri" panose="020F0502020204030204" pitchFamily="34" charset="0"/>
                <a:cs typeface="Calibri" panose="020F0502020204030204" pitchFamily="34" charset="0"/>
              </a:rPr>
              <a:t>.</a:t>
            </a:r>
          </a:p>
          <a:p>
            <a:pPr marL="2233613" lvl="1" indent="-342900" algn="just">
              <a:spcBef>
                <a:spcPts val="0"/>
              </a:spcBef>
              <a:spcAft>
                <a:spcPts val="0"/>
              </a:spcAft>
              <a:buClr>
                <a:srgbClr val="FF0000"/>
              </a:buClr>
              <a:buSzPct val="100000"/>
              <a:buFont typeface="Wingdings" pitchFamily="2" charset="2"/>
              <a:buChar char="q"/>
              <a:tabLst>
                <a:tab pos="914400" algn="l"/>
              </a:tabLst>
              <a:defRPr/>
            </a:pPr>
            <a:r>
              <a:rPr lang="en-US" sz="1700" dirty="0">
                <a:latin typeface="Verdana" pitchFamily="34" charset="0"/>
                <a:ea typeface="Verdana" pitchFamily="34" charset="0"/>
                <a:cs typeface="Verdana" pitchFamily="34" charset="0"/>
              </a:rPr>
              <a:t>If the message includes a sequence </a:t>
            </a:r>
            <a:r>
              <a:rPr lang="en-US" sz="1700" dirty="0" smtClean="0">
                <a:latin typeface="Verdana" pitchFamily="34" charset="0"/>
                <a:ea typeface="Verdana" pitchFamily="34" charset="0"/>
                <a:cs typeface="Verdana" pitchFamily="34" charset="0"/>
              </a:rPr>
              <a:t>number, </a:t>
            </a:r>
            <a:r>
              <a:rPr lang="en-US" sz="1700" dirty="0">
                <a:latin typeface="Verdana" pitchFamily="34" charset="0"/>
                <a:ea typeface="Verdana" pitchFamily="34" charset="0"/>
                <a:cs typeface="Verdana" pitchFamily="34" charset="0"/>
              </a:rPr>
              <a:t>then the receiver can be assured of the proper sequence, because an attacker cannot successfully alter the sequence number.</a:t>
            </a:r>
          </a:p>
          <a:p>
            <a:pPr marL="2233613" lvl="1" indent="-342900" algn="just">
              <a:spcBef>
                <a:spcPts val="0"/>
              </a:spcBef>
              <a:spcAft>
                <a:spcPts val="0"/>
              </a:spcAft>
              <a:buClr>
                <a:srgbClr val="FF0000"/>
              </a:buClr>
              <a:buSzPct val="100000"/>
              <a:buFont typeface="Wingdings" pitchFamily="2" charset="2"/>
              <a:buChar char="q"/>
              <a:tabLst>
                <a:tab pos="914400" algn="l"/>
              </a:tabLst>
              <a:defRPr/>
            </a:pPr>
            <a:endParaRPr lang="en-US" sz="1700" dirty="0">
              <a:latin typeface="Verdana" pitchFamily="34" charset="0"/>
              <a:ea typeface="Verdana" pitchFamily="34" charset="0"/>
              <a:cs typeface="Verdana" pitchFamily="34" charset="0"/>
            </a:endParaRPr>
          </a:p>
        </p:txBody>
      </p:sp>
      <p:sp>
        <p:nvSpPr>
          <p:cNvPr id="4" name="Slide Number Placeholder 1"/>
          <p:cNvSpPr txBox="1">
            <a:spLocks/>
          </p:cNvSpPr>
          <p:nvPr/>
        </p:nvSpPr>
        <p:spPr>
          <a:xfrm>
            <a:off x="-76200" y="6400800"/>
            <a:ext cx="1905000" cy="457200"/>
          </a:xfrm>
          <a:prstGeom prst="rect">
            <a:avLst/>
          </a:prstGeom>
        </p:spPr>
        <p:txBody>
          <a:bodyPr/>
          <a:ls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a:lstStyle>
          <a:p>
            <a:r>
              <a:rPr lang="en-US" sz="2000" dirty="0" smtClean="0"/>
              <a:t>Slide-9</a:t>
            </a:r>
            <a:endParaRPr lang="en-US" sz="2000" dirty="0"/>
          </a:p>
        </p:txBody>
      </p:sp>
    </p:spTree>
    <p:extLst>
      <p:ext uri="{BB962C8B-B14F-4D97-AF65-F5344CB8AC3E}">
        <p14:creationId xmlns:p14="http://schemas.microsoft.com/office/powerpoint/2010/main" val="1933141610"/>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ChangeArrowheads="1"/>
          </p:cNvSpPr>
          <p:nvPr/>
        </p:nvSpPr>
        <p:spPr bwMode="auto">
          <a:xfrm>
            <a:off x="0" y="0"/>
            <a:ext cx="9144000" cy="584775"/>
          </a:xfrm>
          <a:prstGeom prst="rect">
            <a:avLst/>
          </a:prstGeom>
          <a:solidFill>
            <a:srgbClr val="00CC00"/>
          </a:solidFill>
          <a:ln>
            <a:noFill/>
          </a:ln>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0" lvl="1" indent="0"/>
            <a:r>
              <a:rPr lang="en-US" altLang="en-US" dirty="0">
                <a:solidFill>
                  <a:schemeClr val="bg1"/>
                </a:solidFill>
              </a:rPr>
              <a:t>Message Authentication using Hash Function</a:t>
            </a:r>
          </a:p>
        </p:txBody>
      </p:sp>
      <p:sp>
        <p:nvSpPr>
          <p:cNvPr id="17411" name="Rectangle 7"/>
          <p:cNvSpPr>
            <a:spLocks noChangeArrowheads="1"/>
          </p:cNvSpPr>
          <p:nvPr/>
        </p:nvSpPr>
        <p:spPr bwMode="auto">
          <a:xfrm>
            <a:off x="152400" y="616291"/>
            <a:ext cx="8763000" cy="6241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465138" indent="-465138" algn="just">
              <a:lnSpc>
                <a:spcPct val="90000"/>
              </a:lnSpc>
              <a:spcBef>
                <a:spcPts val="0"/>
              </a:spcBef>
              <a:spcAft>
                <a:spcPts val="0"/>
              </a:spcAft>
              <a:buFont typeface="Wingdings" panose="05000000000000000000" pitchFamily="2" charset="2"/>
              <a:buChar char="Ø"/>
            </a:pPr>
            <a:r>
              <a:rPr lang="en-US" sz="2800" b="0" dirty="0" smtClean="0">
                <a:latin typeface="Calibri" panose="020F0502020204030204" pitchFamily="34" charset="0"/>
                <a:ea typeface="Verdana" panose="020B0604030504040204" pitchFamily="34" charset="0"/>
                <a:cs typeface="Calibri" panose="020F0502020204030204" pitchFamily="34" charset="0"/>
              </a:rPr>
              <a:t>To authenticate a message, an </a:t>
            </a:r>
            <a:r>
              <a:rPr lang="en-US" sz="2800" b="0" dirty="0">
                <a:latin typeface="Calibri" panose="020F0502020204030204" pitchFamily="34" charset="0"/>
                <a:ea typeface="Verdana" panose="020B0604030504040204" pitchFamily="34" charset="0"/>
                <a:cs typeface="Calibri" panose="020F0502020204030204" pitchFamily="34" charset="0"/>
              </a:rPr>
              <a:t>alternative </a:t>
            </a:r>
            <a:r>
              <a:rPr lang="en-US" sz="2800" b="0" dirty="0" smtClean="0">
                <a:latin typeface="Calibri" panose="020F0502020204030204" pitchFamily="34" charset="0"/>
                <a:ea typeface="Verdana" panose="020B0604030504040204" pitchFamily="34" charset="0"/>
                <a:cs typeface="Calibri" panose="020F0502020204030204" pitchFamily="34" charset="0"/>
              </a:rPr>
              <a:t>approach to </a:t>
            </a:r>
            <a:r>
              <a:rPr lang="en-US" sz="2800" b="0" dirty="0">
                <a:latin typeface="Calibri" panose="020F0502020204030204" pitchFamily="34" charset="0"/>
                <a:ea typeface="Verdana" panose="020B0604030504040204" pitchFamily="34" charset="0"/>
                <a:cs typeface="Calibri" panose="020F0502020204030204" pitchFamily="34" charset="0"/>
              </a:rPr>
              <a:t>the </a:t>
            </a:r>
            <a:r>
              <a:rPr lang="en-US" sz="2800" dirty="0" smtClean="0">
                <a:solidFill>
                  <a:srgbClr val="0000FF"/>
                </a:solidFill>
                <a:latin typeface="Calibri" panose="020F0502020204030204" pitchFamily="34" charset="0"/>
                <a:ea typeface="Verdana" panose="020B0604030504040204" pitchFamily="34" charset="0"/>
                <a:cs typeface="Calibri" panose="020F0502020204030204" pitchFamily="34" charset="0"/>
              </a:rPr>
              <a:t>MAC</a:t>
            </a:r>
            <a:r>
              <a:rPr lang="en-US" sz="2800" dirty="0" smtClean="0">
                <a:latin typeface="Calibri" panose="020F0502020204030204" pitchFamily="34" charset="0"/>
                <a:ea typeface="Verdana" panose="020B0604030504040204" pitchFamily="34" charset="0"/>
                <a:cs typeface="Calibri" panose="020F0502020204030204" pitchFamily="34" charset="0"/>
              </a:rPr>
              <a:t> </a:t>
            </a:r>
            <a:r>
              <a:rPr lang="en-US" sz="2800" b="0" dirty="0">
                <a:latin typeface="Calibri" panose="020F0502020204030204" pitchFamily="34" charset="0"/>
                <a:ea typeface="Verdana" panose="020B0604030504040204" pitchFamily="34" charset="0"/>
                <a:cs typeface="Calibri" panose="020F0502020204030204" pitchFamily="34" charset="0"/>
              </a:rPr>
              <a:t>is the </a:t>
            </a:r>
            <a:r>
              <a:rPr lang="en-US" sz="2800" dirty="0">
                <a:latin typeface="Calibri" panose="020F0502020204030204" pitchFamily="34" charset="0"/>
                <a:ea typeface="Verdana" panose="020B0604030504040204" pitchFamily="34" charset="0"/>
                <a:cs typeface="Calibri" panose="020F0502020204030204" pitchFamily="34" charset="0"/>
              </a:rPr>
              <a:t>one-way</a:t>
            </a:r>
            <a:r>
              <a:rPr lang="en-US" sz="2800" b="0" dirty="0">
                <a:latin typeface="Calibri" panose="020F0502020204030204" pitchFamily="34" charset="0"/>
                <a:ea typeface="Verdana" panose="020B0604030504040204" pitchFamily="34" charset="0"/>
                <a:cs typeface="Calibri" panose="020F0502020204030204" pitchFamily="34" charset="0"/>
              </a:rPr>
              <a:t> </a:t>
            </a:r>
            <a:r>
              <a:rPr lang="en-US" sz="2800" dirty="0">
                <a:solidFill>
                  <a:srgbClr val="FF0000"/>
                </a:solidFill>
                <a:latin typeface="Calibri" panose="020F0502020204030204" pitchFamily="34" charset="0"/>
                <a:ea typeface="Verdana" panose="020B0604030504040204" pitchFamily="34" charset="0"/>
                <a:cs typeface="Calibri" panose="020F0502020204030204" pitchFamily="34" charset="0"/>
              </a:rPr>
              <a:t>hash function</a:t>
            </a:r>
            <a:r>
              <a:rPr lang="en-US" sz="2800" dirty="0">
                <a:latin typeface="Calibri" panose="020F0502020204030204" pitchFamily="34" charset="0"/>
                <a:ea typeface="Verdana" panose="020B0604030504040204" pitchFamily="34" charset="0"/>
                <a:cs typeface="Calibri" panose="020F0502020204030204" pitchFamily="34" charset="0"/>
              </a:rPr>
              <a:t>. </a:t>
            </a:r>
            <a:endParaRPr lang="en-US" sz="2800" dirty="0" smtClean="0">
              <a:latin typeface="Calibri" panose="020F0502020204030204" pitchFamily="34" charset="0"/>
              <a:ea typeface="Verdana" panose="020B0604030504040204" pitchFamily="34" charset="0"/>
              <a:cs typeface="Calibri" panose="020F0502020204030204" pitchFamily="34" charset="0"/>
            </a:endParaRPr>
          </a:p>
          <a:p>
            <a:pPr marL="465138" lvl="1" indent="-465138" algn="just">
              <a:lnSpc>
                <a:spcPct val="90000"/>
              </a:lnSpc>
              <a:spcBef>
                <a:spcPts val="0"/>
              </a:spcBef>
              <a:spcAft>
                <a:spcPts val="0"/>
              </a:spcAft>
              <a:buFont typeface="Wingdings" panose="05000000000000000000" pitchFamily="2" charset="2"/>
              <a:buChar char="Ø"/>
              <a:tabLst>
                <a:tab pos="914400" algn="l"/>
              </a:tabLst>
              <a:defRPr/>
            </a:pPr>
            <a:r>
              <a:rPr lang="en-US" sz="2800" b="0" dirty="0">
                <a:latin typeface="Calibri" panose="020F0502020204030204" pitchFamily="34" charset="0"/>
                <a:ea typeface="Verdana" panose="020B0604030504040204" pitchFamily="34" charset="0"/>
                <a:cs typeface="Calibri" panose="020F0502020204030204" pitchFamily="34" charset="0"/>
              </a:rPr>
              <a:t>A </a:t>
            </a:r>
            <a:r>
              <a:rPr lang="en-US" sz="2800" b="0" dirty="0">
                <a:solidFill>
                  <a:srgbClr val="0000FF"/>
                </a:solidFill>
                <a:latin typeface="Calibri" panose="020F0502020204030204" pitchFamily="34" charset="0"/>
                <a:ea typeface="Verdana" panose="020B0604030504040204" pitchFamily="34" charset="0"/>
                <a:cs typeface="Calibri" panose="020F0502020204030204" pitchFamily="34" charset="0"/>
              </a:rPr>
              <a:t>hash function </a:t>
            </a:r>
            <a:r>
              <a:rPr lang="en-US" sz="2800" b="0" dirty="0">
                <a:latin typeface="Calibri" panose="020F0502020204030204" pitchFamily="34" charset="0"/>
                <a:ea typeface="Verdana" panose="020B0604030504040204" pitchFamily="34" charset="0"/>
                <a:cs typeface="Calibri" panose="020F0502020204030204" pitchFamily="34" charset="0"/>
              </a:rPr>
              <a:t>is a formula or an algorithm that-</a:t>
            </a:r>
          </a:p>
          <a:p>
            <a:pPr marL="1309688" lvl="1" indent="-342900" algn="just">
              <a:lnSpc>
                <a:spcPct val="90000"/>
              </a:lnSpc>
              <a:spcBef>
                <a:spcPts val="0"/>
              </a:spcBef>
              <a:spcAft>
                <a:spcPts val="0"/>
              </a:spcAft>
              <a:buClr>
                <a:srgbClr val="FF0000"/>
              </a:buClr>
              <a:buSzPct val="100000"/>
              <a:buFont typeface="Wingdings" panose="05000000000000000000" pitchFamily="2" charset="2"/>
              <a:buChar char="v"/>
              <a:tabLst>
                <a:tab pos="914400" algn="l"/>
              </a:tabLst>
              <a:defRPr/>
            </a:pPr>
            <a:r>
              <a:rPr lang="en-US" sz="2400" b="0" dirty="0">
                <a:solidFill>
                  <a:srgbClr val="0000FF"/>
                </a:solidFill>
                <a:latin typeface="Calibri" panose="020F0502020204030204" pitchFamily="34" charset="0"/>
                <a:cs typeface="Calibri" panose="020F0502020204030204" pitchFamily="34" charset="0"/>
              </a:rPr>
              <a:t>takes large data sets</a:t>
            </a:r>
            <a:r>
              <a:rPr lang="en-US" sz="2400" b="0" dirty="0">
                <a:latin typeface="Calibri" panose="020F0502020204030204" pitchFamily="34" charset="0"/>
                <a:cs typeface="Calibri" panose="020F0502020204030204" pitchFamily="34" charset="0"/>
              </a:rPr>
              <a:t> </a:t>
            </a:r>
            <a:r>
              <a:rPr lang="en-US" sz="2400" b="0" dirty="0">
                <a:solidFill>
                  <a:srgbClr val="FF0000"/>
                </a:solidFill>
                <a:latin typeface="Calibri" panose="020F0502020204030204" pitchFamily="34" charset="0"/>
                <a:cs typeface="Calibri" panose="020F0502020204030204" pitchFamily="34" charset="0"/>
              </a:rPr>
              <a:t>of variable length </a:t>
            </a:r>
            <a:r>
              <a:rPr lang="en-US" sz="2400" b="0" dirty="0">
                <a:latin typeface="Calibri" panose="020F0502020204030204" pitchFamily="34" charset="0"/>
                <a:cs typeface="Calibri" panose="020F0502020204030204" pitchFamily="34" charset="0"/>
              </a:rPr>
              <a:t>as </a:t>
            </a:r>
            <a:r>
              <a:rPr lang="en-US" sz="2400" b="0" dirty="0">
                <a:solidFill>
                  <a:srgbClr val="00CC00"/>
                </a:solidFill>
                <a:latin typeface="Calibri" panose="020F0502020204030204" pitchFamily="34" charset="0"/>
                <a:cs typeface="Calibri" panose="020F0502020204030204" pitchFamily="34" charset="0"/>
              </a:rPr>
              <a:t>input</a:t>
            </a:r>
            <a:r>
              <a:rPr lang="en-US" sz="2400" b="0" dirty="0">
                <a:latin typeface="Calibri" panose="020F0502020204030204" pitchFamily="34" charset="0"/>
                <a:cs typeface="Calibri" panose="020F0502020204030204" pitchFamily="34" charset="0"/>
              </a:rPr>
              <a:t>, and </a:t>
            </a:r>
          </a:p>
          <a:p>
            <a:pPr marL="1309688" lvl="1" indent="-342900" algn="just">
              <a:lnSpc>
                <a:spcPct val="90000"/>
              </a:lnSpc>
              <a:spcBef>
                <a:spcPts val="0"/>
              </a:spcBef>
              <a:spcAft>
                <a:spcPts val="0"/>
              </a:spcAft>
              <a:buClr>
                <a:srgbClr val="FF0000"/>
              </a:buClr>
              <a:buSzPct val="100000"/>
              <a:buFont typeface="Wingdings" panose="05000000000000000000" pitchFamily="2" charset="2"/>
              <a:buChar char="v"/>
              <a:tabLst>
                <a:tab pos="914400" algn="l"/>
              </a:tabLst>
              <a:defRPr/>
            </a:pPr>
            <a:r>
              <a:rPr lang="en-US" sz="2400" b="0" dirty="0">
                <a:solidFill>
                  <a:srgbClr val="FF0000"/>
                </a:solidFill>
                <a:latin typeface="Calibri" panose="020F0502020204030204" pitchFamily="34" charset="0"/>
                <a:cs typeface="Calibri" panose="020F0502020204030204" pitchFamily="34" charset="0"/>
              </a:rPr>
              <a:t>returns smaller data sets </a:t>
            </a:r>
            <a:r>
              <a:rPr lang="en-US" sz="2400" b="0" dirty="0">
                <a:solidFill>
                  <a:srgbClr val="0000FF"/>
                </a:solidFill>
                <a:latin typeface="Calibri" panose="020F0502020204030204" pitchFamily="34" charset="0"/>
                <a:cs typeface="Calibri" panose="020F0502020204030204" pitchFamily="34" charset="0"/>
              </a:rPr>
              <a:t>of fixed length </a:t>
            </a:r>
            <a:r>
              <a:rPr lang="en-US" sz="2400" b="0" dirty="0">
                <a:latin typeface="Calibri" panose="020F0502020204030204" pitchFamily="34" charset="0"/>
                <a:cs typeface="Calibri" panose="020F0502020204030204" pitchFamily="34" charset="0"/>
              </a:rPr>
              <a:t>as </a:t>
            </a:r>
            <a:r>
              <a:rPr lang="en-US" sz="2400" b="0" dirty="0">
                <a:solidFill>
                  <a:srgbClr val="00B0F0"/>
                </a:solidFill>
                <a:latin typeface="Calibri" panose="020F0502020204030204" pitchFamily="34" charset="0"/>
                <a:cs typeface="Calibri" panose="020F0502020204030204" pitchFamily="34" charset="0"/>
              </a:rPr>
              <a:t>output</a:t>
            </a:r>
            <a:r>
              <a:rPr lang="en-US" sz="2400" b="0" dirty="0">
                <a:latin typeface="Calibri" panose="020F0502020204030204" pitchFamily="34" charset="0"/>
                <a:cs typeface="Calibri" panose="020F0502020204030204" pitchFamily="34" charset="0"/>
              </a:rPr>
              <a:t>.</a:t>
            </a:r>
          </a:p>
          <a:p>
            <a:pPr marL="2233613" lvl="1" indent="-342900" algn="just">
              <a:lnSpc>
                <a:spcPct val="90000"/>
              </a:lnSpc>
              <a:spcBef>
                <a:spcPts val="0"/>
              </a:spcBef>
              <a:spcAft>
                <a:spcPts val="0"/>
              </a:spcAft>
              <a:buClr>
                <a:srgbClr val="FF0000"/>
              </a:buClr>
              <a:buSzPct val="100000"/>
              <a:buFont typeface="Wingdings" pitchFamily="2" charset="2"/>
              <a:buChar char="q"/>
              <a:tabLst>
                <a:tab pos="914400" algn="l"/>
              </a:tabLst>
              <a:defRPr/>
            </a:pPr>
            <a:r>
              <a:rPr lang="en-US" sz="2000" b="0" dirty="0">
                <a:latin typeface="Calibri" panose="020F0502020204030204" pitchFamily="34" charset="0"/>
                <a:cs typeface="Calibri" panose="020F0502020204030204" pitchFamily="34" charset="0"/>
              </a:rPr>
              <a:t>Since, the output is smaller than the input data, a hash function </a:t>
            </a:r>
            <a:r>
              <a:rPr lang="en-US" sz="2000" dirty="0">
                <a:latin typeface="Calibri" panose="020F0502020204030204" pitchFamily="34" charset="0"/>
                <a:cs typeface="Calibri" panose="020F0502020204030204" pitchFamily="34" charset="0"/>
              </a:rPr>
              <a:t>compresses</a:t>
            </a:r>
            <a:r>
              <a:rPr lang="en-US" sz="2000" b="0" dirty="0">
                <a:latin typeface="Calibri" panose="020F0502020204030204" pitchFamily="34" charset="0"/>
                <a:cs typeface="Calibri" panose="020F0502020204030204" pitchFamily="34" charset="0"/>
              </a:rPr>
              <a:t> an </a:t>
            </a:r>
            <a:r>
              <a:rPr lang="en-US" sz="2000" dirty="0">
                <a:solidFill>
                  <a:srgbClr val="FF0000"/>
                </a:solidFill>
                <a:latin typeface="Calibri" panose="020F0502020204030204" pitchFamily="34" charset="0"/>
                <a:cs typeface="Calibri" panose="020F0502020204030204" pitchFamily="34" charset="0"/>
              </a:rPr>
              <a:t>n-bit message</a:t>
            </a:r>
            <a:r>
              <a:rPr lang="en-US" sz="2000" b="0" dirty="0">
                <a:latin typeface="Calibri" panose="020F0502020204030204" pitchFamily="34" charset="0"/>
                <a:cs typeface="Calibri" panose="020F0502020204030204" pitchFamily="34" charset="0"/>
              </a:rPr>
              <a:t> string to create an </a:t>
            </a:r>
            <a:r>
              <a:rPr lang="en-US" sz="2000" dirty="0">
                <a:solidFill>
                  <a:srgbClr val="0000FF"/>
                </a:solidFill>
                <a:latin typeface="Calibri" panose="020F0502020204030204" pitchFamily="34" charset="0"/>
                <a:cs typeface="Calibri" panose="020F0502020204030204" pitchFamily="34" charset="0"/>
              </a:rPr>
              <a:t>m-bit string</a:t>
            </a:r>
            <a:r>
              <a:rPr lang="en-US" sz="2000" b="0" dirty="0">
                <a:latin typeface="Calibri" panose="020F0502020204030204" pitchFamily="34" charset="0"/>
                <a:cs typeface="Calibri" panose="020F0502020204030204" pitchFamily="34" charset="0"/>
              </a:rPr>
              <a:t> where </a:t>
            </a:r>
            <a:r>
              <a:rPr lang="en-US" sz="2000" dirty="0">
                <a:latin typeface="Calibri" panose="020F0502020204030204" pitchFamily="34" charset="0"/>
                <a:cs typeface="Calibri" panose="020F0502020204030204" pitchFamily="34" charset="0"/>
              </a:rPr>
              <a:t>n</a:t>
            </a:r>
            <a:r>
              <a:rPr lang="en-US" sz="2000" b="0" dirty="0">
                <a:latin typeface="Calibri" panose="020F0502020204030204" pitchFamily="34" charset="0"/>
                <a:cs typeface="Calibri" panose="020F0502020204030204" pitchFamily="34" charset="0"/>
              </a:rPr>
              <a:t> is normally greater than </a:t>
            </a:r>
            <a:r>
              <a:rPr lang="en-US" sz="2000" dirty="0">
                <a:latin typeface="Calibri" panose="020F0502020204030204" pitchFamily="34" charset="0"/>
                <a:cs typeface="Calibri" panose="020F0502020204030204" pitchFamily="34" charset="0"/>
              </a:rPr>
              <a:t>m</a:t>
            </a:r>
            <a:r>
              <a:rPr lang="en-US" sz="2000" b="0" dirty="0">
                <a:latin typeface="Calibri" panose="020F0502020204030204" pitchFamily="34" charset="0"/>
                <a:cs typeface="Calibri" panose="020F0502020204030204" pitchFamily="34" charset="0"/>
              </a:rPr>
              <a:t>.</a:t>
            </a:r>
          </a:p>
          <a:p>
            <a:pPr marL="2233613" lvl="1" indent="-342900" algn="just">
              <a:lnSpc>
                <a:spcPct val="90000"/>
              </a:lnSpc>
              <a:spcBef>
                <a:spcPts val="0"/>
              </a:spcBef>
              <a:spcAft>
                <a:spcPts val="0"/>
              </a:spcAft>
              <a:buClr>
                <a:srgbClr val="FF0000"/>
              </a:buClr>
              <a:buSzPct val="100000"/>
              <a:buFont typeface="Wingdings" pitchFamily="2" charset="2"/>
              <a:buChar char="q"/>
              <a:tabLst>
                <a:tab pos="914400" algn="l"/>
              </a:tabLst>
              <a:defRPr/>
            </a:pPr>
            <a:r>
              <a:rPr lang="en-US" sz="2000" b="0" dirty="0">
                <a:latin typeface="Calibri" panose="020F0502020204030204" pitchFamily="34" charset="0"/>
                <a:cs typeface="Calibri" panose="020F0502020204030204" pitchFamily="34" charset="0"/>
              </a:rPr>
              <a:t>The values returned by a hash function are </a:t>
            </a:r>
            <a:r>
              <a:rPr lang="en-US" sz="2000" b="0" dirty="0" smtClean="0">
                <a:latin typeface="Calibri" panose="020F0502020204030204" pitchFamily="34" charset="0"/>
                <a:cs typeface="Calibri" panose="020F0502020204030204" pitchFamily="34" charset="0"/>
              </a:rPr>
              <a:t>called</a:t>
            </a:r>
            <a:r>
              <a:rPr lang="en-US" sz="2000" dirty="0" smtClean="0">
                <a:latin typeface="Calibri" panose="020F0502020204030204" pitchFamily="34" charset="0"/>
                <a:cs typeface="Calibri" panose="020F0502020204030204" pitchFamily="34" charset="0"/>
              </a:rPr>
              <a:t> </a:t>
            </a:r>
            <a:r>
              <a:rPr lang="en-US" sz="2000" dirty="0">
                <a:solidFill>
                  <a:srgbClr val="FF0000"/>
                </a:solidFill>
                <a:latin typeface="Calibri" panose="020F0502020204030204" pitchFamily="34" charset="0"/>
                <a:cs typeface="Calibri" panose="020F0502020204030204" pitchFamily="34" charset="0"/>
              </a:rPr>
              <a:t>hash values</a:t>
            </a:r>
            <a:r>
              <a:rPr lang="en-US" sz="2000" dirty="0">
                <a:latin typeface="Calibri" panose="020F0502020204030204" pitchFamily="34" charset="0"/>
                <a:cs typeface="Calibri" panose="020F0502020204030204" pitchFamily="34" charset="0"/>
              </a:rPr>
              <a:t>, hash codes, </a:t>
            </a:r>
            <a:r>
              <a:rPr lang="en-US" sz="2000" dirty="0">
                <a:solidFill>
                  <a:srgbClr val="3366FF"/>
                </a:solidFill>
                <a:latin typeface="Calibri" panose="020F0502020204030204" pitchFamily="34" charset="0"/>
                <a:cs typeface="Calibri" panose="020F0502020204030204" pitchFamily="34" charset="0"/>
              </a:rPr>
              <a:t>hash sums</a:t>
            </a:r>
            <a:r>
              <a:rPr lang="en-US" sz="2000" dirty="0">
                <a:latin typeface="Calibri" panose="020F0502020204030204" pitchFamily="34" charset="0"/>
                <a:cs typeface="Calibri" panose="020F0502020204030204" pitchFamily="34" charset="0"/>
              </a:rPr>
              <a:t>, checksums or </a:t>
            </a:r>
            <a:r>
              <a:rPr lang="en-US" sz="2000" dirty="0" smtClean="0">
                <a:solidFill>
                  <a:srgbClr val="00B050"/>
                </a:solidFill>
                <a:latin typeface="Calibri" panose="020F0502020204030204" pitchFamily="34" charset="0"/>
                <a:cs typeface="Calibri" panose="020F0502020204030204" pitchFamily="34" charset="0"/>
              </a:rPr>
              <a:t>message digest (MD).</a:t>
            </a:r>
            <a:endParaRPr lang="en-US" sz="2000" b="0" dirty="0">
              <a:solidFill>
                <a:srgbClr val="00B050"/>
              </a:solidFill>
              <a:latin typeface="Calibri" panose="020F0502020204030204" pitchFamily="34" charset="0"/>
              <a:cs typeface="Calibri" panose="020F0502020204030204" pitchFamily="34" charset="0"/>
            </a:endParaRPr>
          </a:p>
          <a:p>
            <a:pPr marL="465138" lvl="1" indent="-465138" algn="just">
              <a:lnSpc>
                <a:spcPct val="90000"/>
              </a:lnSpc>
              <a:spcBef>
                <a:spcPts val="0"/>
              </a:spcBef>
              <a:spcAft>
                <a:spcPts val="0"/>
              </a:spcAft>
              <a:buClr>
                <a:srgbClr val="FF0000"/>
              </a:buClr>
              <a:buSzPct val="100000"/>
              <a:buFont typeface="Wingdings" panose="05000000000000000000" pitchFamily="2" charset="2"/>
              <a:buChar char="Ø"/>
              <a:tabLst>
                <a:tab pos="914400" algn="l"/>
              </a:tabLst>
              <a:defRPr/>
            </a:pPr>
            <a:r>
              <a:rPr lang="en-US" sz="2800" b="0" dirty="0">
                <a:latin typeface="Calibri" panose="020F0502020204030204" pitchFamily="34" charset="0"/>
                <a:ea typeface="Verdana" panose="020B0604030504040204" pitchFamily="34" charset="0"/>
                <a:cs typeface="Calibri" panose="020F0502020204030204" pitchFamily="34" charset="0"/>
              </a:rPr>
              <a:t>Unlike the </a:t>
            </a:r>
            <a:r>
              <a:rPr lang="en-US" sz="2800" b="0" dirty="0" smtClean="0">
                <a:latin typeface="Calibri" panose="020F0502020204030204" pitchFamily="34" charset="0"/>
                <a:ea typeface="Verdana" panose="020B0604030504040204" pitchFamily="34" charset="0"/>
                <a:cs typeface="Calibri" panose="020F0502020204030204" pitchFamily="34" charset="0"/>
              </a:rPr>
              <a:t>MAC </a:t>
            </a:r>
            <a:r>
              <a:rPr lang="en-US" sz="1800" b="0" dirty="0" smtClean="0">
                <a:latin typeface="Calibri" panose="020F0502020204030204" pitchFamily="34" charset="0"/>
                <a:ea typeface="Verdana" panose="020B0604030504040204" pitchFamily="34" charset="0"/>
                <a:cs typeface="Calibri" panose="020F0502020204030204" pitchFamily="34" charset="0"/>
              </a:rPr>
              <a:t>(that takes a secret key and message as input and produces a tag as output)</a:t>
            </a:r>
            <a:r>
              <a:rPr lang="en-US" sz="2800" b="0" dirty="0" smtClean="0">
                <a:latin typeface="Calibri" panose="020F0502020204030204" pitchFamily="34" charset="0"/>
                <a:ea typeface="Verdana" panose="020B0604030504040204" pitchFamily="34" charset="0"/>
                <a:cs typeface="Calibri" panose="020F0502020204030204" pitchFamily="34" charset="0"/>
              </a:rPr>
              <a:t>, </a:t>
            </a:r>
            <a:r>
              <a:rPr lang="en-US" sz="2800" b="0" dirty="0">
                <a:latin typeface="Calibri" panose="020F0502020204030204" pitchFamily="34" charset="0"/>
                <a:ea typeface="Verdana" panose="020B0604030504040204" pitchFamily="34" charset="0"/>
                <a:cs typeface="Calibri" panose="020F0502020204030204" pitchFamily="34" charset="0"/>
              </a:rPr>
              <a:t>a hash function </a:t>
            </a:r>
            <a:r>
              <a:rPr lang="en-US" sz="2800" b="0" dirty="0">
                <a:solidFill>
                  <a:srgbClr val="FF0000"/>
                </a:solidFill>
                <a:latin typeface="Calibri" panose="020F0502020204030204" pitchFamily="34" charset="0"/>
                <a:ea typeface="Verdana" panose="020B0604030504040204" pitchFamily="34" charset="0"/>
                <a:cs typeface="Calibri" panose="020F0502020204030204" pitchFamily="34" charset="0"/>
              </a:rPr>
              <a:t>does not take a secret key as input</a:t>
            </a:r>
            <a:r>
              <a:rPr lang="en-US" sz="2800" b="0" dirty="0">
                <a:latin typeface="Calibri" panose="020F0502020204030204" pitchFamily="34" charset="0"/>
                <a:ea typeface="Verdana" panose="020B0604030504040204" pitchFamily="34" charset="0"/>
                <a:cs typeface="Calibri" panose="020F0502020204030204" pitchFamily="34" charset="0"/>
              </a:rPr>
              <a:t>. </a:t>
            </a:r>
          </a:p>
          <a:p>
            <a:pPr marL="1309688" lvl="1" indent="-342900" algn="just">
              <a:lnSpc>
                <a:spcPct val="90000"/>
              </a:lnSpc>
              <a:spcBef>
                <a:spcPts val="0"/>
              </a:spcBef>
              <a:spcAft>
                <a:spcPts val="0"/>
              </a:spcAft>
              <a:buClr>
                <a:srgbClr val="FF0000"/>
              </a:buClr>
              <a:buSzPct val="100000"/>
              <a:buFont typeface="Wingdings" panose="05000000000000000000" pitchFamily="2" charset="2"/>
              <a:buChar char="v"/>
              <a:tabLst>
                <a:tab pos="914400" algn="l"/>
              </a:tabLst>
              <a:defRPr/>
            </a:pPr>
            <a:r>
              <a:rPr lang="en-US" sz="2400" b="0" dirty="0" smtClean="0">
                <a:solidFill>
                  <a:srgbClr val="0000FF"/>
                </a:solidFill>
                <a:latin typeface="Calibri" panose="020F0502020204030204" pitchFamily="34" charset="0"/>
                <a:cs typeface="Calibri" panose="020F0502020204030204" pitchFamily="34" charset="0"/>
              </a:rPr>
              <a:t>It </a:t>
            </a:r>
            <a:r>
              <a:rPr lang="en-US" sz="2400" b="0" dirty="0">
                <a:solidFill>
                  <a:srgbClr val="0000FF"/>
                </a:solidFill>
                <a:latin typeface="Calibri" panose="020F0502020204030204" pitchFamily="34" charset="0"/>
                <a:cs typeface="Calibri" panose="020F0502020204030204" pitchFamily="34" charset="0"/>
              </a:rPr>
              <a:t>only receives message as input </a:t>
            </a:r>
            <a:r>
              <a:rPr lang="en-US" sz="2400" b="0" dirty="0">
                <a:latin typeface="Calibri" panose="020F0502020204030204" pitchFamily="34" charset="0"/>
                <a:cs typeface="Calibri" panose="020F0502020204030204" pitchFamily="34" charset="0"/>
              </a:rPr>
              <a:t>and produces message digest as output</a:t>
            </a:r>
            <a:r>
              <a:rPr lang="en-US" sz="2400" b="0" dirty="0" smtClean="0">
                <a:latin typeface="Calibri" panose="020F0502020204030204" pitchFamily="34" charset="0"/>
                <a:cs typeface="Calibri" panose="020F0502020204030204" pitchFamily="34" charset="0"/>
              </a:rPr>
              <a:t>.</a:t>
            </a:r>
            <a:r>
              <a:rPr lang="en-US" sz="2400" b="0" dirty="0">
                <a:latin typeface="Calibri" panose="020F0502020204030204" pitchFamily="34" charset="0"/>
                <a:cs typeface="Calibri" panose="020F0502020204030204" pitchFamily="34" charset="0"/>
              </a:rPr>
              <a:t> </a:t>
            </a:r>
            <a:endParaRPr lang="en-US" sz="2400" b="0" dirty="0" smtClean="0">
              <a:latin typeface="Calibri" panose="020F0502020204030204" pitchFamily="34" charset="0"/>
              <a:cs typeface="Calibri" panose="020F0502020204030204" pitchFamily="34" charset="0"/>
            </a:endParaRPr>
          </a:p>
          <a:p>
            <a:pPr marL="2233613" lvl="1" indent="-342900" algn="just">
              <a:lnSpc>
                <a:spcPct val="90000"/>
              </a:lnSpc>
              <a:spcBef>
                <a:spcPts val="0"/>
              </a:spcBef>
              <a:spcAft>
                <a:spcPts val="0"/>
              </a:spcAft>
              <a:buClr>
                <a:srgbClr val="FF0000"/>
              </a:buClr>
              <a:buSzPct val="100000"/>
              <a:buFont typeface="Wingdings" pitchFamily="2" charset="2"/>
              <a:buChar char="q"/>
              <a:tabLst>
                <a:tab pos="914400" algn="l"/>
              </a:tabLst>
              <a:defRPr/>
            </a:pPr>
            <a:r>
              <a:rPr lang="en-US" sz="2000" b="0" dirty="0" smtClean="0">
                <a:latin typeface="Calibri" panose="020F0502020204030204" pitchFamily="34" charset="0"/>
                <a:cs typeface="Calibri" panose="020F0502020204030204" pitchFamily="34" charset="0"/>
              </a:rPr>
              <a:t>The message digest is created in </a:t>
            </a:r>
            <a:r>
              <a:rPr lang="en-US" sz="2000" b="0" dirty="0">
                <a:latin typeface="Calibri" panose="020F0502020204030204" pitchFamily="34" charset="0"/>
                <a:cs typeface="Calibri" panose="020F0502020204030204" pitchFamily="34" charset="0"/>
              </a:rPr>
              <a:t>such a way that it is extremely unlikely that some other text will produce the same hash value.  </a:t>
            </a:r>
            <a:endParaRPr lang="en-US" sz="2400" b="0" dirty="0">
              <a:latin typeface="Calibri" panose="020F0502020204030204" pitchFamily="34" charset="0"/>
              <a:cs typeface="Calibri" panose="020F0502020204030204" pitchFamily="34" charset="0"/>
            </a:endParaRPr>
          </a:p>
        </p:txBody>
      </p:sp>
      <p:sp>
        <p:nvSpPr>
          <p:cNvPr id="4" name="Slide Number Placeholder 1"/>
          <p:cNvSpPr txBox="1">
            <a:spLocks/>
          </p:cNvSpPr>
          <p:nvPr/>
        </p:nvSpPr>
        <p:spPr>
          <a:xfrm>
            <a:off x="-76200" y="6400800"/>
            <a:ext cx="1905000" cy="457200"/>
          </a:xfrm>
          <a:prstGeom prst="rect">
            <a:avLst/>
          </a:prstGeom>
        </p:spPr>
        <p:txBody>
          <a:bodyPr/>
          <a:ls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a:lstStyle>
          <a:p>
            <a:r>
              <a:rPr lang="en-US" sz="2000" dirty="0" smtClean="0"/>
              <a:t>Slide-10</a:t>
            </a:r>
            <a:endParaRPr lang="en-US" sz="2000" dirty="0"/>
          </a:p>
        </p:txBody>
      </p:sp>
    </p:spTree>
    <p:extLst>
      <p:ext uri="{BB962C8B-B14F-4D97-AF65-F5344CB8AC3E}">
        <p14:creationId xmlns:p14="http://schemas.microsoft.com/office/powerpoint/2010/main" val="2402377596"/>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1371600" y="3352800"/>
            <a:ext cx="7391400" cy="1143000"/>
          </a:xfrm>
          <a:prstGeom prst="rect">
            <a:avLst/>
          </a:prstGeom>
          <a:solidFill>
            <a:schemeClr val="accent1"/>
          </a:solidFill>
          <a:ln w="9525" algn="ctr">
            <a:solidFill>
              <a:schemeClr val="tx1"/>
            </a:solidFill>
            <a:round/>
            <a:headEnd/>
            <a:tailEnd/>
          </a:ln>
        </p:spPr>
        <p:txBody>
          <a:bodyPr/>
          <a:lstStyle/>
          <a:p>
            <a:endParaRPr lang="en-SG"/>
          </a:p>
        </p:txBody>
      </p:sp>
      <p:sp>
        <p:nvSpPr>
          <p:cNvPr id="11268" name="Rectangle 11"/>
          <p:cNvSpPr>
            <a:spLocks noChangeArrowheads="1"/>
          </p:cNvSpPr>
          <p:nvPr/>
        </p:nvSpPr>
        <p:spPr bwMode="auto">
          <a:xfrm>
            <a:off x="0" y="0"/>
            <a:ext cx="9144000" cy="584775"/>
          </a:xfrm>
          <a:prstGeom prst="rect">
            <a:avLst/>
          </a:prstGeom>
          <a:solidFill>
            <a:srgbClr val="00CC00"/>
          </a:solidFill>
          <a:ln>
            <a:noFill/>
          </a:ln>
          <a:extLst/>
        </p:spPr>
        <p:txBody>
          <a:bodyPr>
            <a:spAutoFit/>
          </a:bodyPr>
          <a:lstStyle/>
          <a:p>
            <a:pPr marL="0" lvl="1"/>
            <a:r>
              <a:rPr lang="en-SG" altLang="en-US" dirty="0" smtClean="0">
                <a:solidFill>
                  <a:schemeClr val="bg1"/>
                </a:solidFill>
              </a:rPr>
              <a:t>Message Authentication using Hash Function</a:t>
            </a:r>
            <a:endParaRPr lang="en-US" altLang="en-US" dirty="0">
              <a:solidFill>
                <a:schemeClr val="bg1"/>
              </a:solidFill>
            </a:endParaRPr>
          </a:p>
        </p:txBody>
      </p:sp>
      <p:sp>
        <p:nvSpPr>
          <p:cNvPr id="45061" name="Rectangle 21"/>
          <p:cNvSpPr>
            <a:spLocks noChangeArrowheads="1"/>
          </p:cNvSpPr>
          <p:nvPr/>
        </p:nvSpPr>
        <p:spPr bwMode="auto">
          <a:xfrm>
            <a:off x="0" y="674914"/>
            <a:ext cx="8839200" cy="5770811"/>
          </a:xfrm>
          <a:prstGeom prst="rect">
            <a:avLst/>
          </a:prstGeom>
          <a:noFill/>
          <a:ln w="9525">
            <a:noFill/>
            <a:miter lim="800000"/>
            <a:headEnd/>
            <a:tailEnd/>
          </a:ln>
        </p:spPr>
        <p:txBody>
          <a:bodyPr>
            <a:spAutoFit/>
          </a:bodyPr>
          <a:lstStyle/>
          <a:p>
            <a:pPr marL="693738" lvl="1" indent="-457200" algn="just">
              <a:spcBef>
                <a:spcPts val="600"/>
              </a:spcBef>
              <a:spcAft>
                <a:spcPts val="600"/>
              </a:spcAft>
              <a:buFont typeface="Wingdings" pitchFamily="2" charset="2"/>
              <a:buChar char="Ø"/>
              <a:tabLst>
                <a:tab pos="914400" algn="l"/>
              </a:tabLst>
              <a:defRPr/>
            </a:pPr>
            <a:r>
              <a:rPr lang="en-US" sz="1700" b="0" i="0" dirty="0">
                <a:latin typeface="Verdana" pitchFamily="34" charset="0"/>
                <a:ea typeface="Verdana" pitchFamily="34" charset="0"/>
                <a:cs typeface="Verdana" pitchFamily="34" charset="0"/>
              </a:rPr>
              <a:t>The process of creating a digital </a:t>
            </a:r>
            <a:r>
              <a:rPr lang="en-US" sz="1700" b="0" i="0" dirty="0" smtClean="0">
                <a:latin typeface="Verdana" pitchFamily="34" charset="0"/>
                <a:ea typeface="Verdana" pitchFamily="34" charset="0"/>
                <a:cs typeface="Verdana" pitchFamily="34" charset="0"/>
              </a:rPr>
              <a:t>signature and authenticating a message using hash function </a:t>
            </a:r>
            <a:r>
              <a:rPr lang="en-US" sz="1700" b="0" i="0" dirty="0">
                <a:latin typeface="Verdana" pitchFamily="34" charset="0"/>
                <a:ea typeface="Verdana" pitchFamily="34" charset="0"/>
                <a:cs typeface="Verdana" pitchFamily="34" charset="0"/>
              </a:rPr>
              <a:t>is outlined below:</a:t>
            </a:r>
          </a:p>
          <a:p>
            <a:pPr marL="1371600" lvl="1" indent="-457200" algn="just">
              <a:spcBef>
                <a:spcPts val="0"/>
              </a:spcBef>
              <a:spcAft>
                <a:spcPts val="600"/>
              </a:spcAft>
              <a:buFont typeface="+mj-lt"/>
              <a:buAutoNum type="arabicPeriod"/>
              <a:defRPr/>
            </a:pPr>
            <a:r>
              <a:rPr lang="en-US" sz="1500" b="0" i="0" dirty="0">
                <a:latin typeface="Verdana" pitchFamily="34" charset="0"/>
                <a:ea typeface="Verdana" pitchFamily="34" charset="0"/>
                <a:cs typeface="Verdana" pitchFamily="34" charset="0"/>
              </a:rPr>
              <a:t>Sender generates a message.</a:t>
            </a:r>
          </a:p>
          <a:p>
            <a:pPr marL="1371600" lvl="1" indent="-457200" algn="just">
              <a:spcBef>
                <a:spcPts val="0"/>
              </a:spcBef>
              <a:spcAft>
                <a:spcPts val="600"/>
              </a:spcAft>
              <a:buFont typeface="+mj-lt"/>
              <a:buAutoNum type="arabicPeriod"/>
              <a:defRPr/>
            </a:pPr>
            <a:r>
              <a:rPr lang="en-US" sz="1500" b="0" i="0" dirty="0">
                <a:latin typeface="Verdana" pitchFamily="34" charset="0"/>
                <a:ea typeface="Verdana" pitchFamily="34" charset="0"/>
                <a:cs typeface="Verdana" pitchFamily="34" charset="0"/>
              </a:rPr>
              <a:t>He/she then creates a “digest” of the message using cryptographic hash function.</a:t>
            </a:r>
          </a:p>
          <a:p>
            <a:pPr marL="1371600" lvl="1" indent="-457200" algn="just">
              <a:spcBef>
                <a:spcPts val="0"/>
              </a:spcBef>
              <a:spcAft>
                <a:spcPts val="600"/>
              </a:spcAft>
              <a:buFont typeface="+mj-lt"/>
              <a:buAutoNum type="arabicPeriod"/>
              <a:defRPr/>
            </a:pPr>
            <a:r>
              <a:rPr lang="en-US" sz="1500" b="0" i="0" dirty="0">
                <a:latin typeface="Verdana" pitchFamily="34" charset="0"/>
                <a:ea typeface="Verdana" pitchFamily="34" charset="0"/>
                <a:cs typeface="Verdana" pitchFamily="34" charset="0"/>
              </a:rPr>
              <a:t>Sender encrypts the message digest with his/her private key for authentication. This </a:t>
            </a:r>
            <a:r>
              <a:rPr lang="en-US" sz="1500" b="0" i="0" dirty="0">
                <a:ln>
                  <a:solidFill>
                    <a:srgbClr val="FF0000"/>
                  </a:solidFill>
                </a:ln>
                <a:latin typeface="Verdana" pitchFamily="34" charset="0"/>
                <a:ea typeface="Verdana" pitchFamily="34" charset="0"/>
                <a:cs typeface="Verdana" pitchFamily="34" charset="0"/>
              </a:rPr>
              <a:t>encrypted message digest is called </a:t>
            </a:r>
            <a:r>
              <a:rPr lang="en-US" sz="1500" b="0" i="0" dirty="0">
                <a:ln>
                  <a:solidFill>
                    <a:srgbClr val="0000FF"/>
                  </a:solidFill>
                </a:ln>
                <a:latin typeface="Verdana" pitchFamily="34" charset="0"/>
                <a:ea typeface="Verdana" pitchFamily="34" charset="0"/>
                <a:cs typeface="Verdana" pitchFamily="34" charset="0"/>
              </a:rPr>
              <a:t>digital signature</a:t>
            </a:r>
            <a:r>
              <a:rPr lang="en-US" sz="1500" b="0" i="0" dirty="0">
                <a:latin typeface="Verdana" pitchFamily="34" charset="0"/>
                <a:ea typeface="Verdana" pitchFamily="34" charset="0"/>
                <a:cs typeface="Verdana" pitchFamily="34" charset="0"/>
              </a:rPr>
              <a:t>.</a:t>
            </a:r>
          </a:p>
          <a:p>
            <a:pPr marL="1371600" lvl="1" indent="-457200" algn="just">
              <a:spcBef>
                <a:spcPts val="0"/>
              </a:spcBef>
              <a:spcAft>
                <a:spcPts val="600"/>
              </a:spcAft>
              <a:buFont typeface="+mj-lt"/>
              <a:buAutoNum type="arabicPeriod"/>
              <a:defRPr/>
            </a:pPr>
            <a:r>
              <a:rPr lang="en-US" sz="1500" b="0" i="0" dirty="0">
                <a:latin typeface="Verdana" pitchFamily="34" charset="0"/>
                <a:ea typeface="Verdana" pitchFamily="34" charset="0"/>
                <a:cs typeface="Verdana" pitchFamily="34" charset="0"/>
              </a:rPr>
              <a:t>Sender attaches the digital signature to the end of the message that is to be sent. The message attached with digital signature is known as </a:t>
            </a:r>
            <a:r>
              <a:rPr lang="en-US" sz="1500" i="0" dirty="0">
                <a:solidFill>
                  <a:srgbClr val="FF0000"/>
                </a:solidFill>
                <a:latin typeface="Verdana" pitchFamily="34" charset="0"/>
                <a:ea typeface="Verdana" pitchFamily="34" charset="0"/>
                <a:cs typeface="Verdana" pitchFamily="34" charset="0"/>
              </a:rPr>
              <a:t>digitally signed message</a:t>
            </a:r>
            <a:r>
              <a:rPr lang="en-US" sz="1500" b="0" i="0" dirty="0" smtClean="0">
                <a:latin typeface="Verdana" pitchFamily="34" charset="0"/>
                <a:ea typeface="Verdana" pitchFamily="34" charset="0"/>
                <a:cs typeface="Verdana" pitchFamily="34" charset="0"/>
              </a:rPr>
              <a:t>.</a:t>
            </a:r>
            <a:endParaRPr lang="en-US" sz="1500" b="0" i="0" dirty="0">
              <a:latin typeface="Verdana" pitchFamily="34" charset="0"/>
              <a:ea typeface="Verdana" pitchFamily="34" charset="0"/>
              <a:cs typeface="Verdana" pitchFamily="34" charset="0"/>
            </a:endParaRPr>
          </a:p>
          <a:p>
            <a:pPr marL="1371600" lvl="1" indent="-457200" algn="just">
              <a:spcBef>
                <a:spcPts val="0"/>
              </a:spcBef>
              <a:spcAft>
                <a:spcPts val="600"/>
              </a:spcAft>
              <a:buFont typeface="+mj-lt"/>
              <a:buAutoNum type="arabicPeriod"/>
              <a:defRPr/>
            </a:pPr>
            <a:r>
              <a:rPr lang="en-US" sz="1500" b="0" i="0" dirty="0">
                <a:latin typeface="Verdana" pitchFamily="34" charset="0"/>
                <a:ea typeface="Verdana" pitchFamily="34" charset="0"/>
                <a:cs typeface="Verdana" pitchFamily="34" charset="0"/>
              </a:rPr>
              <a:t>The sender encrypts the digitally signed message with the recipient’s public key and sends it to the recipient.</a:t>
            </a:r>
          </a:p>
          <a:p>
            <a:pPr marL="1371600" lvl="1" indent="-457200" algn="just">
              <a:spcBef>
                <a:spcPts val="0"/>
              </a:spcBef>
              <a:spcAft>
                <a:spcPts val="600"/>
              </a:spcAft>
              <a:buFont typeface="+mj-lt"/>
              <a:buAutoNum type="arabicPeriod"/>
              <a:defRPr/>
            </a:pPr>
            <a:r>
              <a:rPr lang="en-US" sz="1500" b="0" i="0" dirty="0">
                <a:latin typeface="Verdana" pitchFamily="34" charset="0"/>
                <a:ea typeface="Verdana" pitchFamily="34" charset="0"/>
                <a:cs typeface="Verdana" pitchFamily="34" charset="0"/>
              </a:rPr>
              <a:t>After receiving, the recipient decrypts the entire message with his/her private key.</a:t>
            </a:r>
          </a:p>
          <a:p>
            <a:pPr marL="1371600" lvl="1" indent="-457200" algn="just">
              <a:spcBef>
                <a:spcPts val="0"/>
              </a:spcBef>
              <a:spcAft>
                <a:spcPts val="600"/>
              </a:spcAft>
              <a:buFont typeface="+mj-lt"/>
              <a:buAutoNum type="arabicPeriod"/>
              <a:defRPr/>
            </a:pPr>
            <a:r>
              <a:rPr lang="en-US" sz="1500" b="0" i="0" dirty="0">
                <a:latin typeface="Verdana" pitchFamily="34" charset="0"/>
                <a:ea typeface="Verdana" pitchFamily="34" charset="0"/>
                <a:cs typeface="Verdana" pitchFamily="34" charset="0"/>
              </a:rPr>
              <a:t>The recipient detaches the message and digital signature. </a:t>
            </a:r>
          </a:p>
          <a:p>
            <a:pPr marL="1371600" lvl="1" indent="-457200" algn="just">
              <a:spcBef>
                <a:spcPts val="0"/>
              </a:spcBef>
              <a:spcAft>
                <a:spcPts val="600"/>
              </a:spcAft>
              <a:buFont typeface="+mj-lt"/>
              <a:buAutoNum type="arabicPeriod"/>
              <a:defRPr/>
            </a:pPr>
            <a:r>
              <a:rPr lang="en-US" sz="1500" b="0" i="0" dirty="0">
                <a:latin typeface="Verdana" pitchFamily="34" charset="0"/>
                <a:ea typeface="Verdana" pitchFamily="34" charset="0"/>
                <a:cs typeface="Verdana" pitchFamily="34" charset="0"/>
              </a:rPr>
              <a:t>He/she creates a “digest” of the received message using the same hash function the sender used.</a:t>
            </a:r>
          </a:p>
          <a:p>
            <a:pPr marL="1371600" lvl="1" indent="-457200" algn="just">
              <a:spcBef>
                <a:spcPts val="0"/>
              </a:spcBef>
              <a:spcAft>
                <a:spcPts val="600"/>
              </a:spcAft>
              <a:buFont typeface="+mj-lt"/>
              <a:buAutoNum type="arabicPeriod"/>
              <a:defRPr/>
            </a:pPr>
            <a:r>
              <a:rPr lang="en-US" sz="1500" b="0" i="0" dirty="0">
                <a:latin typeface="Verdana" pitchFamily="34" charset="0"/>
                <a:ea typeface="Verdana" pitchFamily="34" charset="0"/>
                <a:cs typeface="Verdana" pitchFamily="34" charset="0"/>
              </a:rPr>
              <a:t>The recipient decrypts the digital signature and finds the “digest” that the sender created.</a:t>
            </a:r>
          </a:p>
          <a:p>
            <a:pPr marL="1371600" lvl="1" indent="-457200" algn="just">
              <a:spcBef>
                <a:spcPts val="0"/>
              </a:spcBef>
              <a:spcAft>
                <a:spcPts val="600"/>
              </a:spcAft>
              <a:buFont typeface="+mj-lt"/>
              <a:buAutoNum type="arabicPeriod"/>
              <a:defRPr/>
            </a:pPr>
            <a:r>
              <a:rPr lang="en-US" sz="1500" b="0" i="0" dirty="0">
                <a:latin typeface="Verdana" pitchFamily="34" charset="0"/>
                <a:ea typeface="Verdana" pitchFamily="34" charset="0"/>
                <a:cs typeface="Verdana" pitchFamily="34" charset="0"/>
              </a:rPr>
              <a:t>The recipient then compares the two</a:t>
            </a:r>
            <a:r>
              <a:rPr lang="en-SG" sz="1500" b="0" i="0" dirty="0">
                <a:latin typeface="Verdana" pitchFamily="34" charset="0"/>
                <a:ea typeface="Verdana" pitchFamily="34" charset="0"/>
                <a:cs typeface="Verdana" pitchFamily="34" charset="0"/>
              </a:rPr>
              <a:t> digests. If they are equal, the message is granted, otherwise it will be rejected.</a:t>
            </a:r>
          </a:p>
        </p:txBody>
      </p:sp>
      <p:sp>
        <p:nvSpPr>
          <p:cNvPr id="11270" name="Left Brace 2"/>
          <p:cNvSpPr>
            <a:spLocks/>
          </p:cNvSpPr>
          <p:nvPr/>
        </p:nvSpPr>
        <p:spPr bwMode="auto">
          <a:xfrm>
            <a:off x="630237" y="1295400"/>
            <a:ext cx="457200" cy="2488625"/>
          </a:xfrm>
          <a:prstGeom prst="leftBrace">
            <a:avLst>
              <a:gd name="adj1" fmla="val 8336"/>
              <a:gd name="adj2" fmla="val 50000"/>
            </a:avLst>
          </a:prstGeom>
          <a:noFill/>
          <a:ln w="38100" algn="ctr">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4" name="TextBox 3"/>
          <p:cNvSpPr txBox="1"/>
          <p:nvPr/>
        </p:nvSpPr>
        <p:spPr>
          <a:xfrm>
            <a:off x="173037" y="1752600"/>
            <a:ext cx="461665" cy="1425575"/>
          </a:xfrm>
          <a:prstGeom prst="rect">
            <a:avLst/>
          </a:prstGeom>
          <a:noFill/>
        </p:spPr>
        <p:txBody>
          <a:bodyPr vert="vert">
            <a:spAutoFit/>
          </a:bodyPr>
          <a:lstStyle/>
          <a:p>
            <a:pPr>
              <a:defRPr/>
            </a:pPr>
            <a:r>
              <a:rPr lang="en-SG" sz="1800" dirty="0">
                <a:solidFill>
                  <a:srgbClr val="FF00FF"/>
                </a:solidFill>
              </a:rPr>
              <a:t>Sender Site</a:t>
            </a:r>
          </a:p>
        </p:txBody>
      </p:sp>
      <p:sp>
        <p:nvSpPr>
          <p:cNvPr id="11272" name="Left Brace 7"/>
          <p:cNvSpPr>
            <a:spLocks/>
          </p:cNvSpPr>
          <p:nvPr/>
        </p:nvSpPr>
        <p:spPr bwMode="auto">
          <a:xfrm>
            <a:off x="609600" y="3962400"/>
            <a:ext cx="457200" cy="2362200"/>
          </a:xfrm>
          <a:prstGeom prst="leftBrace">
            <a:avLst>
              <a:gd name="adj1" fmla="val 8324"/>
              <a:gd name="adj2" fmla="val 50000"/>
            </a:avLst>
          </a:prstGeom>
          <a:noFill/>
          <a:ln w="38100" algn="ctr">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9" name="TextBox 8"/>
          <p:cNvSpPr txBox="1"/>
          <p:nvPr/>
        </p:nvSpPr>
        <p:spPr>
          <a:xfrm>
            <a:off x="152400" y="4467225"/>
            <a:ext cx="461665" cy="1628775"/>
          </a:xfrm>
          <a:prstGeom prst="rect">
            <a:avLst/>
          </a:prstGeom>
          <a:noFill/>
        </p:spPr>
        <p:txBody>
          <a:bodyPr vert="vert" wrap="square">
            <a:spAutoFit/>
          </a:bodyPr>
          <a:lstStyle/>
          <a:p>
            <a:pPr>
              <a:defRPr/>
            </a:pPr>
            <a:r>
              <a:rPr lang="en-SG" sz="1800" dirty="0">
                <a:solidFill>
                  <a:srgbClr val="FF00FF"/>
                </a:solidFill>
              </a:rPr>
              <a:t>Receiver Site</a:t>
            </a:r>
          </a:p>
        </p:txBody>
      </p:sp>
      <p:sp>
        <p:nvSpPr>
          <p:cNvPr id="11" name="Slide Number Placeholder 1"/>
          <p:cNvSpPr txBox="1">
            <a:spLocks/>
          </p:cNvSpPr>
          <p:nvPr/>
        </p:nvSpPr>
        <p:spPr>
          <a:xfrm>
            <a:off x="-76200" y="6400800"/>
            <a:ext cx="1905000" cy="457200"/>
          </a:xfrm>
          <a:prstGeom prst="rect">
            <a:avLst/>
          </a:prstGeom>
        </p:spPr>
        <p:txBody>
          <a:bodyPr/>
          <a:ls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a:lstStyle>
          <a:p>
            <a:r>
              <a:rPr lang="en-US" sz="2000" dirty="0" smtClean="0"/>
              <a:t>Slide-11</a:t>
            </a:r>
            <a:endParaRPr lang="en-US" sz="2000" dirty="0"/>
          </a:p>
        </p:txBody>
      </p:sp>
    </p:spTree>
    <p:extLst>
      <p:ext uri="{BB962C8B-B14F-4D97-AF65-F5344CB8AC3E}">
        <p14:creationId xmlns:p14="http://schemas.microsoft.com/office/powerpoint/2010/main" val="34663936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txBox="1">
            <a:spLocks/>
          </p:cNvSpPr>
          <p:nvPr/>
        </p:nvSpPr>
        <p:spPr>
          <a:xfrm>
            <a:off x="-76200" y="6400800"/>
            <a:ext cx="1905000" cy="457200"/>
          </a:xfrm>
          <a:prstGeom prst="rect">
            <a:avLst/>
          </a:prstGeom>
        </p:spPr>
        <p:txBody>
          <a:bodyPr/>
          <a:ls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a:lstStyle>
          <a:p>
            <a:r>
              <a:rPr lang="en-US" sz="2000" dirty="0" smtClean="0"/>
              <a:t>Slide-16</a:t>
            </a:r>
            <a:endParaRPr lang="en-US" sz="2000" dirty="0"/>
          </a:p>
        </p:txBody>
      </p:sp>
      <p:sp>
        <p:nvSpPr>
          <p:cNvPr id="8" name="Rectangle 21"/>
          <p:cNvSpPr>
            <a:spLocks noChangeArrowheads="1"/>
          </p:cNvSpPr>
          <p:nvPr/>
        </p:nvSpPr>
        <p:spPr bwMode="auto">
          <a:xfrm>
            <a:off x="1243013" y="6444675"/>
            <a:ext cx="73533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693738" lvl="1" indent="-457200">
              <a:spcBef>
                <a:spcPts val="600"/>
              </a:spcBef>
              <a:spcAft>
                <a:spcPts val="600"/>
              </a:spcAft>
              <a:tabLst>
                <a:tab pos="914400" algn="l"/>
              </a:tabLst>
            </a:pPr>
            <a:r>
              <a:rPr lang="en-US" sz="2000" i="0" dirty="0">
                <a:solidFill>
                  <a:srgbClr val="0000FF"/>
                </a:solidFill>
                <a:latin typeface="Calibri" panose="020F0502020204030204" pitchFamily="34" charset="0"/>
                <a:ea typeface="Verdana" pitchFamily="34" charset="0"/>
                <a:cs typeface="Calibri" panose="020F0502020204030204" pitchFamily="34" charset="0"/>
              </a:rPr>
              <a:t>Figure: </a:t>
            </a:r>
            <a:r>
              <a:rPr lang="en-US" sz="2000" b="0" i="0" dirty="0">
                <a:latin typeface="Calibri" panose="020F0502020204030204" pitchFamily="34" charset="0"/>
                <a:ea typeface="Verdana" pitchFamily="34" charset="0"/>
                <a:cs typeface="Calibri" panose="020F0502020204030204" pitchFamily="34" charset="0"/>
              </a:rPr>
              <a:t>Illustration of </a:t>
            </a:r>
            <a:r>
              <a:rPr lang="en-US" sz="2000" b="0" i="0" dirty="0" smtClean="0">
                <a:latin typeface="Calibri" panose="020F0502020204030204" pitchFamily="34" charset="0"/>
                <a:ea typeface="Verdana" pitchFamily="34" charset="0"/>
                <a:cs typeface="Calibri" panose="020F0502020204030204" pitchFamily="34" charset="0"/>
              </a:rPr>
              <a:t>message authentication using hash function</a:t>
            </a:r>
            <a:endParaRPr lang="en-US" sz="2000" b="0" i="0" dirty="0">
              <a:latin typeface="Calibri" panose="020F0502020204030204" pitchFamily="34" charset="0"/>
              <a:ea typeface="Verdana" pitchFamily="34" charset="0"/>
              <a:cs typeface="Calibri" panose="020F0502020204030204" pitchFamily="34" charset="0"/>
            </a:endParaRPr>
          </a:p>
        </p:txBody>
      </p:sp>
      <p:sp>
        <p:nvSpPr>
          <p:cNvPr id="6" name="Rectangle 11"/>
          <p:cNvSpPr>
            <a:spLocks noChangeArrowheads="1"/>
          </p:cNvSpPr>
          <p:nvPr/>
        </p:nvSpPr>
        <p:spPr bwMode="auto">
          <a:xfrm>
            <a:off x="0" y="0"/>
            <a:ext cx="9144000" cy="584775"/>
          </a:xfrm>
          <a:prstGeom prst="rect">
            <a:avLst/>
          </a:prstGeom>
          <a:solidFill>
            <a:srgbClr val="00CC00"/>
          </a:solidFill>
          <a:ln>
            <a:noFill/>
          </a:ln>
          <a:extLst/>
        </p:spPr>
        <p:txBody>
          <a:bodyPr>
            <a:spAutoFit/>
          </a:bodyPr>
          <a:lstStyle/>
          <a:p>
            <a:pPr marL="0" lvl="1"/>
            <a:r>
              <a:rPr lang="en-SG" altLang="en-US" dirty="0" smtClean="0">
                <a:solidFill>
                  <a:schemeClr val="bg1"/>
                </a:solidFill>
              </a:rPr>
              <a:t>Message Authentication using Hash Function</a:t>
            </a:r>
            <a:endParaRPr lang="en-US" altLang="en-US" dirty="0">
              <a:solidFill>
                <a:schemeClr val="bg1"/>
              </a:solidFill>
            </a:endParaRP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105474"/>
            <a:ext cx="6629399" cy="53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1"/>
          <p:cNvSpPr>
            <a:spLocks noChangeArrowheads="1"/>
          </p:cNvSpPr>
          <p:nvPr/>
        </p:nvSpPr>
        <p:spPr bwMode="auto">
          <a:xfrm>
            <a:off x="-289561" y="598304"/>
            <a:ext cx="7924800"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693738" lvl="1" indent="-457200">
              <a:spcBef>
                <a:spcPts val="600"/>
              </a:spcBef>
              <a:spcAft>
                <a:spcPts val="600"/>
              </a:spcAft>
              <a:tabLst>
                <a:tab pos="914400" algn="l"/>
              </a:tabLst>
            </a:pPr>
            <a:r>
              <a:rPr lang="en-US" sz="1700" i="0" dirty="0">
                <a:latin typeface="Verdana" pitchFamily="34" charset="0"/>
                <a:ea typeface="Verdana" pitchFamily="34" charset="0"/>
                <a:cs typeface="Verdana" pitchFamily="34" charset="0"/>
              </a:rPr>
              <a:t>The processes are illustrated in the figure </a:t>
            </a:r>
            <a:r>
              <a:rPr lang="en-US" sz="1700" i="0" dirty="0" smtClean="0">
                <a:latin typeface="Verdana" pitchFamily="34" charset="0"/>
                <a:ea typeface="Verdana" pitchFamily="34" charset="0"/>
                <a:cs typeface="Verdana" pitchFamily="34" charset="0"/>
              </a:rPr>
              <a:t>below.</a:t>
            </a:r>
            <a:endParaRPr lang="en-US" sz="1500" i="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463710975"/>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latin typeface="Verdana" panose="020B0604030504040204" pitchFamily="34" charset="0"/>
                <a:ea typeface="Verdana" panose="020B0604030504040204" pitchFamily="34" charset="0"/>
                <a:cs typeface="Verdana" panose="020B0604030504040204" pitchFamily="34" charset="0"/>
              </a:rPr>
              <a:t>Message Authentication using Hash Function</a:t>
            </a:r>
          </a:p>
        </p:txBody>
      </p:sp>
      <p:sp>
        <p:nvSpPr>
          <p:cNvPr id="8" name="Rectangle 7"/>
          <p:cNvSpPr/>
          <p:nvPr/>
        </p:nvSpPr>
        <p:spPr>
          <a:xfrm>
            <a:off x="228600" y="533400"/>
            <a:ext cx="4800600" cy="4616450"/>
          </a:xfrm>
          <a:prstGeom prst="rect">
            <a:avLst/>
          </a:prstGeom>
        </p:spPr>
        <p:txBody>
          <a:bodyPr>
            <a:spAutoFit/>
          </a:bodyPr>
          <a:lstStyle/>
          <a:p>
            <a:pPr marL="228600" indent="-228600" algn="just">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Figure below illustrates three ways in which the message can be authenticated using a hash code. </a:t>
            </a:r>
          </a:p>
          <a:p>
            <a:pPr marL="457200" indent="-228600" algn="just">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The message digest can be encrypted using symmetric key encryption (part a); if it is assumed that only the sender and receiver share the encryption key, then authenticity is assured. </a:t>
            </a:r>
          </a:p>
          <a:p>
            <a:pPr marL="457200" indent="-228600" algn="just">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The message digest can also be encrypted using public-key encryption (part b);</a:t>
            </a:r>
          </a:p>
          <a:p>
            <a:pPr marL="457200" indent="-228600" algn="just">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Part c illustrate a technique, known as a </a:t>
            </a:r>
            <a:r>
              <a:rPr lang="en-US" sz="1500" dirty="0">
                <a:solidFill>
                  <a:srgbClr val="0000FF"/>
                </a:solidFill>
                <a:latin typeface="Verdana" pitchFamily="34" charset="0"/>
                <a:ea typeface="Verdana" pitchFamily="34" charset="0"/>
                <a:cs typeface="Verdana" pitchFamily="34" charset="0"/>
              </a:rPr>
              <a:t>keyed hash MAC </a:t>
            </a:r>
            <a:r>
              <a:rPr lang="en-US" sz="1500" b="0" dirty="0">
                <a:latin typeface="Verdana" pitchFamily="34" charset="0"/>
                <a:ea typeface="Verdana" pitchFamily="34" charset="0"/>
                <a:cs typeface="Verdana" pitchFamily="34" charset="0"/>
              </a:rPr>
              <a:t>where authentication is done without using encryption. It assumes that two communicating parties, say A and B, share a common secret key K which is  incorporated into the process of generating a hash code.</a:t>
            </a:r>
          </a:p>
        </p:txBody>
      </p:sp>
      <p:pic>
        <p:nvPicPr>
          <p:cNvPr id="18436" name="Picture 3" descr="f6.pdf"/>
          <p:cNvPicPr>
            <a:picLocks noChangeAspect="1"/>
          </p:cNvPicPr>
          <p:nvPr/>
        </p:nvPicPr>
        <p:blipFill>
          <a:blip r:embed="rId3">
            <a:extLst>
              <a:ext uri="{28A0092B-C50C-407E-A947-70E740481C1C}">
                <a14:useLocalDpi xmlns:a14="http://schemas.microsoft.com/office/drawing/2010/main" val="0"/>
              </a:ext>
            </a:extLst>
          </a:blip>
          <a:srcRect l="5882" t="2727" r="11765" b="10909"/>
          <a:stretch>
            <a:fillRect/>
          </a:stretch>
        </p:blipFill>
        <p:spPr bwMode="auto">
          <a:xfrm>
            <a:off x="5226050" y="533400"/>
            <a:ext cx="3443288" cy="4419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8437" name="Rectangle 4"/>
          <p:cNvSpPr>
            <a:spLocks noChangeArrowheads="1"/>
          </p:cNvSpPr>
          <p:nvPr/>
        </p:nvSpPr>
        <p:spPr bwMode="auto">
          <a:xfrm>
            <a:off x="228600" y="5130800"/>
            <a:ext cx="85344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2286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buFont typeface="Wingdings" panose="05000000000000000000" pitchFamily="2" charset="2"/>
              <a:buChar char="q"/>
            </a:pPr>
            <a:r>
              <a:rPr lang="en-US" sz="1500" b="0">
                <a:latin typeface="Verdana" panose="020B0604030504040204" pitchFamily="34" charset="0"/>
                <a:ea typeface="Verdana" panose="020B0604030504040204" pitchFamily="34" charset="0"/>
                <a:cs typeface="Verdana" panose="020B0604030504040204" pitchFamily="34" charset="0"/>
              </a:rPr>
              <a:t>When A has a message to send to B, it calculates the hash function over the concatenation of the secret key and the message: MDM = H(K</a:t>
            </a:r>
            <a:r>
              <a:rPr lang="en-US" sz="1500" b="0">
                <a:solidFill>
                  <a:srgbClr val="0000FF"/>
                </a:solidFill>
                <a:latin typeface="Verdana" panose="020B0604030504040204" pitchFamily="34" charset="0"/>
                <a:ea typeface="Verdana" panose="020B0604030504040204" pitchFamily="34" charset="0"/>
                <a:cs typeface="Verdana" panose="020B0604030504040204" pitchFamily="34" charset="0"/>
              </a:rPr>
              <a:t>M</a:t>
            </a:r>
            <a:r>
              <a:rPr lang="en-US" sz="1500" b="0">
                <a:latin typeface="Verdana" panose="020B0604030504040204" pitchFamily="34" charset="0"/>
                <a:ea typeface="Verdana" panose="020B0604030504040204" pitchFamily="34" charset="0"/>
                <a:cs typeface="Verdana" panose="020B0604030504040204" pitchFamily="34" charset="0"/>
              </a:rPr>
              <a:t>K). It then sends [ M</a:t>
            </a:r>
            <a:r>
              <a:rPr lang="en-US" sz="1500" b="0">
                <a:solidFill>
                  <a:srgbClr val="0000FF"/>
                </a:solidFill>
                <a:latin typeface="Verdana" panose="020B0604030504040204" pitchFamily="34" charset="0"/>
                <a:ea typeface="Verdana" panose="020B0604030504040204" pitchFamily="34" charset="0"/>
                <a:cs typeface="Verdana" panose="020B0604030504040204" pitchFamily="34" charset="0"/>
              </a:rPr>
              <a:t>MDM</a:t>
            </a:r>
            <a:r>
              <a:rPr lang="en-US" sz="1500" b="0">
                <a:latin typeface="Verdana" panose="020B0604030504040204" pitchFamily="34" charset="0"/>
                <a:ea typeface="Verdana" panose="020B0604030504040204" pitchFamily="34" charset="0"/>
                <a:cs typeface="Verdana" panose="020B0604030504040204" pitchFamily="34" charset="0"/>
              </a:rPr>
              <a:t>] to B. Because B possesses K, it can recompute H(K</a:t>
            </a:r>
            <a:r>
              <a:rPr lang="en-US" sz="1500" b="0">
                <a:solidFill>
                  <a:srgbClr val="0000FF"/>
                </a:solidFill>
                <a:latin typeface="Verdana" panose="020B0604030504040204" pitchFamily="34" charset="0"/>
                <a:ea typeface="Verdana" panose="020B0604030504040204" pitchFamily="34" charset="0"/>
                <a:cs typeface="Verdana" panose="020B0604030504040204" pitchFamily="34" charset="0"/>
              </a:rPr>
              <a:t>M</a:t>
            </a:r>
            <a:r>
              <a:rPr lang="en-US" sz="1500" b="0">
                <a:latin typeface="Verdana" panose="020B0604030504040204" pitchFamily="34" charset="0"/>
                <a:ea typeface="Verdana" panose="020B0604030504040204" pitchFamily="34" charset="0"/>
                <a:cs typeface="Verdana" panose="020B0604030504040204" pitchFamily="34" charset="0"/>
              </a:rPr>
              <a:t>K) and verify MDM. Because the secret key itself is not sent, it should not be possible for an attacker to modify an intercepted message. As long as the secret key remains secret, it should not be possible for an attacker to generate a false message.</a:t>
            </a:r>
          </a:p>
        </p:txBody>
      </p:sp>
    </p:spTree>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11"/>
          <p:cNvSpPr>
            <a:spLocks noChangeArrowheads="1"/>
          </p:cNvSpPr>
          <p:nvPr/>
        </p:nvSpPr>
        <p:spPr bwMode="auto">
          <a:xfrm>
            <a:off x="228600" y="609600"/>
            <a:ext cx="8458200" cy="1477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buFont typeface="Wingdings" panose="05000000000000000000" pitchFamily="2" charset="2"/>
              <a:buChar char="Ø"/>
            </a:pPr>
            <a:r>
              <a:rPr lang="en-US" sz="2000" b="0">
                <a:latin typeface="Verdana" panose="020B0604030504040204" pitchFamily="34" charset="0"/>
                <a:ea typeface="Verdana" panose="020B0604030504040204" pitchFamily="34" charset="0"/>
                <a:cs typeface="Verdana" panose="020B0604030504040204" pitchFamily="34" charset="0"/>
              </a:rPr>
              <a:t>In entity authentication, the claimant must identify herself to the verifier. </a:t>
            </a:r>
          </a:p>
          <a:p>
            <a:pPr algn="just">
              <a:spcBef>
                <a:spcPts val="600"/>
              </a:spcBef>
              <a:spcAft>
                <a:spcPts val="600"/>
              </a:spcAft>
              <a:buFont typeface="Wingdings" panose="05000000000000000000" pitchFamily="2" charset="2"/>
              <a:buChar char="Ø"/>
            </a:pPr>
            <a:r>
              <a:rPr lang="en-US" sz="2000" b="0">
                <a:latin typeface="Verdana" panose="020B0604030504040204" pitchFamily="34" charset="0"/>
                <a:ea typeface="Verdana" panose="020B0604030504040204" pitchFamily="34" charset="0"/>
                <a:cs typeface="Verdana" panose="020B0604030504040204" pitchFamily="34" charset="0"/>
              </a:rPr>
              <a:t>This can be done with one of three kinds of witnesses or factors:</a:t>
            </a:r>
          </a:p>
        </p:txBody>
      </p:sp>
      <p:sp>
        <p:nvSpPr>
          <p:cNvPr id="19460"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latin typeface="Verdana" panose="020B0604030504040204" pitchFamily="34" charset="0"/>
                <a:ea typeface="Verdana" panose="020B0604030504040204" pitchFamily="34" charset="0"/>
                <a:cs typeface="Verdana" panose="020B0604030504040204" pitchFamily="34" charset="0"/>
              </a:rPr>
              <a:t>Verification Categories/ Authentication Factors:</a:t>
            </a:r>
          </a:p>
        </p:txBody>
      </p:sp>
      <p:sp>
        <p:nvSpPr>
          <p:cNvPr id="7" name="Rectangle 6"/>
          <p:cNvSpPr/>
          <p:nvPr/>
        </p:nvSpPr>
        <p:spPr>
          <a:xfrm>
            <a:off x="609600" y="2706688"/>
            <a:ext cx="8077200" cy="3694112"/>
          </a:xfrm>
          <a:prstGeom prst="rect">
            <a:avLst/>
          </a:prstGeom>
        </p:spPr>
        <p:txBody>
          <a:bodyPr>
            <a:spAutoFit/>
          </a:bodyPr>
          <a:lstStyle/>
          <a:p>
            <a:pPr marL="457200" indent="-457200" algn="just">
              <a:spcBef>
                <a:spcPts val="600"/>
              </a:spcBef>
              <a:spcAft>
                <a:spcPts val="600"/>
              </a:spcAft>
              <a:buFont typeface="Wingdings" pitchFamily="2" charset="2"/>
              <a:buChar char="q"/>
              <a:defRPr/>
            </a:pPr>
            <a:r>
              <a:rPr lang="en-US" sz="1800" dirty="0">
                <a:solidFill>
                  <a:srgbClr val="0000FF"/>
                </a:solidFill>
                <a:latin typeface="Verdana" pitchFamily="34" charset="0"/>
                <a:ea typeface="Verdana" pitchFamily="34" charset="0"/>
                <a:cs typeface="Verdana" pitchFamily="34" charset="0"/>
              </a:rPr>
              <a:t>Something known/ knowledge factor:</a:t>
            </a:r>
          </a:p>
          <a:p>
            <a:pPr lvl="2" indent="-220663">
              <a:buFontTx/>
              <a:buChar char="-"/>
              <a:defRPr/>
            </a:pPr>
            <a:r>
              <a:rPr lang="en-US" sz="1600" b="0" dirty="0">
                <a:latin typeface="Verdana" pitchFamily="34" charset="0"/>
                <a:ea typeface="Verdana" pitchFamily="34" charset="0"/>
                <a:cs typeface="Verdana" pitchFamily="34" charset="0"/>
              </a:rPr>
              <a:t>This is a secret known only by the claimant that can be checked by the verifier. </a:t>
            </a:r>
          </a:p>
          <a:p>
            <a:pPr marL="1547813" lvl="3" indent="-176213">
              <a:buFont typeface="Wingdings" pitchFamily="2" charset="2"/>
              <a:buChar char="§"/>
              <a:defRPr/>
            </a:pPr>
            <a:r>
              <a:rPr lang="en-US" sz="1400" b="0" dirty="0">
                <a:latin typeface="Verdana" pitchFamily="34" charset="0"/>
                <a:ea typeface="Verdana" pitchFamily="34" charset="0"/>
                <a:cs typeface="Verdana" pitchFamily="34" charset="0"/>
              </a:rPr>
              <a:t>e.g. Password, PIN, secret key, and private key. </a:t>
            </a:r>
          </a:p>
          <a:p>
            <a:pPr>
              <a:defRPr/>
            </a:pPr>
            <a:endParaRPr lang="en-US" sz="1050" b="0" dirty="0">
              <a:latin typeface="Verdana" pitchFamily="34" charset="0"/>
              <a:ea typeface="Verdana" pitchFamily="34" charset="0"/>
              <a:cs typeface="Verdana" pitchFamily="34" charset="0"/>
            </a:endParaRPr>
          </a:p>
          <a:p>
            <a:pPr>
              <a:defRPr/>
            </a:pPr>
            <a:endParaRPr lang="en-US" sz="1050" b="0" dirty="0">
              <a:latin typeface="Verdana" pitchFamily="34" charset="0"/>
              <a:ea typeface="Verdana" pitchFamily="34" charset="0"/>
              <a:cs typeface="Verdana" pitchFamily="34" charset="0"/>
            </a:endParaRPr>
          </a:p>
          <a:p>
            <a:pPr marL="457200" indent="-457200" algn="just">
              <a:spcBef>
                <a:spcPts val="600"/>
              </a:spcBef>
              <a:spcAft>
                <a:spcPts val="600"/>
              </a:spcAft>
              <a:buFont typeface="Wingdings" pitchFamily="2" charset="2"/>
              <a:buChar char="q"/>
              <a:defRPr/>
            </a:pPr>
            <a:r>
              <a:rPr lang="en-US" sz="1800" dirty="0">
                <a:solidFill>
                  <a:srgbClr val="0000FF"/>
                </a:solidFill>
                <a:latin typeface="Verdana" pitchFamily="34" charset="0"/>
                <a:ea typeface="Verdana" pitchFamily="34" charset="0"/>
                <a:cs typeface="Verdana" pitchFamily="34" charset="0"/>
              </a:rPr>
              <a:t>Something possessed/ Possession factor:</a:t>
            </a:r>
          </a:p>
          <a:p>
            <a:pPr lvl="2" indent="-220663">
              <a:buFontTx/>
              <a:buChar char="-"/>
              <a:defRPr/>
            </a:pPr>
            <a:r>
              <a:rPr lang="en-US" sz="1600" b="0" dirty="0">
                <a:latin typeface="Verdana" pitchFamily="34" charset="0"/>
                <a:ea typeface="Verdana" pitchFamily="34" charset="0"/>
                <a:cs typeface="Verdana" pitchFamily="34" charset="0"/>
              </a:rPr>
              <a:t>This is something that can prove the claimant’s identity. </a:t>
            </a:r>
          </a:p>
          <a:p>
            <a:pPr marL="1547813" lvl="3" indent="-176213">
              <a:buFont typeface="Wingdings" pitchFamily="2" charset="2"/>
              <a:buChar char="§"/>
              <a:defRPr/>
            </a:pPr>
            <a:r>
              <a:rPr lang="en-US" sz="1400" b="0" dirty="0">
                <a:latin typeface="Verdana" pitchFamily="34" charset="0"/>
                <a:ea typeface="Verdana" pitchFamily="34" charset="0"/>
                <a:cs typeface="Verdana" pitchFamily="34" charset="0"/>
              </a:rPr>
              <a:t>e.g. passport, driver’s license, ID card, credit card, smart card. </a:t>
            </a:r>
            <a:endParaRPr lang="en-US" dirty="0">
              <a:latin typeface="Arial" charset="0"/>
            </a:endParaRPr>
          </a:p>
          <a:p>
            <a:pPr marL="1547813" lvl="3" indent="-176213">
              <a:buFont typeface="Wingdings" pitchFamily="2" charset="2"/>
              <a:buChar char="§"/>
              <a:defRPr/>
            </a:pPr>
            <a:endParaRPr lang="en-US" sz="1400" b="0" dirty="0">
              <a:latin typeface="Verdana" pitchFamily="34" charset="0"/>
              <a:ea typeface="Verdana" pitchFamily="34" charset="0"/>
              <a:cs typeface="Verdana" pitchFamily="34" charset="0"/>
            </a:endParaRPr>
          </a:p>
          <a:p>
            <a:pPr marL="457200" indent="-457200" algn="just">
              <a:spcBef>
                <a:spcPts val="600"/>
              </a:spcBef>
              <a:spcAft>
                <a:spcPts val="600"/>
              </a:spcAft>
              <a:buFont typeface="Wingdings" pitchFamily="2" charset="2"/>
              <a:buChar char="q"/>
              <a:defRPr/>
            </a:pPr>
            <a:r>
              <a:rPr lang="en-US" sz="1800" dirty="0">
                <a:solidFill>
                  <a:srgbClr val="0000FF"/>
                </a:solidFill>
                <a:latin typeface="Verdana" pitchFamily="34" charset="0"/>
                <a:ea typeface="Verdana" pitchFamily="34" charset="0"/>
                <a:cs typeface="Verdana" pitchFamily="34" charset="0"/>
              </a:rPr>
              <a:t>Something inherent/ Inherence factor:</a:t>
            </a:r>
          </a:p>
          <a:p>
            <a:pPr lvl="2" indent="-220663">
              <a:buFontTx/>
              <a:buChar char="-"/>
              <a:defRPr/>
            </a:pPr>
            <a:r>
              <a:rPr lang="en-US" sz="1600" b="0" dirty="0">
                <a:latin typeface="Verdana" pitchFamily="34" charset="0"/>
                <a:ea typeface="Verdana" pitchFamily="34" charset="0"/>
                <a:cs typeface="Verdana" pitchFamily="34" charset="0"/>
              </a:rPr>
              <a:t>This is an inherent characteristics of the claimant. </a:t>
            </a:r>
          </a:p>
          <a:p>
            <a:pPr marL="1547813" lvl="3" indent="-176213">
              <a:buFont typeface="Wingdings" pitchFamily="2" charset="2"/>
              <a:buChar char="§"/>
              <a:defRPr/>
            </a:pPr>
            <a:r>
              <a:rPr lang="en-US" sz="1400" b="0" dirty="0">
                <a:latin typeface="Verdana" pitchFamily="34" charset="0"/>
                <a:ea typeface="Verdana" pitchFamily="34" charset="0"/>
                <a:cs typeface="Verdana" pitchFamily="34" charset="0"/>
              </a:rPr>
              <a:t>e.g. Conventional signature, fingerprints, voice, facial characteristics, retinal pattern, and handwriting</a:t>
            </a:r>
          </a:p>
        </p:txBody>
      </p:sp>
      <p:sp>
        <p:nvSpPr>
          <p:cNvPr id="2" name="Slide Number Placeholder 1"/>
          <p:cNvSpPr>
            <a:spLocks noGrp="1"/>
          </p:cNvSpPr>
          <p:nvPr>
            <p:ph type="sldNum" sz="quarter" idx="10"/>
          </p:nvPr>
        </p:nvSpPr>
        <p:spPr/>
        <p:txBody>
          <a:bodyPr/>
          <a:lstStyle/>
          <a:p>
            <a:r>
              <a:rPr lang="en-US" smtClean="0"/>
              <a:t>Slide-</a:t>
            </a:r>
            <a:fld id="{8C0097E4-F27F-4DE0-9358-C5CA108D6023}"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123"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124"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125" name="Rectangle 11"/>
          <p:cNvSpPr>
            <a:spLocks noChangeArrowheads="1"/>
          </p:cNvSpPr>
          <p:nvPr/>
        </p:nvSpPr>
        <p:spPr bwMode="auto">
          <a:xfrm>
            <a:off x="0" y="0"/>
            <a:ext cx="9144000" cy="1077218"/>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dirty="0" smtClean="0">
                <a:solidFill>
                  <a:schemeClr val="bg1"/>
                </a:solidFill>
              </a:rPr>
              <a:t>Lecture File</a:t>
            </a:r>
            <a:r>
              <a:rPr lang="bn-IN" altLang="en-US" dirty="0" smtClean="0">
                <a:solidFill>
                  <a:schemeClr val="bg1"/>
                </a:solidFill>
              </a:rPr>
              <a:t> </a:t>
            </a:r>
            <a:r>
              <a:rPr lang="en-US" altLang="en-US" dirty="0" smtClean="0">
                <a:solidFill>
                  <a:schemeClr val="bg1"/>
                </a:solidFill>
              </a:rPr>
              <a:t>06</a:t>
            </a:r>
          </a:p>
          <a:p>
            <a:pPr algn="ctr"/>
            <a:r>
              <a:rPr lang="en-US" altLang="en-US" dirty="0" smtClean="0">
                <a:solidFill>
                  <a:schemeClr val="bg1"/>
                </a:solidFill>
              </a:rPr>
              <a:t>Authentication &amp; Authorization</a:t>
            </a:r>
            <a:endParaRPr lang="en-US" dirty="0">
              <a:solidFill>
                <a:schemeClr val="bg1"/>
              </a:solidFill>
            </a:endParaRPr>
          </a:p>
        </p:txBody>
      </p:sp>
      <p:sp>
        <p:nvSpPr>
          <p:cNvPr id="5126" name="Rectangle 14"/>
          <p:cNvSpPr>
            <a:spLocks noChangeArrowheads="1"/>
          </p:cNvSpPr>
          <p:nvPr/>
        </p:nvSpPr>
        <p:spPr bwMode="auto">
          <a:xfrm>
            <a:off x="-152400" y="2057400"/>
            <a:ext cx="9220200" cy="37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chorCtr="0">
            <a:spAutoFit/>
          </a:bodyPr>
          <a:lstStyle>
            <a:lvl1pPr marL="342900" indent="-342900">
              <a:defRPr sz="3200" b="1">
                <a:solidFill>
                  <a:schemeClr val="tx1"/>
                </a:solidFill>
                <a:latin typeface="Arial" panose="020B0604020202020204" pitchFamily="34" charset="0"/>
              </a:defRPr>
            </a:lvl1pPr>
            <a:lvl2pPr marL="730250" indent="-5143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798513" lvl="1" eaLnBrk="1" hangingPunct="1">
              <a:spcBef>
                <a:spcPts val="600"/>
              </a:spcBef>
              <a:spcAft>
                <a:spcPts val="600"/>
              </a:spcAft>
              <a:buClr>
                <a:srgbClr val="FF0000"/>
              </a:buClr>
              <a:buFont typeface="Wingdings" pitchFamily="2" charset="2"/>
              <a:buChar char="q"/>
              <a:defRPr/>
            </a:pPr>
            <a:r>
              <a:rPr lang="en-US" sz="2500" dirty="0" smtClean="0">
                <a:ln>
                  <a:solidFill>
                    <a:srgbClr val="00CC00"/>
                  </a:solidFill>
                </a:ln>
                <a:solidFill>
                  <a:srgbClr val="00B050"/>
                </a:solidFill>
                <a:latin typeface="Verdana" pitchFamily="34" charset="0"/>
              </a:rPr>
              <a:t>Identification</a:t>
            </a:r>
            <a:r>
              <a:rPr lang="en-US" sz="2500" dirty="0">
                <a:ln>
                  <a:solidFill>
                    <a:srgbClr val="00CC00"/>
                  </a:solidFill>
                </a:ln>
                <a:solidFill>
                  <a:srgbClr val="00B050"/>
                </a:solidFill>
                <a:latin typeface="Verdana" pitchFamily="34" charset="0"/>
              </a:rPr>
              <a:t>, Verification and Authentication</a:t>
            </a:r>
            <a:endParaRPr lang="en-SG" sz="2500" dirty="0">
              <a:ln>
                <a:solidFill>
                  <a:srgbClr val="00CC00"/>
                </a:solidFill>
              </a:ln>
              <a:solidFill>
                <a:srgbClr val="00B050"/>
              </a:solidFill>
              <a:latin typeface="Verdana" pitchFamily="34" charset="0"/>
            </a:endParaRPr>
          </a:p>
          <a:p>
            <a:pPr marL="798513" lvl="1" eaLnBrk="1" hangingPunct="1">
              <a:spcBef>
                <a:spcPts val="600"/>
              </a:spcBef>
              <a:spcAft>
                <a:spcPts val="600"/>
              </a:spcAft>
              <a:buClr>
                <a:srgbClr val="0000FF"/>
              </a:buClr>
              <a:buFont typeface="Wingdings" pitchFamily="2" charset="2"/>
              <a:buChar char="q"/>
              <a:tabLst>
                <a:tab pos="741363" algn="l"/>
              </a:tabLst>
              <a:defRPr/>
            </a:pPr>
            <a:r>
              <a:rPr lang="en-US" sz="2500" dirty="0">
                <a:ln>
                  <a:solidFill>
                    <a:srgbClr val="FF0000"/>
                  </a:solidFill>
                </a:ln>
                <a:solidFill>
                  <a:srgbClr val="FF0000"/>
                </a:solidFill>
                <a:latin typeface="Verdana" pitchFamily="34" charset="0"/>
              </a:rPr>
              <a:t>Authorization</a:t>
            </a:r>
            <a:endParaRPr lang="en-SG" sz="2500" dirty="0">
              <a:ln>
                <a:solidFill>
                  <a:srgbClr val="FF0000"/>
                </a:solidFill>
              </a:ln>
              <a:solidFill>
                <a:srgbClr val="FF0000"/>
              </a:solidFill>
              <a:latin typeface="Verdana" pitchFamily="34" charset="0"/>
            </a:endParaRPr>
          </a:p>
          <a:p>
            <a:pPr marL="798513" lvl="1" eaLnBrk="1" hangingPunct="1">
              <a:spcBef>
                <a:spcPts val="600"/>
              </a:spcBef>
              <a:spcAft>
                <a:spcPts val="600"/>
              </a:spcAft>
              <a:buClr>
                <a:srgbClr val="FF0000"/>
              </a:buClr>
              <a:buFont typeface="Wingdings" pitchFamily="2" charset="2"/>
              <a:buChar char="q"/>
              <a:tabLst>
                <a:tab pos="741363" algn="l"/>
              </a:tabLst>
              <a:defRPr/>
            </a:pPr>
            <a:r>
              <a:rPr lang="en-US" sz="2500" dirty="0">
                <a:ln>
                  <a:solidFill>
                    <a:srgbClr val="00CC00"/>
                  </a:solidFill>
                </a:ln>
                <a:solidFill>
                  <a:srgbClr val="00B050"/>
                </a:solidFill>
                <a:latin typeface="Verdana" pitchFamily="34" charset="0"/>
              </a:rPr>
              <a:t>Types of Authentication</a:t>
            </a:r>
            <a:endParaRPr lang="en-SG" sz="2500" dirty="0">
              <a:ln>
                <a:solidFill>
                  <a:srgbClr val="00CC00"/>
                </a:solidFill>
              </a:ln>
              <a:solidFill>
                <a:srgbClr val="00B050"/>
              </a:solidFill>
              <a:latin typeface="Verdana" pitchFamily="34" charset="0"/>
            </a:endParaRPr>
          </a:p>
          <a:p>
            <a:pPr marL="798513" lvl="1" eaLnBrk="1" hangingPunct="1">
              <a:spcBef>
                <a:spcPts val="600"/>
              </a:spcBef>
              <a:spcAft>
                <a:spcPts val="600"/>
              </a:spcAft>
              <a:buClr>
                <a:srgbClr val="0000FF"/>
              </a:buClr>
              <a:buFont typeface="Wingdings" pitchFamily="2" charset="2"/>
              <a:buChar char="q"/>
              <a:tabLst>
                <a:tab pos="741363" algn="l"/>
              </a:tabLst>
              <a:defRPr/>
            </a:pPr>
            <a:r>
              <a:rPr lang="en-US" sz="2500" dirty="0">
                <a:ln>
                  <a:solidFill>
                    <a:srgbClr val="FF0000"/>
                  </a:solidFill>
                </a:ln>
                <a:solidFill>
                  <a:srgbClr val="FF0000"/>
                </a:solidFill>
                <a:latin typeface="Verdana" pitchFamily="34" charset="0"/>
              </a:rPr>
              <a:t>Authentication Factors</a:t>
            </a:r>
            <a:endParaRPr lang="en-SG" sz="2500" dirty="0">
              <a:ln>
                <a:solidFill>
                  <a:srgbClr val="FF0000"/>
                </a:solidFill>
              </a:ln>
              <a:solidFill>
                <a:srgbClr val="FF0000"/>
              </a:solidFill>
              <a:latin typeface="Verdana" pitchFamily="34" charset="0"/>
            </a:endParaRPr>
          </a:p>
          <a:p>
            <a:pPr marL="798513" lvl="1" eaLnBrk="1" hangingPunct="1">
              <a:spcBef>
                <a:spcPts val="600"/>
              </a:spcBef>
              <a:spcAft>
                <a:spcPts val="600"/>
              </a:spcAft>
              <a:buClr>
                <a:srgbClr val="FF0000"/>
              </a:buClr>
              <a:buFont typeface="Wingdings" pitchFamily="2" charset="2"/>
              <a:buChar char="q"/>
              <a:tabLst>
                <a:tab pos="741363" algn="l"/>
              </a:tabLst>
              <a:defRPr/>
            </a:pPr>
            <a:r>
              <a:rPr lang="en-US" sz="2500" dirty="0">
                <a:ln>
                  <a:solidFill>
                    <a:srgbClr val="00CC00"/>
                  </a:solidFill>
                </a:ln>
                <a:solidFill>
                  <a:srgbClr val="00B050"/>
                </a:solidFill>
                <a:latin typeface="Verdana" pitchFamily="34" charset="0"/>
              </a:rPr>
              <a:t>Biometric Authentication</a:t>
            </a:r>
            <a:endParaRPr lang="en-SG" sz="2500" dirty="0">
              <a:ln>
                <a:solidFill>
                  <a:srgbClr val="00CC00"/>
                </a:solidFill>
              </a:ln>
              <a:solidFill>
                <a:srgbClr val="00B050"/>
              </a:solidFill>
              <a:latin typeface="Verdana" pitchFamily="34" charset="0"/>
            </a:endParaRPr>
          </a:p>
          <a:p>
            <a:pPr marL="798513" lvl="1" eaLnBrk="1" hangingPunct="1">
              <a:spcBef>
                <a:spcPts val="600"/>
              </a:spcBef>
              <a:spcAft>
                <a:spcPts val="600"/>
              </a:spcAft>
              <a:buClr>
                <a:srgbClr val="0000FF"/>
              </a:buClr>
              <a:buFont typeface="Wingdings" pitchFamily="2" charset="2"/>
              <a:buChar char="q"/>
              <a:tabLst>
                <a:tab pos="741363" algn="l"/>
              </a:tabLst>
              <a:defRPr/>
            </a:pPr>
            <a:r>
              <a:rPr lang="en-US" sz="2500" dirty="0" smtClean="0">
                <a:ln>
                  <a:solidFill>
                    <a:srgbClr val="FF0000"/>
                  </a:solidFill>
                </a:ln>
                <a:solidFill>
                  <a:srgbClr val="FF0000"/>
                </a:solidFill>
                <a:latin typeface="Verdana" pitchFamily="34" charset="0"/>
              </a:rPr>
              <a:t>Access </a:t>
            </a:r>
            <a:r>
              <a:rPr lang="en-US" sz="2500" dirty="0">
                <a:ln>
                  <a:solidFill>
                    <a:srgbClr val="FF0000"/>
                  </a:solidFill>
                </a:ln>
                <a:solidFill>
                  <a:srgbClr val="FF0000"/>
                </a:solidFill>
                <a:latin typeface="Verdana" pitchFamily="34" charset="0"/>
              </a:rPr>
              <a:t>Control Lists</a:t>
            </a:r>
            <a:endParaRPr lang="en-SG" sz="2500" dirty="0">
              <a:ln>
                <a:solidFill>
                  <a:srgbClr val="FF0000"/>
                </a:solidFill>
              </a:ln>
              <a:solidFill>
                <a:srgbClr val="FF0000"/>
              </a:solidFill>
              <a:latin typeface="Verdana" pitchFamily="34" charset="0"/>
            </a:endParaRPr>
          </a:p>
          <a:p>
            <a:pPr marL="798513" lvl="1" algn="just" eaLnBrk="1" hangingPunct="1">
              <a:spcBef>
                <a:spcPts val="600"/>
              </a:spcBef>
              <a:spcAft>
                <a:spcPts val="600"/>
              </a:spcAft>
              <a:buFont typeface="Wingdings" pitchFamily="2" charset="2"/>
              <a:buChar char="q"/>
              <a:defRPr/>
            </a:pPr>
            <a:endParaRPr lang="en-US" altLang="zh-CN" sz="2600" dirty="0">
              <a:ln>
                <a:solidFill>
                  <a:srgbClr val="00CC00"/>
                </a:solidFill>
              </a:ln>
              <a:solidFill>
                <a:srgbClr val="00B050"/>
              </a:solidFill>
              <a:latin typeface="Verdana" pitchFamily="34" charset="0"/>
            </a:endParaRPr>
          </a:p>
        </p:txBody>
      </p:sp>
      <p:sp>
        <p:nvSpPr>
          <p:cNvPr id="5127" name="Rectangle 14"/>
          <p:cNvSpPr>
            <a:spLocks noChangeArrowheads="1"/>
          </p:cNvSpPr>
          <p:nvPr/>
        </p:nvSpPr>
        <p:spPr bwMode="auto">
          <a:xfrm>
            <a:off x="0" y="129540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eaLnBrk="1" hangingPunct="1"/>
            <a:r>
              <a:rPr lang="en-US" u="sng" dirty="0">
                <a:ln>
                  <a:solidFill>
                    <a:srgbClr val="00B0F0"/>
                  </a:solidFill>
                </a:ln>
                <a:solidFill>
                  <a:srgbClr val="0070C0"/>
                </a:solidFill>
              </a:rPr>
              <a:t>Topics to be Discussed</a:t>
            </a:r>
          </a:p>
        </p:txBody>
      </p:sp>
      <p:sp>
        <p:nvSpPr>
          <p:cNvPr id="2" name="Slide Number Placeholder 1"/>
          <p:cNvSpPr>
            <a:spLocks noGrp="1"/>
          </p:cNvSpPr>
          <p:nvPr>
            <p:ph type="sldNum" sz="quarter" idx="10"/>
          </p:nvPr>
        </p:nvSpPr>
        <p:spPr/>
        <p:txBody>
          <a:bodyPr/>
          <a:lstStyle/>
          <a:p>
            <a:r>
              <a:rPr lang="en-US" smtClean="0"/>
              <a:t>Slide-</a:t>
            </a:r>
            <a:fld id="{8C0097E4-F27F-4DE0-9358-C5CA108D6023}"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9"/>
          <p:cNvSpPr>
            <a:spLocks noChangeArrowheads="1"/>
          </p:cNvSpPr>
          <p:nvPr/>
        </p:nvSpPr>
        <p:spPr bwMode="auto">
          <a:xfrm>
            <a:off x="152400" y="691022"/>
            <a:ext cx="8610600" cy="24979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lnSpc>
                <a:spcPct val="93000"/>
              </a:lnSpc>
              <a:spcBef>
                <a:spcPts val="200"/>
              </a:spcBef>
              <a:spcAft>
                <a:spcPts val="200"/>
              </a:spcAft>
            </a:pPr>
            <a:r>
              <a:rPr lang="en-US" sz="2800" dirty="0" smtClean="0">
                <a:solidFill>
                  <a:srgbClr val="FF0000"/>
                </a:solidFill>
                <a:latin typeface="Calibri" panose="020F0502020204030204" pitchFamily="34" charset="0"/>
                <a:ea typeface="Verdana" panose="020B0604030504040204" pitchFamily="34" charset="0"/>
                <a:cs typeface="Calibri" panose="020F0502020204030204" pitchFamily="34" charset="0"/>
              </a:rPr>
              <a:t>Single-Factor Authentication (SFA):</a:t>
            </a:r>
            <a:endParaRPr lang="en-US" sz="2800" dirty="0">
              <a:solidFill>
                <a:srgbClr val="FF0000"/>
              </a:solidFill>
              <a:latin typeface="Calibri" panose="020F0502020204030204" pitchFamily="34" charset="0"/>
              <a:ea typeface="Verdana" panose="020B0604030504040204" pitchFamily="34" charset="0"/>
              <a:cs typeface="Calibri" panose="020F0502020204030204" pitchFamily="34" charset="0"/>
            </a:endParaRPr>
          </a:p>
          <a:p>
            <a:pPr algn="just">
              <a:lnSpc>
                <a:spcPct val="93000"/>
              </a:lnSpc>
              <a:spcBef>
                <a:spcPts val="200"/>
              </a:spcBef>
              <a:spcAft>
                <a:spcPts val="200"/>
              </a:spcAft>
              <a:buFont typeface="Wingdings" panose="05000000000000000000" pitchFamily="2" charset="2"/>
              <a:buChar char="Ø"/>
            </a:pPr>
            <a:r>
              <a:rPr lang="en-US" sz="2400" b="0" dirty="0">
                <a:latin typeface="Calibri" panose="020F0502020204030204" pitchFamily="34" charset="0"/>
                <a:ea typeface="Verdana" panose="020B0604030504040204" pitchFamily="34" charset="0"/>
                <a:cs typeface="Calibri" panose="020F0502020204030204" pitchFamily="34" charset="0"/>
              </a:rPr>
              <a:t>Single-factor authentication </a:t>
            </a:r>
            <a:r>
              <a:rPr lang="en-US" sz="2400" b="0" dirty="0" smtClean="0">
                <a:latin typeface="Calibri" panose="020F0502020204030204" pitchFamily="34" charset="0"/>
                <a:ea typeface="Verdana" panose="020B0604030504040204" pitchFamily="34" charset="0"/>
                <a:cs typeface="Calibri" panose="020F0502020204030204" pitchFamily="34" charset="0"/>
              </a:rPr>
              <a:t>is </a:t>
            </a:r>
            <a:r>
              <a:rPr lang="en-US" sz="2400" b="0" dirty="0">
                <a:latin typeface="Calibri" panose="020F0502020204030204" pitchFamily="34" charset="0"/>
                <a:ea typeface="Verdana" panose="020B0604030504040204" pitchFamily="34" charset="0"/>
                <a:cs typeface="Calibri" panose="020F0502020204030204" pitchFamily="34" charset="0"/>
              </a:rPr>
              <a:t>a process for securing access to a given system, such as a network or website, that identifies the party requesting access through only one category of credentials</a:t>
            </a:r>
            <a:r>
              <a:rPr lang="en-US" sz="2400" b="0" dirty="0" smtClean="0">
                <a:latin typeface="Calibri" panose="020F0502020204030204" pitchFamily="34" charset="0"/>
                <a:ea typeface="Verdana" panose="020B0604030504040204" pitchFamily="34" charset="0"/>
                <a:cs typeface="Calibri" panose="020F0502020204030204" pitchFamily="34" charset="0"/>
              </a:rPr>
              <a:t>.</a:t>
            </a:r>
          </a:p>
          <a:p>
            <a:pPr marL="1549400" lvl="1" indent="-342900" algn="just">
              <a:lnSpc>
                <a:spcPct val="90000"/>
              </a:lnSpc>
              <a:spcBef>
                <a:spcPts val="0"/>
              </a:spcBef>
              <a:spcAft>
                <a:spcPts val="0"/>
              </a:spcAft>
              <a:buClr>
                <a:srgbClr val="FF0000"/>
              </a:buClr>
              <a:buSzPct val="100000"/>
              <a:buFont typeface="Wingdings" pitchFamily="2" charset="2"/>
              <a:buChar char="q"/>
              <a:tabLst>
                <a:tab pos="914400" algn="l"/>
              </a:tabLst>
              <a:defRPr/>
            </a:pPr>
            <a:r>
              <a:rPr lang="en-US" sz="2000" b="0" dirty="0">
                <a:latin typeface="Calibri" panose="020F0502020204030204" pitchFamily="34" charset="0"/>
                <a:cs typeface="Calibri" panose="020F0502020204030204" pitchFamily="34" charset="0"/>
              </a:rPr>
              <a:t>The most common example of SFA is password-based authentication. </a:t>
            </a:r>
          </a:p>
        </p:txBody>
      </p:sp>
      <p:sp>
        <p:nvSpPr>
          <p:cNvPr id="20484" name="Rectangle 11"/>
          <p:cNvSpPr>
            <a:spLocks noChangeArrowheads="1"/>
          </p:cNvSpPr>
          <p:nvPr/>
        </p:nvSpPr>
        <p:spPr bwMode="auto">
          <a:xfrm>
            <a:off x="0" y="0"/>
            <a:ext cx="9144000" cy="584775"/>
          </a:xfrm>
          <a:prstGeom prst="rect">
            <a:avLst/>
          </a:prstGeom>
          <a:solidFill>
            <a:srgbClr val="00CC00"/>
          </a:solidFill>
          <a:ln>
            <a:noFill/>
          </a:ln>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0" lvl="1" indent="0"/>
            <a:r>
              <a:rPr lang="en-US" altLang="en-US" dirty="0">
                <a:solidFill>
                  <a:schemeClr val="bg1"/>
                </a:solidFill>
              </a:rPr>
              <a:t>Types of Authentication based on Factors</a:t>
            </a:r>
          </a:p>
        </p:txBody>
      </p:sp>
      <p:sp>
        <p:nvSpPr>
          <p:cNvPr id="2" name="Slide Number Placeholder 1"/>
          <p:cNvSpPr>
            <a:spLocks noGrp="1"/>
          </p:cNvSpPr>
          <p:nvPr>
            <p:ph type="sldNum" sz="quarter" idx="10"/>
          </p:nvPr>
        </p:nvSpPr>
        <p:spPr/>
        <p:txBody>
          <a:bodyPr/>
          <a:lstStyle/>
          <a:p>
            <a:r>
              <a:rPr lang="en-US" smtClean="0"/>
              <a:t>Slide-</a:t>
            </a:r>
            <a:fld id="{8C0097E4-F27F-4DE0-9358-C5CA108D6023}" type="slidenum">
              <a:rPr lang="en-US" smtClean="0"/>
              <a:pPr/>
              <a:t>20</a:t>
            </a:fld>
            <a:endParaRPr lang="en-US" dirty="0"/>
          </a:p>
        </p:txBody>
      </p:sp>
    </p:spTree>
    <p:extLst>
      <p:ext uri="{BB962C8B-B14F-4D97-AF65-F5344CB8AC3E}">
        <p14:creationId xmlns:p14="http://schemas.microsoft.com/office/powerpoint/2010/main" val="32510128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9"/>
          <p:cNvSpPr>
            <a:spLocks noChangeArrowheads="1"/>
          </p:cNvSpPr>
          <p:nvPr/>
        </p:nvSpPr>
        <p:spPr bwMode="auto">
          <a:xfrm>
            <a:off x="152400" y="457200"/>
            <a:ext cx="8610600" cy="446564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lnSpc>
                <a:spcPct val="93000"/>
              </a:lnSpc>
              <a:spcBef>
                <a:spcPts val="200"/>
              </a:spcBef>
              <a:spcAft>
                <a:spcPts val="200"/>
              </a:spcAft>
            </a:pPr>
            <a:endParaRPr lang="en-US" sz="1700" b="0"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algn="just">
              <a:lnSpc>
                <a:spcPct val="93000"/>
              </a:lnSpc>
              <a:spcBef>
                <a:spcPts val="200"/>
              </a:spcBef>
              <a:spcAft>
                <a:spcPts val="200"/>
              </a:spcAft>
            </a:pPr>
            <a:r>
              <a:rPr lang="en-US" sz="2800" dirty="0" smtClean="0">
                <a:solidFill>
                  <a:srgbClr val="FF0000"/>
                </a:solidFill>
                <a:latin typeface="Calibri" panose="020F0502020204030204" pitchFamily="34" charset="0"/>
                <a:ea typeface="Verdana" panose="020B0604030504040204" pitchFamily="34" charset="0"/>
                <a:cs typeface="Calibri" panose="020F0502020204030204" pitchFamily="34" charset="0"/>
              </a:rPr>
              <a:t>Two-Factor </a:t>
            </a:r>
            <a:r>
              <a:rPr lang="en-US" sz="2800" dirty="0">
                <a:solidFill>
                  <a:srgbClr val="FF0000"/>
                </a:solidFill>
                <a:latin typeface="Calibri" panose="020F0502020204030204" pitchFamily="34" charset="0"/>
                <a:ea typeface="Verdana" panose="020B0604030504040204" pitchFamily="34" charset="0"/>
                <a:cs typeface="Calibri" panose="020F0502020204030204" pitchFamily="34" charset="0"/>
              </a:rPr>
              <a:t>Authentication </a:t>
            </a:r>
            <a:r>
              <a:rPr lang="en-US" sz="2800" dirty="0" smtClean="0">
                <a:solidFill>
                  <a:srgbClr val="FF0000"/>
                </a:solidFill>
                <a:latin typeface="Calibri" panose="020F0502020204030204" pitchFamily="34" charset="0"/>
                <a:ea typeface="Verdana" panose="020B0604030504040204" pitchFamily="34" charset="0"/>
                <a:cs typeface="Calibri" panose="020F0502020204030204" pitchFamily="34" charset="0"/>
              </a:rPr>
              <a:t>(2FA</a:t>
            </a:r>
            <a:r>
              <a:rPr lang="en-US" sz="2800" dirty="0">
                <a:solidFill>
                  <a:srgbClr val="FF0000"/>
                </a:solidFill>
                <a:latin typeface="Calibri" panose="020F0502020204030204" pitchFamily="34" charset="0"/>
                <a:ea typeface="Verdana" panose="020B0604030504040204" pitchFamily="34" charset="0"/>
                <a:cs typeface="Calibri" panose="020F0502020204030204" pitchFamily="34" charset="0"/>
              </a:rPr>
              <a:t>):</a:t>
            </a:r>
          </a:p>
          <a:p>
            <a:pPr algn="just">
              <a:lnSpc>
                <a:spcPct val="93000"/>
              </a:lnSpc>
              <a:spcBef>
                <a:spcPts val="200"/>
              </a:spcBef>
              <a:spcAft>
                <a:spcPts val="200"/>
              </a:spcAft>
              <a:buFont typeface="Wingdings" panose="05000000000000000000" pitchFamily="2" charset="2"/>
              <a:buChar char="Ø"/>
            </a:pPr>
            <a:r>
              <a:rPr lang="en-US" sz="2400" b="0" dirty="0">
                <a:latin typeface="Calibri" panose="020F0502020204030204" pitchFamily="34" charset="0"/>
                <a:ea typeface="Verdana" panose="020B0604030504040204" pitchFamily="34" charset="0"/>
                <a:cs typeface="Calibri" panose="020F0502020204030204" pitchFamily="34" charset="0"/>
              </a:rPr>
              <a:t>A 2FA system strengthens security by requiring the user to provide dual means of identification from separate </a:t>
            </a:r>
            <a:r>
              <a:rPr lang="en-US" sz="2400" b="0" dirty="0" smtClean="0">
                <a:latin typeface="Calibri" panose="020F0502020204030204" pitchFamily="34" charset="0"/>
                <a:ea typeface="Verdana" panose="020B0604030504040204" pitchFamily="34" charset="0"/>
                <a:cs typeface="Calibri" panose="020F0502020204030204" pitchFamily="34" charset="0"/>
              </a:rPr>
              <a:t>authentication categories- one </a:t>
            </a:r>
            <a:r>
              <a:rPr lang="en-US" sz="2400" b="0" dirty="0">
                <a:latin typeface="Calibri" panose="020F0502020204030204" pitchFamily="34" charset="0"/>
                <a:ea typeface="Verdana" panose="020B0604030504040204" pitchFamily="34" charset="0"/>
                <a:cs typeface="Calibri" panose="020F0502020204030204" pitchFamily="34" charset="0"/>
              </a:rPr>
              <a:t>of which is typically a physical token, such as a card, and the other of which is typically something memorized, such as a security code. </a:t>
            </a:r>
          </a:p>
          <a:p>
            <a:pPr marL="1549400" lvl="1" indent="-342900" algn="just">
              <a:lnSpc>
                <a:spcPct val="90000"/>
              </a:lnSpc>
              <a:spcBef>
                <a:spcPts val="0"/>
              </a:spcBef>
              <a:spcAft>
                <a:spcPts val="0"/>
              </a:spcAft>
              <a:buClr>
                <a:srgbClr val="FF0000"/>
              </a:buClr>
              <a:buSzPct val="100000"/>
              <a:buFont typeface="Wingdings" pitchFamily="2" charset="2"/>
              <a:buChar char="q"/>
              <a:tabLst>
                <a:tab pos="914400" algn="l"/>
              </a:tabLst>
              <a:defRPr/>
            </a:pPr>
            <a:r>
              <a:rPr lang="en-US" sz="2000" b="0" dirty="0">
                <a:latin typeface="Calibri" panose="020F0502020204030204" pitchFamily="34" charset="0"/>
                <a:cs typeface="Calibri" panose="020F0502020204030204" pitchFamily="34" charset="0"/>
              </a:rPr>
              <a:t>An automated teller machine (ATM) typically requires two-factor verification. </a:t>
            </a:r>
            <a:endParaRPr lang="en-US" sz="2000" b="0" dirty="0" smtClean="0">
              <a:latin typeface="Calibri" panose="020F0502020204030204" pitchFamily="34" charset="0"/>
              <a:cs typeface="Calibri" panose="020F0502020204030204" pitchFamily="34" charset="0"/>
            </a:endParaRPr>
          </a:p>
          <a:p>
            <a:pPr marL="2349500" lvl="1" indent="-342900" algn="just">
              <a:lnSpc>
                <a:spcPct val="90000"/>
              </a:lnSpc>
              <a:spcBef>
                <a:spcPts val="0"/>
              </a:spcBef>
              <a:spcAft>
                <a:spcPts val="0"/>
              </a:spcAft>
              <a:buClr>
                <a:srgbClr val="FF0000"/>
              </a:buClr>
              <a:buSzPct val="100000"/>
              <a:buFont typeface="Wingdings" pitchFamily="2" charset="2"/>
              <a:buChar char="q"/>
              <a:tabLst>
                <a:tab pos="914400" algn="l"/>
              </a:tabLst>
              <a:defRPr/>
            </a:pPr>
            <a:r>
              <a:rPr lang="en-US" sz="1600" b="0" dirty="0" smtClean="0">
                <a:latin typeface="Calibri" panose="020F0502020204030204" pitchFamily="34" charset="0"/>
                <a:cs typeface="Calibri" panose="020F0502020204030204" pitchFamily="34" charset="0"/>
              </a:rPr>
              <a:t>To </a:t>
            </a:r>
            <a:r>
              <a:rPr lang="en-US" sz="1600" b="0" dirty="0">
                <a:latin typeface="Calibri" panose="020F0502020204030204" pitchFamily="34" charset="0"/>
                <a:cs typeface="Calibri" panose="020F0502020204030204" pitchFamily="34" charset="0"/>
              </a:rPr>
              <a:t>prove that users are who they claim to be, the system requires two items: an ATM smartcard and the personal identification number (PIN). </a:t>
            </a:r>
            <a:endParaRPr lang="en-US" sz="1600" b="0" dirty="0" smtClean="0">
              <a:latin typeface="Calibri" panose="020F0502020204030204" pitchFamily="34" charset="0"/>
              <a:cs typeface="Calibri" panose="020F0502020204030204" pitchFamily="34" charset="0"/>
            </a:endParaRPr>
          </a:p>
          <a:p>
            <a:pPr marL="2349500" lvl="1" indent="-342900" algn="just">
              <a:lnSpc>
                <a:spcPct val="90000"/>
              </a:lnSpc>
              <a:spcBef>
                <a:spcPts val="0"/>
              </a:spcBef>
              <a:spcAft>
                <a:spcPts val="0"/>
              </a:spcAft>
              <a:buClr>
                <a:srgbClr val="FF0000"/>
              </a:buClr>
              <a:buSzPct val="100000"/>
              <a:buFont typeface="Wingdings" pitchFamily="2" charset="2"/>
              <a:buChar char="q"/>
              <a:tabLst>
                <a:tab pos="914400" algn="l"/>
              </a:tabLst>
              <a:defRPr/>
            </a:pPr>
            <a:r>
              <a:rPr lang="en-US" sz="1600" b="0" dirty="0" smtClean="0">
                <a:latin typeface="Calibri" panose="020F0502020204030204" pitchFamily="34" charset="0"/>
                <a:cs typeface="Calibri" panose="020F0502020204030204" pitchFamily="34" charset="0"/>
              </a:rPr>
              <a:t>In </a:t>
            </a:r>
            <a:r>
              <a:rPr lang="en-US" sz="1600" b="0" dirty="0">
                <a:latin typeface="Calibri" panose="020F0502020204030204" pitchFamily="34" charset="0"/>
                <a:cs typeface="Calibri" panose="020F0502020204030204" pitchFamily="34" charset="0"/>
              </a:rPr>
              <a:t>the case of a lost ATM card, the user's accounts are still safe; anyone who finds the card cannot withdraw money as they do not know the PIN</a:t>
            </a:r>
            <a:r>
              <a:rPr lang="en-US" sz="1600" b="0" dirty="0" smtClean="0">
                <a:latin typeface="Calibri" panose="020F0502020204030204" pitchFamily="34" charset="0"/>
                <a:cs typeface="Calibri" panose="020F0502020204030204" pitchFamily="34" charset="0"/>
              </a:rPr>
              <a:t>.</a:t>
            </a:r>
          </a:p>
          <a:p>
            <a:pPr marL="2349500" lvl="1" indent="-342900" algn="just">
              <a:lnSpc>
                <a:spcPct val="90000"/>
              </a:lnSpc>
              <a:spcBef>
                <a:spcPts val="0"/>
              </a:spcBef>
              <a:spcAft>
                <a:spcPts val="0"/>
              </a:spcAft>
              <a:buClr>
                <a:srgbClr val="FF0000"/>
              </a:buClr>
              <a:buSzPct val="100000"/>
              <a:buFont typeface="Wingdings" pitchFamily="2" charset="2"/>
              <a:buChar char="q"/>
              <a:tabLst>
                <a:tab pos="914400" algn="l"/>
              </a:tabLst>
              <a:defRPr/>
            </a:pPr>
            <a:r>
              <a:rPr lang="en-US" sz="1600" b="0" dirty="0" smtClean="0">
                <a:latin typeface="Calibri" panose="020F0502020204030204" pitchFamily="34" charset="0"/>
                <a:cs typeface="Calibri" panose="020F0502020204030204" pitchFamily="34" charset="0"/>
              </a:rPr>
              <a:t>The </a:t>
            </a:r>
            <a:r>
              <a:rPr lang="en-US" sz="1600" b="0" dirty="0">
                <a:latin typeface="Calibri" panose="020F0502020204030204" pitchFamily="34" charset="0"/>
                <a:cs typeface="Calibri" panose="020F0502020204030204" pitchFamily="34" charset="0"/>
              </a:rPr>
              <a:t>same is true if the attacker has only knowledge of the PIN and does not have the card. or a voiceprint.</a:t>
            </a:r>
          </a:p>
        </p:txBody>
      </p:sp>
      <p:sp>
        <p:nvSpPr>
          <p:cNvPr id="20484" name="Rectangle 11"/>
          <p:cNvSpPr>
            <a:spLocks noChangeArrowheads="1"/>
          </p:cNvSpPr>
          <p:nvPr/>
        </p:nvSpPr>
        <p:spPr bwMode="auto">
          <a:xfrm>
            <a:off x="0" y="0"/>
            <a:ext cx="9144000" cy="584775"/>
          </a:xfrm>
          <a:prstGeom prst="rect">
            <a:avLst/>
          </a:prstGeom>
          <a:solidFill>
            <a:srgbClr val="00CC00"/>
          </a:solidFill>
          <a:ln>
            <a:noFill/>
          </a:ln>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0" lvl="1" indent="0"/>
            <a:r>
              <a:rPr lang="en-US" altLang="en-US" dirty="0">
                <a:solidFill>
                  <a:schemeClr val="bg1"/>
                </a:solidFill>
              </a:rPr>
              <a:t>Types of Authentication based on Factors</a:t>
            </a:r>
          </a:p>
        </p:txBody>
      </p:sp>
      <p:sp>
        <p:nvSpPr>
          <p:cNvPr id="2" name="Slide Number Placeholder 1"/>
          <p:cNvSpPr>
            <a:spLocks noGrp="1"/>
          </p:cNvSpPr>
          <p:nvPr>
            <p:ph type="sldNum" sz="quarter" idx="10"/>
          </p:nvPr>
        </p:nvSpPr>
        <p:spPr/>
        <p:txBody>
          <a:bodyPr/>
          <a:lstStyle/>
          <a:p>
            <a:r>
              <a:rPr lang="en-US" smtClean="0"/>
              <a:t>Slide-</a:t>
            </a:r>
            <a:fld id="{8C0097E4-F27F-4DE0-9358-C5CA108D6023}" type="slidenum">
              <a:rPr lang="en-US" smtClean="0"/>
              <a:pPr/>
              <a:t>21</a:t>
            </a:fld>
            <a:endParaRPr lang="en-US" dirty="0"/>
          </a:p>
        </p:txBody>
      </p:sp>
    </p:spTree>
    <p:extLst>
      <p:ext uri="{BB962C8B-B14F-4D97-AF65-F5344CB8AC3E}">
        <p14:creationId xmlns:p14="http://schemas.microsoft.com/office/powerpoint/2010/main" val="39544845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9"/>
          <p:cNvSpPr>
            <a:spLocks noChangeArrowheads="1"/>
          </p:cNvSpPr>
          <p:nvPr/>
        </p:nvSpPr>
        <p:spPr bwMode="auto">
          <a:xfrm>
            <a:off x="152400" y="457200"/>
            <a:ext cx="8610600" cy="30030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lnSpc>
                <a:spcPct val="93000"/>
              </a:lnSpc>
              <a:spcBef>
                <a:spcPts val="200"/>
              </a:spcBef>
              <a:spcAft>
                <a:spcPts val="200"/>
              </a:spcAft>
            </a:pPr>
            <a:endParaRPr lang="en-US" sz="1700" b="0" dirty="0">
              <a:latin typeface="Verdana" panose="020B0604030504040204" pitchFamily="34" charset="0"/>
              <a:ea typeface="Verdana" panose="020B0604030504040204" pitchFamily="34" charset="0"/>
              <a:cs typeface="Verdana" panose="020B0604030504040204" pitchFamily="34" charset="0"/>
            </a:endParaRPr>
          </a:p>
          <a:p>
            <a:pPr algn="just">
              <a:lnSpc>
                <a:spcPct val="93000"/>
              </a:lnSpc>
              <a:spcBef>
                <a:spcPts val="200"/>
              </a:spcBef>
              <a:spcAft>
                <a:spcPts val="200"/>
              </a:spcAft>
            </a:pPr>
            <a:r>
              <a:rPr lang="en-US" sz="2800" dirty="0">
                <a:solidFill>
                  <a:srgbClr val="FF0000"/>
                </a:solidFill>
                <a:latin typeface="Calibri" panose="020F0502020204030204" pitchFamily="34" charset="0"/>
                <a:ea typeface="Verdana" panose="020B0604030504040204" pitchFamily="34" charset="0"/>
                <a:cs typeface="Calibri" panose="020F0502020204030204" pitchFamily="34" charset="0"/>
              </a:rPr>
              <a:t>Three-factor </a:t>
            </a:r>
            <a:r>
              <a:rPr lang="en-US" sz="2800" dirty="0" smtClean="0">
                <a:solidFill>
                  <a:srgbClr val="FF0000"/>
                </a:solidFill>
                <a:latin typeface="Calibri" panose="020F0502020204030204" pitchFamily="34" charset="0"/>
                <a:ea typeface="Verdana" panose="020B0604030504040204" pitchFamily="34" charset="0"/>
                <a:cs typeface="Calibri" panose="020F0502020204030204" pitchFamily="34" charset="0"/>
              </a:rPr>
              <a:t>Authentication (3FA):</a:t>
            </a:r>
            <a:endParaRPr lang="en-US" sz="2800" dirty="0">
              <a:solidFill>
                <a:srgbClr val="FF0000"/>
              </a:solidFill>
              <a:latin typeface="Calibri" panose="020F0502020204030204" pitchFamily="34" charset="0"/>
              <a:ea typeface="Verdana" panose="020B0604030504040204" pitchFamily="34" charset="0"/>
              <a:cs typeface="Calibri" panose="020F0502020204030204" pitchFamily="34" charset="0"/>
            </a:endParaRPr>
          </a:p>
          <a:p>
            <a:pPr algn="just">
              <a:lnSpc>
                <a:spcPct val="93000"/>
              </a:lnSpc>
              <a:spcBef>
                <a:spcPts val="200"/>
              </a:spcBef>
              <a:spcAft>
                <a:spcPts val="200"/>
              </a:spcAft>
              <a:buFont typeface="Wingdings" panose="05000000000000000000" pitchFamily="2" charset="2"/>
              <a:buChar char="Ø"/>
            </a:pPr>
            <a:r>
              <a:rPr lang="en-US" sz="2400" b="0" dirty="0">
                <a:latin typeface="Calibri" panose="020F0502020204030204" pitchFamily="34" charset="0"/>
                <a:ea typeface="Verdana" panose="020B0604030504040204" pitchFamily="34" charset="0"/>
                <a:cs typeface="Calibri" panose="020F0502020204030204" pitchFamily="34" charset="0"/>
              </a:rPr>
              <a:t>3FA adds another factor for further difficulty in falsifying authentication. Typically a biometric trait measurement is added for the inherence factor. </a:t>
            </a:r>
            <a:endParaRPr lang="en-US" sz="2400" b="0" dirty="0" smtClean="0">
              <a:latin typeface="Calibri" panose="020F0502020204030204" pitchFamily="34" charset="0"/>
              <a:ea typeface="Verdana" panose="020B0604030504040204" pitchFamily="34" charset="0"/>
              <a:cs typeface="Calibri" panose="020F0502020204030204" pitchFamily="34" charset="0"/>
            </a:endParaRPr>
          </a:p>
          <a:p>
            <a:pPr marL="1549400" lvl="1" indent="-342900" algn="just">
              <a:lnSpc>
                <a:spcPct val="90000"/>
              </a:lnSpc>
              <a:spcBef>
                <a:spcPts val="0"/>
              </a:spcBef>
              <a:spcAft>
                <a:spcPts val="0"/>
              </a:spcAft>
              <a:buClr>
                <a:srgbClr val="FF0000"/>
              </a:buClr>
              <a:buSzPct val="100000"/>
              <a:buFont typeface="Wingdings" pitchFamily="2" charset="2"/>
              <a:buChar char="q"/>
              <a:tabLst>
                <a:tab pos="914400" algn="l"/>
              </a:tabLst>
              <a:defRPr/>
            </a:pPr>
            <a:r>
              <a:rPr lang="en-US" sz="2000" b="0" dirty="0">
                <a:latin typeface="Calibri" panose="020F0502020204030204" pitchFamily="34" charset="0"/>
                <a:cs typeface="Calibri" panose="020F0502020204030204" pitchFamily="34" charset="0"/>
              </a:rPr>
              <a:t>Some security procedures now require three-factor authentication, which involves possession of a physical token and a password, used in conjunction with biometric data, such as finger scanning or a voiceprint</a:t>
            </a:r>
            <a:r>
              <a:rPr lang="en-US" sz="2000" b="0" dirty="0" smtClean="0">
                <a:latin typeface="Calibri" panose="020F0502020204030204" pitchFamily="34" charset="0"/>
                <a:cs typeface="Calibri" panose="020F0502020204030204" pitchFamily="34" charset="0"/>
              </a:rPr>
              <a:t>.</a:t>
            </a:r>
            <a:endParaRPr lang="en-US" sz="2000" b="0" dirty="0">
              <a:latin typeface="Calibri" panose="020F0502020204030204" pitchFamily="34" charset="0"/>
              <a:cs typeface="Calibri" panose="020F0502020204030204" pitchFamily="34" charset="0"/>
            </a:endParaRPr>
          </a:p>
        </p:txBody>
      </p:sp>
      <p:sp>
        <p:nvSpPr>
          <p:cNvPr id="20484" name="Rectangle 11"/>
          <p:cNvSpPr>
            <a:spLocks noChangeArrowheads="1"/>
          </p:cNvSpPr>
          <p:nvPr/>
        </p:nvSpPr>
        <p:spPr bwMode="auto">
          <a:xfrm>
            <a:off x="0" y="0"/>
            <a:ext cx="9144000" cy="584775"/>
          </a:xfrm>
          <a:prstGeom prst="rect">
            <a:avLst/>
          </a:prstGeom>
          <a:solidFill>
            <a:srgbClr val="00CC00"/>
          </a:solidFill>
          <a:ln>
            <a:noFill/>
          </a:ln>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0" lvl="1" indent="0"/>
            <a:r>
              <a:rPr lang="en-US" altLang="en-US" dirty="0">
                <a:solidFill>
                  <a:schemeClr val="bg1"/>
                </a:solidFill>
              </a:rPr>
              <a:t>Types of Authentication based on Factors</a:t>
            </a:r>
          </a:p>
        </p:txBody>
      </p:sp>
      <p:sp>
        <p:nvSpPr>
          <p:cNvPr id="2" name="Slide Number Placeholder 1"/>
          <p:cNvSpPr>
            <a:spLocks noGrp="1"/>
          </p:cNvSpPr>
          <p:nvPr>
            <p:ph type="sldNum" sz="quarter" idx="10"/>
          </p:nvPr>
        </p:nvSpPr>
        <p:spPr/>
        <p:txBody>
          <a:bodyPr/>
          <a:lstStyle/>
          <a:p>
            <a:r>
              <a:rPr lang="en-US" smtClean="0"/>
              <a:t>Slide-</a:t>
            </a:r>
            <a:fld id="{8C0097E4-F27F-4DE0-9358-C5CA108D6023}" type="slidenum">
              <a:rPr lang="en-US" smtClean="0"/>
              <a:pPr/>
              <a:t>22</a:t>
            </a:fld>
            <a:endParaRPr lang="en-US" dirty="0"/>
          </a:p>
        </p:txBody>
      </p:sp>
    </p:spTree>
    <p:extLst>
      <p:ext uri="{BB962C8B-B14F-4D97-AF65-F5344CB8AC3E}">
        <p14:creationId xmlns:p14="http://schemas.microsoft.com/office/powerpoint/2010/main" val="26074727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9"/>
          <p:cNvSpPr>
            <a:spLocks noChangeArrowheads="1"/>
          </p:cNvSpPr>
          <p:nvPr/>
        </p:nvSpPr>
        <p:spPr bwMode="auto">
          <a:xfrm>
            <a:off x="228600" y="609600"/>
            <a:ext cx="8382000" cy="58785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b="1">
                <a:solidFill>
                  <a:schemeClr val="tx1"/>
                </a:solidFill>
                <a:latin typeface="Arial" panose="020B0604020202020204" pitchFamily="34" charset="0"/>
              </a:defRPr>
            </a:lvl1pPr>
            <a:lvl2pPr marL="1200150" indent="-45720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buFont typeface="Wingdings" panose="05000000000000000000" pitchFamily="2" charset="2"/>
              <a:buChar char="Ø"/>
            </a:pPr>
            <a:r>
              <a:rPr lang="en-US" sz="2000" b="0">
                <a:latin typeface="Verdana" panose="020B0604030504040204" pitchFamily="34" charset="0"/>
                <a:ea typeface="Verdana" panose="020B0604030504040204" pitchFamily="34" charset="0"/>
                <a:cs typeface="Verdana" panose="020B0604030504040204" pitchFamily="34" charset="0"/>
              </a:rPr>
              <a:t>The simplest and oldest method of entity authentication is the password-based authentication, where the password is something that the claimant knows. </a:t>
            </a:r>
          </a:p>
          <a:p>
            <a:pPr algn="just">
              <a:spcBef>
                <a:spcPts val="600"/>
              </a:spcBef>
              <a:spcAft>
                <a:spcPts val="600"/>
              </a:spcAft>
              <a:buFont typeface="Wingdings" panose="05000000000000000000" pitchFamily="2" charset="2"/>
              <a:buChar char="Ø"/>
            </a:pPr>
            <a:r>
              <a:rPr lang="en-US" sz="2000" b="0">
                <a:latin typeface="Verdana" panose="020B0604030504040204" pitchFamily="34" charset="0"/>
                <a:ea typeface="Verdana" panose="020B0604030504040204" pitchFamily="34" charset="0"/>
                <a:cs typeface="Verdana" panose="020B0604030504040204" pitchFamily="34" charset="0"/>
              </a:rPr>
              <a:t>A password is used when a user needs to access a system to use the system’s resources (login).</a:t>
            </a:r>
          </a:p>
          <a:p>
            <a:pPr lvl="1" algn="just">
              <a:spcBef>
                <a:spcPts val="600"/>
              </a:spcBef>
              <a:spcAft>
                <a:spcPts val="600"/>
              </a:spcAft>
              <a:buFont typeface="Wingdings" panose="05000000000000000000" pitchFamily="2" charset="2"/>
              <a:buChar char="v"/>
            </a:pPr>
            <a:r>
              <a:rPr lang="en-US" sz="1800" b="0">
                <a:latin typeface="Verdana" panose="020B0604030504040204" pitchFamily="34" charset="0"/>
                <a:ea typeface="Verdana" panose="020B0604030504040204" pitchFamily="34" charset="0"/>
                <a:cs typeface="Verdana" panose="020B0604030504040204" pitchFamily="34" charset="0"/>
              </a:rPr>
              <a:t>User has a secret password</a:t>
            </a:r>
          </a:p>
          <a:p>
            <a:pPr lvl="1" algn="just">
              <a:spcBef>
                <a:spcPts val="600"/>
              </a:spcBef>
              <a:spcAft>
                <a:spcPts val="600"/>
              </a:spcAft>
              <a:buFont typeface="Wingdings" panose="05000000000000000000" pitchFamily="2" charset="2"/>
              <a:buChar char="v"/>
            </a:pPr>
            <a:r>
              <a:rPr lang="en-US" sz="1800" b="0">
                <a:latin typeface="Verdana" panose="020B0604030504040204" pitchFamily="34" charset="0"/>
                <a:ea typeface="Verdana" panose="020B0604030504040204" pitchFamily="34" charset="0"/>
                <a:cs typeface="Verdana" panose="020B0604030504040204" pitchFamily="34" charset="0"/>
              </a:rPr>
              <a:t>System checks password to authenticate user</a:t>
            </a:r>
          </a:p>
          <a:p>
            <a:pPr algn="just">
              <a:spcBef>
                <a:spcPts val="600"/>
              </a:spcBef>
              <a:spcAft>
                <a:spcPts val="600"/>
              </a:spcAft>
              <a:buFont typeface="Wingdings" panose="05000000000000000000" pitchFamily="2" charset="2"/>
              <a:buChar char="Ø"/>
            </a:pPr>
            <a:r>
              <a:rPr lang="en-US" sz="2000" b="0">
                <a:latin typeface="Verdana" panose="020B0604030504040204" pitchFamily="34" charset="0"/>
                <a:ea typeface="Verdana" panose="020B0604030504040204" pitchFamily="34" charset="0"/>
                <a:cs typeface="Verdana" panose="020B0604030504040204" pitchFamily="34" charset="0"/>
              </a:rPr>
              <a:t>Each user of the system has a </a:t>
            </a:r>
            <a:r>
              <a:rPr lang="en-US" sz="2000" b="0">
                <a:solidFill>
                  <a:srgbClr val="0000FF"/>
                </a:solidFill>
                <a:latin typeface="Verdana" panose="020B0604030504040204" pitchFamily="34" charset="0"/>
                <a:ea typeface="Verdana" panose="020B0604030504040204" pitchFamily="34" charset="0"/>
                <a:cs typeface="Verdana" panose="020B0604030504040204" pitchFamily="34" charset="0"/>
              </a:rPr>
              <a:t>user identification </a:t>
            </a:r>
            <a:r>
              <a:rPr lang="en-US" sz="2000" b="0">
                <a:latin typeface="Verdana" panose="020B0604030504040204" pitchFamily="34" charset="0"/>
                <a:ea typeface="Verdana" panose="020B0604030504040204" pitchFamily="34" charset="0"/>
                <a:cs typeface="Verdana" panose="020B0604030504040204" pitchFamily="34" charset="0"/>
              </a:rPr>
              <a:t>that </a:t>
            </a:r>
            <a:r>
              <a:rPr lang="en-US" sz="2000" b="0">
                <a:solidFill>
                  <a:srgbClr val="0000FF"/>
                </a:solidFill>
                <a:latin typeface="Verdana" panose="020B0604030504040204" pitchFamily="34" charset="0"/>
                <a:ea typeface="Verdana" panose="020B0604030504040204" pitchFamily="34" charset="0"/>
                <a:cs typeface="Verdana" panose="020B0604030504040204" pitchFamily="34" charset="0"/>
              </a:rPr>
              <a:t>is public</a:t>
            </a:r>
            <a:r>
              <a:rPr lang="en-US" sz="2000" b="0">
                <a:latin typeface="Verdana" panose="020B0604030504040204" pitchFamily="34" charset="0"/>
                <a:ea typeface="Verdana" panose="020B0604030504040204" pitchFamily="34" charset="0"/>
                <a:cs typeface="Verdana" panose="020B0604030504040204" pitchFamily="34" charset="0"/>
              </a:rPr>
              <a:t>, and a </a:t>
            </a:r>
            <a:r>
              <a:rPr lang="en-US" sz="2000" b="0">
                <a:solidFill>
                  <a:srgbClr val="0000FF"/>
                </a:solidFill>
                <a:latin typeface="Verdana" panose="020B0604030504040204" pitchFamily="34" charset="0"/>
                <a:ea typeface="Verdana" panose="020B0604030504040204" pitchFamily="34" charset="0"/>
                <a:cs typeface="Verdana" panose="020B0604030504040204" pitchFamily="34" charset="0"/>
              </a:rPr>
              <a:t>password</a:t>
            </a:r>
            <a:r>
              <a:rPr lang="en-US" sz="2000" b="0">
                <a:latin typeface="Verdana" panose="020B0604030504040204" pitchFamily="34" charset="0"/>
                <a:ea typeface="Verdana" panose="020B0604030504040204" pitchFamily="34" charset="0"/>
                <a:cs typeface="Verdana" panose="020B0604030504040204" pitchFamily="34" charset="0"/>
              </a:rPr>
              <a:t> that </a:t>
            </a:r>
            <a:r>
              <a:rPr lang="en-US" sz="2000" b="0">
                <a:solidFill>
                  <a:srgbClr val="0000FF"/>
                </a:solidFill>
                <a:latin typeface="Verdana" panose="020B0604030504040204" pitchFamily="34" charset="0"/>
                <a:ea typeface="Verdana" panose="020B0604030504040204" pitchFamily="34" charset="0"/>
                <a:cs typeface="Verdana" panose="020B0604030504040204" pitchFamily="34" charset="0"/>
              </a:rPr>
              <a:t>is private</a:t>
            </a:r>
            <a:r>
              <a:rPr lang="en-US" sz="2000" b="0">
                <a:latin typeface="Verdana" panose="020B0604030504040204" pitchFamily="34" charset="0"/>
                <a:ea typeface="Verdana" panose="020B0604030504040204" pitchFamily="34" charset="0"/>
                <a:cs typeface="Verdana" panose="020B0604030504040204" pitchFamily="34" charset="0"/>
              </a:rPr>
              <a:t>.</a:t>
            </a:r>
          </a:p>
          <a:p>
            <a:pPr algn="just">
              <a:spcBef>
                <a:spcPts val="600"/>
              </a:spcBef>
              <a:spcAft>
                <a:spcPts val="600"/>
              </a:spcAft>
              <a:buFont typeface="Wingdings" panose="05000000000000000000" pitchFamily="2" charset="2"/>
              <a:buChar char="Ø"/>
            </a:pPr>
            <a:r>
              <a:rPr lang="en-US" sz="2000">
                <a:latin typeface="Verdana" panose="020B0604030504040204" pitchFamily="34" charset="0"/>
                <a:ea typeface="Verdana" panose="020B0604030504040204" pitchFamily="34" charset="0"/>
                <a:cs typeface="Verdana" panose="020B0604030504040204" pitchFamily="34" charset="0"/>
              </a:rPr>
              <a:t>Issues: </a:t>
            </a:r>
          </a:p>
          <a:p>
            <a:pPr lvl="1" algn="just">
              <a:spcBef>
                <a:spcPts val="600"/>
              </a:spcBef>
              <a:spcAft>
                <a:spcPts val="600"/>
              </a:spcAft>
              <a:buFont typeface="Wingdings" panose="05000000000000000000" pitchFamily="2" charset="2"/>
              <a:buChar char="v"/>
            </a:pPr>
            <a:r>
              <a:rPr lang="en-US" sz="1800" b="0">
                <a:latin typeface="Verdana" panose="020B0604030504040204" pitchFamily="34" charset="0"/>
                <a:ea typeface="Verdana" panose="020B0604030504040204" pitchFamily="34" charset="0"/>
                <a:cs typeface="Verdana" panose="020B0604030504040204" pitchFamily="34" charset="0"/>
              </a:rPr>
              <a:t>How is password stored?</a:t>
            </a:r>
          </a:p>
          <a:p>
            <a:pPr lvl="1" algn="just">
              <a:spcBef>
                <a:spcPts val="600"/>
              </a:spcBef>
              <a:spcAft>
                <a:spcPts val="600"/>
              </a:spcAft>
              <a:buFont typeface="Wingdings" panose="05000000000000000000" pitchFamily="2" charset="2"/>
              <a:buChar char="v"/>
            </a:pPr>
            <a:r>
              <a:rPr lang="en-US" sz="1800" b="0">
                <a:latin typeface="Verdana" panose="020B0604030504040204" pitchFamily="34" charset="0"/>
                <a:ea typeface="Verdana" panose="020B0604030504040204" pitchFamily="34" charset="0"/>
                <a:cs typeface="Verdana" panose="020B0604030504040204" pitchFamily="34" charset="0"/>
              </a:rPr>
              <a:t>How does system check password?</a:t>
            </a:r>
          </a:p>
          <a:p>
            <a:pPr lvl="1" algn="just">
              <a:spcBef>
                <a:spcPts val="600"/>
              </a:spcBef>
              <a:spcAft>
                <a:spcPts val="600"/>
              </a:spcAft>
              <a:buFont typeface="Wingdings" panose="05000000000000000000" pitchFamily="2" charset="2"/>
              <a:buChar char="v"/>
            </a:pPr>
            <a:r>
              <a:rPr lang="en-US" sz="1800" b="0">
                <a:latin typeface="Verdana" panose="020B0604030504040204" pitchFamily="34" charset="0"/>
                <a:ea typeface="Verdana" panose="020B0604030504040204" pitchFamily="34" charset="0"/>
                <a:cs typeface="Verdana" panose="020B0604030504040204" pitchFamily="34" charset="0"/>
              </a:rPr>
              <a:t>How easy is it to guess a password?</a:t>
            </a:r>
          </a:p>
          <a:p>
            <a:pPr lvl="1" algn="just">
              <a:spcBef>
                <a:spcPts val="600"/>
              </a:spcBef>
              <a:spcAft>
                <a:spcPts val="600"/>
              </a:spcAft>
              <a:buFont typeface="Wingdings" panose="05000000000000000000" pitchFamily="2" charset="2"/>
              <a:buChar char="v"/>
            </a:pPr>
            <a:r>
              <a:rPr lang="en-US" sz="1800" b="0">
                <a:latin typeface="Verdana" panose="020B0604030504040204" pitchFamily="34" charset="0"/>
                <a:ea typeface="Verdana" panose="020B0604030504040204" pitchFamily="34" charset="0"/>
                <a:cs typeface="Verdana" panose="020B0604030504040204" pitchFamily="34" charset="0"/>
              </a:rPr>
              <a:t>Difficult to keep password file secret, so best if it is hard to guess password even if you have the password file.</a:t>
            </a:r>
            <a:endParaRPr lang="en-US" sz="2000" b="0">
              <a:latin typeface="Verdana" panose="020B0604030504040204" pitchFamily="34" charset="0"/>
              <a:ea typeface="Verdana" panose="020B0604030504040204" pitchFamily="34" charset="0"/>
              <a:cs typeface="Verdana" panose="020B0604030504040204" pitchFamily="34" charset="0"/>
            </a:endParaRPr>
          </a:p>
        </p:txBody>
      </p:sp>
      <p:sp>
        <p:nvSpPr>
          <p:cNvPr id="21508"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latin typeface="Verdana" panose="020B0604030504040204" pitchFamily="34" charset="0"/>
                <a:ea typeface="Verdana" panose="020B0604030504040204" pitchFamily="34" charset="0"/>
                <a:cs typeface="Verdana" panose="020B0604030504040204" pitchFamily="34" charset="0"/>
              </a:rPr>
              <a:t>Verification by Something Known: Passwords</a:t>
            </a:r>
          </a:p>
        </p:txBody>
      </p:sp>
      <p:sp>
        <p:nvSpPr>
          <p:cNvPr id="2" name="Slide Number Placeholder 1"/>
          <p:cNvSpPr>
            <a:spLocks noGrp="1"/>
          </p:cNvSpPr>
          <p:nvPr>
            <p:ph type="sldNum" sz="quarter" idx="10"/>
          </p:nvPr>
        </p:nvSpPr>
        <p:spPr/>
        <p:txBody>
          <a:bodyPr/>
          <a:lstStyle/>
          <a:p>
            <a:r>
              <a:rPr lang="en-US" smtClean="0"/>
              <a:t>Slide-</a:t>
            </a:r>
            <a:fld id="{8C0097E4-F27F-4DE0-9358-C5CA108D6023}"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1"/>
          <p:cNvSpPr>
            <a:spLocks noChangeArrowheads="1"/>
          </p:cNvSpPr>
          <p:nvPr/>
        </p:nvSpPr>
        <p:spPr bwMode="auto">
          <a:xfrm>
            <a:off x="0" y="0"/>
            <a:ext cx="9144000" cy="584775"/>
          </a:xfrm>
          <a:prstGeom prst="rect">
            <a:avLst/>
          </a:prstGeom>
          <a:solidFill>
            <a:srgbClr val="00CC00"/>
          </a:solidFill>
          <a:ln>
            <a:noFill/>
          </a:ln>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0" lvl="1" indent="0"/>
            <a:r>
              <a:rPr lang="en-US" altLang="en-US" dirty="0">
                <a:solidFill>
                  <a:schemeClr val="bg1"/>
                </a:solidFill>
              </a:rPr>
              <a:t>Verification by Something Known: Passwords</a:t>
            </a:r>
          </a:p>
        </p:txBody>
      </p:sp>
      <p:sp>
        <p:nvSpPr>
          <p:cNvPr id="22532" name="Rectangle 11"/>
          <p:cNvSpPr>
            <a:spLocks noChangeArrowheads="1"/>
          </p:cNvSpPr>
          <p:nvPr/>
        </p:nvSpPr>
        <p:spPr bwMode="auto">
          <a:xfrm>
            <a:off x="228600" y="685800"/>
            <a:ext cx="8686800" cy="8620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pP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Kinds of Password Authentication:</a:t>
            </a:r>
          </a:p>
          <a:p>
            <a:pPr algn="just">
              <a:spcBef>
                <a:spcPts val="600"/>
              </a:spcBef>
              <a:spcAft>
                <a:spcPts val="600"/>
              </a:spcAft>
              <a:buFont typeface="Wingdings" panose="05000000000000000000" pitchFamily="2" charset="2"/>
              <a:buChar char="Ø"/>
            </a:pPr>
            <a:r>
              <a:rPr lang="en-US" sz="2000" b="0" dirty="0">
                <a:latin typeface="Verdana" panose="020B0604030504040204" pitchFamily="34" charset="0"/>
                <a:ea typeface="Verdana" panose="020B0604030504040204" pitchFamily="34" charset="0"/>
                <a:cs typeface="Verdana" panose="020B0604030504040204" pitchFamily="34" charset="0"/>
              </a:rPr>
              <a:t>Password authentication can be divided into two schemes:</a:t>
            </a:r>
          </a:p>
        </p:txBody>
      </p:sp>
      <p:sp>
        <p:nvSpPr>
          <p:cNvPr id="22533" name="Rectangle 6"/>
          <p:cNvSpPr>
            <a:spLocks noChangeArrowheads="1"/>
          </p:cNvSpPr>
          <p:nvPr/>
        </p:nvSpPr>
        <p:spPr bwMode="auto">
          <a:xfrm>
            <a:off x="685800" y="1676400"/>
            <a:ext cx="80772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buFont typeface="Wingdings" panose="05000000000000000000" pitchFamily="2" charset="2"/>
              <a:buChar char="q"/>
            </a:pPr>
            <a:r>
              <a:rPr lang="en-US" sz="1800" dirty="0">
                <a:latin typeface="Verdana" panose="020B0604030504040204" pitchFamily="34" charset="0"/>
                <a:ea typeface="Verdana" panose="020B0604030504040204" pitchFamily="34" charset="0"/>
                <a:cs typeface="Verdana" panose="020B0604030504040204" pitchFamily="34" charset="0"/>
              </a:rPr>
              <a:t>1st Scheme: </a:t>
            </a:r>
            <a:r>
              <a:rPr lang="en-US" sz="1800" dirty="0">
                <a:ln>
                  <a:solidFill>
                    <a:srgbClr val="FFC000"/>
                  </a:solidFill>
                </a:ln>
                <a:solidFill>
                  <a:srgbClr val="FF0000"/>
                </a:solidFill>
                <a:latin typeface="Verdana" panose="020B0604030504040204" pitchFamily="34" charset="0"/>
                <a:ea typeface="Verdana" panose="020B0604030504040204" pitchFamily="34" charset="0"/>
                <a:cs typeface="Verdana" panose="020B0604030504040204" pitchFamily="34" charset="0"/>
              </a:rPr>
              <a:t>Fixed Password</a:t>
            </a:r>
          </a:p>
          <a:p>
            <a:pPr algn="just">
              <a:spcBef>
                <a:spcPts val="600"/>
              </a:spcBef>
              <a:spcAft>
                <a:spcPts val="600"/>
              </a:spcAft>
              <a:buFont typeface="Wingdings" panose="05000000000000000000" pitchFamily="2" charset="2"/>
              <a:buChar char="q"/>
            </a:pPr>
            <a:endParaRPr lang="en-US" sz="1800" b="0" dirty="0">
              <a:latin typeface="Verdana" panose="020B0604030504040204" pitchFamily="34" charset="0"/>
              <a:ea typeface="Verdana" panose="020B0604030504040204" pitchFamily="34" charset="0"/>
              <a:cs typeface="Verdana" panose="020B0604030504040204" pitchFamily="34" charset="0"/>
            </a:endParaRPr>
          </a:p>
          <a:p>
            <a:pPr algn="just">
              <a:spcBef>
                <a:spcPts val="600"/>
              </a:spcBef>
              <a:spcAft>
                <a:spcPts val="600"/>
              </a:spcAft>
            </a:pPr>
            <a:endParaRPr lang="en-US" sz="500" b="0" dirty="0">
              <a:latin typeface="Verdana" panose="020B0604030504040204" pitchFamily="34" charset="0"/>
              <a:ea typeface="Verdana" panose="020B0604030504040204" pitchFamily="34" charset="0"/>
              <a:cs typeface="Verdana" panose="020B0604030504040204" pitchFamily="34" charset="0"/>
            </a:endParaRPr>
          </a:p>
          <a:p>
            <a:pPr algn="just">
              <a:spcBef>
                <a:spcPts val="600"/>
              </a:spcBef>
              <a:spcAft>
                <a:spcPts val="600"/>
              </a:spcAft>
              <a:buFont typeface="Wingdings" panose="05000000000000000000" pitchFamily="2" charset="2"/>
              <a:buChar char="q"/>
            </a:pPr>
            <a:r>
              <a:rPr lang="en-US" sz="1800" dirty="0">
                <a:latin typeface="Verdana" panose="020B0604030504040204" pitchFamily="34" charset="0"/>
                <a:ea typeface="Verdana" panose="020B0604030504040204" pitchFamily="34" charset="0"/>
                <a:cs typeface="Verdana" panose="020B0604030504040204" pitchFamily="34" charset="0"/>
              </a:rPr>
              <a:t>2nd Scheme: </a:t>
            </a:r>
            <a:r>
              <a:rPr lang="en-US" sz="1800" dirty="0">
                <a:ln>
                  <a:solidFill>
                    <a:srgbClr val="FF0000"/>
                  </a:solidFill>
                </a:ln>
                <a:solidFill>
                  <a:srgbClr val="0000FF"/>
                </a:solidFill>
                <a:latin typeface="Verdana" panose="020B0604030504040204" pitchFamily="34" charset="0"/>
                <a:ea typeface="Verdana" panose="020B0604030504040204" pitchFamily="34" charset="0"/>
                <a:cs typeface="Verdana" panose="020B0604030504040204" pitchFamily="34" charset="0"/>
              </a:rPr>
              <a:t>One-time Password</a:t>
            </a:r>
            <a:endParaRPr lang="en-US" sz="1400" dirty="0">
              <a:ln>
                <a:solidFill>
                  <a:srgbClr val="FF0000"/>
                </a:solidFill>
              </a:ln>
              <a:solidFill>
                <a:srgbClr val="0000FF"/>
              </a:solidFill>
              <a:latin typeface="Verdana" panose="020B0604030504040204" pitchFamily="34" charset="0"/>
              <a:ea typeface="Verdana" panose="020B0604030504040204" pitchFamily="34" charset="0"/>
              <a:cs typeface="Verdana" panose="020B0604030504040204" pitchFamily="34" charset="0"/>
            </a:endParaRPr>
          </a:p>
        </p:txBody>
      </p:sp>
      <p:sp>
        <p:nvSpPr>
          <p:cNvPr id="22534" name="Rectangle 11"/>
          <p:cNvSpPr>
            <a:spLocks noChangeArrowheads="1"/>
          </p:cNvSpPr>
          <p:nvPr/>
        </p:nvSpPr>
        <p:spPr bwMode="auto">
          <a:xfrm>
            <a:off x="1295401" y="3124200"/>
            <a:ext cx="7467600" cy="34470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lnSpc>
                <a:spcPct val="90000"/>
              </a:lnSpc>
              <a:spcBef>
                <a:spcPts val="600"/>
              </a:spcBef>
              <a:spcAft>
                <a:spcPts val="600"/>
              </a:spcAft>
              <a:buFont typeface="Wingdings" panose="05000000000000000000" pitchFamily="2" charset="2"/>
              <a:buChar char="v"/>
            </a:pPr>
            <a:r>
              <a:rPr lang="en-US" sz="2000" b="0" dirty="0">
                <a:latin typeface="Verdana" panose="020B0604030504040204" pitchFamily="34" charset="0"/>
                <a:ea typeface="Verdana" panose="020B0604030504040204" pitchFamily="34" charset="0"/>
                <a:cs typeface="Verdana" panose="020B0604030504040204" pitchFamily="34" charset="0"/>
              </a:rPr>
              <a:t>One form of attack on networked computing systems is eavesdropping on network connections to obtain authentication information such as the login IDs and passwords of legitimate users.</a:t>
            </a:r>
          </a:p>
          <a:p>
            <a:pPr algn="just">
              <a:lnSpc>
                <a:spcPct val="90000"/>
              </a:lnSpc>
              <a:spcBef>
                <a:spcPts val="600"/>
              </a:spcBef>
              <a:spcAft>
                <a:spcPts val="600"/>
              </a:spcAft>
              <a:buFont typeface="Wingdings" panose="05000000000000000000" pitchFamily="2" charset="2"/>
              <a:buChar char="v"/>
            </a:pPr>
            <a:r>
              <a:rPr lang="en-US" sz="2000" b="0" dirty="0">
                <a:latin typeface="Verdana" panose="020B0604030504040204" pitchFamily="34" charset="0"/>
                <a:ea typeface="Verdana" panose="020B0604030504040204" pitchFamily="34" charset="0"/>
                <a:cs typeface="Verdana" panose="020B0604030504040204" pitchFamily="34" charset="0"/>
              </a:rPr>
              <a:t>Once this information is captured, it can be used at a later time to gain access to the system. One-time password systems are designed to counter this type of attack, called a "</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replay attack</a:t>
            </a:r>
            <a:r>
              <a:rPr lang="en-US" sz="2000" b="0" dirty="0">
                <a:latin typeface="Verdana" panose="020B0604030504040204" pitchFamily="34" charset="0"/>
                <a:ea typeface="Verdana" panose="020B0604030504040204" pitchFamily="34" charset="0"/>
                <a:cs typeface="Verdana" panose="020B0604030504040204" pitchFamily="34" charset="0"/>
              </a:rPr>
              <a:t>". </a:t>
            </a:r>
          </a:p>
          <a:p>
            <a:pPr algn="just">
              <a:lnSpc>
                <a:spcPct val="90000"/>
              </a:lnSpc>
              <a:spcBef>
                <a:spcPts val="600"/>
              </a:spcBef>
              <a:spcAft>
                <a:spcPts val="600"/>
              </a:spcAft>
              <a:buFont typeface="Wingdings" panose="05000000000000000000" pitchFamily="2" charset="2"/>
              <a:buChar char="v"/>
            </a:pPr>
            <a:r>
              <a:rPr lang="en-US" sz="2000" b="0" dirty="0">
                <a:latin typeface="Verdana" panose="020B0604030504040204" pitchFamily="34" charset="0"/>
                <a:ea typeface="Verdana" panose="020B0604030504040204" pitchFamily="34" charset="0"/>
                <a:cs typeface="Verdana" panose="020B0604030504040204" pitchFamily="34" charset="0"/>
              </a:rPr>
              <a:t>The authentication system uses a secret pass-phrase to generate a sequence of one-time (single use) passwords.</a:t>
            </a:r>
          </a:p>
        </p:txBody>
      </p:sp>
      <p:sp>
        <p:nvSpPr>
          <p:cNvPr id="22535" name="Rectangle 11"/>
          <p:cNvSpPr>
            <a:spLocks noChangeArrowheads="1"/>
          </p:cNvSpPr>
          <p:nvPr/>
        </p:nvSpPr>
        <p:spPr bwMode="auto">
          <a:xfrm>
            <a:off x="1295400" y="2057400"/>
            <a:ext cx="7432675" cy="6463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lnSpc>
                <a:spcPct val="90000"/>
              </a:lnSpc>
              <a:spcBef>
                <a:spcPts val="600"/>
              </a:spcBef>
              <a:spcAft>
                <a:spcPts val="600"/>
              </a:spcAft>
              <a:buFont typeface="Wingdings" panose="05000000000000000000" pitchFamily="2" charset="2"/>
              <a:buChar char="v"/>
            </a:pPr>
            <a:r>
              <a:rPr lang="en-US" sz="2000" b="0" dirty="0">
                <a:latin typeface="Verdana" panose="020B0604030504040204" pitchFamily="34" charset="0"/>
                <a:ea typeface="Verdana" panose="020B0604030504040204" pitchFamily="34" charset="0"/>
                <a:cs typeface="Verdana" panose="020B0604030504040204" pitchFamily="34" charset="0"/>
              </a:rPr>
              <a:t>This password is fixed and used always for every communication.</a:t>
            </a:r>
          </a:p>
        </p:txBody>
      </p:sp>
      <p:sp>
        <p:nvSpPr>
          <p:cNvPr id="2" name="Slide Number Placeholder 1"/>
          <p:cNvSpPr>
            <a:spLocks noGrp="1"/>
          </p:cNvSpPr>
          <p:nvPr>
            <p:ph type="sldNum" sz="quarter" idx="10"/>
          </p:nvPr>
        </p:nvSpPr>
        <p:spPr/>
        <p:txBody>
          <a:bodyPr/>
          <a:lstStyle/>
          <a:p>
            <a:r>
              <a:rPr lang="en-US" smtClean="0"/>
              <a:t>Slide-</a:t>
            </a:r>
            <a:fld id="{8C0097E4-F27F-4DE0-9358-C5CA108D6023}" type="slidenum">
              <a:rPr lang="en-US" smtClean="0"/>
              <a:pPr/>
              <a:t>24</a:t>
            </a:fld>
            <a:endParaRPr lang="en-US" dirty="0"/>
          </a:p>
        </p:txBody>
      </p:sp>
    </p:spTree>
    <p:extLst>
      <p:ext uri="{BB962C8B-B14F-4D97-AF65-F5344CB8AC3E}">
        <p14:creationId xmlns:p14="http://schemas.microsoft.com/office/powerpoint/2010/main" val="21425455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9"/>
          <p:cNvSpPr>
            <a:spLocks noChangeArrowheads="1"/>
          </p:cNvSpPr>
          <p:nvPr/>
        </p:nvSpPr>
        <p:spPr bwMode="auto">
          <a:xfrm>
            <a:off x="152400" y="914400"/>
            <a:ext cx="8686800" cy="2678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973138" indent="-176213">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buFont typeface="Wingdings" panose="05000000000000000000" pitchFamily="2" charset="2"/>
              <a:buChar char="Ø"/>
            </a:pPr>
            <a:r>
              <a:rPr lang="en-US" sz="1800" b="0">
                <a:latin typeface="Verdana" panose="020B0604030504040204" pitchFamily="34" charset="0"/>
                <a:ea typeface="Verdana" panose="020B0604030504040204" pitchFamily="34" charset="0"/>
                <a:cs typeface="Verdana" panose="020B0604030504040204" pitchFamily="34" charset="0"/>
              </a:rPr>
              <a:t>A fixed password is a password that is used over and over again for every access.</a:t>
            </a:r>
          </a:p>
          <a:p>
            <a:pPr algn="just">
              <a:spcBef>
                <a:spcPts val="600"/>
              </a:spcBef>
              <a:spcAft>
                <a:spcPts val="600"/>
              </a:spcAft>
              <a:buFont typeface="Wingdings" panose="05000000000000000000" pitchFamily="2" charset="2"/>
              <a:buChar char="Ø"/>
            </a:pPr>
            <a:r>
              <a:rPr lang="en-US" sz="1800" b="0">
                <a:latin typeface="Verdana" panose="020B0604030504040204" pitchFamily="34" charset="0"/>
                <a:ea typeface="Verdana" panose="020B0604030504040204" pitchFamily="34" charset="0"/>
                <a:cs typeface="Verdana" panose="020B0604030504040204" pitchFamily="34" charset="0"/>
              </a:rPr>
              <a:t>This scheme has several approaches.</a:t>
            </a:r>
          </a:p>
          <a:p>
            <a:pPr lvl="3">
              <a:spcBef>
                <a:spcPts val="600"/>
              </a:spcBef>
              <a:spcAft>
                <a:spcPts val="600"/>
              </a:spcAft>
              <a:buFont typeface="Wingdings" panose="05000000000000000000" pitchFamily="2" charset="2"/>
              <a:buChar char="§"/>
            </a:pPr>
            <a:r>
              <a:rPr lang="en-US" sz="1600" b="0">
                <a:latin typeface="Verdana" panose="020B0604030504040204" pitchFamily="34" charset="0"/>
                <a:ea typeface="Verdana" panose="020B0604030504040204" pitchFamily="34" charset="0"/>
                <a:cs typeface="Verdana" panose="020B0604030504040204" pitchFamily="34" charset="0"/>
              </a:rPr>
              <a:t>Approach-1: User ID and password file</a:t>
            </a:r>
          </a:p>
          <a:p>
            <a:pPr lvl="3">
              <a:spcBef>
                <a:spcPts val="600"/>
              </a:spcBef>
              <a:spcAft>
                <a:spcPts val="600"/>
              </a:spcAft>
              <a:buFont typeface="Wingdings" panose="05000000000000000000" pitchFamily="2" charset="2"/>
              <a:buChar char="§"/>
            </a:pPr>
            <a:r>
              <a:rPr lang="en-US" sz="1600" b="0">
                <a:latin typeface="Verdana" panose="020B0604030504040204" pitchFamily="34" charset="0"/>
                <a:ea typeface="Verdana" panose="020B0604030504040204" pitchFamily="34" charset="0"/>
                <a:cs typeface="Verdana" panose="020B0604030504040204" pitchFamily="34" charset="0"/>
              </a:rPr>
              <a:t>Approach-2: Hashing the password</a:t>
            </a:r>
          </a:p>
          <a:p>
            <a:pPr lvl="3">
              <a:spcBef>
                <a:spcPts val="600"/>
              </a:spcBef>
              <a:spcAft>
                <a:spcPts val="600"/>
              </a:spcAft>
              <a:buFont typeface="Wingdings" panose="05000000000000000000" pitchFamily="2" charset="2"/>
              <a:buChar char="§"/>
            </a:pPr>
            <a:r>
              <a:rPr lang="en-US" sz="1600" b="0">
                <a:latin typeface="Verdana" panose="020B0604030504040204" pitchFamily="34" charset="0"/>
                <a:ea typeface="Verdana" panose="020B0604030504040204" pitchFamily="34" charset="0"/>
                <a:cs typeface="Verdana" panose="020B0604030504040204" pitchFamily="34" charset="0"/>
              </a:rPr>
              <a:t>Approach-3: Salting the password</a:t>
            </a:r>
          </a:p>
          <a:p>
            <a:pPr lvl="3">
              <a:spcBef>
                <a:spcPts val="600"/>
              </a:spcBef>
              <a:spcAft>
                <a:spcPts val="600"/>
              </a:spcAft>
              <a:buFont typeface="Wingdings" panose="05000000000000000000" pitchFamily="2" charset="2"/>
              <a:buChar char="§"/>
            </a:pPr>
            <a:r>
              <a:rPr lang="en-US" sz="1600" b="0">
                <a:latin typeface="Verdana" panose="020B0604030504040204" pitchFamily="34" charset="0"/>
                <a:ea typeface="Verdana" panose="020B0604030504040204" pitchFamily="34" charset="0"/>
                <a:cs typeface="Verdana" panose="020B0604030504040204" pitchFamily="34" charset="0"/>
              </a:rPr>
              <a:t>Approach-4: Combination of something known and something possessed</a:t>
            </a:r>
            <a:endParaRPr lang="en-US" sz="1800" b="0">
              <a:latin typeface="Verdana" panose="020B0604030504040204" pitchFamily="34" charset="0"/>
              <a:ea typeface="Verdana" panose="020B0604030504040204" pitchFamily="34" charset="0"/>
              <a:cs typeface="Verdana" panose="020B0604030504040204" pitchFamily="34" charset="0"/>
            </a:endParaRPr>
          </a:p>
        </p:txBody>
      </p:sp>
      <p:sp>
        <p:nvSpPr>
          <p:cNvPr id="23556"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latin typeface="Verdana" panose="020B0604030504040204" pitchFamily="34" charset="0"/>
                <a:ea typeface="Verdana" panose="020B0604030504040204" pitchFamily="34" charset="0"/>
                <a:cs typeface="Verdana" panose="020B0604030504040204" pitchFamily="34" charset="0"/>
              </a:rPr>
              <a:t>Verification by Something Known: Passwords</a:t>
            </a:r>
          </a:p>
        </p:txBody>
      </p:sp>
      <p:sp>
        <p:nvSpPr>
          <p:cNvPr id="23557" name="Rectangle 6"/>
          <p:cNvSpPr>
            <a:spLocks noChangeArrowheads="1"/>
          </p:cNvSpPr>
          <p:nvPr/>
        </p:nvSpPr>
        <p:spPr bwMode="auto">
          <a:xfrm>
            <a:off x="152400" y="457200"/>
            <a:ext cx="807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buFont typeface="Wingdings" panose="05000000000000000000" pitchFamily="2" charset="2"/>
              <a:buChar char="q"/>
            </a:pPr>
            <a:r>
              <a:rPr lang="en-US" sz="2000">
                <a:solidFill>
                  <a:srgbClr val="0000FF"/>
                </a:solidFill>
                <a:latin typeface="Verdana" panose="020B0604030504040204" pitchFamily="34" charset="0"/>
                <a:ea typeface="Verdana" panose="020B0604030504040204" pitchFamily="34" charset="0"/>
                <a:cs typeface="Verdana" panose="020B0604030504040204" pitchFamily="34" charset="0"/>
              </a:rPr>
              <a:t>1st Scheme: </a:t>
            </a:r>
            <a:r>
              <a:rPr lang="en-US" sz="2000">
                <a:latin typeface="Verdana" panose="020B0604030504040204" pitchFamily="34" charset="0"/>
                <a:ea typeface="Verdana" panose="020B0604030504040204" pitchFamily="34" charset="0"/>
                <a:cs typeface="Verdana" panose="020B0604030504040204" pitchFamily="34" charset="0"/>
              </a:rPr>
              <a:t>Fixed Password</a:t>
            </a:r>
          </a:p>
        </p:txBody>
      </p:sp>
      <p:sp>
        <p:nvSpPr>
          <p:cNvPr id="23558" name="Rectangle 9"/>
          <p:cNvSpPr>
            <a:spLocks noChangeArrowheads="1"/>
          </p:cNvSpPr>
          <p:nvPr/>
        </p:nvSpPr>
        <p:spPr bwMode="auto">
          <a:xfrm>
            <a:off x="381000" y="4343400"/>
            <a:ext cx="8077200" cy="2432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973138" indent="-176213">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buFont typeface="Wingdings" panose="05000000000000000000" pitchFamily="2" charset="2"/>
              <a:buChar char="Ø"/>
            </a:pPr>
            <a:r>
              <a:rPr lang="en-US" sz="1800" b="0">
                <a:latin typeface="Verdana" panose="020B0604030504040204" pitchFamily="34" charset="0"/>
                <a:ea typeface="Verdana" panose="020B0604030504040204" pitchFamily="34" charset="0"/>
                <a:cs typeface="Verdana" panose="020B0604030504040204" pitchFamily="34" charset="0"/>
              </a:rPr>
              <a:t>A one-time password is a password that is used only once.</a:t>
            </a:r>
          </a:p>
          <a:p>
            <a:pPr algn="just">
              <a:spcBef>
                <a:spcPts val="600"/>
              </a:spcBef>
              <a:spcAft>
                <a:spcPts val="600"/>
              </a:spcAft>
              <a:buFont typeface="Wingdings" panose="05000000000000000000" pitchFamily="2" charset="2"/>
              <a:buChar char="Ø"/>
            </a:pPr>
            <a:r>
              <a:rPr lang="en-US" sz="1800" b="0">
                <a:latin typeface="Verdana" panose="020B0604030504040204" pitchFamily="34" charset="0"/>
                <a:ea typeface="Verdana" panose="020B0604030504040204" pitchFamily="34" charset="0"/>
                <a:cs typeface="Verdana" panose="020B0604030504040204" pitchFamily="34" charset="0"/>
              </a:rPr>
              <a:t>This kind of password makes eavesdropping and salting useless.</a:t>
            </a:r>
          </a:p>
          <a:p>
            <a:pPr algn="just">
              <a:spcBef>
                <a:spcPts val="600"/>
              </a:spcBef>
              <a:spcAft>
                <a:spcPts val="600"/>
              </a:spcAft>
              <a:buFont typeface="Wingdings" panose="05000000000000000000" pitchFamily="2" charset="2"/>
              <a:buChar char="Ø"/>
            </a:pPr>
            <a:r>
              <a:rPr lang="en-US" sz="1800" b="0">
                <a:latin typeface="Verdana" panose="020B0604030504040204" pitchFamily="34" charset="0"/>
                <a:ea typeface="Verdana" panose="020B0604030504040204" pitchFamily="34" charset="0"/>
                <a:cs typeface="Verdana" panose="020B0604030504040204" pitchFamily="34" charset="0"/>
              </a:rPr>
              <a:t>This scheme also has several approaches.</a:t>
            </a:r>
          </a:p>
          <a:p>
            <a:pPr lvl="3">
              <a:spcBef>
                <a:spcPts val="600"/>
              </a:spcBef>
              <a:spcAft>
                <a:spcPts val="600"/>
              </a:spcAft>
              <a:buFont typeface="Wingdings" panose="05000000000000000000" pitchFamily="2" charset="2"/>
              <a:buChar char="§"/>
            </a:pPr>
            <a:r>
              <a:rPr lang="en-US" sz="1600" b="0">
                <a:latin typeface="Verdana" panose="020B0604030504040204" pitchFamily="34" charset="0"/>
                <a:ea typeface="Verdana" panose="020B0604030504040204" pitchFamily="34" charset="0"/>
                <a:cs typeface="Verdana" panose="020B0604030504040204" pitchFamily="34" charset="0"/>
              </a:rPr>
              <a:t>Approach-1: List of passwords</a:t>
            </a:r>
          </a:p>
          <a:p>
            <a:pPr lvl="3">
              <a:spcBef>
                <a:spcPts val="600"/>
              </a:spcBef>
              <a:spcAft>
                <a:spcPts val="600"/>
              </a:spcAft>
              <a:buFont typeface="Wingdings" panose="05000000000000000000" pitchFamily="2" charset="2"/>
              <a:buChar char="§"/>
            </a:pPr>
            <a:r>
              <a:rPr lang="en-US" sz="1600" b="0">
                <a:latin typeface="Verdana" panose="020B0604030504040204" pitchFamily="34" charset="0"/>
                <a:ea typeface="Verdana" panose="020B0604030504040204" pitchFamily="34" charset="0"/>
                <a:cs typeface="Verdana" panose="020B0604030504040204" pitchFamily="34" charset="0"/>
              </a:rPr>
              <a:t>Approach-2: Sequentially updated password</a:t>
            </a:r>
          </a:p>
          <a:p>
            <a:pPr lvl="3">
              <a:spcBef>
                <a:spcPts val="600"/>
              </a:spcBef>
              <a:spcAft>
                <a:spcPts val="600"/>
              </a:spcAft>
              <a:buFont typeface="Wingdings" panose="05000000000000000000" pitchFamily="2" charset="2"/>
              <a:buChar char="§"/>
            </a:pPr>
            <a:r>
              <a:rPr lang="en-US" sz="1600" b="0">
                <a:latin typeface="Verdana" panose="020B0604030504040204" pitchFamily="34" charset="0"/>
                <a:ea typeface="Verdana" panose="020B0604030504040204" pitchFamily="34" charset="0"/>
                <a:cs typeface="Verdana" panose="020B0604030504040204" pitchFamily="34" charset="0"/>
              </a:rPr>
              <a:t>Approach-3: Sequentially updated password with hash function</a:t>
            </a:r>
            <a:endParaRPr lang="en-US" sz="1800" b="0">
              <a:latin typeface="Verdana" panose="020B0604030504040204" pitchFamily="34" charset="0"/>
              <a:ea typeface="Verdana" panose="020B0604030504040204" pitchFamily="34" charset="0"/>
              <a:cs typeface="Verdana" panose="020B0604030504040204" pitchFamily="34" charset="0"/>
            </a:endParaRPr>
          </a:p>
        </p:txBody>
      </p:sp>
      <p:sp>
        <p:nvSpPr>
          <p:cNvPr id="23559" name="Rectangle 9"/>
          <p:cNvSpPr>
            <a:spLocks noChangeArrowheads="1"/>
          </p:cNvSpPr>
          <p:nvPr/>
        </p:nvSpPr>
        <p:spPr bwMode="auto">
          <a:xfrm>
            <a:off x="152400" y="3886200"/>
            <a:ext cx="807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buFont typeface="Wingdings" panose="05000000000000000000" pitchFamily="2" charset="2"/>
              <a:buChar char="q"/>
            </a:pPr>
            <a:r>
              <a:rPr lang="en-US" sz="2000">
                <a:solidFill>
                  <a:srgbClr val="0000FF"/>
                </a:solidFill>
                <a:latin typeface="Verdana" panose="020B0604030504040204" pitchFamily="34" charset="0"/>
                <a:ea typeface="Verdana" panose="020B0604030504040204" pitchFamily="34" charset="0"/>
                <a:cs typeface="Verdana" panose="020B0604030504040204" pitchFamily="34" charset="0"/>
              </a:rPr>
              <a:t>2nd Scheme: </a:t>
            </a:r>
            <a:r>
              <a:rPr lang="en-US" sz="2000">
                <a:latin typeface="Verdana" panose="020B0604030504040204" pitchFamily="34" charset="0"/>
                <a:ea typeface="Verdana" panose="020B0604030504040204" pitchFamily="34" charset="0"/>
                <a:cs typeface="Verdana" panose="020B0604030504040204" pitchFamily="34" charset="0"/>
              </a:rPr>
              <a:t>One-time Password</a:t>
            </a:r>
          </a:p>
        </p:txBody>
      </p:sp>
      <p:sp>
        <p:nvSpPr>
          <p:cNvPr id="2" name="Slide Number Placeholder 1"/>
          <p:cNvSpPr>
            <a:spLocks noGrp="1"/>
          </p:cNvSpPr>
          <p:nvPr>
            <p:ph type="sldNum" sz="quarter" idx="10"/>
          </p:nvPr>
        </p:nvSpPr>
        <p:spPr/>
        <p:txBody>
          <a:bodyPr/>
          <a:lstStyle/>
          <a:p>
            <a:r>
              <a:rPr lang="en-US" smtClean="0"/>
              <a:t>Slide-</a:t>
            </a:r>
            <a:fld id="{8C0097E4-F27F-4DE0-9358-C5CA108D6023}"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latin typeface="Verdana" panose="020B0604030504040204" pitchFamily="34" charset="0"/>
                <a:ea typeface="Verdana" panose="020B0604030504040204" pitchFamily="34" charset="0"/>
                <a:cs typeface="Verdana" panose="020B0604030504040204" pitchFamily="34" charset="0"/>
              </a:rPr>
              <a:t>Verification by Something Known: Fixed Passwords</a:t>
            </a:r>
          </a:p>
        </p:txBody>
      </p:sp>
      <p:sp>
        <p:nvSpPr>
          <p:cNvPr id="24579" name="Rectangle 11"/>
          <p:cNvSpPr>
            <a:spLocks noChangeArrowheads="1"/>
          </p:cNvSpPr>
          <p:nvPr/>
        </p:nvSpPr>
        <p:spPr bwMode="auto">
          <a:xfrm>
            <a:off x="228600" y="457200"/>
            <a:ext cx="868680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pPr>
            <a:r>
              <a:rPr lang="en-US" sz="2000">
                <a:solidFill>
                  <a:srgbClr val="0000FF"/>
                </a:solidFill>
                <a:latin typeface="Verdana" panose="020B0604030504040204" pitchFamily="34" charset="0"/>
                <a:ea typeface="Verdana" panose="020B0604030504040204" pitchFamily="34" charset="0"/>
                <a:cs typeface="Verdana" panose="020B0604030504040204" pitchFamily="34" charset="0"/>
              </a:rPr>
              <a:t>First Approach-</a:t>
            </a:r>
            <a:r>
              <a:rPr lang="en-US" sz="2000">
                <a:latin typeface="Verdana" panose="020B0604030504040204" pitchFamily="34" charset="0"/>
                <a:ea typeface="Verdana" panose="020B0604030504040204" pitchFamily="34" charset="0"/>
                <a:cs typeface="Verdana" panose="020B0604030504040204" pitchFamily="34" charset="0"/>
              </a:rPr>
              <a:t> User ID and Password File:</a:t>
            </a:r>
            <a:endParaRPr lang="en-US" sz="2000" b="0">
              <a:latin typeface="Verdana" panose="020B0604030504040204" pitchFamily="34" charset="0"/>
              <a:ea typeface="Verdana" panose="020B0604030504040204" pitchFamily="34" charset="0"/>
              <a:cs typeface="Verdana" panose="020B0604030504040204" pitchFamily="34" charset="0"/>
            </a:endParaRPr>
          </a:p>
        </p:txBody>
      </p:sp>
      <p:pic>
        <p:nvPicPr>
          <p:cNvPr id="2458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124200"/>
            <a:ext cx="838200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Rectangle 9"/>
          <p:cNvSpPr>
            <a:spLocks noChangeArrowheads="1"/>
          </p:cNvSpPr>
          <p:nvPr/>
        </p:nvSpPr>
        <p:spPr bwMode="auto">
          <a:xfrm>
            <a:off x="3048000" y="2438400"/>
            <a:ext cx="5715000" cy="8921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buFont typeface="Wingdings" panose="05000000000000000000" pitchFamily="2" charset="2"/>
              <a:buChar char="Ø"/>
            </a:pPr>
            <a:r>
              <a:rPr lang="en-US" sz="1400" b="0">
                <a:solidFill>
                  <a:srgbClr val="0000FF"/>
                </a:solidFill>
                <a:latin typeface="Verdana" panose="020B0604030504040204" pitchFamily="34" charset="0"/>
                <a:ea typeface="Verdana" panose="020B0604030504040204" pitchFamily="34" charset="0"/>
                <a:cs typeface="Verdana" panose="020B0604030504040204" pitchFamily="34" charset="0"/>
              </a:rPr>
              <a:t>If the password sent by the user matches the password in the table, access is granted; otherwise, it is denied. </a:t>
            </a:r>
          </a:p>
          <a:p>
            <a:pPr algn="just">
              <a:spcBef>
                <a:spcPts val="600"/>
              </a:spcBef>
              <a:spcAft>
                <a:spcPts val="600"/>
              </a:spcAft>
              <a:buFont typeface="Wingdings" panose="05000000000000000000" pitchFamily="2" charset="2"/>
              <a:buChar char="Ø"/>
            </a:pPr>
            <a:r>
              <a:rPr lang="en-US" sz="1400" b="0">
                <a:solidFill>
                  <a:srgbClr val="0000FF"/>
                </a:solidFill>
                <a:latin typeface="Verdana" panose="020B0604030504040204" pitchFamily="34" charset="0"/>
                <a:ea typeface="Verdana" panose="020B0604030504040204" pitchFamily="34" charset="0"/>
                <a:cs typeface="Verdana" panose="020B0604030504040204" pitchFamily="34" charset="0"/>
              </a:rPr>
              <a:t>Figure below shows this approach.</a:t>
            </a:r>
          </a:p>
        </p:txBody>
      </p:sp>
      <p:sp>
        <p:nvSpPr>
          <p:cNvPr id="24582" name="Rectangle 9"/>
          <p:cNvSpPr>
            <a:spLocks noChangeArrowheads="1"/>
          </p:cNvSpPr>
          <p:nvPr/>
        </p:nvSpPr>
        <p:spPr bwMode="auto">
          <a:xfrm>
            <a:off x="304800" y="857250"/>
            <a:ext cx="8458200" cy="1477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buFont typeface="Wingdings" panose="05000000000000000000" pitchFamily="2" charset="2"/>
              <a:buChar char="Ø"/>
            </a:pPr>
            <a:r>
              <a:rPr lang="en-US" sz="1400" b="0">
                <a:latin typeface="Verdana" panose="020B0604030504040204" pitchFamily="34" charset="0"/>
                <a:ea typeface="Verdana" panose="020B0604030504040204" pitchFamily="34" charset="0"/>
                <a:cs typeface="Verdana" panose="020B0604030504040204" pitchFamily="34" charset="0"/>
              </a:rPr>
              <a:t>In the first approach, the system keeps a table (a file) that is stored by user identification.</a:t>
            </a:r>
          </a:p>
          <a:p>
            <a:pPr algn="just">
              <a:spcBef>
                <a:spcPts val="600"/>
              </a:spcBef>
              <a:spcAft>
                <a:spcPts val="600"/>
              </a:spcAft>
              <a:buFont typeface="Wingdings" panose="05000000000000000000" pitchFamily="2" charset="2"/>
              <a:buChar char="Ø"/>
            </a:pPr>
            <a:r>
              <a:rPr lang="en-US" sz="1400" b="0">
                <a:latin typeface="Verdana" panose="020B0604030504040204" pitchFamily="34" charset="0"/>
                <a:ea typeface="Verdana" panose="020B0604030504040204" pitchFamily="34" charset="0"/>
                <a:cs typeface="Verdana" panose="020B0604030504040204" pitchFamily="34" charset="0"/>
              </a:rPr>
              <a:t>To access the system resources, the user sends her user ID and password in plaintext format to the system.</a:t>
            </a:r>
          </a:p>
          <a:p>
            <a:pPr algn="just">
              <a:spcBef>
                <a:spcPts val="600"/>
              </a:spcBef>
              <a:spcAft>
                <a:spcPts val="600"/>
              </a:spcAft>
              <a:buFont typeface="Wingdings" panose="05000000000000000000" pitchFamily="2" charset="2"/>
              <a:buChar char="Ø"/>
            </a:pPr>
            <a:r>
              <a:rPr lang="en-US" sz="1400" b="0">
                <a:latin typeface="Verdana" panose="020B0604030504040204" pitchFamily="34" charset="0"/>
                <a:ea typeface="Verdana" panose="020B0604030504040204" pitchFamily="34" charset="0"/>
                <a:cs typeface="Verdana" panose="020B0604030504040204" pitchFamily="34" charset="0"/>
              </a:rPr>
              <a:t>The system uses the user ID to find the corresponding password in the table.</a:t>
            </a:r>
          </a:p>
        </p:txBody>
      </p:sp>
      <p:sp>
        <p:nvSpPr>
          <p:cNvPr id="24583" name="Text Box 12"/>
          <p:cNvSpPr txBox="1">
            <a:spLocks noChangeArrowheads="1"/>
          </p:cNvSpPr>
          <p:nvPr/>
        </p:nvSpPr>
        <p:spPr bwMode="auto">
          <a:xfrm>
            <a:off x="1676400" y="6248400"/>
            <a:ext cx="41386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1600">
                <a:solidFill>
                  <a:schemeClr val="folHlink"/>
                </a:solidFill>
                <a:latin typeface="Verdana" panose="020B0604030504040204" pitchFamily="34" charset="0"/>
                <a:ea typeface="Verdana" panose="020B0604030504040204" pitchFamily="34" charset="0"/>
                <a:cs typeface="Verdana" panose="020B0604030504040204" pitchFamily="34" charset="0"/>
              </a:rPr>
              <a:t>Figure: </a:t>
            </a:r>
            <a:r>
              <a:rPr lang="en-US" sz="1600" i="1">
                <a:latin typeface="Verdana" panose="020B0604030504040204" pitchFamily="34" charset="0"/>
                <a:ea typeface="Verdana" panose="020B0604030504040204" pitchFamily="34" charset="0"/>
                <a:cs typeface="Verdana" panose="020B0604030504040204" pitchFamily="34" charset="0"/>
              </a:rPr>
              <a:t>User ID and password file</a:t>
            </a:r>
          </a:p>
        </p:txBody>
      </p:sp>
      <p:sp>
        <p:nvSpPr>
          <p:cNvPr id="2" name="Slide Number Placeholder 1"/>
          <p:cNvSpPr>
            <a:spLocks noGrp="1"/>
          </p:cNvSpPr>
          <p:nvPr>
            <p:ph type="sldNum" sz="quarter" idx="10"/>
          </p:nvPr>
        </p:nvSpPr>
        <p:spPr/>
        <p:txBody>
          <a:bodyPr/>
          <a:lstStyle/>
          <a:p>
            <a:r>
              <a:rPr lang="en-US" smtClean="0"/>
              <a:t>Slide-</a:t>
            </a:r>
            <a:fld id="{8C0097E4-F27F-4DE0-9358-C5CA108D6023}"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11"/>
          <p:cNvSpPr>
            <a:spLocks noChangeArrowheads="1"/>
          </p:cNvSpPr>
          <p:nvPr/>
        </p:nvSpPr>
        <p:spPr bwMode="auto">
          <a:xfrm>
            <a:off x="0" y="0"/>
            <a:ext cx="9144000" cy="523220"/>
          </a:xfrm>
          <a:prstGeom prst="rect">
            <a:avLst/>
          </a:prstGeom>
          <a:solidFill>
            <a:srgbClr val="00CC00"/>
          </a:solidFill>
          <a:ln>
            <a:noFill/>
          </a:ln>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0" lvl="1" indent="0"/>
            <a:r>
              <a:rPr lang="en-US" altLang="en-US" sz="2800" dirty="0" smtClean="0">
                <a:solidFill>
                  <a:schemeClr val="bg1"/>
                </a:solidFill>
              </a:rPr>
              <a:t>Possible Attacks on Fixed </a:t>
            </a:r>
            <a:r>
              <a:rPr lang="en-US" altLang="en-US" sz="2800" dirty="0">
                <a:solidFill>
                  <a:schemeClr val="bg1"/>
                </a:solidFill>
              </a:rPr>
              <a:t>Passwords</a:t>
            </a:r>
          </a:p>
        </p:txBody>
      </p:sp>
      <p:sp>
        <p:nvSpPr>
          <p:cNvPr id="25605" name="Rectangle 9"/>
          <p:cNvSpPr>
            <a:spLocks noChangeArrowheads="1"/>
          </p:cNvSpPr>
          <p:nvPr/>
        </p:nvSpPr>
        <p:spPr bwMode="auto">
          <a:xfrm>
            <a:off x="304800" y="569893"/>
            <a:ext cx="8458200" cy="9541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buFont typeface="Wingdings" panose="05000000000000000000" pitchFamily="2" charset="2"/>
              <a:buChar char="Ø"/>
            </a:pPr>
            <a:r>
              <a:rPr lang="en-US" sz="2800" b="0" dirty="0" smtClean="0">
                <a:latin typeface="Calibri" panose="020F0502020204030204" pitchFamily="34" charset="0"/>
                <a:ea typeface="Verdana" panose="020B0604030504040204" pitchFamily="34" charset="0"/>
                <a:cs typeface="Calibri" panose="020F0502020204030204" pitchFamily="34" charset="0"/>
              </a:rPr>
              <a:t>Using fixed password is </a:t>
            </a:r>
            <a:r>
              <a:rPr lang="en-US" sz="2800" b="0" dirty="0">
                <a:latin typeface="Calibri" panose="020F0502020204030204" pitchFamily="34" charset="0"/>
                <a:ea typeface="Verdana" panose="020B0604030504040204" pitchFamily="34" charset="0"/>
                <a:cs typeface="Calibri" panose="020F0502020204030204" pitchFamily="34" charset="0"/>
              </a:rPr>
              <a:t>subject to several kinds of attacks.</a:t>
            </a:r>
          </a:p>
        </p:txBody>
      </p:sp>
      <p:sp>
        <p:nvSpPr>
          <p:cNvPr id="25606" name="Rectangle 8"/>
          <p:cNvSpPr>
            <a:spLocks noChangeArrowheads="1"/>
          </p:cNvSpPr>
          <p:nvPr/>
        </p:nvSpPr>
        <p:spPr bwMode="auto">
          <a:xfrm>
            <a:off x="304800" y="1892617"/>
            <a:ext cx="8458200" cy="283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indent="-220663">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buFont typeface="Wingdings" panose="05000000000000000000" pitchFamily="2" charset="2"/>
              <a:buChar char="q"/>
            </a:pPr>
            <a:r>
              <a:rPr lang="en-US" sz="2800" dirty="0">
                <a:solidFill>
                  <a:srgbClr val="0000FF"/>
                </a:solidFill>
                <a:latin typeface="Calibri" panose="020F0502020204030204" pitchFamily="34" charset="0"/>
                <a:ea typeface="Verdana" panose="020B0604030504040204" pitchFamily="34" charset="0"/>
                <a:cs typeface="Calibri" panose="020F0502020204030204" pitchFamily="34" charset="0"/>
              </a:rPr>
              <a:t>Eavesdropping:</a:t>
            </a:r>
          </a:p>
          <a:p>
            <a:pPr lvl="2" algn="just">
              <a:spcBef>
                <a:spcPts val="600"/>
              </a:spcBef>
              <a:spcAft>
                <a:spcPts val="600"/>
              </a:spcAft>
              <a:buFontTx/>
              <a:buChar char="-"/>
            </a:pPr>
            <a:r>
              <a:rPr lang="en-US" sz="2400" b="0" dirty="0">
                <a:latin typeface="Calibri" panose="020F0502020204030204" pitchFamily="34" charset="0"/>
                <a:ea typeface="Verdana" panose="020B0604030504040204" pitchFamily="34" charset="0"/>
                <a:cs typeface="Calibri" panose="020F0502020204030204" pitchFamily="34" charset="0"/>
              </a:rPr>
              <a:t>Eve can watch Alice when she types her password. </a:t>
            </a:r>
          </a:p>
          <a:p>
            <a:pPr marL="1828800" lvl="2" indent="-342900" algn="just">
              <a:spcBef>
                <a:spcPts val="600"/>
              </a:spcBef>
              <a:spcAft>
                <a:spcPts val="600"/>
              </a:spcAft>
              <a:buFont typeface="Wingdings" panose="05000000000000000000" pitchFamily="2" charset="2"/>
              <a:buChar char="v"/>
            </a:pPr>
            <a:r>
              <a:rPr lang="en-US" sz="2000" b="0" dirty="0">
                <a:latin typeface="Calibri" panose="020F0502020204030204" pitchFamily="34" charset="0"/>
                <a:ea typeface="Verdana" panose="020B0604030504040204" pitchFamily="34" charset="0"/>
                <a:cs typeface="Calibri" panose="020F0502020204030204" pitchFamily="34" charset="0"/>
              </a:rPr>
              <a:t>Most system do not show the characters a user types. </a:t>
            </a:r>
          </a:p>
          <a:p>
            <a:pPr lvl="2" algn="just">
              <a:spcBef>
                <a:spcPts val="600"/>
              </a:spcBef>
              <a:spcAft>
                <a:spcPts val="600"/>
              </a:spcAft>
              <a:buFontTx/>
              <a:buChar char="-"/>
            </a:pPr>
            <a:r>
              <a:rPr lang="en-US" sz="2400" b="0" dirty="0">
                <a:latin typeface="Calibri" panose="020F0502020204030204" pitchFamily="34" charset="0"/>
                <a:ea typeface="Verdana" panose="020B0604030504040204" pitchFamily="34" charset="0"/>
                <a:cs typeface="Calibri" panose="020F0502020204030204" pitchFamily="34" charset="0"/>
              </a:rPr>
              <a:t>Eavesdropping can take a more sophisticated form. Eve can listen to the line and intercept the message, thereby capturing the password for her own use</a:t>
            </a:r>
            <a:r>
              <a:rPr lang="en-US" sz="2400" b="0" dirty="0" smtClean="0">
                <a:latin typeface="Calibri" panose="020F0502020204030204" pitchFamily="34" charset="0"/>
                <a:ea typeface="Verdana" panose="020B0604030504040204" pitchFamily="34" charset="0"/>
                <a:cs typeface="Calibri" panose="020F0502020204030204" pitchFamily="34" charset="0"/>
              </a:rPr>
              <a:t>.</a:t>
            </a:r>
            <a:endParaRPr lang="en-US" sz="2400" b="0" dirty="0">
              <a:latin typeface="Calibri" panose="020F0502020204030204" pitchFamily="34" charset="0"/>
              <a:ea typeface="Verdana" panose="020B0604030504040204" pitchFamily="34" charset="0"/>
              <a:cs typeface="Calibri" panose="020F0502020204030204" pitchFamily="34" charset="0"/>
            </a:endParaRPr>
          </a:p>
        </p:txBody>
      </p:sp>
      <p:sp>
        <p:nvSpPr>
          <p:cNvPr id="2" name="Slide Number Placeholder 1"/>
          <p:cNvSpPr>
            <a:spLocks noGrp="1"/>
          </p:cNvSpPr>
          <p:nvPr>
            <p:ph type="sldNum" sz="quarter" idx="10"/>
          </p:nvPr>
        </p:nvSpPr>
        <p:spPr/>
        <p:txBody>
          <a:bodyPr/>
          <a:lstStyle/>
          <a:p>
            <a:r>
              <a:rPr lang="en-US" smtClean="0"/>
              <a:t>Slide-</a:t>
            </a:r>
            <a:fld id="{8C0097E4-F27F-4DE0-9358-C5CA108D6023}" type="slidenum">
              <a:rPr lang="en-US" smtClean="0"/>
              <a:pPr/>
              <a:t>27</a:t>
            </a:fld>
            <a:endParaRPr lang="en-US" dirty="0"/>
          </a:p>
        </p:txBody>
      </p:sp>
    </p:spTree>
    <p:extLst>
      <p:ext uri="{BB962C8B-B14F-4D97-AF65-F5344CB8AC3E}">
        <p14:creationId xmlns:p14="http://schemas.microsoft.com/office/powerpoint/2010/main" val="42032758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11"/>
          <p:cNvSpPr>
            <a:spLocks noChangeArrowheads="1"/>
          </p:cNvSpPr>
          <p:nvPr/>
        </p:nvSpPr>
        <p:spPr bwMode="auto">
          <a:xfrm>
            <a:off x="0" y="0"/>
            <a:ext cx="9144000" cy="523220"/>
          </a:xfrm>
          <a:prstGeom prst="rect">
            <a:avLst/>
          </a:prstGeom>
          <a:solidFill>
            <a:srgbClr val="00CC00"/>
          </a:solidFill>
          <a:ln>
            <a:noFill/>
          </a:ln>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0" lvl="1" indent="0"/>
            <a:r>
              <a:rPr lang="en-US" altLang="en-US" sz="2800" dirty="0">
                <a:solidFill>
                  <a:schemeClr val="bg1"/>
                </a:solidFill>
              </a:rPr>
              <a:t>Possible Attacks on Fixed Passwords</a:t>
            </a:r>
          </a:p>
        </p:txBody>
      </p:sp>
      <p:sp>
        <p:nvSpPr>
          <p:cNvPr id="25606" name="Rectangle 8"/>
          <p:cNvSpPr>
            <a:spLocks noChangeArrowheads="1"/>
          </p:cNvSpPr>
          <p:nvPr/>
        </p:nvSpPr>
        <p:spPr bwMode="auto">
          <a:xfrm>
            <a:off x="152400" y="685800"/>
            <a:ext cx="861060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indent="-220663">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buFont typeface="Wingdings" panose="05000000000000000000" pitchFamily="2" charset="2"/>
              <a:buChar char="q"/>
            </a:pPr>
            <a:r>
              <a:rPr lang="en-US" sz="2800" dirty="0" smtClean="0">
                <a:solidFill>
                  <a:srgbClr val="0000FF"/>
                </a:solidFill>
                <a:latin typeface="Calibri" panose="020F0502020204030204" pitchFamily="34" charset="0"/>
                <a:ea typeface="Verdana" panose="020B0604030504040204" pitchFamily="34" charset="0"/>
                <a:cs typeface="Calibri" panose="020F0502020204030204" pitchFamily="34" charset="0"/>
              </a:rPr>
              <a:t>Stealing </a:t>
            </a:r>
            <a:r>
              <a:rPr lang="en-US" sz="2800" dirty="0">
                <a:solidFill>
                  <a:srgbClr val="0000FF"/>
                </a:solidFill>
                <a:latin typeface="Calibri" panose="020F0502020204030204" pitchFamily="34" charset="0"/>
                <a:ea typeface="Verdana" panose="020B0604030504040204" pitchFamily="34" charset="0"/>
                <a:cs typeface="Calibri" panose="020F0502020204030204" pitchFamily="34" charset="0"/>
              </a:rPr>
              <a:t>a </a:t>
            </a:r>
            <a:r>
              <a:rPr lang="en-US" sz="2800" dirty="0" smtClean="0">
                <a:solidFill>
                  <a:srgbClr val="0000FF"/>
                </a:solidFill>
                <a:latin typeface="Calibri" panose="020F0502020204030204" pitchFamily="34" charset="0"/>
                <a:ea typeface="Verdana" panose="020B0604030504040204" pitchFamily="34" charset="0"/>
                <a:cs typeface="Calibri" panose="020F0502020204030204" pitchFamily="34" charset="0"/>
              </a:rPr>
              <a:t>Password</a:t>
            </a:r>
            <a:r>
              <a:rPr lang="en-US" sz="2800" dirty="0">
                <a:solidFill>
                  <a:srgbClr val="0000FF"/>
                </a:solidFill>
                <a:latin typeface="Calibri" panose="020F0502020204030204" pitchFamily="34" charset="0"/>
                <a:ea typeface="Verdana" panose="020B0604030504040204" pitchFamily="34" charset="0"/>
                <a:cs typeface="Calibri" panose="020F0502020204030204" pitchFamily="34" charset="0"/>
              </a:rPr>
              <a:t>:</a:t>
            </a:r>
          </a:p>
          <a:p>
            <a:pPr lvl="2" algn="just">
              <a:spcBef>
                <a:spcPts val="600"/>
              </a:spcBef>
              <a:spcAft>
                <a:spcPts val="600"/>
              </a:spcAft>
              <a:buFontTx/>
              <a:buChar char="-"/>
            </a:pPr>
            <a:r>
              <a:rPr lang="en-US" sz="2400" b="0" dirty="0">
                <a:latin typeface="Calibri" panose="020F0502020204030204" pitchFamily="34" charset="0"/>
                <a:ea typeface="Verdana" panose="020B0604030504040204" pitchFamily="34" charset="0"/>
                <a:cs typeface="Calibri" panose="020F0502020204030204" pitchFamily="34" charset="0"/>
              </a:rPr>
              <a:t>This occurs when Eve tries to steal Alice’s password physically. </a:t>
            </a:r>
          </a:p>
          <a:p>
            <a:pPr marL="1828800" lvl="2" indent="-342900" algn="just">
              <a:spcBef>
                <a:spcPts val="600"/>
              </a:spcBef>
              <a:spcAft>
                <a:spcPts val="600"/>
              </a:spcAft>
              <a:buFont typeface="Wingdings" panose="05000000000000000000" pitchFamily="2" charset="2"/>
              <a:buChar char="Ø"/>
            </a:pPr>
            <a:r>
              <a:rPr lang="en-US" sz="2000" b="0" dirty="0">
                <a:latin typeface="Calibri" panose="020F0502020204030204" pitchFamily="34" charset="0"/>
                <a:ea typeface="Verdana" panose="020B0604030504040204" pitchFamily="34" charset="0"/>
                <a:cs typeface="Calibri" panose="020F0502020204030204" pitchFamily="34" charset="0"/>
              </a:rPr>
              <a:t>This can be prevented if Alice does not write down the password and instead she just commits it to memory. </a:t>
            </a:r>
          </a:p>
          <a:p>
            <a:pPr marL="2578100" lvl="2" indent="-285750" algn="just">
              <a:spcBef>
                <a:spcPts val="600"/>
              </a:spcBef>
              <a:spcAft>
                <a:spcPts val="600"/>
              </a:spcAft>
              <a:buFont typeface="Wingdings" panose="05000000000000000000" pitchFamily="2" charset="2"/>
              <a:buChar char="v"/>
            </a:pPr>
            <a:r>
              <a:rPr lang="en-US" sz="1800" b="0" dirty="0">
                <a:latin typeface="Calibri" panose="020F0502020204030204" pitchFamily="34" charset="0"/>
                <a:ea typeface="Verdana" panose="020B0604030504040204" pitchFamily="34" charset="0"/>
                <a:cs typeface="Calibri" panose="020F0502020204030204" pitchFamily="34" charset="0"/>
              </a:rPr>
              <a:t>For this reason, the password should be very simple or else related to something familiar to Alice. </a:t>
            </a:r>
          </a:p>
          <a:p>
            <a:pPr marL="2578100" lvl="2" indent="-285750" algn="just">
              <a:spcBef>
                <a:spcPts val="600"/>
              </a:spcBef>
              <a:spcAft>
                <a:spcPts val="600"/>
              </a:spcAft>
              <a:buFont typeface="Wingdings" panose="05000000000000000000" pitchFamily="2" charset="2"/>
              <a:buChar char="v"/>
            </a:pPr>
            <a:r>
              <a:rPr lang="en-US" sz="1800" b="0" dirty="0">
                <a:latin typeface="Calibri" panose="020F0502020204030204" pitchFamily="34" charset="0"/>
                <a:ea typeface="Verdana" panose="020B0604030504040204" pitchFamily="34" charset="0"/>
                <a:cs typeface="Calibri" panose="020F0502020204030204" pitchFamily="34" charset="0"/>
              </a:rPr>
              <a:t>But this makes the password vulnerable to other types of attacks.</a:t>
            </a:r>
          </a:p>
        </p:txBody>
      </p:sp>
      <p:sp>
        <p:nvSpPr>
          <p:cNvPr id="2" name="Slide Number Placeholder 1"/>
          <p:cNvSpPr>
            <a:spLocks noGrp="1"/>
          </p:cNvSpPr>
          <p:nvPr>
            <p:ph type="sldNum" sz="quarter" idx="10"/>
          </p:nvPr>
        </p:nvSpPr>
        <p:spPr/>
        <p:txBody>
          <a:bodyPr/>
          <a:lstStyle/>
          <a:p>
            <a:r>
              <a:rPr lang="en-US" smtClean="0"/>
              <a:t>Slide-</a:t>
            </a:r>
            <a:fld id="{8C0097E4-F27F-4DE0-9358-C5CA108D6023}" type="slidenum">
              <a:rPr lang="en-US" smtClean="0"/>
              <a:pPr/>
              <a:t>28</a:t>
            </a:fld>
            <a:endParaRPr lang="en-US" dirty="0"/>
          </a:p>
        </p:txBody>
      </p:sp>
    </p:spTree>
    <p:extLst>
      <p:ext uri="{BB962C8B-B14F-4D97-AF65-F5344CB8AC3E}">
        <p14:creationId xmlns:p14="http://schemas.microsoft.com/office/powerpoint/2010/main" val="35630847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11"/>
          <p:cNvSpPr>
            <a:spLocks noChangeArrowheads="1"/>
          </p:cNvSpPr>
          <p:nvPr/>
        </p:nvSpPr>
        <p:spPr bwMode="auto">
          <a:xfrm>
            <a:off x="0" y="0"/>
            <a:ext cx="9144000" cy="584775"/>
          </a:xfrm>
          <a:prstGeom prst="rect">
            <a:avLst/>
          </a:prstGeom>
          <a:solidFill>
            <a:srgbClr val="00CC00"/>
          </a:solidFill>
          <a:ln>
            <a:noFill/>
          </a:ln>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0" lvl="1" indent="0"/>
            <a:r>
              <a:rPr lang="en-US" altLang="en-US" dirty="0">
                <a:solidFill>
                  <a:schemeClr val="bg1"/>
                </a:solidFill>
              </a:rPr>
              <a:t>Possible Attacks on Fixed Passwords</a:t>
            </a:r>
          </a:p>
        </p:txBody>
      </p:sp>
      <p:sp>
        <p:nvSpPr>
          <p:cNvPr id="26630" name="Rectangle 8"/>
          <p:cNvSpPr>
            <a:spLocks noChangeArrowheads="1"/>
          </p:cNvSpPr>
          <p:nvPr/>
        </p:nvSpPr>
        <p:spPr bwMode="auto">
          <a:xfrm>
            <a:off x="304800" y="784512"/>
            <a:ext cx="83820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indent="-220663">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buFont typeface="Wingdings" panose="05000000000000000000" pitchFamily="2" charset="2"/>
              <a:buChar char="q"/>
            </a:pPr>
            <a:r>
              <a:rPr lang="en-US" sz="2800" dirty="0">
                <a:solidFill>
                  <a:srgbClr val="0000FF"/>
                </a:solidFill>
                <a:latin typeface="Calibri" panose="020F0502020204030204" pitchFamily="34" charset="0"/>
                <a:ea typeface="Verdana" panose="020B0604030504040204" pitchFamily="34" charset="0"/>
                <a:cs typeface="Calibri" panose="020F0502020204030204" pitchFamily="34" charset="0"/>
              </a:rPr>
              <a:t>Accessing a </a:t>
            </a:r>
            <a:r>
              <a:rPr lang="en-US" sz="2800" dirty="0" smtClean="0">
                <a:solidFill>
                  <a:srgbClr val="0000FF"/>
                </a:solidFill>
                <a:latin typeface="Calibri" panose="020F0502020204030204" pitchFamily="34" charset="0"/>
                <a:ea typeface="Verdana" panose="020B0604030504040204" pitchFamily="34" charset="0"/>
                <a:cs typeface="Calibri" panose="020F0502020204030204" pitchFamily="34" charset="0"/>
              </a:rPr>
              <a:t>Password File</a:t>
            </a:r>
            <a:r>
              <a:rPr lang="en-US" sz="2800" dirty="0">
                <a:solidFill>
                  <a:srgbClr val="0000FF"/>
                </a:solidFill>
                <a:latin typeface="Calibri" panose="020F0502020204030204" pitchFamily="34" charset="0"/>
                <a:ea typeface="Verdana" panose="020B0604030504040204" pitchFamily="34" charset="0"/>
                <a:cs typeface="Calibri" panose="020F0502020204030204" pitchFamily="34" charset="0"/>
              </a:rPr>
              <a:t>:</a:t>
            </a:r>
          </a:p>
          <a:p>
            <a:pPr lvl="2" algn="just">
              <a:spcBef>
                <a:spcPts val="600"/>
              </a:spcBef>
              <a:spcAft>
                <a:spcPts val="600"/>
              </a:spcAft>
              <a:buFontTx/>
              <a:buChar char="-"/>
            </a:pPr>
            <a:r>
              <a:rPr lang="en-US" sz="2400" b="0" dirty="0">
                <a:latin typeface="Calibri" panose="020F0502020204030204" pitchFamily="34" charset="0"/>
                <a:ea typeface="Verdana" panose="020B0604030504040204" pitchFamily="34" charset="0"/>
                <a:cs typeface="Calibri" panose="020F0502020204030204" pitchFamily="34" charset="0"/>
              </a:rPr>
              <a:t>Eve can hack into the system and get access to the ID/password file. </a:t>
            </a:r>
          </a:p>
          <a:p>
            <a:pPr lvl="2" algn="just">
              <a:spcBef>
                <a:spcPts val="600"/>
              </a:spcBef>
              <a:spcAft>
                <a:spcPts val="600"/>
              </a:spcAft>
              <a:buFontTx/>
              <a:buChar char="-"/>
            </a:pPr>
            <a:r>
              <a:rPr lang="en-US" sz="2400" b="0" dirty="0">
                <a:latin typeface="Calibri" panose="020F0502020204030204" pitchFamily="34" charset="0"/>
                <a:ea typeface="Verdana" panose="020B0604030504040204" pitchFamily="34" charset="0"/>
                <a:cs typeface="Calibri" panose="020F0502020204030204" pitchFamily="34" charset="0"/>
              </a:rPr>
              <a:t>Eve can read the file and find Alice’s password or even change it. </a:t>
            </a:r>
          </a:p>
          <a:p>
            <a:pPr lvl="2" algn="just">
              <a:spcBef>
                <a:spcPts val="600"/>
              </a:spcBef>
              <a:spcAft>
                <a:spcPts val="600"/>
              </a:spcAft>
              <a:buFontTx/>
              <a:buChar char="-"/>
            </a:pPr>
            <a:r>
              <a:rPr lang="en-US" sz="2400" b="0" dirty="0">
                <a:latin typeface="Calibri" panose="020F0502020204030204" pitchFamily="34" charset="0"/>
                <a:ea typeface="Verdana" panose="020B0604030504040204" pitchFamily="34" charset="0"/>
                <a:cs typeface="Calibri" panose="020F0502020204030204" pitchFamily="34" charset="0"/>
              </a:rPr>
              <a:t>To prevent this type of attack, the file can be read/write protected.</a:t>
            </a:r>
          </a:p>
          <a:p>
            <a:pPr lvl="2" algn="just">
              <a:spcBef>
                <a:spcPts val="600"/>
              </a:spcBef>
              <a:spcAft>
                <a:spcPts val="600"/>
              </a:spcAft>
              <a:buFontTx/>
              <a:buChar char="-"/>
            </a:pPr>
            <a:r>
              <a:rPr lang="en-US" sz="2400" b="0" dirty="0">
                <a:latin typeface="Calibri" panose="020F0502020204030204" pitchFamily="34" charset="0"/>
                <a:ea typeface="Verdana" panose="020B0604030504040204" pitchFamily="34" charset="0"/>
                <a:cs typeface="Calibri" panose="020F0502020204030204" pitchFamily="34" charset="0"/>
              </a:rPr>
              <a:t>However, most systems need this type of file to be readable by the public. </a:t>
            </a:r>
          </a:p>
        </p:txBody>
      </p:sp>
      <p:sp>
        <p:nvSpPr>
          <p:cNvPr id="2" name="Slide Number Placeholder 1"/>
          <p:cNvSpPr>
            <a:spLocks noGrp="1"/>
          </p:cNvSpPr>
          <p:nvPr>
            <p:ph type="sldNum" sz="quarter" idx="10"/>
          </p:nvPr>
        </p:nvSpPr>
        <p:spPr/>
        <p:txBody>
          <a:bodyPr/>
          <a:lstStyle/>
          <a:p>
            <a:r>
              <a:rPr lang="en-US" smtClean="0"/>
              <a:t>Slide-</a:t>
            </a:r>
            <a:fld id="{8C0097E4-F27F-4DE0-9358-C5CA108D6023}" type="slidenum">
              <a:rPr lang="en-US" smtClean="0"/>
              <a:pPr/>
              <a:t>29</a:t>
            </a:fld>
            <a:endParaRPr lang="en-US" dirty="0"/>
          </a:p>
        </p:txBody>
      </p:sp>
    </p:spTree>
    <p:extLst>
      <p:ext uri="{BB962C8B-B14F-4D97-AF65-F5344CB8AC3E}">
        <p14:creationId xmlns:p14="http://schemas.microsoft.com/office/powerpoint/2010/main" val="2424299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3200" i="0" dirty="0">
                <a:solidFill>
                  <a:schemeClr val="bg1"/>
                </a:solidFill>
                <a:latin typeface="Arial" panose="020B0604020202020204" pitchFamily="34" charset="0"/>
              </a:rPr>
              <a:t>Introduction: Objective of the Lecture</a:t>
            </a:r>
          </a:p>
        </p:txBody>
      </p:sp>
      <p:sp>
        <p:nvSpPr>
          <p:cNvPr id="7" name="Rectangle 9"/>
          <p:cNvSpPr txBox="1">
            <a:spLocks noChangeArrowheads="1"/>
          </p:cNvSpPr>
          <p:nvPr/>
        </p:nvSpPr>
        <p:spPr bwMode="auto">
          <a:xfrm>
            <a:off x="381000" y="609600"/>
            <a:ext cx="8382000" cy="6248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600"/>
              </a:spcBef>
              <a:spcAft>
                <a:spcPts val="600"/>
              </a:spcAft>
              <a:buClr>
                <a:srgbClr val="FF0000"/>
              </a:buClr>
              <a:buSzPct val="100000"/>
              <a:buFont typeface="Wingdings" panose="05000000000000000000" pitchFamily="2" charset="2"/>
              <a:buChar char="v"/>
            </a:pPr>
            <a:r>
              <a:rPr lang="en-US" sz="2400" b="0" dirty="0">
                <a:latin typeface="Calibri" panose="020F0502020204030204" pitchFamily="34" charset="0"/>
                <a:cs typeface="Calibri" panose="020F0502020204030204" pitchFamily="34" charset="0"/>
              </a:rPr>
              <a:t>Humans recognize each other according to their various characteristics for ages. </a:t>
            </a:r>
            <a:endParaRPr lang="en-US" sz="2400" b="0" dirty="0" smtClean="0">
              <a:latin typeface="Calibri" panose="020F0502020204030204" pitchFamily="34" charset="0"/>
              <a:cs typeface="Calibri" panose="020F0502020204030204" pitchFamily="34" charset="0"/>
            </a:endParaRPr>
          </a:p>
          <a:p>
            <a:pPr marL="914400" lvl="1" indent="-393700" algn="just">
              <a:spcBef>
                <a:spcPts val="600"/>
              </a:spcBef>
              <a:spcAft>
                <a:spcPts val="600"/>
              </a:spcAft>
              <a:buClr>
                <a:srgbClr val="0000FF"/>
              </a:buClr>
              <a:buSzPct val="100000"/>
              <a:buFont typeface="Wingdings" panose="05000000000000000000" pitchFamily="2" charset="2"/>
              <a:buChar char="Ø"/>
              <a:defRPr/>
            </a:pPr>
            <a:r>
              <a:rPr lang="en-US" sz="2000" b="0" dirty="0">
                <a:latin typeface="Calibri" panose="020F0502020204030204" pitchFamily="34" charset="0"/>
                <a:cs typeface="Calibri" panose="020F0502020204030204" pitchFamily="34" charset="0"/>
              </a:rPr>
              <a:t>We recognize others by their face when we meet them and by their voice as we speak to them. </a:t>
            </a:r>
            <a:endParaRPr lang="en-SG" sz="2000" b="0" dirty="0">
              <a:latin typeface="Calibri" panose="020F0502020204030204" pitchFamily="34" charset="0"/>
              <a:cs typeface="Calibri" panose="020F0502020204030204" pitchFamily="34" charset="0"/>
            </a:endParaRPr>
          </a:p>
          <a:p>
            <a:pPr marL="342900" lvl="1" indent="-342900" algn="just">
              <a:spcBef>
                <a:spcPts val="600"/>
              </a:spcBef>
              <a:spcAft>
                <a:spcPts val="600"/>
              </a:spcAft>
              <a:buClr>
                <a:srgbClr val="FF0000"/>
              </a:buClr>
              <a:buSzPct val="100000"/>
              <a:buFont typeface="Wingdings" panose="05000000000000000000" pitchFamily="2" charset="2"/>
              <a:buChar char="v"/>
              <a:defRPr/>
            </a:pPr>
            <a:r>
              <a:rPr lang="en-US" sz="2400" b="0" dirty="0">
                <a:latin typeface="Calibri" panose="020F0502020204030204" pitchFamily="34" charset="0"/>
                <a:cs typeface="Calibri" panose="020F0502020204030204" pitchFamily="34" charset="0"/>
              </a:rPr>
              <a:t>Both the sender and receiver need to confirm the identity of other party involved in the communication - to confirm that the other party is indeed who or what they claim to be. </a:t>
            </a:r>
            <a:endParaRPr lang="en-SG" sz="2400" b="0" dirty="0">
              <a:latin typeface="Calibri" panose="020F0502020204030204" pitchFamily="34" charset="0"/>
              <a:cs typeface="Calibri" panose="020F0502020204030204" pitchFamily="34" charset="0"/>
            </a:endParaRPr>
          </a:p>
          <a:p>
            <a:pPr marL="914400" lvl="1" indent="-393700" algn="just">
              <a:spcBef>
                <a:spcPts val="600"/>
              </a:spcBef>
              <a:spcAft>
                <a:spcPts val="600"/>
              </a:spcAft>
              <a:buClr>
                <a:srgbClr val="0000FF"/>
              </a:buClr>
              <a:buSzPct val="100000"/>
              <a:buFont typeface="Wingdings" panose="05000000000000000000" pitchFamily="2" charset="2"/>
              <a:buChar char="Ø"/>
              <a:defRPr/>
            </a:pPr>
            <a:r>
              <a:rPr lang="en-US" sz="2000" b="0" dirty="0">
                <a:latin typeface="Calibri" panose="020F0502020204030204" pitchFamily="34" charset="0"/>
                <a:cs typeface="Calibri" panose="020F0502020204030204" pitchFamily="34" charset="0"/>
              </a:rPr>
              <a:t>Face-to-face human communication solves this problem easily by visual recognition. But when communicating entities exchange messages over a medium where they can not "see" the other party, authentication is not so simple. </a:t>
            </a:r>
            <a:endParaRPr lang="en-SG" sz="2000" b="0" dirty="0">
              <a:latin typeface="Calibri" panose="020F0502020204030204" pitchFamily="34" charset="0"/>
              <a:cs typeface="Calibri" panose="020F0502020204030204" pitchFamily="34" charset="0"/>
            </a:endParaRPr>
          </a:p>
          <a:p>
            <a:pPr marL="914400" lvl="1" indent="-393700" algn="just">
              <a:spcBef>
                <a:spcPts val="600"/>
              </a:spcBef>
              <a:spcAft>
                <a:spcPts val="600"/>
              </a:spcAft>
              <a:buClr>
                <a:srgbClr val="0000FF"/>
              </a:buClr>
              <a:buSzPct val="100000"/>
              <a:buFont typeface="Wingdings" panose="05000000000000000000" pitchFamily="2" charset="2"/>
              <a:buChar char="Ø"/>
              <a:defRPr/>
            </a:pPr>
            <a:r>
              <a:rPr lang="en-US" sz="2000" b="0" dirty="0">
                <a:latin typeface="Calibri" panose="020F0502020204030204" pitchFamily="34" charset="0"/>
                <a:cs typeface="Calibri" panose="020F0502020204030204" pitchFamily="34" charset="0"/>
              </a:rPr>
              <a:t>Why, for instance, should you believe that a received email containing a text string saying that the email came from a friend of yours indeed came from that friend? If someone calls on the phone claiming to be your bank and asking for your account number, secret PIN, and account balances for verification purposes, would you give that information out over the phone? Hopefully not. </a:t>
            </a:r>
            <a:endParaRPr lang="en-SG" sz="2000" b="0" dirty="0">
              <a:latin typeface="Calibri" panose="020F0502020204030204" pitchFamily="34" charset="0"/>
              <a:cs typeface="Calibri" panose="020F0502020204030204" pitchFamily="34" charset="0"/>
            </a:endParaRPr>
          </a:p>
        </p:txBody>
      </p:sp>
      <p:sp>
        <p:nvSpPr>
          <p:cNvPr id="8" name="Slide Number Placeholder 1"/>
          <p:cNvSpPr>
            <a:spLocks noGrp="1"/>
          </p:cNvSpPr>
          <p:nvPr>
            <p:ph type="sldNum" sz="quarter" idx="10"/>
          </p:nvPr>
        </p:nvSpPr>
        <p:spPr>
          <a:xfrm>
            <a:off x="0" y="6400800"/>
            <a:ext cx="1905000" cy="457200"/>
          </a:xfrm>
        </p:spPr>
        <p:txBody>
          <a:bodyPr/>
          <a:lstStyle/>
          <a:p>
            <a:pPr>
              <a:defRPr/>
            </a:pPr>
            <a:r>
              <a:rPr lang="en-US" dirty="0" smtClean="0"/>
              <a:t>Slide-</a:t>
            </a:r>
            <a:r>
              <a:rPr lang="en-US" dirty="0">
                <a:solidFill>
                  <a:srgbClr val="FF00FF"/>
                </a:solidFill>
              </a:rPr>
              <a:t>3</a:t>
            </a:r>
          </a:p>
        </p:txBody>
      </p:sp>
    </p:spTree>
    <p:extLst>
      <p:ext uri="{BB962C8B-B14F-4D97-AF65-F5344CB8AC3E}">
        <p14:creationId xmlns:p14="http://schemas.microsoft.com/office/powerpoint/2010/main" val="11018841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11"/>
          <p:cNvSpPr>
            <a:spLocks noChangeArrowheads="1"/>
          </p:cNvSpPr>
          <p:nvPr/>
        </p:nvSpPr>
        <p:spPr bwMode="auto">
          <a:xfrm>
            <a:off x="0" y="0"/>
            <a:ext cx="9144000" cy="584775"/>
          </a:xfrm>
          <a:prstGeom prst="rect">
            <a:avLst/>
          </a:prstGeom>
          <a:solidFill>
            <a:srgbClr val="00CC00"/>
          </a:solidFill>
          <a:ln>
            <a:noFill/>
          </a:ln>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0" lvl="1" indent="0"/>
            <a:r>
              <a:rPr lang="en-US" altLang="en-US" dirty="0">
                <a:solidFill>
                  <a:schemeClr val="bg1"/>
                </a:solidFill>
              </a:rPr>
              <a:t>Possible Attacks on Fixed Passwords</a:t>
            </a:r>
          </a:p>
        </p:txBody>
      </p:sp>
      <p:sp>
        <p:nvSpPr>
          <p:cNvPr id="26630" name="Rectangle 8"/>
          <p:cNvSpPr>
            <a:spLocks noChangeArrowheads="1"/>
          </p:cNvSpPr>
          <p:nvPr/>
        </p:nvSpPr>
        <p:spPr bwMode="auto">
          <a:xfrm>
            <a:off x="228600" y="685800"/>
            <a:ext cx="8610600"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indent="-220663">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buFont typeface="Wingdings" panose="05000000000000000000" pitchFamily="2" charset="2"/>
              <a:buChar char="q"/>
            </a:pPr>
            <a:r>
              <a:rPr lang="en-US" sz="2800" dirty="0" smtClean="0">
                <a:solidFill>
                  <a:srgbClr val="0000FF"/>
                </a:solidFill>
                <a:latin typeface="Calibri" panose="020F0502020204030204" pitchFamily="34" charset="0"/>
                <a:ea typeface="Verdana" panose="020B0604030504040204" pitchFamily="34" charset="0"/>
                <a:cs typeface="Calibri" panose="020F0502020204030204" pitchFamily="34" charset="0"/>
              </a:rPr>
              <a:t>Guessing</a:t>
            </a:r>
            <a:r>
              <a:rPr lang="en-US" sz="2800" dirty="0">
                <a:solidFill>
                  <a:srgbClr val="0000FF"/>
                </a:solidFill>
                <a:latin typeface="Calibri" panose="020F0502020204030204" pitchFamily="34" charset="0"/>
                <a:ea typeface="Verdana" panose="020B0604030504040204" pitchFamily="34" charset="0"/>
                <a:cs typeface="Calibri" panose="020F0502020204030204" pitchFamily="34" charset="0"/>
              </a:rPr>
              <a:t>:</a:t>
            </a:r>
          </a:p>
          <a:p>
            <a:pPr lvl="2" algn="just">
              <a:spcBef>
                <a:spcPts val="600"/>
              </a:spcBef>
              <a:spcAft>
                <a:spcPts val="600"/>
              </a:spcAft>
              <a:buFontTx/>
              <a:buChar char="-"/>
            </a:pPr>
            <a:r>
              <a:rPr lang="en-US" sz="2400" b="0" dirty="0">
                <a:latin typeface="Calibri" panose="020F0502020204030204" pitchFamily="34" charset="0"/>
                <a:ea typeface="Verdana" panose="020B0604030504040204" pitchFamily="34" charset="0"/>
                <a:cs typeface="Calibri" panose="020F0502020204030204" pitchFamily="34" charset="0"/>
              </a:rPr>
              <a:t>Using a guessing attack, Eve can log into the system and try to guess Alice’s password by trying different combinations of characters. </a:t>
            </a:r>
          </a:p>
          <a:p>
            <a:pPr marL="1828800" lvl="2" indent="-342900" algn="just">
              <a:spcBef>
                <a:spcPts val="600"/>
              </a:spcBef>
              <a:spcAft>
                <a:spcPts val="600"/>
              </a:spcAft>
              <a:buFont typeface="Wingdings" panose="05000000000000000000" pitchFamily="2" charset="2"/>
              <a:buChar char="v"/>
            </a:pPr>
            <a:r>
              <a:rPr lang="en-US" sz="2000" b="0" dirty="0">
                <a:latin typeface="Calibri" panose="020F0502020204030204" pitchFamily="34" charset="0"/>
                <a:ea typeface="Verdana" panose="020B0604030504040204" pitchFamily="34" charset="0"/>
                <a:cs typeface="Calibri" panose="020F0502020204030204" pitchFamily="34" charset="0"/>
              </a:rPr>
              <a:t>The password is particularly vulnerable if the user is allowed to choose a short password. </a:t>
            </a:r>
          </a:p>
          <a:p>
            <a:pPr marL="1828800" lvl="2" indent="-342900" algn="just">
              <a:spcBef>
                <a:spcPts val="600"/>
              </a:spcBef>
              <a:spcAft>
                <a:spcPts val="600"/>
              </a:spcAft>
              <a:buFont typeface="Wingdings" panose="05000000000000000000" pitchFamily="2" charset="2"/>
              <a:buChar char="v"/>
            </a:pPr>
            <a:r>
              <a:rPr lang="en-US" sz="2000" b="0" dirty="0">
                <a:latin typeface="Calibri" panose="020F0502020204030204" pitchFamily="34" charset="0"/>
                <a:ea typeface="Verdana" panose="020B0604030504040204" pitchFamily="34" charset="0"/>
                <a:cs typeface="Calibri" panose="020F0502020204030204" pitchFamily="34" charset="0"/>
              </a:rPr>
              <a:t>It is also vulnerable if Alice has chosen something trivial, such as her birthday, her child’s name, or the name of her favorite actor. </a:t>
            </a:r>
          </a:p>
          <a:p>
            <a:pPr lvl="2" algn="just">
              <a:spcBef>
                <a:spcPts val="600"/>
              </a:spcBef>
              <a:spcAft>
                <a:spcPts val="600"/>
              </a:spcAft>
              <a:buFontTx/>
              <a:buChar char="-"/>
            </a:pPr>
            <a:r>
              <a:rPr lang="en-US" sz="2400" b="0" dirty="0">
                <a:latin typeface="Calibri" panose="020F0502020204030204" pitchFamily="34" charset="0"/>
                <a:ea typeface="Verdana" panose="020B0604030504040204" pitchFamily="34" charset="0"/>
                <a:cs typeface="Calibri" panose="020F0502020204030204" pitchFamily="34" charset="0"/>
              </a:rPr>
              <a:t>To prevent guessing, a long random password is recommended, something that is not very obvious. </a:t>
            </a:r>
          </a:p>
          <a:p>
            <a:pPr marL="1828800" lvl="2" indent="-342900" algn="just">
              <a:spcBef>
                <a:spcPts val="600"/>
              </a:spcBef>
              <a:spcAft>
                <a:spcPts val="600"/>
              </a:spcAft>
              <a:buFont typeface="Wingdings" panose="05000000000000000000" pitchFamily="2" charset="2"/>
              <a:buChar char="v"/>
            </a:pPr>
            <a:r>
              <a:rPr lang="en-US" sz="2000" dirty="0">
                <a:latin typeface="Calibri" panose="020F0502020204030204" pitchFamily="34" charset="0"/>
                <a:ea typeface="Verdana" panose="020B0604030504040204" pitchFamily="34" charset="0"/>
                <a:cs typeface="Calibri" panose="020F0502020204030204" pitchFamily="34" charset="0"/>
              </a:rPr>
              <a:t>However, the use of such a random password may also create a problem</a:t>
            </a:r>
            <a:r>
              <a:rPr lang="en-US" sz="2000" b="0" dirty="0">
                <a:latin typeface="Calibri" panose="020F0502020204030204" pitchFamily="34" charset="0"/>
                <a:ea typeface="Verdana" panose="020B0604030504040204" pitchFamily="34" charset="0"/>
                <a:cs typeface="Calibri" panose="020F0502020204030204" pitchFamily="34" charset="0"/>
              </a:rPr>
              <a:t>. Because she could easily forget such a password, Alice might store a copy of it somewhere, which makes the password subject to stealing.</a:t>
            </a:r>
          </a:p>
        </p:txBody>
      </p:sp>
      <p:sp>
        <p:nvSpPr>
          <p:cNvPr id="2" name="Slide Number Placeholder 1"/>
          <p:cNvSpPr>
            <a:spLocks noGrp="1"/>
          </p:cNvSpPr>
          <p:nvPr>
            <p:ph type="sldNum" sz="quarter" idx="10"/>
          </p:nvPr>
        </p:nvSpPr>
        <p:spPr/>
        <p:txBody>
          <a:bodyPr/>
          <a:lstStyle/>
          <a:p>
            <a:r>
              <a:rPr lang="en-US" smtClean="0"/>
              <a:t>Slide-</a:t>
            </a:r>
            <a:fld id="{8C0097E4-F27F-4DE0-9358-C5CA108D6023}" type="slidenum">
              <a:rPr lang="en-US" smtClean="0"/>
              <a:pPr/>
              <a:t>30</a:t>
            </a:fld>
            <a:endParaRPr lang="en-US" dirty="0"/>
          </a:p>
        </p:txBody>
      </p:sp>
    </p:spTree>
    <p:extLst>
      <p:ext uri="{BB962C8B-B14F-4D97-AF65-F5344CB8AC3E}">
        <p14:creationId xmlns:p14="http://schemas.microsoft.com/office/powerpoint/2010/main" val="403340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11"/>
          <p:cNvSpPr>
            <a:spLocks noChangeArrowheads="1"/>
          </p:cNvSpPr>
          <p:nvPr/>
        </p:nvSpPr>
        <p:spPr bwMode="auto">
          <a:xfrm>
            <a:off x="228600" y="457200"/>
            <a:ext cx="868680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pPr>
            <a:r>
              <a:rPr lang="en-US" sz="2000">
                <a:solidFill>
                  <a:srgbClr val="0000FF"/>
                </a:solidFill>
                <a:latin typeface="Verdana" panose="020B0604030504040204" pitchFamily="34" charset="0"/>
                <a:ea typeface="Verdana" panose="020B0604030504040204" pitchFamily="34" charset="0"/>
                <a:cs typeface="Verdana" panose="020B0604030504040204" pitchFamily="34" charset="0"/>
              </a:rPr>
              <a:t>Second Approach- </a:t>
            </a:r>
            <a:r>
              <a:rPr lang="en-US" sz="2000">
                <a:latin typeface="Verdana" panose="020B0604030504040204" pitchFamily="34" charset="0"/>
                <a:ea typeface="Verdana" panose="020B0604030504040204" pitchFamily="34" charset="0"/>
                <a:cs typeface="Verdana" panose="020B0604030504040204" pitchFamily="34" charset="0"/>
              </a:rPr>
              <a:t>Hashing the Password:</a:t>
            </a:r>
            <a:endParaRPr lang="en-US" sz="2000" b="0">
              <a:latin typeface="Verdana" panose="020B0604030504040204" pitchFamily="34" charset="0"/>
              <a:ea typeface="Verdana" panose="020B0604030504040204" pitchFamily="34" charset="0"/>
              <a:cs typeface="Verdana" panose="020B0604030504040204" pitchFamily="34" charset="0"/>
            </a:endParaRPr>
          </a:p>
        </p:txBody>
      </p:sp>
      <p:sp>
        <p:nvSpPr>
          <p:cNvPr id="27652" name="Rectangle 9"/>
          <p:cNvSpPr>
            <a:spLocks noChangeArrowheads="1"/>
          </p:cNvSpPr>
          <p:nvPr/>
        </p:nvSpPr>
        <p:spPr bwMode="auto">
          <a:xfrm>
            <a:off x="228600" y="833438"/>
            <a:ext cx="8513763" cy="22780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buFont typeface="Wingdings" panose="05000000000000000000" pitchFamily="2" charset="2"/>
              <a:buChar char="Ø"/>
            </a:pPr>
            <a:r>
              <a:rPr lang="en-US" sz="1400" b="0">
                <a:latin typeface="Verdana" panose="020B0604030504040204" pitchFamily="34" charset="0"/>
                <a:ea typeface="Verdana" panose="020B0604030504040204" pitchFamily="34" charset="0"/>
                <a:cs typeface="Verdana" panose="020B0604030504040204" pitchFamily="34" charset="0"/>
              </a:rPr>
              <a:t>In the second approach, the system stores the hash of the password instead of the plaintext password in the table (a file) that is stored by user identification.</a:t>
            </a:r>
          </a:p>
          <a:p>
            <a:pPr algn="just">
              <a:spcBef>
                <a:spcPts val="600"/>
              </a:spcBef>
              <a:spcAft>
                <a:spcPts val="600"/>
              </a:spcAft>
              <a:buFont typeface="Wingdings" panose="05000000000000000000" pitchFamily="2" charset="2"/>
              <a:buChar char="Ø"/>
            </a:pPr>
            <a:r>
              <a:rPr lang="en-US" sz="1400" b="0">
                <a:latin typeface="Verdana" panose="020B0604030504040204" pitchFamily="34" charset="0"/>
                <a:ea typeface="Verdana" panose="020B0604030504040204" pitchFamily="34" charset="0"/>
                <a:cs typeface="Verdana" panose="020B0604030504040204" pitchFamily="34" charset="0"/>
              </a:rPr>
              <a:t>Any user can read the contents of the file, but, because the hash function is a one-way function, it is almost impossible to guess the value of the password.</a:t>
            </a:r>
          </a:p>
          <a:p>
            <a:pPr algn="just">
              <a:spcBef>
                <a:spcPts val="600"/>
              </a:spcBef>
              <a:spcAft>
                <a:spcPts val="600"/>
              </a:spcAft>
              <a:buFont typeface="Wingdings" panose="05000000000000000000" pitchFamily="2" charset="2"/>
              <a:buChar char="Ø"/>
            </a:pPr>
            <a:r>
              <a:rPr lang="en-US" sz="1400" b="0">
                <a:latin typeface="Verdana" panose="020B0604030504040204" pitchFamily="34" charset="0"/>
                <a:ea typeface="Verdana" panose="020B0604030504040204" pitchFamily="34" charset="0"/>
                <a:cs typeface="Verdana" panose="020B0604030504040204" pitchFamily="34" charset="0"/>
              </a:rPr>
              <a:t>When the password is created , the system hashes it and stores the hash in the password file.</a:t>
            </a:r>
          </a:p>
          <a:p>
            <a:pPr algn="just">
              <a:spcBef>
                <a:spcPts val="600"/>
              </a:spcBef>
              <a:spcAft>
                <a:spcPts val="600"/>
              </a:spcAft>
              <a:buFont typeface="Wingdings" panose="05000000000000000000" pitchFamily="2" charset="2"/>
              <a:buChar char="Ø"/>
            </a:pPr>
            <a:r>
              <a:rPr lang="en-US" sz="1400" b="0">
                <a:latin typeface="Verdana" panose="020B0604030504040204" pitchFamily="34" charset="0"/>
                <a:ea typeface="Verdana" panose="020B0604030504040204" pitchFamily="34" charset="0"/>
                <a:cs typeface="Verdana" panose="020B0604030504040204" pitchFamily="34" charset="0"/>
              </a:rPr>
              <a:t>When the user sends her user ID and password, the system creates a hash of the password and then compare the hash value with the one stored in the file. </a:t>
            </a:r>
          </a:p>
        </p:txBody>
      </p:sp>
      <p:sp>
        <p:nvSpPr>
          <p:cNvPr id="27653" name="Text Box 12"/>
          <p:cNvSpPr txBox="1">
            <a:spLocks noChangeArrowheads="1"/>
          </p:cNvSpPr>
          <p:nvPr/>
        </p:nvSpPr>
        <p:spPr bwMode="auto">
          <a:xfrm>
            <a:off x="1676400" y="6443663"/>
            <a:ext cx="36385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1600">
                <a:solidFill>
                  <a:schemeClr val="folHlink"/>
                </a:solidFill>
                <a:latin typeface="Verdana" panose="020B0604030504040204" pitchFamily="34" charset="0"/>
                <a:ea typeface="Verdana" panose="020B0604030504040204" pitchFamily="34" charset="0"/>
                <a:cs typeface="Verdana" panose="020B0604030504040204" pitchFamily="34" charset="0"/>
              </a:rPr>
              <a:t>Figure: </a:t>
            </a:r>
            <a:r>
              <a:rPr lang="en-US" sz="1600" i="1">
                <a:latin typeface="Verdana" panose="020B0604030504040204" pitchFamily="34" charset="0"/>
                <a:ea typeface="Verdana" panose="020B0604030504040204" pitchFamily="34" charset="0"/>
                <a:cs typeface="Verdana" panose="020B0604030504040204" pitchFamily="34" charset="0"/>
              </a:rPr>
              <a:t>Hashing the password</a:t>
            </a:r>
          </a:p>
        </p:txBody>
      </p:sp>
      <p:sp>
        <p:nvSpPr>
          <p:cNvPr id="27654"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latin typeface="Verdana" panose="020B0604030504040204" pitchFamily="34" charset="0"/>
                <a:ea typeface="Verdana" panose="020B0604030504040204" pitchFamily="34" charset="0"/>
                <a:cs typeface="Verdana" panose="020B0604030504040204" pitchFamily="34" charset="0"/>
              </a:rPr>
              <a:t>Verification by Something Known: Fixed Passwords</a:t>
            </a:r>
          </a:p>
        </p:txBody>
      </p:sp>
      <p:pic>
        <p:nvPicPr>
          <p:cNvPr id="27655"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124200"/>
            <a:ext cx="8437563" cy="368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6" name="Rectangle 9"/>
          <p:cNvSpPr>
            <a:spLocks noChangeArrowheads="1"/>
          </p:cNvSpPr>
          <p:nvPr/>
        </p:nvSpPr>
        <p:spPr bwMode="auto">
          <a:xfrm>
            <a:off x="3848100" y="3200400"/>
            <a:ext cx="48942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buFont typeface="Wingdings" panose="05000000000000000000" pitchFamily="2" charset="2"/>
              <a:buChar char="Ø"/>
            </a:pPr>
            <a:r>
              <a:rPr lang="en-US" sz="1400" b="0">
                <a:solidFill>
                  <a:srgbClr val="0000FF"/>
                </a:solidFill>
                <a:latin typeface="Verdana" panose="020B0604030504040204" pitchFamily="34" charset="0"/>
                <a:ea typeface="Verdana" panose="020B0604030504040204" pitchFamily="34" charset="0"/>
                <a:cs typeface="Verdana" panose="020B0604030504040204" pitchFamily="34" charset="0"/>
              </a:rPr>
              <a:t>If there is a match, the user is granted access; otherwise, access is denied. </a:t>
            </a:r>
          </a:p>
        </p:txBody>
      </p:sp>
      <p:sp>
        <p:nvSpPr>
          <p:cNvPr id="27657" name="Text Box 12"/>
          <p:cNvSpPr txBox="1">
            <a:spLocks noChangeArrowheads="1"/>
          </p:cNvSpPr>
          <p:nvPr/>
        </p:nvSpPr>
        <p:spPr bwMode="auto">
          <a:xfrm>
            <a:off x="1676400" y="6248400"/>
            <a:ext cx="3638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1600">
                <a:solidFill>
                  <a:schemeClr val="folHlink"/>
                </a:solidFill>
                <a:latin typeface="Verdana" panose="020B0604030504040204" pitchFamily="34" charset="0"/>
                <a:ea typeface="Verdana" panose="020B0604030504040204" pitchFamily="34" charset="0"/>
                <a:cs typeface="Verdana" panose="020B0604030504040204" pitchFamily="34" charset="0"/>
              </a:rPr>
              <a:t>Figure: </a:t>
            </a:r>
            <a:r>
              <a:rPr lang="en-US" sz="1600" i="1">
                <a:latin typeface="Verdana" panose="020B0604030504040204" pitchFamily="34" charset="0"/>
                <a:ea typeface="Verdana" panose="020B0604030504040204" pitchFamily="34" charset="0"/>
                <a:cs typeface="Verdana" panose="020B0604030504040204" pitchFamily="34" charset="0"/>
              </a:rPr>
              <a:t>Hashing the password</a:t>
            </a:r>
          </a:p>
        </p:txBody>
      </p:sp>
      <p:sp>
        <p:nvSpPr>
          <p:cNvPr id="27658" name="Rectangle 9"/>
          <p:cNvSpPr>
            <a:spLocks noChangeArrowheads="1"/>
          </p:cNvSpPr>
          <p:nvPr/>
        </p:nvSpPr>
        <p:spPr bwMode="auto">
          <a:xfrm>
            <a:off x="6324600" y="3770313"/>
            <a:ext cx="241776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buFont typeface="Wingdings" panose="05000000000000000000" pitchFamily="2" charset="2"/>
              <a:buChar char="Ø"/>
            </a:pPr>
            <a:r>
              <a:rPr lang="en-US" sz="1400" b="0">
                <a:solidFill>
                  <a:srgbClr val="0000FF"/>
                </a:solidFill>
                <a:latin typeface="Verdana" panose="020B0604030504040204" pitchFamily="34" charset="0"/>
                <a:ea typeface="Verdana" panose="020B0604030504040204" pitchFamily="34" charset="0"/>
                <a:cs typeface="Verdana" panose="020B0604030504040204" pitchFamily="34" charset="0"/>
              </a:rPr>
              <a:t>In this approach, the table (file) does not need to be read protected.</a:t>
            </a:r>
          </a:p>
        </p:txBody>
      </p:sp>
      <p:sp>
        <p:nvSpPr>
          <p:cNvPr id="2" name="Slide Number Placeholder 1"/>
          <p:cNvSpPr>
            <a:spLocks noGrp="1"/>
          </p:cNvSpPr>
          <p:nvPr>
            <p:ph type="sldNum" sz="quarter" idx="10"/>
          </p:nvPr>
        </p:nvSpPr>
        <p:spPr/>
        <p:txBody>
          <a:bodyPr/>
          <a:lstStyle/>
          <a:p>
            <a:r>
              <a:rPr lang="en-US" smtClean="0"/>
              <a:t>Slide-</a:t>
            </a:r>
            <a:fld id="{8C0097E4-F27F-4DE0-9358-C5CA108D6023}" type="slidenum">
              <a:rPr lang="en-US" smtClean="0"/>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11"/>
          <p:cNvSpPr>
            <a:spLocks noChangeArrowheads="1"/>
          </p:cNvSpPr>
          <p:nvPr/>
        </p:nvSpPr>
        <p:spPr bwMode="auto">
          <a:xfrm>
            <a:off x="228600" y="457200"/>
            <a:ext cx="868680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pPr>
            <a:r>
              <a:rPr lang="en-US" sz="2000">
                <a:solidFill>
                  <a:srgbClr val="0000FF"/>
                </a:solidFill>
                <a:latin typeface="Verdana" panose="020B0604030504040204" pitchFamily="34" charset="0"/>
                <a:ea typeface="Verdana" panose="020B0604030504040204" pitchFamily="34" charset="0"/>
                <a:cs typeface="Verdana" panose="020B0604030504040204" pitchFamily="34" charset="0"/>
              </a:rPr>
              <a:t>Third Approach- </a:t>
            </a:r>
            <a:r>
              <a:rPr lang="en-US" sz="2000">
                <a:latin typeface="Verdana" panose="020B0604030504040204" pitchFamily="34" charset="0"/>
                <a:ea typeface="Verdana" panose="020B0604030504040204" pitchFamily="34" charset="0"/>
                <a:cs typeface="Verdana" panose="020B0604030504040204" pitchFamily="34" charset="0"/>
              </a:rPr>
              <a:t>Salting the Password:</a:t>
            </a:r>
            <a:endParaRPr lang="en-US" sz="2000" b="0">
              <a:latin typeface="Verdana" panose="020B0604030504040204" pitchFamily="34" charset="0"/>
              <a:ea typeface="Verdana" panose="020B0604030504040204" pitchFamily="34" charset="0"/>
              <a:cs typeface="Verdana" panose="020B0604030504040204" pitchFamily="34" charset="0"/>
            </a:endParaRPr>
          </a:p>
        </p:txBody>
      </p:sp>
      <p:sp>
        <p:nvSpPr>
          <p:cNvPr id="28676" name="Rectangle 9"/>
          <p:cNvSpPr>
            <a:spLocks noChangeArrowheads="1"/>
          </p:cNvSpPr>
          <p:nvPr/>
        </p:nvSpPr>
        <p:spPr bwMode="auto">
          <a:xfrm>
            <a:off x="304800" y="833438"/>
            <a:ext cx="8458200" cy="12620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buFont typeface="Wingdings" panose="05000000000000000000" pitchFamily="2" charset="2"/>
              <a:buChar char="Ø"/>
            </a:pPr>
            <a:r>
              <a:rPr lang="en-US" sz="1400" b="0">
                <a:latin typeface="Verdana" panose="020B0604030504040204" pitchFamily="34" charset="0"/>
                <a:ea typeface="Verdana" panose="020B0604030504040204" pitchFamily="34" charset="0"/>
                <a:cs typeface="Verdana" panose="020B0604030504040204" pitchFamily="34" charset="0"/>
              </a:rPr>
              <a:t>In the third approach, a random string, called the salt, is concatenated to the password when the password string is created.</a:t>
            </a:r>
          </a:p>
          <a:p>
            <a:pPr algn="just">
              <a:spcBef>
                <a:spcPts val="600"/>
              </a:spcBef>
              <a:spcAft>
                <a:spcPts val="600"/>
              </a:spcAft>
              <a:buFont typeface="Wingdings" panose="05000000000000000000" pitchFamily="2" charset="2"/>
              <a:buChar char="Ø"/>
            </a:pPr>
            <a:r>
              <a:rPr lang="en-US" sz="1400" b="0">
                <a:latin typeface="Verdana" panose="020B0604030504040204" pitchFamily="34" charset="0"/>
                <a:ea typeface="Verdana" panose="020B0604030504040204" pitchFamily="34" charset="0"/>
                <a:cs typeface="Verdana" panose="020B0604030504040204" pitchFamily="34" charset="0"/>
              </a:rPr>
              <a:t>The salted password is then hashed.</a:t>
            </a:r>
          </a:p>
          <a:p>
            <a:pPr algn="just">
              <a:spcBef>
                <a:spcPts val="600"/>
              </a:spcBef>
              <a:spcAft>
                <a:spcPts val="600"/>
              </a:spcAft>
              <a:buFont typeface="Wingdings" panose="05000000000000000000" pitchFamily="2" charset="2"/>
              <a:buChar char="Ø"/>
            </a:pPr>
            <a:r>
              <a:rPr lang="en-US" sz="1400" b="0">
                <a:latin typeface="Verdana" panose="020B0604030504040204" pitchFamily="34" charset="0"/>
                <a:ea typeface="Verdana" panose="020B0604030504040204" pitchFamily="34" charset="0"/>
                <a:cs typeface="Verdana" panose="020B0604030504040204" pitchFamily="34" charset="0"/>
              </a:rPr>
              <a:t>The ID, the salt, and the hash are then stored in the table (file).</a:t>
            </a:r>
          </a:p>
        </p:txBody>
      </p:sp>
      <p:sp>
        <p:nvSpPr>
          <p:cNvPr id="28677"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latin typeface="Verdana" panose="020B0604030504040204" pitchFamily="34" charset="0"/>
                <a:ea typeface="Verdana" panose="020B0604030504040204" pitchFamily="34" charset="0"/>
                <a:cs typeface="Verdana" panose="020B0604030504040204" pitchFamily="34" charset="0"/>
              </a:rPr>
              <a:t>Verification by Something Known: Fixed Passwords</a:t>
            </a:r>
          </a:p>
        </p:txBody>
      </p:sp>
      <p:pic>
        <p:nvPicPr>
          <p:cNvPr id="2867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88" y="2681288"/>
            <a:ext cx="8342312"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Rectangle 9"/>
          <p:cNvSpPr>
            <a:spLocks noChangeArrowheads="1"/>
          </p:cNvSpPr>
          <p:nvPr/>
        </p:nvSpPr>
        <p:spPr bwMode="auto">
          <a:xfrm>
            <a:off x="3695700" y="2971800"/>
            <a:ext cx="4914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buFont typeface="Wingdings" panose="05000000000000000000" pitchFamily="2" charset="2"/>
              <a:buChar char="Ø"/>
            </a:pPr>
            <a:r>
              <a:rPr lang="en-US" sz="1400" b="0">
                <a:solidFill>
                  <a:srgbClr val="0000FF"/>
                </a:solidFill>
                <a:latin typeface="Verdana" panose="020B0604030504040204" pitchFamily="34" charset="0"/>
                <a:ea typeface="Verdana" panose="020B0604030504040204" pitchFamily="34" charset="0"/>
                <a:cs typeface="Verdana" panose="020B0604030504040204" pitchFamily="34" charset="0"/>
              </a:rPr>
              <a:t>If there is a match, access is granted; otherwise, it is denied. </a:t>
            </a:r>
          </a:p>
        </p:txBody>
      </p:sp>
      <p:sp>
        <p:nvSpPr>
          <p:cNvPr id="28680" name="Rectangle 9"/>
          <p:cNvSpPr>
            <a:spLocks noChangeArrowheads="1"/>
          </p:cNvSpPr>
          <p:nvPr/>
        </p:nvSpPr>
        <p:spPr bwMode="auto">
          <a:xfrm>
            <a:off x="2209800" y="2133600"/>
            <a:ext cx="6400800" cy="738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buFont typeface="Wingdings" panose="05000000000000000000" pitchFamily="2" charset="2"/>
              <a:buChar char="Ø"/>
            </a:pPr>
            <a:r>
              <a:rPr lang="en-US" sz="1400" b="0">
                <a:latin typeface="Verdana" panose="020B0604030504040204" pitchFamily="34" charset="0"/>
                <a:ea typeface="Verdana" panose="020B0604030504040204" pitchFamily="34" charset="0"/>
                <a:cs typeface="Verdana" panose="020B0604030504040204" pitchFamily="34" charset="0"/>
              </a:rPr>
              <a:t>When a user asks for access, the system extracts the salt, concatenates it with the received password, makes a hash out of the result, and compares it with the hash stored in the file.</a:t>
            </a:r>
          </a:p>
        </p:txBody>
      </p:sp>
      <p:sp>
        <p:nvSpPr>
          <p:cNvPr id="28681" name="Text Box 12"/>
          <p:cNvSpPr txBox="1">
            <a:spLocks noChangeArrowheads="1"/>
          </p:cNvSpPr>
          <p:nvPr/>
        </p:nvSpPr>
        <p:spPr bwMode="auto">
          <a:xfrm>
            <a:off x="1676400" y="6443663"/>
            <a:ext cx="350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1600">
                <a:solidFill>
                  <a:schemeClr val="folHlink"/>
                </a:solidFill>
                <a:latin typeface="Verdana" panose="020B0604030504040204" pitchFamily="34" charset="0"/>
                <a:ea typeface="Verdana" panose="020B0604030504040204" pitchFamily="34" charset="0"/>
                <a:cs typeface="Verdana" panose="020B0604030504040204" pitchFamily="34" charset="0"/>
              </a:rPr>
              <a:t>Figure: </a:t>
            </a:r>
            <a:r>
              <a:rPr lang="en-US" sz="1600" i="1">
                <a:latin typeface="Verdana" panose="020B0604030504040204" pitchFamily="34" charset="0"/>
                <a:ea typeface="Verdana" panose="020B0604030504040204" pitchFamily="34" charset="0"/>
                <a:cs typeface="Verdana" panose="020B0604030504040204" pitchFamily="34" charset="0"/>
              </a:rPr>
              <a:t>Salting the password</a:t>
            </a:r>
          </a:p>
        </p:txBody>
      </p:sp>
      <p:sp>
        <p:nvSpPr>
          <p:cNvPr id="2" name="Slide Number Placeholder 1"/>
          <p:cNvSpPr>
            <a:spLocks noGrp="1"/>
          </p:cNvSpPr>
          <p:nvPr>
            <p:ph type="sldNum" sz="quarter" idx="10"/>
          </p:nvPr>
        </p:nvSpPr>
        <p:spPr/>
        <p:txBody>
          <a:bodyPr/>
          <a:lstStyle/>
          <a:p>
            <a:r>
              <a:rPr lang="en-US" smtClean="0"/>
              <a:t>Slide-</a:t>
            </a:r>
            <a:fld id="{8C0097E4-F27F-4DE0-9358-C5CA108D6023}" type="slidenum">
              <a:rPr lang="en-US" smtClean="0"/>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11"/>
          <p:cNvSpPr>
            <a:spLocks noChangeArrowheads="1"/>
          </p:cNvSpPr>
          <p:nvPr/>
        </p:nvSpPr>
        <p:spPr bwMode="auto">
          <a:xfrm>
            <a:off x="228600" y="457200"/>
            <a:ext cx="8686800" cy="708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43200" indent="-2743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pPr>
            <a:r>
              <a:rPr lang="en-US" sz="2000">
                <a:solidFill>
                  <a:srgbClr val="0000FF"/>
                </a:solidFill>
                <a:latin typeface="Verdana" panose="020B0604030504040204" pitchFamily="34" charset="0"/>
                <a:ea typeface="Verdana" panose="020B0604030504040204" pitchFamily="34" charset="0"/>
                <a:cs typeface="Verdana" panose="020B0604030504040204" pitchFamily="34" charset="0"/>
              </a:rPr>
              <a:t>Fourth Approach- </a:t>
            </a:r>
            <a:r>
              <a:rPr lang="en-US" sz="2000">
                <a:latin typeface="Verdana" panose="020B0604030504040204" pitchFamily="34" charset="0"/>
                <a:ea typeface="Verdana" panose="020B0604030504040204" pitchFamily="34" charset="0"/>
                <a:cs typeface="Verdana" panose="020B0604030504040204" pitchFamily="34" charset="0"/>
              </a:rPr>
              <a:t>Combination of something known and something possessed: </a:t>
            </a:r>
          </a:p>
        </p:txBody>
      </p:sp>
      <p:sp>
        <p:nvSpPr>
          <p:cNvPr id="29700" name="Rectangle 9"/>
          <p:cNvSpPr>
            <a:spLocks noChangeArrowheads="1"/>
          </p:cNvSpPr>
          <p:nvPr/>
        </p:nvSpPr>
        <p:spPr bwMode="auto">
          <a:xfrm>
            <a:off x="304800" y="1528763"/>
            <a:ext cx="8382000" cy="41862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buFont typeface="Wingdings" panose="05000000000000000000" pitchFamily="2" charset="2"/>
              <a:buChar char="Ø"/>
            </a:pPr>
            <a:r>
              <a:rPr lang="en-US" sz="1800" b="0">
                <a:latin typeface="Verdana" panose="020B0604030504040204" pitchFamily="34" charset="0"/>
                <a:ea typeface="Verdana" panose="020B0604030504040204" pitchFamily="34" charset="0"/>
                <a:cs typeface="Verdana" panose="020B0604030504040204" pitchFamily="34" charset="0"/>
              </a:rPr>
              <a:t>In the fourth approach, two identification techniques are combined.</a:t>
            </a:r>
          </a:p>
          <a:p>
            <a:pPr algn="just">
              <a:spcBef>
                <a:spcPts val="600"/>
              </a:spcBef>
              <a:spcAft>
                <a:spcPts val="600"/>
              </a:spcAft>
              <a:buFont typeface="Wingdings" panose="05000000000000000000" pitchFamily="2" charset="2"/>
              <a:buChar char="Ø"/>
            </a:pPr>
            <a:r>
              <a:rPr lang="en-US" sz="1800" b="0">
                <a:latin typeface="Verdana" panose="020B0604030504040204" pitchFamily="34" charset="0"/>
                <a:ea typeface="Verdana" panose="020B0604030504040204" pitchFamily="34" charset="0"/>
                <a:cs typeface="Verdana" panose="020B0604030504040204" pitchFamily="34" charset="0"/>
              </a:rPr>
              <a:t>A good example of this type of authentication is the use of an ATM card with a PIN (personal identification number). </a:t>
            </a:r>
          </a:p>
          <a:p>
            <a:pPr algn="just">
              <a:spcBef>
                <a:spcPts val="600"/>
              </a:spcBef>
              <a:spcAft>
                <a:spcPts val="600"/>
              </a:spcAft>
              <a:buFont typeface="Wingdings" panose="05000000000000000000" pitchFamily="2" charset="2"/>
              <a:buChar char="Ø"/>
            </a:pPr>
            <a:r>
              <a:rPr lang="en-US" sz="1800" b="0">
                <a:latin typeface="Verdana" panose="020B0604030504040204" pitchFamily="34" charset="0"/>
                <a:ea typeface="Verdana" panose="020B0604030504040204" pitchFamily="34" charset="0"/>
                <a:cs typeface="Verdana" panose="020B0604030504040204" pitchFamily="34" charset="0"/>
              </a:rPr>
              <a:t>Here, the ATM card belongs to the category “something possessed” and the PIN belongs to the category “something known”.</a:t>
            </a:r>
          </a:p>
          <a:p>
            <a:pPr algn="just">
              <a:spcBef>
                <a:spcPts val="600"/>
              </a:spcBef>
              <a:spcAft>
                <a:spcPts val="600"/>
              </a:spcAft>
              <a:buFont typeface="Wingdings" panose="05000000000000000000" pitchFamily="2" charset="2"/>
              <a:buChar char="Ø"/>
            </a:pPr>
            <a:r>
              <a:rPr lang="en-US" sz="1800" b="0">
                <a:latin typeface="Verdana" panose="020B0604030504040204" pitchFamily="34" charset="0"/>
                <a:ea typeface="Verdana" panose="020B0604030504040204" pitchFamily="34" charset="0"/>
                <a:cs typeface="Verdana" panose="020B0604030504040204" pitchFamily="34" charset="0"/>
              </a:rPr>
              <a:t>The PIN is a password that enhances the security of the card.</a:t>
            </a:r>
          </a:p>
          <a:p>
            <a:pPr algn="just">
              <a:spcBef>
                <a:spcPts val="600"/>
              </a:spcBef>
              <a:spcAft>
                <a:spcPts val="600"/>
              </a:spcAft>
              <a:buFont typeface="Wingdings" panose="05000000000000000000" pitchFamily="2" charset="2"/>
              <a:buChar char="Ø"/>
            </a:pPr>
            <a:r>
              <a:rPr lang="en-US" sz="1800" b="0">
                <a:latin typeface="Verdana" panose="020B0604030504040204" pitchFamily="34" charset="0"/>
                <a:ea typeface="Verdana" panose="020B0604030504040204" pitchFamily="34" charset="0"/>
                <a:cs typeface="Verdana" panose="020B0604030504040204" pitchFamily="34" charset="0"/>
              </a:rPr>
              <a:t>If the card is stolen, it can not be used unless the PIN is known.</a:t>
            </a:r>
          </a:p>
          <a:p>
            <a:pPr algn="just">
              <a:spcBef>
                <a:spcPts val="600"/>
              </a:spcBef>
              <a:spcAft>
                <a:spcPts val="600"/>
              </a:spcAft>
              <a:buFont typeface="Wingdings" panose="05000000000000000000" pitchFamily="2" charset="2"/>
              <a:buChar char="Ø"/>
            </a:pPr>
            <a:r>
              <a:rPr lang="en-US" sz="1800" b="0">
                <a:latin typeface="Verdana" panose="020B0604030504040204" pitchFamily="34" charset="0"/>
                <a:ea typeface="Verdana" panose="020B0604030504040204" pitchFamily="34" charset="0"/>
                <a:cs typeface="Verdana" panose="020B0604030504040204" pitchFamily="34" charset="0"/>
              </a:rPr>
              <a:t>The PIN number is very short, so it is easily remembered by the owner. Hence this makes it vulnerable to the guessing type of attack.</a:t>
            </a:r>
          </a:p>
        </p:txBody>
      </p:sp>
      <p:sp>
        <p:nvSpPr>
          <p:cNvPr id="29701"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latin typeface="Verdana" panose="020B0604030504040204" pitchFamily="34" charset="0"/>
                <a:ea typeface="Verdana" panose="020B0604030504040204" pitchFamily="34" charset="0"/>
                <a:cs typeface="Verdana" panose="020B0604030504040204" pitchFamily="34" charset="0"/>
              </a:rPr>
              <a:t>Verification by Something Known: Fixed Passwords</a:t>
            </a:r>
          </a:p>
        </p:txBody>
      </p:sp>
      <p:sp>
        <p:nvSpPr>
          <p:cNvPr id="2" name="Slide Number Placeholder 1"/>
          <p:cNvSpPr>
            <a:spLocks noGrp="1"/>
          </p:cNvSpPr>
          <p:nvPr>
            <p:ph type="sldNum" sz="quarter" idx="10"/>
          </p:nvPr>
        </p:nvSpPr>
        <p:spPr/>
        <p:txBody>
          <a:bodyPr/>
          <a:lstStyle/>
          <a:p>
            <a:r>
              <a:rPr lang="en-US" smtClean="0"/>
              <a:t>Slide-</a:t>
            </a:r>
            <a:fld id="{8C0097E4-F27F-4DE0-9358-C5CA108D6023}" type="slidenum">
              <a:rPr lang="en-US" smtClean="0"/>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1"/>
          <p:cNvSpPr>
            <a:spLocks noChangeArrowheads="1"/>
          </p:cNvSpPr>
          <p:nvPr/>
        </p:nvSpPr>
        <p:spPr bwMode="auto">
          <a:xfrm>
            <a:off x="0" y="0"/>
            <a:ext cx="9144000" cy="4302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200">
                <a:latin typeface="Verdana" panose="020B0604030504040204" pitchFamily="34" charset="0"/>
                <a:ea typeface="Verdana" panose="020B0604030504040204" pitchFamily="34" charset="0"/>
                <a:cs typeface="Verdana" panose="020B0604030504040204" pitchFamily="34" charset="0"/>
              </a:rPr>
              <a:t>Verification by Something Known: One-time Password</a:t>
            </a:r>
          </a:p>
        </p:txBody>
      </p:sp>
      <p:sp>
        <p:nvSpPr>
          <p:cNvPr id="30724" name="Rectangle 11"/>
          <p:cNvSpPr>
            <a:spLocks noChangeArrowheads="1"/>
          </p:cNvSpPr>
          <p:nvPr/>
        </p:nvSpPr>
        <p:spPr bwMode="auto">
          <a:xfrm>
            <a:off x="228600" y="457200"/>
            <a:ext cx="868680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pPr>
            <a:r>
              <a:rPr lang="en-US" sz="2000">
                <a:solidFill>
                  <a:srgbClr val="0000FF"/>
                </a:solidFill>
                <a:latin typeface="Verdana" panose="020B0604030504040204" pitchFamily="34" charset="0"/>
                <a:ea typeface="Verdana" panose="020B0604030504040204" pitchFamily="34" charset="0"/>
                <a:cs typeface="Verdana" panose="020B0604030504040204" pitchFamily="34" charset="0"/>
              </a:rPr>
              <a:t>First Approach-</a:t>
            </a:r>
            <a:r>
              <a:rPr lang="en-US" sz="2000">
                <a:latin typeface="Verdana" panose="020B0604030504040204" pitchFamily="34" charset="0"/>
                <a:ea typeface="Verdana" panose="020B0604030504040204" pitchFamily="34" charset="0"/>
                <a:cs typeface="Verdana" panose="020B0604030504040204" pitchFamily="34" charset="0"/>
              </a:rPr>
              <a:t> List of Passwords:</a:t>
            </a:r>
            <a:endParaRPr lang="en-US" sz="2000" b="0">
              <a:latin typeface="Verdana" panose="020B0604030504040204" pitchFamily="34" charset="0"/>
              <a:ea typeface="Verdana" panose="020B0604030504040204" pitchFamily="34" charset="0"/>
              <a:cs typeface="Verdana" panose="020B0604030504040204" pitchFamily="34" charset="0"/>
            </a:endParaRPr>
          </a:p>
        </p:txBody>
      </p:sp>
      <p:sp>
        <p:nvSpPr>
          <p:cNvPr id="10247" name="Rectangle 9"/>
          <p:cNvSpPr>
            <a:spLocks noChangeArrowheads="1"/>
          </p:cNvSpPr>
          <p:nvPr/>
        </p:nvSpPr>
        <p:spPr bwMode="auto">
          <a:xfrm>
            <a:off x="228600" y="1376363"/>
            <a:ext cx="8458200" cy="3600450"/>
          </a:xfrm>
          <a:prstGeom prst="rect">
            <a:avLst/>
          </a:prstGeom>
          <a:solidFill>
            <a:schemeClr val="bg1"/>
          </a:solidFill>
          <a:ln w="9525">
            <a:noFill/>
            <a:miter lim="800000"/>
            <a:headEnd/>
            <a:tailEnd/>
          </a:ln>
        </p:spPr>
        <p:txBody>
          <a:bodyPr>
            <a:spAutoFit/>
          </a:bodyPr>
          <a:lstStyle/>
          <a:p>
            <a:pPr marL="457200" indent="-457200" algn="just">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In the first approach, the user and the system agree upon a list of passwords. </a:t>
            </a:r>
          </a:p>
          <a:p>
            <a:pPr marL="457200" indent="-457200" algn="just">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Each password on the list can be used only once.</a:t>
            </a:r>
          </a:p>
          <a:p>
            <a:pPr marL="457200" indent="-457200" algn="just">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There are some </a:t>
            </a:r>
            <a:r>
              <a:rPr lang="en-US" sz="1800" b="0" dirty="0">
                <a:solidFill>
                  <a:srgbClr val="0000FF"/>
                </a:solidFill>
                <a:latin typeface="Verdana" pitchFamily="34" charset="0"/>
                <a:ea typeface="Verdana" pitchFamily="34" charset="0"/>
                <a:cs typeface="Verdana" pitchFamily="34" charset="0"/>
              </a:rPr>
              <a:t>drawbacks</a:t>
            </a:r>
            <a:r>
              <a:rPr lang="en-US" sz="1800" b="0" dirty="0">
                <a:latin typeface="Verdana" pitchFamily="34" charset="0"/>
                <a:ea typeface="Verdana" pitchFamily="34" charset="0"/>
                <a:cs typeface="Verdana" pitchFamily="34" charset="0"/>
              </a:rPr>
              <a:t> to this approach:</a:t>
            </a:r>
          </a:p>
          <a:p>
            <a:pPr marL="1371600" indent="-457200" algn="just">
              <a:spcBef>
                <a:spcPts val="600"/>
              </a:spcBef>
              <a:spcAft>
                <a:spcPts val="600"/>
              </a:spcAft>
              <a:buFont typeface="Wingdings" pitchFamily="2" charset="2"/>
              <a:buChar char="§"/>
              <a:defRPr/>
            </a:pPr>
            <a:r>
              <a:rPr lang="en-US" sz="1400" b="0" dirty="0">
                <a:latin typeface="Verdana" pitchFamily="34" charset="0"/>
                <a:ea typeface="Verdana" pitchFamily="34" charset="0"/>
                <a:cs typeface="Verdana" pitchFamily="34" charset="0"/>
              </a:rPr>
              <a:t>The system and the user must keep a long list of passwords.</a:t>
            </a:r>
          </a:p>
          <a:p>
            <a:pPr marL="1371600" indent="-457200" algn="just">
              <a:spcBef>
                <a:spcPts val="600"/>
              </a:spcBef>
              <a:spcAft>
                <a:spcPts val="600"/>
              </a:spcAft>
              <a:buFont typeface="Wingdings" pitchFamily="2" charset="2"/>
              <a:buChar char="§"/>
              <a:defRPr/>
            </a:pPr>
            <a:r>
              <a:rPr lang="en-US" sz="1400" b="0" dirty="0">
                <a:latin typeface="Verdana" pitchFamily="34" charset="0"/>
                <a:ea typeface="Verdana" pitchFamily="34" charset="0"/>
                <a:cs typeface="Verdana" pitchFamily="34" charset="0"/>
              </a:rPr>
              <a:t>If the user does not use the password in sequence, the system needs to perform a long search to find the match. </a:t>
            </a:r>
          </a:p>
          <a:p>
            <a:pPr marL="457200" indent="-457200" algn="just">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This approach makes eavesdropping and reuse of the password useless.</a:t>
            </a:r>
          </a:p>
          <a:p>
            <a:pPr marL="457200" indent="-457200" algn="just">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The password is valid only once and can not be used again.</a:t>
            </a:r>
          </a:p>
        </p:txBody>
      </p:sp>
      <p:sp>
        <p:nvSpPr>
          <p:cNvPr id="2" name="Slide Number Placeholder 1"/>
          <p:cNvSpPr>
            <a:spLocks noGrp="1"/>
          </p:cNvSpPr>
          <p:nvPr>
            <p:ph type="sldNum" sz="quarter" idx="10"/>
          </p:nvPr>
        </p:nvSpPr>
        <p:spPr/>
        <p:txBody>
          <a:bodyPr/>
          <a:lstStyle/>
          <a:p>
            <a:r>
              <a:rPr lang="en-US" smtClean="0"/>
              <a:t>Slide-</a:t>
            </a:r>
            <a:fld id="{8C0097E4-F27F-4DE0-9358-C5CA108D6023}" type="slidenum">
              <a:rPr lang="en-US" smtClean="0"/>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11"/>
          <p:cNvSpPr>
            <a:spLocks noChangeArrowheads="1"/>
          </p:cNvSpPr>
          <p:nvPr/>
        </p:nvSpPr>
        <p:spPr bwMode="auto">
          <a:xfrm>
            <a:off x="0" y="0"/>
            <a:ext cx="9144000" cy="4302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200">
                <a:latin typeface="Verdana" panose="020B0604030504040204" pitchFamily="34" charset="0"/>
                <a:ea typeface="Verdana" panose="020B0604030504040204" pitchFamily="34" charset="0"/>
                <a:cs typeface="Verdana" panose="020B0604030504040204" pitchFamily="34" charset="0"/>
              </a:rPr>
              <a:t>Verification by Something Known: One-time Password</a:t>
            </a:r>
          </a:p>
        </p:txBody>
      </p:sp>
      <p:sp>
        <p:nvSpPr>
          <p:cNvPr id="31748" name="Rectangle 11"/>
          <p:cNvSpPr>
            <a:spLocks noChangeArrowheads="1"/>
          </p:cNvSpPr>
          <p:nvPr/>
        </p:nvSpPr>
        <p:spPr bwMode="auto">
          <a:xfrm>
            <a:off x="228600" y="457200"/>
            <a:ext cx="868680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pPr>
            <a:r>
              <a:rPr lang="en-US" sz="2000">
                <a:solidFill>
                  <a:srgbClr val="0000FF"/>
                </a:solidFill>
                <a:latin typeface="Verdana" panose="020B0604030504040204" pitchFamily="34" charset="0"/>
                <a:ea typeface="Verdana" panose="020B0604030504040204" pitchFamily="34" charset="0"/>
                <a:cs typeface="Verdana" panose="020B0604030504040204" pitchFamily="34" charset="0"/>
              </a:rPr>
              <a:t>Second Approach-</a:t>
            </a:r>
            <a:r>
              <a:rPr lang="en-US" sz="2000">
                <a:latin typeface="Verdana" panose="020B0604030504040204" pitchFamily="34" charset="0"/>
                <a:ea typeface="Verdana" panose="020B0604030504040204" pitchFamily="34" charset="0"/>
                <a:cs typeface="Verdana" panose="020B0604030504040204" pitchFamily="34" charset="0"/>
              </a:rPr>
              <a:t> Sequentially Updated Password:</a:t>
            </a:r>
            <a:endParaRPr lang="en-US" sz="2000" b="0">
              <a:latin typeface="Verdana" panose="020B0604030504040204" pitchFamily="34" charset="0"/>
              <a:ea typeface="Verdana" panose="020B0604030504040204" pitchFamily="34" charset="0"/>
              <a:cs typeface="Verdana" panose="020B0604030504040204" pitchFamily="34" charset="0"/>
            </a:endParaRPr>
          </a:p>
        </p:txBody>
      </p:sp>
      <p:sp>
        <p:nvSpPr>
          <p:cNvPr id="31749" name="Rectangle 9"/>
          <p:cNvSpPr>
            <a:spLocks noChangeArrowheads="1"/>
          </p:cNvSpPr>
          <p:nvPr/>
        </p:nvSpPr>
        <p:spPr bwMode="auto">
          <a:xfrm>
            <a:off x="228600" y="1376363"/>
            <a:ext cx="8458200" cy="47704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buFont typeface="Wingdings" panose="05000000000000000000" pitchFamily="2" charset="2"/>
              <a:buChar char="Ø"/>
            </a:pPr>
            <a:r>
              <a:rPr lang="en-US" sz="1800" b="0">
                <a:latin typeface="Verdana" panose="020B0604030504040204" pitchFamily="34" charset="0"/>
                <a:ea typeface="Verdana" panose="020B0604030504040204" pitchFamily="34" charset="0"/>
                <a:cs typeface="Verdana" panose="020B0604030504040204" pitchFamily="34" charset="0"/>
              </a:rPr>
              <a:t>In the second approach, the user and the system agree to sequentially update the password. </a:t>
            </a:r>
          </a:p>
          <a:p>
            <a:pPr algn="just">
              <a:spcBef>
                <a:spcPts val="600"/>
              </a:spcBef>
              <a:spcAft>
                <a:spcPts val="600"/>
              </a:spcAft>
              <a:buFont typeface="Wingdings" panose="05000000000000000000" pitchFamily="2" charset="2"/>
              <a:buChar char="Ø"/>
            </a:pPr>
            <a:r>
              <a:rPr lang="en-US" sz="1800" b="0">
                <a:latin typeface="Verdana" panose="020B0604030504040204" pitchFamily="34" charset="0"/>
                <a:ea typeface="Verdana" panose="020B0604030504040204" pitchFamily="34" charset="0"/>
                <a:cs typeface="Verdana" panose="020B0604030504040204" pitchFamily="34" charset="0"/>
              </a:rPr>
              <a:t>They agree on an original password, P</a:t>
            </a:r>
            <a:r>
              <a:rPr lang="en-US" sz="1800" b="0" baseline="-25000">
                <a:latin typeface="Verdana" panose="020B0604030504040204" pitchFamily="34" charset="0"/>
                <a:ea typeface="Verdana" panose="020B0604030504040204" pitchFamily="34" charset="0"/>
                <a:cs typeface="Verdana" panose="020B0604030504040204" pitchFamily="34" charset="0"/>
              </a:rPr>
              <a:t>1</a:t>
            </a:r>
            <a:r>
              <a:rPr lang="en-US" sz="1800" b="0">
                <a:latin typeface="Verdana" panose="020B0604030504040204" pitchFamily="34" charset="0"/>
                <a:ea typeface="Verdana" panose="020B0604030504040204" pitchFamily="34" charset="0"/>
                <a:cs typeface="Verdana" panose="020B0604030504040204" pitchFamily="34" charset="0"/>
              </a:rPr>
              <a:t>, which is valid only for the first access.</a:t>
            </a:r>
          </a:p>
          <a:p>
            <a:pPr algn="just">
              <a:spcBef>
                <a:spcPts val="600"/>
              </a:spcBef>
              <a:spcAft>
                <a:spcPts val="600"/>
              </a:spcAft>
              <a:buFont typeface="Wingdings" panose="05000000000000000000" pitchFamily="2" charset="2"/>
              <a:buChar char="Ø"/>
            </a:pPr>
            <a:r>
              <a:rPr lang="en-US" sz="1800" b="0">
                <a:latin typeface="Verdana" panose="020B0604030504040204" pitchFamily="34" charset="0"/>
                <a:ea typeface="Verdana" panose="020B0604030504040204" pitchFamily="34" charset="0"/>
                <a:cs typeface="Verdana" panose="020B0604030504040204" pitchFamily="34" charset="0"/>
              </a:rPr>
              <a:t>During the first access, the user generates a new password, P</a:t>
            </a:r>
            <a:r>
              <a:rPr lang="en-US" sz="1800" b="0" baseline="-25000">
                <a:latin typeface="Verdana" panose="020B0604030504040204" pitchFamily="34" charset="0"/>
                <a:ea typeface="Verdana" panose="020B0604030504040204" pitchFamily="34" charset="0"/>
                <a:cs typeface="Verdana" panose="020B0604030504040204" pitchFamily="34" charset="0"/>
              </a:rPr>
              <a:t>2</a:t>
            </a:r>
            <a:r>
              <a:rPr lang="en-US" sz="1800" b="0">
                <a:latin typeface="Verdana" panose="020B0604030504040204" pitchFamily="34" charset="0"/>
                <a:ea typeface="Verdana" panose="020B0604030504040204" pitchFamily="34" charset="0"/>
                <a:cs typeface="Verdana" panose="020B0604030504040204" pitchFamily="34" charset="0"/>
              </a:rPr>
              <a:t>, and encrypts this password with P</a:t>
            </a:r>
            <a:r>
              <a:rPr lang="en-US" sz="1800" b="0" baseline="-25000">
                <a:latin typeface="Verdana" panose="020B0604030504040204" pitchFamily="34" charset="0"/>
                <a:ea typeface="Verdana" panose="020B0604030504040204" pitchFamily="34" charset="0"/>
                <a:cs typeface="Verdana" panose="020B0604030504040204" pitchFamily="34" charset="0"/>
              </a:rPr>
              <a:t>1</a:t>
            </a:r>
            <a:r>
              <a:rPr lang="en-US" sz="1800" b="0">
                <a:latin typeface="Verdana" panose="020B0604030504040204" pitchFamily="34" charset="0"/>
                <a:ea typeface="Verdana" panose="020B0604030504040204" pitchFamily="34" charset="0"/>
                <a:cs typeface="Verdana" panose="020B0604030504040204" pitchFamily="34" charset="0"/>
              </a:rPr>
              <a:t> as the key.</a:t>
            </a:r>
          </a:p>
          <a:p>
            <a:pPr algn="just">
              <a:spcBef>
                <a:spcPts val="600"/>
              </a:spcBef>
              <a:spcAft>
                <a:spcPts val="600"/>
              </a:spcAft>
              <a:buFont typeface="Wingdings" panose="05000000000000000000" pitchFamily="2" charset="2"/>
              <a:buChar char="Ø"/>
            </a:pPr>
            <a:r>
              <a:rPr lang="en-US" sz="1800" b="0">
                <a:latin typeface="Verdana" panose="020B0604030504040204" pitchFamily="34" charset="0"/>
                <a:ea typeface="Verdana" panose="020B0604030504040204" pitchFamily="34" charset="0"/>
                <a:cs typeface="Verdana" panose="020B0604030504040204" pitchFamily="34" charset="0"/>
              </a:rPr>
              <a:t>P</a:t>
            </a:r>
            <a:r>
              <a:rPr lang="en-US" sz="1800" b="0" baseline="-25000">
                <a:latin typeface="Verdana" panose="020B0604030504040204" pitchFamily="34" charset="0"/>
                <a:ea typeface="Verdana" panose="020B0604030504040204" pitchFamily="34" charset="0"/>
                <a:cs typeface="Verdana" panose="020B0604030504040204" pitchFamily="34" charset="0"/>
              </a:rPr>
              <a:t>2  </a:t>
            </a:r>
            <a:r>
              <a:rPr lang="en-US" sz="1800" b="0">
                <a:latin typeface="Verdana" panose="020B0604030504040204" pitchFamily="34" charset="0"/>
                <a:ea typeface="Verdana" panose="020B0604030504040204" pitchFamily="34" charset="0"/>
                <a:cs typeface="Verdana" panose="020B0604030504040204" pitchFamily="34" charset="0"/>
              </a:rPr>
              <a:t>is the password for the second access.</a:t>
            </a:r>
          </a:p>
          <a:p>
            <a:pPr algn="just">
              <a:spcBef>
                <a:spcPts val="600"/>
              </a:spcBef>
              <a:spcAft>
                <a:spcPts val="600"/>
              </a:spcAft>
              <a:buFont typeface="Wingdings" panose="05000000000000000000" pitchFamily="2" charset="2"/>
              <a:buChar char="Ø"/>
            </a:pPr>
            <a:r>
              <a:rPr lang="en-US" sz="1800" b="0">
                <a:latin typeface="Verdana" panose="020B0604030504040204" pitchFamily="34" charset="0"/>
                <a:ea typeface="Verdana" panose="020B0604030504040204" pitchFamily="34" charset="0"/>
                <a:cs typeface="Verdana" panose="020B0604030504040204" pitchFamily="34" charset="0"/>
              </a:rPr>
              <a:t>During the second access, the user generates a new password, P</a:t>
            </a:r>
            <a:r>
              <a:rPr lang="en-US" sz="1800" b="0" baseline="-25000">
                <a:latin typeface="Verdana" panose="020B0604030504040204" pitchFamily="34" charset="0"/>
                <a:ea typeface="Verdana" panose="020B0604030504040204" pitchFamily="34" charset="0"/>
                <a:cs typeface="Verdana" panose="020B0604030504040204" pitchFamily="34" charset="0"/>
              </a:rPr>
              <a:t>3</a:t>
            </a:r>
            <a:r>
              <a:rPr lang="en-US" sz="1800" b="0">
                <a:latin typeface="Verdana" panose="020B0604030504040204" pitchFamily="34" charset="0"/>
                <a:ea typeface="Verdana" panose="020B0604030504040204" pitchFamily="34" charset="0"/>
                <a:cs typeface="Verdana" panose="020B0604030504040204" pitchFamily="34" charset="0"/>
              </a:rPr>
              <a:t>, and encrypts this password with P</a:t>
            </a:r>
            <a:r>
              <a:rPr lang="en-US" sz="1800" b="0" baseline="-25000">
                <a:latin typeface="Verdana" panose="020B0604030504040204" pitchFamily="34" charset="0"/>
                <a:ea typeface="Verdana" panose="020B0604030504040204" pitchFamily="34" charset="0"/>
                <a:cs typeface="Verdana" panose="020B0604030504040204" pitchFamily="34" charset="0"/>
              </a:rPr>
              <a:t>2</a:t>
            </a:r>
            <a:r>
              <a:rPr lang="en-US" sz="1800" b="0">
                <a:latin typeface="Verdana" panose="020B0604030504040204" pitchFamily="34" charset="0"/>
                <a:ea typeface="Verdana" panose="020B0604030504040204" pitchFamily="34" charset="0"/>
                <a:cs typeface="Verdana" panose="020B0604030504040204" pitchFamily="34" charset="0"/>
              </a:rPr>
              <a:t> as the key.</a:t>
            </a:r>
          </a:p>
          <a:p>
            <a:pPr algn="just">
              <a:spcBef>
                <a:spcPts val="600"/>
              </a:spcBef>
              <a:spcAft>
                <a:spcPts val="600"/>
              </a:spcAft>
              <a:buFont typeface="Wingdings" panose="05000000000000000000" pitchFamily="2" charset="2"/>
              <a:buChar char="Ø"/>
            </a:pPr>
            <a:r>
              <a:rPr lang="en-US" sz="1800" b="0">
                <a:latin typeface="Verdana" panose="020B0604030504040204" pitchFamily="34" charset="0"/>
                <a:ea typeface="Verdana" panose="020B0604030504040204" pitchFamily="34" charset="0"/>
                <a:cs typeface="Verdana" panose="020B0604030504040204" pitchFamily="34" charset="0"/>
              </a:rPr>
              <a:t>P</a:t>
            </a:r>
            <a:r>
              <a:rPr lang="en-US" sz="1800" b="0" baseline="-25000">
                <a:latin typeface="Verdana" panose="020B0604030504040204" pitchFamily="34" charset="0"/>
                <a:ea typeface="Verdana" panose="020B0604030504040204" pitchFamily="34" charset="0"/>
                <a:cs typeface="Verdana" panose="020B0604030504040204" pitchFamily="34" charset="0"/>
              </a:rPr>
              <a:t>3  </a:t>
            </a:r>
            <a:r>
              <a:rPr lang="en-US" sz="1800" b="0">
                <a:latin typeface="Verdana" panose="020B0604030504040204" pitchFamily="34" charset="0"/>
                <a:ea typeface="Verdana" panose="020B0604030504040204" pitchFamily="34" charset="0"/>
                <a:cs typeface="Verdana" panose="020B0604030504040204" pitchFamily="34" charset="0"/>
              </a:rPr>
              <a:t>is the password for the third access.</a:t>
            </a:r>
          </a:p>
          <a:p>
            <a:pPr algn="just">
              <a:spcBef>
                <a:spcPts val="600"/>
              </a:spcBef>
              <a:spcAft>
                <a:spcPts val="600"/>
              </a:spcAft>
              <a:buFont typeface="Wingdings" panose="05000000000000000000" pitchFamily="2" charset="2"/>
              <a:buChar char="Ø"/>
            </a:pPr>
            <a:r>
              <a:rPr lang="en-US" sz="1800" b="0">
                <a:latin typeface="Verdana" panose="020B0604030504040204" pitchFamily="34" charset="0"/>
                <a:ea typeface="Verdana" panose="020B0604030504040204" pitchFamily="34" charset="0"/>
                <a:cs typeface="Verdana" panose="020B0604030504040204" pitchFamily="34" charset="0"/>
              </a:rPr>
              <a:t>And so on..</a:t>
            </a:r>
          </a:p>
          <a:p>
            <a:pPr algn="just">
              <a:spcBef>
                <a:spcPts val="600"/>
              </a:spcBef>
              <a:spcAft>
                <a:spcPts val="600"/>
              </a:spcAft>
              <a:buFont typeface="Wingdings" panose="05000000000000000000" pitchFamily="2" charset="2"/>
              <a:buChar char="Ø"/>
            </a:pPr>
            <a:r>
              <a:rPr lang="en-US" sz="1800" b="0">
                <a:latin typeface="Verdana" panose="020B0604030504040204" pitchFamily="34" charset="0"/>
                <a:ea typeface="Verdana" panose="020B0604030504040204" pitchFamily="34" charset="0"/>
                <a:cs typeface="Verdana" panose="020B0604030504040204" pitchFamily="34" charset="0"/>
              </a:rPr>
              <a:t>If Eve can guess the first password (P</a:t>
            </a:r>
            <a:r>
              <a:rPr lang="en-US" sz="1800" b="0" baseline="-25000">
                <a:latin typeface="Verdana" panose="020B0604030504040204" pitchFamily="34" charset="0"/>
                <a:ea typeface="Verdana" panose="020B0604030504040204" pitchFamily="34" charset="0"/>
                <a:cs typeface="Verdana" panose="020B0604030504040204" pitchFamily="34" charset="0"/>
              </a:rPr>
              <a:t>1</a:t>
            </a:r>
            <a:r>
              <a:rPr lang="en-US" sz="1800" b="0">
                <a:latin typeface="Verdana" panose="020B0604030504040204" pitchFamily="34" charset="0"/>
                <a:ea typeface="Verdana" panose="020B0604030504040204" pitchFamily="34" charset="0"/>
                <a:cs typeface="Verdana" panose="020B0604030504040204" pitchFamily="34" charset="0"/>
              </a:rPr>
              <a:t>), she can find all of the subsequent passwords.</a:t>
            </a:r>
          </a:p>
        </p:txBody>
      </p:sp>
      <p:sp>
        <p:nvSpPr>
          <p:cNvPr id="2" name="Slide Number Placeholder 1"/>
          <p:cNvSpPr>
            <a:spLocks noGrp="1"/>
          </p:cNvSpPr>
          <p:nvPr>
            <p:ph type="sldNum" sz="quarter" idx="10"/>
          </p:nvPr>
        </p:nvSpPr>
        <p:spPr/>
        <p:txBody>
          <a:bodyPr/>
          <a:lstStyle/>
          <a:p>
            <a:r>
              <a:rPr lang="en-US" smtClean="0"/>
              <a:t>Slide-</a:t>
            </a:r>
            <a:fld id="{8C0097E4-F27F-4DE0-9358-C5CA108D6023}" type="slidenum">
              <a:rPr lang="en-US" smtClean="0"/>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11"/>
          <p:cNvSpPr>
            <a:spLocks noChangeArrowheads="1"/>
          </p:cNvSpPr>
          <p:nvPr/>
        </p:nvSpPr>
        <p:spPr bwMode="auto">
          <a:xfrm>
            <a:off x="0" y="0"/>
            <a:ext cx="9144000" cy="4302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200">
                <a:latin typeface="Verdana" panose="020B0604030504040204" pitchFamily="34" charset="0"/>
                <a:ea typeface="Verdana" panose="020B0604030504040204" pitchFamily="34" charset="0"/>
                <a:cs typeface="Verdana" panose="020B0604030504040204" pitchFamily="34" charset="0"/>
              </a:rPr>
              <a:t>Verification by Something Known: One-time Password</a:t>
            </a:r>
          </a:p>
        </p:txBody>
      </p:sp>
      <p:sp>
        <p:nvSpPr>
          <p:cNvPr id="32772" name="Rectangle 11"/>
          <p:cNvSpPr>
            <a:spLocks noChangeArrowheads="1"/>
          </p:cNvSpPr>
          <p:nvPr/>
        </p:nvSpPr>
        <p:spPr bwMode="auto">
          <a:xfrm>
            <a:off x="152400" y="457200"/>
            <a:ext cx="8686800" cy="708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403475" indent="-2403475">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pPr>
            <a:r>
              <a:rPr lang="en-US" sz="2000">
                <a:solidFill>
                  <a:srgbClr val="0000FF"/>
                </a:solidFill>
                <a:latin typeface="Verdana" panose="020B0604030504040204" pitchFamily="34" charset="0"/>
                <a:ea typeface="Verdana" panose="020B0604030504040204" pitchFamily="34" charset="0"/>
                <a:cs typeface="Verdana" panose="020B0604030504040204" pitchFamily="34" charset="0"/>
              </a:rPr>
              <a:t>Third Approach- </a:t>
            </a:r>
            <a:r>
              <a:rPr lang="en-US" sz="2000">
                <a:latin typeface="Verdana" panose="020B0604030504040204" pitchFamily="34" charset="0"/>
                <a:ea typeface="Verdana" panose="020B0604030504040204" pitchFamily="34" charset="0"/>
                <a:cs typeface="Verdana" panose="020B0604030504040204" pitchFamily="34" charset="0"/>
              </a:rPr>
              <a:t>Sequentially Updated Password with Hash Function:</a:t>
            </a:r>
            <a:endParaRPr lang="en-US" sz="2000" b="0">
              <a:latin typeface="Verdana" panose="020B0604030504040204" pitchFamily="34" charset="0"/>
              <a:ea typeface="Verdana" panose="020B0604030504040204" pitchFamily="34" charset="0"/>
              <a:cs typeface="Verdana" panose="020B0604030504040204" pitchFamily="34" charset="0"/>
            </a:endParaRPr>
          </a:p>
        </p:txBody>
      </p:sp>
      <p:sp>
        <p:nvSpPr>
          <p:cNvPr id="32773" name="Rectangle 9"/>
          <p:cNvSpPr>
            <a:spLocks noChangeArrowheads="1"/>
          </p:cNvSpPr>
          <p:nvPr/>
        </p:nvSpPr>
        <p:spPr bwMode="auto">
          <a:xfrm>
            <a:off x="228600" y="1143000"/>
            <a:ext cx="8458200" cy="5048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buFont typeface="Wingdings" panose="05000000000000000000" pitchFamily="2" charset="2"/>
              <a:buChar char="Ø"/>
            </a:pPr>
            <a:r>
              <a:rPr lang="en-US" sz="1400" b="0">
                <a:latin typeface="Verdana" panose="020B0604030504040204" pitchFamily="34" charset="0"/>
                <a:ea typeface="Verdana" panose="020B0604030504040204" pitchFamily="34" charset="0"/>
                <a:cs typeface="Verdana" panose="020B0604030504040204" pitchFamily="34" charset="0"/>
              </a:rPr>
              <a:t>In the third approach, which is devised by Leslie Lamport, the user and the system create a sequentially update the password using a hash function.</a:t>
            </a:r>
          </a:p>
          <a:p>
            <a:pPr algn="just">
              <a:spcBef>
                <a:spcPts val="600"/>
              </a:spcBef>
              <a:spcAft>
                <a:spcPts val="600"/>
              </a:spcAft>
              <a:buFont typeface="Wingdings" panose="05000000000000000000" pitchFamily="2" charset="2"/>
              <a:buChar char="Ø"/>
            </a:pPr>
            <a:r>
              <a:rPr lang="en-US" sz="1400" b="0">
                <a:latin typeface="Verdana" panose="020B0604030504040204" pitchFamily="34" charset="0"/>
                <a:ea typeface="Verdana" panose="020B0604030504040204" pitchFamily="34" charset="0"/>
                <a:cs typeface="Verdana" panose="020B0604030504040204" pitchFamily="34" charset="0"/>
              </a:rPr>
              <a:t>In this approach, the user and the system agree upon an original password, </a:t>
            </a:r>
            <a:r>
              <a:rPr lang="en-US" sz="1400" b="0" i="1">
                <a:solidFill>
                  <a:srgbClr val="0000FF"/>
                </a:solidFill>
                <a:latin typeface="Verdana" panose="020B0604030504040204" pitchFamily="34" charset="0"/>
                <a:ea typeface="Verdana" panose="020B0604030504040204" pitchFamily="34" charset="0"/>
                <a:cs typeface="Verdana" panose="020B0604030504040204" pitchFamily="34" charset="0"/>
              </a:rPr>
              <a:t>P</a:t>
            </a:r>
            <a:r>
              <a:rPr lang="en-US" sz="1400" b="0" i="1" baseline="-25000">
                <a:solidFill>
                  <a:srgbClr val="0000FF"/>
                </a:solidFill>
                <a:latin typeface="Verdana" panose="020B0604030504040204" pitchFamily="34" charset="0"/>
                <a:ea typeface="Verdana" panose="020B0604030504040204" pitchFamily="34" charset="0"/>
                <a:cs typeface="Verdana" panose="020B0604030504040204" pitchFamily="34" charset="0"/>
              </a:rPr>
              <a:t>0</a:t>
            </a:r>
            <a:r>
              <a:rPr lang="en-US" sz="1400" b="0">
                <a:latin typeface="Verdana" panose="020B0604030504040204" pitchFamily="34" charset="0"/>
                <a:ea typeface="Verdana" panose="020B0604030504040204" pitchFamily="34" charset="0"/>
                <a:cs typeface="Verdana" panose="020B0604030504040204" pitchFamily="34" charset="0"/>
              </a:rPr>
              <a:t>, and a counter, </a:t>
            </a:r>
            <a:r>
              <a:rPr lang="en-US" sz="1400" b="0" i="1">
                <a:solidFill>
                  <a:srgbClr val="0000FF"/>
                </a:solidFill>
                <a:latin typeface="Verdana" panose="020B0604030504040204" pitchFamily="34" charset="0"/>
                <a:ea typeface="Verdana" panose="020B0604030504040204" pitchFamily="34" charset="0"/>
                <a:cs typeface="Verdana" panose="020B0604030504040204" pitchFamily="34" charset="0"/>
              </a:rPr>
              <a:t>n</a:t>
            </a:r>
            <a:r>
              <a:rPr lang="en-US" sz="1400" b="0">
                <a:latin typeface="Verdana" panose="020B0604030504040204" pitchFamily="34" charset="0"/>
                <a:ea typeface="Verdana" panose="020B0604030504040204" pitchFamily="34" charset="0"/>
                <a:cs typeface="Verdana" panose="020B0604030504040204" pitchFamily="34" charset="0"/>
              </a:rPr>
              <a:t>.</a:t>
            </a:r>
          </a:p>
          <a:p>
            <a:pPr algn="just">
              <a:spcBef>
                <a:spcPts val="600"/>
              </a:spcBef>
              <a:spcAft>
                <a:spcPts val="600"/>
              </a:spcAft>
              <a:buFont typeface="Wingdings" panose="05000000000000000000" pitchFamily="2" charset="2"/>
              <a:buChar char="Ø"/>
            </a:pPr>
            <a:r>
              <a:rPr lang="en-US" sz="1400" b="0">
                <a:latin typeface="Verdana" panose="020B0604030504040204" pitchFamily="34" charset="0"/>
                <a:ea typeface="Verdana" panose="020B0604030504040204" pitchFamily="34" charset="0"/>
                <a:cs typeface="Verdana" panose="020B0604030504040204" pitchFamily="34" charset="0"/>
              </a:rPr>
              <a:t>The system calculates </a:t>
            </a:r>
            <a:r>
              <a:rPr lang="en-US" sz="1400" b="0" i="1">
                <a:solidFill>
                  <a:srgbClr val="0000FF"/>
                </a:solidFill>
                <a:latin typeface="Verdana" panose="020B0604030504040204" pitchFamily="34" charset="0"/>
                <a:ea typeface="Verdana" panose="020B0604030504040204" pitchFamily="34" charset="0"/>
                <a:cs typeface="Verdana" panose="020B0604030504040204" pitchFamily="34" charset="0"/>
              </a:rPr>
              <a:t>h</a:t>
            </a:r>
            <a:r>
              <a:rPr lang="en-US" sz="1400" b="0" i="1" baseline="30000">
                <a:solidFill>
                  <a:srgbClr val="0000FF"/>
                </a:solidFill>
                <a:latin typeface="Verdana" panose="020B0604030504040204" pitchFamily="34" charset="0"/>
                <a:ea typeface="Verdana" panose="020B0604030504040204" pitchFamily="34" charset="0"/>
                <a:cs typeface="Verdana" panose="020B0604030504040204" pitchFamily="34" charset="0"/>
              </a:rPr>
              <a:t>n</a:t>
            </a:r>
            <a:r>
              <a:rPr lang="en-US" sz="1400" b="0" i="1">
                <a:solidFill>
                  <a:srgbClr val="0000FF"/>
                </a:solidFill>
                <a:latin typeface="Verdana" panose="020B0604030504040204" pitchFamily="34" charset="0"/>
                <a:ea typeface="Verdana" panose="020B0604030504040204" pitchFamily="34" charset="0"/>
                <a:cs typeface="Verdana" panose="020B0604030504040204" pitchFamily="34" charset="0"/>
              </a:rPr>
              <a:t>(P</a:t>
            </a:r>
            <a:r>
              <a:rPr lang="en-US" sz="1400" b="0" i="1" baseline="-25000">
                <a:solidFill>
                  <a:srgbClr val="0000FF"/>
                </a:solidFill>
                <a:latin typeface="Verdana" panose="020B0604030504040204" pitchFamily="34" charset="0"/>
                <a:ea typeface="Verdana" panose="020B0604030504040204" pitchFamily="34" charset="0"/>
                <a:cs typeface="Verdana" panose="020B0604030504040204" pitchFamily="34" charset="0"/>
              </a:rPr>
              <a:t>0</a:t>
            </a:r>
            <a:r>
              <a:rPr lang="en-US" sz="1400" b="0" i="1">
                <a:solidFill>
                  <a:srgbClr val="0000FF"/>
                </a:solidFill>
                <a:latin typeface="Verdana" panose="020B0604030504040204" pitchFamily="34" charset="0"/>
                <a:ea typeface="Verdana" panose="020B0604030504040204" pitchFamily="34" charset="0"/>
                <a:cs typeface="Verdana" panose="020B0604030504040204" pitchFamily="34" charset="0"/>
              </a:rPr>
              <a:t>)</a:t>
            </a:r>
            <a:r>
              <a:rPr lang="en-US" sz="1400" b="0">
                <a:latin typeface="Verdana" panose="020B0604030504040204" pitchFamily="34" charset="0"/>
                <a:ea typeface="Verdana" panose="020B0604030504040204" pitchFamily="34" charset="0"/>
                <a:cs typeface="Verdana" panose="020B0604030504040204" pitchFamily="34" charset="0"/>
              </a:rPr>
              <a:t>, where </a:t>
            </a:r>
            <a:r>
              <a:rPr lang="en-US" sz="1400" b="0" i="1">
                <a:solidFill>
                  <a:srgbClr val="0000FF"/>
                </a:solidFill>
                <a:latin typeface="Verdana" panose="020B0604030504040204" pitchFamily="34" charset="0"/>
                <a:ea typeface="Verdana" panose="020B0604030504040204" pitchFamily="34" charset="0"/>
                <a:cs typeface="Verdana" panose="020B0604030504040204" pitchFamily="34" charset="0"/>
              </a:rPr>
              <a:t>h</a:t>
            </a:r>
            <a:r>
              <a:rPr lang="en-US" sz="1400" b="0" i="1" baseline="30000">
                <a:solidFill>
                  <a:srgbClr val="0000FF"/>
                </a:solidFill>
                <a:latin typeface="Verdana" panose="020B0604030504040204" pitchFamily="34" charset="0"/>
                <a:ea typeface="Verdana" panose="020B0604030504040204" pitchFamily="34" charset="0"/>
                <a:cs typeface="Verdana" panose="020B0604030504040204" pitchFamily="34" charset="0"/>
              </a:rPr>
              <a:t>n</a:t>
            </a:r>
            <a:r>
              <a:rPr lang="en-US" sz="1400" b="0">
                <a:latin typeface="Verdana" panose="020B0604030504040204" pitchFamily="34" charset="0"/>
                <a:ea typeface="Verdana" panose="020B0604030504040204" pitchFamily="34" charset="0"/>
                <a:cs typeface="Verdana" panose="020B0604030504040204" pitchFamily="34" charset="0"/>
              </a:rPr>
              <a:t> means applying a hash function </a:t>
            </a:r>
            <a:r>
              <a:rPr lang="en-US" sz="1400" b="0" i="1">
                <a:solidFill>
                  <a:srgbClr val="0000FF"/>
                </a:solidFill>
                <a:latin typeface="Verdana" panose="020B0604030504040204" pitchFamily="34" charset="0"/>
                <a:ea typeface="Verdana" panose="020B0604030504040204" pitchFamily="34" charset="0"/>
                <a:cs typeface="Verdana" panose="020B0604030504040204" pitchFamily="34" charset="0"/>
              </a:rPr>
              <a:t>n</a:t>
            </a:r>
            <a:r>
              <a:rPr lang="en-US" sz="1400" b="0">
                <a:latin typeface="Verdana" panose="020B0604030504040204" pitchFamily="34" charset="0"/>
                <a:ea typeface="Verdana" panose="020B0604030504040204" pitchFamily="34" charset="0"/>
                <a:cs typeface="Verdana" panose="020B0604030504040204" pitchFamily="34" charset="0"/>
              </a:rPr>
              <a:t> times. In other words, </a:t>
            </a:r>
          </a:p>
          <a:p>
            <a:pPr algn="just">
              <a:spcBef>
                <a:spcPts val="600"/>
              </a:spcBef>
              <a:spcAft>
                <a:spcPts val="600"/>
              </a:spcAft>
            </a:pPr>
            <a:endParaRPr lang="en-US" sz="1400" b="0">
              <a:latin typeface="Verdana" panose="020B0604030504040204" pitchFamily="34" charset="0"/>
              <a:ea typeface="Verdana" panose="020B0604030504040204" pitchFamily="34" charset="0"/>
              <a:cs typeface="Verdana" panose="020B0604030504040204" pitchFamily="34" charset="0"/>
            </a:endParaRPr>
          </a:p>
          <a:p>
            <a:pPr algn="just">
              <a:spcBef>
                <a:spcPts val="600"/>
              </a:spcBef>
              <a:spcAft>
                <a:spcPts val="600"/>
              </a:spcAft>
              <a:buFont typeface="Wingdings" panose="05000000000000000000" pitchFamily="2" charset="2"/>
              <a:buChar char="Ø"/>
            </a:pPr>
            <a:endParaRPr lang="en-US" sz="1400" b="0">
              <a:latin typeface="Verdana" panose="020B0604030504040204" pitchFamily="34" charset="0"/>
              <a:ea typeface="Verdana" panose="020B0604030504040204" pitchFamily="34" charset="0"/>
              <a:cs typeface="Verdana" panose="020B0604030504040204" pitchFamily="34" charset="0"/>
            </a:endParaRPr>
          </a:p>
          <a:p>
            <a:pPr algn="just">
              <a:spcBef>
                <a:spcPts val="600"/>
              </a:spcBef>
              <a:spcAft>
                <a:spcPts val="600"/>
              </a:spcAft>
              <a:buFont typeface="Wingdings" panose="05000000000000000000" pitchFamily="2" charset="2"/>
              <a:buChar char="Ø"/>
            </a:pPr>
            <a:r>
              <a:rPr lang="en-US" sz="1400" b="0">
                <a:latin typeface="Verdana" panose="020B0604030504040204" pitchFamily="34" charset="0"/>
                <a:ea typeface="Verdana" panose="020B0604030504040204" pitchFamily="34" charset="0"/>
                <a:cs typeface="Verdana" panose="020B0604030504040204" pitchFamily="34" charset="0"/>
              </a:rPr>
              <a:t>The system stores the identity of Alice, the value of n, and the value of </a:t>
            </a:r>
            <a:r>
              <a:rPr lang="en-US" sz="1400" b="0" i="1">
                <a:solidFill>
                  <a:srgbClr val="0000FF"/>
                </a:solidFill>
                <a:latin typeface="Verdana" panose="020B0604030504040204" pitchFamily="34" charset="0"/>
                <a:ea typeface="Verdana" panose="020B0604030504040204" pitchFamily="34" charset="0"/>
                <a:cs typeface="Verdana" panose="020B0604030504040204" pitchFamily="34" charset="0"/>
              </a:rPr>
              <a:t>h</a:t>
            </a:r>
            <a:r>
              <a:rPr lang="en-US" sz="1400" b="0" i="1" baseline="30000">
                <a:solidFill>
                  <a:srgbClr val="0000FF"/>
                </a:solidFill>
                <a:latin typeface="Verdana" panose="020B0604030504040204" pitchFamily="34" charset="0"/>
                <a:ea typeface="Verdana" panose="020B0604030504040204" pitchFamily="34" charset="0"/>
                <a:cs typeface="Verdana" panose="020B0604030504040204" pitchFamily="34" charset="0"/>
              </a:rPr>
              <a:t>n</a:t>
            </a:r>
            <a:r>
              <a:rPr lang="en-US" sz="1400" b="0" i="1">
                <a:solidFill>
                  <a:srgbClr val="0000FF"/>
                </a:solidFill>
                <a:latin typeface="Verdana" panose="020B0604030504040204" pitchFamily="34" charset="0"/>
                <a:ea typeface="Verdana" panose="020B0604030504040204" pitchFamily="34" charset="0"/>
                <a:cs typeface="Verdana" panose="020B0604030504040204" pitchFamily="34" charset="0"/>
              </a:rPr>
              <a:t>(P</a:t>
            </a:r>
            <a:r>
              <a:rPr lang="en-US" sz="1400" b="0" i="1" baseline="-25000">
                <a:solidFill>
                  <a:srgbClr val="0000FF"/>
                </a:solidFill>
                <a:latin typeface="Verdana" panose="020B0604030504040204" pitchFamily="34" charset="0"/>
                <a:ea typeface="Verdana" panose="020B0604030504040204" pitchFamily="34" charset="0"/>
                <a:cs typeface="Verdana" panose="020B0604030504040204" pitchFamily="34" charset="0"/>
              </a:rPr>
              <a:t>0</a:t>
            </a:r>
            <a:r>
              <a:rPr lang="en-US" sz="1400" b="0" i="1">
                <a:solidFill>
                  <a:srgbClr val="0000FF"/>
                </a:solidFill>
                <a:latin typeface="Verdana" panose="020B0604030504040204" pitchFamily="34" charset="0"/>
                <a:ea typeface="Verdana" panose="020B0604030504040204" pitchFamily="34" charset="0"/>
                <a:cs typeface="Verdana" panose="020B0604030504040204" pitchFamily="34" charset="0"/>
              </a:rPr>
              <a:t>)</a:t>
            </a:r>
            <a:r>
              <a:rPr lang="en-US" sz="1400" b="0">
                <a:latin typeface="Verdana" panose="020B0604030504040204" pitchFamily="34" charset="0"/>
                <a:ea typeface="Verdana" panose="020B0604030504040204" pitchFamily="34" charset="0"/>
                <a:cs typeface="Verdana" panose="020B0604030504040204" pitchFamily="34" charset="0"/>
              </a:rPr>
              <a:t>. </a:t>
            </a:r>
          </a:p>
          <a:p>
            <a:pPr algn="just">
              <a:spcBef>
                <a:spcPts val="600"/>
              </a:spcBef>
              <a:spcAft>
                <a:spcPts val="600"/>
              </a:spcAft>
              <a:buFont typeface="Wingdings" panose="05000000000000000000" pitchFamily="2" charset="2"/>
              <a:buChar char="Ø"/>
            </a:pPr>
            <a:r>
              <a:rPr lang="en-US" sz="1400" b="0">
                <a:latin typeface="Verdana" panose="020B0604030504040204" pitchFamily="34" charset="0"/>
                <a:ea typeface="Verdana" panose="020B0604030504040204" pitchFamily="34" charset="0"/>
                <a:cs typeface="Verdana" panose="020B0604030504040204" pitchFamily="34" charset="0"/>
              </a:rPr>
              <a:t>When the system receives the response of the user in the third message, it applies the hash function to the value received to see if it matches the value stored in the entry. </a:t>
            </a:r>
            <a:r>
              <a:rPr lang="en-US" sz="1400" b="0">
                <a:solidFill>
                  <a:srgbClr val="0000FF"/>
                </a:solidFill>
                <a:latin typeface="Verdana" panose="020B0604030504040204" pitchFamily="34" charset="0"/>
                <a:ea typeface="Verdana" panose="020B0604030504040204" pitchFamily="34" charset="0"/>
                <a:cs typeface="Verdana" panose="020B0604030504040204" pitchFamily="34" charset="0"/>
              </a:rPr>
              <a:t>If there is a match, access is granted; otherwise, it is denied. The system then decrements the value of n in the entry and replaces the old value of the password </a:t>
            </a:r>
            <a:r>
              <a:rPr lang="en-US" sz="1400" b="0" i="1">
                <a:solidFill>
                  <a:srgbClr val="0000FF"/>
                </a:solidFill>
                <a:latin typeface="Verdana" panose="020B0604030504040204" pitchFamily="34" charset="0"/>
                <a:ea typeface="Verdana" panose="020B0604030504040204" pitchFamily="34" charset="0"/>
                <a:cs typeface="Verdana" panose="020B0604030504040204" pitchFamily="34" charset="0"/>
              </a:rPr>
              <a:t>h</a:t>
            </a:r>
            <a:r>
              <a:rPr lang="en-US" sz="1400" b="0" i="1" baseline="30000">
                <a:solidFill>
                  <a:srgbClr val="0000FF"/>
                </a:solidFill>
                <a:latin typeface="Verdana" panose="020B0604030504040204" pitchFamily="34" charset="0"/>
                <a:ea typeface="Verdana" panose="020B0604030504040204" pitchFamily="34" charset="0"/>
                <a:cs typeface="Verdana" panose="020B0604030504040204" pitchFamily="34" charset="0"/>
              </a:rPr>
              <a:t>n</a:t>
            </a:r>
            <a:r>
              <a:rPr lang="en-US" sz="1400" b="0" i="1">
                <a:solidFill>
                  <a:srgbClr val="0000FF"/>
                </a:solidFill>
                <a:latin typeface="Verdana" panose="020B0604030504040204" pitchFamily="34" charset="0"/>
                <a:ea typeface="Verdana" panose="020B0604030504040204" pitchFamily="34" charset="0"/>
                <a:cs typeface="Verdana" panose="020B0604030504040204" pitchFamily="34" charset="0"/>
              </a:rPr>
              <a:t>(P</a:t>
            </a:r>
            <a:r>
              <a:rPr lang="en-US" sz="1400" b="0" i="1" baseline="-25000">
                <a:solidFill>
                  <a:srgbClr val="0000FF"/>
                </a:solidFill>
                <a:latin typeface="Verdana" panose="020B0604030504040204" pitchFamily="34" charset="0"/>
                <a:ea typeface="Verdana" panose="020B0604030504040204" pitchFamily="34" charset="0"/>
                <a:cs typeface="Verdana" panose="020B0604030504040204" pitchFamily="34" charset="0"/>
              </a:rPr>
              <a:t>0</a:t>
            </a:r>
            <a:r>
              <a:rPr lang="en-US" sz="1400" b="0" i="1">
                <a:solidFill>
                  <a:srgbClr val="0000FF"/>
                </a:solidFill>
                <a:latin typeface="Verdana" panose="020B0604030504040204" pitchFamily="34" charset="0"/>
                <a:ea typeface="Verdana" panose="020B0604030504040204" pitchFamily="34" charset="0"/>
                <a:cs typeface="Verdana" panose="020B0604030504040204" pitchFamily="34" charset="0"/>
              </a:rPr>
              <a:t>) with the new value h</a:t>
            </a:r>
            <a:r>
              <a:rPr lang="en-US" sz="1400" b="0" i="1" baseline="30000">
                <a:solidFill>
                  <a:srgbClr val="0000FF"/>
                </a:solidFill>
                <a:latin typeface="Verdana" panose="020B0604030504040204" pitchFamily="34" charset="0"/>
                <a:ea typeface="Verdana" panose="020B0604030504040204" pitchFamily="34" charset="0"/>
                <a:cs typeface="Verdana" panose="020B0604030504040204" pitchFamily="34" charset="0"/>
              </a:rPr>
              <a:t>n-1</a:t>
            </a:r>
            <a:r>
              <a:rPr lang="en-US" sz="1400" b="0" i="1">
                <a:solidFill>
                  <a:srgbClr val="0000FF"/>
                </a:solidFill>
                <a:latin typeface="Verdana" panose="020B0604030504040204" pitchFamily="34" charset="0"/>
                <a:ea typeface="Verdana" panose="020B0604030504040204" pitchFamily="34" charset="0"/>
                <a:cs typeface="Verdana" panose="020B0604030504040204" pitchFamily="34" charset="0"/>
              </a:rPr>
              <a:t>(P</a:t>
            </a:r>
            <a:r>
              <a:rPr lang="en-US" sz="1400" b="0" i="1" baseline="-25000">
                <a:solidFill>
                  <a:srgbClr val="0000FF"/>
                </a:solidFill>
                <a:latin typeface="Verdana" panose="020B0604030504040204" pitchFamily="34" charset="0"/>
                <a:ea typeface="Verdana" panose="020B0604030504040204" pitchFamily="34" charset="0"/>
                <a:cs typeface="Verdana" panose="020B0604030504040204" pitchFamily="34" charset="0"/>
              </a:rPr>
              <a:t>0</a:t>
            </a:r>
            <a:r>
              <a:rPr lang="en-US" sz="1400" b="0" i="1">
                <a:solidFill>
                  <a:srgbClr val="0000FF"/>
                </a:solidFill>
                <a:latin typeface="Verdana" panose="020B0604030504040204" pitchFamily="34" charset="0"/>
                <a:ea typeface="Verdana" panose="020B0604030504040204" pitchFamily="34" charset="0"/>
                <a:cs typeface="Verdana" panose="020B0604030504040204" pitchFamily="34" charset="0"/>
              </a:rPr>
              <a:t>).</a:t>
            </a:r>
          </a:p>
          <a:p>
            <a:pPr algn="just">
              <a:spcBef>
                <a:spcPts val="600"/>
              </a:spcBef>
              <a:spcAft>
                <a:spcPts val="600"/>
              </a:spcAft>
              <a:buFont typeface="Wingdings" panose="05000000000000000000" pitchFamily="2" charset="2"/>
              <a:buChar char="Ø"/>
            </a:pPr>
            <a:r>
              <a:rPr lang="en-US" sz="1400" b="0">
                <a:latin typeface="Verdana" panose="020B0604030504040204" pitchFamily="34" charset="0"/>
                <a:ea typeface="Verdana" panose="020B0604030504040204" pitchFamily="34" charset="0"/>
                <a:cs typeface="Verdana" panose="020B0604030504040204" pitchFamily="34" charset="0"/>
              </a:rPr>
              <a:t>When the user tries to access the system for the second time, the value of the counter it receives is n-1. The third message from the user is now </a:t>
            </a:r>
            <a:r>
              <a:rPr lang="en-US" sz="1400" b="0" i="1">
                <a:solidFill>
                  <a:srgbClr val="0000FF"/>
                </a:solidFill>
                <a:latin typeface="Verdana" panose="020B0604030504040204" pitchFamily="34" charset="0"/>
                <a:ea typeface="Verdana" panose="020B0604030504040204" pitchFamily="34" charset="0"/>
                <a:cs typeface="Verdana" panose="020B0604030504040204" pitchFamily="34" charset="0"/>
              </a:rPr>
              <a:t>h</a:t>
            </a:r>
            <a:r>
              <a:rPr lang="en-US" sz="1400" b="0" i="1" baseline="30000">
                <a:solidFill>
                  <a:srgbClr val="0000FF"/>
                </a:solidFill>
                <a:latin typeface="Verdana" panose="020B0604030504040204" pitchFamily="34" charset="0"/>
                <a:ea typeface="Verdana" panose="020B0604030504040204" pitchFamily="34" charset="0"/>
                <a:cs typeface="Verdana" panose="020B0604030504040204" pitchFamily="34" charset="0"/>
              </a:rPr>
              <a:t>n-2</a:t>
            </a:r>
            <a:r>
              <a:rPr lang="en-US" sz="1400" b="0" i="1">
                <a:solidFill>
                  <a:srgbClr val="0000FF"/>
                </a:solidFill>
                <a:latin typeface="Verdana" panose="020B0604030504040204" pitchFamily="34" charset="0"/>
                <a:ea typeface="Verdana" panose="020B0604030504040204" pitchFamily="34" charset="0"/>
                <a:cs typeface="Verdana" panose="020B0604030504040204" pitchFamily="34" charset="0"/>
              </a:rPr>
              <a:t>(P</a:t>
            </a:r>
            <a:r>
              <a:rPr lang="en-US" sz="1400" b="0" i="1" baseline="-25000">
                <a:solidFill>
                  <a:srgbClr val="0000FF"/>
                </a:solidFill>
                <a:latin typeface="Verdana" panose="020B0604030504040204" pitchFamily="34" charset="0"/>
                <a:ea typeface="Verdana" panose="020B0604030504040204" pitchFamily="34" charset="0"/>
                <a:cs typeface="Verdana" panose="020B0604030504040204" pitchFamily="34" charset="0"/>
              </a:rPr>
              <a:t>0</a:t>
            </a:r>
            <a:r>
              <a:rPr lang="en-US" sz="1400" b="0" i="1">
                <a:solidFill>
                  <a:srgbClr val="0000FF"/>
                </a:solidFill>
                <a:latin typeface="Verdana" panose="020B0604030504040204" pitchFamily="34" charset="0"/>
                <a:ea typeface="Verdana" panose="020B0604030504040204" pitchFamily="34" charset="0"/>
                <a:cs typeface="Verdana" panose="020B0604030504040204" pitchFamily="34" charset="0"/>
              </a:rPr>
              <a:t>). When the </a:t>
            </a:r>
            <a:r>
              <a:rPr lang="en-US" sz="1400" b="0">
                <a:latin typeface="Verdana" panose="020B0604030504040204" pitchFamily="34" charset="0"/>
                <a:ea typeface="Verdana" panose="020B0604030504040204" pitchFamily="34" charset="0"/>
                <a:cs typeface="Verdana" panose="020B0604030504040204" pitchFamily="34" charset="0"/>
              </a:rPr>
              <a:t>system receives the message, it applies the hash function to get </a:t>
            </a:r>
            <a:r>
              <a:rPr lang="en-US" sz="1400" b="0" i="1">
                <a:solidFill>
                  <a:srgbClr val="0000FF"/>
                </a:solidFill>
                <a:latin typeface="Verdana" panose="020B0604030504040204" pitchFamily="34" charset="0"/>
                <a:ea typeface="Verdana" panose="020B0604030504040204" pitchFamily="34" charset="0"/>
                <a:cs typeface="Verdana" panose="020B0604030504040204" pitchFamily="34" charset="0"/>
              </a:rPr>
              <a:t>h</a:t>
            </a:r>
            <a:r>
              <a:rPr lang="en-US" sz="1400" b="0" i="1" baseline="30000">
                <a:solidFill>
                  <a:srgbClr val="0000FF"/>
                </a:solidFill>
                <a:latin typeface="Verdana" panose="020B0604030504040204" pitchFamily="34" charset="0"/>
                <a:ea typeface="Verdana" panose="020B0604030504040204" pitchFamily="34" charset="0"/>
                <a:cs typeface="Verdana" panose="020B0604030504040204" pitchFamily="34" charset="0"/>
              </a:rPr>
              <a:t>n-1</a:t>
            </a:r>
            <a:r>
              <a:rPr lang="en-US" sz="1400" b="0" i="1">
                <a:solidFill>
                  <a:srgbClr val="0000FF"/>
                </a:solidFill>
                <a:latin typeface="Verdana" panose="020B0604030504040204" pitchFamily="34" charset="0"/>
                <a:ea typeface="Verdana" panose="020B0604030504040204" pitchFamily="34" charset="0"/>
                <a:cs typeface="Verdana" panose="020B0604030504040204" pitchFamily="34" charset="0"/>
              </a:rPr>
              <a:t>(P</a:t>
            </a:r>
            <a:r>
              <a:rPr lang="en-US" sz="1400" b="0" i="1" baseline="-25000">
                <a:solidFill>
                  <a:srgbClr val="0000FF"/>
                </a:solidFill>
                <a:latin typeface="Verdana" panose="020B0604030504040204" pitchFamily="34" charset="0"/>
                <a:ea typeface="Verdana" panose="020B0604030504040204" pitchFamily="34" charset="0"/>
                <a:cs typeface="Verdana" panose="020B0604030504040204" pitchFamily="34" charset="0"/>
              </a:rPr>
              <a:t>0</a:t>
            </a:r>
            <a:r>
              <a:rPr lang="en-US" sz="1400" b="0" i="1">
                <a:solidFill>
                  <a:srgbClr val="0000FF"/>
                </a:solidFill>
                <a:latin typeface="Verdana" panose="020B0604030504040204" pitchFamily="34" charset="0"/>
                <a:ea typeface="Verdana" panose="020B0604030504040204" pitchFamily="34" charset="0"/>
                <a:cs typeface="Verdana" panose="020B0604030504040204" pitchFamily="34" charset="0"/>
              </a:rPr>
              <a:t>), which can be compared with the updated entry.</a:t>
            </a:r>
            <a:endParaRPr lang="en-US" sz="1400" b="0">
              <a:latin typeface="Verdana" panose="020B0604030504040204" pitchFamily="34" charset="0"/>
              <a:ea typeface="Verdana" panose="020B0604030504040204" pitchFamily="34" charset="0"/>
              <a:cs typeface="Verdana" panose="020B0604030504040204" pitchFamily="34" charset="0"/>
            </a:endParaRPr>
          </a:p>
        </p:txBody>
      </p:sp>
      <p:pic>
        <p:nvPicPr>
          <p:cNvPr id="3277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971800"/>
            <a:ext cx="882967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r>
              <a:rPr lang="en-US" smtClean="0"/>
              <a:t>Slide-</a:t>
            </a:r>
            <a:fld id="{8C0097E4-F27F-4DE0-9358-C5CA108D6023}" type="slidenum">
              <a:rPr lang="en-US" smtClean="0"/>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11"/>
          <p:cNvSpPr>
            <a:spLocks noChangeArrowheads="1"/>
          </p:cNvSpPr>
          <p:nvPr/>
        </p:nvSpPr>
        <p:spPr bwMode="auto">
          <a:xfrm>
            <a:off x="0" y="0"/>
            <a:ext cx="9144000" cy="4302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200">
                <a:latin typeface="Verdana" panose="020B0604030504040204" pitchFamily="34" charset="0"/>
                <a:ea typeface="Verdana" panose="020B0604030504040204" pitchFamily="34" charset="0"/>
                <a:cs typeface="Verdana" panose="020B0604030504040204" pitchFamily="34" charset="0"/>
              </a:rPr>
              <a:t>Verification by Something Known: One-time Password</a:t>
            </a:r>
          </a:p>
        </p:txBody>
      </p:sp>
      <p:sp>
        <p:nvSpPr>
          <p:cNvPr id="33796" name="Rectangle 11"/>
          <p:cNvSpPr>
            <a:spLocks noChangeArrowheads="1"/>
          </p:cNvSpPr>
          <p:nvPr/>
        </p:nvSpPr>
        <p:spPr bwMode="auto">
          <a:xfrm>
            <a:off x="152400" y="457200"/>
            <a:ext cx="8686800" cy="708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403475" indent="-2403475">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pPr>
            <a:r>
              <a:rPr lang="en-US" sz="2000">
                <a:solidFill>
                  <a:srgbClr val="0000FF"/>
                </a:solidFill>
                <a:latin typeface="Verdana" panose="020B0604030504040204" pitchFamily="34" charset="0"/>
                <a:ea typeface="Verdana" panose="020B0604030504040204" pitchFamily="34" charset="0"/>
                <a:cs typeface="Verdana" panose="020B0604030504040204" pitchFamily="34" charset="0"/>
              </a:rPr>
              <a:t>Third Approach- </a:t>
            </a:r>
            <a:r>
              <a:rPr lang="en-US" sz="2000">
                <a:latin typeface="Verdana" panose="020B0604030504040204" pitchFamily="34" charset="0"/>
                <a:ea typeface="Verdana" panose="020B0604030504040204" pitchFamily="34" charset="0"/>
                <a:cs typeface="Verdana" panose="020B0604030504040204" pitchFamily="34" charset="0"/>
              </a:rPr>
              <a:t>Sequentially Updated Password with Hash Function (continue…):</a:t>
            </a:r>
            <a:endParaRPr lang="en-US" sz="2000" b="0">
              <a:latin typeface="Verdana" panose="020B0604030504040204" pitchFamily="34" charset="0"/>
              <a:ea typeface="Verdana" panose="020B0604030504040204" pitchFamily="34" charset="0"/>
              <a:cs typeface="Verdana" panose="020B0604030504040204" pitchFamily="34" charset="0"/>
            </a:endParaRPr>
          </a:p>
        </p:txBody>
      </p:sp>
      <p:sp>
        <p:nvSpPr>
          <p:cNvPr id="33797" name="Rectangle 9"/>
          <p:cNvSpPr>
            <a:spLocks noChangeArrowheads="1"/>
          </p:cNvSpPr>
          <p:nvPr/>
        </p:nvSpPr>
        <p:spPr bwMode="auto">
          <a:xfrm>
            <a:off x="228600" y="1143000"/>
            <a:ext cx="8458200" cy="1323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buFont typeface="Wingdings" panose="05000000000000000000" pitchFamily="2" charset="2"/>
              <a:buChar char="Ø"/>
            </a:pPr>
            <a:r>
              <a:rPr lang="en-US" sz="1400" b="0">
                <a:latin typeface="Verdana" panose="020B0604030504040204" pitchFamily="34" charset="0"/>
                <a:ea typeface="Verdana" panose="020B0604030504040204" pitchFamily="34" charset="0"/>
                <a:cs typeface="Verdana" panose="020B0604030504040204" pitchFamily="34" charset="0"/>
              </a:rPr>
              <a:t>The value of n in the entry is decremented each time there is an access. When the value of n becomes 0, the user can no longer access the system; everything must be set up again. For this reason, the value of n is normally chosen as a large number such as 1000.</a:t>
            </a:r>
          </a:p>
          <a:p>
            <a:pPr algn="just">
              <a:spcBef>
                <a:spcPts val="600"/>
              </a:spcBef>
              <a:spcAft>
                <a:spcPts val="600"/>
              </a:spcAft>
              <a:buFont typeface="Wingdings" panose="05000000000000000000" pitchFamily="2" charset="2"/>
              <a:buChar char="Ø"/>
            </a:pPr>
            <a:r>
              <a:rPr lang="en-US" sz="1400" b="0">
                <a:latin typeface="Verdana" panose="020B0604030504040204" pitchFamily="34" charset="0"/>
                <a:ea typeface="Verdana" panose="020B0604030504040204" pitchFamily="34" charset="0"/>
                <a:cs typeface="Verdana" panose="020B0604030504040204" pitchFamily="34" charset="0"/>
              </a:rPr>
              <a:t>Figure below shows how the user accesses the system for the first time.</a:t>
            </a:r>
          </a:p>
        </p:txBody>
      </p:sp>
      <p:pic>
        <p:nvPicPr>
          <p:cNvPr id="3379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75" y="2514600"/>
            <a:ext cx="8556625"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Text Box 11"/>
          <p:cNvSpPr txBox="1">
            <a:spLocks noChangeArrowheads="1"/>
          </p:cNvSpPr>
          <p:nvPr/>
        </p:nvSpPr>
        <p:spPr bwMode="auto">
          <a:xfrm>
            <a:off x="76200" y="6199188"/>
            <a:ext cx="4652963"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1700">
                <a:solidFill>
                  <a:schemeClr val="folHlink"/>
                </a:solidFill>
                <a:latin typeface="Verdana" panose="020B0604030504040204" pitchFamily="34" charset="0"/>
                <a:ea typeface="Verdana" panose="020B0604030504040204" pitchFamily="34" charset="0"/>
                <a:cs typeface="Verdana" panose="020B0604030504040204" pitchFamily="34" charset="0"/>
              </a:rPr>
              <a:t>Figure:  </a:t>
            </a:r>
            <a:r>
              <a:rPr lang="en-US" sz="1700" i="1">
                <a:latin typeface="Verdana" panose="020B0604030504040204" pitchFamily="34" charset="0"/>
                <a:ea typeface="Verdana" panose="020B0604030504040204" pitchFamily="34" charset="0"/>
                <a:cs typeface="Verdana" panose="020B0604030504040204" pitchFamily="34" charset="0"/>
              </a:rPr>
              <a:t>Lamport one-time password</a:t>
            </a:r>
          </a:p>
        </p:txBody>
      </p:sp>
      <p:sp>
        <p:nvSpPr>
          <p:cNvPr id="2" name="Slide Number Placeholder 1"/>
          <p:cNvSpPr>
            <a:spLocks noGrp="1"/>
          </p:cNvSpPr>
          <p:nvPr>
            <p:ph type="sldNum" sz="quarter" idx="10"/>
          </p:nvPr>
        </p:nvSpPr>
        <p:spPr/>
        <p:txBody>
          <a:bodyPr/>
          <a:lstStyle/>
          <a:p>
            <a:r>
              <a:rPr lang="en-US" smtClean="0"/>
              <a:t>Slide-</a:t>
            </a:r>
            <a:fld id="{8C0097E4-F27F-4DE0-9358-C5CA108D6023}" type="slidenum">
              <a:rPr lang="en-US" smtClean="0"/>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sz="1800">
              <a:latin typeface="Times New Roman" panose="02020603050405020304" pitchFamily="18" charset="0"/>
            </a:endParaRPr>
          </a:p>
        </p:txBody>
      </p:sp>
      <p:sp>
        <p:nvSpPr>
          <p:cNvPr id="10244" name="Rectangle 5"/>
          <p:cNvSpPr>
            <a:spLocks noChangeArrowheads="1"/>
          </p:cNvSpPr>
          <p:nvPr/>
        </p:nvSpPr>
        <p:spPr bwMode="auto">
          <a:xfrm>
            <a:off x="152400" y="598487"/>
            <a:ext cx="8686800" cy="595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547813" indent="-176213">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buFont typeface="Wingdings" panose="05000000000000000000" pitchFamily="2" charset="2"/>
              <a:buChar char="Ø"/>
            </a:pPr>
            <a:r>
              <a:rPr lang="en-US" sz="1700" b="0" dirty="0">
                <a:latin typeface="Verdana" panose="020B0604030504040204" pitchFamily="34" charset="0"/>
                <a:ea typeface="Verdana" panose="020B0604030504040204" pitchFamily="34" charset="0"/>
                <a:cs typeface="Verdana" panose="020B0604030504040204" pitchFamily="34" charset="0"/>
              </a:rPr>
              <a:t>In computer system, authentication can be done traditionally based on:</a:t>
            </a:r>
          </a:p>
          <a:p>
            <a:pPr lvl="3">
              <a:buFont typeface="Wingdings" panose="05000000000000000000" pitchFamily="2" charset="2"/>
              <a:buChar char="§"/>
            </a:pPr>
            <a:r>
              <a:rPr lang="en-US" sz="1400" b="0" dirty="0">
                <a:latin typeface="Verdana" panose="020B0604030504040204" pitchFamily="34" charset="0"/>
                <a:ea typeface="Verdana" panose="020B0604030504040204" pitchFamily="34" charset="0"/>
                <a:cs typeface="Verdana" panose="020B0604030504040204" pitchFamily="34" charset="0"/>
              </a:rPr>
              <a:t>something that one has e.g. passport, driving license, ID card, credit card, smart card.</a:t>
            </a:r>
          </a:p>
          <a:p>
            <a:pPr lvl="3">
              <a:buFont typeface="Wingdings" panose="05000000000000000000" pitchFamily="2" charset="2"/>
              <a:buChar char="§"/>
            </a:pPr>
            <a:r>
              <a:rPr lang="en-US" sz="1400" b="0" dirty="0">
                <a:latin typeface="Verdana" panose="020B0604030504040204" pitchFamily="34" charset="0"/>
                <a:ea typeface="Verdana" panose="020B0604030504040204" pitchFamily="34" charset="0"/>
                <a:cs typeface="Verdana" panose="020B0604030504040204" pitchFamily="34" charset="0"/>
              </a:rPr>
              <a:t>or something one knows e.g. PIN, password, passphrase. </a:t>
            </a:r>
          </a:p>
          <a:p>
            <a:pPr algn="just">
              <a:spcBef>
                <a:spcPts val="600"/>
              </a:spcBef>
              <a:spcAft>
                <a:spcPts val="600"/>
              </a:spcAft>
              <a:buFont typeface="Wingdings" panose="05000000000000000000" pitchFamily="2" charset="2"/>
              <a:buChar char="Ø"/>
            </a:pPr>
            <a:r>
              <a:rPr lang="en-US" sz="1700" b="0" dirty="0">
                <a:latin typeface="Verdana" panose="020B0604030504040204" pitchFamily="34" charset="0"/>
                <a:ea typeface="Verdana" panose="020B0604030504040204" pitchFamily="34" charset="0"/>
                <a:cs typeface="Verdana" panose="020B0604030504040204" pitchFamily="34" charset="0"/>
              </a:rPr>
              <a:t>Things like passport, credit cards tend to get stolen or lost and passwords are often forgotten or disclosed.  </a:t>
            </a:r>
          </a:p>
          <a:p>
            <a:pPr algn="just">
              <a:spcBef>
                <a:spcPts val="600"/>
              </a:spcBef>
              <a:spcAft>
                <a:spcPts val="600"/>
              </a:spcAft>
              <a:buFont typeface="Wingdings" panose="05000000000000000000" pitchFamily="2" charset="2"/>
              <a:buChar char="Ø"/>
            </a:pPr>
            <a:r>
              <a:rPr lang="en-US" sz="1700" b="0" dirty="0">
                <a:latin typeface="Verdana" panose="020B0604030504040204" pitchFamily="34" charset="0"/>
                <a:ea typeface="Verdana" panose="020B0604030504040204" pitchFamily="34" charset="0"/>
                <a:cs typeface="Verdana" panose="020B0604030504040204" pitchFamily="34" charset="0"/>
              </a:rPr>
              <a:t>To achieve more reliable verification or identification, we should use something that really characterizes the given person. </a:t>
            </a:r>
          </a:p>
          <a:p>
            <a:pPr algn="just">
              <a:spcBef>
                <a:spcPts val="600"/>
              </a:spcBef>
              <a:spcAft>
                <a:spcPts val="600"/>
              </a:spcAft>
              <a:buFont typeface="Wingdings" panose="05000000000000000000" pitchFamily="2" charset="2"/>
              <a:buChar char="Ø"/>
            </a:pPr>
            <a:r>
              <a:rPr lang="en-US" sz="1700" b="0" dirty="0">
                <a:latin typeface="Verdana" panose="020B0604030504040204" pitchFamily="34" charset="0"/>
                <a:ea typeface="Verdana" panose="020B0604030504040204" pitchFamily="34" charset="0"/>
                <a:cs typeface="Verdana" panose="020B0604030504040204" pitchFamily="34" charset="0"/>
              </a:rPr>
              <a:t>With the help of biometrics, </a:t>
            </a:r>
            <a:r>
              <a:rPr lang="en-US" sz="1700" b="0" dirty="0">
                <a:solidFill>
                  <a:srgbClr val="0000FF"/>
                </a:solidFill>
                <a:latin typeface="Verdana" panose="020B0604030504040204" pitchFamily="34" charset="0"/>
                <a:ea typeface="Verdana" panose="020B0604030504040204" pitchFamily="34" charset="0"/>
                <a:cs typeface="Verdana" panose="020B0604030504040204" pitchFamily="34" charset="0"/>
              </a:rPr>
              <a:t>it is possible to</a:t>
            </a:r>
            <a:r>
              <a:rPr lang="en-US" sz="1700" b="0" dirty="0">
                <a:latin typeface="Verdana" panose="020B0604030504040204" pitchFamily="34" charset="0"/>
                <a:ea typeface="Verdana" panose="020B0604030504040204" pitchFamily="34" charset="0"/>
                <a:cs typeface="Verdana" panose="020B0604030504040204" pitchFamily="34" charset="0"/>
              </a:rPr>
              <a:t> confirm or establish an individual’s identity based on “who he is”, rather than by “what he possesses” (e.g., an ID card) or “what he knows” (e.g., a password).</a:t>
            </a:r>
          </a:p>
          <a:p>
            <a:pPr algn="just">
              <a:spcBef>
                <a:spcPts val="600"/>
              </a:spcBef>
              <a:spcAft>
                <a:spcPts val="600"/>
              </a:spcAft>
              <a:buFont typeface="Wingdings" panose="05000000000000000000" pitchFamily="2" charset="2"/>
              <a:buChar char="Ø"/>
            </a:pPr>
            <a:r>
              <a:rPr lang="en-US" sz="1700" b="0" dirty="0">
                <a:latin typeface="Verdana" panose="020B0604030504040204" pitchFamily="34" charset="0"/>
                <a:ea typeface="Verdana" panose="020B0604030504040204" pitchFamily="34" charset="0"/>
                <a:cs typeface="Verdana" panose="020B0604030504040204" pitchFamily="34" charset="0"/>
              </a:rPr>
              <a:t>Biometric authentication has grown in popularity </a:t>
            </a:r>
            <a:r>
              <a:rPr lang="en-US" sz="1700" b="0" dirty="0">
                <a:solidFill>
                  <a:srgbClr val="FF0000"/>
                </a:solidFill>
                <a:latin typeface="Verdana" panose="020B0604030504040204" pitchFamily="34" charset="0"/>
                <a:ea typeface="Verdana" panose="020B0604030504040204" pitchFamily="34" charset="0"/>
                <a:cs typeface="Verdana" panose="020B0604030504040204" pitchFamily="34" charset="0"/>
              </a:rPr>
              <a:t>as a way to provide personal identification</a:t>
            </a:r>
            <a:r>
              <a:rPr lang="en-US" sz="1700" b="0" dirty="0">
                <a:latin typeface="Verdana" panose="020B0604030504040204" pitchFamily="34" charset="0"/>
                <a:ea typeface="Verdana" panose="020B0604030504040204" pitchFamily="34" charset="0"/>
                <a:cs typeface="Verdana" panose="020B0604030504040204" pitchFamily="34" charset="0"/>
              </a:rPr>
              <a:t>. It is highly reliable, because physical human characteristics are much more difficult to forge than security codes, passwords and hardware keys.</a:t>
            </a:r>
          </a:p>
          <a:p>
            <a:pPr algn="just">
              <a:spcBef>
                <a:spcPts val="600"/>
              </a:spcBef>
              <a:spcAft>
                <a:spcPts val="600"/>
              </a:spcAft>
              <a:buFont typeface="Wingdings" panose="05000000000000000000" pitchFamily="2" charset="2"/>
              <a:buChar char="Ø"/>
            </a:pPr>
            <a:r>
              <a:rPr lang="en-US" sz="1700" b="0" dirty="0">
                <a:latin typeface="Verdana" panose="020B0604030504040204" pitchFamily="34" charset="0"/>
                <a:ea typeface="Verdana" panose="020B0604030504040204" pitchFamily="34" charset="0"/>
                <a:cs typeface="Verdana" panose="020B0604030504040204" pitchFamily="34" charset="0"/>
              </a:rPr>
              <a:t>Biometrics offer automated methods of verification or identification based on the measurable physiological or behavioral characteristics such as a fingerprint or a voice sample that is unique. These characteristics should not be duplicable, but it is unfortunately often possible to create a copy that is accepted by the biometric system as a true sample. </a:t>
            </a:r>
          </a:p>
        </p:txBody>
      </p:sp>
      <p:sp>
        <p:nvSpPr>
          <p:cNvPr id="10245" name="Rectangle 11"/>
          <p:cNvSpPr>
            <a:spLocks noChangeArrowheads="1"/>
          </p:cNvSpPr>
          <p:nvPr/>
        </p:nvSpPr>
        <p:spPr bwMode="auto">
          <a:xfrm>
            <a:off x="0" y="0"/>
            <a:ext cx="9144000" cy="5847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dirty="0">
                <a:ea typeface="Verdana" panose="020B0604030504040204" pitchFamily="34" charset="0"/>
                <a:cs typeface="Arial" panose="020B0604020202020204" pitchFamily="34" charset="0"/>
              </a:rPr>
              <a:t>Authentication by Inherence Factor</a:t>
            </a:r>
          </a:p>
        </p:txBody>
      </p:sp>
      <p:sp>
        <p:nvSpPr>
          <p:cNvPr id="6" name="Slide Number Placeholder 1"/>
          <p:cNvSpPr>
            <a:spLocks noGrp="1"/>
          </p:cNvSpPr>
          <p:nvPr>
            <p:ph type="sldNum" sz="quarter" idx="10"/>
          </p:nvPr>
        </p:nvSpPr>
        <p:spPr>
          <a:xfrm>
            <a:off x="-76200" y="6400800"/>
            <a:ext cx="1905000" cy="457200"/>
          </a:xfrm>
        </p:spPr>
        <p:txBody>
          <a:bodyPr/>
          <a:lstStyle/>
          <a:p>
            <a:r>
              <a:rPr lang="en-US" dirty="0" smtClean="0"/>
              <a:t>Slide-36</a:t>
            </a:r>
            <a:endParaRPr lang="en-US" dirty="0"/>
          </a:p>
        </p:txBody>
      </p:sp>
    </p:spTree>
    <p:extLst>
      <p:ext uri="{BB962C8B-B14F-4D97-AF65-F5344CB8AC3E}">
        <p14:creationId xmlns:p14="http://schemas.microsoft.com/office/powerpoint/2010/main" val="29481787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sz="1800">
              <a:latin typeface="Times New Roman" panose="02020603050405020304" pitchFamily="18" charset="0"/>
            </a:endParaRPr>
          </a:p>
        </p:txBody>
      </p:sp>
      <p:sp>
        <p:nvSpPr>
          <p:cNvPr id="12292" name="Rectangle 5"/>
          <p:cNvSpPr>
            <a:spLocks noChangeArrowheads="1"/>
          </p:cNvSpPr>
          <p:nvPr/>
        </p:nvSpPr>
        <p:spPr bwMode="auto">
          <a:xfrm>
            <a:off x="152400" y="647700"/>
            <a:ext cx="8686800"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buFont typeface="Wingdings" panose="05000000000000000000" pitchFamily="2" charset="2"/>
              <a:buChar char="Ø"/>
            </a:pPr>
            <a:r>
              <a:rPr lang="en-US" sz="1700" b="0" dirty="0">
                <a:latin typeface="Verdana" panose="020B0604030504040204" pitchFamily="34" charset="0"/>
                <a:ea typeface="Verdana" panose="020B0604030504040204" pitchFamily="34" charset="0"/>
                <a:cs typeface="Verdana" panose="020B0604030504040204" pitchFamily="34" charset="0"/>
              </a:rPr>
              <a:t>Biometrics is the science and technology of </a:t>
            </a:r>
            <a:r>
              <a:rPr lang="en-US" sz="1700" dirty="0">
                <a:latin typeface="Verdana" panose="020B0604030504040204" pitchFamily="34" charset="0"/>
                <a:ea typeface="Verdana" panose="020B0604030504040204" pitchFamily="34" charset="0"/>
                <a:cs typeface="Verdana" panose="020B0604030504040204" pitchFamily="34" charset="0"/>
              </a:rPr>
              <a:t>measuring and analyzing </a:t>
            </a:r>
            <a:r>
              <a:rPr lang="en-US" sz="1700" dirty="0">
                <a:solidFill>
                  <a:srgbClr val="FF0000"/>
                </a:solidFill>
                <a:latin typeface="Verdana" panose="020B0604030504040204" pitchFamily="34" charset="0"/>
                <a:ea typeface="Verdana" panose="020B0604030504040204" pitchFamily="34" charset="0"/>
                <a:cs typeface="Verdana" panose="020B0604030504040204" pitchFamily="34" charset="0"/>
              </a:rPr>
              <a:t>biological data </a:t>
            </a:r>
            <a:r>
              <a:rPr lang="en-US" sz="1700" dirty="0">
                <a:solidFill>
                  <a:srgbClr val="0000FF"/>
                </a:solidFill>
                <a:latin typeface="Verdana" panose="020B0604030504040204" pitchFamily="34" charset="0"/>
                <a:ea typeface="Verdana" panose="020B0604030504040204" pitchFamily="34" charset="0"/>
                <a:cs typeface="Verdana" panose="020B0604030504040204" pitchFamily="34" charset="0"/>
              </a:rPr>
              <a:t>for</a:t>
            </a:r>
            <a:r>
              <a:rPr lang="en-US" sz="17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1700" dirty="0">
                <a:latin typeface="Verdana" panose="020B0604030504040204" pitchFamily="34" charset="0"/>
                <a:ea typeface="Verdana" panose="020B0604030504040204" pitchFamily="34" charset="0"/>
                <a:cs typeface="Verdana" panose="020B0604030504040204" pitchFamily="34" charset="0"/>
              </a:rPr>
              <a:t>recognizing a person</a:t>
            </a:r>
            <a:r>
              <a:rPr lang="en-US" sz="1700" b="0" dirty="0">
                <a:latin typeface="Verdana" panose="020B0604030504040204" pitchFamily="34" charset="0"/>
                <a:ea typeface="Verdana" panose="020B0604030504040204" pitchFamily="34" charset="0"/>
                <a:cs typeface="Verdana" panose="020B0604030504040204" pitchFamily="34" charset="0"/>
              </a:rPr>
              <a:t>. </a:t>
            </a:r>
          </a:p>
          <a:p>
            <a:pPr marL="1257300" algn="just">
              <a:spcBef>
                <a:spcPts val="600"/>
              </a:spcBef>
              <a:spcAft>
                <a:spcPts val="600"/>
              </a:spcAft>
              <a:buFont typeface="Wingdings" panose="05000000000000000000" pitchFamily="2" charset="2"/>
              <a:buChar char="v"/>
            </a:pPr>
            <a:r>
              <a:rPr lang="en-US" sz="1700" b="0" dirty="0">
                <a:latin typeface="Verdana" panose="020B0604030504040204" pitchFamily="34" charset="0"/>
                <a:ea typeface="Verdana" panose="020B0604030504040204" pitchFamily="34" charset="0"/>
                <a:cs typeface="Verdana" panose="020B0604030504040204" pitchFamily="34" charset="0"/>
              </a:rPr>
              <a:t>It is an </a:t>
            </a:r>
            <a:r>
              <a:rPr lang="en-US" sz="1700" dirty="0">
                <a:solidFill>
                  <a:srgbClr val="FF0000"/>
                </a:solidFill>
                <a:latin typeface="Verdana" panose="020B0604030504040204" pitchFamily="34" charset="0"/>
                <a:ea typeface="Verdana" panose="020B0604030504040204" pitchFamily="34" charset="0"/>
                <a:cs typeface="Verdana" panose="020B0604030504040204" pitchFamily="34" charset="0"/>
              </a:rPr>
              <a:t>automated measurement</a:t>
            </a:r>
            <a:r>
              <a:rPr lang="en-US" sz="1700" dirty="0">
                <a:latin typeface="Verdana" panose="020B0604030504040204" pitchFamily="34" charset="0"/>
                <a:ea typeface="Verdana" panose="020B0604030504040204" pitchFamily="34" charset="0"/>
                <a:cs typeface="Verdana" panose="020B0604030504040204" pitchFamily="34" charset="0"/>
              </a:rPr>
              <a:t> </a:t>
            </a:r>
            <a:r>
              <a:rPr lang="en-US" sz="1700" b="0" dirty="0">
                <a:latin typeface="Verdana" panose="020B0604030504040204" pitchFamily="34" charset="0"/>
                <a:ea typeface="Verdana" panose="020B0604030504040204" pitchFamily="34" charset="0"/>
                <a:cs typeface="Verdana" panose="020B0604030504040204" pitchFamily="34" charset="0"/>
              </a:rPr>
              <a:t>of </a:t>
            </a:r>
            <a:r>
              <a:rPr lang="en-US" sz="1700" dirty="0">
                <a:solidFill>
                  <a:srgbClr val="0000FF"/>
                </a:solidFill>
                <a:latin typeface="Verdana" panose="020B0604030504040204" pitchFamily="34" charset="0"/>
                <a:ea typeface="Verdana" panose="020B0604030504040204" pitchFamily="34" charset="0"/>
                <a:cs typeface="Verdana" panose="020B0604030504040204" pitchFamily="34" charset="0"/>
              </a:rPr>
              <a:t>physiological and/or behavioral characteristics</a:t>
            </a:r>
            <a:r>
              <a:rPr lang="en-US" sz="1700" b="0" dirty="0">
                <a:latin typeface="Verdana" panose="020B0604030504040204" pitchFamily="34" charset="0"/>
                <a:ea typeface="Verdana" panose="020B0604030504040204" pitchFamily="34" charset="0"/>
                <a:cs typeface="Verdana" panose="020B0604030504040204" pitchFamily="34" charset="0"/>
              </a:rPr>
              <a:t> of a human being such as a fingerprint or a voice sample that can be used </a:t>
            </a:r>
            <a:r>
              <a:rPr lang="en-US" sz="1700" dirty="0">
                <a:solidFill>
                  <a:srgbClr val="00CC00"/>
                </a:solidFill>
                <a:latin typeface="Verdana" panose="020B0604030504040204" pitchFamily="34" charset="0"/>
                <a:ea typeface="Verdana" panose="020B0604030504040204" pitchFamily="34" charset="0"/>
                <a:cs typeface="Verdana" panose="020B0604030504040204" pitchFamily="34" charset="0"/>
              </a:rPr>
              <a:t>to identify an individual or verify the claimed identity of an individual</a:t>
            </a:r>
            <a:r>
              <a:rPr lang="en-US" sz="1700" b="0" dirty="0">
                <a:latin typeface="Verdana" panose="020B0604030504040204" pitchFamily="34" charset="0"/>
                <a:ea typeface="Verdana" panose="020B0604030504040204" pitchFamily="34" charset="0"/>
                <a:cs typeface="Verdana" panose="020B0604030504040204" pitchFamily="34" charset="0"/>
              </a:rPr>
              <a:t>. </a:t>
            </a:r>
          </a:p>
          <a:p>
            <a:pPr algn="just">
              <a:spcBef>
                <a:spcPts val="600"/>
              </a:spcBef>
              <a:spcAft>
                <a:spcPts val="600"/>
              </a:spcAft>
              <a:buFont typeface="Wingdings" panose="05000000000000000000" pitchFamily="2" charset="2"/>
              <a:buChar char="Ø"/>
            </a:pPr>
            <a:r>
              <a:rPr lang="en-US" sz="1700" b="0" dirty="0">
                <a:latin typeface="Verdana" panose="020B0604030504040204" pitchFamily="34" charset="0"/>
                <a:ea typeface="Verdana" panose="020B0604030504040204" pitchFamily="34" charset="0"/>
                <a:cs typeface="Verdana" panose="020B0604030504040204" pitchFamily="34" charset="0"/>
              </a:rPr>
              <a:t>Let us spread the definition into its three major components, shown above in different colors. </a:t>
            </a:r>
          </a:p>
          <a:p>
            <a:pPr algn="just">
              <a:spcBef>
                <a:spcPts val="600"/>
              </a:spcBef>
              <a:spcAft>
                <a:spcPts val="600"/>
              </a:spcAft>
              <a:buFont typeface="Wingdings" panose="05000000000000000000" pitchFamily="2" charset="2"/>
              <a:buChar char="Ø"/>
            </a:pPr>
            <a:r>
              <a:rPr lang="en-US" sz="1700" b="0" dirty="0">
                <a:latin typeface="Verdana" panose="020B0604030504040204" pitchFamily="34" charset="0"/>
                <a:ea typeface="Verdana" panose="020B0604030504040204" pitchFamily="34" charset="0"/>
                <a:cs typeface="Verdana" panose="020B0604030504040204" pitchFamily="34" charset="0"/>
              </a:rPr>
              <a:t>These components will determine what is and what is not a biometric and also its different types and functionalities.</a:t>
            </a:r>
          </a:p>
        </p:txBody>
      </p:sp>
      <p:sp>
        <p:nvSpPr>
          <p:cNvPr id="12293" name="Rectangle 11"/>
          <p:cNvSpPr>
            <a:spLocks noChangeArrowheads="1"/>
          </p:cNvSpPr>
          <p:nvPr/>
        </p:nvSpPr>
        <p:spPr bwMode="auto">
          <a:xfrm>
            <a:off x="0" y="0"/>
            <a:ext cx="9144000" cy="5847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dirty="0">
                <a:ea typeface="Verdana" panose="020B0604030504040204" pitchFamily="34" charset="0"/>
                <a:cs typeface="Arial" panose="020B0604020202020204" pitchFamily="34" charset="0"/>
              </a:rPr>
              <a:t>What is Biometrics?</a:t>
            </a:r>
          </a:p>
        </p:txBody>
      </p:sp>
      <p:sp>
        <p:nvSpPr>
          <p:cNvPr id="6" name="Rectangle 5"/>
          <p:cNvSpPr>
            <a:spLocks noChangeArrowheads="1"/>
          </p:cNvSpPr>
          <p:nvPr/>
        </p:nvSpPr>
        <p:spPr bwMode="auto">
          <a:xfrm>
            <a:off x="228600" y="3967163"/>
            <a:ext cx="8686800" cy="2662237"/>
          </a:xfrm>
          <a:prstGeom prst="rect">
            <a:avLst/>
          </a:prstGeom>
          <a:noFill/>
          <a:ln w="9525">
            <a:noFill/>
            <a:miter lim="800000"/>
            <a:headEnd/>
            <a:tailEnd/>
          </a:ln>
          <a:effectLst/>
        </p:spPr>
        <p:txBody>
          <a:bodyPr anchor="ctr">
            <a:spAutoFit/>
          </a:bodyPr>
          <a:lstStyle/>
          <a:p>
            <a:pPr>
              <a:defRPr/>
            </a:pPr>
            <a:r>
              <a:rPr lang="en-US" sz="1700" dirty="0">
                <a:latin typeface="Verdana" pitchFamily="34" charset="0"/>
                <a:ea typeface="Verdana" pitchFamily="34" charset="0"/>
                <a:cs typeface="Verdana" pitchFamily="34" charset="0"/>
              </a:rPr>
              <a:t>1st Component: </a:t>
            </a:r>
            <a:r>
              <a:rPr lang="en-US" sz="1700" dirty="0">
                <a:solidFill>
                  <a:srgbClr val="0000FF"/>
                </a:solidFill>
                <a:latin typeface="Verdana" pitchFamily="34" charset="0"/>
                <a:ea typeface="Verdana" pitchFamily="34" charset="0"/>
                <a:cs typeface="Verdana" pitchFamily="34" charset="0"/>
              </a:rPr>
              <a:t>Automated </a:t>
            </a:r>
            <a:r>
              <a:rPr lang="en-US" sz="1700" dirty="0" smtClean="0">
                <a:solidFill>
                  <a:srgbClr val="0000FF"/>
                </a:solidFill>
                <a:latin typeface="Verdana" pitchFamily="34" charset="0"/>
                <a:ea typeface="Verdana" pitchFamily="34" charset="0"/>
                <a:cs typeface="Verdana" pitchFamily="34" charset="0"/>
              </a:rPr>
              <a:t>Measurement</a:t>
            </a:r>
            <a:endParaRPr lang="en-US" sz="1700" dirty="0">
              <a:latin typeface="Verdana" pitchFamily="34" charset="0"/>
              <a:ea typeface="Verdana" pitchFamily="34" charset="0"/>
              <a:cs typeface="Verdana" pitchFamily="34" charset="0"/>
            </a:endParaRPr>
          </a:p>
          <a:p>
            <a:pPr marL="457200" indent="-457200" algn="just">
              <a:spcBef>
                <a:spcPts val="600"/>
              </a:spcBef>
              <a:spcAft>
                <a:spcPts val="600"/>
              </a:spcAft>
              <a:buFont typeface="Wingdings" pitchFamily="2" charset="2"/>
              <a:buChar char="Ø"/>
              <a:defRPr/>
            </a:pPr>
            <a:r>
              <a:rPr lang="en-US" sz="1700" b="0" dirty="0">
                <a:latin typeface="Verdana" pitchFamily="34" charset="0"/>
                <a:ea typeface="Verdana" pitchFamily="34" charset="0"/>
                <a:cs typeface="Verdana" pitchFamily="34" charset="0"/>
              </a:rPr>
              <a:t>It means no human intervention or involvement is required. Biometrics are automated in as much as the processes involved in </a:t>
            </a:r>
            <a:r>
              <a:rPr lang="en-US" sz="1700" dirty="0">
                <a:solidFill>
                  <a:srgbClr val="FF0000"/>
                </a:solidFill>
                <a:latin typeface="Verdana" pitchFamily="34" charset="0"/>
                <a:ea typeface="Verdana" pitchFamily="34" charset="0"/>
                <a:cs typeface="Verdana" pitchFamily="34" charset="0"/>
              </a:rPr>
              <a:t>sample acquisition</a:t>
            </a:r>
            <a:r>
              <a:rPr lang="en-US" sz="1700" b="0" dirty="0">
                <a:latin typeface="Verdana" pitchFamily="34" charset="0"/>
                <a:ea typeface="Verdana" pitchFamily="34" charset="0"/>
                <a:cs typeface="Verdana" pitchFamily="34" charset="0"/>
              </a:rPr>
              <a:t>, </a:t>
            </a:r>
            <a:r>
              <a:rPr lang="en-US" sz="1700" dirty="0">
                <a:latin typeface="Verdana" pitchFamily="34" charset="0"/>
                <a:ea typeface="Verdana" pitchFamily="34" charset="0"/>
                <a:cs typeface="Verdana" pitchFamily="34" charset="0"/>
              </a:rPr>
              <a:t>feature extraction, </a:t>
            </a:r>
            <a:r>
              <a:rPr lang="en-US" sz="1700" dirty="0">
                <a:solidFill>
                  <a:srgbClr val="3366FF"/>
                </a:solidFill>
                <a:latin typeface="Verdana" pitchFamily="34" charset="0"/>
                <a:ea typeface="Verdana" pitchFamily="34" charset="0"/>
                <a:cs typeface="Verdana" pitchFamily="34" charset="0"/>
              </a:rPr>
              <a:t>record retrieval</a:t>
            </a:r>
            <a:r>
              <a:rPr lang="en-US" sz="1700" dirty="0">
                <a:latin typeface="Verdana" pitchFamily="34" charset="0"/>
                <a:ea typeface="Verdana" pitchFamily="34" charset="0"/>
                <a:cs typeface="Verdana" pitchFamily="34" charset="0"/>
              </a:rPr>
              <a:t>, and </a:t>
            </a:r>
            <a:r>
              <a:rPr lang="en-US" sz="1700" dirty="0">
                <a:solidFill>
                  <a:srgbClr val="00CC00"/>
                </a:solidFill>
                <a:latin typeface="Verdana" pitchFamily="34" charset="0"/>
                <a:ea typeface="Verdana" pitchFamily="34" charset="0"/>
                <a:cs typeface="Verdana" pitchFamily="34" charset="0"/>
              </a:rPr>
              <a:t>algorithm-based matching</a:t>
            </a:r>
            <a:r>
              <a:rPr lang="en-US" sz="1700" b="0" dirty="0">
                <a:latin typeface="Verdana" pitchFamily="34" charset="0"/>
                <a:ea typeface="Verdana" pitchFamily="34" charset="0"/>
                <a:cs typeface="Verdana" pitchFamily="34" charset="0"/>
              </a:rPr>
              <a:t> are computerized or machine-based.</a:t>
            </a:r>
          </a:p>
          <a:p>
            <a:pPr marL="457200" indent="-457200" algn="just">
              <a:spcBef>
                <a:spcPts val="600"/>
              </a:spcBef>
              <a:spcAft>
                <a:spcPts val="600"/>
              </a:spcAft>
              <a:buFont typeface="Wingdings" pitchFamily="2" charset="2"/>
              <a:buChar char="Ø"/>
              <a:defRPr/>
            </a:pPr>
            <a:r>
              <a:rPr lang="en-US" sz="1700" b="0" dirty="0">
                <a:latin typeface="Verdana" pitchFamily="34" charset="0"/>
                <a:ea typeface="Verdana" pitchFamily="34" charset="0"/>
                <a:cs typeface="Verdana" pitchFamily="34" charset="0"/>
              </a:rPr>
              <a:t>Comparison takes place in Real-Time. The record retrieval and comparison against another measurement must take place in Real-Time</a:t>
            </a:r>
          </a:p>
          <a:p>
            <a:pPr marL="1547813" lvl="3" indent="-176213">
              <a:buFont typeface="Wingdings" pitchFamily="2" charset="2"/>
              <a:buChar char="§"/>
              <a:defRPr/>
            </a:pPr>
            <a:r>
              <a:rPr lang="en-US" sz="1400" b="0" dirty="0">
                <a:latin typeface="Verdana" pitchFamily="34" charset="0"/>
                <a:ea typeface="Verdana" pitchFamily="34" charset="0"/>
                <a:cs typeface="Verdana" pitchFamily="34" charset="0"/>
              </a:rPr>
              <a:t>DNA sampling is not a Biometric measurement, because today it still requires </a:t>
            </a:r>
            <a:r>
              <a:rPr lang="en-US" sz="1400" dirty="0">
                <a:solidFill>
                  <a:srgbClr val="3366FF"/>
                </a:solidFill>
                <a:latin typeface="Verdana" pitchFamily="34" charset="0"/>
                <a:ea typeface="Verdana" pitchFamily="34" charset="0"/>
                <a:cs typeface="Verdana" pitchFamily="34" charset="0"/>
              </a:rPr>
              <a:t>human intervention </a:t>
            </a:r>
            <a:r>
              <a:rPr lang="en-US" sz="1400" b="0" dirty="0">
                <a:latin typeface="Verdana" pitchFamily="34" charset="0"/>
                <a:ea typeface="Verdana" pitchFamily="34" charset="0"/>
                <a:cs typeface="Verdana" pitchFamily="34" charset="0"/>
              </a:rPr>
              <a:t>and it is not done in </a:t>
            </a:r>
            <a:r>
              <a:rPr lang="en-US" sz="1400" dirty="0">
                <a:solidFill>
                  <a:srgbClr val="FF0000"/>
                </a:solidFill>
                <a:latin typeface="Verdana" pitchFamily="34" charset="0"/>
                <a:ea typeface="Verdana" pitchFamily="34" charset="0"/>
                <a:cs typeface="Verdana" pitchFamily="34" charset="0"/>
              </a:rPr>
              <a:t>real time</a:t>
            </a:r>
            <a:r>
              <a:rPr lang="en-US" sz="1400" b="0" dirty="0">
                <a:latin typeface="Verdana" pitchFamily="34" charset="0"/>
                <a:ea typeface="Verdana" pitchFamily="34" charset="0"/>
                <a:cs typeface="Verdana" pitchFamily="34" charset="0"/>
              </a:rPr>
              <a:t>.</a:t>
            </a:r>
          </a:p>
        </p:txBody>
      </p:sp>
      <p:sp>
        <p:nvSpPr>
          <p:cNvPr id="7" name="Slide Number Placeholder 1"/>
          <p:cNvSpPr>
            <a:spLocks noGrp="1"/>
          </p:cNvSpPr>
          <p:nvPr>
            <p:ph type="sldNum" sz="quarter" idx="10"/>
          </p:nvPr>
        </p:nvSpPr>
        <p:spPr>
          <a:xfrm>
            <a:off x="-76200" y="6400800"/>
            <a:ext cx="1905000" cy="457200"/>
          </a:xfrm>
        </p:spPr>
        <p:txBody>
          <a:bodyPr/>
          <a:lstStyle/>
          <a:p>
            <a:r>
              <a:rPr lang="en-US" dirty="0" smtClean="0"/>
              <a:t>Slide-37</a:t>
            </a:r>
            <a:endParaRPr lang="en-US" dirty="0"/>
          </a:p>
        </p:txBody>
      </p:sp>
    </p:spTree>
    <p:extLst>
      <p:ext uri="{BB962C8B-B14F-4D97-AF65-F5344CB8AC3E}">
        <p14:creationId xmlns:p14="http://schemas.microsoft.com/office/powerpoint/2010/main" val="3056585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3200" i="0" dirty="0">
                <a:solidFill>
                  <a:schemeClr val="bg1"/>
                </a:solidFill>
                <a:latin typeface="Arial" panose="020B0604020202020204" pitchFamily="34" charset="0"/>
              </a:rPr>
              <a:t>Introduction: Objective of the Lecture</a:t>
            </a:r>
          </a:p>
        </p:txBody>
      </p:sp>
      <p:sp>
        <p:nvSpPr>
          <p:cNvPr id="7" name="Rectangle 9"/>
          <p:cNvSpPr txBox="1">
            <a:spLocks noChangeArrowheads="1"/>
          </p:cNvSpPr>
          <p:nvPr/>
        </p:nvSpPr>
        <p:spPr bwMode="auto">
          <a:xfrm>
            <a:off x="381000" y="609600"/>
            <a:ext cx="8382000" cy="6248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90000"/>
              </a:lnSpc>
              <a:spcBef>
                <a:spcPts val="400"/>
              </a:spcBef>
              <a:spcAft>
                <a:spcPts val="400"/>
              </a:spcAft>
              <a:buClr>
                <a:srgbClr val="FF0000"/>
              </a:buClr>
              <a:buSzPct val="100000"/>
              <a:buFont typeface="Wingdings" panose="05000000000000000000" pitchFamily="2" charset="2"/>
              <a:buChar char="v"/>
            </a:pPr>
            <a:r>
              <a:rPr lang="en-US" sz="2400" b="0" dirty="0" smtClean="0">
                <a:latin typeface="Calibri" panose="020F0502020204030204" pitchFamily="34" charset="0"/>
                <a:cs typeface="Calibri" panose="020F0502020204030204" pitchFamily="34" charset="0"/>
              </a:rPr>
              <a:t>Reliable </a:t>
            </a:r>
            <a:r>
              <a:rPr lang="en-US" sz="2400" b="0" dirty="0">
                <a:latin typeface="Calibri" panose="020F0502020204030204" pitchFamily="34" charset="0"/>
                <a:cs typeface="Calibri" panose="020F0502020204030204" pitchFamily="34" charset="0"/>
              </a:rPr>
              <a:t>user authentication is becoming an increasingly important task in the Web-enabled world. </a:t>
            </a:r>
            <a:endParaRPr lang="en-SG" sz="2400" b="0" dirty="0">
              <a:latin typeface="Calibri" panose="020F0502020204030204" pitchFamily="34" charset="0"/>
              <a:cs typeface="Calibri" panose="020F0502020204030204" pitchFamily="34" charset="0"/>
            </a:endParaRPr>
          </a:p>
          <a:p>
            <a:pPr marL="914400" lvl="1" indent="-393700" algn="just">
              <a:lnSpc>
                <a:spcPct val="90000"/>
              </a:lnSpc>
              <a:spcBef>
                <a:spcPts val="400"/>
              </a:spcBef>
              <a:spcAft>
                <a:spcPts val="400"/>
              </a:spcAft>
              <a:buClr>
                <a:srgbClr val="0000FF"/>
              </a:buClr>
              <a:buSzPct val="100000"/>
              <a:buFont typeface="Wingdings" panose="05000000000000000000" pitchFamily="2" charset="2"/>
              <a:buChar char="Ø"/>
              <a:defRPr/>
            </a:pPr>
            <a:r>
              <a:rPr lang="en-US" sz="2000" b="0" dirty="0">
                <a:latin typeface="Calibri" panose="020F0502020204030204" pitchFamily="34" charset="0"/>
                <a:cs typeface="Calibri" panose="020F0502020204030204" pitchFamily="34" charset="0"/>
              </a:rPr>
              <a:t>The consequences of an insecure authentication system in a corporate or enterprise environment can be catastrophic, and may include loss of confidential information, denial of service, and compromised data integrity. </a:t>
            </a:r>
            <a:endParaRPr lang="en-SG" sz="2000" b="0" dirty="0">
              <a:latin typeface="Calibri" panose="020F0502020204030204" pitchFamily="34" charset="0"/>
              <a:cs typeface="Calibri" panose="020F0502020204030204" pitchFamily="34" charset="0"/>
            </a:endParaRPr>
          </a:p>
          <a:p>
            <a:pPr marL="914400" lvl="1" indent="-393700" algn="just">
              <a:lnSpc>
                <a:spcPct val="90000"/>
              </a:lnSpc>
              <a:spcBef>
                <a:spcPts val="400"/>
              </a:spcBef>
              <a:spcAft>
                <a:spcPts val="400"/>
              </a:spcAft>
              <a:buClr>
                <a:srgbClr val="0000FF"/>
              </a:buClr>
              <a:buSzPct val="100000"/>
              <a:buFont typeface="Wingdings" panose="05000000000000000000" pitchFamily="2" charset="2"/>
              <a:buChar char="Ø"/>
              <a:defRPr/>
            </a:pPr>
            <a:r>
              <a:rPr lang="en-US" sz="2000" b="0" dirty="0">
                <a:latin typeface="Calibri" panose="020F0502020204030204" pitchFamily="34" charset="0"/>
                <a:cs typeface="Calibri" panose="020F0502020204030204" pitchFamily="34" charset="0"/>
              </a:rPr>
              <a:t>The value of reliable user authentication is not limited to just computer or network access. Many other applications in everyday life also require user authentication, such as banking, e-commerce, and physical access control to computer resources, and could benefit from enhanced security.</a:t>
            </a:r>
            <a:endParaRPr lang="en-SG" sz="2000" b="0" dirty="0">
              <a:latin typeface="Calibri" panose="020F0502020204030204" pitchFamily="34" charset="0"/>
              <a:cs typeface="Calibri" panose="020F0502020204030204" pitchFamily="34" charset="0"/>
            </a:endParaRPr>
          </a:p>
          <a:p>
            <a:pPr algn="just">
              <a:lnSpc>
                <a:spcPct val="90000"/>
              </a:lnSpc>
              <a:spcBef>
                <a:spcPts val="400"/>
              </a:spcBef>
              <a:spcAft>
                <a:spcPts val="400"/>
              </a:spcAft>
              <a:buClr>
                <a:srgbClr val="FF0000"/>
              </a:buClr>
              <a:buSzPct val="100000"/>
              <a:buFont typeface="Wingdings" panose="05000000000000000000" pitchFamily="2" charset="2"/>
              <a:buChar char="v"/>
            </a:pPr>
            <a:r>
              <a:rPr lang="en-US" sz="2400" b="0" dirty="0">
                <a:latin typeface="Calibri" panose="020F0502020204030204" pitchFamily="34" charset="0"/>
                <a:cs typeface="Calibri" panose="020F0502020204030204" pitchFamily="34" charset="0"/>
              </a:rPr>
              <a:t>The purpose of authentication is to ensure that the services are accessed only by a legitimate user and no one else. </a:t>
            </a:r>
          </a:p>
          <a:p>
            <a:pPr marL="914400" lvl="1" indent="-393700" algn="just">
              <a:lnSpc>
                <a:spcPct val="90000"/>
              </a:lnSpc>
              <a:spcBef>
                <a:spcPts val="400"/>
              </a:spcBef>
              <a:spcAft>
                <a:spcPts val="400"/>
              </a:spcAft>
              <a:buClr>
                <a:srgbClr val="0000FF"/>
              </a:buClr>
              <a:buSzPct val="100000"/>
              <a:buFont typeface="Wingdings" panose="05000000000000000000" pitchFamily="2" charset="2"/>
              <a:buChar char="Ø"/>
              <a:defRPr/>
            </a:pPr>
            <a:r>
              <a:rPr lang="en-US" sz="2000" b="0" dirty="0">
                <a:latin typeface="Calibri" panose="020F0502020204030204" pitchFamily="34" charset="0"/>
                <a:cs typeface="Calibri" panose="020F0502020204030204" pitchFamily="34" charset="0"/>
              </a:rPr>
              <a:t>Examples of such applications include secure access to buildings, computer systems, laptops, cellular phones, and ATMs. In the absence of robust personal identification schemes, these systems are vulnerable to the undesired access.</a:t>
            </a:r>
            <a:r>
              <a:rPr lang="en-SG" sz="2000" b="0" dirty="0">
                <a:latin typeface="Calibri" panose="020F0502020204030204" pitchFamily="34" charset="0"/>
                <a:cs typeface="Calibri" panose="020F0502020204030204" pitchFamily="34" charset="0"/>
              </a:rPr>
              <a:t> </a:t>
            </a:r>
          </a:p>
          <a:p>
            <a:pPr algn="just">
              <a:lnSpc>
                <a:spcPct val="90000"/>
              </a:lnSpc>
              <a:spcBef>
                <a:spcPts val="400"/>
              </a:spcBef>
              <a:spcAft>
                <a:spcPts val="400"/>
              </a:spcAft>
              <a:buClr>
                <a:srgbClr val="FF0000"/>
              </a:buClr>
              <a:buSzPct val="100000"/>
              <a:buFont typeface="Wingdings" panose="05000000000000000000" pitchFamily="2" charset="2"/>
              <a:buChar char="v"/>
            </a:pPr>
            <a:r>
              <a:rPr lang="en-US" sz="2400" b="0" dirty="0">
                <a:latin typeface="Calibri" panose="020F0502020204030204" pitchFamily="34" charset="0"/>
                <a:cs typeface="Calibri" panose="020F0502020204030204" pitchFamily="34" charset="0"/>
              </a:rPr>
              <a:t>This lecture presents an overview of various authentication techniques.</a:t>
            </a:r>
            <a:endParaRPr lang="en-SG" sz="2400" b="0" dirty="0">
              <a:latin typeface="Calibri" panose="020F0502020204030204" pitchFamily="34" charset="0"/>
              <a:cs typeface="Calibri" panose="020F0502020204030204" pitchFamily="34" charset="0"/>
            </a:endParaRPr>
          </a:p>
        </p:txBody>
      </p:sp>
      <p:sp>
        <p:nvSpPr>
          <p:cNvPr id="8" name="Slide Number Placeholder 1"/>
          <p:cNvSpPr>
            <a:spLocks noGrp="1"/>
          </p:cNvSpPr>
          <p:nvPr>
            <p:ph type="sldNum" sz="quarter" idx="10"/>
          </p:nvPr>
        </p:nvSpPr>
        <p:spPr>
          <a:xfrm>
            <a:off x="-12700" y="6538913"/>
            <a:ext cx="1905000" cy="457200"/>
          </a:xfrm>
        </p:spPr>
        <p:txBody>
          <a:bodyPr/>
          <a:lstStyle/>
          <a:p>
            <a:pPr>
              <a:defRPr/>
            </a:pPr>
            <a:r>
              <a:rPr lang="en-US" dirty="0" smtClean="0"/>
              <a:t>Slide-</a:t>
            </a:r>
            <a:r>
              <a:rPr lang="en-US" dirty="0">
                <a:solidFill>
                  <a:srgbClr val="FF00FF"/>
                </a:solidFill>
              </a:rPr>
              <a:t>3</a:t>
            </a:r>
          </a:p>
        </p:txBody>
      </p:sp>
    </p:spTree>
    <p:extLst>
      <p:ext uri="{BB962C8B-B14F-4D97-AF65-F5344CB8AC3E}">
        <p14:creationId xmlns:p14="http://schemas.microsoft.com/office/powerpoint/2010/main" val="23514436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sz="1800">
              <a:latin typeface="Times New Roman" panose="02020603050405020304" pitchFamily="18" charset="0"/>
            </a:endParaRPr>
          </a:p>
        </p:txBody>
      </p:sp>
      <p:sp>
        <p:nvSpPr>
          <p:cNvPr id="14340" name="Rectangle 11"/>
          <p:cNvSpPr>
            <a:spLocks noChangeArrowheads="1"/>
          </p:cNvSpPr>
          <p:nvPr/>
        </p:nvSpPr>
        <p:spPr bwMode="auto">
          <a:xfrm>
            <a:off x="0" y="0"/>
            <a:ext cx="9144000" cy="5847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dirty="0">
                <a:ea typeface="Verdana" panose="020B0604030504040204" pitchFamily="34" charset="0"/>
                <a:cs typeface="Arial" panose="020B0604020202020204" pitchFamily="34" charset="0"/>
              </a:rPr>
              <a:t>What is Biometrics?</a:t>
            </a:r>
          </a:p>
        </p:txBody>
      </p:sp>
      <p:sp>
        <p:nvSpPr>
          <p:cNvPr id="6" name="Rectangle 5"/>
          <p:cNvSpPr>
            <a:spLocks noChangeArrowheads="1"/>
          </p:cNvSpPr>
          <p:nvPr/>
        </p:nvSpPr>
        <p:spPr bwMode="auto">
          <a:xfrm>
            <a:off x="228600" y="1385145"/>
            <a:ext cx="8686800" cy="2616101"/>
          </a:xfrm>
          <a:prstGeom prst="rect">
            <a:avLst/>
          </a:prstGeom>
          <a:noFill/>
          <a:ln w="9525">
            <a:noFill/>
            <a:miter lim="800000"/>
            <a:headEnd/>
            <a:tailEnd/>
          </a:ln>
          <a:effectLst/>
        </p:spPr>
        <p:txBody>
          <a:bodyPr anchor="ctr">
            <a:spAutoFit/>
          </a:bodyPr>
          <a:lstStyle/>
          <a:p>
            <a:pPr>
              <a:defRPr/>
            </a:pPr>
            <a:r>
              <a:rPr lang="en-US" sz="1800" dirty="0">
                <a:latin typeface="Verdana" pitchFamily="34" charset="0"/>
                <a:ea typeface="Verdana" pitchFamily="34" charset="0"/>
                <a:cs typeface="Verdana" pitchFamily="34" charset="0"/>
              </a:rPr>
              <a:t>2nd Component: </a:t>
            </a:r>
            <a:r>
              <a:rPr lang="en-US" sz="1800" dirty="0">
                <a:solidFill>
                  <a:srgbClr val="0000FF"/>
                </a:solidFill>
                <a:latin typeface="Verdana" pitchFamily="34" charset="0"/>
                <a:ea typeface="Verdana" pitchFamily="34" charset="0"/>
                <a:cs typeface="Verdana" pitchFamily="34" charset="0"/>
              </a:rPr>
              <a:t>Physiological and/or </a:t>
            </a:r>
            <a:r>
              <a:rPr lang="en-US" sz="1800" dirty="0" smtClean="0">
                <a:solidFill>
                  <a:srgbClr val="0000FF"/>
                </a:solidFill>
                <a:latin typeface="Verdana" pitchFamily="34" charset="0"/>
                <a:ea typeface="Verdana" pitchFamily="34" charset="0"/>
                <a:cs typeface="Verdana" pitchFamily="34" charset="0"/>
              </a:rPr>
              <a:t>Behavioral </a:t>
            </a:r>
            <a:r>
              <a:rPr lang="en-US" sz="1800" dirty="0">
                <a:solidFill>
                  <a:srgbClr val="0000FF"/>
                </a:solidFill>
                <a:latin typeface="Verdana" pitchFamily="34" charset="0"/>
                <a:ea typeface="Verdana" pitchFamily="34" charset="0"/>
                <a:cs typeface="Verdana" pitchFamily="34" charset="0"/>
              </a:rPr>
              <a:t>C</a:t>
            </a:r>
            <a:r>
              <a:rPr lang="en-US" sz="1800" dirty="0" smtClean="0">
                <a:solidFill>
                  <a:srgbClr val="0000FF"/>
                </a:solidFill>
                <a:latin typeface="Verdana" pitchFamily="34" charset="0"/>
                <a:ea typeface="Verdana" pitchFamily="34" charset="0"/>
                <a:cs typeface="Verdana" pitchFamily="34" charset="0"/>
              </a:rPr>
              <a:t>haracteristics</a:t>
            </a:r>
            <a:endParaRPr lang="en-US" sz="1800" dirty="0">
              <a:solidFill>
                <a:srgbClr val="0000FF"/>
              </a:solidFill>
              <a:latin typeface="Verdana" pitchFamily="34" charset="0"/>
              <a:ea typeface="Verdana" pitchFamily="34" charset="0"/>
              <a:cs typeface="Verdana" pitchFamily="34" charset="0"/>
            </a:endParaRPr>
          </a:p>
          <a:p>
            <a:pPr marL="457200" indent="-457200" algn="just">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The second component of the definition determines the two main biometric categories:</a:t>
            </a:r>
          </a:p>
          <a:p>
            <a:pPr marL="914400">
              <a:defRPr/>
            </a:pPr>
            <a:r>
              <a:rPr lang="en-US" sz="1800" dirty="0">
                <a:ln>
                  <a:solidFill>
                    <a:srgbClr val="FF0000"/>
                  </a:solidFill>
                </a:ln>
                <a:latin typeface="Verdana" pitchFamily="34" charset="0"/>
                <a:ea typeface="Verdana" pitchFamily="34" charset="0"/>
                <a:cs typeface="Verdana" pitchFamily="34" charset="0"/>
              </a:rPr>
              <a:t>1. Behavioral: </a:t>
            </a:r>
          </a:p>
          <a:p>
            <a:pPr marL="1547813" lvl="3" indent="-176213" algn="just">
              <a:buFont typeface="Wingdings" pitchFamily="2" charset="2"/>
              <a:buChar char="§"/>
              <a:defRPr/>
            </a:pPr>
            <a:r>
              <a:rPr lang="en-US" sz="1600" b="0" dirty="0">
                <a:latin typeface="Verdana" pitchFamily="34" charset="0"/>
                <a:ea typeface="Verdana" pitchFamily="34" charset="0"/>
                <a:cs typeface="Verdana" pitchFamily="34" charset="0"/>
              </a:rPr>
              <a:t>The behavioral characteristics measure the movement of a user, when users walk, speak, type on a keyboard or sign their name.</a:t>
            </a:r>
          </a:p>
          <a:p>
            <a:pPr marL="914400">
              <a:defRPr/>
            </a:pPr>
            <a:r>
              <a:rPr lang="en-US" sz="1800" dirty="0">
                <a:ln>
                  <a:solidFill>
                    <a:srgbClr val="FF0000"/>
                  </a:solidFill>
                </a:ln>
                <a:latin typeface="Verdana" pitchFamily="34" charset="0"/>
                <a:ea typeface="Verdana" pitchFamily="34" charset="0"/>
                <a:cs typeface="Verdana" pitchFamily="34" charset="0"/>
              </a:rPr>
              <a:t>2. Physiological: </a:t>
            </a:r>
          </a:p>
          <a:p>
            <a:pPr marL="1547813" lvl="3" indent="-176213" algn="just">
              <a:buFont typeface="Wingdings" pitchFamily="2" charset="2"/>
              <a:buChar char="§"/>
              <a:defRPr/>
            </a:pPr>
            <a:r>
              <a:rPr lang="en-US" sz="1600" b="0" dirty="0">
                <a:latin typeface="Verdana" pitchFamily="34" charset="0"/>
                <a:ea typeface="Verdana" pitchFamily="34" charset="0"/>
                <a:cs typeface="Verdana" pitchFamily="34" charset="0"/>
              </a:rPr>
              <a:t>The physiological characteristics would be the physical human traits like fingerprints, hand shape, eyes and face, veins, etc.</a:t>
            </a:r>
          </a:p>
        </p:txBody>
      </p:sp>
      <p:sp>
        <p:nvSpPr>
          <p:cNvPr id="7" name="Slide Number Placeholder 1"/>
          <p:cNvSpPr>
            <a:spLocks noGrp="1"/>
          </p:cNvSpPr>
          <p:nvPr>
            <p:ph type="sldNum" sz="quarter" idx="10"/>
          </p:nvPr>
        </p:nvSpPr>
        <p:spPr>
          <a:xfrm>
            <a:off x="-76200" y="6400800"/>
            <a:ext cx="1905000" cy="457200"/>
          </a:xfrm>
        </p:spPr>
        <p:txBody>
          <a:bodyPr/>
          <a:lstStyle/>
          <a:p>
            <a:r>
              <a:rPr lang="en-US" dirty="0" smtClean="0"/>
              <a:t>Slide-38</a:t>
            </a:r>
            <a:endParaRPr lang="en-US" dirty="0"/>
          </a:p>
        </p:txBody>
      </p:sp>
    </p:spTree>
    <p:extLst>
      <p:ext uri="{BB962C8B-B14F-4D97-AF65-F5344CB8AC3E}">
        <p14:creationId xmlns:p14="http://schemas.microsoft.com/office/powerpoint/2010/main" val="24894196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7"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sz="1800">
              <a:latin typeface="Times New Roman" panose="02020603050405020304" pitchFamily="18" charset="0"/>
            </a:endParaRPr>
          </a:p>
        </p:txBody>
      </p:sp>
      <p:sp>
        <p:nvSpPr>
          <p:cNvPr id="16388" name="Rectangle 11"/>
          <p:cNvSpPr>
            <a:spLocks noChangeArrowheads="1"/>
          </p:cNvSpPr>
          <p:nvPr/>
        </p:nvSpPr>
        <p:spPr bwMode="auto">
          <a:xfrm>
            <a:off x="0" y="0"/>
            <a:ext cx="9144000" cy="5847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dirty="0">
                <a:ea typeface="Verdana" panose="020B0604030504040204" pitchFamily="34" charset="0"/>
                <a:cs typeface="Arial" panose="020B0604020202020204" pitchFamily="34" charset="0"/>
              </a:rPr>
              <a:t>What is Biometrics?</a:t>
            </a:r>
          </a:p>
        </p:txBody>
      </p:sp>
      <p:sp>
        <p:nvSpPr>
          <p:cNvPr id="7" name="Rectangle 6"/>
          <p:cNvSpPr>
            <a:spLocks noChangeArrowheads="1"/>
          </p:cNvSpPr>
          <p:nvPr/>
        </p:nvSpPr>
        <p:spPr bwMode="auto">
          <a:xfrm>
            <a:off x="228600" y="470148"/>
            <a:ext cx="8686800" cy="6540252"/>
          </a:xfrm>
          <a:prstGeom prst="rect">
            <a:avLst/>
          </a:prstGeom>
          <a:noFill/>
          <a:ln w="9525">
            <a:noFill/>
            <a:miter lim="800000"/>
            <a:headEnd/>
            <a:tailEnd/>
          </a:ln>
          <a:effectLst/>
        </p:spPr>
        <p:txBody>
          <a:bodyPr anchor="ctr">
            <a:spAutoFit/>
          </a:bodyPr>
          <a:lstStyle/>
          <a:p>
            <a:pPr>
              <a:spcBef>
                <a:spcPts val="0"/>
              </a:spcBef>
              <a:spcAft>
                <a:spcPts val="0"/>
              </a:spcAft>
              <a:defRPr/>
            </a:pPr>
            <a:r>
              <a:rPr lang="en-US" sz="1600" dirty="0">
                <a:latin typeface="Verdana" pitchFamily="34" charset="0"/>
                <a:ea typeface="Verdana" pitchFamily="34" charset="0"/>
                <a:cs typeface="Verdana" pitchFamily="34" charset="0"/>
              </a:rPr>
              <a:t>3rd Component: </a:t>
            </a:r>
            <a:r>
              <a:rPr lang="en-US" sz="1600" dirty="0" smtClean="0">
                <a:solidFill>
                  <a:srgbClr val="0000FF"/>
                </a:solidFill>
                <a:latin typeface="Verdana" pitchFamily="34" charset="0"/>
                <a:ea typeface="Verdana" pitchFamily="34" charset="0"/>
                <a:cs typeface="Verdana" pitchFamily="34" charset="0"/>
              </a:rPr>
              <a:t>Identify an Individual or Verify the Claimed Identity </a:t>
            </a:r>
          </a:p>
          <a:p>
            <a:pPr>
              <a:spcBef>
                <a:spcPts val="0"/>
              </a:spcBef>
              <a:spcAft>
                <a:spcPts val="0"/>
              </a:spcAft>
              <a:defRPr/>
            </a:pPr>
            <a:r>
              <a:rPr lang="en-US" sz="1600" dirty="0" smtClean="0">
                <a:solidFill>
                  <a:srgbClr val="0000FF"/>
                </a:solidFill>
                <a:latin typeface="Verdana" pitchFamily="34" charset="0"/>
                <a:ea typeface="Verdana" pitchFamily="34" charset="0"/>
                <a:cs typeface="Verdana" pitchFamily="34" charset="0"/>
              </a:rPr>
              <a:t>                            of an Individual</a:t>
            </a:r>
          </a:p>
          <a:p>
            <a:pPr marL="457200" indent="-457200" algn="just">
              <a:spcBef>
                <a:spcPts val="0"/>
              </a:spcBef>
              <a:spcAft>
                <a:spcPts val="0"/>
              </a:spcAft>
              <a:buFont typeface="Wingdings" pitchFamily="2" charset="2"/>
              <a:buChar char="Ø"/>
              <a:defRPr/>
            </a:pPr>
            <a:r>
              <a:rPr lang="en-US" sz="1600" b="0" dirty="0" smtClean="0">
                <a:latin typeface="Verdana" pitchFamily="34" charset="0"/>
                <a:ea typeface="Verdana" pitchFamily="34" charset="0"/>
                <a:cs typeface="Verdana" pitchFamily="34" charset="0"/>
              </a:rPr>
              <a:t>The </a:t>
            </a:r>
            <a:r>
              <a:rPr lang="en-US" sz="1600" b="0" dirty="0">
                <a:latin typeface="Verdana" pitchFamily="34" charset="0"/>
                <a:ea typeface="Verdana" pitchFamily="34" charset="0"/>
                <a:cs typeface="Verdana" pitchFamily="34" charset="0"/>
              </a:rPr>
              <a:t>last component of the definition categorizes the two types of biometric functionalities.</a:t>
            </a:r>
          </a:p>
          <a:p>
            <a:pPr marL="1257300" indent="-342900">
              <a:spcBef>
                <a:spcPts val="0"/>
              </a:spcBef>
              <a:spcAft>
                <a:spcPts val="0"/>
              </a:spcAft>
              <a:buFontTx/>
              <a:buAutoNum type="arabicPeriod"/>
              <a:defRPr/>
            </a:pPr>
            <a:r>
              <a:rPr lang="en-US" sz="2000" dirty="0">
                <a:ln>
                  <a:solidFill>
                    <a:srgbClr val="0000FF"/>
                  </a:solidFill>
                </a:ln>
                <a:latin typeface="Verdana" pitchFamily="34" charset="0"/>
                <a:ea typeface="Verdana" pitchFamily="34" charset="0"/>
                <a:cs typeface="Verdana" pitchFamily="34" charset="0"/>
              </a:rPr>
              <a:t>Identification Systems:</a:t>
            </a:r>
          </a:p>
          <a:p>
            <a:pPr marL="1657350" lvl="3" indent="-285750" algn="just">
              <a:spcBef>
                <a:spcPts val="0"/>
              </a:spcBef>
              <a:spcAft>
                <a:spcPts val="0"/>
              </a:spcAft>
              <a:buFont typeface="Wingdings" panose="05000000000000000000" pitchFamily="2" charset="2"/>
              <a:buChar char="v"/>
              <a:defRPr/>
            </a:pPr>
            <a:r>
              <a:rPr lang="en-US" sz="1600" b="0" dirty="0">
                <a:latin typeface="Verdana" pitchFamily="34" charset="0"/>
                <a:ea typeface="Verdana" pitchFamily="34" charset="0"/>
                <a:cs typeface="Verdana" pitchFamily="34" charset="0"/>
              </a:rPr>
              <a:t>Identification (also called search) occurs when the identity of a user is priori unknown. In this case the user’s biometric data is matched against all the records in the database as the user can be anywhere in the database or he/she actually does not have to be there at all.</a:t>
            </a:r>
          </a:p>
          <a:p>
            <a:pPr marL="1657350" lvl="3" indent="-285750" algn="just">
              <a:spcBef>
                <a:spcPts val="0"/>
              </a:spcBef>
              <a:spcAft>
                <a:spcPts val="0"/>
              </a:spcAft>
              <a:buFont typeface="Wingdings" panose="05000000000000000000" pitchFamily="2" charset="2"/>
              <a:buChar char="v"/>
              <a:defRPr/>
            </a:pPr>
            <a:r>
              <a:rPr lang="en-US" sz="1600" b="0" dirty="0" smtClean="0">
                <a:latin typeface="Verdana" pitchFamily="34" charset="0"/>
                <a:ea typeface="Verdana" pitchFamily="34" charset="0"/>
                <a:cs typeface="Verdana" pitchFamily="34" charset="0"/>
              </a:rPr>
              <a:t>An </a:t>
            </a:r>
            <a:r>
              <a:rPr lang="en-US" sz="1600" b="0" dirty="0">
                <a:latin typeface="Verdana" pitchFamily="34" charset="0"/>
                <a:ea typeface="Verdana" pitchFamily="34" charset="0"/>
                <a:cs typeface="Verdana" pitchFamily="34" charset="0"/>
              </a:rPr>
              <a:t>example of an Identification system using biometrics would be: You approach an ATM with no card, no claimed identity, no PIN. The ATM scans your iris and determines who you are and gives you the access to your money</a:t>
            </a:r>
            <a:r>
              <a:rPr lang="en-US" sz="1600" b="0" dirty="0" smtClean="0">
                <a:latin typeface="Verdana" pitchFamily="34" charset="0"/>
                <a:ea typeface="Verdana" pitchFamily="34" charset="0"/>
                <a:cs typeface="Verdana" pitchFamily="34" charset="0"/>
              </a:rPr>
              <a:t>.</a:t>
            </a:r>
          </a:p>
          <a:p>
            <a:pPr marL="1547813" lvl="3" indent="-176213">
              <a:spcBef>
                <a:spcPts val="0"/>
              </a:spcBef>
              <a:spcAft>
                <a:spcPts val="0"/>
              </a:spcAft>
              <a:buFont typeface="Wingdings" pitchFamily="2" charset="2"/>
              <a:buChar char="§"/>
              <a:defRPr/>
            </a:pPr>
            <a:endParaRPr lang="en-US" sz="1400" b="0" dirty="0">
              <a:latin typeface="Verdana" pitchFamily="34" charset="0"/>
              <a:ea typeface="Verdana" pitchFamily="34" charset="0"/>
              <a:cs typeface="Verdana" pitchFamily="34" charset="0"/>
            </a:endParaRPr>
          </a:p>
          <a:p>
            <a:pPr marL="1257300" indent="-342900">
              <a:spcBef>
                <a:spcPts val="0"/>
              </a:spcBef>
              <a:spcAft>
                <a:spcPts val="0"/>
              </a:spcAft>
              <a:buFontTx/>
              <a:buAutoNum type="arabicPeriod"/>
              <a:defRPr/>
            </a:pPr>
            <a:r>
              <a:rPr lang="en-US" sz="2000" dirty="0" smtClean="0">
                <a:ln>
                  <a:solidFill>
                    <a:srgbClr val="0000FF"/>
                  </a:solidFill>
                </a:ln>
                <a:latin typeface="Verdana" pitchFamily="34" charset="0"/>
                <a:ea typeface="Verdana" pitchFamily="34" charset="0"/>
                <a:cs typeface="Verdana" pitchFamily="34" charset="0"/>
              </a:rPr>
              <a:t>Verification </a:t>
            </a:r>
            <a:r>
              <a:rPr lang="en-US" sz="2000" dirty="0">
                <a:ln>
                  <a:solidFill>
                    <a:srgbClr val="0000FF"/>
                  </a:solidFill>
                </a:ln>
                <a:latin typeface="Verdana" pitchFamily="34" charset="0"/>
                <a:ea typeface="Verdana" pitchFamily="34" charset="0"/>
                <a:cs typeface="Verdana" pitchFamily="34" charset="0"/>
              </a:rPr>
              <a:t>Systems: </a:t>
            </a:r>
          </a:p>
          <a:p>
            <a:pPr marL="1657350" lvl="3" indent="-285750" algn="just">
              <a:spcBef>
                <a:spcPts val="0"/>
              </a:spcBef>
              <a:spcAft>
                <a:spcPts val="0"/>
              </a:spcAft>
              <a:buFont typeface="Wingdings" panose="05000000000000000000" pitchFamily="2" charset="2"/>
              <a:buChar char="v"/>
              <a:defRPr/>
            </a:pPr>
            <a:r>
              <a:rPr lang="en-US" sz="1600" b="0" dirty="0">
                <a:latin typeface="Verdana" pitchFamily="34" charset="0"/>
                <a:ea typeface="Verdana" pitchFamily="34" charset="0"/>
                <a:cs typeface="Verdana" pitchFamily="34" charset="0"/>
              </a:rPr>
              <a:t>Verification occurs when the user claims to be already enrolled in the system (presents an ID card or login name); in this case the verification biometric data obtained from the user is compared to the user’s data already stored in the database.</a:t>
            </a:r>
          </a:p>
          <a:p>
            <a:pPr marL="1657350" lvl="3" indent="-285750" algn="just">
              <a:spcBef>
                <a:spcPts val="0"/>
              </a:spcBef>
              <a:spcAft>
                <a:spcPts val="0"/>
              </a:spcAft>
              <a:buFont typeface="Wingdings" panose="05000000000000000000" pitchFamily="2" charset="2"/>
              <a:buChar char="v"/>
              <a:defRPr/>
            </a:pPr>
            <a:r>
              <a:rPr lang="en-US" sz="1600" b="0" dirty="0">
                <a:latin typeface="Verdana" pitchFamily="34" charset="0"/>
                <a:ea typeface="Verdana" pitchFamily="34" charset="0"/>
                <a:cs typeface="Verdana" pitchFamily="34" charset="0"/>
              </a:rPr>
              <a:t>An example of a Verification System using biometrics would be:  You approach an ATM and swipe a card or enter an account number. The ATM scans your iris and uses it as a password to authenticate you are the rightful owner of the card and therefore give you access to your money.</a:t>
            </a:r>
          </a:p>
        </p:txBody>
      </p:sp>
      <p:sp>
        <p:nvSpPr>
          <p:cNvPr id="6" name="Slide Number Placeholder 1"/>
          <p:cNvSpPr>
            <a:spLocks noGrp="1"/>
          </p:cNvSpPr>
          <p:nvPr>
            <p:ph type="sldNum" sz="quarter" idx="10"/>
          </p:nvPr>
        </p:nvSpPr>
        <p:spPr>
          <a:xfrm>
            <a:off x="-76200" y="6400800"/>
            <a:ext cx="1905000" cy="457200"/>
          </a:xfrm>
        </p:spPr>
        <p:txBody>
          <a:bodyPr/>
          <a:lstStyle/>
          <a:p>
            <a:r>
              <a:rPr lang="en-US" dirty="0" smtClean="0"/>
              <a:t>Slide-39</a:t>
            </a:r>
            <a:endParaRPr lang="en-US" dirty="0"/>
          </a:p>
        </p:txBody>
      </p:sp>
    </p:spTree>
    <p:extLst>
      <p:ext uri="{BB962C8B-B14F-4D97-AF65-F5344CB8AC3E}">
        <p14:creationId xmlns:p14="http://schemas.microsoft.com/office/powerpoint/2010/main" val="1099054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sz="1800">
              <a:latin typeface="Times New Roman" panose="02020603050405020304" pitchFamily="18" charset="0"/>
            </a:endParaRPr>
          </a:p>
        </p:txBody>
      </p:sp>
      <p:sp>
        <p:nvSpPr>
          <p:cNvPr id="18436" name="Rectangle 11"/>
          <p:cNvSpPr>
            <a:spLocks noChangeArrowheads="1"/>
          </p:cNvSpPr>
          <p:nvPr/>
        </p:nvSpPr>
        <p:spPr bwMode="auto">
          <a:xfrm>
            <a:off x="0" y="0"/>
            <a:ext cx="9144000" cy="5847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dirty="0">
                <a:ea typeface="Verdana" panose="020B0604030504040204" pitchFamily="34" charset="0"/>
                <a:cs typeface="Arial" panose="020B0604020202020204" pitchFamily="34" charset="0"/>
              </a:rPr>
              <a:t>Why Biometric Application?/ Advantages</a:t>
            </a:r>
          </a:p>
        </p:txBody>
      </p:sp>
      <p:sp>
        <p:nvSpPr>
          <p:cNvPr id="18437" name="Rectangle 5"/>
          <p:cNvSpPr>
            <a:spLocks noChangeArrowheads="1"/>
          </p:cNvSpPr>
          <p:nvPr/>
        </p:nvSpPr>
        <p:spPr bwMode="auto">
          <a:xfrm>
            <a:off x="228600" y="609600"/>
            <a:ext cx="86868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nchorCtr="0">
            <a:spAutoFit/>
          </a:bodyPr>
          <a:lstStyle>
            <a:lvl1pPr marL="342900" indent="-342900">
              <a:defRPr sz="3200" b="1">
                <a:solidFill>
                  <a:schemeClr val="tx1"/>
                </a:solidFill>
                <a:latin typeface="Arial" panose="020B0604020202020204" pitchFamily="34" charset="0"/>
              </a:defRPr>
            </a:lvl1pPr>
            <a:lvl2pPr indent="-45720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285750" lvl="1" indent="-285750" algn="just">
              <a:spcBef>
                <a:spcPts val="600"/>
              </a:spcBef>
              <a:spcAft>
                <a:spcPts val="0"/>
              </a:spcAft>
              <a:buFont typeface="Wingdings" panose="05000000000000000000" pitchFamily="2" charset="2"/>
              <a:buChar char="q"/>
            </a:pPr>
            <a:r>
              <a:rPr lang="en-US" sz="2400" dirty="0">
                <a:solidFill>
                  <a:srgbClr val="0000FF"/>
                </a:solidFill>
                <a:latin typeface="Verdana" panose="020B0604030504040204" pitchFamily="34" charset="0"/>
                <a:ea typeface="Verdana" panose="020B0604030504040204" pitchFamily="34" charset="0"/>
                <a:cs typeface="Verdana" panose="020B0604030504040204" pitchFamily="34" charset="0"/>
              </a:rPr>
              <a:t>Biometric authentication is highly reliable</a:t>
            </a:r>
          </a:p>
          <a:p>
            <a:pPr marL="914400" lvl="1" algn="just">
              <a:spcBef>
                <a:spcPts val="0"/>
              </a:spcBef>
              <a:spcAft>
                <a:spcPts val="600"/>
              </a:spcAft>
              <a:buFont typeface="Wingdings" panose="05000000000000000000" pitchFamily="2" charset="2"/>
              <a:buChar char="Ø"/>
            </a:pPr>
            <a:r>
              <a:rPr lang="en-US" sz="1800" b="0" dirty="0">
                <a:latin typeface="Verdana" panose="020B0604030504040204" pitchFamily="34" charset="0"/>
                <a:ea typeface="Verdana" panose="020B0604030504040204" pitchFamily="34" charset="0"/>
                <a:cs typeface="Verdana" panose="020B0604030504040204" pitchFamily="34" charset="0"/>
              </a:rPr>
              <a:t>Biometric authentication is highly reliable, </a:t>
            </a:r>
            <a:r>
              <a:rPr lang="en-US" sz="1800" dirty="0">
                <a:latin typeface="Verdana" panose="020B0604030504040204" pitchFamily="34" charset="0"/>
                <a:ea typeface="Verdana" panose="020B0604030504040204" pitchFamily="34" charset="0"/>
                <a:cs typeface="Verdana" panose="020B0604030504040204" pitchFamily="34" charset="0"/>
              </a:rPr>
              <a:t>because</a:t>
            </a:r>
            <a:r>
              <a:rPr lang="en-US" sz="1800" b="0" dirty="0">
                <a:latin typeface="Verdana" panose="020B0604030504040204" pitchFamily="34" charset="0"/>
                <a:ea typeface="Verdana" panose="020B0604030504040204" pitchFamily="34" charset="0"/>
                <a:cs typeface="Verdana" panose="020B0604030504040204" pitchFamily="34" charset="0"/>
              </a:rPr>
              <a:t> </a:t>
            </a:r>
            <a:r>
              <a:rPr lang="en-US" sz="1800" b="0" dirty="0">
                <a:ln>
                  <a:solidFill>
                    <a:srgbClr val="00CC00"/>
                  </a:solidFill>
                </a:ln>
                <a:latin typeface="Verdana" panose="020B0604030504040204" pitchFamily="34" charset="0"/>
                <a:ea typeface="Verdana" panose="020B0604030504040204" pitchFamily="34" charset="0"/>
                <a:cs typeface="Verdana" panose="020B0604030504040204" pitchFamily="34" charset="0"/>
              </a:rPr>
              <a:t>physical human characteristics are unique</a:t>
            </a:r>
            <a:r>
              <a:rPr lang="en-US" sz="1800" b="0" dirty="0">
                <a:latin typeface="Verdana" panose="020B0604030504040204" pitchFamily="34" charset="0"/>
                <a:ea typeface="Verdana" panose="020B0604030504040204" pitchFamily="34" charset="0"/>
                <a:cs typeface="Verdana" panose="020B0604030504040204" pitchFamily="34" charset="0"/>
              </a:rPr>
              <a:t> and much more </a:t>
            </a:r>
            <a:r>
              <a:rPr lang="en-US" sz="1800" b="0" dirty="0">
                <a:ln>
                  <a:solidFill>
                    <a:srgbClr val="3366FF"/>
                  </a:solidFill>
                </a:ln>
                <a:latin typeface="Verdana" panose="020B0604030504040204" pitchFamily="34" charset="0"/>
                <a:ea typeface="Verdana" panose="020B0604030504040204" pitchFamily="34" charset="0"/>
                <a:cs typeface="Verdana" panose="020B0604030504040204" pitchFamily="34" charset="0"/>
              </a:rPr>
              <a:t>difficult to forge </a:t>
            </a:r>
            <a:r>
              <a:rPr lang="en-US" sz="1800" b="0" dirty="0">
                <a:latin typeface="Verdana" panose="020B0604030504040204" pitchFamily="34" charset="0"/>
                <a:ea typeface="Verdana" panose="020B0604030504040204" pitchFamily="34" charset="0"/>
                <a:cs typeface="Verdana" panose="020B0604030504040204" pitchFamily="34" charset="0"/>
              </a:rPr>
              <a:t>than the traditional use of security codes or PINs, passwords and hardware keys. </a:t>
            </a:r>
          </a:p>
          <a:p>
            <a:pPr marL="285750" lvl="1" indent="-285750" algn="just">
              <a:spcBef>
                <a:spcPts val="600"/>
              </a:spcBef>
              <a:spcAft>
                <a:spcPts val="0"/>
              </a:spcAft>
              <a:buFont typeface="Wingdings" panose="05000000000000000000" pitchFamily="2" charset="2"/>
              <a:buChar char="q"/>
            </a:pPr>
            <a:r>
              <a:rPr lang="en-US" sz="2400" dirty="0">
                <a:solidFill>
                  <a:srgbClr val="0000FF"/>
                </a:solidFill>
                <a:latin typeface="Verdana" panose="020B0604030504040204" pitchFamily="34" charset="0"/>
                <a:ea typeface="Verdana" panose="020B0604030504040204" pitchFamily="34" charset="0"/>
                <a:cs typeface="Verdana" panose="020B0604030504040204" pitchFamily="34" charset="0"/>
              </a:rPr>
              <a:t>It provides increased </a:t>
            </a:r>
            <a:r>
              <a:rPr lang="en-US" sz="24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security</a:t>
            </a:r>
            <a:endParaRPr lang="en-US" sz="2400" dirty="0">
              <a:solidFill>
                <a:srgbClr val="0000FF"/>
              </a:solidFill>
              <a:latin typeface="Verdana" panose="020B0604030504040204" pitchFamily="34" charset="0"/>
              <a:ea typeface="Verdana" panose="020B0604030504040204" pitchFamily="34" charset="0"/>
              <a:cs typeface="Verdana" panose="020B0604030504040204" pitchFamily="34" charset="0"/>
            </a:endParaRPr>
          </a:p>
          <a:p>
            <a:pPr marL="914400" lvl="1" algn="just">
              <a:spcBef>
                <a:spcPts val="0"/>
              </a:spcBef>
              <a:spcAft>
                <a:spcPts val="600"/>
              </a:spcAft>
              <a:buFont typeface="Wingdings" panose="05000000000000000000" pitchFamily="2" charset="2"/>
              <a:buChar char="Ø"/>
            </a:pPr>
            <a:r>
              <a:rPr lang="en-US" sz="1800" b="0" dirty="0">
                <a:latin typeface="Verdana" panose="020B0604030504040204" pitchFamily="34" charset="0"/>
                <a:ea typeface="Verdana" panose="020B0604030504040204" pitchFamily="34" charset="0"/>
                <a:cs typeface="Verdana" panose="020B0604030504040204" pitchFamily="34" charset="0"/>
              </a:rPr>
              <a:t>Tokens such as smart card, magnetic stripe cards, ID cards, physical keys, can be lost, stolen, duplicated or left at home. Password can be forgotten, shared or observed. But biometric data cannot be guessed, stolen or shared among users, therefore providing increased security to a system. </a:t>
            </a:r>
          </a:p>
          <a:p>
            <a:pPr marL="285750" lvl="1" indent="-285750" algn="just">
              <a:spcBef>
                <a:spcPts val="600"/>
              </a:spcBef>
              <a:spcAft>
                <a:spcPts val="0"/>
              </a:spcAft>
              <a:buFont typeface="Wingdings" panose="05000000000000000000" pitchFamily="2" charset="2"/>
              <a:buChar char="q"/>
            </a:pPr>
            <a:r>
              <a:rPr lang="en-US" sz="2400" dirty="0">
                <a:solidFill>
                  <a:srgbClr val="0000FF"/>
                </a:solidFill>
                <a:latin typeface="Verdana" panose="020B0604030504040204" pitchFamily="34" charset="0"/>
                <a:ea typeface="Verdana" panose="020B0604030504040204" pitchFamily="34" charset="0"/>
                <a:cs typeface="Verdana" panose="020B0604030504040204" pitchFamily="34" charset="0"/>
              </a:rPr>
              <a:t>Biometrics relieves user from the burden of remembering password</a:t>
            </a:r>
          </a:p>
          <a:p>
            <a:pPr marL="914400" lvl="1" algn="just">
              <a:spcBef>
                <a:spcPts val="0"/>
              </a:spcBef>
              <a:spcAft>
                <a:spcPts val="600"/>
              </a:spcAft>
              <a:buFont typeface="Wingdings" panose="05000000000000000000" pitchFamily="2" charset="2"/>
              <a:buChar char="Ø"/>
            </a:pPr>
            <a:r>
              <a:rPr lang="en-US" sz="1800" b="0" dirty="0">
                <a:latin typeface="Verdana" panose="020B0604030504040204" pitchFamily="34" charset="0"/>
                <a:ea typeface="Verdana" panose="020B0604030504040204" pitchFamily="34" charset="0"/>
                <a:cs typeface="Verdana" panose="020B0604030504040204" pitchFamily="34" charset="0"/>
              </a:rPr>
              <a:t>Now-a-days, people are asked to remember a multitude of passwords and Personal Identification Number (PINs) for computer accounts, banks, ATMs, E-Mail, wireless, phones, websites and so forth. But, in theory, biometrics relieves the user from the burden of having to remember a password, or worse multiple passwords for different systems within an organization</a:t>
            </a:r>
            <a:r>
              <a:rPr lang="en-US" sz="1800" b="0" dirty="0" smtClean="0">
                <a:latin typeface="Verdana" panose="020B0604030504040204" pitchFamily="34" charset="0"/>
                <a:ea typeface="Verdana" panose="020B0604030504040204" pitchFamily="34" charset="0"/>
                <a:cs typeface="Verdana" panose="020B0604030504040204" pitchFamily="34" charset="0"/>
              </a:rPr>
              <a:t>.</a:t>
            </a:r>
            <a:endParaRPr lang="en-US" sz="1800" b="0" dirty="0">
              <a:latin typeface="Verdana" panose="020B0604030504040204" pitchFamily="34" charset="0"/>
              <a:ea typeface="Verdana" panose="020B0604030504040204" pitchFamily="34" charset="0"/>
              <a:cs typeface="Verdana" panose="020B0604030504040204" pitchFamily="34" charset="0"/>
            </a:endParaRPr>
          </a:p>
        </p:txBody>
      </p:sp>
      <p:sp>
        <p:nvSpPr>
          <p:cNvPr id="6" name="Slide Number Placeholder 1"/>
          <p:cNvSpPr>
            <a:spLocks noGrp="1"/>
          </p:cNvSpPr>
          <p:nvPr>
            <p:ph type="sldNum" sz="quarter" idx="10"/>
          </p:nvPr>
        </p:nvSpPr>
        <p:spPr>
          <a:xfrm>
            <a:off x="-76200" y="6400800"/>
            <a:ext cx="1905000" cy="457200"/>
          </a:xfrm>
        </p:spPr>
        <p:txBody>
          <a:bodyPr/>
          <a:lstStyle/>
          <a:p>
            <a:r>
              <a:rPr lang="en-US" dirty="0" smtClean="0"/>
              <a:t>Slide-40</a:t>
            </a:r>
            <a:endParaRPr lang="en-US" dirty="0"/>
          </a:p>
        </p:txBody>
      </p:sp>
    </p:spTree>
    <p:extLst>
      <p:ext uri="{BB962C8B-B14F-4D97-AF65-F5344CB8AC3E}">
        <p14:creationId xmlns:p14="http://schemas.microsoft.com/office/powerpoint/2010/main" val="15977050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sz="1800">
              <a:latin typeface="Times New Roman" panose="02020603050405020304" pitchFamily="18" charset="0"/>
            </a:endParaRPr>
          </a:p>
        </p:txBody>
      </p:sp>
      <p:sp>
        <p:nvSpPr>
          <p:cNvPr id="18436" name="Rectangle 11"/>
          <p:cNvSpPr>
            <a:spLocks noChangeArrowheads="1"/>
          </p:cNvSpPr>
          <p:nvPr/>
        </p:nvSpPr>
        <p:spPr bwMode="auto">
          <a:xfrm>
            <a:off x="0" y="0"/>
            <a:ext cx="9144000" cy="5847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dirty="0">
                <a:ea typeface="Verdana" panose="020B0604030504040204" pitchFamily="34" charset="0"/>
                <a:cs typeface="Arial" panose="020B0604020202020204" pitchFamily="34" charset="0"/>
              </a:rPr>
              <a:t>Why Biometric Application?/ Advantages</a:t>
            </a:r>
          </a:p>
        </p:txBody>
      </p:sp>
      <p:sp>
        <p:nvSpPr>
          <p:cNvPr id="18437" name="Rectangle 5"/>
          <p:cNvSpPr>
            <a:spLocks noChangeArrowheads="1"/>
          </p:cNvSpPr>
          <p:nvPr/>
        </p:nvSpPr>
        <p:spPr bwMode="auto">
          <a:xfrm>
            <a:off x="228600" y="706088"/>
            <a:ext cx="8686800" cy="596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nchorCtr="0">
            <a:spAutoFit/>
          </a:bodyPr>
          <a:lstStyle>
            <a:lvl1pPr marL="342900" indent="-342900">
              <a:defRPr sz="3200" b="1">
                <a:solidFill>
                  <a:schemeClr val="tx1"/>
                </a:solidFill>
                <a:latin typeface="Arial" panose="020B0604020202020204" pitchFamily="34" charset="0"/>
              </a:defRPr>
            </a:lvl1pPr>
            <a:lvl2pPr indent="-45720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285750" lvl="1" indent="-285750" algn="just">
              <a:lnSpc>
                <a:spcPct val="90000"/>
              </a:lnSpc>
              <a:spcBef>
                <a:spcPts val="0"/>
              </a:spcBef>
              <a:spcAft>
                <a:spcPts val="0"/>
              </a:spcAft>
              <a:buFont typeface="Wingdings" panose="05000000000000000000" pitchFamily="2" charset="2"/>
              <a:buChar char="q"/>
            </a:pP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Biometric </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provides fast, easy, accurate, reliable and less expensive authentication for a variety of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application</a:t>
            </a:r>
            <a:endPar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endParaRPr>
          </a:p>
          <a:p>
            <a:pPr marL="914400" lvl="1" algn="just">
              <a:lnSpc>
                <a:spcPct val="90000"/>
              </a:lnSpc>
              <a:spcBef>
                <a:spcPts val="0"/>
              </a:spcBef>
              <a:spcAft>
                <a:spcPts val="0"/>
              </a:spcAft>
              <a:buFont typeface="Wingdings" panose="05000000000000000000" pitchFamily="2" charset="2"/>
              <a:buChar char="Ø"/>
            </a:pPr>
            <a:r>
              <a:rPr lang="en-US" sz="1800" b="0" dirty="0">
                <a:latin typeface="Verdana" panose="020B0604030504040204" pitchFamily="34" charset="0"/>
                <a:ea typeface="Verdana" panose="020B0604030504040204" pitchFamily="34" charset="0"/>
                <a:cs typeface="Verdana" panose="020B0604030504040204" pitchFamily="34" charset="0"/>
              </a:rPr>
              <a:t>Biometrics holds the promise of fast, easy, accurate, reliable and less expensive authentication for a variety of application. </a:t>
            </a:r>
            <a:endParaRPr lang="en-US" sz="1800" b="0" dirty="0" smtClean="0">
              <a:latin typeface="Verdana" panose="020B0604030504040204" pitchFamily="34" charset="0"/>
              <a:ea typeface="Verdana" panose="020B0604030504040204" pitchFamily="34" charset="0"/>
              <a:cs typeface="Verdana" panose="020B0604030504040204" pitchFamily="34" charset="0"/>
            </a:endParaRPr>
          </a:p>
          <a:p>
            <a:pPr lvl="1" indent="0" algn="just">
              <a:lnSpc>
                <a:spcPct val="90000"/>
              </a:lnSpc>
              <a:spcBef>
                <a:spcPts val="0"/>
              </a:spcBef>
              <a:spcAft>
                <a:spcPts val="0"/>
              </a:spcAft>
            </a:pPr>
            <a:endParaRPr lang="en-US" sz="1800" b="0" dirty="0">
              <a:latin typeface="Verdana" panose="020B0604030504040204" pitchFamily="34" charset="0"/>
              <a:ea typeface="Verdana" panose="020B0604030504040204" pitchFamily="34" charset="0"/>
              <a:cs typeface="Verdana" panose="020B0604030504040204" pitchFamily="34" charset="0"/>
            </a:endParaRPr>
          </a:p>
          <a:p>
            <a:pPr marL="285750" lvl="1" indent="-285750" algn="just">
              <a:lnSpc>
                <a:spcPct val="90000"/>
              </a:lnSpc>
              <a:spcBef>
                <a:spcPts val="0"/>
              </a:spcBef>
              <a:spcAft>
                <a:spcPts val="0"/>
              </a:spcAft>
              <a:buFont typeface="Wingdings" panose="05000000000000000000" pitchFamily="2" charset="2"/>
              <a:buChar char="q"/>
            </a:pP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Some biometric authentication systems is more speedy</a:t>
            </a:r>
          </a:p>
          <a:p>
            <a:pPr marL="914400" lvl="1" algn="just">
              <a:lnSpc>
                <a:spcPct val="90000"/>
              </a:lnSpc>
              <a:spcBef>
                <a:spcPts val="0"/>
              </a:spcBef>
              <a:spcAft>
                <a:spcPts val="0"/>
              </a:spcAft>
              <a:buFont typeface="Wingdings" panose="05000000000000000000" pitchFamily="2" charset="2"/>
              <a:buChar char="Ø"/>
            </a:pPr>
            <a:r>
              <a:rPr lang="en-US" sz="1800" b="0" dirty="0">
                <a:latin typeface="Verdana" panose="020B0604030504040204" pitchFamily="34" charset="0"/>
                <a:ea typeface="Verdana" panose="020B0604030504040204" pitchFamily="34" charset="0"/>
                <a:cs typeface="Verdana" panose="020B0604030504040204" pitchFamily="34" charset="0"/>
              </a:rPr>
              <a:t>Another advantage of biometric authentication systems may be their speed. The authentication of a habituated user using an iris-based identification system may take 2 (or 3) seconds while finding your key ring, locating the right key and using it may take some 5 (or 10) seconds</a:t>
            </a:r>
            <a:r>
              <a:rPr lang="en-US" sz="1800" b="0" dirty="0" smtClean="0">
                <a:latin typeface="Verdana" panose="020B0604030504040204" pitchFamily="34" charset="0"/>
                <a:ea typeface="Verdana" panose="020B0604030504040204" pitchFamily="34" charset="0"/>
                <a:cs typeface="Verdana" panose="020B0604030504040204" pitchFamily="34" charset="0"/>
              </a:rPr>
              <a:t>.</a:t>
            </a:r>
          </a:p>
          <a:p>
            <a:pPr lvl="1" indent="0" algn="just">
              <a:lnSpc>
                <a:spcPct val="90000"/>
              </a:lnSpc>
              <a:spcBef>
                <a:spcPts val="0"/>
              </a:spcBef>
              <a:spcAft>
                <a:spcPts val="0"/>
              </a:spcAft>
            </a:pPr>
            <a:endParaRPr lang="en-US" sz="1800" b="0" dirty="0">
              <a:latin typeface="Verdana" panose="020B0604030504040204" pitchFamily="34" charset="0"/>
              <a:ea typeface="Verdana" panose="020B0604030504040204" pitchFamily="34" charset="0"/>
              <a:cs typeface="Verdana" panose="020B0604030504040204" pitchFamily="34" charset="0"/>
            </a:endParaRPr>
          </a:p>
          <a:p>
            <a:pPr marL="285750" lvl="1" indent="-285750" algn="just">
              <a:lnSpc>
                <a:spcPct val="90000"/>
              </a:lnSpc>
              <a:spcBef>
                <a:spcPts val="0"/>
              </a:spcBef>
              <a:spcAft>
                <a:spcPts val="0"/>
              </a:spcAft>
              <a:buFont typeface="Wingdings" panose="05000000000000000000" pitchFamily="2" charset="2"/>
              <a:buChar char="q"/>
            </a:pP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In </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large-scale identification systems</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biometric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applications </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offer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fraud </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detection and fraud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deterrence</a:t>
            </a:r>
            <a:endPar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endParaRPr>
          </a:p>
          <a:p>
            <a:pPr marL="914400" lvl="1" algn="just">
              <a:lnSpc>
                <a:spcPct val="90000"/>
              </a:lnSpc>
              <a:spcBef>
                <a:spcPts val="0"/>
              </a:spcBef>
              <a:spcAft>
                <a:spcPts val="0"/>
              </a:spcAft>
              <a:buFont typeface="Wingdings" panose="05000000000000000000" pitchFamily="2" charset="2"/>
              <a:buChar char="Ø"/>
            </a:pPr>
            <a:r>
              <a:rPr lang="en-US" sz="1800" b="0" dirty="0">
                <a:latin typeface="Verdana" panose="020B0604030504040204" pitchFamily="34" charset="0"/>
                <a:ea typeface="Verdana" panose="020B0604030504040204" pitchFamily="34" charset="0"/>
                <a:cs typeface="Verdana" panose="020B0604030504040204" pitchFamily="34" charset="0"/>
              </a:rPr>
              <a:t>In addition to authentication, biometric applications are employed in large-scale identification systems, where they offer two important benefits: </a:t>
            </a:r>
            <a:r>
              <a:rPr lang="en-US" sz="1800" dirty="0">
                <a:solidFill>
                  <a:srgbClr val="00B050"/>
                </a:solidFill>
                <a:latin typeface="Verdana" panose="020B0604030504040204" pitchFamily="34" charset="0"/>
                <a:ea typeface="Verdana" panose="020B0604030504040204" pitchFamily="34" charset="0"/>
                <a:cs typeface="Verdana" panose="020B0604030504040204" pitchFamily="34" charset="0"/>
              </a:rPr>
              <a:t>fraud detection </a:t>
            </a:r>
            <a:r>
              <a:rPr lang="en-US" sz="1800" b="0" dirty="0">
                <a:latin typeface="Verdana" panose="020B0604030504040204" pitchFamily="34" charset="0"/>
                <a:ea typeface="Verdana" panose="020B0604030504040204" pitchFamily="34" charset="0"/>
                <a:cs typeface="Verdana" panose="020B0604030504040204" pitchFamily="34" charset="0"/>
              </a:rPr>
              <a:t>and </a:t>
            </a:r>
            <a:r>
              <a:rPr lang="en-US" sz="1800" dirty="0">
                <a:solidFill>
                  <a:srgbClr val="FF0000"/>
                </a:solidFill>
                <a:latin typeface="Verdana" panose="020B0604030504040204" pitchFamily="34" charset="0"/>
                <a:ea typeface="Verdana" panose="020B0604030504040204" pitchFamily="34" charset="0"/>
                <a:cs typeface="Verdana" panose="020B0604030504040204" pitchFamily="34" charset="0"/>
              </a:rPr>
              <a:t>fraud deterrence</a:t>
            </a:r>
            <a:r>
              <a:rPr lang="en-US" sz="1800" b="0" dirty="0">
                <a:latin typeface="Verdana" panose="020B0604030504040204" pitchFamily="34" charset="0"/>
                <a:ea typeface="Verdana" panose="020B0604030504040204" pitchFamily="34" charset="0"/>
                <a:cs typeface="Verdana" panose="020B0604030504040204" pitchFamily="34" charset="0"/>
              </a:rPr>
              <a:t>. For example, one person can claim multiple identities, using fraudulent documents, to receive benefits from a public program. Without the use of biometrics, it would be extremely difficult to discover that the person has multiple registrations, considering the large volume of data stored in the system. Biometrics can therefore contribute to fraud detection. </a:t>
            </a:r>
          </a:p>
        </p:txBody>
      </p:sp>
      <p:sp>
        <p:nvSpPr>
          <p:cNvPr id="6" name="Slide Number Placeholder 1"/>
          <p:cNvSpPr>
            <a:spLocks noGrp="1"/>
          </p:cNvSpPr>
          <p:nvPr>
            <p:ph type="sldNum" sz="quarter" idx="10"/>
          </p:nvPr>
        </p:nvSpPr>
        <p:spPr>
          <a:xfrm>
            <a:off x="-76200" y="6400800"/>
            <a:ext cx="1905000" cy="457200"/>
          </a:xfrm>
        </p:spPr>
        <p:txBody>
          <a:bodyPr/>
          <a:lstStyle/>
          <a:p>
            <a:r>
              <a:rPr lang="en-US" dirty="0" smtClean="0"/>
              <a:t>Slide-41</a:t>
            </a:r>
            <a:endParaRPr lang="en-US" dirty="0"/>
          </a:p>
        </p:txBody>
      </p:sp>
    </p:spTree>
    <p:extLst>
      <p:ext uri="{BB962C8B-B14F-4D97-AF65-F5344CB8AC3E}">
        <p14:creationId xmlns:p14="http://schemas.microsoft.com/office/powerpoint/2010/main" val="657742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sz="1800">
              <a:latin typeface="Times New Roman" panose="02020603050405020304" pitchFamily="18" charset="0"/>
            </a:endParaRPr>
          </a:p>
        </p:txBody>
      </p:sp>
      <p:sp>
        <p:nvSpPr>
          <p:cNvPr id="20484" name="Rectangle 11"/>
          <p:cNvSpPr>
            <a:spLocks noChangeArrowheads="1"/>
          </p:cNvSpPr>
          <p:nvPr/>
        </p:nvSpPr>
        <p:spPr bwMode="auto">
          <a:xfrm>
            <a:off x="0" y="0"/>
            <a:ext cx="9144000" cy="5847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dirty="0">
                <a:ea typeface="Verdana" panose="020B0604030504040204" pitchFamily="34" charset="0"/>
                <a:cs typeface="Arial" panose="020B0604020202020204" pitchFamily="34" charset="0"/>
              </a:rPr>
              <a:t>Disadvantages of Biometric Authentication</a:t>
            </a:r>
          </a:p>
        </p:txBody>
      </p:sp>
      <p:sp>
        <p:nvSpPr>
          <p:cNvPr id="20485" name="Rectangle 5"/>
          <p:cNvSpPr>
            <a:spLocks noChangeArrowheads="1"/>
          </p:cNvSpPr>
          <p:nvPr/>
        </p:nvSpPr>
        <p:spPr bwMode="auto">
          <a:xfrm>
            <a:off x="228600" y="533506"/>
            <a:ext cx="8686800" cy="598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3200" b="1">
                <a:solidFill>
                  <a:schemeClr val="tx1"/>
                </a:solidFill>
                <a:latin typeface="Arial" panose="020B0604020202020204" pitchFamily="34" charset="0"/>
              </a:defRPr>
            </a:lvl1pPr>
            <a:lvl2pPr indent="-45720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sz="2000" b="0" dirty="0">
                <a:latin typeface="Verdana" panose="020B0604030504040204" pitchFamily="34" charset="0"/>
                <a:ea typeface="Verdana" panose="020B0604030504040204" pitchFamily="34" charset="0"/>
                <a:cs typeface="Verdana" panose="020B0604030504040204" pitchFamily="34" charset="0"/>
              </a:rPr>
              <a:t>Biometric authentication system is better than that of other identification systems. </a:t>
            </a:r>
            <a:endParaRPr lang="en-US" sz="2000" b="0" dirty="0" smtClean="0">
              <a:latin typeface="Verdana" panose="020B0604030504040204" pitchFamily="34" charset="0"/>
              <a:ea typeface="Verdana" panose="020B0604030504040204" pitchFamily="34" charset="0"/>
              <a:cs typeface="Verdana" panose="020B0604030504040204" pitchFamily="34" charset="0"/>
            </a:endParaRPr>
          </a:p>
          <a:p>
            <a:pPr marL="1200150" indent="-285750" algn="just">
              <a:buFont typeface="Wingdings" panose="05000000000000000000" pitchFamily="2" charset="2"/>
              <a:buChar char="v"/>
            </a:pPr>
            <a:r>
              <a:rPr lang="en-US" sz="1600" b="0" dirty="0" smtClean="0">
                <a:latin typeface="Verdana" panose="020B0604030504040204" pitchFamily="34" charset="0"/>
                <a:ea typeface="Verdana" panose="020B0604030504040204" pitchFamily="34" charset="0"/>
                <a:cs typeface="Verdana" panose="020B0604030504040204" pitchFamily="34" charset="0"/>
              </a:rPr>
              <a:t>So </a:t>
            </a:r>
            <a:r>
              <a:rPr lang="en-US" sz="1600" b="0" dirty="0">
                <a:latin typeface="Verdana" panose="020B0604030504040204" pitchFamily="34" charset="0"/>
                <a:ea typeface="Verdana" panose="020B0604030504040204" pitchFamily="34" charset="0"/>
                <a:cs typeface="Verdana" panose="020B0604030504040204" pitchFamily="34" charset="0"/>
              </a:rPr>
              <a:t>why do not we use biometrics everywhere instead of passwords or tokens? </a:t>
            </a:r>
            <a:endParaRPr lang="en-US" sz="1600" b="0" dirty="0" smtClean="0">
              <a:latin typeface="Verdana" panose="020B0604030504040204" pitchFamily="34" charset="0"/>
              <a:ea typeface="Verdana" panose="020B0604030504040204" pitchFamily="34" charset="0"/>
              <a:cs typeface="Verdana" panose="020B0604030504040204" pitchFamily="34" charset="0"/>
            </a:endParaRPr>
          </a:p>
          <a:p>
            <a:pPr marL="1200150" indent="-285750" algn="just">
              <a:buFont typeface="Wingdings" panose="05000000000000000000" pitchFamily="2" charset="2"/>
              <a:buChar char="v"/>
            </a:pPr>
            <a:r>
              <a:rPr lang="en-US" sz="1600" b="0" dirty="0" smtClean="0">
                <a:latin typeface="Verdana" panose="020B0604030504040204" pitchFamily="34" charset="0"/>
                <a:ea typeface="Verdana" panose="020B0604030504040204" pitchFamily="34" charset="0"/>
                <a:cs typeface="Verdana" panose="020B0604030504040204" pitchFamily="34" charset="0"/>
              </a:rPr>
              <a:t>Nothing </a:t>
            </a:r>
            <a:r>
              <a:rPr lang="en-US" sz="1600" b="0" dirty="0">
                <a:latin typeface="Verdana" panose="020B0604030504040204" pitchFamily="34" charset="0"/>
                <a:ea typeface="Verdana" panose="020B0604030504040204" pitchFamily="34" charset="0"/>
                <a:cs typeface="Verdana" panose="020B0604030504040204" pitchFamily="34" charset="0"/>
              </a:rPr>
              <a:t>is perfect and biometric authentication methods also have their own shortcomings. </a:t>
            </a:r>
          </a:p>
          <a:p>
            <a:pPr algn="just"/>
            <a:r>
              <a:rPr lang="en-US" sz="2400" b="0" dirty="0">
                <a:latin typeface="Verdana" panose="020B0604030504040204" pitchFamily="34" charset="0"/>
                <a:ea typeface="Verdana" panose="020B0604030504040204" pitchFamily="34" charset="0"/>
                <a:cs typeface="Verdana" panose="020B0604030504040204" pitchFamily="34" charset="0"/>
              </a:rPr>
              <a:t> </a:t>
            </a:r>
          </a:p>
          <a:p>
            <a:pPr lvl="1" algn="just">
              <a:spcBef>
                <a:spcPts val="600"/>
              </a:spcBef>
              <a:spcAft>
                <a:spcPts val="600"/>
              </a:spcAft>
              <a:buFont typeface="+mj-lt"/>
              <a:buAutoNum type="arabicPeriod"/>
            </a:pPr>
            <a:r>
              <a:rPr lang="en-US" sz="2000" b="0" dirty="0">
                <a:latin typeface="Verdana" panose="020B0604030504040204" pitchFamily="34" charset="0"/>
                <a:ea typeface="Verdana" panose="020B0604030504040204" pitchFamily="34" charset="0"/>
                <a:cs typeface="Verdana" panose="020B0604030504040204" pitchFamily="34" charset="0"/>
              </a:rPr>
              <a:t>Biometric authentication </a:t>
            </a:r>
            <a:r>
              <a:rPr lang="en-US" sz="2000" b="0" dirty="0">
                <a:solidFill>
                  <a:srgbClr val="FF0000"/>
                </a:solidFill>
                <a:latin typeface="Verdana" panose="020B0604030504040204" pitchFamily="34" charset="0"/>
                <a:ea typeface="Verdana" panose="020B0604030504040204" pitchFamily="34" charset="0"/>
                <a:cs typeface="Verdana" panose="020B0604030504040204" pitchFamily="34" charset="0"/>
              </a:rPr>
              <a:t>introduces a psychological effect on people</a:t>
            </a:r>
            <a:r>
              <a:rPr lang="en-US" sz="2000" b="0" dirty="0">
                <a:latin typeface="Verdana" panose="020B0604030504040204" pitchFamily="34" charset="0"/>
                <a:ea typeface="Verdana" panose="020B0604030504040204" pitchFamily="34" charset="0"/>
                <a:cs typeface="Verdana" panose="020B0604030504040204" pitchFamily="34" charset="0"/>
              </a:rPr>
              <a:t>, as it dissuades individuals from attempting to register more than once, as they become aware of the fact that their unique physiological/behavioral characteristics are used to identify them. For this effect, biometrics provides the benefit of fraud deterrence. </a:t>
            </a:r>
          </a:p>
          <a:p>
            <a:pPr lvl="1" algn="just">
              <a:spcBef>
                <a:spcPts val="600"/>
              </a:spcBef>
              <a:spcAft>
                <a:spcPts val="600"/>
              </a:spcAft>
              <a:buFont typeface="+mj-lt"/>
              <a:buAutoNum type="arabicPeriod"/>
            </a:pPr>
            <a:r>
              <a:rPr lang="en-US" sz="2000" b="0" dirty="0">
                <a:latin typeface="Verdana" panose="020B0604030504040204" pitchFamily="34" charset="0"/>
                <a:ea typeface="Verdana" panose="020B0604030504040204" pitchFamily="34" charset="0"/>
                <a:cs typeface="Verdana" panose="020B0604030504040204" pitchFamily="34" charset="0"/>
              </a:rPr>
              <a:t>Even if no biometric system is really dangerous, </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users are occasionally afraid of something they do not know much about</a:t>
            </a:r>
            <a:r>
              <a:rPr lang="en-US" sz="2000" b="0" dirty="0">
                <a:latin typeface="Verdana" panose="020B0604030504040204" pitchFamily="34" charset="0"/>
                <a:ea typeface="Verdana" panose="020B0604030504040204" pitchFamily="34" charset="0"/>
                <a:cs typeface="Verdana" panose="020B0604030504040204" pitchFamily="34" charset="0"/>
              </a:rPr>
              <a:t>. </a:t>
            </a:r>
            <a:r>
              <a:rPr lang="en-US" sz="2000" b="0" dirty="0" smtClean="0">
                <a:latin typeface="Verdana" panose="020B0604030504040204" pitchFamily="34" charset="0"/>
                <a:ea typeface="Verdana" panose="020B0604030504040204" pitchFamily="34" charset="0"/>
                <a:cs typeface="Verdana" panose="020B0604030504040204" pitchFamily="34" charset="0"/>
              </a:rPr>
              <a:t>In </a:t>
            </a:r>
            <a:r>
              <a:rPr lang="en-US" sz="2000" b="0" dirty="0">
                <a:latin typeface="Verdana" panose="020B0604030504040204" pitchFamily="34" charset="0"/>
                <a:ea typeface="Verdana" panose="020B0604030504040204" pitchFamily="34" charset="0"/>
                <a:cs typeface="Verdana" panose="020B0604030504040204" pitchFamily="34" charset="0"/>
              </a:rPr>
              <a:t>some countries </a:t>
            </a:r>
            <a:r>
              <a:rPr lang="en-US" sz="2000" b="0" dirty="0">
                <a:solidFill>
                  <a:srgbClr val="00CC00"/>
                </a:solidFill>
                <a:latin typeface="Verdana" panose="020B0604030504040204" pitchFamily="34" charset="0"/>
                <a:ea typeface="Verdana" panose="020B0604030504040204" pitchFamily="34" charset="0"/>
                <a:cs typeface="Verdana" panose="020B0604030504040204" pitchFamily="34" charset="0"/>
              </a:rPr>
              <a:t>people do not like to touch something that has already been touched many times </a:t>
            </a:r>
            <a:r>
              <a:rPr lang="en-US" sz="2000" b="0" dirty="0">
                <a:latin typeface="Verdana" panose="020B0604030504040204" pitchFamily="34" charset="0"/>
                <a:ea typeface="Verdana" panose="020B0604030504040204" pitchFamily="34" charset="0"/>
                <a:cs typeface="Verdana" panose="020B0604030504040204" pitchFamily="34" charset="0"/>
              </a:rPr>
              <a:t>(e.g., biometric sensor), while in some countries </a:t>
            </a:r>
            <a:r>
              <a:rPr lang="en-US" sz="2000" b="0" dirty="0">
                <a:solidFill>
                  <a:srgbClr val="FF0000"/>
                </a:solidFill>
                <a:latin typeface="Verdana" panose="020B0604030504040204" pitchFamily="34" charset="0"/>
                <a:ea typeface="Verdana" panose="020B0604030504040204" pitchFamily="34" charset="0"/>
                <a:cs typeface="Verdana" panose="020B0604030504040204" pitchFamily="34" charset="0"/>
              </a:rPr>
              <a:t>people do not like to be photographed or their faces are completely covered</a:t>
            </a:r>
            <a:r>
              <a:rPr lang="en-US" sz="2000" b="0" dirty="0" smtClean="0">
                <a:latin typeface="Verdana" panose="020B0604030504040204" pitchFamily="34" charset="0"/>
                <a:ea typeface="Verdana" panose="020B0604030504040204" pitchFamily="34" charset="0"/>
                <a:cs typeface="Verdana" panose="020B0604030504040204" pitchFamily="34" charset="0"/>
              </a:rPr>
              <a:t>.</a:t>
            </a:r>
            <a:endParaRPr lang="en-US" sz="2000" b="0" dirty="0">
              <a:latin typeface="Verdana" panose="020B0604030504040204" pitchFamily="34" charset="0"/>
              <a:ea typeface="Verdana" panose="020B0604030504040204" pitchFamily="34" charset="0"/>
              <a:cs typeface="Verdana" panose="020B0604030504040204" pitchFamily="34" charset="0"/>
            </a:endParaRPr>
          </a:p>
        </p:txBody>
      </p:sp>
      <p:sp>
        <p:nvSpPr>
          <p:cNvPr id="6" name="Slide Number Placeholder 1"/>
          <p:cNvSpPr>
            <a:spLocks noGrp="1"/>
          </p:cNvSpPr>
          <p:nvPr>
            <p:ph type="sldNum" sz="quarter" idx="10"/>
          </p:nvPr>
        </p:nvSpPr>
        <p:spPr>
          <a:xfrm>
            <a:off x="-76200" y="6400800"/>
            <a:ext cx="1905000" cy="457200"/>
          </a:xfrm>
        </p:spPr>
        <p:txBody>
          <a:bodyPr/>
          <a:lstStyle/>
          <a:p>
            <a:r>
              <a:rPr lang="en-US" dirty="0" smtClean="0"/>
              <a:t>Slide-42</a:t>
            </a:r>
            <a:endParaRPr lang="en-US" dirty="0"/>
          </a:p>
        </p:txBody>
      </p:sp>
    </p:spTree>
    <p:extLst>
      <p:ext uri="{BB962C8B-B14F-4D97-AF65-F5344CB8AC3E}">
        <p14:creationId xmlns:p14="http://schemas.microsoft.com/office/powerpoint/2010/main" val="24796126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sz="1800">
              <a:latin typeface="Times New Roman" panose="02020603050405020304" pitchFamily="18" charset="0"/>
            </a:endParaRPr>
          </a:p>
        </p:txBody>
      </p:sp>
      <p:sp>
        <p:nvSpPr>
          <p:cNvPr id="20484" name="Rectangle 11"/>
          <p:cNvSpPr>
            <a:spLocks noChangeArrowheads="1"/>
          </p:cNvSpPr>
          <p:nvPr/>
        </p:nvSpPr>
        <p:spPr bwMode="auto">
          <a:xfrm>
            <a:off x="0" y="0"/>
            <a:ext cx="9144000" cy="5847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dirty="0">
                <a:ea typeface="Verdana" panose="020B0604030504040204" pitchFamily="34" charset="0"/>
                <a:cs typeface="Arial" panose="020B0604020202020204" pitchFamily="34" charset="0"/>
              </a:rPr>
              <a:t>Disadvantages of Biometric Authentication</a:t>
            </a:r>
          </a:p>
        </p:txBody>
      </p:sp>
      <p:sp>
        <p:nvSpPr>
          <p:cNvPr id="20485" name="Rectangle 5"/>
          <p:cNvSpPr>
            <a:spLocks noChangeArrowheads="1"/>
          </p:cNvSpPr>
          <p:nvPr/>
        </p:nvSpPr>
        <p:spPr bwMode="auto">
          <a:xfrm>
            <a:off x="228600" y="609600"/>
            <a:ext cx="8686800"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3200" b="1">
                <a:solidFill>
                  <a:schemeClr val="tx1"/>
                </a:solidFill>
                <a:latin typeface="Arial" panose="020B0604020202020204" pitchFamily="34" charset="0"/>
              </a:defRPr>
            </a:lvl1pPr>
            <a:lvl2pPr indent="-45720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lvl="1" algn="just">
              <a:spcBef>
                <a:spcPts val="600"/>
              </a:spcBef>
              <a:spcAft>
                <a:spcPts val="600"/>
              </a:spcAft>
              <a:buFont typeface="+mj-lt"/>
              <a:buAutoNum type="arabicPeriod" startAt="3"/>
            </a:pPr>
            <a:r>
              <a:rPr lang="en-US" sz="2000" b="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Biometric </a:t>
            </a:r>
            <a:r>
              <a:rPr lang="en-US" sz="2000" b="0" dirty="0">
                <a:solidFill>
                  <a:srgbClr val="FF0000"/>
                </a:solidFill>
                <a:latin typeface="Verdana" panose="020B0604030504040204" pitchFamily="34" charset="0"/>
                <a:ea typeface="Verdana" panose="020B0604030504040204" pitchFamily="34" charset="0"/>
                <a:cs typeface="Verdana" panose="020B0604030504040204" pitchFamily="34" charset="0"/>
              </a:rPr>
              <a:t>systems may violate user’s privacy. </a:t>
            </a:r>
            <a:endParaRPr lang="en-US" sz="2000" b="0" dirty="0" smtClean="0">
              <a:solidFill>
                <a:srgbClr val="FF0000"/>
              </a:solidFill>
              <a:latin typeface="Verdana" panose="020B0604030504040204" pitchFamily="34" charset="0"/>
              <a:ea typeface="Verdana" panose="020B0604030504040204" pitchFamily="34" charset="0"/>
              <a:cs typeface="Verdana" panose="020B0604030504040204" pitchFamily="34" charset="0"/>
            </a:endParaRPr>
          </a:p>
          <a:p>
            <a:pPr marL="1200150" lvl="1" indent="-285750" algn="just">
              <a:buFont typeface="Wingdings" panose="05000000000000000000" pitchFamily="2" charset="2"/>
              <a:buChar char="v"/>
            </a:pPr>
            <a:r>
              <a:rPr lang="en-US" sz="1600" b="0" dirty="0">
                <a:latin typeface="Verdana" panose="020B0604030504040204" pitchFamily="34" charset="0"/>
                <a:ea typeface="Verdana" panose="020B0604030504040204" pitchFamily="34" charset="0"/>
                <a:cs typeface="Verdana" panose="020B0604030504040204" pitchFamily="34" charset="0"/>
              </a:rPr>
              <a:t>Biometric characteristics are sensitive data that may contain a lot of personal information. </a:t>
            </a:r>
            <a:r>
              <a:rPr lang="en-US" sz="1600" b="0" dirty="0" smtClean="0">
                <a:latin typeface="Verdana" panose="020B0604030504040204" pitchFamily="34" charset="0"/>
                <a:ea typeface="Verdana" panose="020B0604030504040204" pitchFamily="34" charset="0"/>
                <a:cs typeface="Verdana" panose="020B0604030504040204" pitchFamily="34" charset="0"/>
              </a:rPr>
              <a:t>The </a:t>
            </a:r>
            <a:r>
              <a:rPr lang="en-US" sz="1600" dirty="0">
                <a:solidFill>
                  <a:srgbClr val="FF0000"/>
                </a:solidFill>
                <a:latin typeface="Verdana" panose="020B0604030504040204" pitchFamily="34" charset="0"/>
                <a:ea typeface="Verdana" panose="020B0604030504040204" pitchFamily="34" charset="0"/>
                <a:cs typeface="Verdana" panose="020B0604030504040204" pitchFamily="34" charset="0"/>
              </a:rPr>
              <a:t>DNA</a:t>
            </a:r>
            <a:r>
              <a:rPr lang="en-US" sz="1600" b="0" dirty="0">
                <a:latin typeface="Verdana" panose="020B0604030504040204" pitchFamily="34" charset="0"/>
                <a:ea typeface="Verdana" panose="020B0604030504040204" pitchFamily="34" charset="0"/>
                <a:cs typeface="Verdana" panose="020B0604030504040204" pitchFamily="34" charset="0"/>
              </a:rPr>
              <a:t> (being the typical example) contains (among others) the user’s preposition to diseases. This may be a very interesting piece of information for an </a:t>
            </a:r>
            <a:r>
              <a:rPr lang="en-US" sz="1600" dirty="0">
                <a:solidFill>
                  <a:srgbClr val="FF0000"/>
                </a:solidFill>
                <a:latin typeface="Verdana" panose="020B0604030504040204" pitchFamily="34" charset="0"/>
                <a:ea typeface="Verdana" panose="020B0604030504040204" pitchFamily="34" charset="0"/>
                <a:cs typeface="Verdana" panose="020B0604030504040204" pitchFamily="34" charset="0"/>
              </a:rPr>
              <a:t>insurance company</a:t>
            </a:r>
            <a:r>
              <a:rPr lang="en-US" sz="1600" b="0" dirty="0">
                <a:latin typeface="Verdana" panose="020B0604030504040204" pitchFamily="34" charset="0"/>
                <a:ea typeface="Verdana" panose="020B0604030504040204" pitchFamily="34" charset="0"/>
                <a:cs typeface="Verdana" panose="020B0604030504040204" pitchFamily="34" charset="0"/>
              </a:rPr>
              <a:t>. </a:t>
            </a:r>
          </a:p>
          <a:p>
            <a:pPr marL="1200150" lvl="1" indent="-285750" algn="just">
              <a:buFont typeface="Wingdings" panose="05000000000000000000" pitchFamily="2" charset="2"/>
              <a:buChar char="v"/>
            </a:pPr>
            <a:r>
              <a:rPr lang="en-US" sz="1600" b="0" dirty="0">
                <a:latin typeface="Verdana" panose="020B0604030504040204" pitchFamily="34" charset="0"/>
                <a:ea typeface="Verdana" panose="020B0604030504040204" pitchFamily="34" charset="0"/>
                <a:cs typeface="Verdana" panose="020B0604030504040204" pitchFamily="34" charset="0"/>
              </a:rPr>
              <a:t>The </a:t>
            </a:r>
            <a:r>
              <a:rPr lang="en-US" sz="1600" dirty="0">
                <a:latin typeface="Verdana" panose="020B0604030504040204" pitchFamily="34" charset="0"/>
                <a:ea typeface="Verdana" panose="020B0604030504040204" pitchFamily="34" charset="0"/>
                <a:cs typeface="Verdana" panose="020B0604030504040204" pitchFamily="34" charset="0"/>
              </a:rPr>
              <a:t>body odor can provide </a:t>
            </a:r>
            <a:r>
              <a:rPr lang="en-US" sz="1600" b="0" dirty="0">
                <a:latin typeface="Verdana" panose="020B0604030504040204" pitchFamily="34" charset="0"/>
                <a:ea typeface="Verdana" panose="020B0604030504040204" pitchFamily="34" charset="0"/>
                <a:cs typeface="Verdana" panose="020B0604030504040204" pitchFamily="34" charset="0"/>
              </a:rPr>
              <a:t>information about user’s recent activities. </a:t>
            </a:r>
          </a:p>
          <a:p>
            <a:pPr marL="1200150" lvl="1" indent="-285750" algn="just">
              <a:buFont typeface="Wingdings" panose="05000000000000000000" pitchFamily="2" charset="2"/>
              <a:buChar char="v"/>
            </a:pPr>
            <a:r>
              <a:rPr lang="en-US" sz="1600" b="0" dirty="0">
                <a:latin typeface="Verdana" panose="020B0604030504040204" pitchFamily="34" charset="0"/>
                <a:ea typeface="Verdana" panose="020B0604030504040204" pitchFamily="34" charset="0"/>
                <a:cs typeface="Verdana" panose="020B0604030504040204" pitchFamily="34" charset="0"/>
              </a:rPr>
              <a:t>It is also told that people with </a:t>
            </a:r>
            <a:r>
              <a:rPr lang="en-US" sz="1600" dirty="0">
                <a:solidFill>
                  <a:srgbClr val="0000FF"/>
                </a:solidFill>
                <a:latin typeface="Verdana" panose="020B0604030504040204" pitchFamily="34" charset="0"/>
                <a:ea typeface="Verdana" panose="020B0604030504040204" pitchFamily="34" charset="0"/>
                <a:cs typeface="Verdana" panose="020B0604030504040204" pitchFamily="34" charset="0"/>
              </a:rPr>
              <a:t>asymmetric fingerprints </a:t>
            </a:r>
            <a:r>
              <a:rPr lang="en-US" sz="1600" b="0" dirty="0">
                <a:latin typeface="Verdana" panose="020B0604030504040204" pitchFamily="34" charset="0"/>
                <a:ea typeface="Verdana" panose="020B0604030504040204" pitchFamily="34" charset="0"/>
                <a:cs typeface="Verdana" panose="020B0604030504040204" pitchFamily="34" charset="0"/>
              </a:rPr>
              <a:t>are more likely to be homosexually oriented, etc. </a:t>
            </a:r>
          </a:p>
          <a:p>
            <a:pPr lvl="1" algn="just">
              <a:spcBef>
                <a:spcPts val="600"/>
              </a:spcBef>
              <a:spcAft>
                <a:spcPts val="600"/>
              </a:spcAft>
              <a:buFont typeface="+mj-lt"/>
              <a:buAutoNum type="arabicPeriod" startAt="4"/>
            </a:pPr>
            <a:r>
              <a:rPr lang="en-US" sz="2000" b="0" dirty="0">
                <a:latin typeface="Verdana" panose="020B0604030504040204" pitchFamily="34" charset="0"/>
                <a:ea typeface="Verdana" panose="020B0604030504040204" pitchFamily="34" charset="0"/>
                <a:cs typeface="Verdana" panose="020B0604030504040204" pitchFamily="34" charset="0"/>
              </a:rPr>
              <a:t>Although good for user authentication, </a:t>
            </a:r>
            <a:r>
              <a:rPr lang="en-US" sz="2000" b="0" dirty="0">
                <a:solidFill>
                  <a:srgbClr val="FF0000"/>
                </a:solidFill>
                <a:latin typeface="Verdana" panose="020B0604030504040204" pitchFamily="34" charset="0"/>
                <a:ea typeface="Verdana" panose="020B0604030504040204" pitchFamily="34" charset="0"/>
                <a:cs typeface="Verdana" panose="020B0604030504040204" pitchFamily="34" charset="0"/>
              </a:rPr>
              <a:t>biometrics cannot be used to authenticate computers or messages.</a:t>
            </a:r>
            <a:r>
              <a:rPr lang="en-US" sz="2000" b="0" dirty="0">
                <a:latin typeface="Verdana" panose="020B0604030504040204" pitchFamily="34" charset="0"/>
                <a:ea typeface="Verdana" panose="020B0604030504040204" pitchFamily="34" charset="0"/>
                <a:cs typeface="Verdana" panose="020B0604030504040204" pitchFamily="34" charset="0"/>
              </a:rPr>
              <a:t> </a:t>
            </a:r>
            <a:endParaRPr lang="en-US" sz="2000" b="0" dirty="0" smtClean="0">
              <a:latin typeface="Verdana" panose="020B0604030504040204" pitchFamily="34" charset="0"/>
              <a:ea typeface="Verdana" panose="020B0604030504040204" pitchFamily="34" charset="0"/>
              <a:cs typeface="Verdana" panose="020B0604030504040204" pitchFamily="34" charset="0"/>
            </a:endParaRPr>
          </a:p>
          <a:p>
            <a:pPr marL="1200150" lvl="1" indent="-285750" algn="just">
              <a:buFont typeface="Wingdings" panose="05000000000000000000" pitchFamily="2" charset="2"/>
              <a:buChar char="v"/>
            </a:pPr>
            <a:r>
              <a:rPr lang="en-US" sz="1600" dirty="0">
                <a:solidFill>
                  <a:srgbClr val="0000FF"/>
                </a:solidFill>
                <a:latin typeface="Verdana" panose="020B0604030504040204" pitchFamily="34" charset="0"/>
                <a:ea typeface="Verdana" panose="020B0604030504040204" pitchFamily="34" charset="0"/>
                <a:cs typeface="Verdana" panose="020B0604030504040204" pitchFamily="34" charset="0"/>
              </a:rPr>
              <a:t>Biometric characteristics are not secret </a:t>
            </a:r>
            <a:r>
              <a:rPr lang="en-US" sz="1600" b="0" dirty="0">
                <a:latin typeface="Verdana" panose="020B0604030504040204" pitchFamily="34" charset="0"/>
                <a:ea typeface="Verdana" panose="020B0604030504040204" pitchFamily="34" charset="0"/>
                <a:cs typeface="Verdana" panose="020B0604030504040204" pitchFamily="34" charset="0"/>
              </a:rPr>
              <a:t>and therefore </a:t>
            </a:r>
            <a:r>
              <a:rPr lang="en-US" sz="1600" dirty="0">
                <a:solidFill>
                  <a:srgbClr val="FF0000"/>
                </a:solidFill>
                <a:latin typeface="Verdana" panose="020B0604030504040204" pitchFamily="34" charset="0"/>
                <a:ea typeface="Verdana" panose="020B0604030504040204" pitchFamily="34" charset="0"/>
                <a:cs typeface="Verdana" panose="020B0604030504040204" pitchFamily="34" charset="0"/>
              </a:rPr>
              <a:t>they cannot be used to sign messages or encrypt documents.</a:t>
            </a:r>
            <a:r>
              <a:rPr lang="en-US" sz="1600" b="0" dirty="0">
                <a:latin typeface="Verdana" panose="020B0604030504040204" pitchFamily="34" charset="0"/>
                <a:ea typeface="Verdana" panose="020B0604030504040204" pitchFamily="34" charset="0"/>
                <a:cs typeface="Verdana" panose="020B0604030504040204" pitchFamily="34" charset="0"/>
              </a:rPr>
              <a:t> If my fingerprint is not secret there is no sense in adding it to documents we have written. Anyone else could do the same.</a:t>
            </a:r>
          </a:p>
        </p:txBody>
      </p:sp>
      <p:sp>
        <p:nvSpPr>
          <p:cNvPr id="6" name="Slide Number Placeholder 1"/>
          <p:cNvSpPr>
            <a:spLocks noGrp="1"/>
          </p:cNvSpPr>
          <p:nvPr>
            <p:ph type="sldNum" sz="quarter" idx="10"/>
          </p:nvPr>
        </p:nvSpPr>
        <p:spPr>
          <a:xfrm>
            <a:off x="-76200" y="6400800"/>
            <a:ext cx="1905000" cy="457200"/>
          </a:xfrm>
        </p:spPr>
        <p:txBody>
          <a:bodyPr/>
          <a:lstStyle/>
          <a:p>
            <a:r>
              <a:rPr lang="en-US" dirty="0" smtClean="0"/>
              <a:t>Slide-43</a:t>
            </a:r>
            <a:endParaRPr lang="en-US" dirty="0"/>
          </a:p>
        </p:txBody>
      </p:sp>
    </p:spTree>
    <p:extLst>
      <p:ext uri="{BB962C8B-B14F-4D97-AF65-F5344CB8AC3E}">
        <p14:creationId xmlns:p14="http://schemas.microsoft.com/office/powerpoint/2010/main" val="41403211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sz="1800">
              <a:latin typeface="Times New Roman" panose="02020603050405020304" pitchFamily="18" charset="0"/>
            </a:endParaRPr>
          </a:p>
        </p:txBody>
      </p:sp>
      <p:sp>
        <p:nvSpPr>
          <p:cNvPr id="22532" name="Rectangle 11"/>
          <p:cNvSpPr>
            <a:spLocks noChangeArrowheads="1"/>
          </p:cNvSpPr>
          <p:nvPr/>
        </p:nvSpPr>
        <p:spPr bwMode="auto">
          <a:xfrm>
            <a:off x="0" y="0"/>
            <a:ext cx="9144000" cy="5847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dirty="0">
                <a:ea typeface="Verdana" panose="020B0604030504040204" pitchFamily="34" charset="0"/>
                <a:cs typeface="Arial" panose="020B0604020202020204" pitchFamily="34" charset="0"/>
              </a:rPr>
              <a:t>Disadvantages of Biometric Authentication</a:t>
            </a:r>
          </a:p>
        </p:txBody>
      </p:sp>
      <p:sp>
        <p:nvSpPr>
          <p:cNvPr id="22533" name="Rectangle 5"/>
          <p:cNvSpPr>
            <a:spLocks noChangeArrowheads="1"/>
          </p:cNvSpPr>
          <p:nvPr/>
        </p:nvSpPr>
        <p:spPr bwMode="auto">
          <a:xfrm>
            <a:off x="228600" y="713869"/>
            <a:ext cx="8686800" cy="340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nchorCtr="0">
            <a:spAutoFit/>
          </a:bodyPr>
          <a:lstStyle>
            <a:lvl1pPr marL="342900" indent="-342900">
              <a:defRPr sz="3200" b="1">
                <a:solidFill>
                  <a:schemeClr val="tx1"/>
                </a:solidFill>
                <a:latin typeface="Arial" panose="020B0604020202020204" pitchFamily="34" charset="0"/>
              </a:defRPr>
            </a:lvl1pPr>
            <a:lvl2pPr indent="-45720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lvl="1" algn="just">
              <a:spcBef>
                <a:spcPts val="600"/>
              </a:spcBef>
              <a:spcAft>
                <a:spcPts val="600"/>
              </a:spcAft>
              <a:buFont typeface="+mj-lt"/>
              <a:buAutoNum type="arabicPeriod" startAt="5"/>
            </a:pP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Use of biometric systems may also imply </a:t>
            </a:r>
            <a:r>
              <a:rPr lang="en-US" sz="2000" b="0" dirty="0">
                <a:solidFill>
                  <a:srgbClr val="FF0000"/>
                </a:solidFill>
                <a:latin typeface="Verdana" panose="020B0604030504040204" pitchFamily="34" charset="0"/>
                <a:ea typeface="Verdana" panose="020B0604030504040204" pitchFamily="34" charset="0"/>
                <a:cs typeface="Verdana" panose="020B0604030504040204" pitchFamily="34" charset="0"/>
              </a:rPr>
              <a:t>loss of anonymity</a:t>
            </a:r>
            <a:r>
              <a:rPr lang="en-US" sz="2000" b="0" dirty="0">
                <a:latin typeface="Verdana" panose="020B0604030504040204" pitchFamily="34" charset="0"/>
                <a:ea typeface="Verdana" panose="020B0604030504040204" pitchFamily="34" charset="0"/>
                <a:cs typeface="Verdana" panose="020B0604030504040204" pitchFamily="34" charset="0"/>
              </a:rPr>
              <a:t>. </a:t>
            </a:r>
            <a:endParaRPr lang="en-US" sz="2000" b="0" dirty="0" smtClean="0">
              <a:latin typeface="Verdana" panose="020B0604030504040204" pitchFamily="34" charset="0"/>
              <a:ea typeface="Verdana" panose="020B0604030504040204" pitchFamily="34" charset="0"/>
              <a:cs typeface="Verdana" panose="020B0604030504040204" pitchFamily="34" charset="0"/>
            </a:endParaRPr>
          </a:p>
          <a:p>
            <a:pPr marL="1200150" lvl="1" indent="-285750" algn="just">
              <a:buFont typeface="Wingdings" panose="05000000000000000000" pitchFamily="2" charset="2"/>
              <a:buChar char="v"/>
            </a:pPr>
            <a:r>
              <a:rPr lang="en-US" sz="1600" b="0" dirty="0">
                <a:latin typeface="Verdana" panose="020B0604030504040204" pitchFamily="34" charset="0"/>
                <a:ea typeface="Verdana" panose="020B0604030504040204" pitchFamily="34" charset="0"/>
                <a:cs typeface="Verdana" panose="020B0604030504040204" pitchFamily="34" charset="0"/>
              </a:rPr>
              <a:t>While one can have multiple identities when authentication methods are based on something the user knows or has, biometric systems can sometimes link all user actions to a single identity</a:t>
            </a:r>
            <a:r>
              <a:rPr lang="en-US" sz="1600" b="0" dirty="0" smtClean="0">
                <a:latin typeface="Verdana" panose="020B0604030504040204" pitchFamily="34" charset="0"/>
                <a:ea typeface="Verdana" panose="020B0604030504040204" pitchFamily="34" charset="0"/>
                <a:cs typeface="Verdana" panose="020B0604030504040204" pitchFamily="34" charset="0"/>
              </a:rPr>
              <a:t>.</a:t>
            </a:r>
          </a:p>
          <a:p>
            <a:pPr marL="914400" lvl="1" indent="0" algn="just"/>
            <a:endParaRPr lang="en-US" sz="1600" b="0" dirty="0">
              <a:latin typeface="Verdana" panose="020B0604030504040204" pitchFamily="34" charset="0"/>
              <a:ea typeface="Verdana" panose="020B0604030504040204" pitchFamily="34" charset="0"/>
              <a:cs typeface="Verdana" panose="020B0604030504040204" pitchFamily="34" charset="0"/>
            </a:endParaRPr>
          </a:p>
          <a:p>
            <a:pPr lvl="1" algn="just">
              <a:spcBef>
                <a:spcPts val="600"/>
              </a:spcBef>
              <a:spcAft>
                <a:spcPts val="600"/>
              </a:spcAft>
              <a:buFont typeface="+mj-lt"/>
              <a:buAutoNum type="arabicPeriod" startAt="6"/>
            </a:pPr>
            <a:r>
              <a:rPr lang="en-US" sz="2000" b="0" dirty="0">
                <a:solidFill>
                  <a:srgbClr val="FF0000"/>
                </a:solidFill>
                <a:latin typeface="Verdana" panose="020B0604030504040204" pitchFamily="34" charset="0"/>
                <a:ea typeface="Verdana" panose="020B0604030504040204" pitchFamily="34" charset="0"/>
                <a:cs typeface="Verdana" panose="020B0604030504040204" pitchFamily="34" charset="0"/>
              </a:rPr>
              <a:t>The performance of biometric systems is not ideal</a:t>
            </a:r>
            <a:r>
              <a:rPr lang="en-US" sz="2000" b="0" dirty="0" smtClean="0">
                <a:latin typeface="Verdana" panose="020B0604030504040204" pitchFamily="34" charset="0"/>
                <a:ea typeface="Verdana" panose="020B0604030504040204" pitchFamily="34" charset="0"/>
                <a:cs typeface="Verdana" panose="020B0604030504040204" pitchFamily="34" charset="0"/>
              </a:rPr>
              <a:t>.</a:t>
            </a:r>
          </a:p>
          <a:p>
            <a:pPr marL="1200150" lvl="1" indent="-285750" algn="just">
              <a:buFont typeface="Wingdings" panose="05000000000000000000" pitchFamily="2" charset="2"/>
              <a:buChar char="v"/>
            </a:pPr>
            <a:r>
              <a:rPr lang="en-US" sz="1600" b="0" dirty="0">
                <a:latin typeface="Verdana" panose="020B0604030504040204" pitchFamily="34" charset="0"/>
                <a:ea typeface="Verdana" panose="020B0604030504040204" pitchFamily="34" charset="0"/>
                <a:cs typeface="Verdana" panose="020B0604030504040204" pitchFamily="34" charset="0"/>
              </a:rPr>
              <a:t>Biometric systems still need to be improved in the terms of accuracy and speed. </a:t>
            </a:r>
          </a:p>
          <a:p>
            <a:pPr marL="1200150" lvl="1" indent="-285750" algn="just">
              <a:buFont typeface="Wingdings" panose="05000000000000000000" pitchFamily="2" charset="2"/>
              <a:buChar char="v"/>
            </a:pPr>
            <a:r>
              <a:rPr lang="en-US" sz="1600" b="0" dirty="0">
                <a:latin typeface="Verdana" panose="020B0604030504040204" pitchFamily="34" charset="0"/>
                <a:ea typeface="Verdana" panose="020B0604030504040204" pitchFamily="34" charset="0"/>
                <a:cs typeface="Verdana" panose="020B0604030504040204" pitchFamily="34" charset="0"/>
              </a:rPr>
              <a:t>Biometric systems with the false rejection rate under 1%  are still rare today. Although few biometric systems are fast and accurate enough to allow identification, most of current systems are suitable for the verification only, as the false acceptance rate is too high</a:t>
            </a:r>
            <a:r>
              <a:rPr lang="en-US" sz="1600" b="0" dirty="0" smtClean="0">
                <a:latin typeface="Verdana" panose="020B0604030504040204" pitchFamily="34" charset="0"/>
                <a:ea typeface="Verdana" panose="020B0604030504040204" pitchFamily="34" charset="0"/>
                <a:cs typeface="Verdana" panose="020B0604030504040204" pitchFamily="34" charset="0"/>
              </a:rPr>
              <a:t>.</a:t>
            </a:r>
            <a:endParaRPr lang="en-US" sz="1600" b="0" dirty="0">
              <a:latin typeface="Verdana" panose="020B0604030504040204" pitchFamily="34" charset="0"/>
              <a:ea typeface="Verdana" panose="020B0604030504040204" pitchFamily="34" charset="0"/>
              <a:cs typeface="Verdana" panose="020B0604030504040204" pitchFamily="34" charset="0"/>
            </a:endParaRPr>
          </a:p>
        </p:txBody>
      </p:sp>
      <p:sp>
        <p:nvSpPr>
          <p:cNvPr id="6" name="Slide Number Placeholder 1"/>
          <p:cNvSpPr>
            <a:spLocks noGrp="1"/>
          </p:cNvSpPr>
          <p:nvPr>
            <p:ph type="sldNum" sz="quarter" idx="10"/>
          </p:nvPr>
        </p:nvSpPr>
        <p:spPr>
          <a:xfrm>
            <a:off x="-76200" y="6400800"/>
            <a:ext cx="1905000" cy="457200"/>
          </a:xfrm>
        </p:spPr>
        <p:txBody>
          <a:bodyPr/>
          <a:lstStyle/>
          <a:p>
            <a:r>
              <a:rPr lang="en-US" dirty="0" smtClean="0"/>
              <a:t>Slide-44</a:t>
            </a:r>
            <a:endParaRPr lang="en-US" dirty="0"/>
          </a:p>
        </p:txBody>
      </p:sp>
    </p:spTree>
    <p:extLst>
      <p:ext uri="{BB962C8B-B14F-4D97-AF65-F5344CB8AC3E}">
        <p14:creationId xmlns:p14="http://schemas.microsoft.com/office/powerpoint/2010/main" val="34289023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sz="1800">
              <a:latin typeface="Times New Roman" panose="02020603050405020304" pitchFamily="18" charset="0"/>
            </a:endParaRPr>
          </a:p>
        </p:txBody>
      </p:sp>
      <p:sp>
        <p:nvSpPr>
          <p:cNvPr id="22532" name="Rectangle 11"/>
          <p:cNvSpPr>
            <a:spLocks noChangeArrowheads="1"/>
          </p:cNvSpPr>
          <p:nvPr/>
        </p:nvSpPr>
        <p:spPr bwMode="auto">
          <a:xfrm>
            <a:off x="0" y="0"/>
            <a:ext cx="9144000" cy="5847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dirty="0">
                <a:ea typeface="Verdana" panose="020B0604030504040204" pitchFamily="34" charset="0"/>
                <a:cs typeface="Arial" panose="020B0604020202020204" pitchFamily="34" charset="0"/>
              </a:rPr>
              <a:t>Disadvantages of Biometric Authentication</a:t>
            </a:r>
          </a:p>
        </p:txBody>
      </p:sp>
      <p:sp>
        <p:nvSpPr>
          <p:cNvPr id="22533" name="Rectangle 5"/>
          <p:cNvSpPr>
            <a:spLocks noChangeArrowheads="1"/>
          </p:cNvSpPr>
          <p:nvPr/>
        </p:nvSpPr>
        <p:spPr bwMode="auto">
          <a:xfrm>
            <a:off x="228600" y="692289"/>
            <a:ext cx="86868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defRPr sz="3200" b="1">
                <a:solidFill>
                  <a:schemeClr val="tx1"/>
                </a:solidFill>
                <a:latin typeface="Arial" panose="020B0604020202020204" pitchFamily="34" charset="0"/>
              </a:defRPr>
            </a:lvl1pPr>
            <a:lvl2pPr indent="-45720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lvl="1" algn="just">
              <a:spcBef>
                <a:spcPts val="600"/>
              </a:spcBef>
              <a:spcAft>
                <a:spcPts val="600"/>
              </a:spcAft>
              <a:buFont typeface="+mj-lt"/>
              <a:buAutoNum type="arabicPeriod" startAt="7"/>
            </a:pP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The fail to enroll rate brings up another important problem</a:t>
            </a:r>
            <a:r>
              <a:rPr lang="en-US" sz="2000" b="0" dirty="0" smtClean="0">
                <a:latin typeface="Verdana" panose="020B0604030504040204" pitchFamily="34" charset="0"/>
                <a:ea typeface="Verdana" panose="020B0604030504040204" pitchFamily="34" charset="0"/>
                <a:cs typeface="Verdana" panose="020B0604030504040204" pitchFamily="34" charset="0"/>
              </a:rPr>
              <a:t>. Not all users can use any given biometric system. People without hands cannot use fingerprint or hand-based systems. Visually impaired people have difficulties using iris or retina based techniques. </a:t>
            </a:r>
            <a:r>
              <a:rPr lang="en-US" sz="2000" b="0" dirty="0" smtClean="0">
                <a:solidFill>
                  <a:srgbClr val="00CC00"/>
                </a:solidFill>
                <a:latin typeface="Verdana" panose="020B0604030504040204" pitchFamily="34" charset="0"/>
                <a:ea typeface="Verdana" panose="020B0604030504040204" pitchFamily="34" charset="0"/>
                <a:cs typeface="Verdana" panose="020B0604030504040204" pitchFamily="34" charset="0"/>
              </a:rPr>
              <a:t>As not all users are able to use a specific biometric system, the authentication system must be extended to handle users falling into the FTE category.</a:t>
            </a:r>
            <a:r>
              <a:rPr lang="en-US" sz="2000" b="0" dirty="0" smtClean="0">
                <a:latin typeface="Verdana" panose="020B0604030504040204" pitchFamily="34" charset="0"/>
                <a:ea typeface="Verdana" panose="020B0604030504040204" pitchFamily="34" charset="0"/>
                <a:cs typeface="Verdana" panose="020B0604030504040204" pitchFamily="34" charset="0"/>
              </a:rPr>
              <a:t> This can make the resulting system </a:t>
            </a:r>
            <a:r>
              <a:rPr lang="en-US" sz="2000" b="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more complicated, less secure or more expensive</a:t>
            </a:r>
            <a:r>
              <a:rPr lang="en-US" sz="2000" b="0" dirty="0" smtClean="0">
                <a:latin typeface="Verdana" panose="020B0604030504040204" pitchFamily="34" charset="0"/>
                <a:ea typeface="Verdana" panose="020B0604030504040204" pitchFamily="34" charset="0"/>
                <a:cs typeface="Verdana" panose="020B0604030504040204" pitchFamily="34" charset="0"/>
              </a:rPr>
              <a:t>. </a:t>
            </a:r>
          </a:p>
          <a:p>
            <a:pPr lvl="1" algn="just">
              <a:spcBef>
                <a:spcPts val="600"/>
              </a:spcBef>
              <a:spcAft>
                <a:spcPts val="600"/>
              </a:spcAft>
              <a:buFont typeface="+mj-lt"/>
              <a:buAutoNum type="arabicPeriod" startAt="8"/>
            </a:pPr>
            <a:r>
              <a:rPr lang="en-US" sz="2000" b="0" dirty="0" smtClean="0">
                <a:latin typeface="Verdana" panose="020B0604030504040204" pitchFamily="34" charset="0"/>
                <a:ea typeface="Verdana" panose="020B0604030504040204" pitchFamily="34" charset="0"/>
                <a:cs typeface="Verdana" panose="020B0604030504040204" pitchFamily="34" charset="0"/>
              </a:rPr>
              <a:t>Even </a:t>
            </a:r>
            <a:r>
              <a:rPr lang="en-US" sz="2000" b="0" dirty="0">
                <a:latin typeface="Verdana" panose="020B0604030504040204" pitchFamily="34" charset="0"/>
                <a:ea typeface="Verdana" panose="020B0604030504040204" pitchFamily="34" charset="0"/>
                <a:cs typeface="Verdana" panose="020B0604030504040204" pitchFamily="34" charset="0"/>
              </a:rPr>
              <a:t>enrolled users can have difficulties using a biometric system. The FTE rate says how many of the input samples are of insufficient quality. Data acquisition must be repeated if the quality of input sample is not sufficient for further processing and this would be annoying for users. </a:t>
            </a:r>
          </a:p>
          <a:p>
            <a:pPr lvl="1" algn="just">
              <a:spcBef>
                <a:spcPts val="600"/>
              </a:spcBef>
              <a:spcAft>
                <a:spcPts val="600"/>
              </a:spcAft>
              <a:buFont typeface="+mj-lt"/>
              <a:buAutoNum type="arabicPeriod" startAt="9"/>
            </a:pP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Lack of standards (or ignorance of standards) may also posses a serious problem</a:t>
            </a:r>
            <a:r>
              <a:rPr lang="en-US" sz="2000" b="0" dirty="0">
                <a:latin typeface="Verdana" panose="020B0604030504040204" pitchFamily="34" charset="0"/>
                <a:ea typeface="Verdana" panose="020B0604030504040204" pitchFamily="34" charset="0"/>
                <a:cs typeface="Verdana" panose="020B0604030504040204" pitchFamily="34" charset="0"/>
              </a:rPr>
              <a:t>. Two similar biometric systems from two different vendors are not likely to interoperate at present. </a:t>
            </a:r>
          </a:p>
        </p:txBody>
      </p:sp>
      <p:sp>
        <p:nvSpPr>
          <p:cNvPr id="6" name="Slide Number Placeholder 1"/>
          <p:cNvSpPr>
            <a:spLocks noGrp="1"/>
          </p:cNvSpPr>
          <p:nvPr>
            <p:ph type="sldNum" sz="quarter" idx="10"/>
          </p:nvPr>
        </p:nvSpPr>
        <p:spPr>
          <a:xfrm>
            <a:off x="-76200" y="6400800"/>
            <a:ext cx="1905000" cy="457200"/>
          </a:xfrm>
        </p:spPr>
        <p:txBody>
          <a:bodyPr/>
          <a:lstStyle/>
          <a:p>
            <a:r>
              <a:rPr lang="en-US" dirty="0" smtClean="0"/>
              <a:t>Slide-45</a:t>
            </a:r>
            <a:endParaRPr lang="en-US" dirty="0"/>
          </a:p>
        </p:txBody>
      </p:sp>
    </p:spTree>
    <p:extLst>
      <p:ext uri="{BB962C8B-B14F-4D97-AF65-F5344CB8AC3E}">
        <p14:creationId xmlns:p14="http://schemas.microsoft.com/office/powerpoint/2010/main" val="7120370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sz="1800">
              <a:latin typeface="Times New Roman" panose="02020603050405020304" pitchFamily="18" charset="0"/>
            </a:endParaRPr>
          </a:p>
        </p:txBody>
      </p:sp>
      <p:sp>
        <p:nvSpPr>
          <p:cNvPr id="24580" name="Rectangle 11"/>
          <p:cNvSpPr>
            <a:spLocks noChangeArrowheads="1"/>
          </p:cNvSpPr>
          <p:nvPr/>
        </p:nvSpPr>
        <p:spPr bwMode="auto">
          <a:xfrm>
            <a:off x="0" y="0"/>
            <a:ext cx="9144000" cy="5847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dirty="0">
                <a:ea typeface="Verdana" panose="020B0604030504040204" pitchFamily="34" charset="0"/>
                <a:cs typeface="Arial" panose="020B0604020202020204" pitchFamily="34" charset="0"/>
              </a:rPr>
              <a:t>Biometric Devices</a:t>
            </a:r>
          </a:p>
        </p:txBody>
      </p:sp>
      <p:sp>
        <p:nvSpPr>
          <p:cNvPr id="24581" name="Rectangle 5"/>
          <p:cNvSpPr>
            <a:spLocks noChangeArrowheads="1"/>
          </p:cNvSpPr>
          <p:nvPr/>
        </p:nvSpPr>
        <p:spPr bwMode="auto">
          <a:xfrm>
            <a:off x="228600" y="693271"/>
            <a:ext cx="8686800" cy="3954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914400" indent="-457200">
              <a:defRPr sz="3200" b="1">
                <a:solidFill>
                  <a:schemeClr val="tx1"/>
                </a:solidFill>
                <a:latin typeface="Arial" panose="020B0604020202020204" pitchFamily="34" charset="0"/>
              </a:defRPr>
            </a:lvl5pPr>
            <a:lvl6pPr marL="1371600" indent="-457200" eaLnBrk="0" fontAlgn="base" hangingPunct="0">
              <a:spcBef>
                <a:spcPct val="0"/>
              </a:spcBef>
              <a:spcAft>
                <a:spcPct val="0"/>
              </a:spcAft>
              <a:defRPr sz="3200" b="1">
                <a:solidFill>
                  <a:schemeClr val="tx1"/>
                </a:solidFill>
                <a:latin typeface="Arial" panose="020B0604020202020204" pitchFamily="34" charset="0"/>
              </a:defRPr>
            </a:lvl6pPr>
            <a:lvl7pPr marL="1828800" indent="-457200" eaLnBrk="0" fontAlgn="base" hangingPunct="0">
              <a:spcBef>
                <a:spcPct val="0"/>
              </a:spcBef>
              <a:spcAft>
                <a:spcPct val="0"/>
              </a:spcAft>
              <a:defRPr sz="3200" b="1">
                <a:solidFill>
                  <a:schemeClr val="tx1"/>
                </a:solidFill>
                <a:latin typeface="Arial" panose="020B0604020202020204" pitchFamily="34" charset="0"/>
              </a:defRPr>
            </a:lvl7pPr>
            <a:lvl8pPr marL="2286000" indent="-457200" eaLnBrk="0" fontAlgn="base" hangingPunct="0">
              <a:spcBef>
                <a:spcPct val="0"/>
              </a:spcBef>
              <a:spcAft>
                <a:spcPct val="0"/>
              </a:spcAft>
              <a:defRPr sz="3200" b="1">
                <a:solidFill>
                  <a:schemeClr val="tx1"/>
                </a:solidFill>
                <a:latin typeface="Arial" panose="020B0604020202020204" pitchFamily="34" charset="0"/>
              </a:defRPr>
            </a:lvl8pPr>
            <a:lvl9pPr marL="2743200" indent="-4572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buFont typeface="Wingdings" panose="05000000000000000000" pitchFamily="2" charset="2"/>
              <a:buChar char="Ø"/>
            </a:pPr>
            <a:r>
              <a:rPr lang="en-US" sz="2400" b="0" dirty="0">
                <a:latin typeface="Verdana" panose="020B0604030504040204" pitchFamily="34" charset="0"/>
                <a:ea typeface="Verdana" panose="020B0604030504040204" pitchFamily="34" charset="0"/>
                <a:cs typeface="Verdana" panose="020B0604030504040204" pitchFamily="34" charset="0"/>
              </a:rPr>
              <a:t>Biometric device is a device that translates personal characteristics into a digital code that is compared with a digital code stored in the database.</a:t>
            </a:r>
          </a:p>
          <a:p>
            <a:pPr algn="just">
              <a:spcBef>
                <a:spcPts val="600"/>
              </a:spcBef>
              <a:spcAft>
                <a:spcPts val="600"/>
              </a:spcAft>
              <a:buFont typeface="Wingdings" panose="05000000000000000000" pitchFamily="2" charset="2"/>
              <a:buChar char="Ø"/>
            </a:pPr>
            <a:r>
              <a:rPr lang="en-US" sz="2400" b="0" dirty="0">
                <a:latin typeface="Verdana" panose="020B0604030504040204" pitchFamily="34" charset="0"/>
                <a:ea typeface="Verdana" panose="020B0604030504040204" pitchFamily="34" charset="0"/>
                <a:cs typeface="Verdana" panose="020B0604030504040204" pitchFamily="34" charset="0"/>
              </a:rPr>
              <a:t>Some biometric devices include:</a:t>
            </a:r>
          </a:p>
          <a:p>
            <a:pPr lvl="4">
              <a:buFont typeface="Wingdings" panose="05000000000000000000" pitchFamily="2" charset="2"/>
              <a:buChar char="§"/>
            </a:pPr>
            <a:r>
              <a:rPr lang="en-US" sz="2000" b="0" dirty="0">
                <a:latin typeface="Verdana" panose="020B0604030504040204" pitchFamily="34" charset="0"/>
                <a:ea typeface="Verdana" panose="020B0604030504040204" pitchFamily="34" charset="0"/>
                <a:cs typeface="Verdana" panose="020B0604030504040204" pitchFamily="34" charset="0"/>
              </a:rPr>
              <a:t>Fingerprint Recognition,</a:t>
            </a:r>
          </a:p>
          <a:p>
            <a:pPr lvl="4">
              <a:buFont typeface="Wingdings" panose="05000000000000000000" pitchFamily="2" charset="2"/>
              <a:buChar char="§"/>
            </a:pPr>
            <a:r>
              <a:rPr lang="en-US" sz="2000" b="0" dirty="0">
                <a:latin typeface="Verdana" panose="020B0604030504040204" pitchFamily="34" charset="0"/>
                <a:ea typeface="Verdana" panose="020B0604030504040204" pitchFamily="34" charset="0"/>
                <a:cs typeface="Verdana" panose="020B0604030504040204" pitchFamily="34" charset="0"/>
              </a:rPr>
              <a:t>Facial Recognition</a:t>
            </a:r>
          </a:p>
          <a:p>
            <a:pPr lvl="4">
              <a:buFont typeface="Wingdings" panose="05000000000000000000" pitchFamily="2" charset="2"/>
              <a:buChar char="§"/>
            </a:pPr>
            <a:r>
              <a:rPr lang="en-US" sz="2000" b="0" dirty="0">
                <a:latin typeface="Verdana" panose="020B0604030504040204" pitchFamily="34" charset="0"/>
                <a:ea typeface="Verdana" panose="020B0604030504040204" pitchFamily="34" charset="0"/>
                <a:cs typeface="Verdana" panose="020B0604030504040204" pitchFamily="34" charset="0"/>
              </a:rPr>
              <a:t>Hand Geometry, </a:t>
            </a:r>
          </a:p>
          <a:p>
            <a:pPr lvl="4">
              <a:buFont typeface="Wingdings" panose="05000000000000000000" pitchFamily="2" charset="2"/>
              <a:buChar char="§"/>
            </a:pPr>
            <a:r>
              <a:rPr lang="en-US" sz="2000" b="0" dirty="0">
                <a:latin typeface="Verdana" panose="020B0604030504040204" pitchFamily="34" charset="0"/>
                <a:ea typeface="Verdana" panose="020B0604030504040204" pitchFamily="34" charset="0"/>
                <a:cs typeface="Verdana" panose="020B0604030504040204" pitchFamily="34" charset="0"/>
              </a:rPr>
              <a:t>Iris Scanning,</a:t>
            </a:r>
          </a:p>
          <a:p>
            <a:pPr lvl="4">
              <a:buFont typeface="Wingdings" panose="05000000000000000000" pitchFamily="2" charset="2"/>
              <a:buChar char="§"/>
            </a:pPr>
            <a:r>
              <a:rPr lang="en-US" sz="2000" b="0" dirty="0">
                <a:latin typeface="Verdana" panose="020B0604030504040204" pitchFamily="34" charset="0"/>
                <a:ea typeface="Verdana" panose="020B0604030504040204" pitchFamily="34" charset="0"/>
                <a:cs typeface="Verdana" panose="020B0604030504040204" pitchFamily="34" charset="0"/>
              </a:rPr>
              <a:t>Retinal Scanning, </a:t>
            </a:r>
          </a:p>
          <a:p>
            <a:pPr lvl="4">
              <a:buFont typeface="Wingdings" panose="05000000000000000000" pitchFamily="2" charset="2"/>
              <a:buChar char="§"/>
            </a:pPr>
            <a:r>
              <a:rPr lang="en-US" sz="2000" b="0" dirty="0">
                <a:latin typeface="Verdana" panose="020B0604030504040204" pitchFamily="34" charset="0"/>
                <a:ea typeface="Verdana" panose="020B0604030504040204" pitchFamily="34" charset="0"/>
                <a:cs typeface="Verdana" panose="020B0604030504040204" pitchFamily="34" charset="0"/>
              </a:rPr>
              <a:t>Voice Recognition and </a:t>
            </a:r>
          </a:p>
          <a:p>
            <a:pPr lvl="4">
              <a:buFont typeface="Wingdings" panose="05000000000000000000" pitchFamily="2" charset="2"/>
              <a:buChar char="§"/>
            </a:pPr>
            <a:r>
              <a:rPr lang="en-US" sz="2000" b="0" dirty="0">
                <a:latin typeface="Verdana" panose="020B0604030504040204" pitchFamily="34" charset="0"/>
                <a:ea typeface="Verdana" panose="020B0604030504040204" pitchFamily="34" charset="0"/>
                <a:cs typeface="Verdana" panose="020B0604030504040204" pitchFamily="34" charset="0"/>
              </a:rPr>
              <a:t>Signature Verification</a:t>
            </a:r>
          </a:p>
        </p:txBody>
      </p:sp>
      <p:sp>
        <p:nvSpPr>
          <p:cNvPr id="6" name="Slide Number Placeholder 1"/>
          <p:cNvSpPr>
            <a:spLocks noGrp="1"/>
          </p:cNvSpPr>
          <p:nvPr>
            <p:ph type="sldNum" sz="quarter" idx="10"/>
          </p:nvPr>
        </p:nvSpPr>
        <p:spPr>
          <a:xfrm>
            <a:off x="-76200" y="6400800"/>
            <a:ext cx="1905000" cy="457200"/>
          </a:xfrm>
        </p:spPr>
        <p:txBody>
          <a:bodyPr/>
          <a:lstStyle/>
          <a:p>
            <a:r>
              <a:rPr lang="en-US" dirty="0" smtClean="0"/>
              <a:t>Slide-46</a:t>
            </a:r>
            <a:endParaRPr lang="en-US" dirty="0"/>
          </a:p>
        </p:txBody>
      </p:sp>
    </p:spTree>
    <p:extLst>
      <p:ext uri="{BB962C8B-B14F-4D97-AF65-F5344CB8AC3E}">
        <p14:creationId xmlns:p14="http://schemas.microsoft.com/office/powerpoint/2010/main" val="13276949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sz="1800">
              <a:latin typeface="Times New Roman" panose="02020603050405020304" pitchFamily="18" charset="0"/>
            </a:endParaRPr>
          </a:p>
        </p:txBody>
      </p:sp>
      <p:sp>
        <p:nvSpPr>
          <p:cNvPr id="26628" name="Rectangle 11"/>
          <p:cNvSpPr>
            <a:spLocks noChangeArrowheads="1"/>
          </p:cNvSpPr>
          <p:nvPr/>
        </p:nvSpPr>
        <p:spPr bwMode="auto">
          <a:xfrm>
            <a:off x="0" y="0"/>
            <a:ext cx="9144000" cy="5847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dirty="0">
                <a:ea typeface="Verdana" panose="020B0604030504040204" pitchFamily="34" charset="0"/>
                <a:cs typeface="Arial" panose="020B0604020202020204" pitchFamily="34" charset="0"/>
              </a:rPr>
              <a:t>Types of Biometric Technologies</a:t>
            </a:r>
          </a:p>
        </p:txBody>
      </p:sp>
      <p:sp>
        <p:nvSpPr>
          <p:cNvPr id="6" name="Rectangle 5"/>
          <p:cNvSpPr>
            <a:spLocks noChangeArrowheads="1"/>
          </p:cNvSpPr>
          <p:nvPr/>
        </p:nvSpPr>
        <p:spPr bwMode="auto">
          <a:xfrm>
            <a:off x="228600" y="629245"/>
            <a:ext cx="8686800" cy="5847755"/>
          </a:xfrm>
          <a:prstGeom prst="rect">
            <a:avLst/>
          </a:prstGeom>
          <a:noFill/>
          <a:ln w="9525">
            <a:noFill/>
            <a:miter lim="800000"/>
            <a:headEnd/>
            <a:tailEnd/>
          </a:ln>
          <a:effectLst/>
        </p:spPr>
        <p:txBody>
          <a:bodyPr anchor="ctr">
            <a:spAutoFit/>
          </a:bodyPr>
          <a:lstStyle/>
          <a:p>
            <a:pPr marL="457200" indent="-457200" algn="just">
              <a:spcBef>
                <a:spcPts val="600"/>
              </a:spcBef>
              <a:spcAft>
                <a:spcPts val="600"/>
              </a:spcAft>
              <a:buFont typeface="Wingdings" pitchFamily="2" charset="2"/>
              <a:buChar char="Ø"/>
              <a:defRPr/>
            </a:pPr>
            <a:r>
              <a:rPr lang="en-US" sz="2000" b="0" dirty="0">
                <a:latin typeface="Verdana" pitchFamily="34" charset="0"/>
                <a:ea typeface="Verdana" pitchFamily="34" charset="0"/>
                <a:cs typeface="Verdana" pitchFamily="34" charset="0"/>
              </a:rPr>
              <a:t>There are two major classifications of biometric technologies depending on the number of distinctive characteristics each technology offer:</a:t>
            </a:r>
          </a:p>
          <a:p>
            <a:pPr marL="914400" lvl="1" indent="-457200" algn="just">
              <a:spcBef>
                <a:spcPts val="600"/>
              </a:spcBef>
              <a:spcAft>
                <a:spcPts val="600"/>
              </a:spcAft>
              <a:buFont typeface="Wingdings" pitchFamily="2" charset="2"/>
              <a:buChar char="q"/>
              <a:defRPr/>
            </a:pPr>
            <a:r>
              <a:rPr lang="en-US" sz="2000" b="0" dirty="0">
                <a:latin typeface="Verdana" pitchFamily="34" charset="0"/>
                <a:ea typeface="Verdana" pitchFamily="34" charset="0"/>
                <a:cs typeface="Verdana" pitchFamily="34" charset="0"/>
              </a:rPr>
              <a:t>Those that do identification and verification, like</a:t>
            </a:r>
          </a:p>
          <a:p>
            <a:pPr marL="2005013" lvl="4" indent="-176213">
              <a:buFont typeface="Wingdings" pitchFamily="2" charset="2"/>
              <a:buChar char="§"/>
              <a:defRPr/>
            </a:pPr>
            <a:r>
              <a:rPr lang="en-US" sz="1800" b="0" dirty="0">
                <a:latin typeface="Verdana" pitchFamily="34" charset="0"/>
                <a:ea typeface="Verdana" pitchFamily="34" charset="0"/>
                <a:cs typeface="Verdana" pitchFamily="34" charset="0"/>
              </a:rPr>
              <a:t>Finger scan</a:t>
            </a:r>
          </a:p>
          <a:p>
            <a:pPr marL="2005013" lvl="4" indent="-176213">
              <a:buFont typeface="Wingdings" pitchFamily="2" charset="2"/>
              <a:buChar char="§"/>
              <a:defRPr/>
            </a:pPr>
            <a:r>
              <a:rPr lang="en-US" sz="1800" b="0" dirty="0">
                <a:latin typeface="Verdana" pitchFamily="34" charset="0"/>
                <a:ea typeface="Verdana" pitchFamily="34" charset="0"/>
                <a:cs typeface="Verdana" pitchFamily="34" charset="0"/>
              </a:rPr>
              <a:t>Iris scan</a:t>
            </a:r>
          </a:p>
          <a:p>
            <a:pPr marL="2005013" lvl="4" indent="-176213">
              <a:buFont typeface="Wingdings" pitchFamily="2" charset="2"/>
              <a:buChar char="§"/>
              <a:defRPr/>
            </a:pPr>
            <a:r>
              <a:rPr lang="en-US" sz="1800" b="0" dirty="0">
                <a:latin typeface="Verdana" pitchFamily="34" charset="0"/>
                <a:ea typeface="Verdana" pitchFamily="34" charset="0"/>
                <a:cs typeface="Verdana" pitchFamily="34" charset="0"/>
              </a:rPr>
              <a:t>Retina scan</a:t>
            </a:r>
          </a:p>
          <a:p>
            <a:pPr marL="2005013" lvl="4" indent="-176213">
              <a:buFont typeface="Wingdings" pitchFamily="2" charset="2"/>
              <a:buChar char="§"/>
              <a:defRPr/>
            </a:pPr>
            <a:r>
              <a:rPr lang="en-US" sz="1800" b="0" dirty="0">
                <a:latin typeface="Verdana" pitchFamily="34" charset="0"/>
                <a:ea typeface="Verdana" pitchFamily="34" charset="0"/>
                <a:cs typeface="Verdana" pitchFamily="34" charset="0"/>
              </a:rPr>
              <a:t>Facial scan (optical and infrared)</a:t>
            </a:r>
          </a:p>
          <a:p>
            <a:pPr>
              <a:defRPr/>
            </a:pPr>
            <a:endParaRPr lang="en-US" sz="2000" b="0" dirty="0">
              <a:latin typeface="Verdana" pitchFamily="34" charset="0"/>
              <a:ea typeface="Verdana" pitchFamily="34" charset="0"/>
              <a:cs typeface="Verdana" pitchFamily="34" charset="0"/>
            </a:endParaRPr>
          </a:p>
          <a:p>
            <a:pPr marL="914400" lvl="1" indent="-457200" algn="just">
              <a:spcBef>
                <a:spcPts val="600"/>
              </a:spcBef>
              <a:spcAft>
                <a:spcPts val="600"/>
              </a:spcAft>
              <a:buFont typeface="Wingdings" pitchFamily="2" charset="2"/>
              <a:buChar char="q"/>
              <a:defRPr/>
            </a:pPr>
            <a:r>
              <a:rPr lang="en-US" sz="2000" b="0" dirty="0">
                <a:latin typeface="Verdana" pitchFamily="34" charset="0"/>
                <a:ea typeface="Verdana" pitchFamily="34" charset="0"/>
                <a:cs typeface="Verdana" pitchFamily="34" charset="0"/>
              </a:rPr>
              <a:t>Those that do verification only, like</a:t>
            </a:r>
          </a:p>
          <a:p>
            <a:pPr marL="2005013" lvl="4" indent="-176213">
              <a:buFont typeface="Wingdings" pitchFamily="2" charset="2"/>
              <a:buChar char="§"/>
              <a:defRPr/>
            </a:pPr>
            <a:r>
              <a:rPr lang="en-US" sz="1800" b="0" dirty="0">
                <a:latin typeface="Verdana" pitchFamily="34" charset="0"/>
                <a:ea typeface="Verdana" pitchFamily="34" charset="0"/>
                <a:cs typeface="Verdana" pitchFamily="34" charset="0"/>
              </a:rPr>
              <a:t>Hand Geometry</a:t>
            </a:r>
          </a:p>
          <a:p>
            <a:pPr marL="2005013" lvl="4" indent="-176213">
              <a:buFont typeface="Wingdings" pitchFamily="2" charset="2"/>
              <a:buChar char="§"/>
              <a:defRPr/>
            </a:pPr>
            <a:r>
              <a:rPr lang="en-US" sz="1800" b="0" dirty="0">
                <a:latin typeface="Verdana" pitchFamily="34" charset="0"/>
                <a:ea typeface="Verdana" pitchFamily="34" charset="0"/>
                <a:cs typeface="Verdana" pitchFamily="34" charset="0"/>
              </a:rPr>
              <a:t>Voice Print</a:t>
            </a:r>
          </a:p>
          <a:p>
            <a:pPr marL="2005013" lvl="4" indent="-176213">
              <a:buFont typeface="Wingdings" pitchFamily="2" charset="2"/>
              <a:buChar char="§"/>
              <a:defRPr/>
            </a:pPr>
            <a:r>
              <a:rPr lang="en-US" sz="1800" b="0" dirty="0">
                <a:latin typeface="Verdana" pitchFamily="34" charset="0"/>
                <a:ea typeface="Verdana" pitchFamily="34" charset="0"/>
                <a:cs typeface="Verdana" pitchFamily="34" charset="0"/>
              </a:rPr>
              <a:t>Keystroke Behavior</a:t>
            </a:r>
          </a:p>
          <a:p>
            <a:pPr marL="2005013" lvl="4" indent="-176213">
              <a:buFont typeface="Wingdings" pitchFamily="2" charset="2"/>
              <a:buChar char="§"/>
              <a:defRPr/>
            </a:pPr>
            <a:r>
              <a:rPr lang="en-US" sz="1800" b="0" dirty="0">
                <a:latin typeface="Verdana" pitchFamily="34" charset="0"/>
                <a:ea typeface="Verdana" pitchFamily="34" charset="0"/>
                <a:cs typeface="Verdana" pitchFamily="34" charset="0"/>
              </a:rPr>
              <a:t>Signature</a:t>
            </a:r>
          </a:p>
          <a:p>
            <a:pPr>
              <a:defRPr/>
            </a:pPr>
            <a:endParaRPr lang="en-US" sz="2000" b="0" dirty="0">
              <a:latin typeface="Verdana" pitchFamily="34" charset="0"/>
              <a:ea typeface="Verdana" pitchFamily="34" charset="0"/>
              <a:cs typeface="Verdana" pitchFamily="34" charset="0"/>
            </a:endParaRPr>
          </a:p>
          <a:p>
            <a:pPr marL="457200" indent="-457200" algn="just">
              <a:spcBef>
                <a:spcPts val="600"/>
              </a:spcBef>
              <a:spcAft>
                <a:spcPts val="600"/>
              </a:spcAft>
              <a:buFont typeface="Wingdings" pitchFamily="2" charset="2"/>
              <a:buChar char="Ø"/>
              <a:defRPr/>
            </a:pPr>
            <a:r>
              <a:rPr lang="en-US" sz="2000" b="0" dirty="0">
                <a:latin typeface="Verdana" pitchFamily="34" charset="0"/>
                <a:ea typeface="Verdana" pitchFamily="34" charset="0"/>
                <a:cs typeface="Verdana" pitchFamily="34" charset="0"/>
              </a:rPr>
              <a:t>Biometric technologies that do identification and verification will have more distinctive characteristics to work with, than the ones that only do verification.</a:t>
            </a:r>
          </a:p>
        </p:txBody>
      </p:sp>
      <p:sp>
        <p:nvSpPr>
          <p:cNvPr id="7" name="Slide Number Placeholder 1"/>
          <p:cNvSpPr>
            <a:spLocks noGrp="1"/>
          </p:cNvSpPr>
          <p:nvPr>
            <p:ph type="sldNum" sz="quarter" idx="10"/>
          </p:nvPr>
        </p:nvSpPr>
        <p:spPr>
          <a:xfrm>
            <a:off x="-76200" y="6400800"/>
            <a:ext cx="1905000" cy="457200"/>
          </a:xfrm>
        </p:spPr>
        <p:txBody>
          <a:bodyPr/>
          <a:lstStyle/>
          <a:p>
            <a:r>
              <a:rPr lang="en-US" dirty="0" smtClean="0"/>
              <a:t>Slide-47</a:t>
            </a:r>
            <a:endParaRPr lang="en-US" dirty="0"/>
          </a:p>
        </p:txBody>
      </p:sp>
    </p:spTree>
    <p:extLst>
      <p:ext uri="{BB962C8B-B14F-4D97-AF65-F5344CB8AC3E}">
        <p14:creationId xmlns:p14="http://schemas.microsoft.com/office/powerpoint/2010/main" val="2260777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sz="1800">
              <a:latin typeface="Times New Roman" panose="02020603050405020304" pitchFamily="18" charset="0"/>
            </a:endParaRPr>
          </a:p>
        </p:txBody>
      </p:sp>
      <p:sp>
        <p:nvSpPr>
          <p:cNvPr id="565253" name="Rectangle 5"/>
          <p:cNvSpPr>
            <a:spLocks noChangeArrowheads="1"/>
          </p:cNvSpPr>
          <p:nvPr/>
        </p:nvSpPr>
        <p:spPr bwMode="auto">
          <a:xfrm>
            <a:off x="152400" y="984250"/>
            <a:ext cx="8610600" cy="5062538"/>
          </a:xfrm>
          <a:prstGeom prst="rect">
            <a:avLst/>
          </a:prstGeom>
          <a:noFill/>
          <a:ln w="9525">
            <a:noFill/>
            <a:miter lim="800000"/>
            <a:headEnd/>
            <a:tailEnd/>
          </a:ln>
          <a:effectLst/>
        </p:spPr>
        <p:txBody>
          <a:bodyPr anchor="ctr">
            <a:spAutoFit/>
          </a:bodyPr>
          <a:lstStyle/>
          <a:p>
            <a:pPr marL="457200" indent="-457200" algn="just">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Both the sender and receiver need to confirm the identity of other party involved in the communication - to confirm that the other party is indeed who or what they claim to be. </a:t>
            </a:r>
          </a:p>
          <a:p>
            <a:pPr marL="457200" indent="-457200" algn="just">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Face-to-face human communication solves this problem easily by visual recognition. But when communicating entities exchange messages over a medium where they can not "see" the other party, authentication is not so simple. </a:t>
            </a:r>
          </a:p>
          <a:p>
            <a:pPr marL="457200" indent="-457200" algn="just">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Why, for instance, should you believe that a received email containing a text string saying that the email came from a friend of yours indeed came from that friend? If someone calls on the phone claiming to be your bank and asking for your account number, secret PIN, and account balances for verification purposes, would you give that information out over the phone? Hopefully not. </a:t>
            </a:r>
          </a:p>
          <a:p>
            <a:pPr marL="457200" indent="-457200" algn="just">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Therefore, authentication is the process of determining whether the communicating entity is the one that it claims to be.</a:t>
            </a:r>
          </a:p>
          <a:p>
            <a:pPr algn="just" eaLnBrk="1" hangingPunct="1">
              <a:defRPr/>
            </a:pPr>
            <a:endParaRPr lang="en-US" sz="1800" b="0" dirty="0">
              <a:latin typeface="Verdana" pitchFamily="34" charset="0"/>
              <a:ea typeface="Verdana" pitchFamily="34" charset="0"/>
              <a:cs typeface="Verdana" pitchFamily="34" charset="0"/>
            </a:endParaRPr>
          </a:p>
        </p:txBody>
      </p:sp>
      <p:sp>
        <p:nvSpPr>
          <p:cNvPr id="10245"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latin typeface="Verdana" panose="020B0604030504040204" pitchFamily="34" charset="0"/>
                <a:ea typeface="Verdana" panose="020B0604030504040204" pitchFamily="34" charset="0"/>
                <a:cs typeface="Verdana" panose="020B0604030504040204" pitchFamily="34" charset="0"/>
              </a:rPr>
              <a:t>Authentication</a:t>
            </a:r>
          </a:p>
        </p:txBody>
      </p:sp>
      <p:sp>
        <p:nvSpPr>
          <p:cNvPr id="2" name="Slide Number Placeholder 1"/>
          <p:cNvSpPr>
            <a:spLocks noGrp="1"/>
          </p:cNvSpPr>
          <p:nvPr>
            <p:ph type="sldNum" sz="quarter" idx="10"/>
          </p:nvPr>
        </p:nvSpPr>
        <p:spPr/>
        <p:txBody>
          <a:bodyPr/>
          <a:lstStyle/>
          <a:p>
            <a:r>
              <a:rPr lang="en-US" smtClean="0"/>
              <a:t>Slide-</a:t>
            </a:r>
            <a:fld id="{8C0097E4-F27F-4DE0-9358-C5CA108D6023}" type="slidenum">
              <a:rPr lang="en-US" smtClean="0"/>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sz="1800">
              <a:latin typeface="Times New Roman" panose="02020603050405020304" pitchFamily="18" charset="0"/>
            </a:endParaRPr>
          </a:p>
        </p:txBody>
      </p:sp>
      <p:sp>
        <p:nvSpPr>
          <p:cNvPr id="28676" name="Rectangle 11"/>
          <p:cNvSpPr>
            <a:spLocks noChangeArrowheads="1"/>
          </p:cNvSpPr>
          <p:nvPr/>
        </p:nvSpPr>
        <p:spPr bwMode="auto">
          <a:xfrm>
            <a:off x="0" y="0"/>
            <a:ext cx="9144000" cy="52322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dirty="0">
                <a:ea typeface="Verdana" panose="020B0604030504040204" pitchFamily="34" charset="0"/>
                <a:cs typeface="Arial" panose="020B0604020202020204" pitchFamily="34" charset="0"/>
              </a:rPr>
              <a:t>Biometric Technology: Finger Scan/ Finger Print</a:t>
            </a:r>
          </a:p>
        </p:txBody>
      </p:sp>
      <p:sp>
        <p:nvSpPr>
          <p:cNvPr id="28677" name="Rectangle 5"/>
          <p:cNvSpPr>
            <a:spLocks noChangeArrowheads="1"/>
          </p:cNvSpPr>
          <p:nvPr/>
        </p:nvSpPr>
        <p:spPr bwMode="auto">
          <a:xfrm>
            <a:off x="228600" y="533400"/>
            <a:ext cx="85344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buFont typeface="Wingdings" panose="05000000000000000000" pitchFamily="2" charset="2"/>
              <a:buChar char="Ø"/>
            </a:pPr>
            <a:r>
              <a:rPr lang="en-US" sz="1700" b="0">
                <a:latin typeface="Verdana" panose="020B0604030504040204" pitchFamily="34" charset="0"/>
                <a:ea typeface="Verdana" panose="020B0604030504040204" pitchFamily="34" charset="0"/>
                <a:cs typeface="Verdana" panose="020B0604030504040204" pitchFamily="34" charset="0"/>
              </a:rPr>
              <a:t>A fingerprint is an impression (ছাপ) of the friction ridges of all or any part of the finger.</a:t>
            </a:r>
          </a:p>
        </p:txBody>
      </p:sp>
      <p:pic>
        <p:nvPicPr>
          <p:cNvPr id="28678" name="Picture 2" descr="ꂭ숔"/>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4181475"/>
            <a:ext cx="139065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Rectangle 6"/>
          <p:cNvSpPr>
            <a:spLocks noChangeArrowheads="1"/>
          </p:cNvSpPr>
          <p:nvPr/>
        </p:nvSpPr>
        <p:spPr bwMode="auto">
          <a:xfrm>
            <a:off x="5562600" y="6199188"/>
            <a:ext cx="38100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1700">
                <a:latin typeface="Verdana" panose="020B0604030504040204" pitchFamily="34" charset="0"/>
                <a:ea typeface="Verdana" panose="020B0604030504040204" pitchFamily="34" charset="0"/>
                <a:cs typeface="Verdana" panose="020B0604030504040204" pitchFamily="34" charset="0"/>
              </a:rPr>
              <a:t>Figure: Fingerprint Bitmap</a:t>
            </a:r>
            <a:endParaRPr lang="en-US" sz="1700"/>
          </a:p>
        </p:txBody>
      </p:sp>
      <p:pic>
        <p:nvPicPr>
          <p:cNvPr id="2868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295400"/>
            <a:ext cx="40386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1" name="Rectangle 8"/>
          <p:cNvSpPr>
            <a:spLocks noChangeArrowheads="1"/>
          </p:cNvSpPr>
          <p:nvPr/>
        </p:nvSpPr>
        <p:spPr bwMode="auto">
          <a:xfrm>
            <a:off x="228600" y="1143000"/>
            <a:ext cx="4724400"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buFont typeface="Wingdings" panose="05000000000000000000" pitchFamily="2" charset="2"/>
              <a:buChar char="Ø"/>
            </a:pPr>
            <a:r>
              <a:rPr lang="en-US" sz="1700" b="0">
                <a:latin typeface="Verdana" panose="020B0604030504040204" pitchFamily="34" charset="0"/>
                <a:ea typeface="Verdana" panose="020B0604030504040204" pitchFamily="34" charset="0"/>
                <a:cs typeface="Verdana" panose="020B0604030504040204" pitchFamily="34" charset="0"/>
              </a:rPr>
              <a:t>This is a technology that uses the unique fingerprint patterns present on the human finger to identify or verify the identity of the individual.</a:t>
            </a:r>
          </a:p>
        </p:txBody>
      </p:sp>
      <p:sp>
        <p:nvSpPr>
          <p:cNvPr id="28682" name="Rectangle 9"/>
          <p:cNvSpPr>
            <a:spLocks noChangeArrowheads="1"/>
          </p:cNvSpPr>
          <p:nvPr/>
        </p:nvSpPr>
        <p:spPr bwMode="auto">
          <a:xfrm>
            <a:off x="152400" y="2462213"/>
            <a:ext cx="4876800"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914400" indent="-176213">
              <a:defRPr sz="3200" b="1">
                <a:solidFill>
                  <a:schemeClr val="tx1"/>
                </a:solidFill>
                <a:latin typeface="Arial" panose="020B0604020202020204" pitchFamily="34" charset="0"/>
              </a:defRPr>
            </a:lvl5pPr>
            <a:lvl6pPr marL="1371600" indent="-176213" eaLnBrk="0" fontAlgn="base" hangingPunct="0">
              <a:spcBef>
                <a:spcPct val="0"/>
              </a:spcBef>
              <a:spcAft>
                <a:spcPct val="0"/>
              </a:spcAft>
              <a:defRPr sz="3200" b="1">
                <a:solidFill>
                  <a:schemeClr val="tx1"/>
                </a:solidFill>
                <a:latin typeface="Arial" panose="020B0604020202020204" pitchFamily="34" charset="0"/>
              </a:defRPr>
            </a:lvl6pPr>
            <a:lvl7pPr marL="1828800" indent="-176213" eaLnBrk="0" fontAlgn="base" hangingPunct="0">
              <a:spcBef>
                <a:spcPct val="0"/>
              </a:spcBef>
              <a:spcAft>
                <a:spcPct val="0"/>
              </a:spcAft>
              <a:defRPr sz="3200" b="1">
                <a:solidFill>
                  <a:schemeClr val="tx1"/>
                </a:solidFill>
                <a:latin typeface="Arial" panose="020B0604020202020204" pitchFamily="34" charset="0"/>
              </a:defRPr>
            </a:lvl7pPr>
            <a:lvl8pPr marL="2286000" indent="-176213" eaLnBrk="0" fontAlgn="base" hangingPunct="0">
              <a:spcBef>
                <a:spcPct val="0"/>
              </a:spcBef>
              <a:spcAft>
                <a:spcPct val="0"/>
              </a:spcAft>
              <a:defRPr sz="3200" b="1">
                <a:solidFill>
                  <a:schemeClr val="tx1"/>
                </a:solidFill>
                <a:latin typeface="Arial" panose="020B0604020202020204" pitchFamily="34" charset="0"/>
              </a:defRPr>
            </a:lvl8pPr>
            <a:lvl9pPr marL="2743200" indent="-176213"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buFont typeface="Wingdings" panose="05000000000000000000" pitchFamily="2" charset="2"/>
              <a:buChar char="Ø"/>
            </a:pPr>
            <a:r>
              <a:rPr lang="en-US" sz="1700" b="0">
                <a:latin typeface="Verdana" panose="020B0604030504040204" pitchFamily="34" charset="0"/>
                <a:ea typeface="Verdana" panose="020B0604030504040204" pitchFamily="34" charset="0"/>
                <a:cs typeface="Verdana" panose="020B0604030504040204" pitchFamily="34" charset="0"/>
              </a:rPr>
              <a:t>Several acquisition techniques can be used:</a:t>
            </a:r>
          </a:p>
          <a:p>
            <a:pPr lvl="4">
              <a:buFont typeface="Wingdings" panose="05000000000000000000" pitchFamily="2" charset="2"/>
              <a:buChar char="§"/>
            </a:pPr>
            <a:r>
              <a:rPr lang="en-US" sz="1400" b="0">
                <a:latin typeface="Verdana" panose="020B0604030504040204" pitchFamily="34" charset="0"/>
                <a:ea typeface="Verdana" panose="020B0604030504040204" pitchFamily="34" charset="0"/>
                <a:cs typeface="Verdana" panose="020B0604030504040204" pitchFamily="34" charset="0"/>
              </a:rPr>
              <a:t>optical scanning</a:t>
            </a:r>
          </a:p>
          <a:p>
            <a:pPr lvl="4">
              <a:buFont typeface="Wingdings" panose="05000000000000000000" pitchFamily="2" charset="2"/>
              <a:buChar char="§"/>
            </a:pPr>
            <a:r>
              <a:rPr lang="en-US" sz="1400" b="0">
                <a:latin typeface="Verdana" panose="020B0604030504040204" pitchFamily="34" charset="0"/>
                <a:ea typeface="Verdana" panose="020B0604030504040204" pitchFamily="34" charset="0"/>
                <a:cs typeface="Verdana" panose="020B0604030504040204" pitchFamily="34" charset="0"/>
              </a:rPr>
              <a:t>capacitive scanning (silicon chip) </a:t>
            </a:r>
          </a:p>
          <a:p>
            <a:pPr lvl="4">
              <a:buFont typeface="Wingdings" panose="05000000000000000000" pitchFamily="2" charset="2"/>
              <a:buChar char="§"/>
            </a:pPr>
            <a:r>
              <a:rPr lang="en-US" sz="1400" b="0">
                <a:latin typeface="Verdana" panose="020B0604030504040204" pitchFamily="34" charset="0"/>
                <a:ea typeface="Verdana" panose="020B0604030504040204" pitchFamily="34" charset="0"/>
                <a:cs typeface="Verdana" panose="020B0604030504040204" pitchFamily="34" charset="0"/>
              </a:rPr>
              <a:t>ultrasound scanning</a:t>
            </a:r>
          </a:p>
          <a:p>
            <a:pPr algn="just">
              <a:spcBef>
                <a:spcPts val="600"/>
              </a:spcBef>
              <a:spcAft>
                <a:spcPts val="600"/>
              </a:spcAft>
              <a:buFont typeface="Wingdings" panose="05000000000000000000" pitchFamily="2" charset="2"/>
              <a:buChar char="Ø"/>
            </a:pPr>
            <a:r>
              <a:rPr lang="en-US" sz="1700" b="0">
                <a:latin typeface="Verdana" panose="020B0604030504040204" pitchFamily="34" charset="0"/>
                <a:ea typeface="Verdana" panose="020B0604030504040204" pitchFamily="34" charset="0"/>
                <a:cs typeface="Verdana" panose="020B0604030504040204" pitchFamily="34" charset="0"/>
              </a:rPr>
              <a:t>These characteristics or minutiae (as they are called), are</a:t>
            </a:r>
          </a:p>
          <a:p>
            <a:pPr lvl="4">
              <a:buFont typeface="Wingdings" panose="05000000000000000000" pitchFamily="2" charset="2"/>
              <a:buChar char="§"/>
            </a:pPr>
            <a:r>
              <a:rPr lang="en-US" sz="1400" b="0">
                <a:latin typeface="Verdana" panose="020B0604030504040204" pitchFamily="34" charset="0"/>
                <a:ea typeface="Verdana" panose="020B0604030504040204" pitchFamily="34" charset="0"/>
                <a:cs typeface="Verdana" panose="020B0604030504040204" pitchFamily="34" charset="0"/>
              </a:rPr>
              <a:t>Crossover </a:t>
            </a:r>
          </a:p>
          <a:p>
            <a:pPr lvl="4">
              <a:buFont typeface="Wingdings" panose="05000000000000000000" pitchFamily="2" charset="2"/>
              <a:buChar char="§"/>
            </a:pPr>
            <a:r>
              <a:rPr lang="en-US" sz="1400" b="0">
                <a:latin typeface="Verdana" panose="020B0604030504040204" pitchFamily="34" charset="0"/>
                <a:ea typeface="Verdana" panose="020B0604030504040204" pitchFamily="34" charset="0"/>
                <a:cs typeface="Verdana" panose="020B0604030504040204" pitchFamily="34" charset="0"/>
              </a:rPr>
              <a:t>Core</a:t>
            </a:r>
          </a:p>
          <a:p>
            <a:pPr lvl="4">
              <a:buFont typeface="Wingdings" panose="05000000000000000000" pitchFamily="2" charset="2"/>
              <a:buChar char="§"/>
            </a:pPr>
            <a:r>
              <a:rPr lang="en-US" sz="1400" b="0">
                <a:latin typeface="Verdana" panose="020B0604030504040204" pitchFamily="34" charset="0"/>
                <a:ea typeface="Verdana" panose="020B0604030504040204" pitchFamily="34" charset="0"/>
                <a:cs typeface="Verdana" panose="020B0604030504040204" pitchFamily="34" charset="0"/>
              </a:rPr>
              <a:t>Bifurcations</a:t>
            </a:r>
          </a:p>
          <a:p>
            <a:pPr lvl="4">
              <a:buFont typeface="Wingdings" panose="05000000000000000000" pitchFamily="2" charset="2"/>
              <a:buChar char="§"/>
            </a:pPr>
            <a:r>
              <a:rPr lang="en-US" sz="1400" b="0">
                <a:latin typeface="Verdana" panose="020B0604030504040204" pitchFamily="34" charset="0"/>
                <a:ea typeface="Verdana" panose="020B0604030504040204" pitchFamily="34" charset="0"/>
                <a:cs typeface="Verdana" panose="020B0604030504040204" pitchFamily="34" charset="0"/>
              </a:rPr>
              <a:t>Ridge ending</a:t>
            </a:r>
          </a:p>
          <a:p>
            <a:pPr lvl="4">
              <a:buFont typeface="Wingdings" panose="05000000000000000000" pitchFamily="2" charset="2"/>
              <a:buChar char="§"/>
            </a:pPr>
            <a:r>
              <a:rPr lang="en-US" sz="1400" b="0">
                <a:latin typeface="Verdana" panose="020B0604030504040204" pitchFamily="34" charset="0"/>
                <a:ea typeface="Verdana" panose="020B0604030504040204" pitchFamily="34" charset="0"/>
                <a:cs typeface="Verdana" panose="020B0604030504040204" pitchFamily="34" charset="0"/>
              </a:rPr>
              <a:t>Island</a:t>
            </a:r>
          </a:p>
          <a:p>
            <a:pPr lvl="4">
              <a:buFont typeface="Wingdings" panose="05000000000000000000" pitchFamily="2" charset="2"/>
              <a:buChar char="§"/>
            </a:pPr>
            <a:r>
              <a:rPr lang="en-US" sz="1400" b="0">
                <a:latin typeface="Verdana" panose="020B0604030504040204" pitchFamily="34" charset="0"/>
                <a:ea typeface="Verdana" panose="020B0604030504040204" pitchFamily="34" charset="0"/>
                <a:cs typeface="Verdana" panose="020B0604030504040204" pitchFamily="34" charset="0"/>
              </a:rPr>
              <a:t>Delta</a:t>
            </a:r>
          </a:p>
          <a:p>
            <a:pPr lvl="4">
              <a:buFont typeface="Wingdings" panose="05000000000000000000" pitchFamily="2" charset="2"/>
              <a:buChar char="§"/>
            </a:pPr>
            <a:r>
              <a:rPr lang="en-US" sz="1400" b="0">
                <a:latin typeface="Verdana" panose="020B0604030504040204" pitchFamily="34" charset="0"/>
                <a:ea typeface="Verdana" panose="020B0604030504040204" pitchFamily="34" charset="0"/>
                <a:cs typeface="Verdana" panose="020B0604030504040204" pitchFamily="34" charset="0"/>
              </a:rPr>
              <a:t>Pore</a:t>
            </a:r>
          </a:p>
        </p:txBody>
      </p:sp>
      <p:sp>
        <p:nvSpPr>
          <p:cNvPr id="28683" name="Rectangle 10"/>
          <p:cNvSpPr>
            <a:spLocks noChangeArrowheads="1"/>
          </p:cNvSpPr>
          <p:nvPr/>
        </p:nvSpPr>
        <p:spPr bwMode="auto">
          <a:xfrm>
            <a:off x="228600" y="6019800"/>
            <a:ext cx="54102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buFont typeface="Wingdings" panose="05000000000000000000" pitchFamily="2" charset="2"/>
              <a:buChar char="Ø"/>
            </a:pPr>
            <a:r>
              <a:rPr lang="en-US" sz="1700" b="0">
                <a:latin typeface="Verdana" panose="020B0604030504040204" pitchFamily="34" charset="0"/>
                <a:ea typeface="Verdana" panose="020B0604030504040204" pitchFamily="34" charset="0"/>
                <a:cs typeface="Verdana" panose="020B0604030504040204" pitchFamily="34" charset="0"/>
              </a:rPr>
              <a:t>The finger print obtained from an Optical Fingerprint Reader is shown in figure here.</a:t>
            </a:r>
          </a:p>
        </p:txBody>
      </p:sp>
      <p:sp>
        <p:nvSpPr>
          <p:cNvPr id="12" name="Slide Number Placeholder 1"/>
          <p:cNvSpPr>
            <a:spLocks noGrp="1"/>
          </p:cNvSpPr>
          <p:nvPr>
            <p:ph type="sldNum" sz="quarter" idx="10"/>
          </p:nvPr>
        </p:nvSpPr>
        <p:spPr>
          <a:xfrm>
            <a:off x="-76200" y="6400800"/>
            <a:ext cx="1905000" cy="457200"/>
          </a:xfrm>
        </p:spPr>
        <p:txBody>
          <a:bodyPr/>
          <a:lstStyle/>
          <a:p>
            <a:r>
              <a:rPr lang="en-US" dirty="0" smtClean="0"/>
              <a:t>Slide-48</a:t>
            </a:r>
            <a:endParaRPr lang="en-US" dirty="0"/>
          </a:p>
        </p:txBody>
      </p:sp>
    </p:spTree>
    <p:extLst>
      <p:ext uri="{BB962C8B-B14F-4D97-AF65-F5344CB8AC3E}">
        <p14:creationId xmlns:p14="http://schemas.microsoft.com/office/powerpoint/2010/main" val="10563311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sz="1800">
              <a:latin typeface="Times New Roman" panose="02020603050405020304" pitchFamily="18" charset="0"/>
            </a:endParaRPr>
          </a:p>
        </p:txBody>
      </p:sp>
      <p:sp>
        <p:nvSpPr>
          <p:cNvPr id="30724" name="Rectangle 11"/>
          <p:cNvSpPr>
            <a:spLocks noChangeArrowheads="1"/>
          </p:cNvSpPr>
          <p:nvPr/>
        </p:nvSpPr>
        <p:spPr bwMode="auto">
          <a:xfrm>
            <a:off x="0" y="0"/>
            <a:ext cx="9144000" cy="52322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dirty="0">
                <a:ea typeface="Verdana" panose="020B0604030504040204" pitchFamily="34" charset="0"/>
                <a:cs typeface="Arial" panose="020B0604020202020204" pitchFamily="34" charset="0"/>
              </a:rPr>
              <a:t>Biometric Technology: Finger Scan/ Finger Print</a:t>
            </a:r>
          </a:p>
        </p:txBody>
      </p:sp>
      <p:sp>
        <p:nvSpPr>
          <p:cNvPr id="30725" name="Rectangle 5"/>
          <p:cNvSpPr>
            <a:spLocks noChangeArrowheads="1"/>
          </p:cNvSpPr>
          <p:nvPr/>
        </p:nvSpPr>
        <p:spPr bwMode="auto">
          <a:xfrm>
            <a:off x="228600" y="581591"/>
            <a:ext cx="8686800" cy="604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05013" indent="-176213">
              <a:defRPr sz="3200" b="1">
                <a:solidFill>
                  <a:schemeClr val="tx1"/>
                </a:solidFill>
                <a:latin typeface="Arial" panose="020B0604020202020204" pitchFamily="34" charset="0"/>
              </a:defRPr>
            </a:lvl5pPr>
            <a:lvl6pPr marL="2462213" indent="-176213" eaLnBrk="0" fontAlgn="base" hangingPunct="0">
              <a:spcBef>
                <a:spcPct val="0"/>
              </a:spcBef>
              <a:spcAft>
                <a:spcPct val="0"/>
              </a:spcAft>
              <a:defRPr sz="3200" b="1">
                <a:solidFill>
                  <a:schemeClr val="tx1"/>
                </a:solidFill>
                <a:latin typeface="Arial" panose="020B0604020202020204" pitchFamily="34" charset="0"/>
              </a:defRPr>
            </a:lvl6pPr>
            <a:lvl7pPr marL="2919413" indent="-176213" eaLnBrk="0" fontAlgn="base" hangingPunct="0">
              <a:spcBef>
                <a:spcPct val="0"/>
              </a:spcBef>
              <a:spcAft>
                <a:spcPct val="0"/>
              </a:spcAft>
              <a:defRPr sz="3200" b="1">
                <a:solidFill>
                  <a:schemeClr val="tx1"/>
                </a:solidFill>
                <a:latin typeface="Arial" panose="020B0604020202020204" pitchFamily="34" charset="0"/>
              </a:defRPr>
            </a:lvl7pPr>
            <a:lvl8pPr marL="3376613" indent="-176213" eaLnBrk="0" fontAlgn="base" hangingPunct="0">
              <a:spcBef>
                <a:spcPct val="0"/>
              </a:spcBef>
              <a:spcAft>
                <a:spcPct val="0"/>
              </a:spcAft>
              <a:defRPr sz="3200" b="1">
                <a:solidFill>
                  <a:schemeClr val="tx1"/>
                </a:solidFill>
                <a:latin typeface="Arial" panose="020B0604020202020204" pitchFamily="34" charset="0"/>
              </a:defRPr>
            </a:lvl8pPr>
            <a:lvl9pPr marL="3833813" indent="-176213"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buFont typeface="Wingdings" panose="05000000000000000000" pitchFamily="2" charset="2"/>
              <a:buChar char="Ø"/>
            </a:pPr>
            <a:r>
              <a:rPr lang="en-US" sz="1800" b="0" dirty="0">
                <a:latin typeface="Verdana" panose="020B0604030504040204" pitchFamily="34" charset="0"/>
                <a:ea typeface="Verdana" panose="020B0604030504040204" pitchFamily="34" charset="0"/>
                <a:cs typeface="Verdana" panose="020B0604030504040204" pitchFamily="34" charset="0"/>
              </a:rPr>
              <a:t>Fingerprint samples like the one shown in the figure above, typically don’t have all the minutiae types available. It is desirable but not always possible.</a:t>
            </a:r>
          </a:p>
          <a:p>
            <a:pPr algn="just">
              <a:spcBef>
                <a:spcPts val="600"/>
              </a:spcBef>
              <a:spcAft>
                <a:spcPts val="600"/>
              </a:spcAft>
              <a:buFont typeface="Wingdings" panose="05000000000000000000" pitchFamily="2" charset="2"/>
              <a:buChar char="Ø"/>
            </a:pPr>
            <a:r>
              <a:rPr lang="en-US" sz="1800" b="0" dirty="0">
                <a:latin typeface="Verdana" panose="020B0604030504040204" pitchFamily="34" charset="0"/>
                <a:ea typeface="Verdana" panose="020B0604030504040204" pitchFamily="34" charset="0"/>
                <a:cs typeface="Verdana" panose="020B0604030504040204" pitchFamily="34" charset="0"/>
              </a:rPr>
              <a:t>The traditional fingerprint method uses the ink to get the finger print onto a piece of paper. This piece of paper is then scanned using a traditional scanner. </a:t>
            </a:r>
          </a:p>
          <a:p>
            <a:pPr algn="just">
              <a:spcBef>
                <a:spcPts val="600"/>
              </a:spcBef>
              <a:spcAft>
                <a:spcPts val="600"/>
              </a:spcAft>
              <a:buFont typeface="Wingdings" panose="05000000000000000000" pitchFamily="2" charset="2"/>
              <a:buChar char="Ø"/>
            </a:pPr>
            <a:r>
              <a:rPr lang="en-US" sz="1800" b="0" dirty="0">
                <a:latin typeface="Verdana" panose="020B0604030504040204" pitchFamily="34" charset="0"/>
                <a:ea typeface="Verdana" panose="020B0604030504040204" pitchFamily="34" charset="0"/>
                <a:cs typeface="Verdana" panose="020B0604030504040204" pitchFamily="34" charset="0"/>
              </a:rPr>
              <a:t>Now in modern approach, live finger print readers are used. Today we may find many automated fingerprint identification systems (AFIS), because of the high quality scanners available. </a:t>
            </a:r>
          </a:p>
          <a:p>
            <a:pPr algn="just">
              <a:spcBef>
                <a:spcPts val="600"/>
              </a:spcBef>
              <a:spcAft>
                <a:spcPts val="600"/>
              </a:spcAft>
              <a:buFont typeface="Wingdings" panose="05000000000000000000" pitchFamily="2" charset="2"/>
              <a:buChar char="Ø"/>
            </a:pPr>
            <a:r>
              <a:rPr lang="en-US" sz="1800" b="0" dirty="0">
                <a:latin typeface="Verdana" panose="020B0604030504040204" pitchFamily="34" charset="0"/>
                <a:ea typeface="Verdana" panose="020B0604030504040204" pitchFamily="34" charset="0"/>
                <a:cs typeface="Verdana" panose="020B0604030504040204" pitchFamily="34" charset="0"/>
              </a:rPr>
              <a:t>Fingerprints do not change over lifetime and that no two fingerprints are exactly alike.</a:t>
            </a:r>
          </a:p>
          <a:p>
            <a:pPr algn="just">
              <a:spcBef>
                <a:spcPts val="600"/>
              </a:spcBef>
              <a:spcAft>
                <a:spcPts val="600"/>
              </a:spcAft>
              <a:buFont typeface="Wingdings" panose="05000000000000000000" pitchFamily="2" charset="2"/>
              <a:buChar char="Ø"/>
            </a:pPr>
            <a:r>
              <a:rPr lang="en-US" sz="1800" b="0" dirty="0">
                <a:latin typeface="Verdana" panose="020B0604030504040204" pitchFamily="34" charset="0"/>
                <a:ea typeface="Verdana" panose="020B0604030504040204" pitchFamily="34" charset="0"/>
                <a:cs typeface="Verdana" panose="020B0604030504040204" pitchFamily="34" charset="0"/>
              </a:rPr>
              <a:t>This technique is used mostly for forensic and background checks and is being used in both logical and physical security.</a:t>
            </a:r>
          </a:p>
          <a:p>
            <a:pPr algn="just">
              <a:spcBef>
                <a:spcPts val="600"/>
              </a:spcBef>
              <a:spcAft>
                <a:spcPts val="600"/>
              </a:spcAft>
              <a:buFont typeface="Wingdings" panose="05000000000000000000" pitchFamily="2" charset="2"/>
              <a:buChar char="Ø"/>
            </a:pPr>
            <a:r>
              <a:rPr lang="en-US" sz="1800" b="0" dirty="0">
                <a:latin typeface="Verdana" panose="020B0604030504040204" pitchFamily="34" charset="0"/>
                <a:ea typeface="Verdana" panose="020B0604030504040204" pitchFamily="34" charset="0"/>
                <a:cs typeface="Verdana" panose="020B0604030504040204" pitchFamily="34" charset="0"/>
              </a:rPr>
              <a:t>Features of Fingerprint scanner:</a:t>
            </a:r>
          </a:p>
          <a:p>
            <a:pPr lvl="4">
              <a:buFont typeface="Wingdings" panose="05000000000000000000" pitchFamily="2" charset="2"/>
              <a:buChar char="§"/>
            </a:pPr>
            <a:r>
              <a:rPr lang="en-US" sz="1600" b="0" dirty="0">
                <a:latin typeface="Verdana" panose="020B0604030504040204" pitchFamily="34" charset="0"/>
                <a:ea typeface="Verdana" panose="020B0604030504040204" pitchFamily="34" charset="0"/>
                <a:cs typeface="Verdana" panose="020B0604030504040204" pitchFamily="34" charset="0"/>
              </a:rPr>
              <a:t>Good accuracy</a:t>
            </a:r>
          </a:p>
          <a:p>
            <a:pPr lvl="4">
              <a:buFont typeface="Wingdings" panose="05000000000000000000" pitchFamily="2" charset="2"/>
              <a:buChar char="§"/>
            </a:pPr>
            <a:r>
              <a:rPr lang="en-US" sz="1600" b="0" dirty="0">
                <a:latin typeface="Verdana" panose="020B0604030504040204" pitchFamily="34" charset="0"/>
                <a:ea typeface="Verdana" panose="020B0604030504040204" pitchFamily="34" charset="0"/>
                <a:cs typeface="Verdana" panose="020B0604030504040204" pitchFamily="34" charset="0"/>
              </a:rPr>
              <a:t>Used for both identification and verification</a:t>
            </a:r>
          </a:p>
          <a:p>
            <a:pPr lvl="4">
              <a:buFont typeface="Wingdings" panose="05000000000000000000" pitchFamily="2" charset="2"/>
              <a:buChar char="§"/>
            </a:pPr>
            <a:r>
              <a:rPr lang="en-US" sz="1600" b="0" dirty="0">
                <a:latin typeface="Verdana" panose="020B0604030504040204" pitchFamily="34" charset="0"/>
                <a:ea typeface="Verdana" panose="020B0604030504040204" pitchFamily="34" charset="0"/>
                <a:cs typeface="Verdana" panose="020B0604030504040204" pitchFamily="34" charset="0"/>
              </a:rPr>
              <a:t>Low cost</a:t>
            </a:r>
          </a:p>
          <a:p>
            <a:pPr lvl="4">
              <a:buFont typeface="Wingdings" panose="05000000000000000000" pitchFamily="2" charset="2"/>
              <a:buChar char="§"/>
            </a:pPr>
            <a:r>
              <a:rPr lang="en-US" sz="1600" b="0" dirty="0">
                <a:latin typeface="Verdana" panose="020B0604030504040204" pitchFamily="34" charset="0"/>
                <a:ea typeface="Verdana" panose="020B0604030504040204" pitchFamily="34" charset="0"/>
                <a:cs typeface="Verdana" panose="020B0604030504040204" pitchFamily="34" charset="0"/>
              </a:rPr>
              <a:t>Problem when skin is too dry or too wet</a:t>
            </a:r>
          </a:p>
          <a:p>
            <a:pPr lvl="4">
              <a:buFont typeface="Wingdings" panose="05000000000000000000" pitchFamily="2" charset="2"/>
              <a:buChar char="§"/>
            </a:pPr>
            <a:r>
              <a:rPr lang="en-US" sz="1600" b="0" dirty="0">
                <a:latin typeface="Verdana" panose="020B0604030504040204" pitchFamily="34" charset="0"/>
                <a:ea typeface="Verdana" panose="020B0604030504040204" pitchFamily="34" charset="0"/>
                <a:cs typeface="Verdana" panose="020B0604030504040204" pitchFamily="34" charset="0"/>
              </a:rPr>
              <a:t>Problem with dirt</a:t>
            </a:r>
          </a:p>
        </p:txBody>
      </p:sp>
      <p:sp>
        <p:nvSpPr>
          <p:cNvPr id="6" name="Slide Number Placeholder 1"/>
          <p:cNvSpPr>
            <a:spLocks noGrp="1"/>
          </p:cNvSpPr>
          <p:nvPr>
            <p:ph type="sldNum" sz="quarter" idx="10"/>
          </p:nvPr>
        </p:nvSpPr>
        <p:spPr>
          <a:xfrm>
            <a:off x="-76200" y="6400800"/>
            <a:ext cx="1905000" cy="457200"/>
          </a:xfrm>
        </p:spPr>
        <p:txBody>
          <a:bodyPr/>
          <a:lstStyle/>
          <a:p>
            <a:r>
              <a:rPr lang="en-US" dirty="0" smtClean="0"/>
              <a:t>Slide-49</a:t>
            </a:r>
            <a:endParaRPr lang="en-US" dirty="0"/>
          </a:p>
        </p:txBody>
      </p:sp>
    </p:spTree>
    <p:extLst>
      <p:ext uri="{BB962C8B-B14F-4D97-AF65-F5344CB8AC3E}">
        <p14:creationId xmlns:p14="http://schemas.microsoft.com/office/powerpoint/2010/main" val="185743756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sz="1800">
              <a:latin typeface="Times New Roman" panose="02020603050405020304" pitchFamily="18" charset="0"/>
            </a:endParaRPr>
          </a:p>
        </p:txBody>
      </p:sp>
      <p:sp>
        <p:nvSpPr>
          <p:cNvPr id="32772" name="Rectangle 11"/>
          <p:cNvSpPr>
            <a:spLocks noChangeArrowheads="1"/>
          </p:cNvSpPr>
          <p:nvPr/>
        </p:nvSpPr>
        <p:spPr bwMode="auto">
          <a:xfrm>
            <a:off x="0" y="0"/>
            <a:ext cx="9144000" cy="52322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dirty="0">
                <a:ea typeface="Verdana" panose="020B0604030504040204" pitchFamily="34" charset="0"/>
                <a:cs typeface="Arial" panose="020B0604020202020204" pitchFamily="34" charset="0"/>
              </a:rPr>
              <a:t>Biometric Technology: Iris Scan</a:t>
            </a:r>
          </a:p>
        </p:txBody>
      </p:sp>
      <p:sp>
        <p:nvSpPr>
          <p:cNvPr id="32773" name="Rectangle 5"/>
          <p:cNvSpPr>
            <a:spLocks noChangeArrowheads="1"/>
          </p:cNvSpPr>
          <p:nvPr/>
        </p:nvSpPr>
        <p:spPr bwMode="auto">
          <a:xfrm>
            <a:off x="228600" y="533400"/>
            <a:ext cx="8686800" cy="457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buFont typeface="Wingdings" panose="05000000000000000000" pitchFamily="2" charset="2"/>
              <a:buChar char="Ø"/>
            </a:pPr>
            <a:r>
              <a:rPr lang="en-US" sz="1700" b="0">
                <a:latin typeface="Verdana" panose="020B0604030504040204" pitchFamily="34" charset="0"/>
                <a:ea typeface="Verdana" panose="020B0604030504040204" pitchFamily="34" charset="0"/>
                <a:cs typeface="Verdana" panose="020B0604030504040204" pitchFamily="34" charset="0"/>
              </a:rPr>
              <a:t>Iris is the colored area that surrounds the pupil. </a:t>
            </a:r>
          </a:p>
          <a:p>
            <a:pPr algn="just">
              <a:spcBef>
                <a:spcPts val="600"/>
              </a:spcBef>
              <a:spcAft>
                <a:spcPts val="600"/>
              </a:spcAft>
              <a:buFont typeface="Wingdings" panose="05000000000000000000" pitchFamily="2" charset="2"/>
              <a:buChar char="Ø"/>
            </a:pPr>
            <a:r>
              <a:rPr lang="en-US" sz="1700" b="0">
                <a:latin typeface="Verdana" panose="020B0604030504040204" pitchFamily="34" charset="0"/>
                <a:ea typeface="Verdana" panose="020B0604030504040204" pitchFamily="34" charset="0"/>
                <a:cs typeface="Verdana" panose="020B0604030504040204" pitchFamily="34" charset="0"/>
              </a:rPr>
              <a:t>It forms during gestation and remains the same for the rest of one’s life. It is well protected and extremely difficult to be modified. </a:t>
            </a:r>
          </a:p>
          <a:p>
            <a:pPr algn="just">
              <a:spcBef>
                <a:spcPts val="600"/>
              </a:spcBef>
              <a:spcAft>
                <a:spcPts val="600"/>
              </a:spcAft>
              <a:buFont typeface="Wingdings" panose="05000000000000000000" pitchFamily="2" charset="2"/>
              <a:buChar char="Ø"/>
            </a:pPr>
            <a:r>
              <a:rPr lang="en-US" sz="1700" b="0">
                <a:latin typeface="Verdana" panose="020B0604030504040204" pitchFamily="34" charset="0"/>
                <a:ea typeface="Verdana" panose="020B0604030504040204" pitchFamily="34" charset="0"/>
                <a:cs typeface="Verdana" panose="020B0604030504040204" pitchFamily="34" charset="0"/>
              </a:rPr>
              <a:t>Iris patterns are unique for individuals and are obtained through video based image acquisition system in the distance of 10- 40 cm of camera.</a:t>
            </a:r>
          </a:p>
          <a:p>
            <a:pPr algn="just">
              <a:spcBef>
                <a:spcPts val="600"/>
              </a:spcBef>
              <a:spcAft>
                <a:spcPts val="600"/>
              </a:spcAft>
              <a:buFont typeface="Wingdings" panose="05000000000000000000" pitchFamily="2" charset="2"/>
              <a:buChar char="Ø"/>
            </a:pPr>
            <a:r>
              <a:rPr lang="en-US" sz="1700" b="0">
                <a:latin typeface="Verdana" panose="020B0604030504040204" pitchFamily="34" charset="0"/>
                <a:ea typeface="Verdana" panose="020B0604030504040204" pitchFamily="34" charset="0"/>
                <a:cs typeface="Verdana" panose="020B0604030504040204" pitchFamily="34" charset="0"/>
              </a:rPr>
              <a:t>Iris scan measures the unique characteristics (or pattern) of the iris.</a:t>
            </a:r>
          </a:p>
          <a:p>
            <a:pPr algn="just">
              <a:spcBef>
                <a:spcPts val="600"/>
              </a:spcBef>
              <a:spcAft>
                <a:spcPts val="600"/>
              </a:spcAft>
              <a:buFont typeface="Wingdings" panose="05000000000000000000" pitchFamily="2" charset="2"/>
              <a:buChar char="Ø"/>
            </a:pPr>
            <a:r>
              <a:rPr lang="en-US" sz="1700" b="0">
                <a:latin typeface="Verdana" panose="020B0604030504040204" pitchFamily="34" charset="0"/>
                <a:ea typeface="Verdana" panose="020B0604030504040204" pitchFamily="34" charset="0"/>
                <a:cs typeface="Verdana" panose="020B0604030504040204" pitchFamily="34" charset="0"/>
              </a:rPr>
              <a:t>So far, the technology has been successfully implemented in ATMs and is currently being promoted for desktop usage. </a:t>
            </a:r>
          </a:p>
          <a:p>
            <a:pPr algn="just">
              <a:spcBef>
                <a:spcPts val="600"/>
              </a:spcBef>
              <a:spcAft>
                <a:spcPts val="600"/>
              </a:spcAft>
              <a:buFont typeface="Wingdings" panose="05000000000000000000" pitchFamily="2" charset="2"/>
              <a:buChar char="Ø"/>
            </a:pPr>
            <a:r>
              <a:rPr lang="en-US" sz="1700" b="0">
                <a:latin typeface="Verdana" panose="020B0604030504040204" pitchFamily="34" charset="0"/>
                <a:ea typeface="Verdana" panose="020B0604030504040204" pitchFamily="34" charset="0"/>
                <a:cs typeface="Verdana" panose="020B0604030504040204" pitchFamily="34" charset="0"/>
              </a:rPr>
              <a:t>This technique, just like finger scan, is being used in both logical and physical security. </a:t>
            </a:r>
          </a:p>
          <a:p>
            <a:pPr algn="just">
              <a:spcBef>
                <a:spcPts val="600"/>
              </a:spcBef>
              <a:spcAft>
                <a:spcPts val="600"/>
              </a:spcAft>
              <a:buFont typeface="Wingdings" panose="05000000000000000000" pitchFamily="2" charset="2"/>
              <a:buChar char="Ø"/>
            </a:pPr>
            <a:r>
              <a:rPr lang="en-US" sz="1700" b="0">
                <a:latin typeface="Verdana" panose="020B0604030504040204" pitchFamily="34" charset="0"/>
                <a:ea typeface="Verdana" panose="020B0604030504040204" pitchFamily="34" charset="0"/>
                <a:cs typeface="Verdana" panose="020B0604030504040204" pitchFamily="34" charset="0"/>
              </a:rPr>
              <a:t>Once the gray scale image of the eye is obtained then the software tries to locate the iris within the image.</a:t>
            </a:r>
          </a:p>
          <a:p>
            <a:pPr algn="just">
              <a:spcBef>
                <a:spcPts val="600"/>
              </a:spcBef>
              <a:spcAft>
                <a:spcPts val="600"/>
              </a:spcAft>
              <a:buFont typeface="Wingdings" panose="05000000000000000000" pitchFamily="2" charset="2"/>
              <a:buChar char="Ø"/>
            </a:pPr>
            <a:r>
              <a:rPr lang="en-US" sz="1700" b="0">
                <a:latin typeface="Verdana" panose="020B0604030504040204" pitchFamily="34" charset="0"/>
                <a:ea typeface="Verdana" panose="020B0604030504040204" pitchFamily="34" charset="0"/>
                <a:cs typeface="Verdana" panose="020B0604030504040204" pitchFamily="34" charset="0"/>
              </a:rPr>
              <a:t>Image of an iris is shown in the figure below.</a:t>
            </a:r>
          </a:p>
        </p:txBody>
      </p:sp>
      <p:pic>
        <p:nvPicPr>
          <p:cNvPr id="32774" name="Picture 2" descr="ꂭ숔"/>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5108575"/>
            <a:ext cx="1981200" cy="169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4572000"/>
            <a:ext cx="342106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6" name="Rectangle 7"/>
          <p:cNvSpPr>
            <a:spLocks noChangeArrowheads="1"/>
          </p:cNvSpPr>
          <p:nvPr/>
        </p:nvSpPr>
        <p:spPr bwMode="auto">
          <a:xfrm>
            <a:off x="304800" y="6096000"/>
            <a:ext cx="31242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r"/>
            <a:r>
              <a:rPr lang="en-US" sz="1700">
                <a:latin typeface="Verdana" panose="020B0604030504040204" pitchFamily="34" charset="0"/>
                <a:ea typeface="Verdana" panose="020B0604030504040204" pitchFamily="34" charset="0"/>
                <a:cs typeface="Verdana" panose="020B0604030504040204" pitchFamily="34" charset="0"/>
              </a:rPr>
              <a:t>Figure: Iris Bitmap</a:t>
            </a:r>
            <a:endParaRPr lang="en-US" sz="1700"/>
          </a:p>
        </p:txBody>
      </p:sp>
      <p:sp>
        <p:nvSpPr>
          <p:cNvPr id="9" name="Slide Number Placeholder 1"/>
          <p:cNvSpPr>
            <a:spLocks noGrp="1"/>
          </p:cNvSpPr>
          <p:nvPr>
            <p:ph type="sldNum" sz="quarter" idx="10"/>
          </p:nvPr>
        </p:nvSpPr>
        <p:spPr>
          <a:xfrm>
            <a:off x="-76200" y="6400800"/>
            <a:ext cx="1905000" cy="457200"/>
          </a:xfrm>
        </p:spPr>
        <p:txBody>
          <a:bodyPr/>
          <a:lstStyle/>
          <a:p>
            <a:r>
              <a:rPr lang="en-US" dirty="0" smtClean="0"/>
              <a:t>Slide-50</a:t>
            </a:r>
            <a:endParaRPr lang="en-US" dirty="0"/>
          </a:p>
        </p:txBody>
      </p:sp>
    </p:spTree>
    <p:extLst>
      <p:ext uri="{BB962C8B-B14F-4D97-AF65-F5344CB8AC3E}">
        <p14:creationId xmlns:p14="http://schemas.microsoft.com/office/powerpoint/2010/main" val="24566447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9"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sz="1800">
              <a:latin typeface="Times New Roman" panose="02020603050405020304" pitchFamily="18" charset="0"/>
            </a:endParaRPr>
          </a:p>
        </p:txBody>
      </p:sp>
      <p:sp>
        <p:nvSpPr>
          <p:cNvPr id="34820" name="Rectangle 11"/>
          <p:cNvSpPr>
            <a:spLocks noChangeArrowheads="1"/>
          </p:cNvSpPr>
          <p:nvPr/>
        </p:nvSpPr>
        <p:spPr bwMode="auto">
          <a:xfrm>
            <a:off x="0" y="0"/>
            <a:ext cx="9144000" cy="52322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dirty="0">
                <a:ea typeface="Verdana" panose="020B0604030504040204" pitchFamily="34" charset="0"/>
                <a:cs typeface="Arial" panose="020B0604020202020204" pitchFamily="34" charset="0"/>
              </a:rPr>
              <a:t>Biometric Technology: Retina Scan</a:t>
            </a:r>
          </a:p>
        </p:txBody>
      </p:sp>
      <p:sp>
        <p:nvSpPr>
          <p:cNvPr id="34821" name="Rectangle 5"/>
          <p:cNvSpPr>
            <a:spLocks noChangeArrowheads="1"/>
          </p:cNvSpPr>
          <p:nvPr/>
        </p:nvSpPr>
        <p:spPr bwMode="auto">
          <a:xfrm>
            <a:off x="228600" y="533400"/>
            <a:ext cx="8686800"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buFont typeface="Wingdings" panose="05000000000000000000" pitchFamily="2" charset="2"/>
              <a:buChar char="Ø"/>
            </a:pPr>
            <a:r>
              <a:rPr lang="en-US" sz="1700" b="0">
                <a:latin typeface="Verdana" panose="020B0604030504040204" pitchFamily="34" charset="0"/>
                <a:ea typeface="Verdana" panose="020B0604030504040204" pitchFamily="34" charset="0"/>
                <a:cs typeface="Verdana" panose="020B0604030504040204" pitchFamily="34" charset="0"/>
              </a:rPr>
              <a:t>It is based on the blood vessel pattern in the retina of the eye as the blood vessels at the back of the eye have a unique pattern, from eye to eye and person to person.</a:t>
            </a:r>
          </a:p>
          <a:p>
            <a:pPr algn="just">
              <a:spcBef>
                <a:spcPts val="600"/>
              </a:spcBef>
              <a:spcAft>
                <a:spcPts val="600"/>
              </a:spcAft>
              <a:buFont typeface="Wingdings" panose="05000000000000000000" pitchFamily="2" charset="2"/>
              <a:buChar char="Ø"/>
            </a:pPr>
            <a:r>
              <a:rPr lang="en-US" sz="1700" b="0">
                <a:latin typeface="Verdana" panose="020B0604030504040204" pitchFamily="34" charset="0"/>
                <a:ea typeface="Verdana" panose="020B0604030504040204" pitchFamily="34" charset="0"/>
                <a:cs typeface="Verdana" panose="020B0604030504040204" pitchFamily="34" charset="0"/>
              </a:rPr>
              <a:t>Retina is not directly visible and so a coherent infrared light source is necessary to illuminate the retina. The infrared energy is absorbed faster by blood vessels in the retina than by the surrounding tissue. </a:t>
            </a:r>
          </a:p>
          <a:p>
            <a:pPr algn="just">
              <a:spcBef>
                <a:spcPts val="600"/>
              </a:spcBef>
              <a:spcAft>
                <a:spcPts val="600"/>
              </a:spcAft>
              <a:buFont typeface="Wingdings" panose="05000000000000000000" pitchFamily="2" charset="2"/>
              <a:buChar char="Ø"/>
            </a:pPr>
            <a:r>
              <a:rPr lang="en-US" sz="1700" b="0">
                <a:latin typeface="Verdana" panose="020B0604030504040204" pitchFamily="34" charset="0"/>
                <a:ea typeface="Verdana" panose="020B0604030504040204" pitchFamily="34" charset="0"/>
                <a:cs typeface="Verdana" panose="020B0604030504040204" pitchFamily="34" charset="0"/>
              </a:rPr>
              <a:t>After capturing, the image of the retina blood vessel pattern is then analyzed.</a:t>
            </a:r>
          </a:p>
          <a:p>
            <a:pPr algn="just">
              <a:spcBef>
                <a:spcPts val="600"/>
              </a:spcBef>
              <a:spcAft>
                <a:spcPts val="600"/>
              </a:spcAft>
              <a:buFont typeface="Wingdings" panose="05000000000000000000" pitchFamily="2" charset="2"/>
              <a:buChar char="Ø"/>
            </a:pPr>
            <a:r>
              <a:rPr lang="en-US" sz="1700" b="0">
                <a:latin typeface="Verdana" panose="020B0604030504040204" pitchFamily="34" charset="0"/>
                <a:ea typeface="Verdana" panose="020B0604030504040204" pitchFamily="34" charset="0"/>
                <a:cs typeface="Verdana" panose="020B0604030504040204" pitchFamily="34" charset="0"/>
              </a:rPr>
              <a:t>Retina scan requires significant more effort to use than Iris scan, and it is more challenging because the slightest movement causes rejection by the system.  It also needs more sophisticated cameras than iris scan.</a:t>
            </a:r>
          </a:p>
          <a:p>
            <a:pPr algn="just">
              <a:spcBef>
                <a:spcPts val="600"/>
              </a:spcBef>
              <a:spcAft>
                <a:spcPts val="600"/>
              </a:spcAft>
              <a:buFont typeface="Wingdings" panose="05000000000000000000" pitchFamily="2" charset="2"/>
              <a:buChar char="Ø"/>
            </a:pPr>
            <a:r>
              <a:rPr lang="en-US" sz="1700" b="0">
                <a:latin typeface="Verdana" panose="020B0604030504040204" pitchFamily="34" charset="0"/>
                <a:ea typeface="Verdana" panose="020B0604030504040204" pitchFamily="34" charset="0"/>
                <a:cs typeface="Verdana" panose="020B0604030504040204" pitchFamily="34" charset="0"/>
              </a:rPr>
              <a:t>Figure below shows the image of retina.</a:t>
            </a:r>
          </a:p>
        </p:txBody>
      </p:sp>
      <p:sp>
        <p:nvSpPr>
          <p:cNvPr id="34822" name="Rectangle 7"/>
          <p:cNvSpPr>
            <a:spLocks noChangeArrowheads="1"/>
          </p:cNvSpPr>
          <p:nvPr/>
        </p:nvSpPr>
        <p:spPr bwMode="auto">
          <a:xfrm>
            <a:off x="2371725" y="6413500"/>
            <a:ext cx="31242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r"/>
            <a:r>
              <a:rPr lang="en-US" sz="1700" dirty="0">
                <a:latin typeface="Verdana" panose="020B0604030504040204" pitchFamily="34" charset="0"/>
                <a:ea typeface="Verdana" panose="020B0604030504040204" pitchFamily="34" charset="0"/>
                <a:cs typeface="Verdana" panose="020B0604030504040204" pitchFamily="34" charset="0"/>
              </a:rPr>
              <a:t>Figure: Retina Bitmap</a:t>
            </a:r>
            <a:endParaRPr lang="en-US" sz="1700" dirty="0"/>
          </a:p>
        </p:txBody>
      </p:sp>
      <p:pic>
        <p:nvPicPr>
          <p:cNvPr id="348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0037" y="5110956"/>
            <a:ext cx="124777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3"/>
          <p:cNvPicPr>
            <a:picLocks noChangeAspect="1" noChangeArrowheads="1"/>
          </p:cNvPicPr>
          <p:nvPr/>
        </p:nvPicPr>
        <p:blipFill>
          <a:blip r:embed="rId4">
            <a:extLst>
              <a:ext uri="{28A0092B-C50C-407E-A947-70E740481C1C}">
                <a14:useLocalDpi xmlns:a14="http://schemas.microsoft.com/office/drawing/2010/main" val="0"/>
              </a:ext>
            </a:extLst>
          </a:blip>
          <a:srcRect b="10001"/>
          <a:stretch>
            <a:fillRect/>
          </a:stretch>
        </p:blipFill>
        <p:spPr bwMode="auto">
          <a:xfrm>
            <a:off x="6038850" y="3998913"/>
            <a:ext cx="2876550" cy="285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1"/>
          <p:cNvSpPr>
            <a:spLocks noGrp="1"/>
          </p:cNvSpPr>
          <p:nvPr>
            <p:ph type="sldNum" sz="quarter" idx="10"/>
          </p:nvPr>
        </p:nvSpPr>
        <p:spPr>
          <a:xfrm>
            <a:off x="-76200" y="6400800"/>
            <a:ext cx="1905000" cy="457200"/>
          </a:xfrm>
        </p:spPr>
        <p:txBody>
          <a:bodyPr/>
          <a:lstStyle/>
          <a:p>
            <a:r>
              <a:rPr lang="en-US" dirty="0" smtClean="0"/>
              <a:t>Slide-51</a:t>
            </a:r>
            <a:endParaRPr lang="en-US" dirty="0"/>
          </a:p>
        </p:txBody>
      </p:sp>
    </p:spTree>
    <p:extLst>
      <p:ext uri="{BB962C8B-B14F-4D97-AF65-F5344CB8AC3E}">
        <p14:creationId xmlns:p14="http://schemas.microsoft.com/office/powerpoint/2010/main" val="24896630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sz="1800">
              <a:latin typeface="Times New Roman" panose="02020603050405020304" pitchFamily="18" charset="0"/>
            </a:endParaRPr>
          </a:p>
        </p:txBody>
      </p:sp>
      <p:sp>
        <p:nvSpPr>
          <p:cNvPr id="36868" name="Rectangle 11"/>
          <p:cNvSpPr>
            <a:spLocks noChangeArrowheads="1"/>
          </p:cNvSpPr>
          <p:nvPr/>
        </p:nvSpPr>
        <p:spPr bwMode="auto">
          <a:xfrm>
            <a:off x="0" y="0"/>
            <a:ext cx="9144000" cy="52322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dirty="0">
                <a:ea typeface="Verdana" panose="020B0604030504040204" pitchFamily="34" charset="0"/>
                <a:cs typeface="Arial" panose="020B0604020202020204" pitchFamily="34" charset="0"/>
              </a:rPr>
              <a:t>Biometric Technology: Facial Scan</a:t>
            </a:r>
          </a:p>
        </p:txBody>
      </p:sp>
      <p:sp>
        <p:nvSpPr>
          <p:cNvPr id="6" name="Rectangle 5"/>
          <p:cNvSpPr>
            <a:spLocks noChangeArrowheads="1"/>
          </p:cNvSpPr>
          <p:nvPr/>
        </p:nvSpPr>
        <p:spPr bwMode="auto">
          <a:xfrm>
            <a:off x="228600" y="533400"/>
            <a:ext cx="8686800" cy="6186488"/>
          </a:xfrm>
          <a:prstGeom prst="rect">
            <a:avLst/>
          </a:prstGeom>
          <a:noFill/>
          <a:ln w="9525">
            <a:noFill/>
            <a:miter lim="800000"/>
            <a:headEnd/>
            <a:tailEnd/>
          </a:ln>
          <a:effectLst/>
        </p:spPr>
        <p:txBody>
          <a:bodyPr anchor="ctr">
            <a:spAutoFit/>
          </a:bodyPr>
          <a:lstStyle/>
          <a:p>
            <a:pPr marL="457200" indent="-457200" algn="just">
              <a:spcBef>
                <a:spcPts val="600"/>
              </a:spcBef>
              <a:spcAft>
                <a:spcPts val="600"/>
              </a:spcAft>
              <a:buFont typeface="Wingdings" pitchFamily="2" charset="2"/>
              <a:buChar char="Ø"/>
              <a:defRPr/>
            </a:pPr>
            <a:r>
              <a:rPr lang="en-US" sz="1600" b="0" dirty="0">
                <a:latin typeface="Verdana" pitchFamily="34" charset="0"/>
                <a:ea typeface="Verdana" pitchFamily="34" charset="0"/>
                <a:cs typeface="Verdana" pitchFamily="34" charset="0"/>
              </a:rPr>
              <a:t>A facial recognition technique is an application of computer for automatically identifying or verifying a person from a digital image or a video frame from a video source. It is the most natural means of biometric identification.</a:t>
            </a:r>
          </a:p>
          <a:p>
            <a:pPr marL="457200" indent="-457200" algn="just">
              <a:spcBef>
                <a:spcPts val="600"/>
              </a:spcBef>
              <a:spcAft>
                <a:spcPts val="600"/>
              </a:spcAft>
              <a:buFont typeface="Wingdings" pitchFamily="2" charset="2"/>
              <a:buChar char="Ø"/>
              <a:defRPr/>
            </a:pPr>
            <a:r>
              <a:rPr lang="en-US" sz="1600" b="0" dirty="0">
                <a:latin typeface="Verdana" pitchFamily="34" charset="0"/>
                <a:ea typeface="Verdana" pitchFamily="34" charset="0"/>
                <a:cs typeface="Verdana" pitchFamily="34" charset="0"/>
              </a:rPr>
              <a:t>Facial recognition is a form of computer vision that uses faces to attempt to identify a person or verify a person’s claimed identity.  Regardless of specific method used, the facial recognition is accomplished in a five step process.</a:t>
            </a:r>
          </a:p>
          <a:p>
            <a:pPr>
              <a:defRPr/>
            </a:pPr>
            <a:r>
              <a:rPr lang="en-US" sz="1500" dirty="0">
                <a:latin typeface="Verdana" pitchFamily="34" charset="0"/>
                <a:ea typeface="Verdana" pitchFamily="34" charset="0"/>
                <a:cs typeface="Verdana" pitchFamily="34" charset="0"/>
              </a:rPr>
              <a:t>1. Acquiring the image of an individual’s face:</a:t>
            </a:r>
          </a:p>
          <a:p>
            <a:pPr lvl="1">
              <a:buFont typeface="Wingdings" pitchFamily="2" charset="2"/>
              <a:buChar char="Ø"/>
              <a:defRPr/>
            </a:pPr>
            <a:r>
              <a:rPr lang="en-US" sz="1500" b="0" dirty="0">
                <a:latin typeface="Verdana" pitchFamily="34" charset="0"/>
                <a:ea typeface="Verdana" pitchFamily="34" charset="0"/>
                <a:cs typeface="Verdana" pitchFamily="34" charset="0"/>
              </a:rPr>
              <a:t> There are two ways to acquire an image-</a:t>
            </a:r>
          </a:p>
          <a:p>
            <a:pPr lvl="2">
              <a:buFont typeface="Wingdings" pitchFamily="2" charset="2"/>
              <a:buChar char="§"/>
              <a:defRPr/>
            </a:pPr>
            <a:r>
              <a:rPr lang="en-US" sz="1500" b="0" dirty="0">
                <a:latin typeface="Verdana" pitchFamily="34" charset="0"/>
                <a:ea typeface="Verdana" pitchFamily="34" charset="0"/>
                <a:cs typeface="Verdana" pitchFamily="34" charset="0"/>
              </a:rPr>
              <a:t> Digitally scan an existing photograph</a:t>
            </a:r>
          </a:p>
          <a:p>
            <a:pPr lvl="2">
              <a:buFont typeface="Wingdings" pitchFamily="2" charset="2"/>
              <a:buChar char="§"/>
              <a:defRPr/>
            </a:pPr>
            <a:r>
              <a:rPr lang="en-US" sz="1500" b="0" dirty="0">
                <a:latin typeface="Verdana" pitchFamily="34" charset="0"/>
                <a:ea typeface="Verdana" pitchFamily="34" charset="0"/>
                <a:cs typeface="Verdana" pitchFamily="34" charset="0"/>
              </a:rPr>
              <a:t> Acquire a live picture of a subject</a:t>
            </a:r>
          </a:p>
          <a:p>
            <a:pPr>
              <a:defRPr/>
            </a:pPr>
            <a:r>
              <a:rPr lang="en-US" sz="1500" b="0" dirty="0">
                <a:latin typeface="Verdana" pitchFamily="34" charset="0"/>
                <a:ea typeface="Verdana" pitchFamily="34" charset="0"/>
                <a:cs typeface="Verdana" pitchFamily="34" charset="0"/>
              </a:rPr>
              <a:t> </a:t>
            </a:r>
          </a:p>
          <a:p>
            <a:pPr>
              <a:defRPr/>
            </a:pPr>
            <a:r>
              <a:rPr lang="en-US" sz="1500" dirty="0">
                <a:latin typeface="Verdana" pitchFamily="34" charset="0"/>
                <a:ea typeface="Verdana" pitchFamily="34" charset="0"/>
                <a:cs typeface="Verdana" pitchFamily="34" charset="0"/>
              </a:rPr>
              <a:t>2. Locate image of face:</a:t>
            </a:r>
          </a:p>
          <a:p>
            <a:pPr lvl="1">
              <a:defRPr/>
            </a:pPr>
            <a:r>
              <a:rPr lang="en-US" sz="1500" b="0" dirty="0">
                <a:latin typeface="Verdana" pitchFamily="34" charset="0"/>
                <a:ea typeface="Verdana" pitchFamily="34" charset="0"/>
                <a:cs typeface="Verdana" pitchFamily="34" charset="0"/>
              </a:rPr>
              <a:t>software is used to locate the faces in the image that has been obtained</a:t>
            </a:r>
          </a:p>
          <a:p>
            <a:pPr>
              <a:defRPr/>
            </a:pPr>
            <a:r>
              <a:rPr lang="en-US" sz="1500" b="0" dirty="0">
                <a:latin typeface="Verdana" pitchFamily="34" charset="0"/>
                <a:ea typeface="Verdana" pitchFamily="34" charset="0"/>
                <a:cs typeface="Verdana" pitchFamily="34" charset="0"/>
              </a:rPr>
              <a:t> </a:t>
            </a:r>
          </a:p>
          <a:p>
            <a:pPr>
              <a:defRPr/>
            </a:pPr>
            <a:r>
              <a:rPr lang="en-US" sz="1500" dirty="0">
                <a:latin typeface="Verdana" pitchFamily="34" charset="0"/>
                <a:ea typeface="Verdana" pitchFamily="34" charset="0"/>
                <a:cs typeface="Verdana" pitchFamily="34" charset="0"/>
              </a:rPr>
              <a:t>3. Analysis of facial image:</a:t>
            </a:r>
          </a:p>
          <a:p>
            <a:pPr lvl="1">
              <a:buFont typeface="Wingdings" pitchFamily="2" charset="2"/>
              <a:buChar char="Ø"/>
              <a:defRPr/>
            </a:pPr>
            <a:r>
              <a:rPr lang="en-US" sz="1500" b="0" dirty="0">
                <a:latin typeface="Verdana" pitchFamily="34" charset="0"/>
                <a:ea typeface="Verdana" pitchFamily="34" charset="0"/>
                <a:cs typeface="Verdana" pitchFamily="34" charset="0"/>
              </a:rPr>
              <a:t> software measures face according to is peaks and valleys (nodal points)</a:t>
            </a:r>
          </a:p>
          <a:p>
            <a:pPr lvl="1">
              <a:buFont typeface="Wingdings" pitchFamily="2" charset="2"/>
              <a:buChar char="Ø"/>
              <a:defRPr/>
            </a:pPr>
            <a:r>
              <a:rPr lang="en-US" sz="1500" b="0" dirty="0">
                <a:latin typeface="Verdana" pitchFamily="34" charset="0"/>
                <a:ea typeface="Verdana" pitchFamily="34" charset="0"/>
                <a:cs typeface="Verdana" pitchFamily="34" charset="0"/>
              </a:rPr>
              <a:t> focuses on the inner region of the face known as the “golden triangle”</a:t>
            </a:r>
          </a:p>
          <a:p>
            <a:pPr lvl="1">
              <a:buFont typeface="Wingdings" pitchFamily="2" charset="2"/>
              <a:buChar char="Ø"/>
              <a:defRPr/>
            </a:pPr>
            <a:r>
              <a:rPr lang="en-US" sz="1500" b="0" dirty="0">
                <a:latin typeface="Verdana" pitchFamily="34" charset="0"/>
                <a:ea typeface="Verdana" pitchFamily="34" charset="0"/>
                <a:cs typeface="Verdana" pitchFamily="34" charset="0"/>
              </a:rPr>
              <a:t> nodal points are used to make a face print</a:t>
            </a:r>
          </a:p>
          <a:p>
            <a:pPr>
              <a:defRPr/>
            </a:pPr>
            <a:r>
              <a:rPr lang="en-US" sz="1500" b="0" dirty="0">
                <a:latin typeface="Verdana" pitchFamily="34" charset="0"/>
                <a:ea typeface="Verdana" pitchFamily="34" charset="0"/>
                <a:cs typeface="Verdana" pitchFamily="34" charset="0"/>
              </a:rPr>
              <a:t> </a:t>
            </a:r>
          </a:p>
          <a:p>
            <a:pPr>
              <a:defRPr/>
            </a:pPr>
            <a:r>
              <a:rPr lang="en-US" sz="1500" dirty="0">
                <a:latin typeface="Verdana" pitchFamily="34" charset="0"/>
                <a:ea typeface="Verdana" pitchFamily="34" charset="0"/>
                <a:cs typeface="Verdana" pitchFamily="34" charset="0"/>
              </a:rPr>
              <a:t>4. Comparison:</a:t>
            </a:r>
          </a:p>
          <a:p>
            <a:pPr marL="693738" lvl="1" indent="-396875">
              <a:buFont typeface="Wingdings" pitchFamily="2" charset="2"/>
              <a:buChar char="Ø"/>
              <a:defRPr/>
            </a:pPr>
            <a:r>
              <a:rPr lang="en-US" sz="1500" b="0" dirty="0">
                <a:latin typeface="Verdana" pitchFamily="34" charset="0"/>
                <a:ea typeface="Verdana" pitchFamily="34" charset="0"/>
                <a:cs typeface="Verdana" pitchFamily="34" charset="0"/>
              </a:rPr>
              <a:t>the face print created by the software is compared to all face prints the system has stored in its database.</a:t>
            </a:r>
          </a:p>
          <a:p>
            <a:pPr>
              <a:defRPr/>
            </a:pPr>
            <a:r>
              <a:rPr lang="en-US" sz="1500" dirty="0">
                <a:latin typeface="Verdana" pitchFamily="34" charset="0"/>
                <a:ea typeface="Verdana" pitchFamily="34" charset="0"/>
                <a:cs typeface="Verdana" pitchFamily="34" charset="0"/>
              </a:rPr>
              <a:t>5. Match or no match:</a:t>
            </a:r>
          </a:p>
          <a:p>
            <a:pPr marL="693738" lvl="1" indent="-396875">
              <a:buFont typeface="Wingdings" pitchFamily="2" charset="2"/>
              <a:buChar char="Ø"/>
              <a:defRPr/>
            </a:pPr>
            <a:r>
              <a:rPr lang="en-US" sz="1500" b="0" dirty="0">
                <a:latin typeface="Verdana" pitchFamily="34" charset="0"/>
                <a:ea typeface="Verdana" pitchFamily="34" charset="0"/>
                <a:cs typeface="Verdana" pitchFamily="34" charset="0"/>
              </a:rPr>
              <a:t>software decides whether or not any comparisons from step 4 are close enough to declare a possible match.</a:t>
            </a:r>
            <a:endParaRPr lang="en-US" sz="1700" b="0" dirty="0">
              <a:latin typeface="Verdana" pitchFamily="34" charset="0"/>
              <a:ea typeface="Verdana" pitchFamily="34" charset="0"/>
              <a:cs typeface="Verdana" pitchFamily="34" charset="0"/>
            </a:endParaRPr>
          </a:p>
        </p:txBody>
      </p:sp>
      <p:sp>
        <p:nvSpPr>
          <p:cNvPr id="7" name="Slide Number Placeholder 1"/>
          <p:cNvSpPr>
            <a:spLocks noGrp="1"/>
          </p:cNvSpPr>
          <p:nvPr>
            <p:ph type="sldNum" sz="quarter" idx="10"/>
          </p:nvPr>
        </p:nvSpPr>
        <p:spPr>
          <a:xfrm>
            <a:off x="-76200" y="6400800"/>
            <a:ext cx="1905000" cy="457200"/>
          </a:xfrm>
        </p:spPr>
        <p:txBody>
          <a:bodyPr/>
          <a:lstStyle/>
          <a:p>
            <a:r>
              <a:rPr lang="en-US" dirty="0" smtClean="0"/>
              <a:t>Slide-52</a:t>
            </a:r>
            <a:endParaRPr lang="en-US" dirty="0"/>
          </a:p>
        </p:txBody>
      </p:sp>
    </p:spTree>
    <p:extLst>
      <p:ext uri="{BB962C8B-B14F-4D97-AF65-F5344CB8AC3E}">
        <p14:creationId xmlns:p14="http://schemas.microsoft.com/office/powerpoint/2010/main" val="386889314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sz="1800">
              <a:latin typeface="Times New Roman" panose="02020603050405020304" pitchFamily="18" charset="0"/>
            </a:endParaRPr>
          </a:p>
        </p:txBody>
      </p:sp>
      <p:sp>
        <p:nvSpPr>
          <p:cNvPr id="38916" name="Rectangle 11"/>
          <p:cNvSpPr>
            <a:spLocks noChangeArrowheads="1"/>
          </p:cNvSpPr>
          <p:nvPr/>
        </p:nvSpPr>
        <p:spPr bwMode="auto">
          <a:xfrm>
            <a:off x="0" y="0"/>
            <a:ext cx="9144000" cy="52322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dirty="0">
                <a:ea typeface="Verdana" panose="020B0604030504040204" pitchFamily="34" charset="0"/>
                <a:cs typeface="Arial" panose="020B0604020202020204" pitchFamily="34" charset="0"/>
              </a:rPr>
              <a:t>Biometric Technology: Facial Scan</a:t>
            </a:r>
          </a:p>
        </p:txBody>
      </p:sp>
      <p:sp>
        <p:nvSpPr>
          <p:cNvPr id="6" name="Rectangle 5"/>
          <p:cNvSpPr>
            <a:spLocks noChangeArrowheads="1"/>
          </p:cNvSpPr>
          <p:nvPr/>
        </p:nvSpPr>
        <p:spPr bwMode="auto">
          <a:xfrm>
            <a:off x="152400" y="685800"/>
            <a:ext cx="8839200" cy="4432300"/>
          </a:xfrm>
          <a:prstGeom prst="rect">
            <a:avLst/>
          </a:prstGeom>
          <a:noFill/>
          <a:ln w="9525">
            <a:noFill/>
            <a:miter lim="800000"/>
            <a:headEnd/>
            <a:tailEnd/>
          </a:ln>
          <a:effectLst/>
        </p:spPr>
        <p:txBody>
          <a:bodyPr anchor="ctr">
            <a:spAutoFit/>
          </a:bodyPr>
          <a:lstStyle/>
          <a:p>
            <a:pPr marL="457200" indent="-457200" algn="just">
              <a:spcBef>
                <a:spcPts val="600"/>
              </a:spcBef>
              <a:spcAft>
                <a:spcPts val="600"/>
              </a:spcAft>
              <a:buFont typeface="Wingdings" pitchFamily="2" charset="2"/>
              <a:buChar char="Ø"/>
              <a:defRPr/>
            </a:pPr>
            <a:r>
              <a:rPr lang="en-US" sz="1600" b="0" dirty="0">
                <a:latin typeface="Verdana" pitchFamily="34" charset="0"/>
                <a:ea typeface="Verdana" pitchFamily="34" charset="0"/>
                <a:cs typeface="Verdana" pitchFamily="34" charset="0"/>
              </a:rPr>
              <a:t>In the case of facial scan, it measures facial features like the-</a:t>
            </a:r>
          </a:p>
          <a:p>
            <a:pPr marL="914400" lvl="4" indent="-176213">
              <a:buFont typeface="Wingdings" pitchFamily="2" charset="2"/>
              <a:buChar char="§"/>
              <a:defRPr/>
            </a:pPr>
            <a:r>
              <a:rPr lang="en-US" sz="1400" b="0" dirty="0">
                <a:latin typeface="Verdana" pitchFamily="34" charset="0"/>
                <a:ea typeface="Verdana" pitchFamily="34" charset="0"/>
                <a:cs typeface="Verdana" pitchFamily="34" charset="0"/>
              </a:rPr>
              <a:t>Distance between the eyes.</a:t>
            </a:r>
          </a:p>
          <a:p>
            <a:pPr marL="914400" lvl="4" indent="-176213">
              <a:buFont typeface="Wingdings" pitchFamily="2" charset="2"/>
              <a:buChar char="§"/>
              <a:defRPr/>
            </a:pPr>
            <a:r>
              <a:rPr lang="en-US" sz="1400" b="0" dirty="0">
                <a:latin typeface="Verdana" pitchFamily="34" charset="0"/>
                <a:ea typeface="Verdana" pitchFamily="34" charset="0"/>
                <a:cs typeface="Verdana" pitchFamily="34" charset="0"/>
              </a:rPr>
              <a:t>Distance between the eyes and nose ridge.</a:t>
            </a:r>
          </a:p>
          <a:p>
            <a:pPr marL="914400" lvl="4" indent="-176213">
              <a:buFont typeface="Wingdings" pitchFamily="2" charset="2"/>
              <a:buChar char="§"/>
              <a:defRPr/>
            </a:pPr>
            <a:r>
              <a:rPr lang="en-US" sz="1400" b="0" dirty="0">
                <a:latin typeface="Verdana" pitchFamily="34" charset="0"/>
                <a:ea typeface="Verdana" pitchFamily="34" charset="0"/>
                <a:cs typeface="Verdana" pitchFamily="34" charset="0"/>
              </a:rPr>
              <a:t>Angle of a cheek.</a:t>
            </a:r>
          </a:p>
          <a:p>
            <a:pPr marL="914400" lvl="4" indent="-176213">
              <a:buFont typeface="Wingdings" pitchFamily="2" charset="2"/>
              <a:buChar char="§"/>
              <a:defRPr/>
            </a:pPr>
            <a:r>
              <a:rPr lang="en-US" sz="1400" b="0" dirty="0">
                <a:latin typeface="Verdana" pitchFamily="34" charset="0"/>
                <a:ea typeface="Verdana" pitchFamily="34" charset="0"/>
                <a:cs typeface="Verdana" pitchFamily="34" charset="0"/>
              </a:rPr>
              <a:t>Slope of the nose.</a:t>
            </a:r>
          </a:p>
          <a:p>
            <a:pPr marL="914400" lvl="4" indent="-176213">
              <a:buFont typeface="Wingdings" pitchFamily="2" charset="2"/>
              <a:buChar char="§"/>
              <a:defRPr/>
            </a:pPr>
            <a:r>
              <a:rPr lang="en-US" sz="1400" b="0" dirty="0">
                <a:latin typeface="Verdana" pitchFamily="34" charset="0"/>
                <a:ea typeface="Verdana" pitchFamily="34" charset="0"/>
                <a:cs typeface="Verdana" pitchFamily="34" charset="0"/>
              </a:rPr>
              <a:t>Thickness of the lips.</a:t>
            </a:r>
          </a:p>
          <a:p>
            <a:pPr marL="914400" lvl="4" indent="-176213">
              <a:buFont typeface="Wingdings" pitchFamily="2" charset="2"/>
              <a:buChar char="§"/>
              <a:defRPr/>
            </a:pPr>
            <a:r>
              <a:rPr lang="en-US" sz="1400" b="0" dirty="0">
                <a:latin typeface="Verdana" pitchFamily="34" charset="0"/>
                <a:ea typeface="Verdana" pitchFamily="34" charset="0"/>
                <a:cs typeface="Verdana" pitchFamily="34" charset="0"/>
              </a:rPr>
              <a:t>Facial Temperatures.</a:t>
            </a:r>
          </a:p>
          <a:p>
            <a:pPr marL="2005013" lvl="4" indent="-176213">
              <a:buFont typeface="Wingdings" pitchFamily="2" charset="2"/>
              <a:buChar char="§"/>
              <a:defRPr/>
            </a:pPr>
            <a:endParaRPr lang="en-US" sz="1400" b="0" dirty="0">
              <a:latin typeface="Verdana" pitchFamily="34" charset="0"/>
              <a:ea typeface="Verdana" pitchFamily="34" charset="0"/>
              <a:cs typeface="Verdana" pitchFamily="34" charset="0"/>
            </a:endParaRPr>
          </a:p>
          <a:p>
            <a:pPr marL="457200" indent="-457200" algn="just">
              <a:spcBef>
                <a:spcPts val="600"/>
              </a:spcBef>
              <a:spcAft>
                <a:spcPts val="600"/>
              </a:spcAft>
              <a:buFont typeface="Wingdings" pitchFamily="2" charset="2"/>
              <a:buChar char="Ø"/>
              <a:defRPr/>
            </a:pPr>
            <a:r>
              <a:rPr lang="en-US" sz="1600" b="0" dirty="0">
                <a:latin typeface="Verdana" pitchFamily="34" charset="0"/>
                <a:ea typeface="Verdana" pitchFamily="34" charset="0"/>
                <a:cs typeface="Verdana" pitchFamily="34" charset="0"/>
              </a:rPr>
              <a:t>It is the most common Biometric technique used to obtain a personal identification.</a:t>
            </a:r>
          </a:p>
          <a:p>
            <a:pPr marL="457200" indent="-457200" algn="just">
              <a:spcBef>
                <a:spcPts val="600"/>
              </a:spcBef>
              <a:spcAft>
                <a:spcPts val="600"/>
              </a:spcAft>
              <a:buFont typeface="Wingdings" pitchFamily="2" charset="2"/>
              <a:buChar char="Ø"/>
              <a:defRPr/>
            </a:pPr>
            <a:r>
              <a:rPr lang="en-US" sz="1600" b="0" dirty="0">
                <a:latin typeface="Verdana" pitchFamily="34" charset="0"/>
                <a:ea typeface="Verdana" pitchFamily="34" charset="0"/>
                <a:cs typeface="Verdana" pitchFamily="34" charset="0"/>
              </a:rPr>
              <a:t>This technique is used at all US embassies worldwide, and government agencies.</a:t>
            </a:r>
          </a:p>
          <a:p>
            <a:pPr marL="457200" indent="-457200" algn="just">
              <a:spcBef>
                <a:spcPts val="600"/>
              </a:spcBef>
              <a:spcAft>
                <a:spcPts val="600"/>
              </a:spcAft>
              <a:buFont typeface="Wingdings" pitchFamily="2" charset="2"/>
              <a:buChar char="Ø"/>
              <a:defRPr/>
            </a:pPr>
            <a:r>
              <a:rPr lang="en-US" sz="1600" b="0" dirty="0">
                <a:latin typeface="Verdana" pitchFamily="34" charset="0"/>
                <a:ea typeface="Verdana" pitchFamily="34" charset="0"/>
                <a:cs typeface="Verdana" pitchFamily="34" charset="0"/>
              </a:rPr>
              <a:t>Also used to guarantee uniqueness against an image databases usually to prevent identity theft.</a:t>
            </a:r>
          </a:p>
          <a:p>
            <a:pPr marL="457200" indent="-457200" algn="just">
              <a:spcBef>
                <a:spcPts val="600"/>
              </a:spcBef>
              <a:spcAft>
                <a:spcPts val="600"/>
              </a:spcAft>
              <a:buFont typeface="Wingdings" pitchFamily="2" charset="2"/>
              <a:buChar char="Ø"/>
              <a:defRPr/>
            </a:pPr>
            <a:r>
              <a:rPr lang="en-US" sz="1600" b="0" dirty="0">
                <a:latin typeface="Verdana" pitchFamily="34" charset="0"/>
                <a:ea typeface="Verdana" pitchFamily="34" charset="0"/>
                <a:cs typeface="Verdana" pitchFamily="34" charset="0"/>
              </a:rPr>
              <a:t>Many ATMs and casinos around the country, use this techniques to identify users.</a:t>
            </a:r>
          </a:p>
        </p:txBody>
      </p:sp>
      <p:pic>
        <p:nvPicPr>
          <p:cNvPr id="389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5181600"/>
            <a:ext cx="39719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1"/>
          <p:cNvSpPr>
            <a:spLocks noGrp="1"/>
          </p:cNvSpPr>
          <p:nvPr>
            <p:ph type="sldNum" sz="quarter" idx="10"/>
          </p:nvPr>
        </p:nvSpPr>
        <p:spPr>
          <a:xfrm>
            <a:off x="-76200" y="6400800"/>
            <a:ext cx="1905000" cy="457200"/>
          </a:xfrm>
        </p:spPr>
        <p:txBody>
          <a:bodyPr/>
          <a:lstStyle/>
          <a:p>
            <a:r>
              <a:rPr lang="en-US" dirty="0" smtClean="0"/>
              <a:t>Slide-53</a:t>
            </a:r>
            <a:endParaRPr lang="en-US" dirty="0"/>
          </a:p>
        </p:txBody>
      </p:sp>
    </p:spTree>
    <p:extLst>
      <p:ext uri="{BB962C8B-B14F-4D97-AF65-F5344CB8AC3E}">
        <p14:creationId xmlns:p14="http://schemas.microsoft.com/office/powerpoint/2010/main" val="16517645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sz="1800">
              <a:latin typeface="Times New Roman" panose="02020603050405020304" pitchFamily="18" charset="0"/>
            </a:endParaRPr>
          </a:p>
        </p:txBody>
      </p:sp>
      <p:sp>
        <p:nvSpPr>
          <p:cNvPr id="40964" name="Rectangle 11"/>
          <p:cNvSpPr>
            <a:spLocks noChangeArrowheads="1"/>
          </p:cNvSpPr>
          <p:nvPr/>
        </p:nvSpPr>
        <p:spPr bwMode="auto">
          <a:xfrm>
            <a:off x="0" y="0"/>
            <a:ext cx="9144000" cy="52322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dirty="0">
                <a:ea typeface="Verdana" panose="020B0604030504040204" pitchFamily="34" charset="0"/>
                <a:cs typeface="Arial" panose="020B0604020202020204" pitchFamily="34" charset="0"/>
              </a:rPr>
              <a:t>Biometric Technology: Hand Geometry/ Hand Scan</a:t>
            </a:r>
          </a:p>
        </p:txBody>
      </p:sp>
      <p:sp>
        <p:nvSpPr>
          <p:cNvPr id="40965" name="Rectangle 5"/>
          <p:cNvSpPr>
            <a:spLocks noChangeArrowheads="1"/>
          </p:cNvSpPr>
          <p:nvPr/>
        </p:nvSpPr>
        <p:spPr bwMode="auto">
          <a:xfrm>
            <a:off x="228600" y="533400"/>
            <a:ext cx="8686800" cy="446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buFont typeface="Wingdings" panose="05000000000000000000" pitchFamily="2" charset="2"/>
              <a:buChar char="Ø"/>
            </a:pPr>
            <a:r>
              <a:rPr lang="en-US" sz="1600" b="0">
                <a:latin typeface="Verdana" panose="020B0604030504040204" pitchFamily="34" charset="0"/>
                <a:ea typeface="Verdana" panose="020B0604030504040204" pitchFamily="34" charset="0"/>
                <a:cs typeface="Verdana" panose="020B0604030504040204" pitchFamily="34" charset="0"/>
              </a:rPr>
              <a:t>This technology uses distinctive features of the hand, such as geometry of hand and fingers, for identity verification.</a:t>
            </a:r>
          </a:p>
          <a:p>
            <a:pPr algn="just">
              <a:spcBef>
                <a:spcPts val="600"/>
              </a:spcBef>
              <a:spcAft>
                <a:spcPts val="600"/>
              </a:spcAft>
              <a:buFont typeface="Wingdings" panose="05000000000000000000" pitchFamily="2" charset="2"/>
              <a:buChar char="Ø"/>
            </a:pPr>
            <a:r>
              <a:rPr lang="en-US" sz="1600" b="0">
                <a:latin typeface="Verdana" panose="020B0604030504040204" pitchFamily="34" charset="0"/>
                <a:ea typeface="Verdana" panose="020B0604030504040204" pitchFamily="34" charset="0"/>
                <a:cs typeface="Verdana" panose="020B0604030504040204" pitchFamily="34" charset="0"/>
              </a:rPr>
              <a:t>It is based on the fact that nearly every person’s hand is shaped differently and that the shape of a person’s hand does not change after certain age.</a:t>
            </a:r>
          </a:p>
          <a:p>
            <a:pPr algn="just">
              <a:spcBef>
                <a:spcPts val="600"/>
              </a:spcBef>
              <a:spcAft>
                <a:spcPts val="600"/>
              </a:spcAft>
              <a:buFont typeface="Wingdings" panose="05000000000000000000" pitchFamily="2" charset="2"/>
              <a:buChar char="Ø"/>
            </a:pPr>
            <a:r>
              <a:rPr lang="en-US" sz="1600" b="0">
                <a:latin typeface="Verdana" panose="020B0604030504040204" pitchFamily="34" charset="0"/>
                <a:ea typeface="Verdana" panose="020B0604030504040204" pitchFamily="34" charset="0"/>
                <a:cs typeface="Verdana" panose="020B0604030504040204" pitchFamily="34" charset="0"/>
              </a:rPr>
              <a:t>These techniques include the estimation of length, width, thickness and surface area of the hand. Various method are used to measure the hands.</a:t>
            </a:r>
          </a:p>
          <a:p>
            <a:pPr algn="just">
              <a:spcBef>
                <a:spcPts val="600"/>
              </a:spcBef>
              <a:spcAft>
                <a:spcPts val="600"/>
              </a:spcAft>
              <a:buFont typeface="Wingdings" panose="05000000000000000000" pitchFamily="2" charset="2"/>
              <a:buChar char="Ø"/>
            </a:pPr>
            <a:r>
              <a:rPr lang="en-US" sz="1600" b="0">
                <a:latin typeface="Verdana" panose="020B0604030504040204" pitchFamily="34" charset="0"/>
                <a:ea typeface="Verdana" panose="020B0604030504040204" pitchFamily="34" charset="0"/>
                <a:cs typeface="Verdana" panose="020B0604030504040204" pitchFamily="34" charset="0"/>
              </a:rPr>
              <a:t>Recent uses include the  I. N. S. pass System, which scans a hand of frequent travelers, so instead of presenting a passport for authentication these frequent travelers swipe a card and do a hand scan.  It is both convenient to consumers and frees up human resources to attend for more higher risk passengers. </a:t>
            </a:r>
          </a:p>
          <a:p>
            <a:pPr algn="just">
              <a:spcBef>
                <a:spcPts val="600"/>
              </a:spcBef>
              <a:spcAft>
                <a:spcPts val="600"/>
              </a:spcAft>
              <a:buFont typeface="Wingdings" panose="05000000000000000000" pitchFamily="2" charset="2"/>
              <a:buChar char="Ø"/>
            </a:pPr>
            <a:r>
              <a:rPr lang="en-US" sz="1600" b="0">
                <a:latin typeface="Verdana" panose="020B0604030504040204" pitchFamily="34" charset="0"/>
                <a:ea typeface="Verdana" panose="020B0604030504040204" pitchFamily="34" charset="0"/>
                <a:cs typeface="Verdana" panose="020B0604030504040204" pitchFamily="34" charset="0"/>
              </a:rPr>
              <a:t>The hand geometry can change due to age and health conditions.</a:t>
            </a:r>
          </a:p>
          <a:p>
            <a:pPr algn="just">
              <a:spcBef>
                <a:spcPts val="600"/>
              </a:spcBef>
              <a:spcAft>
                <a:spcPts val="600"/>
              </a:spcAft>
              <a:buFont typeface="Wingdings" panose="05000000000000000000" pitchFamily="2" charset="2"/>
              <a:buChar char="Ø"/>
            </a:pPr>
            <a:r>
              <a:rPr lang="en-US" sz="1600" b="0">
                <a:latin typeface="Verdana" panose="020B0604030504040204" pitchFamily="34" charset="0"/>
                <a:ea typeface="Verdana" panose="020B0604030504040204" pitchFamily="34" charset="0"/>
                <a:cs typeface="Verdana" panose="020B0604030504040204" pitchFamily="34" charset="0"/>
              </a:rPr>
              <a:t>Figure below shown a hand geometry scanner.</a:t>
            </a:r>
          </a:p>
          <a:p>
            <a:pPr algn="just">
              <a:spcBef>
                <a:spcPts val="600"/>
              </a:spcBef>
              <a:spcAft>
                <a:spcPts val="600"/>
              </a:spcAft>
              <a:buFont typeface="Wingdings" panose="05000000000000000000" pitchFamily="2" charset="2"/>
              <a:buChar char="Ø"/>
            </a:pPr>
            <a:endParaRPr lang="en-US" sz="1600" b="0">
              <a:latin typeface="Verdana" panose="020B0604030504040204" pitchFamily="34" charset="0"/>
              <a:ea typeface="Verdana" panose="020B0604030504040204" pitchFamily="34" charset="0"/>
              <a:cs typeface="Verdana" panose="020B0604030504040204" pitchFamily="34" charset="0"/>
            </a:endParaRPr>
          </a:p>
        </p:txBody>
      </p:sp>
      <p:pic>
        <p:nvPicPr>
          <p:cNvPr id="409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4800600"/>
            <a:ext cx="1743075"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Rectangle 6"/>
          <p:cNvSpPr>
            <a:spLocks noChangeArrowheads="1"/>
          </p:cNvSpPr>
          <p:nvPr/>
        </p:nvSpPr>
        <p:spPr bwMode="auto">
          <a:xfrm>
            <a:off x="4724400" y="6172200"/>
            <a:ext cx="41148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r"/>
            <a:r>
              <a:rPr lang="en-US" sz="1700">
                <a:latin typeface="Verdana" panose="020B0604030504040204" pitchFamily="34" charset="0"/>
                <a:ea typeface="Verdana" panose="020B0604030504040204" pitchFamily="34" charset="0"/>
                <a:cs typeface="Verdana" panose="020B0604030504040204" pitchFamily="34" charset="0"/>
              </a:rPr>
              <a:t>Figure: Hand Geometry Scanner</a:t>
            </a:r>
            <a:endParaRPr lang="en-US" sz="1700"/>
          </a:p>
        </p:txBody>
      </p:sp>
      <p:sp>
        <p:nvSpPr>
          <p:cNvPr id="8" name="Slide Number Placeholder 1"/>
          <p:cNvSpPr>
            <a:spLocks noGrp="1"/>
          </p:cNvSpPr>
          <p:nvPr>
            <p:ph type="sldNum" sz="quarter" idx="10"/>
          </p:nvPr>
        </p:nvSpPr>
        <p:spPr>
          <a:xfrm>
            <a:off x="-76200" y="6400800"/>
            <a:ext cx="1905000" cy="457200"/>
          </a:xfrm>
        </p:spPr>
        <p:txBody>
          <a:bodyPr/>
          <a:lstStyle/>
          <a:p>
            <a:r>
              <a:rPr lang="en-US" dirty="0" smtClean="0"/>
              <a:t>Slide-54</a:t>
            </a:r>
            <a:endParaRPr lang="en-US" dirty="0"/>
          </a:p>
        </p:txBody>
      </p:sp>
    </p:spTree>
    <p:extLst>
      <p:ext uri="{BB962C8B-B14F-4D97-AF65-F5344CB8AC3E}">
        <p14:creationId xmlns:p14="http://schemas.microsoft.com/office/powerpoint/2010/main" val="400574971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1"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sz="1800">
              <a:latin typeface="Times New Roman" panose="02020603050405020304" pitchFamily="18" charset="0"/>
            </a:endParaRPr>
          </a:p>
        </p:txBody>
      </p:sp>
      <p:sp>
        <p:nvSpPr>
          <p:cNvPr id="43012" name="Rectangle 11"/>
          <p:cNvSpPr>
            <a:spLocks noChangeArrowheads="1"/>
          </p:cNvSpPr>
          <p:nvPr/>
        </p:nvSpPr>
        <p:spPr bwMode="auto">
          <a:xfrm>
            <a:off x="0" y="0"/>
            <a:ext cx="9144000" cy="52322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dirty="0">
                <a:ea typeface="Verdana" panose="020B0604030504040204" pitchFamily="34" charset="0"/>
                <a:cs typeface="Arial" panose="020B0604020202020204" pitchFamily="34" charset="0"/>
              </a:rPr>
              <a:t>Biometric Technology: Voice Scan</a:t>
            </a:r>
          </a:p>
        </p:txBody>
      </p:sp>
      <p:sp>
        <p:nvSpPr>
          <p:cNvPr id="43013" name="Rectangle 5"/>
          <p:cNvSpPr>
            <a:spLocks noChangeArrowheads="1"/>
          </p:cNvSpPr>
          <p:nvPr/>
        </p:nvSpPr>
        <p:spPr bwMode="auto">
          <a:xfrm>
            <a:off x="228600" y="533400"/>
            <a:ext cx="8686800" cy="495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buFont typeface="Wingdings" panose="05000000000000000000" pitchFamily="2" charset="2"/>
              <a:buChar char="Ø"/>
            </a:pPr>
            <a:r>
              <a:rPr lang="en-US" sz="1600" b="0">
                <a:latin typeface="Verdana" panose="020B0604030504040204" pitchFamily="34" charset="0"/>
                <a:ea typeface="Verdana" panose="020B0604030504040204" pitchFamily="34" charset="0"/>
                <a:cs typeface="Verdana" panose="020B0604030504040204" pitchFamily="34" charset="0"/>
              </a:rPr>
              <a:t>This is a technology that uses the unique aspects of the individual’s voice for identification or authentication purposes. </a:t>
            </a:r>
          </a:p>
          <a:p>
            <a:pPr algn="just">
              <a:spcBef>
                <a:spcPts val="600"/>
              </a:spcBef>
              <a:spcAft>
                <a:spcPts val="600"/>
              </a:spcAft>
              <a:buFont typeface="Wingdings" panose="05000000000000000000" pitchFamily="2" charset="2"/>
              <a:buChar char="Ø"/>
            </a:pPr>
            <a:r>
              <a:rPr lang="en-US" sz="1600" b="0">
                <a:latin typeface="Verdana" panose="020B0604030504040204" pitchFamily="34" charset="0"/>
                <a:ea typeface="Verdana" panose="020B0604030504040204" pitchFamily="34" charset="0"/>
                <a:cs typeface="Verdana" panose="020B0604030504040204" pitchFamily="34" charset="0"/>
              </a:rPr>
              <a:t>This technique is text-dependent, which means that the system cannot verify any phrase spoken by the user, but rather a specific phrase associated with that user’s account.</a:t>
            </a:r>
          </a:p>
          <a:p>
            <a:pPr algn="just">
              <a:spcBef>
                <a:spcPts val="600"/>
              </a:spcBef>
              <a:spcAft>
                <a:spcPts val="600"/>
              </a:spcAft>
              <a:buFont typeface="Wingdings" panose="05000000000000000000" pitchFamily="2" charset="2"/>
              <a:buChar char="Ø"/>
            </a:pPr>
            <a:r>
              <a:rPr lang="en-US" sz="1600" b="0">
                <a:latin typeface="Verdana" panose="020B0604030504040204" pitchFamily="34" charset="0"/>
                <a:ea typeface="Verdana" panose="020B0604030504040204" pitchFamily="34" charset="0"/>
                <a:cs typeface="Verdana" panose="020B0604030504040204" pitchFamily="34" charset="0"/>
              </a:rPr>
              <a:t>Voice is also physiological trait because every person has different pitch, but voice recognition is mainly based on the study of the way a person speaks, commonly classified as behavioral.</a:t>
            </a:r>
          </a:p>
          <a:p>
            <a:pPr algn="just">
              <a:spcBef>
                <a:spcPts val="600"/>
              </a:spcBef>
              <a:spcAft>
                <a:spcPts val="600"/>
              </a:spcAft>
              <a:buFont typeface="Wingdings" panose="05000000000000000000" pitchFamily="2" charset="2"/>
              <a:buChar char="Ø"/>
            </a:pPr>
            <a:r>
              <a:rPr lang="en-US" sz="1600" b="0">
                <a:latin typeface="Verdana" panose="020B0604030504040204" pitchFamily="34" charset="0"/>
                <a:ea typeface="Verdana" panose="020B0604030504040204" pitchFamily="34" charset="0"/>
                <a:cs typeface="Verdana" panose="020B0604030504040204" pitchFamily="34" charset="0"/>
              </a:rPr>
              <a:t>Your voice can vary with age, illness and emotions.</a:t>
            </a:r>
          </a:p>
          <a:p>
            <a:pPr algn="just">
              <a:spcBef>
                <a:spcPts val="600"/>
              </a:spcBef>
              <a:spcAft>
                <a:spcPts val="600"/>
              </a:spcAft>
              <a:buFont typeface="Wingdings" panose="05000000000000000000" pitchFamily="2" charset="2"/>
              <a:buChar char="Ø"/>
            </a:pPr>
            <a:r>
              <a:rPr lang="en-US" sz="1600" b="0">
                <a:latin typeface="Verdana" panose="020B0604030504040204" pitchFamily="34" charset="0"/>
                <a:ea typeface="Verdana" panose="020B0604030504040204" pitchFamily="34" charset="0"/>
                <a:cs typeface="Verdana" panose="020B0604030504040204" pitchFamily="34" charset="0"/>
              </a:rPr>
              <a:t>Speaker recognition uses a microphone to record the voice.</a:t>
            </a:r>
          </a:p>
          <a:p>
            <a:pPr algn="just">
              <a:spcBef>
                <a:spcPts val="600"/>
              </a:spcBef>
              <a:spcAft>
                <a:spcPts val="600"/>
              </a:spcAft>
              <a:buFont typeface="Wingdings" panose="05000000000000000000" pitchFamily="2" charset="2"/>
              <a:buChar char="Ø"/>
            </a:pPr>
            <a:r>
              <a:rPr lang="en-US" sz="1600" b="0">
                <a:latin typeface="Verdana" panose="020B0604030504040204" pitchFamily="34" charset="0"/>
                <a:ea typeface="Verdana" panose="020B0604030504040204" pitchFamily="34" charset="0"/>
                <a:cs typeface="Verdana" panose="020B0604030504040204" pitchFamily="34" charset="0"/>
              </a:rPr>
              <a:t>The most common use of voice scan biometric systems is where a telephone is already being used.</a:t>
            </a:r>
          </a:p>
          <a:p>
            <a:pPr algn="just">
              <a:spcBef>
                <a:spcPts val="600"/>
              </a:spcBef>
              <a:spcAft>
                <a:spcPts val="600"/>
              </a:spcAft>
              <a:buFont typeface="Wingdings" panose="05000000000000000000" pitchFamily="2" charset="2"/>
              <a:buChar char="Ø"/>
            </a:pPr>
            <a:r>
              <a:rPr lang="en-US" sz="1600" b="0">
                <a:latin typeface="Verdana" panose="020B0604030504040204" pitchFamily="34" charset="0"/>
                <a:ea typeface="Verdana" panose="020B0604030504040204" pitchFamily="34" charset="0"/>
                <a:cs typeface="Verdana" panose="020B0604030504040204" pitchFamily="34" charset="0"/>
              </a:rPr>
              <a:t>For instance home arrest verification is a very common use.  Any time of the day or night a computer calls the home of a person under home arrest,  and that person has to answer the phone and speak a passphrase to be authenticated.</a:t>
            </a:r>
          </a:p>
        </p:txBody>
      </p:sp>
      <p:sp>
        <p:nvSpPr>
          <p:cNvPr id="43014" name="Rectangle 6"/>
          <p:cNvSpPr>
            <a:spLocks noChangeArrowheads="1"/>
          </p:cNvSpPr>
          <p:nvPr/>
        </p:nvSpPr>
        <p:spPr bwMode="auto">
          <a:xfrm>
            <a:off x="4724400" y="6172200"/>
            <a:ext cx="41148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r"/>
            <a:r>
              <a:rPr lang="en-US" sz="1700">
                <a:latin typeface="Verdana" panose="020B0604030504040204" pitchFamily="34" charset="0"/>
                <a:ea typeface="Verdana" panose="020B0604030504040204" pitchFamily="34" charset="0"/>
                <a:cs typeface="Verdana" panose="020B0604030504040204" pitchFamily="34" charset="0"/>
              </a:rPr>
              <a:t>Figure: Voice print</a:t>
            </a:r>
            <a:endParaRPr lang="en-US" sz="1700"/>
          </a:p>
        </p:txBody>
      </p:sp>
      <p:pic>
        <p:nvPicPr>
          <p:cNvPr id="430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5181600"/>
            <a:ext cx="15240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1"/>
          <p:cNvSpPr>
            <a:spLocks noGrp="1"/>
          </p:cNvSpPr>
          <p:nvPr>
            <p:ph type="sldNum" sz="quarter" idx="10"/>
          </p:nvPr>
        </p:nvSpPr>
        <p:spPr>
          <a:xfrm>
            <a:off x="-76200" y="6400800"/>
            <a:ext cx="1905000" cy="457200"/>
          </a:xfrm>
        </p:spPr>
        <p:txBody>
          <a:bodyPr/>
          <a:lstStyle/>
          <a:p>
            <a:r>
              <a:rPr lang="en-US" dirty="0" smtClean="0"/>
              <a:t>Slide-55</a:t>
            </a:r>
            <a:endParaRPr lang="en-US" dirty="0"/>
          </a:p>
        </p:txBody>
      </p:sp>
    </p:spTree>
    <p:extLst>
      <p:ext uri="{BB962C8B-B14F-4D97-AF65-F5344CB8AC3E}">
        <p14:creationId xmlns:p14="http://schemas.microsoft.com/office/powerpoint/2010/main" val="32499133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sz="1800">
              <a:latin typeface="Times New Roman" panose="02020603050405020304" pitchFamily="18" charset="0"/>
            </a:endParaRPr>
          </a:p>
        </p:txBody>
      </p:sp>
      <p:sp>
        <p:nvSpPr>
          <p:cNvPr id="45060" name="Rectangle 11"/>
          <p:cNvSpPr>
            <a:spLocks noChangeArrowheads="1"/>
          </p:cNvSpPr>
          <p:nvPr/>
        </p:nvSpPr>
        <p:spPr bwMode="auto">
          <a:xfrm>
            <a:off x="0" y="0"/>
            <a:ext cx="9144000" cy="52322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dirty="0">
                <a:ea typeface="Verdana" panose="020B0604030504040204" pitchFamily="34" charset="0"/>
                <a:cs typeface="Arial" panose="020B0604020202020204" pitchFamily="34" charset="0"/>
              </a:rPr>
              <a:t>Biometric Technology: Signature Scan</a:t>
            </a:r>
          </a:p>
        </p:txBody>
      </p:sp>
      <p:sp>
        <p:nvSpPr>
          <p:cNvPr id="45061" name="Rectangle 5"/>
          <p:cNvSpPr>
            <a:spLocks noChangeArrowheads="1"/>
          </p:cNvSpPr>
          <p:nvPr/>
        </p:nvSpPr>
        <p:spPr bwMode="auto">
          <a:xfrm>
            <a:off x="228600" y="533400"/>
            <a:ext cx="86868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buFont typeface="Wingdings" panose="05000000000000000000" pitchFamily="2" charset="2"/>
              <a:buChar char="Ø"/>
            </a:pPr>
            <a:r>
              <a:rPr lang="en-US" sz="1600" b="0">
                <a:latin typeface="Verdana" panose="020B0604030504040204" pitchFamily="34" charset="0"/>
                <a:ea typeface="Verdana" panose="020B0604030504040204" pitchFamily="34" charset="0"/>
                <a:cs typeface="Verdana" panose="020B0604030504040204" pitchFamily="34" charset="0"/>
              </a:rPr>
              <a:t>This technology uses the human written signature for identity verification.</a:t>
            </a:r>
          </a:p>
          <a:p>
            <a:pPr algn="just">
              <a:spcBef>
                <a:spcPts val="600"/>
              </a:spcBef>
              <a:spcAft>
                <a:spcPts val="600"/>
              </a:spcAft>
              <a:buFont typeface="Wingdings" panose="05000000000000000000" pitchFamily="2" charset="2"/>
              <a:buChar char="Ø"/>
            </a:pPr>
            <a:r>
              <a:rPr lang="en-US" sz="1600" b="0">
                <a:latin typeface="Verdana" panose="020B0604030504040204" pitchFamily="34" charset="0"/>
                <a:ea typeface="Verdana" panose="020B0604030504040204" pitchFamily="34" charset="0"/>
                <a:cs typeface="Verdana" panose="020B0604030504040204" pitchFamily="34" charset="0"/>
              </a:rPr>
              <a:t>In the case of signature scan, it measures the speed, pressure, direction, acceleration, stroke order, length of the strokes and image of a signature.</a:t>
            </a:r>
          </a:p>
          <a:p>
            <a:pPr algn="just">
              <a:spcBef>
                <a:spcPts val="600"/>
              </a:spcBef>
              <a:spcAft>
                <a:spcPts val="600"/>
              </a:spcAft>
              <a:buFont typeface="Wingdings" panose="05000000000000000000" pitchFamily="2" charset="2"/>
              <a:buChar char="Ø"/>
            </a:pPr>
            <a:r>
              <a:rPr lang="en-US" sz="1600" b="0">
                <a:latin typeface="Verdana" panose="020B0604030504040204" pitchFamily="34" charset="0"/>
                <a:ea typeface="Verdana" panose="020B0604030504040204" pitchFamily="34" charset="0"/>
                <a:cs typeface="Verdana" panose="020B0604030504040204" pitchFamily="34" charset="0"/>
              </a:rPr>
              <a:t>So it is not only the signature image as it is commonly believed.</a:t>
            </a:r>
          </a:p>
          <a:p>
            <a:pPr algn="just">
              <a:spcBef>
                <a:spcPts val="600"/>
              </a:spcBef>
              <a:spcAft>
                <a:spcPts val="600"/>
              </a:spcAft>
              <a:buFont typeface="Wingdings" panose="05000000000000000000" pitchFamily="2" charset="2"/>
              <a:buChar char="Ø"/>
            </a:pPr>
            <a:r>
              <a:rPr lang="en-US" sz="1600" b="0">
                <a:latin typeface="Verdana" panose="020B0604030504040204" pitchFamily="34" charset="0"/>
                <a:ea typeface="Verdana" panose="020B0604030504040204" pitchFamily="34" charset="0"/>
                <a:cs typeface="Verdana" panose="020B0604030504040204" pitchFamily="34" charset="0"/>
              </a:rPr>
              <a:t>If a signature from a user is already captured, this biometric technology adds an extra level of security with non-repudiation. </a:t>
            </a:r>
          </a:p>
          <a:p>
            <a:pPr algn="just">
              <a:spcBef>
                <a:spcPts val="600"/>
              </a:spcBef>
              <a:spcAft>
                <a:spcPts val="600"/>
              </a:spcAft>
              <a:buFont typeface="Wingdings" panose="05000000000000000000" pitchFamily="2" charset="2"/>
              <a:buChar char="Ø"/>
            </a:pPr>
            <a:r>
              <a:rPr lang="en-US" sz="1600" b="0">
                <a:latin typeface="Verdana" panose="020B0604030504040204" pitchFamily="34" charset="0"/>
                <a:ea typeface="Verdana" panose="020B0604030504040204" pitchFamily="34" charset="0"/>
                <a:cs typeface="Verdana" panose="020B0604030504040204" pitchFamily="34" charset="0"/>
              </a:rPr>
              <a:t>The most obvious and important advantage of this technique is that a fraudster cannot glean any information on how to write the signature by simply looking at one that has been previously written.</a:t>
            </a:r>
          </a:p>
          <a:p>
            <a:pPr algn="just">
              <a:spcBef>
                <a:spcPts val="600"/>
              </a:spcBef>
              <a:spcAft>
                <a:spcPts val="600"/>
              </a:spcAft>
              <a:buFont typeface="Wingdings" panose="05000000000000000000" pitchFamily="2" charset="2"/>
              <a:buChar char="Ø"/>
            </a:pPr>
            <a:r>
              <a:rPr lang="en-US" sz="1600" b="0">
                <a:latin typeface="Verdana" panose="020B0604030504040204" pitchFamily="34" charset="0"/>
                <a:ea typeface="Verdana" panose="020B0604030504040204" pitchFamily="34" charset="0"/>
                <a:cs typeface="Verdana" panose="020B0604030504040204" pitchFamily="34" charset="0"/>
              </a:rPr>
              <a:t>There are various kinds of devices used to capture the signature dynamics. These are either traditional tablets or special purpose devices. </a:t>
            </a:r>
          </a:p>
          <a:p>
            <a:pPr algn="just">
              <a:spcBef>
                <a:spcPts val="600"/>
              </a:spcBef>
              <a:spcAft>
                <a:spcPts val="600"/>
              </a:spcAft>
              <a:buFont typeface="Wingdings" panose="05000000000000000000" pitchFamily="2" charset="2"/>
              <a:buChar char="Ø"/>
            </a:pPr>
            <a:r>
              <a:rPr lang="en-US" sz="1600" b="0">
                <a:latin typeface="Verdana" panose="020B0604030504040204" pitchFamily="34" charset="0"/>
                <a:ea typeface="Verdana" panose="020B0604030504040204" pitchFamily="34" charset="0"/>
                <a:cs typeface="Verdana" panose="020B0604030504040204" pitchFamily="34" charset="0"/>
              </a:rPr>
              <a:t>Figure below shows a signature taken using Tablet. </a:t>
            </a:r>
          </a:p>
        </p:txBody>
      </p:sp>
      <p:sp>
        <p:nvSpPr>
          <p:cNvPr id="45062" name="Rectangle 6"/>
          <p:cNvSpPr>
            <a:spLocks noChangeArrowheads="1"/>
          </p:cNvSpPr>
          <p:nvPr/>
        </p:nvSpPr>
        <p:spPr bwMode="auto">
          <a:xfrm>
            <a:off x="2819400" y="5949950"/>
            <a:ext cx="57150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r"/>
            <a:r>
              <a:rPr lang="en-US" sz="1700">
                <a:latin typeface="Verdana" panose="020B0604030504040204" pitchFamily="34" charset="0"/>
                <a:ea typeface="Verdana" panose="020B0604030504040204" pitchFamily="34" charset="0"/>
                <a:cs typeface="Verdana" panose="020B0604030504040204" pitchFamily="34" charset="0"/>
              </a:rPr>
              <a:t>Figure: </a:t>
            </a:r>
            <a:r>
              <a:rPr lang="en-US" sz="1800"/>
              <a:t>A Signature taken using Tablet.</a:t>
            </a:r>
          </a:p>
          <a:p>
            <a:pPr algn="r"/>
            <a:endParaRPr lang="en-US" sz="1700"/>
          </a:p>
        </p:txBody>
      </p:sp>
      <p:pic>
        <p:nvPicPr>
          <p:cNvPr id="4506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5029200"/>
            <a:ext cx="151447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1"/>
          <p:cNvSpPr>
            <a:spLocks noGrp="1"/>
          </p:cNvSpPr>
          <p:nvPr>
            <p:ph type="sldNum" sz="quarter" idx="10"/>
          </p:nvPr>
        </p:nvSpPr>
        <p:spPr>
          <a:xfrm>
            <a:off x="-76200" y="6400800"/>
            <a:ext cx="1905000" cy="457200"/>
          </a:xfrm>
        </p:spPr>
        <p:txBody>
          <a:bodyPr/>
          <a:lstStyle/>
          <a:p>
            <a:r>
              <a:rPr lang="en-US" dirty="0" smtClean="0"/>
              <a:t>Slide-56</a:t>
            </a:r>
            <a:endParaRPr lang="en-US" dirty="0"/>
          </a:p>
        </p:txBody>
      </p:sp>
    </p:spTree>
    <p:extLst>
      <p:ext uri="{BB962C8B-B14F-4D97-AF65-F5344CB8AC3E}">
        <p14:creationId xmlns:p14="http://schemas.microsoft.com/office/powerpoint/2010/main" val="8281845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7"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sz="1800">
              <a:latin typeface="Times New Roman" panose="02020603050405020304" pitchFamily="18" charset="0"/>
            </a:endParaRPr>
          </a:p>
        </p:txBody>
      </p:sp>
      <p:sp>
        <p:nvSpPr>
          <p:cNvPr id="47108" name="Rectangle 11"/>
          <p:cNvSpPr>
            <a:spLocks noChangeArrowheads="1"/>
          </p:cNvSpPr>
          <p:nvPr/>
        </p:nvSpPr>
        <p:spPr bwMode="auto">
          <a:xfrm>
            <a:off x="0" y="0"/>
            <a:ext cx="9144000" cy="52322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dirty="0">
                <a:ea typeface="Verdana" panose="020B0604030504040204" pitchFamily="34" charset="0"/>
                <a:cs typeface="Arial" panose="020B0604020202020204" pitchFamily="34" charset="0"/>
              </a:rPr>
              <a:t>Biometric Technology Still in Drawing Board</a:t>
            </a:r>
          </a:p>
        </p:txBody>
      </p:sp>
      <p:sp>
        <p:nvSpPr>
          <p:cNvPr id="47109" name="Rectangle 5"/>
          <p:cNvSpPr>
            <a:spLocks noChangeArrowheads="1"/>
          </p:cNvSpPr>
          <p:nvPr/>
        </p:nvSpPr>
        <p:spPr bwMode="auto">
          <a:xfrm>
            <a:off x="228600" y="533400"/>
            <a:ext cx="8686800" cy="560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pPr>
            <a:r>
              <a:rPr lang="en-US" sz="1600">
                <a:solidFill>
                  <a:srgbClr val="0000FF"/>
                </a:solidFill>
                <a:latin typeface="Verdana" panose="020B0604030504040204" pitchFamily="34" charset="0"/>
                <a:ea typeface="Verdana" panose="020B0604030504040204" pitchFamily="34" charset="0"/>
                <a:cs typeface="Verdana" panose="020B0604030504040204" pitchFamily="34" charset="0"/>
              </a:rPr>
              <a:t>Vein scan : </a:t>
            </a:r>
          </a:p>
          <a:p>
            <a:pPr algn="just">
              <a:spcBef>
                <a:spcPts val="600"/>
              </a:spcBef>
              <a:spcAft>
                <a:spcPts val="600"/>
              </a:spcAft>
              <a:buFont typeface="Wingdings" panose="05000000000000000000" pitchFamily="2" charset="2"/>
              <a:buChar char="Ø"/>
            </a:pPr>
            <a:r>
              <a:rPr lang="en-US" sz="1600" b="0">
                <a:latin typeface="Verdana" panose="020B0604030504040204" pitchFamily="34" charset="0"/>
                <a:ea typeface="Verdana" panose="020B0604030504040204" pitchFamily="34" charset="0"/>
                <a:cs typeface="Verdana" panose="020B0604030504040204" pitchFamily="34" charset="0"/>
              </a:rPr>
              <a:t>Another fairly new technology that uses the vein patterns on the back of the hand for identification and authentication. </a:t>
            </a:r>
          </a:p>
          <a:p>
            <a:pPr algn="just">
              <a:spcBef>
                <a:spcPts val="600"/>
              </a:spcBef>
              <a:spcAft>
                <a:spcPts val="600"/>
              </a:spcAft>
              <a:buFont typeface="Wingdings" panose="05000000000000000000" pitchFamily="2" charset="2"/>
              <a:buChar char="Ø"/>
            </a:pPr>
            <a:r>
              <a:rPr lang="en-US" sz="1600" b="0">
                <a:latin typeface="Verdana" panose="020B0604030504040204" pitchFamily="34" charset="0"/>
                <a:ea typeface="Verdana" panose="020B0604030504040204" pitchFamily="34" charset="0"/>
                <a:cs typeface="Verdana" panose="020B0604030504040204" pitchFamily="34" charset="0"/>
              </a:rPr>
              <a:t>The technology has the potential of delivering high accuracy, in addition to the advantage of being non-intrusive to the user. </a:t>
            </a:r>
          </a:p>
          <a:p>
            <a:pPr algn="just">
              <a:spcBef>
                <a:spcPts val="600"/>
              </a:spcBef>
              <a:spcAft>
                <a:spcPts val="600"/>
              </a:spcAft>
              <a:buFont typeface="Wingdings" panose="05000000000000000000" pitchFamily="2" charset="2"/>
              <a:buChar char="Ø"/>
            </a:pPr>
            <a:r>
              <a:rPr lang="en-US" sz="1600" b="0">
                <a:latin typeface="Verdana" panose="020B0604030504040204" pitchFamily="34" charset="0"/>
                <a:ea typeface="Verdana" panose="020B0604030504040204" pitchFamily="34" charset="0"/>
                <a:cs typeface="Verdana" panose="020B0604030504040204" pitchFamily="34" charset="0"/>
              </a:rPr>
              <a:t>Vein identification has been recently implemented in commercial products, such as VeinID.</a:t>
            </a:r>
          </a:p>
          <a:p>
            <a:pPr algn="just">
              <a:spcBef>
                <a:spcPts val="600"/>
              </a:spcBef>
              <a:spcAft>
                <a:spcPts val="600"/>
              </a:spcAft>
            </a:pPr>
            <a:r>
              <a:rPr lang="en-US" sz="1600">
                <a:solidFill>
                  <a:srgbClr val="0000FF"/>
                </a:solidFill>
                <a:latin typeface="Verdana" panose="020B0604030504040204" pitchFamily="34" charset="0"/>
                <a:ea typeface="Verdana" panose="020B0604030504040204" pitchFamily="34" charset="0"/>
                <a:cs typeface="Verdana" panose="020B0604030504040204" pitchFamily="34" charset="0"/>
              </a:rPr>
              <a:t>Lip movement : </a:t>
            </a:r>
          </a:p>
          <a:p>
            <a:pPr algn="just">
              <a:spcBef>
                <a:spcPts val="600"/>
              </a:spcBef>
              <a:spcAft>
                <a:spcPts val="600"/>
              </a:spcAft>
              <a:buFont typeface="Wingdings" panose="05000000000000000000" pitchFamily="2" charset="2"/>
              <a:buChar char="Ø"/>
            </a:pPr>
            <a:r>
              <a:rPr lang="en-US" sz="1600" b="0">
                <a:latin typeface="Verdana" panose="020B0604030504040204" pitchFamily="34" charset="0"/>
                <a:ea typeface="Verdana" panose="020B0604030504040204" pitchFamily="34" charset="0"/>
                <a:cs typeface="Verdana" panose="020B0604030504040204" pitchFamily="34" charset="0"/>
              </a:rPr>
              <a:t>camera captures images of how user lips move while user speaks a passphrase. </a:t>
            </a:r>
          </a:p>
          <a:p>
            <a:pPr algn="just">
              <a:spcBef>
                <a:spcPts val="600"/>
              </a:spcBef>
              <a:spcAft>
                <a:spcPts val="600"/>
              </a:spcAft>
            </a:pPr>
            <a:r>
              <a:rPr lang="en-US" sz="1600">
                <a:solidFill>
                  <a:srgbClr val="0000FF"/>
                </a:solidFill>
                <a:latin typeface="Verdana" panose="020B0604030504040204" pitchFamily="34" charset="0"/>
                <a:ea typeface="Verdana" panose="020B0604030504040204" pitchFamily="34" charset="0"/>
                <a:cs typeface="Verdana" panose="020B0604030504040204" pitchFamily="34" charset="0"/>
              </a:rPr>
              <a:t>Body Odor: </a:t>
            </a:r>
          </a:p>
          <a:p>
            <a:pPr algn="just">
              <a:spcBef>
                <a:spcPts val="600"/>
              </a:spcBef>
              <a:spcAft>
                <a:spcPts val="600"/>
              </a:spcAft>
              <a:buFont typeface="Wingdings" panose="05000000000000000000" pitchFamily="2" charset="2"/>
              <a:buChar char="Ø"/>
            </a:pPr>
            <a:r>
              <a:rPr lang="en-US" sz="1600" b="0">
                <a:latin typeface="Verdana" panose="020B0604030504040204" pitchFamily="34" charset="0"/>
                <a:ea typeface="Verdana" panose="020B0604030504040204" pitchFamily="34" charset="0"/>
                <a:cs typeface="Verdana" panose="020B0604030504040204" pitchFamily="34" charset="0"/>
              </a:rPr>
              <a:t>The body odor biometrics is based on the fact that virtually each human smell is unique. The smell is captured by sensors that are capable to obtain the odor from nonintrusive parts of the body such as the back of the hand. The use of body odor sensors brings up the privacy issue as the body odor carries a significant amount of sensitive personal information. It is possible to diagnose some diseases or activities in the last hours (like sex, for example) by analyzing the body odor. </a:t>
            </a:r>
          </a:p>
        </p:txBody>
      </p:sp>
      <p:sp>
        <p:nvSpPr>
          <p:cNvPr id="6" name="Slide Number Placeholder 1"/>
          <p:cNvSpPr>
            <a:spLocks noGrp="1"/>
          </p:cNvSpPr>
          <p:nvPr>
            <p:ph type="sldNum" sz="quarter" idx="10"/>
          </p:nvPr>
        </p:nvSpPr>
        <p:spPr>
          <a:xfrm>
            <a:off x="-76200" y="6400800"/>
            <a:ext cx="1905000" cy="457200"/>
          </a:xfrm>
        </p:spPr>
        <p:txBody>
          <a:bodyPr/>
          <a:lstStyle/>
          <a:p>
            <a:r>
              <a:rPr lang="en-US" dirty="0" smtClean="0"/>
              <a:t>Slide-57</a:t>
            </a:r>
            <a:endParaRPr lang="en-US" dirty="0"/>
          </a:p>
        </p:txBody>
      </p:sp>
    </p:spTree>
    <p:extLst>
      <p:ext uri="{BB962C8B-B14F-4D97-AF65-F5344CB8AC3E}">
        <p14:creationId xmlns:p14="http://schemas.microsoft.com/office/powerpoint/2010/main" val="35153880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1"/>
          <p:cNvSpPr>
            <a:spLocks noChangeArrowheads="1"/>
          </p:cNvSpPr>
          <p:nvPr/>
        </p:nvSpPr>
        <p:spPr bwMode="auto">
          <a:xfrm>
            <a:off x="0" y="0"/>
            <a:ext cx="9144000" cy="584775"/>
          </a:xfrm>
          <a:prstGeom prst="rect">
            <a:avLst/>
          </a:prstGeom>
          <a:solidFill>
            <a:srgbClr val="00CC00"/>
          </a:solidFill>
          <a:ln>
            <a:noFill/>
          </a:ln>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0" lvl="1" indent="0"/>
            <a:r>
              <a:rPr lang="en-US" altLang="en-US" dirty="0">
                <a:solidFill>
                  <a:schemeClr val="bg1"/>
                </a:solidFill>
              </a:rPr>
              <a:t>Authentication Vs. Authorization</a:t>
            </a:r>
          </a:p>
        </p:txBody>
      </p:sp>
      <p:sp>
        <p:nvSpPr>
          <p:cNvPr id="3" name="Rectangle 2"/>
          <p:cNvSpPr>
            <a:spLocks noChangeArrowheads="1"/>
          </p:cNvSpPr>
          <p:nvPr/>
        </p:nvSpPr>
        <p:spPr bwMode="auto">
          <a:xfrm>
            <a:off x="152400" y="685800"/>
            <a:ext cx="85344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nchorCtr="0">
            <a:spAutoFit/>
          </a:bodyPr>
          <a:lstStyle/>
          <a:p>
            <a:pPr marL="342900" indent="-342900" algn="just">
              <a:spcBef>
                <a:spcPts val="600"/>
              </a:spcBef>
              <a:spcAft>
                <a:spcPts val="600"/>
              </a:spcAft>
              <a:buFont typeface="Wingdings" panose="05000000000000000000" pitchFamily="2" charset="2"/>
              <a:buChar char="Ø"/>
              <a:defRPr/>
            </a:pPr>
            <a:r>
              <a:rPr lang="en-US" sz="2800" b="0" dirty="0">
                <a:solidFill>
                  <a:srgbClr val="0000FF"/>
                </a:solidFill>
                <a:latin typeface="Calibri" panose="020F0502020204030204" pitchFamily="34" charset="0"/>
                <a:ea typeface="Verdana" panose="020B0604030504040204" pitchFamily="34" charset="0"/>
                <a:cs typeface="Calibri" panose="020F0502020204030204" pitchFamily="34" charset="0"/>
              </a:rPr>
              <a:t>Authentication</a:t>
            </a:r>
            <a:r>
              <a:rPr lang="en-US" sz="2800" b="0" dirty="0">
                <a:latin typeface="Calibri" panose="020F0502020204030204" pitchFamily="34" charset="0"/>
                <a:ea typeface="Verdana" panose="020B0604030504040204" pitchFamily="34" charset="0"/>
                <a:cs typeface="Calibri" panose="020F0502020204030204" pitchFamily="34" charset="0"/>
              </a:rPr>
              <a:t> and </a:t>
            </a:r>
            <a:r>
              <a:rPr lang="en-US" sz="2800" b="0" dirty="0">
                <a:solidFill>
                  <a:srgbClr val="0000FF"/>
                </a:solidFill>
                <a:latin typeface="Calibri" panose="020F0502020204030204" pitchFamily="34" charset="0"/>
                <a:ea typeface="Verdana" panose="020B0604030504040204" pitchFamily="34" charset="0"/>
                <a:cs typeface="Calibri" panose="020F0502020204030204" pitchFamily="34" charset="0"/>
              </a:rPr>
              <a:t>authorization</a:t>
            </a:r>
            <a:r>
              <a:rPr lang="en-US" sz="2800" b="0" dirty="0">
                <a:latin typeface="Calibri" panose="020F0502020204030204" pitchFamily="34" charset="0"/>
                <a:ea typeface="Verdana" panose="020B0604030504040204" pitchFamily="34" charset="0"/>
                <a:cs typeface="Calibri" panose="020F0502020204030204" pitchFamily="34" charset="0"/>
              </a:rPr>
              <a:t> are completely orthogonal and independent, but both are central to security design, and the failure to get either one correct opens up the avenue to compromise</a:t>
            </a:r>
            <a:r>
              <a:rPr lang="en-US" sz="2800" b="0" dirty="0" smtClean="0">
                <a:latin typeface="Calibri" panose="020F0502020204030204" pitchFamily="34" charset="0"/>
                <a:ea typeface="Verdana" panose="020B0604030504040204" pitchFamily="34" charset="0"/>
                <a:cs typeface="Calibri" panose="020F0502020204030204" pitchFamily="34" charset="0"/>
              </a:rPr>
              <a:t>.</a:t>
            </a:r>
          </a:p>
          <a:p>
            <a:pPr algn="just">
              <a:spcBef>
                <a:spcPts val="600"/>
              </a:spcBef>
              <a:spcAft>
                <a:spcPts val="600"/>
              </a:spcAft>
              <a:defRPr/>
            </a:pPr>
            <a:endParaRPr lang="en-US" sz="2400" dirty="0">
              <a:effectLst>
                <a:outerShdw blurRad="38100" dist="38100" dir="2700000" algn="tl">
                  <a:srgbClr val="000000">
                    <a:alpha val="43137"/>
                  </a:srgbClr>
                </a:outerShdw>
              </a:effectLst>
              <a:latin typeface="Calibri" panose="020F0502020204030204" pitchFamily="34" charset="0"/>
              <a:ea typeface="Verdana" panose="020B0604030504040204" pitchFamily="34" charset="0"/>
              <a:cs typeface="Calibri" panose="020F0502020204030204" pitchFamily="34" charset="0"/>
            </a:endParaRPr>
          </a:p>
          <a:p>
            <a:pPr algn="just">
              <a:spcBef>
                <a:spcPts val="600"/>
              </a:spcBef>
              <a:spcAft>
                <a:spcPts val="600"/>
              </a:spcAft>
              <a:defRPr/>
            </a:pPr>
            <a:r>
              <a:rPr lang="en-US" sz="2800" dirty="0">
                <a:ln>
                  <a:solidFill>
                    <a:srgbClr val="FF0000"/>
                  </a:solidFill>
                </a:ln>
                <a:effectLst>
                  <a:outerShdw blurRad="38100" dist="38100" dir="2700000" algn="tl">
                    <a:srgbClr val="000000">
                      <a:alpha val="43137"/>
                    </a:srgbClr>
                  </a:outerShdw>
                </a:effectLst>
                <a:latin typeface="Calibri" panose="020F0502020204030204" pitchFamily="34" charset="0"/>
                <a:ea typeface="Verdana" panose="020B0604030504040204" pitchFamily="34" charset="0"/>
                <a:cs typeface="Calibri" panose="020F0502020204030204" pitchFamily="34" charset="0"/>
              </a:rPr>
              <a:t>Authentication:</a:t>
            </a:r>
          </a:p>
          <a:p>
            <a:pPr marL="800100" indent="-342900" algn="just">
              <a:spcBef>
                <a:spcPts val="600"/>
              </a:spcBef>
              <a:spcAft>
                <a:spcPts val="600"/>
              </a:spcAft>
              <a:buFont typeface="Wingdings" panose="05000000000000000000" pitchFamily="2" charset="2"/>
              <a:buChar char="v"/>
              <a:defRPr/>
            </a:pPr>
            <a:r>
              <a:rPr lang="en-US" sz="2400" b="0" dirty="0">
                <a:latin typeface="Calibri" panose="020F0502020204030204" pitchFamily="34" charset="0"/>
                <a:ea typeface="Verdana" panose="020B0604030504040204" pitchFamily="34" charset="0"/>
                <a:cs typeface="Calibri" panose="020F0502020204030204" pitchFamily="34" charset="0"/>
              </a:rPr>
              <a:t>It is the process of ascertaining that somebody really is who </a:t>
            </a:r>
            <a:r>
              <a:rPr lang="en-US" sz="2400" b="0" dirty="0" smtClean="0">
                <a:latin typeface="Calibri" panose="020F0502020204030204" pitchFamily="34" charset="0"/>
                <a:ea typeface="Verdana" panose="020B0604030504040204" pitchFamily="34" charset="0"/>
                <a:cs typeface="Calibri" panose="020F0502020204030204" pitchFamily="34" charset="0"/>
              </a:rPr>
              <a:t>he (or she) </a:t>
            </a:r>
            <a:r>
              <a:rPr lang="en-US" sz="2400" b="0" dirty="0">
                <a:latin typeface="Calibri" panose="020F0502020204030204" pitchFamily="34" charset="0"/>
                <a:ea typeface="Verdana" panose="020B0604030504040204" pitchFamily="34" charset="0"/>
                <a:cs typeface="Calibri" panose="020F0502020204030204" pitchFamily="34" charset="0"/>
              </a:rPr>
              <a:t>claims to be. </a:t>
            </a:r>
          </a:p>
          <a:p>
            <a:pPr marL="800100" indent="-342900" algn="just">
              <a:spcBef>
                <a:spcPts val="600"/>
              </a:spcBef>
              <a:spcAft>
                <a:spcPts val="600"/>
              </a:spcAft>
              <a:buFont typeface="Wingdings" panose="05000000000000000000" pitchFamily="2" charset="2"/>
              <a:buChar char="v"/>
              <a:defRPr/>
            </a:pPr>
            <a:r>
              <a:rPr lang="en-US" sz="2400" b="0" dirty="0">
                <a:latin typeface="Calibri" panose="020F0502020204030204" pitchFamily="34" charset="0"/>
                <a:ea typeface="Verdana" panose="020B0604030504040204" pitchFamily="34" charset="0"/>
                <a:cs typeface="Calibri" panose="020F0502020204030204" pitchFamily="34" charset="0"/>
              </a:rPr>
              <a:t>Authentication = login + password (who you are).</a:t>
            </a:r>
          </a:p>
        </p:txBody>
      </p:sp>
      <p:sp>
        <p:nvSpPr>
          <p:cNvPr id="2" name="Slide Number Placeholder 1"/>
          <p:cNvSpPr>
            <a:spLocks noGrp="1"/>
          </p:cNvSpPr>
          <p:nvPr>
            <p:ph type="sldNum" sz="quarter" idx="10"/>
          </p:nvPr>
        </p:nvSpPr>
        <p:spPr/>
        <p:txBody>
          <a:bodyPr/>
          <a:lstStyle/>
          <a:p>
            <a:r>
              <a:rPr lang="en-US" smtClean="0"/>
              <a:t>Slide-</a:t>
            </a:r>
            <a:fld id="{8C0097E4-F27F-4DE0-9358-C5CA108D6023}" type="slidenum">
              <a:rPr lang="en-US" smtClean="0"/>
              <a:pPr/>
              <a:t>6</a:t>
            </a:fld>
            <a:endParaRPr lang="en-US" dirty="0"/>
          </a:p>
        </p:txBody>
      </p:sp>
    </p:spTree>
    <p:extLst>
      <p:ext uri="{BB962C8B-B14F-4D97-AF65-F5344CB8AC3E}">
        <p14:creationId xmlns:p14="http://schemas.microsoft.com/office/powerpoint/2010/main" val="15334418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5"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sz="1800">
              <a:latin typeface="Times New Roman" panose="02020603050405020304" pitchFamily="18" charset="0"/>
            </a:endParaRPr>
          </a:p>
        </p:txBody>
      </p:sp>
      <p:sp>
        <p:nvSpPr>
          <p:cNvPr id="49156" name="Rectangle 11"/>
          <p:cNvSpPr>
            <a:spLocks noChangeArrowheads="1"/>
          </p:cNvSpPr>
          <p:nvPr/>
        </p:nvSpPr>
        <p:spPr bwMode="auto">
          <a:xfrm>
            <a:off x="0" y="0"/>
            <a:ext cx="9144000" cy="52322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dirty="0">
                <a:ea typeface="Verdana" panose="020B0604030504040204" pitchFamily="34" charset="0"/>
                <a:cs typeface="Arial" panose="020B0604020202020204" pitchFamily="34" charset="0"/>
              </a:rPr>
              <a:t>Biometric Technology Still in Drawing Board</a:t>
            </a:r>
          </a:p>
        </p:txBody>
      </p:sp>
      <p:sp>
        <p:nvSpPr>
          <p:cNvPr id="49157" name="Rectangle 5"/>
          <p:cNvSpPr>
            <a:spLocks noChangeArrowheads="1"/>
          </p:cNvSpPr>
          <p:nvPr/>
        </p:nvSpPr>
        <p:spPr bwMode="auto">
          <a:xfrm>
            <a:off x="228600" y="741363"/>
            <a:ext cx="8686800" cy="447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defRPr sz="3200" b="1">
                <a:solidFill>
                  <a:schemeClr val="tx1"/>
                </a:solidFill>
                <a:latin typeface="Arial" panose="020B0604020202020204" pitchFamily="34" charset="0"/>
              </a:defRPr>
            </a:lvl1pPr>
            <a:lvl2pPr>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0" lvl="1"/>
            <a:r>
              <a:rPr lang="en-US" sz="1600">
                <a:solidFill>
                  <a:srgbClr val="0000FF"/>
                </a:solidFill>
                <a:latin typeface="Verdana" panose="020B0604030504040204" pitchFamily="34" charset="0"/>
                <a:ea typeface="Verdana" panose="020B0604030504040204" pitchFamily="34" charset="0"/>
                <a:cs typeface="Verdana" panose="020B0604030504040204" pitchFamily="34" charset="0"/>
              </a:rPr>
              <a:t>DNA: </a:t>
            </a:r>
          </a:p>
          <a:p>
            <a:pPr algn="just">
              <a:spcBef>
                <a:spcPts val="600"/>
              </a:spcBef>
              <a:spcAft>
                <a:spcPts val="600"/>
              </a:spcAft>
              <a:buFont typeface="Wingdings" panose="05000000000000000000" pitchFamily="2" charset="2"/>
              <a:buChar char="Ø"/>
            </a:pPr>
            <a:r>
              <a:rPr lang="en-US" sz="1600" b="0">
                <a:latin typeface="Verdana" panose="020B0604030504040204" pitchFamily="34" charset="0"/>
                <a:ea typeface="Verdana" panose="020B0604030504040204" pitchFamily="34" charset="0"/>
                <a:cs typeface="Verdana" panose="020B0604030504040204" pitchFamily="34" charset="0"/>
              </a:rPr>
              <a:t>A relatively new technology that relies on the analysis of DNA sequences for identification and authentication.</a:t>
            </a:r>
          </a:p>
          <a:p>
            <a:pPr algn="just">
              <a:spcBef>
                <a:spcPts val="600"/>
              </a:spcBef>
              <a:spcAft>
                <a:spcPts val="600"/>
              </a:spcAft>
              <a:buFont typeface="Wingdings" panose="05000000000000000000" pitchFamily="2" charset="2"/>
              <a:buChar char="Ø"/>
            </a:pPr>
            <a:r>
              <a:rPr lang="en-US" sz="1600" b="0">
                <a:latin typeface="Verdana" panose="020B0604030504040204" pitchFamily="34" charset="0"/>
                <a:ea typeface="Verdana" panose="020B0604030504040204" pitchFamily="34" charset="0"/>
                <a:cs typeface="Verdana" panose="020B0604030504040204" pitchFamily="34" charset="0"/>
              </a:rPr>
              <a:t>DNA sampling is rather intrusive at present and requires a form of tissue, blood or other bodily sample. </a:t>
            </a:r>
          </a:p>
          <a:p>
            <a:pPr algn="just">
              <a:spcBef>
                <a:spcPts val="600"/>
              </a:spcBef>
              <a:spcAft>
                <a:spcPts val="600"/>
              </a:spcAft>
              <a:buFont typeface="Wingdings" panose="05000000000000000000" pitchFamily="2" charset="2"/>
              <a:buChar char="Ø"/>
            </a:pPr>
            <a:r>
              <a:rPr lang="en-US" sz="1600" b="0">
                <a:latin typeface="Verdana" panose="020B0604030504040204" pitchFamily="34" charset="0"/>
                <a:ea typeface="Verdana" panose="020B0604030504040204" pitchFamily="34" charset="0"/>
                <a:cs typeface="Verdana" panose="020B0604030504040204" pitchFamily="34" charset="0"/>
              </a:rPr>
              <a:t>This method of capture still has to be refined. So far the DNA analysis has not been sufficiently automatic to rank the DNA analysis as a biometric technology. </a:t>
            </a:r>
          </a:p>
          <a:p>
            <a:pPr algn="just">
              <a:spcBef>
                <a:spcPts val="600"/>
              </a:spcBef>
              <a:spcAft>
                <a:spcPts val="600"/>
              </a:spcAft>
              <a:buFont typeface="Wingdings" panose="05000000000000000000" pitchFamily="2" charset="2"/>
              <a:buChar char="Ø"/>
            </a:pPr>
            <a:r>
              <a:rPr lang="en-US" sz="1600" b="0">
                <a:latin typeface="Verdana" panose="020B0604030504040204" pitchFamily="34" charset="0"/>
                <a:ea typeface="Verdana" panose="020B0604030504040204" pitchFamily="34" charset="0"/>
                <a:cs typeface="Verdana" panose="020B0604030504040204" pitchFamily="34" charset="0"/>
              </a:rPr>
              <a:t>The analysis of human DNA is now possible within 10 minutes. As soon as the technology advances so that DNA can be matched automatically in real time, it may become more significant. At present Biometric Systems DNA is very entrenched in crime detection and so will remain in the law enforcement area for the time being. </a:t>
            </a:r>
          </a:p>
          <a:p>
            <a:pPr algn="just">
              <a:spcBef>
                <a:spcPts val="600"/>
              </a:spcBef>
              <a:spcAft>
                <a:spcPts val="600"/>
              </a:spcAft>
              <a:buFont typeface="Wingdings" panose="05000000000000000000" pitchFamily="2" charset="2"/>
              <a:buChar char="Ø"/>
            </a:pPr>
            <a:r>
              <a:rPr lang="en-US" sz="1600" b="0">
                <a:latin typeface="Verdana" panose="020B0604030504040204" pitchFamily="34" charset="0"/>
                <a:ea typeface="Verdana" panose="020B0604030504040204" pitchFamily="34" charset="0"/>
                <a:cs typeface="Verdana" panose="020B0604030504040204" pitchFamily="34" charset="0"/>
              </a:rPr>
              <a:t>The DNA technology raises many concerns over “privacy issues, invasiveness and data misuse and currently cannot be done fully automated.</a:t>
            </a:r>
          </a:p>
        </p:txBody>
      </p:sp>
      <p:sp>
        <p:nvSpPr>
          <p:cNvPr id="6" name="Slide Number Placeholder 1"/>
          <p:cNvSpPr>
            <a:spLocks noGrp="1"/>
          </p:cNvSpPr>
          <p:nvPr>
            <p:ph type="sldNum" sz="quarter" idx="10"/>
          </p:nvPr>
        </p:nvSpPr>
        <p:spPr>
          <a:xfrm>
            <a:off x="-76200" y="6400800"/>
            <a:ext cx="1905000" cy="457200"/>
          </a:xfrm>
        </p:spPr>
        <p:txBody>
          <a:bodyPr/>
          <a:lstStyle/>
          <a:p>
            <a:r>
              <a:rPr lang="en-US" dirty="0" smtClean="0"/>
              <a:t>Slide-58</a:t>
            </a:r>
            <a:endParaRPr lang="en-US" dirty="0"/>
          </a:p>
        </p:txBody>
      </p:sp>
    </p:spTree>
    <p:extLst>
      <p:ext uri="{BB962C8B-B14F-4D97-AF65-F5344CB8AC3E}">
        <p14:creationId xmlns:p14="http://schemas.microsoft.com/office/powerpoint/2010/main" val="9715546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3"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sz="1800">
              <a:latin typeface="Times New Roman" panose="02020603050405020304" pitchFamily="18" charset="0"/>
            </a:endParaRPr>
          </a:p>
        </p:txBody>
      </p:sp>
      <p:sp>
        <p:nvSpPr>
          <p:cNvPr id="51204" name="Rectangle 11"/>
          <p:cNvSpPr>
            <a:spLocks noChangeArrowheads="1"/>
          </p:cNvSpPr>
          <p:nvPr/>
        </p:nvSpPr>
        <p:spPr bwMode="auto">
          <a:xfrm>
            <a:off x="0" y="0"/>
            <a:ext cx="9144000" cy="52322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dirty="0">
                <a:ea typeface="Verdana" panose="020B0604030504040204" pitchFamily="34" charset="0"/>
                <a:cs typeface="Arial" panose="020B0604020202020204" pitchFamily="34" charset="0"/>
              </a:rPr>
              <a:t>Biometric Application</a:t>
            </a:r>
          </a:p>
        </p:txBody>
      </p:sp>
      <p:sp>
        <p:nvSpPr>
          <p:cNvPr id="51205" name="Rectangle 5"/>
          <p:cNvSpPr>
            <a:spLocks noChangeArrowheads="1"/>
          </p:cNvSpPr>
          <p:nvPr/>
        </p:nvSpPr>
        <p:spPr bwMode="auto">
          <a:xfrm>
            <a:off x="152400" y="685800"/>
            <a:ext cx="86868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457200" indent="-4572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lvl="3" algn="just">
              <a:spcBef>
                <a:spcPts val="600"/>
              </a:spcBef>
              <a:spcAft>
                <a:spcPts val="600"/>
              </a:spcAft>
              <a:buFont typeface="Wingdings" panose="05000000000000000000" pitchFamily="2" charset="2"/>
              <a:buChar char="Ø"/>
            </a:pP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Biometric authentication is highly reliable</a:t>
            </a:r>
            <a:r>
              <a:rPr lang="en-US" sz="2000" b="0" dirty="0">
                <a:latin typeface="Verdana" panose="020B0604030504040204" pitchFamily="34" charset="0"/>
                <a:ea typeface="Verdana" panose="020B0604030504040204" pitchFamily="34" charset="0"/>
                <a:cs typeface="Verdana" panose="020B0604030504040204" pitchFamily="34" charset="0"/>
              </a:rPr>
              <a:t>, because physical human characteristics are much more difficult to forge than security codes, passwords, hardware keys sensors, fast processing equipment and substantial memory capacity, so the system are costly. </a:t>
            </a:r>
          </a:p>
          <a:p>
            <a:pPr lvl="3" algn="just">
              <a:spcBef>
                <a:spcPts val="600"/>
              </a:spcBef>
              <a:spcAft>
                <a:spcPts val="600"/>
              </a:spcAft>
              <a:buFont typeface="Wingdings" panose="05000000000000000000" pitchFamily="2" charset="2"/>
              <a:buChar char="Ø"/>
            </a:pPr>
            <a:r>
              <a:rPr lang="en-US" sz="2000" b="0" dirty="0">
                <a:latin typeface="Verdana" panose="020B0604030504040204" pitchFamily="34" charset="0"/>
                <a:ea typeface="Verdana" panose="020B0604030504040204" pitchFamily="34" charset="0"/>
                <a:cs typeface="Verdana" panose="020B0604030504040204" pitchFamily="34" charset="0"/>
              </a:rPr>
              <a:t>Biometric-based authentication applications include workstation and network access, single sign-on, application logon, data protection, remote access to resources, transaction security, and Web security.</a:t>
            </a:r>
          </a:p>
          <a:p>
            <a:pPr lvl="3" algn="just">
              <a:spcBef>
                <a:spcPts val="600"/>
              </a:spcBef>
              <a:spcAft>
                <a:spcPts val="600"/>
              </a:spcAft>
              <a:buFont typeface="Wingdings" panose="05000000000000000000" pitchFamily="2" charset="2"/>
              <a:buChar char="Ø"/>
            </a:pPr>
            <a:r>
              <a:rPr lang="en-US" sz="2000" b="0" dirty="0">
                <a:latin typeface="Verdana" panose="020B0604030504040204" pitchFamily="34" charset="0"/>
                <a:ea typeface="Verdana" panose="020B0604030504040204" pitchFamily="34" charset="0"/>
                <a:cs typeface="Verdana" panose="020B0604030504040204" pitchFamily="34" charset="0"/>
              </a:rPr>
              <a:t>The promises of e-commerce and e-government can be achieved through the utilization of strong personal authentication procedures using biometric application</a:t>
            </a:r>
            <a:r>
              <a:rPr lang="en-US" sz="2000" b="0" dirty="0" smtClean="0">
                <a:latin typeface="Verdana" panose="020B0604030504040204" pitchFamily="34" charset="0"/>
                <a:ea typeface="Verdana" panose="020B0604030504040204" pitchFamily="34" charset="0"/>
                <a:cs typeface="Verdana" panose="020B0604030504040204" pitchFamily="34" charset="0"/>
              </a:rPr>
              <a:t>.</a:t>
            </a:r>
            <a:endParaRPr lang="en-US" sz="2000" b="0" dirty="0">
              <a:latin typeface="Verdana" panose="020B0604030504040204" pitchFamily="34" charset="0"/>
              <a:ea typeface="Verdana" panose="020B0604030504040204" pitchFamily="34" charset="0"/>
              <a:cs typeface="Verdana" panose="020B0604030504040204" pitchFamily="34" charset="0"/>
            </a:endParaRPr>
          </a:p>
        </p:txBody>
      </p:sp>
      <p:sp>
        <p:nvSpPr>
          <p:cNvPr id="6" name="Slide Number Placeholder 1"/>
          <p:cNvSpPr>
            <a:spLocks noGrp="1"/>
          </p:cNvSpPr>
          <p:nvPr>
            <p:ph type="sldNum" sz="quarter" idx="10"/>
          </p:nvPr>
        </p:nvSpPr>
        <p:spPr>
          <a:xfrm>
            <a:off x="-76200" y="6400800"/>
            <a:ext cx="1905000" cy="457200"/>
          </a:xfrm>
        </p:spPr>
        <p:txBody>
          <a:bodyPr/>
          <a:lstStyle/>
          <a:p>
            <a:r>
              <a:rPr lang="en-US" dirty="0" smtClean="0"/>
              <a:t>Slide-59</a:t>
            </a:r>
            <a:endParaRPr lang="en-US" dirty="0"/>
          </a:p>
        </p:txBody>
      </p:sp>
    </p:spTree>
    <p:extLst>
      <p:ext uri="{BB962C8B-B14F-4D97-AF65-F5344CB8AC3E}">
        <p14:creationId xmlns:p14="http://schemas.microsoft.com/office/powerpoint/2010/main" val="18596560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3"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sz="1800">
              <a:latin typeface="Times New Roman" panose="02020603050405020304" pitchFamily="18" charset="0"/>
            </a:endParaRPr>
          </a:p>
        </p:txBody>
      </p:sp>
      <p:sp>
        <p:nvSpPr>
          <p:cNvPr id="51204" name="Rectangle 11"/>
          <p:cNvSpPr>
            <a:spLocks noChangeArrowheads="1"/>
          </p:cNvSpPr>
          <p:nvPr/>
        </p:nvSpPr>
        <p:spPr bwMode="auto">
          <a:xfrm>
            <a:off x="0" y="0"/>
            <a:ext cx="9144000" cy="52322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dirty="0">
                <a:ea typeface="Verdana" panose="020B0604030504040204" pitchFamily="34" charset="0"/>
                <a:cs typeface="Arial" panose="020B0604020202020204" pitchFamily="34" charset="0"/>
              </a:rPr>
              <a:t>Biometric Application</a:t>
            </a:r>
          </a:p>
        </p:txBody>
      </p:sp>
      <p:sp>
        <p:nvSpPr>
          <p:cNvPr id="51205" name="Rectangle 5"/>
          <p:cNvSpPr>
            <a:spLocks noChangeArrowheads="1"/>
          </p:cNvSpPr>
          <p:nvPr/>
        </p:nvSpPr>
        <p:spPr bwMode="auto">
          <a:xfrm>
            <a:off x="152400" y="609600"/>
            <a:ext cx="86868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457200" indent="-4572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lvl="3" algn="just">
              <a:spcBef>
                <a:spcPts val="600"/>
              </a:spcBef>
              <a:spcAft>
                <a:spcPts val="600"/>
              </a:spcAft>
              <a:buFont typeface="Wingdings" panose="05000000000000000000" pitchFamily="2" charset="2"/>
              <a:buChar char="Ø"/>
            </a:pPr>
            <a:r>
              <a:rPr lang="en-US" sz="2000" b="0" dirty="0" smtClean="0">
                <a:latin typeface="Verdana" panose="020B0604030504040204" pitchFamily="34" charset="0"/>
                <a:ea typeface="Verdana" panose="020B0604030504040204" pitchFamily="34" charset="0"/>
                <a:cs typeface="Verdana" panose="020B0604030504040204" pitchFamily="34" charset="0"/>
              </a:rPr>
              <a:t>Secure </a:t>
            </a:r>
            <a:r>
              <a:rPr lang="en-US" sz="2000" b="0" dirty="0">
                <a:latin typeface="Verdana" panose="020B0604030504040204" pitchFamily="34" charset="0"/>
                <a:ea typeface="Verdana" panose="020B0604030504040204" pitchFamily="34" charset="0"/>
                <a:cs typeface="Verdana" panose="020B0604030504040204" pitchFamily="34" charset="0"/>
              </a:rPr>
              <a:t>electronic banking, investing and other financial transactions, retail sales, law enforcement, and health and social services are already benefiting from these technologies.</a:t>
            </a:r>
          </a:p>
          <a:p>
            <a:pPr lvl="3" algn="just">
              <a:spcBef>
                <a:spcPts val="600"/>
              </a:spcBef>
              <a:spcAft>
                <a:spcPts val="600"/>
              </a:spcAft>
              <a:buFont typeface="Wingdings" panose="05000000000000000000" pitchFamily="2" charset="2"/>
              <a:buChar char="Ø"/>
            </a:pPr>
            <a:r>
              <a:rPr lang="en-US" sz="2000" b="0" dirty="0">
                <a:latin typeface="Verdana" panose="020B0604030504040204" pitchFamily="34" charset="0"/>
                <a:ea typeface="Verdana" panose="020B0604030504040204" pitchFamily="34" charset="0"/>
                <a:cs typeface="Verdana" panose="020B0604030504040204" pitchFamily="34" charset="0"/>
              </a:rPr>
              <a:t>Biometric technologies are expected to </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play a key role in personal authentication </a:t>
            </a:r>
            <a:r>
              <a:rPr lang="en-US" sz="2000" b="0" dirty="0">
                <a:latin typeface="Verdana" panose="020B0604030504040204" pitchFamily="34" charset="0"/>
                <a:ea typeface="Verdana" panose="020B0604030504040204" pitchFamily="34" charset="0"/>
                <a:cs typeface="Verdana" panose="020B0604030504040204" pitchFamily="34" charset="0"/>
              </a:rPr>
              <a:t>for large scale enterprise network authentication environments, Point-of-Sale and for the protection of all types of digital content such as in Digital Rights Management and Health Care applications. </a:t>
            </a:r>
          </a:p>
          <a:p>
            <a:pPr lvl="3" algn="just">
              <a:spcBef>
                <a:spcPts val="600"/>
              </a:spcBef>
              <a:spcAft>
                <a:spcPts val="600"/>
              </a:spcAft>
              <a:buFont typeface="Wingdings" panose="05000000000000000000" pitchFamily="2" charset="2"/>
              <a:buChar char="Ø"/>
            </a:pPr>
            <a:r>
              <a:rPr lang="en-US" sz="2000" b="0" dirty="0">
                <a:latin typeface="Verdana" panose="020B0604030504040204" pitchFamily="34" charset="0"/>
                <a:ea typeface="Verdana" panose="020B0604030504040204" pitchFamily="34" charset="0"/>
                <a:cs typeface="Verdana" panose="020B0604030504040204" pitchFamily="34" charset="0"/>
              </a:rPr>
              <a:t>Utilized alone or integrated with other technologies such as smart cards, encryption keys and digital signatures, biometrics is anticipated to pervade nearly all aspects of the economy and our daily lives. </a:t>
            </a:r>
          </a:p>
        </p:txBody>
      </p:sp>
      <p:sp>
        <p:nvSpPr>
          <p:cNvPr id="6" name="Slide Number Placeholder 1"/>
          <p:cNvSpPr>
            <a:spLocks noGrp="1"/>
          </p:cNvSpPr>
          <p:nvPr>
            <p:ph type="sldNum" sz="quarter" idx="10"/>
          </p:nvPr>
        </p:nvSpPr>
        <p:spPr>
          <a:xfrm>
            <a:off x="-76200" y="6400800"/>
            <a:ext cx="1905000" cy="457200"/>
          </a:xfrm>
        </p:spPr>
        <p:txBody>
          <a:bodyPr/>
          <a:lstStyle/>
          <a:p>
            <a:r>
              <a:rPr lang="en-US" dirty="0" smtClean="0"/>
              <a:t>Slide-60</a:t>
            </a:r>
            <a:endParaRPr lang="en-US" dirty="0"/>
          </a:p>
        </p:txBody>
      </p:sp>
    </p:spTree>
    <p:extLst>
      <p:ext uri="{BB962C8B-B14F-4D97-AF65-F5344CB8AC3E}">
        <p14:creationId xmlns:p14="http://schemas.microsoft.com/office/powerpoint/2010/main" val="5756454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1"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sz="1800">
              <a:latin typeface="Times New Roman" panose="02020603050405020304" pitchFamily="18" charset="0"/>
            </a:endParaRPr>
          </a:p>
        </p:txBody>
      </p:sp>
      <p:sp>
        <p:nvSpPr>
          <p:cNvPr id="53252" name="Rectangle 11"/>
          <p:cNvSpPr>
            <a:spLocks noChangeArrowheads="1"/>
          </p:cNvSpPr>
          <p:nvPr/>
        </p:nvSpPr>
        <p:spPr bwMode="auto">
          <a:xfrm>
            <a:off x="0" y="0"/>
            <a:ext cx="9144000" cy="52322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dirty="0">
                <a:ea typeface="Verdana" panose="020B0604030504040204" pitchFamily="34" charset="0"/>
                <a:cs typeface="Arial" panose="020B0604020202020204" pitchFamily="34" charset="0"/>
              </a:rPr>
              <a:t>Biometric Application</a:t>
            </a:r>
          </a:p>
        </p:txBody>
      </p:sp>
      <p:sp>
        <p:nvSpPr>
          <p:cNvPr id="53253" name="Rectangle 5"/>
          <p:cNvSpPr>
            <a:spLocks noChangeArrowheads="1"/>
          </p:cNvSpPr>
          <p:nvPr/>
        </p:nvSpPr>
        <p:spPr bwMode="auto">
          <a:xfrm>
            <a:off x="228600" y="522268"/>
            <a:ext cx="8686800" cy="595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457200" indent="-4572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0" lvl="3" indent="0" algn="just">
              <a:spcBef>
                <a:spcPts val="600"/>
              </a:spcBef>
              <a:spcAft>
                <a:spcPts val="600"/>
              </a:spcAft>
            </a:pPr>
            <a:r>
              <a:rPr 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Citizen Identification:</a:t>
            </a:r>
          </a:p>
          <a:p>
            <a:pPr marL="914400" indent="-285750">
              <a:buFont typeface="Wingdings" panose="05000000000000000000" pitchFamily="2" charset="2"/>
              <a:buChar char="q"/>
            </a:pPr>
            <a:r>
              <a:rPr lang="en-US" sz="1800" b="0" dirty="0" smtClean="0">
                <a:latin typeface="Verdana" panose="020B0604030504040204" pitchFamily="34" charset="0"/>
                <a:ea typeface="Verdana" panose="020B0604030504040204" pitchFamily="34" charset="0"/>
                <a:cs typeface="Verdana" panose="020B0604030504040204" pitchFamily="34" charset="0"/>
              </a:rPr>
              <a:t>identify/authenticate </a:t>
            </a:r>
            <a:r>
              <a:rPr lang="en-US" sz="1800" b="0" dirty="0">
                <a:latin typeface="Verdana" panose="020B0604030504040204" pitchFamily="34" charset="0"/>
                <a:ea typeface="Verdana" panose="020B0604030504040204" pitchFamily="34" charset="0"/>
                <a:cs typeface="Verdana" panose="020B0604030504040204" pitchFamily="34" charset="0"/>
              </a:rPr>
              <a:t>citizens interacting with government </a:t>
            </a:r>
            <a:r>
              <a:rPr lang="en-US" sz="1800" b="0" dirty="0" smtClean="0">
                <a:latin typeface="Verdana" panose="020B0604030504040204" pitchFamily="34" charset="0"/>
                <a:ea typeface="Verdana" panose="020B0604030504040204" pitchFamily="34" charset="0"/>
                <a:cs typeface="Verdana" panose="020B0604030504040204" pitchFamily="34" charset="0"/>
              </a:rPr>
              <a:t>agencies.</a:t>
            </a:r>
            <a:endParaRPr lang="en-US" sz="1800" b="0" dirty="0">
              <a:latin typeface="Verdana" panose="020B0604030504040204" pitchFamily="34" charset="0"/>
              <a:ea typeface="Verdana" panose="020B0604030504040204" pitchFamily="34" charset="0"/>
              <a:cs typeface="Verdana" panose="020B0604030504040204" pitchFamily="34" charset="0"/>
            </a:endParaRPr>
          </a:p>
          <a:p>
            <a:pPr marL="0" lvl="3" indent="0" algn="just">
              <a:spcBef>
                <a:spcPts val="600"/>
              </a:spcBef>
              <a:spcAft>
                <a:spcPts val="600"/>
              </a:spcAft>
            </a:pPr>
            <a:r>
              <a:rPr 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PC / Network Access:</a:t>
            </a:r>
          </a:p>
          <a:p>
            <a:pPr marL="914400" indent="-285750">
              <a:buFont typeface="Wingdings" panose="05000000000000000000" pitchFamily="2" charset="2"/>
              <a:buChar char="q"/>
            </a:pPr>
            <a:r>
              <a:rPr lang="en-US" sz="1800" b="0" dirty="0" smtClean="0">
                <a:latin typeface="Verdana" panose="020B0604030504040204" pitchFamily="34" charset="0"/>
                <a:ea typeface="Verdana" panose="020B0604030504040204" pitchFamily="34" charset="0"/>
                <a:cs typeface="Verdana" panose="020B0604030504040204" pitchFamily="34" charset="0"/>
              </a:rPr>
              <a:t>secure </a:t>
            </a:r>
            <a:r>
              <a:rPr lang="en-US" sz="1800" b="0" dirty="0">
                <a:latin typeface="Verdana" panose="020B0604030504040204" pitchFamily="34" charset="0"/>
                <a:ea typeface="Verdana" panose="020B0604030504040204" pitchFamily="34" charset="0"/>
                <a:cs typeface="Verdana" panose="020B0604030504040204" pitchFamily="34" charset="0"/>
              </a:rPr>
              <a:t>access to PCs, networks and other computer </a:t>
            </a:r>
            <a:r>
              <a:rPr lang="en-US" sz="1800" b="0" dirty="0" smtClean="0">
                <a:latin typeface="Verdana" panose="020B0604030504040204" pitchFamily="34" charset="0"/>
                <a:ea typeface="Verdana" panose="020B0604030504040204" pitchFamily="34" charset="0"/>
                <a:cs typeface="Verdana" panose="020B0604030504040204" pitchFamily="34" charset="0"/>
              </a:rPr>
              <a:t>resources.</a:t>
            </a:r>
            <a:endParaRPr lang="en-US" sz="1800" b="0" dirty="0">
              <a:latin typeface="Verdana" panose="020B0604030504040204" pitchFamily="34" charset="0"/>
              <a:ea typeface="Verdana" panose="020B0604030504040204" pitchFamily="34" charset="0"/>
              <a:cs typeface="Verdana" panose="020B0604030504040204" pitchFamily="34" charset="0"/>
            </a:endParaRPr>
          </a:p>
          <a:p>
            <a:pPr marL="0" lvl="3" indent="0" algn="just">
              <a:spcBef>
                <a:spcPts val="600"/>
              </a:spcBef>
              <a:spcAft>
                <a:spcPts val="600"/>
              </a:spcAft>
            </a:pPr>
            <a:r>
              <a:rPr 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Physical Access / Time and Attendance:</a:t>
            </a:r>
          </a:p>
          <a:p>
            <a:pPr marL="914400" indent="-285750">
              <a:buFont typeface="Wingdings" panose="05000000000000000000" pitchFamily="2" charset="2"/>
              <a:buChar char="q"/>
            </a:pPr>
            <a:r>
              <a:rPr lang="en-US" sz="1800" b="0" dirty="0" smtClean="0">
                <a:latin typeface="Verdana" panose="020B0604030504040204" pitchFamily="34" charset="0"/>
                <a:ea typeface="Verdana" panose="020B0604030504040204" pitchFamily="34" charset="0"/>
                <a:cs typeface="Verdana" panose="020B0604030504040204" pitchFamily="34" charset="0"/>
              </a:rPr>
              <a:t>secure </a:t>
            </a:r>
            <a:r>
              <a:rPr lang="en-US" sz="1800" b="0" dirty="0">
                <a:latin typeface="Verdana" panose="020B0604030504040204" pitchFamily="34" charset="0"/>
                <a:ea typeface="Verdana" panose="020B0604030504040204" pitchFamily="34" charset="0"/>
                <a:cs typeface="Verdana" panose="020B0604030504040204" pitchFamily="34" charset="0"/>
              </a:rPr>
              <a:t>access to a given area at a given </a:t>
            </a:r>
            <a:r>
              <a:rPr lang="en-US" sz="1800" b="0" dirty="0" smtClean="0">
                <a:latin typeface="Verdana" panose="020B0604030504040204" pitchFamily="34" charset="0"/>
                <a:ea typeface="Verdana" panose="020B0604030504040204" pitchFamily="34" charset="0"/>
                <a:cs typeface="Verdana" panose="020B0604030504040204" pitchFamily="34" charset="0"/>
              </a:rPr>
              <a:t>time.</a:t>
            </a:r>
            <a:endParaRPr lang="en-US" sz="1800" b="0" dirty="0">
              <a:latin typeface="Verdana" panose="020B0604030504040204" pitchFamily="34" charset="0"/>
              <a:ea typeface="Verdana" panose="020B0604030504040204" pitchFamily="34" charset="0"/>
              <a:cs typeface="Verdana" panose="020B0604030504040204" pitchFamily="34" charset="0"/>
            </a:endParaRPr>
          </a:p>
          <a:p>
            <a:pPr marL="0" lvl="3" indent="0" algn="just">
              <a:spcBef>
                <a:spcPts val="600"/>
              </a:spcBef>
              <a:spcAft>
                <a:spcPts val="600"/>
              </a:spcAft>
            </a:pPr>
            <a:r>
              <a:rPr 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Surveillance and Screening:</a:t>
            </a:r>
          </a:p>
          <a:p>
            <a:pPr marL="914400" indent="-285750">
              <a:buFont typeface="Wingdings" panose="05000000000000000000" pitchFamily="2" charset="2"/>
              <a:buChar char="q"/>
            </a:pPr>
            <a:r>
              <a:rPr lang="en-US" sz="1800" b="0" dirty="0" smtClean="0">
                <a:latin typeface="Verdana" panose="020B0604030504040204" pitchFamily="34" charset="0"/>
                <a:ea typeface="Verdana" panose="020B0604030504040204" pitchFamily="34" charset="0"/>
                <a:cs typeface="Verdana" panose="020B0604030504040204" pitchFamily="34" charset="0"/>
              </a:rPr>
              <a:t>identify/authenticate </a:t>
            </a:r>
            <a:r>
              <a:rPr lang="en-US" sz="1800" b="0" dirty="0">
                <a:latin typeface="Verdana" panose="020B0604030504040204" pitchFamily="34" charset="0"/>
                <a:ea typeface="Verdana" panose="020B0604030504040204" pitchFamily="34" charset="0"/>
                <a:cs typeface="Verdana" panose="020B0604030504040204" pitchFamily="34" charset="0"/>
              </a:rPr>
              <a:t>individuals present in a given </a:t>
            </a:r>
            <a:r>
              <a:rPr lang="en-US" sz="1800" b="0" dirty="0" smtClean="0">
                <a:latin typeface="Verdana" panose="020B0604030504040204" pitchFamily="34" charset="0"/>
                <a:ea typeface="Verdana" panose="020B0604030504040204" pitchFamily="34" charset="0"/>
                <a:cs typeface="Verdana" panose="020B0604030504040204" pitchFamily="34" charset="0"/>
              </a:rPr>
              <a:t>location.</a:t>
            </a:r>
            <a:endParaRPr lang="en-US" sz="1800" b="0" dirty="0">
              <a:latin typeface="Verdana" panose="020B0604030504040204" pitchFamily="34" charset="0"/>
              <a:ea typeface="Verdana" panose="020B0604030504040204" pitchFamily="34" charset="0"/>
              <a:cs typeface="Verdana" panose="020B0604030504040204" pitchFamily="34" charset="0"/>
            </a:endParaRPr>
          </a:p>
          <a:p>
            <a:pPr marL="0" lvl="3" indent="0" algn="just">
              <a:spcBef>
                <a:spcPts val="600"/>
              </a:spcBef>
              <a:spcAft>
                <a:spcPts val="600"/>
              </a:spcAft>
            </a:pPr>
            <a:r>
              <a:rPr 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Retail / ATM / Point of Sale:</a:t>
            </a:r>
          </a:p>
          <a:p>
            <a:pPr marL="914400" indent="-285750">
              <a:buFont typeface="Wingdings" panose="05000000000000000000" pitchFamily="2" charset="2"/>
              <a:buChar char="q"/>
            </a:pPr>
            <a:r>
              <a:rPr lang="en-US" sz="1800" b="0" dirty="0" smtClean="0">
                <a:latin typeface="Verdana" panose="020B0604030504040204" pitchFamily="34" charset="0"/>
                <a:ea typeface="Verdana" panose="020B0604030504040204" pitchFamily="34" charset="0"/>
                <a:cs typeface="Verdana" panose="020B0604030504040204" pitchFamily="34" charset="0"/>
              </a:rPr>
              <a:t>provide </a:t>
            </a:r>
            <a:r>
              <a:rPr lang="en-US" sz="1800" b="0" dirty="0">
                <a:latin typeface="Verdana" panose="020B0604030504040204" pitchFamily="34" charset="0"/>
                <a:ea typeface="Verdana" panose="020B0604030504040204" pitchFamily="34" charset="0"/>
                <a:cs typeface="Verdana" panose="020B0604030504040204" pitchFamily="34" charset="0"/>
              </a:rPr>
              <a:t>identification/authentication for in-person transactions for </a:t>
            </a:r>
            <a:r>
              <a:rPr lang="en-US" sz="1800" b="0" dirty="0" smtClean="0">
                <a:latin typeface="Verdana" panose="020B0604030504040204" pitchFamily="34" charset="0"/>
                <a:ea typeface="Verdana" panose="020B0604030504040204" pitchFamily="34" charset="0"/>
                <a:cs typeface="Verdana" panose="020B0604030504040204" pitchFamily="34" charset="0"/>
              </a:rPr>
              <a:t>goods/services.</a:t>
            </a:r>
            <a:endParaRPr lang="en-US" sz="1800" b="0" dirty="0">
              <a:latin typeface="Verdana" panose="020B0604030504040204" pitchFamily="34" charset="0"/>
              <a:ea typeface="Verdana" panose="020B0604030504040204" pitchFamily="34" charset="0"/>
              <a:cs typeface="Verdana" panose="020B0604030504040204" pitchFamily="34" charset="0"/>
            </a:endParaRPr>
          </a:p>
          <a:p>
            <a:pPr marL="0" lvl="3" indent="0" algn="just">
              <a:spcBef>
                <a:spcPts val="600"/>
              </a:spcBef>
              <a:spcAft>
                <a:spcPts val="600"/>
              </a:spcAft>
            </a:pPr>
            <a:r>
              <a:rPr 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E-Commerce / Telephony:</a:t>
            </a:r>
          </a:p>
          <a:p>
            <a:pPr marL="914400" lvl="3" indent="-285750">
              <a:buFont typeface="Wingdings" panose="05000000000000000000" pitchFamily="2" charset="2"/>
              <a:buChar char="q"/>
            </a:pPr>
            <a:r>
              <a:rPr lang="en-US" sz="1800" b="0" dirty="0">
                <a:latin typeface="Verdana" panose="020B0604030504040204" pitchFamily="34" charset="0"/>
                <a:ea typeface="Verdana" panose="020B0604030504040204" pitchFamily="34" charset="0"/>
                <a:cs typeface="Verdana" panose="020B0604030504040204" pitchFamily="34" charset="0"/>
              </a:rPr>
              <a:t>provide identification/authentication for remote transactions for </a:t>
            </a:r>
            <a:r>
              <a:rPr lang="en-US" sz="1800" b="0" dirty="0" smtClean="0">
                <a:latin typeface="Verdana" panose="020B0604030504040204" pitchFamily="34" charset="0"/>
                <a:ea typeface="Verdana" panose="020B0604030504040204" pitchFamily="34" charset="0"/>
                <a:cs typeface="Verdana" panose="020B0604030504040204" pitchFamily="34" charset="0"/>
              </a:rPr>
              <a:t>goods/services.</a:t>
            </a:r>
            <a:endParaRPr lang="en-US" sz="1800" b="0" dirty="0">
              <a:latin typeface="Verdana" panose="020B0604030504040204" pitchFamily="34" charset="0"/>
              <a:ea typeface="Verdana" panose="020B0604030504040204" pitchFamily="34" charset="0"/>
              <a:cs typeface="Verdana" panose="020B0604030504040204" pitchFamily="34" charset="0"/>
            </a:endParaRPr>
          </a:p>
          <a:p>
            <a:pPr marL="0" lvl="3" indent="0" algn="just">
              <a:spcBef>
                <a:spcPts val="600"/>
              </a:spcBef>
              <a:spcAft>
                <a:spcPts val="600"/>
              </a:spcAft>
            </a:pPr>
            <a:r>
              <a:rPr 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Criminal Identification:</a:t>
            </a:r>
          </a:p>
          <a:p>
            <a:pPr marL="914400" indent="-285750">
              <a:buFont typeface="Wingdings" panose="05000000000000000000" pitchFamily="2" charset="2"/>
              <a:buChar char="q"/>
            </a:pPr>
            <a:r>
              <a:rPr lang="en-US" sz="1800" b="0" dirty="0" smtClean="0">
                <a:latin typeface="Verdana" panose="020B0604030504040204" pitchFamily="34" charset="0"/>
                <a:ea typeface="Verdana" panose="020B0604030504040204" pitchFamily="34" charset="0"/>
                <a:cs typeface="Verdana" panose="020B0604030504040204" pitchFamily="34" charset="0"/>
              </a:rPr>
              <a:t>identify/verify </a:t>
            </a:r>
            <a:r>
              <a:rPr lang="en-US" sz="1800" b="0" dirty="0">
                <a:latin typeface="Verdana" panose="020B0604030504040204" pitchFamily="34" charset="0"/>
                <a:ea typeface="Verdana" panose="020B0604030504040204" pitchFamily="34" charset="0"/>
                <a:cs typeface="Verdana" panose="020B0604030504040204" pitchFamily="34" charset="0"/>
              </a:rPr>
              <a:t>individuals in law enforcement </a:t>
            </a:r>
            <a:r>
              <a:rPr lang="en-US" sz="1800" b="0" dirty="0" smtClean="0">
                <a:latin typeface="Verdana" panose="020B0604030504040204" pitchFamily="34" charset="0"/>
                <a:ea typeface="Verdana" panose="020B0604030504040204" pitchFamily="34" charset="0"/>
                <a:cs typeface="Verdana" panose="020B0604030504040204" pitchFamily="34" charset="0"/>
              </a:rPr>
              <a:t>applications.</a:t>
            </a:r>
            <a:endParaRPr lang="en-US" sz="1800" b="0" dirty="0">
              <a:latin typeface="Verdana" panose="020B0604030504040204" pitchFamily="34" charset="0"/>
              <a:ea typeface="Verdana" panose="020B0604030504040204" pitchFamily="34" charset="0"/>
              <a:cs typeface="Verdana" panose="020B0604030504040204" pitchFamily="34" charset="0"/>
            </a:endParaRPr>
          </a:p>
        </p:txBody>
      </p:sp>
      <p:sp>
        <p:nvSpPr>
          <p:cNvPr id="6" name="Slide Number Placeholder 1"/>
          <p:cNvSpPr>
            <a:spLocks noGrp="1"/>
          </p:cNvSpPr>
          <p:nvPr>
            <p:ph type="sldNum" sz="quarter" idx="10"/>
          </p:nvPr>
        </p:nvSpPr>
        <p:spPr>
          <a:xfrm>
            <a:off x="-76200" y="6400800"/>
            <a:ext cx="1905000" cy="457200"/>
          </a:xfrm>
        </p:spPr>
        <p:txBody>
          <a:bodyPr/>
          <a:lstStyle/>
          <a:p>
            <a:r>
              <a:rPr lang="en-US" dirty="0" smtClean="0"/>
              <a:t>Slide-61</a:t>
            </a:r>
            <a:endParaRPr lang="en-US" dirty="0"/>
          </a:p>
        </p:txBody>
      </p:sp>
    </p:spTree>
    <p:extLst>
      <p:ext uri="{BB962C8B-B14F-4D97-AF65-F5344CB8AC3E}">
        <p14:creationId xmlns:p14="http://schemas.microsoft.com/office/powerpoint/2010/main" val="16067828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9"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sz="1800">
              <a:latin typeface="Times New Roman" panose="02020603050405020304" pitchFamily="18" charset="0"/>
            </a:endParaRPr>
          </a:p>
        </p:txBody>
      </p:sp>
      <p:sp>
        <p:nvSpPr>
          <p:cNvPr id="55300" name="Rectangle 11"/>
          <p:cNvSpPr>
            <a:spLocks noChangeArrowheads="1"/>
          </p:cNvSpPr>
          <p:nvPr/>
        </p:nvSpPr>
        <p:spPr bwMode="auto">
          <a:xfrm>
            <a:off x="0" y="0"/>
            <a:ext cx="9144000" cy="52322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dirty="0">
                <a:ea typeface="Verdana" panose="020B0604030504040204" pitchFamily="34" charset="0"/>
                <a:cs typeface="Arial" panose="020B0604020202020204" pitchFamily="34" charset="0"/>
              </a:rPr>
              <a:t>Biometric Examples</a:t>
            </a:r>
          </a:p>
        </p:txBody>
      </p:sp>
      <p:sp>
        <p:nvSpPr>
          <p:cNvPr id="27653" name="Rectangle 5"/>
          <p:cNvSpPr>
            <a:spLocks noChangeArrowheads="1"/>
          </p:cNvSpPr>
          <p:nvPr/>
        </p:nvSpPr>
        <p:spPr bwMode="auto">
          <a:xfrm>
            <a:off x="228600" y="741363"/>
            <a:ext cx="8686800" cy="5862637"/>
          </a:xfrm>
          <a:prstGeom prst="rect">
            <a:avLst/>
          </a:prstGeom>
          <a:noFill/>
          <a:ln w="9525">
            <a:noFill/>
            <a:miter lim="800000"/>
            <a:headEnd/>
            <a:tailEnd/>
          </a:ln>
        </p:spPr>
        <p:txBody>
          <a:bodyPr anchor="ctr">
            <a:spAutoFit/>
          </a:bodyPr>
          <a:lstStyle/>
          <a:p>
            <a:pPr>
              <a:defRPr/>
            </a:pPr>
            <a:r>
              <a:rPr lang="en-US" sz="1800" dirty="0">
                <a:solidFill>
                  <a:srgbClr val="FF0000"/>
                </a:solidFill>
                <a:latin typeface="Verdana" pitchFamily="34" charset="0"/>
                <a:ea typeface="Verdana" pitchFamily="34" charset="0"/>
                <a:cs typeface="Verdana" pitchFamily="34" charset="0"/>
              </a:rPr>
              <a:t>1. Biometric Passport:</a:t>
            </a:r>
          </a:p>
          <a:p>
            <a:pPr marL="574675" indent="-339725">
              <a:buFont typeface="Wingdings" pitchFamily="2" charset="2"/>
              <a:buChar char="q"/>
              <a:defRPr/>
            </a:pPr>
            <a:r>
              <a:rPr lang="en-US" sz="1500" b="0" dirty="0">
                <a:latin typeface="Verdana" pitchFamily="34" charset="0"/>
                <a:ea typeface="Verdana" pitchFamily="34" charset="0"/>
                <a:cs typeface="Verdana" pitchFamily="34" charset="0"/>
              </a:rPr>
              <a:t>Sweden: New passports from Oct. 1, 2005.</a:t>
            </a:r>
          </a:p>
          <a:p>
            <a:pPr marL="574675" indent="-339725">
              <a:buFont typeface="Wingdings" pitchFamily="2" charset="2"/>
              <a:buChar char="q"/>
              <a:defRPr/>
            </a:pPr>
            <a:r>
              <a:rPr lang="en-US" sz="1500" b="0" dirty="0">
                <a:latin typeface="Verdana" pitchFamily="34" charset="0"/>
                <a:ea typeface="Verdana" pitchFamily="34" charset="0"/>
                <a:cs typeface="Verdana" pitchFamily="34" charset="0"/>
              </a:rPr>
              <a:t>U.S. and Australia : Chip containing identity information and digital photo.</a:t>
            </a:r>
          </a:p>
          <a:p>
            <a:pPr marL="574675" indent="-339725">
              <a:buFont typeface="Wingdings" pitchFamily="2" charset="2"/>
              <a:buChar char="q"/>
              <a:defRPr/>
            </a:pPr>
            <a:r>
              <a:rPr lang="en-US" sz="1500" b="0" dirty="0">
                <a:latin typeface="Verdana" pitchFamily="34" charset="0"/>
                <a:ea typeface="Verdana" pitchFamily="34" charset="0"/>
                <a:cs typeface="Verdana" pitchFamily="34" charset="0"/>
              </a:rPr>
              <a:t>EU rules states that before 2008 a passport should also include your fingerprint.</a:t>
            </a:r>
          </a:p>
          <a:p>
            <a:pPr>
              <a:defRPr/>
            </a:pPr>
            <a:r>
              <a:rPr lang="en-US" sz="1500" b="0" dirty="0">
                <a:latin typeface="Verdana" pitchFamily="34" charset="0"/>
                <a:ea typeface="Verdana" pitchFamily="34" charset="0"/>
                <a:cs typeface="Verdana" pitchFamily="34" charset="0"/>
              </a:rPr>
              <a:t> </a:t>
            </a:r>
          </a:p>
          <a:p>
            <a:pPr>
              <a:defRPr/>
            </a:pPr>
            <a:r>
              <a:rPr lang="en-US" sz="1500" b="0" dirty="0">
                <a:latin typeface="Verdana" pitchFamily="34" charset="0"/>
                <a:ea typeface="Verdana" pitchFamily="34" charset="0"/>
                <a:cs typeface="Verdana" pitchFamily="34" charset="0"/>
              </a:rPr>
              <a:t> </a:t>
            </a:r>
          </a:p>
          <a:p>
            <a:pPr>
              <a:defRPr/>
            </a:pPr>
            <a:r>
              <a:rPr lang="en-US" sz="1800" dirty="0">
                <a:solidFill>
                  <a:srgbClr val="0000FF"/>
                </a:solidFill>
                <a:latin typeface="Verdana" pitchFamily="34" charset="0"/>
                <a:ea typeface="Verdana" pitchFamily="34" charset="0"/>
                <a:cs typeface="Verdana" pitchFamily="34" charset="0"/>
              </a:rPr>
              <a:t>2. Airline:</a:t>
            </a:r>
          </a:p>
          <a:p>
            <a:pPr marL="574675" indent="-339725">
              <a:buFont typeface="Wingdings" pitchFamily="2" charset="2"/>
              <a:buChar char="q"/>
              <a:defRPr/>
            </a:pPr>
            <a:r>
              <a:rPr lang="en-US" sz="1500" b="0" dirty="0">
                <a:latin typeface="Verdana" pitchFamily="34" charset="0"/>
                <a:ea typeface="Verdana" pitchFamily="34" charset="0"/>
                <a:cs typeface="Verdana" pitchFamily="34" charset="0"/>
              </a:rPr>
              <a:t>Wants to use fingerprints to make sure it is the same person that checks in the luggage that enters the plane.</a:t>
            </a:r>
          </a:p>
          <a:p>
            <a:pPr marL="574675" indent="-339725">
              <a:defRPr/>
            </a:pPr>
            <a:endParaRPr lang="en-US" sz="1500" b="0" dirty="0">
              <a:latin typeface="Verdana" pitchFamily="34" charset="0"/>
              <a:ea typeface="Verdana" pitchFamily="34" charset="0"/>
              <a:cs typeface="Verdana" pitchFamily="34" charset="0"/>
            </a:endParaRPr>
          </a:p>
          <a:p>
            <a:pPr>
              <a:defRPr/>
            </a:pPr>
            <a:endParaRPr lang="en-US" sz="1500" b="0" dirty="0">
              <a:latin typeface="Verdana" pitchFamily="34" charset="0"/>
              <a:ea typeface="Verdana" pitchFamily="34" charset="0"/>
              <a:cs typeface="Verdana" pitchFamily="34" charset="0"/>
            </a:endParaRPr>
          </a:p>
          <a:p>
            <a:pPr>
              <a:defRPr/>
            </a:pPr>
            <a:r>
              <a:rPr lang="en-US" sz="1800" dirty="0">
                <a:solidFill>
                  <a:srgbClr val="FF0000"/>
                </a:solidFill>
                <a:latin typeface="Verdana" pitchFamily="34" charset="0"/>
                <a:ea typeface="Verdana" pitchFamily="34" charset="0"/>
                <a:cs typeface="Verdana" pitchFamily="34" charset="0"/>
              </a:rPr>
              <a:t>3. Company:</a:t>
            </a:r>
          </a:p>
          <a:p>
            <a:pPr marL="574675" indent="-339725">
              <a:buFont typeface="Wingdings" pitchFamily="2" charset="2"/>
              <a:buChar char="q"/>
              <a:defRPr/>
            </a:pPr>
            <a:r>
              <a:rPr lang="en-US" sz="1500" b="0" dirty="0">
                <a:latin typeface="Verdana" pitchFamily="34" charset="0"/>
                <a:ea typeface="Verdana" pitchFamily="34" charset="0"/>
                <a:cs typeface="Verdana" pitchFamily="34" charset="0"/>
              </a:rPr>
              <a:t>To enter to most secret part of the company, you have to authenticate yourself with an iris scan</a:t>
            </a:r>
          </a:p>
          <a:p>
            <a:pPr>
              <a:defRPr/>
            </a:pPr>
            <a:endParaRPr lang="en-US" sz="1500" b="0" dirty="0">
              <a:latin typeface="Verdana" pitchFamily="34" charset="0"/>
              <a:ea typeface="Verdana" pitchFamily="34" charset="0"/>
              <a:cs typeface="Verdana" pitchFamily="34" charset="0"/>
            </a:endParaRPr>
          </a:p>
          <a:p>
            <a:pPr>
              <a:defRPr/>
            </a:pPr>
            <a:r>
              <a:rPr lang="en-US" sz="1500" b="0" dirty="0">
                <a:latin typeface="Verdana" pitchFamily="34" charset="0"/>
                <a:ea typeface="Verdana" pitchFamily="34" charset="0"/>
                <a:cs typeface="Verdana" pitchFamily="34" charset="0"/>
              </a:rPr>
              <a:t> </a:t>
            </a:r>
          </a:p>
          <a:p>
            <a:pPr>
              <a:defRPr/>
            </a:pPr>
            <a:r>
              <a:rPr lang="en-US" sz="1800" dirty="0">
                <a:solidFill>
                  <a:srgbClr val="0000FF"/>
                </a:solidFill>
                <a:latin typeface="Verdana" pitchFamily="34" charset="0"/>
                <a:ea typeface="Verdana" pitchFamily="34" charset="0"/>
                <a:cs typeface="Verdana" pitchFamily="34" charset="0"/>
              </a:rPr>
              <a:t>4. At university:</a:t>
            </a:r>
          </a:p>
          <a:p>
            <a:pPr marL="574675" indent="-339725">
              <a:buFont typeface="Wingdings" pitchFamily="2" charset="2"/>
              <a:buChar char="q"/>
              <a:defRPr/>
            </a:pPr>
            <a:r>
              <a:rPr lang="en-US" sz="1500" b="0" dirty="0">
                <a:latin typeface="Verdana" pitchFamily="34" charset="0"/>
                <a:ea typeface="Verdana" pitchFamily="34" charset="0"/>
                <a:cs typeface="Verdana" pitchFamily="34" charset="0"/>
              </a:rPr>
              <a:t>To enter the dining area you need to identify yourself with your fingerprint.</a:t>
            </a:r>
          </a:p>
          <a:p>
            <a:pPr>
              <a:defRPr/>
            </a:pPr>
            <a:endParaRPr lang="en-US" sz="1500" b="0" dirty="0">
              <a:latin typeface="Verdana" pitchFamily="34" charset="0"/>
              <a:ea typeface="Verdana" pitchFamily="34" charset="0"/>
              <a:cs typeface="Verdana" pitchFamily="34" charset="0"/>
            </a:endParaRPr>
          </a:p>
          <a:p>
            <a:pPr>
              <a:defRPr/>
            </a:pPr>
            <a:r>
              <a:rPr lang="en-US" sz="1500" b="0" dirty="0">
                <a:latin typeface="Verdana" pitchFamily="34" charset="0"/>
                <a:ea typeface="Verdana" pitchFamily="34" charset="0"/>
                <a:cs typeface="Verdana" pitchFamily="34" charset="0"/>
              </a:rPr>
              <a:t> </a:t>
            </a:r>
          </a:p>
          <a:p>
            <a:pPr>
              <a:defRPr/>
            </a:pPr>
            <a:r>
              <a:rPr lang="en-US" sz="1800" dirty="0">
                <a:solidFill>
                  <a:srgbClr val="FF0000"/>
                </a:solidFill>
                <a:latin typeface="Verdana" pitchFamily="34" charset="0"/>
                <a:ea typeface="Verdana" pitchFamily="34" charset="0"/>
                <a:cs typeface="Verdana" pitchFamily="34" charset="0"/>
              </a:rPr>
              <a:t>5. Amusement Park:</a:t>
            </a:r>
          </a:p>
          <a:p>
            <a:pPr marL="574675" indent="-339725">
              <a:buFont typeface="Wingdings" pitchFamily="2" charset="2"/>
              <a:buChar char="q"/>
              <a:defRPr/>
            </a:pPr>
            <a:r>
              <a:rPr lang="en-US" sz="1500" b="0" dirty="0">
                <a:latin typeface="Verdana" pitchFamily="34" charset="0"/>
                <a:ea typeface="Verdana" pitchFamily="34" charset="0"/>
                <a:cs typeface="Verdana" pitchFamily="34" charset="0"/>
              </a:rPr>
              <a:t>If you have an annual ticket you need to verify your identity with finger geometry.</a:t>
            </a:r>
          </a:p>
          <a:p>
            <a:pPr marL="574675" indent="-339725">
              <a:buFont typeface="Wingdings" pitchFamily="2" charset="2"/>
              <a:buChar char="q"/>
              <a:defRPr/>
            </a:pPr>
            <a:r>
              <a:rPr lang="en-US" sz="1500" b="0" dirty="0">
                <a:latin typeface="Verdana" pitchFamily="34" charset="0"/>
                <a:ea typeface="Verdana" pitchFamily="34" charset="0"/>
                <a:cs typeface="Verdana" pitchFamily="34" charset="0"/>
              </a:rPr>
              <a:t>For their safe-deposit boxes you do not need a key, just your fingerprint.</a:t>
            </a:r>
          </a:p>
          <a:p>
            <a:pPr>
              <a:defRPr/>
            </a:pPr>
            <a:endParaRPr lang="en-US" sz="1500" b="0" dirty="0">
              <a:latin typeface="Verdana" pitchFamily="34" charset="0"/>
              <a:ea typeface="Verdana" pitchFamily="34" charset="0"/>
              <a:cs typeface="Verdana" pitchFamily="34" charset="0"/>
            </a:endParaRPr>
          </a:p>
        </p:txBody>
      </p:sp>
      <p:sp>
        <p:nvSpPr>
          <p:cNvPr id="6" name="Slide Number Placeholder 1"/>
          <p:cNvSpPr>
            <a:spLocks noGrp="1"/>
          </p:cNvSpPr>
          <p:nvPr>
            <p:ph type="sldNum" sz="quarter" idx="10"/>
          </p:nvPr>
        </p:nvSpPr>
        <p:spPr>
          <a:xfrm>
            <a:off x="-76200" y="6400800"/>
            <a:ext cx="1905000" cy="457200"/>
          </a:xfrm>
        </p:spPr>
        <p:txBody>
          <a:bodyPr/>
          <a:lstStyle/>
          <a:p>
            <a:r>
              <a:rPr lang="en-US" dirty="0" smtClean="0"/>
              <a:t>Slide-62</a:t>
            </a:r>
            <a:endParaRPr lang="en-US" dirty="0"/>
          </a:p>
        </p:txBody>
      </p:sp>
    </p:spTree>
    <p:extLst>
      <p:ext uri="{BB962C8B-B14F-4D97-AF65-F5344CB8AC3E}">
        <p14:creationId xmlns:p14="http://schemas.microsoft.com/office/powerpoint/2010/main" val="334974053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630942"/>
          </a:xfrm>
          <a:prstGeom prst="rect">
            <a:avLst/>
          </a:prstGeom>
          <a:solidFill>
            <a:srgbClr val="0033CC"/>
          </a:solidFill>
          <a:ln>
            <a:noFill/>
          </a:ln>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3500" i="0" smtClean="0">
                <a:solidFill>
                  <a:schemeClr val="bg1"/>
                </a:solidFill>
                <a:latin typeface="Arial" panose="020B0604020202020204" pitchFamily="34" charset="0"/>
              </a:rPr>
              <a:t>Discussion Points</a:t>
            </a:r>
            <a:endParaRPr lang="en-US" sz="3500" i="0" dirty="0">
              <a:solidFill>
                <a:schemeClr val="bg1"/>
              </a:solidFill>
              <a:latin typeface="Arial" panose="020B0604020202020204" pitchFamily="34" charset="0"/>
            </a:endParaRPr>
          </a:p>
        </p:txBody>
      </p:sp>
      <p:sp>
        <p:nvSpPr>
          <p:cNvPr id="3" name="Slide Number Placeholder 2"/>
          <p:cNvSpPr>
            <a:spLocks noGrp="1"/>
          </p:cNvSpPr>
          <p:nvPr>
            <p:ph type="sldNum" sz="quarter" idx="10"/>
          </p:nvPr>
        </p:nvSpPr>
        <p:spPr/>
        <p:txBody>
          <a:bodyPr/>
          <a:lstStyle/>
          <a:p>
            <a:pPr>
              <a:defRPr/>
            </a:pPr>
            <a:r>
              <a:rPr lang="en-US" smtClean="0"/>
              <a:t>Slide-</a:t>
            </a:r>
            <a:fld id="{3BB35075-17C3-4D41-B67E-CC7D4E0C283E}" type="slidenum">
              <a:rPr lang="en-US" smtClean="0">
                <a:solidFill>
                  <a:srgbClr val="FF00FF"/>
                </a:solidFill>
              </a:rPr>
              <a:pPr>
                <a:defRPr/>
              </a:pPr>
              <a:t>65</a:t>
            </a:fld>
            <a:endParaRPr lang="en-US" dirty="0">
              <a:solidFill>
                <a:srgbClr val="FF00FF"/>
              </a:solidFill>
            </a:endParaRPr>
          </a:p>
        </p:txBody>
      </p:sp>
      <p:sp>
        <p:nvSpPr>
          <p:cNvPr id="6" name="Rectangle 14"/>
          <p:cNvSpPr>
            <a:spLocks noChangeArrowheads="1"/>
          </p:cNvSpPr>
          <p:nvPr/>
        </p:nvSpPr>
        <p:spPr bwMode="auto">
          <a:xfrm>
            <a:off x="76200" y="1168837"/>
            <a:ext cx="8458200"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chorCtr="0">
            <a:spAutoFit/>
          </a:bodyPr>
          <a:lstStyle>
            <a:lvl1pPr marL="342900" indent="-342900">
              <a:defRPr b="1" i="1">
                <a:solidFill>
                  <a:schemeClr val="tx1"/>
                </a:solidFill>
                <a:latin typeface="Times New Roman" panose="02020603050405020304" pitchFamily="18" charset="0"/>
                <a:cs typeface="Arial" panose="020B0604020202020204" pitchFamily="34" charset="0"/>
              </a:defRPr>
            </a:lvl1pPr>
            <a:lvl2pPr marL="730250" indent="-514350">
              <a:defRPr b="1" i="1">
                <a:solidFill>
                  <a:schemeClr val="tx1"/>
                </a:solidFill>
                <a:latin typeface="Times New Roman" panose="02020603050405020304" pitchFamily="18" charset="0"/>
                <a:cs typeface="Arial" panose="020B0604020202020204" pitchFamily="34" charset="0"/>
              </a:defRPr>
            </a:lvl2pPr>
            <a:lvl3pPr marL="1143000" indent="-228600">
              <a:defRPr b="1" i="1">
                <a:solidFill>
                  <a:schemeClr val="tx1"/>
                </a:solidFill>
                <a:latin typeface="Times New Roman" panose="02020603050405020304" pitchFamily="18" charset="0"/>
                <a:cs typeface="Arial" panose="020B0604020202020204" pitchFamily="34" charset="0"/>
              </a:defRPr>
            </a:lvl3pPr>
            <a:lvl4pPr marL="1600200" indent="-228600">
              <a:defRPr b="1" i="1">
                <a:solidFill>
                  <a:schemeClr val="tx1"/>
                </a:solidFill>
                <a:latin typeface="Times New Roman" panose="02020603050405020304" pitchFamily="18" charset="0"/>
                <a:cs typeface="Arial" panose="020B0604020202020204" pitchFamily="34" charset="0"/>
              </a:defRPr>
            </a:lvl4pPr>
            <a:lvl5pPr marL="2057400" indent="-228600">
              <a:defRPr b="1" i="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cs typeface="Arial" panose="020B0604020202020204" pitchFamily="34" charset="0"/>
              </a:defRPr>
            </a:lvl9pPr>
          </a:lstStyle>
          <a:p>
            <a:pPr marL="971550" lvl="1" indent="-576263" algn="just" eaLnBrk="1" hangingPunct="1">
              <a:spcBef>
                <a:spcPts val="600"/>
              </a:spcBef>
              <a:spcAft>
                <a:spcPts val="600"/>
              </a:spcAft>
              <a:buClr>
                <a:srgbClr val="FF0000"/>
              </a:buClr>
              <a:buFont typeface="+mj-lt"/>
              <a:buAutoNum type="arabicPeriod"/>
            </a:pPr>
            <a:r>
              <a:rPr lang="en-US" sz="3000" i="0" dirty="0">
                <a:solidFill>
                  <a:srgbClr val="FF00FF"/>
                </a:solidFill>
                <a:latin typeface="Calibri" panose="020F0502020204030204" pitchFamily="34" charset="0"/>
                <a:ea typeface="SimSun" panose="02010600030101010101" pitchFamily="2" charset="-122"/>
                <a:cs typeface="Calibri" panose="020F0502020204030204" pitchFamily="34" charset="0"/>
              </a:rPr>
              <a:t>Identification, Verification and Authentication</a:t>
            </a:r>
            <a:endParaRPr lang="en-SG" sz="3000" i="0" dirty="0">
              <a:solidFill>
                <a:srgbClr val="FF00FF"/>
              </a:solidFill>
              <a:latin typeface="Calibri" panose="020F0502020204030204" pitchFamily="34" charset="0"/>
              <a:ea typeface="SimSun" panose="02010600030101010101" pitchFamily="2" charset="-122"/>
              <a:cs typeface="Calibri" panose="020F0502020204030204" pitchFamily="34" charset="0"/>
            </a:endParaRPr>
          </a:p>
          <a:p>
            <a:pPr marL="971550" lvl="1" indent="-576263" algn="just" eaLnBrk="1" hangingPunct="1">
              <a:spcBef>
                <a:spcPts val="600"/>
              </a:spcBef>
              <a:spcAft>
                <a:spcPts val="600"/>
              </a:spcAft>
              <a:buClr>
                <a:srgbClr val="0000FF"/>
              </a:buClr>
              <a:buFont typeface="+mj-lt"/>
              <a:buAutoNum type="arabicPeriod"/>
            </a:pPr>
            <a:r>
              <a:rPr lang="en-US" sz="3000" i="0" dirty="0">
                <a:solidFill>
                  <a:srgbClr val="00CC00"/>
                </a:solidFill>
                <a:latin typeface="Calibri" panose="020F0502020204030204" pitchFamily="34" charset="0"/>
                <a:ea typeface="SimSun" panose="02010600030101010101" pitchFamily="2" charset="-122"/>
                <a:cs typeface="Calibri" panose="020F0502020204030204" pitchFamily="34" charset="0"/>
              </a:rPr>
              <a:t>Types of Authentication</a:t>
            </a:r>
            <a:endParaRPr lang="en-SG" sz="3000" i="0" dirty="0">
              <a:solidFill>
                <a:srgbClr val="00CC00"/>
              </a:solidFill>
              <a:latin typeface="Calibri" panose="020F0502020204030204" pitchFamily="34" charset="0"/>
              <a:ea typeface="SimSun" panose="02010600030101010101" pitchFamily="2" charset="-122"/>
              <a:cs typeface="Calibri" panose="020F0502020204030204" pitchFamily="34" charset="0"/>
            </a:endParaRPr>
          </a:p>
          <a:p>
            <a:pPr marL="971550" lvl="1" indent="-576263" algn="just" eaLnBrk="1" hangingPunct="1">
              <a:spcBef>
                <a:spcPts val="600"/>
              </a:spcBef>
              <a:spcAft>
                <a:spcPts val="600"/>
              </a:spcAft>
              <a:buClr>
                <a:srgbClr val="FF0000"/>
              </a:buClr>
              <a:buFont typeface="+mj-lt"/>
              <a:buAutoNum type="arabicPeriod"/>
            </a:pPr>
            <a:r>
              <a:rPr lang="en-US" sz="3000" i="0" dirty="0">
                <a:solidFill>
                  <a:srgbClr val="FF00FF"/>
                </a:solidFill>
                <a:latin typeface="Calibri" panose="020F0502020204030204" pitchFamily="34" charset="0"/>
                <a:ea typeface="SimSun" panose="02010600030101010101" pitchFamily="2" charset="-122"/>
                <a:cs typeface="Calibri" panose="020F0502020204030204" pitchFamily="34" charset="0"/>
              </a:rPr>
              <a:t>Authentication Factors</a:t>
            </a:r>
            <a:endParaRPr lang="en-SG" sz="3000" i="0" dirty="0">
              <a:solidFill>
                <a:srgbClr val="FF00FF"/>
              </a:solidFill>
              <a:latin typeface="Calibri" panose="020F0502020204030204" pitchFamily="34" charset="0"/>
              <a:ea typeface="SimSun" panose="02010600030101010101" pitchFamily="2" charset="-122"/>
              <a:cs typeface="Calibri" panose="020F0502020204030204" pitchFamily="34" charset="0"/>
            </a:endParaRPr>
          </a:p>
          <a:p>
            <a:pPr marL="971550" lvl="1" indent="-576263" algn="just" eaLnBrk="1" hangingPunct="1">
              <a:spcBef>
                <a:spcPts val="600"/>
              </a:spcBef>
              <a:spcAft>
                <a:spcPts val="600"/>
              </a:spcAft>
              <a:buClr>
                <a:srgbClr val="0000FF"/>
              </a:buClr>
              <a:buFont typeface="+mj-lt"/>
              <a:buAutoNum type="arabicPeriod"/>
            </a:pPr>
            <a:r>
              <a:rPr lang="en-US" sz="3000" i="0" dirty="0">
                <a:solidFill>
                  <a:srgbClr val="00CC00"/>
                </a:solidFill>
                <a:latin typeface="Calibri" panose="020F0502020204030204" pitchFamily="34" charset="0"/>
                <a:ea typeface="SimSun" panose="02010600030101010101" pitchFamily="2" charset="-122"/>
                <a:cs typeface="Calibri" panose="020F0502020204030204" pitchFamily="34" charset="0"/>
              </a:rPr>
              <a:t>Biometric Authentication</a:t>
            </a:r>
            <a:endParaRPr lang="en-SG" sz="3000" i="0" dirty="0">
              <a:solidFill>
                <a:srgbClr val="00CC00"/>
              </a:solidFill>
              <a:latin typeface="Calibri" panose="020F0502020204030204" pitchFamily="34" charset="0"/>
              <a:ea typeface="SimSun" panose="02010600030101010101" pitchFamily="2" charset="-122"/>
              <a:cs typeface="Calibri" panose="020F0502020204030204" pitchFamily="34" charset="0"/>
            </a:endParaRPr>
          </a:p>
          <a:p>
            <a:pPr marL="971550" lvl="1" indent="-576263" algn="just" eaLnBrk="1" hangingPunct="1">
              <a:spcBef>
                <a:spcPts val="600"/>
              </a:spcBef>
              <a:spcAft>
                <a:spcPts val="600"/>
              </a:spcAft>
              <a:buClr>
                <a:srgbClr val="FF0000"/>
              </a:buClr>
              <a:buFont typeface="+mj-lt"/>
              <a:buAutoNum type="arabicPeriod"/>
            </a:pPr>
            <a:r>
              <a:rPr lang="en-US" sz="3000" i="0" dirty="0">
                <a:solidFill>
                  <a:srgbClr val="FF00FF"/>
                </a:solidFill>
                <a:latin typeface="Calibri" panose="020F0502020204030204" pitchFamily="34" charset="0"/>
                <a:ea typeface="SimSun" panose="02010600030101010101" pitchFamily="2" charset="-122"/>
                <a:cs typeface="Calibri" panose="020F0502020204030204" pitchFamily="34" charset="0"/>
              </a:rPr>
              <a:t>Authorization</a:t>
            </a:r>
            <a:endParaRPr lang="en-SG" sz="3000" i="0" dirty="0">
              <a:solidFill>
                <a:srgbClr val="FF00FF"/>
              </a:solidFill>
              <a:latin typeface="Calibri" panose="020F0502020204030204" pitchFamily="34" charset="0"/>
              <a:ea typeface="SimSun" panose="02010600030101010101" pitchFamily="2" charset="-122"/>
              <a:cs typeface="Calibri" panose="020F0502020204030204" pitchFamily="34" charset="0"/>
            </a:endParaRPr>
          </a:p>
          <a:p>
            <a:pPr marL="971550" lvl="1" indent="-576263" algn="just" eaLnBrk="1" hangingPunct="1">
              <a:spcBef>
                <a:spcPts val="600"/>
              </a:spcBef>
              <a:spcAft>
                <a:spcPts val="600"/>
              </a:spcAft>
              <a:buClr>
                <a:srgbClr val="0000FF"/>
              </a:buClr>
              <a:buFont typeface="+mj-lt"/>
              <a:buAutoNum type="arabicPeriod"/>
            </a:pPr>
            <a:r>
              <a:rPr lang="en-US" sz="3000" i="0" dirty="0">
                <a:solidFill>
                  <a:srgbClr val="00CC00"/>
                </a:solidFill>
                <a:latin typeface="Calibri" panose="020F0502020204030204" pitchFamily="34" charset="0"/>
                <a:ea typeface="SimSun" panose="02010600030101010101" pitchFamily="2" charset="-122"/>
                <a:cs typeface="Calibri" panose="020F0502020204030204" pitchFamily="34" charset="0"/>
              </a:rPr>
              <a:t>Access Control </a:t>
            </a:r>
            <a:r>
              <a:rPr lang="en-US" sz="3000" i="0" dirty="0" smtClean="0">
                <a:solidFill>
                  <a:srgbClr val="00CC00"/>
                </a:solidFill>
                <a:latin typeface="Calibri" panose="020F0502020204030204" pitchFamily="34" charset="0"/>
                <a:ea typeface="SimSun" panose="02010600030101010101" pitchFamily="2" charset="-122"/>
                <a:cs typeface="Calibri" panose="020F0502020204030204" pitchFamily="34" charset="0"/>
              </a:rPr>
              <a:t>Lists</a:t>
            </a:r>
            <a:endParaRPr lang="en-SG" sz="3000" i="0" dirty="0">
              <a:solidFill>
                <a:srgbClr val="00CC00"/>
              </a:solidFill>
              <a:latin typeface="Calibri" panose="020F0502020204030204" pitchFamily="34" charset="0"/>
              <a:ea typeface="SimSun" panose="02010600030101010101" pitchFamily="2" charset="-122"/>
              <a:cs typeface="Calibri" panose="020F0502020204030204" pitchFamily="34" charset="0"/>
            </a:endParaRPr>
          </a:p>
        </p:txBody>
      </p:sp>
    </p:spTree>
    <p:extLst>
      <p:ext uri="{BB962C8B-B14F-4D97-AF65-F5344CB8AC3E}">
        <p14:creationId xmlns:p14="http://schemas.microsoft.com/office/powerpoint/2010/main" val="40699028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
        <p:nvSpPr>
          <p:cNvPr id="20" name="Rectangle 19"/>
          <p:cNvSpPr/>
          <p:nvPr/>
        </p:nvSpPr>
        <p:spPr>
          <a:xfrm>
            <a:off x="2068879" y="4324151"/>
            <a:ext cx="4339651" cy="923330"/>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none">
            <a:spAutoFit/>
          </a:bodyPr>
          <a:lstStyle/>
          <a:p>
            <a:pPr algn="ctr">
              <a:defRPr/>
            </a:pPr>
            <a:r>
              <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p>
        </p:txBody>
      </p:sp>
      <p:sp>
        <p:nvSpPr>
          <p:cNvPr id="21" name="Rectangle 20"/>
          <p:cNvSpPr/>
          <p:nvPr/>
        </p:nvSpPr>
        <p:spPr>
          <a:xfrm>
            <a:off x="1464195" y="1979193"/>
            <a:ext cx="5917005" cy="923330"/>
          </a:xfrm>
          <a:prstGeom prst="rect">
            <a:avLst/>
          </a:prstGeom>
          <a:noFill/>
          <a:scene3d>
            <a:camera prst="orthographicFront"/>
            <a:lightRig rig="threePt" dir="t"/>
          </a:scene3d>
          <a:sp3d>
            <a:bevelT/>
          </a:sp3d>
        </p:spPr>
        <p:txBody>
          <a:bodyPr wrap="none">
            <a:spAutoFit/>
          </a:bodyPr>
          <a:lstStyle/>
          <a:p>
            <a:pPr algn="ctr">
              <a:defRPr/>
            </a:pPr>
            <a:r>
              <a:rPr lang="en-US" sz="5400" b="1" dirty="0">
                <a:ln w="1905"/>
                <a:solidFill>
                  <a:schemeClr val="bg1"/>
                </a:solidFill>
                <a:effectLst>
                  <a:innerShdw blurRad="69850" dist="43180" dir="5400000">
                    <a:srgbClr val="000000">
                      <a:alpha val="65000"/>
                    </a:srgbClr>
                  </a:innerShdw>
                </a:effectLst>
              </a:rPr>
              <a:t>Have a question?</a:t>
            </a:r>
          </a:p>
        </p:txBody>
      </p:sp>
      <p:sp>
        <p:nvSpPr>
          <p:cNvPr id="2" name="Slide Number Placeholder 1"/>
          <p:cNvSpPr>
            <a:spLocks noGrp="1"/>
          </p:cNvSpPr>
          <p:nvPr>
            <p:ph type="sldNum" sz="quarter" idx="10"/>
          </p:nvPr>
        </p:nvSpPr>
        <p:spPr/>
        <p:txBody>
          <a:bodyPr/>
          <a:lstStyle/>
          <a:p>
            <a:pPr>
              <a:defRPr/>
            </a:pPr>
            <a:r>
              <a:rPr lang="en-US" smtClean="0"/>
              <a:t>Slide-</a:t>
            </a:r>
            <a:fld id="{3BB35075-17C3-4D41-B67E-CC7D4E0C283E}" type="slidenum">
              <a:rPr lang="en-US" smtClean="0">
                <a:solidFill>
                  <a:srgbClr val="FF00FF"/>
                </a:solidFill>
              </a:rPr>
              <a:pPr>
                <a:defRPr/>
              </a:pPr>
              <a:t>66</a:t>
            </a:fld>
            <a:endParaRPr lang="en-US" dirty="0">
              <a:solidFill>
                <a:srgbClr val="FF00FF"/>
              </a:solidFill>
            </a:endParaRPr>
          </a:p>
        </p:txBody>
      </p:sp>
    </p:spTree>
    <p:extLst>
      <p:ext uri="{BB962C8B-B14F-4D97-AF65-F5344CB8AC3E}">
        <p14:creationId xmlns:p14="http://schemas.microsoft.com/office/powerpoint/2010/main" val="2776616788"/>
      </p:ext>
    </p:extLst>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11"/>
          <p:cNvSpPr>
            <a:spLocks noChangeArrowheads="1"/>
          </p:cNvSpPr>
          <p:nvPr/>
        </p:nvSpPr>
        <p:spPr bwMode="auto">
          <a:xfrm>
            <a:off x="0" y="0"/>
            <a:ext cx="9144000" cy="584775"/>
          </a:xfrm>
          <a:prstGeom prst="rect">
            <a:avLst/>
          </a:prstGeom>
          <a:solidFill>
            <a:srgbClr val="00CC00"/>
          </a:solidFill>
          <a:ln>
            <a:noFill/>
          </a:ln>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0" lvl="1" indent="0"/>
            <a:r>
              <a:rPr lang="en-US" altLang="en-US" dirty="0">
                <a:solidFill>
                  <a:schemeClr val="bg1"/>
                </a:solidFill>
              </a:rPr>
              <a:t>Authentication Vs. Authorization</a:t>
            </a:r>
          </a:p>
        </p:txBody>
      </p:sp>
      <p:sp>
        <p:nvSpPr>
          <p:cNvPr id="3" name="Rectangle 2"/>
          <p:cNvSpPr>
            <a:spLocks noChangeArrowheads="1"/>
          </p:cNvSpPr>
          <p:nvPr/>
        </p:nvSpPr>
        <p:spPr bwMode="auto">
          <a:xfrm>
            <a:off x="152400" y="658813"/>
            <a:ext cx="8610600" cy="59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nchorCtr="0">
            <a:spAutoFit/>
          </a:bodyPr>
          <a:lstStyle/>
          <a:p>
            <a:pPr marL="63500" algn="just">
              <a:spcBef>
                <a:spcPts val="600"/>
              </a:spcBef>
              <a:spcAft>
                <a:spcPts val="600"/>
              </a:spcAft>
              <a:defRPr/>
            </a:pPr>
            <a:r>
              <a:rPr lang="en-US" sz="2800" dirty="0">
                <a:ln>
                  <a:solidFill>
                    <a:srgbClr val="0000FF"/>
                  </a:solidFill>
                </a:ln>
                <a:effectLst>
                  <a:outerShdw blurRad="38100" dist="38100" dir="2700000" algn="tl">
                    <a:srgbClr val="000000">
                      <a:alpha val="43137"/>
                    </a:srgbClr>
                  </a:outerShdw>
                </a:effectLst>
                <a:latin typeface="Calibri" panose="020F0502020204030204" pitchFamily="34" charset="0"/>
                <a:ea typeface="Verdana" panose="020B0604030504040204" pitchFamily="34" charset="0"/>
                <a:cs typeface="Calibri" panose="020F0502020204030204" pitchFamily="34" charset="0"/>
              </a:rPr>
              <a:t>Authorization:</a:t>
            </a:r>
          </a:p>
          <a:p>
            <a:pPr marL="800100" indent="-342900" algn="just">
              <a:spcBef>
                <a:spcPts val="600"/>
              </a:spcBef>
              <a:spcAft>
                <a:spcPts val="600"/>
              </a:spcAft>
              <a:buFont typeface="Wingdings" panose="05000000000000000000" pitchFamily="2" charset="2"/>
              <a:buChar char="v"/>
              <a:defRPr/>
            </a:pPr>
            <a:r>
              <a:rPr lang="en-US" sz="2400" b="0" dirty="0">
                <a:latin typeface="Calibri" panose="020F0502020204030204" pitchFamily="34" charset="0"/>
                <a:ea typeface="Verdana" panose="020B0604030504040204" pitchFamily="34" charset="0"/>
                <a:cs typeface="Calibri" panose="020F0502020204030204" pitchFamily="34" charset="0"/>
              </a:rPr>
              <a:t>It refers to rules that determine who is allowed to do what; that is, what level of access a particular authenticated user should have to secured resources controlled by the system. For example, Asif may be authorized to create and delete databases, while Rasel is only authorized to read. </a:t>
            </a:r>
          </a:p>
          <a:p>
            <a:pPr marL="1371600" indent="-342900" algn="just">
              <a:spcBef>
                <a:spcPts val="600"/>
              </a:spcBef>
              <a:spcAft>
                <a:spcPts val="600"/>
              </a:spcAft>
              <a:buFont typeface="Wingdings" panose="05000000000000000000" pitchFamily="2" charset="2"/>
              <a:buChar char="Ø"/>
              <a:defRPr/>
            </a:pPr>
            <a:r>
              <a:rPr lang="en-US" sz="2000" b="0" dirty="0">
                <a:latin typeface="Calibri" panose="020F0502020204030204" pitchFamily="34" charset="0"/>
                <a:ea typeface="Verdana" panose="020B0604030504040204" pitchFamily="34" charset="0"/>
                <a:cs typeface="Calibri" panose="020F0502020204030204" pitchFamily="34" charset="0"/>
              </a:rPr>
              <a:t>Another example: a database management system might be designed so as to provide certain specified individuals with the ability to retrieve information from a database but not the ability to change data stored in the database, while giving other individuals the ability to change data. </a:t>
            </a:r>
          </a:p>
          <a:p>
            <a:pPr marL="1371600" indent="-342900" algn="just">
              <a:spcBef>
                <a:spcPts val="600"/>
              </a:spcBef>
              <a:spcAft>
                <a:spcPts val="600"/>
              </a:spcAft>
              <a:buFont typeface="Wingdings" panose="05000000000000000000" pitchFamily="2" charset="2"/>
              <a:buChar char="Ø"/>
              <a:defRPr/>
            </a:pPr>
            <a:r>
              <a:rPr lang="en-US" sz="2000" b="0" dirty="0">
                <a:latin typeface="Calibri" panose="020F0502020204030204" pitchFamily="34" charset="0"/>
                <a:ea typeface="Verdana" panose="020B0604030504040204" pitchFamily="34" charset="0"/>
                <a:cs typeface="Calibri" panose="020F0502020204030204" pitchFamily="34" charset="0"/>
              </a:rPr>
              <a:t>Authorization systems provide answers to the questions:</a:t>
            </a:r>
          </a:p>
          <a:p>
            <a:pPr marL="2057400" indent="-342900" algn="just">
              <a:spcBef>
                <a:spcPts val="0"/>
              </a:spcBef>
              <a:spcAft>
                <a:spcPts val="0"/>
              </a:spcAft>
              <a:buFont typeface="Courier New" panose="02070309020205020404" pitchFamily="49" charset="0"/>
              <a:buChar char="o"/>
              <a:defRPr/>
            </a:pPr>
            <a:r>
              <a:rPr lang="en-US" sz="1800" b="0" dirty="0">
                <a:latin typeface="Calibri" panose="020F0502020204030204" pitchFamily="34" charset="0"/>
                <a:ea typeface="Verdana" panose="020B0604030504040204" pitchFamily="34" charset="0"/>
                <a:cs typeface="Calibri" panose="020F0502020204030204" pitchFamily="34" charset="0"/>
              </a:rPr>
              <a:t>Is user X authorized to access resource R?</a:t>
            </a:r>
          </a:p>
          <a:p>
            <a:pPr marL="2057400" indent="-342900" algn="just">
              <a:spcBef>
                <a:spcPts val="0"/>
              </a:spcBef>
              <a:spcAft>
                <a:spcPts val="0"/>
              </a:spcAft>
              <a:buFont typeface="Courier New" panose="02070309020205020404" pitchFamily="49" charset="0"/>
              <a:buChar char="o"/>
              <a:defRPr/>
            </a:pPr>
            <a:r>
              <a:rPr lang="en-US" sz="1800" b="0" dirty="0">
                <a:latin typeface="Calibri" panose="020F0502020204030204" pitchFamily="34" charset="0"/>
                <a:ea typeface="Verdana" panose="020B0604030504040204" pitchFamily="34" charset="0"/>
                <a:cs typeface="Calibri" panose="020F0502020204030204" pitchFamily="34" charset="0"/>
              </a:rPr>
              <a:t>Is user X authorized to perform operation P?</a:t>
            </a:r>
          </a:p>
          <a:p>
            <a:pPr marL="2057400" indent="-342900" algn="just">
              <a:spcBef>
                <a:spcPts val="0"/>
              </a:spcBef>
              <a:spcAft>
                <a:spcPts val="0"/>
              </a:spcAft>
              <a:buFont typeface="Courier New" panose="02070309020205020404" pitchFamily="49" charset="0"/>
              <a:buChar char="o"/>
              <a:defRPr/>
            </a:pPr>
            <a:r>
              <a:rPr lang="en-US" sz="1800" b="0" dirty="0">
                <a:latin typeface="Calibri" panose="020F0502020204030204" pitchFamily="34" charset="0"/>
                <a:ea typeface="Verdana" panose="020B0604030504040204" pitchFamily="34" charset="0"/>
                <a:cs typeface="Calibri" panose="020F0502020204030204" pitchFamily="34" charset="0"/>
              </a:rPr>
              <a:t>Is user X authorized to perform operation P on resource R?</a:t>
            </a:r>
          </a:p>
          <a:p>
            <a:pPr marL="1371600" indent="-342900" algn="just">
              <a:spcBef>
                <a:spcPts val="600"/>
              </a:spcBef>
              <a:spcAft>
                <a:spcPts val="600"/>
              </a:spcAft>
              <a:buFont typeface="Wingdings" panose="05000000000000000000" pitchFamily="2" charset="2"/>
              <a:buChar char="Ø"/>
              <a:defRPr/>
            </a:pPr>
            <a:r>
              <a:rPr lang="en-US" sz="2000" b="0" dirty="0">
                <a:latin typeface="Calibri" panose="020F0502020204030204" pitchFamily="34" charset="0"/>
                <a:ea typeface="Verdana" panose="020B0604030504040204" pitchFamily="34" charset="0"/>
                <a:cs typeface="Calibri" panose="020F0502020204030204" pitchFamily="34" charset="0"/>
              </a:rPr>
              <a:t>Authorization = permissions (what you are allowed to do).</a:t>
            </a:r>
          </a:p>
        </p:txBody>
      </p:sp>
      <p:sp>
        <p:nvSpPr>
          <p:cNvPr id="2" name="Slide Number Placeholder 1"/>
          <p:cNvSpPr>
            <a:spLocks noGrp="1"/>
          </p:cNvSpPr>
          <p:nvPr>
            <p:ph type="sldNum" sz="quarter" idx="10"/>
          </p:nvPr>
        </p:nvSpPr>
        <p:spPr/>
        <p:txBody>
          <a:bodyPr/>
          <a:lstStyle/>
          <a:p>
            <a:r>
              <a:rPr lang="en-US" dirty="0" smtClean="0"/>
              <a:t>Slide-</a:t>
            </a:r>
            <a:fld id="{8C0097E4-F27F-4DE0-9358-C5CA108D6023}" type="slidenum">
              <a:rPr lang="en-US" smtClean="0"/>
              <a:pPr/>
              <a:t>7</a:t>
            </a:fld>
            <a:endParaRPr lang="en-US" dirty="0"/>
          </a:p>
        </p:txBody>
      </p:sp>
    </p:spTree>
    <p:extLst>
      <p:ext uri="{BB962C8B-B14F-4D97-AF65-F5344CB8AC3E}">
        <p14:creationId xmlns:p14="http://schemas.microsoft.com/office/powerpoint/2010/main" val="22760187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9"/>
          <p:cNvSpPr>
            <a:spLocks noChangeArrowheads="1"/>
          </p:cNvSpPr>
          <p:nvPr/>
        </p:nvSpPr>
        <p:spPr bwMode="auto">
          <a:xfrm>
            <a:off x="228600" y="457200"/>
            <a:ext cx="8686800" cy="646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pPr>
            <a:r>
              <a:rPr lang="en-US" sz="1800" b="0">
                <a:latin typeface="Verdana" panose="020B0604030504040204" pitchFamily="34" charset="0"/>
                <a:ea typeface="Verdana" panose="020B0604030504040204" pitchFamily="34" charset="0"/>
                <a:cs typeface="Verdana" panose="020B0604030504040204" pitchFamily="34" charset="0"/>
              </a:rPr>
              <a:t>There are two basic types of authentication:  (data-origin authentication) and entity authentication.</a:t>
            </a:r>
          </a:p>
        </p:txBody>
      </p:sp>
      <p:sp>
        <p:nvSpPr>
          <p:cNvPr id="12292" name="Rectangle 11"/>
          <p:cNvSpPr>
            <a:spLocks noChangeArrowheads="1"/>
          </p:cNvSpPr>
          <p:nvPr/>
        </p:nvSpPr>
        <p:spPr bwMode="auto">
          <a:xfrm>
            <a:off x="609600" y="1066800"/>
            <a:ext cx="8077200" cy="3057525"/>
          </a:xfrm>
          <a:prstGeom prst="rect">
            <a:avLst/>
          </a:prstGeom>
          <a:solidFill>
            <a:schemeClr val="bg1"/>
          </a:solidFill>
          <a:ln w="9525">
            <a:noFill/>
            <a:miter lim="800000"/>
            <a:headEnd/>
            <a:tailEnd/>
          </a:ln>
        </p:spPr>
        <p:txBody>
          <a:bodyPr>
            <a:spAutoFit/>
          </a:bodyPr>
          <a:lstStyle/>
          <a:p>
            <a:pPr marL="457200" indent="-457200" algn="just">
              <a:spcBef>
                <a:spcPts val="300"/>
              </a:spcBef>
              <a:spcAft>
                <a:spcPts val="300"/>
              </a:spcAft>
              <a:buFontTx/>
              <a:buAutoNum type="arabicParenR"/>
              <a:defRPr/>
            </a:pPr>
            <a:r>
              <a:rPr lang="en-US" sz="1800" dirty="0">
                <a:solidFill>
                  <a:srgbClr val="FF0000"/>
                </a:solidFill>
                <a:latin typeface="Verdana" pitchFamily="34" charset="0"/>
                <a:ea typeface="Verdana" pitchFamily="34" charset="0"/>
                <a:cs typeface="Verdana" pitchFamily="34" charset="0"/>
              </a:rPr>
              <a:t>Data-origin or Message authentication:</a:t>
            </a:r>
          </a:p>
          <a:p>
            <a:pPr marL="1371600" indent="-457200" algn="just">
              <a:spcBef>
                <a:spcPts val="300"/>
              </a:spcBef>
              <a:spcAft>
                <a:spcPts val="300"/>
              </a:spcAft>
              <a:buFont typeface="Wingdings" pitchFamily="2" charset="2"/>
              <a:buChar char="q"/>
              <a:defRPr/>
            </a:pPr>
            <a:r>
              <a:rPr lang="en-US" sz="1700" b="0" dirty="0">
                <a:latin typeface="Verdana" pitchFamily="34" charset="0"/>
                <a:ea typeface="Verdana" pitchFamily="34" charset="0"/>
                <a:cs typeface="Verdana" pitchFamily="34" charset="0"/>
              </a:rPr>
              <a:t>Message or data authentication is a procedure that allows communicating parties to verify that received or stored messages are authentic. </a:t>
            </a:r>
          </a:p>
          <a:p>
            <a:pPr marL="1371600" indent="-457200" algn="just">
              <a:spcBef>
                <a:spcPts val="300"/>
              </a:spcBef>
              <a:spcAft>
                <a:spcPts val="300"/>
              </a:spcAft>
              <a:buFont typeface="Wingdings" pitchFamily="2" charset="2"/>
              <a:buChar char="q"/>
              <a:defRPr/>
            </a:pPr>
            <a:r>
              <a:rPr lang="en-US" sz="1700" b="0" dirty="0">
                <a:latin typeface="Verdana" pitchFamily="34" charset="0"/>
                <a:ea typeface="Verdana" pitchFamily="34" charset="0"/>
                <a:cs typeface="Verdana" pitchFamily="34" charset="0"/>
              </a:rPr>
              <a:t>A message, file, document, or other collection of data is said to be authentic when it is genuine and came from its alleged source. </a:t>
            </a:r>
          </a:p>
          <a:p>
            <a:pPr marL="1371600" indent="-457200" algn="just">
              <a:spcBef>
                <a:spcPts val="300"/>
              </a:spcBef>
              <a:spcAft>
                <a:spcPts val="300"/>
              </a:spcAft>
              <a:buFont typeface="Wingdings" pitchFamily="2" charset="2"/>
              <a:buChar char="q"/>
              <a:defRPr/>
            </a:pPr>
            <a:r>
              <a:rPr lang="en-US" sz="1700" b="0" dirty="0">
                <a:latin typeface="Verdana" pitchFamily="34" charset="0"/>
                <a:ea typeface="Verdana" pitchFamily="34" charset="0"/>
                <a:cs typeface="Verdana" pitchFamily="34" charset="0"/>
              </a:rPr>
              <a:t>The </a:t>
            </a:r>
            <a:r>
              <a:rPr lang="en-US" sz="1700" b="0" dirty="0">
                <a:solidFill>
                  <a:srgbClr val="0000FF"/>
                </a:solidFill>
                <a:latin typeface="Verdana" pitchFamily="34" charset="0"/>
                <a:ea typeface="Verdana" pitchFamily="34" charset="0"/>
                <a:cs typeface="Verdana" pitchFamily="34" charset="0"/>
              </a:rPr>
              <a:t>two important aspects of message authentication </a:t>
            </a:r>
            <a:r>
              <a:rPr lang="en-US" sz="1700" b="0" dirty="0">
                <a:latin typeface="Verdana" pitchFamily="34" charset="0"/>
                <a:ea typeface="Verdana" pitchFamily="34" charset="0"/>
                <a:cs typeface="Verdana" pitchFamily="34" charset="0"/>
              </a:rPr>
              <a:t>are to verify that the contents of the message have not been altered and that the source is authentic. </a:t>
            </a:r>
          </a:p>
        </p:txBody>
      </p:sp>
      <p:sp>
        <p:nvSpPr>
          <p:cNvPr id="11269"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latin typeface="Verdana" panose="020B0604030504040204" pitchFamily="34" charset="0"/>
                <a:ea typeface="Verdana" panose="020B0604030504040204" pitchFamily="34" charset="0"/>
                <a:cs typeface="Verdana" panose="020B0604030504040204" pitchFamily="34" charset="0"/>
              </a:rPr>
              <a:t>Types of Authentication</a:t>
            </a:r>
          </a:p>
        </p:txBody>
      </p:sp>
      <p:sp>
        <p:nvSpPr>
          <p:cNvPr id="12294" name="Rectangle 11"/>
          <p:cNvSpPr>
            <a:spLocks noChangeArrowheads="1"/>
          </p:cNvSpPr>
          <p:nvPr/>
        </p:nvSpPr>
        <p:spPr bwMode="auto">
          <a:xfrm>
            <a:off x="609600" y="4019550"/>
            <a:ext cx="8229600" cy="2692400"/>
          </a:xfrm>
          <a:prstGeom prst="rect">
            <a:avLst/>
          </a:prstGeom>
          <a:solidFill>
            <a:schemeClr val="bg1"/>
          </a:solidFill>
          <a:ln w="9525">
            <a:noFill/>
            <a:miter lim="800000"/>
            <a:headEnd/>
            <a:tailEnd/>
          </a:ln>
        </p:spPr>
        <p:txBody>
          <a:bodyPr>
            <a:spAutoFit/>
          </a:bodyPr>
          <a:lstStyle/>
          <a:p>
            <a:pPr marL="457200" indent="-457200" algn="just">
              <a:spcBef>
                <a:spcPts val="300"/>
              </a:spcBef>
              <a:spcAft>
                <a:spcPts val="300"/>
              </a:spcAft>
              <a:buFont typeface="Tahoma" pitchFamily="34" charset="0"/>
              <a:buAutoNum type="arabicParenR" startAt="2"/>
              <a:defRPr/>
            </a:pPr>
            <a:r>
              <a:rPr lang="en-US" sz="1800" dirty="0">
                <a:solidFill>
                  <a:srgbClr val="FF0000"/>
                </a:solidFill>
                <a:latin typeface="Verdana" pitchFamily="34" charset="0"/>
                <a:ea typeface="Verdana" pitchFamily="34" charset="0"/>
                <a:cs typeface="Verdana" pitchFamily="34" charset="0"/>
              </a:rPr>
              <a:t>Entity authentication:</a:t>
            </a:r>
          </a:p>
          <a:p>
            <a:pPr marL="1371600" indent="-457200" algn="just">
              <a:spcBef>
                <a:spcPts val="300"/>
              </a:spcBef>
              <a:spcAft>
                <a:spcPts val="300"/>
              </a:spcAft>
              <a:buFont typeface="Wingdings" pitchFamily="2" charset="2"/>
              <a:buChar char="q"/>
              <a:defRPr/>
            </a:pPr>
            <a:r>
              <a:rPr lang="en-US" sz="1700" b="0" dirty="0">
                <a:latin typeface="Verdana" pitchFamily="34" charset="0"/>
                <a:ea typeface="Verdana" pitchFamily="34" charset="0"/>
                <a:cs typeface="Verdana" pitchFamily="34" charset="0"/>
              </a:rPr>
              <a:t>Entity authentication is a technique designed to let one party prove the identity of another party. </a:t>
            </a:r>
            <a:r>
              <a:rPr lang="en-US" sz="1700" b="0" dirty="0">
                <a:solidFill>
                  <a:srgbClr val="0000FF"/>
                </a:solidFill>
                <a:latin typeface="Verdana" pitchFamily="34" charset="0"/>
                <a:ea typeface="Verdana" pitchFamily="34" charset="0"/>
                <a:cs typeface="Verdana" pitchFamily="34" charset="0"/>
              </a:rPr>
              <a:t>For example</a:t>
            </a:r>
            <a:r>
              <a:rPr lang="en-US" sz="1700" b="0" dirty="0">
                <a:latin typeface="Verdana" pitchFamily="34" charset="0"/>
                <a:ea typeface="Verdana" pitchFamily="34" charset="0"/>
                <a:cs typeface="Verdana" pitchFamily="34" charset="0"/>
              </a:rPr>
              <a:t>, a student who needs to access her university resources needs to be authenticated during the logging process. </a:t>
            </a:r>
          </a:p>
          <a:p>
            <a:pPr marL="1371600" indent="-457200" algn="just">
              <a:spcBef>
                <a:spcPts val="300"/>
              </a:spcBef>
              <a:spcAft>
                <a:spcPts val="300"/>
              </a:spcAft>
              <a:buFont typeface="Wingdings" pitchFamily="2" charset="2"/>
              <a:buChar char="q"/>
              <a:defRPr/>
            </a:pPr>
            <a:r>
              <a:rPr lang="en-US" sz="1700" b="0" dirty="0">
                <a:latin typeface="Verdana" pitchFamily="34" charset="0"/>
                <a:ea typeface="Verdana" pitchFamily="34" charset="0"/>
                <a:cs typeface="Verdana" pitchFamily="34" charset="0"/>
              </a:rPr>
              <a:t>An entity can be a person, a process, a client, or a server. </a:t>
            </a:r>
          </a:p>
          <a:p>
            <a:pPr marL="1371600" indent="-457200" algn="just">
              <a:spcBef>
                <a:spcPts val="300"/>
              </a:spcBef>
              <a:spcAft>
                <a:spcPts val="300"/>
              </a:spcAft>
              <a:buFont typeface="Wingdings" pitchFamily="2" charset="2"/>
              <a:buChar char="q"/>
              <a:defRPr/>
            </a:pPr>
            <a:r>
              <a:rPr lang="en-US" sz="1700" b="0" dirty="0">
                <a:latin typeface="Verdana" pitchFamily="34" charset="0"/>
                <a:ea typeface="Verdana" pitchFamily="34" charset="0"/>
                <a:cs typeface="Verdana" pitchFamily="34" charset="0"/>
              </a:rPr>
              <a:t>The entity whose identity needs to be proved is called the </a:t>
            </a:r>
            <a:r>
              <a:rPr lang="en-US" sz="1700" dirty="0">
                <a:solidFill>
                  <a:srgbClr val="0000FF"/>
                </a:solidFill>
                <a:latin typeface="Verdana" pitchFamily="34" charset="0"/>
                <a:ea typeface="Verdana" pitchFamily="34" charset="0"/>
                <a:cs typeface="Verdana" pitchFamily="34" charset="0"/>
              </a:rPr>
              <a:t>claimant</a:t>
            </a:r>
            <a:r>
              <a:rPr lang="en-US" sz="1700" b="0" dirty="0">
                <a:latin typeface="Verdana" pitchFamily="34" charset="0"/>
                <a:ea typeface="Verdana" pitchFamily="34" charset="0"/>
                <a:cs typeface="Verdana" pitchFamily="34" charset="0"/>
              </a:rPr>
              <a:t>; the party that tries to prove the identity of the claimant is called the </a:t>
            </a:r>
            <a:r>
              <a:rPr lang="en-US" sz="1700" dirty="0">
                <a:solidFill>
                  <a:srgbClr val="FF0000"/>
                </a:solidFill>
                <a:latin typeface="Verdana" pitchFamily="34" charset="0"/>
                <a:ea typeface="Verdana" pitchFamily="34" charset="0"/>
                <a:cs typeface="Verdana" pitchFamily="34" charset="0"/>
              </a:rPr>
              <a:t>verifier</a:t>
            </a:r>
            <a:r>
              <a:rPr lang="en-US" sz="1700" b="0" dirty="0">
                <a:latin typeface="Verdana" pitchFamily="34" charset="0"/>
                <a:ea typeface="Verdana" pitchFamily="34" charset="0"/>
                <a:cs typeface="Verdana" pitchFamily="34" charset="0"/>
              </a:rPr>
              <a:t>. </a:t>
            </a:r>
            <a:endParaRPr lang="en-US" sz="1800" b="0" dirty="0">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0"/>
          </p:nvPr>
        </p:nvSpPr>
        <p:spPr/>
        <p:txBody>
          <a:bodyPr/>
          <a:lstStyle/>
          <a:p>
            <a:r>
              <a:rPr lang="en-US" smtClean="0"/>
              <a:t>Slide-</a:t>
            </a:r>
            <a:fld id="{8C0097E4-F27F-4DE0-9358-C5CA108D6023}"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9"/>
          <p:cNvSpPr>
            <a:spLocks noChangeArrowheads="1"/>
          </p:cNvSpPr>
          <p:nvPr/>
        </p:nvSpPr>
        <p:spPr bwMode="auto">
          <a:xfrm>
            <a:off x="228600" y="457200"/>
            <a:ext cx="8686800" cy="646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pPr>
            <a:r>
              <a:rPr lang="en-US" sz="1800" b="0">
                <a:latin typeface="Verdana" panose="020B0604030504040204" pitchFamily="34" charset="0"/>
                <a:ea typeface="Verdana" panose="020B0604030504040204" pitchFamily="34" charset="0"/>
                <a:cs typeface="Verdana" panose="020B0604030504040204" pitchFamily="34" charset="0"/>
              </a:rPr>
              <a:t>There are two differences between message authentication and entity authentication.</a:t>
            </a:r>
          </a:p>
        </p:txBody>
      </p:sp>
      <p:sp>
        <p:nvSpPr>
          <p:cNvPr id="946187" name="Rectangle 11"/>
          <p:cNvSpPr>
            <a:spLocks noChangeArrowheads="1"/>
          </p:cNvSpPr>
          <p:nvPr/>
        </p:nvSpPr>
        <p:spPr bwMode="auto">
          <a:xfrm>
            <a:off x="228600" y="1219200"/>
            <a:ext cx="8534400" cy="3962400"/>
          </a:xfrm>
          <a:prstGeom prst="rect">
            <a:avLst/>
          </a:prstGeom>
          <a:solidFill>
            <a:schemeClr val="bg1"/>
          </a:solidFill>
          <a:ln w="9525">
            <a:noFill/>
            <a:miter lim="800000"/>
            <a:headEnd/>
            <a:tailEnd/>
          </a:ln>
          <a:effectLst/>
        </p:spPr>
        <p:txBody>
          <a:bodyPr>
            <a:spAutoFit/>
          </a:bodyPr>
          <a:lstStyle/>
          <a:p>
            <a:pPr marL="457200" indent="-457200" algn="just">
              <a:spcBef>
                <a:spcPts val="600"/>
              </a:spcBef>
              <a:spcAft>
                <a:spcPts val="600"/>
              </a:spcAft>
              <a:buFontTx/>
              <a:buAutoNum type="arabicParenR"/>
              <a:defRPr/>
            </a:pPr>
            <a:r>
              <a:rPr lang="en-US" sz="1800" b="0" dirty="0">
                <a:latin typeface="Verdana" pitchFamily="34" charset="0"/>
                <a:ea typeface="Verdana" pitchFamily="34" charset="0"/>
                <a:cs typeface="Verdana" pitchFamily="34" charset="0"/>
              </a:rPr>
              <a:t>Message authentication </a:t>
            </a:r>
            <a:r>
              <a:rPr lang="en-US" sz="1800" b="0" dirty="0">
                <a:solidFill>
                  <a:srgbClr val="FF0000"/>
                </a:solidFill>
                <a:latin typeface="Verdana" pitchFamily="34" charset="0"/>
                <a:ea typeface="Verdana" pitchFamily="34" charset="0"/>
                <a:cs typeface="Verdana" pitchFamily="34" charset="0"/>
              </a:rPr>
              <a:t>might not happen in real time</a:t>
            </a:r>
            <a:r>
              <a:rPr lang="en-US" sz="1800" b="0" dirty="0">
                <a:latin typeface="Verdana" pitchFamily="34" charset="0"/>
                <a:ea typeface="Verdana" pitchFamily="34" charset="0"/>
                <a:cs typeface="Verdana" pitchFamily="34" charset="0"/>
              </a:rPr>
              <a:t>; but entity authentication does. </a:t>
            </a:r>
          </a:p>
          <a:p>
            <a:pPr lvl="2" indent="-220663">
              <a:buFontTx/>
              <a:buChar char="-"/>
              <a:defRPr/>
            </a:pPr>
            <a:r>
              <a:rPr lang="en-US" sz="1600" b="0" dirty="0">
                <a:solidFill>
                  <a:srgbClr val="0000FF"/>
                </a:solidFill>
                <a:latin typeface="Verdana" pitchFamily="34" charset="0"/>
                <a:ea typeface="Verdana" pitchFamily="34" charset="0"/>
                <a:cs typeface="Verdana" pitchFamily="34" charset="0"/>
              </a:rPr>
              <a:t>Message Authentication: </a:t>
            </a:r>
            <a:r>
              <a:rPr lang="en-US" sz="1600" b="0" dirty="0">
                <a:latin typeface="Verdana" pitchFamily="34" charset="0"/>
                <a:ea typeface="Verdana" pitchFamily="34" charset="0"/>
                <a:cs typeface="Verdana" pitchFamily="34" charset="0"/>
              </a:rPr>
              <a:t>When Bob verifies the message that Alice sent, Alice may or may not be present in the verification process.</a:t>
            </a:r>
          </a:p>
          <a:p>
            <a:pPr marL="1547813" lvl="3" indent="-176213">
              <a:buFont typeface="Wingdings" pitchFamily="2" charset="2"/>
              <a:buChar char="§"/>
              <a:defRPr/>
            </a:pPr>
            <a:r>
              <a:rPr lang="en-US" sz="1400" b="0" dirty="0">
                <a:latin typeface="Verdana" pitchFamily="34" charset="0"/>
                <a:ea typeface="Verdana" pitchFamily="34" charset="0"/>
                <a:cs typeface="Verdana" pitchFamily="34" charset="0"/>
              </a:rPr>
              <a:t>e.g. Authenticate that Alice sent an email to Bob. </a:t>
            </a:r>
          </a:p>
          <a:p>
            <a:pPr marL="1547813" lvl="3" indent="-176213">
              <a:buFont typeface="Wingdings" pitchFamily="2" charset="2"/>
              <a:buChar char="§"/>
              <a:defRPr/>
            </a:pPr>
            <a:r>
              <a:rPr lang="en-US" sz="1400" b="0" dirty="0">
                <a:latin typeface="Verdana" pitchFamily="34" charset="0"/>
                <a:ea typeface="Verdana" pitchFamily="34" charset="0"/>
                <a:cs typeface="Verdana" pitchFamily="34" charset="0"/>
              </a:rPr>
              <a:t>In this regard, message authentication is used in </a:t>
            </a:r>
            <a:r>
              <a:rPr lang="en-US" sz="1400" b="0" dirty="0">
                <a:solidFill>
                  <a:srgbClr val="0000FF"/>
                </a:solidFill>
                <a:latin typeface="Verdana" pitchFamily="34" charset="0"/>
                <a:ea typeface="Verdana" pitchFamily="34" charset="0"/>
                <a:cs typeface="Verdana" pitchFamily="34" charset="0"/>
              </a:rPr>
              <a:t>connectionless communication</a:t>
            </a:r>
            <a:r>
              <a:rPr lang="en-US" sz="1400" b="0" dirty="0">
                <a:latin typeface="Verdana" pitchFamily="34" charset="0"/>
                <a:ea typeface="Verdana" pitchFamily="34" charset="0"/>
                <a:cs typeface="Verdana" pitchFamily="34" charset="0"/>
              </a:rPr>
              <a:t> to provide assurance on the identity of the source of the received data block. </a:t>
            </a:r>
          </a:p>
          <a:p>
            <a:pPr>
              <a:defRPr/>
            </a:pPr>
            <a:endParaRPr lang="en-US" sz="1050" b="0" dirty="0">
              <a:latin typeface="Verdana" pitchFamily="34" charset="0"/>
              <a:ea typeface="Verdana" pitchFamily="34" charset="0"/>
              <a:cs typeface="Verdana" pitchFamily="34" charset="0"/>
            </a:endParaRPr>
          </a:p>
          <a:p>
            <a:pPr lvl="2" indent="-220663">
              <a:buFontTx/>
              <a:buChar char="-"/>
              <a:defRPr/>
            </a:pPr>
            <a:r>
              <a:rPr lang="en-US" sz="1600" b="0" dirty="0">
                <a:solidFill>
                  <a:srgbClr val="0000FF"/>
                </a:solidFill>
                <a:latin typeface="Verdana" pitchFamily="34" charset="0"/>
                <a:ea typeface="Verdana" pitchFamily="34" charset="0"/>
                <a:cs typeface="Verdana" pitchFamily="34" charset="0"/>
              </a:rPr>
              <a:t>Entity Authentication: </a:t>
            </a:r>
            <a:r>
              <a:rPr lang="en-US" sz="1600" b="0" dirty="0">
                <a:latin typeface="Verdana" pitchFamily="34" charset="0"/>
                <a:ea typeface="Verdana" pitchFamily="34" charset="0"/>
                <a:cs typeface="Verdana" pitchFamily="34" charset="0"/>
              </a:rPr>
              <a:t>No real message communication involved until Alice is authenticated by Bob. Alice needs to be online and she needs to take part in the process. Only after she is authenticated, message can be communicated between them.</a:t>
            </a:r>
          </a:p>
          <a:p>
            <a:pPr marL="1547813" lvl="3" indent="-176213">
              <a:buFont typeface="Wingdings" pitchFamily="2" charset="2"/>
              <a:buChar char="§"/>
              <a:defRPr/>
            </a:pPr>
            <a:r>
              <a:rPr lang="en-US" sz="1400" b="0" dirty="0">
                <a:latin typeface="Verdana" pitchFamily="34" charset="0"/>
                <a:ea typeface="Verdana" pitchFamily="34" charset="0"/>
                <a:cs typeface="Verdana" pitchFamily="34" charset="0"/>
              </a:rPr>
              <a:t>e.g. Authentication to get cash from ATM. </a:t>
            </a:r>
          </a:p>
          <a:p>
            <a:pPr marL="1547813" lvl="3" indent="-176213">
              <a:buFont typeface="Wingdings" pitchFamily="2" charset="2"/>
              <a:buChar char="§"/>
              <a:defRPr/>
            </a:pPr>
            <a:r>
              <a:rPr lang="en-US" sz="1400" b="0" dirty="0">
                <a:latin typeface="Verdana" pitchFamily="34" charset="0"/>
                <a:ea typeface="Verdana" pitchFamily="34" charset="0"/>
                <a:cs typeface="Verdana" pitchFamily="34" charset="0"/>
              </a:rPr>
              <a:t>Entity authentication is used in </a:t>
            </a:r>
            <a:r>
              <a:rPr lang="en-US" sz="1400" b="0" dirty="0">
                <a:solidFill>
                  <a:srgbClr val="0000FF"/>
                </a:solidFill>
                <a:latin typeface="Verdana" pitchFamily="34" charset="0"/>
                <a:ea typeface="Verdana" pitchFamily="34" charset="0"/>
                <a:cs typeface="Verdana" pitchFamily="34" charset="0"/>
              </a:rPr>
              <a:t>connection-oriented communication</a:t>
            </a:r>
            <a:r>
              <a:rPr lang="en-US" sz="1400" b="0" dirty="0">
                <a:latin typeface="Verdana" pitchFamily="34" charset="0"/>
                <a:ea typeface="Verdana" pitchFamily="34" charset="0"/>
                <a:cs typeface="Verdana" pitchFamily="34" charset="0"/>
              </a:rPr>
              <a:t> to provide assurance on the identity of the entities connected.</a:t>
            </a:r>
          </a:p>
        </p:txBody>
      </p:sp>
      <p:sp>
        <p:nvSpPr>
          <p:cNvPr id="12293"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latin typeface="Verdana" panose="020B0604030504040204" pitchFamily="34" charset="0"/>
                <a:ea typeface="Verdana" panose="020B0604030504040204" pitchFamily="34" charset="0"/>
                <a:cs typeface="Verdana" panose="020B0604030504040204" pitchFamily="34" charset="0"/>
              </a:rPr>
              <a:t>Message Vs. Entity Authentication</a:t>
            </a:r>
          </a:p>
        </p:txBody>
      </p:sp>
      <p:sp>
        <p:nvSpPr>
          <p:cNvPr id="12294" name="Rectangle 11"/>
          <p:cNvSpPr>
            <a:spLocks noChangeArrowheads="1"/>
          </p:cNvSpPr>
          <p:nvPr/>
        </p:nvSpPr>
        <p:spPr bwMode="auto">
          <a:xfrm>
            <a:off x="228600" y="5334000"/>
            <a:ext cx="8534400" cy="1200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Bef>
                <a:spcPts val="600"/>
              </a:spcBef>
              <a:spcAft>
                <a:spcPts val="600"/>
              </a:spcAft>
              <a:buFont typeface="Tahoma" panose="020B0604030504040204" pitchFamily="34" charset="0"/>
              <a:buAutoNum type="arabicParenR" startAt="2"/>
            </a:pPr>
            <a:r>
              <a:rPr lang="en-US" sz="1800" b="0">
                <a:latin typeface="Verdana" panose="020B0604030504040204" pitchFamily="34" charset="0"/>
                <a:ea typeface="Verdana" panose="020B0604030504040204" pitchFamily="34" charset="0"/>
                <a:cs typeface="Verdana" panose="020B0604030504040204" pitchFamily="34" charset="0"/>
              </a:rPr>
              <a:t>Message authentication </a:t>
            </a:r>
            <a:r>
              <a:rPr lang="en-US" sz="1800" b="0">
                <a:solidFill>
                  <a:srgbClr val="FF0000"/>
                </a:solidFill>
                <a:latin typeface="Verdana" panose="020B0604030504040204" pitchFamily="34" charset="0"/>
                <a:ea typeface="Verdana" panose="020B0604030504040204" pitchFamily="34" charset="0"/>
                <a:cs typeface="Verdana" panose="020B0604030504040204" pitchFamily="34" charset="0"/>
              </a:rPr>
              <a:t>simply authenticates one message</a:t>
            </a:r>
            <a:r>
              <a:rPr lang="en-US" sz="1800" b="0">
                <a:latin typeface="Verdana" panose="020B0604030504040204" pitchFamily="34" charset="0"/>
                <a:ea typeface="Verdana" panose="020B0604030504040204" pitchFamily="34" charset="0"/>
                <a:cs typeface="Verdana" panose="020B0604030504040204" pitchFamily="34" charset="0"/>
              </a:rPr>
              <a:t>; the process needs to be repeated for each new message. Entity authentication </a:t>
            </a:r>
            <a:r>
              <a:rPr lang="en-US" sz="1800" b="0">
                <a:solidFill>
                  <a:srgbClr val="FF0000"/>
                </a:solidFill>
                <a:latin typeface="Verdana" panose="020B0604030504040204" pitchFamily="34" charset="0"/>
                <a:ea typeface="Verdana" panose="020B0604030504040204" pitchFamily="34" charset="0"/>
                <a:cs typeface="Verdana" panose="020B0604030504040204" pitchFamily="34" charset="0"/>
              </a:rPr>
              <a:t>authenticates the claimant for the entire duration of a session.</a:t>
            </a:r>
            <a:r>
              <a:rPr lang="en-US" sz="1800" b="0">
                <a:latin typeface="Verdana" panose="020B0604030504040204" pitchFamily="34" charset="0"/>
                <a:ea typeface="Verdana" panose="020B0604030504040204" pitchFamily="34" charset="0"/>
                <a:cs typeface="Verdana" panose="020B0604030504040204" pitchFamily="34" charset="0"/>
              </a:rPr>
              <a:t> </a:t>
            </a:r>
          </a:p>
        </p:txBody>
      </p:sp>
      <p:sp>
        <p:nvSpPr>
          <p:cNvPr id="2" name="Slide Number Placeholder 1"/>
          <p:cNvSpPr>
            <a:spLocks noGrp="1"/>
          </p:cNvSpPr>
          <p:nvPr>
            <p:ph type="sldNum" sz="quarter" idx="10"/>
          </p:nvPr>
        </p:nvSpPr>
        <p:spPr/>
        <p:txBody>
          <a:bodyPr/>
          <a:lstStyle/>
          <a:p>
            <a:r>
              <a:rPr lang="en-US" smtClean="0"/>
              <a:t>Slide-</a:t>
            </a:r>
            <a:fld id="{8C0097E4-F27F-4DE0-9358-C5CA108D6023}"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3943</TotalTime>
  <Words>8301</Words>
  <Application>Microsoft Office PowerPoint</Application>
  <PresentationFormat>On-screen Show (4:3)</PresentationFormat>
  <Paragraphs>710</Paragraphs>
  <Slides>66</Slides>
  <Notes>66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66</vt:i4>
      </vt:variant>
    </vt:vector>
  </HeadingPairs>
  <TitlesOfParts>
    <vt:vector size="78" baseType="lpstr">
      <vt:lpstr>MS PGothic</vt:lpstr>
      <vt:lpstr>SimSun</vt:lpstr>
      <vt:lpstr>Arial</vt:lpstr>
      <vt:lpstr>Arial Black</vt:lpstr>
      <vt:lpstr>Calibri</vt:lpstr>
      <vt:lpstr>Courier New</vt:lpstr>
      <vt:lpstr>McGrawHill-Italic</vt:lpstr>
      <vt:lpstr>Tahoma</vt:lpstr>
      <vt:lpstr>Times New Roman</vt:lpstr>
      <vt:lpstr>Verdana</vt:lpstr>
      <vt:lpstr>Wingdings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Microsoft account</cp:lastModifiedBy>
  <cp:revision>323</cp:revision>
  <dcterms:created xsi:type="dcterms:W3CDTF">2000-01-15T04:50:39Z</dcterms:created>
  <dcterms:modified xsi:type="dcterms:W3CDTF">2023-11-26T16:47:26Z</dcterms:modified>
</cp:coreProperties>
</file>