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29"/>
  </p:notesMasterIdLst>
  <p:handoutMasterIdLst>
    <p:handoutMasterId r:id="rId30"/>
  </p:handoutMasterIdLst>
  <p:sldIdLst>
    <p:sldId id="426" r:id="rId3"/>
    <p:sldId id="535" r:id="rId4"/>
    <p:sldId id="538" r:id="rId5"/>
    <p:sldId id="584" r:id="rId6"/>
    <p:sldId id="577" r:id="rId7"/>
    <p:sldId id="697" r:id="rId8"/>
    <p:sldId id="578" r:id="rId9"/>
    <p:sldId id="694" r:id="rId10"/>
    <p:sldId id="707" r:id="rId11"/>
    <p:sldId id="708" r:id="rId12"/>
    <p:sldId id="709" r:id="rId13"/>
    <p:sldId id="738" r:id="rId14"/>
    <p:sldId id="739" r:id="rId15"/>
    <p:sldId id="740" r:id="rId16"/>
    <p:sldId id="711" r:id="rId17"/>
    <p:sldId id="733" r:id="rId18"/>
    <p:sldId id="734" r:id="rId19"/>
    <p:sldId id="741" r:id="rId20"/>
    <p:sldId id="742" r:id="rId21"/>
    <p:sldId id="743" r:id="rId22"/>
    <p:sldId id="702" r:id="rId23"/>
    <p:sldId id="703" r:id="rId24"/>
    <p:sldId id="704" r:id="rId25"/>
    <p:sldId id="729" r:id="rId26"/>
    <p:sldId id="725" r:id="rId27"/>
    <p:sldId id="750" r:id="rId28"/>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0C8E"/>
    <a:srgbClr val="FF3300"/>
    <a:srgbClr val="FF0066"/>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8" autoAdjust="0"/>
    <p:restoredTop sz="88706" autoAdjust="0"/>
  </p:normalViewPr>
  <p:slideViewPr>
    <p:cSldViewPr showGuides="1">
      <p:cViewPr varScale="1">
        <p:scale>
          <a:sx n="78" d="100"/>
          <a:sy n="78" d="100"/>
        </p:scale>
        <p:origin x="730" y="43"/>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1/4/2024</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1/4/2024</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https://www.javatpoint.com/regression-analysis-in-machine-learning</a:t>
            </a:r>
            <a:endParaRPr lang="en-US"/>
          </a:p>
        </p:txBody>
      </p:sp>
      <p:sp>
        <p:nvSpPr>
          <p:cNvPr id="4" name="Slide Number Placeholder 3"/>
          <p:cNvSpPr>
            <a:spLocks noGrp="1"/>
          </p:cNvSpPr>
          <p:nvPr>
            <p:ph type="sldNum" sz="quarter" idx="10"/>
          </p:nvPr>
        </p:nvSpPr>
        <p:spPr/>
        <p:txBody>
          <a:bodyPr/>
          <a:lstStyle/>
          <a:p>
            <a:fld id="{AB5B076A-BCD3-43DB-B626-89538CF1BE16}" type="slidenum">
              <a:rPr lang="en-US" smtClean="0"/>
              <a:pPr/>
              <a:t>3</a:t>
            </a:fld>
            <a:endParaRPr lang="en-US"/>
          </a:p>
        </p:txBody>
      </p:sp>
    </p:spTree>
    <p:extLst>
      <p:ext uri="{BB962C8B-B14F-4D97-AF65-F5344CB8AC3E}">
        <p14:creationId xmlns:p14="http://schemas.microsoft.com/office/powerpoint/2010/main" val="2742790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https://www.javatpoint.com/logistic-regression-in-machine-learning</a:t>
            </a:r>
          </a:p>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5</a:t>
            </a:fld>
            <a:endParaRPr lang="en-US"/>
          </a:p>
        </p:txBody>
      </p:sp>
    </p:spTree>
    <p:extLst>
      <p:ext uri="{BB962C8B-B14F-4D97-AF65-F5344CB8AC3E}">
        <p14:creationId xmlns:p14="http://schemas.microsoft.com/office/powerpoint/2010/main" val="255126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7</a:t>
            </a:fld>
            <a:endParaRPr lang="en-US"/>
          </a:p>
        </p:txBody>
      </p:sp>
    </p:spTree>
    <p:extLst>
      <p:ext uri="{BB962C8B-B14F-4D97-AF65-F5344CB8AC3E}">
        <p14:creationId xmlns:p14="http://schemas.microsoft.com/office/powerpoint/2010/main" val="142472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21</a:t>
            </a:fld>
            <a:endParaRPr lang="en-US"/>
          </a:p>
        </p:txBody>
      </p:sp>
    </p:spTree>
    <p:extLst>
      <p:ext uri="{BB962C8B-B14F-4D97-AF65-F5344CB8AC3E}">
        <p14:creationId xmlns:p14="http://schemas.microsoft.com/office/powerpoint/2010/main" val="277927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01622917203 </a:t>
            </a:r>
            <a:r>
              <a:rPr lang="en-US" smtClean="0"/>
              <a:t>Nazrul</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25</a:t>
            </a:fld>
            <a:endParaRPr lang="en-US"/>
          </a:p>
        </p:txBody>
      </p:sp>
    </p:spTree>
    <p:extLst>
      <p:ext uri="{BB962C8B-B14F-4D97-AF65-F5344CB8AC3E}">
        <p14:creationId xmlns:p14="http://schemas.microsoft.com/office/powerpoint/2010/main" val="3225584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ü"/>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1/4/2024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16.png"/><Relationship Id="rId4" Type="http://schemas.microsoft.com/office/2007/relationships/hdphoto" Target="../media/hdphoto5.wdp"/></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microsoft.com/office/2007/relationships/hdphoto" Target="../media/hdphoto7.wdp"/></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2.wdp"/><Relationship Id="rId4" Type="http://schemas.openxmlformats.org/officeDocument/2006/relationships/image" Target="../media/image11.png"/><Relationship Id="rId9"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646331"/>
          </a:xfrm>
          <a:prstGeom prst="rect">
            <a:avLst/>
          </a:prstGeom>
          <a:noFill/>
          <a:ln w="9525">
            <a:noFill/>
            <a:miter lim="800000"/>
            <a:headEnd/>
            <a:tailEnd/>
          </a:ln>
        </p:spPr>
        <p:txBody>
          <a:bodyPr>
            <a:spAutoFit/>
          </a:bodyPr>
          <a:lstStyle/>
          <a:p>
            <a:pPr algn="ctr"/>
            <a:r>
              <a:rPr lang="en-US" b="1" dirty="0">
                <a:solidFill>
                  <a:srgbClr val="FF0000"/>
                </a:solidFill>
              </a:rPr>
              <a:t>Machine Learning</a:t>
            </a:r>
          </a:p>
          <a:p>
            <a:pPr algn="ctr"/>
            <a:r>
              <a:rPr lang="en-US" b="1" dirty="0">
                <a:solidFill>
                  <a:srgbClr val="FF0000"/>
                </a:solidFill>
              </a:rPr>
              <a:t>ICT-4261</a:t>
            </a:r>
            <a:endParaRPr lang="en-US" b="1" dirty="0">
              <a:solidFill>
                <a:srgbClr val="FF0000"/>
              </a:solidFill>
            </a:endParaRPr>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468661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r>
              <a:rPr lang="en-US" sz="3600" b="1" dirty="0"/>
              <a:t>Logistic Regression Equation and Assumptions</a:t>
            </a:r>
            <a:br>
              <a:rPr lang="en-US" sz="3600" b="1" dirty="0"/>
            </a:br>
            <a:endParaRPr lang="en-US" sz="3600" dirty="0"/>
          </a:p>
        </p:txBody>
      </p:sp>
      <p:sp>
        <p:nvSpPr>
          <p:cNvPr id="3" name="Content Placeholder 2"/>
          <p:cNvSpPr>
            <a:spLocks noGrp="1"/>
          </p:cNvSpPr>
          <p:nvPr>
            <p:ph idx="1"/>
          </p:nvPr>
        </p:nvSpPr>
        <p:spPr>
          <a:xfrm>
            <a:off x="609600" y="1371600"/>
            <a:ext cx="10972800" cy="4525963"/>
          </a:xfrm>
        </p:spPr>
        <p:txBody>
          <a:bodyPr>
            <a:normAutofit/>
          </a:bodyPr>
          <a:lstStyle/>
          <a:p>
            <a:r>
              <a:rPr lang="en-US" sz="1900" dirty="0"/>
              <a:t>The problem here is that the range is restricted and we don’t want a restricted range because if we do so then our correlation will decrease. By restricting the range we are actually decreasing the number of data points and of course, if we decrease our data points, our correlation will decrease. It is difficult to model a variable that has a restricted range. To control this we take the </a:t>
            </a:r>
            <a:r>
              <a:rPr lang="en-US" sz="1900" b="1" i="1" dirty="0"/>
              <a:t>log of odds</a:t>
            </a:r>
            <a:r>
              <a:rPr lang="en-US" sz="1900" i="1" dirty="0"/>
              <a:t> </a:t>
            </a:r>
            <a:r>
              <a:rPr lang="en-US" sz="1900" dirty="0"/>
              <a:t>which has a range from (-∞,+∞</a:t>
            </a:r>
            <a:r>
              <a:rPr lang="en-US" sz="1900" dirty="0" smtClean="0"/>
              <a:t>).</a:t>
            </a:r>
          </a:p>
          <a:p>
            <a:endParaRPr lang="en-US" sz="1900" dirty="0" smtClean="0"/>
          </a:p>
          <a:p>
            <a:r>
              <a:rPr lang="en-US" sz="1900" dirty="0" smtClean="0"/>
              <a:t>Now </a:t>
            </a:r>
            <a:r>
              <a:rPr lang="en-US" sz="1900" dirty="0"/>
              <a:t>we just want a function of P because we want to predict </a:t>
            </a:r>
            <a:r>
              <a:rPr lang="en-US" sz="1900" dirty="0" smtClean="0"/>
              <a:t>probability, </a:t>
            </a:r>
            <a:r>
              <a:rPr lang="en-US" sz="1900" dirty="0"/>
              <a:t>not log of odds. To do so we will multiply by </a:t>
            </a:r>
            <a:r>
              <a:rPr lang="en-US" sz="1900" b="1" i="1" dirty="0"/>
              <a:t>exponent</a:t>
            </a:r>
            <a:r>
              <a:rPr lang="en-US" sz="1900" dirty="0"/>
              <a:t> on both sides and then solve for P.</a:t>
            </a:r>
          </a:p>
        </p:txBody>
      </p:sp>
      <p:pic>
        <p:nvPicPr>
          <p:cNvPr id="5" name="Picture 2" descr="log(p/1-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733674"/>
            <a:ext cx="2095500" cy="61912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logistic regression exponent"/>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635348" y="4038600"/>
            <a:ext cx="3368479" cy="23622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2nd exponent logistic regression"/>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934200" y="3590928"/>
            <a:ext cx="3524250"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831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Logistic Regression Equation and Assumptions</a:t>
            </a:r>
            <a:br>
              <a:rPr lang="en-US" sz="3600" b="1" dirty="0"/>
            </a:br>
            <a:endParaRPr lang="en-US" sz="3600" dirty="0"/>
          </a:p>
        </p:txBody>
      </p:sp>
      <p:sp>
        <p:nvSpPr>
          <p:cNvPr id="3" name="Content Placeholder 2"/>
          <p:cNvSpPr>
            <a:spLocks noGrp="1"/>
          </p:cNvSpPr>
          <p:nvPr>
            <p:ph idx="1"/>
          </p:nvPr>
        </p:nvSpPr>
        <p:spPr/>
        <p:txBody>
          <a:bodyPr/>
          <a:lstStyle/>
          <a:p>
            <a:r>
              <a:rPr lang="en-US" dirty="0"/>
              <a:t>The following equation represents logistic regression:</a:t>
            </a:r>
          </a:p>
          <a:p>
            <a:endParaRPr lang="en-US" dirty="0" smtClean="0"/>
          </a:p>
          <a:p>
            <a:endParaRPr lang="en-US" dirty="0"/>
          </a:p>
          <a:p>
            <a:r>
              <a:rPr lang="en-US" dirty="0" smtClean="0"/>
              <a:t>The above </a:t>
            </a:r>
            <a:r>
              <a:rPr lang="en-US" dirty="0"/>
              <a:t>equation represents logistic </a:t>
            </a:r>
            <a:r>
              <a:rPr lang="en-US" dirty="0" smtClean="0"/>
              <a:t>regression</a:t>
            </a:r>
            <a:r>
              <a:rPr lang="en-US" dirty="0"/>
              <a:t>. This equation is similar to linear regression, where the input values are combined linearly to predict an output value using weights or coefficient values. However, unlike linear regression, the output value modeled here is a binary value (0 or 1) rather than a numeric value</a:t>
            </a:r>
            <a:endParaRPr lang="en-US" dirty="0" smtClean="0"/>
          </a:p>
          <a:p>
            <a:r>
              <a:rPr lang="en-US" dirty="0" smtClean="0"/>
              <a:t>Thus Logistic </a:t>
            </a:r>
            <a:r>
              <a:rPr lang="en-US" dirty="0"/>
              <a:t>regression </a:t>
            </a:r>
            <a:r>
              <a:rPr lang="en-US" dirty="0" smtClean="0"/>
              <a:t>squeezes </a:t>
            </a:r>
            <a:r>
              <a:rPr lang="en-US" dirty="0"/>
              <a:t>a straight line into an S-curve </a:t>
            </a:r>
            <a:r>
              <a:rPr lang="en-US" dirty="0" smtClean="0"/>
              <a:t>with the help of </a:t>
            </a:r>
            <a:r>
              <a:rPr lang="en-US" dirty="0"/>
              <a:t>a sigmoid function is as shown below.</a:t>
            </a:r>
          </a:p>
          <a:p>
            <a:endParaRPr lang="en-US" dirty="0"/>
          </a:p>
        </p:txBody>
      </p:sp>
      <p:pic>
        <p:nvPicPr>
          <p:cNvPr id="5" name="Picture 4"/>
          <p:cNvPicPr>
            <a:picLocks noChangeAspect="1"/>
          </p:cNvPicPr>
          <p:nvPr/>
        </p:nvPicPr>
        <p:blipFill>
          <a:blip r:embed="rId2"/>
          <a:stretch>
            <a:fillRect/>
          </a:stretch>
        </p:blipFill>
        <p:spPr>
          <a:xfrm>
            <a:off x="2895600" y="4419600"/>
            <a:ext cx="5592719" cy="2362200"/>
          </a:xfrm>
          <a:prstGeom prst="rect">
            <a:avLst/>
          </a:prstGeom>
        </p:spPr>
      </p:pic>
      <p:sp>
        <p:nvSpPr>
          <p:cNvPr id="6" name="Rectangle 5"/>
          <p:cNvSpPr/>
          <p:nvPr/>
        </p:nvSpPr>
        <p:spPr>
          <a:xfrm>
            <a:off x="3886200" y="1143000"/>
            <a:ext cx="6934200" cy="1477328"/>
          </a:xfrm>
          <a:prstGeom prst="rect">
            <a:avLst/>
          </a:prstGeom>
        </p:spPr>
        <p:txBody>
          <a:bodyPr wrap="square">
            <a:spAutoFit/>
          </a:bodyPr>
          <a:lstStyle/>
          <a:p>
            <a:pPr marL="3543300" lvl="8" indent="0" fontAlgn="base">
              <a:buNone/>
            </a:pPr>
            <a:r>
              <a:rPr lang="en-US" dirty="0"/>
              <a:t>here,</a:t>
            </a:r>
          </a:p>
          <a:p>
            <a:pPr marL="3543300" lvl="8" indent="0" fontAlgn="base">
              <a:buNone/>
            </a:pPr>
            <a:r>
              <a:rPr lang="en-US" dirty="0"/>
              <a:t>x = input value</a:t>
            </a:r>
          </a:p>
          <a:p>
            <a:pPr marL="3543300" lvl="8" indent="0" fontAlgn="base">
              <a:buNone/>
            </a:pPr>
            <a:r>
              <a:rPr lang="en-US" i="1" dirty="0" smtClean="0"/>
              <a:t>P</a:t>
            </a:r>
            <a:r>
              <a:rPr lang="en-US" dirty="0" smtClean="0"/>
              <a:t> </a:t>
            </a:r>
            <a:r>
              <a:rPr lang="en-US" dirty="0"/>
              <a:t>= predicted output</a:t>
            </a:r>
          </a:p>
          <a:p>
            <a:pPr marL="3543300" lvl="8" indent="0" fontAlgn="base">
              <a:buNone/>
            </a:pPr>
            <a:r>
              <a:rPr lang="en-US" dirty="0" smtClean="0"/>
              <a:t>ꞵ0 </a:t>
            </a:r>
            <a:r>
              <a:rPr lang="en-US" dirty="0"/>
              <a:t>= bias or intercept term</a:t>
            </a:r>
          </a:p>
          <a:p>
            <a:pPr marL="3543300" lvl="8" indent="0" fontAlgn="base">
              <a:buNone/>
            </a:pPr>
            <a:r>
              <a:rPr lang="en-US" dirty="0" smtClean="0"/>
              <a:t>ꞵ</a:t>
            </a:r>
            <a:r>
              <a:rPr lang="en-US" baseline="-25000" dirty="0" smtClean="0"/>
              <a:t>1</a:t>
            </a:r>
            <a:r>
              <a:rPr lang="en-US" dirty="0" smtClean="0"/>
              <a:t> </a:t>
            </a:r>
            <a:r>
              <a:rPr lang="en-US" dirty="0"/>
              <a:t>= coefficient for input (x)</a:t>
            </a:r>
          </a:p>
        </p:txBody>
      </p:sp>
      <p:grpSp>
        <p:nvGrpSpPr>
          <p:cNvPr id="8" name="Group 7"/>
          <p:cNvGrpSpPr/>
          <p:nvPr/>
        </p:nvGrpSpPr>
        <p:grpSpPr>
          <a:xfrm>
            <a:off x="609600" y="1066800"/>
            <a:ext cx="5849166" cy="1600423"/>
            <a:chOff x="609600" y="1628776"/>
            <a:chExt cx="5849166" cy="1600423"/>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09600" y="1628776"/>
              <a:ext cx="5849166" cy="1600423"/>
            </a:xfrm>
            <a:prstGeom prst="rect">
              <a:avLst/>
            </a:prstGeom>
          </p:spPr>
        </p:pic>
        <p:sp>
          <p:nvSpPr>
            <p:cNvPr id="7" name="Rectangle 6"/>
            <p:cNvSpPr/>
            <p:nvPr/>
          </p:nvSpPr>
          <p:spPr>
            <a:xfrm>
              <a:off x="3124200" y="2514600"/>
              <a:ext cx="3200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5966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Loss Function</a:t>
            </a:r>
          </a:p>
        </p:txBody>
      </p:sp>
      <p:sp>
        <p:nvSpPr>
          <p:cNvPr id="3" name="Content Placeholder 2"/>
          <p:cNvSpPr>
            <a:spLocks noGrp="1"/>
          </p:cNvSpPr>
          <p:nvPr>
            <p:ph idx="1"/>
          </p:nvPr>
        </p:nvSpPr>
        <p:spPr/>
        <p:txBody>
          <a:bodyPr/>
          <a:lstStyle/>
          <a:p>
            <a:r>
              <a:rPr lang="en-US" dirty="0" smtClean="0"/>
              <a:t>For </a:t>
            </a:r>
            <a:r>
              <a:rPr lang="en-US" dirty="0"/>
              <a:t>Logistic Regression we can't use the same loss function as for Linear Regression because the Logistic Function (Sigmoid Function) will cause the output to be non-convex, which will cause many local optima</a:t>
            </a:r>
            <a:r>
              <a:rPr lang="en-US" dirty="0" smtClean="0"/>
              <a:t>.</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2895600" y="3082505"/>
            <a:ext cx="5229955" cy="3019846"/>
          </a:xfrm>
          <a:prstGeom prst="rect">
            <a:avLst/>
          </a:prstGeom>
        </p:spPr>
      </p:pic>
    </p:spTree>
    <p:extLst>
      <p:ext uri="{BB962C8B-B14F-4D97-AF65-F5344CB8AC3E}">
        <p14:creationId xmlns:p14="http://schemas.microsoft.com/office/powerpoint/2010/main" val="4285703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Loss Function</a:t>
            </a:r>
            <a:endParaRPr lang="en-US" b="1" dirty="0"/>
          </a:p>
        </p:txBody>
      </p:sp>
      <p:sp>
        <p:nvSpPr>
          <p:cNvPr id="3" name="Content Placeholder 2"/>
          <p:cNvSpPr>
            <a:spLocks noGrp="1"/>
          </p:cNvSpPr>
          <p:nvPr>
            <p:ph idx="1"/>
          </p:nvPr>
        </p:nvSpPr>
        <p:spPr>
          <a:xfrm>
            <a:off x="304800" y="1295400"/>
            <a:ext cx="12420600" cy="5105400"/>
          </a:xfrm>
        </p:spPr>
        <p:txBody>
          <a:bodyPr>
            <a:normAutofit/>
          </a:bodyPr>
          <a:lstStyle/>
          <a:p>
            <a:r>
              <a:rPr lang="en-US" dirty="0"/>
              <a:t>Instead, we will use the following loss function for logistic regression</a:t>
            </a:r>
            <a:r>
              <a:rPr lang="en-US" dirty="0" smtClean="0"/>
              <a:t>:</a:t>
            </a:r>
          </a:p>
          <a:p>
            <a:endParaRPr lang="en-US" dirty="0"/>
          </a:p>
          <a:p>
            <a:endParaRPr lang="en-US" dirty="0" smtClean="0"/>
          </a:p>
          <a:p>
            <a:endParaRPr lang="en-US" dirty="0"/>
          </a:p>
          <a:p>
            <a:endParaRPr lang="en-US" dirty="0" smtClean="0"/>
          </a:p>
          <a:p>
            <a:endParaRPr lang="en-US" dirty="0" smtClean="0"/>
          </a:p>
          <a:p>
            <a:r>
              <a:rPr lang="en-US" dirty="0" smtClean="0"/>
              <a:t>To </a:t>
            </a:r>
            <a:r>
              <a:rPr lang="en-US" dirty="0"/>
              <a:t>make it easier to work with the loss function we can compress the two conditional cases into one equation</a:t>
            </a:r>
            <a:r>
              <a:rPr lang="en-US" dirty="0" smtClean="0"/>
              <a:t>:</a:t>
            </a:r>
          </a:p>
          <a:p>
            <a:endParaRPr lang="en-US" dirty="0"/>
          </a:p>
          <a:p>
            <a:endParaRPr lang="en-US" dirty="0" smtClean="0"/>
          </a:p>
          <a:p>
            <a:endParaRPr lang="en-US" dirty="0" smtClean="0"/>
          </a:p>
          <a:p>
            <a:r>
              <a:rPr lang="en-US" dirty="0" smtClean="0"/>
              <a:t>Notice </a:t>
            </a:r>
            <a:r>
              <a:rPr lang="en-US" dirty="0"/>
              <a:t>that when y is equal to 1 the second term will be zero and therefore will not affect the loss.</a:t>
            </a:r>
          </a:p>
          <a:p>
            <a:r>
              <a:rPr lang="en-US" dirty="0"/>
              <a:t>One the other hand if y is equal to 0 the first term will be zero and therefore will not affect the loss</a:t>
            </a:r>
            <a:endParaRPr lang="en-US" dirty="0" smtClean="0"/>
          </a:p>
        </p:txBody>
      </p:sp>
      <p:pic>
        <p:nvPicPr>
          <p:cNvPr id="8" name="Picture 7"/>
          <p:cNvPicPr>
            <a:picLocks noChangeAspect="1"/>
          </p:cNvPicPr>
          <p:nvPr/>
        </p:nvPicPr>
        <p:blipFill>
          <a:blip r:embed="rId2"/>
          <a:stretch>
            <a:fillRect/>
          </a:stretch>
        </p:blipFill>
        <p:spPr>
          <a:xfrm>
            <a:off x="1905000" y="1813883"/>
            <a:ext cx="5285462" cy="1616216"/>
          </a:xfrm>
          <a:prstGeom prst="rect">
            <a:avLst/>
          </a:prstGeom>
        </p:spPr>
      </p:pic>
      <p:pic>
        <p:nvPicPr>
          <p:cNvPr id="9" name="Picture 8"/>
          <p:cNvPicPr>
            <a:picLocks noChangeAspect="1"/>
          </p:cNvPicPr>
          <p:nvPr/>
        </p:nvPicPr>
        <p:blipFill>
          <a:blip r:embed="rId3"/>
          <a:stretch>
            <a:fillRect/>
          </a:stretch>
        </p:blipFill>
        <p:spPr>
          <a:xfrm>
            <a:off x="1905000" y="4184124"/>
            <a:ext cx="8116433" cy="533474"/>
          </a:xfrm>
          <a:prstGeom prst="rect">
            <a:avLst/>
          </a:prstGeom>
        </p:spPr>
      </p:pic>
    </p:spTree>
    <p:extLst>
      <p:ext uri="{BB962C8B-B14F-4D97-AF65-F5344CB8AC3E}">
        <p14:creationId xmlns:p14="http://schemas.microsoft.com/office/powerpoint/2010/main" val="3730508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Simplifying </a:t>
            </a:r>
            <a:r>
              <a:rPr lang="en-US" b="1" dirty="0"/>
              <a:t>the Loss Function</a:t>
            </a:r>
          </a:p>
        </p:txBody>
      </p:sp>
      <p:sp>
        <p:nvSpPr>
          <p:cNvPr id="3" name="Content Placeholder 2"/>
          <p:cNvSpPr>
            <a:spLocks noGrp="1"/>
          </p:cNvSpPr>
          <p:nvPr>
            <p:ph idx="1"/>
          </p:nvPr>
        </p:nvSpPr>
        <p:spPr>
          <a:xfrm>
            <a:off x="609600" y="1600201"/>
            <a:ext cx="10972800" cy="5257799"/>
          </a:xfrm>
        </p:spPr>
        <p:txBody>
          <a:bodyPr/>
          <a:lstStyle/>
          <a:p>
            <a:pPr marL="0" lvl="0" indent="0" eaLnBrk="0" fontAlgn="base" hangingPunct="0">
              <a:spcBef>
                <a:spcPct val="0"/>
              </a:spcBef>
              <a:spcAft>
                <a:spcPct val="0"/>
              </a:spcAft>
              <a:buNone/>
            </a:pPr>
            <a:endParaRPr lang="en-US" dirty="0" smtClean="0"/>
          </a:p>
          <a:p>
            <a:pPr marL="0" lvl="0" indent="0" eaLnBrk="0" fontAlgn="base" hangingPunct="0">
              <a:spcBef>
                <a:spcPct val="0"/>
              </a:spcBef>
              <a:spcAft>
                <a:spcPct val="0"/>
              </a:spcAft>
              <a:buNone/>
            </a:pPr>
            <a:endParaRPr lang="en-US" dirty="0"/>
          </a:p>
          <a:p>
            <a:pPr marL="0" lvl="0" indent="0" eaLnBrk="0" fontAlgn="base" hangingPunct="0">
              <a:spcBef>
                <a:spcPct val="0"/>
              </a:spcBef>
              <a:spcAft>
                <a:spcPct val="0"/>
              </a:spcAft>
              <a:buNone/>
            </a:pPr>
            <a:endParaRPr lang="en-US" dirty="0" smtClean="0"/>
          </a:p>
          <a:p>
            <a:pPr marL="0" lvl="0" indent="0" eaLnBrk="0" fontAlgn="base" hangingPunct="0">
              <a:spcBef>
                <a:spcPct val="0"/>
              </a:spcBef>
              <a:spcAft>
                <a:spcPct val="0"/>
              </a:spcAft>
              <a:buNone/>
            </a:pPr>
            <a:endParaRPr lang="en-US" dirty="0"/>
          </a:p>
          <a:p>
            <a:pPr marL="0" lvl="0" indent="0" eaLnBrk="0" fontAlgn="base" hangingPunct="0">
              <a:spcBef>
                <a:spcPct val="0"/>
              </a:spcBef>
              <a:spcAft>
                <a:spcPct val="0"/>
              </a:spcAft>
              <a:buNone/>
            </a:pPr>
            <a:endParaRPr lang="en-US" dirty="0" smtClean="0"/>
          </a:p>
          <a:p>
            <a:pPr marL="0" lvl="0" indent="0" eaLnBrk="0" fontAlgn="base" hangingPunct="0">
              <a:spcBef>
                <a:spcPct val="0"/>
              </a:spcBef>
              <a:spcAft>
                <a:spcPct val="0"/>
              </a:spcAft>
              <a:buNone/>
            </a:pPr>
            <a:endParaRPr lang="en-US" dirty="0"/>
          </a:p>
          <a:p>
            <a:pPr marL="0" lvl="0" indent="0" eaLnBrk="0" fontAlgn="base" hangingPunct="0">
              <a:spcBef>
                <a:spcPct val="0"/>
              </a:spcBef>
              <a:spcAft>
                <a:spcPct val="0"/>
              </a:spcAft>
              <a:buNone/>
            </a:pPr>
            <a:endParaRPr lang="en-US" dirty="0" smtClean="0"/>
          </a:p>
          <a:p>
            <a:pPr marL="0" lvl="0" indent="0" eaLnBrk="0" fontAlgn="base" hangingPunct="0">
              <a:spcBef>
                <a:spcPct val="0"/>
              </a:spcBef>
              <a:spcAft>
                <a:spcPct val="0"/>
              </a:spcAft>
              <a:buNone/>
            </a:pPr>
            <a:endParaRPr lang="en-US" dirty="0"/>
          </a:p>
          <a:p>
            <a:pPr marL="0" lvl="0" indent="0" eaLnBrk="0" fontAlgn="base" hangingPunct="0">
              <a:spcBef>
                <a:spcPct val="0"/>
              </a:spcBef>
              <a:spcAft>
                <a:spcPct val="0"/>
              </a:spcAft>
              <a:buNone/>
            </a:pPr>
            <a:endParaRPr lang="en-US" dirty="0" smtClean="0"/>
          </a:p>
          <a:p>
            <a:pPr marL="0" lvl="0" indent="0" eaLnBrk="0" fontAlgn="base" hangingPunct="0">
              <a:spcBef>
                <a:spcPct val="0"/>
              </a:spcBef>
              <a:spcAft>
                <a:spcPct val="0"/>
              </a:spcAft>
              <a:buNone/>
            </a:pPr>
            <a:r>
              <a:rPr lang="en-US" dirty="0" smtClean="0"/>
              <a:t>In </a:t>
            </a:r>
            <a:r>
              <a:rPr lang="en-US" dirty="0"/>
              <a:t>case </a:t>
            </a:r>
            <a:r>
              <a:rPr lang="en-US" sz="2400" dirty="0" smtClean="0"/>
              <a:t>y=1</a:t>
            </a:r>
            <a:r>
              <a:rPr lang="en-US" dirty="0" smtClean="0"/>
              <a:t>, </a:t>
            </a:r>
            <a:r>
              <a:rPr lang="en-US" dirty="0"/>
              <a:t>the output (i.e. the </a:t>
            </a:r>
            <a:r>
              <a:rPr lang="en-US" dirty="0" smtClean="0"/>
              <a:t>cost) </a:t>
            </a:r>
            <a:r>
              <a:rPr lang="en-US" dirty="0"/>
              <a:t>approaches to 0 as </a:t>
            </a:r>
            <a:r>
              <a:rPr lang="en-US" sz="2400" dirty="0" err="1" smtClean="0"/>
              <a:t>h</a:t>
            </a:r>
            <a:r>
              <a:rPr lang="en-US" sz="1600" dirty="0" err="1" smtClean="0"/>
              <a:t>θ</a:t>
            </a:r>
            <a:r>
              <a:rPr lang="en-US" sz="2400" dirty="0" smtClean="0"/>
              <a:t>(x</a:t>
            </a:r>
            <a:r>
              <a:rPr lang="en-US" sz="2400" dirty="0"/>
              <a:t>)</a:t>
            </a:r>
            <a:r>
              <a:rPr lang="en-US" dirty="0"/>
              <a:t> approaches to 1. Conversely, the </a:t>
            </a:r>
            <a:r>
              <a:rPr lang="en-US" dirty="0" smtClean="0"/>
              <a:t>cost </a:t>
            </a:r>
            <a:r>
              <a:rPr lang="en-US" dirty="0"/>
              <a:t>grows to infinity as </a:t>
            </a:r>
            <a:r>
              <a:rPr lang="en-US" sz="2400" dirty="0" err="1" smtClean="0"/>
              <a:t>h</a:t>
            </a:r>
            <a:r>
              <a:rPr lang="en-US" sz="1600" dirty="0" err="1" smtClean="0"/>
              <a:t>θ</a:t>
            </a:r>
            <a:r>
              <a:rPr lang="en-US" sz="2400" dirty="0" smtClean="0"/>
              <a:t>(x)</a:t>
            </a:r>
            <a:r>
              <a:rPr lang="en-US" dirty="0"/>
              <a:t> approaches to 0. You can clearly see it in the </a:t>
            </a:r>
            <a:r>
              <a:rPr lang="en-US" dirty="0" smtClean="0"/>
              <a:t>plot </a:t>
            </a:r>
            <a:r>
              <a:rPr lang="en-US" dirty="0"/>
              <a:t> </a:t>
            </a:r>
            <a:r>
              <a:rPr lang="en-US" dirty="0" smtClean="0"/>
              <a:t>of </a:t>
            </a:r>
            <a:r>
              <a:rPr lang="en-US" dirty="0" smtClean="0"/>
              <a:t>the </a:t>
            </a:r>
            <a:r>
              <a:rPr lang="en-US" dirty="0"/>
              <a:t>left side. </a:t>
            </a:r>
            <a:r>
              <a:rPr lang="en-US" dirty="0" smtClean="0"/>
              <a:t>If </a:t>
            </a:r>
            <a:r>
              <a:rPr lang="en-US" dirty="0"/>
              <a:t>the label is </a:t>
            </a:r>
            <a:r>
              <a:rPr lang="en-US" sz="2400" dirty="0" smtClean="0"/>
              <a:t>y=1 </a:t>
            </a:r>
            <a:r>
              <a:rPr lang="en-US" dirty="0" smtClean="0"/>
              <a:t>but </a:t>
            </a:r>
            <a:r>
              <a:rPr lang="en-US" dirty="0"/>
              <a:t>the algorithm predicts </a:t>
            </a:r>
            <a:r>
              <a:rPr lang="en-US" sz="2400" dirty="0" err="1"/>
              <a:t>h</a:t>
            </a:r>
            <a:r>
              <a:rPr lang="en-US" sz="1600" dirty="0" err="1"/>
              <a:t>θ</a:t>
            </a:r>
            <a:r>
              <a:rPr lang="en-US" sz="2400" dirty="0"/>
              <a:t>(x)=</a:t>
            </a:r>
            <a:r>
              <a:rPr lang="en-US" sz="2400" dirty="0" smtClean="0"/>
              <a:t>0</a:t>
            </a:r>
            <a:r>
              <a:rPr lang="en-US" dirty="0" smtClean="0"/>
              <a:t>, </a:t>
            </a:r>
            <a:r>
              <a:rPr lang="en-US" dirty="0"/>
              <a:t>the outcome is completely wrong.</a:t>
            </a:r>
            <a:endParaRPr lang="en-US" sz="1050" dirty="0"/>
          </a:p>
          <a:p>
            <a:pPr marL="0" lvl="0" indent="0" eaLnBrk="0" fontAlgn="base" hangingPunct="0">
              <a:spcBef>
                <a:spcPct val="0"/>
              </a:spcBef>
              <a:spcAft>
                <a:spcPct val="0"/>
              </a:spcAft>
              <a:buNone/>
            </a:pPr>
            <a:r>
              <a:rPr lang="en-US" dirty="0"/>
              <a:t>Conversely, the same intuition applies when </a:t>
            </a:r>
            <a:r>
              <a:rPr lang="en-US" sz="2400" dirty="0" smtClean="0"/>
              <a:t>y=0</a:t>
            </a:r>
            <a:r>
              <a:rPr lang="en-US" dirty="0" smtClean="0"/>
              <a:t>, </a:t>
            </a:r>
            <a:r>
              <a:rPr lang="en-US" dirty="0"/>
              <a:t>depicted in the plot </a:t>
            </a:r>
            <a:r>
              <a:rPr lang="en-US" dirty="0" smtClean="0"/>
              <a:t>of the </a:t>
            </a:r>
            <a:r>
              <a:rPr lang="en-US" dirty="0" smtClean="0"/>
              <a:t>right </a:t>
            </a:r>
            <a:r>
              <a:rPr lang="en-US" dirty="0"/>
              <a:t>side. Bigger penalties when the label is </a:t>
            </a:r>
            <a:r>
              <a:rPr lang="en-US" sz="2400" dirty="0" smtClean="0"/>
              <a:t>y=0</a:t>
            </a:r>
            <a:r>
              <a:rPr lang="en-US" dirty="0"/>
              <a:t> </a:t>
            </a:r>
            <a:r>
              <a:rPr lang="en-US" dirty="0" smtClean="0"/>
              <a:t>but </a:t>
            </a:r>
            <a:r>
              <a:rPr lang="en-US" dirty="0"/>
              <a:t>the algorithm predicts </a:t>
            </a:r>
            <a:r>
              <a:rPr lang="en-US" sz="2400" dirty="0" err="1"/>
              <a:t>h</a:t>
            </a:r>
            <a:r>
              <a:rPr lang="en-US" sz="1600" dirty="0" err="1"/>
              <a:t>θ</a:t>
            </a:r>
            <a:r>
              <a:rPr lang="en-US" sz="2400" dirty="0"/>
              <a:t>(x)=</a:t>
            </a:r>
            <a:r>
              <a:rPr lang="en-US" sz="2400" dirty="0" smtClean="0"/>
              <a:t>1</a:t>
            </a:r>
            <a:r>
              <a:rPr lang="en-US" dirty="0" smtClean="0"/>
              <a:t>.</a:t>
            </a:r>
            <a:endParaRPr lang="en-US" sz="2800" dirty="0"/>
          </a:p>
        </p:txBody>
      </p:sp>
      <p:pic>
        <p:nvPicPr>
          <p:cNvPr id="8" name="Picture 7"/>
          <p:cNvPicPr>
            <a:picLocks noChangeAspect="1"/>
          </p:cNvPicPr>
          <p:nvPr/>
        </p:nvPicPr>
        <p:blipFill>
          <a:blip r:embed="rId2"/>
          <a:stretch>
            <a:fillRect/>
          </a:stretch>
        </p:blipFill>
        <p:spPr>
          <a:xfrm>
            <a:off x="1143000" y="1051579"/>
            <a:ext cx="7702377" cy="3063221"/>
          </a:xfrm>
          <a:prstGeom prst="rect">
            <a:avLst/>
          </a:prstGeom>
        </p:spPr>
      </p:pic>
    </p:spTree>
    <p:extLst>
      <p:ext uri="{BB962C8B-B14F-4D97-AF65-F5344CB8AC3E}">
        <p14:creationId xmlns:p14="http://schemas.microsoft.com/office/powerpoint/2010/main" val="997720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Derivation </a:t>
            </a:r>
            <a:r>
              <a:rPr lang="en-US" sz="3600" b="1" dirty="0" smtClean="0"/>
              <a:t>of Cost Function</a:t>
            </a:r>
            <a:endParaRPr lang="en-US" sz="3600" dirty="0"/>
          </a:p>
        </p:txBody>
      </p:sp>
      <p:sp>
        <p:nvSpPr>
          <p:cNvPr id="3" name="Content Placeholder 2"/>
          <p:cNvSpPr>
            <a:spLocks noGrp="1"/>
          </p:cNvSpPr>
          <p:nvPr>
            <p:ph idx="1"/>
          </p:nvPr>
        </p:nvSpPr>
        <p:spPr/>
        <p:txBody>
          <a:bodyPr/>
          <a:lstStyle/>
          <a:p>
            <a:r>
              <a:rPr lang="en-US" dirty="0"/>
              <a:t>Before we derive our cost function we’ll first find a derivative for our sigmoid function because it will be used in </a:t>
            </a:r>
            <a:r>
              <a:rPr lang="en-US" dirty="0" err="1" smtClean="0"/>
              <a:t>derivating</a:t>
            </a:r>
            <a:r>
              <a:rPr lang="en-US" dirty="0" smtClean="0"/>
              <a:t> </a:t>
            </a:r>
            <a:r>
              <a:rPr lang="en-US" dirty="0"/>
              <a:t>the cost function.</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85784" y="2286000"/>
            <a:ext cx="4058216" cy="4477375"/>
          </a:xfrm>
          <a:prstGeom prst="rect">
            <a:avLst/>
          </a:prstGeom>
        </p:spPr>
      </p:pic>
    </p:spTree>
    <p:extLst>
      <p:ext uri="{BB962C8B-B14F-4D97-AF65-F5344CB8AC3E}">
        <p14:creationId xmlns:p14="http://schemas.microsoft.com/office/powerpoint/2010/main" val="3939512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Deriving the Gradient Descent formula for Logistic Regression</a:t>
            </a:r>
          </a:p>
        </p:txBody>
      </p:sp>
      <p:sp>
        <p:nvSpPr>
          <p:cNvPr id="3" name="Content Placeholder 2"/>
          <p:cNvSpPr>
            <a:spLocks noGrp="1"/>
          </p:cNvSpPr>
          <p:nvPr>
            <p:ph idx="1"/>
          </p:nvPr>
        </p:nvSpPr>
        <p:spPr/>
        <p:txBody>
          <a:bodyPr/>
          <a:lstStyle/>
          <a:p>
            <a:r>
              <a:rPr lang="en-US" dirty="0"/>
              <a:t>Now we are ready to find out the partial derivative:</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90600" y="1905000"/>
            <a:ext cx="11125200" cy="4875810"/>
          </a:xfrm>
          <a:prstGeom prst="rect">
            <a:avLst/>
          </a:prstGeom>
        </p:spPr>
      </p:pic>
    </p:spTree>
    <p:extLst>
      <p:ext uri="{BB962C8B-B14F-4D97-AF65-F5344CB8AC3E}">
        <p14:creationId xmlns:p14="http://schemas.microsoft.com/office/powerpoint/2010/main" val="1459069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Deriving the Gradient Descent formula for Logistic Regression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62000" y="1600201"/>
            <a:ext cx="7125694" cy="4439270"/>
          </a:xfrm>
          <a:prstGeom prst="rect">
            <a:avLst/>
          </a:prstGeom>
        </p:spPr>
      </p:pic>
    </p:spTree>
    <p:extLst>
      <p:ext uri="{BB962C8B-B14F-4D97-AF65-F5344CB8AC3E}">
        <p14:creationId xmlns:p14="http://schemas.microsoft.com/office/powerpoint/2010/main" val="1082448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Derivation of Cost </a:t>
            </a:r>
            <a:r>
              <a:rPr lang="en-US" b="1" dirty="0" smtClean="0"/>
              <a:t>Function</a:t>
            </a:r>
            <a:endParaRPr lang="en-US" b="1" dirty="0"/>
          </a:p>
        </p:txBody>
      </p:sp>
      <p:sp>
        <p:nvSpPr>
          <p:cNvPr id="3" name="Content Placeholder 2"/>
          <p:cNvSpPr>
            <a:spLocks noGrp="1"/>
          </p:cNvSpPr>
          <p:nvPr>
            <p:ph idx="1"/>
          </p:nvPr>
        </p:nvSpPr>
        <p:spPr/>
        <p:txBody>
          <a:bodyPr/>
          <a:lstStyle/>
          <a:p>
            <a:r>
              <a:rPr lang="en-US" dirty="0"/>
              <a:t>Hence the derivative of our cost function is</a:t>
            </a:r>
            <a:r>
              <a:rPr lang="en-US" dirty="0" smtClean="0"/>
              <a:t>:</a:t>
            </a:r>
          </a:p>
          <a:p>
            <a:endParaRPr lang="en-US" dirty="0"/>
          </a:p>
          <a:p>
            <a:endParaRPr lang="en-US" dirty="0" smtClean="0"/>
          </a:p>
          <a:p>
            <a:endParaRPr lang="en-US" dirty="0"/>
          </a:p>
        </p:txBody>
      </p:sp>
      <p:pic>
        <p:nvPicPr>
          <p:cNvPr id="6" name="Picture 5"/>
          <p:cNvPicPr>
            <a:picLocks noChangeAspect="1"/>
          </p:cNvPicPr>
          <p:nvPr/>
        </p:nvPicPr>
        <p:blipFill>
          <a:blip r:embed="rId2"/>
          <a:stretch>
            <a:fillRect/>
          </a:stretch>
        </p:blipFill>
        <p:spPr>
          <a:xfrm>
            <a:off x="1676400" y="2514600"/>
            <a:ext cx="5968679" cy="1066800"/>
          </a:xfrm>
          <a:prstGeom prst="rect">
            <a:avLst/>
          </a:prstGeom>
        </p:spPr>
      </p:pic>
    </p:spTree>
    <p:extLst>
      <p:ext uri="{BB962C8B-B14F-4D97-AF65-F5344CB8AC3E}">
        <p14:creationId xmlns:p14="http://schemas.microsoft.com/office/powerpoint/2010/main" val="1617213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a:lstStyle/>
          <a:p>
            <a:r>
              <a:rPr lang="en-US" dirty="0"/>
              <a:t>Derivation of Cost Function</a:t>
            </a:r>
          </a:p>
        </p:txBody>
      </p:sp>
      <p:sp>
        <p:nvSpPr>
          <p:cNvPr id="3" name="Content Placeholder 2"/>
          <p:cNvSpPr>
            <a:spLocks noGrp="1"/>
          </p:cNvSpPr>
          <p:nvPr>
            <p:ph idx="1"/>
          </p:nvPr>
        </p:nvSpPr>
        <p:spPr>
          <a:xfrm>
            <a:off x="609600" y="1447800"/>
            <a:ext cx="10972800" cy="4525963"/>
          </a:xfrm>
        </p:spPr>
        <p:txBody>
          <a:bodyPr>
            <a:normAutofit/>
          </a:bodyPr>
          <a:lstStyle/>
          <a:p>
            <a:pPr marL="0" lvl="0" indent="0" eaLnBrk="0" fontAlgn="base" hangingPunct="0">
              <a:spcBef>
                <a:spcPct val="0"/>
              </a:spcBef>
              <a:spcAft>
                <a:spcPct val="0"/>
              </a:spcAft>
              <a:buNone/>
            </a:pPr>
            <a:r>
              <a:rPr lang="en-US" dirty="0" smtClean="0"/>
              <a:t>It's now time to find the best values for </a:t>
            </a:r>
            <a:r>
              <a:rPr lang="en-US" dirty="0" err="1" smtClean="0"/>
              <a:t>θs</a:t>
            </a:r>
            <a:r>
              <a:rPr lang="en-US" dirty="0" smtClean="0"/>
              <a:t> </a:t>
            </a:r>
            <a:r>
              <a:rPr lang="en-US" dirty="0"/>
              <a:t>parameters in the cost function, </a:t>
            </a:r>
            <a:endParaRPr lang="en-US" dirty="0" smtClean="0"/>
          </a:p>
          <a:p>
            <a:pPr marL="0" lvl="0" indent="0" eaLnBrk="0" fontAlgn="base" hangingPunct="0">
              <a:spcBef>
                <a:spcPct val="0"/>
              </a:spcBef>
              <a:spcAft>
                <a:spcPct val="0"/>
              </a:spcAft>
              <a:buNone/>
            </a:pPr>
            <a:endParaRPr lang="en-US" dirty="0"/>
          </a:p>
          <a:p>
            <a:pPr marL="0" lvl="0" indent="0" eaLnBrk="0" fontAlgn="base" hangingPunct="0">
              <a:spcBef>
                <a:spcPct val="0"/>
              </a:spcBef>
              <a:spcAft>
                <a:spcPct val="0"/>
              </a:spcAft>
              <a:buNone/>
            </a:pPr>
            <a:r>
              <a:rPr lang="en-US" dirty="0" smtClean="0"/>
              <a:t>To </a:t>
            </a:r>
            <a:r>
              <a:rPr lang="en-US" dirty="0"/>
              <a:t>minimize the cost function we have to run the gradient descent function on each parameter:</a:t>
            </a:r>
          </a:p>
        </p:txBody>
      </p:sp>
      <p:pic>
        <p:nvPicPr>
          <p:cNvPr id="5" name="Picture 4"/>
          <p:cNvPicPr>
            <a:picLocks noChangeAspect="1"/>
          </p:cNvPicPr>
          <p:nvPr/>
        </p:nvPicPr>
        <p:blipFill>
          <a:blip r:embed="rId2"/>
          <a:stretch>
            <a:fillRect/>
          </a:stretch>
        </p:blipFill>
        <p:spPr>
          <a:xfrm>
            <a:off x="8658581" y="1524000"/>
            <a:ext cx="1314633" cy="504895"/>
          </a:xfrm>
          <a:prstGeom prst="rect">
            <a:avLst/>
          </a:prstGeom>
        </p:spPr>
      </p:pic>
      <p:pic>
        <p:nvPicPr>
          <p:cNvPr id="13" name="Picture 12"/>
          <p:cNvPicPr>
            <a:picLocks noChangeAspect="1"/>
          </p:cNvPicPr>
          <p:nvPr/>
        </p:nvPicPr>
        <p:blipFill>
          <a:blip r:embed="rId3"/>
          <a:stretch>
            <a:fillRect/>
          </a:stretch>
        </p:blipFill>
        <p:spPr>
          <a:xfrm>
            <a:off x="3657600" y="2514387"/>
            <a:ext cx="5106113" cy="1524213"/>
          </a:xfrm>
          <a:prstGeom prst="rect">
            <a:avLst/>
          </a:prstGeom>
        </p:spPr>
      </p:pic>
      <p:pic>
        <p:nvPicPr>
          <p:cNvPr id="15" name="Picture 14"/>
          <p:cNvPicPr>
            <a:picLocks noChangeAspect="1"/>
          </p:cNvPicPr>
          <p:nvPr/>
        </p:nvPicPr>
        <p:blipFill>
          <a:blip r:embed="rId4"/>
          <a:stretch>
            <a:fillRect/>
          </a:stretch>
        </p:blipFill>
        <p:spPr>
          <a:xfrm>
            <a:off x="533400" y="4114619"/>
            <a:ext cx="7106642" cy="1295581"/>
          </a:xfrm>
          <a:prstGeom prst="rect">
            <a:avLst/>
          </a:prstGeom>
        </p:spPr>
      </p:pic>
      <p:pic>
        <p:nvPicPr>
          <p:cNvPr id="16" name="Picture 15"/>
          <p:cNvPicPr>
            <a:picLocks noChangeAspect="1"/>
          </p:cNvPicPr>
          <p:nvPr/>
        </p:nvPicPr>
        <p:blipFill>
          <a:blip r:embed="rId5"/>
          <a:stretch>
            <a:fillRect/>
          </a:stretch>
        </p:blipFill>
        <p:spPr>
          <a:xfrm>
            <a:off x="7744817" y="4676865"/>
            <a:ext cx="4105848" cy="2010056"/>
          </a:xfrm>
          <a:prstGeom prst="rect">
            <a:avLst/>
          </a:prstGeom>
        </p:spPr>
      </p:pic>
    </p:spTree>
    <p:extLst>
      <p:ext uri="{BB962C8B-B14F-4D97-AF65-F5344CB8AC3E}">
        <p14:creationId xmlns:p14="http://schemas.microsoft.com/office/powerpoint/2010/main" val="3505494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800" dirty="0"/>
              <a:t>A Gentle Introduction to Machine </a:t>
            </a:r>
            <a:r>
              <a:rPr lang="en-US" sz="1800" dirty="0" smtClean="0"/>
              <a:t>Learning</a:t>
            </a:r>
          </a:p>
          <a:p>
            <a:pPr>
              <a:buFont typeface="Wingdings" panose="05000000000000000000" pitchFamily="2" charset="2"/>
              <a:buChar char="ü"/>
            </a:pPr>
            <a:r>
              <a:rPr lang="en-US" sz="1800" dirty="0" smtClean="0"/>
              <a:t>Linear Regression</a:t>
            </a:r>
          </a:p>
          <a:p>
            <a:pPr>
              <a:buFont typeface="Wingdings" panose="05000000000000000000" pitchFamily="2" charset="2"/>
              <a:buChar char="ü"/>
            </a:pPr>
            <a:r>
              <a:rPr lang="en-US" sz="1800" dirty="0"/>
              <a:t>Logistic Regression</a:t>
            </a:r>
            <a:endParaRPr lang="en-US" sz="1800" dirty="0" smtClean="0"/>
          </a:p>
          <a:p>
            <a:pPr>
              <a:buFont typeface="Wingdings" panose="05000000000000000000" pitchFamily="2" charset="2"/>
              <a:buChar char="ü"/>
            </a:pPr>
            <a:r>
              <a:rPr lang="en-US" sz="1800" dirty="0" smtClean="0"/>
              <a:t>Naive Bayes</a:t>
            </a:r>
          </a:p>
          <a:p>
            <a:pPr>
              <a:buFont typeface="Wingdings" panose="05000000000000000000" pitchFamily="2" charset="2"/>
              <a:buChar char="ü"/>
            </a:pPr>
            <a:r>
              <a:rPr lang="en-US" sz="1800" dirty="0" smtClean="0"/>
              <a:t>Support Vector Machines</a:t>
            </a:r>
          </a:p>
          <a:p>
            <a:pPr>
              <a:buFont typeface="Wingdings" panose="05000000000000000000" pitchFamily="2" charset="2"/>
              <a:buChar char="ü"/>
            </a:pPr>
            <a:r>
              <a:rPr lang="en-US" sz="1800" dirty="0" smtClean="0"/>
              <a:t>Decision </a:t>
            </a:r>
            <a:r>
              <a:rPr lang="en-US" sz="1800" dirty="0"/>
              <a:t>Trees and Ensemble </a:t>
            </a:r>
            <a:r>
              <a:rPr lang="en-US" sz="1800" dirty="0" smtClean="0"/>
              <a:t>Learning</a:t>
            </a:r>
          </a:p>
          <a:p>
            <a:pPr>
              <a:buFont typeface="Wingdings" panose="05000000000000000000" pitchFamily="2" charset="2"/>
              <a:buChar char="ü"/>
            </a:pPr>
            <a:r>
              <a:rPr lang="en-US" sz="1800" dirty="0"/>
              <a:t>Clustering </a:t>
            </a:r>
            <a:r>
              <a:rPr lang="en-US" sz="1800" dirty="0" smtClean="0"/>
              <a:t>Fundamentals</a:t>
            </a:r>
          </a:p>
          <a:p>
            <a:pPr>
              <a:buFont typeface="Wingdings" panose="05000000000000000000" pitchFamily="2" charset="2"/>
              <a:buChar char="ü"/>
            </a:pPr>
            <a:r>
              <a:rPr lang="en-US" sz="1800" dirty="0"/>
              <a:t>Hierarchical Clustering</a:t>
            </a:r>
            <a:endParaRPr lang="en-US" sz="1800" dirty="0" smtClean="0"/>
          </a:p>
          <a:p>
            <a:pPr>
              <a:buFont typeface="Wingdings" panose="05000000000000000000" pitchFamily="2" charset="2"/>
              <a:buChar char="ü"/>
            </a:pPr>
            <a:r>
              <a:rPr lang="en-US" sz="1800" dirty="0"/>
              <a:t>Neural Networks and Deep Learning</a:t>
            </a:r>
          </a:p>
          <a:p>
            <a:pPr>
              <a:buFont typeface="Wingdings" panose="05000000000000000000" pitchFamily="2" charset="2"/>
              <a:buChar char="ü"/>
            </a:pPr>
            <a:r>
              <a:rPr lang="en-US" sz="1800" dirty="0" smtClean="0"/>
              <a:t>Unsupervised </a:t>
            </a:r>
            <a:r>
              <a:rPr lang="en-US" sz="1800" dirty="0"/>
              <a:t>Learning</a:t>
            </a:r>
            <a:endParaRPr lang="en-US" sz="1700" dirty="0"/>
          </a:p>
          <a:p>
            <a:pPr lvl="1">
              <a:buFont typeface="Gill Sans MT" panose="020B0502020104020203" pitchFamily="34" charset="0"/>
              <a:buChar char="–"/>
            </a:pPr>
            <a:endParaRPr lang="en-US" sz="1700" dirty="0"/>
          </a:p>
        </p:txBody>
      </p:sp>
      <p:sp>
        <p:nvSpPr>
          <p:cNvPr id="4" name="Rectangle 3"/>
          <p:cNvSpPr/>
          <p:nvPr/>
        </p:nvSpPr>
        <p:spPr>
          <a:xfrm>
            <a:off x="-2119313" y="-1062940"/>
            <a:ext cx="6096001" cy="646331"/>
          </a:xfrm>
          <a:prstGeom prst="rect">
            <a:avLst/>
          </a:prstGeom>
        </p:spPr>
        <p:txBody>
          <a:bodyPr>
            <a:spAutoFit/>
          </a:bodyPr>
          <a:lstStyle/>
          <a:p>
            <a:pPr>
              <a:buFont typeface="Wingdings" panose="05000000000000000000" pitchFamily="2" charset="2"/>
              <a:buChar char="ü"/>
            </a:pPr>
            <a:r>
              <a:rPr lang="en-US" dirty="0"/>
              <a:t>Naive Bayes</a:t>
            </a:r>
          </a:p>
          <a:p>
            <a:pPr>
              <a:buFont typeface="Wingdings" panose="05000000000000000000" pitchFamily="2" charset="2"/>
              <a:buChar char="ü"/>
            </a:pPr>
            <a:r>
              <a:rPr lang="en-US" dirty="0"/>
              <a:t>Support Vector Machines</a:t>
            </a:r>
          </a:p>
        </p:txBody>
      </p:sp>
    </p:spTree>
    <p:extLst>
      <p:ext uri="{BB962C8B-B14F-4D97-AF65-F5344CB8AC3E}">
        <p14:creationId xmlns:p14="http://schemas.microsoft.com/office/powerpoint/2010/main" val="2227333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Cost Function</a:t>
            </a:r>
          </a:p>
        </p:txBody>
      </p:sp>
      <p:sp>
        <p:nvSpPr>
          <p:cNvPr id="3" name="Content Placeholder 2"/>
          <p:cNvSpPr>
            <a:spLocks noGrp="1"/>
          </p:cNvSpPr>
          <p:nvPr>
            <p:ph idx="1"/>
          </p:nvPr>
        </p:nvSpPr>
        <p:spPr>
          <a:xfrm>
            <a:off x="609600" y="2162176"/>
            <a:ext cx="10972800" cy="4543424"/>
          </a:xfrm>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Now </a:t>
            </a:r>
            <a:r>
              <a:rPr lang="en-US" dirty="0"/>
              <a:t>since we have our derivative of the cost function, we can write our gradient descent algorithm as:</a:t>
            </a:r>
          </a:p>
          <a:p>
            <a:pPr lvl="1"/>
            <a:r>
              <a:rPr lang="en-US" dirty="0"/>
              <a:t>If the slope is negative (downward slope) then our gradient descent will add some value to our new value of the parameter directing it towards the minimum point of the convex curve. Whereas if the slope is positive (upward slope) the gradient descent will minus some value to direct it towards the minimum point.</a:t>
            </a:r>
          </a:p>
        </p:txBody>
      </p:sp>
      <p:pic>
        <p:nvPicPr>
          <p:cNvPr id="4" name="Picture 3"/>
          <p:cNvPicPr>
            <a:picLocks noChangeAspect="1"/>
          </p:cNvPicPr>
          <p:nvPr/>
        </p:nvPicPr>
        <p:blipFill>
          <a:blip r:embed="rId2"/>
          <a:stretch>
            <a:fillRect/>
          </a:stretch>
        </p:blipFill>
        <p:spPr>
          <a:xfrm>
            <a:off x="609600" y="1066800"/>
            <a:ext cx="7211431" cy="3096057"/>
          </a:xfrm>
          <a:prstGeom prst="rect">
            <a:avLst/>
          </a:prstGeom>
        </p:spPr>
      </p:pic>
    </p:spTree>
    <p:extLst>
      <p:ext uri="{BB962C8B-B14F-4D97-AF65-F5344CB8AC3E}">
        <p14:creationId xmlns:p14="http://schemas.microsoft.com/office/powerpoint/2010/main" val="492601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Making Prediction</a:t>
            </a:r>
            <a:endParaRPr lang="en-US" b="1" dirty="0"/>
          </a:p>
        </p:txBody>
      </p:sp>
      <p:sp>
        <p:nvSpPr>
          <p:cNvPr id="3" name="Content Placeholder 2"/>
          <p:cNvSpPr>
            <a:spLocks noGrp="1"/>
          </p:cNvSpPr>
          <p:nvPr>
            <p:ph idx="1"/>
          </p:nvPr>
        </p:nvSpPr>
        <p:spPr/>
        <p:txBody>
          <a:bodyPr/>
          <a:lstStyle/>
          <a:p>
            <a:r>
              <a:rPr lang="en-US" dirty="0"/>
              <a:t>Suppose we have two possible outcomes, true and false, and have set the threshold as 0.5. A probability less than 0.5 would be mapped to the outcome false, and a probability greater than or equal to 0.5 would be mapped to the outcome true.</a:t>
            </a:r>
          </a:p>
        </p:txBody>
      </p:sp>
      <p:pic>
        <p:nvPicPr>
          <p:cNvPr id="4" name="Picture 3"/>
          <p:cNvPicPr>
            <a:picLocks noChangeAspect="1"/>
          </p:cNvPicPr>
          <p:nvPr/>
        </p:nvPicPr>
        <p:blipFill>
          <a:blip r:embed="rId3"/>
          <a:stretch>
            <a:fillRect/>
          </a:stretch>
        </p:blipFill>
        <p:spPr>
          <a:xfrm>
            <a:off x="6148152" y="2906274"/>
            <a:ext cx="6175967" cy="3418326"/>
          </a:xfrm>
          <a:prstGeom prst="rect">
            <a:avLst/>
          </a:prstGeom>
        </p:spPr>
      </p:pic>
      <p:pic>
        <p:nvPicPr>
          <p:cNvPr id="6" name="Picture 5"/>
          <p:cNvPicPr>
            <a:picLocks noChangeAspect="1"/>
          </p:cNvPicPr>
          <p:nvPr/>
        </p:nvPicPr>
        <p:blipFill>
          <a:blip r:embed="rId4"/>
          <a:stretch>
            <a:fillRect/>
          </a:stretch>
        </p:blipFill>
        <p:spPr>
          <a:xfrm>
            <a:off x="0" y="2941638"/>
            <a:ext cx="6115354" cy="3382962"/>
          </a:xfrm>
          <a:prstGeom prst="rect">
            <a:avLst/>
          </a:prstGeom>
        </p:spPr>
      </p:pic>
    </p:spTree>
    <p:extLst>
      <p:ext uri="{BB962C8B-B14F-4D97-AF65-F5344CB8AC3E}">
        <p14:creationId xmlns:p14="http://schemas.microsoft.com/office/powerpoint/2010/main" val="3789023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Prediction</a:t>
            </a:r>
          </a:p>
        </p:txBody>
      </p:sp>
      <p:sp>
        <p:nvSpPr>
          <p:cNvPr id="3" name="Content Placeholder 2"/>
          <p:cNvSpPr>
            <a:spLocks noGrp="1"/>
          </p:cNvSpPr>
          <p:nvPr>
            <p:ph idx="1"/>
          </p:nvPr>
        </p:nvSpPr>
        <p:spPr/>
        <p:txBody>
          <a:bodyPr/>
          <a:lstStyle/>
          <a:p>
            <a:r>
              <a:rPr lang="en-US" dirty="0" smtClean="0"/>
              <a:t>Suppose</a:t>
            </a:r>
            <a:r>
              <a:rPr lang="en-US" dirty="0"/>
              <a:t>, a regression model is fit using some training data to obtain </a:t>
            </a:r>
            <a:r>
              <a:rPr lang="en-US" i="1" dirty="0"/>
              <a:t>β</a:t>
            </a:r>
            <a:r>
              <a:rPr lang="en-US" dirty="0"/>
              <a:t> and </a:t>
            </a:r>
            <a:r>
              <a:rPr lang="en-US" i="1" dirty="0"/>
              <a:t>x</a:t>
            </a:r>
            <a:r>
              <a:rPr lang="en-US" dirty="0"/>
              <a:t> represents the input features</a:t>
            </a:r>
            <a:r>
              <a:rPr lang="en-US" dirty="0" smtClean="0"/>
              <a:t>:</a:t>
            </a:r>
          </a:p>
          <a:p>
            <a:endParaRPr lang="en-US" dirty="0"/>
          </a:p>
          <a:p>
            <a:endParaRPr lang="en-US" dirty="0" smtClean="0"/>
          </a:p>
          <a:p>
            <a:endParaRPr lang="en-US" dirty="0"/>
          </a:p>
          <a:p>
            <a:endParaRPr lang="en-US" dirty="0" smtClean="0"/>
          </a:p>
          <a:p>
            <a:endParaRPr lang="en-US" dirty="0"/>
          </a:p>
          <a:p>
            <a:r>
              <a:rPr lang="en-US" dirty="0"/>
              <a:t>The probability of </a:t>
            </a:r>
            <a:r>
              <a:rPr lang="en-US" i="1" dirty="0" smtClean="0"/>
              <a:t>z</a:t>
            </a:r>
            <a:r>
              <a:rPr lang="en-US" dirty="0"/>
              <a:t> being mapped to 1 is given by the equation:</a:t>
            </a:r>
          </a:p>
          <a:p>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3657600" y="2514600"/>
            <a:ext cx="2487119" cy="1676400"/>
          </a:xfrm>
          <a:prstGeom prst="rect">
            <a:avLst/>
          </a:prstGeom>
        </p:spPr>
      </p:pic>
      <p:pic>
        <p:nvPicPr>
          <p:cNvPr id="6" name="Picture 5"/>
          <p:cNvPicPr>
            <a:picLocks noChangeAspect="1"/>
          </p:cNvPicPr>
          <p:nvPr/>
        </p:nvPicPr>
        <p:blipFill>
          <a:blip r:embed="rId3"/>
          <a:stretch>
            <a:fillRect/>
          </a:stretch>
        </p:blipFill>
        <p:spPr>
          <a:xfrm>
            <a:off x="2667000" y="5215034"/>
            <a:ext cx="5554994" cy="938344"/>
          </a:xfrm>
          <a:prstGeom prst="rect">
            <a:avLst/>
          </a:prstGeom>
        </p:spPr>
      </p:pic>
    </p:spTree>
    <p:extLst>
      <p:ext uri="{BB962C8B-B14F-4D97-AF65-F5344CB8AC3E}">
        <p14:creationId xmlns:p14="http://schemas.microsoft.com/office/powerpoint/2010/main" val="3820767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Prediction</a:t>
            </a:r>
          </a:p>
        </p:txBody>
      </p:sp>
      <p:sp>
        <p:nvSpPr>
          <p:cNvPr id="3" name="Content Placeholder 2"/>
          <p:cNvSpPr>
            <a:spLocks noGrp="1"/>
          </p:cNvSpPr>
          <p:nvPr>
            <p:ph idx="1"/>
          </p:nvPr>
        </p:nvSpPr>
        <p:spPr/>
        <p:txBody>
          <a:bodyPr>
            <a:normAutofit lnSpcReduction="10000"/>
          </a:bodyPr>
          <a:lstStyle/>
          <a:p>
            <a:pPr fontAlgn="base"/>
            <a:r>
              <a:rPr lang="en-US" dirty="0"/>
              <a:t>Let’s say we have a model that can predict whether a person is male or female based on their height (completely fictitious). Given a height of 150cm is the person male or female.</a:t>
            </a:r>
          </a:p>
          <a:p>
            <a:pPr fontAlgn="base"/>
            <a:r>
              <a:rPr lang="en-US" dirty="0"/>
              <a:t>We have learned the coefficients of b0 = -100 and b1 = 0.6. Using the </a:t>
            </a:r>
            <a:r>
              <a:rPr lang="en-US" dirty="0" smtClean="0"/>
              <a:t>equation </a:t>
            </a:r>
            <a:r>
              <a:rPr lang="en-US" dirty="0"/>
              <a:t>we can calculate the probability of male given a height of 150cm or more formally P(</a:t>
            </a:r>
            <a:r>
              <a:rPr lang="en-US" dirty="0" err="1"/>
              <a:t>male|height</a:t>
            </a:r>
            <a:r>
              <a:rPr lang="en-US" dirty="0"/>
              <a:t>=150). We will use EXP() for e, because that is what you can use if you type this example into your spreadsheet:</a:t>
            </a:r>
          </a:p>
          <a:p>
            <a:pPr fontAlgn="base"/>
            <a:r>
              <a:rPr lang="en-US" dirty="0"/>
              <a:t>y = e^(b0 + b1*X) / (1 + e^(b0 + b1*X))</a:t>
            </a:r>
          </a:p>
          <a:p>
            <a:pPr fontAlgn="base"/>
            <a:r>
              <a:rPr lang="en-US" dirty="0"/>
              <a:t>y = </a:t>
            </a:r>
            <a:r>
              <a:rPr lang="en-US" dirty="0" err="1"/>
              <a:t>exp</a:t>
            </a:r>
            <a:r>
              <a:rPr lang="en-US" dirty="0"/>
              <a:t>(-100 + 0.6*150) / (1 + EXP(-100 + 0.6*X))</a:t>
            </a:r>
          </a:p>
          <a:p>
            <a:pPr fontAlgn="base"/>
            <a:r>
              <a:rPr lang="en-US" dirty="0"/>
              <a:t>y = 0.0000453978687</a:t>
            </a:r>
          </a:p>
          <a:p>
            <a:pPr fontAlgn="base"/>
            <a:r>
              <a:rPr lang="en-US" dirty="0"/>
              <a:t>Or a probability of near zero that the person is a male.</a:t>
            </a:r>
          </a:p>
          <a:p>
            <a:pPr fontAlgn="base"/>
            <a:r>
              <a:rPr lang="en-US" dirty="0"/>
              <a:t>In practice we can use the probabilities directly. Because this is classification and we want a crisp answer, we can snap the probabilities to a binary class value, for example:</a:t>
            </a:r>
          </a:p>
          <a:p>
            <a:pPr fontAlgn="base"/>
            <a:r>
              <a:rPr lang="en-US" dirty="0"/>
              <a:t>0 if p(male) &lt; 0.5</a:t>
            </a:r>
          </a:p>
          <a:p>
            <a:pPr fontAlgn="base"/>
            <a:r>
              <a:rPr lang="en-US" dirty="0"/>
              <a:t>1 if p(male) &gt;= 0.5</a:t>
            </a:r>
          </a:p>
        </p:txBody>
      </p:sp>
    </p:spTree>
    <p:extLst>
      <p:ext uri="{BB962C8B-B14F-4D97-AF65-F5344CB8AC3E}">
        <p14:creationId xmlns:p14="http://schemas.microsoft.com/office/powerpoint/2010/main" val="2833723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00201"/>
            <a:ext cx="10972800" cy="5257799"/>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As </a:t>
            </a:r>
            <a:r>
              <a:rPr lang="en-US" dirty="0"/>
              <a:t>evident in the plot, sigmoid function is accurately separating the classes for binary classification tasks. Also, it produces continuous values exclusively within the 0 to 1 range, which can be employed for predictive purposes.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90800" y="0"/>
            <a:ext cx="5377177" cy="4672345"/>
          </a:xfrm>
          <a:prstGeom prst="rect">
            <a:avLst/>
          </a:prstGeom>
        </p:spPr>
      </p:pic>
    </p:spTree>
    <p:extLst>
      <p:ext uri="{BB962C8B-B14F-4D97-AF65-F5344CB8AC3E}">
        <p14:creationId xmlns:p14="http://schemas.microsoft.com/office/powerpoint/2010/main" val="2261063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sz="3600" b="1" dirty="0" smtClean="0"/>
              <a:t>Sample Short questions</a:t>
            </a:r>
            <a:endParaRPr lang="en-US" sz="3600" b="1" dirty="0"/>
          </a:p>
        </p:txBody>
      </p:sp>
      <p:sp>
        <p:nvSpPr>
          <p:cNvPr id="3" name="Content Placeholder 2"/>
          <p:cNvSpPr>
            <a:spLocks noGrp="1"/>
          </p:cNvSpPr>
          <p:nvPr>
            <p:ph idx="1"/>
          </p:nvPr>
        </p:nvSpPr>
        <p:spPr>
          <a:xfrm>
            <a:off x="609600" y="1600200"/>
            <a:ext cx="11125200" cy="4724400"/>
          </a:xfrm>
        </p:spPr>
        <p:txBody>
          <a:bodyPr>
            <a:noAutofit/>
          </a:bodyPr>
          <a:lstStyle/>
          <a:p>
            <a:pPr lvl="0" eaLnBrk="0" fontAlgn="base" hangingPunct="0">
              <a:spcBef>
                <a:spcPct val="0"/>
              </a:spcBef>
              <a:spcAft>
                <a:spcPct val="0"/>
              </a:spcAft>
            </a:pPr>
            <a:r>
              <a:rPr lang="en-US" b="1" dirty="0">
                <a:solidFill>
                  <a:srgbClr val="273239"/>
                </a:solidFill>
              </a:rPr>
              <a:t>Why logistic regression cost function is non convex?</a:t>
            </a:r>
          </a:p>
          <a:p>
            <a:pPr lvl="1" eaLnBrk="0" fontAlgn="base" hangingPunct="0">
              <a:spcBef>
                <a:spcPct val="0"/>
              </a:spcBef>
              <a:spcAft>
                <a:spcPct val="0"/>
              </a:spcAft>
            </a:pPr>
            <a:r>
              <a:rPr lang="en-US" dirty="0"/>
              <a:t>The sigmoid function introduces non-linearity, resulting in a non-convex cost function. It has multiple local minima, making optimization challenging, as traditional gradient descent may converge to suboptimal solutions.</a:t>
            </a:r>
            <a:endParaRPr lang="en-US" b="1" dirty="0">
              <a:solidFill>
                <a:srgbClr val="273239"/>
              </a:solidFill>
            </a:endParaRPr>
          </a:p>
          <a:p>
            <a:pPr lvl="0" eaLnBrk="0" fontAlgn="base" hangingPunct="0">
              <a:spcBef>
                <a:spcPct val="0"/>
              </a:spcBef>
              <a:spcAft>
                <a:spcPct val="0"/>
              </a:spcAft>
            </a:pPr>
            <a:r>
              <a:rPr lang="en-US" b="1" dirty="0" smtClean="0">
                <a:solidFill>
                  <a:srgbClr val="273239"/>
                </a:solidFill>
              </a:rPr>
              <a:t>What </a:t>
            </a:r>
            <a:r>
              <a:rPr lang="en-US" b="1" dirty="0">
                <a:solidFill>
                  <a:srgbClr val="273239"/>
                </a:solidFill>
              </a:rPr>
              <a:t>is a cost function in simple terms?</a:t>
            </a:r>
          </a:p>
          <a:p>
            <a:pPr lvl="1" eaLnBrk="0" fontAlgn="base" hangingPunct="0">
              <a:spcBef>
                <a:spcPct val="0"/>
              </a:spcBef>
              <a:spcAft>
                <a:spcPct val="0"/>
              </a:spcAft>
            </a:pPr>
            <a:r>
              <a:rPr lang="en-US" dirty="0"/>
              <a:t>A cost function measures the disparity between predicted values and actual values in a machine learning model. It quantifies how well the model aligns with the ground truth, guiding optimization</a:t>
            </a:r>
            <a:r>
              <a:rPr lang="en-US" dirty="0" smtClean="0"/>
              <a:t>.</a:t>
            </a:r>
          </a:p>
          <a:p>
            <a:pPr lvl="0" eaLnBrk="0" fontAlgn="base" hangingPunct="0">
              <a:spcBef>
                <a:spcPct val="0"/>
              </a:spcBef>
              <a:spcAft>
                <a:spcPct val="0"/>
              </a:spcAft>
            </a:pPr>
            <a:r>
              <a:rPr lang="en-US" b="1" dirty="0" smtClean="0">
                <a:solidFill>
                  <a:srgbClr val="273239"/>
                </a:solidFill>
              </a:rPr>
              <a:t>Is </a:t>
            </a:r>
            <a:r>
              <a:rPr lang="en-US" b="1" dirty="0">
                <a:solidFill>
                  <a:srgbClr val="273239"/>
                </a:solidFill>
              </a:rPr>
              <a:t>the cost function for logistic regression always negative?</a:t>
            </a:r>
          </a:p>
          <a:p>
            <a:pPr lvl="1" eaLnBrk="0" fontAlgn="base" hangingPunct="0">
              <a:spcBef>
                <a:spcPct val="0"/>
              </a:spcBef>
              <a:spcAft>
                <a:spcPct val="0"/>
              </a:spcAft>
            </a:pPr>
            <a:r>
              <a:rPr lang="en-US" dirty="0"/>
              <a:t>No, the cost function for logistic regression is not always negative. It includes terms like -log(h(x)) and -log(1 – h(x)), and the overall value depends on the predicted probabilities and actual labels, yielding positive or negative values.</a:t>
            </a:r>
            <a:endParaRPr lang="en-US" b="1" dirty="0">
              <a:solidFill>
                <a:srgbClr val="273239"/>
              </a:solidFill>
            </a:endParaRPr>
          </a:p>
          <a:p>
            <a:pPr lvl="0" eaLnBrk="0" fontAlgn="base" hangingPunct="0">
              <a:spcBef>
                <a:spcPct val="0"/>
              </a:spcBef>
              <a:spcAft>
                <a:spcPct val="0"/>
              </a:spcAft>
            </a:pPr>
            <a:r>
              <a:rPr lang="en-US" b="1" dirty="0">
                <a:solidFill>
                  <a:srgbClr val="273239"/>
                </a:solidFill>
              </a:rPr>
              <a:t>5.Why only sigmoid function is used in logistic regression?</a:t>
            </a:r>
          </a:p>
          <a:p>
            <a:pPr lvl="1" eaLnBrk="0" fontAlgn="base" hangingPunct="0">
              <a:spcBef>
                <a:spcPct val="0"/>
              </a:spcBef>
              <a:spcAft>
                <a:spcPct val="0"/>
              </a:spcAft>
            </a:pPr>
            <a:r>
              <a:rPr lang="en-US" dirty="0"/>
              <a:t>The sigmoid function maps real-valued predictions to probabilities between 0 and 1, facilitating the interpretation of results as probabilities. Its range and smoothness make it suitable for binary classification, ensuring stable optimization.</a:t>
            </a:r>
          </a:p>
          <a:p>
            <a:endParaRPr lang="en-US" dirty="0"/>
          </a:p>
        </p:txBody>
      </p:sp>
    </p:spTree>
    <p:extLst>
      <p:ext uri="{BB962C8B-B14F-4D97-AF65-F5344CB8AC3E}">
        <p14:creationId xmlns:p14="http://schemas.microsoft.com/office/powerpoint/2010/main" val="3173555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10972800" cy="1676400"/>
          </a:xfrm>
        </p:spPr>
        <p:txBody>
          <a:bodyPr/>
          <a:lstStyle/>
          <a:p>
            <a:r>
              <a:rPr lang="en-US" sz="9600" b="1" dirty="0" smtClean="0"/>
              <a:t>Thank You</a:t>
            </a:r>
            <a:endParaRPr lang="en-US" sz="9600" b="1" dirty="0"/>
          </a:p>
        </p:txBody>
      </p:sp>
    </p:spTree>
    <p:extLst>
      <p:ext uri="{BB962C8B-B14F-4D97-AF65-F5344CB8AC3E}">
        <p14:creationId xmlns:p14="http://schemas.microsoft.com/office/powerpoint/2010/main" val="1298685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pPr algn="l"/>
            <a:r>
              <a:rPr lang="en-US" b="1" dirty="0"/>
              <a:t>Outline</a:t>
            </a:r>
          </a:p>
        </p:txBody>
      </p:sp>
      <p:sp>
        <p:nvSpPr>
          <p:cNvPr id="3" name="Content Placeholder 2"/>
          <p:cNvSpPr>
            <a:spLocks noGrp="1"/>
          </p:cNvSpPr>
          <p:nvPr>
            <p:ph idx="1"/>
          </p:nvPr>
        </p:nvSpPr>
        <p:spPr/>
        <p:txBody>
          <a:bodyPr>
            <a:normAutofit/>
          </a:bodyPr>
          <a:lstStyle/>
          <a:p>
            <a:r>
              <a:rPr lang="en-US" sz="2400" dirty="0"/>
              <a:t>Logistic Regression</a:t>
            </a:r>
          </a:p>
          <a:p>
            <a:pPr lvl="1"/>
            <a:r>
              <a:rPr lang="en-US" dirty="0" smtClean="0"/>
              <a:t>Logistic regression</a:t>
            </a:r>
          </a:p>
          <a:p>
            <a:pPr lvl="1"/>
            <a:r>
              <a:rPr lang="en-US" dirty="0"/>
              <a:t>Sigmoid Function</a:t>
            </a:r>
            <a:r>
              <a:rPr lang="en-US" dirty="0" smtClean="0"/>
              <a:t> </a:t>
            </a:r>
          </a:p>
          <a:p>
            <a:pPr lvl="1"/>
            <a:r>
              <a:rPr lang="en-US" dirty="0"/>
              <a:t>Logistic Regression Equation and </a:t>
            </a:r>
            <a:r>
              <a:rPr lang="en-US" dirty="0" smtClean="0"/>
              <a:t>Assumptions</a:t>
            </a:r>
          </a:p>
          <a:p>
            <a:pPr lvl="1"/>
            <a:r>
              <a:rPr lang="en-US" dirty="0"/>
              <a:t>Loss </a:t>
            </a:r>
            <a:r>
              <a:rPr lang="en-US" dirty="0" smtClean="0"/>
              <a:t>Function</a:t>
            </a:r>
          </a:p>
          <a:p>
            <a:pPr lvl="1"/>
            <a:r>
              <a:rPr lang="en-US" dirty="0"/>
              <a:t>Derivation of Cost </a:t>
            </a:r>
            <a:r>
              <a:rPr lang="en-US" dirty="0" smtClean="0"/>
              <a:t>Function</a:t>
            </a:r>
            <a:endParaRPr lang="en-US" dirty="0" smtClean="0"/>
          </a:p>
        </p:txBody>
      </p:sp>
    </p:spTree>
    <p:extLst>
      <p:ext uri="{BB962C8B-B14F-4D97-AF65-F5344CB8AC3E}">
        <p14:creationId xmlns:p14="http://schemas.microsoft.com/office/powerpoint/2010/main" val="287792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Logistic regression</a:t>
            </a:r>
            <a:endParaRPr lang="en-US" dirty="0"/>
          </a:p>
        </p:txBody>
      </p:sp>
      <p:sp>
        <p:nvSpPr>
          <p:cNvPr id="3" name="Content Placeholder 2"/>
          <p:cNvSpPr>
            <a:spLocks noGrp="1"/>
          </p:cNvSpPr>
          <p:nvPr>
            <p:ph idx="1"/>
          </p:nvPr>
        </p:nvSpPr>
        <p:spPr>
          <a:xfrm>
            <a:off x="609600" y="1752601"/>
            <a:ext cx="10591800" cy="4952999"/>
          </a:xfrm>
        </p:spPr>
        <p:txBody>
          <a:bodyPr>
            <a:normAutofit/>
          </a:bodyPr>
          <a:lstStyle/>
          <a:p>
            <a:r>
              <a:rPr lang="en-US" dirty="0"/>
              <a:t>Logistic regression is a supervised machine learning algorithm that is commonly used in binary classification problems where the outcome variable reveals either of the two </a:t>
            </a:r>
            <a:r>
              <a:rPr lang="en-US" dirty="0" smtClean="0"/>
              <a:t>categories: yes/no</a:t>
            </a:r>
            <a:r>
              <a:rPr lang="en-US" dirty="0"/>
              <a:t>, 0/1, or true/false</a:t>
            </a:r>
            <a:r>
              <a:rPr lang="en-US" dirty="0" smtClean="0"/>
              <a:t>.</a:t>
            </a:r>
          </a:p>
          <a:p>
            <a:pPr fontAlgn="base"/>
            <a:r>
              <a:rPr lang="en-US" dirty="0"/>
              <a:t>Logical regression analyzes the relationship between one or more independent variables and classifies data into discrete classes. It is extensively used </a:t>
            </a:r>
            <a:r>
              <a:rPr lang="en-US" dirty="0" smtClean="0"/>
              <a:t>in predictive </a:t>
            </a:r>
            <a:r>
              <a:rPr lang="en-US" dirty="0"/>
              <a:t>modeling, where the model estimates the mathematical probability of whether an instance belongs to a specific category or not.</a:t>
            </a:r>
          </a:p>
          <a:p>
            <a:pPr lvl="1" fontAlgn="base"/>
            <a:r>
              <a:rPr lang="en-US" dirty="0"/>
              <a:t>For example</a:t>
            </a:r>
            <a:r>
              <a:rPr lang="en-US" dirty="0" smtClean="0"/>
              <a:t>,</a:t>
            </a:r>
          </a:p>
          <a:p>
            <a:pPr lvl="2" fontAlgn="base"/>
            <a:r>
              <a:rPr lang="en-US" dirty="0" smtClean="0"/>
              <a:t> </a:t>
            </a:r>
            <a:r>
              <a:rPr lang="en-US" dirty="0"/>
              <a:t>0 – represents a negative class; </a:t>
            </a:r>
            <a:endParaRPr lang="en-US" dirty="0" smtClean="0"/>
          </a:p>
          <a:p>
            <a:pPr lvl="2" fontAlgn="base"/>
            <a:r>
              <a:rPr lang="en-US" dirty="0" smtClean="0"/>
              <a:t>1 </a:t>
            </a:r>
            <a:r>
              <a:rPr lang="en-US" dirty="0"/>
              <a:t>– represents a positive class. </a:t>
            </a:r>
            <a:endParaRPr lang="en-US" dirty="0" smtClean="0"/>
          </a:p>
          <a:p>
            <a:r>
              <a:rPr lang="en-US" dirty="0"/>
              <a:t>Logistic Regression is much similar to the Linear Regression except that how they are used. Linear Regression is used for solving Regression problems, whereas </a:t>
            </a:r>
            <a:r>
              <a:rPr lang="en-US" b="1" dirty="0"/>
              <a:t>Logistic regression is used for solving the classification problems</a:t>
            </a:r>
            <a:r>
              <a:rPr lang="en-US" dirty="0"/>
              <a:t>.</a:t>
            </a:r>
          </a:p>
          <a:p>
            <a:r>
              <a:rPr lang="en-US" dirty="0"/>
              <a:t>So despite its name, it's a classification </a:t>
            </a:r>
            <a:r>
              <a:rPr lang="en-US" dirty="0" smtClean="0"/>
              <a:t>algorithm</a:t>
            </a:r>
            <a:endParaRPr lang="en-US" dirty="0"/>
          </a:p>
        </p:txBody>
      </p:sp>
    </p:spTree>
    <p:extLst>
      <p:ext uri="{BB962C8B-B14F-4D97-AF65-F5344CB8AC3E}">
        <p14:creationId xmlns:p14="http://schemas.microsoft.com/office/powerpoint/2010/main" val="1554772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Logistic regression</a:t>
            </a:r>
            <a:endParaRPr lang="en-US" dirty="0"/>
          </a:p>
        </p:txBody>
      </p:sp>
      <p:sp>
        <p:nvSpPr>
          <p:cNvPr id="3" name="Content Placeholder 2"/>
          <p:cNvSpPr>
            <a:spLocks noGrp="1"/>
          </p:cNvSpPr>
          <p:nvPr>
            <p:ph idx="1"/>
          </p:nvPr>
        </p:nvSpPr>
        <p:spPr>
          <a:xfrm>
            <a:off x="609600" y="1524000"/>
            <a:ext cx="10972800" cy="4525963"/>
          </a:xfrm>
        </p:spPr>
        <p:txBody>
          <a:bodyPr>
            <a:normAutofit/>
          </a:bodyPr>
          <a:lstStyle/>
          <a:p>
            <a:r>
              <a:rPr lang="en-US" sz="1950" dirty="0"/>
              <a:t>In Logistic regression, instead of fitting a regression line, we fit an "S" shaped logistic function, which predicts two maximum values (0 or 1). Instead of giving the exact value as 0 and 1, </a:t>
            </a:r>
            <a:r>
              <a:rPr lang="en-US" sz="1950" b="1" dirty="0"/>
              <a:t>it gives the probabilistic values which lie between 0 and 1</a:t>
            </a:r>
            <a:r>
              <a:rPr lang="en-US" sz="1950" dirty="0"/>
              <a:t>.</a:t>
            </a:r>
          </a:p>
          <a:p>
            <a:r>
              <a:rPr lang="en-US" sz="1950" dirty="0" smtClean="0"/>
              <a:t>The </a:t>
            </a:r>
            <a:r>
              <a:rPr lang="en-US" sz="1950" dirty="0"/>
              <a:t>curve from the logistic function indicates the likelihood of something such as whether the cells are cancerous or not, a mouse is obese or not based on its weight, etc.</a:t>
            </a:r>
          </a:p>
          <a:p>
            <a:r>
              <a:rPr lang="en-US" sz="1950" dirty="0"/>
              <a:t>Logistic Regression is a significant machine learning algorithm because it has the ability to provide probabilities and classify new data using continuous and discrete datasets.</a:t>
            </a:r>
          </a:p>
          <a:p>
            <a:r>
              <a:rPr lang="en-US" sz="1950" dirty="0"/>
              <a:t>Logistic Regression can be used to classify the observations using different types of data and can easily determine the most effective variables used for the classification. The below image is showing the logistic function:</a:t>
            </a:r>
          </a:p>
        </p:txBody>
      </p:sp>
      <p:pic>
        <p:nvPicPr>
          <p:cNvPr id="1026" name="Picture 2" descr="Logistic Regression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495800"/>
            <a:ext cx="3981450" cy="238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790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Sigmoid </a:t>
            </a:r>
            <a:r>
              <a:rPr lang="en-US" b="1" dirty="0"/>
              <a:t>Function</a:t>
            </a:r>
            <a:r>
              <a:rPr lang="en-US" b="1" dirty="0" smtClean="0"/>
              <a:t>?</a:t>
            </a:r>
            <a:endParaRPr lang="en-US" dirty="0"/>
          </a:p>
        </p:txBody>
      </p:sp>
      <p:sp>
        <p:nvSpPr>
          <p:cNvPr id="3" name="Content Placeholder 2"/>
          <p:cNvSpPr>
            <a:spLocks noGrp="1"/>
          </p:cNvSpPr>
          <p:nvPr>
            <p:ph idx="1"/>
          </p:nvPr>
        </p:nvSpPr>
        <p:spPr>
          <a:xfrm>
            <a:off x="609600" y="1600201"/>
            <a:ext cx="10972800" cy="5029199"/>
          </a:xfrm>
        </p:spPr>
        <p:txBody>
          <a:bodyPr>
            <a:normAutofit/>
          </a:bodyPr>
          <a:lstStyle/>
          <a:p>
            <a:pPr fontAlgn="auto"/>
            <a:r>
              <a:rPr lang="en-US" dirty="0" smtClean="0"/>
              <a:t>The </a:t>
            </a:r>
            <a:r>
              <a:rPr lang="en-US" dirty="0"/>
              <a:t>sigmoid function, also known as the logistic function, is a mathematical curve that has an S-shaped or sigmoidal curve. It is defined as follows</a:t>
            </a:r>
            <a:r>
              <a:rPr lang="en-US" dirty="0" smtClean="0"/>
              <a:t>:</a:t>
            </a:r>
          </a:p>
          <a:p>
            <a:pPr fontAlgn="auto"/>
            <a:endParaRPr lang="en-US" dirty="0"/>
          </a:p>
          <a:p>
            <a:pPr fontAlgn="auto"/>
            <a:endParaRPr lang="en-US" dirty="0" smtClean="0"/>
          </a:p>
          <a:p>
            <a:pPr fontAlgn="auto"/>
            <a:endParaRPr lang="en-US" dirty="0" smtClean="0"/>
          </a:p>
          <a:p>
            <a:pPr fontAlgn="auto"/>
            <a:endParaRPr lang="en-US" dirty="0" smtClean="0"/>
          </a:p>
          <a:p>
            <a:pPr fontAlgn="auto"/>
            <a:endParaRPr lang="en-US" dirty="0"/>
          </a:p>
          <a:p>
            <a:pPr fontAlgn="auto"/>
            <a:endParaRPr lang="en-US" dirty="0"/>
          </a:p>
          <a:p>
            <a:pPr fontAlgn="auto"/>
            <a:endParaRPr lang="en-US" dirty="0"/>
          </a:p>
          <a:p>
            <a:pPr marL="400050" lvl="1" indent="0">
              <a:buNone/>
            </a:pPr>
            <a:r>
              <a:rPr lang="en-US" dirty="0"/>
              <a:t>In this equation:</a:t>
            </a:r>
          </a:p>
          <a:p>
            <a:pPr marL="400050" lvl="1" indent="0">
              <a:buNone/>
            </a:pPr>
            <a:r>
              <a:rPr lang="en-US" i="1" dirty="0" smtClean="0"/>
              <a:t>S</a:t>
            </a:r>
            <a:r>
              <a:rPr lang="en-US" dirty="0" smtClean="0"/>
              <a:t>(</a:t>
            </a:r>
            <a:r>
              <a:rPr lang="en-US" i="1" dirty="0" smtClean="0"/>
              <a:t>x</a:t>
            </a:r>
            <a:r>
              <a:rPr lang="en-US" dirty="0"/>
              <a:t>) represents the output of the sigmoid function.</a:t>
            </a:r>
          </a:p>
          <a:p>
            <a:pPr marL="400050" lvl="1" indent="0">
              <a:buNone/>
            </a:pPr>
            <a:r>
              <a:rPr lang="en-US" i="1" dirty="0"/>
              <a:t>x</a:t>
            </a:r>
            <a:r>
              <a:rPr lang="en-US" dirty="0"/>
              <a:t> is the input, which can take any real value.</a:t>
            </a:r>
          </a:p>
          <a:p>
            <a:pPr marL="400050" lvl="1" indent="0">
              <a:buNone/>
            </a:pPr>
            <a:r>
              <a:rPr lang="en-US" i="1" dirty="0"/>
              <a:t>e</a:t>
            </a:r>
            <a:r>
              <a:rPr lang="en-US" dirty="0"/>
              <a:t> is the base of the natural logarithm, approximately equal to 2.71828</a:t>
            </a:r>
            <a:r>
              <a:rPr lang="en-US" dirty="0" smtClean="0"/>
              <a:t>.</a:t>
            </a:r>
          </a:p>
        </p:txBody>
      </p:sp>
      <p:pic>
        <p:nvPicPr>
          <p:cNvPr id="1026" name="Picture 2" descr="https://media.licdn.com/dms/image/D4D12AQGk4bZvtw0Yvw/article-inline_image-shrink_1500_2232/0/1694183008799?e=1709164800&amp;v=beta&amp;t=oG-KkH7tnV2TkIecnipSzWtEEyLzvhWs8oXeLiMDlm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960720"/>
            <a:ext cx="2800350" cy="12302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399842" y="2514600"/>
            <a:ext cx="4554865" cy="2590800"/>
          </a:xfrm>
          <a:prstGeom prst="rect">
            <a:avLst/>
          </a:prstGeom>
        </p:spPr>
      </p:pic>
    </p:spTree>
    <p:extLst>
      <p:ext uri="{BB962C8B-B14F-4D97-AF65-F5344CB8AC3E}">
        <p14:creationId xmlns:p14="http://schemas.microsoft.com/office/powerpoint/2010/main" val="1589449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Sigmoid Function</a:t>
            </a:r>
            <a:endParaRPr lang="en-US" b="1" dirty="0"/>
          </a:p>
        </p:txBody>
      </p:sp>
      <p:sp>
        <p:nvSpPr>
          <p:cNvPr id="3" name="Content Placeholder 2"/>
          <p:cNvSpPr>
            <a:spLocks noGrp="1"/>
          </p:cNvSpPr>
          <p:nvPr>
            <p:ph idx="1"/>
          </p:nvPr>
        </p:nvSpPr>
        <p:spPr>
          <a:xfrm>
            <a:off x="609600" y="1295400"/>
            <a:ext cx="10972800" cy="4525963"/>
          </a:xfrm>
        </p:spPr>
        <p:txBody>
          <a:bodyPr>
            <a:normAutofit/>
          </a:bodyPr>
          <a:lstStyle/>
          <a:p>
            <a:r>
              <a:rPr lang="en-US" dirty="0" smtClean="0"/>
              <a:t>The </a:t>
            </a:r>
            <a:r>
              <a:rPr lang="en-US" dirty="0"/>
              <a:t>sigmoid function </a:t>
            </a:r>
            <a:r>
              <a:rPr lang="en-US" dirty="0" smtClean="0"/>
              <a:t>is </a:t>
            </a:r>
            <a:r>
              <a:rPr lang="en-US" dirty="0"/>
              <a:t>used to map the predicted values to probabilities</a:t>
            </a:r>
            <a:r>
              <a:rPr lang="en-US" dirty="0" smtClean="0"/>
              <a:t>.</a:t>
            </a:r>
          </a:p>
          <a:p>
            <a:r>
              <a:rPr lang="en-US" dirty="0"/>
              <a:t>The sigmoid function takes any real number as input and outputs a value between 0 and 1. It approaches 0 as the input becomes negative and 1 as the input becomes positive. When the input is 0, the sigmoid function returns 0.5.</a:t>
            </a:r>
          </a:p>
          <a:p>
            <a:r>
              <a:rPr lang="en-US" dirty="0" smtClean="0"/>
              <a:t>The </a:t>
            </a:r>
            <a:r>
              <a:rPr lang="en-US" dirty="0"/>
              <a:t>value of the logistic regression must be between 0 and 1, which cannot go beyond this limit, so it forms a curve like the "S" form. The S-form curve is called the Sigmoid function or the logistic function.</a:t>
            </a:r>
          </a:p>
          <a:p>
            <a:r>
              <a:rPr lang="en-US" dirty="0"/>
              <a:t>In logistic regression, we use the concept of the threshold value, which defines the probability of either 0 or 1. Such as values above the threshold value tends to 1, and a value below the threshold values tends to 0</a:t>
            </a:r>
            <a:r>
              <a:rPr lang="en-US" dirty="0" smtClean="0"/>
              <a:t>.</a:t>
            </a:r>
            <a:endParaRPr lang="en-US" dirty="0"/>
          </a:p>
        </p:txBody>
      </p:sp>
      <p:pic>
        <p:nvPicPr>
          <p:cNvPr id="6" name="Picture 5"/>
          <p:cNvPicPr>
            <a:picLocks noChangeAspect="1"/>
          </p:cNvPicPr>
          <p:nvPr/>
        </p:nvPicPr>
        <p:blipFill>
          <a:blip r:embed="rId3"/>
          <a:stretch>
            <a:fillRect/>
          </a:stretch>
        </p:blipFill>
        <p:spPr>
          <a:xfrm>
            <a:off x="76200" y="4749874"/>
            <a:ext cx="3581400" cy="2090014"/>
          </a:xfrm>
          <a:prstGeom prst="rect">
            <a:avLst/>
          </a:prstGeom>
        </p:spPr>
      </p:pic>
      <p:pic>
        <p:nvPicPr>
          <p:cNvPr id="7" name="Picture 6"/>
          <p:cNvPicPr>
            <a:picLocks noChangeAspect="1"/>
          </p:cNvPicPr>
          <p:nvPr/>
        </p:nvPicPr>
        <p:blipFill>
          <a:blip r:embed="rId4"/>
          <a:stretch>
            <a:fillRect/>
          </a:stretch>
        </p:blipFill>
        <p:spPr>
          <a:xfrm>
            <a:off x="3806201" y="4648936"/>
            <a:ext cx="4423399" cy="2228519"/>
          </a:xfrm>
          <a:prstGeom prst="rect">
            <a:avLst/>
          </a:prstGeom>
        </p:spPr>
      </p:pic>
      <p:pic>
        <p:nvPicPr>
          <p:cNvPr id="8" name="Picture 7"/>
          <p:cNvPicPr>
            <a:picLocks noChangeAspect="1"/>
          </p:cNvPicPr>
          <p:nvPr/>
        </p:nvPicPr>
        <p:blipFill>
          <a:blip r:embed="rId5"/>
          <a:stretch>
            <a:fillRect/>
          </a:stretch>
        </p:blipFill>
        <p:spPr>
          <a:xfrm>
            <a:off x="8267007" y="4648936"/>
            <a:ext cx="3775896" cy="2228519"/>
          </a:xfrm>
          <a:prstGeom prst="rect">
            <a:avLst/>
          </a:prstGeom>
        </p:spPr>
      </p:pic>
    </p:spTree>
    <p:extLst>
      <p:ext uri="{BB962C8B-B14F-4D97-AF65-F5344CB8AC3E}">
        <p14:creationId xmlns:p14="http://schemas.microsoft.com/office/powerpoint/2010/main" val="510211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144519" y="3832646"/>
            <a:ext cx="4905043" cy="2872954"/>
          </a:xfrm>
          <a:prstGeom prst="rect">
            <a:avLst/>
          </a:prstGeom>
        </p:spPr>
      </p:pic>
      <p:pic>
        <p:nvPicPr>
          <p:cNvPr id="7" name="Picture 6"/>
          <p:cNvPicPr>
            <a:picLocks noChangeAspect="1"/>
          </p:cNvPicPr>
          <p:nvPr/>
        </p:nvPicPr>
        <p:blipFill>
          <a:blip r:embed="rId3"/>
          <a:stretch>
            <a:fillRect/>
          </a:stretch>
        </p:blipFill>
        <p:spPr>
          <a:xfrm>
            <a:off x="304800" y="381000"/>
            <a:ext cx="5382259" cy="3424561"/>
          </a:xfrm>
          <a:prstGeom prst="rect">
            <a:avLst/>
          </a:prstGeom>
        </p:spPr>
      </p:pic>
      <p:pic>
        <p:nvPicPr>
          <p:cNvPr id="8" name="Picture 7"/>
          <p:cNvPicPr>
            <a:picLocks noChangeAspect="1"/>
          </p:cNvPicPr>
          <p:nvPr/>
        </p:nvPicPr>
        <p:blipFill>
          <a:blip r:embed="rId4"/>
          <a:stretch>
            <a:fillRect/>
          </a:stretch>
        </p:blipFill>
        <p:spPr>
          <a:xfrm>
            <a:off x="5734096" y="381000"/>
            <a:ext cx="5848304" cy="3451646"/>
          </a:xfrm>
          <a:prstGeom prst="rect">
            <a:avLst/>
          </a:prstGeom>
        </p:spPr>
      </p:pic>
    </p:spTree>
    <p:extLst>
      <p:ext uri="{BB962C8B-B14F-4D97-AF65-F5344CB8AC3E}">
        <p14:creationId xmlns:p14="http://schemas.microsoft.com/office/powerpoint/2010/main" val="3588912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Logistic Regression Equation and Assumptions</a:t>
            </a:r>
            <a:br>
              <a:rPr lang="en-US" sz="3600" b="1" dirty="0"/>
            </a:br>
            <a:endParaRPr lang="en-US" sz="3600" dirty="0"/>
          </a:p>
        </p:txBody>
      </p:sp>
      <p:sp>
        <p:nvSpPr>
          <p:cNvPr id="3" name="Content Placeholder 2"/>
          <p:cNvSpPr>
            <a:spLocks noGrp="1"/>
          </p:cNvSpPr>
          <p:nvPr>
            <p:ph idx="1"/>
          </p:nvPr>
        </p:nvSpPr>
        <p:spPr>
          <a:xfrm>
            <a:off x="609600" y="1600201"/>
            <a:ext cx="10972800" cy="5072877"/>
          </a:xfrm>
        </p:spPr>
        <p:txBody>
          <a:bodyPr>
            <a:normAutofit/>
          </a:bodyPr>
          <a:lstStyle/>
          <a:p>
            <a:r>
              <a:rPr lang="en-US" dirty="0" smtClean="0"/>
              <a:t>How </a:t>
            </a:r>
            <a:r>
              <a:rPr lang="en-US" dirty="0"/>
              <a:t>logistic regression squeezes the output of linear regression between 0 and </a:t>
            </a:r>
            <a:r>
              <a:rPr lang="en-US" dirty="0" smtClean="0"/>
              <a:t>1? </a:t>
            </a:r>
            <a:r>
              <a:rPr lang="en-US" dirty="0"/>
              <a:t> </a:t>
            </a:r>
            <a:endParaRPr lang="en-US" dirty="0" smtClean="0"/>
          </a:p>
          <a:p>
            <a:r>
              <a:rPr lang="en-US" dirty="0" smtClean="0"/>
              <a:t>Let’s </a:t>
            </a:r>
            <a:r>
              <a:rPr lang="en-US" dirty="0"/>
              <a:t>start by mentioning the formula of logistic function</a:t>
            </a:r>
            <a:r>
              <a:rPr lang="en-US" dirty="0" smtClean="0"/>
              <a:t>:</a:t>
            </a:r>
          </a:p>
          <a:p>
            <a:endParaRPr lang="en-US" dirty="0"/>
          </a:p>
          <a:p>
            <a:r>
              <a:rPr lang="en-US" dirty="0" smtClean="0"/>
              <a:t>The </a:t>
            </a:r>
            <a:r>
              <a:rPr lang="en-US" dirty="0"/>
              <a:t>equation of the best fit line in linear regression is</a:t>
            </a:r>
            <a:r>
              <a:rPr lang="en-US" dirty="0" smtClean="0"/>
              <a:t>:</a:t>
            </a:r>
          </a:p>
          <a:p>
            <a:endParaRPr lang="en-US" dirty="0" smtClean="0"/>
          </a:p>
          <a:p>
            <a:r>
              <a:rPr lang="en-US" dirty="0" smtClean="0"/>
              <a:t>Let’s </a:t>
            </a:r>
            <a:r>
              <a:rPr lang="en-US" dirty="0"/>
              <a:t>say instead of y we are taking probabilities (P). </a:t>
            </a:r>
            <a:endParaRPr lang="en-US" dirty="0" smtClean="0"/>
          </a:p>
          <a:p>
            <a:r>
              <a:rPr lang="en-US" dirty="0" smtClean="0"/>
              <a:t>But </a:t>
            </a:r>
            <a:r>
              <a:rPr lang="en-US" dirty="0"/>
              <a:t>there is an issue here, the value of (P) will exceed 1 or go below 0 and we know that range of Probability is (0-1). To overcome this issue we take </a:t>
            </a:r>
            <a:r>
              <a:rPr lang="en-US" b="1" i="1" dirty="0"/>
              <a:t>“odds”</a:t>
            </a:r>
            <a:r>
              <a:rPr lang="en-US" dirty="0"/>
              <a:t> of P</a:t>
            </a:r>
            <a:r>
              <a:rPr lang="en-US" dirty="0" smtClean="0"/>
              <a:t>:</a:t>
            </a:r>
          </a:p>
          <a:p>
            <a:endParaRPr lang="en-US" dirty="0"/>
          </a:p>
          <a:p>
            <a:endParaRPr lang="en-US" dirty="0" smtClean="0"/>
          </a:p>
          <a:p>
            <a:r>
              <a:rPr lang="en-US" dirty="0"/>
              <a:t>O</a:t>
            </a:r>
            <a:r>
              <a:rPr lang="en-US" dirty="0" smtClean="0"/>
              <a:t>dds </a:t>
            </a:r>
            <a:r>
              <a:rPr lang="en-US" dirty="0"/>
              <a:t>can always be positive which means the range will always be (0,+∞ ). Odds are nothing but the ratio of the probability of success and probability of failure. Now the question comes out of so many other options to transform this why did we only take </a:t>
            </a:r>
            <a:r>
              <a:rPr lang="en-US" b="1" i="1" dirty="0"/>
              <a:t>‘odds’</a:t>
            </a:r>
            <a:r>
              <a:rPr lang="en-US" dirty="0"/>
              <a:t>? Because odds are probably the easiest way to do </a:t>
            </a:r>
            <a:r>
              <a:rPr lang="en-US" dirty="0" smtClean="0"/>
              <a:t>this.</a:t>
            </a:r>
            <a:endParaRPr lang="en-US" dirty="0"/>
          </a:p>
        </p:txBody>
      </p:sp>
      <p:pic>
        <p:nvPicPr>
          <p:cNvPr id="3074" name="Picture 2" descr="Logistic Regression formula"/>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6934200" y="1905000"/>
            <a:ext cx="2424248" cy="8969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t linear regression"/>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706692" y="2667000"/>
            <a:ext cx="1903908" cy="5419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tretch>
            <a:fillRect/>
          </a:stretch>
        </p:blipFill>
        <p:spPr>
          <a:xfrm>
            <a:off x="6496534" y="3391552"/>
            <a:ext cx="1725095" cy="518586"/>
          </a:xfrm>
          <a:prstGeom prst="rect">
            <a:avLst/>
          </a:prstGeom>
        </p:spPr>
      </p:pic>
      <p:pic>
        <p:nvPicPr>
          <p:cNvPr id="5" name="Picture 4"/>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Effect>
                      <a14:brightnessContrast contrast="-40000"/>
                    </a14:imgEffect>
                  </a14:imgLayer>
                </a14:imgProps>
              </a:ext>
            </a:extLst>
          </a:blip>
          <a:stretch>
            <a:fillRect/>
          </a:stretch>
        </p:blipFill>
        <p:spPr>
          <a:xfrm>
            <a:off x="7239000" y="4529099"/>
            <a:ext cx="2278029" cy="652501"/>
          </a:xfrm>
          <a:prstGeom prst="rect">
            <a:avLst/>
          </a:prstGeom>
        </p:spPr>
      </p:pic>
    </p:spTree>
    <p:extLst>
      <p:ext uri="{BB962C8B-B14F-4D97-AF65-F5344CB8AC3E}">
        <p14:creationId xmlns:p14="http://schemas.microsoft.com/office/powerpoint/2010/main" val="428767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26713</TotalTime>
  <Words>1443</Words>
  <Application>Microsoft Office PowerPoint</Application>
  <PresentationFormat>Widescreen</PresentationFormat>
  <Paragraphs>183</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Gill Sans MT</vt:lpstr>
      <vt:lpstr>Wingdings</vt:lpstr>
      <vt:lpstr>Custom Design</vt:lpstr>
      <vt:lpstr>PowerPoint Presentation</vt:lpstr>
      <vt:lpstr>Contents</vt:lpstr>
      <vt:lpstr>Outline</vt:lpstr>
      <vt:lpstr>Logistic regression</vt:lpstr>
      <vt:lpstr>Logistic regression</vt:lpstr>
      <vt:lpstr>Sigmoid Function?</vt:lpstr>
      <vt:lpstr>Sigmoid Function</vt:lpstr>
      <vt:lpstr>PowerPoint Presentation</vt:lpstr>
      <vt:lpstr>Logistic Regression Equation and Assumptions </vt:lpstr>
      <vt:lpstr>Logistic Regression Equation and Assumptions </vt:lpstr>
      <vt:lpstr>Logistic Regression Equation and Assumptions </vt:lpstr>
      <vt:lpstr>Loss Function</vt:lpstr>
      <vt:lpstr>Loss Function</vt:lpstr>
      <vt:lpstr>Simplifying the Loss Function</vt:lpstr>
      <vt:lpstr>Derivation of Cost Function</vt:lpstr>
      <vt:lpstr>Deriving the Gradient Descent formula for Logistic Regression</vt:lpstr>
      <vt:lpstr>Deriving the Gradient Descent formula for Logistic Regression</vt:lpstr>
      <vt:lpstr>Derivation of Cost Function</vt:lpstr>
      <vt:lpstr>Derivation of Cost Function</vt:lpstr>
      <vt:lpstr>Derivation of Cost Function</vt:lpstr>
      <vt:lpstr>Making Prediction</vt:lpstr>
      <vt:lpstr>Making Prediction</vt:lpstr>
      <vt:lpstr>Making Prediction</vt:lpstr>
      <vt:lpstr>PowerPoint Presentation</vt:lpstr>
      <vt:lpstr>Sample Short questions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Microsoft account</cp:lastModifiedBy>
  <cp:revision>2023</cp:revision>
  <cp:lastPrinted>2015-09-22T10:17:55Z</cp:lastPrinted>
  <dcterms:created xsi:type="dcterms:W3CDTF">2014-11-02T19:18:20Z</dcterms:created>
  <dcterms:modified xsi:type="dcterms:W3CDTF">2024-01-04T16:45:02Z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