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2"/>
  </p:sldMasterIdLst>
  <p:notesMasterIdLst>
    <p:notesMasterId r:id="rId45"/>
  </p:notesMasterIdLst>
  <p:handoutMasterIdLst>
    <p:handoutMasterId r:id="rId46"/>
  </p:handoutMasterIdLst>
  <p:sldIdLst>
    <p:sldId id="426" r:id="rId3"/>
    <p:sldId id="535" r:id="rId4"/>
    <p:sldId id="538" r:id="rId5"/>
    <p:sldId id="761" r:id="rId6"/>
    <p:sldId id="762" r:id="rId7"/>
    <p:sldId id="764" r:id="rId8"/>
    <p:sldId id="759" r:id="rId9"/>
    <p:sldId id="757" r:id="rId10"/>
    <p:sldId id="758" r:id="rId11"/>
    <p:sldId id="766" r:id="rId12"/>
    <p:sldId id="767" r:id="rId13"/>
    <p:sldId id="768" r:id="rId14"/>
    <p:sldId id="769" r:id="rId15"/>
    <p:sldId id="770" r:id="rId16"/>
    <p:sldId id="771" r:id="rId17"/>
    <p:sldId id="772" r:id="rId18"/>
    <p:sldId id="773" r:id="rId19"/>
    <p:sldId id="774" r:id="rId20"/>
    <p:sldId id="775" r:id="rId21"/>
    <p:sldId id="776" r:id="rId22"/>
    <p:sldId id="626" r:id="rId23"/>
    <p:sldId id="715" r:id="rId24"/>
    <p:sldId id="753" r:id="rId25"/>
    <p:sldId id="573" r:id="rId26"/>
    <p:sldId id="754" r:id="rId27"/>
    <p:sldId id="752" r:id="rId28"/>
    <p:sldId id="586" r:id="rId29"/>
    <p:sldId id="589" r:id="rId30"/>
    <p:sldId id="599" r:id="rId31"/>
    <p:sldId id="590" r:id="rId32"/>
    <p:sldId id="591" r:id="rId33"/>
    <p:sldId id="755" r:id="rId34"/>
    <p:sldId id="471" r:id="rId35"/>
    <p:sldId id="730" r:id="rId36"/>
    <p:sldId id="731" r:id="rId37"/>
    <p:sldId id="732" r:id="rId38"/>
    <p:sldId id="716" r:id="rId39"/>
    <p:sldId id="717" r:id="rId40"/>
    <p:sldId id="745" r:id="rId41"/>
    <p:sldId id="746" r:id="rId42"/>
    <p:sldId id="747" r:id="rId43"/>
    <p:sldId id="765" r:id="rId44"/>
  </p:sldIdLst>
  <p:sldSz cx="12192000" cy="6858000"/>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192" userDrawn="1">
          <p15:clr>
            <a:srgbClr val="A4A3A4"/>
          </p15:clr>
        </p15:guide>
        <p15:guide id="4" pos="74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0C8E"/>
    <a:srgbClr val="FF3300"/>
    <a:srgbClr val="FF0066"/>
    <a:srgbClr val="FF3399"/>
    <a:srgbClr val="009900"/>
    <a:srgbClr val="D60093"/>
    <a:srgbClr val="CC0066"/>
    <a:srgbClr val="FF0000"/>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38" autoAdjust="0"/>
    <p:restoredTop sz="88706" autoAdjust="0"/>
  </p:normalViewPr>
  <p:slideViewPr>
    <p:cSldViewPr showGuides="1">
      <p:cViewPr varScale="1">
        <p:scale>
          <a:sx n="78" d="100"/>
          <a:sy n="78" d="100"/>
        </p:scale>
        <p:origin x="730" y="43"/>
      </p:cViewPr>
      <p:guideLst>
        <p:guide orient="horz" pos="2160"/>
        <p:guide pos="3840"/>
        <p:guide pos="192"/>
        <p:guide pos="7488"/>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2971372" cy="46784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295" y="3"/>
            <a:ext cx="2972539" cy="467849"/>
          </a:xfrm>
          <a:prstGeom prst="rect">
            <a:avLst/>
          </a:prstGeom>
        </p:spPr>
        <p:txBody>
          <a:bodyPr vert="horz" lIns="91440" tIns="45720" rIns="91440" bIns="45720" rtlCol="0"/>
          <a:lstStyle>
            <a:lvl1pPr algn="r">
              <a:defRPr sz="1200"/>
            </a:lvl1pPr>
          </a:lstStyle>
          <a:p>
            <a:fld id="{52B78F2A-59AF-4063-8247-742340A61E80}" type="datetimeFigureOut">
              <a:rPr lang="en-US" smtClean="0"/>
              <a:pPr/>
              <a:t>1/11/2024</a:t>
            </a:fld>
            <a:endParaRPr lang="en-US"/>
          </a:p>
        </p:txBody>
      </p:sp>
      <p:sp>
        <p:nvSpPr>
          <p:cNvPr id="4" name="Footer Placeholder 3"/>
          <p:cNvSpPr>
            <a:spLocks noGrp="1"/>
          </p:cNvSpPr>
          <p:nvPr>
            <p:ph type="ftr" sz="quarter" idx="2"/>
          </p:nvPr>
        </p:nvSpPr>
        <p:spPr>
          <a:xfrm>
            <a:off x="2" y="8846022"/>
            <a:ext cx="2971372" cy="46784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295" y="8846022"/>
            <a:ext cx="2972539" cy="467847"/>
          </a:xfrm>
          <a:prstGeom prst="rect">
            <a:avLst/>
          </a:prstGeom>
        </p:spPr>
        <p:txBody>
          <a:bodyPr vert="horz" lIns="91440" tIns="45720" rIns="91440" bIns="45720" rtlCol="0" anchor="b"/>
          <a:lstStyle>
            <a:lvl1pPr algn="r">
              <a:defRPr sz="1200"/>
            </a:lvl1pPr>
          </a:lstStyle>
          <a:p>
            <a:fld id="{28C46BC3-909A-40F1-9CA9-EF91CBAB4D9E}" type="slidenum">
              <a:rPr lang="en-US" smtClean="0"/>
              <a:pPr/>
              <a:t>‹#›</a:t>
            </a:fld>
            <a:endParaRPr lang="en-US"/>
          </a:p>
        </p:txBody>
      </p:sp>
    </p:spTree>
    <p:extLst>
      <p:ext uri="{BB962C8B-B14F-4D97-AF65-F5344CB8AC3E}">
        <p14:creationId xmlns:p14="http://schemas.microsoft.com/office/powerpoint/2010/main" val="211358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 y="5"/>
            <a:ext cx="2971799" cy="465693"/>
          </a:xfrm>
          <a:prstGeom prst="rect">
            <a:avLst/>
          </a:prstGeom>
        </p:spPr>
        <p:txBody>
          <a:bodyPr vert="horz" lIns="88642" tIns="44321" rIns="88642" bIns="44321" rtlCol="0"/>
          <a:lstStyle>
            <a:lvl1pPr algn="l">
              <a:defRPr sz="1200"/>
            </a:lvl1pPr>
          </a:lstStyle>
          <a:p>
            <a:endParaRPr lang="en-US"/>
          </a:p>
        </p:txBody>
      </p:sp>
      <p:sp>
        <p:nvSpPr>
          <p:cNvPr id="3" name="Date Placeholder 2"/>
          <p:cNvSpPr>
            <a:spLocks noGrp="1"/>
          </p:cNvSpPr>
          <p:nvPr>
            <p:ph type="dt" idx="1"/>
          </p:nvPr>
        </p:nvSpPr>
        <p:spPr>
          <a:xfrm>
            <a:off x="3884619" y="5"/>
            <a:ext cx="2971799" cy="465693"/>
          </a:xfrm>
          <a:prstGeom prst="rect">
            <a:avLst/>
          </a:prstGeom>
        </p:spPr>
        <p:txBody>
          <a:bodyPr vert="horz" lIns="88642" tIns="44321" rIns="88642" bIns="44321" rtlCol="0"/>
          <a:lstStyle>
            <a:lvl1pPr algn="r">
              <a:defRPr sz="1200"/>
            </a:lvl1pPr>
          </a:lstStyle>
          <a:p>
            <a:fld id="{592A0791-6B8A-4268-B9A9-5477EC471AC4}" type="datetimeFigureOut">
              <a:rPr lang="en-US" smtClean="0"/>
              <a:pPr/>
              <a:t>1/11/2024</a:t>
            </a:fld>
            <a:endParaRPr lang="en-US"/>
          </a:p>
        </p:txBody>
      </p:sp>
      <p:sp>
        <p:nvSpPr>
          <p:cNvPr id="4" name="Slide Image Placeholder 3"/>
          <p:cNvSpPr>
            <a:spLocks noGrp="1" noRot="1" noChangeAspect="1"/>
          </p:cNvSpPr>
          <p:nvPr>
            <p:ph type="sldImg" idx="2"/>
          </p:nvPr>
        </p:nvSpPr>
        <p:spPr>
          <a:xfrm>
            <a:off x="327025" y="700088"/>
            <a:ext cx="6203950" cy="3490912"/>
          </a:xfrm>
          <a:prstGeom prst="rect">
            <a:avLst/>
          </a:prstGeom>
          <a:noFill/>
          <a:ln w="12700">
            <a:solidFill>
              <a:prstClr val="black"/>
            </a:solidFill>
          </a:ln>
        </p:spPr>
        <p:txBody>
          <a:bodyPr vert="horz" lIns="88642" tIns="44321" rIns="88642" bIns="44321" rtlCol="0" anchor="ctr"/>
          <a:lstStyle/>
          <a:p>
            <a:endParaRPr lang="en-US"/>
          </a:p>
        </p:txBody>
      </p:sp>
      <p:sp>
        <p:nvSpPr>
          <p:cNvPr id="5" name="Notes Placeholder 4"/>
          <p:cNvSpPr>
            <a:spLocks noGrp="1"/>
          </p:cNvSpPr>
          <p:nvPr>
            <p:ph type="body" sz="quarter" idx="3"/>
          </p:nvPr>
        </p:nvSpPr>
        <p:spPr>
          <a:xfrm>
            <a:off x="685801" y="4424095"/>
            <a:ext cx="5486400" cy="4191237"/>
          </a:xfrm>
          <a:prstGeom prst="rect">
            <a:avLst/>
          </a:prstGeom>
        </p:spPr>
        <p:txBody>
          <a:bodyPr vert="horz" lIns="88642" tIns="44321" rIns="88642" bIns="4432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5" y="8846557"/>
            <a:ext cx="2971799" cy="465693"/>
          </a:xfrm>
          <a:prstGeom prst="rect">
            <a:avLst/>
          </a:prstGeom>
        </p:spPr>
        <p:txBody>
          <a:bodyPr vert="horz" lIns="88642" tIns="44321" rIns="88642" bIns="44321" rtlCol="0" anchor="b"/>
          <a:lstStyle>
            <a:lvl1pPr algn="l">
              <a:defRPr sz="1200"/>
            </a:lvl1pPr>
          </a:lstStyle>
          <a:p>
            <a:endParaRPr lang="en-US"/>
          </a:p>
        </p:txBody>
      </p:sp>
      <p:sp>
        <p:nvSpPr>
          <p:cNvPr id="7" name="Slide Number Placeholder 6"/>
          <p:cNvSpPr>
            <a:spLocks noGrp="1"/>
          </p:cNvSpPr>
          <p:nvPr>
            <p:ph type="sldNum" sz="quarter" idx="5"/>
          </p:nvPr>
        </p:nvSpPr>
        <p:spPr>
          <a:xfrm>
            <a:off x="3884619" y="8846557"/>
            <a:ext cx="2971799" cy="465693"/>
          </a:xfrm>
          <a:prstGeom prst="rect">
            <a:avLst/>
          </a:prstGeom>
        </p:spPr>
        <p:txBody>
          <a:bodyPr vert="horz" lIns="88642" tIns="44321" rIns="88642" bIns="44321" rtlCol="0" anchor="b"/>
          <a:lstStyle>
            <a:lvl1pPr algn="r">
              <a:defRPr sz="1200"/>
            </a:lvl1pPr>
          </a:lstStyle>
          <a:p>
            <a:fld id="{AB5B076A-BCD3-43DB-B626-89538CF1BE16}" type="slidenum">
              <a:rPr lang="en-US" smtClean="0"/>
              <a:pPr/>
              <a:t>‹#›</a:t>
            </a:fld>
            <a:endParaRPr lang="en-US"/>
          </a:p>
        </p:txBody>
      </p:sp>
    </p:spTree>
    <p:extLst>
      <p:ext uri="{BB962C8B-B14F-4D97-AF65-F5344CB8AC3E}">
        <p14:creationId xmlns:p14="http://schemas.microsoft.com/office/powerpoint/2010/main" val="911539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https://www.javatpoint.com/regression-analysis-in-machine-learning</a:t>
            </a:r>
            <a:endParaRPr lang="en-US"/>
          </a:p>
        </p:txBody>
      </p:sp>
      <p:sp>
        <p:nvSpPr>
          <p:cNvPr id="4" name="Slide Number Placeholder 3"/>
          <p:cNvSpPr>
            <a:spLocks noGrp="1"/>
          </p:cNvSpPr>
          <p:nvPr>
            <p:ph type="sldNum" sz="quarter" idx="10"/>
          </p:nvPr>
        </p:nvSpPr>
        <p:spPr/>
        <p:txBody>
          <a:bodyPr/>
          <a:lstStyle/>
          <a:p>
            <a:fld id="{AB5B076A-BCD3-43DB-B626-89538CF1BE16}" type="slidenum">
              <a:rPr lang="en-US" smtClean="0"/>
              <a:pPr/>
              <a:t>3</a:t>
            </a:fld>
            <a:endParaRPr lang="en-US"/>
          </a:p>
        </p:txBody>
      </p:sp>
    </p:spTree>
    <p:extLst>
      <p:ext uri="{BB962C8B-B14F-4D97-AF65-F5344CB8AC3E}">
        <p14:creationId xmlns:p14="http://schemas.microsoft.com/office/powerpoint/2010/main" val="2742790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7</a:t>
            </a:fld>
            <a:endParaRPr lang="en-US"/>
          </a:p>
        </p:txBody>
      </p:sp>
    </p:spTree>
    <p:extLst>
      <p:ext uri="{BB962C8B-B14F-4D97-AF65-F5344CB8AC3E}">
        <p14:creationId xmlns:p14="http://schemas.microsoft.com/office/powerpoint/2010/main" val="1161998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regression problems, the goal is to approximate a mapping function from input variables to a continuous output variable</a:t>
            </a:r>
          </a:p>
          <a:p>
            <a:r>
              <a:rPr lang="en-US" sz="1200" b="0" i="0" kern="1200" dirty="0" err="1" smtClean="0">
                <a:solidFill>
                  <a:schemeClr val="tx1"/>
                </a:solidFill>
                <a:effectLst/>
                <a:latin typeface="+mn-lt"/>
                <a:ea typeface="+mn-ea"/>
                <a:cs typeface="+mn-cs"/>
              </a:rPr>
              <a:t>collinearity</a:t>
            </a:r>
            <a:r>
              <a:rPr lang="en-US" sz="1200" b="0" i="0" kern="1200" dirty="0" smtClean="0">
                <a:solidFill>
                  <a:schemeClr val="tx1"/>
                </a:solidFill>
                <a:effectLst/>
                <a:latin typeface="+mn-lt"/>
                <a:ea typeface="+mn-ea"/>
                <a:cs typeface="+mn-cs"/>
              </a:rPr>
              <a:t>, in statistics, correlation between predictor variables or independent variables, such that they express a linear relationship in a regression model. When predictor variables in the same regression model are correlated, they cannot independently predict the value of the dependent variable.</a:t>
            </a:r>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21</a:t>
            </a:fld>
            <a:endParaRPr lang="en-US"/>
          </a:p>
        </p:txBody>
      </p:sp>
    </p:spTree>
    <p:extLst>
      <p:ext uri="{BB962C8B-B14F-4D97-AF65-F5344CB8AC3E}">
        <p14:creationId xmlns:p14="http://schemas.microsoft.com/office/powerpoint/2010/main" val="2878989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Genre-</a:t>
            </a:r>
            <a:r>
              <a:rPr lang="en-US" sz="1200" b="0" i="0" kern="1200" dirty="0" smtClean="0">
                <a:solidFill>
                  <a:schemeClr val="tx1"/>
                </a:solidFill>
                <a:effectLst/>
                <a:latin typeface="+mn-lt"/>
                <a:ea typeface="+mn-ea"/>
                <a:cs typeface="+mn-cs"/>
              </a:rPr>
              <a:t>a style or category of art, music</a:t>
            </a:r>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25</a:t>
            </a:fld>
            <a:endParaRPr lang="en-US"/>
          </a:p>
        </p:txBody>
      </p:sp>
    </p:spTree>
    <p:extLst>
      <p:ext uri="{BB962C8B-B14F-4D97-AF65-F5344CB8AC3E}">
        <p14:creationId xmlns:p14="http://schemas.microsoft.com/office/powerpoint/2010/main" val="366503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Genre-</a:t>
            </a:r>
            <a:r>
              <a:rPr lang="en-US" sz="1200" b="0" i="0" kern="1200" dirty="0" smtClean="0">
                <a:solidFill>
                  <a:schemeClr val="tx1"/>
                </a:solidFill>
                <a:effectLst/>
                <a:latin typeface="+mn-lt"/>
                <a:ea typeface="+mn-ea"/>
                <a:cs typeface="+mn-cs"/>
              </a:rPr>
              <a:t>a style or category of art, music</a:t>
            </a:r>
          </a:p>
          <a:p>
            <a:r>
              <a:rPr lang="en-US" dirty="0" smtClean="0"/>
              <a:t>Leverage-</a:t>
            </a:r>
            <a:r>
              <a:rPr lang="en-US" sz="1200" b="0" i="0" kern="1200" dirty="0" smtClean="0">
                <a:solidFill>
                  <a:schemeClr val="tx1"/>
                </a:solidFill>
                <a:effectLst/>
                <a:latin typeface="+mn-lt"/>
                <a:ea typeface="+mn-ea"/>
                <a:cs typeface="+mn-cs"/>
              </a:rPr>
              <a:t>maximum advantage.</a:t>
            </a:r>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26</a:t>
            </a:fld>
            <a:endParaRPr lang="en-US"/>
          </a:p>
        </p:txBody>
      </p:sp>
    </p:spTree>
    <p:extLst>
      <p:ext uri="{BB962C8B-B14F-4D97-AF65-F5344CB8AC3E}">
        <p14:creationId xmlns:p14="http://schemas.microsoft.com/office/powerpoint/2010/main" val="1394171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Outliers are those data points that are significantly different from the rest of the dataset. They are often abnormal observations</a:t>
            </a:r>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31</a:t>
            </a:fld>
            <a:endParaRPr lang="en-US"/>
          </a:p>
        </p:txBody>
      </p:sp>
    </p:spTree>
    <p:extLst>
      <p:ext uri="{BB962C8B-B14F-4D97-AF65-F5344CB8AC3E}">
        <p14:creationId xmlns:p14="http://schemas.microsoft.com/office/powerpoint/2010/main" val="952048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lvl1pPr>
              <a:defRPr b="1">
                <a:solidFill>
                  <a:srgbClr val="004274"/>
                </a:solidFill>
              </a:defRPr>
            </a:lvl1pPr>
          </a:lstStyle>
          <a:p>
            <a:r>
              <a:rPr lang="en-US" dirty="0"/>
              <a:t>Click to edit Master title style</a:t>
            </a:r>
          </a:p>
        </p:txBody>
      </p:sp>
      <p:sp>
        <p:nvSpPr>
          <p:cNvPr id="7" name="Footer Placeholder 2"/>
          <p:cNvSpPr txBox="1">
            <a:spLocks/>
          </p:cNvSpPr>
          <p:nvPr userDrawn="1"/>
        </p:nvSpPr>
        <p:spPr>
          <a:xfrm>
            <a:off x="304800" y="6492876"/>
            <a:ext cx="1046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04274"/>
                </a:solidFill>
              </a:rPr>
              <a:t>Traffic modeling of 4G network under LTE and WiMAX network platform</a:t>
            </a:r>
          </a:p>
        </p:txBody>
      </p:sp>
      <p:sp>
        <p:nvSpPr>
          <p:cNvPr id="8" name="Slide Number Placeholder 3"/>
          <p:cNvSpPr txBox="1">
            <a:spLocks/>
          </p:cNvSpPr>
          <p:nvPr userDrawn="1"/>
        </p:nvSpPr>
        <p:spPr>
          <a:xfrm>
            <a:off x="10769600" y="6492876"/>
            <a:ext cx="110684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DC8AA99-7238-42D3-B68A-A4E1B56FEE73}" type="slidenum">
              <a:rPr lang="en-US" sz="1200" smtClean="0">
                <a:solidFill>
                  <a:srgbClr val="004274"/>
                </a:solidFill>
              </a:rPr>
              <a:pPr/>
              <a:t>‹#›</a:t>
            </a:fld>
            <a:endParaRPr lang="en-US" sz="1200">
              <a:solidFill>
                <a:srgbClr val="004274"/>
              </a:solidFill>
            </a:endParaRPr>
          </a:p>
        </p:txBody>
      </p:sp>
    </p:spTree>
    <p:extLst>
      <p:ext uri="{BB962C8B-B14F-4D97-AF65-F5344CB8AC3E}">
        <p14:creationId xmlns:p14="http://schemas.microsoft.com/office/powerpoint/2010/main" val="392104932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3EE55C-EFC8-49AB-BB12-5AC9DE5C1596}"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1663228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3EE55C-EFC8-49AB-BB12-5AC9DE5C1596}"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2904314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10363200" cy="1143000"/>
          </a:xfrm>
          <a:prstGeom prst="rect">
            <a:avLst/>
          </a:prstGeo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Traffic modeling of 4G network under LTE and WiMAX network platform</a:t>
            </a:r>
            <a:endParaRPr lang="en-US" dirty="0"/>
          </a:p>
        </p:txBody>
      </p:sp>
      <p:sp>
        <p:nvSpPr>
          <p:cNvPr id="4" name="Slide Number Placeholder 3"/>
          <p:cNvSpPr>
            <a:spLocks noGrp="1"/>
          </p:cNvSpPr>
          <p:nvPr>
            <p:ph type="sldNum" sz="quarter" idx="11"/>
          </p:nvPr>
        </p:nvSpPr>
        <p:spPr/>
        <p:txBody>
          <a:bodyPr/>
          <a:lstStyle/>
          <a:p>
            <a:fld id="{EDC8AA99-7238-42D3-B68A-A4E1B56FEE73}" type="slidenum">
              <a:rPr lang="en-US" smtClean="0"/>
              <a:pPr/>
              <a:t>‹#›</a:t>
            </a:fld>
            <a:endParaRPr lang="en-US"/>
          </a:p>
        </p:txBody>
      </p:sp>
    </p:spTree>
    <p:extLst>
      <p:ext uri="{BB962C8B-B14F-4D97-AF65-F5344CB8AC3E}">
        <p14:creationId xmlns:p14="http://schemas.microsoft.com/office/powerpoint/2010/main" val="2767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sz="4000">
                <a:latin typeface="Gill Sans MT" panose="020B05020201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marL="342900" indent="-342900">
              <a:buFont typeface="Wingdings" panose="05000000000000000000" pitchFamily="2" charset="2"/>
              <a:buChar char="ü"/>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3EE55C-EFC8-49AB-BB12-5AC9DE5C1596}"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25501254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3EE55C-EFC8-49AB-BB12-5AC9DE5C1596}"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589654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3EE55C-EFC8-49AB-BB12-5AC9DE5C1596}"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951741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3EE55C-EFC8-49AB-BB12-5AC9DE5C1596}" type="datetimeFigureOut">
              <a:rPr lang="en-US" smtClean="0"/>
              <a:pPr/>
              <a:t>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1719680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03EE55C-EFC8-49AB-BB12-5AC9DE5C1596}" type="datetimeFigureOut">
              <a:rPr lang="en-US" smtClean="0"/>
              <a:pPr/>
              <a:t>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3735229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3EE55C-EFC8-49AB-BB12-5AC9DE5C1596}" type="datetimeFigureOut">
              <a:rPr lang="en-US" smtClean="0"/>
              <a:pPr/>
              <a:t>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3845703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3EE55C-EFC8-49AB-BB12-5AC9DE5C1596}"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1523096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3EE55C-EFC8-49AB-BB12-5AC9DE5C1596}"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98598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EE55C-EFC8-49AB-BB12-5AC9DE5C1596}" type="datetimeFigureOut">
              <a:rPr lang="en-US" smtClean="0"/>
              <a:pPr/>
              <a:t>1/11/2024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724D71-41C7-42A6-B50A-BDF41338C8EE}" type="slidenum">
              <a:rPr lang="en-US" smtClean="0"/>
              <a:pPr/>
              <a:t>‹#›</a:t>
            </a:fld>
            <a:endParaRPr lang="en-US"/>
          </a:p>
        </p:txBody>
      </p:sp>
    </p:spTree>
    <p:extLst>
      <p:ext uri="{BB962C8B-B14F-4D97-AF65-F5344CB8AC3E}">
        <p14:creationId xmlns:p14="http://schemas.microsoft.com/office/powerpoint/2010/main" val="51796353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upload.wikimedia.org/wikipedia/en/0/0a/JU-logo.pn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5.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4"/>
          <p:cNvSpPr txBox="1">
            <a:spLocks noChangeArrowheads="1"/>
          </p:cNvSpPr>
          <p:nvPr/>
        </p:nvSpPr>
        <p:spPr bwMode="auto">
          <a:xfrm>
            <a:off x="2227006" y="3815082"/>
            <a:ext cx="7924800" cy="1477328"/>
          </a:xfrm>
          <a:prstGeom prst="rect">
            <a:avLst/>
          </a:prstGeom>
          <a:noFill/>
          <a:ln w="9525">
            <a:noFill/>
            <a:miter lim="800000"/>
            <a:headEnd/>
            <a:tailEnd/>
          </a:ln>
        </p:spPr>
        <p:txBody>
          <a:bodyPr>
            <a:spAutoFit/>
          </a:bodyPr>
          <a:lstStyle/>
          <a:p>
            <a:pPr algn="ctr"/>
            <a:r>
              <a:rPr lang="en-US" b="1" dirty="0">
                <a:solidFill>
                  <a:schemeClr val="accent2"/>
                </a:solidFill>
                <a:cs typeface="Arial" charset="0"/>
              </a:rPr>
              <a:t>By-</a:t>
            </a:r>
          </a:p>
          <a:p>
            <a:pPr algn="ctr"/>
            <a:r>
              <a:rPr lang="en-US" b="1" dirty="0">
                <a:solidFill>
                  <a:schemeClr val="accent2"/>
                </a:solidFill>
                <a:cs typeface="Arial" charset="0"/>
              </a:rPr>
              <a:t>Dr. </a:t>
            </a:r>
            <a:r>
              <a:rPr lang="en-US" b="1" dirty="0" err="1">
                <a:solidFill>
                  <a:schemeClr val="accent2"/>
                </a:solidFill>
                <a:cs typeface="Arial" charset="0"/>
              </a:rPr>
              <a:t>Jesmin</a:t>
            </a:r>
            <a:r>
              <a:rPr lang="en-US" b="1" dirty="0">
                <a:solidFill>
                  <a:schemeClr val="accent2"/>
                </a:solidFill>
                <a:cs typeface="Arial" charset="0"/>
              </a:rPr>
              <a:t> Akhter</a:t>
            </a:r>
            <a:endParaRPr lang="en-US" dirty="0">
              <a:solidFill>
                <a:schemeClr val="accent2"/>
              </a:solidFill>
              <a:cs typeface="Arial" charset="0"/>
            </a:endParaRPr>
          </a:p>
          <a:p>
            <a:pPr algn="ctr"/>
            <a:r>
              <a:rPr lang="en-US" dirty="0">
                <a:cs typeface="Arial" charset="0"/>
              </a:rPr>
              <a:t>Professor</a:t>
            </a:r>
          </a:p>
          <a:p>
            <a:pPr algn="ctr"/>
            <a:r>
              <a:rPr lang="en-US" dirty="0">
                <a:cs typeface="Arial" charset="0"/>
              </a:rPr>
              <a:t>Institute of Information Technology</a:t>
            </a:r>
          </a:p>
          <a:p>
            <a:pPr algn="ctr"/>
            <a:r>
              <a:rPr lang="en-US" dirty="0">
                <a:cs typeface="Arial" charset="0"/>
              </a:rPr>
              <a:t>Jahangirnagar University </a:t>
            </a:r>
          </a:p>
        </p:txBody>
      </p:sp>
      <p:sp>
        <p:nvSpPr>
          <p:cNvPr id="11268" name="TextBox 3"/>
          <p:cNvSpPr txBox="1">
            <a:spLocks noChangeArrowheads="1"/>
          </p:cNvSpPr>
          <p:nvPr/>
        </p:nvSpPr>
        <p:spPr bwMode="auto">
          <a:xfrm>
            <a:off x="2705100" y="2886670"/>
            <a:ext cx="6781800" cy="646331"/>
          </a:xfrm>
          <a:prstGeom prst="rect">
            <a:avLst/>
          </a:prstGeom>
          <a:noFill/>
          <a:ln w="9525">
            <a:noFill/>
            <a:miter lim="800000"/>
            <a:headEnd/>
            <a:tailEnd/>
          </a:ln>
        </p:spPr>
        <p:txBody>
          <a:bodyPr>
            <a:spAutoFit/>
          </a:bodyPr>
          <a:lstStyle/>
          <a:p>
            <a:pPr algn="ctr"/>
            <a:r>
              <a:rPr lang="en-US" b="1" dirty="0">
                <a:solidFill>
                  <a:srgbClr val="FF0000"/>
                </a:solidFill>
              </a:rPr>
              <a:t>Machine Learning</a:t>
            </a:r>
          </a:p>
          <a:p>
            <a:pPr algn="ctr"/>
            <a:r>
              <a:rPr lang="en-US" b="1" dirty="0">
                <a:solidFill>
                  <a:srgbClr val="FF0000"/>
                </a:solidFill>
              </a:rPr>
              <a:t>ICT-4261</a:t>
            </a:r>
          </a:p>
        </p:txBody>
      </p:sp>
      <p:pic>
        <p:nvPicPr>
          <p:cNvPr id="11269" name="il_fi" descr="http://upload.wikimedia.org/wikipedia/en/0/0a/JU-logo.png"/>
          <p:cNvPicPr>
            <a:picLocks noChangeAspect="1" noChangeArrowheads="1"/>
          </p:cNvPicPr>
          <p:nvPr/>
        </p:nvPicPr>
        <p:blipFill>
          <a:blip r:embed="rId2" r:link="rId3"/>
          <a:srcRect/>
          <a:stretch>
            <a:fillRect/>
          </a:stretch>
        </p:blipFill>
        <p:spPr bwMode="auto">
          <a:xfrm>
            <a:off x="5486400" y="1400685"/>
            <a:ext cx="1025156" cy="1206695"/>
          </a:xfrm>
          <a:prstGeom prst="rect">
            <a:avLst/>
          </a:prstGeom>
          <a:noFill/>
          <a:ln w="9525">
            <a:noFill/>
            <a:miter lim="800000"/>
            <a:headEnd/>
            <a:tailEnd/>
          </a:ln>
        </p:spPr>
      </p:pic>
    </p:spTree>
    <p:extLst>
      <p:ext uri="{BB962C8B-B14F-4D97-AF65-F5344CB8AC3E}">
        <p14:creationId xmlns:p14="http://schemas.microsoft.com/office/powerpoint/2010/main" val="24686619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Derive the loss function with matrix form</a:t>
            </a:r>
            <a:endParaRPr lang="en-US" dirty="0"/>
          </a:p>
        </p:txBody>
      </p:sp>
      <p:sp>
        <p:nvSpPr>
          <p:cNvPr id="3" name="Content Placeholder 2"/>
          <p:cNvSpPr>
            <a:spLocks noGrp="1"/>
          </p:cNvSpPr>
          <p:nvPr>
            <p:ph idx="1"/>
          </p:nvPr>
        </p:nvSpPr>
        <p:spPr/>
        <p:txBody>
          <a:bodyPr/>
          <a:lstStyle/>
          <a:p>
            <a:endParaRPr lang="en-US" dirty="0"/>
          </a:p>
        </p:txBody>
      </p:sp>
      <p:grpSp>
        <p:nvGrpSpPr>
          <p:cNvPr id="6" name="Group 5"/>
          <p:cNvGrpSpPr/>
          <p:nvPr/>
        </p:nvGrpSpPr>
        <p:grpSpPr>
          <a:xfrm>
            <a:off x="609600" y="1066800"/>
            <a:ext cx="10668000" cy="5257800"/>
            <a:chOff x="2147336" y="1900024"/>
            <a:chExt cx="7911064" cy="3057952"/>
          </a:xfrm>
        </p:grpSpPr>
        <p:pic>
          <p:nvPicPr>
            <p:cNvPr id="4" name="Picture 3"/>
            <p:cNvPicPr>
              <a:picLocks noChangeAspect="1"/>
            </p:cNvPicPr>
            <p:nvPr/>
          </p:nvPicPr>
          <p:blipFill>
            <a:blip r:embed="rId2"/>
            <a:stretch>
              <a:fillRect/>
            </a:stretch>
          </p:blipFill>
          <p:spPr>
            <a:xfrm>
              <a:off x="2147336" y="1900024"/>
              <a:ext cx="7897327" cy="3057952"/>
            </a:xfrm>
            <a:prstGeom prst="rect">
              <a:avLst/>
            </a:prstGeom>
          </p:spPr>
        </p:pic>
        <p:sp>
          <p:nvSpPr>
            <p:cNvPr id="5" name="Rectangle 4"/>
            <p:cNvSpPr/>
            <p:nvPr/>
          </p:nvSpPr>
          <p:spPr>
            <a:xfrm>
              <a:off x="7391400" y="1905000"/>
              <a:ext cx="2667000" cy="838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86311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52400" y="412750"/>
            <a:ext cx="11899053" cy="5226050"/>
          </a:xfrm>
          <a:prstGeom prst="rect">
            <a:avLst/>
          </a:prstGeom>
        </p:spPr>
      </p:pic>
    </p:spTree>
    <p:extLst>
      <p:ext uri="{BB962C8B-B14F-4D97-AF65-F5344CB8AC3E}">
        <p14:creationId xmlns:p14="http://schemas.microsoft.com/office/powerpoint/2010/main" val="35904435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457200" y="312584"/>
            <a:ext cx="8308098" cy="2430616"/>
          </a:xfrm>
          <a:prstGeom prst="rect">
            <a:avLst/>
          </a:prstGeom>
        </p:spPr>
      </p:pic>
      <p:pic>
        <p:nvPicPr>
          <p:cNvPr id="6" name="Picture 5"/>
          <p:cNvPicPr>
            <a:picLocks noChangeAspect="1"/>
          </p:cNvPicPr>
          <p:nvPr/>
        </p:nvPicPr>
        <p:blipFill>
          <a:blip r:embed="rId3"/>
          <a:stretch>
            <a:fillRect/>
          </a:stretch>
        </p:blipFill>
        <p:spPr>
          <a:xfrm>
            <a:off x="581024" y="3186031"/>
            <a:ext cx="8184273" cy="2981771"/>
          </a:xfrm>
          <a:prstGeom prst="rect">
            <a:avLst/>
          </a:prstGeom>
        </p:spPr>
      </p:pic>
    </p:spTree>
    <p:extLst>
      <p:ext uri="{BB962C8B-B14F-4D97-AF65-F5344CB8AC3E}">
        <p14:creationId xmlns:p14="http://schemas.microsoft.com/office/powerpoint/2010/main" val="41744737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95312" y="318909"/>
            <a:ext cx="11273061" cy="4253091"/>
          </a:xfrm>
          <a:prstGeom prst="rect">
            <a:avLst/>
          </a:prstGeom>
        </p:spPr>
      </p:pic>
      <p:pic>
        <p:nvPicPr>
          <p:cNvPr id="5" name="Picture 4"/>
          <p:cNvPicPr>
            <a:picLocks noChangeAspect="1"/>
          </p:cNvPicPr>
          <p:nvPr/>
        </p:nvPicPr>
        <p:blipFill>
          <a:blip r:embed="rId3"/>
          <a:stretch>
            <a:fillRect/>
          </a:stretch>
        </p:blipFill>
        <p:spPr>
          <a:xfrm>
            <a:off x="2209800" y="4779964"/>
            <a:ext cx="4144766" cy="2006801"/>
          </a:xfrm>
          <a:prstGeom prst="rect">
            <a:avLst/>
          </a:prstGeom>
        </p:spPr>
      </p:pic>
    </p:spTree>
    <p:extLst>
      <p:ext uri="{BB962C8B-B14F-4D97-AF65-F5344CB8AC3E}">
        <p14:creationId xmlns:p14="http://schemas.microsoft.com/office/powerpoint/2010/main" val="41274717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457200" y="104710"/>
            <a:ext cx="5496692" cy="990738"/>
          </a:xfrm>
          <a:prstGeom prst="rect">
            <a:avLst/>
          </a:prstGeom>
        </p:spPr>
      </p:pic>
      <p:pic>
        <p:nvPicPr>
          <p:cNvPr id="6" name="Picture 5"/>
          <p:cNvPicPr>
            <a:picLocks noChangeAspect="1"/>
          </p:cNvPicPr>
          <p:nvPr/>
        </p:nvPicPr>
        <p:blipFill>
          <a:blip r:embed="rId3"/>
          <a:stretch>
            <a:fillRect/>
          </a:stretch>
        </p:blipFill>
        <p:spPr>
          <a:xfrm>
            <a:off x="457200" y="1143000"/>
            <a:ext cx="7430537" cy="1047896"/>
          </a:xfrm>
          <a:prstGeom prst="rect">
            <a:avLst/>
          </a:prstGeom>
        </p:spPr>
      </p:pic>
      <p:pic>
        <p:nvPicPr>
          <p:cNvPr id="7" name="Picture 6"/>
          <p:cNvPicPr>
            <a:picLocks noChangeAspect="1"/>
          </p:cNvPicPr>
          <p:nvPr/>
        </p:nvPicPr>
        <p:blipFill>
          <a:blip r:embed="rId4"/>
          <a:stretch>
            <a:fillRect/>
          </a:stretch>
        </p:blipFill>
        <p:spPr>
          <a:xfrm>
            <a:off x="609600" y="2286000"/>
            <a:ext cx="5191850" cy="2048161"/>
          </a:xfrm>
          <a:prstGeom prst="rect">
            <a:avLst/>
          </a:prstGeom>
        </p:spPr>
      </p:pic>
      <p:pic>
        <p:nvPicPr>
          <p:cNvPr id="8" name="Picture 7"/>
          <p:cNvPicPr>
            <a:picLocks noChangeAspect="1"/>
          </p:cNvPicPr>
          <p:nvPr/>
        </p:nvPicPr>
        <p:blipFill>
          <a:blip r:embed="rId5"/>
          <a:stretch>
            <a:fillRect/>
          </a:stretch>
        </p:blipFill>
        <p:spPr>
          <a:xfrm>
            <a:off x="6205551" y="2262184"/>
            <a:ext cx="4991797" cy="1581371"/>
          </a:xfrm>
          <a:prstGeom prst="rect">
            <a:avLst/>
          </a:prstGeom>
        </p:spPr>
      </p:pic>
      <p:pic>
        <p:nvPicPr>
          <p:cNvPr id="9" name="Picture 8"/>
          <p:cNvPicPr>
            <a:picLocks noChangeAspect="1"/>
          </p:cNvPicPr>
          <p:nvPr/>
        </p:nvPicPr>
        <p:blipFill>
          <a:blip r:embed="rId6"/>
          <a:stretch>
            <a:fillRect/>
          </a:stretch>
        </p:blipFill>
        <p:spPr>
          <a:xfrm>
            <a:off x="6572322" y="3938584"/>
            <a:ext cx="4163006" cy="1019317"/>
          </a:xfrm>
          <a:prstGeom prst="rect">
            <a:avLst/>
          </a:prstGeom>
        </p:spPr>
      </p:pic>
      <p:pic>
        <p:nvPicPr>
          <p:cNvPr id="10" name="Picture 9"/>
          <p:cNvPicPr>
            <a:picLocks noChangeAspect="1"/>
          </p:cNvPicPr>
          <p:nvPr/>
        </p:nvPicPr>
        <p:blipFill>
          <a:blip r:embed="rId7"/>
          <a:stretch>
            <a:fillRect/>
          </a:stretch>
        </p:blipFill>
        <p:spPr>
          <a:xfrm>
            <a:off x="4172468" y="4990850"/>
            <a:ext cx="6173061" cy="1790950"/>
          </a:xfrm>
          <a:prstGeom prst="rect">
            <a:avLst/>
          </a:prstGeom>
        </p:spPr>
      </p:pic>
    </p:spTree>
    <p:extLst>
      <p:ext uri="{BB962C8B-B14F-4D97-AF65-F5344CB8AC3E}">
        <p14:creationId xmlns:p14="http://schemas.microsoft.com/office/powerpoint/2010/main" val="22532897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318336" y="246063"/>
            <a:ext cx="11671728" cy="5773737"/>
          </a:xfrm>
          <a:prstGeom prst="rect">
            <a:avLst/>
          </a:prstGeom>
        </p:spPr>
      </p:pic>
    </p:spTree>
    <p:extLst>
      <p:ext uri="{BB962C8B-B14F-4D97-AF65-F5344CB8AC3E}">
        <p14:creationId xmlns:p14="http://schemas.microsoft.com/office/powerpoint/2010/main" val="36827684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1098" y="183979"/>
            <a:ext cx="5925377" cy="1228896"/>
          </a:xfrm>
          <a:prstGeom prst="rect">
            <a:avLst/>
          </a:prstGeom>
        </p:spPr>
      </p:pic>
      <p:pic>
        <p:nvPicPr>
          <p:cNvPr id="5" name="Picture 4"/>
          <p:cNvPicPr>
            <a:picLocks noChangeAspect="1"/>
          </p:cNvPicPr>
          <p:nvPr/>
        </p:nvPicPr>
        <p:blipFill>
          <a:blip r:embed="rId3"/>
          <a:stretch>
            <a:fillRect/>
          </a:stretch>
        </p:blipFill>
        <p:spPr>
          <a:xfrm>
            <a:off x="199198" y="1517821"/>
            <a:ext cx="7411484" cy="1924319"/>
          </a:xfrm>
          <a:prstGeom prst="rect">
            <a:avLst/>
          </a:prstGeom>
        </p:spPr>
      </p:pic>
      <p:pic>
        <p:nvPicPr>
          <p:cNvPr id="6" name="Picture 5"/>
          <p:cNvPicPr>
            <a:picLocks noChangeAspect="1"/>
          </p:cNvPicPr>
          <p:nvPr/>
        </p:nvPicPr>
        <p:blipFill>
          <a:blip r:embed="rId4"/>
          <a:stretch>
            <a:fillRect/>
          </a:stretch>
        </p:blipFill>
        <p:spPr>
          <a:xfrm>
            <a:off x="199198" y="3624703"/>
            <a:ext cx="7478169" cy="1343212"/>
          </a:xfrm>
          <a:prstGeom prst="rect">
            <a:avLst/>
          </a:prstGeom>
        </p:spPr>
      </p:pic>
      <p:pic>
        <p:nvPicPr>
          <p:cNvPr id="7" name="Picture 6"/>
          <p:cNvPicPr>
            <a:picLocks noChangeAspect="1"/>
          </p:cNvPicPr>
          <p:nvPr/>
        </p:nvPicPr>
        <p:blipFill>
          <a:blip r:embed="rId5"/>
          <a:stretch>
            <a:fillRect/>
          </a:stretch>
        </p:blipFill>
        <p:spPr>
          <a:xfrm>
            <a:off x="899808" y="5072603"/>
            <a:ext cx="2924785" cy="1376369"/>
          </a:xfrm>
          <a:prstGeom prst="rect">
            <a:avLst/>
          </a:prstGeom>
        </p:spPr>
      </p:pic>
      <p:pic>
        <p:nvPicPr>
          <p:cNvPr id="8" name="Picture 7"/>
          <p:cNvPicPr>
            <a:picLocks noChangeAspect="1"/>
          </p:cNvPicPr>
          <p:nvPr/>
        </p:nvPicPr>
        <p:blipFill>
          <a:blip r:embed="rId6"/>
          <a:stretch>
            <a:fillRect/>
          </a:stretch>
        </p:blipFill>
        <p:spPr>
          <a:xfrm>
            <a:off x="4114800" y="5022673"/>
            <a:ext cx="2800741" cy="1286054"/>
          </a:xfrm>
          <a:prstGeom prst="rect">
            <a:avLst/>
          </a:prstGeom>
        </p:spPr>
      </p:pic>
    </p:spTree>
    <p:extLst>
      <p:ext uri="{BB962C8B-B14F-4D97-AF65-F5344CB8AC3E}">
        <p14:creationId xmlns:p14="http://schemas.microsoft.com/office/powerpoint/2010/main" val="19668034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263340" y="152400"/>
            <a:ext cx="11665320" cy="4062668"/>
          </a:xfrm>
          <a:prstGeom prst="rect">
            <a:avLst/>
          </a:prstGeom>
        </p:spPr>
      </p:pic>
      <p:pic>
        <p:nvPicPr>
          <p:cNvPr id="7" name="Picture 6"/>
          <p:cNvPicPr>
            <a:picLocks noChangeAspect="1"/>
          </p:cNvPicPr>
          <p:nvPr/>
        </p:nvPicPr>
        <p:blipFill>
          <a:blip r:embed="rId3"/>
          <a:stretch>
            <a:fillRect/>
          </a:stretch>
        </p:blipFill>
        <p:spPr>
          <a:xfrm>
            <a:off x="2438400" y="4648200"/>
            <a:ext cx="6954220" cy="1286054"/>
          </a:xfrm>
          <a:prstGeom prst="rect">
            <a:avLst/>
          </a:prstGeom>
        </p:spPr>
      </p:pic>
    </p:spTree>
    <p:extLst>
      <p:ext uri="{BB962C8B-B14F-4D97-AF65-F5344CB8AC3E}">
        <p14:creationId xmlns:p14="http://schemas.microsoft.com/office/powerpoint/2010/main" val="11577063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04800" y="4762"/>
            <a:ext cx="9821646" cy="3658111"/>
          </a:xfrm>
          <a:prstGeom prst="rect">
            <a:avLst/>
          </a:prstGeom>
        </p:spPr>
      </p:pic>
      <p:pic>
        <p:nvPicPr>
          <p:cNvPr id="5" name="Picture 4"/>
          <p:cNvPicPr>
            <a:picLocks noChangeAspect="1"/>
          </p:cNvPicPr>
          <p:nvPr/>
        </p:nvPicPr>
        <p:blipFill>
          <a:blip r:embed="rId3"/>
          <a:stretch>
            <a:fillRect/>
          </a:stretch>
        </p:blipFill>
        <p:spPr>
          <a:xfrm>
            <a:off x="2057400" y="3662873"/>
            <a:ext cx="7096807" cy="3140303"/>
          </a:xfrm>
          <a:prstGeom prst="rect">
            <a:avLst/>
          </a:prstGeom>
        </p:spPr>
      </p:pic>
    </p:spTree>
    <p:extLst>
      <p:ext uri="{BB962C8B-B14F-4D97-AF65-F5344CB8AC3E}">
        <p14:creationId xmlns:p14="http://schemas.microsoft.com/office/powerpoint/2010/main" val="10201470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1871" y="250825"/>
            <a:ext cx="12174416" cy="5105400"/>
          </a:xfrm>
          <a:prstGeom prst="rect">
            <a:avLst/>
          </a:prstGeom>
        </p:spPr>
      </p:pic>
    </p:spTree>
    <p:extLst>
      <p:ext uri="{BB962C8B-B14F-4D97-AF65-F5344CB8AC3E}">
        <p14:creationId xmlns:p14="http://schemas.microsoft.com/office/powerpoint/2010/main" val="8101728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1143000"/>
          </a:xfrm>
        </p:spPr>
        <p:txBody>
          <a:bodyPr/>
          <a:lstStyle/>
          <a:p>
            <a:pPr algn="l"/>
            <a:r>
              <a:rPr lang="en-US" dirty="0" smtClean="0">
                <a:latin typeface="Gill Sans MT" panose="020B0502020104020203" pitchFamily="34" charset="0"/>
              </a:rPr>
              <a:t>Contents</a:t>
            </a:r>
            <a:endParaRPr lang="en-US" dirty="0">
              <a:latin typeface="Gill Sans MT" panose="020B0502020104020203" pitchFamily="34" charset="0"/>
            </a:endParaRPr>
          </a:p>
        </p:txBody>
      </p:sp>
      <p:sp>
        <p:nvSpPr>
          <p:cNvPr id="3" name="Content Placeholder 2"/>
          <p:cNvSpPr>
            <a:spLocks noGrp="1"/>
          </p:cNvSpPr>
          <p:nvPr>
            <p:ph idx="1"/>
          </p:nvPr>
        </p:nvSpPr>
        <p:spPr>
          <a:xfrm>
            <a:off x="609600" y="1066800"/>
            <a:ext cx="10972800" cy="5791200"/>
          </a:xfrm>
        </p:spPr>
        <p:txBody>
          <a:bodyPr>
            <a:noAutofit/>
          </a:bodyPr>
          <a:lstStyle/>
          <a:p>
            <a:pPr marL="0" indent="0">
              <a:buNone/>
            </a:pPr>
            <a:r>
              <a:rPr lang="en-US" sz="1700" b="1" dirty="0"/>
              <a:t>The course will mainly cover the following topics:</a:t>
            </a:r>
          </a:p>
          <a:p>
            <a:pPr>
              <a:buFont typeface="Wingdings" panose="05000000000000000000" pitchFamily="2" charset="2"/>
              <a:buChar char="ü"/>
            </a:pPr>
            <a:r>
              <a:rPr lang="en-US" sz="1800" dirty="0"/>
              <a:t>A Gentle Introduction to Machine </a:t>
            </a:r>
            <a:r>
              <a:rPr lang="en-US" sz="1800" dirty="0" smtClean="0"/>
              <a:t>Learning</a:t>
            </a:r>
          </a:p>
          <a:p>
            <a:pPr>
              <a:buFont typeface="Wingdings" panose="05000000000000000000" pitchFamily="2" charset="2"/>
              <a:buChar char="ü"/>
            </a:pPr>
            <a:r>
              <a:rPr lang="en-US" sz="1800" dirty="0" smtClean="0"/>
              <a:t>Linear Regression</a:t>
            </a:r>
          </a:p>
          <a:p>
            <a:pPr>
              <a:buFont typeface="Wingdings" panose="05000000000000000000" pitchFamily="2" charset="2"/>
              <a:buChar char="ü"/>
            </a:pPr>
            <a:r>
              <a:rPr lang="en-US" sz="1800" dirty="0"/>
              <a:t>Logistic Regression</a:t>
            </a:r>
            <a:endParaRPr lang="en-US" sz="1800" dirty="0" smtClean="0"/>
          </a:p>
          <a:p>
            <a:pPr>
              <a:buFont typeface="Wingdings" panose="05000000000000000000" pitchFamily="2" charset="2"/>
              <a:buChar char="ü"/>
            </a:pPr>
            <a:r>
              <a:rPr lang="en-US" sz="1800" dirty="0" smtClean="0"/>
              <a:t>Naive Bayes</a:t>
            </a:r>
          </a:p>
          <a:p>
            <a:pPr>
              <a:buFont typeface="Wingdings" panose="05000000000000000000" pitchFamily="2" charset="2"/>
              <a:buChar char="ü"/>
            </a:pPr>
            <a:r>
              <a:rPr lang="en-US" sz="1800" dirty="0" smtClean="0"/>
              <a:t>Support Vector Machines</a:t>
            </a:r>
          </a:p>
          <a:p>
            <a:pPr>
              <a:buFont typeface="Wingdings" panose="05000000000000000000" pitchFamily="2" charset="2"/>
              <a:buChar char="ü"/>
            </a:pPr>
            <a:r>
              <a:rPr lang="en-US" sz="1800" dirty="0" smtClean="0"/>
              <a:t>Decision </a:t>
            </a:r>
            <a:r>
              <a:rPr lang="en-US" sz="1800" dirty="0"/>
              <a:t>Trees and Ensemble </a:t>
            </a:r>
            <a:r>
              <a:rPr lang="en-US" sz="1800" dirty="0" smtClean="0"/>
              <a:t>Learning</a:t>
            </a:r>
          </a:p>
          <a:p>
            <a:pPr>
              <a:buFont typeface="Wingdings" panose="05000000000000000000" pitchFamily="2" charset="2"/>
              <a:buChar char="ü"/>
            </a:pPr>
            <a:r>
              <a:rPr lang="en-US" sz="1800" dirty="0"/>
              <a:t>Clustering </a:t>
            </a:r>
            <a:r>
              <a:rPr lang="en-US" sz="1800" dirty="0" smtClean="0"/>
              <a:t>Fundamentals</a:t>
            </a:r>
          </a:p>
          <a:p>
            <a:pPr>
              <a:buFont typeface="Wingdings" panose="05000000000000000000" pitchFamily="2" charset="2"/>
              <a:buChar char="ü"/>
            </a:pPr>
            <a:r>
              <a:rPr lang="en-US" sz="1800" dirty="0"/>
              <a:t>Hierarchical Clustering</a:t>
            </a:r>
            <a:endParaRPr lang="en-US" sz="1800" dirty="0" smtClean="0"/>
          </a:p>
          <a:p>
            <a:pPr>
              <a:buFont typeface="Wingdings" panose="05000000000000000000" pitchFamily="2" charset="2"/>
              <a:buChar char="ü"/>
            </a:pPr>
            <a:r>
              <a:rPr lang="en-US" sz="1800" dirty="0"/>
              <a:t>Neural Networks and Deep Learning</a:t>
            </a:r>
          </a:p>
          <a:p>
            <a:pPr>
              <a:buFont typeface="Wingdings" panose="05000000000000000000" pitchFamily="2" charset="2"/>
              <a:buChar char="ü"/>
            </a:pPr>
            <a:r>
              <a:rPr lang="en-US" sz="1800" dirty="0" smtClean="0"/>
              <a:t>Unsupervised </a:t>
            </a:r>
            <a:r>
              <a:rPr lang="en-US" sz="1800" dirty="0"/>
              <a:t>Learning</a:t>
            </a:r>
            <a:endParaRPr lang="en-US" sz="1700" dirty="0"/>
          </a:p>
          <a:p>
            <a:pPr lvl="1">
              <a:buFont typeface="Gill Sans MT" panose="020B0502020104020203" pitchFamily="34" charset="0"/>
              <a:buChar char="–"/>
            </a:pPr>
            <a:endParaRPr lang="en-US" sz="1700" dirty="0"/>
          </a:p>
        </p:txBody>
      </p:sp>
      <p:sp>
        <p:nvSpPr>
          <p:cNvPr id="4" name="Rectangle 3"/>
          <p:cNvSpPr/>
          <p:nvPr/>
        </p:nvSpPr>
        <p:spPr>
          <a:xfrm>
            <a:off x="-2119313" y="-1062940"/>
            <a:ext cx="6096001" cy="646331"/>
          </a:xfrm>
          <a:prstGeom prst="rect">
            <a:avLst/>
          </a:prstGeom>
        </p:spPr>
        <p:txBody>
          <a:bodyPr>
            <a:spAutoFit/>
          </a:bodyPr>
          <a:lstStyle/>
          <a:p>
            <a:pPr>
              <a:buFont typeface="Wingdings" panose="05000000000000000000" pitchFamily="2" charset="2"/>
              <a:buChar char="ü"/>
            </a:pPr>
            <a:r>
              <a:rPr lang="en-US" dirty="0"/>
              <a:t>Naive Bayes</a:t>
            </a:r>
          </a:p>
          <a:p>
            <a:pPr>
              <a:buFont typeface="Wingdings" panose="05000000000000000000" pitchFamily="2" charset="2"/>
              <a:buChar char="ü"/>
            </a:pPr>
            <a:r>
              <a:rPr lang="en-US" dirty="0"/>
              <a:t>Support Vector Machines</a:t>
            </a:r>
          </a:p>
        </p:txBody>
      </p:sp>
    </p:spTree>
    <p:extLst>
      <p:ext uri="{BB962C8B-B14F-4D97-AF65-F5344CB8AC3E}">
        <p14:creationId xmlns:p14="http://schemas.microsoft.com/office/powerpoint/2010/main" val="22273332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09600" y="874713"/>
            <a:ext cx="11507806" cy="3629532"/>
          </a:xfrm>
          <a:prstGeom prst="rect">
            <a:avLst/>
          </a:prstGeom>
        </p:spPr>
      </p:pic>
    </p:spTree>
    <p:extLst>
      <p:ext uri="{BB962C8B-B14F-4D97-AF65-F5344CB8AC3E}">
        <p14:creationId xmlns:p14="http://schemas.microsoft.com/office/powerpoint/2010/main" val="1157209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1143000"/>
          </a:xfrm>
        </p:spPr>
        <p:txBody>
          <a:bodyPr/>
          <a:lstStyle/>
          <a:p>
            <a:r>
              <a:rPr lang="en-US" b="1" dirty="0"/>
              <a:t>Linear regression </a:t>
            </a:r>
            <a:r>
              <a:rPr lang="en-US" b="1" dirty="0" err="1"/>
              <a:t>vs</a:t>
            </a:r>
            <a:r>
              <a:rPr lang="en-US" b="1" dirty="0"/>
              <a:t> logistic regression</a:t>
            </a:r>
            <a:endParaRPr lang="en-US" dirty="0"/>
          </a:p>
        </p:txBody>
      </p:sp>
      <p:sp>
        <p:nvSpPr>
          <p:cNvPr id="3" name="Content Placeholder 2"/>
          <p:cNvSpPr>
            <a:spLocks noGrp="1"/>
          </p:cNvSpPr>
          <p:nvPr>
            <p:ph idx="1"/>
          </p:nvPr>
        </p:nvSpPr>
        <p:spPr/>
        <p:txBody>
          <a:bodyPr/>
          <a:lstStyle/>
          <a:p>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2335016000"/>
              </p:ext>
            </p:extLst>
          </p:nvPr>
        </p:nvGraphicFramePr>
        <p:xfrm>
          <a:off x="609600" y="1219200"/>
          <a:ext cx="10896600" cy="5547360"/>
        </p:xfrm>
        <a:graphic>
          <a:graphicData uri="http://schemas.openxmlformats.org/drawingml/2006/table">
            <a:tbl>
              <a:tblPr/>
              <a:tblGrid>
                <a:gridCol w="838200"/>
                <a:gridCol w="5029200"/>
                <a:gridCol w="5029200"/>
              </a:tblGrid>
              <a:tr h="391886">
                <a:tc>
                  <a:txBody>
                    <a:bodyPr/>
                    <a:lstStyle/>
                    <a:p>
                      <a:pPr algn="ctr" rtl="0" fontAlgn="base"/>
                      <a:r>
                        <a:rPr lang="en-US" sz="1600" b="1" dirty="0">
                          <a:effectLst/>
                        </a:rPr>
                        <a:t>Sr</a:t>
                      </a:r>
                      <a:r>
                        <a:rPr lang="en-US" sz="1600" b="1" dirty="0" smtClean="0">
                          <a:effectLst/>
                        </a:rPr>
                        <a:t>. No</a:t>
                      </a:r>
                      <a:endParaRPr lang="en-US" sz="1600" b="1" dirty="0">
                        <a:effectLst/>
                      </a:endParaRPr>
                    </a:p>
                  </a:txBody>
                  <a:tcPr marL="38100" marR="381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rtl="0" fontAlgn="base"/>
                      <a:r>
                        <a:rPr lang="en-US" sz="1600" b="1" dirty="0">
                          <a:effectLst/>
                        </a:rPr>
                        <a:t>Linear </a:t>
                      </a:r>
                      <a:r>
                        <a:rPr lang="en-US" sz="1600" b="1" dirty="0" err="1">
                          <a:effectLst/>
                        </a:rPr>
                        <a:t>Regresssion</a:t>
                      </a:r>
                      <a:endParaRPr lang="en-US" sz="1600" b="1" dirty="0">
                        <a:effectLs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rtl="0" fontAlgn="base"/>
                      <a:r>
                        <a:rPr lang="en-US" sz="1600" b="1" dirty="0">
                          <a:effectLst/>
                        </a:rPr>
                        <a:t>Logistic Regression</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934497">
                <a:tc>
                  <a:txBody>
                    <a:bodyPr/>
                    <a:lstStyle/>
                    <a:p>
                      <a:pPr algn="ctr" fontAlgn="base"/>
                      <a:r>
                        <a:rPr lang="en-US" sz="1600" b="1">
                          <a:effectLst/>
                        </a:rPr>
                        <a:t>1</a:t>
                      </a:r>
                    </a:p>
                  </a:txBody>
                  <a:tcPr marL="38100" marR="38100" marT="56769" marB="567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base"/>
                      <a:r>
                        <a:rPr lang="en-US" sz="1600" b="0" dirty="0">
                          <a:effectLst/>
                        </a:rPr>
                        <a:t>Linear regression is used to predict the continuous dependent variable using a given set of independent variables.</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base"/>
                      <a:r>
                        <a:rPr lang="en-US" sz="1600" b="0">
                          <a:effectLst/>
                        </a:rPr>
                        <a:t>Logistic regression is used to predict the categorical dependent variable using a given set of independent variables.</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52176">
                <a:tc>
                  <a:txBody>
                    <a:bodyPr/>
                    <a:lstStyle/>
                    <a:p>
                      <a:pPr algn="ctr" fontAlgn="base"/>
                      <a:r>
                        <a:rPr lang="en-US" sz="1600" b="1" dirty="0">
                          <a:effectLst/>
                        </a:rPr>
                        <a:t>2</a:t>
                      </a:r>
                    </a:p>
                  </a:txBody>
                  <a:tcPr marL="38100" marR="38100" marT="56769" marB="567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base"/>
                      <a:r>
                        <a:rPr lang="en-US" sz="1600" b="0" dirty="0">
                          <a:effectLst/>
                        </a:rPr>
                        <a:t>Linear regression is used for solving Regression problem.</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base"/>
                      <a:r>
                        <a:rPr lang="en-US" sz="1600" b="0">
                          <a:effectLst/>
                        </a:rPr>
                        <a:t>It is used for solving classification problems.</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693336">
                <a:tc>
                  <a:txBody>
                    <a:bodyPr/>
                    <a:lstStyle/>
                    <a:p>
                      <a:pPr algn="ctr" fontAlgn="base"/>
                      <a:r>
                        <a:rPr lang="en-US" sz="1600" b="1">
                          <a:effectLst/>
                        </a:rPr>
                        <a:t>3</a:t>
                      </a:r>
                    </a:p>
                  </a:txBody>
                  <a:tcPr marL="38100" marR="38100" marT="56769" marB="567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600" dirty="0" smtClean="0">
                          <a:effectLst/>
                        </a:rPr>
                        <a:t>The relationship between the dependent variable and independent variable must be linear.</a:t>
                      </a:r>
                      <a:endParaRPr lang="en-US" sz="160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600" dirty="0" smtClean="0">
                          <a:effectLst/>
                        </a:rPr>
                        <a:t>The relationship DOES NOT need to be linear between the dependent and independent variables.</a:t>
                      </a:r>
                      <a:endParaRPr lang="en-US" sz="160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693336">
                <a:tc>
                  <a:txBody>
                    <a:bodyPr/>
                    <a:lstStyle/>
                    <a:p>
                      <a:pPr algn="ctr" fontAlgn="base"/>
                      <a:r>
                        <a:rPr lang="en-US" sz="1600" b="1">
                          <a:effectLst/>
                        </a:rPr>
                        <a:t>4</a:t>
                      </a:r>
                    </a:p>
                  </a:txBody>
                  <a:tcPr marL="38100" marR="38100" marT="56769" marB="567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1600" dirty="0" smtClean="0">
                          <a:effectLst/>
                        </a:rPr>
                        <a:t>We are finding and using the line of best fit to help us easily predict outputs.</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1600" dirty="0" smtClean="0">
                          <a:effectLst/>
                        </a:rPr>
                        <a:t>We are using the S-curve (Sigmoid) to help us classify predicted outputs.</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693336">
                <a:tc>
                  <a:txBody>
                    <a:bodyPr/>
                    <a:lstStyle/>
                    <a:p>
                      <a:pPr algn="ctr" fontAlgn="base"/>
                      <a:r>
                        <a:rPr lang="en-US" sz="1600" b="1">
                          <a:effectLst/>
                        </a:rPr>
                        <a:t>5</a:t>
                      </a:r>
                    </a:p>
                  </a:txBody>
                  <a:tcPr marL="38100" marR="38100" marT="56769" marB="567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base"/>
                      <a:r>
                        <a:rPr lang="en-US" sz="1600" b="0">
                          <a:effectLst/>
                        </a:rPr>
                        <a:t>Least square estimation method is used for estimation of accuracy.</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base"/>
                      <a:r>
                        <a:rPr lang="en-US" sz="1600" b="0" dirty="0">
                          <a:effectLst/>
                        </a:rPr>
                        <a:t>Maximum likelihood estimation method is used for Estimation of accuracy.</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693336">
                <a:tc>
                  <a:txBody>
                    <a:bodyPr/>
                    <a:lstStyle/>
                    <a:p>
                      <a:pPr algn="ctr" fontAlgn="base"/>
                      <a:r>
                        <a:rPr lang="en-US" sz="1600" b="1">
                          <a:effectLst/>
                        </a:rPr>
                        <a:t>6</a:t>
                      </a:r>
                    </a:p>
                  </a:txBody>
                  <a:tcPr marL="38100" marR="38100" marT="56769" marB="567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base"/>
                      <a:r>
                        <a:rPr lang="en-US" sz="1600" b="0">
                          <a:effectLst/>
                        </a:rPr>
                        <a:t>The output must be continuous value,such as price,age,etc.</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rtl="0" fontAlgn="base"/>
                      <a:r>
                        <a:rPr lang="en-US" sz="1600" b="0" dirty="0">
                          <a:effectLst/>
                        </a:rPr>
                        <a:t>Output is must be categorical value such as 0 or 1, Yes or no, etc.</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934497">
                <a:tc>
                  <a:txBody>
                    <a:bodyPr/>
                    <a:lstStyle/>
                    <a:p>
                      <a:pPr algn="ctr" fontAlgn="base"/>
                      <a:r>
                        <a:rPr lang="en-US" sz="1600" b="1" dirty="0" smtClean="0">
                          <a:effectLst/>
                        </a:rPr>
                        <a:t>7</a:t>
                      </a:r>
                      <a:endParaRPr lang="en-US" sz="1600" b="1" dirty="0">
                        <a:effectLst/>
                      </a:endParaRPr>
                    </a:p>
                  </a:txBody>
                  <a:tcPr marL="38100" marR="38100" marT="56769" marB="567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600" dirty="0" smtClean="0">
                          <a:effectLst/>
                        </a:rPr>
                        <a:t>There is a possibility of </a:t>
                      </a:r>
                      <a:r>
                        <a:rPr lang="en-US" sz="1600" dirty="0" err="1" smtClean="0">
                          <a:effectLst/>
                        </a:rPr>
                        <a:t>collinearity</a:t>
                      </a:r>
                      <a:r>
                        <a:rPr lang="en-US" sz="1600" dirty="0" smtClean="0">
                          <a:effectLst/>
                        </a:rPr>
                        <a:t> between the independent variables.</a:t>
                      </a:r>
                      <a:endParaRPr lang="en-US" sz="160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1600" dirty="0" smtClean="0">
                          <a:effectLst/>
                        </a:rPr>
                        <a:t>There should not be any </a:t>
                      </a:r>
                      <a:r>
                        <a:rPr lang="en-US" sz="1600" dirty="0" err="1" smtClean="0">
                          <a:effectLst/>
                        </a:rPr>
                        <a:t>collinearity</a:t>
                      </a:r>
                      <a:r>
                        <a:rPr lang="en-US" sz="1600" dirty="0" smtClean="0">
                          <a:effectLst/>
                        </a:rPr>
                        <a:t> between the independent variable.</a:t>
                      </a:r>
                    </a:p>
                    <a:p>
                      <a:pPr algn="l" rtl="0" fontAlgn="base"/>
                      <a:endParaRPr lang="en-US" sz="160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254725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Some </a:t>
            </a:r>
            <a:r>
              <a:rPr lang="en-US" b="1" dirty="0" smtClean="0"/>
              <a:t>Examples</a:t>
            </a:r>
            <a:endParaRPr lang="en-US" b="1" dirty="0"/>
          </a:p>
        </p:txBody>
      </p:sp>
      <p:sp>
        <p:nvSpPr>
          <p:cNvPr id="3" name="Content Placeholder 2"/>
          <p:cNvSpPr>
            <a:spLocks noGrp="1"/>
          </p:cNvSpPr>
          <p:nvPr>
            <p:ph idx="1"/>
          </p:nvPr>
        </p:nvSpPr>
        <p:spPr>
          <a:xfrm>
            <a:off x="457200" y="1600201"/>
            <a:ext cx="10972800" cy="5105399"/>
          </a:xfrm>
        </p:spPr>
        <p:txBody>
          <a:bodyPr>
            <a:noAutofit/>
          </a:bodyPr>
          <a:lstStyle/>
          <a:p>
            <a:pPr marL="0" indent="0" algn="just" fontAlgn="base">
              <a:lnSpc>
                <a:spcPct val="120000"/>
              </a:lnSpc>
              <a:buNone/>
            </a:pPr>
            <a:r>
              <a:rPr lang="en-US" dirty="0"/>
              <a:t>Some examples of such classifications and instances where the binary response is expected or implied are</a:t>
            </a:r>
            <a:r>
              <a:rPr lang="en-US" dirty="0" smtClean="0"/>
              <a:t>:</a:t>
            </a:r>
          </a:p>
          <a:p>
            <a:pPr algn="just" fontAlgn="base">
              <a:lnSpc>
                <a:spcPct val="120000"/>
              </a:lnSpc>
            </a:pPr>
            <a:r>
              <a:rPr lang="en-US" b="1" dirty="0"/>
              <a:t>Fraud detection:</a:t>
            </a:r>
            <a:r>
              <a:rPr lang="en-US" dirty="0"/>
              <a:t> Logistic regression models can help teams identify data anomalies, which are predictive of fraud. Certain behaviors or characteristics may have a higher association with fraudulent activities, which is particularly helpful to banking and other financial institutions in protecting their clients..</a:t>
            </a:r>
          </a:p>
          <a:p>
            <a:pPr algn="just" fontAlgn="base">
              <a:lnSpc>
                <a:spcPct val="120000"/>
              </a:lnSpc>
            </a:pPr>
            <a:r>
              <a:rPr lang="en-US" b="1" dirty="0"/>
              <a:t>Disease prediction:</a:t>
            </a:r>
            <a:r>
              <a:rPr lang="en-US" dirty="0"/>
              <a:t> In medicine, this analytics approach can be used to predict the likelihood of disease or illness for a given population. Healthcare organizations can set up preventative care for individuals that show higher tendency for specific </a:t>
            </a:r>
            <a:r>
              <a:rPr lang="en-US" dirty="0" smtClean="0"/>
              <a:t>illnesses.</a:t>
            </a:r>
          </a:p>
          <a:p>
            <a:pPr lvl="1" algn="just" fontAlgn="base">
              <a:lnSpc>
                <a:spcPct val="120000"/>
              </a:lnSpc>
            </a:pPr>
            <a:r>
              <a:rPr lang="en-US" b="1" dirty="0" smtClean="0"/>
              <a:t>Determine </a:t>
            </a:r>
            <a:r>
              <a:rPr lang="en-US" b="1" dirty="0"/>
              <a:t>the probability of heart attacks</a:t>
            </a:r>
            <a:r>
              <a:rPr lang="en-US" dirty="0"/>
              <a:t>: With the help of a logistic model, medical practitioners can determine the relationship between variables such as the weight, exercise, etc., of an individual and use it to predict whether the person will suffer from a heart attack or any other medical </a:t>
            </a:r>
            <a:r>
              <a:rPr lang="en-US" dirty="0" smtClean="0"/>
              <a:t>complication.</a:t>
            </a:r>
          </a:p>
        </p:txBody>
      </p:sp>
    </p:spTree>
    <p:extLst>
      <p:ext uri="{BB962C8B-B14F-4D97-AF65-F5344CB8AC3E}">
        <p14:creationId xmlns:p14="http://schemas.microsoft.com/office/powerpoint/2010/main" val="40814093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Some </a:t>
            </a:r>
            <a:r>
              <a:rPr lang="en-US" b="1" dirty="0" smtClean="0"/>
              <a:t>Examples</a:t>
            </a:r>
            <a:endParaRPr lang="en-US" b="1" dirty="0"/>
          </a:p>
        </p:txBody>
      </p:sp>
      <p:sp>
        <p:nvSpPr>
          <p:cNvPr id="3" name="Content Placeholder 2"/>
          <p:cNvSpPr>
            <a:spLocks noGrp="1"/>
          </p:cNvSpPr>
          <p:nvPr>
            <p:ph idx="1"/>
          </p:nvPr>
        </p:nvSpPr>
        <p:spPr/>
        <p:txBody>
          <a:bodyPr>
            <a:noAutofit/>
          </a:bodyPr>
          <a:lstStyle/>
          <a:p>
            <a:pPr algn="just" fontAlgn="base">
              <a:lnSpc>
                <a:spcPct val="130000"/>
              </a:lnSpc>
            </a:pPr>
            <a:r>
              <a:rPr lang="en-US" b="1" dirty="0" smtClean="0"/>
              <a:t>Possibility </a:t>
            </a:r>
            <a:r>
              <a:rPr lang="en-US" b="1" dirty="0"/>
              <a:t>of enrolling into a university</a:t>
            </a:r>
            <a:r>
              <a:rPr lang="en-US" dirty="0"/>
              <a:t>: Application aggregators can determine the probability of a student getting accepted to a particular university or a degree course in a college by studying the relationship between the estimator variables, such as GRE, GMAT, or TOEFL </a:t>
            </a:r>
            <a:r>
              <a:rPr lang="en-US" dirty="0" smtClean="0"/>
              <a:t>scores.</a:t>
            </a:r>
          </a:p>
          <a:p>
            <a:pPr algn="just" fontAlgn="base">
              <a:lnSpc>
                <a:spcPct val="130000"/>
              </a:lnSpc>
            </a:pPr>
            <a:r>
              <a:rPr lang="en-US" b="1" dirty="0" smtClean="0"/>
              <a:t> </a:t>
            </a:r>
            <a:r>
              <a:rPr lang="en-US" b="1" dirty="0"/>
              <a:t>Identifying spam emails</a:t>
            </a:r>
            <a:r>
              <a:rPr lang="en-US" dirty="0"/>
              <a:t>: Email inboxes are filtered to determine if the email communication is promotional/spam by understanding the predictor variables and applying a logistic regression algorithm to check its authenticity.</a:t>
            </a:r>
          </a:p>
        </p:txBody>
      </p:sp>
    </p:spTree>
    <p:extLst>
      <p:ext uri="{BB962C8B-B14F-4D97-AF65-F5344CB8AC3E}">
        <p14:creationId xmlns:p14="http://schemas.microsoft.com/office/powerpoint/2010/main" val="34723171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logistic </a:t>
            </a:r>
            <a:r>
              <a:rPr lang="en-US" b="1" dirty="0" smtClean="0"/>
              <a:t>regression</a:t>
            </a:r>
            <a:r>
              <a:rPr lang="en-US" b="1" dirty="0"/>
              <a:t/>
            </a:r>
            <a:br>
              <a:rPr lang="en-US" b="1" dirty="0"/>
            </a:br>
            <a:endParaRPr lang="en-US" b="1" dirty="0"/>
          </a:p>
        </p:txBody>
      </p:sp>
      <p:sp>
        <p:nvSpPr>
          <p:cNvPr id="3" name="Content Placeholder 2"/>
          <p:cNvSpPr>
            <a:spLocks noGrp="1"/>
          </p:cNvSpPr>
          <p:nvPr>
            <p:ph idx="1"/>
          </p:nvPr>
        </p:nvSpPr>
        <p:spPr/>
        <p:txBody>
          <a:bodyPr>
            <a:normAutofit fontScale="92500" lnSpcReduction="10000"/>
          </a:bodyPr>
          <a:lstStyle/>
          <a:p>
            <a:pPr marL="0" indent="0" algn="just" fontAlgn="base">
              <a:buNone/>
            </a:pPr>
            <a:r>
              <a:rPr lang="en-US" dirty="0" smtClean="0"/>
              <a:t>There </a:t>
            </a:r>
            <a:r>
              <a:rPr lang="en-US" dirty="0"/>
              <a:t>are three types of logistic regression models, which are defined based on categorical response.</a:t>
            </a:r>
          </a:p>
          <a:p>
            <a:pPr algn="just" fontAlgn="base"/>
            <a:r>
              <a:rPr lang="en-US" dirty="0"/>
              <a:t>Binary logistic </a:t>
            </a:r>
            <a:r>
              <a:rPr lang="en-US" dirty="0" smtClean="0"/>
              <a:t>regression</a:t>
            </a:r>
          </a:p>
          <a:p>
            <a:pPr algn="just" fontAlgn="base"/>
            <a:r>
              <a:rPr lang="en-US" dirty="0" smtClean="0"/>
              <a:t>Multinomial </a:t>
            </a:r>
            <a:r>
              <a:rPr lang="en-US" dirty="0"/>
              <a:t>logistic </a:t>
            </a:r>
            <a:r>
              <a:rPr lang="en-US" dirty="0" smtClean="0"/>
              <a:t>regression</a:t>
            </a:r>
            <a:r>
              <a:rPr lang="en-US" dirty="0"/>
              <a:t> </a:t>
            </a:r>
            <a:endParaRPr lang="en-US" dirty="0" smtClean="0"/>
          </a:p>
          <a:p>
            <a:pPr algn="just" fontAlgn="base"/>
            <a:r>
              <a:rPr lang="en-US" dirty="0" smtClean="0"/>
              <a:t>Ordinal </a:t>
            </a:r>
            <a:r>
              <a:rPr lang="en-US" dirty="0"/>
              <a:t>logistic </a:t>
            </a:r>
            <a:r>
              <a:rPr lang="en-US" dirty="0" smtClean="0"/>
              <a:t>regression</a:t>
            </a:r>
          </a:p>
          <a:p>
            <a:pPr algn="just" fontAlgn="base"/>
            <a:endParaRPr lang="en-US" dirty="0" smtClean="0"/>
          </a:p>
          <a:p>
            <a:pPr algn="just" fontAlgn="base"/>
            <a:r>
              <a:rPr lang="en-US" b="1" dirty="0" smtClean="0"/>
              <a:t>Binary </a:t>
            </a:r>
            <a:r>
              <a:rPr lang="en-US" b="1" dirty="0"/>
              <a:t>logistic </a:t>
            </a:r>
            <a:r>
              <a:rPr lang="en-US" b="1" dirty="0" smtClean="0"/>
              <a:t>regression</a:t>
            </a:r>
          </a:p>
          <a:p>
            <a:pPr lvl="1" algn="just" fontAlgn="base"/>
            <a:r>
              <a:rPr lang="en-US" dirty="0" smtClean="0"/>
              <a:t>In </a:t>
            </a:r>
            <a:r>
              <a:rPr lang="en-US" dirty="0"/>
              <a:t>this approach, the response or dependent variable is dichotomous in nature—i.e. it has only two possible outcomes (e.g. </a:t>
            </a:r>
            <a:r>
              <a:rPr lang="en-US" dirty="0" smtClean="0"/>
              <a:t>success/failure</a:t>
            </a:r>
            <a:r>
              <a:rPr lang="en-US" dirty="0"/>
              <a:t>, 0/1, or </a:t>
            </a:r>
            <a:r>
              <a:rPr lang="en-US" dirty="0" smtClean="0"/>
              <a:t>true/false). </a:t>
            </a:r>
            <a:r>
              <a:rPr lang="en-US" dirty="0"/>
              <a:t>Within logistic regression, it is one of the most common classifiers for binary classification.</a:t>
            </a:r>
          </a:p>
          <a:p>
            <a:pPr lvl="1" algn="just" fontAlgn="base"/>
            <a:r>
              <a:rPr lang="en-US" dirty="0" smtClean="0"/>
              <a:t>Some </a:t>
            </a:r>
            <a:r>
              <a:rPr lang="en-US" dirty="0"/>
              <a:t>popular examples of its use include </a:t>
            </a:r>
            <a:endParaRPr lang="en-US" dirty="0" smtClean="0"/>
          </a:p>
          <a:p>
            <a:pPr lvl="2" algn="just" fontAlgn="base"/>
            <a:r>
              <a:rPr lang="en-US" dirty="0" smtClean="0"/>
              <a:t>predicting </a:t>
            </a:r>
            <a:r>
              <a:rPr lang="en-US" dirty="0"/>
              <a:t>if an e-mail is spam or not spam or if a tumor is malignant or not malignant. </a:t>
            </a:r>
            <a:endParaRPr lang="en-US" dirty="0" smtClean="0"/>
          </a:p>
          <a:p>
            <a:pPr lvl="2" fontAlgn="base"/>
            <a:r>
              <a:rPr lang="en-US" dirty="0" smtClean="0"/>
              <a:t>Deciding </a:t>
            </a:r>
            <a:r>
              <a:rPr lang="en-US" dirty="0"/>
              <a:t>on whether or not to offer a loan to a bank customer: Outcome = yes or no.</a:t>
            </a:r>
          </a:p>
          <a:p>
            <a:pPr lvl="2" fontAlgn="base"/>
            <a:r>
              <a:rPr lang="en-US" dirty="0"/>
              <a:t>Evaluating the risk of cancer: Outcome = high or low.</a:t>
            </a:r>
          </a:p>
          <a:p>
            <a:pPr lvl="2" fontAlgn="base"/>
            <a:r>
              <a:rPr lang="en-US" dirty="0"/>
              <a:t>Predicting a team’s win in a football match: Outcome = yes or no.</a:t>
            </a:r>
          </a:p>
          <a:p>
            <a:pPr lvl="1" algn="just" fontAlgn="base"/>
            <a:endParaRPr lang="en-US" dirty="0" smtClean="0"/>
          </a:p>
          <a:p>
            <a:pPr lvl="1" algn="just" fontAlgn="base"/>
            <a:endParaRPr lang="en-US" dirty="0"/>
          </a:p>
          <a:p>
            <a:pPr lvl="1" algn="just" fontAlgn="base"/>
            <a:endParaRPr lang="en-US" dirty="0" smtClean="0"/>
          </a:p>
          <a:p>
            <a:pPr algn="just" fontAlgn="base"/>
            <a:endParaRPr lang="en-US" dirty="0"/>
          </a:p>
        </p:txBody>
      </p:sp>
    </p:spTree>
    <p:extLst>
      <p:ext uri="{BB962C8B-B14F-4D97-AF65-F5344CB8AC3E}">
        <p14:creationId xmlns:p14="http://schemas.microsoft.com/office/powerpoint/2010/main" val="13956076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logistic </a:t>
            </a:r>
            <a:r>
              <a:rPr lang="en-US" b="1" dirty="0" smtClean="0"/>
              <a:t>regression</a:t>
            </a:r>
            <a:r>
              <a:rPr lang="en-US" b="1" dirty="0"/>
              <a:t/>
            </a:r>
            <a:br>
              <a:rPr lang="en-US" b="1" dirty="0"/>
            </a:br>
            <a:endParaRPr lang="en-US" b="1" dirty="0"/>
          </a:p>
        </p:txBody>
      </p:sp>
      <p:sp>
        <p:nvSpPr>
          <p:cNvPr id="3" name="Content Placeholder 2"/>
          <p:cNvSpPr>
            <a:spLocks noGrp="1"/>
          </p:cNvSpPr>
          <p:nvPr>
            <p:ph idx="1"/>
          </p:nvPr>
        </p:nvSpPr>
        <p:spPr>
          <a:xfrm>
            <a:off x="609600" y="1722437"/>
            <a:ext cx="10972800" cy="4525963"/>
          </a:xfrm>
        </p:spPr>
        <p:txBody>
          <a:bodyPr>
            <a:normAutofit/>
          </a:bodyPr>
          <a:lstStyle/>
          <a:p>
            <a:pPr algn="just" fontAlgn="base"/>
            <a:r>
              <a:rPr lang="en-US" b="1" dirty="0" smtClean="0"/>
              <a:t>Multinomial </a:t>
            </a:r>
            <a:r>
              <a:rPr lang="en-US" b="1" dirty="0"/>
              <a:t>logistic </a:t>
            </a:r>
            <a:r>
              <a:rPr lang="en-US" b="1" dirty="0" smtClean="0"/>
              <a:t>regression</a:t>
            </a:r>
          </a:p>
          <a:p>
            <a:pPr lvl="1" algn="just" fontAlgn="base"/>
            <a:r>
              <a:rPr lang="en-US" dirty="0"/>
              <a:t>A categorical dependent variable has three or more discrete outcomes in a multinomial regression type. This implies that this regression type has more than two possible outcomes.</a:t>
            </a:r>
          </a:p>
          <a:p>
            <a:pPr lvl="1" algn="just" fontAlgn="base"/>
            <a:r>
              <a:rPr lang="en-US" dirty="0" smtClean="0"/>
              <a:t>; </a:t>
            </a:r>
            <a:r>
              <a:rPr lang="en-US" dirty="0"/>
              <a:t>however, these values have no specified </a:t>
            </a:r>
            <a:r>
              <a:rPr lang="en-US" dirty="0" smtClean="0"/>
              <a:t>order </a:t>
            </a:r>
            <a:r>
              <a:rPr lang="en-US" dirty="0"/>
              <a:t>such as "cat", "dogs", or "</a:t>
            </a:r>
            <a:r>
              <a:rPr lang="en-US" dirty="0" smtClean="0"/>
              <a:t>sheep“</a:t>
            </a:r>
          </a:p>
          <a:p>
            <a:pPr marL="400050" lvl="1" indent="0" fontAlgn="base">
              <a:buNone/>
            </a:pPr>
            <a:r>
              <a:rPr lang="en-US" b="1" dirty="0" smtClean="0"/>
              <a:t>Examples</a:t>
            </a:r>
            <a:r>
              <a:rPr lang="en-US" dirty="0"/>
              <a:t>:</a:t>
            </a:r>
          </a:p>
          <a:p>
            <a:pPr lvl="1" fontAlgn="base"/>
            <a:r>
              <a:rPr lang="en-US" dirty="0"/>
              <a:t>Let’s say you want to predict the most popular transportation type for 2040. Here, transport type equates to the dependent variable, and the possible outcomes can be electric cars, electric trains, electric buses, and electric bikes.</a:t>
            </a:r>
          </a:p>
          <a:p>
            <a:pPr lvl="1" fontAlgn="base"/>
            <a:r>
              <a:rPr lang="en-US" dirty="0"/>
              <a:t>Predicting whether a student will join a college, vocational/trade school, or corporate industry.</a:t>
            </a:r>
          </a:p>
          <a:p>
            <a:pPr lvl="1" fontAlgn="base"/>
            <a:r>
              <a:rPr lang="en-US" dirty="0"/>
              <a:t>Estimating the type of food consumed by pets, the outcome may be wet food, dry food, or junk food.</a:t>
            </a:r>
          </a:p>
          <a:p>
            <a:pPr marL="457200" lvl="1" indent="0" algn="just" fontAlgn="base">
              <a:buNone/>
            </a:pPr>
            <a:endParaRPr lang="en-US" dirty="0" smtClean="0"/>
          </a:p>
        </p:txBody>
      </p:sp>
    </p:spTree>
    <p:extLst>
      <p:ext uri="{BB962C8B-B14F-4D97-AF65-F5344CB8AC3E}">
        <p14:creationId xmlns:p14="http://schemas.microsoft.com/office/powerpoint/2010/main" val="30533023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logistic </a:t>
            </a:r>
            <a:r>
              <a:rPr lang="en-US" b="1" dirty="0" smtClean="0"/>
              <a:t>regression</a:t>
            </a:r>
            <a:r>
              <a:rPr lang="en-US" b="1" dirty="0"/>
              <a:t/>
            </a:r>
            <a:br>
              <a:rPr lang="en-US" b="1" dirty="0"/>
            </a:br>
            <a:endParaRPr lang="en-US" b="1" dirty="0"/>
          </a:p>
        </p:txBody>
      </p:sp>
      <p:sp>
        <p:nvSpPr>
          <p:cNvPr id="3" name="Content Placeholder 2"/>
          <p:cNvSpPr>
            <a:spLocks noGrp="1"/>
          </p:cNvSpPr>
          <p:nvPr>
            <p:ph idx="1"/>
          </p:nvPr>
        </p:nvSpPr>
        <p:spPr>
          <a:xfrm>
            <a:off x="609600" y="1722437"/>
            <a:ext cx="10972800" cy="4525963"/>
          </a:xfrm>
        </p:spPr>
        <p:txBody>
          <a:bodyPr>
            <a:normAutofit/>
          </a:bodyPr>
          <a:lstStyle/>
          <a:p>
            <a:pPr algn="just" fontAlgn="base"/>
            <a:r>
              <a:rPr lang="en-US" b="1" dirty="0" smtClean="0"/>
              <a:t>Ordinal </a:t>
            </a:r>
            <a:r>
              <a:rPr lang="en-US" b="1" dirty="0"/>
              <a:t>logistic </a:t>
            </a:r>
            <a:r>
              <a:rPr lang="en-US" b="1" dirty="0" smtClean="0"/>
              <a:t>regression</a:t>
            </a:r>
          </a:p>
          <a:p>
            <a:pPr lvl="1" algn="just" fontAlgn="base"/>
            <a:r>
              <a:rPr lang="en-US" dirty="0" smtClean="0"/>
              <a:t>This </a:t>
            </a:r>
            <a:r>
              <a:rPr lang="en-US" dirty="0"/>
              <a:t>type of logistic regression model is </a:t>
            </a:r>
            <a:r>
              <a:rPr lang="en-US" dirty="0" smtClean="0"/>
              <a:t>applied </a:t>
            </a:r>
            <a:r>
              <a:rPr lang="en-US" dirty="0"/>
              <a:t>when the response variable has three or more possible outcome, but in this case, these values do have a defined order. </a:t>
            </a:r>
            <a:endParaRPr lang="en-US" dirty="0" smtClean="0"/>
          </a:p>
          <a:p>
            <a:pPr lvl="2" algn="just" fontAlgn="base"/>
            <a:r>
              <a:rPr lang="en-US" b="1" dirty="0" smtClean="0"/>
              <a:t>Examples</a:t>
            </a:r>
            <a:r>
              <a:rPr lang="en-US" dirty="0" smtClean="0"/>
              <a:t>:</a:t>
            </a:r>
            <a:r>
              <a:rPr lang="en-US" dirty="0"/>
              <a:t> Ordered types of dependent variables</a:t>
            </a:r>
            <a:r>
              <a:rPr lang="en-US" dirty="0" smtClean="0"/>
              <a:t> represent,</a:t>
            </a:r>
          </a:p>
          <a:p>
            <a:pPr lvl="2" algn="just" fontAlgn="base"/>
            <a:r>
              <a:rPr lang="en-US" dirty="0" smtClean="0"/>
              <a:t>"low</a:t>
            </a:r>
            <a:r>
              <a:rPr lang="en-US" dirty="0"/>
              <a:t>", "Medium", or "High“, grading scales from A to F or rating scales from 1 to 5.</a:t>
            </a:r>
          </a:p>
          <a:p>
            <a:pPr lvl="2" fontAlgn="base"/>
            <a:r>
              <a:rPr lang="en-US" dirty="0" smtClean="0"/>
              <a:t>Formal </a:t>
            </a:r>
            <a:r>
              <a:rPr lang="en-US" dirty="0"/>
              <a:t>shirt size: Outcomes = XS/S/M/L/XL</a:t>
            </a:r>
          </a:p>
          <a:p>
            <a:pPr lvl="2" fontAlgn="base"/>
            <a:r>
              <a:rPr lang="en-US" dirty="0"/>
              <a:t>Survey answers: Outcomes = Agree/Disagree/Unsure</a:t>
            </a:r>
          </a:p>
          <a:p>
            <a:pPr lvl="2" fontAlgn="base"/>
            <a:r>
              <a:rPr lang="en-US" dirty="0"/>
              <a:t>Scores on a math test: Outcomes = Poor/Average/Good</a:t>
            </a:r>
          </a:p>
          <a:p>
            <a:pPr lvl="2" algn="just" fontAlgn="base"/>
            <a:endParaRPr lang="en-US" dirty="0" smtClean="0"/>
          </a:p>
        </p:txBody>
      </p:sp>
    </p:spTree>
    <p:extLst>
      <p:ext uri="{BB962C8B-B14F-4D97-AF65-F5344CB8AC3E}">
        <p14:creationId xmlns:p14="http://schemas.microsoft.com/office/powerpoint/2010/main" val="15029103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Advantages of Logistic Regression</a:t>
            </a:r>
            <a:r>
              <a:rPr lang="en-US" dirty="0"/>
              <a:t/>
            </a:r>
            <a:br>
              <a:rPr lang="en-US" dirty="0"/>
            </a:br>
            <a:endParaRPr lang="en-US" dirty="0"/>
          </a:p>
        </p:txBody>
      </p:sp>
      <p:sp>
        <p:nvSpPr>
          <p:cNvPr id="3" name="Content Placeholder 2"/>
          <p:cNvSpPr>
            <a:spLocks noGrp="1"/>
          </p:cNvSpPr>
          <p:nvPr>
            <p:ph idx="1"/>
          </p:nvPr>
        </p:nvSpPr>
        <p:spPr/>
        <p:txBody>
          <a:bodyPr/>
          <a:lstStyle/>
          <a:p>
            <a:pPr marL="0" indent="0" fontAlgn="base">
              <a:buNone/>
            </a:pPr>
            <a:r>
              <a:rPr lang="en-US" b="1" dirty="0" smtClean="0"/>
              <a:t>1</a:t>
            </a:r>
            <a:r>
              <a:rPr lang="en-US" b="1" dirty="0"/>
              <a:t>. Easier to implement machine learning methods</a:t>
            </a:r>
            <a:r>
              <a:rPr lang="en-US" dirty="0"/>
              <a:t>: </a:t>
            </a:r>
            <a:r>
              <a:rPr lang="en-US" dirty="0" smtClean="0"/>
              <a:t> A</a:t>
            </a:r>
            <a:r>
              <a:rPr lang="en-US" dirty="0"/>
              <a:t> machine learning model can be effectively set up with the help of training and testing. The training identifies patterns in the input data (image) and associates them with some form of output (label). Training a logistic model with a regression algorithm does not demand higher computational power. As such, logistic regression is easier to implement, interpret, and train than other ML methods.</a:t>
            </a:r>
          </a:p>
          <a:p>
            <a:pPr marL="0" indent="0" fontAlgn="base">
              <a:buNone/>
            </a:pPr>
            <a:r>
              <a:rPr lang="en-US" b="1" dirty="0"/>
              <a:t>2. Suitable for linearly separable datasets</a:t>
            </a:r>
            <a:r>
              <a:rPr lang="en-US" dirty="0"/>
              <a:t>: A linearly separable dataset refers to a graph where a straight line separates the two data classes. In logistic regression, the y variable takes only two values. Hence, one can effectively classify data into two separate classes if linearly separable data is used.</a:t>
            </a:r>
          </a:p>
          <a:p>
            <a:pPr marL="0" indent="0" fontAlgn="base">
              <a:buNone/>
            </a:pPr>
            <a:r>
              <a:rPr lang="en-US" b="1" dirty="0"/>
              <a:t>3. Provides valuable insights</a:t>
            </a:r>
            <a:r>
              <a:rPr lang="en-US" dirty="0"/>
              <a:t>: Logistic regression measures how relevant or appropriate an independent/predictor variable is (coefficient size) and also reveals the direction of their relationship or association (positive or negative).</a:t>
            </a:r>
          </a:p>
        </p:txBody>
      </p:sp>
    </p:spTree>
    <p:extLst>
      <p:ext uri="{BB962C8B-B14F-4D97-AF65-F5344CB8AC3E}">
        <p14:creationId xmlns:p14="http://schemas.microsoft.com/office/powerpoint/2010/main" val="36691991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Key properties of the logistic regression equation</a:t>
            </a:r>
            <a:br>
              <a:rPr lang="en-US" sz="3600" b="1" dirty="0"/>
            </a:br>
            <a:endParaRPr lang="en-US" sz="3600" b="1" dirty="0"/>
          </a:p>
        </p:txBody>
      </p:sp>
      <p:sp>
        <p:nvSpPr>
          <p:cNvPr id="3" name="Content Placeholder 2"/>
          <p:cNvSpPr>
            <a:spLocks noGrp="1"/>
          </p:cNvSpPr>
          <p:nvPr>
            <p:ph idx="1"/>
          </p:nvPr>
        </p:nvSpPr>
        <p:spPr/>
        <p:txBody>
          <a:bodyPr>
            <a:normAutofit/>
          </a:bodyPr>
          <a:lstStyle/>
          <a:p>
            <a:pPr marL="0" indent="0" fontAlgn="base">
              <a:buNone/>
            </a:pPr>
            <a:r>
              <a:rPr lang="en-US" dirty="0" smtClean="0"/>
              <a:t>Typical </a:t>
            </a:r>
            <a:r>
              <a:rPr lang="en-US" dirty="0"/>
              <a:t>properties of the logistic regression equation include:</a:t>
            </a:r>
          </a:p>
          <a:p>
            <a:pPr fontAlgn="base"/>
            <a:r>
              <a:rPr lang="en-US" dirty="0"/>
              <a:t>Logistic regression’s dependent variable obeys ‘Bernoulli distribution’</a:t>
            </a:r>
          </a:p>
          <a:p>
            <a:pPr fontAlgn="base"/>
            <a:r>
              <a:rPr lang="en-US" dirty="0"/>
              <a:t>Estimation/prediction is based on ‘maximum likelihood.’</a:t>
            </a:r>
          </a:p>
          <a:p>
            <a:pPr fontAlgn="base"/>
            <a:r>
              <a:rPr lang="en-US" dirty="0"/>
              <a:t>Logistic regression does not evaluate the coefficient of determination (or R squared) as observed in linear regression’. Instead, the model’s fitness is assessed through a concordance.</a:t>
            </a:r>
          </a:p>
          <a:p>
            <a:pPr fontAlgn="base"/>
            <a:r>
              <a:rPr lang="en-US" dirty="0"/>
              <a:t>For example, KS or Kolmogorov-Smirnov statistics look at the difference between cumulative events and cumulative non-events to determine the efficacy of models through credit scoring.</a:t>
            </a:r>
          </a:p>
          <a:p>
            <a:pPr fontAlgn="base"/>
            <a:endParaRPr lang="en-US" dirty="0"/>
          </a:p>
        </p:txBody>
      </p:sp>
    </p:spTree>
    <p:extLst>
      <p:ext uri="{BB962C8B-B14F-4D97-AF65-F5344CB8AC3E}">
        <p14:creationId xmlns:p14="http://schemas.microsoft.com/office/powerpoint/2010/main" val="27267326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Key properties of the logistic regression equation</a:t>
            </a:r>
            <a:br>
              <a:rPr lang="en-US" sz="3600" b="1" dirty="0"/>
            </a:br>
            <a:endParaRPr lang="en-US" sz="3600" b="1" dirty="0"/>
          </a:p>
        </p:txBody>
      </p:sp>
      <p:sp>
        <p:nvSpPr>
          <p:cNvPr id="3" name="Content Placeholder 2"/>
          <p:cNvSpPr>
            <a:spLocks noGrp="1"/>
          </p:cNvSpPr>
          <p:nvPr>
            <p:ph idx="1"/>
          </p:nvPr>
        </p:nvSpPr>
        <p:spPr/>
        <p:txBody>
          <a:bodyPr>
            <a:normAutofit/>
          </a:bodyPr>
          <a:lstStyle/>
          <a:p>
            <a:pPr marL="0" indent="0" fontAlgn="base">
              <a:buNone/>
            </a:pPr>
            <a:r>
              <a:rPr lang="en-US" dirty="0" smtClean="0"/>
              <a:t>While </a:t>
            </a:r>
            <a:r>
              <a:rPr lang="en-US" dirty="0"/>
              <a:t>implementing logistic regression, one needs to keep in mind the following key assumptions</a:t>
            </a:r>
            <a:r>
              <a:rPr lang="en-US" dirty="0" smtClean="0"/>
              <a:t>:</a:t>
            </a:r>
          </a:p>
          <a:p>
            <a:pPr marL="0" indent="0" fontAlgn="base">
              <a:buNone/>
            </a:pPr>
            <a:r>
              <a:rPr lang="en-US" dirty="0"/>
              <a:t>1. The dependent/response variable is binary or dichotomous</a:t>
            </a:r>
            <a:endParaRPr lang="en-US" b="1" dirty="0"/>
          </a:p>
          <a:p>
            <a:pPr fontAlgn="base"/>
            <a:r>
              <a:rPr lang="en-US" dirty="0"/>
              <a:t>The first assumption of logistic regression is that response variables can only take on two possible outcomes – pass/fail, male/female, and malignant/benign.</a:t>
            </a:r>
          </a:p>
          <a:p>
            <a:pPr fontAlgn="base"/>
            <a:r>
              <a:rPr lang="en-US" dirty="0"/>
              <a:t>This assumption can be checked by simply counting the unique outcomes of the dependent variable. If more than two possible outcomes surface, then one can consider that this assumption is violated.</a:t>
            </a:r>
          </a:p>
          <a:p>
            <a:pPr marL="0" indent="0" fontAlgn="base">
              <a:buNone/>
            </a:pPr>
            <a:r>
              <a:rPr lang="en-US" dirty="0"/>
              <a:t>2. Little or no multicollinearity between the predictor/explanatory </a:t>
            </a:r>
            <a:r>
              <a:rPr lang="en-US" dirty="0" smtClean="0"/>
              <a:t>variables</a:t>
            </a:r>
          </a:p>
          <a:p>
            <a:pPr fontAlgn="base"/>
            <a:r>
              <a:rPr lang="en-US" dirty="0"/>
              <a:t>This assumption implies that the predictor variables (or the independent variables) should be independent of each other. Multicollinearity relates to two or more highly correlated independent variables. Such variables do not provide unique information in the regression model and lead to wrongful interpretation.</a:t>
            </a:r>
          </a:p>
          <a:p>
            <a:pPr fontAlgn="base"/>
            <a:r>
              <a:rPr lang="en-US" dirty="0"/>
              <a:t>The assumption can be verified with the variance inflation factor (VIF), which determines the correlation strength between the independent variables in a regression model</a:t>
            </a:r>
            <a:r>
              <a:rPr lang="en-US" dirty="0" smtClean="0"/>
              <a:t>.</a:t>
            </a:r>
            <a:endParaRPr lang="en-US" b="1" dirty="0"/>
          </a:p>
          <a:p>
            <a:pPr fontAlgn="base"/>
            <a:endParaRPr lang="en-US" dirty="0"/>
          </a:p>
        </p:txBody>
      </p:sp>
    </p:spTree>
    <p:extLst>
      <p:ext uri="{BB962C8B-B14F-4D97-AF65-F5344CB8AC3E}">
        <p14:creationId xmlns:p14="http://schemas.microsoft.com/office/powerpoint/2010/main" val="179601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143000"/>
          </a:xfrm>
        </p:spPr>
        <p:txBody>
          <a:bodyPr/>
          <a:lstStyle/>
          <a:p>
            <a:pPr algn="l"/>
            <a:r>
              <a:rPr lang="en-US" b="1" dirty="0"/>
              <a:t>Outline</a:t>
            </a:r>
          </a:p>
        </p:txBody>
      </p:sp>
      <p:sp>
        <p:nvSpPr>
          <p:cNvPr id="3" name="Content Placeholder 2"/>
          <p:cNvSpPr>
            <a:spLocks noGrp="1"/>
          </p:cNvSpPr>
          <p:nvPr>
            <p:ph idx="1"/>
          </p:nvPr>
        </p:nvSpPr>
        <p:spPr/>
        <p:txBody>
          <a:bodyPr>
            <a:normAutofit/>
          </a:bodyPr>
          <a:lstStyle/>
          <a:p>
            <a:r>
              <a:rPr lang="en-US" sz="2400" dirty="0"/>
              <a:t>Logistic </a:t>
            </a:r>
            <a:r>
              <a:rPr lang="en-US" sz="2400" dirty="0" smtClean="0"/>
              <a:t>Regression</a:t>
            </a:r>
          </a:p>
          <a:p>
            <a:pPr lvl="1"/>
            <a:r>
              <a:rPr lang="en-US" sz="1800" dirty="0"/>
              <a:t>Gradient </a:t>
            </a:r>
            <a:r>
              <a:rPr lang="en-US" sz="1800" dirty="0" smtClean="0"/>
              <a:t>Descent</a:t>
            </a:r>
          </a:p>
          <a:p>
            <a:pPr lvl="1"/>
            <a:r>
              <a:rPr lang="en-US" sz="1800" dirty="0" smtClean="0"/>
              <a:t>Linear </a:t>
            </a:r>
            <a:r>
              <a:rPr lang="en-US" sz="1800" dirty="0"/>
              <a:t>regression </a:t>
            </a:r>
            <a:r>
              <a:rPr lang="en-US" sz="1800" dirty="0" err="1"/>
              <a:t>vs</a:t>
            </a:r>
            <a:r>
              <a:rPr lang="en-US" sz="1800" dirty="0"/>
              <a:t> logistic </a:t>
            </a:r>
            <a:r>
              <a:rPr lang="en-US" sz="1800" dirty="0" smtClean="0"/>
              <a:t>regression</a:t>
            </a:r>
          </a:p>
          <a:p>
            <a:pPr lvl="1"/>
            <a:r>
              <a:rPr lang="en-US" sz="1800" dirty="0"/>
              <a:t>Types of logistic </a:t>
            </a:r>
            <a:r>
              <a:rPr lang="en-US" sz="1800" dirty="0" smtClean="0"/>
              <a:t>regression</a:t>
            </a:r>
          </a:p>
          <a:p>
            <a:pPr lvl="1"/>
            <a:r>
              <a:rPr lang="en-US" sz="1800" dirty="0"/>
              <a:t>Key properties of the logistic regression equation</a:t>
            </a:r>
            <a:endParaRPr lang="en-US" sz="1800" dirty="0" smtClean="0"/>
          </a:p>
          <a:p>
            <a:pPr lvl="1"/>
            <a:r>
              <a:rPr lang="en-US" sz="1800" dirty="0" smtClean="0"/>
              <a:t>Stochastic </a:t>
            </a:r>
            <a:r>
              <a:rPr lang="en-US" sz="1800" dirty="0"/>
              <a:t>gradient descent </a:t>
            </a:r>
            <a:r>
              <a:rPr lang="en-US" sz="1800" dirty="0" smtClean="0"/>
              <a:t>algorithms</a:t>
            </a:r>
          </a:p>
          <a:p>
            <a:pPr lvl="1"/>
            <a:r>
              <a:rPr lang="en-US" sz="1800" dirty="0" smtClean="0"/>
              <a:t>Linear </a:t>
            </a:r>
            <a:r>
              <a:rPr lang="en-US" sz="1800" dirty="0"/>
              <a:t>classification</a:t>
            </a:r>
          </a:p>
          <a:p>
            <a:pPr lvl="1"/>
            <a:endParaRPr lang="en-US" dirty="0" smtClean="0"/>
          </a:p>
        </p:txBody>
      </p:sp>
    </p:spTree>
    <p:extLst>
      <p:ext uri="{BB962C8B-B14F-4D97-AF65-F5344CB8AC3E}">
        <p14:creationId xmlns:p14="http://schemas.microsoft.com/office/powerpoint/2010/main" val="28779229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Key properties of the logistic regression equation</a:t>
            </a:r>
            <a:br>
              <a:rPr lang="en-US" sz="3600" b="1" dirty="0"/>
            </a:br>
            <a:endParaRPr lang="en-US" sz="3600" dirty="0"/>
          </a:p>
        </p:txBody>
      </p:sp>
      <p:sp>
        <p:nvSpPr>
          <p:cNvPr id="3" name="Content Placeholder 2"/>
          <p:cNvSpPr>
            <a:spLocks noGrp="1"/>
          </p:cNvSpPr>
          <p:nvPr>
            <p:ph idx="1"/>
          </p:nvPr>
        </p:nvSpPr>
        <p:spPr/>
        <p:txBody>
          <a:bodyPr>
            <a:normAutofit/>
          </a:bodyPr>
          <a:lstStyle/>
          <a:p>
            <a:pPr marL="0" indent="0" fontAlgn="base">
              <a:buNone/>
            </a:pPr>
            <a:r>
              <a:rPr lang="en-US" dirty="0" smtClean="0"/>
              <a:t>3</a:t>
            </a:r>
            <a:r>
              <a:rPr lang="en-US" dirty="0"/>
              <a:t>. Linear relationship of independent variables to log odds</a:t>
            </a:r>
            <a:endParaRPr lang="en-US" b="1" dirty="0"/>
          </a:p>
          <a:p>
            <a:pPr fontAlgn="base"/>
            <a:r>
              <a:rPr lang="en-US" dirty="0"/>
              <a:t>Log odds refer to the ways of expressing probabilities. Log odds are different from probabilities. Odds refer to the ratio of success to failure, while probability refers to the ratio of success to everything that can occur.</a:t>
            </a:r>
          </a:p>
          <a:p>
            <a:pPr fontAlgn="base"/>
            <a:r>
              <a:rPr lang="en-US" dirty="0"/>
              <a:t>For example, consider that you play twelve tennis games with your friend. Here, the odds of you winning are 5 to 7 (or 5/7), while the probability of you winning is 5 to 12 (as the total games played = 12).</a:t>
            </a:r>
          </a:p>
          <a:p>
            <a:pPr fontAlgn="base"/>
            <a:r>
              <a:rPr lang="en-US" dirty="0" smtClean="0"/>
              <a:t>the </a:t>
            </a:r>
            <a:r>
              <a:rPr lang="en-US" dirty="0"/>
              <a:t>order of observations. The plot helps in determining the presence or absence of a random pattern. If a random pattern is present or detected, this assumption may be considered violated.</a:t>
            </a:r>
          </a:p>
        </p:txBody>
      </p:sp>
    </p:spTree>
    <p:extLst>
      <p:ext uri="{BB962C8B-B14F-4D97-AF65-F5344CB8AC3E}">
        <p14:creationId xmlns:p14="http://schemas.microsoft.com/office/powerpoint/2010/main" val="4793400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143000"/>
          </a:xfrm>
        </p:spPr>
        <p:txBody>
          <a:bodyPr/>
          <a:lstStyle/>
          <a:p>
            <a:r>
              <a:rPr lang="en-US" sz="3600" b="1" dirty="0"/>
              <a:t>Key properties of the logistic regression equation</a:t>
            </a:r>
            <a:br>
              <a:rPr lang="en-US" sz="3600" b="1" dirty="0"/>
            </a:br>
            <a:endParaRPr lang="en-US" sz="3600" dirty="0"/>
          </a:p>
        </p:txBody>
      </p:sp>
      <p:sp>
        <p:nvSpPr>
          <p:cNvPr id="3" name="Content Placeholder 2"/>
          <p:cNvSpPr>
            <a:spLocks noGrp="1"/>
          </p:cNvSpPr>
          <p:nvPr>
            <p:ph idx="1"/>
          </p:nvPr>
        </p:nvSpPr>
        <p:spPr/>
        <p:txBody>
          <a:bodyPr>
            <a:normAutofit fontScale="92500" lnSpcReduction="10000"/>
          </a:bodyPr>
          <a:lstStyle/>
          <a:p>
            <a:pPr marL="0" indent="0" algn="just" fontAlgn="base">
              <a:buNone/>
            </a:pPr>
            <a:r>
              <a:rPr lang="en-US" dirty="0" smtClean="0"/>
              <a:t>4</a:t>
            </a:r>
            <a:r>
              <a:rPr lang="en-US" dirty="0"/>
              <a:t>. Prefers large sample size</a:t>
            </a:r>
            <a:endParaRPr lang="en-US" b="1" dirty="0"/>
          </a:p>
          <a:p>
            <a:pPr algn="just" fontAlgn="base"/>
            <a:r>
              <a:rPr lang="en-US" dirty="0"/>
              <a:t>Logistic regression analysis yields reliable, robust, and valid results when a larger sample size of the dataset is considered.</a:t>
            </a:r>
          </a:p>
          <a:p>
            <a:pPr algn="just" fontAlgn="base"/>
            <a:r>
              <a:rPr lang="en-US" dirty="0"/>
              <a:t>This assumption can be validated by taking into account a minimum of 10 cases considering the least frequent outcome for each estimator variable. Let’s consider a case where you have three predictor variables, and the probability of the least frequent outcome is 0.30. Here, the sample size would be (10*3) / 0.30 = 100.</a:t>
            </a:r>
          </a:p>
          <a:p>
            <a:pPr marL="0" indent="0" algn="just" fontAlgn="base">
              <a:buNone/>
            </a:pPr>
            <a:r>
              <a:rPr lang="en-US" dirty="0"/>
              <a:t>5. Problem with extreme outliers</a:t>
            </a:r>
            <a:endParaRPr lang="en-US" b="1" dirty="0"/>
          </a:p>
          <a:p>
            <a:pPr algn="just" fontAlgn="base"/>
            <a:r>
              <a:rPr lang="en-US" dirty="0"/>
              <a:t>Another critical assumption of logistic regression is the requirement of no extreme outliers in the dataset.</a:t>
            </a:r>
          </a:p>
          <a:p>
            <a:pPr algn="just" fontAlgn="base"/>
            <a:r>
              <a:rPr lang="en-US" dirty="0"/>
              <a:t>This assumption can be verified by calculating Cook’s distance (Di) for each observation to identify influential data points that may negatively affect the regression model. In situations when outliers exist, one can implement the following solutions: </a:t>
            </a:r>
          </a:p>
          <a:p>
            <a:pPr algn="just" fontAlgn="base"/>
            <a:r>
              <a:rPr lang="en-US" dirty="0"/>
              <a:t>Eliminate or remove the outliers</a:t>
            </a:r>
          </a:p>
          <a:p>
            <a:pPr algn="just" fontAlgn="base"/>
            <a:r>
              <a:rPr lang="en-US" dirty="0"/>
              <a:t>Consider a value of mean or median instead of outliers, or</a:t>
            </a:r>
          </a:p>
          <a:p>
            <a:pPr algn="just" fontAlgn="base"/>
            <a:r>
              <a:rPr lang="en-US" dirty="0"/>
              <a:t>Keep the outliers in the model but maintain a record of them while reporting the regression results</a:t>
            </a:r>
          </a:p>
          <a:p>
            <a:pPr marL="0" indent="0" algn="just" fontAlgn="base">
              <a:buNone/>
            </a:pPr>
            <a:endParaRPr lang="en-US" dirty="0"/>
          </a:p>
        </p:txBody>
      </p:sp>
    </p:spTree>
    <p:extLst>
      <p:ext uri="{BB962C8B-B14F-4D97-AF65-F5344CB8AC3E}">
        <p14:creationId xmlns:p14="http://schemas.microsoft.com/office/powerpoint/2010/main" val="38511065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143000"/>
          </a:xfrm>
        </p:spPr>
        <p:txBody>
          <a:bodyPr/>
          <a:lstStyle/>
          <a:p>
            <a:r>
              <a:rPr lang="en-US" sz="3600" b="1" dirty="0"/>
              <a:t>Key properties of the logistic regression equation</a:t>
            </a:r>
            <a:br>
              <a:rPr lang="en-US" sz="3600" b="1" dirty="0"/>
            </a:br>
            <a:endParaRPr lang="en-US" sz="3600" dirty="0"/>
          </a:p>
        </p:txBody>
      </p:sp>
      <p:sp>
        <p:nvSpPr>
          <p:cNvPr id="3" name="Content Placeholder 2"/>
          <p:cNvSpPr>
            <a:spLocks noGrp="1"/>
          </p:cNvSpPr>
          <p:nvPr>
            <p:ph idx="1"/>
          </p:nvPr>
        </p:nvSpPr>
        <p:spPr/>
        <p:txBody>
          <a:bodyPr>
            <a:normAutofit/>
          </a:bodyPr>
          <a:lstStyle/>
          <a:p>
            <a:pPr marL="0" indent="0" algn="just" fontAlgn="base">
              <a:buNone/>
            </a:pPr>
            <a:r>
              <a:rPr lang="en-US" dirty="0" smtClean="0"/>
              <a:t>6</a:t>
            </a:r>
            <a:r>
              <a:rPr lang="en-US" dirty="0"/>
              <a:t>. Consider independent observations</a:t>
            </a:r>
            <a:endParaRPr lang="en-US" b="1" dirty="0"/>
          </a:p>
          <a:p>
            <a:pPr algn="just" fontAlgn="base"/>
            <a:r>
              <a:rPr lang="en-US" dirty="0"/>
              <a:t>This assumption states that the dataset observations should be independent of each other. The observations should not be related to each other or emerge from repeated measurements of the same individual type.</a:t>
            </a:r>
          </a:p>
          <a:p>
            <a:pPr algn="just" fontAlgn="base"/>
            <a:r>
              <a:rPr lang="en-US" dirty="0"/>
              <a:t>The assumption can be verified by plotting residuals against time, which signifies the order of observations. The plot helps in determining the presence or absence of a random pattern. If a random pattern is present or detected, this assumption may be considered violated.</a:t>
            </a:r>
          </a:p>
        </p:txBody>
      </p:sp>
    </p:spTree>
    <p:extLst>
      <p:ext uri="{BB962C8B-B14F-4D97-AF65-F5344CB8AC3E}">
        <p14:creationId xmlns:p14="http://schemas.microsoft.com/office/powerpoint/2010/main" val="40744232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14600"/>
            <a:ext cx="7772400" cy="1143000"/>
          </a:xfrm>
        </p:spPr>
        <p:txBody>
          <a:bodyPr>
            <a:normAutofit fontScale="90000"/>
          </a:bodyPr>
          <a:lstStyle/>
          <a:p>
            <a:pPr algn="ctr"/>
            <a:r>
              <a:rPr lang="en-US" sz="9600" b="1" dirty="0">
                <a:solidFill>
                  <a:schemeClr val="accent6">
                    <a:lumMod val="75000"/>
                  </a:schemeClr>
                </a:solidFill>
              </a:rPr>
              <a:t>Thank You</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33</a:t>
            </a:fld>
            <a:endParaRPr lang="en-US"/>
          </a:p>
        </p:txBody>
      </p:sp>
    </p:spTree>
    <p:extLst>
      <p:ext uri="{BB962C8B-B14F-4D97-AF65-F5344CB8AC3E}">
        <p14:creationId xmlns:p14="http://schemas.microsoft.com/office/powerpoint/2010/main" val="32186378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Derivation of Cost Function:</a:t>
            </a:r>
          </a:p>
        </p:txBody>
      </p:sp>
      <p:sp>
        <p:nvSpPr>
          <p:cNvPr id="3" name="Content Placeholder 2"/>
          <p:cNvSpPr>
            <a:spLocks noGrp="1"/>
          </p:cNvSpPr>
          <p:nvPr>
            <p:ph idx="1"/>
          </p:nvPr>
        </p:nvSpPr>
        <p:spPr>
          <a:xfrm>
            <a:off x="609600" y="2057400"/>
            <a:ext cx="10972800" cy="4525963"/>
          </a:xfrm>
        </p:spPr>
        <p:txBody>
          <a:bodyPr/>
          <a:lstStyle/>
          <a:p>
            <a:r>
              <a:rPr lang="en-US" dirty="0" smtClean="0"/>
              <a:t>Now</a:t>
            </a:r>
            <a:r>
              <a:rPr lang="en-US" dirty="0"/>
              <a:t>, we will derive the cost function with the help of the chain rule as it allows us to calculate complex partial derivatives by breaking them down.</a:t>
            </a:r>
          </a:p>
          <a:p>
            <a:r>
              <a:rPr lang="en-US" b="1" dirty="0"/>
              <a:t>Step-1: Use chain rule and break the partial derivative of log-likelihood</a:t>
            </a:r>
            <a:r>
              <a:rPr lang="en-US" b="1" dirty="0" smtClean="0"/>
              <a:t>.</a:t>
            </a:r>
          </a:p>
          <a:p>
            <a:endParaRPr lang="en-US" b="1" dirty="0"/>
          </a:p>
          <a:p>
            <a:endParaRPr lang="en-US" b="1" dirty="0" smtClean="0"/>
          </a:p>
          <a:p>
            <a:endParaRPr lang="en-US" b="1" dirty="0"/>
          </a:p>
          <a:p>
            <a:endParaRPr lang="en-US" b="1" dirty="0" smtClean="0"/>
          </a:p>
          <a:p>
            <a:r>
              <a:rPr lang="en-US" b="1" dirty="0"/>
              <a:t>Step-2: Find derivative of log-likelihood w.r.t </a:t>
            </a:r>
            <a:r>
              <a:rPr lang="en-US" b="1" dirty="0" smtClean="0"/>
              <a:t>p</a:t>
            </a:r>
          </a:p>
          <a:p>
            <a:endParaRPr lang="en-US" b="1" dirty="0"/>
          </a:p>
        </p:txBody>
      </p:sp>
      <p:pic>
        <p:nvPicPr>
          <p:cNvPr id="4" name="Picture 3"/>
          <p:cNvPicPr>
            <a:picLocks noChangeAspect="1"/>
          </p:cNvPicPr>
          <p:nvPr/>
        </p:nvPicPr>
        <p:blipFill>
          <a:blip r:embed="rId2"/>
          <a:stretch>
            <a:fillRect/>
          </a:stretch>
        </p:blipFill>
        <p:spPr>
          <a:xfrm>
            <a:off x="3504838" y="3074887"/>
            <a:ext cx="5182323" cy="1409897"/>
          </a:xfrm>
          <a:prstGeom prst="rect">
            <a:avLst/>
          </a:prstGeom>
        </p:spPr>
      </p:pic>
      <p:pic>
        <p:nvPicPr>
          <p:cNvPr id="5" name="Picture 4"/>
          <p:cNvPicPr>
            <a:picLocks noChangeAspect="1"/>
          </p:cNvPicPr>
          <p:nvPr/>
        </p:nvPicPr>
        <p:blipFill>
          <a:blip r:embed="rId3"/>
          <a:stretch>
            <a:fillRect/>
          </a:stretch>
        </p:blipFill>
        <p:spPr>
          <a:xfrm>
            <a:off x="3300021" y="4895629"/>
            <a:ext cx="5591955" cy="1581371"/>
          </a:xfrm>
          <a:prstGeom prst="rect">
            <a:avLst/>
          </a:prstGeom>
        </p:spPr>
      </p:pic>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contrast="-40000"/>
                    </a14:imgEffect>
                  </a14:imgLayer>
                </a14:imgProps>
              </a:ext>
            </a:extLst>
          </a:blip>
          <a:stretch>
            <a:fillRect/>
          </a:stretch>
        </p:blipFill>
        <p:spPr>
          <a:xfrm>
            <a:off x="2362200" y="1289824"/>
            <a:ext cx="5747666" cy="809531"/>
          </a:xfrm>
          <a:prstGeom prst="rect">
            <a:avLst/>
          </a:prstGeom>
        </p:spPr>
      </p:pic>
    </p:spTree>
    <p:extLst>
      <p:ext uri="{BB962C8B-B14F-4D97-AF65-F5344CB8AC3E}">
        <p14:creationId xmlns:p14="http://schemas.microsoft.com/office/powerpoint/2010/main" val="19749653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76200"/>
            <a:ext cx="10972800" cy="4525963"/>
          </a:xfrm>
        </p:spPr>
        <p:txBody>
          <a:bodyPr/>
          <a:lstStyle/>
          <a:p>
            <a:r>
              <a:rPr lang="en-US" b="1" dirty="0"/>
              <a:t>Step-3: Find derivative of </a:t>
            </a:r>
            <a:r>
              <a:rPr lang="en-US" b="1" i="1" dirty="0"/>
              <a:t>‘p’</a:t>
            </a:r>
            <a:r>
              <a:rPr lang="en-US" b="1" dirty="0"/>
              <a:t> w.r.t </a:t>
            </a:r>
            <a:r>
              <a:rPr lang="en-US" b="1" i="1" dirty="0"/>
              <a:t>‘z</a:t>
            </a:r>
            <a:r>
              <a:rPr lang="en-US" b="1" i="1" dirty="0" smtClean="0"/>
              <a:t>’</a:t>
            </a:r>
          </a:p>
          <a:p>
            <a:endParaRPr lang="en-US" b="1" i="1" dirty="0"/>
          </a:p>
          <a:p>
            <a:endParaRPr lang="en-US" b="1" i="1" dirty="0" smtClean="0"/>
          </a:p>
          <a:p>
            <a:endParaRPr lang="en-US" b="1" i="1" dirty="0"/>
          </a:p>
          <a:p>
            <a:endParaRPr lang="en-US" b="1" i="1" dirty="0" smtClean="0"/>
          </a:p>
          <a:p>
            <a:endParaRPr lang="en-US" b="1" i="1" dirty="0"/>
          </a:p>
          <a:p>
            <a:endParaRPr lang="en-US" b="1" i="1" dirty="0" smtClean="0"/>
          </a:p>
          <a:p>
            <a:r>
              <a:rPr lang="en-US" b="1" i="1" dirty="0" smtClean="0"/>
              <a:t>Step-4</a:t>
            </a:r>
            <a:r>
              <a:rPr lang="en-US" b="1" i="1" dirty="0"/>
              <a:t>: Find derivate of z w.r.t </a:t>
            </a:r>
            <a:r>
              <a:rPr lang="en-US" b="1" dirty="0" smtClean="0"/>
              <a:t>θ</a:t>
            </a:r>
          </a:p>
          <a:p>
            <a:endParaRPr lang="en-US" b="1" dirty="0"/>
          </a:p>
          <a:p>
            <a:r>
              <a:rPr lang="en-US" b="1" dirty="0"/>
              <a:t>Step-5: Put all the derivatives in equation 1</a:t>
            </a:r>
          </a:p>
          <a:p>
            <a:endParaRPr lang="en-US" b="1" dirty="0"/>
          </a:p>
          <a:p>
            <a:endParaRPr lang="en-US" b="1" dirty="0"/>
          </a:p>
        </p:txBody>
      </p:sp>
      <p:pic>
        <p:nvPicPr>
          <p:cNvPr id="4" name="Picture 3"/>
          <p:cNvPicPr>
            <a:picLocks noChangeAspect="1"/>
          </p:cNvPicPr>
          <p:nvPr/>
        </p:nvPicPr>
        <p:blipFill>
          <a:blip r:embed="rId2"/>
          <a:stretch>
            <a:fillRect/>
          </a:stretch>
        </p:blipFill>
        <p:spPr>
          <a:xfrm>
            <a:off x="3852570" y="457200"/>
            <a:ext cx="5534797" cy="2105319"/>
          </a:xfrm>
          <a:prstGeom prst="rect">
            <a:avLst/>
          </a:prstGeom>
        </p:spPr>
      </p:pic>
      <p:pic>
        <p:nvPicPr>
          <p:cNvPr id="5" name="Picture 4"/>
          <p:cNvPicPr>
            <a:picLocks noChangeAspect="1"/>
          </p:cNvPicPr>
          <p:nvPr/>
        </p:nvPicPr>
        <p:blipFill>
          <a:blip r:embed="rId3"/>
          <a:stretch>
            <a:fillRect/>
          </a:stretch>
        </p:blipFill>
        <p:spPr>
          <a:xfrm>
            <a:off x="6267261" y="2362200"/>
            <a:ext cx="1352739" cy="1171739"/>
          </a:xfrm>
          <a:prstGeom prst="rect">
            <a:avLst/>
          </a:prstGeom>
        </p:spPr>
      </p:pic>
      <p:pic>
        <p:nvPicPr>
          <p:cNvPr id="6" name="Picture 5"/>
          <p:cNvPicPr>
            <a:picLocks noChangeAspect="1"/>
          </p:cNvPicPr>
          <p:nvPr/>
        </p:nvPicPr>
        <p:blipFill>
          <a:blip r:embed="rId4"/>
          <a:stretch>
            <a:fillRect/>
          </a:stretch>
        </p:blipFill>
        <p:spPr>
          <a:xfrm>
            <a:off x="775543" y="3830222"/>
            <a:ext cx="5334744" cy="2981741"/>
          </a:xfrm>
          <a:prstGeom prst="rect">
            <a:avLst/>
          </a:prstGeom>
        </p:spPr>
      </p:pic>
      <p:pic>
        <p:nvPicPr>
          <p:cNvPr id="7" name="Picture 6"/>
          <p:cNvPicPr>
            <a:picLocks noChangeAspect="1"/>
          </p:cNvPicPr>
          <p:nvPr/>
        </p:nvPicPr>
        <p:blipFill>
          <a:blip r:embed="rId5"/>
          <a:stretch>
            <a:fillRect/>
          </a:stretch>
        </p:blipFill>
        <p:spPr>
          <a:xfrm>
            <a:off x="7022051" y="5121193"/>
            <a:ext cx="3648584" cy="1171739"/>
          </a:xfrm>
          <a:prstGeom prst="rect">
            <a:avLst/>
          </a:prstGeom>
        </p:spPr>
      </p:pic>
    </p:spTree>
    <p:extLst>
      <p:ext uri="{BB962C8B-B14F-4D97-AF65-F5344CB8AC3E}">
        <p14:creationId xmlns:p14="http://schemas.microsoft.com/office/powerpoint/2010/main" val="30745091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Hence the derivative of our cost function is</a:t>
            </a:r>
            <a:r>
              <a:rPr lang="en-US" dirty="0" smtClean="0"/>
              <a:t>:</a:t>
            </a:r>
          </a:p>
          <a:p>
            <a:endParaRPr lang="en-US" dirty="0"/>
          </a:p>
          <a:p>
            <a:endParaRPr lang="en-US" dirty="0" smtClean="0"/>
          </a:p>
          <a:p>
            <a:endParaRPr lang="en-US" dirty="0" smtClean="0"/>
          </a:p>
          <a:p>
            <a:r>
              <a:rPr lang="en-US" dirty="0" smtClean="0"/>
              <a:t>Now </a:t>
            </a:r>
            <a:r>
              <a:rPr lang="en-US" dirty="0"/>
              <a:t>since we have our derivative of the cost function, we can write our gradient descent algorithm as:</a:t>
            </a:r>
          </a:p>
          <a:p>
            <a:pPr lvl="1"/>
            <a:r>
              <a:rPr lang="en-US" dirty="0"/>
              <a:t>If the slope is negative (downward slope) then our gradient descent will add some value to our new value of the parameter directing it towards the minimum point of the convex curve. Whereas if the slope is positive (upward slope) the gradient descent will minus some value to direct it towards the minimum point.</a:t>
            </a:r>
          </a:p>
          <a:p>
            <a:endParaRPr lang="en-US" dirty="0"/>
          </a:p>
        </p:txBody>
      </p:sp>
      <p:pic>
        <p:nvPicPr>
          <p:cNvPr id="4" name="Picture 3"/>
          <p:cNvPicPr>
            <a:picLocks noChangeAspect="1"/>
          </p:cNvPicPr>
          <p:nvPr/>
        </p:nvPicPr>
        <p:blipFill>
          <a:blip r:embed="rId2"/>
          <a:stretch>
            <a:fillRect/>
          </a:stretch>
        </p:blipFill>
        <p:spPr>
          <a:xfrm>
            <a:off x="3947812" y="1981200"/>
            <a:ext cx="4296375" cy="847843"/>
          </a:xfrm>
          <a:prstGeom prst="rect">
            <a:avLst/>
          </a:prstGeom>
        </p:spPr>
      </p:pic>
    </p:spTree>
    <p:extLst>
      <p:ext uri="{BB962C8B-B14F-4D97-AF65-F5344CB8AC3E}">
        <p14:creationId xmlns:p14="http://schemas.microsoft.com/office/powerpoint/2010/main" val="7378343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09231" y="1318918"/>
            <a:ext cx="7973538" cy="4220164"/>
          </a:xfrm>
          <a:prstGeom prst="rect">
            <a:avLst/>
          </a:prstGeom>
        </p:spPr>
      </p:pic>
    </p:spTree>
    <p:extLst>
      <p:ext uri="{BB962C8B-B14F-4D97-AF65-F5344CB8AC3E}">
        <p14:creationId xmlns:p14="http://schemas.microsoft.com/office/powerpoint/2010/main" val="789018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52073" y="294837"/>
            <a:ext cx="8087854" cy="6268325"/>
          </a:xfrm>
          <a:prstGeom prst="rect">
            <a:avLst/>
          </a:prstGeom>
        </p:spPr>
      </p:pic>
    </p:spTree>
    <p:extLst>
      <p:ext uri="{BB962C8B-B14F-4D97-AF65-F5344CB8AC3E}">
        <p14:creationId xmlns:p14="http://schemas.microsoft.com/office/powerpoint/2010/main" val="22690539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Deriving the Gradient Descent formula for Logistic Regression</a:t>
            </a:r>
            <a:endParaRPr lang="en-US" sz="2800"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838200" y="1038625"/>
            <a:ext cx="8745170" cy="5649113"/>
          </a:xfrm>
          <a:prstGeom prst="rect">
            <a:avLst/>
          </a:prstGeom>
        </p:spPr>
      </p:pic>
    </p:spTree>
    <p:extLst>
      <p:ext uri="{BB962C8B-B14F-4D97-AF65-F5344CB8AC3E}">
        <p14:creationId xmlns:p14="http://schemas.microsoft.com/office/powerpoint/2010/main" val="3989676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Gradient Descent</a:t>
            </a:r>
            <a:br>
              <a:rPr lang="en-US" b="1" dirty="0"/>
            </a:br>
            <a:endParaRPr lang="en-US" dirty="0"/>
          </a:p>
        </p:txBody>
      </p:sp>
      <p:sp>
        <p:nvSpPr>
          <p:cNvPr id="3" name="Content Placeholder 2"/>
          <p:cNvSpPr>
            <a:spLocks noGrp="1"/>
          </p:cNvSpPr>
          <p:nvPr>
            <p:ph idx="1"/>
          </p:nvPr>
        </p:nvSpPr>
        <p:spPr>
          <a:xfrm>
            <a:off x="609600" y="1646237"/>
            <a:ext cx="10972800" cy="4525963"/>
          </a:xfrm>
        </p:spPr>
        <p:txBody>
          <a:bodyPr/>
          <a:lstStyle/>
          <a:p>
            <a:pPr algn="just"/>
            <a:r>
              <a:rPr lang="en-US" dirty="0" smtClean="0"/>
              <a:t>Gradient </a:t>
            </a:r>
            <a:r>
              <a:rPr lang="en-US" dirty="0"/>
              <a:t>descent is an iterative process and in each step, it tries to move down the slope and get closer to the local </a:t>
            </a:r>
            <a:r>
              <a:rPr lang="en-US" dirty="0" smtClean="0"/>
              <a:t>minimum through </a:t>
            </a:r>
            <a:r>
              <a:rPr lang="en-US" dirty="0"/>
              <a:t>which we optimize the parameters of a machine learning model. It’s particularly used in neural networks, but also in logistic regression and support vector machines.</a:t>
            </a:r>
          </a:p>
          <a:p>
            <a:pPr algn="just"/>
            <a:r>
              <a:rPr lang="en-US" dirty="0"/>
              <a:t>It’s the most typical method for iterative minimization of a cost function. </a:t>
            </a:r>
            <a:r>
              <a:rPr lang="en-US" b="1" dirty="0"/>
              <a:t>Its major limitation, though, consists of its guaranteed convergence to a local, not necessarily global, minimum</a:t>
            </a:r>
            <a:r>
              <a:rPr lang="en-US" dirty="0"/>
              <a:t>:</a:t>
            </a:r>
          </a:p>
        </p:txBody>
      </p:sp>
    </p:spTree>
    <p:extLst>
      <p:ext uri="{BB962C8B-B14F-4D97-AF65-F5344CB8AC3E}">
        <p14:creationId xmlns:p14="http://schemas.microsoft.com/office/powerpoint/2010/main" val="7160971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09600" y="1277262"/>
            <a:ext cx="9231013" cy="4848902"/>
          </a:xfrm>
          <a:prstGeom prst="rect">
            <a:avLst/>
          </a:prstGeom>
        </p:spPr>
      </p:pic>
      <p:sp>
        <p:nvSpPr>
          <p:cNvPr id="6" name="Title 1"/>
          <p:cNvSpPr>
            <a:spLocks noGrp="1"/>
          </p:cNvSpPr>
          <p:nvPr>
            <p:ph type="title"/>
          </p:nvPr>
        </p:nvSpPr>
        <p:spPr/>
        <p:txBody>
          <a:bodyPr/>
          <a:lstStyle/>
          <a:p>
            <a:r>
              <a:rPr lang="en-US" sz="2800" b="1" dirty="0"/>
              <a:t>Deriving the Gradient Descent formula for Logistic Regression</a:t>
            </a:r>
            <a:endParaRPr lang="en-US" sz="2800" dirty="0"/>
          </a:p>
        </p:txBody>
      </p:sp>
    </p:spTree>
    <p:extLst>
      <p:ext uri="{BB962C8B-B14F-4D97-AF65-F5344CB8AC3E}">
        <p14:creationId xmlns:p14="http://schemas.microsoft.com/office/powerpoint/2010/main" val="23140399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23887" y="1088077"/>
            <a:ext cx="6172200" cy="5741348"/>
          </a:xfrm>
          <a:prstGeom prst="rect">
            <a:avLst/>
          </a:prstGeom>
        </p:spPr>
      </p:pic>
      <p:sp>
        <p:nvSpPr>
          <p:cNvPr id="5" name="Title 1"/>
          <p:cNvSpPr>
            <a:spLocks noGrp="1"/>
          </p:cNvSpPr>
          <p:nvPr>
            <p:ph type="title"/>
          </p:nvPr>
        </p:nvSpPr>
        <p:spPr/>
        <p:txBody>
          <a:bodyPr/>
          <a:lstStyle/>
          <a:p>
            <a:r>
              <a:rPr lang="en-US" sz="2800" b="1" dirty="0"/>
              <a:t>Deriving the Gradient Descent formula for Logistic Regression</a:t>
            </a:r>
            <a:endParaRPr lang="en-US" sz="2800" dirty="0"/>
          </a:p>
        </p:txBody>
      </p:sp>
    </p:spTree>
    <p:extLst>
      <p:ext uri="{BB962C8B-B14F-4D97-AF65-F5344CB8AC3E}">
        <p14:creationId xmlns:p14="http://schemas.microsoft.com/office/powerpoint/2010/main" val="18660308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Gradient Descent Work?</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Gradient </a:t>
            </a:r>
            <a:r>
              <a:rPr lang="en-US" dirty="0"/>
              <a:t>descent is an optimization algorithm used to minimize the cost function of a model.</a:t>
            </a:r>
          </a:p>
          <a:p>
            <a:r>
              <a:rPr lang="en-US" dirty="0"/>
              <a:t>The cost function measures how well the model fits the training data and is defined based on the difference between the predicted and actual values.</a:t>
            </a:r>
          </a:p>
          <a:p>
            <a:r>
              <a:rPr lang="en-US" dirty="0"/>
              <a:t>The gradient of the cost function is the derivative with respect to the model’s parameters and points in the direction of the steepest ascent.</a:t>
            </a:r>
          </a:p>
          <a:p>
            <a:r>
              <a:rPr lang="en-US" dirty="0"/>
              <a:t>The algorithm starts with an initial set of parameters and updates them in small steps to minimize the cost function.</a:t>
            </a:r>
          </a:p>
          <a:p>
            <a:r>
              <a:rPr lang="en-US" dirty="0"/>
              <a:t>In each iteration of the algorithm, the gradient of the cost function with respect to each parameter is computed.</a:t>
            </a:r>
          </a:p>
          <a:p>
            <a:r>
              <a:rPr lang="en-US" dirty="0"/>
              <a:t>The gradient tells us the direction of the steepest ascent, and by moving in the opposite direction, we can find the direction of the steepest descent.</a:t>
            </a:r>
          </a:p>
          <a:p>
            <a:r>
              <a:rPr lang="en-US" dirty="0"/>
              <a:t>The size of the step is controlled by the learning rate, which determines how quickly the algorithm moves towards the minimum.</a:t>
            </a:r>
          </a:p>
          <a:p>
            <a:r>
              <a:rPr lang="en-US" dirty="0"/>
              <a:t>The process is repeated until the cost function converges to a minimum, indicating that the model has reached the optimal set of parameters.</a:t>
            </a:r>
          </a:p>
          <a:p>
            <a:r>
              <a:rPr lang="en-US" dirty="0"/>
              <a:t>There are different variations of gradient descent, including batch gradient descent, stochastic gradient descent, and mini-batch gradient descent, each with its own advantages and limitations.</a:t>
            </a:r>
          </a:p>
          <a:p>
            <a:r>
              <a:rPr lang="en-US" dirty="0"/>
              <a:t>Efficient implementation of gradient descent is essential for achieving good performance in machine learning tasks. The choice of the learning rate and the number of iterations can significantly impact the performance of the algorithm.</a:t>
            </a:r>
          </a:p>
        </p:txBody>
      </p:sp>
    </p:spTree>
    <p:extLst>
      <p:ext uri="{BB962C8B-B14F-4D97-AF65-F5344CB8AC3E}">
        <p14:creationId xmlns:p14="http://schemas.microsoft.com/office/powerpoint/2010/main" val="3247733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Gradient Descent</a:t>
            </a:r>
            <a:br>
              <a:rPr lang="en-US" b="1" dirty="0"/>
            </a:br>
            <a:endParaRPr lang="en-US" dirty="0"/>
          </a:p>
        </p:txBody>
      </p:sp>
      <p:sp>
        <p:nvSpPr>
          <p:cNvPr id="3" name="Content Placeholder 2"/>
          <p:cNvSpPr>
            <a:spLocks noGrp="1"/>
          </p:cNvSpPr>
          <p:nvPr>
            <p:ph idx="1"/>
          </p:nvPr>
        </p:nvSpPr>
        <p:spPr>
          <a:xfrm>
            <a:off x="609600" y="1600201"/>
            <a:ext cx="10972800" cy="5105399"/>
          </a:xfrm>
        </p:spPr>
        <p:txBody>
          <a:bodyPr>
            <a:noAutofit/>
          </a:bodyPr>
          <a:lstStyle/>
          <a:p>
            <a:endParaRPr lang="en-US" sz="1800" dirty="0" smtClean="0"/>
          </a:p>
          <a:p>
            <a:endParaRPr lang="en-US" sz="1800" dirty="0"/>
          </a:p>
          <a:p>
            <a:endParaRPr lang="en-US" sz="1800" dirty="0" smtClean="0"/>
          </a:p>
          <a:p>
            <a:endParaRPr lang="en-US" sz="1800" dirty="0"/>
          </a:p>
          <a:p>
            <a:r>
              <a:rPr lang="en-US" sz="1800" dirty="0" smtClean="0"/>
              <a:t>The </a:t>
            </a:r>
            <a:r>
              <a:rPr lang="en-US" sz="1800" dirty="0"/>
              <a:t>gradient is calculated with respect to a vector of parameters for the model, typically the </a:t>
            </a:r>
            <a:r>
              <a:rPr lang="en-US" sz="1800" dirty="0" smtClean="0"/>
              <a:t>weights theta</a:t>
            </a:r>
          </a:p>
          <a:p>
            <a:r>
              <a:rPr lang="en-US" sz="1800" dirty="0" smtClean="0">
                <a:solidFill>
                  <a:srgbClr val="000000"/>
                </a:solidFill>
              </a:rPr>
              <a:t>The </a:t>
            </a:r>
            <a:r>
              <a:rPr lang="en-US" sz="1800" dirty="0">
                <a:solidFill>
                  <a:srgbClr val="000000"/>
                </a:solidFill>
              </a:rPr>
              <a:t>sign of the gradient allows us to decide the direction of the closest minimum to the cost function. For a given parameter </a:t>
            </a:r>
            <a:r>
              <a:rPr lang="en-US" sz="1800" dirty="0"/>
              <a:t>  </a:t>
            </a:r>
            <a:r>
              <a:rPr lang="en-US" sz="1800" dirty="0">
                <a:solidFill>
                  <a:srgbClr val="000000"/>
                </a:solidFill>
              </a:rPr>
              <a:t>, </a:t>
            </a:r>
            <a:r>
              <a:rPr lang="en-US" sz="1800" dirty="0" smtClean="0">
                <a:solidFill>
                  <a:srgbClr val="000000"/>
                </a:solidFill>
              </a:rPr>
              <a:t>  we </a:t>
            </a:r>
            <a:r>
              <a:rPr lang="en-US" sz="1800" dirty="0">
                <a:solidFill>
                  <a:srgbClr val="000000"/>
                </a:solidFill>
              </a:rPr>
              <a:t>iteratively optimize the vector</a:t>
            </a:r>
            <a:r>
              <a:rPr lang="en-US" sz="1800" dirty="0"/>
              <a:t> by computing</a:t>
            </a:r>
            <a:r>
              <a:rPr lang="en-US" sz="1800" dirty="0" smtClean="0"/>
              <a:t>:</a:t>
            </a:r>
          </a:p>
          <a:p>
            <a:endParaRPr lang="en-US" sz="1800" dirty="0" smtClean="0"/>
          </a:p>
          <a:p>
            <a:endParaRPr lang="en-US" sz="1800" dirty="0" smtClean="0"/>
          </a:p>
          <a:p>
            <a:r>
              <a:rPr lang="en-US" sz="1800" dirty="0" smtClean="0"/>
              <a:t>And </a:t>
            </a:r>
            <a:r>
              <a:rPr lang="en-US" sz="1800" dirty="0"/>
              <a:t>this is the graphical </a:t>
            </a:r>
            <a:r>
              <a:rPr lang="en-US" sz="1800" dirty="0" smtClean="0"/>
              <a:t>representation</a:t>
            </a:r>
            <a:endParaRPr lang="en-US" sz="1800" dirty="0"/>
          </a:p>
          <a:p>
            <a:pPr lvl="0"/>
            <a:endParaRPr lang="en-US" sz="1800" dirty="0"/>
          </a:p>
          <a:p>
            <a:endParaRPr lang="en-US" sz="1800" dirty="0" smtClean="0"/>
          </a:p>
          <a:p>
            <a:endParaRPr lang="en-US" sz="1800" dirty="0"/>
          </a:p>
        </p:txBody>
      </p:sp>
      <p:pic>
        <p:nvPicPr>
          <p:cNvPr id="4" name="Picture 3"/>
          <p:cNvPicPr>
            <a:picLocks noChangeAspect="1"/>
          </p:cNvPicPr>
          <p:nvPr/>
        </p:nvPicPr>
        <p:blipFill>
          <a:blip r:embed="rId2"/>
          <a:stretch>
            <a:fillRect/>
          </a:stretch>
        </p:blipFill>
        <p:spPr>
          <a:xfrm>
            <a:off x="384965" y="1828800"/>
            <a:ext cx="11422069" cy="962159"/>
          </a:xfrm>
          <a:prstGeom prst="rect">
            <a:avLst/>
          </a:prstGeom>
        </p:spPr>
      </p:pic>
      <p:sp>
        <p:nvSpPr>
          <p:cNvPr id="6" name="AutoShape 2" descr="\alpha"/>
          <p:cNvSpPr>
            <a:spLocks noChangeAspect="1" noChangeArrowheads="1"/>
          </p:cNvSpPr>
          <p:nvPr/>
        </p:nvSpPr>
        <p:spPr bwMode="auto">
          <a:xfrm>
            <a:off x="9193213" y="-98425"/>
            <a:ext cx="104775" cy="76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3"/>
          <a:stretch>
            <a:fillRect/>
          </a:stretch>
        </p:blipFill>
        <p:spPr>
          <a:xfrm>
            <a:off x="2590800" y="3581400"/>
            <a:ext cx="329183" cy="304799"/>
          </a:xfrm>
          <a:prstGeom prst="rect">
            <a:avLst/>
          </a:prstGeom>
        </p:spPr>
      </p:pic>
      <p:sp>
        <p:nvSpPr>
          <p:cNvPr id="10" name="AutoShape 4" descr="n"/>
          <p:cNvSpPr>
            <a:spLocks noChangeAspect="1" noChangeArrowheads="1"/>
          </p:cNvSpPr>
          <p:nvPr/>
        </p:nvSpPr>
        <p:spPr bwMode="auto">
          <a:xfrm>
            <a:off x="681038" y="-198438"/>
            <a:ext cx="104775" cy="76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5" descr="\alpha"/>
          <p:cNvSpPr>
            <a:spLocks noChangeAspect="1" noChangeArrowheads="1"/>
          </p:cNvSpPr>
          <p:nvPr/>
        </p:nvSpPr>
        <p:spPr bwMode="auto">
          <a:xfrm>
            <a:off x="7213600" y="-198438"/>
            <a:ext cx="104775" cy="76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p:cNvPicPr>
            <a:picLocks noChangeAspect="1"/>
          </p:cNvPicPr>
          <p:nvPr/>
        </p:nvPicPr>
        <p:blipFill>
          <a:blip r:embed="rId4"/>
          <a:stretch>
            <a:fillRect/>
          </a:stretch>
        </p:blipFill>
        <p:spPr>
          <a:xfrm>
            <a:off x="6248400" y="3962400"/>
            <a:ext cx="2622686" cy="2773362"/>
          </a:xfrm>
          <a:prstGeom prst="rect">
            <a:avLst/>
          </a:prstGeom>
        </p:spPr>
      </p:pic>
      <p:pic>
        <p:nvPicPr>
          <p:cNvPr id="13" name="Picture 12"/>
          <p:cNvPicPr>
            <a:picLocks noChangeAspect="1"/>
          </p:cNvPicPr>
          <p:nvPr/>
        </p:nvPicPr>
        <p:blipFill>
          <a:blip r:embed="rId5"/>
          <a:stretch>
            <a:fillRect/>
          </a:stretch>
        </p:blipFill>
        <p:spPr>
          <a:xfrm>
            <a:off x="3878343" y="3913761"/>
            <a:ext cx="2257740" cy="647790"/>
          </a:xfrm>
          <a:prstGeom prst="rect">
            <a:avLst/>
          </a:prstGeom>
        </p:spPr>
      </p:pic>
    </p:spTree>
    <p:extLst>
      <p:ext uri="{BB962C8B-B14F-4D97-AF65-F5344CB8AC3E}">
        <p14:creationId xmlns:p14="http://schemas.microsoft.com/office/powerpoint/2010/main" val="4106381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Gradient Descent</a:t>
            </a:r>
            <a:br>
              <a:rPr lang="en-US" b="1" dirty="0"/>
            </a:br>
            <a:endParaRPr lang="en-US" dirty="0"/>
          </a:p>
        </p:txBody>
      </p:sp>
      <p:sp>
        <p:nvSpPr>
          <p:cNvPr id="3" name="Content Placeholder 2"/>
          <p:cNvSpPr>
            <a:spLocks noGrp="1"/>
          </p:cNvSpPr>
          <p:nvPr>
            <p:ph idx="1"/>
          </p:nvPr>
        </p:nvSpPr>
        <p:spPr>
          <a:xfrm>
            <a:off x="609600" y="1752601"/>
            <a:ext cx="10972800" cy="4267199"/>
          </a:xfrm>
        </p:spPr>
        <p:txBody>
          <a:bodyPr>
            <a:noAutofit/>
          </a:bodyPr>
          <a:lstStyle/>
          <a:p>
            <a:pPr lvl="0"/>
            <a:r>
              <a:rPr lang="en-US" sz="1800" dirty="0" smtClean="0">
                <a:solidFill>
                  <a:srgbClr val="000000"/>
                </a:solidFill>
              </a:rPr>
              <a:t>At </a:t>
            </a:r>
            <a:r>
              <a:rPr lang="en-US" sz="1800" dirty="0">
                <a:solidFill>
                  <a:srgbClr val="000000"/>
                </a:solidFill>
              </a:rPr>
              <a:t>step </a:t>
            </a:r>
            <a:r>
              <a:rPr lang="en-US" sz="1800" i="1" dirty="0" smtClean="0">
                <a:solidFill>
                  <a:srgbClr val="000000"/>
                </a:solidFill>
              </a:rPr>
              <a:t>j</a:t>
            </a:r>
            <a:r>
              <a:rPr lang="en-US" sz="1800" dirty="0" smtClean="0"/>
              <a:t>  </a:t>
            </a:r>
            <a:r>
              <a:rPr lang="en-US" sz="1800" dirty="0">
                <a:solidFill>
                  <a:srgbClr val="000000"/>
                </a:solidFill>
              </a:rPr>
              <a:t>, the </a:t>
            </a:r>
            <a:r>
              <a:rPr lang="en-US" sz="1800" dirty="0" smtClean="0">
                <a:solidFill>
                  <a:srgbClr val="000000"/>
                </a:solidFill>
              </a:rPr>
              <a:t>weights </a:t>
            </a:r>
            <a:r>
              <a:rPr lang="en-US" sz="1800" dirty="0">
                <a:solidFill>
                  <a:srgbClr val="000000"/>
                </a:solidFill>
              </a:rPr>
              <a:t>are all modified by the product of the </a:t>
            </a:r>
            <a:r>
              <a:rPr lang="en-US" sz="1800" dirty="0" err="1" smtClean="0">
                <a:solidFill>
                  <a:srgbClr val="000000"/>
                </a:solidFill>
              </a:rPr>
              <a:t>hyperparameter</a:t>
            </a:r>
            <a:r>
              <a:rPr lang="en-US" sz="1800" dirty="0" smtClean="0">
                <a:solidFill>
                  <a:srgbClr val="000000"/>
                </a:solidFill>
              </a:rPr>
              <a:t> alpha</a:t>
            </a:r>
            <a:r>
              <a:rPr lang="en-US" sz="1800" dirty="0">
                <a:solidFill>
                  <a:srgbClr val="000000"/>
                </a:solidFill>
              </a:rPr>
              <a:t> times the gradient of the cost function, computed with those weights. </a:t>
            </a:r>
            <a:r>
              <a:rPr lang="en-US" sz="1800" b="1" dirty="0">
                <a:solidFill>
                  <a:srgbClr val="000000"/>
                </a:solidFill>
              </a:rPr>
              <a:t>If the gradient is positive, then we decrease the weights;</a:t>
            </a:r>
            <a:r>
              <a:rPr lang="en-US" sz="1800" dirty="0">
                <a:solidFill>
                  <a:srgbClr val="000000"/>
                </a:solidFill>
              </a:rPr>
              <a:t> and conversely, if the gradient is negative, then we increase them.</a:t>
            </a:r>
            <a:r>
              <a:rPr lang="en-US" sz="1800" dirty="0"/>
              <a:t> </a:t>
            </a:r>
            <a:endParaRPr lang="en-US" sz="1800" dirty="0" smtClean="0"/>
          </a:p>
          <a:p>
            <a:pPr lvl="0"/>
            <a:endParaRPr lang="en-US" sz="1800" dirty="0"/>
          </a:p>
          <a:p>
            <a:r>
              <a:rPr lang="en-US" sz="1800" dirty="0" smtClean="0"/>
              <a:t>we </a:t>
            </a:r>
            <a:r>
              <a:rPr lang="en-US" sz="1800" dirty="0"/>
              <a:t>can summarize the Gradient Descent Algorithm as:</a:t>
            </a:r>
          </a:p>
          <a:p>
            <a:r>
              <a:rPr lang="en-US" sz="1800" dirty="0"/>
              <a:t/>
            </a:r>
            <a:br>
              <a:rPr lang="en-US" sz="1800" dirty="0"/>
            </a:br>
            <a:r>
              <a:rPr lang="en-US" b="1" dirty="0" smtClean="0"/>
              <a:t>Start </a:t>
            </a:r>
            <a:r>
              <a:rPr lang="en-US" b="1" dirty="0"/>
              <a:t>with random</a:t>
            </a:r>
          </a:p>
          <a:p>
            <a:pPr lvl="2"/>
            <a:r>
              <a:rPr lang="en-US" b="1" dirty="0"/>
              <a:t>Loop until convergence:</a:t>
            </a:r>
          </a:p>
          <a:p>
            <a:pPr lvl="3"/>
            <a:r>
              <a:rPr lang="en-US" b="1" dirty="0"/>
              <a:t>Compute Gradient</a:t>
            </a:r>
          </a:p>
          <a:p>
            <a:pPr lvl="3"/>
            <a:r>
              <a:rPr lang="en-US" b="1" dirty="0"/>
              <a:t>Update</a:t>
            </a:r>
          </a:p>
          <a:p>
            <a:pPr lvl="2"/>
            <a:r>
              <a:rPr lang="en-US" b="1" dirty="0"/>
              <a:t>Return</a:t>
            </a:r>
          </a:p>
          <a:p>
            <a:pPr marL="0" lvl="0" indent="0">
              <a:buNone/>
            </a:pPr>
            <a:r>
              <a:rPr lang="en-US" sz="1800" dirty="0"/>
              <a:t/>
            </a:r>
            <a:br>
              <a:rPr lang="en-US" sz="1800" dirty="0"/>
            </a:br>
            <a:endParaRPr lang="en-US" sz="1800" dirty="0"/>
          </a:p>
          <a:p>
            <a:pPr lvl="0"/>
            <a:endParaRPr lang="en-US" sz="1800" dirty="0"/>
          </a:p>
          <a:p>
            <a:endParaRPr lang="en-US" sz="1800" dirty="0" smtClean="0"/>
          </a:p>
          <a:p>
            <a:endParaRPr lang="en-US" sz="1800" dirty="0"/>
          </a:p>
        </p:txBody>
      </p:sp>
      <p:sp>
        <p:nvSpPr>
          <p:cNvPr id="6" name="AutoShape 2" descr="\alpha"/>
          <p:cNvSpPr>
            <a:spLocks noChangeAspect="1" noChangeArrowheads="1"/>
          </p:cNvSpPr>
          <p:nvPr/>
        </p:nvSpPr>
        <p:spPr bwMode="auto">
          <a:xfrm>
            <a:off x="9193213" y="-98425"/>
            <a:ext cx="104775" cy="76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n"/>
          <p:cNvSpPr>
            <a:spLocks noChangeAspect="1" noChangeArrowheads="1"/>
          </p:cNvSpPr>
          <p:nvPr/>
        </p:nvSpPr>
        <p:spPr bwMode="auto">
          <a:xfrm>
            <a:off x="681038" y="-198438"/>
            <a:ext cx="104775" cy="76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5" descr="\alpha"/>
          <p:cNvSpPr>
            <a:spLocks noChangeAspect="1" noChangeArrowheads="1"/>
          </p:cNvSpPr>
          <p:nvPr/>
        </p:nvSpPr>
        <p:spPr bwMode="auto">
          <a:xfrm>
            <a:off x="7213600" y="-198438"/>
            <a:ext cx="104775" cy="76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p:cNvPicPr>
            <a:picLocks noChangeAspect="1"/>
          </p:cNvPicPr>
          <p:nvPr/>
        </p:nvPicPr>
        <p:blipFill>
          <a:blip r:embed="rId2"/>
          <a:stretch>
            <a:fillRect/>
          </a:stretch>
        </p:blipFill>
        <p:spPr>
          <a:xfrm>
            <a:off x="5562600" y="3923489"/>
            <a:ext cx="5106113" cy="1524213"/>
          </a:xfrm>
          <a:prstGeom prst="rect">
            <a:avLst/>
          </a:prstGeom>
        </p:spPr>
      </p:pic>
    </p:spTree>
    <p:extLst>
      <p:ext uri="{BB962C8B-B14F-4D97-AF65-F5344CB8AC3E}">
        <p14:creationId xmlns:p14="http://schemas.microsoft.com/office/powerpoint/2010/main" val="9370050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838200"/>
          </a:xfrm>
        </p:spPr>
        <p:txBody>
          <a:bodyPr/>
          <a:lstStyle/>
          <a:p>
            <a:r>
              <a:rPr lang="en-US" sz="3200" b="1" dirty="0" smtClean="0"/>
              <a:t>Minimizing the </a:t>
            </a:r>
            <a:r>
              <a:rPr lang="en-US" sz="3200" b="1" dirty="0"/>
              <a:t>Cost with Gradient Descent</a:t>
            </a:r>
            <a:br>
              <a:rPr lang="en-US" sz="3200" b="1" dirty="0"/>
            </a:br>
            <a:endParaRPr lang="en-US" sz="3200" b="1" dirty="0"/>
          </a:p>
        </p:txBody>
      </p:sp>
      <p:sp>
        <p:nvSpPr>
          <p:cNvPr id="3" name="Content Placeholder 2"/>
          <p:cNvSpPr>
            <a:spLocks noGrp="1"/>
          </p:cNvSpPr>
          <p:nvPr>
            <p:ph idx="1"/>
          </p:nvPr>
        </p:nvSpPr>
        <p:spPr>
          <a:xfrm>
            <a:off x="609600" y="1600201"/>
            <a:ext cx="10972800" cy="5105400"/>
          </a:xfrm>
        </p:spPr>
        <p:txBody>
          <a:bodyPr>
            <a:normAutofit/>
          </a:bodyPr>
          <a:lstStyle/>
          <a:p>
            <a:r>
              <a:rPr lang="en-US" b="1" dirty="0"/>
              <a:t>How gradient descent, can iteratively approximate the local minimum of a function with an arbitrary degree of </a:t>
            </a:r>
            <a:r>
              <a:rPr lang="en-US" b="1" dirty="0" smtClean="0"/>
              <a:t>precision? </a:t>
            </a:r>
          </a:p>
          <a:p>
            <a:r>
              <a:rPr lang="en-US" dirty="0" smtClean="0"/>
              <a:t>We start with identifying a starting point that is sufficient proximity to the function’s local minimum, in this case,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Then, iteratively, we move towards the closest local minimum by exploiting the gradient of the function around</a:t>
            </a:r>
          </a:p>
          <a:p>
            <a:pPr marL="0" indent="0">
              <a:buNone/>
            </a:pPr>
            <a:endParaRPr lang="en-US" dirty="0"/>
          </a:p>
        </p:txBody>
      </p:sp>
      <p:pic>
        <p:nvPicPr>
          <p:cNvPr id="4" name="Picture 3"/>
          <p:cNvPicPr>
            <a:picLocks noChangeAspect="1"/>
          </p:cNvPicPr>
          <p:nvPr/>
        </p:nvPicPr>
        <p:blipFill>
          <a:blip r:embed="rId3"/>
          <a:stretch>
            <a:fillRect/>
          </a:stretch>
        </p:blipFill>
        <p:spPr>
          <a:xfrm>
            <a:off x="2362200" y="2667000"/>
            <a:ext cx="315310" cy="304800"/>
          </a:xfrm>
          <a:prstGeom prst="rect">
            <a:avLst/>
          </a:prstGeom>
        </p:spPr>
      </p:pic>
      <p:pic>
        <p:nvPicPr>
          <p:cNvPr id="5" name="Picture 4"/>
          <p:cNvPicPr>
            <a:picLocks noChangeAspect="1"/>
          </p:cNvPicPr>
          <p:nvPr/>
        </p:nvPicPr>
        <p:blipFill>
          <a:blip r:embed="rId4"/>
          <a:stretch>
            <a:fillRect/>
          </a:stretch>
        </p:blipFill>
        <p:spPr>
          <a:xfrm>
            <a:off x="2743200" y="6172200"/>
            <a:ext cx="380999" cy="450272"/>
          </a:xfrm>
          <a:prstGeom prst="rect">
            <a:avLst/>
          </a:prstGeom>
        </p:spPr>
      </p:pic>
      <p:pic>
        <p:nvPicPr>
          <p:cNvPr id="7" name="Picture 6"/>
          <p:cNvPicPr>
            <a:picLocks noChangeAspect="1"/>
          </p:cNvPicPr>
          <p:nvPr/>
        </p:nvPicPr>
        <p:blipFill>
          <a:blip r:embed="rId5"/>
          <a:stretch>
            <a:fillRect/>
          </a:stretch>
        </p:blipFill>
        <p:spPr>
          <a:xfrm>
            <a:off x="2933699" y="2970990"/>
            <a:ext cx="3612870" cy="2628122"/>
          </a:xfrm>
          <a:prstGeom prst="rect">
            <a:avLst/>
          </a:prstGeom>
        </p:spPr>
      </p:pic>
      <p:pic>
        <p:nvPicPr>
          <p:cNvPr id="8" name="Picture 7"/>
          <p:cNvPicPr>
            <a:picLocks noChangeAspect="1"/>
          </p:cNvPicPr>
          <p:nvPr/>
        </p:nvPicPr>
        <p:blipFill>
          <a:blip r:embed="rId6"/>
          <a:stretch>
            <a:fillRect/>
          </a:stretch>
        </p:blipFill>
        <p:spPr>
          <a:xfrm>
            <a:off x="6823835" y="3048000"/>
            <a:ext cx="2622686" cy="2773362"/>
          </a:xfrm>
          <a:prstGeom prst="rect">
            <a:avLst/>
          </a:prstGeom>
        </p:spPr>
      </p:pic>
    </p:spTree>
    <p:extLst>
      <p:ext uri="{BB962C8B-B14F-4D97-AF65-F5344CB8AC3E}">
        <p14:creationId xmlns:p14="http://schemas.microsoft.com/office/powerpoint/2010/main" val="606536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Minimizing the Cost with Gradient Descent</a:t>
            </a:r>
          </a:p>
        </p:txBody>
      </p:sp>
      <p:sp>
        <p:nvSpPr>
          <p:cNvPr id="3" name="Content Placeholder 2"/>
          <p:cNvSpPr>
            <a:spLocks noGrp="1"/>
          </p:cNvSpPr>
          <p:nvPr>
            <p:ph idx="1"/>
          </p:nvPr>
        </p:nvSpPr>
        <p:spPr/>
        <p:txBody>
          <a:bodyPr>
            <a:normAutofit/>
          </a:bodyPr>
          <a:lstStyle/>
          <a:p>
            <a:r>
              <a:rPr lang="en-US" b="1" dirty="0" smtClean="0"/>
              <a:t>Gradient </a:t>
            </a:r>
            <a:r>
              <a:rPr lang="en-US" b="1" dirty="0"/>
              <a:t>descent is an iterative optimization algorithm, which finds the minimum of a differentiable function.</a:t>
            </a:r>
            <a:r>
              <a:rPr lang="en-US" dirty="0"/>
              <a:t> In this process, we try different values and update them to reach the optimal ones, minimizing the output</a:t>
            </a:r>
            <a:r>
              <a:rPr lang="en-US" dirty="0" smtClean="0"/>
              <a:t>.</a:t>
            </a:r>
          </a:p>
          <a:p>
            <a:endParaRPr lang="en-US" dirty="0" smtClean="0"/>
          </a:p>
          <a:p>
            <a:r>
              <a:rPr lang="en-US" dirty="0"/>
              <a:t>we can apply this method to the cost function of logistic regression. This way, we can find an optimal solution minimizing the cost over model </a:t>
            </a:r>
            <a:r>
              <a:rPr lang="en-US" dirty="0" smtClean="0"/>
              <a:t>parameters:</a:t>
            </a:r>
          </a:p>
          <a:p>
            <a:endParaRPr lang="en-US" dirty="0">
              <a:solidFill>
                <a:srgbClr val="000000"/>
              </a:solidFill>
            </a:endParaRPr>
          </a:p>
          <a:p>
            <a:r>
              <a:rPr lang="en-US" dirty="0">
                <a:solidFill>
                  <a:srgbClr val="000000"/>
                </a:solidFill>
              </a:rPr>
              <a:t>W</a:t>
            </a:r>
            <a:r>
              <a:rPr lang="en-US" dirty="0" smtClean="0">
                <a:solidFill>
                  <a:srgbClr val="000000"/>
                </a:solidFill>
              </a:rPr>
              <a:t>e’re </a:t>
            </a:r>
            <a:r>
              <a:rPr lang="en-US" dirty="0">
                <a:solidFill>
                  <a:srgbClr val="000000"/>
                </a:solidFill>
              </a:rPr>
              <a:t>using the sigmoid function as the hypothesis function in logistic </a:t>
            </a:r>
            <a:r>
              <a:rPr lang="en-US" dirty="0" smtClean="0">
                <a:solidFill>
                  <a:srgbClr val="000000"/>
                </a:solidFill>
              </a:rPr>
              <a:t>regression.</a:t>
            </a:r>
          </a:p>
          <a:p>
            <a:r>
              <a:rPr lang="en-US" dirty="0" smtClean="0">
                <a:solidFill>
                  <a:srgbClr val="000000"/>
                </a:solidFill>
              </a:rPr>
              <a:t>Assume </a:t>
            </a:r>
            <a:r>
              <a:rPr lang="en-US" dirty="0">
                <a:solidFill>
                  <a:srgbClr val="000000"/>
                </a:solidFill>
              </a:rPr>
              <a:t>we have a total of  </a:t>
            </a:r>
            <a:r>
              <a:rPr lang="en-US" dirty="0" smtClean="0">
                <a:solidFill>
                  <a:srgbClr val="000000"/>
                </a:solidFill>
              </a:rPr>
              <a:t>n </a:t>
            </a:r>
            <a:r>
              <a:rPr lang="en-US" sz="700" dirty="0">
                <a:solidFill>
                  <a:srgbClr val="000000"/>
                </a:solidFill>
              </a:rPr>
              <a:t> </a:t>
            </a:r>
            <a:r>
              <a:rPr lang="en-US" dirty="0">
                <a:solidFill>
                  <a:srgbClr val="000000"/>
                </a:solidFill>
              </a:rPr>
              <a:t>features. In this case, we have n</a:t>
            </a:r>
            <a:r>
              <a:rPr lang="en-US" dirty="0" smtClean="0">
                <a:solidFill>
                  <a:srgbClr val="000000"/>
                </a:solidFill>
              </a:rPr>
              <a:t> </a:t>
            </a:r>
            <a:r>
              <a:rPr lang="en-US" sz="700" dirty="0">
                <a:solidFill>
                  <a:srgbClr val="000000"/>
                </a:solidFill>
              </a:rPr>
              <a:t> </a:t>
            </a:r>
            <a:r>
              <a:rPr lang="en-US" dirty="0">
                <a:solidFill>
                  <a:srgbClr val="000000"/>
                </a:solidFill>
              </a:rPr>
              <a:t>parameters for </a:t>
            </a:r>
            <a:r>
              <a:rPr lang="en-US" dirty="0" smtClean="0">
                <a:solidFill>
                  <a:srgbClr val="000000"/>
                </a:solidFill>
              </a:rPr>
              <a:t>the theta vector</a:t>
            </a:r>
            <a:r>
              <a:rPr lang="en-US" dirty="0">
                <a:solidFill>
                  <a:srgbClr val="000000"/>
                </a:solidFill>
              </a:rPr>
              <a:t>. To minimize our cost function, we need to run the gradient descent on each parameter   </a:t>
            </a:r>
            <a:r>
              <a:rPr lang="en-US" sz="1200" dirty="0">
                <a:solidFill>
                  <a:srgbClr val="000000"/>
                </a:solidFill>
              </a:rPr>
              <a:t>:</a:t>
            </a:r>
            <a:endParaRPr lang="en-US" dirty="0">
              <a:solidFill>
                <a:srgbClr val="000000"/>
              </a:solidFill>
            </a:endParaRPr>
          </a:p>
          <a:p>
            <a:endParaRPr lang="en-US" dirty="0" smtClean="0"/>
          </a:p>
          <a:p>
            <a:endParaRPr lang="en-US" dirty="0" smtClean="0"/>
          </a:p>
          <a:p>
            <a:endParaRPr lang="en-US" dirty="0" smtClean="0"/>
          </a:p>
          <a:p>
            <a:endParaRPr lang="en-US" dirty="0" smtClean="0"/>
          </a:p>
          <a:p>
            <a:endParaRPr lang="en-US" dirty="0"/>
          </a:p>
        </p:txBody>
      </p:sp>
      <p:sp>
        <p:nvSpPr>
          <p:cNvPr id="5" name="AutoShape 2" descr="n"/>
          <p:cNvSpPr>
            <a:spLocks noChangeAspect="1" noChangeArrowheads="1"/>
          </p:cNvSpPr>
          <p:nvPr/>
        </p:nvSpPr>
        <p:spPr bwMode="auto">
          <a:xfrm>
            <a:off x="2124075" y="228600"/>
            <a:ext cx="104775" cy="76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3" descr="n"/>
          <p:cNvSpPr>
            <a:spLocks noChangeAspect="1" noChangeArrowheads="1"/>
          </p:cNvSpPr>
          <p:nvPr/>
        </p:nvSpPr>
        <p:spPr bwMode="auto">
          <a:xfrm>
            <a:off x="4511675" y="228600"/>
            <a:ext cx="104775" cy="76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theta"/>
          <p:cNvSpPr>
            <a:spLocks noChangeAspect="1" noChangeArrowheads="1"/>
          </p:cNvSpPr>
          <p:nvPr/>
        </p:nvSpPr>
        <p:spPr bwMode="auto">
          <a:xfrm>
            <a:off x="6018213" y="228600"/>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5" descr="\theta_j"/>
          <p:cNvSpPr>
            <a:spLocks noChangeAspect="1" noChangeArrowheads="1"/>
          </p:cNvSpPr>
          <p:nvPr/>
        </p:nvSpPr>
        <p:spPr bwMode="auto">
          <a:xfrm>
            <a:off x="13047663" y="228600"/>
            <a:ext cx="133350" cy="171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2"/>
          <a:stretch>
            <a:fillRect/>
          </a:stretch>
        </p:blipFill>
        <p:spPr>
          <a:xfrm>
            <a:off x="6629400" y="3352800"/>
            <a:ext cx="176893" cy="206375"/>
          </a:xfrm>
          <a:prstGeom prst="rect">
            <a:avLst/>
          </a:prstGeom>
        </p:spPr>
      </p:pic>
      <p:pic>
        <p:nvPicPr>
          <p:cNvPr id="15" name="Picture 14"/>
          <p:cNvPicPr>
            <a:picLocks noChangeAspect="1"/>
          </p:cNvPicPr>
          <p:nvPr/>
        </p:nvPicPr>
        <p:blipFill>
          <a:blip r:embed="rId3"/>
          <a:stretch>
            <a:fillRect/>
          </a:stretch>
        </p:blipFill>
        <p:spPr>
          <a:xfrm>
            <a:off x="3962400" y="5410200"/>
            <a:ext cx="2257740" cy="647790"/>
          </a:xfrm>
          <a:prstGeom prst="rect">
            <a:avLst/>
          </a:prstGeom>
        </p:spPr>
      </p:pic>
      <p:pic>
        <p:nvPicPr>
          <p:cNvPr id="16" name="Picture 15"/>
          <p:cNvPicPr>
            <a:picLocks noChangeAspect="1"/>
          </p:cNvPicPr>
          <p:nvPr/>
        </p:nvPicPr>
        <p:blipFill>
          <a:blip r:embed="rId4"/>
          <a:stretch>
            <a:fillRect/>
          </a:stretch>
        </p:blipFill>
        <p:spPr>
          <a:xfrm>
            <a:off x="4905507" y="2362200"/>
            <a:ext cx="1314633" cy="504895"/>
          </a:xfrm>
          <a:prstGeom prst="rect">
            <a:avLst/>
          </a:prstGeom>
        </p:spPr>
      </p:pic>
    </p:spTree>
    <p:extLst>
      <p:ext uri="{BB962C8B-B14F-4D97-AF65-F5344CB8AC3E}">
        <p14:creationId xmlns:p14="http://schemas.microsoft.com/office/powerpoint/2010/main" val="11575676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Minimizing </a:t>
            </a:r>
            <a:r>
              <a:rPr lang="en-US" b="1" dirty="0"/>
              <a:t>the Cost with Gradient </a:t>
            </a:r>
            <a:r>
              <a:rPr lang="en-US" b="1" dirty="0" smtClean="0"/>
              <a:t>Descent</a:t>
            </a:r>
            <a:endParaRPr lang="en-US" b="1" dirty="0"/>
          </a:p>
        </p:txBody>
      </p:sp>
      <p:sp>
        <p:nvSpPr>
          <p:cNvPr id="3" name="Content Placeholder 2"/>
          <p:cNvSpPr>
            <a:spLocks noGrp="1"/>
          </p:cNvSpPr>
          <p:nvPr>
            <p:ph idx="1"/>
          </p:nvPr>
        </p:nvSpPr>
        <p:spPr>
          <a:xfrm>
            <a:off x="609600" y="1600201"/>
            <a:ext cx="11277600" cy="4800599"/>
          </a:xfrm>
        </p:spPr>
        <p:txBody>
          <a:bodyPr>
            <a:normAutofit fontScale="92500"/>
          </a:bodyPr>
          <a:lstStyle/>
          <a:p>
            <a:r>
              <a:rPr lang="en-US" dirty="0"/>
              <a:t>Furthermore, we need to update each parameter simultaneously for each </a:t>
            </a:r>
            <a:r>
              <a:rPr lang="en-US" dirty="0" smtClean="0"/>
              <a:t>iteration</a:t>
            </a:r>
            <a:r>
              <a:rPr lang="en-US" b="1" dirty="0"/>
              <a:t> in the direction that decreases the cost function</a:t>
            </a:r>
            <a:r>
              <a:rPr lang="en-US" dirty="0" smtClean="0"/>
              <a:t>. </a:t>
            </a:r>
            <a:r>
              <a:rPr lang="en-US" dirty="0"/>
              <a:t>In other words, we need to loop through the </a:t>
            </a:r>
            <a:r>
              <a:rPr lang="en-US" dirty="0" smtClean="0"/>
              <a:t>parameters</a:t>
            </a:r>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r>
              <a:rPr lang="en-US" dirty="0" smtClean="0"/>
              <a:t>Plugging </a:t>
            </a:r>
            <a:r>
              <a:rPr lang="en-US" dirty="0"/>
              <a:t>this into the gradient descent function leads to the update </a:t>
            </a:r>
            <a:r>
              <a:rPr lang="en-US" dirty="0" smtClean="0"/>
              <a:t>rule:</a:t>
            </a:r>
          </a:p>
          <a:p>
            <a:r>
              <a:rPr lang="en-US" dirty="0" smtClean="0">
                <a:solidFill>
                  <a:srgbClr val="000000"/>
                </a:solidFill>
              </a:rPr>
              <a:t>Surprisingly</a:t>
            </a:r>
            <a:r>
              <a:rPr lang="en-US" dirty="0">
                <a:solidFill>
                  <a:srgbClr val="000000"/>
                </a:solidFill>
              </a:rPr>
              <a:t>, the update rule is the same as the one derived by using the sum of the squared errors in linear regression. As a result, we can use the same gradient descent formula for logistic regression as </a:t>
            </a:r>
            <a:r>
              <a:rPr lang="en-US" dirty="0" smtClean="0">
                <a:solidFill>
                  <a:srgbClr val="000000"/>
                </a:solidFill>
              </a:rPr>
              <a:t>well.</a:t>
            </a:r>
          </a:p>
          <a:p>
            <a:r>
              <a:rPr lang="en-US" dirty="0" smtClean="0">
                <a:solidFill>
                  <a:srgbClr val="000000"/>
                </a:solidFill>
              </a:rPr>
              <a:t>By </a:t>
            </a:r>
            <a:r>
              <a:rPr lang="en-US" dirty="0">
                <a:solidFill>
                  <a:srgbClr val="000000"/>
                </a:solidFill>
              </a:rPr>
              <a:t>iterating over the training samples until convergence, we reach the optimal </a:t>
            </a:r>
            <a:r>
              <a:rPr lang="en-US" dirty="0" smtClean="0">
                <a:solidFill>
                  <a:srgbClr val="000000"/>
                </a:solidFill>
              </a:rPr>
              <a:t>parameters</a:t>
            </a:r>
            <a:r>
              <a:rPr lang="en-US" dirty="0">
                <a:solidFill>
                  <a:srgbClr val="000000"/>
                </a:solidFill>
              </a:rPr>
              <a:t> </a:t>
            </a:r>
            <a:r>
              <a:rPr lang="en-US" dirty="0" smtClean="0">
                <a:solidFill>
                  <a:srgbClr val="000000"/>
                </a:solidFill>
              </a:rPr>
              <a:t>theta</a:t>
            </a:r>
            <a:r>
              <a:rPr lang="en-US" dirty="0">
                <a:solidFill>
                  <a:srgbClr val="000000"/>
                </a:solidFill>
              </a:rPr>
              <a:t> leading to minimum cost.</a:t>
            </a:r>
          </a:p>
          <a:p>
            <a:endParaRPr lang="en-US" dirty="0"/>
          </a:p>
          <a:p>
            <a:endParaRPr lang="en-US" dirty="0"/>
          </a:p>
        </p:txBody>
      </p:sp>
      <p:pic>
        <p:nvPicPr>
          <p:cNvPr id="6" name="Picture 5"/>
          <p:cNvPicPr>
            <a:picLocks noChangeAspect="1"/>
          </p:cNvPicPr>
          <p:nvPr/>
        </p:nvPicPr>
        <p:blipFill>
          <a:blip r:embed="rId2"/>
          <a:stretch>
            <a:fillRect/>
          </a:stretch>
        </p:blipFill>
        <p:spPr>
          <a:xfrm>
            <a:off x="1752600" y="3114551"/>
            <a:ext cx="885949" cy="362001"/>
          </a:xfrm>
          <a:prstGeom prst="rect">
            <a:avLst/>
          </a:prstGeom>
        </p:spPr>
      </p:pic>
      <p:pic>
        <p:nvPicPr>
          <p:cNvPr id="7" name="Picture 6"/>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Lst>
          </a:blip>
          <a:stretch>
            <a:fillRect/>
          </a:stretch>
        </p:blipFill>
        <p:spPr>
          <a:xfrm>
            <a:off x="2499119" y="3114551"/>
            <a:ext cx="6697010" cy="1581371"/>
          </a:xfrm>
          <a:prstGeom prst="rect">
            <a:avLst/>
          </a:prstGeom>
        </p:spPr>
      </p:pic>
      <p:sp>
        <p:nvSpPr>
          <p:cNvPr id="9" name="AutoShape 4" descr="\theta"/>
          <p:cNvSpPr>
            <a:spLocks noChangeAspect="1" noChangeArrowheads="1"/>
          </p:cNvSpPr>
          <p:nvPr/>
        </p:nvSpPr>
        <p:spPr bwMode="auto">
          <a:xfrm>
            <a:off x="6753225" y="228600"/>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5"/>
          <a:stretch>
            <a:fillRect/>
          </a:stretch>
        </p:blipFill>
        <p:spPr>
          <a:xfrm>
            <a:off x="3352800" y="2400210"/>
            <a:ext cx="2257740" cy="647790"/>
          </a:xfrm>
          <a:prstGeom prst="rect">
            <a:avLst/>
          </a:prstGeom>
        </p:spPr>
      </p:pic>
      <p:sp>
        <p:nvSpPr>
          <p:cNvPr id="11" name="Rectangle 10"/>
          <p:cNvSpPr/>
          <p:nvPr/>
        </p:nvSpPr>
        <p:spPr>
          <a:xfrm>
            <a:off x="6021990" y="2581870"/>
            <a:ext cx="6096000" cy="923330"/>
          </a:xfrm>
          <a:prstGeom prst="rect">
            <a:avLst/>
          </a:prstGeom>
        </p:spPr>
        <p:txBody>
          <a:bodyPr>
            <a:spAutoFit/>
          </a:bodyPr>
          <a:lstStyle/>
          <a:p>
            <a:r>
              <a:rPr lang="en-US" dirty="0"/>
              <a:t>In the case of logistic regression, analogously, we use a cost function that contains a logarithmic expression and we apply gradient descent </a:t>
            </a:r>
            <a:r>
              <a:rPr lang="en-US" dirty="0" smtClean="0"/>
              <a:t>algorithm on </a:t>
            </a:r>
            <a:r>
              <a:rPr lang="en-US" dirty="0"/>
              <a:t>it.</a:t>
            </a:r>
          </a:p>
        </p:txBody>
      </p:sp>
    </p:spTree>
    <p:extLst>
      <p:ext uri="{BB962C8B-B14F-4D97-AF65-F5344CB8AC3E}">
        <p14:creationId xmlns:p14="http://schemas.microsoft.com/office/powerpoint/2010/main" val="2551726729"/>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FAEC0E0-4ABC-4077-8922-293239654A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28404</TotalTime>
  <Words>1789</Words>
  <Application>Microsoft Office PowerPoint</Application>
  <PresentationFormat>Widescreen</PresentationFormat>
  <Paragraphs>244</Paragraphs>
  <Slides>42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Gill Sans MT</vt:lpstr>
      <vt:lpstr>Wingdings</vt:lpstr>
      <vt:lpstr>Custom Design</vt:lpstr>
      <vt:lpstr>PowerPoint Presentation</vt:lpstr>
      <vt:lpstr>Contents</vt:lpstr>
      <vt:lpstr>Outline</vt:lpstr>
      <vt:lpstr>Gradient Descent </vt:lpstr>
      <vt:lpstr>Gradient Descent </vt:lpstr>
      <vt:lpstr>Gradient Descent </vt:lpstr>
      <vt:lpstr>Minimizing the Cost with Gradient Descent </vt:lpstr>
      <vt:lpstr>Minimizing the Cost with Gradient Descent</vt:lpstr>
      <vt:lpstr>Minimizing the Cost with Gradient Descent</vt:lpstr>
      <vt:lpstr>Derive the loss function with matrix 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Linear regression vs logistic regression</vt:lpstr>
      <vt:lpstr>Some Examples</vt:lpstr>
      <vt:lpstr>Some Examples</vt:lpstr>
      <vt:lpstr>Types of logistic regression </vt:lpstr>
      <vt:lpstr>Types of logistic regression </vt:lpstr>
      <vt:lpstr>Types of logistic regression </vt:lpstr>
      <vt:lpstr>Key Advantages of Logistic Regression </vt:lpstr>
      <vt:lpstr>Key properties of the logistic regression equation </vt:lpstr>
      <vt:lpstr>Key properties of the logistic regression equation </vt:lpstr>
      <vt:lpstr>Key properties of the logistic regression equation </vt:lpstr>
      <vt:lpstr>Key properties of the logistic regression equation </vt:lpstr>
      <vt:lpstr>Key properties of the logistic regression equation </vt:lpstr>
      <vt:lpstr>Thank You</vt:lpstr>
      <vt:lpstr>Derivation of Cost Function:</vt:lpstr>
      <vt:lpstr>PowerPoint Presentation</vt:lpstr>
      <vt:lpstr>PowerPoint Presentation</vt:lpstr>
      <vt:lpstr>PowerPoint Presentation</vt:lpstr>
      <vt:lpstr>PowerPoint Presentation</vt:lpstr>
      <vt:lpstr>Deriving the Gradient Descent formula for Logistic Regression</vt:lpstr>
      <vt:lpstr>Deriving the Gradient Descent formula for Logistic Regression</vt:lpstr>
      <vt:lpstr>Deriving the Gradient Descent formula for Logistic Regression</vt:lpstr>
      <vt:lpstr>How Does Gradient Descent Work?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ASMR</dc:creator>
  <dc:description>2010 animated abstract template from Presentationpro.com</dc:description>
  <cp:lastModifiedBy>Microsoft account</cp:lastModifiedBy>
  <cp:revision>2136</cp:revision>
  <cp:lastPrinted>2015-09-22T10:17:55Z</cp:lastPrinted>
  <dcterms:created xsi:type="dcterms:W3CDTF">2014-11-02T19:18:20Z</dcterms:created>
  <dcterms:modified xsi:type="dcterms:W3CDTF">2024-01-11T17:02:07Z</dcterms:modified>
  <cp:category>2010 abstract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TC018813529991</vt:lpwstr>
  </property>
</Properties>
</file>