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13716000" cy="24384000"/>
  <p:embeddedFontLst>
    <p:embeddedFont>
      <p:font typeface="EB Garamond Medium"/>
      <p:regular r:id="rId60"/>
      <p:bold r:id="rId61"/>
      <p:italic r:id="rId62"/>
      <p:boldItalic r:id="rId63"/>
    </p:embeddedFont>
    <p:embeddedFont>
      <p:font typeface="EB Garamond"/>
      <p:regular r:id="rId64"/>
      <p:bold r:id="rId65"/>
      <p:italic r:id="rId66"/>
      <p:boldItalic r:id="rId67"/>
    </p:embeddedFont>
    <p:embeddedFont>
      <p:font typeface="Arial Black"/>
      <p:regular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GoogleSlidesCustomDataVersion2">
      <go:slidesCustomData xmlns:go="http://customooxmlschemas.google.com/" r:id="rId69" roundtripDataSignature="AMtx7miSdFYt7azWSA+UwJOPlTjd/kV5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EBGaramondMedium-italic.fntdata"/><Relationship Id="rId61" Type="http://schemas.openxmlformats.org/officeDocument/2006/relationships/font" Target="fonts/EBGaramondMedium-bold.fntdata"/><Relationship Id="rId20" Type="http://schemas.openxmlformats.org/officeDocument/2006/relationships/slide" Target="slides/slide15.xml"/><Relationship Id="rId64" Type="http://schemas.openxmlformats.org/officeDocument/2006/relationships/font" Target="fonts/EBGaramond-regular.fntdata"/><Relationship Id="rId63" Type="http://schemas.openxmlformats.org/officeDocument/2006/relationships/font" Target="fonts/EBGaramondMedium-boldItalic.fntdata"/><Relationship Id="rId22" Type="http://schemas.openxmlformats.org/officeDocument/2006/relationships/slide" Target="slides/slide17.xml"/><Relationship Id="rId66" Type="http://schemas.openxmlformats.org/officeDocument/2006/relationships/font" Target="fonts/EBGaramond-italic.fntdata"/><Relationship Id="rId21" Type="http://schemas.openxmlformats.org/officeDocument/2006/relationships/slide" Target="slides/slide16.xml"/><Relationship Id="rId65" Type="http://schemas.openxmlformats.org/officeDocument/2006/relationships/font" Target="fonts/EBGaramond-bold.fntdata"/><Relationship Id="rId24" Type="http://schemas.openxmlformats.org/officeDocument/2006/relationships/slide" Target="slides/slide19.xml"/><Relationship Id="rId68" Type="http://schemas.openxmlformats.org/officeDocument/2006/relationships/font" Target="fonts/ArialBlack-regular.fntdata"/><Relationship Id="rId23" Type="http://schemas.openxmlformats.org/officeDocument/2006/relationships/slide" Target="slides/slide18.xml"/><Relationship Id="rId67" Type="http://schemas.openxmlformats.org/officeDocument/2006/relationships/font" Target="fonts/EBGaramond-boldItalic.fntdata"/><Relationship Id="rId60" Type="http://schemas.openxmlformats.org/officeDocument/2006/relationships/font" Target="fonts/EBGaramondMedium-regular.fntdata"/><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249be43f5_1_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6249be43f5_1_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6249be43f5_1_1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6249be43f5_1_1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249be43f5_1_3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249be43f5_1_3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249be43f5_1_4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6249be43f5_1_44: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249be43f5_1_5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249be43f5_1_5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6249be43f5_1_7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6249be43f5_1_7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249be43f5_1_92: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249be43f5_1_9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6249be43f5_1_10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26249be43f5_1_10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249be43f5_1_18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6249be43f5_1_18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249be43f5_1_11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249be43f5_1_11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6249be43f5_1_19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6249be43f5_1_19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249be43f5_1_14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6249be43f5_1_14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6249be43f5_1_16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26249be43f5_1_163: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249be43f5_1_19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6249be43f5_1_19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249be43f5_1_17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6249be43f5_1_17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6249be43f5_1_204: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6249be43f5_1_20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249be43f5_1_21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26249be43f5_1_21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6249be43f5_1_21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6249be43f5_1_21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249be43f5_1_22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6249be43f5_1_22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6249be43f5_1_23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6249be43f5_1_23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249be43f5_1_261: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6249be43f5_1_26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6249be43f5_1_268: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6249be43f5_1_26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6249be43f5_1_27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6249be43f5_1_27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6249be43f5_1_282: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6249be43f5_1_28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249be43f5_1_29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6249be43f5_1_29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6249be43f5_1_297: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6249be43f5_1_29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30"/>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30"/>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30"/>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 name="Google Shape;14;p30"/>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0"/>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91" name="Shape 91"/>
        <p:cNvGrpSpPr/>
        <p:nvPr/>
      </p:nvGrpSpPr>
      <p:grpSpPr>
        <a:xfrm>
          <a:off x="0" y="0"/>
          <a:ext cx="0" cy="0"/>
          <a:chOff x="0" y="0"/>
          <a:chExt cx="0" cy="0"/>
        </a:xfrm>
      </p:grpSpPr>
      <p:sp>
        <p:nvSpPr>
          <p:cNvPr id="92" name="Google Shape;92;p39"/>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3" name="Google Shape;93;p3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9"/>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97" name="Shape 97"/>
        <p:cNvGrpSpPr/>
        <p:nvPr/>
      </p:nvGrpSpPr>
      <p:grpSpPr>
        <a:xfrm>
          <a:off x="0" y="0"/>
          <a:ext cx="0" cy="0"/>
          <a:chOff x="0" y="0"/>
          <a:chExt cx="0" cy="0"/>
        </a:xfrm>
      </p:grpSpPr>
      <p:sp>
        <p:nvSpPr>
          <p:cNvPr id="98" name="Google Shape;98;p40"/>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99" name="Google Shape;99;p40"/>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40"/>
          <p:cNvSpPr/>
          <p:nvPr>
            <p:ph idx="2" type="pic"/>
          </p:nvPr>
        </p:nvSpPr>
        <p:spPr>
          <a:xfrm>
            <a:off x="758905" y="2392023"/>
            <a:ext cx="2596896" cy="2596896"/>
          </a:xfrm>
          <a:prstGeom prst="rect">
            <a:avLst/>
          </a:prstGeom>
          <a:solidFill>
            <a:srgbClr val="E3E5BC"/>
          </a:solidFill>
          <a:ln>
            <a:noFill/>
          </a:ln>
        </p:spPr>
      </p:sp>
      <p:sp>
        <p:nvSpPr>
          <p:cNvPr id="103" name="Google Shape;103;p40"/>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0"/>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40"/>
          <p:cNvSpPr/>
          <p:nvPr>
            <p:ph idx="4" type="pic"/>
          </p:nvPr>
        </p:nvSpPr>
        <p:spPr>
          <a:xfrm>
            <a:off x="3517361" y="2392619"/>
            <a:ext cx="2596896" cy="2596896"/>
          </a:xfrm>
          <a:prstGeom prst="rect">
            <a:avLst/>
          </a:prstGeom>
          <a:solidFill>
            <a:srgbClr val="E3E5BC"/>
          </a:solidFill>
          <a:ln>
            <a:noFill/>
          </a:ln>
        </p:spPr>
      </p:sp>
      <p:sp>
        <p:nvSpPr>
          <p:cNvPr id="106" name="Google Shape;106;p40"/>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0"/>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0"/>
          <p:cNvSpPr/>
          <p:nvPr>
            <p:ph idx="7" type="pic"/>
          </p:nvPr>
        </p:nvSpPr>
        <p:spPr>
          <a:xfrm>
            <a:off x="6275817" y="2393215"/>
            <a:ext cx="2596896" cy="2596896"/>
          </a:xfrm>
          <a:prstGeom prst="rect">
            <a:avLst/>
          </a:prstGeom>
          <a:solidFill>
            <a:srgbClr val="E3E5BC"/>
          </a:solidFill>
          <a:ln>
            <a:noFill/>
          </a:ln>
        </p:spPr>
      </p:sp>
      <p:sp>
        <p:nvSpPr>
          <p:cNvPr id="109" name="Google Shape;109;p40"/>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0"/>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0"/>
          <p:cNvSpPr/>
          <p:nvPr>
            <p:ph idx="13" type="pic"/>
          </p:nvPr>
        </p:nvSpPr>
        <p:spPr>
          <a:xfrm>
            <a:off x="9034272" y="2393215"/>
            <a:ext cx="2596896" cy="2596896"/>
          </a:xfrm>
          <a:prstGeom prst="rect">
            <a:avLst/>
          </a:prstGeom>
          <a:solidFill>
            <a:srgbClr val="E3E5BC"/>
          </a:solidFill>
          <a:ln>
            <a:noFill/>
          </a:ln>
        </p:spPr>
      </p:sp>
      <p:sp>
        <p:nvSpPr>
          <p:cNvPr id="112" name="Google Shape;112;p40"/>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40"/>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14" name="Shape 114"/>
        <p:cNvGrpSpPr/>
        <p:nvPr/>
      </p:nvGrpSpPr>
      <p:grpSpPr>
        <a:xfrm>
          <a:off x="0" y="0"/>
          <a:ext cx="0" cy="0"/>
          <a:chOff x="0" y="0"/>
          <a:chExt cx="0" cy="0"/>
        </a:xfrm>
      </p:grpSpPr>
      <p:sp>
        <p:nvSpPr>
          <p:cNvPr id="115" name="Google Shape;115;p41"/>
          <p:cNvSpPr txBox="1"/>
          <p:nvPr>
            <p:ph type="title"/>
          </p:nvPr>
        </p:nvSpPr>
        <p:spPr>
          <a:xfrm>
            <a:off x="758952" y="539496"/>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p41"/>
          <p:cNvSpPr/>
          <p:nvPr>
            <p:ph idx="2" type="pic"/>
          </p:nvPr>
        </p:nvSpPr>
        <p:spPr>
          <a:xfrm>
            <a:off x="1271016" y="1545336"/>
            <a:ext cx="2029968" cy="1828800"/>
          </a:xfrm>
          <a:prstGeom prst="rect">
            <a:avLst/>
          </a:prstGeom>
          <a:solidFill>
            <a:srgbClr val="E3E5BC"/>
          </a:solidFill>
          <a:ln>
            <a:noFill/>
          </a:ln>
        </p:spPr>
      </p:sp>
      <p:sp>
        <p:nvSpPr>
          <p:cNvPr id="119" name="Google Shape;119;p41"/>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1"/>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1"/>
          <p:cNvSpPr/>
          <p:nvPr>
            <p:ph idx="4" type="pic"/>
          </p:nvPr>
        </p:nvSpPr>
        <p:spPr>
          <a:xfrm>
            <a:off x="1271016" y="4144264"/>
            <a:ext cx="2029968" cy="1828800"/>
          </a:xfrm>
          <a:prstGeom prst="rect">
            <a:avLst/>
          </a:prstGeom>
          <a:solidFill>
            <a:srgbClr val="E3E5BC"/>
          </a:solidFill>
          <a:ln>
            <a:noFill/>
          </a:ln>
        </p:spPr>
      </p:sp>
      <p:sp>
        <p:nvSpPr>
          <p:cNvPr id="122" name="Google Shape;122;p41"/>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41"/>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41"/>
          <p:cNvSpPr/>
          <p:nvPr>
            <p:ph idx="7" type="pic"/>
          </p:nvPr>
        </p:nvSpPr>
        <p:spPr>
          <a:xfrm>
            <a:off x="3828288" y="1545336"/>
            <a:ext cx="2029968" cy="1828800"/>
          </a:xfrm>
          <a:prstGeom prst="rect">
            <a:avLst/>
          </a:prstGeom>
          <a:solidFill>
            <a:srgbClr val="E3E5BC"/>
          </a:solidFill>
          <a:ln>
            <a:noFill/>
          </a:ln>
        </p:spPr>
      </p:sp>
      <p:sp>
        <p:nvSpPr>
          <p:cNvPr id="125" name="Google Shape;125;p41"/>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41"/>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41"/>
          <p:cNvSpPr/>
          <p:nvPr>
            <p:ph idx="13" type="pic"/>
          </p:nvPr>
        </p:nvSpPr>
        <p:spPr>
          <a:xfrm>
            <a:off x="3828288" y="4144264"/>
            <a:ext cx="2029968" cy="1828800"/>
          </a:xfrm>
          <a:prstGeom prst="rect">
            <a:avLst/>
          </a:prstGeom>
          <a:solidFill>
            <a:srgbClr val="E3E5BC"/>
          </a:solidFill>
          <a:ln>
            <a:noFill/>
          </a:ln>
        </p:spPr>
      </p:sp>
      <p:sp>
        <p:nvSpPr>
          <p:cNvPr id="128" name="Google Shape;128;p41"/>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1"/>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41"/>
          <p:cNvSpPr/>
          <p:nvPr>
            <p:ph idx="16" type="pic"/>
          </p:nvPr>
        </p:nvSpPr>
        <p:spPr>
          <a:xfrm>
            <a:off x="6385560" y="1545336"/>
            <a:ext cx="2029968" cy="1828800"/>
          </a:xfrm>
          <a:prstGeom prst="rect">
            <a:avLst/>
          </a:prstGeom>
          <a:solidFill>
            <a:srgbClr val="E3E5BC"/>
          </a:solidFill>
          <a:ln>
            <a:noFill/>
          </a:ln>
        </p:spPr>
      </p:sp>
      <p:sp>
        <p:nvSpPr>
          <p:cNvPr id="131" name="Google Shape;131;p41"/>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41"/>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1"/>
          <p:cNvSpPr/>
          <p:nvPr>
            <p:ph idx="19" type="pic"/>
          </p:nvPr>
        </p:nvSpPr>
        <p:spPr>
          <a:xfrm>
            <a:off x="6385560" y="4144264"/>
            <a:ext cx="2029968" cy="1828800"/>
          </a:xfrm>
          <a:prstGeom prst="rect">
            <a:avLst/>
          </a:prstGeom>
          <a:solidFill>
            <a:srgbClr val="E3E5BC"/>
          </a:solidFill>
          <a:ln>
            <a:noFill/>
          </a:ln>
        </p:spPr>
      </p:sp>
      <p:sp>
        <p:nvSpPr>
          <p:cNvPr id="134" name="Google Shape;134;p41"/>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41"/>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41"/>
          <p:cNvSpPr/>
          <p:nvPr>
            <p:ph idx="22" type="pic"/>
          </p:nvPr>
        </p:nvSpPr>
        <p:spPr>
          <a:xfrm>
            <a:off x="8942832" y="1545336"/>
            <a:ext cx="2029968" cy="1828800"/>
          </a:xfrm>
          <a:prstGeom prst="rect">
            <a:avLst/>
          </a:prstGeom>
          <a:solidFill>
            <a:srgbClr val="E3E5BC"/>
          </a:solidFill>
          <a:ln>
            <a:noFill/>
          </a:ln>
        </p:spPr>
      </p:sp>
      <p:sp>
        <p:nvSpPr>
          <p:cNvPr id="137" name="Google Shape;137;p41"/>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41"/>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41"/>
          <p:cNvSpPr/>
          <p:nvPr>
            <p:ph idx="25" type="pic"/>
          </p:nvPr>
        </p:nvSpPr>
        <p:spPr>
          <a:xfrm>
            <a:off x="8942832" y="4144264"/>
            <a:ext cx="2029968" cy="1828800"/>
          </a:xfrm>
          <a:prstGeom prst="rect">
            <a:avLst/>
          </a:prstGeom>
          <a:solidFill>
            <a:srgbClr val="E3E5BC"/>
          </a:solidFill>
          <a:ln>
            <a:noFill/>
          </a:ln>
        </p:spPr>
      </p:sp>
      <p:sp>
        <p:nvSpPr>
          <p:cNvPr id="140" name="Google Shape;140;p41"/>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41"/>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42" name="Shape 142"/>
        <p:cNvGrpSpPr/>
        <p:nvPr/>
      </p:nvGrpSpPr>
      <p:grpSpPr>
        <a:xfrm>
          <a:off x="0" y="0"/>
          <a:ext cx="0" cy="0"/>
          <a:chOff x="0" y="0"/>
          <a:chExt cx="0" cy="0"/>
        </a:xfrm>
      </p:grpSpPr>
      <p:sp>
        <p:nvSpPr>
          <p:cNvPr id="143" name="Google Shape;143;p42"/>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44" name="Google Shape;144;p42"/>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45" name="Google Shape;145;p42"/>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46" name="Google Shape;146;p42"/>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47" name="Google Shape;147;p42"/>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48" name="Google Shape;148;p42"/>
          <p:cNvSpPr txBox="1"/>
          <p:nvPr>
            <p:ph type="title"/>
          </p:nvPr>
        </p:nvSpPr>
        <p:spPr>
          <a:xfrm>
            <a:off x="758952" y="841248"/>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2"/>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1" name="Google Shape;151;p42"/>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42"/>
          <p:cNvSpPr/>
          <p:nvPr>
            <p:ph idx="2" type="pic"/>
          </p:nvPr>
        </p:nvSpPr>
        <p:spPr>
          <a:xfrm>
            <a:off x="1339134" y="2111058"/>
            <a:ext cx="704088" cy="704088"/>
          </a:xfrm>
          <a:prstGeom prst="ellipse">
            <a:avLst/>
          </a:prstGeom>
          <a:solidFill>
            <a:schemeClr val="accent1"/>
          </a:solidFill>
          <a:ln>
            <a:noFill/>
          </a:ln>
        </p:spPr>
      </p:sp>
      <p:sp>
        <p:nvSpPr>
          <p:cNvPr id="153" name="Google Shape;153;p42"/>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2"/>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5" name="Google Shape;155;p42"/>
          <p:cNvSpPr/>
          <p:nvPr>
            <p:ph idx="5" type="pic"/>
          </p:nvPr>
        </p:nvSpPr>
        <p:spPr>
          <a:xfrm>
            <a:off x="3554707" y="2111058"/>
            <a:ext cx="704088" cy="704088"/>
          </a:xfrm>
          <a:prstGeom prst="ellipse">
            <a:avLst/>
          </a:prstGeom>
          <a:solidFill>
            <a:schemeClr val="accent3"/>
          </a:solidFill>
          <a:ln>
            <a:noFill/>
          </a:ln>
        </p:spPr>
      </p:sp>
      <p:sp>
        <p:nvSpPr>
          <p:cNvPr id="156" name="Google Shape;156;p42"/>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42"/>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8" name="Google Shape;158;p42"/>
          <p:cNvSpPr/>
          <p:nvPr>
            <p:ph idx="8" type="pic"/>
          </p:nvPr>
        </p:nvSpPr>
        <p:spPr>
          <a:xfrm>
            <a:off x="5770280" y="2111058"/>
            <a:ext cx="704088" cy="704088"/>
          </a:xfrm>
          <a:prstGeom prst="ellipse">
            <a:avLst/>
          </a:prstGeom>
          <a:solidFill>
            <a:schemeClr val="accent1"/>
          </a:solidFill>
          <a:ln>
            <a:noFill/>
          </a:ln>
        </p:spPr>
      </p:sp>
      <p:sp>
        <p:nvSpPr>
          <p:cNvPr id="159" name="Google Shape;159;p42"/>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42"/>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1" name="Google Shape;161;p42"/>
          <p:cNvSpPr/>
          <p:nvPr>
            <p:ph idx="14" type="pic"/>
          </p:nvPr>
        </p:nvSpPr>
        <p:spPr>
          <a:xfrm>
            <a:off x="7985853" y="2111058"/>
            <a:ext cx="704088" cy="704088"/>
          </a:xfrm>
          <a:prstGeom prst="ellipse">
            <a:avLst/>
          </a:prstGeom>
          <a:solidFill>
            <a:schemeClr val="accent3"/>
          </a:solidFill>
          <a:ln>
            <a:noFill/>
          </a:ln>
        </p:spPr>
      </p:sp>
      <p:sp>
        <p:nvSpPr>
          <p:cNvPr id="162" name="Google Shape;162;p42"/>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42"/>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4" name="Google Shape;164;p42"/>
          <p:cNvSpPr/>
          <p:nvPr>
            <p:ph idx="17" type="pic"/>
          </p:nvPr>
        </p:nvSpPr>
        <p:spPr>
          <a:xfrm>
            <a:off x="10201425" y="2111058"/>
            <a:ext cx="704088" cy="704088"/>
          </a:xfrm>
          <a:prstGeom prst="ellipse">
            <a:avLst/>
          </a:prstGeom>
          <a:solidFill>
            <a:schemeClr val="accent1"/>
          </a:solidFill>
          <a:ln>
            <a:noFill/>
          </a:ln>
        </p:spPr>
      </p:sp>
      <p:sp>
        <p:nvSpPr>
          <p:cNvPr id="165" name="Google Shape;165;p42"/>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66" name="Shape 166"/>
        <p:cNvGrpSpPr/>
        <p:nvPr/>
      </p:nvGrpSpPr>
      <p:grpSpPr>
        <a:xfrm>
          <a:off x="0" y="0"/>
          <a:ext cx="0" cy="0"/>
          <a:chOff x="0" y="0"/>
          <a:chExt cx="0" cy="0"/>
        </a:xfrm>
      </p:grpSpPr>
      <p:sp>
        <p:nvSpPr>
          <p:cNvPr id="167" name="Google Shape;167;p43"/>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8" name="Google Shape;168;p43"/>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9" name="Google Shape;169;p43"/>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0" name="Google Shape;170;p43"/>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4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172" name="Google Shape;172;p43"/>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3" name="Google Shape;173;p43"/>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4" name="Google Shape;174;p43"/>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5" name="Google Shape;175;p43"/>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6" name="Google Shape;176;p43"/>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43"/>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8" name="Google Shape;178;p43"/>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3"/>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43"/>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43"/>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43"/>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3" name="Google Shape;183;p43"/>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4" name="Shape 184"/>
        <p:cNvGrpSpPr/>
        <p:nvPr/>
      </p:nvGrpSpPr>
      <p:grpSpPr>
        <a:xfrm>
          <a:off x="0" y="0"/>
          <a:ext cx="0" cy="0"/>
          <a:chOff x="0" y="0"/>
          <a:chExt cx="0" cy="0"/>
        </a:xfrm>
      </p:grpSpPr>
      <p:sp>
        <p:nvSpPr>
          <p:cNvPr id="185" name="Google Shape;185;p44"/>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preencoded.png" id="186" name="Google Shape;186;p44"/>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87" name="Google Shape;187;p44"/>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88" name="Google Shape;188;p44"/>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9" name="Google Shape;189;p44"/>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0" name="Google Shape;190;p44"/>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191" name="Google Shape;191;p44"/>
          <p:cNvSpPr txBox="1"/>
          <p:nvPr>
            <p:ph idx="1" type="body"/>
          </p:nvPr>
        </p:nvSpPr>
        <p:spPr>
          <a:xfrm>
            <a:off x="397764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2" name="Google Shape;192;p44"/>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4"/>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44"/>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4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6" name="Shape 196"/>
        <p:cNvGrpSpPr/>
        <p:nvPr/>
      </p:nvGrpSpPr>
      <p:grpSpPr>
        <a:xfrm>
          <a:off x="0" y="0"/>
          <a:ext cx="0" cy="0"/>
          <a:chOff x="0" y="0"/>
          <a:chExt cx="0" cy="0"/>
        </a:xfrm>
      </p:grpSpPr>
      <p:sp>
        <p:nvSpPr>
          <p:cNvPr descr="preencoded.png" id="197" name="Google Shape;197;p45"/>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8" name="Google Shape;198;p45"/>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99" name="Google Shape;199;p45"/>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200" name="Google Shape;200;p45"/>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1" name="Google Shape;201;p45"/>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2" name="Google Shape;202;p4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45"/>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45"/>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5"/>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46"/>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9" name="Google Shape;209;p46"/>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0" name="Google Shape;210;p46"/>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47"/>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5" name="Google Shape;215;p4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6" name="Google Shape;216;p4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4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0" name="Google Shape;220;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2" name="Google Shape;222;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4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31"/>
          <p:cNvGrpSpPr/>
          <p:nvPr/>
        </p:nvGrpSpPr>
        <p:grpSpPr>
          <a:xfrm>
            <a:off x="6452303" y="3405019"/>
            <a:ext cx="5739697" cy="3467971"/>
            <a:chOff x="5009037" y="2525712"/>
            <a:chExt cx="7170193" cy="4332288"/>
          </a:xfrm>
        </p:grpSpPr>
        <p:sp>
          <p:nvSpPr>
            <p:cNvPr id="18" name="Google Shape;18;p31"/>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31"/>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0" name="Google Shape;20;p31"/>
          <p:cNvGrpSpPr/>
          <p:nvPr/>
        </p:nvGrpSpPr>
        <p:grpSpPr>
          <a:xfrm rot="10800000">
            <a:off x="6465610" y="0"/>
            <a:ext cx="5739697" cy="3467971"/>
            <a:chOff x="5183405" y="2678112"/>
            <a:chExt cx="7170193" cy="4332288"/>
          </a:xfrm>
        </p:grpSpPr>
        <p:sp>
          <p:nvSpPr>
            <p:cNvPr id="21" name="Google Shape;21;p31"/>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31"/>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descr="preencoded.png" id="23" name="Google Shape;23;p31"/>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4" name="Google Shape;24;p31"/>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4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7" name="Google Shape;227;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49"/>
          <p:cNvSpPr/>
          <p:nvPr>
            <p:ph idx="2" type="pic"/>
          </p:nvPr>
        </p:nvSpPr>
        <p:spPr>
          <a:xfrm>
            <a:off x="5183188" y="987425"/>
            <a:ext cx="6172200" cy="4873625"/>
          </a:xfrm>
          <a:prstGeom prst="rect">
            <a:avLst/>
          </a:prstGeom>
          <a:noFill/>
          <a:ln>
            <a:noFill/>
          </a:ln>
        </p:spPr>
      </p:sp>
      <p:sp>
        <p:nvSpPr>
          <p:cNvPr id="229" name="Google Shape;229;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4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4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2"/>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32"/>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32"/>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32"/>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1" name="Google Shape;31;p32"/>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2" name="Google Shape;32;p32"/>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33" name="Google Shape;33;p32"/>
          <p:cNvSpPr txBox="1"/>
          <p:nvPr>
            <p:ph type="title"/>
          </p:nvPr>
        </p:nvSpPr>
        <p:spPr>
          <a:xfrm>
            <a:off x="2895600" y="3776472"/>
            <a:ext cx="6400800"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2"/>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5" name="Shape 35"/>
        <p:cNvGrpSpPr/>
        <p:nvPr/>
      </p:nvGrpSpPr>
      <p:grpSpPr>
        <a:xfrm>
          <a:off x="0" y="0"/>
          <a:ext cx="0" cy="0"/>
          <a:chOff x="0" y="0"/>
          <a:chExt cx="0" cy="0"/>
        </a:xfrm>
      </p:grpSpPr>
      <p:sp>
        <p:nvSpPr>
          <p:cNvPr id="36" name="Google Shape;36;p33"/>
          <p:cNvSpPr txBox="1"/>
          <p:nvPr>
            <p:ph type="title"/>
          </p:nvPr>
        </p:nvSpPr>
        <p:spPr>
          <a:xfrm>
            <a:off x="4389120" y="2395728"/>
            <a:ext cx="7013448" cy="16276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3"/>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389120" y="4308475"/>
            <a:ext cx="3932238" cy="5889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40" name="Google Shape;40;p33"/>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1" name="Google Shape;41;p33"/>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42" name="Google Shape;42;p33"/>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3" name="Google Shape;43;p33"/>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4" name="Google Shape;44;p33"/>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5" name="Google Shape;45;p3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46" name="Shape 46"/>
        <p:cNvGrpSpPr/>
        <p:nvPr/>
      </p:nvGrpSpPr>
      <p:grpSpPr>
        <a:xfrm>
          <a:off x="0" y="0"/>
          <a:ext cx="0" cy="0"/>
          <a:chOff x="0" y="0"/>
          <a:chExt cx="0" cy="0"/>
        </a:xfrm>
      </p:grpSpPr>
      <p:sp>
        <p:nvSpPr>
          <p:cNvPr id="47" name="Google Shape;47;p34"/>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8" name="Google Shape;48;p34"/>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52" name="Shape 52"/>
        <p:cNvGrpSpPr/>
        <p:nvPr/>
      </p:nvGrpSpPr>
      <p:grpSpPr>
        <a:xfrm>
          <a:off x="0" y="0"/>
          <a:ext cx="0" cy="0"/>
          <a:chOff x="0" y="0"/>
          <a:chExt cx="0" cy="0"/>
        </a:xfrm>
      </p:grpSpPr>
      <p:sp>
        <p:nvSpPr>
          <p:cNvPr id="53" name="Google Shape;53;p35"/>
          <p:cNvSpPr txBox="1"/>
          <p:nvPr>
            <p:ph type="title"/>
          </p:nvPr>
        </p:nvSpPr>
        <p:spPr>
          <a:xfrm>
            <a:off x="758952" y="1234440"/>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35"/>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p:nvPr>
            <p:ph idx="2" type="pic"/>
          </p:nvPr>
        </p:nvSpPr>
        <p:spPr>
          <a:xfrm>
            <a:off x="1911096" y="2258568"/>
            <a:ext cx="932688" cy="932688"/>
          </a:xfrm>
          <a:prstGeom prst="ellipse">
            <a:avLst/>
          </a:prstGeom>
          <a:solidFill>
            <a:schemeClr val="accent3"/>
          </a:solidFill>
          <a:ln>
            <a:noFill/>
          </a:ln>
        </p:spPr>
      </p:sp>
      <p:sp>
        <p:nvSpPr>
          <p:cNvPr id="58" name="Google Shape;58;p35"/>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5"/>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5"/>
          <p:cNvSpPr/>
          <p:nvPr>
            <p:ph idx="5" type="pic"/>
          </p:nvPr>
        </p:nvSpPr>
        <p:spPr>
          <a:xfrm>
            <a:off x="5641848" y="2258568"/>
            <a:ext cx="932688" cy="932688"/>
          </a:xfrm>
          <a:prstGeom prst="ellipse">
            <a:avLst/>
          </a:prstGeom>
          <a:solidFill>
            <a:schemeClr val="accent1"/>
          </a:solidFill>
          <a:ln>
            <a:noFill/>
          </a:ln>
        </p:spPr>
      </p:sp>
      <p:sp>
        <p:nvSpPr>
          <p:cNvPr id="61" name="Google Shape;61;p35"/>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5"/>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5"/>
          <p:cNvSpPr/>
          <p:nvPr>
            <p:ph idx="8" type="pic"/>
          </p:nvPr>
        </p:nvSpPr>
        <p:spPr>
          <a:xfrm>
            <a:off x="9290304" y="2258568"/>
            <a:ext cx="932688" cy="932688"/>
          </a:xfrm>
          <a:prstGeom prst="ellipse">
            <a:avLst/>
          </a:prstGeom>
          <a:solidFill>
            <a:schemeClr val="accent4"/>
          </a:solidFill>
          <a:ln>
            <a:noFill/>
          </a:ln>
        </p:spPr>
      </p:sp>
      <p:sp>
        <p:nvSpPr>
          <p:cNvPr id="64" name="Google Shape;64;p35"/>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65" name="Shape 65"/>
        <p:cNvGrpSpPr/>
        <p:nvPr/>
      </p:nvGrpSpPr>
      <p:grpSpPr>
        <a:xfrm>
          <a:off x="0" y="0"/>
          <a:ext cx="0" cy="0"/>
          <a:chOff x="0" y="0"/>
          <a:chExt cx="0" cy="0"/>
        </a:xfrm>
      </p:grpSpPr>
      <p:sp>
        <p:nvSpPr>
          <p:cNvPr id="66" name="Google Shape;66;p36"/>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7" name="Google Shape;67;p36"/>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8" name="Google Shape;68;p36"/>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9" name="Google Shape;69;p36"/>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36"/>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74" name="Shape 74"/>
        <p:cNvGrpSpPr/>
        <p:nvPr/>
      </p:nvGrpSpPr>
      <p:grpSpPr>
        <a:xfrm>
          <a:off x="0" y="0"/>
          <a:ext cx="0" cy="0"/>
          <a:chOff x="0" y="0"/>
          <a:chExt cx="0" cy="0"/>
        </a:xfrm>
      </p:grpSpPr>
      <p:sp>
        <p:nvSpPr>
          <p:cNvPr descr="preencoded.png" id="75" name="Google Shape;75;p37"/>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76" name="Google Shape;76;p37"/>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77" name="Google Shape;77;p37"/>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78" name="Google Shape;78;p37"/>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79" name="Google Shape;79;p37"/>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80" name="Google Shape;80;p37"/>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1" name="Google Shape;81;p37"/>
          <p:cNvSpPr txBox="1"/>
          <p:nvPr>
            <p:ph type="title"/>
          </p:nvPr>
        </p:nvSpPr>
        <p:spPr>
          <a:xfrm>
            <a:off x="1508760" y="1883664"/>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7"/>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3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85" name="Shape 85"/>
        <p:cNvGrpSpPr/>
        <p:nvPr/>
      </p:nvGrpSpPr>
      <p:grpSpPr>
        <a:xfrm>
          <a:off x="0" y="0"/>
          <a:ext cx="0" cy="0"/>
          <a:chOff x="0" y="0"/>
          <a:chExt cx="0" cy="0"/>
        </a:xfrm>
      </p:grpSpPr>
      <p:sp>
        <p:nvSpPr>
          <p:cNvPr id="86" name="Google Shape;86;p38"/>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87" name="Google Shape;87;p38"/>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88" name="Google Shape;88;p38"/>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89" name="Google Shape;89;p38"/>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8"/>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2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2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
          <p:cNvSpPr txBox="1"/>
          <p:nvPr>
            <p:ph type="ctrTitle"/>
          </p:nvPr>
        </p:nvSpPr>
        <p:spPr>
          <a:xfrm>
            <a:off x="665017" y="18591"/>
            <a:ext cx="10778837" cy="1225296"/>
          </a:xfrm>
          <a:prstGeom prst="rect">
            <a:avLst/>
          </a:prstGeom>
          <a:noFill/>
          <a:ln>
            <a:noFill/>
          </a:ln>
        </p:spPr>
        <p:txBody>
          <a:bodyPr anchorCtr="0" anchor="t" bIns="45700" lIns="91425" spcFirstLastPara="1" rIns="91425" wrap="square" tIns="0">
            <a:noAutofit/>
          </a:bodyPr>
          <a:lstStyle/>
          <a:p>
            <a:pPr indent="0" lvl="0" marL="0" rtl="0" algn="ctr">
              <a:lnSpc>
                <a:spcPct val="110795"/>
              </a:lnSpc>
              <a:spcBef>
                <a:spcPts val="0"/>
              </a:spcBef>
              <a:spcAft>
                <a:spcPts val="0"/>
              </a:spcAft>
              <a:buClr>
                <a:schemeClr val="accent6"/>
              </a:buClr>
              <a:buSzPts val="4400"/>
              <a:buFont typeface="Arial Black"/>
              <a:buNone/>
            </a:pPr>
            <a:r>
              <a:rPr lang="en-US"/>
              <a:t>ICT - 4231</a:t>
            </a:r>
            <a:br>
              <a:rPr lang="en-US"/>
            </a:br>
            <a:r>
              <a:rPr lang="en-US"/>
              <a:t>OBJECT ORIENTED SOFTWARE ENGINEERING</a:t>
            </a:r>
            <a:endParaRPr/>
          </a:p>
        </p:txBody>
      </p:sp>
      <p:sp>
        <p:nvSpPr>
          <p:cNvPr id="237" name="Google Shape;237;p1"/>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2400"/>
              <a:buNone/>
            </a:pPr>
            <a:r>
              <a:rPr lang="en-US"/>
              <a:t>Mehrin Anannya</a:t>
            </a:r>
            <a:endParaRPr/>
          </a:p>
          <a:p>
            <a:pPr indent="0" lvl="0" marL="0" rtl="0" algn="ctr">
              <a:lnSpc>
                <a:spcPct val="100000"/>
              </a:lnSpc>
              <a:spcBef>
                <a:spcPts val="360"/>
              </a:spcBef>
              <a:spcAft>
                <a:spcPts val="0"/>
              </a:spcAft>
              <a:buClr>
                <a:schemeClr val="accent6"/>
              </a:buClr>
              <a:buSzPts val="2400"/>
              <a:buNone/>
            </a:pPr>
            <a:r>
              <a:rPr lang="en-US"/>
              <a:t>Assistant Professor, IIT, JU</a:t>
            </a:r>
            <a:endParaRPr/>
          </a:p>
        </p:txBody>
      </p:sp>
      <p:sp>
        <p:nvSpPr>
          <p:cNvPr id="238" name="Google Shape;238;p1"/>
          <p:cNvSpPr txBox="1"/>
          <p:nvPr/>
        </p:nvSpPr>
        <p:spPr>
          <a:xfrm>
            <a:off x="1967343" y="2290981"/>
            <a:ext cx="8492700" cy="8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6"/>
              </a:buClr>
              <a:buSzPts val="2400"/>
              <a:buFont typeface="Arial"/>
              <a:buNone/>
            </a:pPr>
            <a:r>
              <a:rPr lang="en-US" sz="2400">
                <a:solidFill>
                  <a:schemeClr val="accent6"/>
                </a:solidFill>
                <a:latin typeface="EB Garamond"/>
                <a:ea typeface="EB Garamond"/>
                <a:cs typeface="EB Garamond"/>
                <a:sym typeface="EB Garamond"/>
              </a:rPr>
              <a:t>Lecture - 1</a:t>
            </a:r>
            <a:endParaRPr/>
          </a:p>
          <a:p>
            <a:pPr indent="0" lvl="0" marL="0" marR="0" rtl="0" algn="ctr">
              <a:lnSpc>
                <a:spcPct val="100000"/>
              </a:lnSpc>
              <a:spcBef>
                <a:spcPts val="360"/>
              </a:spcBef>
              <a:spcAft>
                <a:spcPts val="0"/>
              </a:spcAft>
              <a:buClr>
                <a:schemeClr val="accent6"/>
              </a:buClr>
              <a:buSzPts val="2400"/>
              <a:buFont typeface="Arial"/>
              <a:buNone/>
            </a:pPr>
            <a:r>
              <a:rPr lang="en-US" sz="2400">
                <a:solidFill>
                  <a:schemeClr val="accent6"/>
                </a:solidFill>
                <a:latin typeface="EB Garamond"/>
                <a:ea typeface="EB Garamond"/>
                <a:cs typeface="EB Garamond"/>
                <a:sym typeface="EB Garamond"/>
              </a:rPr>
              <a:t>Chapter – 1 : Introduction to Software Engineering</a:t>
            </a:r>
            <a:endParaRPr/>
          </a:p>
          <a:p>
            <a:pPr indent="0" lvl="0" marL="0" marR="0" rtl="0" algn="ctr">
              <a:lnSpc>
                <a:spcPct val="100000"/>
              </a:lnSpc>
              <a:spcBef>
                <a:spcPts val="360"/>
              </a:spcBef>
              <a:spcAft>
                <a:spcPts val="0"/>
              </a:spcAft>
              <a:buClr>
                <a:schemeClr val="accent6"/>
              </a:buClr>
              <a:buSzPts val="2400"/>
              <a:buFont typeface="Arial"/>
              <a:buNone/>
            </a:pPr>
            <a:r>
              <a:t/>
            </a:r>
            <a:endParaRPr sz="2400">
              <a:solidFill>
                <a:schemeClr val="accent6"/>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0"/>
          <p:cNvSpPr txBox="1"/>
          <p:nvPr>
            <p:ph idx="11" type="ftr"/>
          </p:nvPr>
        </p:nvSpPr>
        <p:spPr>
          <a:xfrm>
            <a:off x="621792" y="457200"/>
            <a:ext cx="4375726"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01" name="Google Shape;301;p1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2" name="Google Shape;302;p10"/>
          <p:cNvSpPr txBox="1"/>
          <p:nvPr>
            <p:ph idx="1" type="body"/>
          </p:nvPr>
        </p:nvSpPr>
        <p:spPr>
          <a:xfrm>
            <a:off x="103626" y="1440869"/>
            <a:ext cx="2900500" cy="5222532"/>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MODELING ACTIVITY</a:t>
            </a:r>
            <a:endParaRPr/>
          </a:p>
        </p:txBody>
      </p:sp>
      <p:pic>
        <p:nvPicPr>
          <p:cNvPr descr="abacus icon" id="303" name="Google Shape;303;p10"/>
          <p:cNvPicPr preferRelativeResize="0"/>
          <p:nvPr>
            <p:ph idx="2" type="pic"/>
          </p:nvPr>
        </p:nvPicPr>
        <p:blipFill rotWithShape="1">
          <a:blip r:embed="rId3">
            <a:alphaModFix/>
          </a:blip>
          <a:srcRect b="0" l="0" r="0" t="0"/>
          <a:stretch/>
        </p:blipFill>
        <p:spPr>
          <a:xfrm>
            <a:off x="1301490" y="956237"/>
            <a:ext cx="976833" cy="976833"/>
          </a:xfrm>
          <a:prstGeom prst="ellipse">
            <a:avLst/>
          </a:prstGeom>
          <a:solidFill>
            <a:schemeClr val="accent3"/>
          </a:solidFill>
          <a:ln>
            <a:noFill/>
          </a:ln>
        </p:spPr>
      </p:pic>
      <p:sp>
        <p:nvSpPr>
          <p:cNvPr id="304" name="Google Shape;304;p10"/>
          <p:cNvSpPr txBox="1"/>
          <p:nvPr>
            <p:ph idx="3" type="body"/>
          </p:nvPr>
        </p:nvSpPr>
        <p:spPr>
          <a:xfrm>
            <a:off x="103626" y="2453914"/>
            <a:ext cx="2768688" cy="3229935"/>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Software engineers deal with complexity through modeling, by focusing at any one time on only the relevant details and ignoring everything else.</a:t>
            </a:r>
            <a:endParaRPr/>
          </a:p>
          <a:p>
            <a:pPr indent="-347472" lvl="0" marL="347472" rtl="0" algn="just">
              <a:lnSpc>
                <a:spcPct val="100000"/>
              </a:lnSpc>
              <a:spcBef>
                <a:spcPts val="360"/>
              </a:spcBef>
              <a:spcAft>
                <a:spcPts val="0"/>
              </a:spcAft>
              <a:buClr>
                <a:schemeClr val="accent6"/>
              </a:buClr>
              <a:buSzPts val="1800"/>
              <a:buChar char="•"/>
            </a:pPr>
            <a:r>
              <a:rPr lang="en-US" sz="1800"/>
              <a:t>In the course of development, software engineers build many different models of the system and of the application domain.</a:t>
            </a:r>
            <a:endParaRPr/>
          </a:p>
        </p:txBody>
      </p:sp>
      <p:sp>
        <p:nvSpPr>
          <p:cNvPr id="305" name="Google Shape;305;p10"/>
          <p:cNvSpPr txBox="1"/>
          <p:nvPr>
            <p:ph idx="4" type="body"/>
          </p:nvPr>
        </p:nvSpPr>
        <p:spPr>
          <a:xfrm>
            <a:off x="3238628" y="1496291"/>
            <a:ext cx="2644833" cy="5222532"/>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 PROBLEM-SOLVING ACTIVITY</a:t>
            </a:r>
            <a:endParaRPr/>
          </a:p>
        </p:txBody>
      </p:sp>
      <p:pic>
        <p:nvPicPr>
          <p:cNvPr descr="increasing chart icon" id="306" name="Google Shape;306;p10"/>
          <p:cNvPicPr preferRelativeResize="0"/>
          <p:nvPr>
            <p:ph idx="5" type="pic"/>
          </p:nvPr>
        </p:nvPicPr>
        <p:blipFill rotWithShape="1">
          <a:blip r:embed="rId4">
            <a:alphaModFix/>
          </a:blip>
          <a:srcRect b="0" l="0" r="0" t="0"/>
          <a:stretch/>
        </p:blipFill>
        <p:spPr>
          <a:xfrm>
            <a:off x="4256383" y="1011659"/>
            <a:ext cx="976833" cy="976833"/>
          </a:xfrm>
          <a:prstGeom prst="ellipse">
            <a:avLst/>
          </a:prstGeom>
          <a:solidFill>
            <a:schemeClr val="accent1"/>
          </a:solidFill>
          <a:ln>
            <a:noFill/>
          </a:ln>
        </p:spPr>
      </p:pic>
      <p:sp>
        <p:nvSpPr>
          <p:cNvPr id="307" name="Google Shape;307;p10"/>
          <p:cNvSpPr txBox="1"/>
          <p:nvPr>
            <p:ph idx="6" type="body"/>
          </p:nvPr>
        </p:nvSpPr>
        <p:spPr>
          <a:xfrm>
            <a:off x="3238628" y="2703298"/>
            <a:ext cx="2567919" cy="3631669"/>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Models are used to search for an acceptable solution.</a:t>
            </a:r>
            <a:endParaRPr/>
          </a:p>
          <a:p>
            <a:pPr indent="-347472" lvl="0" marL="347472" rtl="0" algn="just">
              <a:lnSpc>
                <a:spcPct val="100000"/>
              </a:lnSpc>
              <a:spcBef>
                <a:spcPts val="360"/>
              </a:spcBef>
              <a:spcAft>
                <a:spcPts val="0"/>
              </a:spcAft>
              <a:buClr>
                <a:schemeClr val="accent6"/>
              </a:buClr>
              <a:buSzPts val="1800"/>
              <a:buChar char="•"/>
            </a:pPr>
            <a:r>
              <a:rPr lang="en-US" sz="1800"/>
              <a:t>This search is driven by experimentation.</a:t>
            </a:r>
            <a:endParaRPr/>
          </a:p>
          <a:p>
            <a:pPr indent="-347472" lvl="0" marL="347472" rtl="0" algn="just">
              <a:lnSpc>
                <a:spcPct val="100000"/>
              </a:lnSpc>
              <a:spcBef>
                <a:spcPts val="360"/>
              </a:spcBef>
              <a:spcAft>
                <a:spcPts val="0"/>
              </a:spcAft>
              <a:buClr>
                <a:schemeClr val="accent6"/>
              </a:buClr>
              <a:buSzPts val="1800"/>
              <a:buChar char="•"/>
            </a:pPr>
            <a:r>
              <a:rPr lang="en-US" sz="1800"/>
              <a:t> Software engineers do not have infinite resources and are constrained by budget and deadlines. </a:t>
            </a:r>
            <a:endParaRPr/>
          </a:p>
        </p:txBody>
      </p:sp>
      <p:sp>
        <p:nvSpPr>
          <p:cNvPr id="308" name="Google Shape;308;p10"/>
          <p:cNvSpPr txBox="1"/>
          <p:nvPr>
            <p:ph idx="7" type="body"/>
          </p:nvPr>
        </p:nvSpPr>
        <p:spPr>
          <a:xfrm>
            <a:off x="6085015" y="1496291"/>
            <a:ext cx="2965299" cy="5222532"/>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p>
            <a:pPr indent="0" lvl="0" marL="0" rtl="0" algn="ctr">
              <a:lnSpc>
                <a:spcPct val="100000"/>
              </a:lnSpc>
              <a:spcBef>
                <a:spcPts val="0"/>
              </a:spcBef>
              <a:spcAft>
                <a:spcPts val="0"/>
              </a:spcAft>
              <a:buClr>
                <a:schemeClr val="accent6"/>
              </a:buClr>
              <a:buSzPts val="1800"/>
              <a:buNone/>
            </a:pPr>
            <a:r>
              <a:rPr lang="en-US"/>
              <a:t>KNOWLEDGE ACQUISITION ACTIVITY</a:t>
            </a:r>
            <a:endParaRPr/>
          </a:p>
        </p:txBody>
      </p:sp>
      <p:pic>
        <p:nvPicPr>
          <p:cNvPr descr="chain link icon" id="309" name="Google Shape;309;p10"/>
          <p:cNvPicPr preferRelativeResize="0"/>
          <p:nvPr>
            <p:ph idx="8" type="pic"/>
          </p:nvPr>
        </p:nvPicPr>
        <p:blipFill rotWithShape="1">
          <a:blip r:embed="rId5">
            <a:alphaModFix/>
          </a:blip>
          <a:srcRect b="85" l="0" r="0" t="85"/>
          <a:stretch/>
        </p:blipFill>
        <p:spPr>
          <a:xfrm>
            <a:off x="7447639" y="1011659"/>
            <a:ext cx="976833" cy="976833"/>
          </a:xfrm>
          <a:prstGeom prst="ellipse">
            <a:avLst/>
          </a:prstGeom>
          <a:solidFill>
            <a:schemeClr val="accent4"/>
          </a:solidFill>
          <a:ln>
            <a:noFill/>
          </a:ln>
        </p:spPr>
      </p:pic>
      <p:sp>
        <p:nvSpPr>
          <p:cNvPr id="310" name="Google Shape;310;p10"/>
          <p:cNvSpPr txBox="1"/>
          <p:nvPr>
            <p:ph idx="9" type="body"/>
          </p:nvPr>
        </p:nvSpPr>
        <p:spPr>
          <a:xfrm>
            <a:off x="6117963" y="2812473"/>
            <a:ext cx="2818219" cy="3086042"/>
          </a:xfrm>
          <a:prstGeom prst="rect">
            <a:avLst/>
          </a:prstGeom>
          <a:noFill/>
          <a:ln>
            <a:noFill/>
          </a:ln>
        </p:spPr>
        <p:txBody>
          <a:bodyPr anchorCtr="0" anchor="t" bIns="45700" lIns="91425" spcFirstLastPara="1" rIns="91425" wrap="square" tIns="45700">
            <a:noAutofit/>
          </a:bodyPr>
          <a:lstStyle/>
          <a:p>
            <a:pPr indent="-347472" lvl="0" marL="347472" rtl="0" algn="just">
              <a:lnSpc>
                <a:spcPct val="100000"/>
              </a:lnSpc>
              <a:spcBef>
                <a:spcPts val="0"/>
              </a:spcBef>
              <a:spcAft>
                <a:spcPts val="0"/>
              </a:spcAft>
              <a:buClr>
                <a:schemeClr val="accent6"/>
              </a:buClr>
              <a:buSzPts val="1800"/>
              <a:buChar char="•"/>
            </a:pPr>
            <a:r>
              <a:rPr lang="en-US" sz="1800"/>
              <a:t>In modeling the application and solution domain, software engineers collect data, organize it into information, and formalize it into knowledge. </a:t>
            </a:r>
            <a:endParaRPr/>
          </a:p>
          <a:p>
            <a:pPr indent="-347472" lvl="0" marL="347472" rtl="0" algn="just">
              <a:lnSpc>
                <a:spcPct val="100000"/>
              </a:lnSpc>
              <a:spcBef>
                <a:spcPts val="360"/>
              </a:spcBef>
              <a:spcAft>
                <a:spcPts val="0"/>
              </a:spcAft>
              <a:buClr>
                <a:schemeClr val="accent6"/>
              </a:buClr>
              <a:buSzPts val="1800"/>
              <a:buChar char="•"/>
            </a:pPr>
            <a:r>
              <a:rPr lang="en-US" sz="1800"/>
              <a:t>Knowledge acquisition is not sequential, as a single piece of additional data can invalidate complete models.</a:t>
            </a:r>
            <a:endParaRPr/>
          </a:p>
        </p:txBody>
      </p:sp>
      <p:sp>
        <p:nvSpPr>
          <p:cNvPr id="311" name="Google Shape;311;p10"/>
          <p:cNvSpPr txBox="1"/>
          <p:nvPr/>
        </p:nvSpPr>
        <p:spPr>
          <a:xfrm>
            <a:off x="9214650" y="1482436"/>
            <a:ext cx="2873724" cy="516774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p>
            <a:pPr indent="0" lvl="0" marL="0" marR="0" rtl="0" algn="ctr">
              <a:lnSpc>
                <a:spcPct val="100000"/>
              </a:lnSpc>
              <a:spcBef>
                <a:spcPts val="0"/>
              </a:spcBef>
              <a:spcAft>
                <a:spcPts val="0"/>
              </a:spcAft>
              <a:buClr>
                <a:schemeClr val="accent6"/>
              </a:buClr>
              <a:buSzPts val="1800"/>
              <a:buFont typeface="Arial"/>
              <a:buNone/>
            </a:pPr>
            <a:r>
              <a:rPr b="1" lang="en-US" sz="1800" cap="none">
                <a:solidFill>
                  <a:schemeClr val="accent6"/>
                </a:solidFill>
                <a:latin typeface="Arial"/>
                <a:ea typeface="Arial"/>
                <a:cs typeface="Arial"/>
                <a:sym typeface="Arial"/>
              </a:rPr>
              <a:t>RATIONALE-DRIVEN ACTIVITY</a:t>
            </a:r>
            <a:endParaRPr/>
          </a:p>
        </p:txBody>
      </p:sp>
      <p:pic>
        <p:nvPicPr>
          <p:cNvPr descr="chain link icon" id="312" name="Google Shape;312;p10"/>
          <p:cNvPicPr preferRelativeResize="0"/>
          <p:nvPr/>
        </p:nvPicPr>
        <p:blipFill rotWithShape="1">
          <a:blip r:embed="rId5">
            <a:alphaModFix/>
          </a:blip>
          <a:srcRect b="85" l="0" r="0" t="85"/>
          <a:stretch/>
        </p:blipFill>
        <p:spPr>
          <a:xfrm>
            <a:off x="10412514" y="997804"/>
            <a:ext cx="976833" cy="976833"/>
          </a:xfrm>
          <a:prstGeom prst="ellipse">
            <a:avLst/>
          </a:prstGeom>
          <a:solidFill>
            <a:schemeClr val="accent6"/>
          </a:solidFill>
          <a:ln cap="flat" cmpd="sng" w="12700">
            <a:solidFill>
              <a:srgbClr val="162068"/>
            </a:solidFill>
            <a:prstDash val="solid"/>
            <a:miter lim="800000"/>
            <a:headEnd len="sm" w="sm" type="none"/>
            <a:tailEnd len="sm" w="sm" type="none"/>
          </a:ln>
        </p:spPr>
      </p:pic>
      <p:sp>
        <p:nvSpPr>
          <p:cNvPr id="313" name="Google Shape;313;p10"/>
          <p:cNvSpPr txBox="1"/>
          <p:nvPr/>
        </p:nvSpPr>
        <p:spPr>
          <a:xfrm>
            <a:off x="9251868" y="2744864"/>
            <a:ext cx="2808796" cy="3376021"/>
          </a:xfrm>
          <a:prstGeom prst="rect">
            <a:avLst/>
          </a:prstGeom>
          <a:noFill/>
          <a:ln>
            <a:noFill/>
          </a:ln>
        </p:spPr>
        <p:txBody>
          <a:bodyPr anchorCtr="0" anchor="t" bIns="45700" lIns="91425" spcFirstLastPara="1" rIns="91425" wrap="square" tIns="45700">
            <a:noAutofit/>
          </a:bodyPr>
          <a:lstStyle/>
          <a:p>
            <a:pPr indent="-347472" lvl="0" marL="347472" marR="0" rtl="0" algn="just">
              <a:lnSpc>
                <a:spcPct val="100000"/>
              </a:lnSpc>
              <a:spcBef>
                <a:spcPts val="0"/>
              </a:spcBef>
              <a:spcAft>
                <a:spcPts val="0"/>
              </a:spcAft>
              <a:buClr>
                <a:schemeClr val="accent6"/>
              </a:buClr>
              <a:buSzPts val="1800"/>
              <a:buFont typeface="Arial"/>
              <a:buChar char="•"/>
            </a:pPr>
            <a:r>
              <a:rPr lang="en-US" sz="1800">
                <a:solidFill>
                  <a:schemeClr val="accent6"/>
                </a:solidFill>
                <a:latin typeface="EB Garamond"/>
                <a:ea typeface="EB Garamond"/>
                <a:cs typeface="EB Garamond"/>
                <a:sym typeface="EB Garamond"/>
              </a:rPr>
              <a:t>Rationale information, represented as a set of issue models, enables software engineers to understand the implication of a proposed change when revisiting a decision.</a:t>
            </a:r>
            <a:endParaRPr/>
          </a:p>
          <a:p>
            <a:pPr indent="-233172" lvl="0" marL="347472" marR="0" rtl="0" algn="just">
              <a:lnSpc>
                <a:spcPct val="100000"/>
              </a:lnSpc>
              <a:spcBef>
                <a:spcPts val="360"/>
              </a:spcBef>
              <a:spcAft>
                <a:spcPts val="0"/>
              </a:spcAft>
              <a:buClr>
                <a:schemeClr val="accent6"/>
              </a:buClr>
              <a:buSzPts val="1800"/>
              <a:buFont typeface="Arial"/>
              <a:buNone/>
            </a:pPr>
            <a:r>
              <a:t/>
            </a:r>
            <a:endParaRPr sz="1800">
              <a:solidFill>
                <a:schemeClr val="accent6"/>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1"/>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MODELING</a:t>
            </a:r>
            <a:endParaRPr sz="3200"/>
          </a:p>
        </p:txBody>
      </p:sp>
      <p:sp>
        <p:nvSpPr>
          <p:cNvPr id="319" name="Google Shape;319;p11"/>
          <p:cNvSpPr txBox="1"/>
          <p:nvPr>
            <p:ph idx="1" type="body"/>
          </p:nvPr>
        </p:nvSpPr>
        <p:spPr>
          <a:xfrm>
            <a:off x="3532908" y="1288467"/>
            <a:ext cx="8659092" cy="5112329"/>
          </a:xfrm>
          <a:prstGeom prst="rect">
            <a:avLst/>
          </a:prstGeom>
          <a:noFill/>
          <a:ln>
            <a:noFill/>
          </a:ln>
        </p:spPr>
        <p:txBody>
          <a:bodyPr anchorCtr="0" anchor="t" bIns="45700" lIns="91425" spcFirstLastPara="1" rIns="91425" wrap="square" tIns="45700">
            <a:noAutofit/>
          </a:bodyPr>
          <a:lstStyle/>
          <a:p>
            <a:pPr indent="-374650" lvl="0" marL="342900" rtl="0" algn="just">
              <a:lnSpc>
                <a:spcPct val="100000"/>
              </a:lnSpc>
              <a:spcBef>
                <a:spcPts val="0"/>
              </a:spcBef>
              <a:spcAft>
                <a:spcPts val="0"/>
              </a:spcAft>
              <a:buClr>
                <a:schemeClr val="dk1"/>
              </a:buClr>
              <a:buSzPts val="2700"/>
              <a:buFont typeface="Noto Sans Symbols"/>
              <a:buChar char="▪"/>
            </a:pPr>
            <a:r>
              <a:rPr lang="en-US" sz="2700">
                <a:solidFill>
                  <a:schemeClr val="dk1"/>
                </a:solidFill>
              </a:rPr>
              <a:t>The purpose of science is to describe and understand complex systems, such as a system of atoms, a society of human beings, or a solar system.</a:t>
            </a:r>
            <a:endParaRPr sz="2000">
              <a:solidFill>
                <a:schemeClr val="dk1"/>
              </a:solidFill>
            </a:endParaRPr>
          </a:p>
          <a:p>
            <a:pPr indent="-37465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One of the basic methods of science is modeling. </a:t>
            </a:r>
            <a:endParaRPr sz="2700">
              <a:solidFill>
                <a:schemeClr val="dk1"/>
              </a:solidFill>
            </a:endParaRPr>
          </a:p>
          <a:p>
            <a:pPr indent="-37465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A model is an abstract representation of a system that enables us to answer questions about the system. </a:t>
            </a:r>
            <a:endParaRPr sz="2700">
              <a:solidFill>
                <a:schemeClr val="dk1"/>
              </a:solidFill>
            </a:endParaRPr>
          </a:p>
          <a:p>
            <a:pPr indent="-37465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Models are useful when dealing with systems that are too large, too small, too complicated, or too expensive to experience firsthand. </a:t>
            </a:r>
            <a:endParaRPr sz="2700">
              <a:solidFill>
                <a:schemeClr val="dk1"/>
              </a:solidFill>
            </a:endParaRPr>
          </a:p>
          <a:p>
            <a:pPr indent="-374650" lvl="0" marL="342900" rtl="0" algn="just">
              <a:lnSpc>
                <a:spcPct val="100000"/>
              </a:lnSpc>
              <a:spcBef>
                <a:spcPts val="360"/>
              </a:spcBef>
              <a:spcAft>
                <a:spcPts val="0"/>
              </a:spcAft>
              <a:buClr>
                <a:schemeClr val="dk1"/>
              </a:buClr>
              <a:buSzPts val="2700"/>
              <a:buFont typeface="Noto Sans Symbols"/>
              <a:buChar char="▪"/>
            </a:pPr>
            <a:r>
              <a:rPr lang="en-US" sz="2700">
                <a:solidFill>
                  <a:schemeClr val="dk1"/>
                </a:solidFill>
              </a:rPr>
              <a:t>Models also allow us to visualize and understand systems that either no longer exist or that are only claimed to exist.</a:t>
            </a:r>
            <a:endParaRPr sz="2000">
              <a:solidFill>
                <a:schemeClr val="dk1"/>
              </a:solidFill>
            </a:endParaRPr>
          </a:p>
          <a:p>
            <a:pPr indent="-203200" lvl="0" marL="342900" rtl="0" algn="just">
              <a:lnSpc>
                <a:spcPct val="100000"/>
              </a:lnSpc>
              <a:spcBef>
                <a:spcPts val="360"/>
              </a:spcBef>
              <a:spcAft>
                <a:spcPts val="0"/>
              </a:spcAft>
              <a:buClr>
                <a:schemeClr val="accent6"/>
              </a:buClr>
              <a:buSzPts val="2200"/>
              <a:buFont typeface="Noto Sans Symbols"/>
              <a:buNone/>
            </a:pPr>
            <a:r>
              <a:t/>
            </a:r>
            <a:endParaRPr sz="2700">
              <a:solidFill>
                <a:schemeClr val="dk1"/>
              </a:solidFill>
            </a:endParaRPr>
          </a:p>
        </p:txBody>
      </p:sp>
      <p:sp>
        <p:nvSpPr>
          <p:cNvPr id="320" name="Google Shape;320;p11"/>
          <p:cNvSpPr txBox="1"/>
          <p:nvPr>
            <p:ph idx="11" type="ftr"/>
          </p:nvPr>
        </p:nvSpPr>
        <p:spPr>
          <a:xfrm>
            <a:off x="303693" y="180104"/>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21" name="Google Shape;321;p11"/>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758952" y="814366"/>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MODELING (CONT.)</a:t>
            </a:r>
            <a:endParaRPr/>
          </a:p>
        </p:txBody>
      </p:sp>
      <p:sp>
        <p:nvSpPr>
          <p:cNvPr id="327" name="Google Shape;327;p12"/>
          <p:cNvSpPr txBox="1"/>
          <p:nvPr>
            <p:ph idx="1" type="body"/>
          </p:nvPr>
        </p:nvSpPr>
        <p:spPr>
          <a:xfrm>
            <a:off x="539496" y="1535077"/>
            <a:ext cx="11119104" cy="4685613"/>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First, software engineers need to understand the environment in which the system has to operate. For a train traffic control system, software engineers need to know train signaling procedures. For a stock trading system, software engineers need to know trading rules. The software engineer does not need to become a fully certified train dispatcher or a stock broker; they only need to learn the application domain concepts that are relevant to the system. In other terms, they need to build a model of the application domain.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Second, software engineers need to understand the systems they could build, to evaluate different solutions and trade-offs. Most systems are too complex to be understood by any one person, and most systems are expensive to build. To address these challenges, software engineers describe important aspects of the alternative systems they investigate. In other terms, they need to build a model of the solution domain.</a:t>
            </a:r>
            <a:endParaRPr sz="2400">
              <a:solidFill>
                <a:schemeClr val="dk1"/>
              </a:solidFill>
            </a:endParaRPr>
          </a:p>
        </p:txBody>
      </p:sp>
      <p:sp>
        <p:nvSpPr>
          <p:cNvPr id="328" name="Google Shape;328;p12"/>
          <p:cNvSpPr txBox="1"/>
          <p:nvPr>
            <p:ph idx="11" type="ftr"/>
          </p:nvPr>
        </p:nvSpPr>
        <p:spPr>
          <a:xfrm>
            <a:off x="41930" y="44605"/>
            <a:ext cx="389479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29" name="Google Shape;329;p1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MODELING (CONT.)</a:t>
            </a:r>
            <a:endParaRPr/>
          </a:p>
        </p:txBody>
      </p:sp>
      <p:sp>
        <p:nvSpPr>
          <p:cNvPr id="335" name="Google Shape;335;p13"/>
          <p:cNvSpPr txBox="1"/>
          <p:nvPr>
            <p:ph idx="1" type="body"/>
          </p:nvPr>
        </p:nvSpPr>
        <p:spPr>
          <a:xfrm>
            <a:off x="3532908" y="1199259"/>
            <a:ext cx="8400012" cy="5112329"/>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Object-oriented methods combine the application domain and solution domain modeling activities into one.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application domain is first modeled as a set of objects and relationships.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This model is then used by the system to represent the real-world concepts it manipulates.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idea of object-oriented methods is that the solution domain model is a transformation of the application  domain model.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Developing software translates into the activities necessary to identify and describe a system as a set of models that addresses the end user’s problem.</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Detail modeling and the concepts of objects are described in Chapter 2, Modeling with UML.</a:t>
            </a:r>
            <a:endParaRPr sz="2400">
              <a:solidFill>
                <a:schemeClr val="dk1"/>
              </a:solidFill>
            </a:endParaRPr>
          </a:p>
        </p:txBody>
      </p:sp>
      <p:sp>
        <p:nvSpPr>
          <p:cNvPr id="336" name="Google Shape;336;p13"/>
          <p:cNvSpPr txBox="1"/>
          <p:nvPr>
            <p:ph idx="11" type="ftr"/>
          </p:nvPr>
        </p:nvSpPr>
        <p:spPr>
          <a:xfrm>
            <a:off x="206713" y="180103"/>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37" name="Google Shape;337;p13"/>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a:t>
            </a:r>
            <a:endParaRPr/>
          </a:p>
        </p:txBody>
      </p:sp>
      <p:sp>
        <p:nvSpPr>
          <p:cNvPr id="343" name="Google Shape;343;p14"/>
          <p:cNvSpPr txBox="1"/>
          <p:nvPr>
            <p:ph idx="1" type="body"/>
          </p:nvPr>
        </p:nvSpPr>
        <p:spPr>
          <a:xfrm>
            <a:off x="3532908" y="1288467"/>
            <a:ext cx="8659092" cy="5112329"/>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Engineering is a problem-solving activity. Engineers search for an appropriate solution, often by trial and error, evaluating alternatives empirically, with limited resources and incomplete knowledge.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In its simplest form, the engineering method includes five steps: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Formulate the problem.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Analyze the problem.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Search for solutions.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Decide on the appropriate solution. </a:t>
            </a:r>
            <a:endParaRPr sz="2400">
              <a:solidFill>
                <a:schemeClr val="dk1"/>
              </a:solidFill>
            </a:endParaRPr>
          </a:p>
          <a:p>
            <a:pPr indent="-469900" lvl="2" marL="1600200" rtl="0" algn="just">
              <a:lnSpc>
                <a:spcPct val="100000"/>
              </a:lnSpc>
              <a:spcBef>
                <a:spcPts val="360"/>
              </a:spcBef>
              <a:spcAft>
                <a:spcPts val="0"/>
              </a:spcAft>
              <a:buClr>
                <a:schemeClr val="dk1"/>
              </a:buClr>
              <a:buSzPts val="2400"/>
              <a:buFont typeface="Arial Black"/>
              <a:buAutoNum type="arabicPeriod"/>
            </a:pPr>
            <a:r>
              <a:rPr lang="en-US" sz="2400">
                <a:solidFill>
                  <a:schemeClr val="dk1"/>
                </a:solidFill>
              </a:rPr>
              <a:t>Specify the solution.</a:t>
            </a:r>
            <a:endParaRPr sz="2400">
              <a:solidFill>
                <a:schemeClr val="dk1"/>
              </a:solidFill>
            </a:endParaRPr>
          </a:p>
        </p:txBody>
      </p:sp>
      <p:sp>
        <p:nvSpPr>
          <p:cNvPr id="344" name="Google Shape;344;p14"/>
          <p:cNvSpPr txBox="1"/>
          <p:nvPr>
            <p:ph idx="11" type="ftr"/>
          </p:nvPr>
        </p:nvSpPr>
        <p:spPr>
          <a:xfrm>
            <a:off x="68172" y="182885"/>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45" name="Google Shape;345;p14"/>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 (CONT.)</a:t>
            </a:r>
            <a:endParaRPr/>
          </a:p>
        </p:txBody>
      </p:sp>
      <p:sp>
        <p:nvSpPr>
          <p:cNvPr id="351" name="Google Shape;351;p15"/>
          <p:cNvSpPr txBox="1"/>
          <p:nvPr>
            <p:ph idx="1" type="body"/>
          </p:nvPr>
        </p:nvSpPr>
        <p:spPr>
          <a:xfrm>
            <a:off x="3505198" y="1288467"/>
            <a:ext cx="8659092" cy="5112329"/>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Object-oriented software development typically includes six development activities: requirements elicitation, analysis, system design, object design, implementation, and testing.</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During requirements elicitation and analysis, software engineers formulate the problem with the client and build the application domain model.</a:t>
            </a:r>
            <a:endParaRPr sz="2400">
              <a:solidFill>
                <a:schemeClr val="dk1"/>
              </a:solidFill>
            </a:endParaRPr>
          </a:p>
        </p:txBody>
      </p:sp>
      <p:sp>
        <p:nvSpPr>
          <p:cNvPr id="352" name="Google Shape;352;p15"/>
          <p:cNvSpPr txBox="1"/>
          <p:nvPr>
            <p:ph idx="11" type="ftr"/>
          </p:nvPr>
        </p:nvSpPr>
        <p:spPr>
          <a:xfrm>
            <a:off x="12358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53" name="Google Shape;353;p15"/>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PROBLEM SOLVING (CONT.)</a:t>
            </a:r>
            <a:endParaRPr/>
          </a:p>
        </p:txBody>
      </p:sp>
      <p:sp>
        <p:nvSpPr>
          <p:cNvPr id="359" name="Google Shape;359;p16"/>
          <p:cNvSpPr txBox="1"/>
          <p:nvPr>
            <p:ph idx="1" type="body"/>
          </p:nvPr>
        </p:nvSpPr>
        <p:spPr>
          <a:xfrm>
            <a:off x="3505198" y="1110051"/>
            <a:ext cx="8659092"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Font typeface="Noto Sans Symbols"/>
              <a:buChar char="▪"/>
            </a:pPr>
            <a:r>
              <a:rPr lang="en-US" sz="2200">
                <a:solidFill>
                  <a:schemeClr val="dk1"/>
                </a:solidFill>
              </a:rPr>
              <a:t>Requirements elicitation and analysis correspond to </a:t>
            </a:r>
            <a:r>
              <a:rPr b="1" lang="en-US" sz="2200">
                <a:solidFill>
                  <a:schemeClr val="dk1"/>
                </a:solidFill>
              </a:rPr>
              <a:t>steps 1 and 2 </a:t>
            </a:r>
            <a:r>
              <a:rPr lang="en-US" sz="2200">
                <a:solidFill>
                  <a:schemeClr val="dk1"/>
                </a:solidFill>
              </a:rPr>
              <a:t>of the engineering method. During system design, software engineers analyze the problem, break it down into smaller pieces, and select general strategies for designing the system. During object design, they select detail solutions for each piece and decide on the most appropriate solution. System design and object design result in the solution domain model.</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System and object design correspond to </a:t>
            </a:r>
            <a:r>
              <a:rPr b="1" lang="en-US" sz="2200">
                <a:solidFill>
                  <a:schemeClr val="dk1"/>
                </a:solidFill>
              </a:rPr>
              <a:t>steps 3 and 4 </a:t>
            </a:r>
            <a:r>
              <a:rPr lang="en-US" sz="2200">
                <a:solidFill>
                  <a:schemeClr val="dk1"/>
                </a:solidFill>
              </a:rPr>
              <a:t>of the engineering method. During implementation, software engineers realize the system by translating the solution domain model into an executable representation. </a:t>
            </a:r>
            <a:endParaRPr sz="2200">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Implementation corresponds to </a:t>
            </a:r>
            <a:r>
              <a:rPr b="1" lang="en-US" sz="2200">
                <a:solidFill>
                  <a:schemeClr val="dk1"/>
                </a:solidFill>
              </a:rPr>
              <a:t>step 5</a:t>
            </a:r>
            <a:r>
              <a:rPr lang="en-US" sz="2200">
                <a:solidFill>
                  <a:schemeClr val="dk1"/>
                </a:solidFill>
              </a:rPr>
              <a:t> of the engineering method. What makes software engineering different from problem solving in other sciences is that change occurs in the application and the solution domain while the problem is being solved.</a:t>
            </a:r>
            <a:endParaRPr sz="2200">
              <a:solidFill>
                <a:schemeClr val="dk1"/>
              </a:solidFill>
            </a:endParaRPr>
          </a:p>
        </p:txBody>
      </p:sp>
      <p:sp>
        <p:nvSpPr>
          <p:cNvPr id="360" name="Google Shape;360;p16"/>
          <p:cNvSpPr txBox="1"/>
          <p:nvPr>
            <p:ph idx="11" type="ftr"/>
          </p:nvPr>
        </p:nvSpPr>
        <p:spPr>
          <a:xfrm>
            <a:off x="12358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61" name="Google Shape;361;p16"/>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KNOWLEDGE ACQUISITION </a:t>
            </a:r>
            <a:endParaRPr/>
          </a:p>
        </p:txBody>
      </p:sp>
      <p:sp>
        <p:nvSpPr>
          <p:cNvPr id="367" name="Google Shape;367;p17"/>
          <p:cNvSpPr txBox="1"/>
          <p:nvPr>
            <p:ph idx="1" type="body"/>
          </p:nvPr>
        </p:nvSpPr>
        <p:spPr>
          <a:xfrm>
            <a:off x="3505198" y="1288467"/>
            <a:ext cx="8659092" cy="5112329"/>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A common mistake that software engineers and managers make is to assume that the acquisition of knowledge needed to develop a system is linear.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Rather, it is a nonlinear process.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The addition of a new piece of information may invalidate all the knowledge we have acquired for the understanding of a system.</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Even if we had already documented this understanding in documents and code (“The system is 90% coded, we will be done next week”), we must be mentally prepared to start from scratch. This has important implications on the set of activities and their interactions we define to develop the software system. </a:t>
            </a:r>
            <a:endParaRPr sz="2400">
              <a:solidFill>
                <a:schemeClr val="dk1"/>
              </a:solidFill>
            </a:endParaRPr>
          </a:p>
        </p:txBody>
      </p:sp>
      <p:sp>
        <p:nvSpPr>
          <p:cNvPr id="368" name="Google Shape;368;p17"/>
          <p:cNvSpPr txBox="1"/>
          <p:nvPr>
            <p:ph idx="11" type="ftr"/>
          </p:nvPr>
        </p:nvSpPr>
        <p:spPr>
          <a:xfrm>
            <a:off x="248278" y="180103"/>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69" name="Google Shape;369;p17"/>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8"/>
          <p:cNvSpPr txBox="1"/>
          <p:nvPr>
            <p:ph type="title"/>
          </p:nvPr>
        </p:nvSpPr>
        <p:spPr>
          <a:xfrm>
            <a:off x="3532909" y="46088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KNOWLEDGE ACQUISITION (CONT.)</a:t>
            </a:r>
            <a:endParaRPr/>
          </a:p>
        </p:txBody>
      </p:sp>
      <p:sp>
        <p:nvSpPr>
          <p:cNvPr id="375" name="Google Shape;375;p18"/>
          <p:cNvSpPr txBox="1"/>
          <p:nvPr>
            <p:ph idx="1" type="body"/>
          </p:nvPr>
        </p:nvSpPr>
        <p:spPr>
          <a:xfrm>
            <a:off x="3468273" y="1250367"/>
            <a:ext cx="8659200" cy="5112300"/>
          </a:xfrm>
          <a:prstGeom prst="rect">
            <a:avLst/>
          </a:prstGeom>
          <a:noFill/>
          <a:ln>
            <a:noFill/>
          </a:ln>
        </p:spPr>
        <p:txBody>
          <a:bodyPr anchorCtr="0" anchor="t" bIns="45700" lIns="91425" spcFirstLastPara="1" rIns="91425" wrap="square" tIns="4570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sz="2400">
                <a:solidFill>
                  <a:schemeClr val="dk1"/>
                </a:solidFill>
              </a:rPr>
              <a:t>There are several software processes that deal with this problem by avoiding the sequential dependencies inherent in the waterfall model.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Risk-based development attempts to anticipate surprises late in a project by identifying the high-risk components. Issue-based development attempts to remove the linearity altogether.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Any development activity—analysis, system design, object design, implementation, testing, or delivery—can influence any other activity. </a:t>
            </a:r>
            <a:endParaRPr sz="2400">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sz="2400">
                <a:solidFill>
                  <a:schemeClr val="dk1"/>
                </a:solidFill>
              </a:rPr>
              <a:t>In issue-based development, all these activities are executed in parallel. The difficulty with nonsequential development models, however, is that they are difficult to manage.</a:t>
            </a:r>
            <a:endParaRPr sz="2400">
              <a:solidFill>
                <a:schemeClr val="dk1"/>
              </a:solidFill>
            </a:endParaRPr>
          </a:p>
        </p:txBody>
      </p:sp>
      <p:sp>
        <p:nvSpPr>
          <p:cNvPr id="376" name="Google Shape;376;p18"/>
          <p:cNvSpPr txBox="1"/>
          <p:nvPr>
            <p:ph idx="11" type="ftr"/>
          </p:nvPr>
        </p:nvSpPr>
        <p:spPr>
          <a:xfrm>
            <a:off x="206713" y="193958"/>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77" name="Google Shape;377;p18"/>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3532909" y="92899"/>
            <a:ext cx="8659091" cy="7306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RATIONALE</a:t>
            </a:r>
            <a:endParaRPr/>
          </a:p>
        </p:txBody>
      </p:sp>
      <p:sp>
        <p:nvSpPr>
          <p:cNvPr id="383" name="Google Shape;383;p19"/>
          <p:cNvSpPr txBox="1"/>
          <p:nvPr>
            <p:ph idx="1" type="body"/>
          </p:nvPr>
        </p:nvSpPr>
        <p:spPr>
          <a:xfrm>
            <a:off x="3378820" y="608250"/>
            <a:ext cx="8785470" cy="51123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Font typeface="Noto Sans Symbols"/>
              <a:buChar char="▪"/>
            </a:pPr>
            <a:r>
              <a:rPr lang="en-US" sz="2200">
                <a:solidFill>
                  <a:schemeClr val="dk1"/>
                </a:solidFill>
              </a:rPr>
              <a:t>Assumptions that developers make about a system change constantly. Even though the application domain models eventually stabilize once developers acquire an adequate understanding of the problem, the solution domain models are in constant flux.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Design and implementation faults discovered during testing and usability problems discovered during user evaluation trigger changes to the solution models.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Changes can also be caused by new technology. </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Change introduced by new technology often allows the formulation of new functional or nonfunctional requirements. </a:t>
            </a:r>
            <a:endParaRPr sz="2200">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To change the system, it is not enough to understand its current components and behavior. It is also necessary to capture and understand the context in which each design decision was made. This additional knowledge is called the rationale of the system.</a:t>
            </a:r>
            <a:endParaRPr>
              <a:solidFill>
                <a:schemeClr val="dk1"/>
              </a:solidFill>
            </a:endParaRPr>
          </a:p>
          <a:p>
            <a:pPr indent="-342900" lvl="0" marL="342900" rtl="0" algn="just">
              <a:lnSpc>
                <a:spcPct val="100000"/>
              </a:lnSpc>
              <a:spcBef>
                <a:spcPts val="360"/>
              </a:spcBef>
              <a:spcAft>
                <a:spcPts val="0"/>
              </a:spcAft>
              <a:buClr>
                <a:schemeClr val="dk1"/>
              </a:buClr>
              <a:buSzPts val="2200"/>
              <a:buFont typeface="Noto Sans Symbols"/>
              <a:buChar char="▪"/>
            </a:pPr>
            <a:r>
              <a:rPr lang="en-US" sz="2200">
                <a:solidFill>
                  <a:schemeClr val="dk1"/>
                </a:solidFill>
              </a:rPr>
              <a:t>In order to deal with changing systems, however, software engineers must address the challenges of capturing and accessing rationale.</a:t>
            </a:r>
            <a:endParaRPr>
              <a:solidFill>
                <a:schemeClr val="dk1"/>
              </a:solidFill>
            </a:endParaRPr>
          </a:p>
          <a:p>
            <a:pPr indent="-203200" lvl="0" marL="342900" rtl="0" algn="just">
              <a:lnSpc>
                <a:spcPct val="100000"/>
              </a:lnSpc>
              <a:spcBef>
                <a:spcPts val="360"/>
              </a:spcBef>
              <a:spcAft>
                <a:spcPts val="0"/>
              </a:spcAft>
              <a:buClr>
                <a:schemeClr val="accent6"/>
              </a:buClr>
              <a:buSzPts val="2200"/>
              <a:buFont typeface="Noto Sans Symbols"/>
              <a:buNone/>
            </a:pPr>
            <a:r>
              <a:t/>
            </a:r>
            <a:endParaRPr sz="2200">
              <a:solidFill>
                <a:schemeClr val="dk1"/>
              </a:solidFill>
            </a:endParaRPr>
          </a:p>
          <a:p>
            <a:pPr indent="0" lvl="0" marL="0" rtl="0" algn="just">
              <a:lnSpc>
                <a:spcPct val="100000"/>
              </a:lnSpc>
              <a:spcBef>
                <a:spcPts val="360"/>
              </a:spcBef>
              <a:spcAft>
                <a:spcPts val="0"/>
              </a:spcAft>
              <a:buClr>
                <a:schemeClr val="accent6"/>
              </a:buClr>
              <a:buSzPts val="2200"/>
              <a:buNone/>
            </a:pPr>
            <a:r>
              <a:t/>
            </a:r>
            <a:endParaRPr sz="2200">
              <a:solidFill>
                <a:schemeClr val="dk1"/>
              </a:solidFill>
            </a:endParaRPr>
          </a:p>
        </p:txBody>
      </p:sp>
      <p:sp>
        <p:nvSpPr>
          <p:cNvPr id="384" name="Google Shape;384;p19"/>
          <p:cNvSpPr txBox="1"/>
          <p:nvPr>
            <p:ph idx="11" type="ftr"/>
          </p:nvPr>
        </p:nvSpPr>
        <p:spPr>
          <a:xfrm>
            <a:off x="-1102" y="180103"/>
            <a:ext cx="4503836" cy="2743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385" name="Google Shape;385;p19"/>
          <p:cNvSpPr txBox="1"/>
          <p:nvPr>
            <p:ph idx="12" type="sldNum"/>
          </p:nvPr>
        </p:nvSpPr>
        <p:spPr>
          <a:xfrm>
            <a:off x="10945368" y="15239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ph type="title"/>
          </p:nvPr>
        </p:nvSpPr>
        <p:spPr>
          <a:xfrm>
            <a:off x="806884" y="502641"/>
            <a:ext cx="5693664"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CONTENTS</a:t>
            </a:r>
            <a:endParaRPr b="1" sz="4400">
              <a:solidFill>
                <a:schemeClr val="accent6"/>
              </a:solidFill>
              <a:latin typeface="Arial Black"/>
              <a:ea typeface="Arial Black"/>
              <a:cs typeface="Arial Black"/>
              <a:sym typeface="Arial Black"/>
            </a:endParaRPr>
          </a:p>
        </p:txBody>
      </p:sp>
      <p:sp>
        <p:nvSpPr>
          <p:cNvPr id="244" name="Google Shape;244;p2"/>
          <p:cNvSpPr txBox="1"/>
          <p:nvPr>
            <p:ph idx="1" type="body"/>
          </p:nvPr>
        </p:nvSpPr>
        <p:spPr>
          <a:xfrm>
            <a:off x="959283" y="1689975"/>
            <a:ext cx="9390061" cy="417049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6"/>
              </a:buClr>
              <a:buSzPts val="2400"/>
              <a:buFont typeface="Noto Sans Symbols"/>
              <a:buChar char="❖"/>
            </a:pPr>
            <a:r>
              <a:rPr lang="en-US"/>
              <a:t>Introduction: Software Engineering Failures​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What Is Software Engineering?</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Software Engineering Concepts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Software Engineering Development Activities</a:t>
            </a:r>
            <a:endParaRPr/>
          </a:p>
          <a:p>
            <a:pPr indent="-342900" lvl="0" marL="342900" rtl="0" algn="l">
              <a:lnSpc>
                <a:spcPct val="150000"/>
              </a:lnSpc>
              <a:spcBef>
                <a:spcPts val="0"/>
              </a:spcBef>
              <a:spcAft>
                <a:spcPts val="0"/>
              </a:spcAft>
              <a:buClr>
                <a:schemeClr val="accent6"/>
              </a:buClr>
              <a:buSzPts val="2400"/>
              <a:buFont typeface="Noto Sans Symbols"/>
              <a:buChar char="❖"/>
            </a:pPr>
            <a:r>
              <a:rPr lang="en-US"/>
              <a:t>Managing Software Development</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ph type="title"/>
          </p:nvPr>
        </p:nvSpPr>
        <p:spPr>
          <a:xfrm>
            <a:off x="2895600" y="2792797"/>
            <a:ext cx="6400800"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SOFTWARE ENGINEERING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233172" lvl="0" marL="347472" rtl="0" algn="l">
              <a:lnSpc>
                <a:spcPct val="100000"/>
              </a:lnSpc>
              <a:spcBef>
                <a:spcPts val="0"/>
              </a:spcBef>
              <a:spcAft>
                <a:spcPts val="0"/>
              </a:spcAft>
              <a:buClr>
                <a:schemeClr val="accent6"/>
              </a:buClr>
              <a:buSzPts val="1800"/>
              <a:buNone/>
            </a:pPr>
            <a:r>
              <a:t/>
            </a:r>
            <a:endParaRPr/>
          </a:p>
        </p:txBody>
      </p:sp>
      <p:pic>
        <p:nvPicPr>
          <p:cNvPr id="396" name="Google Shape;396;p21"/>
          <p:cNvPicPr preferRelativeResize="0"/>
          <p:nvPr/>
        </p:nvPicPr>
        <p:blipFill rotWithShape="1">
          <a:blip r:embed="rId3">
            <a:alphaModFix/>
          </a:blip>
          <a:srcRect b="0" l="0" r="0" t="0"/>
          <a:stretch/>
        </p:blipFill>
        <p:spPr>
          <a:xfrm>
            <a:off x="123852" y="110836"/>
            <a:ext cx="12029290" cy="662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3460865" y="299878"/>
            <a:ext cx="7013448" cy="58896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6"/>
              </a:buClr>
              <a:buSzPts val="3300"/>
              <a:buFont typeface="Arial Black"/>
              <a:buNone/>
            </a:pPr>
            <a:r>
              <a:rPr lang="en-US">
                <a:latin typeface="Arial Black"/>
                <a:ea typeface="Arial Black"/>
                <a:cs typeface="Arial Black"/>
                <a:sym typeface="Arial Black"/>
              </a:rPr>
              <a:t>PARTICIPANTS AND ROLES</a:t>
            </a:r>
            <a:endParaRPr/>
          </a:p>
        </p:txBody>
      </p:sp>
      <p:sp>
        <p:nvSpPr>
          <p:cNvPr id="402" name="Google Shape;402;p22"/>
          <p:cNvSpPr txBox="1"/>
          <p:nvPr>
            <p:ph idx="12" type="sldNum"/>
          </p:nvPr>
        </p:nvSpPr>
        <p:spPr>
          <a:xfrm>
            <a:off x="10945368" y="69268"/>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3" name="Google Shape;403;p22"/>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
        <p:nvSpPr>
          <p:cNvPr id="404" name="Google Shape;404;p22"/>
          <p:cNvSpPr txBox="1"/>
          <p:nvPr>
            <p:ph idx="2" type="body"/>
          </p:nvPr>
        </p:nvSpPr>
        <p:spPr>
          <a:xfrm>
            <a:off x="2769385" y="1174586"/>
            <a:ext cx="9228651" cy="5383536"/>
          </a:xfrm>
          <a:prstGeom prst="rect">
            <a:avLst/>
          </a:prstGeom>
          <a:noFill/>
          <a:ln>
            <a:noFill/>
          </a:ln>
        </p:spPr>
        <p:txBody>
          <a:bodyPr anchorCtr="0" anchor="t" bIns="0" lIns="0" spcFirstLastPara="1" rIns="0" wrap="square" tIns="0">
            <a:noAutofit/>
          </a:bodyPr>
          <a:lstStyle/>
          <a:p>
            <a:pPr indent="-355600" lvl="0" marL="342900" rtl="0" algn="just">
              <a:lnSpc>
                <a:spcPct val="100000"/>
              </a:lnSpc>
              <a:spcBef>
                <a:spcPts val="0"/>
              </a:spcBef>
              <a:spcAft>
                <a:spcPts val="0"/>
              </a:spcAft>
              <a:buClr>
                <a:schemeClr val="dk1"/>
              </a:buClr>
              <a:buSzPts val="2400"/>
              <a:buFont typeface="Noto Sans Symbols"/>
              <a:buChar char="▪"/>
            </a:pPr>
            <a:r>
              <a:rPr lang="en-US">
                <a:solidFill>
                  <a:schemeClr val="dk1"/>
                </a:solidFill>
              </a:rPr>
              <a:t>Developing a software system requires the collaboration of many people with different backgrounds and interests. </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client orders and pays for the system. </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developers construct the system. </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The project manager plans and budgets the project and coordinates the developers and the client. The end users are supported by the system. </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All the persons involved in the project are referred as participants. </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 set of responsibilities in the project or the system are referred as a role.</a:t>
            </a:r>
            <a:endParaRPr>
              <a:solidFill>
                <a:schemeClr val="dk1"/>
              </a:solidFill>
            </a:endParaRPr>
          </a:p>
          <a:p>
            <a:pPr indent="-355600" lvl="0" marL="342900" rtl="0" algn="just">
              <a:lnSpc>
                <a:spcPct val="100000"/>
              </a:lnSpc>
              <a:spcBef>
                <a:spcPts val="360"/>
              </a:spcBef>
              <a:spcAft>
                <a:spcPts val="0"/>
              </a:spcAft>
              <a:buClr>
                <a:schemeClr val="dk1"/>
              </a:buClr>
              <a:buSzPts val="2400"/>
              <a:buFont typeface="Noto Sans Symbols"/>
              <a:buChar char="▪"/>
            </a:pPr>
            <a:r>
              <a:rPr lang="en-US">
                <a:solidFill>
                  <a:schemeClr val="dk1"/>
                </a:solidFill>
              </a:rPr>
              <a:t>A role is associated with a set of tasks and is assigned to a participant. The same participant can fill multiple roles.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3115177" y="299878"/>
            <a:ext cx="8169857" cy="8747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6"/>
              </a:buClr>
              <a:buSzPts val="3300"/>
              <a:buFont typeface="Arial Black"/>
              <a:buNone/>
            </a:pPr>
            <a:r>
              <a:rPr lang="en-US">
                <a:latin typeface="Arial Black"/>
                <a:ea typeface="Arial Black"/>
                <a:cs typeface="Arial Black"/>
                <a:sym typeface="Arial Black"/>
              </a:rPr>
              <a:t>PARTICIPANTS AND ROLES (CONT.)</a:t>
            </a:r>
            <a:endParaRPr/>
          </a:p>
        </p:txBody>
      </p:sp>
      <p:sp>
        <p:nvSpPr>
          <p:cNvPr id="410" name="Google Shape;410;p2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1" name="Google Shape;411;p23"/>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
        <p:nvSpPr>
          <p:cNvPr id="412" name="Google Shape;412;p23"/>
          <p:cNvSpPr txBox="1"/>
          <p:nvPr>
            <p:ph idx="2" type="body"/>
          </p:nvPr>
        </p:nvSpPr>
        <p:spPr>
          <a:xfrm>
            <a:off x="2689635" y="1174586"/>
            <a:ext cx="9343644" cy="5614151"/>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6"/>
              </a:buClr>
              <a:buSzPts val="2200"/>
              <a:buNone/>
            </a:pPr>
            <a:r>
              <a:rPr lang="en-US" u="sng">
                <a:solidFill>
                  <a:schemeClr val="dk1"/>
                </a:solidFill>
              </a:rPr>
              <a:t>Consider a TicketDistributor system:</a:t>
            </a:r>
            <a:endParaRPr>
              <a:solidFill>
                <a:schemeClr val="dk1"/>
              </a:solidFill>
            </a:endParaRPr>
          </a:p>
          <a:p>
            <a:pPr indent="0" lvl="0" marL="0" rtl="0" algn="just">
              <a:lnSpc>
                <a:spcPct val="150000"/>
              </a:lnSpc>
              <a:spcBef>
                <a:spcPts val="360"/>
              </a:spcBef>
              <a:spcAft>
                <a:spcPts val="0"/>
              </a:spcAft>
              <a:buClr>
                <a:schemeClr val="accent6"/>
              </a:buClr>
              <a:buSzPts val="2200"/>
              <a:buNone/>
            </a:pPr>
            <a:r>
              <a:rPr lang="en-US">
                <a:solidFill>
                  <a:schemeClr val="dk1"/>
                </a:solidFill>
              </a:rPr>
              <a:t>TicketDistributor is a machine that distributes tickets for trains. Travelers have the option of selecting a ticket for a single trip or for multiple trips, or selecting a time card for a day or a week. The TicketDistributor computes the price of the requested ticket based on the area in which the trip will take place and whether the traveler is a child or an adult. The TicketDistributor must be able to handle several exceptions, such as travelers who do not complete the transaction, travelers who attempt to pay with large bills, and resource outages, such as running out of tickets, change, or power.</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ph idx="12" type="sldNum"/>
          </p:nvPr>
        </p:nvSpPr>
        <p:spPr>
          <a:xfrm>
            <a:off x="10945368" y="110834"/>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8" name="Google Shape;418;p24"/>
          <p:cNvPicPr preferRelativeResize="0"/>
          <p:nvPr/>
        </p:nvPicPr>
        <p:blipFill rotWithShape="1">
          <a:blip r:embed="rId3">
            <a:alphaModFix/>
          </a:blip>
          <a:srcRect b="0" l="0" r="0" t="0"/>
          <a:stretch/>
        </p:blipFill>
        <p:spPr>
          <a:xfrm>
            <a:off x="69275" y="526472"/>
            <a:ext cx="11979059" cy="6234555"/>
          </a:xfrm>
          <a:prstGeom prst="rect">
            <a:avLst/>
          </a:prstGeom>
          <a:noFill/>
          <a:ln>
            <a:noFill/>
          </a:ln>
        </p:spPr>
      </p:pic>
      <p:sp>
        <p:nvSpPr>
          <p:cNvPr id="419" name="Google Shape;419;p24"/>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ph idx="12" type="sldNum"/>
          </p:nvPr>
        </p:nvSpPr>
        <p:spPr>
          <a:xfrm>
            <a:off x="10945368" y="110834"/>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5" name="Google Shape;425;p25"/>
          <p:cNvSpPr txBox="1"/>
          <p:nvPr/>
        </p:nvSpPr>
        <p:spPr>
          <a:xfrm>
            <a:off x="-42672" y="69263"/>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426" name="Google Shape;426;p25"/>
          <p:cNvPicPr preferRelativeResize="0"/>
          <p:nvPr/>
        </p:nvPicPr>
        <p:blipFill rotWithShape="1">
          <a:blip r:embed="rId3">
            <a:alphaModFix/>
          </a:blip>
          <a:srcRect b="0" l="0" r="0" t="0"/>
          <a:stretch/>
        </p:blipFill>
        <p:spPr>
          <a:xfrm>
            <a:off x="429491" y="787396"/>
            <a:ext cx="11333018" cy="5100786"/>
          </a:xfrm>
          <a:prstGeom prst="rect">
            <a:avLst/>
          </a:prstGeom>
          <a:noFill/>
          <a:ln>
            <a:noFill/>
          </a:ln>
        </p:spPr>
      </p:pic>
      <p:sp>
        <p:nvSpPr>
          <p:cNvPr id="427" name="Google Shape;427;p25"/>
          <p:cNvSpPr txBox="1"/>
          <p:nvPr/>
        </p:nvSpPr>
        <p:spPr>
          <a:xfrm>
            <a:off x="540325" y="413321"/>
            <a:ext cx="22444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accent6"/>
                </a:solidFill>
                <a:latin typeface="EB Garamond"/>
                <a:ea typeface="EB Garamond"/>
                <a:cs typeface="EB Garamond"/>
                <a:sym typeface="EB Garamond"/>
              </a:rPr>
              <a:t>Cont</a:t>
            </a:r>
            <a:r>
              <a:rPr lang="en-US" sz="1800">
                <a:solidFill>
                  <a:schemeClr val="dk1"/>
                </a:solidFill>
                <a:latin typeface="EB Garamond"/>
                <a:ea typeface="EB Garamond"/>
                <a:cs typeface="EB Garamond"/>
                <a:sym typeface="EB Garamond"/>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6"/>
          <p:cNvSpPr txBox="1"/>
          <p:nvPr>
            <p:ph type="title"/>
          </p:nvPr>
        </p:nvSpPr>
        <p:spPr>
          <a:xfrm>
            <a:off x="3725762" y="254090"/>
            <a:ext cx="7551838" cy="106209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SYSTEMS AND MODELS</a:t>
            </a:r>
            <a:endParaRPr/>
          </a:p>
        </p:txBody>
      </p:sp>
      <p:sp>
        <p:nvSpPr>
          <p:cNvPr id="433" name="Google Shape;433;p26"/>
          <p:cNvSpPr txBox="1"/>
          <p:nvPr>
            <p:ph idx="1" type="body"/>
          </p:nvPr>
        </p:nvSpPr>
        <p:spPr>
          <a:xfrm>
            <a:off x="3491344" y="1075295"/>
            <a:ext cx="8548255" cy="5408631"/>
          </a:xfrm>
          <a:prstGeom prst="rect">
            <a:avLst/>
          </a:prstGeom>
          <a:noFill/>
          <a:ln>
            <a:noFill/>
          </a:ln>
        </p:spPr>
        <p:txBody>
          <a:bodyPr anchorCtr="0" anchor="t" bIns="45700" lIns="91425" spcFirstLastPara="1" rIns="91425" wrap="square" tIns="45700">
            <a:noAutofit/>
          </a:bodyPr>
          <a:lstStyle/>
          <a:p>
            <a:pPr indent="-298450" lvl="0" marL="285750" rtl="0" algn="l">
              <a:lnSpc>
                <a:spcPct val="100000"/>
              </a:lnSpc>
              <a:spcBef>
                <a:spcPts val="0"/>
              </a:spcBef>
              <a:spcAft>
                <a:spcPts val="0"/>
              </a:spcAft>
              <a:buClr>
                <a:schemeClr val="dk1"/>
              </a:buClr>
              <a:buSzPts val="2400"/>
              <a:buFont typeface="Arial"/>
              <a:buChar char="•"/>
            </a:pPr>
            <a:r>
              <a:rPr lang="en-US" sz="2400">
                <a:solidFill>
                  <a:schemeClr val="dk1"/>
                </a:solidFill>
              </a:rPr>
              <a:t> The term system is used as a collection of interconnected parts. </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Modeling is a way to deal with complexity by ignoring irrelevant details.</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The term model is used to refer to any abstraction of the system. </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A TicketDistributor for an underground train is a system. </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Blueprints for the TicketDistributor, schematics of its electrical wiring, and object models of its software are models of the TicketDistributor. </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Note that a development project is itself a system that can be modeled. </a:t>
            </a:r>
            <a:endParaRPr sz="2400">
              <a:solidFill>
                <a:schemeClr val="dk1"/>
              </a:solidFill>
            </a:endParaRPr>
          </a:p>
          <a:p>
            <a:pPr indent="-298450" lvl="0" marL="285750" rtl="0" algn="l">
              <a:lnSpc>
                <a:spcPct val="100000"/>
              </a:lnSpc>
              <a:spcBef>
                <a:spcPts val="360"/>
              </a:spcBef>
              <a:spcAft>
                <a:spcPts val="0"/>
              </a:spcAft>
              <a:buClr>
                <a:schemeClr val="dk1"/>
              </a:buClr>
              <a:buSzPts val="2400"/>
              <a:buFont typeface="Arial"/>
              <a:buChar char="•"/>
            </a:pPr>
            <a:r>
              <a:rPr lang="en-US" sz="2400">
                <a:solidFill>
                  <a:schemeClr val="dk1"/>
                </a:solidFill>
              </a:rPr>
              <a:t>The project schedule, its budget, and its planned deadlines are models of the development project.</a:t>
            </a:r>
            <a:endParaRPr sz="2400">
              <a:solidFill>
                <a:schemeClr val="dk1"/>
              </a:solidFill>
            </a:endParaRPr>
          </a:p>
        </p:txBody>
      </p:sp>
      <p:sp>
        <p:nvSpPr>
          <p:cNvPr id="434" name="Google Shape;434;p26"/>
          <p:cNvSpPr txBox="1"/>
          <p:nvPr>
            <p:ph idx="12" type="sldNum"/>
          </p:nvPr>
        </p:nvSpPr>
        <p:spPr>
          <a:xfrm>
            <a:off x="11208607" y="83123"/>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35" name="Google Shape;435;p26"/>
          <p:cNvSpPr txBox="1"/>
          <p:nvPr/>
        </p:nvSpPr>
        <p:spPr>
          <a:xfrm>
            <a:off x="-42672" y="55409"/>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6249be43f5_1_0"/>
          <p:cNvSpPr txBox="1"/>
          <p:nvPr>
            <p:ph type="title"/>
          </p:nvPr>
        </p:nvSpPr>
        <p:spPr>
          <a:xfrm>
            <a:off x="3725762" y="254090"/>
            <a:ext cx="7551900" cy="106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3200"/>
              <a:buFont typeface="Arial Black"/>
              <a:buNone/>
            </a:pPr>
            <a:r>
              <a:rPr lang="en-US" sz="3200"/>
              <a:t>WORK PRODUCTS</a:t>
            </a:r>
            <a:endParaRPr/>
          </a:p>
        </p:txBody>
      </p:sp>
      <p:sp>
        <p:nvSpPr>
          <p:cNvPr id="441" name="Google Shape;441;g26249be43f5_1_0"/>
          <p:cNvSpPr txBox="1"/>
          <p:nvPr>
            <p:ph idx="1" type="body"/>
          </p:nvPr>
        </p:nvSpPr>
        <p:spPr>
          <a:xfrm>
            <a:off x="3491344" y="1075295"/>
            <a:ext cx="8548200" cy="54087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36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A work product is an artifact that is produced during the development, such as a document or a piece of software for other developers or for the client.</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Internally-focused artifacts are termed "internal work products," catering to the project team's needs.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Work products destined for the client are referred to as "deliverables."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Deliverables are predetermined before the project begins, specified in a contract binding developers to client expectations.</a:t>
            </a:r>
            <a:endParaRPr sz="2400">
              <a:solidFill>
                <a:schemeClr val="dk1"/>
              </a:solidFill>
              <a:latin typeface="EB Garamond Medium"/>
              <a:ea typeface="EB Garamond Medium"/>
              <a:cs typeface="EB Garamond Medium"/>
              <a:sym typeface="EB Garamond Medium"/>
            </a:endParaRPr>
          </a:p>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The distinction between internal work products and deliverables ensures clarity in project development and client satisfaction.</a:t>
            </a:r>
            <a:endParaRPr sz="2400">
              <a:solidFill>
                <a:schemeClr val="dk1"/>
              </a:solidFill>
              <a:latin typeface="EB Garamond Medium"/>
              <a:ea typeface="EB Garamond Medium"/>
              <a:cs typeface="EB Garamond Medium"/>
              <a:sym typeface="EB Garamond Medium"/>
            </a:endParaRPr>
          </a:p>
        </p:txBody>
      </p:sp>
      <p:sp>
        <p:nvSpPr>
          <p:cNvPr id="442" name="Google Shape;442;g26249be43f5_1_0"/>
          <p:cNvSpPr txBox="1"/>
          <p:nvPr>
            <p:ph idx="12" type="sldNum"/>
          </p:nvPr>
        </p:nvSpPr>
        <p:spPr>
          <a:xfrm>
            <a:off x="11208607" y="83123"/>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3" name="Google Shape;443;g26249be43f5_1_0"/>
          <p:cNvSpPr txBox="1"/>
          <p:nvPr/>
        </p:nvSpPr>
        <p:spPr>
          <a:xfrm>
            <a:off x="-42672" y="55409"/>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6249be43f5_1_11"/>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9" name="Google Shape;449;g26249be43f5_1_1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450" name="Google Shape;450;g26249be43f5_1_11"/>
          <p:cNvPicPr preferRelativeResize="0"/>
          <p:nvPr/>
        </p:nvPicPr>
        <p:blipFill rotWithShape="1">
          <a:blip r:embed="rId3">
            <a:alphaModFix/>
          </a:blip>
          <a:srcRect b="2400" l="0" r="0" t="0"/>
          <a:stretch/>
        </p:blipFill>
        <p:spPr>
          <a:xfrm>
            <a:off x="838200" y="461225"/>
            <a:ext cx="10472341" cy="639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6249be43f5_1_33"/>
          <p:cNvSpPr txBox="1"/>
          <p:nvPr>
            <p:ph type="title"/>
          </p:nvPr>
        </p:nvSpPr>
        <p:spPr>
          <a:xfrm>
            <a:off x="747927" y="457202"/>
            <a:ext cx="10671000" cy="7680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3200"/>
              <a:t>ACTIVITIES, TASKS, AND RESOURCES</a:t>
            </a:r>
            <a:endParaRPr sz="3200"/>
          </a:p>
        </p:txBody>
      </p:sp>
      <p:sp>
        <p:nvSpPr>
          <p:cNvPr id="456" name="Google Shape;456;g26249be43f5_1_33"/>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57" name="Google Shape;457;g26249be43f5_1_33"/>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Activity:</a:t>
            </a:r>
            <a:r>
              <a:rPr lang="en-US" sz="2400">
                <a:solidFill>
                  <a:schemeClr val="dk1"/>
                </a:solidFill>
                <a:latin typeface="EB Garamond Medium"/>
                <a:ea typeface="EB Garamond Medium"/>
                <a:cs typeface="EB Garamond Medium"/>
                <a:sym typeface="EB Garamond Medium"/>
              </a:rPr>
              <a:t> </a:t>
            </a:r>
            <a:r>
              <a:rPr lang="en-US" sz="2200">
                <a:solidFill>
                  <a:schemeClr val="dk1"/>
                </a:solidFill>
                <a:latin typeface="EB Garamond Medium"/>
                <a:ea typeface="EB Garamond Medium"/>
                <a:cs typeface="EB Garamond Medium"/>
                <a:sym typeface="EB Garamond Medium"/>
              </a:rPr>
              <a:t>An activity is a set of tasks that is performed toward a specific purpose. For example,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requirements elicitation is an activity whose purpose is to define with the client what the system will do.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Delivery is an activity whose purpose is to install the system at an operational location.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Management is an activity whose purpose is to monitor and control the project such that it meets its goals (e.g., deadline, quality, budget). </a:t>
            </a:r>
            <a:endParaRPr sz="22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rPr lang="en-US" sz="2200">
                <a:solidFill>
                  <a:schemeClr val="dk1"/>
                </a:solidFill>
                <a:latin typeface="EB Garamond Medium"/>
                <a:ea typeface="EB Garamond Medium"/>
                <a:cs typeface="EB Garamond Medium"/>
                <a:sym typeface="EB Garamond Medium"/>
              </a:rPr>
              <a:t>Activities, also known as phases, can be constructed from other activities; for instance, the delivery activity encompasses tasks like software installation and operator training.</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Tasks:</a:t>
            </a:r>
            <a:r>
              <a:rPr lang="en-US" sz="2200">
                <a:solidFill>
                  <a:schemeClr val="dk1"/>
                </a:solidFill>
                <a:latin typeface="EB Garamond Medium"/>
                <a:ea typeface="EB Garamond Medium"/>
                <a:cs typeface="EB Garamond Medium"/>
                <a:sym typeface="EB Garamond Medium"/>
              </a:rPr>
              <a:t> A task is a atomic unit of work management: Managers assign tasks to developers, who execute them, while managers oversee progress and completion. Tasks utilize resources, yield work products, and rely on work products generated by other tasks.</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Resources:</a:t>
            </a:r>
            <a:r>
              <a:rPr lang="en-US" sz="2200">
                <a:solidFill>
                  <a:schemeClr val="dk1"/>
                </a:solidFill>
                <a:latin typeface="EB Garamond Medium"/>
                <a:ea typeface="EB Garamond Medium"/>
                <a:cs typeface="EB Garamond Medium"/>
                <a:sym typeface="EB Garamond Medium"/>
              </a:rPr>
              <a:t> Resources are assets that are used to accomplish work. Resources include time, equipment, and labor. When planning a project, a manager breaks down the work into tasks and assigns them to resources.</a:t>
            </a:r>
            <a:endParaRPr sz="22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p:txBody>
      </p:sp>
      <p:sp>
        <p:nvSpPr>
          <p:cNvPr id="458" name="Google Shape;458;g26249be43f5_1_33"/>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222525" y="581152"/>
            <a:ext cx="5693664"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TEXT BOOK</a:t>
            </a:r>
            <a:endParaRPr/>
          </a:p>
        </p:txBody>
      </p:sp>
      <p:sp>
        <p:nvSpPr>
          <p:cNvPr id="250" name="Google Shape;250;p3"/>
          <p:cNvSpPr txBox="1"/>
          <p:nvPr>
            <p:ph idx="1" type="body"/>
          </p:nvPr>
        </p:nvSpPr>
        <p:spPr>
          <a:xfrm>
            <a:off x="1222524" y="1551432"/>
            <a:ext cx="6799257" cy="312216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6"/>
              </a:buClr>
              <a:buSzPts val="2400"/>
              <a:buFont typeface="Noto Sans Symbols"/>
              <a:buChar char="❖"/>
            </a:pPr>
            <a:r>
              <a:rPr lang="en-US"/>
              <a:t>Object-oriented Software Engineering: Using UML, Patterns, and Java; 3</a:t>
            </a:r>
            <a:r>
              <a:rPr baseline="30000" lang="en-US"/>
              <a:t>rd</a:t>
            </a:r>
            <a:r>
              <a:rPr lang="en-US"/>
              <a:t> Edition; Bernd Bruegge, Allen H. Dutoit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6249be43f5_1_44"/>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4" name="Google Shape;464;g26249be43f5_1_44"/>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465" name="Google Shape;465;g26249be43f5_1_44"/>
          <p:cNvPicPr preferRelativeResize="0"/>
          <p:nvPr/>
        </p:nvPicPr>
        <p:blipFill rotWithShape="1">
          <a:blip r:embed="rId3">
            <a:alphaModFix/>
          </a:blip>
          <a:srcRect b="0" l="1068" r="0" t="0"/>
          <a:stretch/>
        </p:blipFill>
        <p:spPr>
          <a:xfrm>
            <a:off x="723900" y="308825"/>
            <a:ext cx="10542474" cy="647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6249be43f5_1_51"/>
          <p:cNvSpPr txBox="1"/>
          <p:nvPr>
            <p:ph type="title"/>
          </p:nvPr>
        </p:nvSpPr>
        <p:spPr>
          <a:xfrm>
            <a:off x="3516025" y="210300"/>
            <a:ext cx="77109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FUNCTIONAL AND NONFUNCTIONAL REQUIREMENTS</a:t>
            </a:r>
            <a:endParaRPr sz="3000"/>
          </a:p>
        </p:txBody>
      </p:sp>
      <p:sp>
        <p:nvSpPr>
          <p:cNvPr id="471" name="Google Shape;471;g26249be43f5_1_51"/>
          <p:cNvSpPr txBox="1"/>
          <p:nvPr>
            <p:ph idx="1" type="body"/>
          </p:nvPr>
        </p:nvSpPr>
        <p:spPr>
          <a:xfrm>
            <a:off x="3672840" y="2102104"/>
            <a:ext cx="3822300" cy="411600"/>
          </a:xfrm>
          <a:prstGeom prst="rect">
            <a:avLst/>
          </a:prstGeom>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1900" u="sng"/>
              <a:t>Functional Requirements</a:t>
            </a:r>
            <a:endParaRPr sz="1900" u="sng"/>
          </a:p>
        </p:txBody>
      </p:sp>
      <p:sp>
        <p:nvSpPr>
          <p:cNvPr id="472" name="Google Shape;472;g26249be43f5_1_51"/>
          <p:cNvSpPr txBox="1"/>
          <p:nvPr>
            <p:ph idx="2" type="body"/>
          </p:nvPr>
        </p:nvSpPr>
        <p:spPr>
          <a:xfrm>
            <a:off x="3636857" y="2666187"/>
            <a:ext cx="3741900" cy="3684600"/>
          </a:xfrm>
          <a:prstGeom prst="rect">
            <a:avLst/>
          </a:prstGeom>
        </p:spPr>
        <p:txBody>
          <a:bodyPr anchorCtr="0" anchor="t" bIns="45700" lIns="45700" spcFirstLastPara="1" rIns="45700" wrap="square" tIns="45700">
            <a:noAutofit/>
          </a:bodyPr>
          <a:lstStyle/>
          <a:p>
            <a:pPr indent="-368300" lvl="0" marL="457200" rtl="0" algn="just">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functional requirement is a specification of a function that the system must support.</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For example, The user must be able to purchase tickets and The user must be able to access tariff information are functional requirements.</a:t>
            </a:r>
            <a:endParaRPr sz="2200">
              <a:solidFill>
                <a:schemeClr val="dk1"/>
              </a:solidFill>
              <a:latin typeface="EB Garamond Medium"/>
              <a:ea typeface="EB Garamond Medium"/>
              <a:cs typeface="EB Garamond Medium"/>
              <a:sym typeface="EB Garamond Medium"/>
            </a:endParaRPr>
          </a:p>
        </p:txBody>
      </p:sp>
      <p:sp>
        <p:nvSpPr>
          <p:cNvPr id="473" name="Google Shape;473;g26249be43f5_1_51"/>
          <p:cNvSpPr txBox="1"/>
          <p:nvPr>
            <p:ph idx="3" type="body"/>
          </p:nvPr>
        </p:nvSpPr>
        <p:spPr>
          <a:xfrm>
            <a:off x="7741925" y="2102100"/>
            <a:ext cx="3972300" cy="411600"/>
          </a:xfrm>
          <a:prstGeom prst="rect">
            <a:avLst/>
          </a:prstGeom>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1900" u="sng"/>
              <a:t>Nonf</a:t>
            </a:r>
            <a:r>
              <a:rPr lang="en-US" sz="1900" u="sng"/>
              <a:t>unctional Requirements</a:t>
            </a:r>
            <a:endParaRPr sz="1900" u="sng"/>
          </a:p>
          <a:p>
            <a:pPr indent="0" lvl="0" marL="0" rtl="0" algn="l">
              <a:spcBef>
                <a:spcPts val="0"/>
              </a:spcBef>
              <a:spcAft>
                <a:spcPts val="0"/>
              </a:spcAft>
              <a:buNone/>
            </a:pPr>
            <a:r>
              <a:t/>
            </a:r>
            <a:endParaRPr sz="1900" u="sng"/>
          </a:p>
        </p:txBody>
      </p:sp>
      <p:sp>
        <p:nvSpPr>
          <p:cNvPr id="474" name="Google Shape;474;g26249be43f5_1_51"/>
          <p:cNvSpPr txBox="1"/>
          <p:nvPr>
            <p:ph idx="4" type="body"/>
          </p:nvPr>
        </p:nvSpPr>
        <p:spPr>
          <a:xfrm>
            <a:off x="7665725" y="2666175"/>
            <a:ext cx="4179000" cy="3684600"/>
          </a:xfrm>
          <a:prstGeom prst="rect">
            <a:avLst/>
          </a:prstGeom>
        </p:spPr>
        <p:txBody>
          <a:bodyPr anchorCtr="0" anchor="t" bIns="45700" lIns="45700" spcFirstLastPara="1" rIns="45700" wrap="square" tIns="45700">
            <a:noAutofit/>
          </a:bodyPr>
          <a:lstStyle/>
          <a:p>
            <a:pPr indent="-368300" lvl="0" marL="457200" rtl="0" algn="just">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nonfunctional requirement is a constraint on the operation of the system that is not related directly to a function of the system.</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user must be provided feedback in less than one second and The colors used in the interface should be consistent with the company colors are nonfunctional requirements.</a:t>
            </a:r>
            <a:endParaRPr sz="2200">
              <a:solidFill>
                <a:schemeClr val="dk1"/>
              </a:solidFill>
              <a:latin typeface="EB Garamond Medium"/>
              <a:ea typeface="EB Garamond Medium"/>
              <a:cs typeface="EB Garamond Medium"/>
              <a:sym typeface="EB Garamond Medium"/>
            </a:endParaRPr>
          </a:p>
        </p:txBody>
      </p:sp>
      <p:sp>
        <p:nvSpPr>
          <p:cNvPr id="475" name="Google Shape;475;g26249be43f5_1_51"/>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76" name="Google Shape;476;g26249be43f5_1_51"/>
          <p:cNvSpPr txBox="1"/>
          <p:nvPr/>
        </p:nvSpPr>
        <p:spPr>
          <a:xfrm>
            <a:off x="3516025" y="1496925"/>
            <a:ext cx="8181000" cy="45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EB Garamond Medium"/>
              <a:buChar char="➔"/>
            </a:pPr>
            <a:r>
              <a:rPr lang="en-US" sz="2300">
                <a:solidFill>
                  <a:schemeClr val="dk1"/>
                </a:solidFill>
                <a:latin typeface="EB Garamond Medium"/>
                <a:ea typeface="EB Garamond Medium"/>
                <a:cs typeface="EB Garamond Medium"/>
                <a:sym typeface="EB Garamond Medium"/>
              </a:rPr>
              <a:t>Requirements specify a set of features that the system must have.</a:t>
            </a:r>
            <a:endParaRPr sz="2300">
              <a:solidFill>
                <a:schemeClr val="dk1"/>
              </a:solidFill>
              <a:latin typeface="EB Garamond Medium"/>
              <a:ea typeface="EB Garamond Medium"/>
              <a:cs typeface="EB Garamond Medium"/>
              <a:sym typeface="EB Garamond Medium"/>
            </a:endParaRPr>
          </a:p>
        </p:txBody>
      </p:sp>
      <p:sp>
        <p:nvSpPr>
          <p:cNvPr id="477" name="Google Shape;477;g26249be43f5_1_5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6249be43f5_1_78"/>
          <p:cNvSpPr txBox="1"/>
          <p:nvPr>
            <p:ph type="title"/>
          </p:nvPr>
        </p:nvSpPr>
        <p:spPr>
          <a:xfrm>
            <a:off x="747927" y="457202"/>
            <a:ext cx="10671000" cy="768000"/>
          </a:xfrm>
          <a:prstGeom prst="rect">
            <a:avLst/>
          </a:prstGeom>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None/>
            </a:pPr>
            <a:r>
              <a:rPr lang="en-US" sz="3200"/>
              <a:t>NOTATIONS, METHODS, AND METHODOLOGIES</a:t>
            </a:r>
            <a:endParaRPr sz="3300"/>
          </a:p>
        </p:txBody>
      </p:sp>
      <p:sp>
        <p:nvSpPr>
          <p:cNvPr id="483" name="Google Shape;483;g26249be43f5_1_78"/>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4" name="Google Shape;484;g26249be43f5_1_78"/>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Notation</a:t>
            </a:r>
            <a:r>
              <a:rPr b="1" lang="en-US" sz="2400">
                <a:solidFill>
                  <a:schemeClr val="accent6"/>
                </a:solidFill>
                <a:latin typeface="EB Garamond"/>
                <a:ea typeface="EB Garamond"/>
                <a:cs typeface="EB Garamond"/>
                <a:sym typeface="EB Garamond"/>
              </a:rPr>
              <a:t>:</a:t>
            </a:r>
            <a:r>
              <a:rPr lang="en-US" sz="2400">
                <a:solidFill>
                  <a:schemeClr val="dk1"/>
                </a:solidFill>
                <a:latin typeface="EB Garamond Medium"/>
                <a:ea typeface="EB Garamond Medium"/>
                <a:cs typeface="EB Garamond Medium"/>
                <a:sym typeface="EB Garamond Medium"/>
              </a:rPr>
              <a:t> </a:t>
            </a:r>
            <a:r>
              <a:rPr lang="en-US" sz="2200">
                <a:solidFill>
                  <a:schemeClr val="dk1"/>
                </a:solidFill>
                <a:latin typeface="EB Garamond Medium"/>
                <a:ea typeface="EB Garamond Medium"/>
                <a:cs typeface="EB Garamond Medium"/>
                <a:sym typeface="EB Garamond Medium"/>
              </a:rPr>
              <a:t>A notation is a graphical or textual set of rules for representing a model. The use of notations in software engineering is common and predates object-oriented concepts. </a:t>
            </a:r>
            <a:r>
              <a:rPr lang="en-US" sz="2200">
                <a:solidFill>
                  <a:schemeClr val="dk1"/>
                </a:solidFill>
                <a:latin typeface="EB Garamond Medium"/>
                <a:ea typeface="EB Garamond Medium"/>
                <a:cs typeface="EB Garamond Medium"/>
                <a:sym typeface="EB Garamond Medium"/>
              </a:rPr>
              <a:t> For example,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UML, the notation we use throughout this book, is a notation for representing object-oriented models.</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Data flow diagrams is a notation for representing systems in terms of data sources, data sinks, and data transformations. </a:t>
            </a:r>
            <a:endParaRPr sz="2200">
              <a:solidFill>
                <a:schemeClr val="dk1"/>
              </a:solidFill>
              <a:latin typeface="EB Garamond Medium"/>
              <a:ea typeface="EB Garamond Medium"/>
              <a:cs typeface="EB Garamond Medium"/>
              <a:sym typeface="EB Garamond Medium"/>
            </a:endParaRPr>
          </a:p>
          <a:p>
            <a:pPr indent="0" lvl="0" marL="914400" rtl="0" algn="just">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Method</a:t>
            </a:r>
            <a:r>
              <a:rPr b="1" lang="en-US" sz="2400">
                <a:solidFill>
                  <a:schemeClr val="accent6"/>
                </a:solidFill>
                <a:latin typeface="EB Garamond"/>
                <a:ea typeface="EB Garamond"/>
                <a:cs typeface="EB Garamond"/>
                <a:sym typeface="EB Garamond"/>
              </a:rPr>
              <a:t>:</a:t>
            </a:r>
            <a:r>
              <a:rPr lang="en-US" sz="2200">
                <a:solidFill>
                  <a:schemeClr val="dk1"/>
                </a:solidFill>
                <a:latin typeface="EB Garamond Medium"/>
                <a:ea typeface="EB Garamond Medium"/>
                <a:cs typeface="EB Garamond Medium"/>
                <a:sym typeface="EB Garamond Medium"/>
              </a:rPr>
              <a:t> </a:t>
            </a:r>
            <a:r>
              <a:rPr lang="en-US" sz="2200">
                <a:solidFill>
                  <a:schemeClr val="dk1"/>
                </a:solidFill>
                <a:latin typeface="EB Garamond Medium"/>
                <a:ea typeface="EB Garamond Medium"/>
                <a:cs typeface="EB Garamond Medium"/>
                <a:sym typeface="EB Garamond Medium"/>
              </a:rPr>
              <a:t>A method is a repeatable technique that specifies the steps involved in solving a specific problem.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sorting algorithm is a method for ordering elements of a list.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Rationale management is a method for justifying change.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Configuration management is a method for tracking change.</a:t>
            </a:r>
            <a:endParaRPr sz="22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p:txBody>
      </p:sp>
      <p:sp>
        <p:nvSpPr>
          <p:cNvPr id="485" name="Google Shape;485;g26249be43f5_1_7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26249be43f5_1_92"/>
          <p:cNvSpPr txBox="1"/>
          <p:nvPr>
            <p:ph type="title"/>
          </p:nvPr>
        </p:nvSpPr>
        <p:spPr>
          <a:xfrm>
            <a:off x="747927" y="457202"/>
            <a:ext cx="10671000" cy="768000"/>
          </a:xfrm>
          <a:prstGeom prst="rect">
            <a:avLst/>
          </a:prstGeom>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None/>
            </a:pPr>
            <a:r>
              <a:rPr lang="en-US" sz="3200"/>
              <a:t>NOTATIONS, METHODS, AND METHODOLOGIES</a:t>
            </a:r>
            <a:endParaRPr sz="3300"/>
          </a:p>
        </p:txBody>
      </p:sp>
      <p:sp>
        <p:nvSpPr>
          <p:cNvPr id="491" name="Google Shape;491;g26249be43f5_1_92"/>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92" name="Google Shape;492;g26249be43f5_1_92"/>
          <p:cNvSpPr txBox="1"/>
          <p:nvPr/>
        </p:nvSpPr>
        <p:spPr>
          <a:xfrm>
            <a:off x="469975" y="1524000"/>
            <a:ext cx="11226900" cy="5212200"/>
          </a:xfrm>
          <a:prstGeom prst="rect">
            <a:avLst/>
          </a:prstGeom>
          <a:noFill/>
          <a:ln>
            <a:noFill/>
          </a:ln>
        </p:spPr>
        <p:txBody>
          <a:bodyPr anchorCtr="0" anchor="t" bIns="91425" lIns="91425" spcFirstLastPara="1" rIns="91425" wrap="square" tIns="91425">
            <a:noAutofit/>
          </a:bodyPr>
          <a:lstStyle/>
          <a:p>
            <a:pPr indent="-368300" lvl="0" marL="457200" rtl="0" algn="just">
              <a:spcBef>
                <a:spcPts val="0"/>
              </a:spcBef>
              <a:spcAft>
                <a:spcPts val="0"/>
              </a:spcAft>
              <a:buClr>
                <a:schemeClr val="dk1"/>
              </a:buClr>
              <a:buSzPts val="2200"/>
              <a:buFont typeface="EB Garamond Medium"/>
              <a:buChar char="❖"/>
            </a:pPr>
            <a:r>
              <a:rPr b="1" lang="en-US" sz="2400">
                <a:solidFill>
                  <a:schemeClr val="accent6"/>
                </a:solidFill>
                <a:latin typeface="EB Garamond"/>
                <a:ea typeface="EB Garamond"/>
                <a:cs typeface="EB Garamond"/>
                <a:sym typeface="EB Garamond"/>
              </a:rPr>
              <a:t>Methodology</a:t>
            </a:r>
            <a:r>
              <a:rPr b="1" lang="en-US" sz="2400">
                <a:solidFill>
                  <a:schemeClr val="accent6"/>
                </a:solidFill>
                <a:latin typeface="EB Garamond"/>
                <a:ea typeface="EB Garamond"/>
                <a:cs typeface="EB Garamond"/>
                <a:sym typeface="EB Garamond"/>
              </a:rPr>
              <a:t>:</a:t>
            </a:r>
            <a:r>
              <a:rPr lang="en-US" sz="2200">
                <a:solidFill>
                  <a:schemeClr val="dk1"/>
                </a:solidFill>
                <a:latin typeface="EB Garamond Medium"/>
                <a:ea typeface="EB Garamond Medium"/>
                <a:cs typeface="EB Garamond Medium"/>
                <a:sym typeface="EB Garamond Medium"/>
              </a:rPr>
              <a:t> </a:t>
            </a:r>
            <a:r>
              <a:rPr lang="en-US" sz="2200">
                <a:solidFill>
                  <a:schemeClr val="dk1"/>
                </a:solidFill>
                <a:latin typeface="EB Garamond Medium"/>
                <a:ea typeface="EB Garamond Medium"/>
                <a:cs typeface="EB Garamond Medium"/>
                <a:sym typeface="EB Garamond Medium"/>
              </a:rPr>
              <a:t>A methodology is a collection of methods for solving a class of problems and specifies how and when each method should be used. Software development methodologies decompose the process into activities. For Example,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seafood cookbook with a collection of recipes is a methodology for preparing seafood if it also contains advice on how ingredients should be used and what to do if not all ingredients are available.</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Royce’s methodology, the Object Modeling Technique (OMT), the Booch methodology, and Catalysis are object-oriented methodologies for developing software.</a:t>
            </a:r>
            <a:endParaRPr sz="2200">
              <a:solidFill>
                <a:schemeClr val="dk1"/>
              </a:solidFill>
              <a:latin typeface="EB Garamond Medium"/>
              <a:ea typeface="EB Garamond Medium"/>
              <a:cs typeface="EB Garamond Medium"/>
              <a:sym typeface="EB Garamond Medium"/>
            </a:endParaRPr>
          </a:p>
          <a:p>
            <a:pPr indent="0" lvl="0" marL="914400" rtl="0" algn="just">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a:p>
            <a:pPr indent="-368300" lvl="0" marL="4572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OMT methodology assumes that requirements have already been defined and does not provide methods for eliciting requirements. OMT provides methods for three activities: </a:t>
            </a:r>
            <a:endParaRPr sz="2200">
              <a:solidFill>
                <a:schemeClr val="dk1"/>
              </a:solidFill>
              <a:latin typeface="EB Garamond Medium"/>
              <a:ea typeface="EB Garamond Medium"/>
              <a:cs typeface="EB Garamond Medium"/>
              <a:sym typeface="EB Garamond Medium"/>
            </a:endParaRPr>
          </a:p>
          <a:p>
            <a:pPr indent="-368300" lvl="0"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Analysis, which focuses on formalizing the system requirements into an object model,</a:t>
            </a:r>
            <a:endParaRPr sz="2200">
              <a:solidFill>
                <a:schemeClr val="dk1"/>
              </a:solidFill>
              <a:latin typeface="EB Garamond Medium"/>
              <a:ea typeface="EB Garamond Medium"/>
              <a:cs typeface="EB Garamond Medium"/>
              <a:sym typeface="EB Garamond Medium"/>
            </a:endParaRPr>
          </a:p>
          <a:p>
            <a:pPr indent="-368300" lvl="0"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 System Design, which focuses on strategic decisions, and </a:t>
            </a:r>
            <a:endParaRPr sz="2200">
              <a:solidFill>
                <a:schemeClr val="dk1"/>
              </a:solidFill>
              <a:latin typeface="EB Garamond Medium"/>
              <a:ea typeface="EB Garamond Medium"/>
              <a:cs typeface="EB Garamond Medium"/>
              <a:sym typeface="EB Garamond Medium"/>
            </a:endParaRPr>
          </a:p>
          <a:p>
            <a:pPr indent="-368300" lvl="0" marL="914400" rtl="0" algn="just">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Object Design, which transforms the analysis model into an object model that can be implemented.</a:t>
            </a:r>
            <a:endParaRPr sz="22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p:txBody>
      </p:sp>
      <p:sp>
        <p:nvSpPr>
          <p:cNvPr id="493" name="Google Shape;493;g26249be43f5_1_92"/>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7"/>
          <p:cNvSpPr txBox="1"/>
          <p:nvPr>
            <p:ph type="title"/>
          </p:nvPr>
        </p:nvSpPr>
        <p:spPr>
          <a:xfrm>
            <a:off x="883945" y="846125"/>
            <a:ext cx="104241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sz="3000"/>
              <a:t>SOFTWARE ENGINEERING DEVELOPMENT ACTIVITIES</a:t>
            </a:r>
            <a:endParaRPr sz="3000"/>
          </a:p>
        </p:txBody>
      </p:sp>
      <p:sp>
        <p:nvSpPr>
          <p:cNvPr id="499" name="Google Shape;499;p2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0" name="Google Shape;500;p27"/>
          <p:cNvSpPr txBox="1"/>
          <p:nvPr>
            <p:ph idx="1" type="body"/>
          </p:nvPr>
        </p:nvSpPr>
        <p:spPr>
          <a:xfrm>
            <a:off x="1600200" y="2259375"/>
            <a:ext cx="7023300" cy="39150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Development activities deal with the complexity by constructing and validating models of the application domain or the system. Development activities include:</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Requirements Elicitation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Analysis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System Design</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Object Design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Implementation </a:t>
            </a:r>
            <a:endParaRPr sz="2400">
              <a:solidFill>
                <a:schemeClr val="dk1"/>
              </a:solidFill>
              <a:latin typeface="EB Garamond Medium"/>
              <a:ea typeface="EB Garamond Medium"/>
              <a:cs typeface="EB Garamond Medium"/>
              <a:sym typeface="EB Garamond Medium"/>
            </a:endParaRPr>
          </a:p>
          <a:p>
            <a:pPr indent="0" lvl="0" marL="914400" rtl="0" algn="just">
              <a:lnSpc>
                <a:spcPct val="100000"/>
              </a:lnSpc>
              <a:spcBef>
                <a:spcPts val="0"/>
              </a:spcBef>
              <a:spcAft>
                <a:spcPts val="0"/>
              </a:spcAft>
              <a:buClr>
                <a:schemeClr val="accent6"/>
              </a:buClr>
              <a:buSzPts val="1500"/>
              <a:buNone/>
            </a:pPr>
            <a:r>
              <a:rPr lang="en-US" sz="2400">
                <a:solidFill>
                  <a:schemeClr val="dk1"/>
                </a:solidFill>
                <a:latin typeface="EB Garamond Medium"/>
                <a:ea typeface="EB Garamond Medium"/>
                <a:cs typeface="EB Garamond Medium"/>
                <a:sym typeface="EB Garamond Medium"/>
              </a:rPr>
              <a:t>• Testing </a:t>
            </a:r>
            <a:endParaRPr sz="2400">
              <a:solidFill>
                <a:schemeClr val="dk1"/>
              </a:solidFill>
              <a:latin typeface="EB Garamond Medium"/>
              <a:ea typeface="EB Garamond Medium"/>
              <a:cs typeface="EB Garamond Medium"/>
              <a:sym typeface="EB Garamond Medium"/>
            </a:endParaRPr>
          </a:p>
        </p:txBody>
      </p:sp>
      <p:sp>
        <p:nvSpPr>
          <p:cNvPr id="501" name="Google Shape;501;p27"/>
          <p:cNvSpPr txBox="1"/>
          <p:nvPr/>
        </p:nvSpPr>
        <p:spPr>
          <a:xfrm>
            <a:off x="-42672" y="55409"/>
            <a:ext cx="4503836" cy="274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6249be43f5_1_107"/>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7" name="Google Shape;507;g26249be43f5_1_107"/>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08" name="Google Shape;508;g26249be43f5_1_107"/>
          <p:cNvPicPr preferRelativeResize="0"/>
          <p:nvPr/>
        </p:nvPicPr>
        <p:blipFill rotWithShape="1">
          <a:blip r:embed="rId3">
            <a:alphaModFix/>
          </a:blip>
          <a:srcRect b="11956" l="0" r="0" t="0"/>
          <a:stretch/>
        </p:blipFill>
        <p:spPr>
          <a:xfrm>
            <a:off x="3665425" y="0"/>
            <a:ext cx="6148725" cy="6786551"/>
          </a:xfrm>
          <a:prstGeom prst="rect">
            <a:avLst/>
          </a:prstGeom>
          <a:noFill/>
          <a:ln>
            <a:noFill/>
          </a:ln>
        </p:spPr>
      </p:pic>
      <p:sp>
        <p:nvSpPr>
          <p:cNvPr id="509" name="Google Shape;509;g26249be43f5_1_107"/>
          <p:cNvSpPr txBox="1"/>
          <p:nvPr/>
        </p:nvSpPr>
        <p:spPr>
          <a:xfrm>
            <a:off x="136075" y="2075100"/>
            <a:ext cx="3095700" cy="241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solidFill>
                  <a:schemeClr val="accent6"/>
                </a:solidFill>
                <a:latin typeface="EB Garamond"/>
                <a:ea typeface="EB Garamond"/>
                <a:cs typeface="EB Garamond"/>
                <a:sym typeface="EB Garamond"/>
              </a:rPr>
              <a:t>Figure 1-2 An overview of object-oriented software engineering development activities and their products. This diagram depicts only logical dependencies among work products. Object-oriented software engineering is iterative; that is, activities can occur in parallel and more than once.</a:t>
            </a:r>
            <a:endParaRPr sz="1800">
              <a:solidFill>
                <a:schemeClr val="accent6"/>
              </a:solidFill>
              <a:latin typeface="EB Garamond"/>
              <a:ea typeface="EB Garamond"/>
              <a:cs typeface="EB Garamond"/>
              <a:sym typeface="EB 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26249be43f5_1_185"/>
          <p:cNvSpPr txBox="1"/>
          <p:nvPr>
            <p:ph type="title"/>
          </p:nvPr>
        </p:nvSpPr>
        <p:spPr>
          <a:xfrm>
            <a:off x="3863399" y="337825"/>
            <a:ext cx="82299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200"/>
              <a:t>REQUIREMENTS ELICITATION</a:t>
            </a:r>
            <a:endParaRPr sz="3300"/>
          </a:p>
          <a:p>
            <a:pPr indent="0" lvl="0" marL="0" rtl="0" algn="l">
              <a:spcBef>
                <a:spcPts val="0"/>
              </a:spcBef>
              <a:spcAft>
                <a:spcPts val="0"/>
              </a:spcAft>
              <a:buNone/>
            </a:pPr>
            <a:r>
              <a:t/>
            </a:r>
            <a:endParaRPr sz="3200"/>
          </a:p>
        </p:txBody>
      </p:sp>
      <p:sp>
        <p:nvSpPr>
          <p:cNvPr id="515" name="Google Shape;515;g26249be43f5_1_185"/>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74650" lvl="0" marL="457200" rtl="0" algn="just">
              <a:spcBef>
                <a:spcPts val="0"/>
              </a:spcBef>
              <a:spcAft>
                <a:spcPts val="0"/>
              </a:spcAft>
              <a:buClr>
                <a:schemeClr val="dk1"/>
              </a:buClr>
              <a:buSzPts val="2300"/>
              <a:buFont typeface="EB Garamond Medium"/>
              <a:buChar char="❖"/>
            </a:pPr>
            <a:r>
              <a:rPr lang="en-US" sz="2300">
                <a:solidFill>
                  <a:schemeClr val="dk1"/>
                </a:solidFill>
                <a:latin typeface="EB Garamond Medium"/>
                <a:ea typeface="EB Garamond Medium"/>
                <a:cs typeface="EB Garamond Medium"/>
                <a:sym typeface="EB Garamond Medium"/>
              </a:rPr>
              <a:t>During </a:t>
            </a:r>
            <a:r>
              <a:rPr b="1" lang="en-US" sz="2300">
                <a:solidFill>
                  <a:schemeClr val="dk1"/>
                </a:solidFill>
              </a:rPr>
              <a:t>requirements elicitation</a:t>
            </a:r>
            <a:r>
              <a:rPr lang="en-US" sz="2300">
                <a:solidFill>
                  <a:schemeClr val="dk1"/>
                </a:solidFill>
                <a:latin typeface="EB Garamond Medium"/>
                <a:ea typeface="EB Garamond Medium"/>
                <a:cs typeface="EB Garamond Medium"/>
                <a:sym typeface="EB Garamond Medium"/>
              </a:rPr>
              <a:t>, the client and developers define the purpose of the system. The result of this activity is a description of the system in terms of </a:t>
            </a:r>
            <a:r>
              <a:rPr b="1" lang="en-US" sz="2300">
                <a:solidFill>
                  <a:schemeClr val="dk1"/>
                </a:solidFill>
              </a:rPr>
              <a:t>actors</a:t>
            </a:r>
            <a:r>
              <a:rPr lang="en-US" sz="2300">
                <a:solidFill>
                  <a:schemeClr val="dk1"/>
                </a:solidFill>
                <a:latin typeface="EB Garamond Medium"/>
                <a:ea typeface="EB Garamond Medium"/>
                <a:cs typeface="EB Garamond Medium"/>
                <a:sym typeface="EB Garamond Medium"/>
              </a:rPr>
              <a:t> and </a:t>
            </a:r>
            <a:r>
              <a:rPr b="1" lang="en-US" sz="2300">
                <a:solidFill>
                  <a:schemeClr val="dk1"/>
                </a:solidFill>
              </a:rPr>
              <a:t>use cases.</a:t>
            </a:r>
            <a:r>
              <a:rPr lang="en-US" sz="2300">
                <a:solidFill>
                  <a:schemeClr val="dk1"/>
                </a:solidFill>
                <a:latin typeface="EB Garamond Medium"/>
                <a:ea typeface="EB Garamond Medium"/>
                <a:cs typeface="EB Garamond Medium"/>
                <a:sym typeface="EB Garamond Medium"/>
              </a:rPr>
              <a:t> </a:t>
            </a:r>
            <a:endParaRPr sz="23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23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b="1" lang="en-US" sz="2200">
                <a:solidFill>
                  <a:schemeClr val="dk1"/>
                </a:solidFill>
              </a:rPr>
              <a:t>Actors</a:t>
            </a:r>
            <a:r>
              <a:rPr lang="en-US" sz="2200">
                <a:solidFill>
                  <a:schemeClr val="dk1"/>
                </a:solidFill>
                <a:latin typeface="EB Garamond Medium"/>
                <a:ea typeface="EB Garamond Medium"/>
                <a:cs typeface="EB Garamond Medium"/>
                <a:sym typeface="EB Garamond Medium"/>
              </a:rPr>
              <a:t> represent the external entities that interact with the system. Actors include roles such as end users, other computers the system needs to deal with (e.g., a central bank computer, a network), and the environment (e.g., a chemical process). </a:t>
            </a:r>
            <a:endParaRPr sz="2200">
              <a:solidFill>
                <a:schemeClr val="dk1"/>
              </a:solidFill>
              <a:latin typeface="EB Garamond Medium"/>
              <a:ea typeface="EB Garamond Medium"/>
              <a:cs typeface="EB Garamond Medium"/>
              <a:sym typeface="EB Garamond Medium"/>
            </a:endParaRPr>
          </a:p>
          <a:p>
            <a:pPr indent="-368300" lvl="1" marL="914400" rtl="0" algn="just">
              <a:spcBef>
                <a:spcPts val="0"/>
              </a:spcBef>
              <a:spcAft>
                <a:spcPts val="0"/>
              </a:spcAft>
              <a:buClr>
                <a:schemeClr val="dk1"/>
              </a:buClr>
              <a:buSzPts val="2200"/>
              <a:buFont typeface="EB Garamond Medium"/>
              <a:buChar char="➢"/>
            </a:pPr>
            <a:r>
              <a:rPr b="1" lang="en-US" sz="2200">
                <a:solidFill>
                  <a:schemeClr val="dk1"/>
                </a:solidFill>
              </a:rPr>
              <a:t>Use cases</a:t>
            </a:r>
            <a:r>
              <a:rPr lang="en-US" sz="2200">
                <a:solidFill>
                  <a:schemeClr val="dk1"/>
                </a:solidFill>
                <a:latin typeface="EB Garamond Medium"/>
                <a:ea typeface="EB Garamond Medium"/>
                <a:cs typeface="EB Garamond Medium"/>
                <a:sym typeface="EB Garamond Medium"/>
              </a:rPr>
              <a:t> are general sequences of events that describe all the possible actions between an actor and the system for a given piece of functionality.</a:t>
            </a:r>
            <a:endParaRPr sz="2200">
              <a:solidFill>
                <a:schemeClr val="dk1"/>
              </a:solidFill>
              <a:latin typeface="EB Garamond Medium"/>
              <a:ea typeface="EB Garamond Medium"/>
              <a:cs typeface="EB Garamond Medium"/>
              <a:sym typeface="EB Garamond Medium"/>
            </a:endParaRPr>
          </a:p>
          <a:p>
            <a:pPr indent="0" lvl="0" marL="0" rtl="0" algn="just">
              <a:lnSpc>
                <a:spcPct val="115000"/>
              </a:lnSpc>
              <a:spcBef>
                <a:spcPts val="0"/>
              </a:spcBef>
              <a:spcAft>
                <a:spcPts val="0"/>
              </a:spcAft>
              <a:buNone/>
            </a:pPr>
            <a:r>
              <a:t/>
            </a:r>
            <a:endParaRPr sz="24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None/>
            </a:pPr>
            <a:r>
              <a:t/>
            </a:r>
            <a:endParaRPr sz="2400">
              <a:solidFill>
                <a:schemeClr val="dk1"/>
              </a:solidFill>
              <a:latin typeface="EB Garamond Medium"/>
              <a:ea typeface="EB Garamond Medium"/>
              <a:cs typeface="EB Garamond Medium"/>
              <a:sym typeface="EB Garamond Medium"/>
            </a:endParaRPr>
          </a:p>
        </p:txBody>
      </p:sp>
      <p:sp>
        <p:nvSpPr>
          <p:cNvPr id="516" name="Google Shape;516;g26249be43f5_1_185"/>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517" name="Google Shape;517;g26249be43f5_1_18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6249be43f5_1_116"/>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23" name="Google Shape;523;g26249be43f5_1_116"/>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24" name="Google Shape;524;g26249be43f5_1_116"/>
          <p:cNvPicPr preferRelativeResize="0"/>
          <p:nvPr/>
        </p:nvPicPr>
        <p:blipFill>
          <a:blip r:embed="rId3">
            <a:alphaModFix/>
          </a:blip>
          <a:stretch>
            <a:fillRect/>
          </a:stretch>
        </p:blipFill>
        <p:spPr>
          <a:xfrm>
            <a:off x="457200" y="883800"/>
            <a:ext cx="11209575" cy="5574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6249be43f5_1_197"/>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ANALYSIS</a:t>
            </a:r>
            <a:endParaRPr sz="3300"/>
          </a:p>
          <a:p>
            <a:pPr indent="0" lvl="0" marL="0" rtl="0" algn="l">
              <a:spcBef>
                <a:spcPts val="0"/>
              </a:spcBef>
              <a:spcAft>
                <a:spcPts val="0"/>
              </a:spcAft>
              <a:buNone/>
            </a:pPr>
            <a:r>
              <a:t/>
            </a:r>
            <a:endParaRPr sz="3200"/>
          </a:p>
        </p:txBody>
      </p:sp>
      <p:sp>
        <p:nvSpPr>
          <p:cNvPr id="530" name="Google Shape;530;g26249be43f5_1_197"/>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analysis</a:t>
            </a:r>
            <a:r>
              <a:rPr lang="en-US" sz="2200">
                <a:solidFill>
                  <a:schemeClr val="dk1"/>
                </a:solidFill>
                <a:latin typeface="EB Garamond Medium"/>
                <a:ea typeface="EB Garamond Medium"/>
                <a:cs typeface="EB Garamond Medium"/>
                <a:sym typeface="EB Garamond Medium"/>
              </a:rPr>
              <a:t>, developers aim to produce a model of the system that is correct, complete, consistent, and unambiguous. </a:t>
            </a:r>
            <a:endParaRPr sz="2200">
              <a:solidFill>
                <a:schemeClr val="dk1"/>
              </a:solidFill>
              <a:latin typeface="EB Garamond Medium"/>
              <a:ea typeface="EB Garamond Medium"/>
              <a:cs typeface="EB Garamond Medium"/>
              <a:sym typeface="EB Garamond Medium"/>
            </a:endParaRPr>
          </a:p>
          <a:p>
            <a:pPr indent="0" lvl="0" marL="457200" rtl="0" algn="just">
              <a:lnSpc>
                <a:spcPct val="115000"/>
              </a:lnSpc>
              <a:spcBef>
                <a:spcPts val="0"/>
              </a:spcBef>
              <a:spcAft>
                <a:spcPts val="0"/>
              </a:spcAft>
              <a:buNone/>
            </a:pPr>
            <a:r>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Developers transform the use cases produced during requirements elicitation into an object model that completely describes the system.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this activity, developers discover ambiguities and inconsistencies in the use case model that they resolve with the client. </a:t>
            </a:r>
            <a:endParaRPr sz="22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analysis is a system model annotated with attributes, operations, and associations. The system model can be described in terms of its structure and its dynamic interoperation.</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None/>
            </a:pPr>
            <a:r>
              <a:t/>
            </a:r>
            <a:endParaRPr sz="2200">
              <a:solidFill>
                <a:schemeClr val="dk1"/>
              </a:solidFill>
              <a:latin typeface="EB Garamond Medium"/>
              <a:ea typeface="EB Garamond Medium"/>
              <a:cs typeface="EB Garamond Medium"/>
              <a:sym typeface="EB Garamond Medium"/>
            </a:endParaRPr>
          </a:p>
        </p:txBody>
      </p:sp>
      <p:sp>
        <p:nvSpPr>
          <p:cNvPr id="531" name="Google Shape;531;g26249be43f5_1_197"/>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32" name="Google Shape;532;g26249be43f5_1_197"/>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6249be43f5_1_148"/>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38" name="Google Shape;538;g26249be43f5_1_14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39" name="Google Shape;539;g26249be43f5_1_148"/>
          <p:cNvPicPr preferRelativeResize="0"/>
          <p:nvPr/>
        </p:nvPicPr>
        <p:blipFill>
          <a:blip r:embed="rId3">
            <a:alphaModFix/>
          </a:blip>
          <a:stretch>
            <a:fillRect/>
          </a:stretch>
        </p:blipFill>
        <p:spPr>
          <a:xfrm>
            <a:off x="685800" y="613621"/>
            <a:ext cx="10899799" cy="582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txBox="1"/>
          <p:nvPr>
            <p:ph type="title"/>
          </p:nvPr>
        </p:nvSpPr>
        <p:spPr>
          <a:xfrm>
            <a:off x="1399309" y="3665641"/>
            <a:ext cx="9268691" cy="176534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sz="4400"/>
              <a:t>INTRODUCTION : SOFTWARE ENGINEERING FAILURES</a:t>
            </a:r>
            <a:endParaRPr b="1" sz="4400">
              <a:solidFill>
                <a:schemeClr val="accent6"/>
              </a:solidFill>
              <a:latin typeface="Arial Black"/>
              <a:ea typeface="Arial Black"/>
              <a:cs typeface="Arial Black"/>
              <a:sym typeface="Arial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6249be43f5_1_163"/>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5" name="Google Shape;545;g26249be43f5_1_163"/>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46" name="Google Shape;546;g26249be43f5_1_163"/>
          <p:cNvPicPr preferRelativeResize="0"/>
          <p:nvPr/>
        </p:nvPicPr>
        <p:blipFill>
          <a:blip r:embed="rId3">
            <a:alphaModFix/>
          </a:blip>
          <a:stretch>
            <a:fillRect/>
          </a:stretch>
        </p:blipFill>
        <p:spPr>
          <a:xfrm>
            <a:off x="609600" y="918419"/>
            <a:ext cx="10903401" cy="4963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6249be43f5_1_191"/>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SYSTEM DESIGN</a:t>
            </a:r>
            <a:endParaRPr sz="3300"/>
          </a:p>
          <a:p>
            <a:pPr indent="0" lvl="0" marL="0" rtl="0" algn="l">
              <a:spcBef>
                <a:spcPts val="0"/>
              </a:spcBef>
              <a:spcAft>
                <a:spcPts val="0"/>
              </a:spcAft>
              <a:buNone/>
            </a:pPr>
            <a:r>
              <a:t/>
            </a:r>
            <a:endParaRPr/>
          </a:p>
        </p:txBody>
      </p:sp>
      <p:sp>
        <p:nvSpPr>
          <p:cNvPr id="552" name="Google Shape;552;g26249be43f5_1_191"/>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system design</a:t>
            </a:r>
            <a:r>
              <a:rPr lang="en-US" sz="2200">
                <a:solidFill>
                  <a:schemeClr val="dk1"/>
                </a:solidFill>
                <a:latin typeface="EB Garamond Medium"/>
                <a:ea typeface="EB Garamond Medium"/>
                <a:cs typeface="EB Garamond Medium"/>
                <a:sym typeface="EB Garamond Medium"/>
              </a:rPr>
              <a:t>, developers define the design goals of the project and decompose the system into smaller subsystems that can be realized by individual teams.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system design is a clear description of each of these strategies, a subsystem decomposition, and a deployment diagram representing the hardware/software mapping of the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Whereas both analysis and system design produce models of the system under construction, only analysis deals with entities that the client can understand. System design deals with a much more refined model that includes many entities that are beyond the comprehension (and interest) of the client. </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None/>
            </a:pPr>
            <a:r>
              <a:t/>
            </a:r>
            <a:endParaRPr sz="2200"/>
          </a:p>
        </p:txBody>
      </p:sp>
      <p:sp>
        <p:nvSpPr>
          <p:cNvPr id="553" name="Google Shape;553;g26249be43f5_1_191"/>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54" name="Google Shape;554;g26249be43f5_1_19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6249be43f5_1_178"/>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60" name="Google Shape;560;g26249be43f5_1_17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61" name="Google Shape;561;g26249be43f5_1_178"/>
          <p:cNvPicPr preferRelativeResize="0"/>
          <p:nvPr/>
        </p:nvPicPr>
        <p:blipFill>
          <a:blip r:embed="rId3">
            <a:alphaModFix/>
          </a:blip>
          <a:stretch>
            <a:fillRect/>
          </a:stretch>
        </p:blipFill>
        <p:spPr>
          <a:xfrm>
            <a:off x="533400" y="766020"/>
            <a:ext cx="11106269" cy="5825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26249be43f5_1_204"/>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OBJECT</a:t>
            </a:r>
            <a:r>
              <a:rPr lang="en-US" sz="3200"/>
              <a:t> DESIGN</a:t>
            </a:r>
            <a:endParaRPr sz="3300"/>
          </a:p>
          <a:p>
            <a:pPr indent="0" lvl="0" marL="0" rtl="0" algn="l">
              <a:spcBef>
                <a:spcPts val="0"/>
              </a:spcBef>
              <a:spcAft>
                <a:spcPts val="0"/>
              </a:spcAft>
              <a:buNone/>
            </a:pPr>
            <a:r>
              <a:t/>
            </a:r>
            <a:endParaRPr/>
          </a:p>
        </p:txBody>
      </p:sp>
      <p:sp>
        <p:nvSpPr>
          <p:cNvPr id="567" name="Google Shape;567;g26249be43f5_1_204"/>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a:t>
            </a:r>
            <a:r>
              <a:rPr b="1" lang="en-US" sz="2200">
                <a:solidFill>
                  <a:schemeClr val="dk1"/>
                </a:solidFill>
              </a:rPr>
              <a:t>object design</a:t>
            </a:r>
            <a:r>
              <a:rPr lang="en-US" sz="2200">
                <a:solidFill>
                  <a:schemeClr val="dk1"/>
                </a:solidFill>
                <a:latin typeface="EB Garamond Medium"/>
                <a:ea typeface="EB Garamond Medium"/>
                <a:cs typeface="EB Garamond Medium"/>
                <a:sym typeface="EB Garamond Medium"/>
              </a:rPr>
              <a:t>, developers define solution domain objects to bridge the gap between the analysis model and the hardware/software platform.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precisely describing object and subsystem interfaces, selecting off-the-shelf components, restructuring the object model to attain design goals such as extensibility or understandability, and optimizing the object model for performance.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result of the object design activity is a detailed object model annotated with constraints and precise descriptions for each element.</a:t>
            </a:r>
            <a:endParaRPr sz="2200">
              <a:solidFill>
                <a:schemeClr val="dk1"/>
              </a:solidFill>
              <a:latin typeface="EB Garamond Medium"/>
              <a:ea typeface="EB Garamond Medium"/>
              <a:cs typeface="EB Garamond Medium"/>
              <a:sym typeface="EB Garamond Medium"/>
            </a:endParaRPr>
          </a:p>
          <a:p>
            <a:pPr indent="0" lvl="0" marL="0" rtl="0" algn="l">
              <a:lnSpc>
                <a:spcPct val="115000"/>
              </a:lnSpc>
              <a:spcBef>
                <a:spcPts val="360"/>
              </a:spcBef>
              <a:spcAft>
                <a:spcPts val="0"/>
              </a:spcAft>
              <a:buNone/>
            </a:pPr>
            <a:r>
              <a:t/>
            </a:r>
            <a:endParaRPr sz="2200"/>
          </a:p>
        </p:txBody>
      </p:sp>
      <p:sp>
        <p:nvSpPr>
          <p:cNvPr id="568" name="Google Shape;568;g26249be43f5_1_204"/>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69" name="Google Shape;569;g26249be43f5_1_204"/>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6249be43f5_1_211"/>
          <p:cNvSpPr txBox="1"/>
          <p:nvPr>
            <p:ph idx="12" type="sldNum"/>
          </p:nvPr>
        </p:nvSpPr>
        <p:spPr>
          <a:xfrm>
            <a:off x="10945368" y="110834"/>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75" name="Google Shape;575;g26249be43f5_1_21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pic>
        <p:nvPicPr>
          <p:cNvPr id="576" name="Google Shape;576;g26249be43f5_1_211"/>
          <p:cNvPicPr preferRelativeResize="0"/>
          <p:nvPr/>
        </p:nvPicPr>
        <p:blipFill>
          <a:blip r:embed="rId3">
            <a:alphaModFix/>
          </a:blip>
          <a:stretch>
            <a:fillRect/>
          </a:stretch>
        </p:blipFill>
        <p:spPr>
          <a:xfrm>
            <a:off x="609600" y="766020"/>
            <a:ext cx="10937425" cy="6006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6249be43f5_1_218"/>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IMPLEMENTATION</a:t>
            </a:r>
            <a:endParaRPr/>
          </a:p>
        </p:txBody>
      </p:sp>
      <p:sp>
        <p:nvSpPr>
          <p:cNvPr id="582" name="Google Shape;582;g26249be43f5_1_218"/>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implementation, developers translate the solution domain model into source code.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implementing the attributes and methods of each object and integrating all the objects such that they function as a single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implementation activity spans the gap between the detailed object design model and a complete set of source code files that can be compiled. </a:t>
            </a:r>
            <a:endParaRPr sz="2200"/>
          </a:p>
        </p:txBody>
      </p:sp>
      <p:sp>
        <p:nvSpPr>
          <p:cNvPr id="583" name="Google Shape;583;g26249be43f5_1_218"/>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84" name="Google Shape;584;g26249be43f5_1_21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6249be43f5_1_225"/>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TESTING</a:t>
            </a:r>
            <a:endParaRPr/>
          </a:p>
        </p:txBody>
      </p:sp>
      <p:sp>
        <p:nvSpPr>
          <p:cNvPr id="590" name="Google Shape;590;g26249be43f5_1_225"/>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During testing, developers find differences between the system and its models by executing the system (or parts of it) with sample input data sets. </a:t>
            </a:r>
            <a:endParaRPr sz="2200">
              <a:solidFill>
                <a:schemeClr val="dk1"/>
              </a:solidFill>
              <a:latin typeface="EB Garamond Medium"/>
              <a:ea typeface="EB Garamond Medium"/>
              <a:cs typeface="EB Garamond Medium"/>
              <a:sym typeface="EB Garamond Medium"/>
            </a:endParaRPr>
          </a:p>
          <a:p>
            <a:pPr indent="-361950" lvl="1" marL="914400" rtl="0" algn="just">
              <a:lnSpc>
                <a:spcPct val="115000"/>
              </a:lnSpc>
              <a:spcBef>
                <a:spcPts val="0"/>
              </a:spcBef>
              <a:spcAft>
                <a:spcPts val="0"/>
              </a:spcAft>
              <a:buClr>
                <a:schemeClr val="dk1"/>
              </a:buClr>
              <a:buSzPts val="2100"/>
              <a:buFont typeface="EB Garamond Medium"/>
              <a:buChar char="➢"/>
            </a:pPr>
            <a:r>
              <a:rPr lang="en-US" sz="2100">
                <a:solidFill>
                  <a:schemeClr val="dk1"/>
                </a:solidFill>
                <a:latin typeface="EB Garamond Medium"/>
                <a:ea typeface="EB Garamond Medium"/>
                <a:cs typeface="EB Garamond Medium"/>
                <a:sym typeface="EB Garamond Medium"/>
              </a:rPr>
              <a:t>During unit testing, developers compare the object design model with each object and subsystem. </a:t>
            </a:r>
            <a:endParaRPr sz="2100">
              <a:solidFill>
                <a:schemeClr val="dk1"/>
              </a:solidFill>
              <a:latin typeface="EB Garamond Medium"/>
              <a:ea typeface="EB Garamond Medium"/>
              <a:cs typeface="EB Garamond Medium"/>
              <a:sym typeface="EB Garamond Medium"/>
            </a:endParaRPr>
          </a:p>
          <a:p>
            <a:pPr indent="-361950" lvl="1" marL="914400" rtl="0" algn="just">
              <a:lnSpc>
                <a:spcPct val="115000"/>
              </a:lnSpc>
              <a:spcBef>
                <a:spcPts val="0"/>
              </a:spcBef>
              <a:spcAft>
                <a:spcPts val="0"/>
              </a:spcAft>
              <a:buClr>
                <a:schemeClr val="dk1"/>
              </a:buClr>
              <a:buSzPts val="2100"/>
              <a:buFont typeface="EB Garamond Medium"/>
              <a:buChar char="➢"/>
            </a:pPr>
            <a:r>
              <a:rPr lang="en-US" sz="2100">
                <a:solidFill>
                  <a:schemeClr val="dk1"/>
                </a:solidFill>
                <a:latin typeface="EB Garamond Medium"/>
                <a:ea typeface="EB Garamond Medium"/>
                <a:cs typeface="EB Garamond Medium"/>
                <a:sym typeface="EB Garamond Medium"/>
              </a:rPr>
              <a:t>During integration testing, combinations of subsystems are integrated together and compared with the system design model. </a:t>
            </a:r>
            <a:endParaRPr sz="2100">
              <a:solidFill>
                <a:schemeClr val="dk1"/>
              </a:solidFill>
              <a:latin typeface="EB Garamond Medium"/>
              <a:ea typeface="EB Garamond Medium"/>
              <a:cs typeface="EB Garamond Medium"/>
              <a:sym typeface="EB Garamond Medium"/>
            </a:endParaRPr>
          </a:p>
          <a:p>
            <a:pPr indent="-368300" lvl="1" marL="914400" rtl="0" algn="just">
              <a:lnSpc>
                <a:spcPct val="115000"/>
              </a:lnSpc>
              <a:spcBef>
                <a:spcPts val="0"/>
              </a:spcBef>
              <a:spcAft>
                <a:spcPts val="0"/>
              </a:spcAft>
              <a:buClr>
                <a:schemeClr val="dk1"/>
              </a:buClr>
              <a:buSzPts val="2200"/>
              <a:buFont typeface="EB Garamond Medium"/>
              <a:buChar char="➢"/>
            </a:pPr>
            <a:r>
              <a:rPr lang="en-US" sz="2100">
                <a:solidFill>
                  <a:schemeClr val="dk1"/>
                </a:solidFill>
                <a:latin typeface="EB Garamond Medium"/>
                <a:ea typeface="EB Garamond Medium"/>
                <a:cs typeface="EB Garamond Medium"/>
                <a:sym typeface="EB Garamond Medium"/>
              </a:rPr>
              <a:t>During system testing, typical and exception cases are run through the system and compared with the requirements model.</a:t>
            </a:r>
            <a:r>
              <a:rPr lang="en-US" sz="2200">
                <a:solidFill>
                  <a:schemeClr val="dk1"/>
                </a:solidFill>
                <a:latin typeface="EB Garamond Medium"/>
                <a:ea typeface="EB Garamond Medium"/>
                <a:cs typeface="EB Garamond Medium"/>
                <a:sym typeface="EB Garamond Medium"/>
              </a:rPr>
              <a:t>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goal of testing is to discover as many faults as possible such that they can be repaired before the delivery of the system. </a:t>
            </a:r>
            <a:endParaRPr sz="2200">
              <a:solidFill>
                <a:schemeClr val="dk1"/>
              </a:solidFill>
              <a:latin typeface="EB Garamond Medium"/>
              <a:ea typeface="EB Garamond Medium"/>
              <a:cs typeface="EB Garamond Medium"/>
              <a:sym typeface="EB Garamond Medium"/>
            </a:endParaRPr>
          </a:p>
          <a:p>
            <a:pPr indent="0" lvl="0" marL="0" rtl="0" algn="just">
              <a:lnSpc>
                <a:spcPct val="115000"/>
              </a:lnSpc>
              <a:spcBef>
                <a:spcPts val="360"/>
              </a:spcBef>
              <a:spcAft>
                <a:spcPts val="0"/>
              </a:spcAft>
              <a:buNone/>
            </a:pPr>
            <a:r>
              <a:t/>
            </a:r>
            <a:endParaRPr sz="2200">
              <a:solidFill>
                <a:schemeClr val="dk1"/>
              </a:solidFill>
              <a:latin typeface="EB Garamond Medium"/>
              <a:ea typeface="EB Garamond Medium"/>
              <a:cs typeface="EB Garamond Medium"/>
              <a:sym typeface="EB Garamond Medium"/>
            </a:endParaRPr>
          </a:p>
        </p:txBody>
      </p:sp>
      <p:sp>
        <p:nvSpPr>
          <p:cNvPr id="591" name="Google Shape;591;g26249be43f5_1_225"/>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92" name="Google Shape;592;g26249be43f5_1_22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6249be43f5_1_231"/>
          <p:cNvSpPr txBox="1"/>
          <p:nvPr>
            <p:ph type="title"/>
          </p:nvPr>
        </p:nvSpPr>
        <p:spPr>
          <a:xfrm>
            <a:off x="883945" y="846125"/>
            <a:ext cx="104241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sz="3000"/>
              <a:t>MANAGING SOFTWARE DEVELOPMENT</a:t>
            </a:r>
            <a:endParaRPr sz="3000"/>
          </a:p>
        </p:txBody>
      </p:sp>
      <p:sp>
        <p:nvSpPr>
          <p:cNvPr id="598" name="Google Shape;598;g26249be43f5_1_231"/>
          <p:cNvSpPr txBox="1"/>
          <p:nvPr>
            <p:ph idx="12" type="sldNum"/>
          </p:nvPr>
        </p:nvSpPr>
        <p:spPr>
          <a:xfrm>
            <a:off x="10945368" y="457200"/>
            <a:ext cx="9876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99" name="Google Shape;599;g26249be43f5_1_231"/>
          <p:cNvSpPr txBox="1"/>
          <p:nvPr>
            <p:ph idx="1" type="body"/>
          </p:nvPr>
        </p:nvSpPr>
        <p:spPr>
          <a:xfrm>
            <a:off x="1072925" y="2004225"/>
            <a:ext cx="8690100" cy="39150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Management activities focus on planning the project, monitoring its status, tracking changes, and coordinating resources such that a high-quality product is delivered on time and within budget. Management activities include:</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Communication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Rationale Management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Software Configuration Management </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Project Management</a:t>
            </a:r>
            <a:endParaRPr sz="2400">
              <a:solidFill>
                <a:schemeClr val="dk1"/>
              </a:solidFill>
              <a:latin typeface="EB Garamond Medium"/>
              <a:ea typeface="EB Garamond Medium"/>
              <a:cs typeface="EB Garamond Medium"/>
              <a:sym typeface="EB Garamond Medium"/>
            </a:endParaRPr>
          </a:p>
          <a:p>
            <a:pPr indent="-381000" lvl="1" marL="914400" rtl="0" algn="just">
              <a:lnSpc>
                <a:spcPct val="115000"/>
              </a:lnSpc>
              <a:spcBef>
                <a:spcPts val="0"/>
              </a:spcBef>
              <a:spcAft>
                <a:spcPts val="0"/>
              </a:spcAft>
              <a:buClr>
                <a:schemeClr val="dk1"/>
              </a:buClr>
              <a:buSzPts val="2400"/>
              <a:buFont typeface="EB Garamond Medium"/>
              <a:buChar char="○"/>
            </a:pPr>
            <a:r>
              <a:rPr lang="en-US" sz="2400">
                <a:solidFill>
                  <a:schemeClr val="dk1"/>
                </a:solidFill>
                <a:latin typeface="EB Garamond Medium"/>
                <a:ea typeface="EB Garamond Medium"/>
                <a:cs typeface="EB Garamond Medium"/>
                <a:sym typeface="EB Garamond Medium"/>
              </a:rPr>
              <a:t>Software Life Cycle  </a:t>
            </a:r>
            <a:endParaRPr sz="2400">
              <a:solidFill>
                <a:schemeClr val="dk1"/>
              </a:solidFill>
              <a:latin typeface="EB Garamond Medium"/>
              <a:ea typeface="EB Garamond Medium"/>
              <a:cs typeface="EB Garamond Medium"/>
              <a:sym typeface="EB Garamond Medium"/>
            </a:endParaRPr>
          </a:p>
        </p:txBody>
      </p:sp>
      <p:sp>
        <p:nvSpPr>
          <p:cNvPr id="600" name="Google Shape;600;g26249be43f5_1_231"/>
          <p:cNvSpPr txBox="1"/>
          <p:nvPr/>
        </p:nvSpPr>
        <p:spPr>
          <a:xfrm>
            <a:off x="-42672" y="55409"/>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6249be43f5_1_261"/>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COMMUNICATION</a:t>
            </a:r>
            <a:endParaRPr/>
          </a:p>
        </p:txBody>
      </p:sp>
      <p:sp>
        <p:nvSpPr>
          <p:cNvPr id="606" name="Google Shape;606;g26249be43f5_1_261"/>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Communication is a vital yet time-consuming aspect in software engineering, with misunderstandings leading to costly errors.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involves exchanging models and documents, reporting work product status, providing feedback, addressing issues, and communicating decisions.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Diverse participant backgrounds, geographic distribution, and the complexity of information contribute to communication challenges.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Conventions, such as agreed-upon notations, tools, and procedures are effective in mitigating these challenges. Examples include UML diagrams, document templates, CASE tools, word processors, and meeting procedures.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Shared conventions, rather than being the best, are crucial for eliminating misunderstandings.</a:t>
            </a:r>
            <a:endParaRPr sz="2200">
              <a:solidFill>
                <a:schemeClr val="dk1"/>
              </a:solidFill>
              <a:latin typeface="EB Garamond Medium"/>
              <a:ea typeface="EB Garamond Medium"/>
              <a:cs typeface="EB Garamond Medium"/>
              <a:sym typeface="EB Garamond Medium"/>
            </a:endParaRPr>
          </a:p>
        </p:txBody>
      </p:sp>
      <p:sp>
        <p:nvSpPr>
          <p:cNvPr id="607" name="Google Shape;607;g26249be43f5_1_261"/>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08" name="Google Shape;608;g26249be43f5_1_261"/>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6249be43f5_1_268"/>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RATIONALE MANAGEMENT</a:t>
            </a:r>
            <a:endParaRPr/>
          </a:p>
        </p:txBody>
      </p:sp>
      <p:sp>
        <p:nvSpPr>
          <p:cNvPr id="614" name="Google Shape;614;g26249be43f5_1_268"/>
          <p:cNvSpPr txBox="1"/>
          <p:nvPr>
            <p:ph idx="1" type="body"/>
          </p:nvPr>
        </p:nvSpPr>
        <p:spPr>
          <a:xfrm>
            <a:off x="3986400" y="1185600"/>
            <a:ext cx="7851900" cy="53289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Rationale is the justification for decisions, encompassing the addressed problem, considered alternatives, evaluation criteria, consensus-building debates, and the final decision.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is crucial information for system changes, allowing developers to reevaluate decisions based on changing criteria or new alternatives.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Despite its importance, rationale is complex to handle, making it challenging to update and maintain.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Developers address this by capturing rationale during meetings, online discussions, representing it with issue models, and accessing it during changes.</a:t>
            </a:r>
            <a:endParaRPr sz="2200">
              <a:solidFill>
                <a:schemeClr val="dk1"/>
              </a:solidFill>
              <a:latin typeface="EB Garamond Medium"/>
              <a:ea typeface="EB Garamond Medium"/>
              <a:cs typeface="EB Garamond Medium"/>
              <a:sym typeface="EB Garamond Medium"/>
            </a:endParaRPr>
          </a:p>
        </p:txBody>
      </p:sp>
      <p:sp>
        <p:nvSpPr>
          <p:cNvPr id="615" name="Google Shape;615;g26249be43f5_1_268"/>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16" name="Google Shape;616;g26249be43f5_1_268"/>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
          <p:cNvSpPr txBox="1"/>
          <p:nvPr>
            <p:ph type="title"/>
          </p:nvPr>
        </p:nvSpPr>
        <p:spPr>
          <a:xfrm>
            <a:off x="4389120" y="2395728"/>
            <a:ext cx="7013448" cy="2633186"/>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6"/>
              </a:buClr>
              <a:buSzPts val="2000"/>
              <a:buFont typeface="Arial"/>
              <a:buNone/>
            </a:pPr>
            <a:r>
              <a:rPr b="0" lang="en-US" sz="2000" cap="none"/>
              <a:t>The Amateur Software Engineer Is Always In Search Of Magic, Some Sensational Method Or Tool Whose Application Promises To Render Software Development Trivial. It Is The Mark Of The Professional Software Engineer To Know That No Such Panacea Exists.</a:t>
            </a:r>
            <a:endParaRPr b="0" sz="2000" cap="none"/>
          </a:p>
        </p:txBody>
      </p:sp>
      <p:sp>
        <p:nvSpPr>
          <p:cNvPr id="261" name="Google Shape;261;p5"/>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a:t>
            </a:r>
            <a:endParaRPr/>
          </a:p>
        </p:txBody>
      </p:sp>
      <p:sp>
        <p:nvSpPr>
          <p:cNvPr id="262" name="Google Shape;262;p5"/>
          <p:cNvSpPr txBox="1"/>
          <p:nvPr>
            <p:ph idx="2" type="body"/>
          </p:nvPr>
        </p:nvSpPr>
        <p:spPr>
          <a:xfrm>
            <a:off x="4299911" y="5073518"/>
            <a:ext cx="7331825" cy="1379093"/>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accent6"/>
              </a:buClr>
              <a:buSzPts val="1800"/>
              <a:buNone/>
            </a:pPr>
            <a:r>
              <a:rPr b="0" lang="en-US" sz="1800"/>
              <a:t>-----Grady Booch, in Object-Oriented Analysis and Design   </a:t>
            </a:r>
            <a:endParaRPr sz="1800"/>
          </a:p>
        </p:txBody>
      </p:sp>
      <p:sp>
        <p:nvSpPr>
          <p:cNvPr id="263" name="Google Shape;263;p5"/>
          <p:cNvSpPr txBox="1"/>
          <p:nvPr>
            <p:ph idx="3" type="body"/>
          </p:nvPr>
        </p:nvSpPr>
        <p:spPr>
          <a:xfrm>
            <a:off x="8697050" y="4026968"/>
            <a:ext cx="768000" cy="1627500"/>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a:t>
            </a:r>
            <a:endParaRPr/>
          </a:p>
        </p:txBody>
      </p:sp>
      <p:sp>
        <p:nvSpPr>
          <p:cNvPr id="264" name="Google Shape;264;p5"/>
          <p:cNvSpPr txBox="1"/>
          <p:nvPr>
            <p:ph idx="12" type="sldNum"/>
          </p:nvPr>
        </p:nvSpPr>
        <p:spPr>
          <a:xfrm>
            <a:off x="10945368" y="83125"/>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5" name="Google Shape;265;p5"/>
          <p:cNvSpPr txBox="1"/>
          <p:nvPr/>
        </p:nvSpPr>
        <p:spPr>
          <a:xfrm>
            <a:off x="4894891" y="821112"/>
            <a:ext cx="4247996" cy="73060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6"/>
              </a:buClr>
              <a:buSzPts val="3200"/>
              <a:buFont typeface="Arial Black"/>
              <a:buNone/>
            </a:pPr>
            <a:r>
              <a:rPr b="1" lang="en-US" sz="3200" cap="none">
                <a:solidFill>
                  <a:schemeClr val="accent6"/>
                </a:solidFill>
                <a:latin typeface="Arial Black"/>
                <a:ea typeface="Arial Black"/>
                <a:cs typeface="Arial Black"/>
                <a:sym typeface="Arial Black"/>
              </a:rPr>
              <a:t>INTRODUCTION</a:t>
            </a:r>
            <a:endParaRPr/>
          </a:p>
        </p:txBody>
      </p:sp>
      <p:sp>
        <p:nvSpPr>
          <p:cNvPr id="266" name="Google Shape;266;p5"/>
          <p:cNvSpPr txBox="1"/>
          <p:nvPr/>
        </p:nvSpPr>
        <p:spPr>
          <a:xfrm>
            <a:off x="0" y="-16540"/>
            <a:ext cx="6097108" cy="2770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a:t>
            </a:r>
            <a:r>
              <a:rPr lang="en-US" sz="1800">
                <a:solidFill>
                  <a:schemeClr val="dk1"/>
                </a:solidFill>
                <a:latin typeface="EB Garamond"/>
                <a:ea typeface="EB Garamond"/>
                <a:cs typeface="EB Garamond"/>
                <a:sym typeface="EB Garamond"/>
              </a:rPr>
              <a:t> </a:t>
            </a:r>
            <a:r>
              <a:rPr lang="en-US" sz="1200">
                <a:solidFill>
                  <a:schemeClr val="accent6"/>
                </a:solidFill>
                <a:latin typeface="Arial"/>
                <a:ea typeface="Arial"/>
                <a:cs typeface="Arial"/>
                <a:sym typeface="Arial"/>
              </a:rPr>
              <a:t>– 1 : Introduction to Software Engineering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26249be43f5_1_275"/>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SOFTWARE CONFIGURATION MANAGEMENT</a:t>
            </a:r>
            <a:endParaRPr/>
          </a:p>
        </p:txBody>
      </p:sp>
      <p:sp>
        <p:nvSpPr>
          <p:cNvPr id="622" name="Google Shape;622;g26249be43f5_1_275"/>
          <p:cNvSpPr txBox="1"/>
          <p:nvPr>
            <p:ph idx="1" type="body"/>
          </p:nvPr>
        </p:nvSpPr>
        <p:spPr>
          <a:xfrm>
            <a:off x="3986400" y="1566600"/>
            <a:ext cx="7851900" cy="50670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Software Configuration Management is the process overseeing and controlling changes in work products throughout software development.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It allows tracking system changes by representing it as independently revised configuration items, each with an evolution tracked through versions.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Configuration management facilitates rollback to well-defined system states in case of change failures and ensures controlled change implementation.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After defining a baseline, all changes undergo assessment and approval, enabling management to align system evolution with project goals and limit the introduction of problems.</a:t>
            </a:r>
            <a:endParaRPr sz="2200">
              <a:solidFill>
                <a:schemeClr val="dk1"/>
              </a:solidFill>
              <a:latin typeface="EB Garamond Medium"/>
              <a:ea typeface="EB Garamond Medium"/>
              <a:cs typeface="EB Garamond Medium"/>
              <a:sym typeface="EB Garamond Medium"/>
            </a:endParaRPr>
          </a:p>
        </p:txBody>
      </p:sp>
      <p:sp>
        <p:nvSpPr>
          <p:cNvPr id="623" name="Google Shape;623;g26249be43f5_1_275"/>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24" name="Google Shape;624;g26249be43f5_1_275"/>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26249be43f5_1_282"/>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PROJECT </a:t>
            </a:r>
            <a:r>
              <a:rPr lang="en-US" sz="3200"/>
              <a:t>MANAGEMENT</a:t>
            </a:r>
            <a:endParaRPr/>
          </a:p>
        </p:txBody>
      </p:sp>
      <p:sp>
        <p:nvSpPr>
          <p:cNvPr id="630" name="Google Shape;630;g26249be43f5_1_282"/>
          <p:cNvSpPr txBox="1"/>
          <p:nvPr>
            <p:ph idx="1" type="body"/>
          </p:nvPr>
        </p:nvSpPr>
        <p:spPr>
          <a:xfrm>
            <a:off x="3986400" y="1566600"/>
            <a:ext cx="7851900" cy="50670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Project management doesn't create its own artifacts but involves oversight to ensure timely, budgeted delivery of a high-quality system.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includes planning and budgeting during client negotiations, team organization, monitoring project status, and intervention when deviations arise.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The project management activities that are visible to the developers and techniques that make the development–management communication more effective. </a:t>
            </a:r>
            <a:endParaRPr sz="2200">
              <a:solidFill>
                <a:schemeClr val="dk1"/>
              </a:solidFill>
              <a:latin typeface="EB Garamond Medium"/>
              <a:ea typeface="EB Garamond Medium"/>
              <a:cs typeface="EB Garamond Medium"/>
              <a:sym typeface="EB Garamond Medium"/>
            </a:endParaRPr>
          </a:p>
        </p:txBody>
      </p:sp>
      <p:sp>
        <p:nvSpPr>
          <p:cNvPr id="631" name="Google Shape;631;g26249be43f5_1_282"/>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32" name="Google Shape;632;g26249be43f5_1_282"/>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6249be43f5_1_290"/>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SOFTWARE LIFE CYCLE</a:t>
            </a:r>
            <a:endParaRPr/>
          </a:p>
        </p:txBody>
      </p:sp>
      <p:sp>
        <p:nvSpPr>
          <p:cNvPr id="638" name="Google Shape;638;g26249be43f5_1_290"/>
          <p:cNvSpPr txBox="1"/>
          <p:nvPr>
            <p:ph idx="1" type="body"/>
          </p:nvPr>
        </p:nvSpPr>
        <p:spPr>
          <a:xfrm>
            <a:off x="3986400" y="1566600"/>
            <a:ext cx="7851900" cy="50670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Software engineering is characterized as a modeling activity where developers construct models of the application and solution domains to address complexity.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involves ignoring irrelevant details and concentrating on what is pertinent to a particular issue, enhancing issue resolution and question answering.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results in the utilization of similar modeling techniques for both software artifacts and software processes.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comprehensive model of the software development process is known as a software life cycle.</a:t>
            </a:r>
            <a:endParaRPr sz="2200">
              <a:solidFill>
                <a:schemeClr val="dk1"/>
              </a:solidFill>
              <a:latin typeface="EB Garamond Medium"/>
              <a:ea typeface="EB Garamond Medium"/>
              <a:cs typeface="EB Garamond Medium"/>
              <a:sym typeface="EB Garamond Medium"/>
            </a:endParaRPr>
          </a:p>
        </p:txBody>
      </p:sp>
      <p:sp>
        <p:nvSpPr>
          <p:cNvPr id="639" name="Google Shape;639;g26249be43f5_1_290"/>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40" name="Google Shape;640;g26249be43f5_1_290"/>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6249be43f5_1_297"/>
          <p:cNvSpPr txBox="1"/>
          <p:nvPr>
            <p:ph type="title"/>
          </p:nvPr>
        </p:nvSpPr>
        <p:spPr>
          <a:xfrm>
            <a:off x="3863403" y="337831"/>
            <a:ext cx="67665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t>SOFTWARE LIFE CYCLE</a:t>
            </a:r>
            <a:endParaRPr/>
          </a:p>
        </p:txBody>
      </p:sp>
      <p:sp>
        <p:nvSpPr>
          <p:cNvPr id="646" name="Google Shape;646;g26249be43f5_1_297"/>
          <p:cNvSpPr txBox="1"/>
          <p:nvPr>
            <p:ph idx="1" type="body"/>
          </p:nvPr>
        </p:nvSpPr>
        <p:spPr>
          <a:xfrm>
            <a:off x="3986400" y="1566600"/>
            <a:ext cx="7851900" cy="50670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36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Software engineering is characterized as a modeling activity where developers construct models of the application and solution domains to address complexity.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involves ignoring irrelevant details and concentrating on what is pertinent to a particular issue, enhancing issue resolution and question answering.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This results in the utilization of similar modeling techniques for both software artifacts and software processes. </a:t>
            </a:r>
            <a:endParaRPr sz="2200">
              <a:solidFill>
                <a:schemeClr val="dk1"/>
              </a:solidFill>
              <a:latin typeface="EB Garamond Medium"/>
              <a:ea typeface="EB Garamond Medium"/>
              <a:cs typeface="EB Garamond Medium"/>
              <a:sym typeface="EB Garamond Medium"/>
            </a:endParaRPr>
          </a:p>
          <a:p>
            <a:pPr indent="-368300" lvl="0" marL="457200" rtl="0" algn="just">
              <a:lnSpc>
                <a:spcPct val="115000"/>
              </a:lnSpc>
              <a:spcBef>
                <a:spcPts val="0"/>
              </a:spcBef>
              <a:spcAft>
                <a:spcPts val="0"/>
              </a:spcAft>
              <a:buClr>
                <a:schemeClr val="dk1"/>
              </a:buClr>
              <a:buSzPts val="2200"/>
              <a:buFont typeface="EB Garamond Medium"/>
              <a:buChar char="❖"/>
            </a:pPr>
            <a:r>
              <a:rPr lang="en-US" sz="2200">
                <a:solidFill>
                  <a:schemeClr val="dk1"/>
                </a:solidFill>
                <a:latin typeface="EB Garamond Medium"/>
                <a:ea typeface="EB Garamond Medium"/>
                <a:cs typeface="EB Garamond Medium"/>
                <a:sym typeface="EB Garamond Medium"/>
              </a:rPr>
              <a:t>A comprehensive model of the software development process is known as a software life cycle.</a:t>
            </a:r>
            <a:endParaRPr sz="2200">
              <a:solidFill>
                <a:schemeClr val="dk1"/>
              </a:solidFill>
              <a:latin typeface="EB Garamond Medium"/>
              <a:ea typeface="EB Garamond Medium"/>
              <a:cs typeface="EB Garamond Medium"/>
              <a:sym typeface="EB Garamond Medium"/>
            </a:endParaRPr>
          </a:p>
        </p:txBody>
      </p:sp>
      <p:sp>
        <p:nvSpPr>
          <p:cNvPr id="647" name="Google Shape;647;g26249be43f5_1_297"/>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48" name="Google Shape;648;g26249be43f5_1_297"/>
          <p:cNvSpPr txBox="1"/>
          <p:nvPr/>
        </p:nvSpPr>
        <p:spPr>
          <a:xfrm>
            <a:off x="-42672" y="69263"/>
            <a:ext cx="4503900" cy="27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accent6"/>
                </a:solidFill>
                <a:latin typeface="Arial"/>
                <a:ea typeface="Arial"/>
                <a:cs typeface="Arial"/>
                <a:sym typeface="Arial"/>
              </a:rPr>
              <a:t>Chapter – 1 : Introduction to Software Engineering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8"/>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p>
            <a:pPr indent="0" lvl="0" marL="0" rtl="0" algn="l">
              <a:lnSpc>
                <a:spcPct val="110795"/>
              </a:lnSpc>
              <a:spcBef>
                <a:spcPts val="0"/>
              </a:spcBef>
              <a:spcAft>
                <a:spcPts val="0"/>
              </a:spcAft>
              <a:buClr>
                <a:schemeClr val="accent6"/>
              </a:buClr>
              <a:buSzPts val="4400"/>
              <a:buFont typeface="Arial Black"/>
              <a:buNone/>
            </a:pPr>
            <a:r>
              <a:rPr lang="en-US"/>
              <a:t>THANK YOU</a:t>
            </a:r>
            <a:endParaRPr/>
          </a:p>
        </p:txBody>
      </p:sp>
      <p:sp>
        <p:nvSpPr>
          <p:cNvPr id="654" name="Google Shape;654;p28"/>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Clr>
                <a:schemeClr val="accent6"/>
              </a:buClr>
              <a:buSzPts val="2400"/>
              <a:buNone/>
            </a:pPr>
            <a:r>
              <a:rPr lang="en-US"/>
              <a:t>mehrin.anannya@juniv.edu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
          <p:cNvSpPr txBox="1"/>
          <p:nvPr>
            <p:ph type="title"/>
          </p:nvPr>
        </p:nvSpPr>
        <p:spPr>
          <a:xfrm>
            <a:off x="121640" y="381161"/>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(CONT.)</a:t>
            </a:r>
            <a:endParaRPr/>
          </a:p>
        </p:txBody>
      </p:sp>
      <p:sp>
        <p:nvSpPr>
          <p:cNvPr id="272" name="Google Shape;272;p6"/>
          <p:cNvSpPr txBox="1"/>
          <p:nvPr>
            <p:ph idx="1" type="body"/>
          </p:nvPr>
        </p:nvSpPr>
        <p:spPr>
          <a:xfrm>
            <a:off x="69609" y="971779"/>
            <a:ext cx="12007161" cy="565542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The term software engineering was coined in 1968 as a response to the desolate state of the art of developing quality software on time and within budget.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Software developers were not able to set concrete objectives, predict the resources necessary to attain those objectives, and manage the customers’ expectations. More often than not, the moon was promised, a lunar rover built, and a pair of square wheels delivered.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The emphasis in software engineering is on both words, </a:t>
            </a:r>
            <a:r>
              <a:rPr b="1" lang="en-US" sz="2200"/>
              <a:t>software</a:t>
            </a:r>
            <a:r>
              <a:rPr lang="en-US" sz="2200"/>
              <a:t> and </a:t>
            </a:r>
            <a:r>
              <a:rPr b="1" lang="en-US" sz="2200"/>
              <a:t>engineering</a:t>
            </a:r>
            <a:r>
              <a:rPr lang="en-US" sz="2200"/>
              <a:t>. An engineer is able to build a high-quality product using off-the-shelf components and integrating them under time and budget constraints. The engineer is often faced with ill-defined problems and partial solutions, and has to rely on empirical methods to evaluate solutions. </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The problem of building and delivering complex software systems on time has been actively investigated and researched. Everything has been blamed, from the customer (“What do you mean I can’t get the moon for $50?”) to the “soft” in software (“If I could add that one last feature ...”) to the youth of this discipline. What is the problem?</a:t>
            </a:r>
            <a:endParaRPr/>
          </a:p>
        </p:txBody>
      </p:sp>
      <p:sp>
        <p:nvSpPr>
          <p:cNvPr id="273" name="Google Shape;273;p6"/>
          <p:cNvSpPr txBox="1"/>
          <p:nvPr>
            <p:ph idx="11" type="ftr"/>
          </p:nvPr>
        </p:nvSpPr>
        <p:spPr>
          <a:xfrm>
            <a:off x="-15520" y="96980"/>
            <a:ext cx="4518244" cy="3602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274" name="Google Shape;274;p6"/>
          <p:cNvSpPr txBox="1"/>
          <p:nvPr>
            <p:ph idx="12" type="sldNum"/>
          </p:nvPr>
        </p:nvSpPr>
        <p:spPr>
          <a:xfrm>
            <a:off x="10945368" y="83125"/>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title"/>
          </p:nvPr>
        </p:nvSpPr>
        <p:spPr>
          <a:xfrm>
            <a:off x="758952" y="578840"/>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SOFTWARE ENGINEERING FAILURES</a:t>
            </a:r>
            <a:endParaRPr/>
          </a:p>
        </p:txBody>
      </p:sp>
      <p:sp>
        <p:nvSpPr>
          <p:cNvPr id="280" name="Google Shape;280;p7"/>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In page 4 of the book some rationales behind the software failures were mentioned.</a:t>
            </a:r>
            <a:endParaRPr/>
          </a:p>
          <a:p>
            <a:pPr indent="-342900" lvl="0" marL="342900" rtl="0" algn="just">
              <a:lnSpc>
                <a:spcPct val="100000"/>
              </a:lnSpc>
              <a:spcBef>
                <a:spcPts val="360"/>
              </a:spcBef>
              <a:spcAft>
                <a:spcPts val="0"/>
              </a:spcAft>
              <a:buClr>
                <a:schemeClr val="accent6"/>
              </a:buClr>
              <a:buSzPts val="2200"/>
              <a:buFont typeface="Noto Sans Symbols"/>
              <a:buChar char="▪"/>
            </a:pPr>
            <a:r>
              <a:rPr lang="en-US" sz="2200"/>
              <a:t>Software systems are complex creations. They perform many functions; they are built to achieve many different, and often conflicting, objectives. They comprise many components; many of their components are custom made and complex themselves. Many participants from different disciplines take part in the development of these components. The development process and the software life cycle often spans many years. Finally, complex systems are difficult to understand completely by any single person. </a:t>
            </a:r>
            <a:endParaRPr sz="2200"/>
          </a:p>
          <a:p>
            <a:pPr indent="-342900" lvl="0" marL="342900" rtl="0" algn="just">
              <a:lnSpc>
                <a:spcPct val="100000"/>
              </a:lnSpc>
              <a:spcBef>
                <a:spcPts val="360"/>
              </a:spcBef>
              <a:spcAft>
                <a:spcPts val="0"/>
              </a:spcAft>
              <a:buClr>
                <a:schemeClr val="accent6"/>
              </a:buClr>
              <a:buSzPts val="2200"/>
              <a:buFont typeface="Noto Sans Symbols"/>
              <a:buChar char="▪"/>
            </a:pPr>
            <a:r>
              <a:rPr lang="en-US" sz="2200"/>
              <a:t>Many systems are so hard to understand, even during their development phase, that they are never finished: these are called </a:t>
            </a:r>
            <a:r>
              <a:rPr b="1" lang="en-US" sz="2200"/>
              <a:t>vaporware</a:t>
            </a:r>
            <a:r>
              <a:rPr lang="en-US" sz="2200"/>
              <a:t>.</a:t>
            </a:r>
            <a:endParaRPr/>
          </a:p>
        </p:txBody>
      </p:sp>
      <p:sp>
        <p:nvSpPr>
          <p:cNvPr id="281" name="Google Shape;281;p7"/>
          <p:cNvSpPr txBox="1"/>
          <p:nvPr>
            <p:ph idx="11" type="ftr"/>
          </p:nvPr>
        </p:nvSpPr>
        <p:spPr>
          <a:xfrm>
            <a:off x="621792" y="124688"/>
            <a:ext cx="4158026"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282" name="Google Shape;282;p7"/>
          <p:cNvSpPr txBox="1"/>
          <p:nvPr>
            <p:ph idx="12" type="sldNum"/>
          </p:nvPr>
        </p:nvSpPr>
        <p:spPr>
          <a:xfrm>
            <a:off x="10945368" y="180106"/>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8"/>
          <p:cNvSpPr txBox="1"/>
          <p:nvPr>
            <p:ph type="title"/>
          </p:nvPr>
        </p:nvSpPr>
        <p:spPr>
          <a:xfrm>
            <a:off x="758952" y="952915"/>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3200"/>
              <a:buFont typeface="Arial Black"/>
              <a:buNone/>
            </a:pPr>
            <a:r>
              <a:rPr lang="en-US" sz="3200"/>
              <a:t>INTRODUCTION: SOFTWARE ENGINEERING FAILURES (CONT.)</a:t>
            </a:r>
            <a:endParaRPr/>
          </a:p>
        </p:txBody>
      </p:sp>
      <p:sp>
        <p:nvSpPr>
          <p:cNvPr id="288" name="Google Shape;288;p8"/>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6"/>
              </a:buClr>
              <a:buSzPts val="2200"/>
              <a:buFont typeface="Noto Sans Symbols"/>
              <a:buChar char="▪"/>
            </a:pPr>
            <a:r>
              <a:rPr lang="en-US" sz="2200"/>
              <a:t>Software development projects are subject to constant </a:t>
            </a:r>
            <a:r>
              <a:rPr b="1" lang="en-US" sz="2200"/>
              <a:t>change</a:t>
            </a:r>
            <a:r>
              <a:rPr lang="en-US" sz="2200"/>
              <a:t>. Because requirements are complex, they need to be updated when errors are discovered and when the developers have a better understanding of the application. If the project lasts many years, the staff turn-around is high, requiring constant training. The time between technological changes is often shorter than the duration of the project. The widespread assumptions of a software project manager that all changes have been dealt with and that the requirements can be frozen will lead to the deployment of an irrelevant system.</a:t>
            </a:r>
            <a:endParaRPr/>
          </a:p>
        </p:txBody>
      </p:sp>
      <p:sp>
        <p:nvSpPr>
          <p:cNvPr id="289" name="Google Shape;289;p8"/>
          <p:cNvSpPr txBox="1"/>
          <p:nvPr>
            <p:ph idx="11" type="ftr"/>
          </p:nvPr>
        </p:nvSpPr>
        <p:spPr>
          <a:xfrm>
            <a:off x="621792" y="457200"/>
            <a:ext cx="3908644"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 1 : Introduction to Software Engineering</a:t>
            </a:r>
            <a:endParaRPr/>
          </a:p>
        </p:txBody>
      </p:sp>
      <p:sp>
        <p:nvSpPr>
          <p:cNvPr id="290" name="Google Shape;290;p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txBox="1"/>
          <p:nvPr>
            <p:ph type="title"/>
          </p:nvPr>
        </p:nvSpPr>
        <p:spPr>
          <a:xfrm>
            <a:off x="1399309" y="3665641"/>
            <a:ext cx="9268691" cy="176534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sz="4400"/>
              <a:t>WHAT IS SOFTWARE ENGINEERING?</a:t>
            </a:r>
            <a:endParaRPr b="1" sz="4400">
              <a:solidFill>
                <a:schemeClr val="accent6"/>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2023-11-25T13:14:37Z</dcterms:created>
  <dc:creator>Mehrin Anannya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