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925" r:id="rId3"/>
    <p:sldId id="971" r:id="rId4"/>
    <p:sldId id="1079" r:id="rId5"/>
    <p:sldId id="1074" r:id="rId6"/>
    <p:sldId id="1000" r:id="rId7"/>
    <p:sldId id="1057" r:id="rId8"/>
    <p:sldId id="1058" r:id="rId9"/>
    <p:sldId id="1059" r:id="rId10"/>
    <p:sldId id="1060" r:id="rId11"/>
    <p:sldId id="1086" r:id="rId12"/>
    <p:sldId id="1061" r:id="rId13"/>
    <p:sldId id="1062" r:id="rId14"/>
    <p:sldId id="1063" r:id="rId15"/>
    <p:sldId id="1064" r:id="rId16"/>
    <p:sldId id="1087" r:id="rId17"/>
    <p:sldId id="1088" r:id="rId18"/>
    <p:sldId id="1073" r:id="rId19"/>
    <p:sldId id="1072" r:id="rId20"/>
    <p:sldId id="1089" r:id="rId21"/>
    <p:sldId id="1090" r:id="rId22"/>
    <p:sldId id="1091" r:id="rId23"/>
    <p:sldId id="1092" r:id="rId24"/>
    <p:sldId id="1067" r:id="rId25"/>
    <p:sldId id="1068" r:id="rId26"/>
    <p:sldId id="1069" r:id="rId27"/>
    <p:sldId id="1070" r:id="rId28"/>
    <p:sldId id="1071" r:id="rId29"/>
    <p:sldId id="1094" r:id="rId30"/>
    <p:sldId id="1095" r:id="rId31"/>
    <p:sldId id="1096" r:id="rId32"/>
    <p:sldId id="1097" r:id="rId33"/>
    <p:sldId id="1098" r:id="rId34"/>
    <p:sldId id="1075" r:id="rId35"/>
    <p:sldId id="1076" r:id="rId36"/>
    <p:sldId id="1077" r:id="rId37"/>
    <p:sldId id="1078" r:id="rId38"/>
    <p:sldId id="1099" r:id="rId39"/>
    <p:sldId id="1100" r:id="rId40"/>
    <p:sldId id="1101" r:id="rId41"/>
    <p:sldId id="1102" r:id="rId42"/>
    <p:sldId id="1103" r:id="rId43"/>
    <p:sldId id="108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17067-5665-41FA-A345-2A1347A27B9A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76ECF-E4A7-4611-861A-0FF41A01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ED332C3-0569-5224-86B5-89FA8D9BC3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E97F8736-568E-4A08-91EF-7B089EE6FE06}" type="slidenum">
              <a:rPr lang="en-US" altLang="en-US" sz="1200" b="0" i="0"/>
              <a:pPr algn="r" eaLnBrk="1" hangingPunct="1"/>
              <a:t>2</a:t>
            </a:fld>
            <a:endParaRPr lang="en-US" altLang="en-US" sz="1200" b="0" i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62D32BB-185A-F921-1248-2627428B1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1E111D0-EE03-78FC-5B71-20369552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5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05C3400-254F-9972-E857-483DFDB7B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FD3333-1C10-4DB0-AD77-201969DEC6BD}" type="slidenum">
              <a:rPr lang="en-US" altLang="en-US" b="0" i="0"/>
              <a:pPr/>
              <a:t>11</a:t>
            </a:fld>
            <a:endParaRPr lang="en-US" altLang="en-US" b="0" i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AF58AA-3536-DEF6-CDC3-A439D9DA0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26EA663-0A45-DB74-80ED-F3969E594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04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05C3400-254F-9972-E857-483DFDB7B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FD3333-1C10-4DB0-AD77-201969DEC6BD}" type="slidenum">
              <a:rPr lang="en-US" altLang="en-US" b="0" i="0"/>
              <a:pPr/>
              <a:t>12</a:t>
            </a:fld>
            <a:endParaRPr lang="en-US" altLang="en-US" b="0" i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AF58AA-3536-DEF6-CDC3-A439D9DA0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26EA663-0A45-DB74-80ED-F3969E594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24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20605FD-9F04-5F28-850F-36308D39C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8D1F53-95DF-4200-B8F9-B1B50AC6D62A}" type="slidenum">
              <a:rPr lang="en-US" altLang="en-US" b="0" i="0"/>
              <a:pPr/>
              <a:t>13</a:t>
            </a:fld>
            <a:endParaRPr lang="en-US" altLang="en-US" b="0" i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F845FD-0C4D-1D01-868F-4FE950162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E4F8FEE-4F0D-86BA-4053-14A5F9958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777D40E-0447-5D93-FBC6-E8444EE70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C6F1FE-841E-4ED3-BA6D-0407FFEB64B0}" type="slidenum">
              <a:rPr lang="en-US" altLang="en-US" b="0" i="0"/>
              <a:pPr/>
              <a:t>14</a:t>
            </a:fld>
            <a:endParaRPr lang="en-US" altLang="en-US" b="0" i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759336-2396-15EC-FEF2-CF3C252FD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8BB8E16-718D-00F3-B307-A220E6D5E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1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DD601E7-A465-7977-F9AD-736102E9B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45D847-8105-43A1-B7EF-424E5BBDE6F3}" type="slidenum">
              <a:rPr lang="en-US" altLang="en-US" b="0" i="0"/>
              <a:pPr/>
              <a:t>15</a:t>
            </a:fld>
            <a:endParaRPr lang="en-US" altLang="en-US" b="0" i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B179AC8-D8D4-0F5B-2450-158E77B7E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C713E9C-B906-7FFE-AFDD-42A8E93AF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87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ED2A6B3-AB33-0204-1E5D-7E393A15D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B0E7BD-A24B-4695-9E36-244BEA6982D5}" type="slidenum">
              <a:rPr lang="en-US" altLang="en-US" b="0" i="0"/>
              <a:pPr/>
              <a:t>18</a:t>
            </a:fld>
            <a:endParaRPr lang="en-US" altLang="en-US" b="0" i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65E46C4-C7EC-4963-6BAF-4E971ABF3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829A1F3-F9E8-7C2F-91A1-0E064FDB7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0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C61FF91-1E4D-3E7A-6E2D-796FA6F8F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71E2E2-1099-46D0-AA2B-864F3B6FFAB2}" type="slidenum">
              <a:rPr lang="en-US" altLang="en-US" b="0" i="0"/>
              <a:pPr/>
              <a:t>19</a:t>
            </a:fld>
            <a:endParaRPr lang="en-US" altLang="en-US" b="0" i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DADFD68-5F76-2E25-F00B-81EF0E17D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1E2ED51-1532-A897-72E7-5C7D164D1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818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29B6B4D-2FA6-0743-E696-706B230E0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644289-FDE1-4EC0-B2FE-22D3CE721E9A}" type="slidenum">
              <a:rPr lang="en-US" altLang="en-US" b="0" i="0"/>
              <a:pPr/>
              <a:t>24</a:t>
            </a:fld>
            <a:endParaRPr lang="en-US" altLang="en-US" b="0" i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8A63BF8-8DBF-E606-7BA7-B7F304D58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EA68A1-5631-B490-3988-BF619E6C6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094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D012FAB-90B8-7E7D-E6BE-0ACBDFD03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D3A8F1-60DD-43FC-8AA4-D2FB537D6517}" type="slidenum">
              <a:rPr lang="en-US" altLang="en-US" b="0" i="0"/>
              <a:pPr/>
              <a:t>25</a:t>
            </a:fld>
            <a:endParaRPr lang="en-US" altLang="en-US" b="0" i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57A477E-C600-B924-1A05-FB76B7D91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0DCA8D8-7205-9478-4A29-8C3C4785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53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3CB1B7F-4335-88FE-9609-0EEA1A049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43DDB3-6A9A-4071-BEE4-82091E6BC6E6}" type="slidenum">
              <a:rPr lang="en-US" altLang="en-US" b="0" i="0"/>
              <a:pPr/>
              <a:t>26</a:t>
            </a:fld>
            <a:endParaRPr lang="en-US" altLang="en-US" b="0" i="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EE055C7-BBF7-B7A6-2B03-F817B69C5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34500E3-CC94-E0AE-3214-041D7A44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92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93C9F70-9413-F57E-9157-306F915B2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BF1157-7D00-4932-B533-78223FFA0107}" type="slidenum">
              <a:rPr lang="en-US" altLang="en-US" b="0" i="0"/>
              <a:pPr/>
              <a:t>3</a:t>
            </a:fld>
            <a:endParaRPr lang="en-US" altLang="en-US" b="0" i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540B261-5C87-7D01-EEF6-22E74DF08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EB8DA54-2BE1-0B94-840D-DFF4323E6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05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E3001FB-483D-8200-0838-5B6E167D4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9352DE-498B-4989-94C7-40396F9D61C8}" type="slidenum">
              <a:rPr lang="en-US" altLang="en-US" b="0" i="0"/>
              <a:pPr/>
              <a:t>27</a:t>
            </a:fld>
            <a:endParaRPr lang="en-US" altLang="en-US" b="0" i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EAA28F-256B-7813-0D6E-E64B7E62F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0600444-C028-5B7D-901A-F1249EEF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9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653F6CC-DC5A-15EC-F30C-01FB1CDC2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9B03EA-FC8F-41A8-9413-6D610F223CC5}" type="slidenum">
              <a:rPr lang="en-US" altLang="en-US" b="0" i="0"/>
              <a:pPr/>
              <a:t>28</a:t>
            </a:fld>
            <a:endParaRPr lang="en-US" altLang="en-US" b="0" i="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5DD89D6-F168-BE39-BBDB-AFECC19ED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695A2B4-CFD4-62AF-1E89-6C20FC431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342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7BA28D8-B64D-2FB1-EDA7-72328B649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792580-F2B6-45E3-9162-66DB8669E737}" type="slidenum">
              <a:rPr lang="en-US" altLang="en-US" b="0" i="0"/>
              <a:pPr/>
              <a:t>34</a:t>
            </a:fld>
            <a:endParaRPr lang="en-US" altLang="en-US" b="0" i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CD68A68-D744-D44E-3AEA-7BBB49AD4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05302FB-1B7C-7253-3CAB-CFC4EB2FF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48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B22577C-0E69-2192-18BD-714315C31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5FFE58-C7EB-443A-905B-D209C71E873D}" type="slidenum">
              <a:rPr lang="en-US" altLang="en-US" b="0" i="0"/>
              <a:pPr/>
              <a:t>35</a:t>
            </a:fld>
            <a:endParaRPr lang="en-US" altLang="en-US" b="0" i="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9EA4497-2CE3-E2FD-DAE7-3C690CD38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BF33A42-FCC8-C77F-FC2C-A9FE06FF2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043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57BD0F6-81BD-8129-BC3A-E8EA96C3B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AD422-71DF-4330-A6FF-20E3700262DA}" type="slidenum">
              <a:rPr lang="en-US" altLang="en-US" b="0" i="0"/>
              <a:pPr/>
              <a:t>36</a:t>
            </a:fld>
            <a:endParaRPr lang="en-US" altLang="en-US" b="0" i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72A1602-0424-83B4-C61F-6F0E3E4AF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DC59856-068D-655B-B1A7-3FF6DA4AC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70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2648F60-FA33-9676-4D6D-0362F05C8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7F1F9-B88A-4BE6-90E0-14D5EC90D2F6}" type="slidenum">
              <a:rPr lang="en-US" altLang="en-US" b="0" i="0"/>
              <a:pPr/>
              <a:t>37</a:t>
            </a:fld>
            <a:endParaRPr lang="en-US" altLang="en-US" b="0" i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1059424-FB6B-A7DB-4CE5-1064C7FDF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76E3D85-A6BA-CB58-F230-A87CBB0CD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97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5CBF635-E295-4F65-679F-F7A92603E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5FF399-B99C-4614-9E40-ED92B817A5F0}" type="slidenum">
              <a:rPr lang="en-US" altLang="en-US" b="0" i="0"/>
              <a:pPr/>
              <a:t>4</a:t>
            </a:fld>
            <a:endParaRPr lang="en-US" altLang="en-US" b="0" i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5E82CB8-930C-AD96-7ED7-53B47BF5C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358DACC-92AD-CA7A-42B7-435BF183F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2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E2B5892-D7EF-E98B-1143-581C6F37A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E2F316-5F76-4DF2-871C-EEAAF0F3386B}" type="slidenum">
              <a:rPr lang="en-US" altLang="en-US" b="0" i="0"/>
              <a:pPr/>
              <a:t>5</a:t>
            </a:fld>
            <a:endParaRPr lang="en-US" altLang="en-US" b="0" i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4D8EDFF-2E1C-DFE3-8991-75C84CDD8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F5EEB3-EFFE-74BF-41DD-768189FD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2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4DE15A8-5D6F-C865-D716-48D93D364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A3C875-CCD2-4EDF-A782-9901FFE1A614}" type="slidenum">
              <a:rPr lang="en-US" altLang="en-US" b="0" i="0"/>
              <a:pPr/>
              <a:t>6</a:t>
            </a:fld>
            <a:endParaRPr lang="en-US" altLang="en-US" b="0" i="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DA9A430-F4A0-509A-3A24-BD9FB3E8F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803CFF3-5D57-61A8-71B4-64B47711D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00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07A8A43-B8BC-5A8D-E68F-783AA44C5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501F30-51EA-4A18-892D-10626380031B}" type="slidenum">
              <a:rPr lang="en-US" altLang="en-US" b="0" i="0"/>
              <a:pPr/>
              <a:t>7</a:t>
            </a:fld>
            <a:endParaRPr lang="en-US" altLang="en-US" b="0" i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971DAE7-09F9-14CD-E98E-A14412668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C003B7D-3B2D-29D9-C284-79340562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14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DB83617-775B-F9B2-C64A-F6414F461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5F754E-B0EF-48C3-9E8C-3E4A25C33FEA}" type="slidenum">
              <a:rPr lang="en-US" altLang="en-US" b="0" i="0"/>
              <a:pPr/>
              <a:t>8</a:t>
            </a:fld>
            <a:endParaRPr lang="en-US" altLang="en-US" b="0" i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4420374-4A6E-D70F-1EE9-FE473DF08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06AA025-5066-6233-78E9-8A141DEDB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46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B28B1FD-048C-FA6F-3A98-84BE542C7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9EC71-1707-4769-B755-7086703E844B}" type="slidenum">
              <a:rPr lang="en-US" altLang="en-US" b="0" i="0"/>
              <a:pPr/>
              <a:t>9</a:t>
            </a:fld>
            <a:endParaRPr lang="en-US" altLang="en-US" b="0" i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38A48BE-9DCC-EC4A-926B-9B820B29F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CF9604-042A-D302-9FE2-6F341F2F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2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638EB7D-4764-DCEF-BED3-28E23FBB0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9594F5-835F-4548-9C32-CB1C94CDB486}" type="slidenum">
              <a:rPr lang="en-US" altLang="en-US" b="0" i="0"/>
              <a:pPr/>
              <a:t>10</a:t>
            </a:fld>
            <a:endParaRPr lang="en-US" altLang="en-US" b="0" i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11C06E0-A2A5-5A57-D310-99499DC72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83A907A-2549-23C7-CC94-5EDB042E8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26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3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A73736-295E-4E7D-95B3-A790007D72BC}" type="datetimeFigureOut">
              <a:rPr lang="en-US" smtClean="0"/>
              <a:t>08-Dec-22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EE374E-C287-4677-B02B-9C5584522B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4E2B3A63-EF00-047E-2B60-A6157D0B16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96963" y="2736223"/>
            <a:ext cx="100584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800" i="0" u="sng" dirty="0">
                <a:solidFill>
                  <a:srgbClr val="0070C0"/>
                </a:solidFill>
                <a:latin typeface="Verdana" panose="020B0604030504040204" pitchFamily="34" charset="0"/>
              </a:rPr>
              <a:t>Lecture:  01</a:t>
            </a:r>
          </a:p>
          <a:p>
            <a:pPr>
              <a:lnSpc>
                <a:spcPct val="90000"/>
              </a:lnSpc>
            </a:pPr>
            <a:endParaRPr lang="en-US" altLang="en-US" sz="1200" u="sng" dirty="0">
              <a:solidFill>
                <a:srgbClr val="0070C0"/>
              </a:solidFill>
            </a:endParaRPr>
          </a:p>
          <a:p>
            <a:pPr algn="ctr"/>
            <a:r>
              <a:rPr lang="en-US" altLang="en-US" sz="2400" i="0" dirty="0">
                <a:latin typeface="Arial" panose="020B0604020202020204" pitchFamily="34" charset="0"/>
              </a:rPr>
              <a:t>Introductory Concepts on Signals &amp; Systems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br>
              <a:rPr lang="en-US" altLang="en-US" sz="2400" i="0" dirty="0">
                <a:latin typeface="Arial" panose="020B0604020202020204" pitchFamily="34" charset="0"/>
              </a:rPr>
            </a:br>
            <a:endParaRPr lang="en-US" altLang="en-US" sz="240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2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E49F4271-BFFE-0624-4B2B-6DF7FEE1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543050"/>
            <a:ext cx="858361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2DD24B79-FE24-A649-3B5A-EA5FD63B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EC05475A-02FC-4582-811E-50F8B5DDCD1E}" type="slidenum">
              <a:rPr lang="en-US" altLang="en-US" i="0">
                <a:latin typeface="Arial" panose="020B0604020202020204" pitchFamily="34" charset="0"/>
              </a:rPr>
              <a:pPr/>
              <a:t>10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3316" name="Rectangle 11">
            <a:extLst>
              <a:ext uri="{FF2B5EF4-FFF2-40B4-BE49-F238E27FC236}">
                <a16:creationId xmlns:a16="http://schemas.microsoft.com/office/drawing/2014/main" id="{5ADBD5FE-C157-2BDF-FAFC-34FEF4D4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Continuous-time Vs. Discrete-time Signals</a:t>
            </a:r>
          </a:p>
        </p:txBody>
      </p:sp>
      <p:sp>
        <p:nvSpPr>
          <p:cNvPr id="13317" name="Rectangle 9">
            <a:extLst>
              <a:ext uri="{FF2B5EF4-FFF2-40B4-BE49-F238E27FC236}">
                <a16:creationId xmlns:a16="http://schemas.microsoft.com/office/drawing/2014/main" id="{D0802FC1-8848-1F8C-A3C2-B23E0E1D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1"/>
            <a:ext cx="86868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Discrete-time Signal (cont…):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A discrete-time signal x[n] can be defined in two ways:</a:t>
            </a:r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7AA23432-4755-71A1-751D-05688D3B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87800"/>
            <a:ext cx="30734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4CFCF378-C593-2821-491C-A73E573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E045B754-BDE9-43E8-8433-EA99E427DEFD}" type="slidenum">
              <a:rPr lang="en-US" altLang="en-US" i="0">
                <a:latin typeface="Arial" panose="020B0604020202020204" pitchFamily="34" charset="0"/>
              </a:rPr>
              <a:pPr/>
              <a:t>11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4339" name="Rectangle 11">
            <a:extLst>
              <a:ext uri="{FF2B5EF4-FFF2-40B4-BE49-F238E27FC236}">
                <a16:creationId xmlns:a16="http://schemas.microsoft.com/office/drawing/2014/main" id="{32D1F851-E398-0E76-EC60-5AFAB27B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Math</a:t>
            </a:r>
          </a:p>
        </p:txBody>
      </p:sp>
      <p:sp>
        <p:nvSpPr>
          <p:cNvPr id="14340" name="Rectangle 9">
            <a:extLst>
              <a:ext uri="{FF2B5EF4-FFF2-40B4-BE49-F238E27FC236}">
                <a16:creationId xmlns:a16="http://schemas.microsoft.com/office/drawing/2014/main" id="{DBEE992C-CFDB-4385-2686-87C363CF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22551"/>
            <a:ext cx="86868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altLang="zh-CN" sz="20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350102E-2E46-E866-33F3-98B02186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877889"/>
            <a:ext cx="11597952" cy="44627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i="1" dirty="0">
                <a:latin typeface="Verdana" pitchFamily="34" charset="0"/>
                <a:ea typeface="宋体" pitchFamily="2" charset="-122"/>
              </a:rPr>
              <a:t>Draw a continuous time signal x(t) = 2 sin</a:t>
            </a:r>
            <a:r>
              <a:rPr lang="el-GR" altLang="zh-CN" sz="1600" b="1" i="1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600" b="1" i="1" dirty="0">
                <a:latin typeface="Verdana" pitchFamily="34" charset="0"/>
                <a:ea typeface="宋体" pitchFamily="2" charset="-122"/>
              </a:rPr>
              <a:t>t where time interval 0&lt;=t&lt;=2.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i="1" dirty="0">
                <a:latin typeface="Verdana" pitchFamily="34" charset="0"/>
                <a:ea typeface="宋体" pitchFamily="2" charset="-122"/>
              </a:rPr>
              <a:t>Sample this continuous time signal with sampling period T = 0.2sec &amp; draw the discrete time signal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600" dirty="0">
              <a:latin typeface="Verdana" pitchFamily="34" charset="0"/>
              <a:ea typeface="宋体" pitchFamily="2" charset="-122"/>
            </a:endParaRP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Given, x(t) = 2 sin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t  comparing with the wave signal x(t) = A sin </a:t>
            </a:r>
            <a:r>
              <a:rPr lang="en-US" altLang="zh-CN" sz="1400" dirty="0" err="1">
                <a:latin typeface="Verdana" pitchFamily="34" charset="0"/>
                <a:ea typeface="宋体" pitchFamily="2" charset="-122"/>
              </a:rPr>
              <a:t>Wt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So W = 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    or, 2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f = 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   or, 2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/T = 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      or, T = 2   This is the time period of signal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dirty="0">
              <a:latin typeface="Verdana" pitchFamily="34" charset="0"/>
              <a:ea typeface="宋体" pitchFamily="2" charset="-122"/>
            </a:endParaRP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dirty="0">
              <a:latin typeface="Verdana" pitchFamily="34" charset="0"/>
              <a:ea typeface="宋体" pitchFamily="2" charset="-122"/>
            </a:endParaRP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In discrete signal we know, t = </a:t>
            </a:r>
            <a:r>
              <a:rPr lang="en-US" altLang="zh-CN" sz="1400" dirty="0" err="1">
                <a:latin typeface="Verdana" pitchFamily="34" charset="0"/>
                <a:ea typeface="宋体" pitchFamily="2" charset="-122"/>
              </a:rPr>
              <a:t>nT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  or, t = 0.2 n 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So, x(n) = 2 sin (0.2n 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) comparing with the wave signal x(t) = A sin </a:t>
            </a:r>
            <a:r>
              <a:rPr lang="en-US" altLang="zh-CN" sz="1400" dirty="0" err="1">
                <a:latin typeface="Verdana" pitchFamily="34" charset="0"/>
                <a:ea typeface="宋体" pitchFamily="2" charset="-122"/>
              </a:rPr>
              <a:t>Wn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W = 0.2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or, 2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/N = 0.2</a:t>
            </a:r>
            <a:r>
              <a:rPr lang="el-GR" altLang="zh-CN" sz="1400" dirty="0">
                <a:latin typeface="Verdana" pitchFamily="34" charset="0"/>
                <a:ea typeface="宋体" pitchFamily="2" charset="-122"/>
              </a:rPr>
              <a:t>Π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     or,  N = 10		 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So total 10 samples will be there for this signal. Now create a the data table and draw the signal. 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0DFDD9-CBBD-00C7-369B-C52367ECF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08386"/>
              </p:ext>
            </p:extLst>
          </p:nvPr>
        </p:nvGraphicFramePr>
        <p:xfrm>
          <a:off x="1955800" y="2817941"/>
          <a:ext cx="8128000" cy="63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485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53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1445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1358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8036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4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2596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8207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1897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5698819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68687"/>
                  </a:ext>
                </a:extLst>
              </a:tr>
              <a:tr h="177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-1.414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-1.414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7505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5A05AA-B379-78C1-EDF5-782CE5629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6029"/>
              </p:ext>
            </p:extLst>
          </p:nvPr>
        </p:nvGraphicFramePr>
        <p:xfrm>
          <a:off x="1955800" y="5238431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65821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62616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38081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55093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236405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90839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79561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339957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54216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918951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940671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412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9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-1.175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-1.902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-1.902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-1.175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9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4CFCF378-C593-2821-491C-A73E573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E045B754-BDE9-43E8-8433-EA99E427DEFD}" type="slidenum">
              <a:rPr lang="en-US" altLang="en-US" i="0">
                <a:latin typeface="Arial" panose="020B0604020202020204" pitchFamily="34" charset="0"/>
              </a:rPr>
              <a:pPr/>
              <a:t>12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4339" name="Rectangle 11">
            <a:extLst>
              <a:ext uri="{FF2B5EF4-FFF2-40B4-BE49-F238E27FC236}">
                <a16:creationId xmlns:a16="http://schemas.microsoft.com/office/drawing/2014/main" id="{32D1F851-E398-0E76-EC60-5AFAB27B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Analog Vs. Digital Signals</a:t>
            </a:r>
          </a:p>
        </p:txBody>
      </p:sp>
      <p:sp>
        <p:nvSpPr>
          <p:cNvPr id="14340" name="Rectangle 9">
            <a:extLst>
              <a:ext uri="{FF2B5EF4-FFF2-40B4-BE49-F238E27FC236}">
                <a16:creationId xmlns:a16="http://schemas.microsoft.com/office/drawing/2014/main" id="{DBEE992C-CFDB-4385-2686-87C363CF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22551"/>
            <a:ext cx="8686800" cy="3478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Analog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If a continuous-time signal x(t) can take on any value in the continuous interval (a, b), where </a:t>
            </a:r>
            <a:r>
              <a:rPr lang="en-US" altLang="zh-CN" sz="2000" b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 may be minus infinity       and </a:t>
            </a:r>
            <a:r>
              <a:rPr lang="en-US" altLang="zh-CN" sz="2000" b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 may be plus infinity, then the continuous-time signal x(t) is called an analog signal.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altLang="zh-CN" sz="20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Digital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If a discrete-time signal x[n] can take on only a finite number of distinct values, then we call this signal a digital signal.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350102E-2E46-E866-33F3-98B02186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77889"/>
            <a:ext cx="8686800" cy="1570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Based on the taking value over a continuous range or discrete range, signals can be classified into two categories:</a:t>
            </a:r>
          </a:p>
          <a:p>
            <a:pPr marL="1428750" lvl="1" indent="-457200" algn="just">
              <a:spcBef>
                <a:spcPts val="600"/>
              </a:spcBef>
              <a:spcAft>
                <a:spcPts val="600"/>
              </a:spcAft>
              <a:buFontTx/>
              <a:buAutoNum type="alphaUcParenR"/>
              <a:defRPr/>
            </a:pP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Analog signal</a:t>
            </a:r>
          </a:p>
          <a:p>
            <a:pPr marL="1428750" lvl="1" indent="-457200" algn="just">
              <a:spcBef>
                <a:spcPts val="600"/>
              </a:spcBef>
              <a:spcAft>
                <a:spcPts val="600"/>
              </a:spcAft>
              <a:buFontTx/>
              <a:buAutoNum type="alphaUcParenR"/>
              <a:defRPr/>
            </a:pP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Digital signal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7A669008-FF49-ECB4-C85C-DDF2EF55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47A4A2C8-D4A6-4A90-9D7F-E0B545695D96}" type="slidenum">
              <a:rPr lang="en-US" altLang="en-US" i="0">
                <a:latin typeface="Arial" panose="020B0604020202020204" pitchFamily="34" charset="0"/>
              </a:rPr>
              <a:pPr/>
              <a:t>13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5363" name="Rectangle 11">
            <a:extLst>
              <a:ext uri="{FF2B5EF4-FFF2-40B4-BE49-F238E27FC236}">
                <a16:creationId xmlns:a16="http://schemas.microsoft.com/office/drawing/2014/main" id="{01182107-DDCB-70C4-0BEA-985BEB1B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Even Vs. Odd Signals</a:t>
            </a:r>
          </a:p>
        </p:txBody>
      </p:sp>
      <p:sp>
        <p:nvSpPr>
          <p:cNvPr id="15364" name="Rectangle 9">
            <a:extLst>
              <a:ext uri="{FF2B5EF4-FFF2-40B4-BE49-F238E27FC236}">
                <a16:creationId xmlns:a16="http://schemas.microsoft.com/office/drawing/2014/main" id="{191E43CB-5692-363F-CD46-393C47CE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82" y="685801"/>
            <a:ext cx="8689910" cy="3293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When we do Time Reversal / folding we get these 2 type of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Even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A continuous-time signal x(t) or a discrete-time signal x[n] is referred to as an even signal if</a:t>
            </a:r>
          </a:p>
          <a:p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x(-t) = x(t)       for all t</a:t>
            </a:r>
          </a:p>
          <a:p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x[-n] = x[n]      for all 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Even signals are symmetric about vertical axis, or time origin.(</a:t>
            </a:r>
            <a:r>
              <a:rPr lang="en-US" altLang="zh-CN" sz="14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horizontal axis in the coordinate plane is called the x−axis. The vertical axis is called the y−axis.)</a:t>
            </a:r>
            <a:endParaRPr lang="en-US" altLang="zh-CN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Identical signal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A96DE391-C176-3ED1-83BE-EF90E971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049834"/>
            <a:ext cx="7677150" cy="19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2">
            <a:extLst>
              <a:ext uri="{FF2B5EF4-FFF2-40B4-BE49-F238E27FC236}">
                <a16:creationId xmlns:a16="http://schemas.microsoft.com/office/drawing/2014/main" id="{7213E83B-3D5C-2E24-BC86-7AADFE36D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9" y="5802312"/>
            <a:ext cx="28060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Even Signals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>
            <a:extLst>
              <a:ext uri="{FF2B5EF4-FFF2-40B4-BE49-F238E27FC236}">
                <a16:creationId xmlns:a16="http://schemas.microsoft.com/office/drawing/2014/main" id="{0CF7F680-A2BF-350F-5063-B2FFA9ED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4" y="3438526"/>
            <a:ext cx="76104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5E74C779-1ED4-D3A6-1B4F-02D1713D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81833FD3-0B12-4ACE-A0B8-A25044511052}" type="slidenum">
              <a:rPr lang="en-US" altLang="en-US" i="0">
                <a:latin typeface="Arial" panose="020B0604020202020204" pitchFamily="34" charset="0"/>
              </a:rPr>
              <a:pPr/>
              <a:t>14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id="{C91A200E-F3F2-E78E-B95A-83DC9780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Even Vs. Odd Signals</a:t>
            </a: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953BC179-0EBF-C5F9-A9C2-710AAAAC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1"/>
            <a:ext cx="8686800" cy="264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Odd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latin typeface="Verdana" panose="020B0604030504040204" pitchFamily="34" charset="0"/>
                <a:ea typeface="宋体" panose="02010600030101010101" pitchFamily="2" charset="-122"/>
              </a:rPr>
              <a:t>A continuous-time signal x(t) or a discrete-time signal x[n] is referred to as an even signal if</a:t>
            </a:r>
          </a:p>
          <a:p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x(-t) = - x(t)      for all t</a:t>
            </a:r>
          </a:p>
          <a:p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x[-n] = - x[n]     for all 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latin typeface="Verdana" panose="020B0604030504040204" pitchFamily="34" charset="0"/>
                <a:ea typeface="宋体" panose="02010600030101010101" pitchFamily="2" charset="-122"/>
              </a:rPr>
              <a:t>Odd signals are asymmetric about vertical axis, or time origin.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latin typeface="Verdana" panose="020B0604030504040204" pitchFamily="34" charset="0"/>
                <a:ea typeface="宋体" panose="02010600030101010101" pitchFamily="2" charset="-122"/>
              </a:rPr>
              <a:t>Figure shows the graphical representation of odd signals.</a:t>
            </a:r>
          </a:p>
        </p:txBody>
      </p:sp>
      <p:sp>
        <p:nvSpPr>
          <p:cNvPr id="16389" name="Text Box 12">
            <a:extLst>
              <a:ext uri="{FF2B5EF4-FFF2-40B4-BE49-F238E27FC236}">
                <a16:creationId xmlns:a16="http://schemas.microsoft.com/office/drawing/2014/main" id="{CC9F890A-D898-2CC9-50AF-60C4E0F8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5726114"/>
            <a:ext cx="271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</a:t>
            </a:r>
            <a:r>
              <a:rPr lang="en-US" altLang="en-US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Odd Signals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5638DF2B-2557-C3A3-FECB-19CDF380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492C81D7-41EB-401A-8226-BB4A2837EDD0}" type="slidenum">
              <a:rPr lang="en-US" altLang="en-US" i="0">
                <a:latin typeface="Arial" panose="020B0604020202020204" pitchFamily="34" charset="0"/>
              </a:rPr>
              <a:pPr/>
              <a:t>15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1" name="Rectangle 11">
            <a:extLst>
              <a:ext uri="{FF2B5EF4-FFF2-40B4-BE49-F238E27FC236}">
                <a16:creationId xmlns:a16="http://schemas.microsoft.com/office/drawing/2014/main" id="{31A62884-514A-70EB-9CED-E7839671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Even Vs. Odd Signals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DA23CE01-DE68-A3B5-32AE-6BDF24E3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838200"/>
            <a:ext cx="4909457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A5E7F3F2-2768-42D8-79D3-23A396A1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667000"/>
            <a:ext cx="3009900" cy="33528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1427583" y="1028343"/>
            <a:ext cx="948923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Properties of Even Signals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even signals are symmetrical about the vertical axis.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value of an even signal at time (t) is same as at time (-t).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even signal is identical with its reflection about the origin.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Area under the even signal is two time of its one side area.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Properties of Odd Signals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odd signal is antisymmetric about the origin.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value of odd signal at time (t) is negative of its value at time (-t) for all t, i.e., −∞ &lt; 𝑡 &lt; ∞.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odd signal must necessarily be zero at time t = 0 to hold 𝑥(0) = −𝑥(0).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Area under the odd signal is always zero.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1427583" y="1028343"/>
            <a:ext cx="948923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 * E = E</a:t>
            </a:r>
          </a:p>
          <a:p>
            <a:pPr>
              <a:lnSpc>
                <a:spcPct val="150000"/>
              </a:lnSpc>
            </a:pPr>
            <a:r>
              <a:rPr lang="en-US" dirty="0"/>
              <a:t>O * O = E</a:t>
            </a:r>
          </a:p>
          <a:p>
            <a:pPr>
              <a:lnSpc>
                <a:spcPct val="150000"/>
              </a:lnSpc>
            </a:pPr>
            <a:r>
              <a:rPr lang="en-US" dirty="0"/>
              <a:t>E * O = O</a:t>
            </a:r>
          </a:p>
          <a:p>
            <a:pPr>
              <a:lnSpc>
                <a:spcPct val="150000"/>
              </a:lnSpc>
            </a:pPr>
            <a:r>
              <a:rPr lang="en-US" dirty="0"/>
              <a:t>1 /E = E</a:t>
            </a:r>
          </a:p>
          <a:p>
            <a:pPr>
              <a:lnSpc>
                <a:spcPct val="150000"/>
              </a:lnSpc>
            </a:pPr>
            <a:r>
              <a:rPr lang="en-US" dirty="0"/>
              <a:t>1 / O = O</a:t>
            </a:r>
          </a:p>
          <a:p>
            <a:pPr>
              <a:lnSpc>
                <a:spcPct val="150000"/>
              </a:lnSpc>
            </a:pPr>
            <a:r>
              <a:rPr lang="en-US" dirty="0"/>
              <a:t>Power(x, E) = E</a:t>
            </a:r>
          </a:p>
          <a:p>
            <a:pPr>
              <a:lnSpc>
                <a:spcPct val="150000"/>
              </a:lnSpc>
            </a:pPr>
            <a:r>
              <a:rPr lang="en-US" dirty="0"/>
              <a:t>Power(x, O) = O</a:t>
            </a:r>
          </a:p>
        </p:txBody>
      </p:sp>
    </p:spTree>
    <p:extLst>
      <p:ext uri="{BB962C8B-B14F-4D97-AF65-F5344CB8AC3E}">
        <p14:creationId xmlns:p14="http://schemas.microsoft.com/office/powerpoint/2010/main" val="5296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8D0BD5BF-660E-4980-020F-F6F5FD13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E35ED54B-7D0F-4DC6-A5FE-A7A8A0EC39C6}" type="slidenum">
              <a:rPr lang="en-US" altLang="en-US" i="0">
                <a:latin typeface="Arial" panose="020B0604020202020204" pitchFamily="34" charset="0"/>
              </a:rPr>
              <a:pPr/>
              <a:t>18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8435" name="Rectangle 11">
            <a:extLst>
              <a:ext uri="{FF2B5EF4-FFF2-40B4-BE49-F238E27FC236}">
                <a16:creationId xmlns:a16="http://schemas.microsoft.com/office/drawing/2014/main" id="{01E2CEB7-5689-F727-0B36-64B77CDFC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9331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Even-Odd Decomposition of x(t)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3FCBA4D-4EEB-E79A-A476-13326929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762001"/>
            <a:ext cx="8601075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BC7FD012-87D3-716A-AC6D-F335E2D3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1"/>
            <a:ext cx="2171700" cy="7715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CC226A90-C464-A7C3-996C-931BB69A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33" b="60001"/>
          <a:stretch>
            <a:fillRect/>
          </a:stretch>
        </p:blipFill>
        <p:spPr bwMode="auto">
          <a:xfrm>
            <a:off x="1981201" y="1600200"/>
            <a:ext cx="12604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>
            <a:extLst>
              <a:ext uri="{FF2B5EF4-FFF2-40B4-BE49-F238E27FC236}">
                <a16:creationId xmlns:a16="http://schemas.microsoft.com/office/drawing/2014/main" id="{0D7554DC-BDD8-7470-2178-420106AD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1" r="75261" b="20000"/>
          <a:stretch>
            <a:fillRect/>
          </a:stretch>
        </p:blipFill>
        <p:spPr bwMode="auto">
          <a:xfrm>
            <a:off x="1905000" y="2438401"/>
            <a:ext cx="1352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>
            <a:extLst>
              <a:ext uri="{FF2B5EF4-FFF2-40B4-BE49-F238E27FC236}">
                <a16:creationId xmlns:a16="http://schemas.microsoft.com/office/drawing/2014/main" id="{3C7C5A53-44CB-B32F-F050-1D80E795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4" t="20000" b="60001"/>
          <a:stretch>
            <a:fillRect/>
          </a:stretch>
        </p:blipFill>
        <p:spPr bwMode="auto">
          <a:xfrm>
            <a:off x="3276601" y="1965326"/>
            <a:ext cx="1992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5">
            <a:extLst>
              <a:ext uri="{FF2B5EF4-FFF2-40B4-BE49-F238E27FC236}">
                <a16:creationId xmlns:a16="http://schemas.microsoft.com/office/drawing/2014/main" id="{8E7BD8D0-B359-513C-7489-9A6F2EB9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4" t="60001" b="20000"/>
          <a:stretch>
            <a:fillRect/>
          </a:stretch>
        </p:blipFill>
        <p:spPr bwMode="auto">
          <a:xfrm>
            <a:off x="3341688" y="2438401"/>
            <a:ext cx="1992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">
            <a:extLst>
              <a:ext uri="{FF2B5EF4-FFF2-40B4-BE49-F238E27FC236}">
                <a16:creationId xmlns:a16="http://schemas.microsoft.com/office/drawing/2014/main" id="{5D29A910-01B9-A6CA-E2FE-6BA22C50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81100"/>
            <a:ext cx="438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5">
            <a:extLst>
              <a:ext uri="{FF2B5EF4-FFF2-40B4-BE49-F238E27FC236}">
                <a16:creationId xmlns:a16="http://schemas.microsoft.com/office/drawing/2014/main" id="{E605959C-3666-F8E1-87C4-3AD27FFD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0"/>
          <a:stretch>
            <a:fillRect/>
          </a:stretch>
        </p:blipFill>
        <p:spPr bwMode="auto">
          <a:xfrm>
            <a:off x="1693507" y="5608669"/>
            <a:ext cx="2390775" cy="4762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6">
            <a:extLst>
              <a:ext uri="{FF2B5EF4-FFF2-40B4-BE49-F238E27FC236}">
                <a16:creationId xmlns:a16="http://schemas.microsoft.com/office/drawing/2014/main" id="{E04F781C-547C-E729-7734-BBAA96EC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03" y="5619749"/>
            <a:ext cx="2486025" cy="4762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5" name="Picture 7">
            <a:extLst>
              <a:ext uri="{FF2B5EF4-FFF2-40B4-BE49-F238E27FC236}">
                <a16:creationId xmlns:a16="http://schemas.microsoft.com/office/drawing/2014/main" id="{61118DBB-AD83-BD26-124C-AF005DD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2971800"/>
            <a:ext cx="5229224" cy="257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C50F479D-8310-6914-E88F-F7392C2D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CA1DFF47-162A-4F51-B4AB-A4C3877B02F9}" type="slidenum">
              <a:rPr lang="en-US" altLang="en-US" i="0">
                <a:latin typeface="Arial" panose="020B0604020202020204" pitchFamily="34" charset="0"/>
              </a:rPr>
              <a:pPr/>
              <a:t>19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F2CC8E6B-6D46-F52D-B540-5F9170B4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Even Vs. Odd Signals</a:t>
            </a:r>
          </a:p>
        </p:txBody>
      </p:sp>
      <p:sp>
        <p:nvSpPr>
          <p:cNvPr id="20484" name="Rectangle 9">
            <a:extLst>
              <a:ext uri="{FF2B5EF4-FFF2-40B4-BE49-F238E27FC236}">
                <a16:creationId xmlns:a16="http://schemas.microsoft.com/office/drawing/2014/main" id="{FCDF2371-74E0-5575-D0BF-0D709277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0"/>
            <a:ext cx="8686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Example:</a:t>
            </a:r>
            <a:endParaRPr lang="en-US" altLang="zh-CN" sz="20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32437CD1-7ACD-F6D0-0E67-4FE5ABED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9">
            <a:extLst>
              <a:ext uri="{FF2B5EF4-FFF2-40B4-BE49-F238E27FC236}">
                <a16:creationId xmlns:a16="http://schemas.microsoft.com/office/drawing/2014/main" id="{9CAE5D13-F0CC-42AC-0142-A6EB2E72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8686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Solution:</a:t>
            </a:r>
            <a:endParaRPr lang="en-US" altLang="zh-CN" sz="20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7" name="Picture 8">
            <a:extLst>
              <a:ext uri="{FF2B5EF4-FFF2-40B4-BE49-F238E27FC236}">
                <a16:creationId xmlns:a16="http://schemas.microsoft.com/office/drawing/2014/main" id="{F94EDF22-46F1-53EB-C106-9C88E38F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066926"/>
            <a:ext cx="66865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>
            <a:extLst>
              <a:ext uri="{FF2B5EF4-FFF2-40B4-BE49-F238E27FC236}">
                <a16:creationId xmlns:a16="http://schemas.microsoft.com/office/drawing/2014/main" id="{1F24E9A8-B8D1-67E8-9F58-56E25642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49325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i="0" u="sng">
                <a:solidFill>
                  <a:srgbClr val="0070C0"/>
                </a:solidFill>
              </a:rPr>
              <a:t>Objectives of this Lecture:</a:t>
            </a:r>
          </a:p>
        </p:txBody>
      </p:sp>
      <p:sp>
        <p:nvSpPr>
          <p:cNvPr id="5123" name="Slide Number Placeholder 8">
            <a:extLst>
              <a:ext uri="{FF2B5EF4-FFF2-40B4-BE49-F238E27FC236}">
                <a16:creationId xmlns:a16="http://schemas.microsoft.com/office/drawing/2014/main" id="{07AFEFF4-7263-35A4-E176-5559C1F94142}"/>
              </a:ext>
            </a:extLst>
          </p:cNvPr>
          <p:cNvSpPr txBox="1">
            <a:spLocks noGrp="1"/>
          </p:cNvSpPr>
          <p:nvPr/>
        </p:nvSpPr>
        <p:spPr bwMode="auto">
          <a:xfrm>
            <a:off x="1524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i="0">
                <a:latin typeface="Arial" panose="020B0604020202020204" pitchFamily="34" charset="0"/>
              </a:rPr>
              <a:t>1.</a:t>
            </a:r>
            <a:fld id="{3308C241-3DA6-4677-8312-ECCD524270EB}" type="slidenum">
              <a:rPr lang="en-US" altLang="en-US" sz="1200" i="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125" name="Rectangle 14">
            <a:extLst>
              <a:ext uri="{FF2B5EF4-FFF2-40B4-BE49-F238E27FC236}">
                <a16:creationId xmlns:a16="http://schemas.microsoft.com/office/drawing/2014/main" id="{83CF89AB-C3E3-A680-0C03-733924CA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47838"/>
            <a:ext cx="88392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730250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To define signal and system</a:t>
            </a:r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  <a:p>
            <a:pPr marL="730250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To classify signals</a:t>
            </a:r>
          </a:p>
          <a:p>
            <a:pPr marL="730250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To illustrate different kinds of signal:</a:t>
            </a:r>
          </a:p>
          <a:p>
            <a:pPr marL="1833563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latin typeface="Verdana" pitchFamily="34" charset="0"/>
              </a:rPr>
              <a:t>Continuous-time and Discrete-time signals</a:t>
            </a:r>
          </a:p>
          <a:p>
            <a:pPr marL="1833563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latin typeface="Verdana" pitchFamily="34" charset="0"/>
              </a:rPr>
              <a:t>Even and Odd signals</a:t>
            </a:r>
          </a:p>
          <a:p>
            <a:pPr marL="1833563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latin typeface="Verdana" pitchFamily="34" charset="0"/>
              </a:rPr>
              <a:t>Periodic and Non-periodic signals</a:t>
            </a:r>
          </a:p>
          <a:p>
            <a:pPr marL="1833563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latin typeface="Verdana" pitchFamily="34" charset="0"/>
              </a:rPr>
              <a:t>Analog and Digital signals</a:t>
            </a:r>
          </a:p>
          <a:p>
            <a:pPr marL="1833563" lvl="1" indent="-5143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endParaRPr lang="en-US" sz="16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1427583" y="1028343"/>
            <a:ext cx="9489233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odd and even component of the following signal:</a:t>
            </a:r>
          </a:p>
          <a:p>
            <a:pPr>
              <a:lnSpc>
                <a:spcPct val="150000"/>
              </a:lnSpc>
            </a:pPr>
            <a:r>
              <a:rPr lang="en-US" dirty="0"/>
              <a:t>x(</a:t>
            </a:r>
            <a:r>
              <a:rPr lang="en-US" i="1" dirty="0"/>
              <a:t>t</a:t>
            </a:r>
            <a:r>
              <a:rPr lang="en-US" dirty="0"/>
              <a:t>) = sec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dirty="0" err="1"/>
              <a:t>sin</a:t>
            </a:r>
            <a:r>
              <a:rPr lang="en-US" i="1" dirty="0" err="1"/>
              <a:t>t</a:t>
            </a:r>
            <a:r>
              <a:rPr lang="en-US" dirty="0"/>
              <a:t> + sect </a:t>
            </a:r>
            <a:r>
              <a:rPr lang="en-US" dirty="0" err="1"/>
              <a:t>sin</a:t>
            </a:r>
            <a:r>
              <a:rPr lang="en-US" i="1" dirty="0" err="1"/>
              <a:t>t</a:t>
            </a:r>
            <a:br>
              <a:rPr lang="en-US" i="1" dirty="0"/>
            </a:br>
            <a:endParaRPr lang="en-US" i="1" dirty="0"/>
          </a:p>
          <a:p>
            <a:r>
              <a:rPr lang="en-US" sz="1600" dirty="0"/>
              <a:t>We know</a:t>
            </a:r>
          </a:p>
          <a:p>
            <a:endParaRPr lang="en-US" sz="1600" i="1" dirty="0"/>
          </a:p>
          <a:p>
            <a:br>
              <a:rPr lang="en-US" i="1" dirty="0"/>
            </a:br>
            <a:endParaRPr lang="en-US" i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3BB76E3-1D6D-3250-D777-60330A42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0"/>
          <a:stretch>
            <a:fillRect/>
          </a:stretch>
        </p:blipFill>
        <p:spPr bwMode="auto">
          <a:xfrm>
            <a:off x="3283792" y="2194636"/>
            <a:ext cx="2390775" cy="4762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623926D-86B1-D852-8350-88A65A4F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35" y="2194636"/>
            <a:ext cx="2486025" cy="4762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8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/>
              <p:nvPr/>
            </p:nvSpPr>
            <p:spPr>
              <a:xfrm>
                <a:off x="1688840" y="716079"/>
                <a:ext cx="9489233" cy="5449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Find odd and even components of the following signal:</a:t>
                </a:r>
                <a:br>
                  <a:rPr lang="en-US" sz="2000" dirty="0"/>
                </a:br>
                <a:r>
                  <a:rPr lang="en-US" sz="2000" dirty="0"/>
                  <a:t>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2000" dirty="0"/>
                  <a:t> = E * O = 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=  O / ( O* O) = O / E = O * 1/E = O * E = 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=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(t) =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(t) =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A7676E-15F9-2B40-8437-BAC2A67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40" y="716079"/>
                <a:ext cx="9489233" cy="5449377"/>
              </a:xfrm>
              <a:prstGeom prst="rect">
                <a:avLst/>
              </a:prstGeom>
              <a:blipFill rotWithShape="0">
                <a:blip r:embed="rId2"/>
                <a:stretch>
                  <a:fillRect l="-642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78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634482" y="1028343"/>
            <a:ext cx="1095413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unit step signal or function is that type of standard signal which exists only for positive time and it is zero for negative time. In other words, a signal   u(t)  =  1 		when t &gt; 0 </a:t>
            </a:r>
          </a:p>
          <a:p>
            <a:pPr>
              <a:lnSpc>
                <a:spcPct val="150000"/>
              </a:lnSpc>
            </a:pPr>
            <a:r>
              <a:rPr lang="en-US" dirty="0"/>
              <a:t>								 u(t)  =  0 		when t &lt; 0</a:t>
            </a:r>
          </a:p>
          <a:p>
            <a:pPr>
              <a:lnSpc>
                <a:spcPct val="150000"/>
              </a:lnSpc>
            </a:pPr>
            <a:r>
              <a:rPr lang="en-US" dirty="0"/>
              <a:t>Find odd and even components of signal x(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 err="1"/>
              <a:t>sin</a:t>
            </a:r>
            <a:r>
              <a:rPr lang="en-US" i="1" dirty="0" err="1"/>
              <a:t>t</a:t>
            </a:r>
            <a:r>
              <a:rPr lang="en-US" dirty="0"/>
              <a:t> u(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F8B24-47E9-E016-A8B2-A3A844FD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8" y="2648922"/>
            <a:ext cx="2381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8DE26-B889-26FA-5336-BC00B78E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2669869"/>
            <a:ext cx="2567764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34F8F-C39B-3F9C-76FD-A8D60C996352}"/>
              </a:ext>
            </a:extLst>
          </p:cNvPr>
          <p:cNvSpPr txBox="1"/>
          <p:nvPr/>
        </p:nvSpPr>
        <p:spPr>
          <a:xfrm>
            <a:off x="5281127" y="3074416"/>
            <a:ext cx="59715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U(-t)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7D067-C2E4-42B0-CD1E-D8C2E97E2B79}"/>
              </a:ext>
            </a:extLst>
          </p:cNvPr>
          <p:cNvSpPr/>
          <p:nvPr/>
        </p:nvSpPr>
        <p:spPr>
          <a:xfrm>
            <a:off x="5212070" y="3815165"/>
            <a:ext cx="1184987" cy="14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B1AEA-3956-A4B0-CBA1-B478D1666CDB}"/>
              </a:ext>
            </a:extLst>
          </p:cNvPr>
          <p:cNvCxnSpPr/>
          <p:nvPr/>
        </p:nvCxnSpPr>
        <p:spPr>
          <a:xfrm flipH="1">
            <a:off x="4655976" y="3907809"/>
            <a:ext cx="541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52F214-E3F8-1D7D-AD10-2137882D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9" y="2616927"/>
            <a:ext cx="2381250" cy="2381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0F977E-07B2-C6A5-FDA6-CB740B8B17B2}"/>
              </a:ext>
            </a:extLst>
          </p:cNvPr>
          <p:cNvSpPr/>
          <p:nvPr/>
        </p:nvSpPr>
        <p:spPr>
          <a:xfrm>
            <a:off x="8409992" y="3733570"/>
            <a:ext cx="1184987" cy="14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1823-950B-8263-1F2E-757610881CF5}"/>
              </a:ext>
            </a:extLst>
          </p:cNvPr>
          <p:cNvSpPr txBox="1"/>
          <p:nvPr/>
        </p:nvSpPr>
        <p:spPr>
          <a:xfrm>
            <a:off x="8409992" y="2993625"/>
            <a:ext cx="59715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-U(-t)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3121DE-4C39-2B18-47C5-BE7A3619D83D}"/>
              </a:ext>
            </a:extLst>
          </p:cNvPr>
          <p:cNvCxnSpPr/>
          <p:nvPr/>
        </p:nvCxnSpPr>
        <p:spPr>
          <a:xfrm flipH="1">
            <a:off x="7868816" y="4565780"/>
            <a:ext cx="541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Even-Odd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/>
              <p:nvPr/>
            </p:nvSpPr>
            <p:spPr>
              <a:xfrm>
                <a:off x="1688840" y="1112319"/>
                <a:ext cx="9489233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(t) = { x(t) - x(-t)} /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   = </a:t>
                </a:r>
                <a:r>
                  <a:rPr lang="en-US" dirty="0" err="1"/>
                  <a:t>sint</a:t>
                </a:r>
                <a:r>
                  <a:rPr lang="en-US" dirty="0"/>
                  <a:t> u(t) + </a:t>
                </a:r>
                <a:r>
                  <a:rPr lang="en-US" dirty="0" err="1"/>
                  <a:t>sint</a:t>
                </a:r>
                <a:r>
                  <a:rPr lang="en-US" dirty="0"/>
                  <a:t> u(-t) } /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   =  0.5sint { u(t) + u(-t)}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   = 0.5sint				[As, u(t) + u(-t) = 1]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(t) = { x(t) + x(-t)} /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= </a:t>
                </a:r>
                <a:r>
                  <a:rPr lang="en-US" dirty="0" err="1"/>
                  <a:t>sint</a:t>
                </a:r>
                <a:r>
                  <a:rPr lang="en-US" dirty="0"/>
                  <a:t> u(t) - </a:t>
                </a:r>
                <a:r>
                  <a:rPr lang="en-US" dirty="0" err="1"/>
                  <a:t>sint</a:t>
                </a:r>
                <a:r>
                  <a:rPr lang="en-US" dirty="0"/>
                  <a:t> u(-t) } /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=  </a:t>
                </a:r>
                <a:r>
                  <a:rPr lang="en-US" dirty="0" err="1"/>
                  <a:t>sint</a:t>
                </a:r>
                <a:r>
                  <a:rPr lang="en-US" dirty="0"/>
                  <a:t>/2 { u(t) - u(-t)}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Plot a graph, we know  -1&lt; </a:t>
                </a:r>
                <a:r>
                  <a:rPr lang="en-US" dirty="0" err="1"/>
                  <a:t>sint</a:t>
                </a:r>
                <a:r>
                  <a:rPr lang="en-US" dirty="0"/>
                  <a:t> &lt;1                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(t) will be  -0.5&lt; </a:t>
                </a:r>
                <a:r>
                  <a:rPr lang="en-US" dirty="0" err="1"/>
                  <a:t>sint</a:t>
                </a:r>
                <a:r>
                  <a:rPr lang="en-US" dirty="0"/>
                  <a:t> &lt;0.5 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A7676E-15F9-2B40-8437-BAC2A67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40" y="1112319"/>
                <a:ext cx="9489233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2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2FC38E66-F4BB-78C4-030F-A9959063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2CFD2078-CB29-4F02-BA7B-9B75C87026FB}" type="slidenum">
              <a:rPr lang="en-US" altLang="en-US" i="0">
                <a:latin typeface="Arial" panose="020B0604020202020204" pitchFamily="34" charset="0"/>
              </a:rPr>
              <a:pPr/>
              <a:t>24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1507" name="Rectangle 11">
            <a:extLst>
              <a:ext uri="{FF2B5EF4-FFF2-40B4-BE49-F238E27FC236}">
                <a16:creationId xmlns:a16="http://schemas.microsoft.com/office/drawing/2014/main" id="{5442D817-50C8-E037-981A-7B04B38C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Signal Vs. Nonperiodic Signals</a:t>
            </a:r>
          </a:p>
        </p:txBody>
      </p:sp>
      <p:sp>
        <p:nvSpPr>
          <p:cNvPr id="21508" name="Rectangle 9">
            <a:extLst>
              <a:ext uri="{FF2B5EF4-FFF2-40B4-BE49-F238E27FC236}">
                <a16:creationId xmlns:a16="http://schemas.microsoft.com/office/drawing/2014/main" id="{6CFE30D3-90DE-A302-1E37-BBF2446C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7" y="700087"/>
            <a:ext cx="9382125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Periodic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Signals that repeat over and over are said to be periodic.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A continuous-time signal x(t) is said to be periodic that satisfies the condition </a:t>
            </a:r>
          </a:p>
          <a:p>
            <a:r>
              <a:rPr lang="en-US" altLang="zh-CN" sz="1600" b="0" i="0" dirty="0">
                <a:solidFill>
                  <a:srgbClr val="FF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x(t) = x(</a:t>
            </a:r>
            <a:r>
              <a:rPr lang="en-US" altLang="zh-CN" sz="1600" b="0" i="0" dirty="0" err="1">
                <a:solidFill>
                  <a:srgbClr val="FF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t+T</a:t>
            </a:r>
            <a:r>
              <a:rPr lang="en-US" altLang="zh-CN" sz="1600" b="0" i="0" dirty="0">
                <a:solidFill>
                  <a:srgbClr val="FF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       for all 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	Where T is a positive constant called period of the signal.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Figure shows the graphical representation of a periodic signal.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Clearly, if the above condition is satisfied for T=T</a:t>
            </a:r>
            <a:r>
              <a:rPr lang="en-US" altLang="zh-CN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 (for example), then it is also satisfied for T=2T</a:t>
            </a:r>
            <a:r>
              <a:rPr lang="en-US" altLang="zh-CN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, 3T</a:t>
            </a:r>
            <a:r>
              <a:rPr lang="en-US" altLang="zh-CN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, 4T</a:t>
            </a:r>
            <a:r>
              <a:rPr lang="en-US" altLang="zh-CN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, ….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Therefore, for all t and any integer </a:t>
            </a:r>
            <a:r>
              <a:rPr lang="en-US" altLang="zh-CN" b="0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, x(t)= x(</a:t>
            </a:r>
            <a:r>
              <a:rPr lang="en-US" altLang="zh-CN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t+</a:t>
            </a:r>
            <a:r>
              <a:rPr lang="en-US" altLang="zh-CN" b="0" dirty="0" err="1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) is true for a periodic signal.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006FB8C9-EF6C-7FED-38AE-C35A7839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435476"/>
            <a:ext cx="52197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12">
            <a:extLst>
              <a:ext uri="{FF2B5EF4-FFF2-40B4-BE49-F238E27FC236}">
                <a16:creationId xmlns:a16="http://schemas.microsoft.com/office/drawing/2014/main" id="{4202A694-B1AC-48E5-4D30-D730DBBA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075462"/>
            <a:ext cx="2563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</a:t>
            </a:r>
            <a:r>
              <a:rPr lang="en-US" altLang="en-US" sz="140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Periodic Signals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16F8E0A2-6A5D-1371-F03F-9CF9DA5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13DD1637-C30A-464D-8D0A-EC63E3DAEC7D}" type="slidenum">
              <a:rPr lang="en-US" altLang="en-US" i="0">
                <a:latin typeface="Arial" panose="020B0604020202020204" pitchFamily="34" charset="0"/>
              </a:rPr>
              <a:pPr/>
              <a:t>25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2531" name="Rectangle 11">
            <a:extLst>
              <a:ext uri="{FF2B5EF4-FFF2-40B4-BE49-F238E27FC236}">
                <a16:creationId xmlns:a16="http://schemas.microsoft.com/office/drawing/2014/main" id="{69531E53-146A-8455-D6AB-355688D8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Signal Vs. Nonperiodic Signals</a:t>
            </a:r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8286A4B4-B2B3-EE3D-2362-F6A39945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1"/>
            <a:ext cx="8686800" cy="264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Periodic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>
                <a:latin typeface="Verdana" panose="020B0604030504040204" pitchFamily="34" charset="0"/>
                <a:ea typeface="宋体" panose="02010600030101010101" pitchFamily="2" charset="-122"/>
              </a:rPr>
              <a:t>The smallest positive value of T that satisfies the above condition is called the </a:t>
            </a:r>
            <a:r>
              <a:rPr lang="en-US" altLang="zh-CN" i="0">
                <a:latin typeface="Verdana" panose="020B0604030504040204" pitchFamily="34" charset="0"/>
                <a:ea typeface="宋体" panose="02010600030101010101" pitchFamily="2" charset="-122"/>
              </a:rPr>
              <a:t>fundamental period (T</a:t>
            </a:r>
            <a:r>
              <a:rPr lang="en-US" altLang="zh-CN" i="0" baseline="-250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i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0" i="0">
                <a:latin typeface="Verdana" panose="020B0604030504040204" pitchFamily="34" charset="0"/>
                <a:ea typeface="宋体" panose="02010600030101010101" pitchFamily="2" charset="-122"/>
              </a:rPr>
              <a:t> of the signal x(t). Accordingly, the fundamental period T</a:t>
            </a:r>
            <a:r>
              <a:rPr lang="en-US" altLang="zh-CN" b="0" i="0" baseline="-250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0" i="0">
                <a:latin typeface="Verdana" panose="020B0604030504040204" pitchFamily="34" charset="0"/>
                <a:ea typeface="宋体" panose="02010600030101010101" pitchFamily="2" charset="-122"/>
              </a:rPr>
              <a:t> defines the duration of one complete cycle of the signal.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>
                <a:latin typeface="Verdana" panose="020B0604030504040204" pitchFamily="34" charset="0"/>
                <a:ea typeface="宋体" panose="02010600030101010101" pitchFamily="2" charset="-122"/>
              </a:rPr>
              <a:t>The reciprocal of the fundamental period is called the fundamental frequency of the periodic signal x(t) that describes how frequently the periodic signal repeat itself.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8DAE0413-67B4-99EB-6F16-3314D9A5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5543550" cy="2800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Periodic discrete-time signals are defined analogously. A sequence (discrete-time signal) x[n] is periodic with period N if there is a positive integer N for which </a:t>
            </a:r>
            <a:r>
              <a:rPr lang="pt-BR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x[n]= x[n+N] for all n.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An example of discrete-time periodic is given in the figure below. From the figure it follows that </a:t>
            </a:r>
            <a:r>
              <a:rPr lang="pt-BR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x[n]= x[n+mN]</a:t>
            </a: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 for all n and any integer m.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fundamental period N</a:t>
            </a:r>
            <a:r>
              <a:rPr lang="en-US" altLang="zh-CN" sz="16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 of the signal is the smallest positive integer N for which the above condition holds.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EB763FC7-71EC-852F-AF74-E094F21E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648201"/>
            <a:ext cx="3581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12">
            <a:extLst>
              <a:ext uri="{FF2B5EF4-FFF2-40B4-BE49-F238E27FC236}">
                <a16:creationId xmlns:a16="http://schemas.microsoft.com/office/drawing/2014/main" id="{15ADFCE3-892F-869B-2C3A-7893C7AB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10" y="5921990"/>
            <a:ext cx="2305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Periodic Signals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E14AE535-B3BB-97FA-032F-B90440B2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1416E68B-1CED-4405-8DCC-EEA9C8EC0AC0}" type="slidenum">
              <a:rPr lang="en-US" altLang="en-US" i="0">
                <a:latin typeface="Arial" panose="020B0604020202020204" pitchFamily="34" charset="0"/>
              </a:rPr>
              <a:pPr/>
              <a:t>26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3555" name="Rectangle 11">
            <a:extLst>
              <a:ext uri="{FF2B5EF4-FFF2-40B4-BE49-F238E27FC236}">
                <a16:creationId xmlns:a16="http://schemas.microsoft.com/office/drawing/2014/main" id="{4FFB57AD-DDCE-1C59-07A6-0FEF7B67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Signal Vs. Nonperiodic Signals</a:t>
            </a: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644C313D-2AAC-CF10-A509-D8B076B4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1"/>
            <a:ext cx="8686800" cy="4924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Nonperiodic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The definition of periodic signal given before does not work for a constant signal x(t) (known as a dc signal).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For a constant signal x(t) the fundamental period is undefined since x(t) is periodic for any choice of T (and so there is no smallest positive value).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Any continuous-time signal which is not periodic is called a nonperiodic or aperiodic signal.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0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Note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0" i="0">
                <a:latin typeface="Verdana" panose="020B0604030504040204" pitchFamily="34" charset="0"/>
                <a:ea typeface="宋体" panose="02010600030101010101" pitchFamily="2" charset="-122"/>
              </a:rPr>
              <a:t>The sum of two continuous-time periodic signals may not be periodic but that the sum of two periodic discrete-time signals is always periodic.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46B31B34-3D7D-69B1-1BB7-93F91D3C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860D5049-2FB2-47EB-8F78-7A3942C12B62}" type="slidenum">
              <a:rPr lang="en-US" altLang="en-US" i="0">
                <a:latin typeface="Arial" panose="020B0604020202020204" pitchFamily="34" charset="0"/>
              </a:rPr>
              <a:pPr/>
              <a:t>27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4579" name="Rectangle 11">
            <a:extLst>
              <a:ext uri="{FF2B5EF4-FFF2-40B4-BE49-F238E27FC236}">
                <a16:creationId xmlns:a16="http://schemas.microsoft.com/office/drawing/2014/main" id="{A9F3D160-44ED-AF61-E787-3DC9A288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Periodic Signal Vs. Nonperiodic Signals</a:t>
            </a:r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id="{ADC7FDDF-D0CF-999C-5598-A0DC3F2B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90550"/>
            <a:ext cx="8686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Example-1: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6A2BE73B-D21A-2F48-AD80-0A44AA62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1"/>
            <a:ext cx="7620000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6A658FDF-723F-604A-BF4F-852D3186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>
            <a:extLst>
              <a:ext uri="{FF2B5EF4-FFF2-40B4-BE49-F238E27FC236}">
                <a16:creationId xmlns:a16="http://schemas.microsoft.com/office/drawing/2014/main" id="{264A3129-AB93-B845-FB41-7C56CA05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580065"/>
            <a:ext cx="7572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E056399E-1658-E508-A38B-616A915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6E14DD9F-34B5-45A3-A073-7D7282DD23BA}" type="slidenum">
              <a:rPr lang="en-US" altLang="en-US" i="0">
                <a:latin typeface="Arial" panose="020B0604020202020204" pitchFamily="34" charset="0"/>
              </a:rPr>
              <a:pPr/>
              <a:t>28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5603" name="Rectangle 11">
            <a:extLst>
              <a:ext uri="{FF2B5EF4-FFF2-40B4-BE49-F238E27FC236}">
                <a16:creationId xmlns:a16="http://schemas.microsoft.com/office/drawing/2014/main" id="{667F3755-1ED6-08B4-07BC-0C2230E6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Periodic Signal Vs. Nonperiodic Signals</a:t>
            </a:r>
          </a:p>
        </p:txBody>
      </p:sp>
      <p:sp>
        <p:nvSpPr>
          <p:cNvPr id="25604" name="Rectangle 9">
            <a:extLst>
              <a:ext uri="{FF2B5EF4-FFF2-40B4-BE49-F238E27FC236}">
                <a16:creationId xmlns:a16="http://schemas.microsoft.com/office/drawing/2014/main" id="{892447BE-2596-CCBF-AADD-66EF1963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90550"/>
            <a:ext cx="8686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Example-2:</a:t>
            </a: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3FF6E14B-47A7-9C4F-8574-05E5629F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171576"/>
            <a:ext cx="7696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- Nonperiodic 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1688840" y="1112319"/>
            <a:ext cx="948923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if the signal is periodic and what it’s fundamental period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dirty="0"/>
              <a:t>x(t) = 5cos(200</a:t>
            </a:r>
            <a:r>
              <a:rPr lang="el-GR" dirty="0"/>
              <a:t>Π</a:t>
            </a:r>
            <a:r>
              <a:rPr lang="en-US" dirty="0"/>
              <a:t>t)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this with standard cosine signal x(t) = </a:t>
            </a:r>
            <a:r>
              <a:rPr lang="en-US" dirty="0" err="1"/>
              <a:t>Acos</a:t>
            </a:r>
            <a:r>
              <a:rPr lang="en-US" dirty="0"/>
              <a:t>(2</a:t>
            </a:r>
            <a:r>
              <a:rPr lang="el-GR" dirty="0"/>
              <a:t>Π</a:t>
            </a:r>
            <a:r>
              <a:rPr lang="en-US" dirty="0"/>
              <a:t>ft) we get</a:t>
            </a:r>
          </a:p>
          <a:p>
            <a:pPr>
              <a:lnSpc>
                <a:spcPct val="150000"/>
              </a:lnSpc>
            </a:pPr>
            <a:r>
              <a:rPr lang="en-US" dirty="0"/>
              <a:t>	2</a:t>
            </a:r>
            <a:r>
              <a:rPr lang="el-GR" dirty="0"/>
              <a:t>Π</a:t>
            </a:r>
            <a:r>
              <a:rPr lang="en-US" dirty="0"/>
              <a:t>f = 200</a:t>
            </a:r>
            <a:r>
              <a:rPr lang="el-GR" dirty="0"/>
              <a:t>Π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Or,    f = 100 Hz</a:t>
            </a:r>
          </a:p>
          <a:p>
            <a:pPr>
              <a:lnSpc>
                <a:spcPct val="150000"/>
              </a:lnSpc>
            </a:pPr>
            <a:r>
              <a:rPr lang="en-US" dirty="0"/>
              <a:t>So, 	T = 1/ 100 = 0.01s = 10ms </a:t>
            </a:r>
          </a:p>
          <a:p>
            <a:pPr>
              <a:lnSpc>
                <a:spcPct val="150000"/>
              </a:lnSpc>
            </a:pPr>
            <a:r>
              <a:rPr lang="en-US" dirty="0"/>
              <a:t>Given signal is periodic with period T = 10ms (Ans)</a:t>
            </a:r>
          </a:p>
        </p:txBody>
      </p:sp>
    </p:spTree>
    <p:extLst>
      <p:ext uri="{BB962C8B-B14F-4D97-AF65-F5344CB8AC3E}">
        <p14:creationId xmlns:p14="http://schemas.microsoft.com/office/powerpoint/2010/main" val="411539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D4620B75-B63A-60AD-A57E-45D2AE45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C931A5A0-42A3-40C7-88EF-9CEC06633026}" type="slidenum">
              <a:rPr lang="en-US" altLang="en-US" i="0">
                <a:latin typeface="Arial" panose="020B0604020202020204" pitchFamily="34" charset="0"/>
              </a:rPr>
              <a:pPr/>
              <a:t>3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6147" name="Rectangle 11">
            <a:extLst>
              <a:ext uri="{FF2B5EF4-FFF2-40B4-BE49-F238E27FC236}">
                <a16:creationId xmlns:a16="http://schemas.microsoft.com/office/drawing/2014/main" id="{A8B2A3CD-B355-5467-5977-192119BB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What is a Signal?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CD9EE0B2-26D3-7225-6526-26F8B023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17" y="798280"/>
            <a:ext cx="9783733" cy="526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宋体" pitchFamily="2" charset="-122"/>
              </a:rPr>
              <a:t>A signal is a detectable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physical quantity</a:t>
            </a:r>
            <a:r>
              <a:rPr lang="en-US" dirty="0">
                <a:latin typeface="Verdana" pitchFamily="34" charset="0"/>
                <a:ea typeface="宋体" pitchFamily="2" charset="-122"/>
              </a:rPr>
              <a:t> </a:t>
            </a:r>
            <a:r>
              <a:rPr lang="en-US" sz="1600" dirty="0">
                <a:latin typeface="Verdana" pitchFamily="34" charset="0"/>
                <a:ea typeface="宋体" pitchFamily="2" charset="-122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e.g., voice, voltage, current, magnetic field strength etc</a:t>
            </a:r>
            <a:r>
              <a:rPr lang="en-US" sz="1600" dirty="0">
                <a:latin typeface="Verdana" pitchFamily="34" charset="0"/>
                <a:ea typeface="宋体" pitchFamily="2" charset="-122"/>
              </a:rPr>
              <a:t>.) </a:t>
            </a:r>
            <a:r>
              <a:rPr lang="en-US" dirty="0">
                <a:latin typeface="Verdana" pitchFamily="34" charset="0"/>
                <a:ea typeface="宋体" pitchFamily="2" charset="-122"/>
              </a:rPr>
              <a:t>that varies with time, space or any other independent variable by which messages or information can be transmitted.</a:t>
            </a:r>
          </a:p>
          <a:p>
            <a:pPr marL="1385888"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In the physical world, any quantity exhibiting variation in time (such as voice) or variation in space (such as an image) is potentially a signal that might provide information. </a:t>
            </a:r>
          </a:p>
          <a:p>
            <a:pPr marL="1385888"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In a RC circuit, the signal may represent the voltage across the capacitor or the current flowing in the resistor. </a:t>
            </a:r>
          </a:p>
          <a:p>
            <a:pPr marL="928688"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altLang="zh-CN" sz="1600" dirty="0">
              <a:latin typeface="Verdana" pitchFamily="34" charset="0"/>
              <a:ea typeface="宋体" pitchFamily="2" charset="-122"/>
            </a:endParaRPr>
          </a:p>
          <a:p>
            <a:pPr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Mathematically, a signal is represented as a function of an independent variable t which is usually time. Thus, a signal is denoted by x(t).</a:t>
            </a:r>
          </a:p>
          <a:p>
            <a:pPr marL="1385888"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One-dimensional signal: </a:t>
            </a: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When the function representing signal depends on a single variable, the signal is said to be </a:t>
            </a:r>
            <a:r>
              <a:rPr lang="en-US" altLang="zh-CN" sz="17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one-dimensional</a:t>
            </a: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. A speech signal is an example of a one-dimensional signal whose amplitude varies with time, depending on the spoken word and who speaks it.</a:t>
            </a:r>
          </a:p>
          <a:p>
            <a:pPr marL="1385888" lvl="1" indent="-45720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Multi-dimensional signal: </a:t>
            </a: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When the function representing signal depends on two or more variables, the signal is said to be </a:t>
            </a:r>
            <a:r>
              <a:rPr lang="en-US" altLang="zh-CN" sz="17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multi-dimensional</a:t>
            </a: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. An image is an example of a two-dimensional signal, with the horizontal and vertical coordinates of the image representing the two dimensions.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- Nonperiodic 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676E-15F9-2B40-8437-BAC2A671B723}"/>
              </a:ext>
            </a:extLst>
          </p:cNvPr>
          <p:cNvSpPr txBox="1"/>
          <p:nvPr/>
        </p:nvSpPr>
        <p:spPr>
          <a:xfrm>
            <a:off x="1688840" y="1112319"/>
            <a:ext cx="9489233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if the signal is periodic and what it’s fundamental period </a:t>
            </a:r>
          </a:p>
          <a:p>
            <a:pPr>
              <a:lnSpc>
                <a:spcPct val="150000"/>
              </a:lnSpc>
            </a:pPr>
            <a:r>
              <a:rPr lang="en-US" dirty="0"/>
              <a:t>ii. x(n) = 12sin(25</a:t>
            </a:r>
            <a:r>
              <a:rPr lang="el-GR" dirty="0"/>
              <a:t>Π</a:t>
            </a:r>
            <a:r>
              <a:rPr lang="en-US" dirty="0"/>
              <a:t>n)</a:t>
            </a:r>
          </a:p>
          <a:p>
            <a:pPr>
              <a:lnSpc>
                <a:spcPct val="150000"/>
              </a:lnSpc>
            </a:pPr>
            <a:r>
              <a:rPr lang="en-US" dirty="0"/>
              <a:t>Condition for a Discrete time signal to be periodic is to be f = k/N   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 should be ratio of 2 integer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this with standard cosine signal x(n) = </a:t>
            </a:r>
            <a:r>
              <a:rPr lang="en-US" dirty="0" err="1"/>
              <a:t>Acos</a:t>
            </a:r>
            <a:r>
              <a:rPr lang="en-US" dirty="0"/>
              <a:t>(2</a:t>
            </a:r>
            <a:r>
              <a:rPr lang="el-GR" dirty="0"/>
              <a:t>Π</a:t>
            </a:r>
            <a:r>
              <a:rPr lang="en-US" dirty="0" err="1"/>
              <a:t>fn</a:t>
            </a:r>
            <a:r>
              <a:rPr lang="en-US" dirty="0"/>
              <a:t>) we get</a:t>
            </a:r>
          </a:p>
          <a:p>
            <a:pPr>
              <a:lnSpc>
                <a:spcPct val="150000"/>
              </a:lnSpc>
            </a:pPr>
            <a:r>
              <a:rPr lang="en-US" dirty="0"/>
              <a:t>	2</a:t>
            </a:r>
            <a:r>
              <a:rPr lang="el-GR" dirty="0"/>
              <a:t>Π</a:t>
            </a:r>
            <a:r>
              <a:rPr lang="en-US" dirty="0"/>
              <a:t>f = 25</a:t>
            </a:r>
            <a:r>
              <a:rPr lang="el-GR" dirty="0"/>
              <a:t>Π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Or,    f = 25/2 Hz	[Hence holds the condition k/N]</a:t>
            </a:r>
          </a:p>
          <a:p>
            <a:pPr>
              <a:lnSpc>
                <a:spcPct val="150000"/>
              </a:lnSpc>
            </a:pPr>
            <a:r>
              <a:rPr lang="en-US" dirty="0"/>
              <a:t>So given signal is periodic with N = 2 samples per cycle (Ans)</a:t>
            </a:r>
          </a:p>
        </p:txBody>
      </p:sp>
    </p:spTree>
    <p:extLst>
      <p:ext uri="{BB962C8B-B14F-4D97-AF65-F5344CB8AC3E}">
        <p14:creationId xmlns:p14="http://schemas.microsoft.com/office/powerpoint/2010/main" val="157344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- Nonperiodic 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F5216-7FD9-A259-37DD-BC73003281EE}"/>
              </a:ext>
            </a:extLst>
          </p:cNvPr>
          <p:cNvSpPr txBox="1"/>
          <p:nvPr/>
        </p:nvSpPr>
        <p:spPr>
          <a:xfrm>
            <a:off x="1166327" y="1212980"/>
            <a:ext cx="9871787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if the signal is periodic and what it’s fundamental period </a:t>
            </a:r>
          </a:p>
          <a:p>
            <a:pPr>
              <a:lnSpc>
                <a:spcPct val="150000"/>
              </a:lnSpc>
            </a:pPr>
            <a:r>
              <a:rPr lang="en-US" dirty="0"/>
              <a:t>iii. x(t) = 3cos(4t + </a:t>
            </a:r>
            <a:r>
              <a:rPr lang="el-GR" dirty="0"/>
              <a:t>Π</a:t>
            </a:r>
            <a:r>
              <a:rPr lang="en-US" dirty="0"/>
              <a:t>/4)</a:t>
            </a:r>
          </a:p>
          <a:p>
            <a:pPr>
              <a:lnSpc>
                <a:spcPct val="150000"/>
              </a:lnSpc>
            </a:pPr>
            <a:r>
              <a:rPr lang="en-US" dirty="0"/>
              <a:t>We know if   x(t) = x(</a:t>
            </a:r>
            <a:r>
              <a:rPr lang="en-US" dirty="0" err="1"/>
              <a:t>t+T</a:t>
            </a:r>
            <a:r>
              <a:rPr lang="en-US" dirty="0"/>
              <a:t>) it’s a periodic signal</a:t>
            </a:r>
          </a:p>
          <a:p>
            <a:pPr>
              <a:lnSpc>
                <a:spcPct val="150000"/>
              </a:lnSpc>
            </a:pPr>
            <a:r>
              <a:rPr lang="en-US" dirty="0"/>
              <a:t>And cos is periodic for 2</a:t>
            </a:r>
            <a:r>
              <a:rPr lang="el-GR" dirty="0"/>
              <a:t>Π</a:t>
            </a:r>
            <a:r>
              <a:rPr lang="en-US" dirty="0"/>
              <a:t> fundamental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So, 	 3cos(4(</a:t>
            </a:r>
            <a:r>
              <a:rPr lang="en-US" dirty="0" err="1"/>
              <a:t>t+T</a:t>
            </a:r>
            <a:r>
              <a:rPr lang="en-US" dirty="0"/>
              <a:t>) + </a:t>
            </a:r>
            <a:r>
              <a:rPr lang="el-GR" dirty="0"/>
              <a:t>Π</a:t>
            </a:r>
            <a:r>
              <a:rPr lang="en-US" dirty="0"/>
              <a:t>/4) = 3cos(4t + </a:t>
            </a:r>
            <a:r>
              <a:rPr lang="el-GR" dirty="0"/>
              <a:t>Π</a:t>
            </a:r>
            <a:r>
              <a:rPr lang="en-US" dirty="0"/>
              <a:t>/4 + 2</a:t>
            </a:r>
            <a:r>
              <a:rPr lang="el-GR" dirty="0"/>
              <a:t>Π</a:t>
            </a:r>
            <a:r>
              <a:rPr lang="en-US" dirty="0"/>
              <a:t>k)</a:t>
            </a:r>
          </a:p>
          <a:p>
            <a:pPr>
              <a:lnSpc>
                <a:spcPct val="150000"/>
              </a:lnSpc>
            </a:pPr>
            <a:r>
              <a:rPr lang="en-US" dirty="0"/>
              <a:t>Or, 	 3cos(4t+ 4T) + </a:t>
            </a:r>
            <a:r>
              <a:rPr lang="el-GR" dirty="0"/>
              <a:t>Π</a:t>
            </a:r>
            <a:r>
              <a:rPr lang="en-US" dirty="0"/>
              <a:t>/4)  = 3cos(4t + </a:t>
            </a:r>
            <a:r>
              <a:rPr lang="el-GR" dirty="0"/>
              <a:t>Π</a:t>
            </a:r>
            <a:r>
              <a:rPr lang="en-US" dirty="0"/>
              <a:t>/4 + 2</a:t>
            </a:r>
            <a:r>
              <a:rPr lang="el-GR" dirty="0"/>
              <a:t>Π</a:t>
            </a:r>
            <a:r>
              <a:rPr lang="en-US" dirty="0"/>
              <a:t>k)</a:t>
            </a:r>
          </a:p>
          <a:p>
            <a:pPr>
              <a:lnSpc>
                <a:spcPct val="150000"/>
              </a:lnSpc>
            </a:pPr>
            <a:r>
              <a:rPr lang="en-US" dirty="0"/>
              <a:t>Or, 	 4T = 2</a:t>
            </a:r>
            <a:r>
              <a:rPr lang="el-GR" dirty="0"/>
              <a:t>Π</a:t>
            </a:r>
            <a:r>
              <a:rPr lang="en-US" dirty="0"/>
              <a:t>k</a:t>
            </a:r>
          </a:p>
          <a:p>
            <a:pPr>
              <a:lnSpc>
                <a:spcPct val="150000"/>
              </a:lnSpc>
            </a:pPr>
            <a:r>
              <a:rPr lang="en-US" dirty="0"/>
              <a:t>Or, 	 T = </a:t>
            </a:r>
            <a:r>
              <a:rPr lang="el-GR" dirty="0"/>
              <a:t>Π</a:t>
            </a:r>
            <a:r>
              <a:rPr lang="en-US" dirty="0"/>
              <a:t>/2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Given signal is periodic with period T = </a:t>
            </a:r>
            <a:r>
              <a:rPr lang="el-GR" dirty="0"/>
              <a:t>Π</a:t>
            </a:r>
            <a:r>
              <a:rPr lang="en-US" dirty="0"/>
              <a:t>/2  (Ans)</a:t>
            </a:r>
          </a:p>
        </p:txBody>
      </p:sp>
    </p:spTree>
    <p:extLst>
      <p:ext uri="{BB962C8B-B14F-4D97-AF65-F5344CB8AC3E}">
        <p14:creationId xmlns:p14="http://schemas.microsoft.com/office/powerpoint/2010/main" val="283810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- Nonperiodic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/>
              <p:nvPr/>
            </p:nvSpPr>
            <p:spPr>
              <a:xfrm>
                <a:off x="1054358" y="785748"/>
                <a:ext cx="10804850" cy="5035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Find if the signal is periodic and what it’s fundamental period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iv. 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(2</a:t>
                </a:r>
                <a:r>
                  <a:rPr lang="el-GR" dirty="0"/>
                  <a:t>Π</a:t>
                </a:r>
                <a:r>
                  <a:rPr lang="en-US" dirty="0"/>
                  <a:t>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know, 1 + cos2t =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t = ½ ( 1 + cos2t 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So, x(t) = ½ (1 + cos4</a:t>
                </a:r>
                <a:r>
                  <a:rPr lang="el-GR" dirty="0"/>
                  <a:t>Π</a:t>
                </a:r>
                <a:r>
                  <a:rPr lang="en-US" dirty="0"/>
                  <a:t>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	    = 0.5 + 0.5 cos4</a:t>
                </a:r>
                <a:r>
                  <a:rPr lang="el-GR" dirty="0"/>
                  <a:t>Π</a:t>
                </a:r>
                <a:r>
                  <a:rPr lang="en-US" dirty="0"/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0.5 is a dc component as it doesn’t have any frequency or other variable. And it’s always periodic in nature.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Comparing this with standard cosine signal x(t) = </a:t>
                </a:r>
                <a:r>
                  <a:rPr lang="en-US" dirty="0" err="1"/>
                  <a:t>Acos</a:t>
                </a:r>
                <a:r>
                  <a:rPr lang="en-US" dirty="0"/>
                  <a:t>(2</a:t>
                </a:r>
                <a:r>
                  <a:rPr lang="el-GR" dirty="0"/>
                  <a:t>Π</a:t>
                </a:r>
                <a:r>
                  <a:rPr lang="en-US" dirty="0"/>
                  <a:t>ft) we get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2</a:t>
                </a:r>
                <a:r>
                  <a:rPr lang="el-GR" dirty="0"/>
                  <a:t>Π</a:t>
                </a:r>
                <a:r>
                  <a:rPr lang="en-US" dirty="0"/>
                  <a:t>f = 4</a:t>
                </a:r>
                <a:r>
                  <a:rPr lang="el-GR" dirty="0"/>
                  <a:t>Π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   f = 2Hz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So, 	T = 1/2 = 0.5s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signal is periodic with period T = 0.5s (Ans)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58" y="785748"/>
                <a:ext cx="10804850" cy="5035353"/>
              </a:xfrm>
              <a:prstGeom prst="rect">
                <a:avLst/>
              </a:prstGeom>
              <a:blipFill>
                <a:blip r:embed="rId2"/>
                <a:stretch>
                  <a:fillRect l="-508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31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Periodic - Nonperiodic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/>
              <p:nvPr/>
            </p:nvSpPr>
            <p:spPr>
              <a:xfrm>
                <a:off x="1688840" y="1112319"/>
                <a:ext cx="9489233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Do the following math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(4</a:t>
                </a:r>
                <a:r>
                  <a:rPr lang="el-GR" dirty="0"/>
                  <a:t>Π</a:t>
                </a:r>
                <a:r>
                  <a:rPr lang="en-US" dirty="0"/>
                  <a:t>t)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x(t) = sin6</a:t>
                </a:r>
                <a:r>
                  <a:rPr lang="el-GR" dirty="0"/>
                  <a:t>Π</a:t>
                </a:r>
                <a:r>
                  <a:rPr lang="en-US" dirty="0"/>
                  <a:t>t + cos5</a:t>
                </a:r>
                <a:r>
                  <a:rPr lang="el-GR" dirty="0"/>
                  <a:t>Π</a:t>
                </a:r>
                <a:r>
                  <a:rPr lang="en-US" dirty="0"/>
                  <a:t>t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7676E-15F9-2B40-8437-BAC2A67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40" y="1112319"/>
                <a:ext cx="9489233" cy="2126864"/>
              </a:xfrm>
              <a:prstGeom prst="rect">
                <a:avLst/>
              </a:prstGeo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80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5E5CB66-E562-68C8-714C-2547871E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67677597-BAE9-4539-B195-B848B1BEB8D3}" type="slidenum">
              <a:rPr lang="en-US" altLang="en-US" i="0">
                <a:latin typeface="Arial" panose="020B0604020202020204" pitchFamily="34" charset="0"/>
              </a:rPr>
              <a:pPr/>
              <a:t>34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6627" name="Rectangle 11">
            <a:extLst>
              <a:ext uri="{FF2B5EF4-FFF2-40B4-BE49-F238E27FC236}">
                <a16:creationId xmlns:a16="http://schemas.microsoft.com/office/drawing/2014/main" id="{A2F92ABD-F921-2D45-B2B0-A7C61C01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Deterministic Vs. Random Signals</a:t>
            </a:r>
          </a:p>
        </p:txBody>
      </p:sp>
      <p:sp>
        <p:nvSpPr>
          <p:cNvPr id="26628" name="Rectangle 9">
            <a:extLst>
              <a:ext uri="{FF2B5EF4-FFF2-40B4-BE49-F238E27FC236}">
                <a16:creationId xmlns:a16="http://schemas.microsoft.com/office/drawing/2014/main" id="{55A4F7F4-0052-46AF-6209-9B6F88CC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1"/>
            <a:ext cx="8686800" cy="2708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Deterministic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Deterministic signals are those signals whose values are completely specified for any given time.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Thus, a deterministic signal can be modeled by a known function of time t.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The square wave signal shown below is an example of a deterministic signal.</a:t>
            </a:r>
            <a:endParaRPr lang="en-US" altLang="zh-CN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35C9214A-E884-A073-4B32-83BF2617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33800"/>
            <a:ext cx="6124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12">
            <a:extLst>
              <a:ext uri="{FF2B5EF4-FFF2-40B4-BE49-F238E27FC236}">
                <a16:creationId xmlns:a16="http://schemas.microsoft.com/office/drawing/2014/main" id="{F9C2EC2B-ACFA-F82E-999E-43D5DE032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6003130"/>
            <a:ext cx="3805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</a:t>
            </a:r>
            <a:r>
              <a:rPr lang="en-US" altLang="en-US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Deterministic Signal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56B30F40-5C86-E3A5-7947-57AAFF20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6DDB0B6D-EF85-4DBA-A884-5F9F67722AE3}" type="slidenum">
              <a:rPr lang="en-US" altLang="en-US" i="0">
                <a:latin typeface="Arial" panose="020B0604020202020204" pitchFamily="34" charset="0"/>
              </a:rPr>
              <a:pPr/>
              <a:t>35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7651" name="Rectangle 11">
            <a:extLst>
              <a:ext uri="{FF2B5EF4-FFF2-40B4-BE49-F238E27FC236}">
                <a16:creationId xmlns:a16="http://schemas.microsoft.com/office/drawing/2014/main" id="{FC66A767-8A15-1C69-F170-BFDE8903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Deterministic Vs. Random Signals</a:t>
            </a:r>
          </a:p>
        </p:txBody>
      </p:sp>
      <p:sp>
        <p:nvSpPr>
          <p:cNvPr id="27652" name="Rectangle 9">
            <a:extLst>
              <a:ext uri="{FF2B5EF4-FFF2-40B4-BE49-F238E27FC236}">
                <a16:creationId xmlns:a16="http://schemas.microsoft.com/office/drawing/2014/main" id="{8B060B74-D7B3-8D83-B310-E7E7AF5C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0"/>
            <a:ext cx="86868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Random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Random signals are those signals that take random values at any given time and must be characterized statistically.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In random signal, there is uncertainty before its actual occurrence.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The noise generated in the amplifier of a radio or television receiver is an example of a random signal. Its amplitude fluctuates between positive and negative values in a completely random fashion.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The EEG signal is also an example of a random signal.</a:t>
            </a:r>
            <a:endParaRPr lang="en-US" altLang="zh-CN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12BA21A8-7F61-C5CC-0000-DB6AAD8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FEDBE367-1DD8-4810-9CE1-236C66014027}" type="slidenum">
              <a:rPr lang="en-US" altLang="en-US" i="0">
                <a:latin typeface="Arial" panose="020B0604020202020204" pitchFamily="34" charset="0"/>
              </a:rPr>
              <a:pPr/>
              <a:t>36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8675" name="Rectangle 11">
            <a:extLst>
              <a:ext uri="{FF2B5EF4-FFF2-40B4-BE49-F238E27FC236}">
                <a16:creationId xmlns:a16="http://schemas.microsoft.com/office/drawing/2014/main" id="{52C5F99E-195D-6405-05BA-DC440931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Power Vs. Energy Signals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2D292331-655C-7C5B-F165-187F621C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1"/>
            <a:ext cx="80581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BB217882-299E-64B6-6050-50C2E657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D898C4D3-24C0-401A-98C3-85E9D0445E4E}" type="slidenum">
              <a:rPr lang="en-US" altLang="en-US" i="0">
                <a:latin typeface="Arial" panose="020B0604020202020204" pitchFamily="34" charset="0"/>
              </a:rPr>
              <a:pPr/>
              <a:t>37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9699" name="Rectangle 11">
            <a:extLst>
              <a:ext uri="{FF2B5EF4-FFF2-40B4-BE49-F238E27FC236}">
                <a16:creationId xmlns:a16="http://schemas.microsoft.com/office/drawing/2014/main" id="{9095049E-80E2-9E64-38CE-7AADE20C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Power Vs. Energy Signals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52FBFDB4-7CC0-7C77-D908-8F434A1A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4" y="838201"/>
            <a:ext cx="7953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>
            <a:extLst>
              <a:ext uri="{FF2B5EF4-FFF2-40B4-BE49-F238E27FC236}">
                <a16:creationId xmlns:a16="http://schemas.microsoft.com/office/drawing/2014/main" id="{B7427623-9263-26B3-5FAB-9D323E1F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371850"/>
            <a:ext cx="8191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Power- Energy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F672C-01AD-D74E-7A3C-58300F8E6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5587" t="34286" r="62347" b="20952"/>
          <a:stretch/>
        </p:blipFill>
        <p:spPr>
          <a:xfrm>
            <a:off x="2195803" y="704462"/>
            <a:ext cx="7800392" cy="4370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743DE6-C3C0-F120-309F-DFB064FDCAE6}"/>
              </a:ext>
            </a:extLst>
          </p:cNvPr>
          <p:cNvSpPr txBox="1"/>
          <p:nvPr/>
        </p:nvSpPr>
        <p:spPr>
          <a:xfrm>
            <a:off x="2195803" y="520448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Avg power = Total power / total time</a:t>
            </a:r>
          </a:p>
          <a:p>
            <a:r>
              <a:rPr lang="en-US" dirty="0"/>
              <a:t>		  = p (t) / infinite</a:t>
            </a:r>
          </a:p>
          <a:p>
            <a:r>
              <a:rPr lang="en-US" dirty="0"/>
              <a:t>		  = 0</a:t>
            </a:r>
          </a:p>
        </p:txBody>
      </p:sp>
    </p:spTree>
    <p:extLst>
      <p:ext uri="{BB962C8B-B14F-4D97-AF65-F5344CB8AC3E}">
        <p14:creationId xmlns:p14="http://schemas.microsoft.com/office/powerpoint/2010/main" val="425615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Power- Energy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99407A-AFA3-73D9-7047-BADC1FD7D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" t="34538" r="34872" b="11293"/>
          <a:stretch/>
        </p:blipFill>
        <p:spPr>
          <a:xfrm>
            <a:off x="3209731" y="3737947"/>
            <a:ext cx="5792754" cy="2605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90FA16-E2FB-3621-6C1B-EDA74D7DF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7211" r="50637"/>
          <a:stretch/>
        </p:blipFill>
        <p:spPr>
          <a:xfrm>
            <a:off x="3199621" y="574869"/>
            <a:ext cx="5812973" cy="3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BE28D3DE-3AE8-0DEF-D1BB-148F9D7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1805925C-C52C-4618-BA3C-E6BC395865FD}" type="slidenum">
              <a:rPr lang="en-US" altLang="en-US" i="0">
                <a:latin typeface="Arial" panose="020B0604020202020204" pitchFamily="34" charset="0"/>
              </a:rPr>
              <a:pPr/>
              <a:t>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7171" name="Rectangle 11">
            <a:extLst>
              <a:ext uri="{FF2B5EF4-FFF2-40B4-BE49-F238E27FC236}">
                <a16:creationId xmlns:a16="http://schemas.microsoft.com/office/drawing/2014/main" id="{42BDB468-7DE5-C113-CBBA-A3BC260C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What is a System?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B558AA37-6546-4F04-D25D-BD5EAFE4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99535"/>
            <a:ext cx="9525000" cy="545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宋体" pitchFamily="2" charset="-122"/>
              </a:rPr>
              <a:t>A system is an organized set of interrelated components working together to accomplish a particular task. </a:t>
            </a:r>
          </a:p>
          <a:p>
            <a:pPr marL="1379538"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Verdana" pitchFamily="34" charset="0"/>
                <a:ea typeface="宋体" pitchFamily="2" charset="-122"/>
              </a:rPr>
              <a:t>All systems have inputs, outputs and feedback mechanisms.</a:t>
            </a:r>
          </a:p>
          <a:p>
            <a:pPr marL="1379538"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Verdana" pitchFamily="34" charset="0"/>
                <a:ea typeface="宋体" pitchFamily="2" charset="-122"/>
              </a:rPr>
              <a:t>A system takes a signal as input, performs some processing on that signal and finally produces a signal as output.</a:t>
            </a:r>
          </a:p>
          <a:p>
            <a:pPr marL="1379538"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Verdana" pitchFamily="34" charset="0"/>
                <a:ea typeface="宋体" pitchFamily="2" charset="-122"/>
              </a:rPr>
              <a:t>A system is a defined by the type of input and output it deals with. The input is known as </a:t>
            </a:r>
            <a:r>
              <a:rPr 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excitation </a:t>
            </a:r>
            <a:r>
              <a:rPr lang="en-US" sz="1600" dirty="0">
                <a:latin typeface="Verdana" pitchFamily="34" charset="0"/>
                <a:ea typeface="宋体" pitchFamily="2" charset="-122"/>
              </a:rPr>
              <a:t>and the output is known as </a:t>
            </a:r>
            <a:r>
              <a:rPr lang="en-US" sz="16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response</a:t>
            </a:r>
            <a:r>
              <a:rPr lang="en-US" sz="1600" dirty="0">
                <a:latin typeface="Verdana" pitchFamily="34" charset="0"/>
                <a:ea typeface="宋体" pitchFamily="2" charset="-122"/>
              </a:rPr>
              <a:t>.</a:t>
            </a: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Signals are meaningless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without</a:t>
            </a:r>
            <a:r>
              <a:rPr lang="en-US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 systems to interpret them, and systems are useless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without</a:t>
            </a:r>
            <a:r>
              <a:rPr lang="en-US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 signals to process.</a:t>
            </a: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宋体" pitchFamily="2" charset="-122"/>
              </a:rPr>
              <a:t>The interaction between a system and its associated signals is illustrated in the figure below.</a:t>
            </a: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endParaRPr lang="en-US" altLang="zh-CN" dirty="0">
              <a:latin typeface="Verdana" pitchFamily="34" charset="0"/>
              <a:ea typeface="宋体" pitchFamily="2" charset="-122"/>
            </a:endParaRP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endParaRPr lang="en-US" altLang="zh-CN" dirty="0">
              <a:latin typeface="Verdana" pitchFamily="34" charset="0"/>
              <a:ea typeface="宋体" pitchFamily="2" charset="-122"/>
            </a:endParaRP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endParaRPr lang="en-US" altLang="zh-CN" dirty="0">
              <a:latin typeface="Verdana" pitchFamily="34" charset="0"/>
              <a:ea typeface="宋体" pitchFamily="2" charset="-122"/>
            </a:endParaRPr>
          </a:p>
          <a:p>
            <a:pPr marL="0" lvl="1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dirty="0">
              <a:latin typeface="Verdana" pitchFamily="34" charset="0"/>
              <a:ea typeface="宋体" pitchFamily="2" charset="-122"/>
            </a:endParaRPr>
          </a:p>
          <a:p>
            <a:pPr lvl="1" indent="-457200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宋体" pitchFamily="2" charset="-122"/>
              </a:rPr>
              <a:t>In the above figure, input and output both are signals but the input is an </a:t>
            </a:r>
            <a:r>
              <a:rPr lang="en-US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analog signal </a:t>
            </a:r>
            <a:r>
              <a:rPr lang="en-US" dirty="0">
                <a:latin typeface="Verdana" pitchFamily="34" charset="0"/>
                <a:ea typeface="宋体" pitchFamily="2" charset="-122"/>
              </a:rPr>
              <a:t>and the output is a </a:t>
            </a:r>
            <a:r>
              <a:rPr lang="en-US" dirty="0">
                <a:solidFill>
                  <a:srgbClr val="00CC00"/>
                </a:solidFill>
                <a:latin typeface="Verdana" pitchFamily="34" charset="0"/>
                <a:ea typeface="宋体" pitchFamily="2" charset="-122"/>
              </a:rPr>
              <a:t>digital signal</a:t>
            </a:r>
            <a:r>
              <a:rPr lang="en-US" dirty="0">
                <a:latin typeface="Verdana" pitchFamily="34" charset="0"/>
                <a:ea typeface="宋体" pitchFamily="2" charset="-122"/>
              </a:rPr>
              <a:t>. It means, the system shown in the above figure is actually a 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宋体" pitchFamily="2" charset="-122"/>
              </a:rPr>
              <a:t>conversion system </a:t>
            </a:r>
            <a:r>
              <a:rPr lang="en-US" dirty="0">
                <a:latin typeface="Verdana" pitchFamily="34" charset="0"/>
                <a:ea typeface="宋体" pitchFamily="2" charset="-122"/>
              </a:rPr>
              <a:t>that converts analog signals to digital signals.</a:t>
            </a:r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4970307A-A3A0-C6A8-CB06-AB330A61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6" y="4138614"/>
            <a:ext cx="540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Power- Energy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B07C6-DD1A-98D0-B981-A997C64F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0" y="3032449"/>
            <a:ext cx="5985568" cy="3682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C3B0F-528D-0A8A-9945-EACEEFEA5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0" y="574869"/>
            <a:ext cx="5985568" cy="24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DC3B74-4094-C3DF-2958-B913EA27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31"/>
            <a:ext cx="12191999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Power- Energy </a:t>
            </a:r>
            <a:r>
              <a:rPr lang="en-US" altLang="en-US" sz="3200" i="0" dirty="0" err="1">
                <a:latin typeface="Arial" panose="020B0604020202020204" pitchFamily="34" charset="0"/>
              </a:rPr>
              <a:t>Maths</a:t>
            </a:r>
            <a:endParaRPr lang="en-US" altLang="en-US" sz="3200" i="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2452D-5260-6DC1-717A-29F6D6CEC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7" t="26667" r="55842" b="20679"/>
          <a:stretch/>
        </p:blipFill>
        <p:spPr>
          <a:xfrm>
            <a:off x="2960913" y="574869"/>
            <a:ext cx="7200124" cy="511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3EB68-77F1-4973-4DCD-51D0DC424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3" y="5557121"/>
            <a:ext cx="7200124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3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364E3-7747-3832-4DDB-C3E29CD371F4}"/>
              </a:ext>
            </a:extLst>
          </p:cNvPr>
          <p:cNvSpPr txBox="1"/>
          <p:nvPr/>
        </p:nvSpPr>
        <p:spPr>
          <a:xfrm>
            <a:off x="895740" y="2721114"/>
            <a:ext cx="1025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Schaum's</a:t>
            </a:r>
            <a:r>
              <a:rPr lang="en-US" sz="3600"/>
              <a:t> Outline of Signals and Systems</a:t>
            </a:r>
          </a:p>
          <a:p>
            <a:pPr algn="ctr"/>
            <a:r>
              <a:rPr lang="en-US" sz="3600"/>
              <a:t>1.1</a:t>
            </a:r>
            <a:r>
              <a:rPr lang="en-US" sz="3600" dirty="0"/>
              <a:t>, 1.2, 1.6, 1.9, 1.10, 1.13, 1.14, 1.16, 1.20 </a:t>
            </a:r>
          </a:p>
        </p:txBody>
      </p:sp>
    </p:spTree>
    <p:extLst>
      <p:ext uri="{BB962C8B-B14F-4D97-AF65-F5344CB8AC3E}">
        <p14:creationId xmlns:p14="http://schemas.microsoft.com/office/powerpoint/2010/main" val="2266756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364E3-7747-3832-4DDB-C3E29CD371F4}"/>
              </a:ext>
            </a:extLst>
          </p:cNvPr>
          <p:cNvSpPr txBox="1"/>
          <p:nvPr/>
        </p:nvSpPr>
        <p:spPr>
          <a:xfrm>
            <a:off x="3338512" y="2721114"/>
            <a:ext cx="551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79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8DD2-FA05-AEA6-352A-66D73FE4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495566"/>
            <a:ext cx="10058400" cy="4964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automatic speaker recognition system, input signal is speech/voice signal, the system is computer, and the output signal is identity of the speaker.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an aircraft landing system,, the input signal is the desired position of the aircraft relative to the runway, the system is the aircraft, and the output signal is a correct lateral position.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194" name="Slide Number Placeholder 1">
            <a:extLst>
              <a:ext uri="{FF2B5EF4-FFF2-40B4-BE49-F238E27FC236}">
                <a16:creationId xmlns:a16="http://schemas.microsoft.com/office/drawing/2014/main" id="{3F5EE57E-4F8B-DCAF-15A2-084E15E2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1263DF33-2FA7-4D63-A0D7-6640E92003D0}" type="slidenum">
              <a:rPr lang="en-US" altLang="en-US" i="0">
                <a:latin typeface="Arial" panose="020B0604020202020204" pitchFamily="34" charset="0"/>
              </a:rPr>
              <a:pPr/>
              <a:t>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8195" name="Rectangle 11">
            <a:extLst>
              <a:ext uri="{FF2B5EF4-FFF2-40B4-BE49-F238E27FC236}">
                <a16:creationId xmlns:a16="http://schemas.microsoft.com/office/drawing/2014/main" id="{BA137578-B7AB-4AE8-12CB-18289F22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6241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Example of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CED7C4B0-1F5B-D8A3-21C2-9C1F49AC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16ECE505-A995-4F9D-9E98-6F5784898717}" type="slidenum">
              <a:rPr lang="en-US" altLang="en-US" i="0">
                <a:latin typeface="Arial" panose="020B0604020202020204" pitchFamily="34" charset="0"/>
              </a:rPr>
              <a:pPr/>
              <a:t>6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CA747ED-1967-D43A-CEB0-C725B5B7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55789"/>
            <a:ext cx="7772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Continuous-time signal and Discrete-time signal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Analog signal and Digital signal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Even signal and Odd signal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Periodic signal and Non-periodic signal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Deterministic signal and Random signal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Energy signal and Power signal</a:t>
            </a:r>
          </a:p>
        </p:txBody>
      </p:sp>
      <p:sp>
        <p:nvSpPr>
          <p:cNvPr id="9220" name="Rectangle 11">
            <a:extLst>
              <a:ext uri="{FF2B5EF4-FFF2-40B4-BE49-F238E27FC236}">
                <a16:creationId xmlns:a16="http://schemas.microsoft.com/office/drawing/2014/main" id="{481411A3-E342-8A6D-26C2-E6A5A258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Classification of Signals</a:t>
            </a:r>
          </a:p>
        </p:txBody>
      </p:sp>
      <p:sp>
        <p:nvSpPr>
          <p:cNvPr id="9221" name="Rectangle 9">
            <a:extLst>
              <a:ext uri="{FF2B5EF4-FFF2-40B4-BE49-F238E27FC236}">
                <a16:creationId xmlns:a16="http://schemas.microsoft.com/office/drawing/2014/main" id="{647EA340-FE95-8444-E25F-649B713F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77889"/>
            <a:ext cx="86868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Based on different features, six methods of classifying signals are:</a:t>
            </a:r>
            <a:endParaRPr lang="en-US" altLang="en-US" sz="2000" b="0" i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FC133D2E-F2D3-BB3F-62D2-85515323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C1D248AC-C401-4E79-9157-01806435FE86}" type="slidenum">
              <a:rPr lang="en-US" altLang="en-US" i="0">
                <a:latin typeface="Arial" panose="020B0604020202020204" pitchFamily="34" charset="0"/>
              </a:rPr>
              <a:pPr/>
              <a:t>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67A41A9C-1877-6C9B-37DB-1D28CC74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Continuous-time Vs. Discrete-time Signals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8E8422C-4CB8-C203-113B-65A4C581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1025"/>
            <a:ext cx="8686800" cy="25468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Based on the function of time, signals can be classified into two categories:</a:t>
            </a:r>
          </a:p>
          <a:p>
            <a:pPr marL="1428750" lvl="1" indent="-457200" algn="just">
              <a:spcBef>
                <a:spcPts val="300"/>
              </a:spcBef>
              <a:spcAft>
                <a:spcPts val="300"/>
              </a:spcAft>
              <a:buFontTx/>
              <a:buAutoNum type="alphaUcParenR"/>
              <a:defRPr/>
            </a:pP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Continuous-time signal</a:t>
            </a:r>
          </a:p>
          <a:p>
            <a:pPr marL="1428750" lvl="1" indent="-457200" algn="just">
              <a:spcBef>
                <a:spcPts val="300"/>
              </a:spcBef>
              <a:spcAft>
                <a:spcPts val="300"/>
              </a:spcAft>
              <a:buFontTx/>
              <a:buAutoNum type="alphaUcParenR"/>
              <a:defRPr/>
            </a:pP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Discrete-time signal</a:t>
            </a:r>
          </a:p>
          <a:p>
            <a:pPr marL="58738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Continuous-time Signal:</a:t>
            </a:r>
          </a:p>
          <a:p>
            <a:pPr lvl="1" indent="-2825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 signal x(t) is said to be a continuous-time signal if it is defined for all time t </a:t>
            </a: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(i.e., t is </a:t>
            </a:r>
            <a:r>
              <a:rPr 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 continuous time and we can assign to t any unit of time we deem appropriate (e.g., seconds, hours, years, etc.)</a:t>
            </a:r>
            <a:r>
              <a:rPr lang="en-US" sz="1600" dirty="0">
                <a:latin typeface="Verdana" panose="020B0604030504040204" pitchFamily="34" charset="0"/>
                <a:ea typeface="宋体" panose="02010600030101010101" pitchFamily="2" charset="-122"/>
              </a:rPr>
              <a:t>. 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45" name="Rectangle 9">
            <a:extLst>
              <a:ext uri="{FF2B5EF4-FFF2-40B4-BE49-F238E27FC236}">
                <a16:creationId xmlns:a16="http://schemas.microsoft.com/office/drawing/2014/main" id="{71047A30-0DF9-DDBC-FAC2-B3515519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175" y="3127876"/>
            <a:ext cx="8513026" cy="1477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A signal is said to be </a:t>
            </a:r>
            <a:r>
              <a:rPr lang="en-US" altLang="en-US" sz="16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bounded</a:t>
            </a:r>
            <a:r>
              <a:rPr lang="en-US" altLang="en-US" sz="1600" b="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if it has a finite value. A signal is said to be not bounded if it takes on an infinite value. Most of the continuous-time signals we will deal with in the real world are bounded.</a:t>
            </a:r>
            <a:endParaRPr lang="en-US" altLang="zh-CN" sz="16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b="0" i="0" dirty="0">
                <a:latin typeface="Verdana" panose="020B0604030504040204" pitchFamily="34" charset="0"/>
                <a:ea typeface="宋体" panose="02010600030101010101" pitchFamily="2" charset="-122"/>
              </a:rPr>
              <a:t>Figure shows the graphical representation of a continuous-time signal whose amplitude or value varies continuously with time.</a:t>
            </a:r>
          </a:p>
        </p:txBody>
      </p:sp>
      <p:sp>
        <p:nvSpPr>
          <p:cNvPr id="10246" name="Text Box 12">
            <a:extLst>
              <a:ext uri="{FF2B5EF4-FFF2-40B4-BE49-F238E27FC236}">
                <a16:creationId xmlns:a16="http://schemas.microsoft.com/office/drawing/2014/main" id="{CA4B9A4D-E00B-63B7-0104-E673A639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739" y="6082532"/>
            <a:ext cx="322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 b="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Continuous-time signal</a:t>
            </a:r>
          </a:p>
        </p:txBody>
      </p:sp>
      <p:pic>
        <p:nvPicPr>
          <p:cNvPr id="10247" name="Picture 8">
            <a:extLst>
              <a:ext uri="{FF2B5EF4-FFF2-40B4-BE49-F238E27FC236}">
                <a16:creationId xmlns:a16="http://schemas.microsoft.com/office/drawing/2014/main" id="{0A154423-4723-6155-1660-0C88A1D2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39" y="4605205"/>
            <a:ext cx="32266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890D8CEE-24B6-C646-EC7F-B03D03FF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97004D06-7C78-48ED-AAB6-F5A738EFE7C4}" type="slidenum">
              <a:rPr lang="en-US" altLang="en-US" i="0">
                <a:latin typeface="Arial" panose="020B0604020202020204" pitchFamily="34" charset="0"/>
              </a:rPr>
              <a:pPr/>
              <a:t>8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1267" name="Rectangle 11">
            <a:extLst>
              <a:ext uri="{FF2B5EF4-FFF2-40B4-BE49-F238E27FC236}">
                <a16:creationId xmlns:a16="http://schemas.microsoft.com/office/drawing/2014/main" id="{FA5FEAFA-FA98-8FA2-0D13-A84781E8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Continuous-time Vs. Discrete-time Signals</a:t>
            </a: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99AC9796-E226-03C7-B7A6-1FB6F61E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1"/>
            <a:ext cx="8686800" cy="3292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Discrete-time Signal: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A discrete-time signal is defined only at discrete instants of time. That is, if the signal x(t) is defined at discrete times, then x(t) is a discrete-time signal.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Since a discrete-time signal is defined at discrete times, a it is often identified as a sequence of numbers, denoted by {x</a:t>
            </a:r>
            <a:r>
              <a:rPr lang="en-US" altLang="zh-CN" sz="2000" b="0" i="0" baseline="-2500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} or x[n], where n = integer.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>
                <a:latin typeface="Verdana" panose="020B0604030504040204" pitchFamily="34" charset="0"/>
                <a:ea typeface="宋体" panose="02010600030101010101" pitchFamily="2" charset="-122"/>
              </a:rPr>
              <a:t>Figure shows the graphical representation of a discrete-time signal.</a:t>
            </a:r>
          </a:p>
        </p:txBody>
      </p:sp>
      <p:sp>
        <p:nvSpPr>
          <p:cNvPr id="11269" name="Text Box 12">
            <a:extLst>
              <a:ext uri="{FF2B5EF4-FFF2-40B4-BE49-F238E27FC236}">
                <a16:creationId xmlns:a16="http://schemas.microsoft.com/office/drawing/2014/main" id="{8E7872B0-19BE-A061-2969-85AEF064E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017" y="5991225"/>
            <a:ext cx="28953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Figure-2: Discrete-time signal</a:t>
            </a:r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id="{8D1883E2-A4ED-5024-AB00-F9C4914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63" y="3914775"/>
            <a:ext cx="3695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F79CFC27-CE01-E159-06EB-8A224346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1.</a:t>
            </a:r>
            <a:fld id="{21861D2F-2CBA-4BAB-89FE-521E1EA1868C}" type="slidenum">
              <a:rPr lang="en-US" altLang="en-US" i="0">
                <a:latin typeface="Arial" panose="020B0604020202020204" pitchFamily="34" charset="0"/>
              </a:rPr>
              <a:pPr/>
              <a:t>9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2291" name="Rectangle 11">
            <a:extLst>
              <a:ext uri="{FF2B5EF4-FFF2-40B4-BE49-F238E27FC236}">
                <a16:creationId xmlns:a16="http://schemas.microsoft.com/office/drawing/2014/main" id="{77E311B8-B1D1-B3AE-B298-02FB4F3B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Continuous-time Vs. Discrete-time Signals</a:t>
            </a:r>
          </a:p>
        </p:txBody>
      </p:sp>
      <p:sp>
        <p:nvSpPr>
          <p:cNvPr id="9220" name="Rectangle 9">
            <a:extLst>
              <a:ext uri="{FF2B5EF4-FFF2-40B4-BE49-F238E27FC236}">
                <a16:creationId xmlns:a16="http://schemas.microsoft.com/office/drawing/2014/main" id="{FA1893C4-51BF-A070-348A-DDD6A49A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1"/>
            <a:ext cx="8686800" cy="427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Discrete-time Signal (cont…):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A discrete-time signal x[n] is often derived from a continuous-time signal x(t) by </a:t>
            </a:r>
            <a:r>
              <a:rPr lang="en-US" altLang="zh-CN" sz="20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sampling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 it at a uniform rate, such as-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x(t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0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), x(t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1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), x(t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),…., x(</a:t>
            </a:r>
            <a:r>
              <a:rPr lang="en-US" altLang="zh-CN" dirty="0" err="1">
                <a:latin typeface="Verdana" pitchFamily="34" charset="0"/>
                <a:ea typeface="宋体" pitchFamily="2" charset="-122"/>
              </a:rPr>
              <a:t>t</a:t>
            </a:r>
            <a:r>
              <a:rPr lang="en-US" altLang="zh-CN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),…, 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or in a shorter form as x[0], x[1], x[2]..., x[n], …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or x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o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, x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1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, x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,…,</a:t>
            </a:r>
            <a:r>
              <a:rPr lang="en-US" altLang="zh-CN" dirty="0" err="1">
                <a:latin typeface="Verdana" pitchFamily="34" charset="0"/>
                <a:ea typeface="宋体" pitchFamily="2" charset="-122"/>
              </a:rPr>
              <a:t>x</a:t>
            </a:r>
            <a:r>
              <a:rPr lang="en-US" altLang="zh-CN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,...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Here,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x</a:t>
            </a:r>
            <a:r>
              <a:rPr lang="en-US" altLang="zh-CN" sz="2000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=x[n]=x(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t</a:t>
            </a:r>
            <a:r>
              <a:rPr lang="en-US" altLang="zh-CN" sz="2000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) and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x</a:t>
            </a:r>
            <a:r>
              <a:rPr lang="en-US" altLang="zh-CN" sz="2000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,'s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 are called samples and the time interval between them is called the </a:t>
            </a:r>
            <a:r>
              <a:rPr lang="en-US" altLang="zh-CN" sz="20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sampling interval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. 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When the sampling intervals are equal (uniform sampling), then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x</a:t>
            </a:r>
            <a:r>
              <a:rPr lang="en-US" altLang="zh-CN" sz="2000" baseline="-25000" dirty="0" err="1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=x[n]=x(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nT</a:t>
            </a:r>
            <a:r>
              <a:rPr lang="en-US" altLang="zh-CN" sz="2000" baseline="-25000" dirty="0" err="1">
                <a:latin typeface="Verdana" pitchFamily="34" charset="0"/>
                <a:ea typeface="宋体" pitchFamily="2" charset="-122"/>
              </a:rPr>
              <a:t>s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), where the constant T</a:t>
            </a:r>
            <a:r>
              <a:rPr lang="en-US" altLang="zh-CN" sz="2000" baseline="-25000" dirty="0">
                <a:latin typeface="Verdana" pitchFamily="34" charset="0"/>
                <a:ea typeface="宋体" pitchFamily="2" charset="-122"/>
              </a:rPr>
              <a:t>s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 is the sampling interval.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3307</Words>
  <Application>Microsoft Office PowerPoint</Application>
  <PresentationFormat>Widescreen</PresentationFormat>
  <Paragraphs>358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Retrospect</vt:lpstr>
      <vt:lpstr>Lecture:  01  Introductory Concepts on Signals &amp; Systems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 01  Introductory Concepts on Signals &amp; Systems</dc:title>
  <dc:creator>User</dc:creator>
  <cp:lastModifiedBy>User</cp:lastModifiedBy>
  <cp:revision>28</cp:revision>
  <dcterms:created xsi:type="dcterms:W3CDTF">2022-11-28T17:47:52Z</dcterms:created>
  <dcterms:modified xsi:type="dcterms:W3CDTF">2022-12-08T03:13:48Z</dcterms:modified>
</cp:coreProperties>
</file>