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309" r:id="rId6"/>
    <p:sldId id="258" r:id="rId7"/>
    <p:sldId id="310" r:id="rId8"/>
    <p:sldId id="260" r:id="rId9"/>
    <p:sldId id="311" r:id="rId10"/>
    <p:sldId id="262" r:id="rId11"/>
    <p:sldId id="263" r:id="rId12"/>
    <p:sldId id="312" r:id="rId13"/>
    <p:sldId id="313" r:id="rId14"/>
    <p:sldId id="264" r:id="rId15"/>
    <p:sldId id="265" r:id="rId16"/>
    <p:sldId id="266" r:id="rId17"/>
    <p:sldId id="267" r:id="rId18"/>
    <p:sldId id="268" r:id="rId19"/>
    <p:sldId id="269" r:id="rId20"/>
    <p:sldId id="270" r:id="rId21"/>
    <p:sldId id="271"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15" r:id="rId48"/>
    <p:sldId id="302" r:id="rId49"/>
    <p:sldId id="314" r:id="rId50"/>
    <p:sldId id="303" r:id="rId51"/>
    <p:sldId id="316" r:id="rId52"/>
    <p:sldId id="304" r:id="rId53"/>
    <p:sldId id="305" r:id="rId54"/>
    <p:sldId id="317" r:id="rId55"/>
    <p:sldId id="306" r:id="rId56"/>
    <p:sldId id="307" r:id="rId57"/>
    <p:sldId id="318" r:id="rId58"/>
    <p:sldId id="308"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46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8866D8-4074-45AA-9008-3026A08328A8}"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44E18A6-C09F-40AA-AEE6-C6E24499C85B}">
      <dgm:prSet/>
      <dgm:spPr/>
      <dgm:t>
        <a:bodyPr/>
        <a:lstStyle/>
        <a:p>
          <a:pPr>
            <a:defRPr b="1"/>
          </a:pPr>
          <a:r>
            <a:rPr lang="en-SG"/>
            <a:t>Different Practice:</a:t>
          </a:r>
          <a:endParaRPr lang="en-US"/>
        </a:p>
      </dgm:t>
    </dgm:pt>
    <dgm:pt modelId="{14114CEE-6B45-4C0C-8911-64C7A534FC4D}" type="parTrans" cxnId="{EDB68AD1-315A-496B-9697-2D7B87169F1C}">
      <dgm:prSet/>
      <dgm:spPr/>
      <dgm:t>
        <a:bodyPr/>
        <a:lstStyle/>
        <a:p>
          <a:endParaRPr lang="en-US"/>
        </a:p>
      </dgm:t>
    </dgm:pt>
    <dgm:pt modelId="{EF7477CE-CEDA-4350-94A8-DB68E8602924}" type="sibTrans" cxnId="{EDB68AD1-315A-496B-9697-2D7B87169F1C}">
      <dgm:prSet/>
      <dgm:spPr/>
      <dgm:t>
        <a:bodyPr/>
        <a:lstStyle/>
        <a:p>
          <a:endParaRPr lang="en-US"/>
        </a:p>
      </dgm:t>
    </dgm:pt>
    <dgm:pt modelId="{8E36CB0F-8F0B-47B2-AF84-2F19BF721951}">
      <dgm:prSet/>
      <dgm:spPr/>
      <dgm:t>
        <a:bodyPr/>
        <a:lstStyle/>
        <a:p>
          <a:r>
            <a:rPr lang="en-SG"/>
            <a:t>Online shopping is completely different practice to shopping on the high street.</a:t>
          </a:r>
          <a:endParaRPr lang="en-US"/>
        </a:p>
      </dgm:t>
    </dgm:pt>
    <dgm:pt modelId="{382C40B9-0883-40AD-A5AF-50851B9009CC}" type="parTrans" cxnId="{66A91AB0-F9B0-4087-8D30-3FCC18957273}">
      <dgm:prSet/>
      <dgm:spPr/>
      <dgm:t>
        <a:bodyPr/>
        <a:lstStyle/>
        <a:p>
          <a:endParaRPr lang="en-US"/>
        </a:p>
      </dgm:t>
    </dgm:pt>
    <dgm:pt modelId="{7D2CB9CC-5C7C-4DBD-8029-FF5460BDB1FE}" type="sibTrans" cxnId="{66A91AB0-F9B0-4087-8D30-3FCC18957273}">
      <dgm:prSet/>
      <dgm:spPr/>
      <dgm:t>
        <a:bodyPr/>
        <a:lstStyle/>
        <a:p>
          <a:endParaRPr lang="en-US"/>
        </a:p>
      </dgm:t>
    </dgm:pt>
    <dgm:pt modelId="{ABDFB749-38AD-4959-8B5E-099B072DC031}">
      <dgm:prSet/>
      <dgm:spPr/>
      <dgm:t>
        <a:bodyPr/>
        <a:lstStyle/>
        <a:p>
          <a:r>
            <a:rPr lang="en-SG"/>
            <a:t>People who arrive at your site are there because  they have sought you out, not because you have an attractive workplace or because you are conveniently located.</a:t>
          </a:r>
          <a:endParaRPr lang="en-US"/>
        </a:p>
      </dgm:t>
    </dgm:pt>
    <dgm:pt modelId="{D3794EDA-337E-4B7C-8487-8D2E1E5EE2D4}" type="parTrans" cxnId="{B8F4C6A2-366D-4864-8725-390972B690D3}">
      <dgm:prSet/>
      <dgm:spPr/>
      <dgm:t>
        <a:bodyPr/>
        <a:lstStyle/>
        <a:p>
          <a:endParaRPr lang="en-US"/>
        </a:p>
      </dgm:t>
    </dgm:pt>
    <dgm:pt modelId="{38126F9B-11C4-4F3F-B8EB-674EE2EF86F7}" type="sibTrans" cxnId="{B8F4C6A2-366D-4864-8725-390972B690D3}">
      <dgm:prSet/>
      <dgm:spPr/>
      <dgm:t>
        <a:bodyPr/>
        <a:lstStyle/>
        <a:p>
          <a:endParaRPr lang="en-US"/>
        </a:p>
      </dgm:t>
    </dgm:pt>
    <dgm:pt modelId="{45ABD823-CF26-4E85-89CE-19185F39FBDC}">
      <dgm:prSet/>
      <dgm:spPr/>
      <dgm:t>
        <a:bodyPr/>
        <a:lstStyle/>
        <a:p>
          <a:r>
            <a:rPr lang="en-SG" dirty="0"/>
            <a:t>Businesses are now expected to inform and interact with their customers at a closer level than ever before.</a:t>
          </a:r>
          <a:endParaRPr lang="en-US" dirty="0"/>
        </a:p>
      </dgm:t>
    </dgm:pt>
    <dgm:pt modelId="{DDAE299A-0A62-4FAC-B266-FC842CDAEC3D}" type="parTrans" cxnId="{5E0ED63F-B78A-43CB-9EF6-C9EFEC2D21B4}">
      <dgm:prSet/>
      <dgm:spPr/>
      <dgm:t>
        <a:bodyPr/>
        <a:lstStyle/>
        <a:p>
          <a:endParaRPr lang="en-US"/>
        </a:p>
      </dgm:t>
    </dgm:pt>
    <dgm:pt modelId="{00503B5D-91CB-4ECB-8D5B-5B36C29C8FC9}" type="sibTrans" cxnId="{5E0ED63F-B78A-43CB-9EF6-C9EFEC2D21B4}">
      <dgm:prSet/>
      <dgm:spPr/>
      <dgm:t>
        <a:bodyPr/>
        <a:lstStyle/>
        <a:p>
          <a:endParaRPr lang="en-US"/>
        </a:p>
      </dgm:t>
    </dgm:pt>
    <dgm:pt modelId="{22F05A75-5F5E-4AF0-AD33-470712F6A0A1}">
      <dgm:prSet/>
      <dgm:spPr/>
      <dgm:t>
        <a:bodyPr/>
        <a:lstStyle/>
        <a:p>
          <a:r>
            <a:rPr lang="en-SG"/>
            <a:t>The old business cry of “location, location, location” has now been over-shadowed by the voice of e-business: “information, information, information”.</a:t>
          </a:r>
          <a:endParaRPr lang="en-US"/>
        </a:p>
      </dgm:t>
    </dgm:pt>
    <dgm:pt modelId="{7E7FF884-D31A-4598-96CF-F8DA039F2693}" type="parTrans" cxnId="{82585EC5-CD0A-48EC-AF4A-ACA0D9C704EC}">
      <dgm:prSet/>
      <dgm:spPr/>
      <dgm:t>
        <a:bodyPr/>
        <a:lstStyle/>
        <a:p>
          <a:endParaRPr lang="en-US"/>
        </a:p>
      </dgm:t>
    </dgm:pt>
    <dgm:pt modelId="{F7626290-9FC5-4919-9C63-B31715FF96A7}" type="sibTrans" cxnId="{82585EC5-CD0A-48EC-AF4A-ACA0D9C704EC}">
      <dgm:prSet/>
      <dgm:spPr/>
      <dgm:t>
        <a:bodyPr/>
        <a:lstStyle/>
        <a:p>
          <a:endParaRPr lang="en-US"/>
        </a:p>
      </dgm:t>
    </dgm:pt>
    <dgm:pt modelId="{CD8DC7BA-18E6-4B19-9618-6F798ABAB584}">
      <dgm:prSet/>
      <dgm:spPr/>
      <dgm:t>
        <a:bodyPr/>
        <a:lstStyle/>
        <a:p>
          <a:pPr>
            <a:defRPr b="1"/>
          </a:pPr>
          <a:r>
            <a:rPr lang="en-SG"/>
            <a:t>Another difference is that you have lot more competition.</a:t>
          </a:r>
          <a:endParaRPr lang="en-US"/>
        </a:p>
      </dgm:t>
    </dgm:pt>
    <dgm:pt modelId="{C4991F6D-011E-4139-9706-65FDE343AAB3}" type="parTrans" cxnId="{D5B72CA5-4893-44C1-9079-F9874B1FE9AC}">
      <dgm:prSet/>
      <dgm:spPr/>
      <dgm:t>
        <a:bodyPr/>
        <a:lstStyle/>
        <a:p>
          <a:endParaRPr lang="en-US"/>
        </a:p>
      </dgm:t>
    </dgm:pt>
    <dgm:pt modelId="{052D3ECE-A0AE-4DE8-8DC6-B4084FEA72EF}" type="sibTrans" cxnId="{D5B72CA5-4893-44C1-9079-F9874B1FE9AC}">
      <dgm:prSet/>
      <dgm:spPr/>
      <dgm:t>
        <a:bodyPr/>
        <a:lstStyle/>
        <a:p>
          <a:endParaRPr lang="en-US"/>
        </a:p>
      </dgm:t>
    </dgm:pt>
    <dgm:pt modelId="{8F61032C-6A15-4615-8620-DC62CF69C981}" type="pres">
      <dgm:prSet presAssocID="{008866D8-4074-45AA-9008-3026A08328A8}" presName="root" presStyleCnt="0">
        <dgm:presLayoutVars>
          <dgm:dir/>
          <dgm:resizeHandles val="exact"/>
        </dgm:presLayoutVars>
      </dgm:prSet>
      <dgm:spPr/>
    </dgm:pt>
    <dgm:pt modelId="{E82768D1-9887-4F4A-90F1-83C7DE9CA8C7}" type="pres">
      <dgm:prSet presAssocID="{E44E18A6-C09F-40AA-AEE6-C6E24499C85B}" presName="compNode" presStyleCnt="0"/>
      <dgm:spPr/>
    </dgm:pt>
    <dgm:pt modelId="{2F362B9D-ABC0-45C4-B760-59F27200478A}" type="pres">
      <dgm:prSet presAssocID="{E44E18A6-C09F-40AA-AEE6-C6E24499C85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41BE32F9-F929-4897-93FB-94F59EE8529E}" type="pres">
      <dgm:prSet presAssocID="{E44E18A6-C09F-40AA-AEE6-C6E24499C85B}" presName="iconSpace" presStyleCnt="0"/>
      <dgm:spPr/>
    </dgm:pt>
    <dgm:pt modelId="{6B0719E9-29EF-42DD-B2ED-B265F32FE233}" type="pres">
      <dgm:prSet presAssocID="{E44E18A6-C09F-40AA-AEE6-C6E24499C85B}" presName="parTx" presStyleLbl="revTx" presStyleIdx="0" presStyleCnt="4">
        <dgm:presLayoutVars>
          <dgm:chMax val="0"/>
          <dgm:chPref val="0"/>
        </dgm:presLayoutVars>
      </dgm:prSet>
      <dgm:spPr/>
    </dgm:pt>
    <dgm:pt modelId="{901EA697-4EDF-4C21-9BF5-23BB49803D47}" type="pres">
      <dgm:prSet presAssocID="{E44E18A6-C09F-40AA-AEE6-C6E24499C85B}" presName="txSpace" presStyleCnt="0"/>
      <dgm:spPr/>
    </dgm:pt>
    <dgm:pt modelId="{2AD40EDC-9B00-4740-A4B9-03E45E721BAC}" type="pres">
      <dgm:prSet presAssocID="{E44E18A6-C09F-40AA-AEE6-C6E24499C85B}" presName="desTx" presStyleLbl="revTx" presStyleIdx="1" presStyleCnt="4">
        <dgm:presLayoutVars/>
      </dgm:prSet>
      <dgm:spPr/>
    </dgm:pt>
    <dgm:pt modelId="{945ABEA2-9C6C-4221-8222-DD18F90E0CFF}" type="pres">
      <dgm:prSet presAssocID="{EF7477CE-CEDA-4350-94A8-DB68E8602924}" presName="sibTrans" presStyleCnt="0"/>
      <dgm:spPr/>
    </dgm:pt>
    <dgm:pt modelId="{FF92A6B4-AED2-42A7-8BCF-2BCBDF204057}" type="pres">
      <dgm:prSet presAssocID="{CD8DC7BA-18E6-4B19-9618-6F798ABAB584}" presName="compNode" presStyleCnt="0"/>
      <dgm:spPr/>
    </dgm:pt>
    <dgm:pt modelId="{50352A53-7587-415C-B382-50B4FBB4F259}" type="pres">
      <dgm:prSet presAssocID="{CD8DC7BA-18E6-4B19-9618-6F798ABAB58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ium"/>
        </a:ext>
      </dgm:extLst>
    </dgm:pt>
    <dgm:pt modelId="{40F73DB5-A928-4AD2-9805-7A471E8444B6}" type="pres">
      <dgm:prSet presAssocID="{CD8DC7BA-18E6-4B19-9618-6F798ABAB584}" presName="iconSpace" presStyleCnt="0"/>
      <dgm:spPr/>
    </dgm:pt>
    <dgm:pt modelId="{7E88569F-5158-4943-AA0C-6B3E8CDED07C}" type="pres">
      <dgm:prSet presAssocID="{CD8DC7BA-18E6-4B19-9618-6F798ABAB584}" presName="parTx" presStyleLbl="revTx" presStyleIdx="2" presStyleCnt="4">
        <dgm:presLayoutVars>
          <dgm:chMax val="0"/>
          <dgm:chPref val="0"/>
        </dgm:presLayoutVars>
      </dgm:prSet>
      <dgm:spPr/>
    </dgm:pt>
    <dgm:pt modelId="{84FEE765-E5A9-48C4-8F7E-0E757BD8340A}" type="pres">
      <dgm:prSet presAssocID="{CD8DC7BA-18E6-4B19-9618-6F798ABAB584}" presName="txSpace" presStyleCnt="0"/>
      <dgm:spPr/>
    </dgm:pt>
    <dgm:pt modelId="{F2D91418-C1A5-4A2F-82F8-F2081B3A3154}" type="pres">
      <dgm:prSet presAssocID="{CD8DC7BA-18E6-4B19-9618-6F798ABAB584}" presName="desTx" presStyleLbl="revTx" presStyleIdx="3" presStyleCnt="4">
        <dgm:presLayoutVars/>
      </dgm:prSet>
      <dgm:spPr/>
    </dgm:pt>
  </dgm:ptLst>
  <dgm:cxnLst>
    <dgm:cxn modelId="{99746008-99CA-489D-B080-37E546B80633}" type="presOf" srcId="{CD8DC7BA-18E6-4B19-9618-6F798ABAB584}" destId="{7E88569F-5158-4943-AA0C-6B3E8CDED07C}" srcOrd="0" destOrd="0" presId="urn:microsoft.com/office/officeart/2018/2/layout/IconLabelDescriptionList"/>
    <dgm:cxn modelId="{F7CBFC35-1C72-43BE-9F56-22526960A32C}" type="presOf" srcId="{ABDFB749-38AD-4959-8B5E-099B072DC031}" destId="{2AD40EDC-9B00-4740-A4B9-03E45E721BAC}" srcOrd="0" destOrd="1" presId="urn:microsoft.com/office/officeart/2018/2/layout/IconLabelDescriptionList"/>
    <dgm:cxn modelId="{5E0ED63F-B78A-43CB-9EF6-C9EFEC2D21B4}" srcId="{E44E18A6-C09F-40AA-AEE6-C6E24499C85B}" destId="{45ABD823-CF26-4E85-89CE-19185F39FBDC}" srcOrd="2" destOrd="0" parTransId="{DDAE299A-0A62-4FAC-B266-FC842CDAEC3D}" sibTransId="{00503B5D-91CB-4ECB-8D5B-5B36C29C8FC9}"/>
    <dgm:cxn modelId="{9DE5C156-9D8E-41A8-9D96-CAF087AF696B}" type="presOf" srcId="{E44E18A6-C09F-40AA-AEE6-C6E24499C85B}" destId="{6B0719E9-29EF-42DD-B2ED-B265F32FE233}" srcOrd="0" destOrd="0" presId="urn:microsoft.com/office/officeart/2018/2/layout/IconLabelDescriptionList"/>
    <dgm:cxn modelId="{F0858A92-2A19-4EA7-85DB-35D867D058FE}" type="presOf" srcId="{8E36CB0F-8F0B-47B2-AF84-2F19BF721951}" destId="{2AD40EDC-9B00-4740-A4B9-03E45E721BAC}" srcOrd="0" destOrd="0" presId="urn:microsoft.com/office/officeart/2018/2/layout/IconLabelDescriptionList"/>
    <dgm:cxn modelId="{B8F4C6A2-366D-4864-8725-390972B690D3}" srcId="{E44E18A6-C09F-40AA-AEE6-C6E24499C85B}" destId="{ABDFB749-38AD-4959-8B5E-099B072DC031}" srcOrd="1" destOrd="0" parTransId="{D3794EDA-337E-4B7C-8487-8D2E1E5EE2D4}" sibTransId="{38126F9B-11C4-4F3F-B8EB-674EE2EF86F7}"/>
    <dgm:cxn modelId="{D5B72CA5-4893-44C1-9079-F9874B1FE9AC}" srcId="{008866D8-4074-45AA-9008-3026A08328A8}" destId="{CD8DC7BA-18E6-4B19-9618-6F798ABAB584}" srcOrd="1" destOrd="0" parTransId="{C4991F6D-011E-4139-9706-65FDE343AAB3}" sibTransId="{052D3ECE-A0AE-4DE8-8DC6-B4084FEA72EF}"/>
    <dgm:cxn modelId="{66A91AB0-F9B0-4087-8D30-3FCC18957273}" srcId="{E44E18A6-C09F-40AA-AEE6-C6E24499C85B}" destId="{8E36CB0F-8F0B-47B2-AF84-2F19BF721951}" srcOrd="0" destOrd="0" parTransId="{382C40B9-0883-40AD-A5AF-50851B9009CC}" sibTransId="{7D2CB9CC-5C7C-4DBD-8029-FF5460BDB1FE}"/>
    <dgm:cxn modelId="{003C39C2-9724-4E0D-AD91-4DD511BB3F4E}" type="presOf" srcId="{22F05A75-5F5E-4AF0-AD33-470712F6A0A1}" destId="{2AD40EDC-9B00-4740-A4B9-03E45E721BAC}" srcOrd="0" destOrd="3" presId="urn:microsoft.com/office/officeart/2018/2/layout/IconLabelDescriptionList"/>
    <dgm:cxn modelId="{82585EC5-CD0A-48EC-AF4A-ACA0D9C704EC}" srcId="{E44E18A6-C09F-40AA-AEE6-C6E24499C85B}" destId="{22F05A75-5F5E-4AF0-AD33-470712F6A0A1}" srcOrd="3" destOrd="0" parTransId="{7E7FF884-D31A-4598-96CF-F8DA039F2693}" sibTransId="{F7626290-9FC5-4919-9C63-B31715FF96A7}"/>
    <dgm:cxn modelId="{EDB68AD1-315A-496B-9697-2D7B87169F1C}" srcId="{008866D8-4074-45AA-9008-3026A08328A8}" destId="{E44E18A6-C09F-40AA-AEE6-C6E24499C85B}" srcOrd="0" destOrd="0" parTransId="{14114CEE-6B45-4C0C-8911-64C7A534FC4D}" sibTransId="{EF7477CE-CEDA-4350-94A8-DB68E8602924}"/>
    <dgm:cxn modelId="{6CCC79D5-E6B6-4A71-9534-713FB0074754}" type="presOf" srcId="{008866D8-4074-45AA-9008-3026A08328A8}" destId="{8F61032C-6A15-4615-8620-DC62CF69C981}" srcOrd="0" destOrd="0" presId="urn:microsoft.com/office/officeart/2018/2/layout/IconLabelDescriptionList"/>
    <dgm:cxn modelId="{BED256E1-CCF3-42B8-B1A7-681594684E6A}" type="presOf" srcId="{45ABD823-CF26-4E85-89CE-19185F39FBDC}" destId="{2AD40EDC-9B00-4740-A4B9-03E45E721BAC}" srcOrd="0" destOrd="2" presId="urn:microsoft.com/office/officeart/2018/2/layout/IconLabelDescriptionList"/>
    <dgm:cxn modelId="{4EFA93B9-5686-4785-8382-D50A174B9BBA}" type="presParOf" srcId="{8F61032C-6A15-4615-8620-DC62CF69C981}" destId="{E82768D1-9887-4F4A-90F1-83C7DE9CA8C7}" srcOrd="0" destOrd="0" presId="urn:microsoft.com/office/officeart/2018/2/layout/IconLabelDescriptionList"/>
    <dgm:cxn modelId="{4E7F8871-CA5F-45C1-B9C8-4A20A903CFDD}" type="presParOf" srcId="{E82768D1-9887-4F4A-90F1-83C7DE9CA8C7}" destId="{2F362B9D-ABC0-45C4-B760-59F27200478A}" srcOrd="0" destOrd="0" presId="urn:microsoft.com/office/officeart/2018/2/layout/IconLabelDescriptionList"/>
    <dgm:cxn modelId="{83C543AB-363B-4B32-A049-9A11AB524D09}" type="presParOf" srcId="{E82768D1-9887-4F4A-90F1-83C7DE9CA8C7}" destId="{41BE32F9-F929-4897-93FB-94F59EE8529E}" srcOrd="1" destOrd="0" presId="urn:microsoft.com/office/officeart/2018/2/layout/IconLabelDescriptionList"/>
    <dgm:cxn modelId="{6678C63B-14EC-45FD-AE1F-D91AF162F4D6}" type="presParOf" srcId="{E82768D1-9887-4F4A-90F1-83C7DE9CA8C7}" destId="{6B0719E9-29EF-42DD-B2ED-B265F32FE233}" srcOrd="2" destOrd="0" presId="urn:microsoft.com/office/officeart/2018/2/layout/IconLabelDescriptionList"/>
    <dgm:cxn modelId="{A8CCCB75-2679-4681-A14E-15E30114E2E5}" type="presParOf" srcId="{E82768D1-9887-4F4A-90F1-83C7DE9CA8C7}" destId="{901EA697-4EDF-4C21-9BF5-23BB49803D47}" srcOrd="3" destOrd="0" presId="urn:microsoft.com/office/officeart/2018/2/layout/IconLabelDescriptionList"/>
    <dgm:cxn modelId="{805022F2-89C6-4B85-9BFF-4FCD0E195AF9}" type="presParOf" srcId="{E82768D1-9887-4F4A-90F1-83C7DE9CA8C7}" destId="{2AD40EDC-9B00-4740-A4B9-03E45E721BAC}" srcOrd="4" destOrd="0" presId="urn:microsoft.com/office/officeart/2018/2/layout/IconLabelDescriptionList"/>
    <dgm:cxn modelId="{FC229479-F26F-4D59-8F2A-277E55CF769F}" type="presParOf" srcId="{8F61032C-6A15-4615-8620-DC62CF69C981}" destId="{945ABEA2-9C6C-4221-8222-DD18F90E0CFF}" srcOrd="1" destOrd="0" presId="urn:microsoft.com/office/officeart/2018/2/layout/IconLabelDescriptionList"/>
    <dgm:cxn modelId="{991C85FA-90B6-4457-9751-3809EDAD6A82}" type="presParOf" srcId="{8F61032C-6A15-4615-8620-DC62CF69C981}" destId="{FF92A6B4-AED2-42A7-8BCF-2BCBDF204057}" srcOrd="2" destOrd="0" presId="urn:microsoft.com/office/officeart/2018/2/layout/IconLabelDescriptionList"/>
    <dgm:cxn modelId="{82A501DF-08A9-4BD9-852A-9151FABBE124}" type="presParOf" srcId="{FF92A6B4-AED2-42A7-8BCF-2BCBDF204057}" destId="{50352A53-7587-415C-B382-50B4FBB4F259}" srcOrd="0" destOrd="0" presId="urn:microsoft.com/office/officeart/2018/2/layout/IconLabelDescriptionList"/>
    <dgm:cxn modelId="{C172C14B-6DE5-41DC-871E-8F3CE376A857}" type="presParOf" srcId="{FF92A6B4-AED2-42A7-8BCF-2BCBDF204057}" destId="{40F73DB5-A928-4AD2-9805-7A471E8444B6}" srcOrd="1" destOrd="0" presId="urn:microsoft.com/office/officeart/2018/2/layout/IconLabelDescriptionList"/>
    <dgm:cxn modelId="{75659B46-DE1F-4F81-870F-58DC773A205D}" type="presParOf" srcId="{FF92A6B4-AED2-42A7-8BCF-2BCBDF204057}" destId="{7E88569F-5158-4943-AA0C-6B3E8CDED07C}" srcOrd="2" destOrd="0" presId="urn:microsoft.com/office/officeart/2018/2/layout/IconLabelDescriptionList"/>
    <dgm:cxn modelId="{3DA44C7D-7E60-45F7-8119-DC771967806B}" type="presParOf" srcId="{FF92A6B4-AED2-42A7-8BCF-2BCBDF204057}" destId="{84FEE765-E5A9-48C4-8F7E-0E757BD8340A}" srcOrd="3" destOrd="0" presId="urn:microsoft.com/office/officeart/2018/2/layout/IconLabelDescriptionList"/>
    <dgm:cxn modelId="{C8B07A3E-2A25-4E84-ADF5-9B39D831B9A9}" type="presParOf" srcId="{FF92A6B4-AED2-42A7-8BCF-2BCBDF204057}" destId="{F2D91418-C1A5-4A2F-82F8-F2081B3A315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9C5440-BE38-4A8D-945C-A0D94C23216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338BE16-4452-4828-A993-420BDB38E224}">
      <dgm:prSet/>
      <dgm:spPr/>
      <dgm:t>
        <a:bodyPr/>
        <a:lstStyle/>
        <a:p>
          <a:r>
            <a:rPr lang="en-US"/>
            <a:t>A good supply chain management ensures having the right product, at the right time, at the right place and at the right price. </a:t>
          </a:r>
        </a:p>
      </dgm:t>
    </dgm:pt>
    <dgm:pt modelId="{B48FA05B-E96A-4096-B31D-3BDB23C14BF8}" type="parTrans" cxnId="{ACEDA659-4E82-464D-AA50-B74604D57D20}">
      <dgm:prSet/>
      <dgm:spPr/>
      <dgm:t>
        <a:bodyPr/>
        <a:lstStyle/>
        <a:p>
          <a:endParaRPr lang="en-US"/>
        </a:p>
      </dgm:t>
    </dgm:pt>
    <dgm:pt modelId="{28C74BA0-A9A2-4D2F-86EB-8DFE684A1E44}" type="sibTrans" cxnId="{ACEDA659-4E82-464D-AA50-B74604D57D20}">
      <dgm:prSet/>
      <dgm:spPr/>
      <dgm:t>
        <a:bodyPr/>
        <a:lstStyle/>
        <a:p>
          <a:endParaRPr lang="en-US"/>
        </a:p>
      </dgm:t>
    </dgm:pt>
    <dgm:pt modelId="{433C69EE-81FD-49A4-B1BE-6DF864F82986}">
      <dgm:prSet/>
      <dgm:spPr/>
      <dgm:t>
        <a:bodyPr/>
        <a:lstStyle/>
        <a:p>
          <a:r>
            <a:rPr lang="en-US"/>
            <a:t>The primary aim is to reduce the volume of unsold items and ensure that items are not out-of-stock when required. </a:t>
          </a:r>
        </a:p>
      </dgm:t>
    </dgm:pt>
    <dgm:pt modelId="{20A24F91-9155-4A74-9159-D89DF962BDC3}" type="parTrans" cxnId="{96A77A1A-9FDC-4342-99F8-F7AA1C3621CA}">
      <dgm:prSet/>
      <dgm:spPr/>
      <dgm:t>
        <a:bodyPr/>
        <a:lstStyle/>
        <a:p>
          <a:endParaRPr lang="en-US"/>
        </a:p>
      </dgm:t>
    </dgm:pt>
    <dgm:pt modelId="{5EA1CD4B-6AEE-4530-94E5-F31633300A1E}" type="sibTrans" cxnId="{96A77A1A-9FDC-4342-99F8-F7AA1C3621CA}">
      <dgm:prSet/>
      <dgm:spPr/>
      <dgm:t>
        <a:bodyPr/>
        <a:lstStyle/>
        <a:p>
          <a:endParaRPr lang="en-US"/>
        </a:p>
      </dgm:t>
    </dgm:pt>
    <dgm:pt modelId="{C5153D8A-9A45-4BF4-AFCF-6CCAEE874BA9}">
      <dgm:prSet/>
      <dgm:spPr/>
      <dgm:t>
        <a:bodyPr/>
        <a:lstStyle/>
        <a:p>
          <a:r>
            <a:rPr lang="en-US"/>
            <a:t>Most organizations participating in e-commerce would like to have guaranteed delivery of items when required.</a:t>
          </a:r>
        </a:p>
      </dgm:t>
    </dgm:pt>
    <dgm:pt modelId="{85652ED5-2910-4083-9B92-B180E18FF067}" type="parTrans" cxnId="{7F931563-183F-4B40-94A3-0D404E5F9371}">
      <dgm:prSet/>
      <dgm:spPr/>
      <dgm:t>
        <a:bodyPr/>
        <a:lstStyle/>
        <a:p>
          <a:endParaRPr lang="en-US"/>
        </a:p>
      </dgm:t>
    </dgm:pt>
    <dgm:pt modelId="{A78D12A5-2D55-4452-818F-678746E5F299}" type="sibTrans" cxnId="{7F931563-183F-4B40-94A3-0D404E5F9371}">
      <dgm:prSet/>
      <dgm:spPr/>
      <dgm:t>
        <a:bodyPr/>
        <a:lstStyle/>
        <a:p>
          <a:endParaRPr lang="en-US"/>
        </a:p>
      </dgm:t>
    </dgm:pt>
    <dgm:pt modelId="{8CC984DC-3694-4143-9138-FD520AE5053F}">
      <dgm:prSet/>
      <dgm:spPr/>
      <dgm:t>
        <a:bodyPr/>
        <a:lstStyle/>
        <a:p>
          <a:r>
            <a:rPr lang="en-US"/>
            <a:t>There are two strategies that can be followed.</a:t>
          </a:r>
        </a:p>
      </dgm:t>
    </dgm:pt>
    <dgm:pt modelId="{FFF1D2B0-B39E-4825-9767-BF9DDD1819D7}" type="parTrans" cxnId="{0903B218-0342-475E-A029-D45A2D66684B}">
      <dgm:prSet/>
      <dgm:spPr/>
      <dgm:t>
        <a:bodyPr/>
        <a:lstStyle/>
        <a:p>
          <a:endParaRPr lang="en-US"/>
        </a:p>
      </dgm:t>
    </dgm:pt>
    <dgm:pt modelId="{2F5EF7BD-2976-4FFF-BF03-C841329EC970}" type="sibTrans" cxnId="{0903B218-0342-475E-A029-D45A2D66684B}">
      <dgm:prSet/>
      <dgm:spPr/>
      <dgm:t>
        <a:bodyPr/>
        <a:lstStyle/>
        <a:p>
          <a:endParaRPr lang="en-US"/>
        </a:p>
      </dgm:t>
    </dgm:pt>
    <dgm:pt modelId="{43D7B9C2-3CA1-4516-B6F6-D0A86B0F668B}" type="pres">
      <dgm:prSet presAssocID="{4F9C5440-BE38-4A8D-945C-A0D94C232165}" presName="root" presStyleCnt="0">
        <dgm:presLayoutVars>
          <dgm:dir/>
          <dgm:resizeHandles val="exact"/>
        </dgm:presLayoutVars>
      </dgm:prSet>
      <dgm:spPr/>
    </dgm:pt>
    <dgm:pt modelId="{E26CCBA2-3AB7-48A0-8201-A89866C258BB}" type="pres">
      <dgm:prSet presAssocID="{E338BE16-4452-4828-A993-420BDB38E224}" presName="compNode" presStyleCnt="0"/>
      <dgm:spPr/>
    </dgm:pt>
    <dgm:pt modelId="{2A526DEF-AE85-4DE7-94F0-053442B20CEA}" type="pres">
      <dgm:prSet presAssocID="{E338BE16-4452-4828-A993-420BDB38E224}" presName="bgRect" presStyleLbl="bgShp" presStyleIdx="0" presStyleCnt="4"/>
      <dgm:spPr/>
    </dgm:pt>
    <dgm:pt modelId="{C9D0AA15-5727-49BA-9344-129753643436}" type="pres">
      <dgm:prSet presAssocID="{E338BE16-4452-4828-A993-420BDB38E2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723E9294-0315-43E6-B442-EAC5CCCF9DA1}" type="pres">
      <dgm:prSet presAssocID="{E338BE16-4452-4828-A993-420BDB38E224}" presName="spaceRect" presStyleCnt="0"/>
      <dgm:spPr/>
    </dgm:pt>
    <dgm:pt modelId="{C009EA77-EB41-450D-B15B-AD7968AF918C}" type="pres">
      <dgm:prSet presAssocID="{E338BE16-4452-4828-A993-420BDB38E224}" presName="parTx" presStyleLbl="revTx" presStyleIdx="0" presStyleCnt="4">
        <dgm:presLayoutVars>
          <dgm:chMax val="0"/>
          <dgm:chPref val="0"/>
        </dgm:presLayoutVars>
      </dgm:prSet>
      <dgm:spPr/>
    </dgm:pt>
    <dgm:pt modelId="{D196E3ED-F644-42AB-B6E9-08FFCA212A36}" type="pres">
      <dgm:prSet presAssocID="{28C74BA0-A9A2-4D2F-86EB-8DFE684A1E44}" presName="sibTrans" presStyleCnt="0"/>
      <dgm:spPr/>
    </dgm:pt>
    <dgm:pt modelId="{A4C7AE5D-082F-4837-A14D-814D5103D143}" type="pres">
      <dgm:prSet presAssocID="{433C69EE-81FD-49A4-B1BE-6DF864F82986}" presName="compNode" presStyleCnt="0"/>
      <dgm:spPr/>
    </dgm:pt>
    <dgm:pt modelId="{46DB222D-1178-4A47-A840-BE074B9D5885}" type="pres">
      <dgm:prSet presAssocID="{433C69EE-81FD-49A4-B1BE-6DF864F82986}" presName="bgRect" presStyleLbl="bgShp" presStyleIdx="1" presStyleCnt="4"/>
      <dgm:spPr/>
    </dgm:pt>
    <dgm:pt modelId="{57EEFD37-6593-46FD-99D5-5FC69F2F03C7}" type="pres">
      <dgm:prSet presAssocID="{433C69EE-81FD-49A4-B1BE-6DF864F8298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dropper"/>
        </a:ext>
      </dgm:extLst>
    </dgm:pt>
    <dgm:pt modelId="{03E8179A-F6CE-46DA-8B02-EAB68323E9A3}" type="pres">
      <dgm:prSet presAssocID="{433C69EE-81FD-49A4-B1BE-6DF864F82986}" presName="spaceRect" presStyleCnt="0"/>
      <dgm:spPr/>
    </dgm:pt>
    <dgm:pt modelId="{80C1C3FD-B1A4-46A9-A837-D89A28F554D9}" type="pres">
      <dgm:prSet presAssocID="{433C69EE-81FD-49A4-B1BE-6DF864F82986}" presName="parTx" presStyleLbl="revTx" presStyleIdx="1" presStyleCnt="4">
        <dgm:presLayoutVars>
          <dgm:chMax val="0"/>
          <dgm:chPref val="0"/>
        </dgm:presLayoutVars>
      </dgm:prSet>
      <dgm:spPr/>
    </dgm:pt>
    <dgm:pt modelId="{6A83C092-744E-43B3-B01A-DFE3C115B2A6}" type="pres">
      <dgm:prSet presAssocID="{5EA1CD4B-6AEE-4530-94E5-F31633300A1E}" presName="sibTrans" presStyleCnt="0"/>
      <dgm:spPr/>
    </dgm:pt>
    <dgm:pt modelId="{B2546300-C18B-4D30-BD78-80C7060F7DB6}" type="pres">
      <dgm:prSet presAssocID="{C5153D8A-9A45-4BF4-AFCF-6CCAEE874BA9}" presName="compNode" presStyleCnt="0"/>
      <dgm:spPr/>
    </dgm:pt>
    <dgm:pt modelId="{2BB1F7B0-B503-4914-BAFB-F24D545287C4}" type="pres">
      <dgm:prSet presAssocID="{C5153D8A-9A45-4BF4-AFCF-6CCAEE874BA9}" presName="bgRect" presStyleLbl="bgShp" presStyleIdx="2" presStyleCnt="4"/>
      <dgm:spPr/>
    </dgm:pt>
    <dgm:pt modelId="{F8907339-E523-4205-92AD-4EF1EAA3DC4D}" type="pres">
      <dgm:prSet presAssocID="{C5153D8A-9A45-4BF4-AFCF-6CCAEE874BA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ble"/>
        </a:ext>
      </dgm:extLst>
    </dgm:pt>
    <dgm:pt modelId="{85ADD46B-9993-489C-89AB-678651D734AD}" type="pres">
      <dgm:prSet presAssocID="{C5153D8A-9A45-4BF4-AFCF-6CCAEE874BA9}" presName="spaceRect" presStyleCnt="0"/>
      <dgm:spPr/>
    </dgm:pt>
    <dgm:pt modelId="{DF5FABC2-85F0-48CF-AC74-80F231BEA752}" type="pres">
      <dgm:prSet presAssocID="{C5153D8A-9A45-4BF4-AFCF-6CCAEE874BA9}" presName="parTx" presStyleLbl="revTx" presStyleIdx="2" presStyleCnt="4">
        <dgm:presLayoutVars>
          <dgm:chMax val="0"/>
          <dgm:chPref val="0"/>
        </dgm:presLayoutVars>
      </dgm:prSet>
      <dgm:spPr/>
    </dgm:pt>
    <dgm:pt modelId="{BAFABE12-7FEF-42F0-B33C-5B4F47D823EF}" type="pres">
      <dgm:prSet presAssocID="{A78D12A5-2D55-4452-818F-678746E5F299}" presName="sibTrans" presStyleCnt="0"/>
      <dgm:spPr/>
    </dgm:pt>
    <dgm:pt modelId="{C5CDA00C-F61A-4D39-B88B-9843850143BE}" type="pres">
      <dgm:prSet presAssocID="{8CC984DC-3694-4143-9138-FD520AE5053F}" presName="compNode" presStyleCnt="0"/>
      <dgm:spPr/>
    </dgm:pt>
    <dgm:pt modelId="{FDB6ED6B-CD20-445D-88FA-CEC5ECC32754}" type="pres">
      <dgm:prSet presAssocID="{8CC984DC-3694-4143-9138-FD520AE5053F}" presName="bgRect" presStyleLbl="bgShp" presStyleIdx="3" presStyleCnt="4"/>
      <dgm:spPr/>
    </dgm:pt>
    <dgm:pt modelId="{F2C7A0A7-7515-408D-B18E-6840F2489145}" type="pres">
      <dgm:prSet presAssocID="{8CC984DC-3694-4143-9138-FD520AE505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laybook"/>
        </a:ext>
      </dgm:extLst>
    </dgm:pt>
    <dgm:pt modelId="{33D1A242-F827-4FFF-985C-31264C0A8B9D}" type="pres">
      <dgm:prSet presAssocID="{8CC984DC-3694-4143-9138-FD520AE5053F}" presName="spaceRect" presStyleCnt="0"/>
      <dgm:spPr/>
    </dgm:pt>
    <dgm:pt modelId="{73BC35C1-68B6-4228-AB46-CE6957F5F9C5}" type="pres">
      <dgm:prSet presAssocID="{8CC984DC-3694-4143-9138-FD520AE5053F}" presName="parTx" presStyleLbl="revTx" presStyleIdx="3" presStyleCnt="4">
        <dgm:presLayoutVars>
          <dgm:chMax val="0"/>
          <dgm:chPref val="0"/>
        </dgm:presLayoutVars>
      </dgm:prSet>
      <dgm:spPr/>
    </dgm:pt>
  </dgm:ptLst>
  <dgm:cxnLst>
    <dgm:cxn modelId="{0903B218-0342-475E-A029-D45A2D66684B}" srcId="{4F9C5440-BE38-4A8D-945C-A0D94C232165}" destId="{8CC984DC-3694-4143-9138-FD520AE5053F}" srcOrd="3" destOrd="0" parTransId="{FFF1D2B0-B39E-4825-9767-BF9DDD1819D7}" sibTransId="{2F5EF7BD-2976-4FFF-BF03-C841329EC970}"/>
    <dgm:cxn modelId="{96A77A1A-9FDC-4342-99F8-F7AA1C3621CA}" srcId="{4F9C5440-BE38-4A8D-945C-A0D94C232165}" destId="{433C69EE-81FD-49A4-B1BE-6DF864F82986}" srcOrd="1" destOrd="0" parTransId="{20A24F91-9155-4A74-9159-D89DF962BDC3}" sibTransId="{5EA1CD4B-6AEE-4530-94E5-F31633300A1E}"/>
    <dgm:cxn modelId="{AB15BC1B-8451-4256-AB10-F906E73F8A76}" type="presOf" srcId="{8CC984DC-3694-4143-9138-FD520AE5053F}" destId="{73BC35C1-68B6-4228-AB46-CE6957F5F9C5}" srcOrd="0" destOrd="0" presId="urn:microsoft.com/office/officeart/2018/2/layout/IconVerticalSolidList"/>
    <dgm:cxn modelId="{68069735-E7D8-486C-9749-378F7AE9E495}" type="presOf" srcId="{C5153D8A-9A45-4BF4-AFCF-6CCAEE874BA9}" destId="{DF5FABC2-85F0-48CF-AC74-80F231BEA752}" srcOrd="0" destOrd="0" presId="urn:microsoft.com/office/officeart/2018/2/layout/IconVerticalSolidList"/>
    <dgm:cxn modelId="{7F931563-183F-4B40-94A3-0D404E5F9371}" srcId="{4F9C5440-BE38-4A8D-945C-A0D94C232165}" destId="{C5153D8A-9A45-4BF4-AFCF-6CCAEE874BA9}" srcOrd="2" destOrd="0" parTransId="{85652ED5-2910-4083-9B92-B180E18FF067}" sibTransId="{A78D12A5-2D55-4452-818F-678746E5F299}"/>
    <dgm:cxn modelId="{A1611A74-29CB-4462-B968-44F7FD9376C8}" type="presOf" srcId="{433C69EE-81FD-49A4-B1BE-6DF864F82986}" destId="{80C1C3FD-B1A4-46A9-A837-D89A28F554D9}" srcOrd="0" destOrd="0" presId="urn:microsoft.com/office/officeart/2018/2/layout/IconVerticalSolidList"/>
    <dgm:cxn modelId="{ACEDA659-4E82-464D-AA50-B74604D57D20}" srcId="{4F9C5440-BE38-4A8D-945C-A0D94C232165}" destId="{E338BE16-4452-4828-A993-420BDB38E224}" srcOrd="0" destOrd="0" parTransId="{B48FA05B-E96A-4096-B31D-3BDB23C14BF8}" sibTransId="{28C74BA0-A9A2-4D2F-86EB-8DFE684A1E44}"/>
    <dgm:cxn modelId="{6B8701B5-9430-4FF6-BACA-2D7597C5882F}" type="presOf" srcId="{E338BE16-4452-4828-A993-420BDB38E224}" destId="{C009EA77-EB41-450D-B15B-AD7968AF918C}" srcOrd="0" destOrd="0" presId="urn:microsoft.com/office/officeart/2018/2/layout/IconVerticalSolidList"/>
    <dgm:cxn modelId="{B2DFB0E4-4B6F-40B5-8C39-4F2CA16A4A82}" type="presOf" srcId="{4F9C5440-BE38-4A8D-945C-A0D94C232165}" destId="{43D7B9C2-3CA1-4516-B6F6-D0A86B0F668B}" srcOrd="0" destOrd="0" presId="urn:microsoft.com/office/officeart/2018/2/layout/IconVerticalSolidList"/>
    <dgm:cxn modelId="{6A7F91C7-7655-4C59-B1CD-B58ADA4C28C8}" type="presParOf" srcId="{43D7B9C2-3CA1-4516-B6F6-D0A86B0F668B}" destId="{E26CCBA2-3AB7-48A0-8201-A89866C258BB}" srcOrd="0" destOrd="0" presId="urn:microsoft.com/office/officeart/2018/2/layout/IconVerticalSolidList"/>
    <dgm:cxn modelId="{12EBF693-2B01-4CB4-8638-49A63683345F}" type="presParOf" srcId="{E26CCBA2-3AB7-48A0-8201-A89866C258BB}" destId="{2A526DEF-AE85-4DE7-94F0-053442B20CEA}" srcOrd="0" destOrd="0" presId="urn:microsoft.com/office/officeart/2018/2/layout/IconVerticalSolidList"/>
    <dgm:cxn modelId="{A1DBDFED-D6A9-4EE7-AF31-0B8375B3D012}" type="presParOf" srcId="{E26CCBA2-3AB7-48A0-8201-A89866C258BB}" destId="{C9D0AA15-5727-49BA-9344-129753643436}" srcOrd="1" destOrd="0" presId="urn:microsoft.com/office/officeart/2018/2/layout/IconVerticalSolidList"/>
    <dgm:cxn modelId="{30228BF6-CB3A-4F5C-9ED9-34B3D6929114}" type="presParOf" srcId="{E26CCBA2-3AB7-48A0-8201-A89866C258BB}" destId="{723E9294-0315-43E6-B442-EAC5CCCF9DA1}" srcOrd="2" destOrd="0" presId="urn:microsoft.com/office/officeart/2018/2/layout/IconVerticalSolidList"/>
    <dgm:cxn modelId="{BD228AAD-368E-4BC5-A7B3-C85C7B0CC80A}" type="presParOf" srcId="{E26CCBA2-3AB7-48A0-8201-A89866C258BB}" destId="{C009EA77-EB41-450D-B15B-AD7968AF918C}" srcOrd="3" destOrd="0" presId="urn:microsoft.com/office/officeart/2018/2/layout/IconVerticalSolidList"/>
    <dgm:cxn modelId="{391D382D-3FC8-4F26-AABB-3D36E40C5E42}" type="presParOf" srcId="{43D7B9C2-3CA1-4516-B6F6-D0A86B0F668B}" destId="{D196E3ED-F644-42AB-B6E9-08FFCA212A36}" srcOrd="1" destOrd="0" presId="urn:microsoft.com/office/officeart/2018/2/layout/IconVerticalSolidList"/>
    <dgm:cxn modelId="{5EE0A7CB-0693-4286-B8E7-CB6AEC08B775}" type="presParOf" srcId="{43D7B9C2-3CA1-4516-B6F6-D0A86B0F668B}" destId="{A4C7AE5D-082F-4837-A14D-814D5103D143}" srcOrd="2" destOrd="0" presId="urn:microsoft.com/office/officeart/2018/2/layout/IconVerticalSolidList"/>
    <dgm:cxn modelId="{541539AA-420A-4CFB-A35A-29009594FEBF}" type="presParOf" srcId="{A4C7AE5D-082F-4837-A14D-814D5103D143}" destId="{46DB222D-1178-4A47-A840-BE074B9D5885}" srcOrd="0" destOrd="0" presId="urn:microsoft.com/office/officeart/2018/2/layout/IconVerticalSolidList"/>
    <dgm:cxn modelId="{3027039F-BDE4-4A03-80A9-9F73FC9EE6C8}" type="presParOf" srcId="{A4C7AE5D-082F-4837-A14D-814D5103D143}" destId="{57EEFD37-6593-46FD-99D5-5FC69F2F03C7}" srcOrd="1" destOrd="0" presId="urn:microsoft.com/office/officeart/2018/2/layout/IconVerticalSolidList"/>
    <dgm:cxn modelId="{54449D79-B50B-44D4-9542-C10318B4A078}" type="presParOf" srcId="{A4C7AE5D-082F-4837-A14D-814D5103D143}" destId="{03E8179A-F6CE-46DA-8B02-EAB68323E9A3}" srcOrd="2" destOrd="0" presId="urn:microsoft.com/office/officeart/2018/2/layout/IconVerticalSolidList"/>
    <dgm:cxn modelId="{82ADC738-BB43-4757-A837-F4FE63413762}" type="presParOf" srcId="{A4C7AE5D-082F-4837-A14D-814D5103D143}" destId="{80C1C3FD-B1A4-46A9-A837-D89A28F554D9}" srcOrd="3" destOrd="0" presId="urn:microsoft.com/office/officeart/2018/2/layout/IconVerticalSolidList"/>
    <dgm:cxn modelId="{2A64008D-222D-4A1D-B5DD-054A8BD31481}" type="presParOf" srcId="{43D7B9C2-3CA1-4516-B6F6-D0A86B0F668B}" destId="{6A83C092-744E-43B3-B01A-DFE3C115B2A6}" srcOrd="3" destOrd="0" presId="urn:microsoft.com/office/officeart/2018/2/layout/IconVerticalSolidList"/>
    <dgm:cxn modelId="{43EDC32C-1658-4C01-91F1-EA700A7862B1}" type="presParOf" srcId="{43D7B9C2-3CA1-4516-B6F6-D0A86B0F668B}" destId="{B2546300-C18B-4D30-BD78-80C7060F7DB6}" srcOrd="4" destOrd="0" presId="urn:microsoft.com/office/officeart/2018/2/layout/IconVerticalSolidList"/>
    <dgm:cxn modelId="{1DA04204-7955-43FC-B813-91B624A7DD43}" type="presParOf" srcId="{B2546300-C18B-4D30-BD78-80C7060F7DB6}" destId="{2BB1F7B0-B503-4914-BAFB-F24D545287C4}" srcOrd="0" destOrd="0" presId="urn:microsoft.com/office/officeart/2018/2/layout/IconVerticalSolidList"/>
    <dgm:cxn modelId="{CFD946A9-751F-4259-B821-7A9412039159}" type="presParOf" srcId="{B2546300-C18B-4D30-BD78-80C7060F7DB6}" destId="{F8907339-E523-4205-92AD-4EF1EAA3DC4D}" srcOrd="1" destOrd="0" presId="urn:microsoft.com/office/officeart/2018/2/layout/IconVerticalSolidList"/>
    <dgm:cxn modelId="{10F2F14C-1FE8-4111-8A33-F0C7419F26C8}" type="presParOf" srcId="{B2546300-C18B-4D30-BD78-80C7060F7DB6}" destId="{85ADD46B-9993-489C-89AB-678651D734AD}" srcOrd="2" destOrd="0" presId="urn:microsoft.com/office/officeart/2018/2/layout/IconVerticalSolidList"/>
    <dgm:cxn modelId="{15DED5C1-1A6D-49D3-ADD0-211CCADC1528}" type="presParOf" srcId="{B2546300-C18B-4D30-BD78-80C7060F7DB6}" destId="{DF5FABC2-85F0-48CF-AC74-80F231BEA752}" srcOrd="3" destOrd="0" presId="urn:microsoft.com/office/officeart/2018/2/layout/IconVerticalSolidList"/>
    <dgm:cxn modelId="{45309CAF-2941-48FA-A1C2-6399BB63D129}" type="presParOf" srcId="{43D7B9C2-3CA1-4516-B6F6-D0A86B0F668B}" destId="{BAFABE12-7FEF-42F0-B33C-5B4F47D823EF}" srcOrd="5" destOrd="0" presId="urn:microsoft.com/office/officeart/2018/2/layout/IconVerticalSolidList"/>
    <dgm:cxn modelId="{86840399-009C-467D-A91A-697C3BD451F7}" type="presParOf" srcId="{43D7B9C2-3CA1-4516-B6F6-D0A86B0F668B}" destId="{C5CDA00C-F61A-4D39-B88B-9843850143BE}" srcOrd="6" destOrd="0" presId="urn:microsoft.com/office/officeart/2018/2/layout/IconVerticalSolidList"/>
    <dgm:cxn modelId="{E59267B5-2645-4FEF-A423-FBE9AD17BC38}" type="presParOf" srcId="{C5CDA00C-F61A-4D39-B88B-9843850143BE}" destId="{FDB6ED6B-CD20-445D-88FA-CEC5ECC32754}" srcOrd="0" destOrd="0" presId="urn:microsoft.com/office/officeart/2018/2/layout/IconVerticalSolidList"/>
    <dgm:cxn modelId="{AAF86791-8A40-46D3-BB45-D86DFA1A6B84}" type="presParOf" srcId="{C5CDA00C-F61A-4D39-B88B-9843850143BE}" destId="{F2C7A0A7-7515-408D-B18E-6840F2489145}" srcOrd="1" destOrd="0" presId="urn:microsoft.com/office/officeart/2018/2/layout/IconVerticalSolidList"/>
    <dgm:cxn modelId="{712C9C04-3917-42E2-BE30-6FE4BE120D0B}" type="presParOf" srcId="{C5CDA00C-F61A-4D39-B88B-9843850143BE}" destId="{33D1A242-F827-4FFF-985C-31264C0A8B9D}" srcOrd="2" destOrd="0" presId="urn:microsoft.com/office/officeart/2018/2/layout/IconVerticalSolidList"/>
    <dgm:cxn modelId="{F5DD6C12-B58A-497F-971C-FEFE7EEC09AB}" type="presParOf" srcId="{C5CDA00C-F61A-4D39-B88B-9843850143BE}" destId="{73BC35C1-68B6-4228-AB46-CE6957F5F9C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BD563B-F08E-4455-A862-7E19CA613EEA}"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3AE4FBBD-1B8D-4BFD-99BC-F84AB806A7ED}">
      <dgm:prSet/>
      <dgm:spPr/>
      <dgm:t>
        <a:bodyPr/>
        <a:lstStyle/>
        <a:p>
          <a:r>
            <a:rPr lang="en-US"/>
            <a:t>There are different business models in e-commerce.</a:t>
          </a:r>
        </a:p>
      </dgm:t>
    </dgm:pt>
    <dgm:pt modelId="{BBBF0A53-1FFE-4FB2-BDA8-80423E0DF0C0}" type="parTrans" cxnId="{543E8F78-9989-4C9F-936D-775B5595B500}">
      <dgm:prSet/>
      <dgm:spPr/>
      <dgm:t>
        <a:bodyPr/>
        <a:lstStyle/>
        <a:p>
          <a:endParaRPr lang="en-US"/>
        </a:p>
      </dgm:t>
    </dgm:pt>
    <dgm:pt modelId="{16CA25B0-EAD7-4028-BDBA-16CD1995348A}" type="sibTrans" cxnId="{543E8F78-9989-4C9F-936D-775B5595B500}">
      <dgm:prSet/>
      <dgm:spPr/>
      <dgm:t>
        <a:bodyPr/>
        <a:lstStyle/>
        <a:p>
          <a:endParaRPr lang="en-US"/>
        </a:p>
      </dgm:t>
    </dgm:pt>
    <dgm:pt modelId="{EC6970A6-37F8-4646-B602-E4DF058C130A}">
      <dgm:prSet/>
      <dgm:spPr/>
      <dgm:t>
        <a:bodyPr/>
        <a:lstStyle/>
        <a:p>
          <a:r>
            <a:rPr lang="en-US"/>
            <a:t>Each model has its own unique features and offerings.</a:t>
          </a:r>
        </a:p>
      </dgm:t>
    </dgm:pt>
    <dgm:pt modelId="{7E5E3966-43B2-4B2C-9D9F-D6D5C2922644}" type="parTrans" cxnId="{B1058DDA-092A-4094-92EB-CEDFCD6A02C1}">
      <dgm:prSet/>
      <dgm:spPr/>
      <dgm:t>
        <a:bodyPr/>
        <a:lstStyle/>
        <a:p>
          <a:endParaRPr lang="en-US"/>
        </a:p>
      </dgm:t>
    </dgm:pt>
    <dgm:pt modelId="{FC4A2B84-4FF4-4283-8EFF-B63BB276F7B4}" type="sibTrans" cxnId="{B1058DDA-092A-4094-92EB-CEDFCD6A02C1}">
      <dgm:prSet/>
      <dgm:spPr/>
      <dgm:t>
        <a:bodyPr/>
        <a:lstStyle/>
        <a:p>
          <a:endParaRPr lang="en-US"/>
        </a:p>
      </dgm:t>
    </dgm:pt>
    <dgm:pt modelId="{5945650F-4ED6-46A2-956A-D7F0155C94C2}">
      <dgm:prSet/>
      <dgm:spPr/>
      <dgm:t>
        <a:bodyPr/>
        <a:lstStyle/>
        <a:p>
          <a:r>
            <a:rPr lang="en-US"/>
            <a:t>An online business can adopt one business model or more than one models simultaneously.</a:t>
          </a:r>
        </a:p>
      </dgm:t>
    </dgm:pt>
    <dgm:pt modelId="{E929A0D2-1CBE-45F2-82A4-19965195F788}" type="parTrans" cxnId="{6D41F1AF-0062-4842-98DB-6A93B6866514}">
      <dgm:prSet/>
      <dgm:spPr/>
      <dgm:t>
        <a:bodyPr/>
        <a:lstStyle/>
        <a:p>
          <a:endParaRPr lang="en-US"/>
        </a:p>
      </dgm:t>
    </dgm:pt>
    <dgm:pt modelId="{578576FF-639E-4871-B791-AE47005B8D72}" type="sibTrans" cxnId="{6D41F1AF-0062-4842-98DB-6A93B6866514}">
      <dgm:prSet/>
      <dgm:spPr/>
      <dgm:t>
        <a:bodyPr/>
        <a:lstStyle/>
        <a:p>
          <a:endParaRPr lang="en-US"/>
        </a:p>
      </dgm:t>
    </dgm:pt>
    <dgm:pt modelId="{4C97D4C8-E703-40C8-B192-5F79E75DDA5E}" type="pres">
      <dgm:prSet presAssocID="{96BD563B-F08E-4455-A862-7E19CA613EEA}" presName="Name0" presStyleCnt="0">
        <dgm:presLayoutVars>
          <dgm:dir/>
          <dgm:animLvl val="lvl"/>
          <dgm:resizeHandles val="exact"/>
        </dgm:presLayoutVars>
      </dgm:prSet>
      <dgm:spPr/>
    </dgm:pt>
    <dgm:pt modelId="{4DA72001-F855-438E-9DB0-DF79911E3611}" type="pres">
      <dgm:prSet presAssocID="{5945650F-4ED6-46A2-956A-D7F0155C94C2}" presName="boxAndChildren" presStyleCnt="0"/>
      <dgm:spPr/>
    </dgm:pt>
    <dgm:pt modelId="{671F5859-35C5-406E-9353-03C606971786}" type="pres">
      <dgm:prSet presAssocID="{5945650F-4ED6-46A2-956A-D7F0155C94C2}" presName="parentTextBox" presStyleLbl="node1" presStyleIdx="0" presStyleCnt="3"/>
      <dgm:spPr/>
    </dgm:pt>
    <dgm:pt modelId="{7824DF1B-945F-4404-A709-400F51A04A16}" type="pres">
      <dgm:prSet presAssocID="{FC4A2B84-4FF4-4283-8EFF-B63BB276F7B4}" presName="sp" presStyleCnt="0"/>
      <dgm:spPr/>
    </dgm:pt>
    <dgm:pt modelId="{275C515F-D515-40C8-98E2-0F73B6296AF8}" type="pres">
      <dgm:prSet presAssocID="{EC6970A6-37F8-4646-B602-E4DF058C130A}" presName="arrowAndChildren" presStyleCnt="0"/>
      <dgm:spPr/>
    </dgm:pt>
    <dgm:pt modelId="{9FED45FE-BB35-48F8-AB48-ACFE36A318E1}" type="pres">
      <dgm:prSet presAssocID="{EC6970A6-37F8-4646-B602-E4DF058C130A}" presName="parentTextArrow" presStyleLbl="node1" presStyleIdx="1" presStyleCnt="3"/>
      <dgm:spPr/>
    </dgm:pt>
    <dgm:pt modelId="{F14185E1-D691-4BB9-B0CF-B940B37650CC}" type="pres">
      <dgm:prSet presAssocID="{16CA25B0-EAD7-4028-BDBA-16CD1995348A}" presName="sp" presStyleCnt="0"/>
      <dgm:spPr/>
    </dgm:pt>
    <dgm:pt modelId="{2B797D47-59A1-4663-B670-D97A347B51CB}" type="pres">
      <dgm:prSet presAssocID="{3AE4FBBD-1B8D-4BFD-99BC-F84AB806A7ED}" presName="arrowAndChildren" presStyleCnt="0"/>
      <dgm:spPr/>
    </dgm:pt>
    <dgm:pt modelId="{AACAF019-015F-41D7-A413-E55C69EE1286}" type="pres">
      <dgm:prSet presAssocID="{3AE4FBBD-1B8D-4BFD-99BC-F84AB806A7ED}" presName="parentTextArrow" presStyleLbl="node1" presStyleIdx="2" presStyleCnt="3"/>
      <dgm:spPr/>
    </dgm:pt>
  </dgm:ptLst>
  <dgm:cxnLst>
    <dgm:cxn modelId="{D33DA714-4235-4496-B7D2-7BDC0F57DDD1}" type="presOf" srcId="{EC6970A6-37F8-4646-B602-E4DF058C130A}" destId="{9FED45FE-BB35-48F8-AB48-ACFE36A318E1}" srcOrd="0" destOrd="0" presId="urn:microsoft.com/office/officeart/2005/8/layout/process4"/>
    <dgm:cxn modelId="{543E8F78-9989-4C9F-936D-775B5595B500}" srcId="{96BD563B-F08E-4455-A862-7E19CA613EEA}" destId="{3AE4FBBD-1B8D-4BFD-99BC-F84AB806A7ED}" srcOrd="0" destOrd="0" parTransId="{BBBF0A53-1FFE-4FB2-BDA8-80423E0DF0C0}" sibTransId="{16CA25B0-EAD7-4028-BDBA-16CD1995348A}"/>
    <dgm:cxn modelId="{6CD4D99D-CD26-441F-9174-D4126FAB383A}" type="presOf" srcId="{5945650F-4ED6-46A2-956A-D7F0155C94C2}" destId="{671F5859-35C5-406E-9353-03C606971786}" srcOrd="0" destOrd="0" presId="urn:microsoft.com/office/officeart/2005/8/layout/process4"/>
    <dgm:cxn modelId="{6D41F1AF-0062-4842-98DB-6A93B6866514}" srcId="{96BD563B-F08E-4455-A862-7E19CA613EEA}" destId="{5945650F-4ED6-46A2-956A-D7F0155C94C2}" srcOrd="2" destOrd="0" parTransId="{E929A0D2-1CBE-45F2-82A4-19965195F788}" sibTransId="{578576FF-639E-4871-B791-AE47005B8D72}"/>
    <dgm:cxn modelId="{6B1990D1-A13D-4FBE-B23F-BCC20E151C85}" type="presOf" srcId="{3AE4FBBD-1B8D-4BFD-99BC-F84AB806A7ED}" destId="{AACAF019-015F-41D7-A413-E55C69EE1286}" srcOrd="0" destOrd="0" presId="urn:microsoft.com/office/officeart/2005/8/layout/process4"/>
    <dgm:cxn modelId="{B1058DDA-092A-4094-92EB-CEDFCD6A02C1}" srcId="{96BD563B-F08E-4455-A862-7E19CA613EEA}" destId="{EC6970A6-37F8-4646-B602-E4DF058C130A}" srcOrd="1" destOrd="0" parTransId="{7E5E3966-43B2-4B2C-9D9F-D6D5C2922644}" sibTransId="{FC4A2B84-4FF4-4283-8EFF-B63BB276F7B4}"/>
    <dgm:cxn modelId="{0C98C8E3-78D6-4F16-9CA0-BA76A20F25D7}" type="presOf" srcId="{96BD563B-F08E-4455-A862-7E19CA613EEA}" destId="{4C97D4C8-E703-40C8-B192-5F79E75DDA5E}" srcOrd="0" destOrd="0" presId="urn:microsoft.com/office/officeart/2005/8/layout/process4"/>
    <dgm:cxn modelId="{722E8E3B-F428-457A-934F-20BE9D2021CF}" type="presParOf" srcId="{4C97D4C8-E703-40C8-B192-5F79E75DDA5E}" destId="{4DA72001-F855-438E-9DB0-DF79911E3611}" srcOrd="0" destOrd="0" presId="urn:microsoft.com/office/officeart/2005/8/layout/process4"/>
    <dgm:cxn modelId="{7B847F56-EC07-46AA-88A9-A98262B4E077}" type="presParOf" srcId="{4DA72001-F855-438E-9DB0-DF79911E3611}" destId="{671F5859-35C5-406E-9353-03C606971786}" srcOrd="0" destOrd="0" presId="urn:microsoft.com/office/officeart/2005/8/layout/process4"/>
    <dgm:cxn modelId="{7FB2A293-17B5-415E-A99E-67B208D7DDDF}" type="presParOf" srcId="{4C97D4C8-E703-40C8-B192-5F79E75DDA5E}" destId="{7824DF1B-945F-4404-A709-400F51A04A16}" srcOrd="1" destOrd="0" presId="urn:microsoft.com/office/officeart/2005/8/layout/process4"/>
    <dgm:cxn modelId="{9EDD135B-3CDA-4C5B-B094-3C241783A454}" type="presParOf" srcId="{4C97D4C8-E703-40C8-B192-5F79E75DDA5E}" destId="{275C515F-D515-40C8-98E2-0F73B6296AF8}" srcOrd="2" destOrd="0" presId="urn:microsoft.com/office/officeart/2005/8/layout/process4"/>
    <dgm:cxn modelId="{4FE9627C-9E98-49F5-A48F-17247EF0F6A6}" type="presParOf" srcId="{275C515F-D515-40C8-98E2-0F73B6296AF8}" destId="{9FED45FE-BB35-48F8-AB48-ACFE36A318E1}" srcOrd="0" destOrd="0" presId="urn:microsoft.com/office/officeart/2005/8/layout/process4"/>
    <dgm:cxn modelId="{8E301047-322D-466E-B516-D781ED318DBC}" type="presParOf" srcId="{4C97D4C8-E703-40C8-B192-5F79E75DDA5E}" destId="{F14185E1-D691-4BB9-B0CF-B940B37650CC}" srcOrd="3" destOrd="0" presId="urn:microsoft.com/office/officeart/2005/8/layout/process4"/>
    <dgm:cxn modelId="{361DF16C-37E9-4DD5-89B6-C88766568EDD}" type="presParOf" srcId="{4C97D4C8-E703-40C8-B192-5F79E75DDA5E}" destId="{2B797D47-59A1-4663-B670-D97A347B51CB}" srcOrd="4" destOrd="0" presId="urn:microsoft.com/office/officeart/2005/8/layout/process4"/>
    <dgm:cxn modelId="{AB5EF2A6-A235-439C-ACEB-613577B842F3}" type="presParOf" srcId="{2B797D47-59A1-4663-B670-D97A347B51CB}" destId="{AACAF019-015F-41D7-A413-E55C69EE128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7B42C7-0DC6-450D-AD6B-778752E5AC3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DCBB6C2-7AB3-484E-826C-67F540F747BE}">
      <dgm:prSet/>
      <dgm:spPr/>
      <dgm:t>
        <a:bodyPr/>
        <a:lstStyle/>
        <a:p>
          <a:r>
            <a:rPr lang="en-US"/>
            <a:t>This is a true e-commerce site that offers products or goods for a price.</a:t>
          </a:r>
        </a:p>
      </dgm:t>
    </dgm:pt>
    <dgm:pt modelId="{8A42F43F-DF4E-4655-BCF5-6A55FD4CD99A}" type="parTrans" cxnId="{0AE8595D-DF0A-4922-A14C-F76A94AD5EE6}">
      <dgm:prSet/>
      <dgm:spPr/>
      <dgm:t>
        <a:bodyPr/>
        <a:lstStyle/>
        <a:p>
          <a:endParaRPr lang="en-US"/>
        </a:p>
      </dgm:t>
    </dgm:pt>
    <dgm:pt modelId="{662C58A1-E382-4422-9C43-2D3435A24FC5}" type="sibTrans" cxnId="{0AE8595D-DF0A-4922-A14C-F76A94AD5EE6}">
      <dgm:prSet/>
      <dgm:spPr/>
      <dgm:t>
        <a:bodyPr/>
        <a:lstStyle/>
        <a:p>
          <a:endParaRPr lang="en-US"/>
        </a:p>
      </dgm:t>
    </dgm:pt>
    <dgm:pt modelId="{B93BC10C-B8E1-4D65-9629-92BC454BA10E}">
      <dgm:prSet/>
      <dgm:spPr/>
      <dgm:t>
        <a:bodyPr/>
        <a:lstStyle/>
        <a:p>
          <a:r>
            <a:rPr lang="en-US"/>
            <a:t>The business provides a website with product information, a shopping cart, and an online ordering mechanism.</a:t>
          </a:r>
        </a:p>
      </dgm:t>
    </dgm:pt>
    <dgm:pt modelId="{DF846C25-37D5-4265-AE51-05512DC316C7}" type="parTrans" cxnId="{41A0C21E-63C8-4CE9-921B-574F88A932EA}">
      <dgm:prSet/>
      <dgm:spPr/>
      <dgm:t>
        <a:bodyPr/>
        <a:lstStyle/>
        <a:p>
          <a:endParaRPr lang="en-US"/>
        </a:p>
      </dgm:t>
    </dgm:pt>
    <dgm:pt modelId="{0A72881B-C3EC-4841-8DE7-5C5F7F122802}" type="sibTrans" cxnId="{41A0C21E-63C8-4CE9-921B-574F88A932EA}">
      <dgm:prSet/>
      <dgm:spPr/>
      <dgm:t>
        <a:bodyPr/>
        <a:lstStyle/>
        <a:p>
          <a:endParaRPr lang="en-US"/>
        </a:p>
      </dgm:t>
    </dgm:pt>
    <dgm:pt modelId="{09650051-11B4-45FD-9F1F-45A4BFE2E5D7}">
      <dgm:prSet/>
      <dgm:spPr/>
      <dgm:t>
        <a:bodyPr/>
        <a:lstStyle/>
        <a:p>
          <a:r>
            <a:rPr lang="en-US"/>
            <a:t>Users select the products they want to buy and place an order through the shopping cart. The product price is usually fixed, but can be negotiable.</a:t>
          </a:r>
        </a:p>
      </dgm:t>
    </dgm:pt>
    <dgm:pt modelId="{C38CBDEF-00E5-49BA-99C0-A2F06FC9EFC8}" type="parTrans" cxnId="{3EE1A43B-57A2-43B1-9D4D-C899EB569DFA}">
      <dgm:prSet/>
      <dgm:spPr/>
      <dgm:t>
        <a:bodyPr/>
        <a:lstStyle/>
        <a:p>
          <a:endParaRPr lang="en-US"/>
        </a:p>
      </dgm:t>
    </dgm:pt>
    <dgm:pt modelId="{80D5884F-0EE4-494D-8B77-9CB53D693FBF}" type="sibTrans" cxnId="{3EE1A43B-57A2-43B1-9D4D-C899EB569DFA}">
      <dgm:prSet/>
      <dgm:spPr/>
      <dgm:t>
        <a:bodyPr/>
        <a:lstStyle/>
        <a:p>
          <a:endParaRPr lang="en-US"/>
        </a:p>
      </dgm:t>
    </dgm:pt>
    <dgm:pt modelId="{22C4F22C-6EBB-4B8C-BFF7-0E91FF16DA94}">
      <dgm:prSet/>
      <dgm:spPr/>
      <dgm:t>
        <a:bodyPr/>
        <a:lstStyle/>
        <a:p>
          <a:r>
            <a:rPr lang="en-SG"/>
            <a:t>The rest is up to your supplier. This frees you from managing inventory, warehousing stock, or dealing with packaging, but there’s a major caveat.</a:t>
          </a:r>
          <a:endParaRPr lang="en-US"/>
        </a:p>
      </dgm:t>
    </dgm:pt>
    <dgm:pt modelId="{2BB5A3F8-8896-4465-BC17-2E37305E970E}" type="parTrans" cxnId="{1B24AA94-3208-43B5-9B0B-9F7CB9B25F28}">
      <dgm:prSet/>
      <dgm:spPr/>
      <dgm:t>
        <a:bodyPr/>
        <a:lstStyle/>
        <a:p>
          <a:endParaRPr lang="en-US"/>
        </a:p>
      </dgm:t>
    </dgm:pt>
    <dgm:pt modelId="{DEA1CB0C-B92F-4B51-A396-CD02C43AA217}" type="sibTrans" cxnId="{1B24AA94-3208-43B5-9B0B-9F7CB9B25F28}">
      <dgm:prSet/>
      <dgm:spPr/>
      <dgm:t>
        <a:bodyPr/>
        <a:lstStyle/>
        <a:p>
          <a:endParaRPr lang="en-US"/>
        </a:p>
      </dgm:t>
    </dgm:pt>
    <dgm:pt modelId="{16FF725F-ABC7-460C-9035-47C9EC1D0613}">
      <dgm:prSet/>
      <dgm:spPr/>
      <dgm:t>
        <a:bodyPr/>
        <a:lstStyle/>
        <a:p>
          <a:r>
            <a:rPr lang="en-SG"/>
            <a:t>If your sellers are slow, product quality is lower than expected, or there are problems with the order, it’s on your head (and in your reviews).</a:t>
          </a:r>
          <a:endParaRPr lang="en-US"/>
        </a:p>
      </dgm:t>
    </dgm:pt>
    <dgm:pt modelId="{07758E7A-FC0C-47C0-932C-C582EE835583}" type="parTrans" cxnId="{7E4237C0-9692-4B20-BA39-F028174B1392}">
      <dgm:prSet/>
      <dgm:spPr/>
      <dgm:t>
        <a:bodyPr/>
        <a:lstStyle/>
        <a:p>
          <a:endParaRPr lang="en-US"/>
        </a:p>
      </dgm:t>
    </dgm:pt>
    <dgm:pt modelId="{61166C8E-C572-452F-8C3E-5EC05A00253A}" type="sibTrans" cxnId="{7E4237C0-9692-4B20-BA39-F028174B1392}">
      <dgm:prSet/>
      <dgm:spPr/>
      <dgm:t>
        <a:bodyPr/>
        <a:lstStyle/>
        <a:p>
          <a:endParaRPr lang="en-US"/>
        </a:p>
      </dgm:t>
    </dgm:pt>
    <dgm:pt modelId="{DB144F46-3FC2-456A-A935-42A9A815467B}" type="pres">
      <dgm:prSet presAssocID="{DC7B42C7-0DC6-450D-AD6B-778752E5AC31}" presName="root" presStyleCnt="0">
        <dgm:presLayoutVars>
          <dgm:dir/>
          <dgm:resizeHandles val="exact"/>
        </dgm:presLayoutVars>
      </dgm:prSet>
      <dgm:spPr/>
    </dgm:pt>
    <dgm:pt modelId="{025A921D-D858-4AA7-8A37-B773B15AB469}" type="pres">
      <dgm:prSet presAssocID="{DC7B42C7-0DC6-450D-AD6B-778752E5AC31}" presName="container" presStyleCnt="0">
        <dgm:presLayoutVars>
          <dgm:dir/>
          <dgm:resizeHandles val="exact"/>
        </dgm:presLayoutVars>
      </dgm:prSet>
      <dgm:spPr/>
    </dgm:pt>
    <dgm:pt modelId="{FE3381EE-FE40-4D9C-AA9E-FCD2A7C75646}" type="pres">
      <dgm:prSet presAssocID="{BDCBB6C2-7AB3-484E-826C-67F540F747BE}" presName="compNode" presStyleCnt="0"/>
      <dgm:spPr/>
    </dgm:pt>
    <dgm:pt modelId="{56C5C4EB-FE80-412C-B5AB-1AA3710ADF4B}" type="pres">
      <dgm:prSet presAssocID="{BDCBB6C2-7AB3-484E-826C-67F540F747BE}" presName="iconBgRect" presStyleLbl="bgShp" presStyleIdx="0" presStyleCnt="5"/>
      <dgm:spPr/>
    </dgm:pt>
    <dgm:pt modelId="{D29F4E6D-1318-4384-9A35-6259BA8E742E}" type="pres">
      <dgm:prSet presAssocID="{BDCBB6C2-7AB3-484E-826C-67F540F747B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ble"/>
        </a:ext>
      </dgm:extLst>
    </dgm:pt>
    <dgm:pt modelId="{F0C72371-C73C-45F2-B853-6F0D4BD6D59E}" type="pres">
      <dgm:prSet presAssocID="{BDCBB6C2-7AB3-484E-826C-67F540F747BE}" presName="spaceRect" presStyleCnt="0"/>
      <dgm:spPr/>
    </dgm:pt>
    <dgm:pt modelId="{C973A23B-5D7F-4F6A-9AD9-D7A1DA666BA0}" type="pres">
      <dgm:prSet presAssocID="{BDCBB6C2-7AB3-484E-826C-67F540F747BE}" presName="textRect" presStyleLbl="revTx" presStyleIdx="0" presStyleCnt="5">
        <dgm:presLayoutVars>
          <dgm:chMax val="1"/>
          <dgm:chPref val="1"/>
        </dgm:presLayoutVars>
      </dgm:prSet>
      <dgm:spPr/>
    </dgm:pt>
    <dgm:pt modelId="{52DD47A3-3F47-4FB5-BF4E-D332A7BFA137}" type="pres">
      <dgm:prSet presAssocID="{662C58A1-E382-4422-9C43-2D3435A24FC5}" presName="sibTrans" presStyleLbl="sibTrans2D1" presStyleIdx="0" presStyleCnt="0"/>
      <dgm:spPr/>
    </dgm:pt>
    <dgm:pt modelId="{7A8A2837-030D-4B67-9778-B63B3281CE52}" type="pres">
      <dgm:prSet presAssocID="{B93BC10C-B8E1-4D65-9629-92BC454BA10E}" presName="compNode" presStyleCnt="0"/>
      <dgm:spPr/>
    </dgm:pt>
    <dgm:pt modelId="{908F97A5-930B-4709-B8C8-DF1350710B24}" type="pres">
      <dgm:prSet presAssocID="{B93BC10C-B8E1-4D65-9629-92BC454BA10E}" presName="iconBgRect" presStyleLbl="bgShp" presStyleIdx="1" presStyleCnt="5"/>
      <dgm:spPr/>
    </dgm:pt>
    <dgm:pt modelId="{42AD935F-7BF8-474D-8D02-02405FD06209}" type="pres">
      <dgm:prSet presAssocID="{B93BC10C-B8E1-4D65-9629-92BC454BA10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DC199FFC-32D8-43A0-91D0-29858E27DEAF}" type="pres">
      <dgm:prSet presAssocID="{B93BC10C-B8E1-4D65-9629-92BC454BA10E}" presName="spaceRect" presStyleCnt="0"/>
      <dgm:spPr/>
    </dgm:pt>
    <dgm:pt modelId="{6D50A3A9-F9D2-43A1-A8A1-8DD22FCCC98B}" type="pres">
      <dgm:prSet presAssocID="{B93BC10C-B8E1-4D65-9629-92BC454BA10E}" presName="textRect" presStyleLbl="revTx" presStyleIdx="1" presStyleCnt="5">
        <dgm:presLayoutVars>
          <dgm:chMax val="1"/>
          <dgm:chPref val="1"/>
        </dgm:presLayoutVars>
      </dgm:prSet>
      <dgm:spPr/>
    </dgm:pt>
    <dgm:pt modelId="{058F90EB-E971-4789-97C5-7E36EB04E231}" type="pres">
      <dgm:prSet presAssocID="{0A72881B-C3EC-4841-8DE7-5C5F7F122802}" presName="sibTrans" presStyleLbl="sibTrans2D1" presStyleIdx="0" presStyleCnt="0"/>
      <dgm:spPr/>
    </dgm:pt>
    <dgm:pt modelId="{CE85986F-EA4E-4045-BD1D-945B44FDA8B8}" type="pres">
      <dgm:prSet presAssocID="{09650051-11B4-45FD-9F1F-45A4BFE2E5D7}" presName="compNode" presStyleCnt="0"/>
      <dgm:spPr/>
    </dgm:pt>
    <dgm:pt modelId="{7D93AE8B-A14C-4399-BE51-EF1C5B2E8467}" type="pres">
      <dgm:prSet presAssocID="{09650051-11B4-45FD-9F1F-45A4BFE2E5D7}" presName="iconBgRect" presStyleLbl="bgShp" presStyleIdx="2" presStyleCnt="5"/>
      <dgm:spPr/>
    </dgm:pt>
    <dgm:pt modelId="{7A5F7C22-8C33-4B4F-B8DD-9D6F02421720}" type="pres">
      <dgm:prSet presAssocID="{09650051-11B4-45FD-9F1F-45A4BFE2E5D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opping basket"/>
        </a:ext>
      </dgm:extLst>
    </dgm:pt>
    <dgm:pt modelId="{822C4380-7FEE-4C9E-86F1-52431B20110A}" type="pres">
      <dgm:prSet presAssocID="{09650051-11B4-45FD-9F1F-45A4BFE2E5D7}" presName="spaceRect" presStyleCnt="0"/>
      <dgm:spPr/>
    </dgm:pt>
    <dgm:pt modelId="{A1D9E59C-2EF3-4349-8BE8-EA73D6543648}" type="pres">
      <dgm:prSet presAssocID="{09650051-11B4-45FD-9F1F-45A4BFE2E5D7}" presName="textRect" presStyleLbl="revTx" presStyleIdx="2" presStyleCnt="5">
        <dgm:presLayoutVars>
          <dgm:chMax val="1"/>
          <dgm:chPref val="1"/>
        </dgm:presLayoutVars>
      </dgm:prSet>
      <dgm:spPr/>
    </dgm:pt>
    <dgm:pt modelId="{0EBE8316-E389-4326-ACD2-DD81E9609D48}" type="pres">
      <dgm:prSet presAssocID="{80D5884F-0EE4-494D-8B77-9CB53D693FBF}" presName="sibTrans" presStyleLbl="sibTrans2D1" presStyleIdx="0" presStyleCnt="0"/>
      <dgm:spPr/>
    </dgm:pt>
    <dgm:pt modelId="{18A665BE-864F-426C-A64E-824289F47A1F}" type="pres">
      <dgm:prSet presAssocID="{22C4F22C-6EBB-4B8C-BFF7-0E91FF16DA94}" presName="compNode" presStyleCnt="0"/>
      <dgm:spPr/>
    </dgm:pt>
    <dgm:pt modelId="{CA70C662-C06F-4ACD-8F45-1BEC37073585}" type="pres">
      <dgm:prSet presAssocID="{22C4F22C-6EBB-4B8C-BFF7-0E91FF16DA94}" presName="iconBgRect" presStyleLbl="bgShp" presStyleIdx="3" presStyleCnt="5"/>
      <dgm:spPr/>
    </dgm:pt>
    <dgm:pt modelId="{9A18C0B7-0235-4361-A514-C8AE132E5B69}" type="pres">
      <dgm:prSet presAssocID="{22C4F22C-6EBB-4B8C-BFF7-0E91FF16DA9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x trolley"/>
        </a:ext>
      </dgm:extLst>
    </dgm:pt>
    <dgm:pt modelId="{055DD298-C0BA-4383-B18A-99064252D387}" type="pres">
      <dgm:prSet presAssocID="{22C4F22C-6EBB-4B8C-BFF7-0E91FF16DA94}" presName="spaceRect" presStyleCnt="0"/>
      <dgm:spPr/>
    </dgm:pt>
    <dgm:pt modelId="{0D4EFAED-3CF4-4907-BF9F-39C8491A2841}" type="pres">
      <dgm:prSet presAssocID="{22C4F22C-6EBB-4B8C-BFF7-0E91FF16DA94}" presName="textRect" presStyleLbl="revTx" presStyleIdx="3" presStyleCnt="5">
        <dgm:presLayoutVars>
          <dgm:chMax val="1"/>
          <dgm:chPref val="1"/>
        </dgm:presLayoutVars>
      </dgm:prSet>
      <dgm:spPr/>
    </dgm:pt>
    <dgm:pt modelId="{EC527F51-A80A-4C28-A6D6-DB6F7C85B245}" type="pres">
      <dgm:prSet presAssocID="{DEA1CB0C-B92F-4B51-A396-CD02C43AA217}" presName="sibTrans" presStyleLbl="sibTrans2D1" presStyleIdx="0" presStyleCnt="0"/>
      <dgm:spPr/>
    </dgm:pt>
    <dgm:pt modelId="{0C2395F6-89F0-4B4D-9E01-C41DA11324C6}" type="pres">
      <dgm:prSet presAssocID="{16FF725F-ABC7-460C-9035-47C9EC1D0613}" presName="compNode" presStyleCnt="0"/>
      <dgm:spPr/>
    </dgm:pt>
    <dgm:pt modelId="{E810B7F5-ACEB-4087-8B1B-82848358E1A3}" type="pres">
      <dgm:prSet presAssocID="{16FF725F-ABC7-460C-9035-47C9EC1D0613}" presName="iconBgRect" presStyleLbl="bgShp" presStyleIdx="4" presStyleCnt="5"/>
      <dgm:spPr/>
    </dgm:pt>
    <dgm:pt modelId="{F1E4E6ED-B002-4CCE-9947-DE618818AD25}" type="pres">
      <dgm:prSet presAssocID="{16FF725F-ABC7-460C-9035-47C9EC1D061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Kiosk"/>
        </a:ext>
      </dgm:extLst>
    </dgm:pt>
    <dgm:pt modelId="{5F7B806F-F1F8-49EE-A21E-707B020978E1}" type="pres">
      <dgm:prSet presAssocID="{16FF725F-ABC7-460C-9035-47C9EC1D0613}" presName="spaceRect" presStyleCnt="0"/>
      <dgm:spPr/>
    </dgm:pt>
    <dgm:pt modelId="{90F71F56-B87C-4225-B47D-50DEF92B931C}" type="pres">
      <dgm:prSet presAssocID="{16FF725F-ABC7-460C-9035-47C9EC1D0613}" presName="textRect" presStyleLbl="revTx" presStyleIdx="4" presStyleCnt="5">
        <dgm:presLayoutVars>
          <dgm:chMax val="1"/>
          <dgm:chPref val="1"/>
        </dgm:presLayoutVars>
      </dgm:prSet>
      <dgm:spPr/>
    </dgm:pt>
  </dgm:ptLst>
  <dgm:cxnLst>
    <dgm:cxn modelId="{41A0C21E-63C8-4CE9-921B-574F88A932EA}" srcId="{DC7B42C7-0DC6-450D-AD6B-778752E5AC31}" destId="{B93BC10C-B8E1-4D65-9629-92BC454BA10E}" srcOrd="1" destOrd="0" parTransId="{DF846C25-37D5-4265-AE51-05512DC316C7}" sibTransId="{0A72881B-C3EC-4841-8DE7-5C5F7F122802}"/>
    <dgm:cxn modelId="{3EE1A43B-57A2-43B1-9D4D-C899EB569DFA}" srcId="{DC7B42C7-0DC6-450D-AD6B-778752E5AC31}" destId="{09650051-11B4-45FD-9F1F-45A4BFE2E5D7}" srcOrd="2" destOrd="0" parTransId="{C38CBDEF-00E5-49BA-99C0-A2F06FC9EFC8}" sibTransId="{80D5884F-0EE4-494D-8B77-9CB53D693FBF}"/>
    <dgm:cxn modelId="{0AE8595D-DF0A-4922-A14C-F76A94AD5EE6}" srcId="{DC7B42C7-0DC6-450D-AD6B-778752E5AC31}" destId="{BDCBB6C2-7AB3-484E-826C-67F540F747BE}" srcOrd="0" destOrd="0" parTransId="{8A42F43F-DF4E-4655-BCF5-6A55FD4CD99A}" sibTransId="{662C58A1-E382-4422-9C43-2D3435A24FC5}"/>
    <dgm:cxn modelId="{4705A041-636C-4CBE-8730-87279243478A}" type="presOf" srcId="{DEA1CB0C-B92F-4B51-A396-CD02C43AA217}" destId="{EC527F51-A80A-4C28-A6D6-DB6F7C85B245}" srcOrd="0" destOrd="0" presId="urn:microsoft.com/office/officeart/2018/2/layout/IconCircleList"/>
    <dgm:cxn modelId="{0BF6946B-3451-4654-9A94-68D61E20BBC1}" type="presOf" srcId="{80D5884F-0EE4-494D-8B77-9CB53D693FBF}" destId="{0EBE8316-E389-4326-ACD2-DD81E9609D48}" srcOrd="0" destOrd="0" presId="urn:microsoft.com/office/officeart/2018/2/layout/IconCircleList"/>
    <dgm:cxn modelId="{DCAD1870-5F6F-45B4-936D-ECFAEC3A185B}" type="presOf" srcId="{16FF725F-ABC7-460C-9035-47C9EC1D0613}" destId="{90F71F56-B87C-4225-B47D-50DEF92B931C}" srcOrd="0" destOrd="0" presId="urn:microsoft.com/office/officeart/2018/2/layout/IconCircleList"/>
    <dgm:cxn modelId="{B360FF76-F772-47FD-9587-DDA0D92ACF42}" type="presOf" srcId="{22C4F22C-6EBB-4B8C-BFF7-0E91FF16DA94}" destId="{0D4EFAED-3CF4-4907-BF9F-39C8491A2841}" srcOrd="0" destOrd="0" presId="urn:microsoft.com/office/officeart/2018/2/layout/IconCircleList"/>
    <dgm:cxn modelId="{F084297B-986E-4117-BFB9-7FA2B425A662}" type="presOf" srcId="{09650051-11B4-45FD-9F1F-45A4BFE2E5D7}" destId="{A1D9E59C-2EF3-4349-8BE8-EA73D6543648}" srcOrd="0" destOrd="0" presId="urn:microsoft.com/office/officeart/2018/2/layout/IconCircleList"/>
    <dgm:cxn modelId="{3717C889-5664-4592-AD0F-BA8DA4EBB099}" type="presOf" srcId="{662C58A1-E382-4422-9C43-2D3435A24FC5}" destId="{52DD47A3-3F47-4FB5-BF4E-D332A7BFA137}" srcOrd="0" destOrd="0" presId="urn:microsoft.com/office/officeart/2018/2/layout/IconCircleList"/>
    <dgm:cxn modelId="{1B24AA94-3208-43B5-9B0B-9F7CB9B25F28}" srcId="{DC7B42C7-0DC6-450D-AD6B-778752E5AC31}" destId="{22C4F22C-6EBB-4B8C-BFF7-0E91FF16DA94}" srcOrd="3" destOrd="0" parTransId="{2BB5A3F8-8896-4465-BC17-2E37305E970E}" sibTransId="{DEA1CB0C-B92F-4B51-A396-CD02C43AA217}"/>
    <dgm:cxn modelId="{14B8129B-231D-41FA-A2B0-B88026190F46}" type="presOf" srcId="{0A72881B-C3EC-4841-8DE7-5C5F7F122802}" destId="{058F90EB-E971-4789-97C5-7E36EB04E231}" srcOrd="0" destOrd="0" presId="urn:microsoft.com/office/officeart/2018/2/layout/IconCircleList"/>
    <dgm:cxn modelId="{7E4237C0-9692-4B20-BA39-F028174B1392}" srcId="{DC7B42C7-0DC6-450D-AD6B-778752E5AC31}" destId="{16FF725F-ABC7-460C-9035-47C9EC1D0613}" srcOrd="4" destOrd="0" parTransId="{07758E7A-FC0C-47C0-932C-C582EE835583}" sibTransId="{61166C8E-C572-452F-8C3E-5EC05A00253A}"/>
    <dgm:cxn modelId="{17026BC4-0371-4FDB-9B20-7974F21FA43B}" type="presOf" srcId="{B93BC10C-B8E1-4D65-9629-92BC454BA10E}" destId="{6D50A3A9-F9D2-43A1-A8A1-8DD22FCCC98B}" srcOrd="0" destOrd="0" presId="urn:microsoft.com/office/officeart/2018/2/layout/IconCircleList"/>
    <dgm:cxn modelId="{A834B7C4-0565-4F96-AD5F-62B38F006D8C}" type="presOf" srcId="{DC7B42C7-0DC6-450D-AD6B-778752E5AC31}" destId="{DB144F46-3FC2-456A-A935-42A9A815467B}" srcOrd="0" destOrd="0" presId="urn:microsoft.com/office/officeart/2018/2/layout/IconCircleList"/>
    <dgm:cxn modelId="{2FAFF2E9-1AF6-4C0E-9D95-91ED5516EC58}" type="presOf" srcId="{BDCBB6C2-7AB3-484E-826C-67F540F747BE}" destId="{C973A23B-5D7F-4F6A-9AD9-D7A1DA666BA0}" srcOrd="0" destOrd="0" presId="urn:microsoft.com/office/officeart/2018/2/layout/IconCircleList"/>
    <dgm:cxn modelId="{D4EFA302-8D1D-41CC-992F-A1383D7DC1C9}" type="presParOf" srcId="{DB144F46-3FC2-456A-A935-42A9A815467B}" destId="{025A921D-D858-4AA7-8A37-B773B15AB469}" srcOrd="0" destOrd="0" presId="urn:microsoft.com/office/officeart/2018/2/layout/IconCircleList"/>
    <dgm:cxn modelId="{F93AA905-CA78-4521-A4EE-8988A929946C}" type="presParOf" srcId="{025A921D-D858-4AA7-8A37-B773B15AB469}" destId="{FE3381EE-FE40-4D9C-AA9E-FCD2A7C75646}" srcOrd="0" destOrd="0" presId="urn:microsoft.com/office/officeart/2018/2/layout/IconCircleList"/>
    <dgm:cxn modelId="{016EE093-D133-4534-BFCC-6C3068BA1816}" type="presParOf" srcId="{FE3381EE-FE40-4D9C-AA9E-FCD2A7C75646}" destId="{56C5C4EB-FE80-412C-B5AB-1AA3710ADF4B}" srcOrd="0" destOrd="0" presId="urn:microsoft.com/office/officeart/2018/2/layout/IconCircleList"/>
    <dgm:cxn modelId="{3B38F38B-DB07-4400-BE47-050EB51B5E38}" type="presParOf" srcId="{FE3381EE-FE40-4D9C-AA9E-FCD2A7C75646}" destId="{D29F4E6D-1318-4384-9A35-6259BA8E742E}" srcOrd="1" destOrd="0" presId="urn:microsoft.com/office/officeart/2018/2/layout/IconCircleList"/>
    <dgm:cxn modelId="{ABE68C15-C1CB-4B9D-B6EF-D812D0527E52}" type="presParOf" srcId="{FE3381EE-FE40-4D9C-AA9E-FCD2A7C75646}" destId="{F0C72371-C73C-45F2-B853-6F0D4BD6D59E}" srcOrd="2" destOrd="0" presId="urn:microsoft.com/office/officeart/2018/2/layout/IconCircleList"/>
    <dgm:cxn modelId="{9F999A45-BB4D-4932-912B-6DB90FC6C01B}" type="presParOf" srcId="{FE3381EE-FE40-4D9C-AA9E-FCD2A7C75646}" destId="{C973A23B-5D7F-4F6A-9AD9-D7A1DA666BA0}" srcOrd="3" destOrd="0" presId="urn:microsoft.com/office/officeart/2018/2/layout/IconCircleList"/>
    <dgm:cxn modelId="{A62BFDA1-A9B0-47D3-B3C5-E6792AD70EB8}" type="presParOf" srcId="{025A921D-D858-4AA7-8A37-B773B15AB469}" destId="{52DD47A3-3F47-4FB5-BF4E-D332A7BFA137}" srcOrd="1" destOrd="0" presId="urn:microsoft.com/office/officeart/2018/2/layout/IconCircleList"/>
    <dgm:cxn modelId="{5BAD8B8B-5288-4343-B0C8-3E6912027E4D}" type="presParOf" srcId="{025A921D-D858-4AA7-8A37-B773B15AB469}" destId="{7A8A2837-030D-4B67-9778-B63B3281CE52}" srcOrd="2" destOrd="0" presId="urn:microsoft.com/office/officeart/2018/2/layout/IconCircleList"/>
    <dgm:cxn modelId="{79512A2E-AFEE-4539-8FF3-C67A8772A924}" type="presParOf" srcId="{7A8A2837-030D-4B67-9778-B63B3281CE52}" destId="{908F97A5-930B-4709-B8C8-DF1350710B24}" srcOrd="0" destOrd="0" presId="urn:microsoft.com/office/officeart/2018/2/layout/IconCircleList"/>
    <dgm:cxn modelId="{A7BCF899-D528-4C48-BA78-1453721844AD}" type="presParOf" srcId="{7A8A2837-030D-4B67-9778-B63B3281CE52}" destId="{42AD935F-7BF8-474D-8D02-02405FD06209}" srcOrd="1" destOrd="0" presId="urn:microsoft.com/office/officeart/2018/2/layout/IconCircleList"/>
    <dgm:cxn modelId="{FC0AE6B3-02D2-40AF-8E3D-AB54E064B294}" type="presParOf" srcId="{7A8A2837-030D-4B67-9778-B63B3281CE52}" destId="{DC199FFC-32D8-43A0-91D0-29858E27DEAF}" srcOrd="2" destOrd="0" presId="urn:microsoft.com/office/officeart/2018/2/layout/IconCircleList"/>
    <dgm:cxn modelId="{2A720555-246F-4FFE-AB5D-A34DBA5D0B87}" type="presParOf" srcId="{7A8A2837-030D-4B67-9778-B63B3281CE52}" destId="{6D50A3A9-F9D2-43A1-A8A1-8DD22FCCC98B}" srcOrd="3" destOrd="0" presId="urn:microsoft.com/office/officeart/2018/2/layout/IconCircleList"/>
    <dgm:cxn modelId="{99DBF5AE-F443-4B12-8A0F-0CE5470543A0}" type="presParOf" srcId="{025A921D-D858-4AA7-8A37-B773B15AB469}" destId="{058F90EB-E971-4789-97C5-7E36EB04E231}" srcOrd="3" destOrd="0" presId="urn:microsoft.com/office/officeart/2018/2/layout/IconCircleList"/>
    <dgm:cxn modelId="{1C782ED3-FDEE-4645-AB40-B18617BC8C23}" type="presParOf" srcId="{025A921D-D858-4AA7-8A37-B773B15AB469}" destId="{CE85986F-EA4E-4045-BD1D-945B44FDA8B8}" srcOrd="4" destOrd="0" presId="urn:microsoft.com/office/officeart/2018/2/layout/IconCircleList"/>
    <dgm:cxn modelId="{91F92002-FD81-4707-BD6F-3D1BF035949A}" type="presParOf" srcId="{CE85986F-EA4E-4045-BD1D-945B44FDA8B8}" destId="{7D93AE8B-A14C-4399-BE51-EF1C5B2E8467}" srcOrd="0" destOrd="0" presId="urn:microsoft.com/office/officeart/2018/2/layout/IconCircleList"/>
    <dgm:cxn modelId="{9E9284E3-3382-40E0-896D-E79E49250C4B}" type="presParOf" srcId="{CE85986F-EA4E-4045-BD1D-945B44FDA8B8}" destId="{7A5F7C22-8C33-4B4F-B8DD-9D6F02421720}" srcOrd="1" destOrd="0" presId="urn:microsoft.com/office/officeart/2018/2/layout/IconCircleList"/>
    <dgm:cxn modelId="{D46198FD-5E94-476F-B1C0-F4AF880A7BDD}" type="presParOf" srcId="{CE85986F-EA4E-4045-BD1D-945B44FDA8B8}" destId="{822C4380-7FEE-4C9E-86F1-52431B20110A}" srcOrd="2" destOrd="0" presId="urn:microsoft.com/office/officeart/2018/2/layout/IconCircleList"/>
    <dgm:cxn modelId="{AC0C723F-1D96-460F-BCBA-D8D576D91046}" type="presParOf" srcId="{CE85986F-EA4E-4045-BD1D-945B44FDA8B8}" destId="{A1D9E59C-2EF3-4349-8BE8-EA73D6543648}" srcOrd="3" destOrd="0" presId="urn:microsoft.com/office/officeart/2018/2/layout/IconCircleList"/>
    <dgm:cxn modelId="{0146029D-0A7E-4327-90F8-7287FAF43AD0}" type="presParOf" srcId="{025A921D-D858-4AA7-8A37-B773B15AB469}" destId="{0EBE8316-E389-4326-ACD2-DD81E9609D48}" srcOrd="5" destOrd="0" presId="urn:microsoft.com/office/officeart/2018/2/layout/IconCircleList"/>
    <dgm:cxn modelId="{3580289F-9F41-484B-BF24-926135EF7188}" type="presParOf" srcId="{025A921D-D858-4AA7-8A37-B773B15AB469}" destId="{18A665BE-864F-426C-A64E-824289F47A1F}" srcOrd="6" destOrd="0" presId="urn:microsoft.com/office/officeart/2018/2/layout/IconCircleList"/>
    <dgm:cxn modelId="{EF68FAB7-7CC2-4DDE-8BF0-4213979C0487}" type="presParOf" srcId="{18A665BE-864F-426C-A64E-824289F47A1F}" destId="{CA70C662-C06F-4ACD-8F45-1BEC37073585}" srcOrd="0" destOrd="0" presId="urn:microsoft.com/office/officeart/2018/2/layout/IconCircleList"/>
    <dgm:cxn modelId="{4B940B00-FAE5-4913-8FD8-E70CD507C8F0}" type="presParOf" srcId="{18A665BE-864F-426C-A64E-824289F47A1F}" destId="{9A18C0B7-0235-4361-A514-C8AE132E5B69}" srcOrd="1" destOrd="0" presId="urn:microsoft.com/office/officeart/2018/2/layout/IconCircleList"/>
    <dgm:cxn modelId="{8E0CC935-35C0-464F-837E-D29710BC42F6}" type="presParOf" srcId="{18A665BE-864F-426C-A64E-824289F47A1F}" destId="{055DD298-C0BA-4383-B18A-99064252D387}" srcOrd="2" destOrd="0" presId="urn:microsoft.com/office/officeart/2018/2/layout/IconCircleList"/>
    <dgm:cxn modelId="{86D73271-A47D-4D83-AA80-7F9CA98E8661}" type="presParOf" srcId="{18A665BE-864F-426C-A64E-824289F47A1F}" destId="{0D4EFAED-3CF4-4907-BF9F-39C8491A2841}" srcOrd="3" destOrd="0" presId="urn:microsoft.com/office/officeart/2018/2/layout/IconCircleList"/>
    <dgm:cxn modelId="{70BE220C-ECA9-4B96-AB5C-CFE4BF390C38}" type="presParOf" srcId="{025A921D-D858-4AA7-8A37-B773B15AB469}" destId="{EC527F51-A80A-4C28-A6D6-DB6F7C85B245}" srcOrd="7" destOrd="0" presId="urn:microsoft.com/office/officeart/2018/2/layout/IconCircleList"/>
    <dgm:cxn modelId="{6270B7BB-C6D3-4AC5-B99D-C21F709CC6D3}" type="presParOf" srcId="{025A921D-D858-4AA7-8A37-B773B15AB469}" destId="{0C2395F6-89F0-4B4D-9E01-C41DA11324C6}" srcOrd="8" destOrd="0" presId="urn:microsoft.com/office/officeart/2018/2/layout/IconCircleList"/>
    <dgm:cxn modelId="{9E63F91B-52A5-43AA-A369-8DC53C4C824E}" type="presParOf" srcId="{0C2395F6-89F0-4B4D-9E01-C41DA11324C6}" destId="{E810B7F5-ACEB-4087-8B1B-82848358E1A3}" srcOrd="0" destOrd="0" presId="urn:microsoft.com/office/officeart/2018/2/layout/IconCircleList"/>
    <dgm:cxn modelId="{4694B8F4-4A12-447C-908E-85232E30FBEE}" type="presParOf" srcId="{0C2395F6-89F0-4B4D-9E01-C41DA11324C6}" destId="{F1E4E6ED-B002-4CCE-9947-DE618818AD25}" srcOrd="1" destOrd="0" presId="urn:microsoft.com/office/officeart/2018/2/layout/IconCircleList"/>
    <dgm:cxn modelId="{5461B000-C2D5-4AEF-8CFC-19D5BAF83FB7}" type="presParOf" srcId="{0C2395F6-89F0-4B4D-9E01-C41DA11324C6}" destId="{5F7B806F-F1F8-49EE-A21E-707B020978E1}" srcOrd="2" destOrd="0" presId="urn:microsoft.com/office/officeart/2018/2/layout/IconCircleList"/>
    <dgm:cxn modelId="{266E43D4-B703-48AE-A2FD-5E0CB8556B29}" type="presParOf" srcId="{0C2395F6-89F0-4B4D-9E01-C41DA11324C6}" destId="{90F71F56-B87C-4225-B47D-50DEF92B931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62B9D-ABC0-45C4-B760-59F27200478A}">
      <dsp:nvSpPr>
        <dsp:cNvPr id="0" name=""/>
        <dsp:cNvSpPr/>
      </dsp:nvSpPr>
      <dsp:spPr>
        <a:xfrm>
          <a:off x="6200" y="56432"/>
          <a:ext cx="1267128" cy="11210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0719E9-29EF-42DD-B2ED-B265F32FE233}">
      <dsp:nvSpPr>
        <dsp:cNvPr id="0" name=""/>
        <dsp:cNvSpPr/>
      </dsp:nvSpPr>
      <dsp:spPr>
        <a:xfrm>
          <a:off x="6200" y="1343097"/>
          <a:ext cx="3620367" cy="480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SG" sz="1700" kern="1200"/>
            <a:t>Different Practice:</a:t>
          </a:r>
          <a:endParaRPr lang="en-US" sz="1700" kern="1200"/>
        </a:p>
      </dsp:txBody>
      <dsp:txXfrm>
        <a:off x="6200" y="1343097"/>
        <a:ext cx="3620367" cy="480461"/>
      </dsp:txXfrm>
    </dsp:sp>
    <dsp:sp modelId="{2AD40EDC-9B00-4740-A4B9-03E45E721BAC}">
      <dsp:nvSpPr>
        <dsp:cNvPr id="0" name=""/>
        <dsp:cNvSpPr/>
      </dsp:nvSpPr>
      <dsp:spPr>
        <a:xfrm>
          <a:off x="6200" y="1900576"/>
          <a:ext cx="3620367" cy="2395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SG" sz="1300" kern="1200"/>
            <a:t>Online shopping is completely different practice to shopping on the high street.</a:t>
          </a:r>
          <a:endParaRPr lang="en-US" sz="1300" kern="1200"/>
        </a:p>
        <a:p>
          <a:pPr marL="0" lvl="0" indent="0" algn="l" defTabSz="577850">
            <a:lnSpc>
              <a:spcPct val="90000"/>
            </a:lnSpc>
            <a:spcBef>
              <a:spcPct val="0"/>
            </a:spcBef>
            <a:spcAft>
              <a:spcPct val="35000"/>
            </a:spcAft>
            <a:buNone/>
          </a:pPr>
          <a:r>
            <a:rPr lang="en-SG" sz="1300" kern="1200"/>
            <a:t>People who arrive at your site are there because  they have sought you out, not because you have an attractive workplace or because you are conveniently located.</a:t>
          </a:r>
          <a:endParaRPr lang="en-US" sz="1300" kern="1200"/>
        </a:p>
        <a:p>
          <a:pPr marL="0" lvl="0" indent="0" algn="l" defTabSz="577850">
            <a:lnSpc>
              <a:spcPct val="90000"/>
            </a:lnSpc>
            <a:spcBef>
              <a:spcPct val="0"/>
            </a:spcBef>
            <a:spcAft>
              <a:spcPct val="35000"/>
            </a:spcAft>
            <a:buNone/>
          </a:pPr>
          <a:r>
            <a:rPr lang="en-SG" sz="1300" kern="1200" dirty="0"/>
            <a:t>Businesses are now expected to inform and interact with their customers at a closer level than ever before.</a:t>
          </a:r>
          <a:endParaRPr lang="en-US" sz="1300" kern="1200" dirty="0"/>
        </a:p>
        <a:p>
          <a:pPr marL="0" lvl="0" indent="0" algn="l" defTabSz="577850">
            <a:lnSpc>
              <a:spcPct val="90000"/>
            </a:lnSpc>
            <a:spcBef>
              <a:spcPct val="0"/>
            </a:spcBef>
            <a:spcAft>
              <a:spcPct val="35000"/>
            </a:spcAft>
            <a:buNone/>
          </a:pPr>
          <a:r>
            <a:rPr lang="en-SG" sz="1300" kern="1200"/>
            <a:t>The old business cry of “location, location, location” has now been over-shadowed by the voice of e-business: “information, information, information”.</a:t>
          </a:r>
          <a:endParaRPr lang="en-US" sz="1300" kern="1200"/>
        </a:p>
      </dsp:txBody>
      <dsp:txXfrm>
        <a:off x="6200" y="1900576"/>
        <a:ext cx="3620367" cy="2395534"/>
      </dsp:txXfrm>
    </dsp:sp>
    <dsp:sp modelId="{50352A53-7587-415C-B382-50B4FBB4F259}">
      <dsp:nvSpPr>
        <dsp:cNvPr id="0" name=""/>
        <dsp:cNvSpPr/>
      </dsp:nvSpPr>
      <dsp:spPr>
        <a:xfrm>
          <a:off x="4260132" y="56432"/>
          <a:ext cx="1267128" cy="11210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88569F-5158-4943-AA0C-6B3E8CDED07C}">
      <dsp:nvSpPr>
        <dsp:cNvPr id="0" name=""/>
        <dsp:cNvSpPr/>
      </dsp:nvSpPr>
      <dsp:spPr>
        <a:xfrm>
          <a:off x="4260132" y="1343097"/>
          <a:ext cx="3620367" cy="480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SG" sz="1700" kern="1200"/>
            <a:t>Another difference is that you have lot more competition.</a:t>
          </a:r>
          <a:endParaRPr lang="en-US" sz="1700" kern="1200"/>
        </a:p>
      </dsp:txBody>
      <dsp:txXfrm>
        <a:off x="4260132" y="1343097"/>
        <a:ext cx="3620367" cy="480461"/>
      </dsp:txXfrm>
    </dsp:sp>
    <dsp:sp modelId="{F2D91418-C1A5-4A2F-82F8-F2081B3A3154}">
      <dsp:nvSpPr>
        <dsp:cNvPr id="0" name=""/>
        <dsp:cNvSpPr/>
      </dsp:nvSpPr>
      <dsp:spPr>
        <a:xfrm>
          <a:off x="4260132" y="1900576"/>
          <a:ext cx="3620367" cy="239553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526DEF-AE85-4DE7-94F0-053442B20CEA}">
      <dsp:nvSpPr>
        <dsp:cNvPr id="0" name=""/>
        <dsp:cNvSpPr/>
      </dsp:nvSpPr>
      <dsp:spPr>
        <a:xfrm>
          <a:off x="0" y="2347"/>
          <a:ext cx="46863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D0AA15-5727-49BA-9344-129753643436}">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09EA77-EB41-450D-B15B-AD7968AF918C}">
      <dsp:nvSpPr>
        <dsp:cNvPr id="0" name=""/>
        <dsp:cNvSpPr/>
      </dsp:nvSpPr>
      <dsp:spPr>
        <a:xfrm>
          <a:off x="1374223" y="2347"/>
          <a:ext cx="33120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711200">
            <a:lnSpc>
              <a:spcPct val="90000"/>
            </a:lnSpc>
            <a:spcBef>
              <a:spcPct val="0"/>
            </a:spcBef>
            <a:spcAft>
              <a:spcPct val="35000"/>
            </a:spcAft>
            <a:buNone/>
          </a:pPr>
          <a:r>
            <a:rPr lang="en-US" sz="1600" kern="1200"/>
            <a:t>A good supply chain management ensures having the right product, at the right time, at the right place and at the right price. </a:t>
          </a:r>
        </a:p>
      </dsp:txBody>
      <dsp:txXfrm>
        <a:off x="1374223" y="2347"/>
        <a:ext cx="3312076" cy="1189803"/>
      </dsp:txXfrm>
    </dsp:sp>
    <dsp:sp modelId="{46DB222D-1178-4A47-A840-BE074B9D5885}">
      <dsp:nvSpPr>
        <dsp:cNvPr id="0" name=""/>
        <dsp:cNvSpPr/>
      </dsp:nvSpPr>
      <dsp:spPr>
        <a:xfrm>
          <a:off x="0" y="1489602"/>
          <a:ext cx="46863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EEFD37-6593-46FD-99D5-5FC69F2F03C7}">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C1C3FD-B1A4-46A9-A837-D89A28F554D9}">
      <dsp:nvSpPr>
        <dsp:cNvPr id="0" name=""/>
        <dsp:cNvSpPr/>
      </dsp:nvSpPr>
      <dsp:spPr>
        <a:xfrm>
          <a:off x="1374223" y="1489602"/>
          <a:ext cx="33120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711200">
            <a:lnSpc>
              <a:spcPct val="90000"/>
            </a:lnSpc>
            <a:spcBef>
              <a:spcPct val="0"/>
            </a:spcBef>
            <a:spcAft>
              <a:spcPct val="35000"/>
            </a:spcAft>
            <a:buNone/>
          </a:pPr>
          <a:r>
            <a:rPr lang="en-US" sz="1600" kern="1200"/>
            <a:t>The primary aim is to reduce the volume of unsold items and ensure that items are not out-of-stock when required. </a:t>
          </a:r>
        </a:p>
      </dsp:txBody>
      <dsp:txXfrm>
        <a:off x="1374223" y="1489602"/>
        <a:ext cx="3312076" cy="1189803"/>
      </dsp:txXfrm>
    </dsp:sp>
    <dsp:sp modelId="{2BB1F7B0-B503-4914-BAFB-F24D545287C4}">
      <dsp:nvSpPr>
        <dsp:cNvPr id="0" name=""/>
        <dsp:cNvSpPr/>
      </dsp:nvSpPr>
      <dsp:spPr>
        <a:xfrm>
          <a:off x="0" y="2976856"/>
          <a:ext cx="46863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907339-E523-4205-92AD-4EF1EAA3DC4D}">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5FABC2-85F0-48CF-AC74-80F231BEA752}">
      <dsp:nvSpPr>
        <dsp:cNvPr id="0" name=""/>
        <dsp:cNvSpPr/>
      </dsp:nvSpPr>
      <dsp:spPr>
        <a:xfrm>
          <a:off x="1374223" y="2976856"/>
          <a:ext cx="33120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711200">
            <a:lnSpc>
              <a:spcPct val="90000"/>
            </a:lnSpc>
            <a:spcBef>
              <a:spcPct val="0"/>
            </a:spcBef>
            <a:spcAft>
              <a:spcPct val="35000"/>
            </a:spcAft>
            <a:buNone/>
          </a:pPr>
          <a:r>
            <a:rPr lang="en-US" sz="1600" kern="1200"/>
            <a:t>Most organizations participating in e-commerce would like to have guaranteed delivery of items when required.</a:t>
          </a:r>
        </a:p>
      </dsp:txBody>
      <dsp:txXfrm>
        <a:off x="1374223" y="2976856"/>
        <a:ext cx="3312076" cy="1189803"/>
      </dsp:txXfrm>
    </dsp:sp>
    <dsp:sp modelId="{FDB6ED6B-CD20-445D-88FA-CEC5ECC32754}">
      <dsp:nvSpPr>
        <dsp:cNvPr id="0" name=""/>
        <dsp:cNvSpPr/>
      </dsp:nvSpPr>
      <dsp:spPr>
        <a:xfrm>
          <a:off x="0" y="4464111"/>
          <a:ext cx="46863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C7A0A7-7515-408D-B18E-6840F2489145}">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BC35C1-68B6-4228-AB46-CE6957F5F9C5}">
      <dsp:nvSpPr>
        <dsp:cNvPr id="0" name=""/>
        <dsp:cNvSpPr/>
      </dsp:nvSpPr>
      <dsp:spPr>
        <a:xfrm>
          <a:off x="1374223" y="4464111"/>
          <a:ext cx="33120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711200">
            <a:lnSpc>
              <a:spcPct val="90000"/>
            </a:lnSpc>
            <a:spcBef>
              <a:spcPct val="0"/>
            </a:spcBef>
            <a:spcAft>
              <a:spcPct val="35000"/>
            </a:spcAft>
            <a:buNone/>
          </a:pPr>
          <a:r>
            <a:rPr lang="en-US" sz="1600" kern="1200"/>
            <a:t>There are two strategies that can be followed.</a:t>
          </a:r>
        </a:p>
      </dsp:txBody>
      <dsp:txXfrm>
        <a:off x="1374223" y="4464111"/>
        <a:ext cx="3312076" cy="11898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F5859-35C5-406E-9353-03C606971786}">
      <dsp:nvSpPr>
        <dsp:cNvPr id="0" name=""/>
        <dsp:cNvSpPr/>
      </dsp:nvSpPr>
      <dsp:spPr>
        <a:xfrm>
          <a:off x="0" y="3156146"/>
          <a:ext cx="8195871" cy="103591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An online business can adopt one business model or more than one models simultaneously.</a:t>
          </a:r>
        </a:p>
      </dsp:txBody>
      <dsp:txXfrm>
        <a:off x="0" y="3156146"/>
        <a:ext cx="8195871" cy="1035917"/>
      </dsp:txXfrm>
    </dsp:sp>
    <dsp:sp modelId="{9FED45FE-BB35-48F8-AB48-ACFE36A318E1}">
      <dsp:nvSpPr>
        <dsp:cNvPr id="0" name=""/>
        <dsp:cNvSpPr/>
      </dsp:nvSpPr>
      <dsp:spPr>
        <a:xfrm rot="10800000">
          <a:off x="0" y="1578443"/>
          <a:ext cx="8195871" cy="1593241"/>
        </a:xfrm>
        <a:prstGeom prst="upArrowCallou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Each model has its own unique features and offerings.</a:t>
          </a:r>
        </a:p>
      </dsp:txBody>
      <dsp:txXfrm rot="10800000">
        <a:off x="0" y="1578443"/>
        <a:ext cx="8195871" cy="1035240"/>
      </dsp:txXfrm>
    </dsp:sp>
    <dsp:sp modelId="{AACAF019-015F-41D7-A413-E55C69EE1286}">
      <dsp:nvSpPr>
        <dsp:cNvPr id="0" name=""/>
        <dsp:cNvSpPr/>
      </dsp:nvSpPr>
      <dsp:spPr>
        <a:xfrm rot="10800000">
          <a:off x="0" y="741"/>
          <a:ext cx="8195871" cy="1593241"/>
        </a:xfrm>
        <a:prstGeom prst="upArrowCallou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There are different business models in e-commerce.</a:t>
          </a:r>
        </a:p>
      </dsp:txBody>
      <dsp:txXfrm rot="10800000">
        <a:off x="0" y="741"/>
        <a:ext cx="8195871" cy="10352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5C4EB-FE80-412C-B5AB-1AA3710ADF4B}">
      <dsp:nvSpPr>
        <dsp:cNvPr id="0" name=""/>
        <dsp:cNvSpPr/>
      </dsp:nvSpPr>
      <dsp:spPr>
        <a:xfrm>
          <a:off x="616935" y="1100"/>
          <a:ext cx="921683" cy="92168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9F4E6D-1318-4384-9A35-6259BA8E742E}">
      <dsp:nvSpPr>
        <dsp:cNvPr id="0" name=""/>
        <dsp:cNvSpPr/>
      </dsp:nvSpPr>
      <dsp:spPr>
        <a:xfrm>
          <a:off x="810488" y="194654"/>
          <a:ext cx="534576" cy="5345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73A23B-5D7F-4F6A-9AD9-D7A1DA666BA0}">
      <dsp:nvSpPr>
        <dsp:cNvPr id="0" name=""/>
        <dsp:cNvSpPr/>
      </dsp:nvSpPr>
      <dsp:spPr>
        <a:xfrm>
          <a:off x="1736122" y="1100"/>
          <a:ext cx="2172539" cy="92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This is a true e-commerce site that offers products or goods for a price.</a:t>
          </a:r>
        </a:p>
      </dsp:txBody>
      <dsp:txXfrm>
        <a:off x="1736122" y="1100"/>
        <a:ext cx="2172539" cy="921683"/>
      </dsp:txXfrm>
    </dsp:sp>
    <dsp:sp modelId="{908F97A5-930B-4709-B8C8-DF1350710B24}">
      <dsp:nvSpPr>
        <dsp:cNvPr id="0" name=""/>
        <dsp:cNvSpPr/>
      </dsp:nvSpPr>
      <dsp:spPr>
        <a:xfrm>
          <a:off x="4287209" y="1100"/>
          <a:ext cx="921683" cy="92168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AD935F-7BF8-474D-8D02-02405FD06209}">
      <dsp:nvSpPr>
        <dsp:cNvPr id="0" name=""/>
        <dsp:cNvSpPr/>
      </dsp:nvSpPr>
      <dsp:spPr>
        <a:xfrm>
          <a:off x="4480763" y="194654"/>
          <a:ext cx="534576" cy="5345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50A3A9-F9D2-43A1-A8A1-8DD22FCCC98B}">
      <dsp:nvSpPr>
        <dsp:cNvPr id="0" name=""/>
        <dsp:cNvSpPr/>
      </dsp:nvSpPr>
      <dsp:spPr>
        <a:xfrm>
          <a:off x="5406396" y="1100"/>
          <a:ext cx="2172539" cy="92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The business provides a website with product information, a shopping cart, and an online ordering mechanism.</a:t>
          </a:r>
        </a:p>
      </dsp:txBody>
      <dsp:txXfrm>
        <a:off x="5406396" y="1100"/>
        <a:ext cx="2172539" cy="921683"/>
      </dsp:txXfrm>
    </dsp:sp>
    <dsp:sp modelId="{7D93AE8B-A14C-4399-BE51-EF1C5B2E8467}">
      <dsp:nvSpPr>
        <dsp:cNvPr id="0" name=""/>
        <dsp:cNvSpPr/>
      </dsp:nvSpPr>
      <dsp:spPr>
        <a:xfrm>
          <a:off x="616935" y="1635560"/>
          <a:ext cx="921683" cy="92168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5F7C22-8C33-4B4F-B8DD-9D6F02421720}">
      <dsp:nvSpPr>
        <dsp:cNvPr id="0" name=""/>
        <dsp:cNvSpPr/>
      </dsp:nvSpPr>
      <dsp:spPr>
        <a:xfrm>
          <a:off x="810488" y="1829114"/>
          <a:ext cx="534576" cy="5345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D9E59C-2EF3-4349-8BE8-EA73D6543648}">
      <dsp:nvSpPr>
        <dsp:cNvPr id="0" name=""/>
        <dsp:cNvSpPr/>
      </dsp:nvSpPr>
      <dsp:spPr>
        <a:xfrm>
          <a:off x="1736122" y="1635560"/>
          <a:ext cx="2172539" cy="92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Users select the products they want to buy and place an order through the shopping cart. The product price is usually fixed, but can be negotiable.</a:t>
          </a:r>
        </a:p>
      </dsp:txBody>
      <dsp:txXfrm>
        <a:off x="1736122" y="1635560"/>
        <a:ext cx="2172539" cy="921683"/>
      </dsp:txXfrm>
    </dsp:sp>
    <dsp:sp modelId="{CA70C662-C06F-4ACD-8F45-1BEC37073585}">
      <dsp:nvSpPr>
        <dsp:cNvPr id="0" name=""/>
        <dsp:cNvSpPr/>
      </dsp:nvSpPr>
      <dsp:spPr>
        <a:xfrm>
          <a:off x="4287209" y="1635560"/>
          <a:ext cx="921683" cy="92168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18C0B7-0235-4361-A514-C8AE132E5B69}">
      <dsp:nvSpPr>
        <dsp:cNvPr id="0" name=""/>
        <dsp:cNvSpPr/>
      </dsp:nvSpPr>
      <dsp:spPr>
        <a:xfrm>
          <a:off x="4480763" y="1829114"/>
          <a:ext cx="534576" cy="5345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4EFAED-3CF4-4907-BF9F-39C8491A2841}">
      <dsp:nvSpPr>
        <dsp:cNvPr id="0" name=""/>
        <dsp:cNvSpPr/>
      </dsp:nvSpPr>
      <dsp:spPr>
        <a:xfrm>
          <a:off x="5406396" y="1635560"/>
          <a:ext cx="2172539" cy="92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SG" sz="1300" kern="1200"/>
            <a:t>The rest is up to your supplier. This frees you from managing inventory, warehousing stock, or dealing with packaging, but there’s a major caveat.</a:t>
          </a:r>
          <a:endParaRPr lang="en-US" sz="1300" kern="1200"/>
        </a:p>
      </dsp:txBody>
      <dsp:txXfrm>
        <a:off x="5406396" y="1635560"/>
        <a:ext cx="2172539" cy="921683"/>
      </dsp:txXfrm>
    </dsp:sp>
    <dsp:sp modelId="{E810B7F5-ACEB-4087-8B1B-82848358E1A3}">
      <dsp:nvSpPr>
        <dsp:cNvPr id="0" name=""/>
        <dsp:cNvSpPr/>
      </dsp:nvSpPr>
      <dsp:spPr>
        <a:xfrm>
          <a:off x="616935" y="3270020"/>
          <a:ext cx="921683" cy="92168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E4E6ED-B002-4CCE-9947-DE618818AD25}">
      <dsp:nvSpPr>
        <dsp:cNvPr id="0" name=""/>
        <dsp:cNvSpPr/>
      </dsp:nvSpPr>
      <dsp:spPr>
        <a:xfrm>
          <a:off x="810488" y="3463574"/>
          <a:ext cx="534576" cy="5345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F71F56-B87C-4225-B47D-50DEF92B931C}">
      <dsp:nvSpPr>
        <dsp:cNvPr id="0" name=""/>
        <dsp:cNvSpPr/>
      </dsp:nvSpPr>
      <dsp:spPr>
        <a:xfrm>
          <a:off x="1736122" y="3270020"/>
          <a:ext cx="2172539" cy="92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SG" sz="1300" kern="1200"/>
            <a:t>If your sellers are slow, product quality is lower than expected, or there are problems with the order, it’s on your head (and in your reviews).</a:t>
          </a:r>
          <a:endParaRPr lang="en-US" sz="1300" kern="1200"/>
        </a:p>
      </dsp:txBody>
      <dsp:txXfrm>
        <a:off x="1736122" y="3270020"/>
        <a:ext cx="2172539" cy="92168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amazon.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43" y="450221"/>
            <a:ext cx="674827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p:cNvSpPr>
            <a:spLocks noGrp="1"/>
          </p:cNvSpPr>
          <p:nvPr>
            <p:ph type="ctrTitle"/>
          </p:nvPr>
        </p:nvSpPr>
        <p:spPr>
          <a:xfrm>
            <a:off x="825501" y="1111086"/>
            <a:ext cx="5767578" cy="2623885"/>
          </a:xfrm>
        </p:spPr>
        <p:txBody>
          <a:bodyPr anchor="ctr">
            <a:normAutofit/>
          </a:bodyPr>
          <a:lstStyle/>
          <a:p>
            <a:pPr algn="l"/>
            <a:r>
              <a:rPr lang="en-US" sz="5700">
                <a:solidFill>
                  <a:srgbClr val="FFFFFF"/>
                </a:solidFill>
              </a:rPr>
              <a:t>Introduction to E-Commerce</a:t>
            </a:r>
          </a:p>
        </p:txBody>
      </p:sp>
      <p:sp>
        <p:nvSpPr>
          <p:cNvPr id="12"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4521269"/>
            <a:ext cx="84582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809624" y="4843002"/>
            <a:ext cx="7509510" cy="1234345"/>
          </a:xfrm>
        </p:spPr>
        <p:txBody>
          <a:bodyPr anchor="ctr">
            <a:normAutofit/>
          </a:bodyPr>
          <a:lstStyle/>
          <a:p>
            <a:pPr algn="l">
              <a:lnSpc>
                <a:spcPct val="90000"/>
              </a:lnSpc>
            </a:pPr>
            <a:r>
              <a:rPr lang="en-US" sz="1600">
                <a:solidFill>
                  <a:srgbClr val="1B1B1B"/>
                </a:solidFill>
              </a:rPr>
              <a:t>Prepared by</a:t>
            </a:r>
          </a:p>
          <a:p>
            <a:pPr algn="l">
              <a:lnSpc>
                <a:spcPct val="90000"/>
              </a:lnSpc>
            </a:pPr>
            <a:r>
              <a:rPr lang="en-US" sz="1600">
                <a:solidFill>
                  <a:srgbClr val="1B1B1B"/>
                </a:solidFill>
              </a:rPr>
              <a:t>Risala Tasin Khan</a:t>
            </a:r>
          </a:p>
          <a:p>
            <a:pPr algn="l">
              <a:lnSpc>
                <a:spcPct val="90000"/>
              </a:lnSpc>
            </a:pPr>
            <a:r>
              <a:rPr lang="en-US" sz="1600">
                <a:solidFill>
                  <a:srgbClr val="1B1B1B"/>
                </a:solidFill>
              </a:rPr>
              <a:t> Professor</a:t>
            </a:r>
          </a:p>
          <a:p>
            <a:pPr algn="l">
              <a:lnSpc>
                <a:spcPct val="90000"/>
              </a:lnSpc>
            </a:pPr>
            <a:r>
              <a:rPr lang="en-US" sz="1600">
                <a:solidFill>
                  <a:srgbClr val="1B1B1B"/>
                </a:solidFill>
              </a:rPr>
              <a:t>IIT, JU</a:t>
            </a:r>
          </a:p>
        </p:txBody>
      </p:sp>
      <p:sp>
        <p:nvSpPr>
          <p:cNvPr id="14" name="Rectangle 13">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4508" y="450221"/>
            <a:ext cx="1586592"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Register">
            <a:extLst>
              <a:ext uri="{FF2B5EF4-FFF2-40B4-BE49-F238E27FC236}">
                <a16:creationId xmlns:a16="http://schemas.microsoft.com/office/drawing/2014/main" id="{EBAC9772-9E6C-4178-AC51-393FE0C793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23249" y="2746712"/>
            <a:ext cx="1364575" cy="13645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C143A-83AC-4712-9887-FB7DC15CAE47}"/>
              </a:ext>
            </a:extLst>
          </p:cNvPr>
          <p:cNvSpPr>
            <a:spLocks noGrp="1"/>
          </p:cNvSpPr>
          <p:nvPr>
            <p:ph type="title"/>
          </p:nvPr>
        </p:nvSpPr>
        <p:spPr>
          <a:xfrm>
            <a:off x="1028699" y="294538"/>
            <a:ext cx="7421963" cy="1033669"/>
          </a:xfrm>
        </p:spPr>
        <p:txBody>
          <a:bodyPr>
            <a:normAutofit/>
          </a:bodyPr>
          <a:lstStyle/>
          <a:p>
            <a:r>
              <a:rPr lang="en-SG" sz="3500">
                <a:solidFill>
                  <a:srgbClr val="FFFFFF"/>
                </a:solidFill>
              </a:rPr>
              <a:t>Five Web watch words(cont…)</a:t>
            </a:r>
          </a:p>
        </p:txBody>
      </p:sp>
      <p:sp>
        <p:nvSpPr>
          <p:cNvPr id="3" name="Content Placeholder 2">
            <a:extLst>
              <a:ext uri="{FF2B5EF4-FFF2-40B4-BE49-F238E27FC236}">
                <a16:creationId xmlns:a16="http://schemas.microsoft.com/office/drawing/2014/main" id="{4499ED6B-1498-4AE7-B8EC-73B7A5069B35}"/>
              </a:ext>
            </a:extLst>
          </p:cNvPr>
          <p:cNvSpPr>
            <a:spLocks noGrp="1"/>
          </p:cNvSpPr>
          <p:nvPr>
            <p:ph idx="1"/>
          </p:nvPr>
        </p:nvSpPr>
        <p:spPr>
          <a:xfrm>
            <a:off x="1028699" y="2318197"/>
            <a:ext cx="7293023" cy="3683358"/>
          </a:xfrm>
        </p:spPr>
        <p:txBody>
          <a:bodyPr anchor="ctr">
            <a:normAutofit/>
          </a:bodyPr>
          <a:lstStyle/>
          <a:p>
            <a:r>
              <a:rPr lang="en-SG" sz="1700" b="1" dirty="0"/>
              <a:t>Interactivity:</a:t>
            </a:r>
          </a:p>
          <a:p>
            <a:pPr lvl="1"/>
            <a:r>
              <a:rPr lang="en-SG" sz="1700" dirty="0"/>
              <a:t>Unlike traditional media, the Internet is highly interactive.</a:t>
            </a:r>
          </a:p>
          <a:p>
            <a:pPr lvl="1"/>
            <a:r>
              <a:rPr lang="en-SG" sz="1700" dirty="0"/>
              <a:t>One of the consequences of this is that people pull information towards them.</a:t>
            </a:r>
          </a:p>
          <a:p>
            <a:pPr lvl="1"/>
            <a:r>
              <a:rPr lang="en-SG" sz="1700" dirty="0"/>
              <a:t>This means that on the Net more effort is sometimes needed to differentiate your business from its competition.</a:t>
            </a:r>
          </a:p>
          <a:p>
            <a:pPr lvl="1"/>
            <a:r>
              <a:rPr lang="en-SG" sz="1700" dirty="0"/>
              <a:t>The Net’s interactivity makes it possible for users to tailor more information according to their own particular requirements.</a:t>
            </a:r>
          </a:p>
          <a:p>
            <a:pPr lvl="1"/>
            <a:r>
              <a:rPr lang="en-SG" sz="1700" dirty="0"/>
              <a:t>It therefore allows a business to communicate on a one-to-one level with all its customers simultaneously.</a:t>
            </a:r>
          </a:p>
          <a:p>
            <a:pPr lvl="1"/>
            <a:r>
              <a:rPr lang="en-SG" sz="1700" dirty="0"/>
              <a:t>Instead of broadcasting your message to the world, the Net enables you to narrowcast and communicate with individual on their own terms.</a:t>
            </a:r>
          </a:p>
        </p:txBody>
      </p:sp>
    </p:spTree>
    <p:extLst>
      <p:ext uri="{BB962C8B-B14F-4D97-AF65-F5344CB8AC3E}">
        <p14:creationId xmlns:p14="http://schemas.microsoft.com/office/powerpoint/2010/main" val="1634915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D1D72E-7B77-4BA6-AF15-73ABCA18060F}"/>
              </a:ext>
            </a:extLst>
          </p:cNvPr>
          <p:cNvSpPr>
            <a:spLocks noGrp="1"/>
          </p:cNvSpPr>
          <p:nvPr>
            <p:ph type="title"/>
          </p:nvPr>
        </p:nvSpPr>
        <p:spPr>
          <a:xfrm>
            <a:off x="1028699" y="294538"/>
            <a:ext cx="7421963" cy="1033669"/>
          </a:xfrm>
        </p:spPr>
        <p:txBody>
          <a:bodyPr>
            <a:normAutofit/>
          </a:bodyPr>
          <a:lstStyle/>
          <a:p>
            <a:r>
              <a:rPr lang="en-SG" sz="3500">
                <a:solidFill>
                  <a:srgbClr val="FFFFFF"/>
                </a:solidFill>
              </a:rPr>
              <a:t>Net Benefits</a:t>
            </a:r>
          </a:p>
        </p:txBody>
      </p:sp>
      <p:sp>
        <p:nvSpPr>
          <p:cNvPr id="3" name="Content Placeholder 2">
            <a:extLst>
              <a:ext uri="{FF2B5EF4-FFF2-40B4-BE49-F238E27FC236}">
                <a16:creationId xmlns:a16="http://schemas.microsoft.com/office/drawing/2014/main" id="{70FCBD86-60F2-42A6-97B3-0E217CD04D56}"/>
              </a:ext>
            </a:extLst>
          </p:cNvPr>
          <p:cNvSpPr>
            <a:spLocks noGrp="1"/>
          </p:cNvSpPr>
          <p:nvPr>
            <p:ph idx="1"/>
          </p:nvPr>
        </p:nvSpPr>
        <p:spPr>
          <a:xfrm>
            <a:off x="1028699" y="2318197"/>
            <a:ext cx="7293023" cy="3683358"/>
          </a:xfrm>
        </p:spPr>
        <p:txBody>
          <a:bodyPr anchor="ctr">
            <a:normAutofit/>
          </a:bodyPr>
          <a:lstStyle/>
          <a:p>
            <a:r>
              <a:rPr lang="en-SG" sz="1700" b="1" dirty="0"/>
              <a:t>Saving Money:</a:t>
            </a:r>
          </a:p>
          <a:p>
            <a:pPr lvl="1"/>
            <a:r>
              <a:rPr lang="en-SG" sz="1700" dirty="0"/>
              <a:t>The Internet can help your business save on the administration costs of taking orders by automating the process.</a:t>
            </a:r>
          </a:p>
          <a:p>
            <a:pPr lvl="1"/>
            <a:r>
              <a:rPr lang="en-SG" sz="1700" dirty="0"/>
              <a:t>E-mail can help you save on stationary costs and online marketing often proves a lot more cost-effective than marketing offline</a:t>
            </a:r>
          </a:p>
          <a:p>
            <a:r>
              <a:rPr lang="en-SG" sz="1700" b="1" dirty="0"/>
              <a:t>Improving Customer Service:</a:t>
            </a:r>
          </a:p>
          <a:p>
            <a:pPr lvl="1"/>
            <a:r>
              <a:rPr lang="en-SG" sz="1700" dirty="0"/>
              <a:t>By increasing the possibilities for communication between your business and its customers, you can often offer an improved level of service to your existing customers.</a:t>
            </a:r>
          </a:p>
          <a:p>
            <a:r>
              <a:rPr lang="en-SG" sz="1700" b="1" dirty="0"/>
              <a:t>Keeping Records of Your Activity:</a:t>
            </a:r>
          </a:p>
          <a:p>
            <a:pPr lvl="1"/>
            <a:r>
              <a:rPr lang="en-SG" sz="1700" dirty="0"/>
              <a:t>Because the Internet enables you to store information, you can keep track of all business correspondence very easily.</a:t>
            </a:r>
          </a:p>
        </p:txBody>
      </p:sp>
    </p:spTree>
    <p:extLst>
      <p:ext uri="{BB962C8B-B14F-4D97-AF65-F5344CB8AC3E}">
        <p14:creationId xmlns:p14="http://schemas.microsoft.com/office/powerpoint/2010/main" val="2982127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F4A91A-6D5F-453F-8ADC-336304BE3432}"/>
              </a:ext>
            </a:extLst>
          </p:cNvPr>
          <p:cNvSpPr>
            <a:spLocks noGrp="1"/>
          </p:cNvSpPr>
          <p:nvPr>
            <p:ph type="title"/>
          </p:nvPr>
        </p:nvSpPr>
        <p:spPr>
          <a:xfrm>
            <a:off x="1028699" y="294538"/>
            <a:ext cx="7421963" cy="1033669"/>
          </a:xfrm>
        </p:spPr>
        <p:txBody>
          <a:bodyPr>
            <a:normAutofit/>
          </a:bodyPr>
          <a:lstStyle/>
          <a:p>
            <a:r>
              <a:rPr lang="en-SG" sz="3500">
                <a:solidFill>
                  <a:srgbClr val="FFFFFF"/>
                </a:solidFill>
              </a:rPr>
              <a:t>Net Benefits(Cont…)</a:t>
            </a:r>
          </a:p>
        </p:txBody>
      </p:sp>
      <p:sp>
        <p:nvSpPr>
          <p:cNvPr id="3" name="Content Placeholder 2">
            <a:extLst>
              <a:ext uri="{FF2B5EF4-FFF2-40B4-BE49-F238E27FC236}">
                <a16:creationId xmlns:a16="http://schemas.microsoft.com/office/drawing/2014/main" id="{D42ABBCC-5B77-4014-88EF-A643C523C3B3}"/>
              </a:ext>
            </a:extLst>
          </p:cNvPr>
          <p:cNvSpPr>
            <a:spLocks noGrp="1"/>
          </p:cNvSpPr>
          <p:nvPr>
            <p:ph idx="1"/>
          </p:nvPr>
        </p:nvSpPr>
        <p:spPr>
          <a:xfrm>
            <a:off x="1028699" y="2318197"/>
            <a:ext cx="7293023" cy="3683358"/>
          </a:xfrm>
        </p:spPr>
        <p:txBody>
          <a:bodyPr anchor="ctr">
            <a:normAutofit/>
          </a:bodyPr>
          <a:lstStyle/>
          <a:p>
            <a:r>
              <a:rPr lang="en-SG" sz="1700" b="1" dirty="0"/>
              <a:t>Attracting New Staff:</a:t>
            </a:r>
          </a:p>
          <a:p>
            <a:pPr lvl="1"/>
            <a:r>
              <a:rPr lang="en-SG" sz="1700" dirty="0"/>
              <a:t>The World Wide Web is now one of the most important resources for </a:t>
            </a:r>
            <a:r>
              <a:rPr lang="en-SG" sz="1700"/>
              <a:t>searching anything new.</a:t>
            </a:r>
            <a:endParaRPr lang="en-SG" sz="1700" dirty="0"/>
          </a:p>
          <a:p>
            <a:r>
              <a:rPr lang="en-SG" sz="1700" b="1" dirty="0"/>
              <a:t>Preserving Your Market Share:</a:t>
            </a:r>
          </a:p>
          <a:p>
            <a:pPr lvl="1"/>
            <a:r>
              <a:rPr lang="en-SG" sz="1700" dirty="0"/>
              <a:t>The Internet is not only a means of expanding your business, it is also a way to protect and hold on to the market you have already established.</a:t>
            </a:r>
          </a:p>
          <a:p>
            <a:pPr lvl="1"/>
            <a:r>
              <a:rPr lang="en-SG" sz="1700" dirty="0"/>
              <a:t>Real world businesses risk losing out to slick start-ups if they don’t embrace the Internet with open arms.</a:t>
            </a:r>
          </a:p>
        </p:txBody>
      </p:sp>
    </p:spTree>
    <p:extLst>
      <p:ext uri="{BB962C8B-B14F-4D97-AF65-F5344CB8AC3E}">
        <p14:creationId xmlns:p14="http://schemas.microsoft.com/office/powerpoint/2010/main" val="1438601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A54FB-9110-4C55-BD68-F1A4EC5A0153}"/>
              </a:ext>
            </a:extLst>
          </p:cNvPr>
          <p:cNvSpPr>
            <a:spLocks noGrp="1"/>
          </p:cNvSpPr>
          <p:nvPr>
            <p:ph type="title"/>
          </p:nvPr>
        </p:nvSpPr>
        <p:spPr>
          <a:xfrm>
            <a:off x="1028699" y="294538"/>
            <a:ext cx="7421963" cy="1033669"/>
          </a:xfrm>
        </p:spPr>
        <p:txBody>
          <a:bodyPr>
            <a:normAutofit/>
          </a:bodyPr>
          <a:lstStyle/>
          <a:p>
            <a:r>
              <a:rPr lang="en-SG" sz="3500">
                <a:solidFill>
                  <a:srgbClr val="FFFFFF"/>
                </a:solidFill>
              </a:rPr>
              <a:t>Net Benefits(Cont…)</a:t>
            </a:r>
          </a:p>
        </p:txBody>
      </p:sp>
      <p:sp>
        <p:nvSpPr>
          <p:cNvPr id="3" name="Content Placeholder 2">
            <a:extLst>
              <a:ext uri="{FF2B5EF4-FFF2-40B4-BE49-F238E27FC236}">
                <a16:creationId xmlns:a16="http://schemas.microsoft.com/office/drawing/2014/main" id="{5B2DACB8-E39E-4560-8629-300A2B8C86D4}"/>
              </a:ext>
            </a:extLst>
          </p:cNvPr>
          <p:cNvSpPr>
            <a:spLocks noGrp="1"/>
          </p:cNvSpPr>
          <p:nvPr>
            <p:ph idx="1"/>
          </p:nvPr>
        </p:nvSpPr>
        <p:spPr>
          <a:xfrm>
            <a:off x="1028699" y="2318197"/>
            <a:ext cx="7293023" cy="3683358"/>
          </a:xfrm>
        </p:spPr>
        <p:txBody>
          <a:bodyPr anchor="ctr">
            <a:normAutofit/>
          </a:bodyPr>
          <a:lstStyle/>
          <a:p>
            <a:pPr>
              <a:lnSpc>
                <a:spcPct val="90000"/>
              </a:lnSpc>
            </a:pPr>
            <a:r>
              <a:rPr lang="en-SG" sz="1700" b="1" dirty="0"/>
              <a:t>Making Money:</a:t>
            </a:r>
          </a:p>
          <a:p>
            <a:pPr lvl="1">
              <a:lnSpc>
                <a:spcPct val="90000"/>
              </a:lnSpc>
            </a:pPr>
            <a:r>
              <a:rPr lang="en-SG" sz="1700" dirty="0"/>
              <a:t>The Internet offers businesses new ways of making additional revenue by affiliate programs, selling advertising space, securing sponsorship and various other methods.</a:t>
            </a:r>
          </a:p>
          <a:p>
            <a:pPr>
              <a:lnSpc>
                <a:spcPct val="90000"/>
              </a:lnSpc>
            </a:pPr>
            <a:r>
              <a:rPr lang="en-SG" sz="1700" b="1" dirty="0"/>
              <a:t>Going worldwide:</a:t>
            </a:r>
          </a:p>
          <a:p>
            <a:pPr lvl="1">
              <a:lnSpc>
                <a:spcPct val="90000"/>
              </a:lnSpc>
            </a:pPr>
            <a:r>
              <a:rPr lang="en-SG" sz="1700" dirty="0"/>
              <a:t>Your Web site can help you reach a worldwide market as geographical limitations are all but eliminated.</a:t>
            </a:r>
          </a:p>
          <a:p>
            <a:pPr>
              <a:lnSpc>
                <a:spcPct val="90000"/>
              </a:lnSpc>
            </a:pPr>
            <a:r>
              <a:rPr lang="en-SG" sz="1700" b="1" dirty="0"/>
              <a:t>Being in a Constant Contact:</a:t>
            </a:r>
          </a:p>
          <a:p>
            <a:pPr lvl="1">
              <a:lnSpc>
                <a:spcPct val="90000"/>
              </a:lnSpc>
            </a:pPr>
            <a:r>
              <a:rPr lang="en-SG" sz="1700" dirty="0"/>
              <a:t>The Internet transforms your 9 to 5 business into a 24-hour operation. Your Web site works while you are asleep.</a:t>
            </a:r>
          </a:p>
          <a:p>
            <a:pPr>
              <a:lnSpc>
                <a:spcPct val="90000"/>
              </a:lnSpc>
            </a:pPr>
            <a:r>
              <a:rPr lang="en-SG" sz="1700" b="1" dirty="0"/>
              <a:t>Knowing your Market:</a:t>
            </a:r>
          </a:p>
          <a:p>
            <a:pPr lvl="1">
              <a:lnSpc>
                <a:spcPct val="90000"/>
              </a:lnSpc>
            </a:pPr>
            <a:r>
              <a:rPr lang="en-SG" sz="1700" dirty="0"/>
              <a:t>As the Internet is interactive, you can receive constant feedback from your audience</a:t>
            </a:r>
          </a:p>
        </p:txBody>
      </p:sp>
    </p:spTree>
    <p:extLst>
      <p:ext uri="{BB962C8B-B14F-4D97-AF65-F5344CB8AC3E}">
        <p14:creationId xmlns:p14="http://schemas.microsoft.com/office/powerpoint/2010/main" val="1725169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270" y="841248"/>
            <a:ext cx="4670298" cy="1234440"/>
          </a:xfrm>
        </p:spPr>
        <p:txBody>
          <a:bodyPr anchor="t">
            <a:normAutofit/>
          </a:bodyPr>
          <a:lstStyle/>
          <a:p>
            <a:r>
              <a:rPr lang="en-US" sz="3500">
                <a:solidFill>
                  <a:schemeClr val="accent1"/>
                </a:solidFill>
              </a:rPr>
              <a:t>Types of E-Commerce</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2160270" y="2249424"/>
            <a:ext cx="4670298" cy="3803904"/>
          </a:xfrm>
        </p:spPr>
        <p:txBody>
          <a:bodyPr>
            <a:normAutofit/>
          </a:bodyPr>
          <a:lstStyle/>
          <a:p>
            <a:pPr>
              <a:lnSpc>
                <a:spcPct val="90000"/>
              </a:lnSpc>
            </a:pPr>
            <a:r>
              <a:rPr lang="en-US" sz="1600"/>
              <a:t>There are FOUR main modes of e-commerce:</a:t>
            </a:r>
          </a:p>
          <a:p>
            <a:pPr lvl="1">
              <a:lnSpc>
                <a:spcPct val="90000"/>
              </a:lnSpc>
            </a:pPr>
            <a:r>
              <a:rPr lang="en-US" sz="1600"/>
              <a:t>Business-to-Business E-Commerce (B2B)</a:t>
            </a:r>
          </a:p>
          <a:p>
            <a:pPr lvl="1">
              <a:lnSpc>
                <a:spcPct val="90000"/>
              </a:lnSpc>
            </a:pPr>
            <a:r>
              <a:rPr lang="en-US" sz="1600"/>
              <a:t>Business-to-Consumer E-Commerce (B2C)</a:t>
            </a:r>
          </a:p>
          <a:p>
            <a:pPr lvl="1">
              <a:lnSpc>
                <a:spcPct val="90000"/>
              </a:lnSpc>
            </a:pPr>
            <a:r>
              <a:rPr lang="en-US" sz="1600"/>
              <a:t>Customer-to-Consumer E-Commerce (C2C)</a:t>
            </a:r>
          </a:p>
          <a:p>
            <a:pPr lvl="1">
              <a:lnSpc>
                <a:spcPct val="90000"/>
              </a:lnSpc>
            </a:pPr>
            <a:r>
              <a:rPr lang="en-US" sz="1600"/>
              <a:t>Consumer-to-Business E-Commerce (C2B)</a:t>
            </a:r>
          </a:p>
          <a:p>
            <a:pPr>
              <a:lnSpc>
                <a:spcPct val="90000"/>
              </a:lnSpc>
            </a:pPr>
            <a:r>
              <a:rPr lang="en-US" sz="1600">
                <a:cs typeface="Times New Roman" pitchFamily="18" charset="0"/>
              </a:rPr>
              <a:t>Another new entrant is Government to Customer (G2C) and Government to Business (G2B) in which individuals and business organizations can transact business with the government using the Internet</a:t>
            </a:r>
            <a:endParaRPr lang="en-US" sz="1600"/>
          </a:p>
          <a:p>
            <a:pPr lvl="1">
              <a:lnSpc>
                <a:spcPct val="90000"/>
              </a:lnSpc>
            </a:pPr>
            <a:endParaRPr 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pPr lvl="1" rtl="0">
              <a:lnSpc>
                <a:spcPct val="90000"/>
              </a:lnSpc>
              <a:spcBef>
                <a:spcPct val="0"/>
              </a:spcBef>
            </a:pPr>
            <a:r>
              <a:rPr lang="en-US" sz="3000">
                <a:solidFill>
                  <a:srgbClr val="FFFFFF"/>
                </a:solidFill>
              </a:rPr>
              <a:t>Business-to-Business E-Commerce (B2B)</a:t>
            </a:r>
            <a:br>
              <a:rPr lang="en-US" sz="3000">
                <a:solidFill>
                  <a:srgbClr val="FFFFFF"/>
                </a:solidFill>
              </a:rPr>
            </a:br>
            <a:endParaRPr lang="en-US" sz="3000">
              <a:solidFill>
                <a:srgbClr val="FFFFFF"/>
              </a:solidFill>
            </a:endParaRP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t>Business-to-business (B2B) describes commerce transactions between business companies, such as between a manufacturer and a distributor, or between a wholesaler and a retailer. Businesses focus on selling to other businesses.</a:t>
            </a:r>
          </a:p>
          <a:p>
            <a:pPr eaLnBrk="0" hangingPunct="0">
              <a:buFont typeface="Wingdings" pitchFamily="2" charset="2"/>
              <a:buChar char="v"/>
              <a:tabLst>
                <a:tab pos="5646738" algn="l"/>
              </a:tabLst>
            </a:pPr>
            <a:r>
              <a:rPr lang="en-US" sz="1700">
                <a:cs typeface="Times New Roman" pitchFamily="18" charset="0"/>
              </a:rPr>
              <a:t>Business to business e-commerce (B2B e-commerce) is perhaps the most important of the three e-commerce modes.</a:t>
            </a:r>
          </a:p>
          <a:p>
            <a:pPr eaLnBrk="0" hangingPunct="0">
              <a:buFont typeface="Wingdings" pitchFamily="2" charset="2"/>
              <a:buChar char="v"/>
              <a:tabLst>
                <a:tab pos="5646738" algn="l"/>
              </a:tabLst>
            </a:pPr>
            <a:endParaRPr lang="en-US" sz="1700">
              <a:cs typeface="Times New Roman" pitchFamily="18" charset="0"/>
            </a:endParaRPr>
          </a:p>
          <a:p>
            <a:pPr eaLnBrk="0" hangingPunct="0">
              <a:buFont typeface="Wingdings" pitchFamily="2" charset="2"/>
              <a:buChar char="v"/>
              <a:tabLst>
                <a:tab pos="5646738" algn="l"/>
              </a:tabLst>
            </a:pPr>
            <a:r>
              <a:rPr lang="en-US" sz="1700">
                <a:cs typeface="Times New Roman" pitchFamily="18" charset="0"/>
              </a:rPr>
              <a:t> It is growing very fast and it is predicted that most businesses in the world will participate in B2B e-commerce during this decade. </a:t>
            </a:r>
          </a:p>
          <a:p>
            <a:pPr eaLnBrk="0" hangingPunct="0">
              <a:buFont typeface="Wingdings" pitchFamily="2" charset="2"/>
              <a:buChar char="v"/>
              <a:tabLst>
                <a:tab pos="5646738" algn="l"/>
              </a:tabLst>
            </a:pPr>
            <a:endParaRPr lang="en-US" sz="1700">
              <a:cs typeface="Times New Roman" pitchFamily="18" charset="0"/>
            </a:endParaRPr>
          </a:p>
          <a:p>
            <a:pPr eaLnBrk="0" hangingPunct="0">
              <a:buFont typeface="Wingdings" pitchFamily="2" charset="2"/>
              <a:buChar char="v"/>
              <a:tabLst>
                <a:tab pos="5646738" algn="l"/>
              </a:tabLst>
            </a:pPr>
            <a:r>
              <a:rPr lang="en-US" sz="1700">
                <a:cs typeface="Times New Roman" pitchFamily="18" charset="0"/>
              </a:rPr>
              <a:t>We will illustrate B2B e-commerce with an example of a business purchasing goods electronically from a vendor.</a:t>
            </a:r>
          </a:p>
          <a:p>
            <a:endParaRPr lang="en-US" sz="1700"/>
          </a:p>
          <a:p>
            <a:endParaRPr lang="en-US" sz="1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How B2B transaction works</a:t>
            </a:r>
          </a:p>
        </p:txBody>
      </p:sp>
      <p:sp>
        <p:nvSpPr>
          <p:cNvPr id="3" name="Content Placeholder 2"/>
          <p:cNvSpPr>
            <a:spLocks noGrp="1"/>
          </p:cNvSpPr>
          <p:nvPr>
            <p:ph idx="1"/>
          </p:nvPr>
        </p:nvSpPr>
        <p:spPr>
          <a:xfrm>
            <a:off x="1028699" y="2318197"/>
            <a:ext cx="7293023" cy="3683358"/>
          </a:xfrm>
        </p:spPr>
        <p:txBody>
          <a:bodyPr anchor="ctr">
            <a:normAutofit/>
          </a:bodyPr>
          <a:lstStyle/>
          <a:p>
            <a:pPr eaLnBrk="0" hangingPunct="0">
              <a:buFont typeface="Wingdings" pitchFamily="2" charset="2"/>
              <a:buChar char="v"/>
              <a:tabLst>
                <a:tab pos="5646738" algn="l"/>
              </a:tabLst>
            </a:pPr>
            <a:r>
              <a:rPr lang="en-US" sz="1700">
                <a:cs typeface="Times New Roman" pitchFamily="18" charset="0"/>
              </a:rPr>
              <a:t>The two parties are the </a:t>
            </a:r>
            <a:r>
              <a:rPr lang="en-US" sz="1700" b="1">
                <a:cs typeface="Times New Roman" pitchFamily="18" charset="0"/>
              </a:rPr>
              <a:t>purchaser</a:t>
            </a:r>
            <a:r>
              <a:rPr lang="en-US" sz="1700">
                <a:cs typeface="Times New Roman" pitchFamily="18" charset="0"/>
              </a:rPr>
              <a:t> and the </a:t>
            </a:r>
            <a:r>
              <a:rPr lang="en-US" sz="1700" b="1">
                <a:cs typeface="Times New Roman" pitchFamily="18" charset="0"/>
              </a:rPr>
              <a:t>vendor</a:t>
            </a:r>
            <a:r>
              <a:rPr lang="en-US" sz="1700">
                <a:cs typeface="Times New Roman" pitchFamily="18" charset="0"/>
              </a:rPr>
              <a:t>. Business organizations normally have their own local area network which connects all computers of their organization.</a:t>
            </a:r>
          </a:p>
          <a:p>
            <a:pPr eaLnBrk="0" hangingPunct="0">
              <a:buFont typeface="Wingdings" pitchFamily="2" charset="2"/>
              <a:buChar char="v"/>
              <a:tabLst>
                <a:tab pos="5646738" algn="l"/>
              </a:tabLst>
            </a:pPr>
            <a:r>
              <a:rPr lang="en-US" sz="1700">
                <a:cs typeface="Times New Roman" pitchFamily="18" charset="0"/>
              </a:rPr>
              <a:t> A purchase transaction initiated by a purchaser proceeds as follows: </a:t>
            </a:r>
          </a:p>
          <a:p>
            <a:pPr eaLnBrk="0" hangingPunct="0">
              <a:buNone/>
              <a:tabLst>
                <a:tab pos="365125" algn="l"/>
              </a:tabLst>
            </a:pPr>
            <a:r>
              <a:rPr lang="en-US" sz="1700">
                <a:cs typeface="Times New Roman" pitchFamily="18" charset="0"/>
              </a:rPr>
              <a:t>1. purchase order is entered by the purchaser's office using a computer and transmitted by e-mail to the vendor.</a:t>
            </a:r>
          </a:p>
          <a:p>
            <a:pPr lvl="1" eaLnBrk="0" hangingPunct="0">
              <a:buFontTx/>
              <a:buChar char="•"/>
              <a:tabLst>
                <a:tab pos="365125" algn="l"/>
              </a:tabLst>
            </a:pPr>
            <a:r>
              <a:rPr lang="en-US" sz="1700">
                <a:cs typeface="Times New Roman" pitchFamily="18" charset="0"/>
              </a:rPr>
              <a:t> A standard format for purchase orders (sent by e-mail) is called Electronic Data Interchange</a:t>
            </a:r>
            <a:r>
              <a:rPr lang="en-US" sz="1700" baseline="-30000">
                <a:cs typeface="Times New Roman" pitchFamily="18" charset="0"/>
              </a:rPr>
              <a:t>.</a:t>
            </a:r>
            <a:r>
              <a:rPr lang="en-US" sz="1700">
                <a:cs typeface="Times New Roman" pitchFamily="18" charset="0"/>
              </a:rPr>
              <a:t> (EDI) standard may be used or a mutually agreed format may be used.</a:t>
            </a:r>
          </a:p>
          <a:p>
            <a:pPr lvl="1" eaLnBrk="0" hangingPunct="0">
              <a:buFontTx/>
              <a:buChar char="•"/>
              <a:tabLst>
                <a:tab pos="365125" algn="l"/>
              </a:tabLst>
            </a:pPr>
            <a:r>
              <a:rPr lang="en-US" sz="1700">
                <a:cs typeface="Times New Roman" pitchFamily="18" charset="0"/>
              </a:rPr>
              <a:t>There is also a need to sign the purchase order electronically to meet legal requirements. </a:t>
            </a:r>
          </a:p>
          <a:p>
            <a:pPr eaLnBrk="0" hangingPunct="0">
              <a:buFontTx/>
              <a:buChar char="•"/>
              <a:tabLst>
                <a:tab pos="365125" algn="l"/>
              </a:tabLst>
            </a:pPr>
            <a:endParaRPr lang="en-US" sz="1700"/>
          </a:p>
          <a:p>
            <a:pPr lvl="1" eaLnBrk="0" hangingPunct="0">
              <a:buFont typeface="Wingdings" pitchFamily="2" charset="2"/>
              <a:buChar char="v"/>
              <a:tabLst>
                <a:tab pos="5646738" algn="l"/>
              </a:tabLst>
            </a:pPr>
            <a:endParaRPr lang="en-US" sz="1700"/>
          </a:p>
          <a:p>
            <a:endParaRPr lang="en-US" sz="1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B2B(Cont…)</a:t>
            </a:r>
          </a:p>
        </p:txBody>
      </p:sp>
      <p:sp>
        <p:nvSpPr>
          <p:cNvPr id="3" name="Content Placeholder 2"/>
          <p:cNvSpPr>
            <a:spLocks noGrp="1"/>
          </p:cNvSpPr>
          <p:nvPr>
            <p:ph idx="1"/>
          </p:nvPr>
        </p:nvSpPr>
        <p:spPr>
          <a:xfrm>
            <a:off x="1028699" y="2318197"/>
            <a:ext cx="7293023" cy="3683358"/>
          </a:xfrm>
        </p:spPr>
        <p:txBody>
          <a:bodyPr anchor="ctr">
            <a:normAutofit/>
          </a:bodyPr>
          <a:lstStyle/>
          <a:p>
            <a:pPr>
              <a:buNone/>
            </a:pPr>
            <a:r>
              <a:rPr lang="en-US" sz="1700"/>
              <a:t>2. When the purchase order is received, the vendor immediately acknowledges it electronically. </a:t>
            </a:r>
          </a:p>
          <a:p>
            <a:pPr lvl="1"/>
            <a:r>
              <a:rPr lang="en-US" sz="1700"/>
              <a:t>Observe that the purchase order need not be entered manually again by the vendor's clerk. </a:t>
            </a:r>
          </a:p>
          <a:p>
            <a:pPr lvl="1" eaLnBrk="0" hangingPunct="0">
              <a:buFontTx/>
              <a:buChar char="•"/>
              <a:tabLst>
                <a:tab pos="365125" algn="l"/>
              </a:tabLst>
            </a:pPr>
            <a:r>
              <a:rPr lang="en-US" sz="1700"/>
              <a:t>This is in contrast to current computerized systems in which a vendor's clerk has to enter manually the purchase order on a PC (when it is received) for further processing. </a:t>
            </a:r>
          </a:p>
          <a:p>
            <a:pPr lvl="1" eaLnBrk="0" hangingPunct="0">
              <a:buFontTx/>
              <a:buChar char="•"/>
              <a:tabLst>
                <a:tab pos="365125" algn="l"/>
              </a:tabLst>
            </a:pPr>
            <a:r>
              <a:rPr lang="en-US" sz="1700"/>
              <a:t>Manual entry is slow, prone to errors and expensive as a clerk's time has to be allocated for this. </a:t>
            </a:r>
          </a:p>
          <a:p>
            <a:pPr lvl="1" eaLnBrk="0" hangingPunct="0">
              <a:buFontTx/>
              <a:buChar char="•"/>
              <a:tabLst>
                <a:tab pos="365125" algn="l"/>
              </a:tabLst>
            </a:pPr>
            <a:r>
              <a:rPr lang="en-US" sz="1700"/>
              <a:t>The inventory database is now searched for the availability of ordered items and appropriate action is taken to (electronically) acknowledge the purchase order. </a:t>
            </a:r>
          </a:p>
          <a:p>
            <a:pPr lvl="1" eaLnBrk="0" hangingPunct="0">
              <a:buFontTx/>
              <a:buChar char="•"/>
              <a:tabLst>
                <a:tab pos="365125" algn="l"/>
              </a:tabLst>
            </a:pPr>
            <a:endParaRPr lang="en-US" sz="1700"/>
          </a:p>
          <a:p>
            <a:pPr eaLnBrk="0" hangingPunct="0">
              <a:buFontTx/>
              <a:buChar char="•"/>
              <a:tabLst>
                <a:tab pos="365125" algn="l"/>
              </a:tabLst>
            </a:pPr>
            <a:endParaRPr lang="en-US" sz="1700"/>
          </a:p>
          <a:p>
            <a:pPr lvl="1"/>
            <a:endParaRPr lang="en-US" sz="1700"/>
          </a:p>
          <a:p>
            <a:endParaRPr lang="en-US" sz="1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Cont..</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t>The inventory database of the vendor is updated and a delivery note is prepared to be sent to the </a:t>
            </a:r>
            <a:r>
              <a:rPr lang="en-US" sz="1700" b="1"/>
              <a:t>receiving office of the purchaser</a:t>
            </a:r>
            <a:r>
              <a:rPr lang="en-US" sz="1700"/>
              <a:t>. </a:t>
            </a:r>
          </a:p>
          <a:p>
            <a:r>
              <a:rPr lang="en-US" sz="1700"/>
              <a:t>Concurrently an invoice for items supplied is transmitted by e-mail to the </a:t>
            </a:r>
            <a:r>
              <a:rPr lang="en-US" sz="1700" b="1"/>
              <a:t>purchaser's accounts office</a:t>
            </a:r>
            <a:r>
              <a:rPr lang="en-US" sz="1700"/>
              <a:t>. </a:t>
            </a:r>
          </a:p>
          <a:p>
            <a:r>
              <a:rPr lang="en-US" sz="1700"/>
              <a:t>The vendor dispatches the items physically along with a hard copy of delivery note. The delivery note is needed for physical inspection of items received and reconciling them with electronic delivery note and invoice to facilitate payment.</a:t>
            </a:r>
          </a:p>
          <a:p>
            <a:endParaRPr lang="en-US" sz="17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Cont…</a:t>
            </a:r>
          </a:p>
        </p:txBody>
      </p:sp>
      <p:sp>
        <p:nvSpPr>
          <p:cNvPr id="3" name="Content Placeholder 2"/>
          <p:cNvSpPr>
            <a:spLocks noGrp="1"/>
          </p:cNvSpPr>
          <p:nvPr>
            <p:ph idx="1"/>
          </p:nvPr>
        </p:nvSpPr>
        <p:spPr>
          <a:xfrm>
            <a:off x="1028699" y="2318197"/>
            <a:ext cx="7293023" cy="3683358"/>
          </a:xfrm>
        </p:spPr>
        <p:txBody>
          <a:bodyPr anchor="ctr">
            <a:normAutofit/>
          </a:bodyPr>
          <a:lstStyle/>
          <a:p>
            <a:pPr>
              <a:buNone/>
            </a:pPr>
            <a:r>
              <a:rPr lang="en-US" sz="1700"/>
              <a:t>3. The items received from the vendor are sent to an </a:t>
            </a:r>
            <a:r>
              <a:rPr lang="en-US" sz="1700" b="1"/>
              <a:t>inspection office of the purchaser</a:t>
            </a:r>
            <a:r>
              <a:rPr lang="en-US" sz="1700"/>
              <a:t> along with the delivery note. </a:t>
            </a:r>
          </a:p>
          <a:p>
            <a:pPr lvl="1"/>
            <a:r>
              <a:rPr lang="en-US" sz="1700"/>
              <a:t>The inspection office physically checks the items for both quantity and quality and sends a discrepancy note of items rejected to the purchase office.</a:t>
            </a:r>
          </a:p>
          <a:p>
            <a:pPr>
              <a:buNone/>
            </a:pPr>
            <a:r>
              <a:rPr lang="en-US" sz="1700"/>
              <a:t>4. The accepted items are sent to the store along with an electronic intimation.</a:t>
            </a:r>
          </a:p>
          <a:p>
            <a:pPr lvl="1"/>
            <a:r>
              <a:rPr lang="en-US" sz="1700"/>
              <a:t>The stores office takes items into stock and also updates the inventory database.</a:t>
            </a:r>
          </a:p>
          <a:p>
            <a:pPr>
              <a:buNone/>
            </a:pPr>
            <a:r>
              <a:rPr lang="en-US" sz="1700"/>
              <a:t>4. Simultaneously the purchase office is intimated to enable it to handle rejected items and to authorize accounts departments to pay for the accepted items</a:t>
            </a:r>
          </a:p>
          <a:p>
            <a:pPr>
              <a:buNone/>
            </a:pPr>
            <a:endParaRPr lang="en-US"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00762" y="563918"/>
            <a:ext cx="3089954"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3851" y="885651"/>
            <a:ext cx="2422352" cy="4624603"/>
          </a:xfrm>
        </p:spPr>
        <p:txBody>
          <a:bodyPr>
            <a:normAutofit/>
          </a:bodyPr>
          <a:lstStyle/>
          <a:p>
            <a:r>
              <a:rPr lang="en-US" sz="3700">
                <a:solidFill>
                  <a:srgbClr val="FFFFFF"/>
                </a:solidFill>
              </a:rPr>
              <a:t>What is E-Commerce</a:t>
            </a:r>
          </a:p>
        </p:txBody>
      </p:sp>
      <p:sp>
        <p:nvSpPr>
          <p:cNvPr id="3" name="Content Placeholder 2"/>
          <p:cNvSpPr>
            <a:spLocks noGrp="1"/>
          </p:cNvSpPr>
          <p:nvPr>
            <p:ph idx="1"/>
          </p:nvPr>
        </p:nvSpPr>
        <p:spPr>
          <a:xfrm>
            <a:off x="3734031" y="885651"/>
            <a:ext cx="4893915" cy="4616849"/>
          </a:xfrm>
        </p:spPr>
        <p:txBody>
          <a:bodyPr anchor="ctr">
            <a:normAutofit/>
          </a:bodyPr>
          <a:lstStyle/>
          <a:p>
            <a:r>
              <a:rPr lang="en-US" sz="1900"/>
              <a:t>Electronic commerce, abbreviated as E-Commerce, is doing </a:t>
            </a:r>
            <a:r>
              <a:rPr lang="en-US" sz="1900" u="sng"/>
              <a:t>business activities</a:t>
            </a:r>
            <a:r>
              <a:rPr lang="en-US" sz="1900"/>
              <a:t> over an </a:t>
            </a:r>
            <a:r>
              <a:rPr lang="en-US" sz="1900" u="sng"/>
              <a:t>electronic medium</a:t>
            </a:r>
            <a:r>
              <a:rPr lang="en-US" sz="1900"/>
              <a:t> such as the Internet.</a:t>
            </a:r>
          </a:p>
          <a:p>
            <a:r>
              <a:rPr lang="en-US" sz="1900"/>
              <a:t>In other words, </a:t>
            </a:r>
            <a:r>
              <a:rPr lang="en-US" sz="1900" i="1"/>
              <a:t>Sharing Business Information, Maintaining Business relationships and Conducting business transactions using computers connected to a Telecommunication Network is called E-Commerce</a:t>
            </a:r>
            <a:r>
              <a:rPr lang="en-US" sz="1900"/>
              <a:t>.</a:t>
            </a:r>
          </a:p>
          <a:p>
            <a:r>
              <a:rPr lang="en-US" sz="1900"/>
              <a:t>The fundamental purpose of e-commerce is to execute business transactions which include </a:t>
            </a:r>
            <a:r>
              <a:rPr lang="en-US" sz="1900" b="1"/>
              <a:t>orders sent to vendors to supply items, invoices sent by vendors, payments </a:t>
            </a:r>
            <a:r>
              <a:rPr lang="en-US" sz="1900"/>
              <a:t>made by credit cards, cash or e-cash.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Cont…</a:t>
            </a:r>
          </a:p>
        </p:txBody>
      </p:sp>
      <p:sp>
        <p:nvSpPr>
          <p:cNvPr id="3" name="Content Placeholder 2"/>
          <p:cNvSpPr>
            <a:spLocks noGrp="1"/>
          </p:cNvSpPr>
          <p:nvPr>
            <p:ph idx="1"/>
          </p:nvPr>
        </p:nvSpPr>
        <p:spPr>
          <a:xfrm>
            <a:off x="1028699" y="2318197"/>
            <a:ext cx="7293023" cy="3683358"/>
          </a:xfrm>
        </p:spPr>
        <p:txBody>
          <a:bodyPr anchor="ctr">
            <a:normAutofit/>
          </a:bodyPr>
          <a:lstStyle/>
          <a:p>
            <a:pPr>
              <a:buNone/>
            </a:pPr>
            <a:r>
              <a:rPr lang="en-US" sz="1700"/>
              <a:t>5. </a:t>
            </a:r>
            <a:r>
              <a:rPr lang="en-US" sz="1700">
                <a:cs typeface="Times New Roman" pitchFamily="18" charset="0"/>
              </a:rPr>
              <a:t>The accounts office electronically pays for items accepted and taken into stock.</a:t>
            </a:r>
          </a:p>
          <a:p>
            <a:pPr lvl="1"/>
            <a:r>
              <a:rPr lang="en-US" sz="1700">
                <a:cs typeface="Times New Roman" pitchFamily="18" charset="0"/>
              </a:rPr>
              <a:t>Electronic payment is made by the accounts office by informing its banker to debit authorized amount from its account and credit it to the vendor's bank account.</a:t>
            </a:r>
          </a:p>
          <a:p>
            <a:pPr lvl="1"/>
            <a:r>
              <a:rPr lang="en-US" sz="1700">
                <a:cs typeface="Times New Roman" pitchFamily="18" charset="0"/>
              </a:rPr>
              <a:t>The vendor's account may be in a different bank. The electronic transfer of funds from one bank account to another bank account is an important aspect of e-commerce. </a:t>
            </a:r>
          </a:p>
          <a:p>
            <a:pPr lvl="1"/>
            <a:r>
              <a:rPr lang="en-US" sz="1700">
                <a:cs typeface="Times New Roman" pitchFamily="18" charset="0"/>
              </a:rPr>
              <a:t>This is called </a:t>
            </a:r>
            <a:r>
              <a:rPr lang="en-US" sz="1700" b="1">
                <a:cs typeface="Times New Roman" pitchFamily="18" charset="0"/>
              </a:rPr>
              <a:t>Electronic Funds Transfer (EFT)</a:t>
            </a:r>
            <a:r>
              <a:rPr lang="en-US" sz="1700">
                <a:cs typeface="Times New Roman" pitchFamily="18" charset="0"/>
              </a:rPr>
              <a:t> and is already used in India for dividend payments, interest payment, etc. Observe that if EFT is used, no hard copy of cheques are sent by mail and the funds transfer is fast.</a:t>
            </a:r>
          </a:p>
          <a:p>
            <a:pPr lvl="1"/>
            <a:endParaRPr lang="en-US" sz="1700">
              <a:cs typeface="Times New Roman" pitchFamily="18" charset="0"/>
            </a:endParaRPr>
          </a:p>
          <a:p>
            <a:pPr>
              <a:buNone/>
            </a:pPr>
            <a:endParaRPr lang="en-US" sz="17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36" name="Rectangle 7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7" name="Rectangle 7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8" name="Rectangle 7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9" name="Rectangle 7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2"/>
          <p:cNvPicPr>
            <a:picLocks noChangeAspect="1" noChangeArrowheads="1"/>
          </p:cNvPicPr>
          <p:nvPr/>
        </p:nvPicPr>
        <p:blipFill>
          <a:blip r:embed="rId2"/>
          <a:stretch>
            <a:fillRect/>
          </a:stretch>
        </p:blipFill>
        <p:spPr bwMode="auto">
          <a:xfrm>
            <a:off x="1242252" y="457200"/>
            <a:ext cx="6659495" cy="59436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200">
                <a:solidFill>
                  <a:srgbClr val="FFFFFF"/>
                </a:solidFill>
              </a:rPr>
              <a:t>Business to Consumer E-Commerce (B2C)</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t>When an individual buys items from a shop using the Internet and the entire transaction is carried out electronically, we call it business to customer e-commerce and it is abbreviated as B2C e-commerce.</a:t>
            </a:r>
          </a:p>
          <a:p>
            <a:r>
              <a:rPr lang="en-US" sz="1700"/>
              <a:t>The shops which transact business using the Internet are called by various names, some of which are e-shop, virtual store, dot com shop and cyber shop.</a:t>
            </a:r>
          </a:p>
          <a:p>
            <a:r>
              <a:rPr lang="en-US" sz="1700"/>
              <a:t>One of the earliest e-shops was a bookstore called </a:t>
            </a:r>
            <a:r>
              <a:rPr lang="en-US" sz="1700">
                <a:hlinkClick r:id="rId2"/>
              </a:rPr>
              <a:t>amazon.com</a:t>
            </a:r>
            <a:r>
              <a:rPr lang="en-US" sz="1700"/>
              <a:t> set up in USA which primarily sells books and has now added other items such as gifts, music CDs, etc.</a:t>
            </a:r>
          </a:p>
          <a:p>
            <a:endParaRPr lang="en-US" sz="1700"/>
          </a:p>
          <a:p>
            <a:endParaRPr lang="en-US" sz="17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How B2C model works</a:t>
            </a:r>
          </a:p>
        </p:txBody>
      </p:sp>
      <p:sp>
        <p:nvSpPr>
          <p:cNvPr id="3" name="Content Placeholder 2"/>
          <p:cNvSpPr>
            <a:spLocks noGrp="1"/>
          </p:cNvSpPr>
          <p:nvPr>
            <p:ph idx="1"/>
          </p:nvPr>
        </p:nvSpPr>
        <p:spPr>
          <a:xfrm>
            <a:off x="1028699" y="2318197"/>
            <a:ext cx="7293023" cy="3683358"/>
          </a:xfrm>
        </p:spPr>
        <p:txBody>
          <a:bodyPr anchor="ctr">
            <a:normAutofit/>
          </a:bodyPr>
          <a:lstStyle/>
          <a:p>
            <a:pPr marL="457200" indent="-457200">
              <a:lnSpc>
                <a:spcPct val="90000"/>
              </a:lnSpc>
              <a:buAutoNum type="arabicPeriod"/>
            </a:pPr>
            <a:r>
              <a:rPr lang="en-US" sz="1600"/>
              <a:t>Persons who want to shop have to use the Internet. They may have Internet access from home or workplace or an Internet kiosk (i.e., public Internet access point such as cyber cafes). </a:t>
            </a:r>
          </a:p>
          <a:p>
            <a:pPr marL="1257300" lvl="2" indent="-457200">
              <a:lnSpc>
                <a:spcPct val="90000"/>
              </a:lnSpc>
            </a:pPr>
            <a:r>
              <a:rPr lang="en-US" sz="1600"/>
              <a:t>A customer normally knows the web address of the shop with whom he or she wants to transact business and typically uses a web browser such as Firefox or Internet Explorer and enters the web address of the shop.</a:t>
            </a:r>
          </a:p>
          <a:p>
            <a:pPr marL="457200" indent="-457200">
              <a:lnSpc>
                <a:spcPct val="90000"/>
              </a:lnSpc>
              <a:buAutoNum type="arabicPeriod" startAt="2"/>
            </a:pPr>
            <a:r>
              <a:rPr lang="en-US" sz="1600">
                <a:cs typeface="Times New Roman" pitchFamily="18" charset="0"/>
              </a:rPr>
              <a:t>The home page of the shop is displayed which provides   various options to a customer.</a:t>
            </a:r>
          </a:p>
          <a:p>
            <a:pPr marL="857250" lvl="1" indent="-457200">
              <a:lnSpc>
                <a:spcPct val="90000"/>
              </a:lnSpc>
            </a:pPr>
            <a:r>
              <a:rPr lang="en-US" sz="1600">
                <a:cs typeface="Times New Roman" pitchFamily="18" charset="0"/>
              </a:rPr>
              <a:t>If a customer wants to buy a book, he or she keys in its particulars.</a:t>
            </a:r>
          </a:p>
          <a:p>
            <a:pPr marL="857250" lvl="1" indent="-457200">
              <a:lnSpc>
                <a:spcPct val="90000"/>
              </a:lnSpc>
            </a:pPr>
            <a:r>
              <a:rPr lang="en-US" sz="1600">
                <a:cs typeface="Times New Roman" pitchFamily="18" charset="0"/>
              </a:rPr>
              <a:t>He or she may also request books available on a particular subject in which case the shop would search its database and give a list of books available on that subject. </a:t>
            </a:r>
          </a:p>
          <a:p>
            <a:pPr marL="857250" lvl="1" indent="-457200">
              <a:lnSpc>
                <a:spcPct val="90000"/>
              </a:lnSpc>
            </a:pPr>
            <a:r>
              <a:rPr lang="en-US" sz="1600">
                <a:cs typeface="Times New Roman" pitchFamily="18" charset="0"/>
              </a:rPr>
              <a:t>The shop may also display the contents page of a book selected by the customer, reviews of the book, its cost and discount if any.</a:t>
            </a:r>
          </a:p>
          <a:p>
            <a:pPr marL="857250" lvl="1" indent="-457200">
              <a:lnSpc>
                <a:spcPct val="90000"/>
              </a:lnSpc>
            </a:pPr>
            <a:endParaRPr lang="en-US" sz="1600">
              <a:cs typeface="Times New Roman" pitchFamily="18" charset="0"/>
            </a:endParaRPr>
          </a:p>
          <a:p>
            <a:pPr>
              <a:lnSpc>
                <a:spcPct val="90000"/>
              </a:lnSpc>
              <a:buNone/>
            </a:pPr>
            <a:endParaRPr lang="en-US"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Cont…</a:t>
            </a:r>
          </a:p>
        </p:txBody>
      </p:sp>
      <p:sp>
        <p:nvSpPr>
          <p:cNvPr id="3" name="Content Placeholder 2"/>
          <p:cNvSpPr>
            <a:spLocks noGrp="1"/>
          </p:cNvSpPr>
          <p:nvPr>
            <p:ph idx="1"/>
          </p:nvPr>
        </p:nvSpPr>
        <p:spPr>
          <a:xfrm>
            <a:off x="1028699" y="2318197"/>
            <a:ext cx="7293023" cy="3683358"/>
          </a:xfrm>
        </p:spPr>
        <p:txBody>
          <a:bodyPr anchor="ctr">
            <a:normAutofit/>
          </a:bodyPr>
          <a:lstStyle/>
          <a:p>
            <a:pPr>
              <a:lnSpc>
                <a:spcPct val="90000"/>
              </a:lnSpc>
              <a:buNone/>
            </a:pPr>
            <a:r>
              <a:rPr lang="en-US" sz="1600"/>
              <a:t>3. If the customer wants to buy one or more books, he or she points to the book details displayed on the screen using the mouse and clicks. </a:t>
            </a:r>
          </a:p>
          <a:p>
            <a:pPr lvl="1">
              <a:lnSpc>
                <a:spcPct val="90000"/>
              </a:lnSpc>
            </a:pPr>
            <a:r>
              <a:rPr lang="en-US" sz="1600"/>
              <a:t>The vendor's computer enters the prices of the book(s) selected by the customer, provides discount (if any) and displays the net amount payable. </a:t>
            </a:r>
          </a:p>
          <a:p>
            <a:pPr lvl="1">
              <a:lnSpc>
                <a:spcPct val="90000"/>
              </a:lnSpc>
            </a:pPr>
            <a:r>
              <a:rPr lang="en-US" sz="1600"/>
              <a:t>The customer enters the shipping address and payment is usually by credit card. The credit card number is entered which is used for charging the customer.</a:t>
            </a:r>
          </a:p>
          <a:p>
            <a:pPr lvl="1">
              <a:lnSpc>
                <a:spcPct val="90000"/>
              </a:lnSpc>
            </a:pPr>
            <a:r>
              <a:rPr lang="en-US" sz="1600"/>
              <a:t>Sometimes option is</a:t>
            </a:r>
            <a:r>
              <a:rPr lang="en-US" sz="1600" baseline="30000"/>
              <a:t>_</a:t>
            </a:r>
            <a:r>
              <a:rPr lang="en-US" sz="1600"/>
              <a:t> also given to pay cash on delivery. Credit card payments are more common, As the Internet is not very secure, it is necessary to hide the details of the credit card number. from snoopers and also from the merchant. </a:t>
            </a:r>
          </a:p>
          <a:p>
            <a:pPr lvl="1">
              <a:lnSpc>
                <a:spcPct val="90000"/>
              </a:lnSpc>
            </a:pPr>
            <a:r>
              <a:rPr lang="en-US" sz="1600"/>
              <a:t>The credit card details should be available only to the bank authorizing payment. It is done by using a protocol called Secure Electronic Transaction protocol (abbreviated as SET protocol)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Cont…</a:t>
            </a:r>
          </a:p>
        </p:txBody>
      </p:sp>
      <p:sp>
        <p:nvSpPr>
          <p:cNvPr id="3" name="Content Placeholder 2"/>
          <p:cNvSpPr>
            <a:spLocks noGrp="1"/>
          </p:cNvSpPr>
          <p:nvPr>
            <p:ph idx="1"/>
          </p:nvPr>
        </p:nvSpPr>
        <p:spPr>
          <a:xfrm>
            <a:off x="1028699" y="2318197"/>
            <a:ext cx="7293023" cy="3683358"/>
          </a:xfrm>
        </p:spPr>
        <p:txBody>
          <a:bodyPr anchor="ctr">
            <a:normAutofit/>
          </a:bodyPr>
          <a:lstStyle/>
          <a:p>
            <a:pPr>
              <a:lnSpc>
                <a:spcPct val="90000"/>
              </a:lnSpc>
              <a:buNone/>
            </a:pPr>
            <a:r>
              <a:rPr lang="en-US" sz="1700"/>
              <a:t>4. </a:t>
            </a:r>
            <a:r>
              <a:rPr lang="en-US" sz="1700">
                <a:cs typeface="Times New Roman" pitchFamily="18" charset="0"/>
              </a:rPr>
              <a:t>The credit card details entered by a customer is sent in an encrypted (i.e., secret coded) form over the Internet and is forwarded to the authorizing bank by the merchant.</a:t>
            </a:r>
          </a:p>
          <a:p>
            <a:pPr>
              <a:lnSpc>
                <a:spcPct val="90000"/>
              </a:lnSpc>
              <a:buNone/>
            </a:pPr>
            <a:r>
              <a:rPr lang="en-US" sz="1700"/>
              <a:t>5. </a:t>
            </a:r>
            <a:r>
              <a:rPr lang="en-US" sz="1700">
                <a:cs typeface="Times New Roman" pitchFamily="18" charset="0"/>
              </a:rPr>
              <a:t>If the credit is OK, the bank authorizes the transaction.</a:t>
            </a:r>
          </a:p>
          <a:p>
            <a:pPr>
              <a:lnSpc>
                <a:spcPct val="90000"/>
              </a:lnSpc>
              <a:buNone/>
            </a:pPr>
            <a:r>
              <a:rPr lang="en-US" sz="1700">
                <a:cs typeface="Times New Roman" pitchFamily="18" charset="0"/>
              </a:rPr>
              <a:t>6. The e-shop acknowledges the order and gives the details of delivery- period and mode of shipment as desired by the customer.</a:t>
            </a:r>
          </a:p>
          <a:p>
            <a:pPr>
              <a:lnSpc>
                <a:spcPct val="90000"/>
              </a:lnSpc>
              <a:buNone/>
            </a:pPr>
            <a:r>
              <a:rPr lang="en-US" sz="1700">
                <a:cs typeface="Times New Roman" pitchFamily="18" charset="0"/>
              </a:rPr>
              <a:t>7. The e-shop may not stock the items in its warehouse. It sends an electronic request to the distributor to ship the items either directly to the customer or to the e-shop for packing and forwarding.</a:t>
            </a:r>
          </a:p>
          <a:p>
            <a:pPr>
              <a:lnSpc>
                <a:spcPct val="90000"/>
              </a:lnSpc>
              <a:buNone/>
            </a:pPr>
            <a:r>
              <a:rPr lang="en-US" sz="1700"/>
              <a:t>8. </a:t>
            </a:r>
            <a:r>
              <a:rPr lang="en-US" sz="1700">
                <a:cs typeface="Times New Roman" pitchFamily="18" charset="0"/>
              </a:rPr>
              <a:t>If it is a fast moving item, e-shop will normally stock the item and dispatch it to the customer.</a:t>
            </a:r>
          </a:p>
          <a:p>
            <a:pPr>
              <a:lnSpc>
                <a:spcPct val="90000"/>
              </a:lnSpc>
              <a:buNone/>
            </a:pPr>
            <a:r>
              <a:rPr lang="en-US" sz="1700">
                <a:cs typeface="Times New Roman" pitchFamily="18" charset="0"/>
              </a:rPr>
              <a:t>9. The credit card company's bank credits the shop's bank account electronically and sends a bill to the customer.</a:t>
            </a:r>
            <a:endParaRPr lang="en-US" sz="1700"/>
          </a:p>
          <a:p>
            <a:pPr>
              <a:lnSpc>
                <a:spcPct val="90000"/>
              </a:lnSpc>
              <a:buNone/>
            </a:pPr>
            <a:endParaRPr lang="en-US" sz="1700">
              <a:cs typeface="Times New Roman" pitchFamily="18" charset="0"/>
            </a:endParaRPr>
          </a:p>
          <a:p>
            <a:pPr>
              <a:lnSpc>
                <a:spcPct val="90000"/>
              </a:lnSpc>
              <a:buNone/>
            </a:pPr>
            <a:endParaRPr lang="en-US" sz="17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1" name="Picture 2"/>
          <p:cNvPicPr>
            <a:picLocks noChangeAspect="1" noChangeArrowheads="1"/>
          </p:cNvPicPr>
          <p:nvPr/>
        </p:nvPicPr>
        <p:blipFill>
          <a:blip r:embed="rId2"/>
          <a:stretch>
            <a:fillRect/>
          </a:stretch>
        </p:blipFill>
        <p:spPr bwMode="auto">
          <a:xfrm>
            <a:off x="903111" y="457200"/>
            <a:ext cx="7337777" cy="59436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0" y="76200"/>
            <a:ext cx="8839200" cy="6617196"/>
          </a:xfrm>
          <a:prstGeom prst="rect">
            <a:avLst/>
          </a:prstGeom>
          <a:noFill/>
          <a:ln w="9525">
            <a:noFill/>
            <a:miter lim="800000"/>
            <a:headEnd/>
            <a:tailEnd/>
          </a:ln>
        </p:spPr>
        <p:txBody>
          <a:bodyPr anchor="ctr">
            <a:spAutoFit/>
          </a:bodyPr>
          <a:lstStyle/>
          <a:p>
            <a:pPr algn="ctr" eaLnBrk="0" hangingPunct="0"/>
            <a:r>
              <a:rPr lang="en-US" sz="2400" b="1" dirty="0">
                <a:solidFill>
                  <a:srgbClr val="000000"/>
                </a:solidFill>
                <a:cs typeface="Times New Roman" pitchFamily="18" charset="0"/>
              </a:rPr>
              <a:t> </a:t>
            </a:r>
            <a:r>
              <a:rPr lang="en-US" sz="4000" b="1" dirty="0">
                <a:solidFill>
                  <a:srgbClr val="000000"/>
                </a:solidFill>
                <a:cs typeface="Times New Roman" pitchFamily="18" charset="0"/>
              </a:rPr>
              <a:t>Customer to Customer E-Commerce</a:t>
            </a:r>
          </a:p>
          <a:p>
            <a:pPr eaLnBrk="0" hangingPunct="0"/>
            <a:endParaRPr lang="en-US" sz="2400" dirty="0">
              <a:solidFill>
                <a:srgbClr val="000000"/>
              </a:solidFill>
              <a:cs typeface="Times New Roman" pitchFamily="18" charset="0"/>
            </a:endParaRPr>
          </a:p>
          <a:p>
            <a:pPr algn="just" eaLnBrk="0" hangingPunct="0">
              <a:buFont typeface="Wingdings" pitchFamily="2" charset="2"/>
              <a:buChar char="§"/>
            </a:pPr>
            <a:r>
              <a:rPr lang="en-US" sz="2400" dirty="0">
                <a:solidFill>
                  <a:srgbClr val="000000"/>
                </a:solidFill>
                <a:cs typeface="Times New Roman" pitchFamily="18" charset="0"/>
              </a:rPr>
              <a:t>Customer to customer e-commerce (C2C e-commerce) is one in which two individuals  want to sell/buy items. The items are usually used items, collector's items such as stamps; coins or antiques.</a:t>
            </a:r>
          </a:p>
          <a:p>
            <a:pPr algn="just" eaLnBrk="0" hangingPunct="0"/>
            <a:endParaRPr lang="en-US" sz="2400" dirty="0">
              <a:solidFill>
                <a:srgbClr val="000000"/>
              </a:solidFill>
              <a:cs typeface="Times New Roman" pitchFamily="18" charset="0"/>
            </a:endParaRPr>
          </a:p>
          <a:p>
            <a:pPr algn="just" eaLnBrk="0" hangingPunct="0">
              <a:buFont typeface="Wingdings" pitchFamily="2" charset="2"/>
              <a:buChar char="§"/>
            </a:pPr>
            <a:r>
              <a:rPr lang="en-US" sz="2400" dirty="0">
                <a:solidFill>
                  <a:srgbClr val="000000"/>
                </a:solidFill>
                <a:cs typeface="Times New Roman" pitchFamily="18" charset="0"/>
              </a:rPr>
              <a:t>The seller posts the description of the item and the expected price of the item on a web site maintained by a company which acts as a broker </a:t>
            </a:r>
          </a:p>
          <a:p>
            <a:pPr algn="just" eaLnBrk="0" hangingPunct="0"/>
            <a:endParaRPr lang="en-US" sz="2400" dirty="0">
              <a:solidFill>
                <a:srgbClr val="000000"/>
              </a:solidFill>
              <a:cs typeface="Times New Roman" pitchFamily="18" charset="0"/>
            </a:endParaRPr>
          </a:p>
          <a:p>
            <a:pPr algn="just" eaLnBrk="0" hangingPunct="0">
              <a:buFont typeface="Wingdings" pitchFamily="2" charset="2"/>
              <a:buChar char="§"/>
            </a:pPr>
            <a:r>
              <a:rPr lang="en-US" sz="2400" dirty="0">
                <a:solidFill>
                  <a:srgbClr val="000000"/>
                </a:solidFill>
                <a:cs typeface="Times New Roman" pitchFamily="18" charset="0"/>
              </a:rPr>
              <a:t>An individual who logs on to this site looking for items may be interested in the item advertised for sale. </a:t>
            </a:r>
          </a:p>
          <a:p>
            <a:pPr algn="just" eaLnBrk="0" hangingPunct="0"/>
            <a:endParaRPr lang="en-US" sz="2400" dirty="0">
              <a:solidFill>
                <a:srgbClr val="000000"/>
              </a:solidFill>
              <a:cs typeface="Times New Roman" pitchFamily="18" charset="0"/>
            </a:endParaRPr>
          </a:p>
          <a:p>
            <a:pPr algn="just" eaLnBrk="0" hangingPunct="0">
              <a:buFont typeface="Wingdings" pitchFamily="2" charset="2"/>
              <a:buChar char="§"/>
            </a:pPr>
            <a:r>
              <a:rPr lang="en-US" sz="2400" dirty="0">
                <a:solidFill>
                  <a:srgbClr val="000000"/>
                </a:solidFill>
                <a:cs typeface="Times New Roman" pitchFamily="18" charset="0"/>
              </a:rPr>
              <a:t>He/she then offers to buy the item and may quote a price.</a:t>
            </a:r>
            <a:r>
              <a:rPr lang="en-US" sz="2400" dirty="0"/>
              <a:t> </a:t>
            </a:r>
          </a:p>
          <a:p>
            <a:pPr algn="just" eaLnBrk="0" hangingPunct="0"/>
            <a:endParaRPr lang="en-US" sz="2400" dirty="0"/>
          </a:p>
          <a:p>
            <a:pPr algn="just" eaLnBrk="0" hangingPunct="0">
              <a:buFont typeface="Wingdings" pitchFamily="2" charset="2"/>
              <a:buChar char="§"/>
            </a:pPr>
            <a:r>
              <a:rPr lang="en-US" sz="2400" dirty="0"/>
              <a:t>The price is mutually settled between the two parties by exchanging messages through e-mail.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0" y="228600"/>
            <a:ext cx="8763000" cy="3046413"/>
          </a:xfrm>
          <a:prstGeom prst="rect">
            <a:avLst/>
          </a:prstGeom>
          <a:noFill/>
          <a:ln w="9525">
            <a:noFill/>
            <a:miter lim="800000"/>
            <a:headEnd/>
            <a:tailEnd/>
          </a:ln>
        </p:spPr>
        <p:txBody>
          <a:bodyPr>
            <a:spAutoFit/>
          </a:bodyPr>
          <a:lstStyle/>
          <a:p>
            <a:pPr algn="just" eaLnBrk="0" hangingPunct="0">
              <a:buFont typeface="Wingdings" pitchFamily="2" charset="2"/>
              <a:buChar char="§"/>
            </a:pPr>
            <a:r>
              <a:rPr lang="en-US" sz="2400"/>
              <a:t>The broker then-arranges to collect the item from the seller and dispatches it to the buyer and collects payment for the item and a fee from the buyer and the seller for services.</a:t>
            </a:r>
          </a:p>
          <a:p>
            <a:pPr algn="just" eaLnBrk="0" hangingPunct="0">
              <a:buFont typeface="Wingdings" pitchFamily="2" charset="2"/>
              <a:buChar char="§"/>
            </a:pPr>
            <a:endParaRPr lang="en-US" sz="2400"/>
          </a:p>
          <a:p>
            <a:pPr algn="just" eaLnBrk="0" hangingPunct="0">
              <a:buFont typeface="Wingdings" pitchFamily="2" charset="2"/>
              <a:buChar char="§"/>
            </a:pPr>
            <a:r>
              <a:rPr lang="en-US" sz="2400"/>
              <a:t> The primary advantage of this transaction is that the Internet enables two individuals located at distant places to come together to buy and sell using an intermediary's web address.</a:t>
            </a:r>
          </a:p>
          <a:p>
            <a:pPr algn="just" eaLnBrk="0" hangingPunct="0">
              <a:buFont typeface="Wingdings" pitchFamily="2" charset="2"/>
              <a:buChar char="§"/>
            </a:pPr>
            <a:endParaRPr 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0" y="914400"/>
            <a:ext cx="9144000" cy="0"/>
          </a:xfrm>
          <a:prstGeom prst="line">
            <a:avLst/>
          </a:prstGeom>
          <a:noFill/>
          <a:ln w="57150">
            <a:solidFill>
              <a:schemeClr val="hlink"/>
            </a:solidFill>
            <a:miter lim="800000"/>
            <a:headEnd/>
            <a:tailEnd/>
          </a:ln>
        </p:spPr>
        <p:txBody>
          <a:bodyPr wrap="none"/>
          <a:lstStyle/>
          <a:p>
            <a:endParaRPr lang="en-US"/>
          </a:p>
        </p:txBody>
      </p:sp>
      <p:sp>
        <p:nvSpPr>
          <p:cNvPr id="15363" name="Line 3"/>
          <p:cNvSpPr>
            <a:spLocks noChangeShapeType="1"/>
          </p:cNvSpPr>
          <p:nvPr/>
        </p:nvSpPr>
        <p:spPr bwMode="auto">
          <a:xfrm flipV="1">
            <a:off x="0" y="6096000"/>
            <a:ext cx="9144000" cy="0"/>
          </a:xfrm>
          <a:prstGeom prst="line">
            <a:avLst/>
          </a:prstGeom>
          <a:noFill/>
          <a:ln w="28575">
            <a:solidFill>
              <a:schemeClr val="tx1"/>
            </a:solidFill>
            <a:miter lim="800000"/>
            <a:headEnd/>
            <a:tailEnd/>
          </a:ln>
        </p:spPr>
        <p:txBody>
          <a:bodyPr wrap="none"/>
          <a:lstStyle/>
          <a:p>
            <a:endParaRPr lang="en-US"/>
          </a:p>
        </p:txBody>
      </p:sp>
      <p:sp>
        <p:nvSpPr>
          <p:cNvPr id="15364" name="Text Box 4"/>
          <p:cNvSpPr txBox="1">
            <a:spLocks noChangeArrowheads="1"/>
          </p:cNvSpPr>
          <p:nvPr/>
        </p:nvSpPr>
        <p:spPr bwMode="auto">
          <a:xfrm>
            <a:off x="914400" y="228600"/>
            <a:ext cx="7772400" cy="519113"/>
          </a:xfrm>
          <a:prstGeom prst="rect">
            <a:avLst/>
          </a:prstGeom>
          <a:noFill/>
          <a:ln w="9525">
            <a:noFill/>
            <a:miter lim="800000"/>
            <a:headEnd/>
            <a:tailEnd/>
          </a:ln>
        </p:spPr>
        <p:txBody>
          <a:bodyPr>
            <a:spAutoFit/>
          </a:bodyPr>
          <a:lstStyle/>
          <a:p>
            <a:pPr algn="ctr"/>
            <a:r>
              <a:rPr lang="en-US" sz="2800" b="1" u="sng"/>
              <a:t> </a:t>
            </a:r>
            <a:endParaRPr lang="en-US" sz="3200" b="1" u="sng"/>
          </a:p>
        </p:txBody>
      </p:sp>
      <p:sp>
        <p:nvSpPr>
          <p:cNvPr id="15365" name="Text Box 5"/>
          <p:cNvSpPr txBox="1">
            <a:spLocks noChangeArrowheads="1"/>
          </p:cNvSpPr>
          <p:nvPr/>
        </p:nvSpPr>
        <p:spPr bwMode="auto">
          <a:xfrm>
            <a:off x="762000" y="152400"/>
            <a:ext cx="7772400" cy="641350"/>
          </a:xfrm>
          <a:prstGeom prst="rect">
            <a:avLst/>
          </a:prstGeom>
          <a:noFill/>
          <a:ln w="9525">
            <a:noFill/>
            <a:miter lim="800000"/>
            <a:headEnd/>
            <a:tailEnd/>
          </a:ln>
        </p:spPr>
        <p:txBody>
          <a:bodyPr>
            <a:spAutoFit/>
          </a:bodyPr>
          <a:lstStyle/>
          <a:p>
            <a:pPr algn="ctr"/>
            <a:r>
              <a:rPr lang="en-US" sz="3600"/>
              <a:t> Customer to Customer E-Commerce</a:t>
            </a:r>
          </a:p>
        </p:txBody>
      </p:sp>
      <p:sp>
        <p:nvSpPr>
          <p:cNvPr id="15366" name="Oval 6"/>
          <p:cNvSpPr>
            <a:spLocks noChangeArrowheads="1"/>
          </p:cNvSpPr>
          <p:nvPr/>
        </p:nvSpPr>
        <p:spPr bwMode="auto">
          <a:xfrm>
            <a:off x="533400" y="1447800"/>
            <a:ext cx="1219200" cy="1219200"/>
          </a:xfrm>
          <a:prstGeom prst="ellipse">
            <a:avLst/>
          </a:prstGeom>
          <a:solidFill>
            <a:schemeClr val="accent1"/>
          </a:solidFill>
          <a:ln w="9525">
            <a:solidFill>
              <a:schemeClr val="tx1"/>
            </a:solidFill>
            <a:miter lim="800000"/>
            <a:headEnd/>
            <a:tailEnd/>
          </a:ln>
        </p:spPr>
        <p:txBody>
          <a:bodyPr wrap="none" anchor="ctr"/>
          <a:lstStyle/>
          <a:p>
            <a:pPr algn="ctr"/>
            <a:r>
              <a:rPr lang="en-US" sz="2000"/>
              <a:t>Customer1</a:t>
            </a:r>
          </a:p>
        </p:txBody>
      </p:sp>
      <p:sp>
        <p:nvSpPr>
          <p:cNvPr id="15367" name="Oval 7"/>
          <p:cNvSpPr>
            <a:spLocks noChangeArrowheads="1"/>
          </p:cNvSpPr>
          <p:nvPr/>
        </p:nvSpPr>
        <p:spPr bwMode="auto">
          <a:xfrm>
            <a:off x="6096000" y="1371600"/>
            <a:ext cx="1219200" cy="1219200"/>
          </a:xfrm>
          <a:prstGeom prst="ellipse">
            <a:avLst/>
          </a:prstGeom>
          <a:solidFill>
            <a:schemeClr val="accent1"/>
          </a:solidFill>
          <a:ln w="9525">
            <a:solidFill>
              <a:schemeClr val="tx1"/>
            </a:solidFill>
            <a:miter lim="800000"/>
            <a:headEnd/>
            <a:tailEnd/>
          </a:ln>
        </p:spPr>
        <p:txBody>
          <a:bodyPr wrap="none" anchor="ctr"/>
          <a:lstStyle/>
          <a:p>
            <a:pPr algn="ctr"/>
            <a:r>
              <a:rPr lang="en-US" sz="2000"/>
              <a:t>Customer2</a:t>
            </a:r>
          </a:p>
        </p:txBody>
      </p:sp>
      <p:sp>
        <p:nvSpPr>
          <p:cNvPr id="15368" name="Freeform 8"/>
          <p:cNvSpPr>
            <a:spLocks/>
          </p:cNvSpPr>
          <p:nvPr/>
        </p:nvSpPr>
        <p:spPr bwMode="auto">
          <a:xfrm>
            <a:off x="3200400" y="1447800"/>
            <a:ext cx="1814513" cy="1384300"/>
          </a:xfrm>
          <a:custGeom>
            <a:avLst/>
            <a:gdLst>
              <a:gd name="T0" fmla="*/ 2147483647 w 814"/>
              <a:gd name="T1" fmla="*/ 2147483647 h 696"/>
              <a:gd name="T2" fmla="*/ 2147483647 w 814"/>
              <a:gd name="T3" fmla="*/ 2147483647 h 696"/>
              <a:gd name="T4" fmla="*/ 2147483647 w 814"/>
              <a:gd name="T5" fmla="*/ 2147483647 h 696"/>
              <a:gd name="T6" fmla="*/ 2147483647 w 814"/>
              <a:gd name="T7" fmla="*/ 2147483647 h 696"/>
              <a:gd name="T8" fmla="*/ 2147483647 w 814"/>
              <a:gd name="T9" fmla="*/ 2147483647 h 696"/>
              <a:gd name="T10" fmla="*/ 2147483647 w 814"/>
              <a:gd name="T11" fmla="*/ 2147483647 h 696"/>
              <a:gd name="T12" fmla="*/ 2147483647 w 814"/>
              <a:gd name="T13" fmla="*/ 2147483647 h 696"/>
              <a:gd name="T14" fmla="*/ 2147483647 w 814"/>
              <a:gd name="T15" fmla="*/ 2147483647 h 696"/>
              <a:gd name="T16" fmla="*/ 2147483647 w 814"/>
              <a:gd name="T17" fmla="*/ 2147483647 h 696"/>
              <a:gd name="T18" fmla="*/ 2147483647 w 814"/>
              <a:gd name="T19" fmla="*/ 2147483647 h 696"/>
              <a:gd name="T20" fmla="*/ 2147483647 w 814"/>
              <a:gd name="T21" fmla="*/ 2147483647 h 696"/>
              <a:gd name="T22" fmla="*/ 2147483647 w 814"/>
              <a:gd name="T23" fmla="*/ 2147483647 h 696"/>
              <a:gd name="T24" fmla="*/ 2147483647 w 814"/>
              <a:gd name="T25" fmla="*/ 2147483647 h 696"/>
              <a:gd name="T26" fmla="*/ 2147483647 w 814"/>
              <a:gd name="T27" fmla="*/ 2147483647 h 696"/>
              <a:gd name="T28" fmla="*/ 2147483647 w 814"/>
              <a:gd name="T29" fmla="*/ 2147483647 h 696"/>
              <a:gd name="T30" fmla="*/ 2147483647 w 814"/>
              <a:gd name="T31" fmla="*/ 2147483647 h 696"/>
              <a:gd name="T32" fmla="*/ 2147483647 w 814"/>
              <a:gd name="T33" fmla="*/ 2147483647 h 696"/>
              <a:gd name="T34" fmla="*/ 2147483647 w 814"/>
              <a:gd name="T35" fmla="*/ 2147483647 h 6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14"/>
              <a:gd name="T55" fmla="*/ 0 h 696"/>
              <a:gd name="T56" fmla="*/ 814 w 814"/>
              <a:gd name="T57" fmla="*/ 696 h 6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14" h="696">
                <a:moveTo>
                  <a:pt x="36" y="249"/>
                </a:moveTo>
                <a:cubicBezTo>
                  <a:pt x="42" y="112"/>
                  <a:pt x="0" y="48"/>
                  <a:pt x="119" y="19"/>
                </a:cubicBezTo>
                <a:cubicBezTo>
                  <a:pt x="356" y="28"/>
                  <a:pt x="282" y="0"/>
                  <a:pt x="398" y="60"/>
                </a:cubicBezTo>
                <a:cubicBezTo>
                  <a:pt x="485" y="54"/>
                  <a:pt x="559" y="43"/>
                  <a:pt x="645" y="35"/>
                </a:cubicBezTo>
                <a:cubicBezTo>
                  <a:pt x="710" y="41"/>
                  <a:pt x="749" y="38"/>
                  <a:pt x="793" y="85"/>
                </a:cubicBezTo>
                <a:cubicBezTo>
                  <a:pt x="814" y="160"/>
                  <a:pt x="811" y="295"/>
                  <a:pt x="793" y="364"/>
                </a:cubicBezTo>
                <a:cubicBezTo>
                  <a:pt x="783" y="403"/>
                  <a:pt x="699" y="492"/>
                  <a:pt x="662" y="504"/>
                </a:cubicBezTo>
                <a:cubicBezTo>
                  <a:pt x="556" y="576"/>
                  <a:pt x="711" y="474"/>
                  <a:pt x="612" y="529"/>
                </a:cubicBezTo>
                <a:cubicBezTo>
                  <a:pt x="567" y="554"/>
                  <a:pt x="528" y="590"/>
                  <a:pt x="481" y="611"/>
                </a:cubicBezTo>
                <a:cubicBezTo>
                  <a:pt x="408" y="644"/>
                  <a:pt x="328" y="674"/>
                  <a:pt x="250" y="693"/>
                </a:cubicBezTo>
                <a:cubicBezTo>
                  <a:pt x="223" y="690"/>
                  <a:pt x="193" y="696"/>
                  <a:pt x="168" y="685"/>
                </a:cubicBezTo>
                <a:cubicBezTo>
                  <a:pt x="153" y="678"/>
                  <a:pt x="144" y="660"/>
                  <a:pt x="143" y="644"/>
                </a:cubicBezTo>
                <a:cubicBezTo>
                  <a:pt x="137" y="582"/>
                  <a:pt x="135" y="456"/>
                  <a:pt x="201" y="414"/>
                </a:cubicBezTo>
                <a:cubicBezTo>
                  <a:pt x="214" y="380"/>
                  <a:pt x="231" y="349"/>
                  <a:pt x="242" y="315"/>
                </a:cubicBezTo>
                <a:cubicBezTo>
                  <a:pt x="239" y="285"/>
                  <a:pt x="248" y="251"/>
                  <a:pt x="234" y="224"/>
                </a:cubicBezTo>
                <a:cubicBezTo>
                  <a:pt x="228" y="212"/>
                  <a:pt x="206" y="220"/>
                  <a:pt x="193" y="216"/>
                </a:cubicBezTo>
                <a:cubicBezTo>
                  <a:pt x="176" y="212"/>
                  <a:pt x="160" y="205"/>
                  <a:pt x="143" y="200"/>
                </a:cubicBezTo>
                <a:cubicBezTo>
                  <a:pt x="87" y="206"/>
                  <a:pt x="53" y="195"/>
                  <a:pt x="36" y="249"/>
                </a:cubicBezTo>
                <a:close/>
              </a:path>
            </a:pathLst>
          </a:custGeom>
          <a:solidFill>
            <a:schemeClr val="accent1"/>
          </a:solidFill>
          <a:ln w="9525">
            <a:solidFill>
              <a:schemeClr val="tx1"/>
            </a:solidFill>
            <a:miter lim="800000"/>
            <a:headEnd/>
            <a:tailEnd/>
          </a:ln>
        </p:spPr>
        <p:txBody>
          <a:bodyPr wrap="none"/>
          <a:lstStyle/>
          <a:p>
            <a:endParaRPr lang="en-US"/>
          </a:p>
        </p:txBody>
      </p:sp>
      <p:sp>
        <p:nvSpPr>
          <p:cNvPr id="15369" name="Text Box 9"/>
          <p:cNvSpPr txBox="1">
            <a:spLocks noChangeArrowheads="1"/>
          </p:cNvSpPr>
          <p:nvPr/>
        </p:nvSpPr>
        <p:spPr bwMode="auto">
          <a:xfrm>
            <a:off x="3810000" y="1828800"/>
            <a:ext cx="971550" cy="396875"/>
          </a:xfrm>
          <a:prstGeom prst="rect">
            <a:avLst/>
          </a:prstGeom>
          <a:noFill/>
          <a:ln w="9525">
            <a:noFill/>
            <a:miter lim="800000"/>
            <a:headEnd/>
            <a:tailEnd/>
          </a:ln>
        </p:spPr>
        <p:txBody>
          <a:bodyPr wrap="none">
            <a:spAutoFit/>
          </a:bodyPr>
          <a:lstStyle/>
          <a:p>
            <a:r>
              <a:rPr lang="en-US" sz="2000"/>
              <a:t>Internet</a:t>
            </a:r>
          </a:p>
        </p:txBody>
      </p:sp>
      <p:sp>
        <p:nvSpPr>
          <p:cNvPr id="15370" name="Line 10"/>
          <p:cNvSpPr>
            <a:spLocks noChangeShapeType="1"/>
          </p:cNvSpPr>
          <p:nvPr/>
        </p:nvSpPr>
        <p:spPr bwMode="auto">
          <a:xfrm>
            <a:off x="1752600" y="2057400"/>
            <a:ext cx="1981200" cy="0"/>
          </a:xfrm>
          <a:prstGeom prst="line">
            <a:avLst/>
          </a:prstGeom>
          <a:noFill/>
          <a:ln w="9525">
            <a:solidFill>
              <a:schemeClr val="tx1"/>
            </a:solidFill>
            <a:miter lim="800000"/>
            <a:headEnd/>
            <a:tailEnd/>
          </a:ln>
        </p:spPr>
        <p:txBody>
          <a:bodyPr wrap="none"/>
          <a:lstStyle/>
          <a:p>
            <a:endParaRPr lang="en-US"/>
          </a:p>
        </p:txBody>
      </p:sp>
      <p:sp>
        <p:nvSpPr>
          <p:cNvPr id="15371" name="Line 11"/>
          <p:cNvSpPr>
            <a:spLocks noChangeShapeType="1"/>
          </p:cNvSpPr>
          <p:nvPr/>
        </p:nvSpPr>
        <p:spPr bwMode="auto">
          <a:xfrm>
            <a:off x="4953000" y="2057400"/>
            <a:ext cx="1143000" cy="0"/>
          </a:xfrm>
          <a:prstGeom prst="line">
            <a:avLst/>
          </a:prstGeom>
          <a:noFill/>
          <a:ln w="9525">
            <a:solidFill>
              <a:schemeClr val="tx1"/>
            </a:solidFill>
            <a:miter lim="800000"/>
            <a:headEnd/>
            <a:tailEnd/>
          </a:ln>
        </p:spPr>
        <p:txBody>
          <a:bodyPr wrap="none"/>
          <a:lstStyle/>
          <a:p>
            <a:endParaRPr lang="en-US"/>
          </a:p>
        </p:txBody>
      </p:sp>
      <p:sp>
        <p:nvSpPr>
          <p:cNvPr id="15372" name="Rectangle 12"/>
          <p:cNvSpPr>
            <a:spLocks noChangeArrowheads="1"/>
          </p:cNvSpPr>
          <p:nvPr/>
        </p:nvSpPr>
        <p:spPr bwMode="auto">
          <a:xfrm>
            <a:off x="2819400" y="3429000"/>
            <a:ext cx="4038600" cy="2073275"/>
          </a:xfrm>
          <a:prstGeom prst="rect">
            <a:avLst/>
          </a:prstGeom>
          <a:noFill/>
          <a:ln w="9525">
            <a:noFill/>
            <a:miter lim="800000"/>
            <a:headEnd/>
            <a:tailEnd/>
          </a:ln>
        </p:spPr>
        <p:txBody>
          <a:bodyPr>
            <a:spAutoFit/>
          </a:bodyPr>
          <a:lstStyle/>
          <a:p>
            <a:pPr>
              <a:spcBef>
                <a:spcPct val="50000"/>
              </a:spcBef>
            </a:pPr>
            <a:r>
              <a:rPr lang="en-US" sz="2000">
                <a:solidFill>
                  <a:srgbClr val="000000"/>
                </a:solidFill>
              </a:rPr>
              <a:t>•Advertises -  "for sale" </a:t>
            </a:r>
          </a:p>
          <a:p>
            <a:pPr>
              <a:spcBef>
                <a:spcPct val="50000"/>
              </a:spcBef>
            </a:pPr>
            <a:r>
              <a:rPr lang="en-US" sz="2000">
                <a:solidFill>
                  <a:srgbClr val="000000"/>
                </a:solidFill>
              </a:rPr>
              <a:t>•Brings together buyer and seller</a:t>
            </a:r>
            <a:endParaRPr lang="en-US" sz="2000"/>
          </a:p>
          <a:p>
            <a:pPr>
              <a:spcBef>
                <a:spcPct val="50000"/>
              </a:spcBef>
            </a:pPr>
            <a:r>
              <a:rPr lang="en-US" sz="2000">
                <a:solidFill>
                  <a:srgbClr val="000000"/>
                </a:solidFill>
              </a:rPr>
              <a:t>•Transports items</a:t>
            </a:r>
            <a:endParaRPr lang="en-US" sz="2000"/>
          </a:p>
          <a:p>
            <a:pPr>
              <a:spcBef>
                <a:spcPct val="50000"/>
              </a:spcBef>
            </a:pPr>
            <a:r>
              <a:rPr lang="en-US" sz="2000">
                <a:solidFill>
                  <a:srgbClr val="000000"/>
                </a:solidFill>
              </a:rPr>
              <a:t>•Collects fee from both Seller &amp;Buyer</a:t>
            </a:r>
            <a:r>
              <a:rPr lang="en-US" sz="2000"/>
              <a:t> </a:t>
            </a:r>
          </a:p>
        </p:txBody>
      </p:sp>
      <p:sp>
        <p:nvSpPr>
          <p:cNvPr id="15373" name="Text Box 13"/>
          <p:cNvSpPr txBox="1">
            <a:spLocks noChangeArrowheads="1"/>
          </p:cNvSpPr>
          <p:nvPr/>
        </p:nvSpPr>
        <p:spPr bwMode="auto">
          <a:xfrm>
            <a:off x="3124200" y="3124200"/>
            <a:ext cx="1909763" cy="396875"/>
          </a:xfrm>
          <a:prstGeom prst="rect">
            <a:avLst/>
          </a:prstGeom>
          <a:noFill/>
          <a:ln w="9525">
            <a:noFill/>
            <a:miter lim="800000"/>
            <a:headEnd/>
            <a:tailEnd/>
          </a:ln>
        </p:spPr>
        <p:txBody>
          <a:bodyPr wrap="none">
            <a:spAutoFit/>
          </a:bodyPr>
          <a:lstStyle/>
          <a:p>
            <a:r>
              <a:rPr lang="en-US" sz="2000" u="sng"/>
              <a:t>Broker’s website</a:t>
            </a:r>
          </a:p>
        </p:txBody>
      </p:sp>
      <p:sp>
        <p:nvSpPr>
          <p:cNvPr id="15374" name="Line 14"/>
          <p:cNvSpPr>
            <a:spLocks noChangeShapeType="1"/>
          </p:cNvSpPr>
          <p:nvPr/>
        </p:nvSpPr>
        <p:spPr bwMode="auto">
          <a:xfrm>
            <a:off x="2514600" y="3124200"/>
            <a:ext cx="3886200" cy="0"/>
          </a:xfrm>
          <a:prstGeom prst="line">
            <a:avLst/>
          </a:prstGeom>
          <a:noFill/>
          <a:ln w="9525">
            <a:solidFill>
              <a:schemeClr val="tx1"/>
            </a:solidFill>
            <a:miter lim="800000"/>
            <a:headEnd/>
            <a:tailEnd/>
          </a:ln>
        </p:spPr>
        <p:txBody>
          <a:bodyPr wrap="none"/>
          <a:lstStyle/>
          <a:p>
            <a:endParaRPr lang="en-US"/>
          </a:p>
        </p:txBody>
      </p:sp>
      <p:sp>
        <p:nvSpPr>
          <p:cNvPr id="15375" name="Line 15"/>
          <p:cNvSpPr>
            <a:spLocks noChangeShapeType="1"/>
          </p:cNvSpPr>
          <p:nvPr/>
        </p:nvSpPr>
        <p:spPr bwMode="auto">
          <a:xfrm>
            <a:off x="2514600" y="3124200"/>
            <a:ext cx="0" cy="2438400"/>
          </a:xfrm>
          <a:prstGeom prst="line">
            <a:avLst/>
          </a:prstGeom>
          <a:noFill/>
          <a:ln w="9525">
            <a:solidFill>
              <a:schemeClr val="tx1"/>
            </a:solidFill>
            <a:miter lim="800000"/>
            <a:headEnd/>
            <a:tailEnd/>
          </a:ln>
        </p:spPr>
        <p:txBody>
          <a:bodyPr wrap="none"/>
          <a:lstStyle/>
          <a:p>
            <a:endParaRPr lang="en-US"/>
          </a:p>
        </p:txBody>
      </p:sp>
      <p:sp>
        <p:nvSpPr>
          <p:cNvPr id="15376" name="Line 16"/>
          <p:cNvSpPr>
            <a:spLocks noChangeShapeType="1"/>
          </p:cNvSpPr>
          <p:nvPr/>
        </p:nvSpPr>
        <p:spPr bwMode="auto">
          <a:xfrm>
            <a:off x="2514600" y="5562600"/>
            <a:ext cx="3886200" cy="0"/>
          </a:xfrm>
          <a:prstGeom prst="line">
            <a:avLst/>
          </a:prstGeom>
          <a:noFill/>
          <a:ln w="9525">
            <a:solidFill>
              <a:schemeClr val="tx1"/>
            </a:solidFill>
            <a:miter lim="800000"/>
            <a:headEnd/>
            <a:tailEnd/>
          </a:ln>
        </p:spPr>
        <p:txBody>
          <a:bodyPr wrap="none"/>
          <a:lstStyle/>
          <a:p>
            <a:endParaRPr lang="en-US"/>
          </a:p>
        </p:txBody>
      </p:sp>
      <p:sp>
        <p:nvSpPr>
          <p:cNvPr id="15377" name="Line 17"/>
          <p:cNvSpPr>
            <a:spLocks noChangeShapeType="1"/>
          </p:cNvSpPr>
          <p:nvPr/>
        </p:nvSpPr>
        <p:spPr bwMode="auto">
          <a:xfrm>
            <a:off x="6400800" y="3124200"/>
            <a:ext cx="0" cy="2438400"/>
          </a:xfrm>
          <a:prstGeom prst="line">
            <a:avLst/>
          </a:prstGeom>
          <a:noFill/>
          <a:ln w="9525">
            <a:solidFill>
              <a:schemeClr val="tx1"/>
            </a:solidFill>
            <a:miter lim="800000"/>
            <a:headEnd/>
            <a:tailEnd/>
          </a:ln>
        </p:spPr>
        <p:txBody>
          <a:bodyPr wrap="none"/>
          <a:lstStyle/>
          <a:p>
            <a:endParaRPr lang="en-US"/>
          </a:p>
        </p:txBody>
      </p:sp>
      <p:sp>
        <p:nvSpPr>
          <p:cNvPr id="15378" name="Text Box 18"/>
          <p:cNvSpPr txBox="1">
            <a:spLocks noChangeArrowheads="1"/>
          </p:cNvSpPr>
          <p:nvPr/>
        </p:nvSpPr>
        <p:spPr bwMode="auto">
          <a:xfrm>
            <a:off x="152400" y="2667000"/>
            <a:ext cx="2514600" cy="396875"/>
          </a:xfrm>
          <a:prstGeom prst="rect">
            <a:avLst/>
          </a:prstGeom>
          <a:noFill/>
          <a:ln w="9525">
            <a:noFill/>
            <a:miter lim="800000"/>
            <a:headEnd/>
            <a:tailEnd/>
          </a:ln>
        </p:spPr>
        <p:txBody>
          <a:bodyPr>
            <a:spAutoFit/>
          </a:bodyPr>
          <a:lstStyle/>
          <a:p>
            <a:r>
              <a:rPr lang="en-US" sz="2000"/>
              <a:t>Wants to sell Item 1</a:t>
            </a:r>
          </a:p>
        </p:txBody>
      </p:sp>
      <p:sp>
        <p:nvSpPr>
          <p:cNvPr id="15379" name="Text Box 19"/>
          <p:cNvSpPr txBox="1">
            <a:spLocks noChangeArrowheads="1"/>
          </p:cNvSpPr>
          <p:nvPr/>
        </p:nvSpPr>
        <p:spPr bwMode="auto">
          <a:xfrm>
            <a:off x="5867400" y="2590800"/>
            <a:ext cx="2362200" cy="396875"/>
          </a:xfrm>
          <a:prstGeom prst="rect">
            <a:avLst/>
          </a:prstGeom>
          <a:noFill/>
          <a:ln w="9525">
            <a:noFill/>
            <a:miter lim="800000"/>
            <a:headEnd/>
            <a:tailEnd/>
          </a:ln>
        </p:spPr>
        <p:txBody>
          <a:bodyPr>
            <a:spAutoFit/>
          </a:bodyPr>
          <a:lstStyle/>
          <a:p>
            <a:r>
              <a:rPr lang="en-US" sz="2000"/>
              <a:t>Wants to buy Item 1</a:t>
            </a:r>
          </a:p>
        </p:txBody>
      </p:sp>
      <p:sp>
        <p:nvSpPr>
          <p:cNvPr id="15380" name="Line 22"/>
          <p:cNvSpPr>
            <a:spLocks noChangeShapeType="1"/>
          </p:cNvSpPr>
          <p:nvPr/>
        </p:nvSpPr>
        <p:spPr bwMode="auto">
          <a:xfrm>
            <a:off x="7924800" y="6096000"/>
            <a:ext cx="0" cy="762000"/>
          </a:xfrm>
          <a:prstGeom prst="line">
            <a:avLst/>
          </a:prstGeom>
          <a:noFill/>
          <a:ln w="9525">
            <a:solidFill>
              <a:schemeClr val="tx1"/>
            </a:solidFill>
            <a:miter lim="800000"/>
            <a:headEnd/>
            <a:tailEnd/>
          </a:ln>
        </p:spPr>
        <p:txBody>
          <a:bodyPr wrap="none"/>
          <a:lstStyle/>
          <a:p>
            <a:endParaRPr lang="en-US"/>
          </a:p>
        </p:txBody>
      </p:sp>
      <p:sp>
        <p:nvSpPr>
          <p:cNvPr id="15381" name="Line 24"/>
          <p:cNvSpPr>
            <a:spLocks noChangeShapeType="1"/>
          </p:cNvSpPr>
          <p:nvPr/>
        </p:nvSpPr>
        <p:spPr bwMode="auto">
          <a:xfrm>
            <a:off x="1143000" y="6096000"/>
            <a:ext cx="0" cy="762000"/>
          </a:xfrm>
          <a:prstGeom prst="line">
            <a:avLst/>
          </a:prstGeom>
          <a:noFill/>
          <a:ln w="19050">
            <a:solidFill>
              <a:schemeClr val="tx1"/>
            </a:solidFill>
            <a:miter lim="800000"/>
            <a:headEnd/>
            <a:tailEnd/>
          </a:ln>
        </p:spPr>
        <p:txBody>
          <a:bodyPr wrap="none"/>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r>
              <a:rPr lang="en-US" sz="3500">
                <a:solidFill>
                  <a:srgbClr val="FFFFFF"/>
                </a:solidFill>
              </a:rPr>
              <a:t>Definition of E-Commerce on Various Perspective</a:t>
            </a:r>
          </a:p>
        </p:txBody>
      </p:sp>
      <p:sp>
        <p:nvSpPr>
          <p:cNvPr id="3" name="Content Placeholder 2"/>
          <p:cNvSpPr>
            <a:spLocks noGrp="1"/>
          </p:cNvSpPr>
          <p:nvPr>
            <p:ph idx="1"/>
          </p:nvPr>
        </p:nvSpPr>
        <p:spPr>
          <a:xfrm>
            <a:off x="1025718" y="2490436"/>
            <a:ext cx="7281746" cy="3567173"/>
          </a:xfrm>
        </p:spPr>
        <p:txBody>
          <a:bodyPr anchor="ctr">
            <a:normAutofit/>
          </a:bodyPr>
          <a:lstStyle/>
          <a:p>
            <a:r>
              <a:rPr lang="en-US" sz="2100" b="1" dirty="0"/>
              <a:t>From a buyer’s perspective:</a:t>
            </a:r>
          </a:p>
          <a:p>
            <a:pPr lvl="1"/>
            <a:r>
              <a:rPr lang="en-US" sz="2100" dirty="0"/>
              <a:t>From a buyer’s perspective, e-commerce is the process of buying or acquiring goods or services through-</a:t>
            </a:r>
          </a:p>
          <a:p>
            <a:pPr lvl="2"/>
            <a:r>
              <a:rPr lang="en-US" sz="2100" dirty="0"/>
              <a:t>Realizing the need</a:t>
            </a:r>
          </a:p>
          <a:p>
            <a:pPr lvl="2"/>
            <a:r>
              <a:rPr lang="en-US" sz="2100" dirty="0"/>
              <a:t>Researching a product</a:t>
            </a:r>
          </a:p>
          <a:p>
            <a:pPr lvl="2"/>
            <a:r>
              <a:rPr lang="en-US" sz="2100" dirty="0"/>
              <a:t>Selecting a vendor</a:t>
            </a:r>
          </a:p>
          <a:p>
            <a:pPr lvl="2"/>
            <a:r>
              <a:rPr lang="en-US" sz="2100" dirty="0"/>
              <a:t>Providing payment</a:t>
            </a:r>
          </a:p>
          <a:p>
            <a:pPr lvl="2"/>
            <a:r>
              <a:rPr lang="en-US" sz="2100" dirty="0"/>
              <a:t>Accepting delivery</a:t>
            </a:r>
          </a:p>
          <a:p>
            <a:pPr lvl="2"/>
            <a:r>
              <a:rPr lang="en-US" sz="2100" dirty="0"/>
              <a:t>Using product support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ChangeArrowheads="1"/>
          </p:cNvSpPr>
          <p:nvPr/>
        </p:nvSpPr>
        <p:spPr bwMode="auto">
          <a:xfrm>
            <a:off x="0" y="411163"/>
            <a:ext cx="9144000" cy="5816977"/>
          </a:xfrm>
          <a:prstGeom prst="rect">
            <a:avLst/>
          </a:prstGeom>
          <a:noFill/>
          <a:ln w="9525">
            <a:noFill/>
            <a:miter lim="800000"/>
            <a:headEnd/>
            <a:tailEnd/>
          </a:ln>
        </p:spPr>
        <p:txBody>
          <a:bodyPr anchor="ctr">
            <a:spAutoFit/>
          </a:bodyPr>
          <a:lstStyle/>
          <a:p>
            <a:pPr algn="ctr" eaLnBrk="0" hangingPunct="0">
              <a:tabLst>
                <a:tab pos="365125" algn="l"/>
              </a:tabLst>
            </a:pPr>
            <a:r>
              <a:rPr lang="en-US" sz="3600" dirty="0">
                <a:solidFill>
                  <a:srgbClr val="000000"/>
                </a:solidFill>
                <a:cs typeface="Times New Roman" pitchFamily="18" charset="0"/>
              </a:rPr>
              <a:t>ADVANTAGES AND DISADVANTAGES OF E-COMMERCE</a:t>
            </a:r>
          </a:p>
          <a:p>
            <a:pPr algn="ctr" eaLnBrk="0" hangingPunct="0">
              <a:tabLst>
                <a:tab pos="365125" algn="l"/>
              </a:tabLst>
            </a:pPr>
            <a:endParaRPr lang="en-US" sz="3600" dirty="0"/>
          </a:p>
          <a:p>
            <a:pPr algn="just" eaLnBrk="0" hangingPunct="0">
              <a:tabLst>
                <a:tab pos="365125" algn="l"/>
              </a:tabLst>
            </a:pPr>
            <a:r>
              <a:rPr lang="en-US" sz="2400" dirty="0">
                <a:solidFill>
                  <a:srgbClr val="000000"/>
                </a:solidFill>
                <a:cs typeface="Times New Roman" pitchFamily="18" charset="0"/>
              </a:rPr>
              <a:t>There are, many advantages of B2C and C2C e-commerce which are enumerated below:</a:t>
            </a:r>
          </a:p>
          <a:p>
            <a:pPr algn="just" eaLnBrk="0" hangingPunct="0">
              <a:tabLst>
                <a:tab pos="365125" algn="l"/>
              </a:tabLst>
            </a:pPr>
            <a:endParaRPr lang="en-US" sz="2400" dirty="0"/>
          </a:p>
          <a:p>
            <a:pPr algn="just" eaLnBrk="0" hangingPunct="0">
              <a:buFontTx/>
              <a:buChar char="•"/>
              <a:tabLst>
                <a:tab pos="365125" algn="l"/>
              </a:tabLst>
            </a:pPr>
            <a:r>
              <a:rPr lang="en-US" sz="2400" dirty="0">
                <a:solidFill>
                  <a:srgbClr val="000000"/>
                </a:solidFill>
                <a:cs typeface="Times New Roman" pitchFamily="18" charset="0"/>
              </a:rPr>
              <a:t>One can buy/sell items from anywhere in the world using one's computer and Internet connection. Transactions can go on 24 hours a day, 7 days a week as the servers maintained by businesses to cater to e-commerce are usually never switched off.</a:t>
            </a:r>
          </a:p>
          <a:p>
            <a:pPr algn="just" eaLnBrk="0" hangingPunct="0">
              <a:buFontTx/>
              <a:buChar char="•"/>
              <a:tabLst>
                <a:tab pos="365125" algn="l"/>
              </a:tabLst>
            </a:pPr>
            <a:endParaRPr lang="en-US" sz="2400" dirty="0"/>
          </a:p>
          <a:p>
            <a:pPr algn="just" eaLnBrk="0" hangingPunct="0">
              <a:buFontTx/>
              <a:buChar char="•"/>
              <a:tabLst>
                <a:tab pos="365125" algn="l"/>
              </a:tabLst>
            </a:pPr>
            <a:r>
              <a:rPr lang="en-US" sz="2400" dirty="0">
                <a:solidFill>
                  <a:srgbClr val="000000"/>
                </a:solidFill>
                <a:cs typeface="Times New Roman" pitchFamily="18" charset="0"/>
              </a:rPr>
              <a:t>Besides goods, services such as financial, legal and medical consultation may also be obtained using the World Wide Web infrastructure. </a:t>
            </a: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1"/>
          <p:cNvSpPr>
            <a:spLocks noChangeArrowheads="1"/>
          </p:cNvSpPr>
          <p:nvPr/>
        </p:nvSpPr>
        <p:spPr bwMode="auto">
          <a:xfrm>
            <a:off x="0" y="44450"/>
            <a:ext cx="8839200" cy="6370638"/>
          </a:xfrm>
          <a:prstGeom prst="rect">
            <a:avLst/>
          </a:prstGeom>
          <a:noFill/>
          <a:ln w="9525">
            <a:noFill/>
            <a:miter lim="800000"/>
            <a:headEnd/>
            <a:tailEnd/>
          </a:ln>
          <a:effectLst/>
        </p:spPr>
        <p:txBody>
          <a:bodyPr anchor="ctr">
            <a:spAutoFit/>
          </a:bodyPr>
          <a:lstStyle/>
          <a:p>
            <a:pPr indent="274638" algn="just" eaLnBrk="0" hangingPunct="0">
              <a:tabLst>
                <a:tab pos="365125" algn="l"/>
                <a:tab pos="1393825" algn="l"/>
              </a:tabLst>
              <a:defRPr/>
            </a:pPr>
            <a:r>
              <a:rPr lang="en-US" sz="2400" dirty="0">
                <a:solidFill>
                  <a:srgbClr val="000000"/>
                </a:solidFill>
                <a:latin typeface="Arial" pitchFamily="34" charset="0"/>
                <a:ea typeface="Times New Roman" pitchFamily="18" charset="0"/>
                <a:cs typeface="Arial" pitchFamily="34" charset="0"/>
              </a:rPr>
              <a:t>The major advantages which accrue to businesses that participate in e-commerce are as follows:	</a:t>
            </a:r>
          </a:p>
          <a:p>
            <a:pPr indent="274638" algn="just" eaLnBrk="0" hangingPunct="0">
              <a:tabLst>
                <a:tab pos="365125" algn="l"/>
                <a:tab pos="1393825" algn="l"/>
              </a:tabLst>
              <a:defRPr/>
            </a:pPr>
            <a:endParaRPr lang="en-US" sz="2400" dirty="0">
              <a:latin typeface="Arial" pitchFamily="34" charset="0"/>
              <a:cs typeface="Arial" pitchFamily="34" charset="0"/>
            </a:endParaRPr>
          </a:p>
          <a:p>
            <a:pPr algn="just" eaLnBrk="0" hangingPunct="0">
              <a:buFontTx/>
              <a:buChar char="•"/>
              <a:tabLst>
                <a:tab pos="365125" algn="l"/>
                <a:tab pos="1393825" algn="l"/>
              </a:tabLst>
              <a:defRPr/>
            </a:pPr>
            <a:r>
              <a:rPr lang="en-US" sz="2400" dirty="0">
                <a:solidFill>
                  <a:srgbClr val="000000"/>
                </a:solidFill>
                <a:latin typeface="Arial" pitchFamily="34" charset="0"/>
                <a:ea typeface="Times New Roman" pitchFamily="18" charset="0"/>
                <a:cs typeface="Arial" pitchFamily="34" charset="0"/>
              </a:rPr>
              <a:t>Businesses can reach out to customers worldwide at low cost. A well-designed web page will be an asset to any business to publicize their goods and services and also to sell their merchandise.</a:t>
            </a:r>
          </a:p>
          <a:p>
            <a:pPr algn="just" eaLnBrk="0" hangingPunct="0">
              <a:tabLst>
                <a:tab pos="365125" algn="l"/>
                <a:tab pos="1393825" algn="l"/>
              </a:tabLst>
              <a:defRPr/>
            </a:pPr>
            <a:endParaRPr lang="en-US" sz="2400" dirty="0">
              <a:latin typeface="Arial" pitchFamily="34" charset="0"/>
              <a:cs typeface="Arial" pitchFamily="34" charset="0"/>
            </a:endParaRPr>
          </a:p>
          <a:p>
            <a:pPr algn="just" eaLnBrk="0" hangingPunct="0">
              <a:buFontTx/>
              <a:buChar char="•"/>
              <a:tabLst>
                <a:tab pos="365125" algn="l"/>
                <a:tab pos="1393825" algn="l"/>
              </a:tabLst>
              <a:defRPr/>
            </a:pPr>
            <a:r>
              <a:rPr lang="en-US" sz="2400" dirty="0">
                <a:solidFill>
                  <a:srgbClr val="000000"/>
                </a:solidFill>
                <a:latin typeface="Arial" pitchFamily="34" charset="0"/>
                <a:ea typeface="Times New Roman" pitchFamily="18" charset="0"/>
                <a:cs typeface="Arial" pitchFamily="34" charset="0"/>
              </a:rPr>
              <a:t>Order processing time and cost are reduced as manual entry of data is reduced. When a vendor receives a purchase order, he or she need not re-enter it on his system for data processing. Businesses are also carried out faster as electronic exchange of documents is instantaneous across the world.</a:t>
            </a:r>
          </a:p>
          <a:p>
            <a:pPr algn="just" eaLnBrk="0" hangingPunct="0">
              <a:buFontTx/>
              <a:buChar char="•"/>
              <a:tabLst>
                <a:tab pos="365125" algn="l"/>
                <a:tab pos="1393825" algn="l"/>
              </a:tabLst>
              <a:defRPr/>
            </a:pPr>
            <a:endParaRPr lang="en-US" sz="2400" dirty="0">
              <a:solidFill>
                <a:srgbClr val="000000"/>
              </a:solidFill>
              <a:latin typeface="Arial" pitchFamily="34" charset="0"/>
              <a:cs typeface="Arial" pitchFamily="34" charset="0"/>
            </a:endParaRPr>
          </a:p>
          <a:p>
            <a:pPr algn="just" eaLnBrk="0" hangingPunct="0">
              <a:buFontTx/>
              <a:buChar char="•"/>
              <a:tabLst>
                <a:tab pos="365125" algn="l"/>
                <a:tab pos="1393825" algn="l"/>
              </a:tabLst>
              <a:defRPr/>
            </a:pPr>
            <a:r>
              <a:rPr lang="en-US" sz="2400" dirty="0">
                <a:solidFill>
                  <a:srgbClr val="000000"/>
                </a:solidFill>
                <a:latin typeface="Arial" pitchFamily="34" charset="0"/>
                <a:ea typeface="Times New Roman" pitchFamily="18" charset="0"/>
                <a:cs typeface="Arial" pitchFamily="34" charset="0"/>
              </a:rPr>
              <a:t>A manufacturing organization requires components which are supplied by several vendors.</a:t>
            </a:r>
          </a:p>
          <a:p>
            <a:pPr algn="just" eaLnBrk="0" hangingPunct="0">
              <a:buFontTx/>
              <a:buChar char="•"/>
              <a:tabLst>
                <a:tab pos="365125" algn="l"/>
                <a:tab pos="1393825" algn="l"/>
              </a:tabLst>
              <a:defRPr/>
            </a:pPr>
            <a:endParaRPr lang="en-US" sz="2400" dirty="0">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ChangeArrowheads="1"/>
          </p:cNvSpPr>
          <p:nvPr/>
        </p:nvSpPr>
        <p:spPr bwMode="auto">
          <a:xfrm>
            <a:off x="0" y="211138"/>
            <a:ext cx="8991600" cy="5262979"/>
          </a:xfrm>
          <a:prstGeom prst="rect">
            <a:avLst/>
          </a:prstGeom>
          <a:noFill/>
          <a:ln w="9525">
            <a:noFill/>
            <a:miter lim="800000"/>
            <a:headEnd/>
            <a:tailEnd/>
          </a:ln>
        </p:spPr>
        <p:txBody>
          <a:bodyPr anchor="ctr">
            <a:spAutoFit/>
          </a:bodyPr>
          <a:lstStyle/>
          <a:p>
            <a:pPr algn="just" eaLnBrk="0" hangingPunct="0">
              <a:buFontTx/>
              <a:buChar char="•"/>
              <a:tabLst>
                <a:tab pos="320675" algn="l"/>
                <a:tab pos="1393825" algn="l"/>
              </a:tabLst>
            </a:pPr>
            <a:r>
              <a:rPr lang="en-US" sz="2400" dirty="0">
                <a:solidFill>
                  <a:srgbClr val="000000"/>
                </a:solidFill>
                <a:cs typeface="Times New Roman" pitchFamily="18" charset="0"/>
              </a:rPr>
              <a:t>Electronic funds transfer is fast and safe.</a:t>
            </a:r>
          </a:p>
          <a:p>
            <a:pPr algn="just" eaLnBrk="0" hangingPunct="0">
              <a:buFontTx/>
              <a:buChar char="•"/>
              <a:tabLst>
                <a:tab pos="320675" algn="l"/>
                <a:tab pos="1393825" algn="l"/>
              </a:tabLst>
            </a:pPr>
            <a:endParaRPr lang="en-US" sz="2400" dirty="0"/>
          </a:p>
          <a:p>
            <a:pPr algn="just" eaLnBrk="0" hangingPunct="0">
              <a:buFontTx/>
              <a:buChar char="•"/>
              <a:tabLst>
                <a:tab pos="320675" algn="l"/>
                <a:tab pos="1393825" algn="l"/>
              </a:tabLst>
            </a:pPr>
            <a:r>
              <a:rPr lang="en-US" sz="2400" dirty="0">
                <a:solidFill>
                  <a:srgbClr val="000000"/>
                </a:solidFill>
                <a:cs typeface="Times New Roman" pitchFamily="18" charset="0"/>
              </a:rPr>
              <a:t>A large number of potential business partners can be quickly found and contacted by searching the World Wide Web.</a:t>
            </a:r>
          </a:p>
          <a:p>
            <a:pPr algn="just" eaLnBrk="0" hangingPunct="0">
              <a:buFontTx/>
              <a:buChar char="•"/>
              <a:tabLst>
                <a:tab pos="320675" algn="l"/>
                <a:tab pos="1393825" algn="l"/>
              </a:tabLst>
            </a:pPr>
            <a:endParaRPr lang="en-US" sz="2400" dirty="0"/>
          </a:p>
          <a:p>
            <a:pPr algn="just" eaLnBrk="0" hangingPunct="0">
              <a:buFontTx/>
              <a:buChar char="•"/>
              <a:tabLst>
                <a:tab pos="320675" algn="l"/>
                <a:tab pos="1393825" algn="l"/>
              </a:tabLst>
            </a:pPr>
            <a:r>
              <a:rPr lang="en-US" sz="2400" dirty="0">
                <a:solidFill>
                  <a:srgbClr val="000000"/>
                </a:solidFill>
                <a:cs typeface="Times New Roman" pitchFamily="18" charset="0"/>
              </a:rPr>
              <a:t>Certain types of goods can be customized and sold directly by a manufacturer or assembler eliminating middlemen. For example, Dell Computers sells PCs directly to customers configuring them as per individual's requirements. Middlemen such as distributors and retailers are eliminated. </a:t>
            </a:r>
          </a:p>
          <a:p>
            <a:pPr algn="just" eaLnBrk="0" hangingPunct="0">
              <a:buFontTx/>
              <a:buChar char="•"/>
              <a:tabLst>
                <a:tab pos="320675" algn="l"/>
                <a:tab pos="1393825" algn="l"/>
              </a:tabLst>
            </a:pPr>
            <a:r>
              <a:rPr lang="en-US" sz="2400" dirty="0">
                <a:solidFill>
                  <a:srgbClr val="000000"/>
                </a:solidFill>
                <a:cs typeface="Times New Roman" pitchFamily="18" charset="0"/>
              </a:rPr>
              <a:t>Supply chain management is improved as manufacturers can adjust their inventory level of items and order processing based on customer orders in hand and, customer preferences gathered over a period of time.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ChangeArrowheads="1"/>
          </p:cNvSpPr>
          <p:nvPr/>
        </p:nvSpPr>
        <p:spPr bwMode="auto">
          <a:xfrm>
            <a:off x="0" y="1000125"/>
            <a:ext cx="8686800" cy="5262563"/>
          </a:xfrm>
          <a:prstGeom prst="rect">
            <a:avLst/>
          </a:prstGeom>
          <a:noFill/>
          <a:ln w="9525">
            <a:noFill/>
            <a:miter lim="800000"/>
            <a:headEnd/>
            <a:tailEnd/>
          </a:ln>
        </p:spPr>
        <p:txBody>
          <a:bodyPr anchor="ctr">
            <a:spAutoFit/>
          </a:bodyPr>
          <a:lstStyle/>
          <a:p>
            <a:pPr algn="just" eaLnBrk="0" hangingPunct="0">
              <a:buFontTx/>
              <a:buChar char="•"/>
              <a:tabLst>
                <a:tab pos="320675" algn="l"/>
                <a:tab pos="1393825" algn="l"/>
              </a:tabLst>
            </a:pPr>
            <a:r>
              <a:rPr lang="en-US" sz="2400">
                <a:solidFill>
                  <a:srgbClr val="000000"/>
                </a:solidFill>
                <a:cs typeface="Times New Roman" pitchFamily="18" charset="0"/>
              </a:rPr>
              <a:t>The cost of setting up an e-commerce site is quite small compared to the cost of having large premises.</a:t>
            </a:r>
          </a:p>
          <a:p>
            <a:pPr algn="just" eaLnBrk="0" hangingPunct="0">
              <a:tabLst>
                <a:tab pos="320675" algn="l"/>
                <a:tab pos="1393825" algn="l"/>
              </a:tabLst>
            </a:pPr>
            <a:endParaRPr lang="en-US" sz="2400"/>
          </a:p>
          <a:p>
            <a:pPr algn="just" eaLnBrk="0" hangingPunct="0">
              <a:buFontTx/>
              <a:buChar char="•"/>
              <a:tabLst>
                <a:tab pos="320675" algn="l"/>
                <a:tab pos="1393825" algn="l"/>
              </a:tabLst>
            </a:pPr>
            <a:r>
              <a:rPr lang="en-US" sz="2400">
                <a:solidFill>
                  <a:srgbClr val="000000"/>
                </a:solidFill>
                <a:cs typeface="Times New Roman" pitchFamily="18" charset="0"/>
              </a:rPr>
              <a:t>The cost of transactions is quite low. It is estimated that, transaction costs are less than a fifth of that of traditional business.</a:t>
            </a:r>
          </a:p>
          <a:p>
            <a:pPr algn="just" eaLnBrk="0" hangingPunct="0">
              <a:tabLst>
                <a:tab pos="320675" algn="l"/>
                <a:tab pos="1393825" algn="l"/>
              </a:tabLst>
            </a:pPr>
            <a:endParaRPr lang="en-US" sz="2400"/>
          </a:p>
          <a:p>
            <a:pPr algn="just" eaLnBrk="0" hangingPunct="0">
              <a:buFontTx/>
              <a:buChar char="•"/>
              <a:tabLst>
                <a:tab pos="320675" algn="l"/>
                <a:tab pos="1393825" algn="l"/>
              </a:tabLst>
            </a:pPr>
            <a:r>
              <a:rPr lang="en-US" sz="2400">
                <a:solidFill>
                  <a:srgbClr val="000000"/>
                </a:solidFill>
                <a:cs typeface="Times New Roman" pitchFamily="18" charset="0"/>
              </a:rPr>
              <a:t>There are some items such as airline tickets where competing airlines provide several special packages and prices. Quick comparison is possible on the World Wide Web and a confirmed booking obtained on-line. </a:t>
            </a:r>
          </a:p>
          <a:p>
            <a:pPr algn="just" eaLnBrk="0" hangingPunct="0">
              <a:tabLst>
                <a:tab pos="320675" algn="l"/>
                <a:tab pos="1393825" algn="l"/>
              </a:tabLst>
            </a:pPr>
            <a:endParaRPr lang="en-US" sz="2400"/>
          </a:p>
          <a:p>
            <a:pPr algn="just" eaLnBrk="0" hangingPunct="0">
              <a:buFontTx/>
              <a:buChar char="•"/>
              <a:tabLst>
                <a:tab pos="320675" algn="l"/>
                <a:tab pos="1393825" algn="l"/>
              </a:tabLst>
            </a:pPr>
            <a:r>
              <a:rPr lang="en-US" sz="2400">
                <a:solidFill>
                  <a:srgbClr val="000000"/>
                </a:solidFill>
                <a:cs typeface="Times New Roman" pitchFamily="18" charset="0"/>
              </a:rPr>
              <a:t>Companies can maintain on-line e-catalogue of items and a price list which can be quickly updated. </a:t>
            </a:r>
            <a:endParaRPr 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028699" y="294538"/>
            <a:ext cx="7421963" cy="1033669"/>
          </a:xfrm>
        </p:spPr>
        <p:txBody>
          <a:bodyPr>
            <a:normAutofit/>
          </a:bodyPr>
          <a:lstStyle/>
          <a:p>
            <a:r>
              <a:rPr lang="en-US" sz="3500">
                <a:solidFill>
                  <a:srgbClr val="FFFFFF"/>
                </a:solidFill>
              </a:rPr>
              <a:t>Disadvantage of E-Commerce</a:t>
            </a:r>
          </a:p>
        </p:txBody>
      </p:sp>
      <p:sp>
        <p:nvSpPr>
          <p:cNvPr id="4" name="Content Placeholder 3"/>
          <p:cNvSpPr>
            <a:spLocks noGrp="1"/>
          </p:cNvSpPr>
          <p:nvPr>
            <p:ph idx="1"/>
          </p:nvPr>
        </p:nvSpPr>
        <p:spPr>
          <a:xfrm>
            <a:off x="1028699" y="2318197"/>
            <a:ext cx="7293023" cy="3683358"/>
          </a:xfrm>
        </p:spPr>
        <p:txBody>
          <a:bodyPr anchor="ctr">
            <a:normAutofit/>
          </a:bodyPr>
          <a:lstStyle/>
          <a:p>
            <a:pPr indent="274638" eaLnBrk="0" hangingPunct="0">
              <a:buNone/>
              <a:tabLst>
                <a:tab pos="365125" algn="l"/>
              </a:tabLst>
            </a:pPr>
            <a:endParaRPr lang="en-US" sz="1700"/>
          </a:p>
          <a:p>
            <a:pPr indent="274638" eaLnBrk="0" hangingPunct="0">
              <a:buFontTx/>
              <a:buChar char="•"/>
              <a:tabLst>
                <a:tab pos="365125" algn="l"/>
              </a:tabLst>
            </a:pPr>
            <a:r>
              <a:rPr lang="en-US" sz="1700">
                <a:cs typeface="Times New Roman" pitchFamily="18" charset="0"/>
              </a:rPr>
              <a:t>Payment by credit card requires faith in the system security. Customers are wary of giving their credit card numbers to vendors who have only a "web presence". Secure credit card transactions in which credit card numbers are encrypted and sent to a vendor are essential.</a:t>
            </a:r>
          </a:p>
          <a:p>
            <a:pPr indent="274638" eaLnBrk="0" hangingPunct="0">
              <a:tabLst>
                <a:tab pos="365125" algn="l"/>
              </a:tabLst>
            </a:pPr>
            <a:endParaRPr lang="en-US" sz="1700"/>
          </a:p>
          <a:p>
            <a:pPr indent="274638" eaLnBrk="0" hangingPunct="0">
              <a:buFontTx/>
              <a:buChar char="•"/>
              <a:tabLst>
                <a:tab pos="365125" algn="l"/>
              </a:tabLst>
            </a:pPr>
            <a:r>
              <a:rPr lang="en-US" sz="1700">
                <a:cs typeface="Times New Roman" pitchFamily="18" charset="0"/>
              </a:rPr>
              <a:t>Electronic Data Interchange standards have to be in place before business to business e-commerce can increase. Small businesses may find it difficult to conform. Data interchange using XML (a new document description language) is expected to solve this problem.</a:t>
            </a:r>
            <a:endParaRPr lang="en-US" sz="1700"/>
          </a:p>
          <a:p>
            <a:endParaRPr lang="en-US" sz="17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ChangeArrowheads="1"/>
          </p:cNvSpPr>
          <p:nvPr/>
        </p:nvSpPr>
        <p:spPr bwMode="auto">
          <a:xfrm>
            <a:off x="457200" y="215900"/>
            <a:ext cx="8458200" cy="6740525"/>
          </a:xfrm>
          <a:prstGeom prst="rect">
            <a:avLst/>
          </a:prstGeom>
          <a:noFill/>
          <a:ln w="9525">
            <a:noFill/>
            <a:miter lim="800000"/>
            <a:headEnd/>
            <a:tailEnd/>
          </a:ln>
        </p:spPr>
        <p:txBody>
          <a:bodyPr>
            <a:spAutoFit/>
          </a:bodyPr>
          <a:lstStyle/>
          <a:p>
            <a:pPr indent="274638" eaLnBrk="0" hangingPunct="0">
              <a:buFontTx/>
              <a:buChar char="•"/>
              <a:tabLst>
                <a:tab pos="365125" algn="l"/>
              </a:tabLst>
            </a:pPr>
            <a:r>
              <a:rPr lang="en-US" sz="2400">
                <a:solidFill>
                  <a:srgbClr val="000000"/>
                </a:solidFill>
                <a:cs typeface="Times New Roman" pitchFamily="18" charset="0"/>
              </a:rPr>
              <a:t>Many persons go shopping for social contacts, touch and feel and bargaining before buying items. E-commerce will de-personalize transactions.</a:t>
            </a:r>
          </a:p>
          <a:p>
            <a:pPr indent="274638" eaLnBrk="0" hangingPunct="0">
              <a:tabLst>
                <a:tab pos="365125" algn="l"/>
              </a:tabLst>
            </a:pPr>
            <a:endParaRPr lang="en-US" sz="2400"/>
          </a:p>
          <a:p>
            <a:pPr indent="274638" eaLnBrk="0" hangingPunct="0">
              <a:buFontTx/>
              <a:buChar char="•"/>
              <a:tabLst>
                <a:tab pos="365125" algn="l"/>
              </a:tabLst>
            </a:pPr>
            <a:r>
              <a:rPr lang="en-US" sz="2400">
                <a:solidFill>
                  <a:srgbClr val="000000"/>
                </a:solidFill>
                <a:cs typeface="Times New Roman" pitchFamily="18" charset="0"/>
              </a:rPr>
              <a:t>A major concern is security of transactions on the Internet. Spies or hackers can steal and misuse credit card numbers, purchase orders, invoices, etc., if appropriate care is not taken.</a:t>
            </a:r>
          </a:p>
          <a:p>
            <a:pPr indent="274638" eaLnBrk="0" hangingPunct="0">
              <a:tabLst>
                <a:tab pos="365125" algn="l"/>
              </a:tabLst>
            </a:pPr>
            <a:endParaRPr lang="en-US" sz="2400"/>
          </a:p>
          <a:p>
            <a:pPr indent="274638" eaLnBrk="0" hangingPunct="0">
              <a:buFontTx/>
              <a:buChar char="•"/>
              <a:tabLst>
                <a:tab pos="365125" algn="l"/>
              </a:tabLst>
            </a:pPr>
            <a:r>
              <a:rPr lang="en-US" sz="2400">
                <a:solidFill>
                  <a:srgbClr val="000000"/>
                </a:solidFill>
                <a:cs typeface="Times New Roman" pitchFamily="18" charset="0"/>
              </a:rPr>
              <a:t>Shopping portals will be vulnerable to attacks by hackers unless special precautions are taken. One type of nuisance is called denial of service in which a large number of frivolous enquiries are posted to a portal making it inaccessible to legitimate customers.</a:t>
            </a:r>
          </a:p>
          <a:p>
            <a:pPr indent="274638" eaLnBrk="0" hangingPunct="0">
              <a:tabLst>
                <a:tab pos="365125" algn="l"/>
              </a:tabLst>
            </a:pPr>
            <a:endParaRPr lang="en-US" sz="2400"/>
          </a:p>
          <a:p>
            <a:pPr indent="274638" eaLnBrk="0" hangingPunct="0">
              <a:buFontTx/>
              <a:buChar char="•"/>
              <a:tabLst>
                <a:tab pos="365125" algn="l"/>
              </a:tabLst>
            </a:pPr>
            <a:r>
              <a:rPr lang="en-US" sz="2400">
                <a:solidFill>
                  <a:srgbClr val="000000"/>
                </a:solidFill>
                <a:cs typeface="Times New Roman" pitchFamily="18" charset="0"/>
              </a:rPr>
              <a:t>Portals have to be protected by special security systems from virus attacks and other electronic vandalism and espionage.</a:t>
            </a:r>
            <a:endParaRPr 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ChangeArrowheads="1"/>
          </p:cNvSpPr>
          <p:nvPr/>
        </p:nvSpPr>
        <p:spPr bwMode="auto">
          <a:xfrm>
            <a:off x="381000" y="457200"/>
            <a:ext cx="8763000" cy="5632450"/>
          </a:xfrm>
          <a:prstGeom prst="rect">
            <a:avLst/>
          </a:prstGeom>
          <a:noFill/>
          <a:ln w="9525">
            <a:noFill/>
            <a:miter lim="800000"/>
            <a:headEnd/>
            <a:tailEnd/>
          </a:ln>
        </p:spPr>
        <p:txBody>
          <a:bodyPr>
            <a:spAutoFit/>
          </a:bodyPr>
          <a:lstStyle/>
          <a:p>
            <a:pPr indent="274638" algn="just" eaLnBrk="0" hangingPunct="0">
              <a:buFontTx/>
              <a:buChar char="•"/>
              <a:tabLst>
                <a:tab pos="365125" algn="l"/>
              </a:tabLst>
            </a:pPr>
            <a:r>
              <a:rPr lang="en-US" sz="2400">
                <a:solidFill>
                  <a:srgbClr val="000000"/>
                </a:solidFill>
                <a:cs typeface="Times New Roman" pitchFamily="18" charset="0"/>
              </a:rPr>
              <a:t>Customers privacy may be lost if regular log is kept of their buying habits.</a:t>
            </a:r>
          </a:p>
          <a:p>
            <a:pPr indent="274638" algn="just" eaLnBrk="0" hangingPunct="0">
              <a:tabLst>
                <a:tab pos="365125" algn="l"/>
              </a:tabLst>
            </a:pPr>
            <a:endParaRPr lang="en-US" sz="2400"/>
          </a:p>
          <a:p>
            <a:pPr indent="274638" algn="just" eaLnBrk="0" hangingPunct="0">
              <a:buFontTx/>
              <a:buChar char="•"/>
              <a:tabLst>
                <a:tab pos="365125" algn="l"/>
              </a:tabLst>
            </a:pPr>
            <a:r>
              <a:rPr lang="en-US" sz="2400">
                <a:solidFill>
                  <a:srgbClr val="000000"/>
                </a:solidFill>
                <a:cs typeface="Times New Roman" pitchFamily="18" charset="0"/>
              </a:rPr>
              <a:t>The web site of vendors should have the capability of being scaled up quickly when the number of users suddenly increases. If the server's capability is limited, the response time of the site will be unacceptably high if a large number of customers decide to use the site. Thus, a vendor should be able to add more servers quickly when this happens.</a:t>
            </a:r>
          </a:p>
          <a:p>
            <a:pPr indent="274638" algn="just" eaLnBrk="0" hangingPunct="0">
              <a:buFontTx/>
              <a:buChar char="•"/>
              <a:tabLst>
                <a:tab pos="365125" algn="l"/>
              </a:tabLst>
            </a:pPr>
            <a:endParaRPr lang="en-US" sz="2400">
              <a:solidFill>
                <a:srgbClr val="000000"/>
              </a:solidFill>
            </a:endParaRPr>
          </a:p>
          <a:p>
            <a:pPr indent="274638" algn="just" eaLnBrk="0" hangingPunct="0">
              <a:buFontTx/>
              <a:buChar char="•"/>
              <a:tabLst>
                <a:tab pos="365125" algn="l"/>
              </a:tabLst>
            </a:pPr>
            <a:r>
              <a:rPr lang="en-US" sz="2400">
                <a:solidFill>
                  <a:srgbClr val="000000"/>
                </a:solidFill>
                <a:cs typeface="Times New Roman" pitchFamily="18" charset="0"/>
              </a:rPr>
              <a:t>If there is a sudden increase in orders, there may be logistical problems in physically delivering items to customers. Long delays in receiving ordered goods will adversely affect future sales. Being prepared to handle seasonal surge in demand requires pre-planning.</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ChangeArrowheads="1"/>
          </p:cNvSpPr>
          <p:nvPr/>
        </p:nvSpPr>
        <p:spPr bwMode="auto">
          <a:xfrm>
            <a:off x="457200" y="152400"/>
            <a:ext cx="8229600" cy="6740525"/>
          </a:xfrm>
          <a:prstGeom prst="rect">
            <a:avLst/>
          </a:prstGeom>
          <a:noFill/>
          <a:ln w="9525">
            <a:noFill/>
            <a:miter lim="800000"/>
            <a:headEnd/>
            <a:tailEnd/>
          </a:ln>
        </p:spPr>
        <p:txBody>
          <a:bodyPr>
            <a:spAutoFit/>
          </a:bodyPr>
          <a:lstStyle/>
          <a:p>
            <a:pPr indent="274638" algn="just" eaLnBrk="0" hangingPunct="0">
              <a:buFontTx/>
              <a:buChar char="•"/>
              <a:tabLst>
                <a:tab pos="365125" algn="l"/>
              </a:tabLst>
            </a:pPr>
            <a:r>
              <a:rPr lang="en-US" sz="2400">
                <a:solidFill>
                  <a:srgbClr val="000000"/>
                </a:solidFill>
                <a:cs typeface="Times New Roman" pitchFamily="18" charset="0"/>
              </a:rPr>
              <a:t>When a successful e-business is launched, immediately there will be many copy cats who will attempt to duplicate it. Duplication is much simpler in e-commerce compared to traditional business as it is easy to quickly build a web site and start a competitive business. Thus, to maintain the advantage of being first with the idea requires continuous innovation and improvement.</a:t>
            </a:r>
          </a:p>
          <a:p>
            <a:pPr indent="274638" algn="just" eaLnBrk="0" hangingPunct="0">
              <a:tabLst>
                <a:tab pos="365125" algn="l"/>
              </a:tabLst>
            </a:pPr>
            <a:endParaRPr lang="en-US" sz="2400"/>
          </a:p>
          <a:p>
            <a:pPr indent="274638" algn="just" eaLnBrk="0" hangingPunct="0">
              <a:buFontTx/>
              <a:buChar char="•"/>
              <a:tabLst>
                <a:tab pos="365125" algn="l"/>
              </a:tabLst>
            </a:pPr>
            <a:r>
              <a:rPr lang="en-US" sz="2400">
                <a:solidFill>
                  <a:srgbClr val="000000"/>
                </a:solidFill>
                <a:cs typeface="Times New Roman" pitchFamily="18" charset="0"/>
              </a:rPr>
              <a:t>On-line businesses expose their catalogues and price lists to competitors. The advantage of secrecy of traditional mode of doing business is lost.</a:t>
            </a:r>
          </a:p>
          <a:p>
            <a:pPr indent="274638" algn="just" eaLnBrk="0" hangingPunct="0">
              <a:tabLst>
                <a:tab pos="365125" algn="l"/>
              </a:tabLst>
            </a:pPr>
            <a:endParaRPr lang="en-US" sz="2400"/>
          </a:p>
          <a:p>
            <a:pPr indent="274638" algn="just" eaLnBrk="0" hangingPunct="0">
              <a:buFontTx/>
              <a:buChar char="•"/>
              <a:tabLst>
                <a:tab pos="365125" algn="l"/>
              </a:tabLst>
            </a:pPr>
            <a:r>
              <a:rPr lang="en-US" sz="2400">
                <a:solidFill>
                  <a:srgbClr val="000000"/>
                </a:solidFill>
                <a:cs typeface="Times New Roman" pitchFamily="18" charset="0"/>
              </a:rPr>
              <a:t>Not every item is suitable for sale in the web. For example saris, fancy furniture, etc., which require touch and feel are unsuitable for sale through the web.</a:t>
            </a:r>
            <a:endParaRPr lang="en-US" sz="2400"/>
          </a:p>
          <a:p>
            <a:pPr indent="274638" algn="just" eaLnBrk="0" hangingPunct="0">
              <a:tabLst>
                <a:tab pos="365125" algn="l"/>
              </a:tabLst>
            </a:pPr>
            <a:r>
              <a:rPr lang="en-US" sz="2400">
                <a:solidFill>
                  <a:srgbClr val="000000"/>
                </a:solidFill>
                <a:cs typeface="Times New Roman" pitchFamily="18" charset="0"/>
              </a:rPr>
              <a:t>In spite of these disadvantages, e-commerce is bound to rapidly increase due to its convenience, cost saving and wide reach.</a:t>
            </a:r>
            <a:endParaRPr 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71500" y="559678"/>
            <a:ext cx="2675936" cy="4952492"/>
          </a:xfrm>
        </p:spPr>
        <p:txBody>
          <a:bodyPr>
            <a:normAutofit/>
          </a:bodyPr>
          <a:lstStyle/>
          <a:p>
            <a:pPr eaLnBrk="0" hangingPunct="0">
              <a:lnSpc>
                <a:spcPct val="90000"/>
              </a:lnSpc>
              <a:tabLst>
                <a:tab pos="5646738" algn="l"/>
              </a:tabLst>
            </a:pPr>
            <a:br>
              <a:rPr lang="en-US" sz="2800">
                <a:solidFill>
                  <a:schemeClr val="bg1"/>
                </a:solidFill>
              </a:rPr>
            </a:br>
            <a:r>
              <a:rPr lang="en-US" sz="2800" b="1">
                <a:solidFill>
                  <a:schemeClr val="bg1"/>
                </a:solidFill>
                <a:cs typeface="Times New Roman" pitchFamily="18" charset="0"/>
              </a:rPr>
              <a:t>SUPPLY CHAIN MANAGEMENT IN E-COMMERCE</a:t>
            </a:r>
            <a:br>
              <a:rPr lang="en-US" sz="2800" b="1">
                <a:solidFill>
                  <a:schemeClr val="bg1"/>
                </a:solidFill>
                <a:cs typeface="Times New Roman" pitchFamily="18" charset="0"/>
              </a:rPr>
            </a:br>
            <a:endParaRPr lang="en-US" sz="2800">
              <a:solidFill>
                <a:schemeClr val="bg1"/>
              </a:solidFill>
            </a:endParaRP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322326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7FDB7AF-A8CF-47F9-BF97-553687C57531}"/>
              </a:ext>
            </a:extLst>
          </p:cNvPr>
          <p:cNvGraphicFramePr>
            <a:graphicFrameLocks noGrp="1"/>
          </p:cNvGraphicFramePr>
          <p:nvPr>
            <p:ph idx="1"/>
            <p:extLst>
              <p:ext uri="{D42A27DB-BD31-4B8C-83A1-F6EECF244321}">
                <p14:modId xmlns:p14="http://schemas.microsoft.com/office/powerpoint/2010/main" val="2243304647"/>
              </p:ext>
            </p:extLst>
          </p:nvPr>
        </p:nvGraphicFramePr>
        <p:xfrm>
          <a:off x="3886200" y="568325"/>
          <a:ext cx="46863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Cont…</a:t>
            </a:r>
          </a:p>
        </p:txBody>
      </p:sp>
      <p:sp>
        <p:nvSpPr>
          <p:cNvPr id="3" name="Content Placeholder 2"/>
          <p:cNvSpPr>
            <a:spLocks noGrp="1"/>
          </p:cNvSpPr>
          <p:nvPr>
            <p:ph idx="1"/>
          </p:nvPr>
        </p:nvSpPr>
        <p:spPr>
          <a:xfrm>
            <a:off x="1028699" y="2318197"/>
            <a:ext cx="7293023" cy="3683358"/>
          </a:xfrm>
        </p:spPr>
        <p:txBody>
          <a:bodyPr anchor="ctr">
            <a:normAutofit/>
          </a:bodyPr>
          <a:lstStyle/>
          <a:p>
            <a:pPr marL="457200" indent="-457200">
              <a:buAutoNum type="arabicPeriod"/>
            </a:pPr>
            <a:r>
              <a:rPr lang="en-US" sz="1700">
                <a:cs typeface="Times New Roman" pitchFamily="18" charset="0"/>
              </a:rPr>
              <a:t>If it is a commonly available commodity, then one can follow an e-auction path. </a:t>
            </a:r>
          </a:p>
          <a:p>
            <a:pPr marL="857250" lvl="1" indent="-457200"/>
            <a:r>
              <a:rPr lang="en-US" sz="1700">
                <a:cs typeface="Times New Roman" pitchFamily="18" charset="0"/>
              </a:rPr>
              <a:t>In this strategy a request for e-quotation is publicized in the web on the organization's web site or on an intermediary site specializing in B2B auctions. </a:t>
            </a:r>
          </a:p>
          <a:p>
            <a:pPr marL="857250" lvl="1" indent="-457200"/>
            <a:r>
              <a:rPr lang="en-US" sz="1700">
                <a:cs typeface="Times New Roman" pitchFamily="18" charset="0"/>
              </a:rPr>
              <a:t>Based on the quotes the best option can be picked. This can be done periodically. Based on sales forecasts, delivery schedules can be arranged to ensure just-in-time availability.</a:t>
            </a:r>
          </a:p>
          <a:p>
            <a:pPr marL="857250" lvl="1" indent="-457200"/>
            <a:r>
              <a:rPr lang="en-US" sz="1700">
                <a:cs typeface="Times New Roman" pitchFamily="18" charset="0"/>
              </a:rPr>
              <a:t>This will minimize the cost of procurement and minimize inventory holding cost.</a:t>
            </a:r>
          </a:p>
          <a:p>
            <a:endParaRPr lang="en-US"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r>
              <a:rPr lang="en-US" sz="3500">
                <a:solidFill>
                  <a:srgbClr val="FFFFFF"/>
                </a:solidFill>
              </a:rPr>
              <a:t>From a seller’s perspective (Continue..) </a:t>
            </a:r>
          </a:p>
        </p:txBody>
      </p:sp>
      <p:sp>
        <p:nvSpPr>
          <p:cNvPr id="3" name="Content Placeholder 2"/>
          <p:cNvSpPr>
            <a:spLocks noGrp="1"/>
          </p:cNvSpPr>
          <p:nvPr>
            <p:ph idx="1"/>
          </p:nvPr>
        </p:nvSpPr>
        <p:spPr>
          <a:xfrm>
            <a:off x="1025718" y="2490436"/>
            <a:ext cx="7281746" cy="3567173"/>
          </a:xfrm>
        </p:spPr>
        <p:txBody>
          <a:bodyPr anchor="ctr">
            <a:normAutofit/>
          </a:bodyPr>
          <a:lstStyle/>
          <a:p>
            <a:pPr>
              <a:lnSpc>
                <a:spcPct val="90000"/>
              </a:lnSpc>
              <a:buNone/>
            </a:pPr>
            <a:endParaRPr lang="en-US" sz="1900"/>
          </a:p>
          <a:p>
            <a:pPr>
              <a:lnSpc>
                <a:spcPct val="90000"/>
              </a:lnSpc>
            </a:pPr>
            <a:r>
              <a:rPr lang="en-US" sz="1900"/>
              <a:t>From a seller’s perspective, e-commerce means sellers business practices by-</a:t>
            </a:r>
          </a:p>
          <a:p>
            <a:pPr lvl="1">
              <a:lnSpc>
                <a:spcPct val="90000"/>
              </a:lnSpc>
            </a:pPr>
            <a:r>
              <a:rPr lang="en-US" sz="1900"/>
              <a:t>Market research to identify customer needs.</a:t>
            </a:r>
          </a:p>
          <a:p>
            <a:pPr lvl="1">
              <a:lnSpc>
                <a:spcPct val="90000"/>
              </a:lnSpc>
            </a:pPr>
            <a:r>
              <a:rPr lang="en-US" sz="1900"/>
              <a:t>Manufacturing products or supplying services that meet customer needs.</a:t>
            </a:r>
          </a:p>
          <a:p>
            <a:pPr lvl="1">
              <a:lnSpc>
                <a:spcPct val="90000"/>
              </a:lnSpc>
            </a:pPr>
            <a:r>
              <a:rPr lang="en-US" sz="1900"/>
              <a:t>Marketing and advertising to make customers aware of available products and services.</a:t>
            </a:r>
          </a:p>
          <a:p>
            <a:pPr lvl="1">
              <a:lnSpc>
                <a:spcPct val="90000"/>
              </a:lnSpc>
            </a:pPr>
            <a:r>
              <a:rPr lang="en-US" sz="1900"/>
              <a:t>Providing a method for acquiring payments.</a:t>
            </a:r>
          </a:p>
          <a:p>
            <a:pPr lvl="1">
              <a:lnSpc>
                <a:spcPct val="90000"/>
              </a:lnSpc>
            </a:pPr>
            <a:r>
              <a:rPr lang="en-US" sz="1900"/>
              <a:t>Making arrangements for delivery of the product.</a:t>
            </a:r>
          </a:p>
          <a:p>
            <a:pPr lvl="1">
              <a:lnSpc>
                <a:spcPct val="90000"/>
              </a:lnSpc>
            </a:pPr>
            <a:r>
              <a:rPr lang="en-US" sz="1900"/>
              <a:t>Providing after-sales support.</a:t>
            </a:r>
          </a:p>
          <a:p>
            <a:pPr lvl="1">
              <a:lnSpc>
                <a:spcPct val="90000"/>
              </a:lnSpc>
            </a:pPr>
            <a:endParaRPr lang="en-US" sz="19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Cont…</a:t>
            </a:r>
          </a:p>
        </p:txBody>
      </p:sp>
      <p:sp>
        <p:nvSpPr>
          <p:cNvPr id="3" name="Content Placeholder 2"/>
          <p:cNvSpPr>
            <a:spLocks noGrp="1"/>
          </p:cNvSpPr>
          <p:nvPr>
            <p:ph idx="1"/>
          </p:nvPr>
        </p:nvSpPr>
        <p:spPr>
          <a:xfrm>
            <a:off x="1028699" y="2318197"/>
            <a:ext cx="7293023" cy="3683358"/>
          </a:xfrm>
        </p:spPr>
        <p:txBody>
          <a:bodyPr anchor="ctr">
            <a:normAutofit/>
          </a:bodyPr>
          <a:lstStyle/>
          <a:p>
            <a:pPr>
              <a:buNone/>
            </a:pPr>
            <a:r>
              <a:rPr lang="en-US" sz="1700"/>
              <a:t>2. </a:t>
            </a:r>
            <a:r>
              <a:rPr lang="en-US" sz="1700">
                <a:cs typeface="Times New Roman" pitchFamily="18" charset="0"/>
              </a:rPr>
              <a:t>If the item is specialized where it is important to develop vendors, a cooperative strategy can be followed.</a:t>
            </a:r>
          </a:p>
          <a:p>
            <a:pPr lvl="1"/>
            <a:r>
              <a:rPr lang="en-US" sz="1700">
                <a:cs typeface="Times New Roman" pitchFamily="18" charset="0"/>
              </a:rPr>
              <a:t>In this case, the cooperating vendor can be allowed access to the demand forecasts and the actual stock position in the database via the extranet or VPN.</a:t>
            </a:r>
          </a:p>
          <a:p>
            <a:pPr lvl="1"/>
            <a:r>
              <a:rPr lang="en-US" sz="1700">
                <a:cs typeface="Times New Roman" pitchFamily="18" charset="0"/>
              </a:rPr>
              <a:t>Using this information the cooperating vendor can plan the production schedule to meet the expected demand. </a:t>
            </a:r>
          </a:p>
          <a:p>
            <a:pPr lvl="1"/>
            <a:r>
              <a:rPr lang="en-US" sz="1700">
                <a:cs typeface="Times New Roman" pitchFamily="18" charset="0"/>
              </a:rPr>
              <a:t>When the stock position of the purchaser goes down, the vendor knowing the position can automatically prepare to deliver the items and inform the purchaser electronically. </a:t>
            </a:r>
          </a:p>
          <a:p>
            <a:pPr lvl="1"/>
            <a:r>
              <a:rPr lang="en-US" sz="1700">
                <a:cs typeface="Times New Roman" pitchFamily="18" charset="0"/>
              </a:rPr>
              <a:t>Such a system ensures for the purchaser and vendor a well­ coordinated seller-buyer relationship and both parties gain.</a:t>
            </a:r>
            <a:endParaRPr lang="en-US" sz="17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Characteristics of E-Commerce</a:t>
            </a:r>
          </a:p>
        </p:txBody>
      </p:sp>
      <p:sp>
        <p:nvSpPr>
          <p:cNvPr id="3" name="Content Placeholder 2"/>
          <p:cNvSpPr>
            <a:spLocks noGrp="1"/>
          </p:cNvSpPr>
          <p:nvPr>
            <p:ph idx="1"/>
          </p:nvPr>
        </p:nvSpPr>
        <p:spPr>
          <a:xfrm>
            <a:off x="1028699" y="2318197"/>
            <a:ext cx="7293023" cy="3683358"/>
          </a:xfrm>
        </p:spPr>
        <p:txBody>
          <a:bodyPr anchor="ctr">
            <a:normAutofit/>
          </a:bodyPr>
          <a:lstStyle/>
          <a:p>
            <a:pPr marL="457200" indent="-457200">
              <a:lnSpc>
                <a:spcPct val="90000"/>
              </a:lnSpc>
              <a:buFont typeface="+mj-lt"/>
              <a:buAutoNum type="arabicPeriod"/>
            </a:pPr>
            <a:r>
              <a:rPr lang="en-US" sz="1700"/>
              <a:t>Geographic location, abundance of capital or the ownership of the retail outlets is irrelevant to this type of transaction.</a:t>
            </a:r>
          </a:p>
          <a:p>
            <a:pPr marL="457200" indent="-457200">
              <a:lnSpc>
                <a:spcPct val="90000"/>
              </a:lnSpc>
              <a:buFont typeface="+mj-lt"/>
              <a:buAutoNum type="arabicPeriod"/>
            </a:pPr>
            <a:r>
              <a:rPr lang="en-US" sz="1700"/>
              <a:t>Anyone can freely participate in economic activities through e-commerce over a wide range of sectors. That is, anytime, anywhere, anyone can do e-commerce.</a:t>
            </a:r>
          </a:p>
          <a:p>
            <a:pPr marL="457200" indent="-457200">
              <a:lnSpc>
                <a:spcPct val="90000"/>
              </a:lnSpc>
              <a:buFont typeface="+mj-lt"/>
              <a:buAutoNum type="arabicPeriod"/>
            </a:pPr>
            <a:r>
              <a:rPr lang="en-US" sz="1700"/>
              <a:t>E-commerce allows products to be marketed worldwide, while providing a wide array of options to the consumers.</a:t>
            </a:r>
          </a:p>
          <a:p>
            <a:pPr marL="457200" indent="-457200">
              <a:lnSpc>
                <a:spcPct val="90000"/>
              </a:lnSpc>
              <a:buFont typeface="+mj-lt"/>
              <a:buAutoNum type="arabicPeriod"/>
            </a:pPr>
            <a:r>
              <a:rPr lang="en-US" sz="1700"/>
              <a:t>E-commerce must be scalable and adaptable.</a:t>
            </a:r>
          </a:p>
          <a:p>
            <a:pPr marL="457200" indent="-457200">
              <a:lnSpc>
                <a:spcPct val="90000"/>
              </a:lnSpc>
              <a:buFont typeface="+mj-lt"/>
              <a:buAutoNum type="arabicPeriod"/>
            </a:pPr>
            <a:r>
              <a:rPr lang="en-US" sz="1700"/>
              <a:t>It requires security properties such as secrecy, privacy, reliability, and no repudiation. These are the challenges of e-commerce.</a:t>
            </a:r>
          </a:p>
          <a:p>
            <a:pPr marL="457200" indent="-457200">
              <a:lnSpc>
                <a:spcPct val="90000"/>
              </a:lnSpc>
              <a:buFont typeface="+mj-lt"/>
              <a:buAutoNum type="arabicPeriod"/>
            </a:pPr>
            <a:r>
              <a:rPr lang="en-US" sz="1700"/>
              <a:t>Trust and confidence must be established if it is to reach its full potential. E-commerce can survive only if all involved parties can trust the system.</a:t>
            </a:r>
          </a:p>
          <a:p>
            <a:pPr>
              <a:lnSpc>
                <a:spcPct val="90000"/>
              </a:lnSpc>
              <a:buNone/>
            </a:pPr>
            <a:r>
              <a:rPr lang="en-US" sz="1700"/>
              <a:t>8. E-commerce should be guided by laws.</a:t>
            </a:r>
          </a:p>
          <a:p>
            <a:pPr marL="457200" indent="-457200">
              <a:lnSpc>
                <a:spcPct val="90000"/>
              </a:lnSpc>
              <a:buFont typeface="+mj-lt"/>
              <a:buAutoNum type="arabicPeriod"/>
            </a:pPr>
            <a:endParaRPr lang="en-US" sz="17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pPr>
              <a:lnSpc>
                <a:spcPct val="90000"/>
              </a:lnSpc>
            </a:pPr>
            <a:r>
              <a:rPr lang="en-US" sz="3200">
                <a:solidFill>
                  <a:srgbClr val="FFFFFF"/>
                </a:solidFill>
              </a:rPr>
              <a:t>Three Factors that make E-Commerce Attractive</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b="1"/>
              <a:t>(1) Choice:</a:t>
            </a:r>
          </a:p>
          <a:p>
            <a:pPr lvl="1"/>
            <a:r>
              <a:rPr lang="en-US" sz="1700"/>
              <a:t>Customers in general enjoy having choices before they decide whether to buy or what price they are willing to pay for a product.</a:t>
            </a:r>
          </a:p>
          <a:p>
            <a:r>
              <a:rPr lang="en-US" sz="1700" b="1"/>
              <a:t>(2) Vast selection:</a:t>
            </a:r>
          </a:p>
          <a:p>
            <a:pPr lvl="1"/>
            <a:r>
              <a:rPr lang="en-US" sz="1700"/>
              <a:t>Online products can be displayed, reviewed, and compared at no cost in time or funds. This feature makes online shopping much more efficient than having to visit after store.</a:t>
            </a:r>
          </a:p>
          <a:p>
            <a:r>
              <a:rPr lang="en-US" sz="1700" b="1"/>
              <a:t>(3) Quick comparison:</a:t>
            </a:r>
          </a:p>
          <a:p>
            <a:pPr lvl="1"/>
            <a:r>
              <a:rPr lang="en-US" sz="1700"/>
              <a:t>Consumers can quick compare products in terms of price, quality, shipping terms and so on before making a final choice.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Business Models for E-Commerce</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t>Business model is a way of doing business to sustain it for generating revenue.</a:t>
            </a:r>
          </a:p>
          <a:p>
            <a:r>
              <a:rPr lang="en-US" sz="1700"/>
              <a:t>It is a set of planned activities designed to result in a profit in a marketplace.</a:t>
            </a:r>
          </a:p>
          <a:p>
            <a:r>
              <a:rPr lang="en-US" sz="1700" b="1"/>
              <a:t>Key Ingredients of a Business Model:</a:t>
            </a:r>
          </a:p>
          <a:p>
            <a:pPr lvl="1"/>
            <a:r>
              <a:rPr lang="en-US" sz="1700" b="1"/>
              <a:t>Value proposition</a:t>
            </a:r>
            <a:r>
              <a:rPr lang="en-US" sz="1700"/>
              <a:t>: </a:t>
            </a:r>
            <a:r>
              <a:rPr lang="en-US" sz="1700" i="1"/>
              <a:t>Why should the customer buy from you?</a:t>
            </a:r>
          </a:p>
          <a:p>
            <a:pPr lvl="1"/>
            <a:r>
              <a:rPr lang="en-US" sz="1700" b="1"/>
              <a:t>Revenue model</a:t>
            </a:r>
            <a:r>
              <a:rPr lang="en-US" sz="1700"/>
              <a:t>: </a:t>
            </a:r>
            <a:r>
              <a:rPr lang="en-US" sz="1700" i="1"/>
              <a:t>How will you earn money?</a:t>
            </a:r>
          </a:p>
          <a:p>
            <a:pPr lvl="1"/>
            <a:r>
              <a:rPr lang="en-US" sz="1700" b="1"/>
              <a:t>Market opportunity</a:t>
            </a:r>
            <a:r>
              <a:rPr lang="en-US" sz="1700"/>
              <a:t>: </a:t>
            </a:r>
            <a:r>
              <a:rPr lang="en-US" sz="1700" i="1"/>
              <a:t>What market space do you intend to serve?</a:t>
            </a:r>
          </a:p>
          <a:p>
            <a:pPr lvl="1"/>
            <a:r>
              <a:rPr lang="en-US" sz="1700" b="1"/>
              <a:t>Competitive environment</a:t>
            </a:r>
            <a:r>
              <a:rPr lang="en-US" sz="1700"/>
              <a:t>: </a:t>
            </a:r>
            <a:r>
              <a:rPr lang="en-US" sz="1700" i="1"/>
              <a:t>Who else occupies you intended market space?</a:t>
            </a:r>
          </a:p>
          <a:p>
            <a:pPr lvl="1"/>
            <a:r>
              <a:rPr lang="en-US" sz="1700" b="1"/>
              <a:t>Competitive advantage</a:t>
            </a:r>
            <a:r>
              <a:rPr lang="en-US" sz="1700"/>
              <a:t>: </a:t>
            </a:r>
            <a:r>
              <a:rPr lang="en-US" sz="1700" i="1"/>
              <a:t>What special advantages does your firm bring to the market space?</a:t>
            </a:r>
          </a:p>
          <a:p>
            <a:pPr lvl="1"/>
            <a:endParaRPr lang="en-US" sz="17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Key Ingredient of Business Model</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b="1"/>
              <a:t>Market strategy</a:t>
            </a:r>
            <a:r>
              <a:rPr lang="en-US" sz="1700"/>
              <a:t>: </a:t>
            </a:r>
            <a:r>
              <a:rPr lang="en-US" sz="1700" i="1"/>
              <a:t>How do you plan to promote your products or services?</a:t>
            </a:r>
          </a:p>
          <a:p>
            <a:r>
              <a:rPr lang="en-US" sz="1700" b="1"/>
              <a:t>Organizational development</a:t>
            </a:r>
            <a:r>
              <a:rPr lang="en-US" sz="1700"/>
              <a:t>: </a:t>
            </a:r>
            <a:r>
              <a:rPr lang="en-US" sz="1700" i="1"/>
              <a:t>What types of organizational structures are necessary to carry out the business plan?</a:t>
            </a:r>
          </a:p>
          <a:p>
            <a:r>
              <a:rPr lang="en-US" sz="1700" b="1"/>
              <a:t>Management team:</a:t>
            </a:r>
            <a:r>
              <a:rPr lang="en-US" sz="1700"/>
              <a:t> </a:t>
            </a:r>
            <a:r>
              <a:rPr lang="en-US" sz="1700" i="1"/>
              <a:t>What kinds of experiences and background are important for the managers to have?</a:t>
            </a:r>
            <a:endParaRPr lang="en-US" sz="17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dirty="0">
                <a:solidFill>
                  <a:srgbClr val="FFFFFF"/>
                </a:solidFill>
              </a:rPr>
              <a:t>Some Business/Revenue Models</a:t>
            </a:r>
          </a:p>
        </p:txBody>
      </p:sp>
      <p:graphicFrame>
        <p:nvGraphicFramePr>
          <p:cNvPr id="5" name="Content Placeholder 2">
            <a:extLst>
              <a:ext uri="{FF2B5EF4-FFF2-40B4-BE49-F238E27FC236}">
                <a16:creationId xmlns:a16="http://schemas.microsoft.com/office/drawing/2014/main" id="{EC1265EE-B2FA-4383-8844-DA431B90CE89}"/>
              </a:ext>
            </a:extLst>
          </p:cNvPr>
          <p:cNvGraphicFramePr>
            <a:graphicFrameLocks noGrp="1"/>
          </p:cNvGraphicFramePr>
          <p:nvPr>
            <p:ph idx="1"/>
            <p:extLst>
              <p:ext uri="{D42A27DB-BD31-4B8C-83A1-F6EECF244321}">
                <p14:modId xmlns:p14="http://schemas.microsoft.com/office/powerpoint/2010/main" val="2912891289"/>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b="1">
                <a:solidFill>
                  <a:srgbClr val="FFFFFF"/>
                </a:solidFill>
              </a:rPr>
              <a:t>Storefront model:</a:t>
            </a:r>
            <a:endParaRPr lang="en-US" sz="3500">
              <a:solidFill>
                <a:srgbClr val="FFFFFF"/>
              </a:solidFill>
            </a:endParaRPr>
          </a:p>
        </p:txBody>
      </p:sp>
      <p:graphicFrame>
        <p:nvGraphicFramePr>
          <p:cNvPr id="5" name="Content Placeholder 2">
            <a:extLst>
              <a:ext uri="{FF2B5EF4-FFF2-40B4-BE49-F238E27FC236}">
                <a16:creationId xmlns:a16="http://schemas.microsoft.com/office/drawing/2014/main" id="{2B2086CE-4BE3-47B2-BD15-3DE50AD13423}"/>
              </a:ext>
            </a:extLst>
          </p:cNvPr>
          <p:cNvGraphicFramePr>
            <a:graphicFrameLocks noGrp="1"/>
          </p:cNvGraphicFramePr>
          <p:nvPr>
            <p:ph idx="1"/>
            <p:extLst>
              <p:ext uri="{D42A27DB-BD31-4B8C-83A1-F6EECF244321}">
                <p14:modId xmlns:p14="http://schemas.microsoft.com/office/powerpoint/2010/main" val="461489156"/>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10 Types of Ecommerce Business Models That Work In 2021">
            <a:extLst>
              <a:ext uri="{FF2B5EF4-FFF2-40B4-BE49-F238E27FC236}">
                <a16:creationId xmlns:a16="http://schemas.microsoft.com/office/drawing/2014/main" id="{0A78C0E0-2530-4710-97A3-BFC615313A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2900" y="1596390"/>
            <a:ext cx="8458200" cy="3665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4914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b="1">
                <a:solidFill>
                  <a:srgbClr val="FFFFFF"/>
                </a:solidFill>
              </a:rPr>
              <a:t>Click-and-mortar model:</a:t>
            </a:r>
            <a:endParaRPr lang="en-US" sz="3500">
              <a:solidFill>
                <a:srgbClr val="FFFFFF"/>
              </a:solidFill>
            </a:endParaRPr>
          </a:p>
        </p:txBody>
      </p:sp>
      <p:sp>
        <p:nvSpPr>
          <p:cNvPr id="3" name="Content Placeholder 2"/>
          <p:cNvSpPr>
            <a:spLocks noGrp="1"/>
          </p:cNvSpPr>
          <p:nvPr>
            <p:ph idx="1"/>
          </p:nvPr>
        </p:nvSpPr>
        <p:spPr>
          <a:xfrm>
            <a:off x="1028699" y="2318197"/>
            <a:ext cx="7293023" cy="3683358"/>
          </a:xfrm>
        </p:spPr>
        <p:txBody>
          <a:bodyPr anchor="ctr">
            <a:normAutofit/>
          </a:bodyPr>
          <a:lstStyle/>
          <a:p>
            <a:pPr marL="0" indent="0">
              <a:buNone/>
            </a:pPr>
            <a:endParaRPr lang="en-US" sz="1700"/>
          </a:p>
          <a:p>
            <a:r>
              <a:rPr lang="en-US" sz="1700"/>
              <a:t>A click-and-mortar model shop combines a website with a physical store.</a:t>
            </a:r>
          </a:p>
          <a:p>
            <a:r>
              <a:rPr lang="en-SG" sz="1700" b="1"/>
              <a:t>Wholesaling and warehousing </a:t>
            </a:r>
            <a:r>
              <a:rPr lang="en-SG" sz="1700"/>
              <a:t>ecommerce businesses require a lot of investment at the start – you need to manage inventory and stock, keep track of customer orders and shipping information, and invest in the warehouse space itself.</a:t>
            </a:r>
            <a:endParaRPr lang="en-US" sz="1700"/>
          </a:p>
          <a:p>
            <a:r>
              <a:rPr lang="en-US" sz="1700"/>
              <a:t>The additional advantages are that it already has an established brand name, and that it can use its physical store to promote the website.</a:t>
            </a:r>
          </a:p>
          <a:p>
            <a:r>
              <a:rPr lang="en-US" sz="1700"/>
              <a:t>Further, users can return unwanted or detective items simply by going to the physical store rather than mailing it to a website operator.</a:t>
            </a:r>
          </a:p>
          <a:p>
            <a:endParaRPr lang="en-US" sz="17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10 Types of Ecommerce Business Models That Work In 2021">
            <a:extLst>
              <a:ext uri="{FF2B5EF4-FFF2-40B4-BE49-F238E27FC236}">
                <a16:creationId xmlns:a16="http://schemas.microsoft.com/office/drawing/2014/main" id="{839A5D3B-C307-4C7A-85F8-D0867D4CBC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2900" y="1349692"/>
            <a:ext cx="8458200" cy="4158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657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E7DE5FB-AED4-40A3-AB18-F332375C1179}"/>
              </a:ext>
            </a:extLst>
          </p:cNvPr>
          <p:cNvSpPr>
            <a:spLocks noGrp="1"/>
          </p:cNvSpPr>
          <p:nvPr>
            <p:ph type="title"/>
          </p:nvPr>
        </p:nvSpPr>
        <p:spPr>
          <a:xfrm>
            <a:off x="718879" y="800392"/>
            <a:ext cx="7698523" cy="1212102"/>
          </a:xfrm>
        </p:spPr>
        <p:txBody>
          <a:bodyPr>
            <a:normAutofit/>
          </a:bodyPr>
          <a:lstStyle/>
          <a:p>
            <a:r>
              <a:rPr lang="en-SG" sz="3500">
                <a:solidFill>
                  <a:srgbClr val="FFFFFF"/>
                </a:solidFill>
              </a:rPr>
              <a:t>Early generation of Internet</a:t>
            </a:r>
          </a:p>
        </p:txBody>
      </p:sp>
      <p:sp>
        <p:nvSpPr>
          <p:cNvPr id="3" name="Content Placeholder 2">
            <a:extLst>
              <a:ext uri="{FF2B5EF4-FFF2-40B4-BE49-F238E27FC236}">
                <a16:creationId xmlns:a16="http://schemas.microsoft.com/office/drawing/2014/main" id="{08827569-BE7E-4AC6-B11A-E2603837941A}"/>
              </a:ext>
            </a:extLst>
          </p:cNvPr>
          <p:cNvSpPr>
            <a:spLocks noGrp="1"/>
          </p:cNvSpPr>
          <p:nvPr>
            <p:ph idx="1"/>
          </p:nvPr>
        </p:nvSpPr>
        <p:spPr>
          <a:xfrm>
            <a:off x="1025718" y="2490436"/>
            <a:ext cx="7281746" cy="3567173"/>
          </a:xfrm>
        </p:spPr>
        <p:txBody>
          <a:bodyPr anchor="ctr">
            <a:normAutofit/>
          </a:bodyPr>
          <a:lstStyle/>
          <a:p>
            <a:pPr>
              <a:lnSpc>
                <a:spcPct val="90000"/>
              </a:lnSpc>
            </a:pPr>
            <a:r>
              <a:rPr lang="en-SG" sz="1900"/>
              <a:t>Mid-1990s, the prediction of using Internet in Business World was not even in consideration.</a:t>
            </a:r>
          </a:p>
          <a:p>
            <a:pPr lvl="1">
              <a:lnSpc>
                <a:spcPct val="90000"/>
              </a:lnSpc>
              <a:buFont typeface="Wingdings" panose="05000000000000000000" pitchFamily="2" charset="2"/>
              <a:buChar char="Ø"/>
            </a:pPr>
            <a:r>
              <a:rPr lang="en-SG" sz="1900"/>
              <a:t>Web sites were viewed as optional extras that looked impressive, but didn’t actually do very much.</a:t>
            </a:r>
          </a:p>
          <a:p>
            <a:pPr lvl="1">
              <a:lnSpc>
                <a:spcPct val="90000"/>
              </a:lnSpc>
              <a:buFont typeface="Wingdings" panose="05000000000000000000" pitchFamily="2" charset="2"/>
              <a:buChar char="Ø"/>
            </a:pPr>
            <a:r>
              <a:rPr lang="en-SG" sz="1900"/>
              <a:t>E-mails were treated with suspicion and considered by many as either an impersonal or an impractical way of communicating.</a:t>
            </a:r>
          </a:p>
          <a:p>
            <a:pPr>
              <a:lnSpc>
                <a:spcPct val="90000"/>
              </a:lnSpc>
            </a:pPr>
            <a:r>
              <a:rPr lang="en-SG" sz="1900"/>
              <a:t>Cheaper Internet access, ever faster and more powerful connections and the rise of the “mobile Internet” have all played their part in the online revolution.</a:t>
            </a:r>
          </a:p>
          <a:p>
            <a:pPr>
              <a:lnSpc>
                <a:spcPct val="90000"/>
              </a:lnSpc>
            </a:pPr>
            <a:r>
              <a:rPr lang="en-SG" sz="1900"/>
              <a:t>The main factor, though, is the “INTERNET” itself: a vast network of information and resources that allows people to interact with each other from anywhere in the world.</a:t>
            </a:r>
          </a:p>
        </p:txBody>
      </p:sp>
    </p:spTree>
    <p:extLst>
      <p:ext uri="{BB962C8B-B14F-4D97-AF65-F5344CB8AC3E}">
        <p14:creationId xmlns:p14="http://schemas.microsoft.com/office/powerpoint/2010/main" val="31924685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Built to order merchant model:</a:t>
            </a:r>
            <a:endParaRPr lang="en-US" dirty="0"/>
          </a:p>
        </p:txBody>
      </p:sp>
      <p:sp>
        <p:nvSpPr>
          <p:cNvPr id="3" name="Content Placeholder 2"/>
          <p:cNvSpPr>
            <a:spLocks noGrp="1"/>
          </p:cNvSpPr>
          <p:nvPr>
            <p:ph idx="1"/>
          </p:nvPr>
        </p:nvSpPr>
        <p:spPr/>
        <p:txBody>
          <a:bodyPr>
            <a:normAutofit/>
          </a:bodyPr>
          <a:lstStyle/>
          <a:p>
            <a:r>
              <a:rPr lang="en-US" sz="2400" dirty="0"/>
              <a:t>A manufacturer such as a computer vendor can use this model by offering goods or services and the ability to order customized versions.</a:t>
            </a:r>
          </a:p>
          <a:p>
            <a:r>
              <a:rPr lang="en-US" sz="2400" dirty="0"/>
              <a:t> The customized product is then assembled individually and shipped to the customer.</a:t>
            </a:r>
          </a:p>
          <a:p>
            <a:r>
              <a:rPr lang="en-US" sz="2400" dirty="0"/>
              <a:t>This model provides added value to consumers and allows the manufacturer to create only those products that will be sold.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10 Types of Ecommerce Business Models That Work In 2021">
            <a:extLst>
              <a:ext uri="{FF2B5EF4-FFF2-40B4-BE49-F238E27FC236}">
                <a16:creationId xmlns:a16="http://schemas.microsoft.com/office/drawing/2014/main" id="{F0130812-46BE-46B1-90C9-7D2F127EF2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2900" y="1525905"/>
            <a:ext cx="8458200" cy="3806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7706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b="1">
                <a:solidFill>
                  <a:srgbClr val="FFFFFF"/>
                </a:solidFill>
              </a:rPr>
              <a:t>Subscription-based access model:</a:t>
            </a:r>
            <a:endParaRPr lang="en-US" sz="3500">
              <a:solidFill>
                <a:srgbClr val="FFFFFF"/>
              </a:solidFill>
            </a:endParaRP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t>Many service operators provide subscription-based access to their service.</a:t>
            </a:r>
          </a:p>
          <a:p>
            <a:r>
              <a:rPr lang="en-US" sz="1700"/>
              <a:t>A visitor pays a fixed fee per month or year in return for unlimited access to the service. Access beyond a certain limit is subject to a surcharge.</a:t>
            </a:r>
          </a:p>
          <a:p>
            <a:r>
              <a:rPr lang="en-US" sz="1700"/>
              <a:t>This model is typical for accessing databases with articles, news, and patterns as well as online games or adult website.</a:t>
            </a:r>
          </a:p>
          <a:p>
            <a:r>
              <a:rPr lang="en-US" sz="1700"/>
              <a:t>However, the viability of this model is doubtful. This model is slowly gaining acceptance, because many Internet users are reluctant to pay to view content on the web.</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b="1">
                <a:solidFill>
                  <a:srgbClr val="FFFFFF"/>
                </a:solidFill>
              </a:rPr>
              <a:t>Broker model:</a:t>
            </a:r>
            <a:endParaRPr lang="en-US" sz="3500">
              <a:solidFill>
                <a:srgbClr val="FFFFFF"/>
              </a:solidFill>
            </a:endParaRP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t>Brokers are market makers.</a:t>
            </a:r>
          </a:p>
          <a:p>
            <a:r>
              <a:rPr lang="en-US" sz="1700"/>
              <a:t>As intermediaries, they bring buyers and sellers together and facilitate transactions between them.</a:t>
            </a:r>
          </a:p>
          <a:p>
            <a:r>
              <a:rPr lang="en-US" sz="1700"/>
              <a:t>Those can be business-to-consumer (B2C), business-to-business (B2B), or consumer-to-consumer (C2C) markets.</a:t>
            </a:r>
          </a:p>
          <a:p>
            <a:r>
              <a:rPr lang="en-US" sz="1700"/>
              <a:t>A broker makes money by charging a fee for every facilitated transaction or a percentage of the price of the transaction.</a:t>
            </a:r>
          </a:p>
          <a:p>
            <a:endParaRPr lang="en-US" sz="17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Leverage the Power of Your API from IDX Broker - IDX Broker | Business  process management, Ecommerce seo, It services company">
            <a:extLst>
              <a:ext uri="{FF2B5EF4-FFF2-40B4-BE49-F238E27FC236}">
                <a16:creationId xmlns:a16="http://schemas.microsoft.com/office/drawing/2014/main" id="{58747A25-7B65-4FEF-A594-F8B5377849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2900" y="891540"/>
            <a:ext cx="8458200" cy="5074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6647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b="1">
                <a:solidFill>
                  <a:srgbClr val="FFFFFF"/>
                </a:solidFill>
              </a:rPr>
              <a:t>Free access model:</a:t>
            </a:r>
            <a:endParaRPr lang="en-US" sz="3500">
              <a:solidFill>
                <a:srgbClr val="FFFFFF"/>
              </a:solidFill>
            </a:endParaRP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t>Users are given something free, but with advertisements.</a:t>
            </a:r>
          </a:p>
          <a:p>
            <a:r>
              <a:rPr lang="en-US" sz="1700"/>
              <a:t>A free web space provider typically provides advertising banners at the top or bottom of its sites.</a:t>
            </a:r>
          </a:p>
          <a:p>
            <a:r>
              <a:rPr lang="en-US" sz="1700"/>
              <a:t>Electronic greeting cards are sent with a personal message and an advertisement. </a:t>
            </a:r>
          </a:p>
          <a:p>
            <a:r>
              <a:rPr lang="en-US" sz="1700"/>
              <a:t>Since the visitor base is diverse, it is hard to target the right advertisements, making the revenue low.</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b="1">
                <a:solidFill>
                  <a:srgbClr val="FFFFFF"/>
                </a:solidFill>
              </a:rPr>
              <a:t>Virtual community model:</a:t>
            </a:r>
            <a:endParaRPr lang="en-US" sz="3500">
              <a:solidFill>
                <a:srgbClr val="FFFFFF"/>
              </a:solidFill>
            </a:endParaRP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t>It is also called a vanity site. A virtual community is a website that attracts a group of users with a common interest who work together on the site.</a:t>
            </a:r>
          </a:p>
          <a:p>
            <a:r>
              <a:rPr lang="en-US" sz="1700"/>
              <a:t> Users share information and make contributions in other ways. </a:t>
            </a:r>
          </a:p>
          <a:p>
            <a:r>
              <a:rPr lang="en-US" sz="1700"/>
              <a:t>Since they have contributed to it themselves, users feel highly loyal to the site and will visit it regularly.</a:t>
            </a:r>
          </a:p>
          <a:p>
            <a:r>
              <a:rPr lang="en-US" sz="1700"/>
              <a:t>A specialized type of virtual community is the knowledge network or expert site, where laymen and experts share expertise. </a:t>
            </a:r>
          </a:p>
          <a:p>
            <a:r>
              <a:rPr lang="en-US" sz="1700"/>
              <a:t>These sites operate like a forum. Participants get questioned answered or raise topics for discussion.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Online Community Concept Ecommerce Illustrated People Stock Illustration  19603003">
            <a:extLst>
              <a:ext uri="{FF2B5EF4-FFF2-40B4-BE49-F238E27FC236}">
                <a16:creationId xmlns:a16="http://schemas.microsoft.com/office/drawing/2014/main" id="{F9B8ACDB-C25E-4998-AB68-F86A216159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6054" y="457200"/>
            <a:ext cx="8031891"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5628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b="1" dirty="0">
                <a:solidFill>
                  <a:srgbClr val="FFFFFF"/>
                </a:solidFill>
              </a:rPr>
              <a:t>Infomediary model:</a:t>
            </a:r>
            <a:endParaRPr lang="en-US" sz="3500" dirty="0">
              <a:solidFill>
                <a:srgbClr val="FFFFFF"/>
              </a:solidFill>
            </a:endParaRP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t>An infomediary collects, evaluates, and sells information on consumers and their buying behavior to other parties who want reach those consumers.</a:t>
            </a:r>
          </a:p>
          <a:p>
            <a:r>
              <a:rPr lang="en-US" sz="1700"/>
              <a:t>Initially, a visitor is offered something for free, like free hardware or free Internet access, which allows the infomediary to monitor the visitor’s online activities. </a:t>
            </a:r>
          </a:p>
          <a:p>
            <a:r>
              <a:rPr lang="en-US" sz="1700"/>
              <a:t>The information gathered can be extremely valuable for marketing purposes.</a:t>
            </a:r>
          </a:p>
          <a:p>
            <a:r>
              <a:rPr lang="en-US" sz="1700"/>
              <a:t>The infomediary needs to keep track of its users. </a:t>
            </a:r>
          </a:p>
          <a:p>
            <a:r>
              <a:rPr lang="en-US" sz="1700"/>
              <a:t>A simple way to achieve this is to require registration for access to the site, preferably for free.</a:t>
            </a:r>
          </a:p>
          <a:p>
            <a:endParaRPr lang="en-US"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40094D5-4CDA-4C4E-BDA0-47C05D4BA5C3}"/>
              </a:ext>
            </a:extLst>
          </p:cNvPr>
          <p:cNvSpPr>
            <a:spLocks noGrp="1"/>
          </p:cNvSpPr>
          <p:nvPr>
            <p:ph type="title"/>
          </p:nvPr>
        </p:nvSpPr>
        <p:spPr>
          <a:xfrm>
            <a:off x="718879" y="800392"/>
            <a:ext cx="7698523" cy="1212102"/>
          </a:xfrm>
        </p:spPr>
        <p:txBody>
          <a:bodyPr>
            <a:normAutofit/>
          </a:bodyPr>
          <a:lstStyle/>
          <a:p>
            <a:r>
              <a:rPr lang="en-SG" sz="3500">
                <a:solidFill>
                  <a:srgbClr val="FFFFFF"/>
                </a:solidFill>
              </a:rPr>
              <a:t>Reasons behind the success of E-Commerce</a:t>
            </a:r>
          </a:p>
        </p:txBody>
      </p:sp>
      <p:sp>
        <p:nvSpPr>
          <p:cNvPr id="3" name="Content Placeholder 2">
            <a:extLst>
              <a:ext uri="{FF2B5EF4-FFF2-40B4-BE49-F238E27FC236}">
                <a16:creationId xmlns:a16="http://schemas.microsoft.com/office/drawing/2014/main" id="{49A2BD20-3917-4C96-B860-A02197DC37CB}"/>
              </a:ext>
            </a:extLst>
          </p:cNvPr>
          <p:cNvSpPr>
            <a:spLocks noGrp="1"/>
          </p:cNvSpPr>
          <p:nvPr>
            <p:ph idx="1"/>
          </p:nvPr>
        </p:nvSpPr>
        <p:spPr>
          <a:xfrm>
            <a:off x="1025718" y="2490436"/>
            <a:ext cx="7281746" cy="3567173"/>
          </a:xfrm>
        </p:spPr>
        <p:txBody>
          <a:bodyPr anchor="ctr">
            <a:normAutofit/>
          </a:bodyPr>
          <a:lstStyle/>
          <a:p>
            <a:pPr>
              <a:lnSpc>
                <a:spcPct val="90000"/>
              </a:lnSpc>
            </a:pPr>
            <a:r>
              <a:rPr lang="en-SG" sz="1600" dirty="0"/>
              <a:t>There are four main reasons for people going on the Internet:</a:t>
            </a:r>
          </a:p>
          <a:p>
            <a:pPr marL="385763" indent="-385763">
              <a:lnSpc>
                <a:spcPct val="90000"/>
              </a:lnSpc>
              <a:buFont typeface="+mj-lt"/>
              <a:buAutoNum type="arabicPeriod"/>
            </a:pPr>
            <a:r>
              <a:rPr lang="en-SG" sz="1600" dirty="0"/>
              <a:t>To find information;</a:t>
            </a:r>
          </a:p>
          <a:p>
            <a:pPr marL="385763" indent="-385763">
              <a:lnSpc>
                <a:spcPct val="90000"/>
              </a:lnSpc>
              <a:buFont typeface="+mj-lt"/>
              <a:buAutoNum type="arabicPeriod"/>
            </a:pPr>
            <a:r>
              <a:rPr lang="en-SG" sz="1600" dirty="0"/>
              <a:t>To be entertained;</a:t>
            </a:r>
          </a:p>
          <a:p>
            <a:pPr marL="385763" indent="-385763">
              <a:lnSpc>
                <a:spcPct val="90000"/>
              </a:lnSpc>
              <a:buFont typeface="+mj-lt"/>
              <a:buAutoNum type="arabicPeriod"/>
            </a:pPr>
            <a:r>
              <a:rPr lang="en-SG" sz="1600" dirty="0"/>
              <a:t>To interact;</a:t>
            </a:r>
          </a:p>
          <a:p>
            <a:pPr marL="385763" indent="-385763">
              <a:lnSpc>
                <a:spcPct val="90000"/>
              </a:lnSpc>
              <a:buFont typeface="+mj-lt"/>
              <a:buAutoNum type="arabicPeriod"/>
            </a:pPr>
            <a:r>
              <a:rPr lang="en-SG" sz="1600" dirty="0"/>
              <a:t>To shop;</a:t>
            </a:r>
          </a:p>
          <a:p>
            <a:pPr>
              <a:lnSpc>
                <a:spcPct val="90000"/>
              </a:lnSpc>
            </a:pPr>
            <a:r>
              <a:rPr lang="en-SG" sz="1600" dirty="0"/>
              <a:t>If a Web site cannot satisfy any of the above criteria, it is unlikely to become a cyber success.</a:t>
            </a:r>
          </a:p>
          <a:p>
            <a:pPr>
              <a:lnSpc>
                <a:spcPct val="90000"/>
              </a:lnSpc>
            </a:pPr>
            <a:r>
              <a:rPr lang="en-SG" sz="1600" dirty="0"/>
              <a:t>Therefore, any e-commerce site should be designed from the perspective of end-user.</a:t>
            </a:r>
          </a:p>
          <a:p>
            <a:pPr>
              <a:lnSpc>
                <a:spcPct val="90000"/>
              </a:lnSpc>
            </a:pPr>
            <a:r>
              <a:rPr lang="en-SG" sz="1600" dirty="0"/>
              <a:t>This “outside in” approach is the key to every effective site, from Amazon to Yahoo!</a:t>
            </a:r>
          </a:p>
        </p:txBody>
      </p:sp>
    </p:spTree>
    <p:extLst>
      <p:ext uri="{BB962C8B-B14F-4D97-AF65-F5344CB8AC3E}">
        <p14:creationId xmlns:p14="http://schemas.microsoft.com/office/powerpoint/2010/main" val="378545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D483CB-688A-4B09-A5B0-E7FFF57A75FC}"/>
              </a:ext>
            </a:extLst>
          </p:cNvPr>
          <p:cNvSpPr>
            <a:spLocks noGrp="1"/>
          </p:cNvSpPr>
          <p:nvPr>
            <p:ph type="title"/>
          </p:nvPr>
        </p:nvSpPr>
        <p:spPr>
          <a:xfrm>
            <a:off x="628650" y="557188"/>
            <a:ext cx="7886700" cy="1133499"/>
          </a:xfrm>
        </p:spPr>
        <p:txBody>
          <a:bodyPr>
            <a:normAutofit/>
          </a:bodyPr>
          <a:lstStyle/>
          <a:p>
            <a:pPr>
              <a:lnSpc>
                <a:spcPct val="90000"/>
              </a:lnSpc>
            </a:pPr>
            <a:r>
              <a:rPr lang="en-SG" sz="3500"/>
              <a:t>Difference between E-Commerce and Traditional Commerce</a:t>
            </a:r>
          </a:p>
        </p:txBody>
      </p:sp>
      <p:graphicFrame>
        <p:nvGraphicFramePr>
          <p:cNvPr id="5" name="Content Placeholder 2">
            <a:extLst>
              <a:ext uri="{FF2B5EF4-FFF2-40B4-BE49-F238E27FC236}">
                <a16:creationId xmlns:a16="http://schemas.microsoft.com/office/drawing/2014/main" id="{8CBD1853-6158-452D-874B-3E708B5AE07A}"/>
              </a:ext>
            </a:extLst>
          </p:cNvPr>
          <p:cNvGraphicFramePr>
            <a:graphicFrameLocks noGrp="1"/>
          </p:cNvGraphicFramePr>
          <p:nvPr>
            <p:ph idx="1"/>
            <p:extLst>
              <p:ext uri="{D42A27DB-BD31-4B8C-83A1-F6EECF244321}">
                <p14:modId xmlns:p14="http://schemas.microsoft.com/office/powerpoint/2010/main" val="2980863766"/>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2201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01ECC-0205-4F54-971F-BE87CBF7F72B}"/>
              </a:ext>
            </a:extLst>
          </p:cNvPr>
          <p:cNvSpPr>
            <a:spLocks noGrp="1"/>
          </p:cNvSpPr>
          <p:nvPr>
            <p:ph type="title"/>
          </p:nvPr>
        </p:nvSpPr>
        <p:spPr>
          <a:xfrm>
            <a:off x="1028699" y="294538"/>
            <a:ext cx="7421963" cy="1033669"/>
          </a:xfrm>
        </p:spPr>
        <p:txBody>
          <a:bodyPr>
            <a:normAutofit/>
          </a:bodyPr>
          <a:lstStyle/>
          <a:p>
            <a:r>
              <a:rPr lang="en-SG" sz="3500">
                <a:solidFill>
                  <a:srgbClr val="FFFFFF"/>
                </a:solidFill>
              </a:rPr>
              <a:t>Five Web watch words</a:t>
            </a:r>
          </a:p>
        </p:txBody>
      </p:sp>
      <p:sp>
        <p:nvSpPr>
          <p:cNvPr id="3" name="Content Placeholder 2">
            <a:extLst>
              <a:ext uri="{FF2B5EF4-FFF2-40B4-BE49-F238E27FC236}">
                <a16:creationId xmlns:a16="http://schemas.microsoft.com/office/drawing/2014/main" id="{497E8FDE-D204-4917-8029-AD4A3F8A564D}"/>
              </a:ext>
            </a:extLst>
          </p:cNvPr>
          <p:cNvSpPr>
            <a:spLocks noGrp="1"/>
          </p:cNvSpPr>
          <p:nvPr>
            <p:ph idx="1"/>
          </p:nvPr>
        </p:nvSpPr>
        <p:spPr>
          <a:xfrm>
            <a:off x="1028699" y="2318197"/>
            <a:ext cx="7293023" cy="3683358"/>
          </a:xfrm>
        </p:spPr>
        <p:txBody>
          <a:bodyPr anchor="ctr">
            <a:normAutofit/>
          </a:bodyPr>
          <a:lstStyle/>
          <a:p>
            <a:r>
              <a:rPr lang="en-SG" sz="1700" b="1" dirty="0"/>
              <a:t>Speed:</a:t>
            </a:r>
          </a:p>
          <a:p>
            <a:pPr lvl="1"/>
            <a:r>
              <a:rPr lang="en-SG" sz="1700" dirty="0"/>
              <a:t>The Internet is said to move at seven times the speed of normal time.</a:t>
            </a:r>
          </a:p>
          <a:p>
            <a:pPr lvl="1"/>
            <a:r>
              <a:rPr lang="en-SG" sz="1700" dirty="0"/>
              <a:t>It is expected that e-mail messages are responded to on the same day, Web sites are continually being updated and online markets evolve within a matter of weeks.</a:t>
            </a:r>
          </a:p>
          <a:p>
            <a:r>
              <a:rPr lang="en-SG" sz="1700" b="1" dirty="0"/>
              <a:t>Intimacy</a:t>
            </a:r>
            <a:r>
              <a:rPr lang="en-SG" sz="1700" dirty="0"/>
              <a:t>:</a:t>
            </a:r>
          </a:p>
          <a:p>
            <a:pPr lvl="1"/>
            <a:r>
              <a:rPr lang="en-SG" sz="1700" dirty="0"/>
              <a:t>Although the Internet is often viewed as cold and inhuman, it actually allows businesses to get closer to their customers than ever before.</a:t>
            </a:r>
          </a:p>
          <a:p>
            <a:pPr lvl="1"/>
            <a:r>
              <a:rPr lang="en-SG" sz="1700" dirty="0"/>
              <a:t>As Kevin Roberts, CEO of Saatchi &amp; Saatchi Worldwide, says, “people open up and share how they feel on the Net---something they just don’t do in more classical research formats such as focus groups.”</a:t>
            </a:r>
          </a:p>
        </p:txBody>
      </p:sp>
    </p:spTree>
    <p:extLst>
      <p:ext uri="{BB962C8B-B14F-4D97-AF65-F5344CB8AC3E}">
        <p14:creationId xmlns:p14="http://schemas.microsoft.com/office/powerpoint/2010/main" val="3610418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A448EB-D158-441A-84B5-9D9859DB1FAD}"/>
              </a:ext>
            </a:extLst>
          </p:cNvPr>
          <p:cNvSpPr>
            <a:spLocks noGrp="1"/>
          </p:cNvSpPr>
          <p:nvPr>
            <p:ph type="title"/>
          </p:nvPr>
        </p:nvSpPr>
        <p:spPr>
          <a:xfrm>
            <a:off x="1028699" y="294538"/>
            <a:ext cx="7421963" cy="1033669"/>
          </a:xfrm>
        </p:spPr>
        <p:txBody>
          <a:bodyPr>
            <a:normAutofit/>
          </a:bodyPr>
          <a:lstStyle/>
          <a:p>
            <a:r>
              <a:rPr lang="en-SG" sz="3500">
                <a:solidFill>
                  <a:srgbClr val="FFFFFF"/>
                </a:solidFill>
              </a:rPr>
              <a:t>Five Web watch words(cont…)</a:t>
            </a:r>
          </a:p>
        </p:txBody>
      </p:sp>
      <p:sp>
        <p:nvSpPr>
          <p:cNvPr id="3" name="Content Placeholder 2">
            <a:extLst>
              <a:ext uri="{FF2B5EF4-FFF2-40B4-BE49-F238E27FC236}">
                <a16:creationId xmlns:a16="http://schemas.microsoft.com/office/drawing/2014/main" id="{0CF2DCFC-F525-4789-A60A-EA401BB26C1A}"/>
              </a:ext>
            </a:extLst>
          </p:cNvPr>
          <p:cNvSpPr>
            <a:spLocks noGrp="1"/>
          </p:cNvSpPr>
          <p:nvPr>
            <p:ph idx="1"/>
          </p:nvPr>
        </p:nvSpPr>
        <p:spPr>
          <a:xfrm>
            <a:off x="1028699" y="2318197"/>
            <a:ext cx="7293023" cy="3683358"/>
          </a:xfrm>
        </p:spPr>
        <p:txBody>
          <a:bodyPr anchor="ctr">
            <a:normAutofit/>
          </a:bodyPr>
          <a:lstStyle/>
          <a:p>
            <a:r>
              <a:rPr lang="en-SG" sz="1700" b="1" dirty="0"/>
              <a:t>Communication:</a:t>
            </a:r>
          </a:p>
          <a:p>
            <a:pPr lvl="1"/>
            <a:r>
              <a:rPr lang="en-SG" sz="1700" dirty="0"/>
              <a:t>The Internet aids communication both between a business and its customers and within the business.</a:t>
            </a:r>
          </a:p>
          <a:p>
            <a:pPr lvl="1"/>
            <a:r>
              <a:rPr lang="en-SG" sz="1700" dirty="0"/>
              <a:t>The convenience of e-mail and the accessibility of Web sites mean that employers and customers are less likely to be kept in the dark.</a:t>
            </a:r>
          </a:p>
          <a:p>
            <a:r>
              <a:rPr lang="en-SG" sz="1700" b="1" dirty="0"/>
              <a:t>Information:</a:t>
            </a:r>
          </a:p>
          <a:p>
            <a:pPr lvl="1"/>
            <a:r>
              <a:rPr lang="en-SG" sz="1700" dirty="0"/>
              <a:t>The Web is the world’s largest and most up-to-date research library.</a:t>
            </a:r>
          </a:p>
          <a:p>
            <a:pPr lvl="1"/>
            <a:r>
              <a:rPr lang="en-SG" sz="1700" dirty="0"/>
              <a:t>You can find out more information about more information about your competitors, your customers and your industry than even before.</a:t>
            </a:r>
          </a:p>
          <a:p>
            <a:pPr lvl="1"/>
            <a:r>
              <a:rPr lang="en-SG" sz="1700" dirty="0"/>
              <a:t>At the same time, people will also be able to find out more about you.</a:t>
            </a:r>
          </a:p>
        </p:txBody>
      </p:sp>
    </p:spTree>
    <p:extLst>
      <p:ext uri="{BB962C8B-B14F-4D97-AF65-F5344CB8AC3E}">
        <p14:creationId xmlns:p14="http://schemas.microsoft.com/office/powerpoint/2010/main" val="687846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5036</Words>
  <Application>Microsoft Office PowerPoint</Application>
  <PresentationFormat>On-screen Show (4:3)</PresentationFormat>
  <Paragraphs>330</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Wingdings</vt:lpstr>
      <vt:lpstr>Office Theme</vt:lpstr>
      <vt:lpstr>Introduction to E-Commerce</vt:lpstr>
      <vt:lpstr>What is E-Commerce</vt:lpstr>
      <vt:lpstr>Definition of E-Commerce on Various Perspective</vt:lpstr>
      <vt:lpstr>From a seller’s perspective (Continue..) </vt:lpstr>
      <vt:lpstr>Early generation of Internet</vt:lpstr>
      <vt:lpstr>Reasons behind the success of E-Commerce</vt:lpstr>
      <vt:lpstr>Difference between E-Commerce and Traditional Commerce</vt:lpstr>
      <vt:lpstr>Five Web watch words</vt:lpstr>
      <vt:lpstr>Five Web watch words(cont…)</vt:lpstr>
      <vt:lpstr>Five Web watch words(cont…)</vt:lpstr>
      <vt:lpstr>Net Benefits</vt:lpstr>
      <vt:lpstr>Net Benefits(Cont…)</vt:lpstr>
      <vt:lpstr>Net Benefits(Cont…)</vt:lpstr>
      <vt:lpstr>Types of E-Commerce</vt:lpstr>
      <vt:lpstr>Business-to-Business E-Commerce (B2B) </vt:lpstr>
      <vt:lpstr>How B2B transaction works</vt:lpstr>
      <vt:lpstr>B2B(Cont…)</vt:lpstr>
      <vt:lpstr>Cont..</vt:lpstr>
      <vt:lpstr>Cont…</vt:lpstr>
      <vt:lpstr>Cont…</vt:lpstr>
      <vt:lpstr>PowerPoint Presentation</vt:lpstr>
      <vt:lpstr>Business to Consumer E-Commerce (B2C)</vt:lpstr>
      <vt:lpstr>How B2C model works</vt:lpstr>
      <vt:lpstr>Cont…</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Disadvantage of E-Commerce</vt:lpstr>
      <vt:lpstr>PowerPoint Presentation</vt:lpstr>
      <vt:lpstr>PowerPoint Presentation</vt:lpstr>
      <vt:lpstr>PowerPoint Presentation</vt:lpstr>
      <vt:lpstr> SUPPLY CHAIN MANAGEMENT IN E-COMMERCE </vt:lpstr>
      <vt:lpstr>Cont…</vt:lpstr>
      <vt:lpstr>Cont…</vt:lpstr>
      <vt:lpstr>Characteristics of E-Commerce</vt:lpstr>
      <vt:lpstr>Three Factors that make E-Commerce Attractive</vt:lpstr>
      <vt:lpstr>Business Models for E-Commerce</vt:lpstr>
      <vt:lpstr>Key Ingredient of Business Model</vt:lpstr>
      <vt:lpstr>Some Business/Revenue Models</vt:lpstr>
      <vt:lpstr>Storefront model:</vt:lpstr>
      <vt:lpstr>PowerPoint Presentation</vt:lpstr>
      <vt:lpstr>Click-and-mortar model:</vt:lpstr>
      <vt:lpstr>PowerPoint Presentation</vt:lpstr>
      <vt:lpstr>Built to order merchant model:</vt:lpstr>
      <vt:lpstr>PowerPoint Presentation</vt:lpstr>
      <vt:lpstr>Subscription-based access model:</vt:lpstr>
      <vt:lpstr>Broker model:</vt:lpstr>
      <vt:lpstr>PowerPoint Presentation</vt:lpstr>
      <vt:lpstr>Free access model:</vt:lpstr>
      <vt:lpstr>Virtual community model:</vt:lpstr>
      <vt:lpstr>PowerPoint Presentation</vt:lpstr>
      <vt:lpstr>Infomediary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E-Commerce</dc:title>
  <dc:creator>Risala Khan</dc:creator>
  <cp:lastModifiedBy>Risala Khan</cp:lastModifiedBy>
  <cp:revision>4</cp:revision>
  <dcterms:created xsi:type="dcterms:W3CDTF">2021-01-22T09:29:37Z</dcterms:created>
  <dcterms:modified xsi:type="dcterms:W3CDTF">2022-03-19T11:08:40Z</dcterms:modified>
</cp:coreProperties>
</file>