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92" r:id="rId13"/>
    <p:sldId id="269" r:id="rId14"/>
    <p:sldId id="290" r:id="rId15"/>
    <p:sldId id="270" r:id="rId16"/>
    <p:sldId id="293" r:id="rId17"/>
    <p:sldId id="271" r:id="rId18"/>
    <p:sldId id="272" r:id="rId19"/>
    <p:sldId id="294" r:id="rId20"/>
    <p:sldId id="273" r:id="rId21"/>
    <p:sldId id="274" r:id="rId22"/>
    <p:sldId id="295" r:id="rId23"/>
    <p:sldId id="296" r:id="rId24"/>
    <p:sldId id="297" r:id="rId25"/>
    <p:sldId id="275" r:id="rId26"/>
    <p:sldId id="298" r:id="rId27"/>
    <p:sldId id="299" r:id="rId28"/>
    <p:sldId id="280" r:id="rId29"/>
    <p:sldId id="276" r:id="rId30"/>
    <p:sldId id="291" r:id="rId31"/>
    <p:sldId id="277" r:id="rId32"/>
    <p:sldId id="278" r:id="rId33"/>
    <p:sldId id="279" r:id="rId34"/>
    <p:sldId id="281" r:id="rId35"/>
    <p:sldId id="282" r:id="rId36"/>
    <p:sldId id="283" r:id="rId37"/>
    <p:sldId id="284" r:id="rId38"/>
    <p:sldId id="285" r:id="rId39"/>
    <p:sldId id="286" r:id="rId40"/>
    <p:sldId id="287" r:id="rId41"/>
    <p:sldId id="289"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68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BB03452-0084-4E84-8848-010CE0A5F2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78DA52-8459-4C33-A10C-8DBCACD97FF9}">
      <dgm:prSet/>
      <dgm:spPr/>
      <dgm:t>
        <a:bodyPr/>
        <a:lstStyle/>
        <a:p>
          <a:r>
            <a:rPr lang="en-US"/>
            <a:t>The online auction needs secured auction sites to performed secured auction related transactions. The first step of doing online auction is to setup auction rules to perform the auction. Components of an online auction are described below:</a:t>
          </a:r>
        </a:p>
      </dgm:t>
    </dgm:pt>
    <dgm:pt modelId="{7619BF07-AA80-4ACF-A783-B4AED535EBB7}" type="parTrans" cxnId="{13BD651D-BA79-41FB-BF28-42D83DAAE12A}">
      <dgm:prSet/>
      <dgm:spPr/>
      <dgm:t>
        <a:bodyPr/>
        <a:lstStyle/>
        <a:p>
          <a:endParaRPr lang="en-US"/>
        </a:p>
      </dgm:t>
    </dgm:pt>
    <dgm:pt modelId="{680BD4B6-4AB0-485C-89F9-57DBA99B55A4}" type="sibTrans" cxnId="{13BD651D-BA79-41FB-BF28-42D83DAAE12A}">
      <dgm:prSet/>
      <dgm:spPr/>
      <dgm:t>
        <a:bodyPr/>
        <a:lstStyle/>
        <a:p>
          <a:endParaRPr lang="en-US"/>
        </a:p>
      </dgm:t>
    </dgm:pt>
    <dgm:pt modelId="{E97447EC-3DC1-4E53-956D-4DBC8DBF00B0}">
      <dgm:prSet/>
      <dgm:spPr/>
      <dgm:t>
        <a:bodyPr/>
        <a:lstStyle/>
        <a:p>
          <a:r>
            <a:rPr lang="en-US" b="1"/>
            <a:t>1. Registration of buyers and bidders using secure transaction</a:t>
          </a:r>
          <a:endParaRPr lang="en-US"/>
        </a:p>
      </dgm:t>
    </dgm:pt>
    <dgm:pt modelId="{0078A463-B7F2-41E3-B662-15B331859B9B}" type="parTrans" cxnId="{0E95FF50-9F4F-4D74-8E1C-6CA08A117561}">
      <dgm:prSet/>
      <dgm:spPr/>
      <dgm:t>
        <a:bodyPr/>
        <a:lstStyle/>
        <a:p>
          <a:endParaRPr lang="en-US"/>
        </a:p>
      </dgm:t>
    </dgm:pt>
    <dgm:pt modelId="{088FF897-C8CF-45C8-8C9C-02784300321A}" type="sibTrans" cxnId="{0E95FF50-9F4F-4D74-8E1C-6CA08A117561}">
      <dgm:prSet/>
      <dgm:spPr/>
      <dgm:t>
        <a:bodyPr/>
        <a:lstStyle/>
        <a:p>
          <a:endParaRPr lang="en-US"/>
        </a:p>
      </dgm:t>
    </dgm:pt>
    <dgm:pt modelId="{C74C8008-0E45-4093-BB57-8EC2DB66C2A3}">
      <dgm:prSet/>
      <dgm:spPr/>
      <dgm:t>
        <a:bodyPr/>
        <a:lstStyle/>
        <a:p>
          <a:r>
            <a:rPr lang="en-US"/>
            <a:t>For identifying trading parties, registration must be accomplished. Some secret keys such as passwords are exchanged during this session. In some auction sites, a profile of each trader is created to reflect his/her interest in products or services of different kinds.</a:t>
          </a:r>
        </a:p>
      </dgm:t>
    </dgm:pt>
    <dgm:pt modelId="{541700E4-996F-4946-816D-AD5A6CC0064A}" type="parTrans" cxnId="{DD737E1B-D40F-40CB-9F44-2AB30B29CD77}">
      <dgm:prSet/>
      <dgm:spPr/>
      <dgm:t>
        <a:bodyPr/>
        <a:lstStyle/>
        <a:p>
          <a:endParaRPr lang="en-US"/>
        </a:p>
      </dgm:t>
    </dgm:pt>
    <dgm:pt modelId="{CB418A7B-CCDB-411F-8671-280BAE04C3D8}" type="sibTrans" cxnId="{DD737E1B-D40F-40CB-9F44-2AB30B29CD77}">
      <dgm:prSet/>
      <dgm:spPr/>
      <dgm:t>
        <a:bodyPr/>
        <a:lstStyle/>
        <a:p>
          <a:endParaRPr lang="en-US"/>
        </a:p>
      </dgm:t>
    </dgm:pt>
    <dgm:pt modelId="{479A48F4-BC61-4957-B9E2-DCCC9411B237}">
      <dgm:prSet/>
      <dgm:spPr/>
      <dgm:t>
        <a:bodyPr/>
        <a:lstStyle/>
        <a:p>
          <a:r>
            <a:rPr lang="en-US" b="1"/>
            <a:t>2. Search facilities for interested auction items in the site</a:t>
          </a:r>
          <a:endParaRPr lang="en-US"/>
        </a:p>
      </dgm:t>
    </dgm:pt>
    <dgm:pt modelId="{8DCF2BD6-E8DF-4011-A60D-2C96817B5B78}" type="parTrans" cxnId="{8748A646-F6C4-4797-9936-F177863360BA}">
      <dgm:prSet/>
      <dgm:spPr/>
      <dgm:t>
        <a:bodyPr/>
        <a:lstStyle/>
        <a:p>
          <a:endParaRPr lang="en-US"/>
        </a:p>
      </dgm:t>
    </dgm:pt>
    <dgm:pt modelId="{1E972956-38D4-4C33-8978-AAD58C8D0747}" type="sibTrans" cxnId="{8748A646-F6C4-4797-9936-F177863360BA}">
      <dgm:prSet/>
      <dgm:spPr/>
      <dgm:t>
        <a:bodyPr/>
        <a:lstStyle/>
        <a:p>
          <a:endParaRPr lang="en-US"/>
        </a:p>
      </dgm:t>
    </dgm:pt>
    <dgm:pt modelId="{3AD77BB7-661D-44AB-95EF-C4107CFAEAB0}">
      <dgm:prSet/>
      <dgm:spPr/>
      <dgm:t>
        <a:bodyPr/>
        <a:lstStyle/>
        <a:p>
          <a:r>
            <a:rPr lang="en-US"/>
            <a:t>Search facilities allow conducting the search of interested auction items. Some auction sites give a full description of the item, minimum auction requirements, starting price, reserve price if any, probably sample photos along with the auction rules.</a:t>
          </a:r>
        </a:p>
      </dgm:t>
    </dgm:pt>
    <dgm:pt modelId="{2EE76894-D2F0-489E-AF51-44FCAEDEA026}" type="parTrans" cxnId="{1F3A8968-96F6-4477-B57D-07D170431474}">
      <dgm:prSet/>
      <dgm:spPr/>
      <dgm:t>
        <a:bodyPr/>
        <a:lstStyle/>
        <a:p>
          <a:endParaRPr lang="en-US"/>
        </a:p>
      </dgm:t>
    </dgm:pt>
    <dgm:pt modelId="{97E26A49-3AC4-45AC-A608-946922EDF1BA}" type="sibTrans" cxnId="{1F3A8968-96F6-4477-B57D-07D170431474}">
      <dgm:prSet/>
      <dgm:spPr/>
      <dgm:t>
        <a:bodyPr/>
        <a:lstStyle/>
        <a:p>
          <a:endParaRPr lang="en-US"/>
        </a:p>
      </dgm:t>
    </dgm:pt>
    <dgm:pt modelId="{D5801947-4C6E-4791-AC21-B0D0E69EBE59}" type="pres">
      <dgm:prSet presAssocID="{9BB03452-0084-4E84-8848-010CE0A5F200}" presName="root" presStyleCnt="0">
        <dgm:presLayoutVars>
          <dgm:dir/>
          <dgm:resizeHandles val="exact"/>
        </dgm:presLayoutVars>
      </dgm:prSet>
      <dgm:spPr/>
    </dgm:pt>
    <dgm:pt modelId="{2BEFC7DB-A2A6-4480-BD93-5175360F3464}" type="pres">
      <dgm:prSet presAssocID="{8B78DA52-8459-4C33-A10C-8DBCACD97FF9}" presName="compNode" presStyleCnt="0"/>
      <dgm:spPr/>
    </dgm:pt>
    <dgm:pt modelId="{972553EA-19CD-4588-A839-3C7B2DD664BF}" type="pres">
      <dgm:prSet presAssocID="{8B78DA52-8459-4C33-A10C-8DBCACD97FF9}" presName="bgRect" presStyleLbl="bgShp" presStyleIdx="0" presStyleCnt="3"/>
      <dgm:spPr/>
    </dgm:pt>
    <dgm:pt modelId="{BE7FB630-724C-42DE-8591-3BDF40733B45}" type="pres">
      <dgm:prSet presAssocID="{8B78DA52-8459-4C33-A10C-8DBCACD97F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88528226-EA36-499F-9FAE-10988BF5A155}" type="pres">
      <dgm:prSet presAssocID="{8B78DA52-8459-4C33-A10C-8DBCACD97FF9}" presName="spaceRect" presStyleCnt="0"/>
      <dgm:spPr/>
    </dgm:pt>
    <dgm:pt modelId="{B09D8A90-802C-4517-97C5-C432DBF332B7}" type="pres">
      <dgm:prSet presAssocID="{8B78DA52-8459-4C33-A10C-8DBCACD97FF9}" presName="parTx" presStyleLbl="revTx" presStyleIdx="0" presStyleCnt="5">
        <dgm:presLayoutVars>
          <dgm:chMax val="0"/>
          <dgm:chPref val="0"/>
        </dgm:presLayoutVars>
      </dgm:prSet>
      <dgm:spPr/>
    </dgm:pt>
    <dgm:pt modelId="{D83E72F8-B4EA-42C5-8424-477EC751000F}" type="pres">
      <dgm:prSet presAssocID="{680BD4B6-4AB0-485C-89F9-57DBA99B55A4}" presName="sibTrans" presStyleCnt="0"/>
      <dgm:spPr/>
    </dgm:pt>
    <dgm:pt modelId="{CBE08346-575B-426C-B8C8-AF4516C05642}" type="pres">
      <dgm:prSet presAssocID="{E97447EC-3DC1-4E53-956D-4DBC8DBF00B0}" presName="compNode" presStyleCnt="0"/>
      <dgm:spPr/>
    </dgm:pt>
    <dgm:pt modelId="{163B7994-8585-4FA4-9A3A-7AE0A663B5DB}" type="pres">
      <dgm:prSet presAssocID="{E97447EC-3DC1-4E53-956D-4DBC8DBF00B0}" presName="bgRect" presStyleLbl="bgShp" presStyleIdx="1" presStyleCnt="3"/>
      <dgm:spPr/>
    </dgm:pt>
    <dgm:pt modelId="{32D93A0D-4648-4483-AB46-D22042CB4143}" type="pres">
      <dgm:prSet presAssocID="{E97447EC-3DC1-4E53-956D-4DBC8DBF00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4014EED6-CDAD-407D-BB4C-DD143ABA9EB3}" type="pres">
      <dgm:prSet presAssocID="{E97447EC-3DC1-4E53-956D-4DBC8DBF00B0}" presName="spaceRect" presStyleCnt="0"/>
      <dgm:spPr/>
    </dgm:pt>
    <dgm:pt modelId="{4CAC1773-C7AC-43EA-B7E8-C99243FFD9A9}" type="pres">
      <dgm:prSet presAssocID="{E97447EC-3DC1-4E53-956D-4DBC8DBF00B0}" presName="parTx" presStyleLbl="revTx" presStyleIdx="1" presStyleCnt="5">
        <dgm:presLayoutVars>
          <dgm:chMax val="0"/>
          <dgm:chPref val="0"/>
        </dgm:presLayoutVars>
      </dgm:prSet>
      <dgm:spPr/>
    </dgm:pt>
    <dgm:pt modelId="{0BBEDD03-87E0-472A-82E2-7A72A75B37BE}" type="pres">
      <dgm:prSet presAssocID="{E97447EC-3DC1-4E53-956D-4DBC8DBF00B0}" presName="desTx" presStyleLbl="revTx" presStyleIdx="2" presStyleCnt="5">
        <dgm:presLayoutVars/>
      </dgm:prSet>
      <dgm:spPr/>
    </dgm:pt>
    <dgm:pt modelId="{E58A4F37-3CFA-4ACF-9C0E-250016691A23}" type="pres">
      <dgm:prSet presAssocID="{088FF897-C8CF-45C8-8C9C-02784300321A}" presName="sibTrans" presStyleCnt="0"/>
      <dgm:spPr/>
    </dgm:pt>
    <dgm:pt modelId="{F1A0E6DB-17FE-4BEC-B6D1-F5107F04DFB9}" type="pres">
      <dgm:prSet presAssocID="{479A48F4-BC61-4957-B9E2-DCCC9411B237}" presName="compNode" presStyleCnt="0"/>
      <dgm:spPr/>
    </dgm:pt>
    <dgm:pt modelId="{AEAD82F4-3054-4ED7-B3AA-43F3FC12B6A8}" type="pres">
      <dgm:prSet presAssocID="{479A48F4-BC61-4957-B9E2-DCCC9411B237}" presName="bgRect" presStyleLbl="bgShp" presStyleIdx="2" presStyleCnt="3"/>
      <dgm:spPr/>
    </dgm:pt>
    <dgm:pt modelId="{F27EB768-BA19-4416-B020-D206FFCBD049}" type="pres">
      <dgm:prSet presAssocID="{479A48F4-BC61-4957-B9E2-DCCC9411B2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3F24A6E-9030-40CB-A7F5-5AC8424B0586}" type="pres">
      <dgm:prSet presAssocID="{479A48F4-BC61-4957-B9E2-DCCC9411B237}" presName="spaceRect" presStyleCnt="0"/>
      <dgm:spPr/>
    </dgm:pt>
    <dgm:pt modelId="{53C6B3A9-EE87-4187-8E68-E8BF6FFD35E2}" type="pres">
      <dgm:prSet presAssocID="{479A48F4-BC61-4957-B9E2-DCCC9411B237}" presName="parTx" presStyleLbl="revTx" presStyleIdx="3" presStyleCnt="5">
        <dgm:presLayoutVars>
          <dgm:chMax val="0"/>
          <dgm:chPref val="0"/>
        </dgm:presLayoutVars>
      </dgm:prSet>
      <dgm:spPr/>
    </dgm:pt>
    <dgm:pt modelId="{6DC54A57-9DBA-41A1-AB3C-A028C7632348}" type="pres">
      <dgm:prSet presAssocID="{479A48F4-BC61-4957-B9E2-DCCC9411B237}" presName="desTx" presStyleLbl="revTx" presStyleIdx="4" presStyleCnt="5">
        <dgm:presLayoutVars/>
      </dgm:prSet>
      <dgm:spPr/>
    </dgm:pt>
  </dgm:ptLst>
  <dgm:cxnLst>
    <dgm:cxn modelId="{DD737E1B-D40F-40CB-9F44-2AB30B29CD77}" srcId="{E97447EC-3DC1-4E53-956D-4DBC8DBF00B0}" destId="{C74C8008-0E45-4093-BB57-8EC2DB66C2A3}" srcOrd="0" destOrd="0" parTransId="{541700E4-996F-4946-816D-AD5A6CC0064A}" sibTransId="{CB418A7B-CCDB-411F-8671-280BAE04C3D8}"/>
    <dgm:cxn modelId="{13BD651D-BA79-41FB-BF28-42D83DAAE12A}" srcId="{9BB03452-0084-4E84-8848-010CE0A5F200}" destId="{8B78DA52-8459-4C33-A10C-8DBCACD97FF9}" srcOrd="0" destOrd="0" parTransId="{7619BF07-AA80-4ACF-A783-B4AED535EBB7}" sibTransId="{680BD4B6-4AB0-485C-89F9-57DBA99B55A4}"/>
    <dgm:cxn modelId="{4124F739-027C-4DA9-B0D0-F69D44E2B147}" type="presOf" srcId="{9BB03452-0084-4E84-8848-010CE0A5F200}" destId="{D5801947-4C6E-4791-AC21-B0D0E69EBE59}" srcOrd="0" destOrd="0" presId="urn:microsoft.com/office/officeart/2018/2/layout/IconVerticalSolidList"/>
    <dgm:cxn modelId="{8748A646-F6C4-4797-9936-F177863360BA}" srcId="{9BB03452-0084-4E84-8848-010CE0A5F200}" destId="{479A48F4-BC61-4957-B9E2-DCCC9411B237}" srcOrd="2" destOrd="0" parTransId="{8DCF2BD6-E8DF-4011-A60D-2C96817B5B78}" sibTransId="{1E972956-38D4-4C33-8978-AAD58C8D0747}"/>
    <dgm:cxn modelId="{1F3A8968-96F6-4477-B57D-07D170431474}" srcId="{479A48F4-BC61-4957-B9E2-DCCC9411B237}" destId="{3AD77BB7-661D-44AB-95EF-C4107CFAEAB0}" srcOrd="0" destOrd="0" parTransId="{2EE76894-D2F0-489E-AF51-44FCAEDEA026}" sibTransId="{97E26A49-3AC4-45AC-A608-946922EDF1BA}"/>
    <dgm:cxn modelId="{3983666B-76F8-4677-A354-69BC0B6966E1}" type="presOf" srcId="{3AD77BB7-661D-44AB-95EF-C4107CFAEAB0}" destId="{6DC54A57-9DBA-41A1-AB3C-A028C7632348}" srcOrd="0" destOrd="0" presId="urn:microsoft.com/office/officeart/2018/2/layout/IconVerticalSolidList"/>
    <dgm:cxn modelId="{0E95FF50-9F4F-4D74-8E1C-6CA08A117561}" srcId="{9BB03452-0084-4E84-8848-010CE0A5F200}" destId="{E97447EC-3DC1-4E53-956D-4DBC8DBF00B0}" srcOrd="1" destOrd="0" parTransId="{0078A463-B7F2-41E3-B662-15B331859B9B}" sibTransId="{088FF897-C8CF-45C8-8C9C-02784300321A}"/>
    <dgm:cxn modelId="{C3B8ED73-0626-496A-91CF-905E77F4F235}" type="presOf" srcId="{C74C8008-0E45-4093-BB57-8EC2DB66C2A3}" destId="{0BBEDD03-87E0-472A-82E2-7A72A75B37BE}" srcOrd="0" destOrd="0" presId="urn:microsoft.com/office/officeart/2018/2/layout/IconVerticalSolidList"/>
    <dgm:cxn modelId="{92AEB15A-76C3-43DC-B9F2-F05D7ABF1B17}" type="presOf" srcId="{479A48F4-BC61-4957-B9E2-DCCC9411B237}" destId="{53C6B3A9-EE87-4187-8E68-E8BF6FFD35E2}" srcOrd="0" destOrd="0" presId="urn:microsoft.com/office/officeart/2018/2/layout/IconVerticalSolidList"/>
    <dgm:cxn modelId="{96DD6B92-EF78-4E1B-8116-110CA6D0D6A2}" type="presOf" srcId="{E97447EC-3DC1-4E53-956D-4DBC8DBF00B0}" destId="{4CAC1773-C7AC-43EA-B7E8-C99243FFD9A9}" srcOrd="0" destOrd="0" presId="urn:microsoft.com/office/officeart/2018/2/layout/IconVerticalSolidList"/>
    <dgm:cxn modelId="{4E45FFEA-7B02-46DC-8E3D-4DC84D428AE6}" type="presOf" srcId="{8B78DA52-8459-4C33-A10C-8DBCACD97FF9}" destId="{B09D8A90-802C-4517-97C5-C432DBF332B7}" srcOrd="0" destOrd="0" presId="urn:microsoft.com/office/officeart/2018/2/layout/IconVerticalSolidList"/>
    <dgm:cxn modelId="{BC93CE4D-21ED-43A9-BC42-7D8179F387C8}" type="presParOf" srcId="{D5801947-4C6E-4791-AC21-B0D0E69EBE59}" destId="{2BEFC7DB-A2A6-4480-BD93-5175360F3464}" srcOrd="0" destOrd="0" presId="urn:microsoft.com/office/officeart/2018/2/layout/IconVerticalSolidList"/>
    <dgm:cxn modelId="{5E80E3E2-6DD8-4E10-BF25-10518E7C7C6A}" type="presParOf" srcId="{2BEFC7DB-A2A6-4480-BD93-5175360F3464}" destId="{972553EA-19CD-4588-A839-3C7B2DD664BF}" srcOrd="0" destOrd="0" presId="urn:microsoft.com/office/officeart/2018/2/layout/IconVerticalSolidList"/>
    <dgm:cxn modelId="{584753C4-F8A8-48A4-82D6-64294CA8AD6B}" type="presParOf" srcId="{2BEFC7DB-A2A6-4480-BD93-5175360F3464}" destId="{BE7FB630-724C-42DE-8591-3BDF40733B45}" srcOrd="1" destOrd="0" presId="urn:microsoft.com/office/officeart/2018/2/layout/IconVerticalSolidList"/>
    <dgm:cxn modelId="{D285F1CE-1E64-4077-8A05-B438903DED72}" type="presParOf" srcId="{2BEFC7DB-A2A6-4480-BD93-5175360F3464}" destId="{88528226-EA36-499F-9FAE-10988BF5A155}" srcOrd="2" destOrd="0" presId="urn:microsoft.com/office/officeart/2018/2/layout/IconVerticalSolidList"/>
    <dgm:cxn modelId="{B451209C-8C62-4211-92D5-0709739FA8B8}" type="presParOf" srcId="{2BEFC7DB-A2A6-4480-BD93-5175360F3464}" destId="{B09D8A90-802C-4517-97C5-C432DBF332B7}" srcOrd="3" destOrd="0" presId="urn:microsoft.com/office/officeart/2018/2/layout/IconVerticalSolidList"/>
    <dgm:cxn modelId="{4FBE2E82-9EFA-43F7-BF58-836EA911E651}" type="presParOf" srcId="{D5801947-4C6E-4791-AC21-B0D0E69EBE59}" destId="{D83E72F8-B4EA-42C5-8424-477EC751000F}" srcOrd="1" destOrd="0" presId="urn:microsoft.com/office/officeart/2018/2/layout/IconVerticalSolidList"/>
    <dgm:cxn modelId="{859A9563-6F7A-43B8-B127-514D9C3E54A9}" type="presParOf" srcId="{D5801947-4C6E-4791-AC21-B0D0E69EBE59}" destId="{CBE08346-575B-426C-B8C8-AF4516C05642}" srcOrd="2" destOrd="0" presId="urn:microsoft.com/office/officeart/2018/2/layout/IconVerticalSolidList"/>
    <dgm:cxn modelId="{64717115-918D-4A68-A898-323B1438A95D}" type="presParOf" srcId="{CBE08346-575B-426C-B8C8-AF4516C05642}" destId="{163B7994-8585-4FA4-9A3A-7AE0A663B5DB}" srcOrd="0" destOrd="0" presId="urn:microsoft.com/office/officeart/2018/2/layout/IconVerticalSolidList"/>
    <dgm:cxn modelId="{3605F9E5-3826-49FB-AE6F-D36A3E7F56DD}" type="presParOf" srcId="{CBE08346-575B-426C-B8C8-AF4516C05642}" destId="{32D93A0D-4648-4483-AB46-D22042CB4143}" srcOrd="1" destOrd="0" presId="urn:microsoft.com/office/officeart/2018/2/layout/IconVerticalSolidList"/>
    <dgm:cxn modelId="{811F83BE-D391-4ACA-9DBA-C79DA2146F55}" type="presParOf" srcId="{CBE08346-575B-426C-B8C8-AF4516C05642}" destId="{4014EED6-CDAD-407D-BB4C-DD143ABA9EB3}" srcOrd="2" destOrd="0" presId="urn:microsoft.com/office/officeart/2018/2/layout/IconVerticalSolidList"/>
    <dgm:cxn modelId="{7831A8F2-39E8-4F55-80F8-505CC857FC97}" type="presParOf" srcId="{CBE08346-575B-426C-B8C8-AF4516C05642}" destId="{4CAC1773-C7AC-43EA-B7E8-C99243FFD9A9}" srcOrd="3" destOrd="0" presId="urn:microsoft.com/office/officeart/2018/2/layout/IconVerticalSolidList"/>
    <dgm:cxn modelId="{0F8DB79D-63D3-46A9-8E76-55E8BF11B7D0}" type="presParOf" srcId="{CBE08346-575B-426C-B8C8-AF4516C05642}" destId="{0BBEDD03-87E0-472A-82E2-7A72A75B37BE}" srcOrd="4" destOrd="0" presId="urn:microsoft.com/office/officeart/2018/2/layout/IconVerticalSolidList"/>
    <dgm:cxn modelId="{9F2363D8-A915-4542-8C4C-92B9A44BF4F0}" type="presParOf" srcId="{D5801947-4C6E-4791-AC21-B0D0E69EBE59}" destId="{E58A4F37-3CFA-4ACF-9C0E-250016691A23}" srcOrd="3" destOrd="0" presId="urn:microsoft.com/office/officeart/2018/2/layout/IconVerticalSolidList"/>
    <dgm:cxn modelId="{9340AA6C-B02E-44FA-8823-B21122330137}" type="presParOf" srcId="{D5801947-4C6E-4791-AC21-B0D0E69EBE59}" destId="{F1A0E6DB-17FE-4BEC-B6D1-F5107F04DFB9}" srcOrd="4" destOrd="0" presId="urn:microsoft.com/office/officeart/2018/2/layout/IconVerticalSolidList"/>
    <dgm:cxn modelId="{4A94D841-8652-45BE-8EE0-5066F6BA37FC}" type="presParOf" srcId="{F1A0E6DB-17FE-4BEC-B6D1-F5107F04DFB9}" destId="{AEAD82F4-3054-4ED7-B3AA-43F3FC12B6A8}" srcOrd="0" destOrd="0" presId="urn:microsoft.com/office/officeart/2018/2/layout/IconVerticalSolidList"/>
    <dgm:cxn modelId="{55C961A0-EAC1-4953-8F35-ABAA53EEA326}" type="presParOf" srcId="{F1A0E6DB-17FE-4BEC-B6D1-F5107F04DFB9}" destId="{F27EB768-BA19-4416-B020-D206FFCBD049}" srcOrd="1" destOrd="0" presId="urn:microsoft.com/office/officeart/2018/2/layout/IconVerticalSolidList"/>
    <dgm:cxn modelId="{B76F10AA-A025-4AE2-B771-5262AC05B30B}" type="presParOf" srcId="{F1A0E6DB-17FE-4BEC-B6D1-F5107F04DFB9}" destId="{23F24A6E-9030-40CB-A7F5-5AC8424B0586}" srcOrd="2" destOrd="0" presId="urn:microsoft.com/office/officeart/2018/2/layout/IconVerticalSolidList"/>
    <dgm:cxn modelId="{16AFABD9-A364-4101-88B0-532B7A76B441}" type="presParOf" srcId="{F1A0E6DB-17FE-4BEC-B6D1-F5107F04DFB9}" destId="{53C6B3A9-EE87-4187-8E68-E8BF6FFD35E2}" srcOrd="3" destOrd="0" presId="urn:microsoft.com/office/officeart/2018/2/layout/IconVerticalSolidList"/>
    <dgm:cxn modelId="{343EF639-F84C-4008-827D-B2F57C4A3C11}" type="presParOf" srcId="{F1A0E6DB-17FE-4BEC-B6D1-F5107F04DFB9}" destId="{6DC54A57-9DBA-41A1-AB3C-A028C763234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553EA-19CD-4588-A839-3C7B2DD664BF}">
      <dsp:nvSpPr>
        <dsp:cNvPr id="0" name=""/>
        <dsp:cNvSpPr/>
      </dsp:nvSpPr>
      <dsp:spPr>
        <a:xfrm>
          <a:off x="0" y="511"/>
          <a:ext cx="8195871" cy="11976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FB630-724C-42DE-8591-3BDF40733B45}">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9D8A90-802C-4517-97C5-C432DBF332B7}">
      <dsp:nvSpPr>
        <dsp:cNvPr id="0" name=""/>
        <dsp:cNvSpPr/>
      </dsp:nvSpPr>
      <dsp:spPr>
        <a:xfrm>
          <a:off x="1383287" y="511"/>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90000"/>
            </a:lnSpc>
            <a:spcBef>
              <a:spcPct val="0"/>
            </a:spcBef>
            <a:spcAft>
              <a:spcPct val="35000"/>
            </a:spcAft>
            <a:buNone/>
          </a:pPr>
          <a:r>
            <a:rPr lang="en-US" sz="1600" kern="1200"/>
            <a:t>The online auction needs secured auction sites to performed secured auction related transactions. The first step of doing online auction is to setup auction rules to perform the auction. Components of an online auction are described below:</a:t>
          </a:r>
        </a:p>
      </dsp:txBody>
      <dsp:txXfrm>
        <a:off x="1383287" y="511"/>
        <a:ext cx="6812583" cy="1197651"/>
      </dsp:txXfrm>
    </dsp:sp>
    <dsp:sp modelId="{163B7994-8585-4FA4-9A3A-7AE0A663B5DB}">
      <dsp:nvSpPr>
        <dsp:cNvPr id="0" name=""/>
        <dsp:cNvSpPr/>
      </dsp:nvSpPr>
      <dsp:spPr>
        <a:xfrm>
          <a:off x="0" y="1497576"/>
          <a:ext cx="8195871" cy="11976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93A0D-4648-4483-AB46-D22042CB4143}">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AC1773-C7AC-43EA-B7E8-C99243FFD9A9}">
      <dsp:nvSpPr>
        <dsp:cNvPr id="0" name=""/>
        <dsp:cNvSpPr/>
      </dsp:nvSpPr>
      <dsp:spPr>
        <a:xfrm>
          <a:off x="1383287" y="1497576"/>
          <a:ext cx="36881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90000"/>
            </a:lnSpc>
            <a:spcBef>
              <a:spcPct val="0"/>
            </a:spcBef>
            <a:spcAft>
              <a:spcPct val="35000"/>
            </a:spcAft>
            <a:buNone/>
          </a:pPr>
          <a:r>
            <a:rPr lang="en-US" sz="1600" b="1" kern="1200"/>
            <a:t>1. Registration of buyers and bidders using secure transaction</a:t>
          </a:r>
          <a:endParaRPr lang="en-US" sz="1600" kern="1200"/>
        </a:p>
      </dsp:txBody>
      <dsp:txXfrm>
        <a:off x="1383287" y="1497576"/>
        <a:ext cx="3688141" cy="1197651"/>
      </dsp:txXfrm>
    </dsp:sp>
    <dsp:sp modelId="{0BBEDD03-87E0-472A-82E2-7A72A75B37BE}">
      <dsp:nvSpPr>
        <dsp:cNvPr id="0" name=""/>
        <dsp:cNvSpPr/>
      </dsp:nvSpPr>
      <dsp:spPr>
        <a:xfrm>
          <a:off x="5071429" y="1497576"/>
          <a:ext cx="31244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488950">
            <a:lnSpc>
              <a:spcPct val="90000"/>
            </a:lnSpc>
            <a:spcBef>
              <a:spcPct val="0"/>
            </a:spcBef>
            <a:spcAft>
              <a:spcPct val="35000"/>
            </a:spcAft>
            <a:buNone/>
          </a:pPr>
          <a:r>
            <a:rPr lang="en-US" sz="1100" kern="1200"/>
            <a:t>For identifying trading parties, registration must be accomplished. Some secret keys such as passwords are exchanged during this session. In some auction sites, a profile of each trader is created to reflect his/her interest in products or services of different kinds.</a:t>
          </a:r>
        </a:p>
      </dsp:txBody>
      <dsp:txXfrm>
        <a:off x="5071429" y="1497576"/>
        <a:ext cx="3124441" cy="1197651"/>
      </dsp:txXfrm>
    </dsp:sp>
    <dsp:sp modelId="{AEAD82F4-3054-4ED7-B3AA-43F3FC12B6A8}">
      <dsp:nvSpPr>
        <dsp:cNvPr id="0" name=""/>
        <dsp:cNvSpPr/>
      </dsp:nvSpPr>
      <dsp:spPr>
        <a:xfrm>
          <a:off x="0" y="2994641"/>
          <a:ext cx="8195871" cy="119765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EB768-BA19-4416-B020-D206FFCBD049}">
      <dsp:nvSpPr>
        <dsp:cNvPr id="0" name=""/>
        <dsp:cNvSpPr/>
      </dsp:nvSpPr>
      <dsp:spPr>
        <a:xfrm>
          <a:off x="362289" y="3264113"/>
          <a:ext cx="658708" cy="658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C6B3A9-EE87-4187-8E68-E8BF6FFD35E2}">
      <dsp:nvSpPr>
        <dsp:cNvPr id="0" name=""/>
        <dsp:cNvSpPr/>
      </dsp:nvSpPr>
      <dsp:spPr>
        <a:xfrm>
          <a:off x="1383287" y="2994641"/>
          <a:ext cx="36881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711200">
            <a:lnSpc>
              <a:spcPct val="90000"/>
            </a:lnSpc>
            <a:spcBef>
              <a:spcPct val="0"/>
            </a:spcBef>
            <a:spcAft>
              <a:spcPct val="35000"/>
            </a:spcAft>
            <a:buNone/>
          </a:pPr>
          <a:r>
            <a:rPr lang="en-US" sz="1600" b="1" kern="1200"/>
            <a:t>2. Search facilities for interested auction items in the site</a:t>
          </a:r>
          <a:endParaRPr lang="en-US" sz="1600" kern="1200"/>
        </a:p>
      </dsp:txBody>
      <dsp:txXfrm>
        <a:off x="1383287" y="2994641"/>
        <a:ext cx="3688141" cy="1197651"/>
      </dsp:txXfrm>
    </dsp:sp>
    <dsp:sp modelId="{6DC54A57-9DBA-41A1-AB3C-A028C7632348}">
      <dsp:nvSpPr>
        <dsp:cNvPr id="0" name=""/>
        <dsp:cNvSpPr/>
      </dsp:nvSpPr>
      <dsp:spPr>
        <a:xfrm>
          <a:off x="5071429" y="2994641"/>
          <a:ext cx="3124441"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488950">
            <a:lnSpc>
              <a:spcPct val="90000"/>
            </a:lnSpc>
            <a:spcBef>
              <a:spcPct val="0"/>
            </a:spcBef>
            <a:spcAft>
              <a:spcPct val="35000"/>
            </a:spcAft>
            <a:buNone/>
          </a:pPr>
          <a:r>
            <a:rPr lang="en-US" sz="1100" kern="1200"/>
            <a:t>Search facilities allow conducting the search of interested auction items. Some auction sites give a full description of the item, minimum auction requirements, starting price, reserve price if any, probably sample photos along with the auction rules.</a:t>
          </a:r>
        </a:p>
      </dsp:txBody>
      <dsp:txXfrm>
        <a:off x="5071429" y="2994641"/>
        <a:ext cx="3124441" cy="11976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3930" y="1008993"/>
            <a:ext cx="6923558" cy="3542045"/>
          </a:xfrm>
        </p:spPr>
        <p:txBody>
          <a:bodyPr vert="horz" lIns="91440" tIns="45720" rIns="91440" bIns="45720" rtlCol="0" anchor="b">
            <a:normAutofit/>
          </a:bodyPr>
          <a:lstStyle/>
          <a:p>
            <a:pPr algn="l"/>
            <a:r>
              <a:rPr lang="en-US" sz="10000" kern="1200">
                <a:latin typeface="+mj-lt"/>
                <a:ea typeface="+mj-ea"/>
                <a:cs typeface="+mj-cs"/>
              </a:rPr>
              <a:t>Online Auction</a:t>
            </a:r>
          </a:p>
        </p:txBody>
      </p:sp>
      <p:sp>
        <p:nvSpPr>
          <p:cNvPr id="3" name="Subtitle 2"/>
          <p:cNvSpPr>
            <a:spLocks noGrp="1"/>
          </p:cNvSpPr>
          <p:nvPr>
            <p:ph type="subTitle" idx="1"/>
          </p:nvPr>
        </p:nvSpPr>
        <p:spPr>
          <a:xfrm>
            <a:off x="963930" y="4343400"/>
            <a:ext cx="5349252" cy="1552071"/>
          </a:xfrm>
        </p:spPr>
        <p:txBody>
          <a:bodyPr vert="horz" lIns="91440" tIns="45720" rIns="91440" bIns="45720" rtlCol="0" anchor="t">
            <a:noAutofit/>
          </a:bodyPr>
          <a:lstStyle/>
          <a:p>
            <a:pPr algn="l">
              <a:lnSpc>
                <a:spcPct val="90000"/>
              </a:lnSpc>
            </a:pPr>
            <a:r>
              <a:rPr lang="en-US" sz="2400" dirty="0"/>
              <a:t>Prepared by</a:t>
            </a:r>
          </a:p>
          <a:p>
            <a:pPr algn="l">
              <a:lnSpc>
                <a:spcPct val="90000"/>
              </a:lnSpc>
            </a:pPr>
            <a:r>
              <a:rPr lang="en-US" sz="2400" dirty="0"/>
              <a:t>Dr. Risala </a:t>
            </a:r>
            <a:r>
              <a:rPr lang="en-US" sz="2400" dirty="0" err="1"/>
              <a:t>Tasin</a:t>
            </a:r>
            <a:r>
              <a:rPr lang="en-US" sz="2400" dirty="0"/>
              <a:t> Khan</a:t>
            </a:r>
          </a:p>
          <a:p>
            <a:pPr algn="l">
              <a:lnSpc>
                <a:spcPct val="90000"/>
              </a:lnSpc>
            </a:pPr>
            <a:r>
              <a:rPr lang="en-US" sz="2400"/>
              <a:t>Professor</a:t>
            </a:r>
            <a:endParaRPr lang="en-US" sz="2400" dirty="0"/>
          </a:p>
          <a:p>
            <a:pPr algn="l">
              <a:lnSpc>
                <a:spcPct val="90000"/>
              </a:lnSpc>
            </a:pPr>
            <a:r>
              <a:rPr lang="en-US" sz="2400" dirty="0"/>
              <a:t>IIT, JU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Some Popular Auction</a:t>
            </a:r>
          </a:p>
        </p:txBody>
      </p:sp>
      <p:sp>
        <p:nvSpPr>
          <p:cNvPr id="3" name="Content Placeholder 2"/>
          <p:cNvSpPr>
            <a:spLocks noGrp="1"/>
          </p:cNvSpPr>
          <p:nvPr>
            <p:ph idx="1"/>
          </p:nvPr>
        </p:nvSpPr>
        <p:spPr>
          <a:xfrm>
            <a:off x="628650" y="2438400"/>
            <a:ext cx="7886700" cy="3738562"/>
          </a:xfrm>
        </p:spPr>
        <p:txBody>
          <a:bodyPr>
            <a:normAutofit/>
          </a:bodyPr>
          <a:lstStyle/>
          <a:p>
            <a:pPr marL="0" indent="0">
              <a:buNone/>
            </a:pPr>
            <a:r>
              <a:rPr lang="en-US" sz="2300" dirty="0"/>
              <a:t>Some popular types of auctions are listed below:</a:t>
            </a:r>
          </a:p>
          <a:p>
            <a:pPr>
              <a:buNone/>
            </a:pPr>
            <a:r>
              <a:rPr lang="en-US" sz="2300" b="1" dirty="0"/>
              <a:t>(</a:t>
            </a:r>
            <a:r>
              <a:rPr lang="en-US" sz="2300" b="1" dirty="0" err="1"/>
              <a:t>i</a:t>
            </a:r>
            <a:r>
              <a:rPr lang="en-US" sz="2300" b="1" dirty="0"/>
              <a:t>) English Auction</a:t>
            </a:r>
          </a:p>
          <a:p>
            <a:pPr>
              <a:buNone/>
            </a:pPr>
            <a:r>
              <a:rPr lang="en-US" sz="2300" b="1" dirty="0"/>
              <a:t>(ii) Dutch Auction</a:t>
            </a:r>
          </a:p>
          <a:p>
            <a:pPr>
              <a:buNone/>
            </a:pPr>
            <a:r>
              <a:rPr lang="en-US" sz="2300" b="1" dirty="0"/>
              <a:t>(iii) Double Auction</a:t>
            </a:r>
          </a:p>
          <a:p>
            <a:pPr>
              <a:buNone/>
            </a:pPr>
            <a:r>
              <a:rPr lang="en-US" sz="2300" b="1" dirty="0"/>
              <a:t>(iv) Bid Auction</a:t>
            </a:r>
          </a:p>
          <a:p>
            <a:pPr>
              <a:buNone/>
            </a:pPr>
            <a:r>
              <a:rPr lang="en-US" sz="2300" b="1" dirty="0"/>
              <a:t>(v) Clearing-house Auction</a:t>
            </a:r>
          </a:p>
          <a:p>
            <a:pPr>
              <a:buNone/>
            </a:pPr>
            <a:r>
              <a:rPr lang="en-US" sz="2300" b="1" dirty="0"/>
              <a:t>(vi) First-price Sealed-bid Auction</a:t>
            </a:r>
          </a:p>
          <a:p>
            <a:pPr>
              <a:buNone/>
            </a:pPr>
            <a:r>
              <a:rPr lang="en-US" sz="2300" b="1" dirty="0"/>
              <a:t>(vii) Second-price Sealed-bid Auction</a:t>
            </a:r>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English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1600"/>
              <a:t>This type of auction is the most common form of auction used today.</a:t>
            </a:r>
          </a:p>
          <a:p>
            <a:pPr>
              <a:lnSpc>
                <a:spcPct val="90000"/>
              </a:lnSpc>
            </a:pPr>
            <a:r>
              <a:rPr lang="en-US" sz="1600" b="1"/>
              <a:t>In English auction (or, open ascending price auction), </a:t>
            </a:r>
            <a:r>
              <a:rPr lang="en-US" sz="1600"/>
              <a:t>the auctioneer quickly pronounces a starting price (or, SOB= Suggested Opening Bid) for the item in auction and then sequentially increases the offer price by small increments until there is only one active bidder remains or there is no response to a price for a long time.</a:t>
            </a:r>
          </a:p>
          <a:p>
            <a:pPr>
              <a:lnSpc>
                <a:spcPct val="90000"/>
              </a:lnSpc>
            </a:pPr>
            <a:r>
              <a:rPr lang="en-US" sz="1600" b="1"/>
              <a:t>The auctioned item is sold to the bidder with the highest bid.</a:t>
            </a:r>
          </a:p>
          <a:p>
            <a:pPr>
              <a:lnSpc>
                <a:spcPct val="90000"/>
              </a:lnSpc>
            </a:pPr>
            <a:r>
              <a:rPr lang="en-US" sz="1600" b="1"/>
              <a:t>Alternatively, if the seller has set a minimum sale price in advance (the 'reserve' price) and the final bid does not reach that price, the item remains unsold.</a:t>
            </a:r>
          </a:p>
          <a:p>
            <a:pPr>
              <a:lnSpc>
                <a:spcPct val="90000"/>
              </a:lnSpc>
            </a:pPr>
            <a:r>
              <a:rPr lang="en-US" sz="1600" b="1"/>
              <a:t> The most significant and distinguishing factor of this auction type is that the current highest bid is always available to potential bidders.</a:t>
            </a:r>
          </a:p>
          <a:p>
            <a:pPr>
              <a:lnSpc>
                <a:spcPct val="90000"/>
              </a:lnSpc>
            </a:pPr>
            <a:r>
              <a:rPr lang="en-US" sz="1600" b="1"/>
              <a:t>Unlike sealed bid auction, English auction is "open" or fully transparent as the identity of all bidders is disclosed to each other bidder during the auction.</a:t>
            </a:r>
          </a:p>
          <a:p>
            <a:pPr>
              <a:lnSpc>
                <a:spcPct val="90000"/>
              </a:lnSpc>
            </a:pPr>
            <a:r>
              <a:rPr lang="en-US" sz="1600" b="1"/>
              <a:t> An English auction is particularly useful for goods with a currently unknown market value, such as art works, antiques, but also secondhand goods and real estate.</a:t>
            </a:r>
          </a:p>
          <a:p>
            <a:pPr>
              <a:lnSpc>
                <a:spcPct val="90000"/>
              </a:lnSpc>
            </a:pPr>
            <a:r>
              <a:rPr lang="en-US" sz="1600" b="1"/>
              <a:t>At least two bidders are required in this type of auction.</a:t>
            </a:r>
          </a:p>
          <a:p>
            <a:pPr>
              <a:lnSpc>
                <a:spcPct val="90000"/>
              </a:lnSpc>
            </a:pP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uick Look at the Different Types of Auctions in the Philippines l HMR Blog">
            <a:extLst>
              <a:ext uri="{FF2B5EF4-FFF2-40B4-BE49-F238E27FC236}">
                <a16:creationId xmlns:a16="http://schemas.microsoft.com/office/drawing/2014/main" id="{FCD1DE50-34B1-4049-9FD3-2377463F7F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558100"/>
            <a:ext cx="8178799" cy="37417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10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Advantage and Disadvantage of English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1800"/>
              <a:t>Advantage:</a:t>
            </a:r>
          </a:p>
          <a:p>
            <a:pPr lvl="1">
              <a:lnSpc>
                <a:spcPct val="90000"/>
              </a:lnSpc>
            </a:pPr>
            <a:r>
              <a:rPr lang="en-US" sz="1800"/>
              <a:t>The popularity of the English auction is due to the fact that it uses a mechanism that people find familiar and intuitive and therefore reduces transaction costs.</a:t>
            </a:r>
          </a:p>
          <a:p>
            <a:pPr lvl="1">
              <a:lnSpc>
                <a:spcPct val="90000"/>
              </a:lnSpc>
            </a:pPr>
            <a:r>
              <a:rPr lang="en-US" sz="1800" b="1"/>
              <a:t> </a:t>
            </a:r>
            <a:r>
              <a:rPr lang="en-US" sz="1800"/>
              <a:t>Online English auction also transcends the boundaries of a traditional English auction where physical presence is required by the bidders, making it increasingly popular even though there is a susceptibility to various forms of cheating.</a:t>
            </a:r>
          </a:p>
          <a:p>
            <a:pPr lvl="1">
              <a:lnSpc>
                <a:spcPct val="90000"/>
              </a:lnSpc>
            </a:pPr>
            <a:r>
              <a:rPr lang="en-US" sz="1800"/>
              <a:t>An English auction also has the advantage of price discovery. This effect is</a:t>
            </a:r>
            <a:r>
              <a:rPr lang="en-US" sz="1800" b="1"/>
              <a:t> </a:t>
            </a:r>
            <a:r>
              <a:rPr lang="en-US" sz="1800"/>
              <a:t>particularly useful for goods with a currently unknown market value, such as works of art. Unlike the Dutch auction, the seller in an English auction does not limit the maximum possible bid ex-ante.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Advantage and Disadvantage of English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2300"/>
              <a:t>Disadvantage:</a:t>
            </a:r>
          </a:p>
          <a:p>
            <a:pPr lvl="1">
              <a:lnSpc>
                <a:spcPct val="90000"/>
              </a:lnSpc>
            </a:pPr>
            <a:r>
              <a:rPr lang="en-US" sz="2300"/>
              <a:t>Winner's curse is rampant in these auctions due to strong competition and</a:t>
            </a:r>
            <a:r>
              <a:rPr lang="en-US" sz="2300" b="1"/>
              <a:t> </a:t>
            </a:r>
            <a:r>
              <a:rPr lang="en-US" sz="2300"/>
              <a:t>inexperienced participants getting carried away in the heat of the moment. This auction is good for the seller. But, the object on sale can be bought for much less than its value if bidding is slow, and rings can take advantage of the nature of English auctions.</a:t>
            </a:r>
          </a:p>
          <a:p>
            <a:pPr lvl="1">
              <a:lnSpc>
                <a:spcPct val="90000"/>
              </a:lnSpc>
            </a:pPr>
            <a:r>
              <a:rPr lang="en-US" sz="2300"/>
              <a:t>A disadvantage for both buyers and sellers with the English auction is that everyone must be in communication over the course of the auction, which can be expensive and difficult.</a:t>
            </a:r>
          </a:p>
          <a:p>
            <a:pPr>
              <a:lnSpc>
                <a:spcPct val="90000"/>
              </a:lnSpc>
            </a:pPr>
            <a:endParaRPr lang="en-US"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vert="horz" lIns="91440" tIns="45720" rIns="91440" bIns="45720" rtlCol="0" anchor="ctr">
            <a:normAutofit/>
          </a:bodyPr>
          <a:lstStyle/>
          <a:p>
            <a:pPr algn="l">
              <a:lnSpc>
                <a:spcPct val="90000"/>
              </a:lnSpc>
            </a:pPr>
            <a:r>
              <a:rPr lang="en-US" sz="3100"/>
              <a:t>Dutch Auction</a:t>
            </a:r>
          </a:p>
        </p:txBody>
      </p:sp>
      <p:pic>
        <p:nvPicPr>
          <p:cNvPr id="11" name="Picture 2">
            <a:extLst>
              <a:ext uri="{FF2B5EF4-FFF2-40B4-BE49-F238E27FC236}">
                <a16:creationId xmlns:a16="http://schemas.microsoft.com/office/drawing/2014/main" id="{445F10EA-1440-4BB5-80A9-C13B7B7B7FE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4994" b="17650"/>
          <a:stretch/>
        </p:blipFill>
        <p:spPr bwMode="auto">
          <a:xfrm>
            <a:off x="76200" y="42246"/>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3167986" y="3752850"/>
            <a:ext cx="5614060" cy="2452687"/>
          </a:xfrm>
        </p:spPr>
        <p:txBody>
          <a:bodyPr vert="horz" lIns="91440" tIns="45720" rIns="91440" bIns="45720" rtlCol="0" anchor="ctr">
            <a:normAutofit/>
          </a:bodyPr>
          <a:lstStyle/>
          <a:p>
            <a:pPr indent="-228600">
              <a:lnSpc>
                <a:spcPct val="90000"/>
              </a:lnSpc>
            </a:pPr>
            <a:r>
              <a:rPr lang="en-US" sz="1100"/>
              <a:t>This auction is also known as </a:t>
            </a:r>
            <a:r>
              <a:rPr lang="en-US" sz="1100" b="1"/>
              <a:t>clock auction</a:t>
            </a:r>
            <a:r>
              <a:rPr lang="en-US" sz="1100"/>
              <a:t> or</a:t>
            </a:r>
            <a:r>
              <a:rPr lang="en-US" sz="1100" b="1"/>
              <a:t> open descending price auction</a:t>
            </a:r>
            <a:r>
              <a:rPr lang="en-US" sz="1100"/>
              <a:t>.</a:t>
            </a:r>
          </a:p>
          <a:p>
            <a:pPr indent="-228600">
              <a:lnSpc>
                <a:spcPct val="90000"/>
              </a:lnSpc>
            </a:pPr>
            <a:r>
              <a:rPr lang="en-US" sz="1100"/>
              <a:t>Dutch auctions are the reverse of English auctions whereby the auctioneer begins with a high asking price which is lowered sequentially until a buyer (or, participant) is willing to accept the auctioneer's price.</a:t>
            </a:r>
          </a:p>
          <a:p>
            <a:pPr indent="-228600">
              <a:lnSpc>
                <a:spcPct val="90000"/>
              </a:lnSpc>
            </a:pPr>
            <a:r>
              <a:rPr lang="en-US" sz="1100"/>
              <a:t>Traditionally, the prices are indicated on the dial of a clock. Instead of increasing, the clock-hand falls over a price. When the auction starts, the clock hand starts moving sequentially to a lower price value. The fall of price continues until a buyer presses a button to stop the clock. He who presses the button first, wins the auction at the current price.</a:t>
            </a:r>
          </a:p>
          <a:p>
            <a:pPr indent="-228600">
              <a:lnSpc>
                <a:spcPct val="90000"/>
              </a:lnSpc>
            </a:pPr>
            <a:r>
              <a:rPr lang="en-US" sz="1100"/>
              <a:t>In this type of auction, if a buyer really wants an item, he/she cannot afford to wait too long to enter his/her bid and is in pressure to press early. This means, the buyer might bid at or near his highest valuation and it normally goes in favors of the seller. Due to this nature of the Dutch auction, the sellers are normally at the advantage.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allygar Banter - Dutch Auction &amp; Cake Sale in aid of... | Facebook">
            <a:extLst>
              <a:ext uri="{FF2B5EF4-FFF2-40B4-BE49-F238E27FC236}">
                <a16:creationId xmlns:a16="http://schemas.microsoft.com/office/drawing/2014/main" id="{E736D466-1087-49CF-A1EC-66F3D0817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357" y="1733802"/>
            <a:ext cx="7463281" cy="338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919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554152"/>
            <a:ext cx="4306641"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3804" y="1289765"/>
            <a:ext cx="2738325" cy="4270963"/>
          </a:xfrm>
        </p:spPr>
        <p:txBody>
          <a:bodyPr anchor="ctr">
            <a:normAutofit/>
          </a:bodyPr>
          <a:lstStyle/>
          <a:p>
            <a:r>
              <a:rPr lang="en-US" sz="4900">
                <a:solidFill>
                  <a:srgbClr val="FFFFFF"/>
                </a:solidFill>
              </a:rPr>
              <a:t>Dutch Auction Vs. English Auction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374394"/>
            <a:ext cx="128637"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1084507"/>
            <a:ext cx="118159"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The problem with both English and Dutch auction is that the bidding participants must be present over the course of the auction, which can be expensive and difficult. This limits the domain of possible bidders.</a:t>
            </a:r>
          </a:p>
          <a:p>
            <a:r>
              <a:rPr lang="en-US" sz="1700" b="1">
                <a:solidFill>
                  <a:schemeClr val="tx1">
                    <a:alpha val="80000"/>
                  </a:schemeClr>
                </a:solidFill>
              </a:rPr>
              <a:t>English auction is incremental, whereas Dutch auction is decremental</a:t>
            </a:r>
            <a:r>
              <a:rPr lang="en-US" sz="1700">
                <a:solidFill>
                  <a:schemeClr val="tx1">
                    <a:alpha val="80000"/>
                  </a:schemeClr>
                </a:solidFill>
              </a:rPr>
              <a:t>.</a:t>
            </a:r>
          </a:p>
          <a:p>
            <a:r>
              <a:rPr lang="en-US" sz="1700">
                <a:solidFill>
                  <a:schemeClr val="tx1">
                    <a:alpha val="80000"/>
                  </a:schemeClr>
                </a:solidFill>
              </a:rPr>
              <a:t>English auction is normally used to sell valuable arts, jewelry, whereas Dutch auction is used for perishable items such as flowers, fish, etc.</a:t>
            </a:r>
          </a:p>
          <a:p>
            <a:endParaRPr lang="en-US" sz="1700">
              <a:solidFill>
                <a:schemeClr val="tx1">
                  <a:alpha val="80000"/>
                </a:schemeClr>
              </a:solidFill>
            </a:endParaRPr>
          </a:p>
          <a:p>
            <a:endParaRPr lang="en-US" sz="17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5751820"/>
            <a:ext cx="84319"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Japanese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1800"/>
              <a:t>It is also called bid auction.</a:t>
            </a:r>
          </a:p>
          <a:p>
            <a:pPr>
              <a:lnSpc>
                <a:spcPct val="90000"/>
              </a:lnSpc>
            </a:pPr>
            <a:r>
              <a:rPr lang="en-US" sz="1800"/>
              <a:t>In this type of auction, all bids are offered by prospective buyers at the same time using individual hand signals for each monetary unit.</a:t>
            </a:r>
          </a:p>
          <a:p>
            <a:pPr>
              <a:lnSpc>
                <a:spcPct val="90000"/>
              </a:lnSpc>
            </a:pPr>
            <a:r>
              <a:rPr lang="en-US" sz="1800"/>
              <a:t>The main feature of the Japanese auction is that the bidders must bid at each level to remain in the running for the featured item. For example, if the starting bid on an item is $25, all interested bidders must bid $25. If the next bid is $30, and a bidder does not bid $30, the bidder cannot re-enter the bidding, even if s/he is willing to bid higher than $30.</a:t>
            </a:r>
          </a:p>
          <a:p>
            <a:pPr>
              <a:lnSpc>
                <a:spcPct val="90000"/>
              </a:lnSpc>
            </a:pPr>
            <a:r>
              <a:rPr lang="en-US" sz="1800"/>
              <a:t>The auction continues until only one bidder remains.</a:t>
            </a:r>
          </a:p>
          <a:p>
            <a:pPr>
              <a:lnSpc>
                <a:spcPct val="90000"/>
              </a:lnSpc>
            </a:pPr>
            <a:r>
              <a:rPr lang="en-US" sz="1800"/>
              <a:t>The winner is the bidder with the highest bid and all bidders are expected to register their maximum bid within the allotted time.</a:t>
            </a:r>
          </a:p>
          <a:p>
            <a:pPr>
              <a:lnSpc>
                <a:spcPct val="90000"/>
              </a:lnSpc>
            </a:pPr>
            <a:r>
              <a:rPr lang="en-US" sz="1800"/>
              <a:t>This form of bidding is extremely fast which is important in the fresh food markets of Japan when time lost means fish that cannot be sold.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apanese auction overview">
            <a:extLst>
              <a:ext uri="{FF2B5EF4-FFF2-40B4-BE49-F238E27FC236}">
                <a16:creationId xmlns:a16="http://schemas.microsoft.com/office/drawing/2014/main" id="{66CD1770-8E7F-4C56-A6A2-2C735BD65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9916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95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Some Key Words</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1600"/>
              <a:t>Bid:</a:t>
            </a:r>
          </a:p>
          <a:p>
            <a:pPr lvl="1">
              <a:lnSpc>
                <a:spcPct val="90000"/>
              </a:lnSpc>
            </a:pPr>
            <a:r>
              <a:rPr lang="en-US" sz="1600"/>
              <a:t>A price offer of the item on auction that an interested buyer is willing to pay is called a bid.</a:t>
            </a:r>
          </a:p>
          <a:p>
            <a:pPr>
              <a:lnSpc>
                <a:spcPct val="90000"/>
              </a:lnSpc>
            </a:pPr>
            <a:r>
              <a:rPr lang="en-US" sz="1600"/>
              <a:t>Bidding:</a:t>
            </a:r>
          </a:p>
          <a:p>
            <a:pPr lvl="1">
              <a:lnSpc>
                <a:spcPct val="90000"/>
              </a:lnSpc>
            </a:pPr>
            <a:r>
              <a:rPr lang="en-US" sz="1600"/>
              <a:t>Bidding is an offer (often competitive) of setting a price one is willing to pay for something.</a:t>
            </a:r>
          </a:p>
          <a:p>
            <a:pPr>
              <a:lnSpc>
                <a:spcPct val="90000"/>
              </a:lnSpc>
            </a:pPr>
            <a:r>
              <a:rPr lang="en-US" sz="1600"/>
              <a:t>Bidder:</a:t>
            </a:r>
          </a:p>
          <a:p>
            <a:pPr lvl="1">
              <a:lnSpc>
                <a:spcPct val="90000"/>
              </a:lnSpc>
            </a:pPr>
            <a:r>
              <a:rPr lang="en-US" sz="1600"/>
              <a:t>One who submits a response to an invitation for bid (IFB) is called a bidder. In an auction, goods or property are sold to the highest bidder (= the person who offers the most money for it).</a:t>
            </a:r>
          </a:p>
          <a:p>
            <a:pPr>
              <a:lnSpc>
                <a:spcPct val="90000"/>
              </a:lnSpc>
            </a:pPr>
            <a:r>
              <a:rPr lang="en-US" sz="1600"/>
              <a:t>Auctioneer:</a:t>
            </a:r>
          </a:p>
          <a:p>
            <a:pPr lvl="1">
              <a:lnSpc>
                <a:spcPct val="90000"/>
              </a:lnSpc>
            </a:pPr>
            <a:r>
              <a:rPr lang="en-US" sz="1600"/>
              <a:t>An auctioneer is one who handles the whole auction process on behalf of a vendor (or seller). He/she keeps the auction going until the bids are closed. The auctioneer is bound by certain rules.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First-Price Sealed-Bid Auction (FPSB)</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2000"/>
              <a:t>This auction is also known as sealed first-price auction.</a:t>
            </a:r>
          </a:p>
          <a:p>
            <a:pPr>
              <a:lnSpc>
                <a:spcPct val="90000"/>
              </a:lnSpc>
            </a:pPr>
            <a:r>
              <a:rPr lang="en-US" sz="2000"/>
              <a:t> In this type of auction, all bidders simultaneously submit sealed bids so that no bidder knows the bid of any other participant.</a:t>
            </a:r>
          </a:p>
          <a:p>
            <a:pPr>
              <a:lnSpc>
                <a:spcPct val="90000"/>
              </a:lnSpc>
            </a:pPr>
            <a:r>
              <a:rPr lang="en-US" sz="2000"/>
              <a:t>The single highest bidder wins and pays the winning bid, i.e., the price they submitted.</a:t>
            </a:r>
          </a:p>
          <a:p>
            <a:pPr>
              <a:lnSpc>
                <a:spcPct val="90000"/>
              </a:lnSpc>
            </a:pPr>
            <a:r>
              <a:rPr lang="en-US" sz="2000"/>
              <a:t> This type of auction is distinct from the English auction, in that bidders can only submit one bid each. Furthermore, as bidders cannot see the bids of other participants they cannot adjust their own bids accordingly.</a:t>
            </a:r>
          </a:p>
          <a:p>
            <a:pPr>
              <a:lnSpc>
                <a:spcPct val="90000"/>
              </a:lnSpc>
            </a:pPr>
            <a:r>
              <a:rPr lang="en-US" sz="2000"/>
              <a:t>Sealed first-price auctions are commonly used in tendering, particularly for government contracts and auctions for mining leases.</a:t>
            </a:r>
          </a:p>
          <a:p>
            <a:pPr>
              <a:lnSpc>
                <a:spcPct val="90000"/>
              </a:lnSpc>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Second Price Sealed-Bid Auction (SPSB)</a:t>
            </a:r>
          </a:p>
        </p:txBody>
      </p:sp>
      <p:sp>
        <p:nvSpPr>
          <p:cNvPr id="3" name="Content Placeholder 2"/>
          <p:cNvSpPr>
            <a:spLocks noGrp="1"/>
          </p:cNvSpPr>
          <p:nvPr>
            <p:ph idx="1"/>
          </p:nvPr>
        </p:nvSpPr>
        <p:spPr>
          <a:xfrm>
            <a:off x="628650" y="2438400"/>
            <a:ext cx="7886700" cy="3738562"/>
          </a:xfrm>
        </p:spPr>
        <p:txBody>
          <a:bodyPr>
            <a:normAutofit/>
          </a:bodyPr>
          <a:lstStyle/>
          <a:p>
            <a:r>
              <a:rPr lang="en-US" sz="2300" dirty="0"/>
              <a:t>This auction is also known as </a:t>
            </a:r>
            <a:r>
              <a:rPr lang="en-US" sz="2300" dirty="0" err="1"/>
              <a:t>Vickrey</a:t>
            </a:r>
            <a:r>
              <a:rPr lang="en-US" sz="2300" dirty="0"/>
              <a:t> auction as it is introduced by </a:t>
            </a:r>
            <a:r>
              <a:rPr lang="en-US" sz="2300" dirty="0" err="1"/>
              <a:t>Vickrey</a:t>
            </a:r>
            <a:r>
              <a:rPr lang="en-US" sz="2300" dirty="0"/>
              <a:t>.</a:t>
            </a:r>
          </a:p>
          <a:p>
            <a:r>
              <a:rPr lang="en-US" sz="2300" dirty="0"/>
              <a:t>In this auction, bidders submit bids; the highest bidder wins and pays a price equal to the second highest bid (i.e. pay what the second highest bidder had bid).</a:t>
            </a:r>
          </a:p>
          <a:p>
            <a:r>
              <a:rPr lang="en-US" sz="2300" dirty="0"/>
              <a:t>Although extremely important in auction theory, in practice </a:t>
            </a:r>
            <a:r>
              <a:rPr lang="en-US" sz="2300" dirty="0" err="1"/>
              <a:t>Vickrey</a:t>
            </a:r>
            <a:r>
              <a:rPr lang="en-US" sz="2300" dirty="0"/>
              <a:t> auctions are rarely used.</a:t>
            </a:r>
          </a:p>
          <a:p>
            <a:endParaRPr lang="en-US" sz="2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2300" y="0"/>
            <a:ext cx="7571700"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155B4A-2E2C-4564-A506-E6CBE142A9D5}"/>
              </a:ext>
            </a:extLst>
          </p:cNvPr>
          <p:cNvSpPr>
            <a:spLocks noGrp="1"/>
          </p:cNvSpPr>
          <p:nvPr>
            <p:ph type="title"/>
          </p:nvPr>
        </p:nvSpPr>
        <p:spPr>
          <a:xfrm>
            <a:off x="2098221" y="662400"/>
            <a:ext cx="6474279" cy="1113295"/>
          </a:xfrm>
        </p:spPr>
        <p:txBody>
          <a:bodyPr anchor="t">
            <a:normAutofit/>
          </a:bodyPr>
          <a:lstStyle/>
          <a:p>
            <a:r>
              <a:rPr lang="en-SG" dirty="0"/>
              <a:t>How does it work</a:t>
            </a:r>
          </a:p>
        </p:txBody>
      </p:sp>
      <p:sp>
        <p:nvSpPr>
          <p:cNvPr id="3" name="Content Placeholder 2">
            <a:extLst>
              <a:ext uri="{FF2B5EF4-FFF2-40B4-BE49-F238E27FC236}">
                <a16:creationId xmlns:a16="http://schemas.microsoft.com/office/drawing/2014/main" id="{4AE111D3-57D8-4BAF-97B4-1C8E221E583F}"/>
              </a:ext>
            </a:extLst>
          </p:cNvPr>
          <p:cNvSpPr>
            <a:spLocks noGrp="1"/>
          </p:cNvSpPr>
          <p:nvPr>
            <p:ph idx="1"/>
          </p:nvPr>
        </p:nvSpPr>
        <p:spPr>
          <a:xfrm>
            <a:off x="2098221" y="2286000"/>
            <a:ext cx="6474279" cy="3909600"/>
          </a:xfrm>
        </p:spPr>
        <p:txBody>
          <a:bodyPr>
            <a:normAutofit/>
          </a:bodyPr>
          <a:lstStyle/>
          <a:p>
            <a:pPr>
              <a:lnSpc>
                <a:spcPct val="90000"/>
              </a:lnSpc>
            </a:pPr>
            <a:r>
              <a:rPr lang="en-SG" sz="1700" b="0" i="0">
                <a:solidFill>
                  <a:schemeClr val="tx1">
                    <a:alpha val="60000"/>
                  </a:schemeClr>
                </a:solidFill>
                <a:effectLst/>
                <a:latin typeface="Nunito Sans"/>
              </a:rPr>
              <a:t>Vickrey auction is a type of auction where all the bidders will bid for their true value or worth and will have the maximum willingness to pay for the highest price to stand as the winner of the bid.</a:t>
            </a:r>
          </a:p>
          <a:p>
            <a:pPr>
              <a:lnSpc>
                <a:spcPct val="90000"/>
              </a:lnSpc>
            </a:pPr>
            <a:r>
              <a:rPr lang="en-SG" sz="1700" b="0" i="0">
                <a:solidFill>
                  <a:schemeClr val="tx1">
                    <a:alpha val="60000"/>
                  </a:schemeClr>
                </a:solidFill>
                <a:effectLst/>
                <a:latin typeface="Nunito Sans"/>
              </a:rPr>
              <a:t>The </a:t>
            </a:r>
            <a:r>
              <a:rPr lang="en-SG" sz="1700" b="0" i="0" u="none" strike="noStrike">
                <a:solidFill>
                  <a:schemeClr val="tx1">
                    <a:alpha val="60000"/>
                  </a:schemeClr>
                </a:solidFill>
                <a:effectLst/>
                <a:latin typeface="Nunito Sans"/>
              </a:rPr>
              <a:t>auction</a:t>
            </a:r>
            <a:r>
              <a:rPr lang="en-SG" sz="1700" b="0" i="0">
                <a:solidFill>
                  <a:schemeClr val="tx1">
                    <a:alpha val="60000"/>
                  </a:schemeClr>
                </a:solidFill>
                <a:effectLst/>
                <a:latin typeface="Nunito Sans"/>
              </a:rPr>
              <a:t> is a sealed bid where no bidder is aware of other bids.</a:t>
            </a:r>
          </a:p>
          <a:p>
            <a:pPr>
              <a:lnSpc>
                <a:spcPct val="90000"/>
              </a:lnSpc>
            </a:pPr>
            <a:r>
              <a:rPr lang="en-SG" sz="1700" b="0" i="0">
                <a:solidFill>
                  <a:schemeClr val="tx1">
                    <a:alpha val="60000"/>
                  </a:schemeClr>
                </a:solidFill>
                <a:effectLst/>
                <a:latin typeface="Nunito Sans"/>
              </a:rPr>
              <a:t> Thus everyone contributes willingly and wants to go the extra mile to win the bid.</a:t>
            </a:r>
          </a:p>
          <a:p>
            <a:pPr>
              <a:lnSpc>
                <a:spcPct val="90000"/>
              </a:lnSpc>
            </a:pPr>
            <a:r>
              <a:rPr lang="en-SG" sz="1700" b="0" i="0">
                <a:solidFill>
                  <a:schemeClr val="tx1">
                    <a:alpha val="60000"/>
                  </a:schemeClr>
                </a:solidFill>
                <a:effectLst/>
                <a:latin typeface="Nunito Sans"/>
              </a:rPr>
              <a:t> In a simple way, every bidder will put the maximum bid possible. They are kind of motivated or encouraged to quote a high bid because anyways, they won’t be paying the highest amount and will only have to pay for the second-highest bid.</a:t>
            </a:r>
          </a:p>
          <a:p>
            <a:pPr>
              <a:lnSpc>
                <a:spcPct val="90000"/>
              </a:lnSpc>
            </a:pPr>
            <a:r>
              <a:rPr lang="en-SG" sz="1700" b="0" i="0">
                <a:solidFill>
                  <a:schemeClr val="tx1">
                    <a:alpha val="60000"/>
                  </a:schemeClr>
                </a:solidFill>
                <a:effectLst/>
                <a:latin typeface="Nunito Sans"/>
              </a:rPr>
              <a:t> This will not cause any disadvantage to the bidder for quoting the maximum bid. </a:t>
            </a:r>
          </a:p>
          <a:p>
            <a:pPr>
              <a:lnSpc>
                <a:spcPct val="90000"/>
              </a:lnSpc>
            </a:pPr>
            <a:r>
              <a:rPr lang="en-SG" sz="1700" b="0" i="0">
                <a:solidFill>
                  <a:schemeClr val="tx1">
                    <a:alpha val="60000"/>
                  </a:schemeClr>
                </a:solidFill>
                <a:effectLst/>
                <a:latin typeface="Nunito Sans"/>
              </a:rPr>
              <a:t>Thus, we see Vickrey auction follows the second price mechanism.</a:t>
            </a:r>
          </a:p>
          <a:p>
            <a:pPr>
              <a:lnSpc>
                <a:spcPct val="90000"/>
              </a:lnSpc>
            </a:pPr>
            <a:r>
              <a:rPr lang="en-SG" sz="1700" b="0" i="0">
                <a:solidFill>
                  <a:schemeClr val="tx1">
                    <a:alpha val="60000"/>
                  </a:schemeClr>
                </a:solidFill>
                <a:effectLst/>
                <a:latin typeface="Nunito Sans"/>
              </a:rPr>
              <a:t>By following the second price mechanism, bidders will bid truthfully.</a:t>
            </a:r>
            <a:endParaRPr lang="en-SG" sz="1700">
              <a:solidFill>
                <a:schemeClr val="tx1">
                  <a:alpha val="60000"/>
                </a:schemeClr>
              </a:solidFill>
            </a:endParaRPr>
          </a:p>
        </p:txBody>
      </p:sp>
    </p:spTree>
    <p:extLst>
      <p:ext uri="{BB962C8B-B14F-4D97-AF65-F5344CB8AC3E}">
        <p14:creationId xmlns:p14="http://schemas.microsoft.com/office/powerpoint/2010/main" val="253290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BF0C67-DF85-430A-B677-74D959439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751BAC80-2398-422A-9AA2-2489F01EF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7"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sp useBgFill="1">
        <p:nvSpPr>
          <p:cNvPr id="12" name="Freeform: Shape 11">
            <a:extLst>
              <a:ext uri="{FF2B5EF4-FFF2-40B4-BE49-F238E27FC236}">
                <a16:creationId xmlns:a16="http://schemas.microsoft.com/office/drawing/2014/main" id="{34A3EF12-7620-4D66-ACFC-B9F71BAD8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2300" y="0"/>
            <a:ext cx="7571700" cy="6858000"/>
          </a:xfrm>
          <a:custGeom>
            <a:avLst/>
            <a:gdLst>
              <a:gd name="connsiteX0" fmla="*/ 0 w 10095599"/>
              <a:gd name="connsiteY0" fmla="*/ 0 h 6858000"/>
              <a:gd name="connsiteX1" fmla="*/ 7448352 w 10095599"/>
              <a:gd name="connsiteY1" fmla="*/ 0 h 6858000"/>
              <a:gd name="connsiteX2" fmla="*/ 9446485 w 10095599"/>
              <a:gd name="connsiteY2" fmla="*/ 0 h 6858000"/>
              <a:gd name="connsiteX3" fmla="*/ 10095599 w 10095599"/>
              <a:gd name="connsiteY3" fmla="*/ 0 h 6858000"/>
              <a:gd name="connsiteX4" fmla="*/ 10095599 w 10095599"/>
              <a:gd name="connsiteY4" fmla="*/ 6858000 h 6858000"/>
              <a:gd name="connsiteX5" fmla="*/ 9446485 w 10095599"/>
              <a:gd name="connsiteY5" fmla="*/ 6858000 h 6858000"/>
              <a:gd name="connsiteX6" fmla="*/ 7448352 w 10095599"/>
              <a:gd name="connsiteY6" fmla="*/ 6858000 h 6858000"/>
              <a:gd name="connsiteX7" fmla="*/ 0 w 10095599"/>
              <a:gd name="connsiteY7" fmla="*/ 6858000 h 6858000"/>
              <a:gd name="connsiteX8" fmla="*/ 1587 w 10095599"/>
              <a:gd name="connsiteY8" fmla="*/ 6789738 h 6858000"/>
              <a:gd name="connsiteX9" fmla="*/ 9525 w 10095599"/>
              <a:gd name="connsiteY9" fmla="*/ 6729413 h 6858000"/>
              <a:gd name="connsiteX10" fmla="*/ 20637 w 10095599"/>
              <a:gd name="connsiteY10" fmla="*/ 6677025 h 6858000"/>
              <a:gd name="connsiteX11" fmla="*/ 34925 w 10095599"/>
              <a:gd name="connsiteY11" fmla="*/ 6630988 h 6858000"/>
              <a:gd name="connsiteX12" fmla="*/ 50800 w 10095599"/>
              <a:gd name="connsiteY12" fmla="*/ 6589713 h 6858000"/>
              <a:gd name="connsiteX13" fmla="*/ 69850 w 10095599"/>
              <a:gd name="connsiteY13" fmla="*/ 6553200 h 6858000"/>
              <a:gd name="connsiteX14" fmla="*/ 88900 w 10095599"/>
              <a:gd name="connsiteY14" fmla="*/ 6515100 h 6858000"/>
              <a:gd name="connsiteX15" fmla="*/ 107950 w 10095599"/>
              <a:gd name="connsiteY15" fmla="*/ 6477000 h 6858000"/>
              <a:gd name="connsiteX16" fmla="*/ 123825 w 10095599"/>
              <a:gd name="connsiteY16" fmla="*/ 6440488 h 6858000"/>
              <a:gd name="connsiteX17" fmla="*/ 139700 w 10095599"/>
              <a:gd name="connsiteY17" fmla="*/ 6399213 h 6858000"/>
              <a:gd name="connsiteX18" fmla="*/ 155575 w 10095599"/>
              <a:gd name="connsiteY18" fmla="*/ 6353175 h 6858000"/>
              <a:gd name="connsiteX19" fmla="*/ 166687 w 10095599"/>
              <a:gd name="connsiteY19" fmla="*/ 6300788 h 6858000"/>
              <a:gd name="connsiteX20" fmla="*/ 173037 w 10095599"/>
              <a:gd name="connsiteY20" fmla="*/ 6240463 h 6858000"/>
              <a:gd name="connsiteX21" fmla="*/ 176212 w 10095599"/>
              <a:gd name="connsiteY21" fmla="*/ 6172200 h 6858000"/>
              <a:gd name="connsiteX22" fmla="*/ 173037 w 10095599"/>
              <a:gd name="connsiteY22" fmla="*/ 6103938 h 6858000"/>
              <a:gd name="connsiteX23" fmla="*/ 166687 w 10095599"/>
              <a:gd name="connsiteY23" fmla="*/ 6043613 h 6858000"/>
              <a:gd name="connsiteX24" fmla="*/ 155575 w 10095599"/>
              <a:gd name="connsiteY24" fmla="*/ 5991225 h 6858000"/>
              <a:gd name="connsiteX25" fmla="*/ 139700 w 10095599"/>
              <a:gd name="connsiteY25" fmla="*/ 5945188 h 6858000"/>
              <a:gd name="connsiteX26" fmla="*/ 123825 w 10095599"/>
              <a:gd name="connsiteY26" fmla="*/ 5903913 h 6858000"/>
              <a:gd name="connsiteX27" fmla="*/ 107950 w 10095599"/>
              <a:gd name="connsiteY27" fmla="*/ 5867400 h 6858000"/>
              <a:gd name="connsiteX28" fmla="*/ 88900 w 10095599"/>
              <a:gd name="connsiteY28" fmla="*/ 5829300 h 6858000"/>
              <a:gd name="connsiteX29" fmla="*/ 69850 w 10095599"/>
              <a:gd name="connsiteY29" fmla="*/ 5791200 h 6858000"/>
              <a:gd name="connsiteX30" fmla="*/ 50800 w 10095599"/>
              <a:gd name="connsiteY30" fmla="*/ 5754688 h 6858000"/>
              <a:gd name="connsiteX31" fmla="*/ 34925 w 10095599"/>
              <a:gd name="connsiteY31" fmla="*/ 5713413 h 6858000"/>
              <a:gd name="connsiteX32" fmla="*/ 20637 w 10095599"/>
              <a:gd name="connsiteY32" fmla="*/ 5667375 h 6858000"/>
              <a:gd name="connsiteX33" fmla="*/ 9525 w 10095599"/>
              <a:gd name="connsiteY33" fmla="*/ 5614988 h 6858000"/>
              <a:gd name="connsiteX34" fmla="*/ 1587 w 10095599"/>
              <a:gd name="connsiteY34" fmla="*/ 5554663 h 6858000"/>
              <a:gd name="connsiteX35" fmla="*/ 0 w 10095599"/>
              <a:gd name="connsiteY35" fmla="*/ 5486400 h 6858000"/>
              <a:gd name="connsiteX36" fmla="*/ 1587 w 10095599"/>
              <a:gd name="connsiteY36" fmla="*/ 5418138 h 6858000"/>
              <a:gd name="connsiteX37" fmla="*/ 9525 w 10095599"/>
              <a:gd name="connsiteY37" fmla="*/ 5357813 h 6858000"/>
              <a:gd name="connsiteX38" fmla="*/ 20637 w 10095599"/>
              <a:gd name="connsiteY38" fmla="*/ 5305425 h 6858000"/>
              <a:gd name="connsiteX39" fmla="*/ 34925 w 10095599"/>
              <a:gd name="connsiteY39" fmla="*/ 5259388 h 6858000"/>
              <a:gd name="connsiteX40" fmla="*/ 50800 w 10095599"/>
              <a:gd name="connsiteY40" fmla="*/ 5218113 h 6858000"/>
              <a:gd name="connsiteX41" fmla="*/ 69850 w 10095599"/>
              <a:gd name="connsiteY41" fmla="*/ 5181600 h 6858000"/>
              <a:gd name="connsiteX42" fmla="*/ 88900 w 10095599"/>
              <a:gd name="connsiteY42" fmla="*/ 5143500 h 6858000"/>
              <a:gd name="connsiteX43" fmla="*/ 107950 w 10095599"/>
              <a:gd name="connsiteY43" fmla="*/ 5105400 h 6858000"/>
              <a:gd name="connsiteX44" fmla="*/ 123825 w 10095599"/>
              <a:gd name="connsiteY44" fmla="*/ 5068888 h 6858000"/>
              <a:gd name="connsiteX45" fmla="*/ 139700 w 10095599"/>
              <a:gd name="connsiteY45" fmla="*/ 5027613 h 6858000"/>
              <a:gd name="connsiteX46" fmla="*/ 155575 w 10095599"/>
              <a:gd name="connsiteY46" fmla="*/ 4981575 h 6858000"/>
              <a:gd name="connsiteX47" fmla="*/ 166687 w 10095599"/>
              <a:gd name="connsiteY47" fmla="*/ 4929188 h 6858000"/>
              <a:gd name="connsiteX48" fmla="*/ 173037 w 10095599"/>
              <a:gd name="connsiteY48" fmla="*/ 4868863 h 6858000"/>
              <a:gd name="connsiteX49" fmla="*/ 176212 w 10095599"/>
              <a:gd name="connsiteY49" fmla="*/ 4800600 h 6858000"/>
              <a:gd name="connsiteX50" fmla="*/ 173037 w 10095599"/>
              <a:gd name="connsiteY50" fmla="*/ 4732338 h 6858000"/>
              <a:gd name="connsiteX51" fmla="*/ 166687 w 10095599"/>
              <a:gd name="connsiteY51" fmla="*/ 4672013 h 6858000"/>
              <a:gd name="connsiteX52" fmla="*/ 155575 w 10095599"/>
              <a:gd name="connsiteY52" fmla="*/ 4619625 h 6858000"/>
              <a:gd name="connsiteX53" fmla="*/ 139700 w 10095599"/>
              <a:gd name="connsiteY53" fmla="*/ 4573588 h 6858000"/>
              <a:gd name="connsiteX54" fmla="*/ 123825 w 10095599"/>
              <a:gd name="connsiteY54" fmla="*/ 4532313 h 6858000"/>
              <a:gd name="connsiteX55" fmla="*/ 107950 w 10095599"/>
              <a:gd name="connsiteY55" fmla="*/ 4495800 h 6858000"/>
              <a:gd name="connsiteX56" fmla="*/ 69850 w 10095599"/>
              <a:gd name="connsiteY56" fmla="*/ 4419600 h 6858000"/>
              <a:gd name="connsiteX57" fmla="*/ 50800 w 10095599"/>
              <a:gd name="connsiteY57" fmla="*/ 4383088 h 6858000"/>
              <a:gd name="connsiteX58" fmla="*/ 34925 w 10095599"/>
              <a:gd name="connsiteY58" fmla="*/ 4341813 h 6858000"/>
              <a:gd name="connsiteX59" fmla="*/ 20637 w 10095599"/>
              <a:gd name="connsiteY59" fmla="*/ 4295775 h 6858000"/>
              <a:gd name="connsiteX60" fmla="*/ 9525 w 10095599"/>
              <a:gd name="connsiteY60" fmla="*/ 4243388 h 6858000"/>
              <a:gd name="connsiteX61" fmla="*/ 1587 w 10095599"/>
              <a:gd name="connsiteY61" fmla="*/ 4183063 h 6858000"/>
              <a:gd name="connsiteX62" fmla="*/ 0 w 10095599"/>
              <a:gd name="connsiteY62" fmla="*/ 4114800 h 6858000"/>
              <a:gd name="connsiteX63" fmla="*/ 1587 w 10095599"/>
              <a:gd name="connsiteY63" fmla="*/ 4046538 h 6858000"/>
              <a:gd name="connsiteX64" fmla="*/ 9525 w 10095599"/>
              <a:gd name="connsiteY64" fmla="*/ 3986213 h 6858000"/>
              <a:gd name="connsiteX65" fmla="*/ 20637 w 10095599"/>
              <a:gd name="connsiteY65" fmla="*/ 3933825 h 6858000"/>
              <a:gd name="connsiteX66" fmla="*/ 34925 w 10095599"/>
              <a:gd name="connsiteY66" fmla="*/ 3887788 h 6858000"/>
              <a:gd name="connsiteX67" fmla="*/ 50800 w 10095599"/>
              <a:gd name="connsiteY67" fmla="*/ 3846513 h 6858000"/>
              <a:gd name="connsiteX68" fmla="*/ 69850 w 10095599"/>
              <a:gd name="connsiteY68" fmla="*/ 3810000 h 6858000"/>
              <a:gd name="connsiteX69" fmla="*/ 88900 w 10095599"/>
              <a:gd name="connsiteY69" fmla="*/ 3771900 h 6858000"/>
              <a:gd name="connsiteX70" fmla="*/ 107950 w 10095599"/>
              <a:gd name="connsiteY70" fmla="*/ 3733800 h 6858000"/>
              <a:gd name="connsiteX71" fmla="*/ 123825 w 10095599"/>
              <a:gd name="connsiteY71" fmla="*/ 3697288 h 6858000"/>
              <a:gd name="connsiteX72" fmla="*/ 139700 w 10095599"/>
              <a:gd name="connsiteY72" fmla="*/ 3656013 h 6858000"/>
              <a:gd name="connsiteX73" fmla="*/ 155575 w 10095599"/>
              <a:gd name="connsiteY73" fmla="*/ 3609975 h 6858000"/>
              <a:gd name="connsiteX74" fmla="*/ 166687 w 10095599"/>
              <a:gd name="connsiteY74" fmla="*/ 3557588 h 6858000"/>
              <a:gd name="connsiteX75" fmla="*/ 173037 w 10095599"/>
              <a:gd name="connsiteY75" fmla="*/ 3497263 h 6858000"/>
              <a:gd name="connsiteX76" fmla="*/ 176212 w 10095599"/>
              <a:gd name="connsiteY76" fmla="*/ 3427413 h 6858000"/>
              <a:gd name="connsiteX77" fmla="*/ 173037 w 10095599"/>
              <a:gd name="connsiteY77" fmla="*/ 3360738 h 6858000"/>
              <a:gd name="connsiteX78" fmla="*/ 166687 w 10095599"/>
              <a:gd name="connsiteY78" fmla="*/ 3300413 h 6858000"/>
              <a:gd name="connsiteX79" fmla="*/ 155575 w 10095599"/>
              <a:gd name="connsiteY79" fmla="*/ 3248025 h 6858000"/>
              <a:gd name="connsiteX80" fmla="*/ 139700 w 10095599"/>
              <a:gd name="connsiteY80" fmla="*/ 3201988 h 6858000"/>
              <a:gd name="connsiteX81" fmla="*/ 123825 w 10095599"/>
              <a:gd name="connsiteY81" fmla="*/ 3160713 h 6858000"/>
              <a:gd name="connsiteX82" fmla="*/ 107950 w 10095599"/>
              <a:gd name="connsiteY82" fmla="*/ 3124200 h 6858000"/>
              <a:gd name="connsiteX83" fmla="*/ 88900 w 10095599"/>
              <a:gd name="connsiteY83" fmla="*/ 3086100 h 6858000"/>
              <a:gd name="connsiteX84" fmla="*/ 69850 w 10095599"/>
              <a:gd name="connsiteY84" fmla="*/ 3048000 h 6858000"/>
              <a:gd name="connsiteX85" fmla="*/ 50800 w 10095599"/>
              <a:gd name="connsiteY85" fmla="*/ 3011488 h 6858000"/>
              <a:gd name="connsiteX86" fmla="*/ 34925 w 10095599"/>
              <a:gd name="connsiteY86" fmla="*/ 2970213 h 6858000"/>
              <a:gd name="connsiteX87" fmla="*/ 20637 w 10095599"/>
              <a:gd name="connsiteY87" fmla="*/ 2924175 h 6858000"/>
              <a:gd name="connsiteX88" fmla="*/ 9525 w 10095599"/>
              <a:gd name="connsiteY88" fmla="*/ 2871788 h 6858000"/>
              <a:gd name="connsiteX89" fmla="*/ 1587 w 10095599"/>
              <a:gd name="connsiteY89" fmla="*/ 2811463 h 6858000"/>
              <a:gd name="connsiteX90" fmla="*/ 0 w 10095599"/>
              <a:gd name="connsiteY90" fmla="*/ 2743200 h 6858000"/>
              <a:gd name="connsiteX91" fmla="*/ 1587 w 10095599"/>
              <a:gd name="connsiteY91" fmla="*/ 2674938 h 6858000"/>
              <a:gd name="connsiteX92" fmla="*/ 9525 w 10095599"/>
              <a:gd name="connsiteY92" fmla="*/ 2614613 h 6858000"/>
              <a:gd name="connsiteX93" fmla="*/ 20637 w 10095599"/>
              <a:gd name="connsiteY93" fmla="*/ 2562225 h 6858000"/>
              <a:gd name="connsiteX94" fmla="*/ 34925 w 10095599"/>
              <a:gd name="connsiteY94" fmla="*/ 2516188 h 6858000"/>
              <a:gd name="connsiteX95" fmla="*/ 50800 w 10095599"/>
              <a:gd name="connsiteY95" fmla="*/ 2474913 h 6858000"/>
              <a:gd name="connsiteX96" fmla="*/ 69850 w 10095599"/>
              <a:gd name="connsiteY96" fmla="*/ 2438400 h 6858000"/>
              <a:gd name="connsiteX97" fmla="*/ 88900 w 10095599"/>
              <a:gd name="connsiteY97" fmla="*/ 2400300 h 6858000"/>
              <a:gd name="connsiteX98" fmla="*/ 107950 w 10095599"/>
              <a:gd name="connsiteY98" fmla="*/ 2362200 h 6858000"/>
              <a:gd name="connsiteX99" fmla="*/ 123825 w 10095599"/>
              <a:gd name="connsiteY99" fmla="*/ 2325688 h 6858000"/>
              <a:gd name="connsiteX100" fmla="*/ 139700 w 10095599"/>
              <a:gd name="connsiteY100" fmla="*/ 2284413 h 6858000"/>
              <a:gd name="connsiteX101" fmla="*/ 155575 w 10095599"/>
              <a:gd name="connsiteY101" fmla="*/ 2238375 h 6858000"/>
              <a:gd name="connsiteX102" fmla="*/ 166687 w 10095599"/>
              <a:gd name="connsiteY102" fmla="*/ 2185988 h 6858000"/>
              <a:gd name="connsiteX103" fmla="*/ 173037 w 10095599"/>
              <a:gd name="connsiteY103" fmla="*/ 2125663 h 6858000"/>
              <a:gd name="connsiteX104" fmla="*/ 176212 w 10095599"/>
              <a:gd name="connsiteY104" fmla="*/ 2057400 h 6858000"/>
              <a:gd name="connsiteX105" fmla="*/ 173037 w 10095599"/>
              <a:gd name="connsiteY105" fmla="*/ 1989138 h 6858000"/>
              <a:gd name="connsiteX106" fmla="*/ 166687 w 10095599"/>
              <a:gd name="connsiteY106" fmla="*/ 1928813 h 6858000"/>
              <a:gd name="connsiteX107" fmla="*/ 155575 w 10095599"/>
              <a:gd name="connsiteY107" fmla="*/ 1876425 h 6858000"/>
              <a:gd name="connsiteX108" fmla="*/ 139700 w 10095599"/>
              <a:gd name="connsiteY108" fmla="*/ 1830388 h 6858000"/>
              <a:gd name="connsiteX109" fmla="*/ 123825 w 10095599"/>
              <a:gd name="connsiteY109" fmla="*/ 1789113 h 6858000"/>
              <a:gd name="connsiteX110" fmla="*/ 107950 w 10095599"/>
              <a:gd name="connsiteY110" fmla="*/ 1752600 h 6858000"/>
              <a:gd name="connsiteX111" fmla="*/ 88900 w 10095599"/>
              <a:gd name="connsiteY111" fmla="*/ 1714500 h 6858000"/>
              <a:gd name="connsiteX112" fmla="*/ 69850 w 10095599"/>
              <a:gd name="connsiteY112" fmla="*/ 1676400 h 6858000"/>
              <a:gd name="connsiteX113" fmla="*/ 50800 w 10095599"/>
              <a:gd name="connsiteY113" fmla="*/ 1639888 h 6858000"/>
              <a:gd name="connsiteX114" fmla="*/ 34925 w 10095599"/>
              <a:gd name="connsiteY114" fmla="*/ 1598613 h 6858000"/>
              <a:gd name="connsiteX115" fmla="*/ 20637 w 10095599"/>
              <a:gd name="connsiteY115" fmla="*/ 1552575 h 6858000"/>
              <a:gd name="connsiteX116" fmla="*/ 9525 w 10095599"/>
              <a:gd name="connsiteY116" fmla="*/ 1500188 h 6858000"/>
              <a:gd name="connsiteX117" fmla="*/ 1587 w 10095599"/>
              <a:gd name="connsiteY117" fmla="*/ 1439863 h 6858000"/>
              <a:gd name="connsiteX118" fmla="*/ 0 w 10095599"/>
              <a:gd name="connsiteY118" fmla="*/ 1371600 h 6858000"/>
              <a:gd name="connsiteX119" fmla="*/ 1587 w 10095599"/>
              <a:gd name="connsiteY119" fmla="*/ 1303338 h 6858000"/>
              <a:gd name="connsiteX120" fmla="*/ 9525 w 10095599"/>
              <a:gd name="connsiteY120" fmla="*/ 1243013 h 6858000"/>
              <a:gd name="connsiteX121" fmla="*/ 20637 w 10095599"/>
              <a:gd name="connsiteY121" fmla="*/ 1190625 h 6858000"/>
              <a:gd name="connsiteX122" fmla="*/ 34925 w 10095599"/>
              <a:gd name="connsiteY122" fmla="*/ 1144588 h 6858000"/>
              <a:gd name="connsiteX123" fmla="*/ 50800 w 10095599"/>
              <a:gd name="connsiteY123" fmla="*/ 1103313 h 6858000"/>
              <a:gd name="connsiteX124" fmla="*/ 69850 w 10095599"/>
              <a:gd name="connsiteY124" fmla="*/ 1066800 h 6858000"/>
              <a:gd name="connsiteX125" fmla="*/ 88900 w 10095599"/>
              <a:gd name="connsiteY125" fmla="*/ 1028700 h 6858000"/>
              <a:gd name="connsiteX126" fmla="*/ 107950 w 10095599"/>
              <a:gd name="connsiteY126" fmla="*/ 990600 h 6858000"/>
              <a:gd name="connsiteX127" fmla="*/ 123825 w 10095599"/>
              <a:gd name="connsiteY127" fmla="*/ 954088 h 6858000"/>
              <a:gd name="connsiteX128" fmla="*/ 139700 w 10095599"/>
              <a:gd name="connsiteY128" fmla="*/ 912813 h 6858000"/>
              <a:gd name="connsiteX129" fmla="*/ 155575 w 10095599"/>
              <a:gd name="connsiteY129" fmla="*/ 866775 h 6858000"/>
              <a:gd name="connsiteX130" fmla="*/ 166687 w 10095599"/>
              <a:gd name="connsiteY130" fmla="*/ 814388 h 6858000"/>
              <a:gd name="connsiteX131" fmla="*/ 173037 w 10095599"/>
              <a:gd name="connsiteY131" fmla="*/ 754063 h 6858000"/>
              <a:gd name="connsiteX132" fmla="*/ 176212 w 10095599"/>
              <a:gd name="connsiteY132" fmla="*/ 685800 h 6858000"/>
              <a:gd name="connsiteX133" fmla="*/ 173037 w 10095599"/>
              <a:gd name="connsiteY133" fmla="*/ 617538 h 6858000"/>
              <a:gd name="connsiteX134" fmla="*/ 166687 w 10095599"/>
              <a:gd name="connsiteY134" fmla="*/ 557213 h 6858000"/>
              <a:gd name="connsiteX135" fmla="*/ 155575 w 10095599"/>
              <a:gd name="connsiteY135" fmla="*/ 504825 h 6858000"/>
              <a:gd name="connsiteX136" fmla="*/ 139700 w 10095599"/>
              <a:gd name="connsiteY136" fmla="*/ 458788 h 6858000"/>
              <a:gd name="connsiteX137" fmla="*/ 123825 w 10095599"/>
              <a:gd name="connsiteY137" fmla="*/ 417513 h 6858000"/>
              <a:gd name="connsiteX138" fmla="*/ 107950 w 10095599"/>
              <a:gd name="connsiteY138" fmla="*/ 381000 h 6858000"/>
              <a:gd name="connsiteX139" fmla="*/ 88900 w 10095599"/>
              <a:gd name="connsiteY139" fmla="*/ 342900 h 6858000"/>
              <a:gd name="connsiteX140" fmla="*/ 69850 w 10095599"/>
              <a:gd name="connsiteY140" fmla="*/ 304800 h 6858000"/>
              <a:gd name="connsiteX141" fmla="*/ 50800 w 10095599"/>
              <a:gd name="connsiteY141" fmla="*/ 268288 h 6858000"/>
              <a:gd name="connsiteX142" fmla="*/ 34925 w 10095599"/>
              <a:gd name="connsiteY142" fmla="*/ 227013 h 6858000"/>
              <a:gd name="connsiteX143" fmla="*/ 20637 w 10095599"/>
              <a:gd name="connsiteY143" fmla="*/ 180975 h 6858000"/>
              <a:gd name="connsiteX144" fmla="*/ 9525 w 10095599"/>
              <a:gd name="connsiteY144" fmla="*/ 128588 h 6858000"/>
              <a:gd name="connsiteX145" fmla="*/ 1587 w 10095599"/>
              <a:gd name="connsiteY145" fmla="*/ 682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0095599" h="6858000">
                <a:moveTo>
                  <a:pt x="0" y="0"/>
                </a:moveTo>
                <a:lnTo>
                  <a:pt x="7448352" y="0"/>
                </a:lnTo>
                <a:lnTo>
                  <a:pt x="9446485" y="0"/>
                </a:lnTo>
                <a:lnTo>
                  <a:pt x="10095599" y="0"/>
                </a:lnTo>
                <a:lnTo>
                  <a:pt x="10095599" y="6858000"/>
                </a:lnTo>
                <a:lnTo>
                  <a:pt x="9446485" y="6858000"/>
                </a:lnTo>
                <a:lnTo>
                  <a:pt x="7448352" y="6858000"/>
                </a:lnTo>
                <a:lnTo>
                  <a:pt x="0" y="6858000"/>
                </a:lnTo>
                <a:lnTo>
                  <a:pt x="1587" y="6789738"/>
                </a:lnTo>
                <a:lnTo>
                  <a:pt x="9525" y="6729413"/>
                </a:lnTo>
                <a:lnTo>
                  <a:pt x="20637" y="6677025"/>
                </a:lnTo>
                <a:lnTo>
                  <a:pt x="34925" y="6630988"/>
                </a:lnTo>
                <a:lnTo>
                  <a:pt x="50800" y="6589713"/>
                </a:lnTo>
                <a:lnTo>
                  <a:pt x="69850" y="6553200"/>
                </a:lnTo>
                <a:lnTo>
                  <a:pt x="88900" y="6515100"/>
                </a:lnTo>
                <a:lnTo>
                  <a:pt x="107950" y="6477000"/>
                </a:lnTo>
                <a:lnTo>
                  <a:pt x="123825" y="6440488"/>
                </a:lnTo>
                <a:lnTo>
                  <a:pt x="139700" y="6399213"/>
                </a:lnTo>
                <a:lnTo>
                  <a:pt x="155575" y="6353175"/>
                </a:lnTo>
                <a:lnTo>
                  <a:pt x="166687" y="6300788"/>
                </a:lnTo>
                <a:lnTo>
                  <a:pt x="173037" y="6240463"/>
                </a:lnTo>
                <a:lnTo>
                  <a:pt x="176212" y="6172200"/>
                </a:lnTo>
                <a:lnTo>
                  <a:pt x="173037" y="6103938"/>
                </a:lnTo>
                <a:lnTo>
                  <a:pt x="166687" y="6043613"/>
                </a:lnTo>
                <a:lnTo>
                  <a:pt x="155575" y="5991225"/>
                </a:lnTo>
                <a:lnTo>
                  <a:pt x="139700" y="5945188"/>
                </a:lnTo>
                <a:lnTo>
                  <a:pt x="123825" y="5903913"/>
                </a:lnTo>
                <a:lnTo>
                  <a:pt x="107950" y="5867400"/>
                </a:lnTo>
                <a:lnTo>
                  <a:pt x="88900" y="5829300"/>
                </a:lnTo>
                <a:lnTo>
                  <a:pt x="69850" y="5791200"/>
                </a:lnTo>
                <a:lnTo>
                  <a:pt x="50800" y="5754688"/>
                </a:lnTo>
                <a:lnTo>
                  <a:pt x="34925" y="5713413"/>
                </a:lnTo>
                <a:lnTo>
                  <a:pt x="20637" y="5667375"/>
                </a:lnTo>
                <a:lnTo>
                  <a:pt x="9525" y="5614988"/>
                </a:lnTo>
                <a:lnTo>
                  <a:pt x="1587" y="5554663"/>
                </a:lnTo>
                <a:lnTo>
                  <a:pt x="0" y="5486400"/>
                </a:lnTo>
                <a:lnTo>
                  <a:pt x="1587" y="5418138"/>
                </a:lnTo>
                <a:lnTo>
                  <a:pt x="9525" y="5357813"/>
                </a:lnTo>
                <a:lnTo>
                  <a:pt x="20637" y="5305425"/>
                </a:lnTo>
                <a:lnTo>
                  <a:pt x="34925" y="5259388"/>
                </a:lnTo>
                <a:lnTo>
                  <a:pt x="50800" y="5218113"/>
                </a:lnTo>
                <a:lnTo>
                  <a:pt x="69850" y="5181600"/>
                </a:lnTo>
                <a:lnTo>
                  <a:pt x="88900" y="5143500"/>
                </a:lnTo>
                <a:lnTo>
                  <a:pt x="107950" y="5105400"/>
                </a:lnTo>
                <a:lnTo>
                  <a:pt x="123825" y="5068888"/>
                </a:lnTo>
                <a:lnTo>
                  <a:pt x="139700" y="5027613"/>
                </a:lnTo>
                <a:lnTo>
                  <a:pt x="155575" y="4981575"/>
                </a:lnTo>
                <a:lnTo>
                  <a:pt x="166687" y="4929188"/>
                </a:lnTo>
                <a:lnTo>
                  <a:pt x="173037" y="4868863"/>
                </a:lnTo>
                <a:lnTo>
                  <a:pt x="176212" y="4800600"/>
                </a:lnTo>
                <a:lnTo>
                  <a:pt x="173037" y="4732338"/>
                </a:lnTo>
                <a:lnTo>
                  <a:pt x="166687" y="4672013"/>
                </a:lnTo>
                <a:lnTo>
                  <a:pt x="155575" y="4619625"/>
                </a:lnTo>
                <a:lnTo>
                  <a:pt x="139700" y="4573588"/>
                </a:lnTo>
                <a:lnTo>
                  <a:pt x="123825" y="4532313"/>
                </a:lnTo>
                <a:lnTo>
                  <a:pt x="107950" y="4495800"/>
                </a:lnTo>
                <a:lnTo>
                  <a:pt x="69850" y="4419600"/>
                </a:lnTo>
                <a:lnTo>
                  <a:pt x="50800" y="4383088"/>
                </a:lnTo>
                <a:lnTo>
                  <a:pt x="34925" y="4341813"/>
                </a:lnTo>
                <a:lnTo>
                  <a:pt x="20637" y="4295775"/>
                </a:lnTo>
                <a:lnTo>
                  <a:pt x="9525" y="4243388"/>
                </a:lnTo>
                <a:lnTo>
                  <a:pt x="1587" y="4183063"/>
                </a:lnTo>
                <a:lnTo>
                  <a:pt x="0" y="4114800"/>
                </a:lnTo>
                <a:lnTo>
                  <a:pt x="1587" y="4046538"/>
                </a:lnTo>
                <a:lnTo>
                  <a:pt x="9525" y="3986213"/>
                </a:lnTo>
                <a:lnTo>
                  <a:pt x="20637" y="3933825"/>
                </a:lnTo>
                <a:lnTo>
                  <a:pt x="34925" y="3887788"/>
                </a:lnTo>
                <a:lnTo>
                  <a:pt x="50800" y="3846513"/>
                </a:lnTo>
                <a:lnTo>
                  <a:pt x="69850" y="3810000"/>
                </a:lnTo>
                <a:lnTo>
                  <a:pt x="88900" y="3771900"/>
                </a:lnTo>
                <a:lnTo>
                  <a:pt x="107950" y="3733800"/>
                </a:lnTo>
                <a:lnTo>
                  <a:pt x="123825" y="3697288"/>
                </a:lnTo>
                <a:lnTo>
                  <a:pt x="139700" y="3656013"/>
                </a:lnTo>
                <a:lnTo>
                  <a:pt x="155575" y="3609975"/>
                </a:lnTo>
                <a:lnTo>
                  <a:pt x="166687" y="3557588"/>
                </a:lnTo>
                <a:lnTo>
                  <a:pt x="173037" y="3497263"/>
                </a:lnTo>
                <a:lnTo>
                  <a:pt x="176212" y="3427413"/>
                </a:lnTo>
                <a:lnTo>
                  <a:pt x="173037" y="3360738"/>
                </a:lnTo>
                <a:lnTo>
                  <a:pt x="166687" y="3300413"/>
                </a:lnTo>
                <a:lnTo>
                  <a:pt x="155575" y="3248025"/>
                </a:lnTo>
                <a:lnTo>
                  <a:pt x="139700" y="3201988"/>
                </a:lnTo>
                <a:lnTo>
                  <a:pt x="123825" y="3160713"/>
                </a:lnTo>
                <a:lnTo>
                  <a:pt x="107950" y="3124200"/>
                </a:lnTo>
                <a:lnTo>
                  <a:pt x="88900" y="3086100"/>
                </a:lnTo>
                <a:lnTo>
                  <a:pt x="69850" y="3048000"/>
                </a:lnTo>
                <a:lnTo>
                  <a:pt x="50800" y="3011488"/>
                </a:lnTo>
                <a:lnTo>
                  <a:pt x="34925" y="2970213"/>
                </a:lnTo>
                <a:lnTo>
                  <a:pt x="20637" y="2924175"/>
                </a:lnTo>
                <a:lnTo>
                  <a:pt x="9525" y="2871788"/>
                </a:lnTo>
                <a:lnTo>
                  <a:pt x="1587" y="2811463"/>
                </a:lnTo>
                <a:lnTo>
                  <a:pt x="0" y="2743200"/>
                </a:lnTo>
                <a:lnTo>
                  <a:pt x="1587" y="2674938"/>
                </a:lnTo>
                <a:lnTo>
                  <a:pt x="9525" y="2614613"/>
                </a:lnTo>
                <a:lnTo>
                  <a:pt x="20637" y="2562225"/>
                </a:lnTo>
                <a:lnTo>
                  <a:pt x="34925" y="2516188"/>
                </a:lnTo>
                <a:lnTo>
                  <a:pt x="50800" y="2474913"/>
                </a:lnTo>
                <a:lnTo>
                  <a:pt x="69850" y="2438400"/>
                </a:lnTo>
                <a:lnTo>
                  <a:pt x="88900" y="2400300"/>
                </a:lnTo>
                <a:lnTo>
                  <a:pt x="107950" y="2362200"/>
                </a:lnTo>
                <a:lnTo>
                  <a:pt x="123825" y="2325688"/>
                </a:lnTo>
                <a:lnTo>
                  <a:pt x="139700" y="2284413"/>
                </a:lnTo>
                <a:lnTo>
                  <a:pt x="155575" y="2238375"/>
                </a:lnTo>
                <a:lnTo>
                  <a:pt x="166687" y="2185988"/>
                </a:lnTo>
                <a:lnTo>
                  <a:pt x="173037" y="2125663"/>
                </a:lnTo>
                <a:lnTo>
                  <a:pt x="176212" y="2057400"/>
                </a:lnTo>
                <a:lnTo>
                  <a:pt x="173037" y="1989138"/>
                </a:lnTo>
                <a:lnTo>
                  <a:pt x="166687" y="1928813"/>
                </a:lnTo>
                <a:lnTo>
                  <a:pt x="155575" y="1876425"/>
                </a:lnTo>
                <a:lnTo>
                  <a:pt x="139700" y="1830388"/>
                </a:lnTo>
                <a:lnTo>
                  <a:pt x="123825" y="1789113"/>
                </a:lnTo>
                <a:lnTo>
                  <a:pt x="107950" y="1752600"/>
                </a:lnTo>
                <a:lnTo>
                  <a:pt x="88900" y="1714500"/>
                </a:lnTo>
                <a:lnTo>
                  <a:pt x="69850" y="1676400"/>
                </a:lnTo>
                <a:lnTo>
                  <a:pt x="50800" y="1639888"/>
                </a:lnTo>
                <a:lnTo>
                  <a:pt x="34925" y="1598613"/>
                </a:lnTo>
                <a:lnTo>
                  <a:pt x="20637" y="1552575"/>
                </a:lnTo>
                <a:lnTo>
                  <a:pt x="9525" y="1500188"/>
                </a:lnTo>
                <a:lnTo>
                  <a:pt x="1587" y="1439863"/>
                </a:lnTo>
                <a:lnTo>
                  <a:pt x="0" y="1371600"/>
                </a:lnTo>
                <a:lnTo>
                  <a:pt x="1587" y="1303338"/>
                </a:lnTo>
                <a:lnTo>
                  <a:pt x="9525" y="1243013"/>
                </a:lnTo>
                <a:lnTo>
                  <a:pt x="20637" y="1190625"/>
                </a:lnTo>
                <a:lnTo>
                  <a:pt x="34925" y="1144588"/>
                </a:lnTo>
                <a:lnTo>
                  <a:pt x="50800" y="1103313"/>
                </a:lnTo>
                <a:lnTo>
                  <a:pt x="69850" y="1066800"/>
                </a:lnTo>
                <a:lnTo>
                  <a:pt x="88900" y="1028700"/>
                </a:lnTo>
                <a:lnTo>
                  <a:pt x="107950" y="990600"/>
                </a:lnTo>
                <a:lnTo>
                  <a:pt x="123825" y="954088"/>
                </a:lnTo>
                <a:lnTo>
                  <a:pt x="139700" y="912813"/>
                </a:lnTo>
                <a:lnTo>
                  <a:pt x="155575" y="866775"/>
                </a:lnTo>
                <a:lnTo>
                  <a:pt x="166687" y="814388"/>
                </a:lnTo>
                <a:lnTo>
                  <a:pt x="173037" y="754063"/>
                </a:lnTo>
                <a:lnTo>
                  <a:pt x="176212" y="685800"/>
                </a:lnTo>
                <a:lnTo>
                  <a:pt x="173037" y="617538"/>
                </a:lnTo>
                <a:lnTo>
                  <a:pt x="166687" y="557213"/>
                </a:lnTo>
                <a:lnTo>
                  <a:pt x="155575" y="504825"/>
                </a:lnTo>
                <a:lnTo>
                  <a:pt x="139700" y="458788"/>
                </a:lnTo>
                <a:lnTo>
                  <a:pt x="123825" y="417513"/>
                </a:lnTo>
                <a:lnTo>
                  <a:pt x="107950" y="381000"/>
                </a:lnTo>
                <a:lnTo>
                  <a:pt x="88900" y="342900"/>
                </a:lnTo>
                <a:lnTo>
                  <a:pt x="69850" y="304800"/>
                </a:lnTo>
                <a:lnTo>
                  <a:pt x="50800" y="268288"/>
                </a:lnTo>
                <a:lnTo>
                  <a:pt x="34925" y="227013"/>
                </a:lnTo>
                <a:lnTo>
                  <a:pt x="20637" y="180975"/>
                </a:lnTo>
                <a:lnTo>
                  <a:pt x="9525" y="128588"/>
                </a:lnTo>
                <a:lnTo>
                  <a:pt x="1587" y="6826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94885-DFBB-4EBD-88B2-59512B935A36}"/>
              </a:ext>
            </a:extLst>
          </p:cNvPr>
          <p:cNvSpPr>
            <a:spLocks noGrp="1"/>
          </p:cNvSpPr>
          <p:nvPr>
            <p:ph type="title"/>
          </p:nvPr>
        </p:nvSpPr>
        <p:spPr>
          <a:xfrm>
            <a:off x="2098221" y="662400"/>
            <a:ext cx="6474279" cy="1113295"/>
          </a:xfrm>
        </p:spPr>
        <p:txBody>
          <a:bodyPr anchor="t">
            <a:normAutofit/>
          </a:bodyPr>
          <a:lstStyle/>
          <a:p>
            <a:r>
              <a:rPr lang="en-SG" dirty="0"/>
              <a:t>Example</a:t>
            </a:r>
          </a:p>
        </p:txBody>
      </p:sp>
      <p:sp>
        <p:nvSpPr>
          <p:cNvPr id="3" name="Content Placeholder 2">
            <a:extLst>
              <a:ext uri="{FF2B5EF4-FFF2-40B4-BE49-F238E27FC236}">
                <a16:creationId xmlns:a16="http://schemas.microsoft.com/office/drawing/2014/main" id="{9B6A26E3-75B4-4F52-ADC6-5A89DCFD5FEE}"/>
              </a:ext>
            </a:extLst>
          </p:cNvPr>
          <p:cNvSpPr>
            <a:spLocks noGrp="1"/>
          </p:cNvSpPr>
          <p:nvPr>
            <p:ph idx="1"/>
          </p:nvPr>
        </p:nvSpPr>
        <p:spPr>
          <a:xfrm>
            <a:off x="2098221" y="2286000"/>
            <a:ext cx="6474279" cy="3909600"/>
          </a:xfrm>
        </p:spPr>
        <p:txBody>
          <a:bodyPr>
            <a:normAutofit/>
          </a:bodyPr>
          <a:lstStyle/>
          <a:p>
            <a:r>
              <a:rPr lang="en-SG" sz="1700" b="0" i="0">
                <a:solidFill>
                  <a:schemeClr val="tx1">
                    <a:alpha val="60000"/>
                  </a:schemeClr>
                </a:solidFill>
                <a:effectLst/>
                <a:latin typeface="Nunito Sans"/>
              </a:rPr>
              <a:t>Suppose an online bid for the auction of painting is going live. A bidder places a bid of $5000 for it. </a:t>
            </a:r>
          </a:p>
          <a:p>
            <a:r>
              <a:rPr lang="en-SG" sz="1700" b="0" i="0">
                <a:solidFill>
                  <a:schemeClr val="tx1">
                    <a:alpha val="60000"/>
                  </a:schemeClr>
                </a:solidFill>
                <a:effectLst/>
                <a:latin typeface="Nunito Sans"/>
              </a:rPr>
              <a:t>Now when a bidder places that amount, he won’t place a bid more than $5000 because that is the maximum worth according to him for the painting, and he will also not place a higher bid on account of the fact that he might actually have to end upon paying the price higher than his willingness. </a:t>
            </a:r>
          </a:p>
          <a:p>
            <a:r>
              <a:rPr lang="en-SG" sz="1700" b="0" i="0">
                <a:solidFill>
                  <a:schemeClr val="tx1">
                    <a:alpha val="60000"/>
                  </a:schemeClr>
                </a:solidFill>
                <a:effectLst/>
                <a:latin typeface="Nunito Sans"/>
              </a:rPr>
              <a:t>On the other hand, the bidder will also not place a price lesser than $5000 because he might be of the belief that he might lose the bid if he places a lower bid than what he was actually willing to. </a:t>
            </a:r>
          </a:p>
          <a:p>
            <a:r>
              <a:rPr lang="en-SG" sz="1700" b="0" i="0">
                <a:solidFill>
                  <a:schemeClr val="tx1">
                    <a:alpha val="60000"/>
                  </a:schemeClr>
                </a:solidFill>
                <a:effectLst/>
                <a:latin typeface="Nunito Sans"/>
              </a:rPr>
              <a:t>Thus we find in Vickrey auction the buyer’s willing places a true bid for the item and is motivated to do so to win the bid.</a:t>
            </a:r>
            <a:endParaRPr lang="en-SG" sz="1700">
              <a:solidFill>
                <a:schemeClr val="tx1">
                  <a:alpha val="60000"/>
                </a:schemeClr>
              </a:solidFill>
            </a:endParaRPr>
          </a:p>
        </p:txBody>
      </p:sp>
    </p:spTree>
    <p:extLst>
      <p:ext uri="{BB962C8B-B14F-4D97-AF65-F5344CB8AC3E}">
        <p14:creationId xmlns:p14="http://schemas.microsoft.com/office/powerpoint/2010/main" val="313255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uction Theory and Mechanism Design - Takayuki ITO, Nagoya Institute of  Technology on Vimeo">
            <a:extLst>
              <a:ext uri="{FF2B5EF4-FFF2-40B4-BE49-F238E27FC236}">
                <a16:creationId xmlns:a16="http://schemas.microsoft.com/office/drawing/2014/main" id="{D72C4323-588B-42B8-9B1B-9D8936DB06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28712"/>
            <a:ext cx="8178799" cy="46005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82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Reserve Auction</a:t>
            </a:r>
          </a:p>
        </p:txBody>
      </p:sp>
      <p:sp>
        <p:nvSpPr>
          <p:cNvPr id="3" name="Content Placeholder 2"/>
          <p:cNvSpPr>
            <a:spLocks noGrp="1"/>
          </p:cNvSpPr>
          <p:nvPr>
            <p:ph idx="1"/>
          </p:nvPr>
        </p:nvSpPr>
        <p:spPr>
          <a:xfrm>
            <a:off x="628650" y="2438400"/>
            <a:ext cx="7886700" cy="3738562"/>
          </a:xfrm>
        </p:spPr>
        <p:txBody>
          <a:bodyPr>
            <a:normAutofit/>
          </a:bodyPr>
          <a:lstStyle/>
          <a:p>
            <a:r>
              <a:rPr lang="en-US" sz="2300"/>
              <a:t>This is an auction where the item for sale may not be sold if the final bid is not high enough to satisfy the seller - that is, the seller reserves the right to accept or reject the highest bid. In these cases a 'reserve' price may have been set in advance below which the item may not be sold which is known to the auctioneer, but not necessarily to the bidders.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0E0E9B-6A60-476F-B61A-8E415F02E864}"/>
              </a:ext>
            </a:extLst>
          </p:cNvPr>
          <p:cNvSpPr>
            <a:spLocks noGrp="1"/>
          </p:cNvSpPr>
          <p:nvPr>
            <p:ph type="title"/>
          </p:nvPr>
        </p:nvSpPr>
        <p:spPr>
          <a:xfrm>
            <a:off x="482600" y="321734"/>
            <a:ext cx="8178799" cy="1135737"/>
          </a:xfrm>
        </p:spPr>
        <p:txBody>
          <a:bodyPr>
            <a:normAutofit/>
          </a:bodyPr>
          <a:lstStyle/>
          <a:p>
            <a:r>
              <a:rPr lang="en-SG" sz="3100"/>
              <a:t>How it works?</a:t>
            </a:r>
          </a:p>
        </p:txBody>
      </p:sp>
      <p:sp>
        <p:nvSpPr>
          <p:cNvPr id="3" name="Content Placeholder 2">
            <a:extLst>
              <a:ext uri="{FF2B5EF4-FFF2-40B4-BE49-F238E27FC236}">
                <a16:creationId xmlns:a16="http://schemas.microsoft.com/office/drawing/2014/main" id="{F28BB5B0-B133-45F6-BFFD-56FCFEAFF10A}"/>
              </a:ext>
            </a:extLst>
          </p:cNvPr>
          <p:cNvSpPr>
            <a:spLocks noGrp="1"/>
          </p:cNvSpPr>
          <p:nvPr>
            <p:ph idx="1"/>
          </p:nvPr>
        </p:nvSpPr>
        <p:spPr>
          <a:xfrm>
            <a:off x="482600" y="1782981"/>
            <a:ext cx="8178799" cy="4393982"/>
          </a:xfrm>
        </p:spPr>
        <p:txBody>
          <a:bodyPr>
            <a:normAutofit/>
          </a:bodyPr>
          <a:lstStyle/>
          <a:p>
            <a:pPr>
              <a:buFont typeface="Arial" panose="020B0604020202020204" pitchFamily="34" charset="0"/>
              <a:buChar char="•"/>
            </a:pPr>
            <a:r>
              <a:rPr lang="en-SG" sz="1700" b="0" i="0">
                <a:effectLst/>
                <a:latin typeface="Nunito Sans"/>
              </a:rPr>
              <a:t>In case any items are to be sold by way of the auction, then the seller can ask for keeping the minimum price at which he can sell the item known as the reserve price (excluding the cases of no reserve auction). </a:t>
            </a:r>
          </a:p>
          <a:p>
            <a:pPr>
              <a:buFont typeface="Arial" panose="020B0604020202020204" pitchFamily="34" charset="0"/>
              <a:buChar char="•"/>
            </a:pPr>
            <a:r>
              <a:rPr lang="en-SG" sz="1700" b="0" i="0">
                <a:effectLst/>
                <a:latin typeface="Nunito Sans"/>
              </a:rPr>
              <a:t>Now the auction firm, on request of the seller, will keep the reserve price of the item.</a:t>
            </a:r>
          </a:p>
          <a:p>
            <a:pPr>
              <a:buFont typeface="Arial" panose="020B0604020202020204" pitchFamily="34" charset="0"/>
              <a:buChar char="•"/>
            </a:pPr>
            <a:r>
              <a:rPr lang="en-SG" sz="1700" b="0" i="0">
                <a:effectLst/>
                <a:latin typeface="Nunito Sans"/>
              </a:rPr>
              <a:t> This will generally be the hidden price except for the cases when the seller is ready to disclose the same to the potential buyers.</a:t>
            </a:r>
          </a:p>
          <a:p>
            <a:pPr>
              <a:buFont typeface="Arial" panose="020B0604020202020204" pitchFamily="34" charset="0"/>
              <a:buChar char="•"/>
            </a:pPr>
            <a:r>
              <a:rPr lang="en-SG" sz="1700" b="0" i="0">
                <a:effectLst/>
                <a:latin typeface="Nunito Sans"/>
              </a:rPr>
              <a:t>Now during the process of bidding, if the highest bidding exceeds the reserve price, then the auction will get complete, and the deal will be executed between the seller and the highest bidder. </a:t>
            </a:r>
          </a:p>
          <a:p>
            <a:pPr>
              <a:buFont typeface="Arial" panose="020B0604020202020204" pitchFamily="34" charset="0"/>
              <a:buChar char="•"/>
            </a:pPr>
            <a:r>
              <a:rPr lang="en-SG" sz="1700" b="0" i="0">
                <a:effectLst/>
                <a:latin typeface="Nunito Sans"/>
              </a:rPr>
              <a:t>In this case, the seller is bound to complete the deal. However, in case if the highest bidding does not exceed the reserve price, then the seller is bound to complete the deal, and if the seller does not accept the deal, then it will not be executed.</a:t>
            </a:r>
          </a:p>
          <a:p>
            <a:br>
              <a:rPr lang="en-SG" sz="1700"/>
            </a:br>
            <a:endParaRPr lang="en-SG"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10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Reserve Price (Meaning) | How does Reserve Price Auction Work?">
            <a:extLst>
              <a:ext uri="{FF2B5EF4-FFF2-40B4-BE49-F238E27FC236}">
                <a16:creationId xmlns:a16="http://schemas.microsoft.com/office/drawing/2014/main" id="{C7442142-9DFB-4908-84D4-EEFD3400FB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49159"/>
            <a:ext cx="8178799" cy="45596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78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No-Reserve (NR)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2300"/>
              <a:t>No-reserve auction, also known as an absolute auction, is an auction in which the item for sale will be sold regardless of price. From the seller's perspective, advertising an auction as having no reserve price can be desirable because it potentially attracts a greater number of bidders due to the possibility of a bargain.</a:t>
            </a:r>
          </a:p>
          <a:p>
            <a:pPr>
              <a:lnSpc>
                <a:spcPct val="90000"/>
              </a:lnSpc>
            </a:pPr>
            <a:r>
              <a:rPr lang="en-US" sz="2300"/>
              <a:t>If more bidders attend the auction a higher price might ultimately be achieved because of heightened competition from bidders. This contrasts with a reserve auction, where the item for sale may not be sold if the final bid is not high enough to satisfy the seller.</a:t>
            </a:r>
          </a:p>
          <a:p>
            <a:pPr>
              <a:lnSpc>
                <a:spcPct val="90000"/>
              </a:lnSpc>
            </a:pPr>
            <a:endParaRPr lang="en-US" sz="23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Reverse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2300"/>
              <a:t>It is a type of auction in which the role of the buyer and seller are reversed, with the primary objective to drive purchase prices downward.</a:t>
            </a:r>
          </a:p>
          <a:p>
            <a:pPr>
              <a:lnSpc>
                <a:spcPct val="90000"/>
              </a:lnSpc>
            </a:pPr>
            <a:r>
              <a:rPr lang="en-US" sz="2300"/>
              <a:t>In an ordinary auction (also known as forward auction), buyers compete to obtain a good or service. But in a reverse auction, multiple sellers compete to provide a good or service by offering progressively lower quotes until no supplier is willing to make a lower bid.</a:t>
            </a:r>
          </a:p>
          <a:p>
            <a:pPr>
              <a:lnSpc>
                <a:spcPct val="90000"/>
              </a:lnSpc>
            </a:pPr>
            <a:r>
              <a:rPr lang="en-US" sz="2300"/>
              <a:t>They do not follow the typical auction format in that the buyer can see all the offers and may choose which they would prefer.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What is Auction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An auction is a process of buying and selling goods publicly by offering them up for bid, taking bids, and then selling the item to the winning bidder (highest bidder).</a:t>
            </a:r>
          </a:p>
          <a:p>
            <a:r>
              <a:rPr lang="en-US" sz="1700"/>
              <a:t>It is a powerful commerce instrument to settle price negotiation between buyers  and sellers. </a:t>
            </a:r>
          </a:p>
          <a:p>
            <a:r>
              <a:rPr lang="en-US" sz="1700"/>
              <a:t>It is mainly used in the case where the price of a goods or service can not be prejudged.</a:t>
            </a:r>
          </a:p>
          <a:p>
            <a:r>
              <a:rPr lang="en-US" sz="1700"/>
              <a:t>In an auction, a seller offers a product or an item for sale. This is called “</a:t>
            </a:r>
            <a:r>
              <a:rPr lang="en-US" sz="1700" b="1"/>
              <a:t>putting an item up for bid</a:t>
            </a:r>
            <a:r>
              <a:rPr lang="en-US" sz="1700"/>
              <a:t>”, because the seller does not put a price on the item. Interested buyers get information about the item and offer bids- prices they are willing to pay. An auctioneer, who handles the whole process, keeps the auction going until the bids are closed.</a:t>
            </a:r>
          </a:p>
          <a:p>
            <a:endParaRPr lang="en-US" sz="17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Most Common Types of Online Auctions in 2019">
            <a:extLst>
              <a:ext uri="{FF2B5EF4-FFF2-40B4-BE49-F238E27FC236}">
                <a16:creationId xmlns:a16="http://schemas.microsoft.com/office/drawing/2014/main" id="{B7BFF99C-850E-47BA-BAF7-B8C670CF1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576263"/>
            <a:ext cx="75057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3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Silent Auction</a:t>
            </a:r>
          </a:p>
        </p:txBody>
      </p:sp>
      <p:sp>
        <p:nvSpPr>
          <p:cNvPr id="3" name="Content Placeholder 2"/>
          <p:cNvSpPr>
            <a:spLocks noGrp="1"/>
          </p:cNvSpPr>
          <p:nvPr>
            <p:ph idx="1"/>
          </p:nvPr>
        </p:nvSpPr>
        <p:spPr>
          <a:xfrm>
            <a:off x="628650" y="2438400"/>
            <a:ext cx="7886700" cy="3738562"/>
          </a:xfrm>
        </p:spPr>
        <p:txBody>
          <a:bodyPr>
            <a:normAutofit/>
          </a:bodyPr>
          <a:lstStyle/>
          <a:p>
            <a:r>
              <a:rPr lang="en-US" sz="2300"/>
              <a:t>Silent auction is a variant of an English auction where bids are written on a sheet of paper. At the predetermined end of the auction the highest listed bidder wins the item.</a:t>
            </a:r>
          </a:p>
          <a:p>
            <a:r>
              <a:rPr lang="en-US" sz="2300"/>
              <a:t>The auction is "silent" in that there is no auctioneer, the bidders writing their bids on a bidding sheet often left on a table near the item. Other variations of this type of auction may include sealed bids. The highest bidder pays the price he or she submitted.</a:t>
            </a:r>
          </a:p>
          <a:p>
            <a:r>
              <a:rPr lang="en-US" sz="2300"/>
              <a:t>This auction is often used in charity events, with many items auctioned simultaneously with a common finish time.</a:t>
            </a:r>
          </a:p>
          <a:p>
            <a:endParaRPr lang="en-US" sz="23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270" y="841248"/>
            <a:ext cx="4670298" cy="1234440"/>
          </a:xfrm>
        </p:spPr>
        <p:txBody>
          <a:bodyPr anchor="t">
            <a:normAutofit/>
          </a:bodyPr>
          <a:lstStyle/>
          <a:p>
            <a:r>
              <a:rPr lang="en-US" sz="3500">
                <a:solidFill>
                  <a:schemeClr val="accent1"/>
                </a:solidFill>
              </a:rPr>
              <a:t>Problems of Auction</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270" y="2249424"/>
            <a:ext cx="4670298" cy="3803904"/>
          </a:xfrm>
        </p:spPr>
        <p:txBody>
          <a:bodyPr>
            <a:normAutofit/>
          </a:bodyPr>
          <a:lstStyle/>
          <a:p>
            <a:pPr>
              <a:lnSpc>
                <a:spcPct val="90000"/>
              </a:lnSpc>
            </a:pPr>
            <a:r>
              <a:rPr lang="en-US" sz="2400" b="1" dirty="0"/>
              <a:t>Fraud:</a:t>
            </a:r>
          </a:p>
          <a:p>
            <a:pPr lvl="1">
              <a:lnSpc>
                <a:spcPct val="90000"/>
              </a:lnSpc>
            </a:pPr>
            <a:r>
              <a:rPr lang="en-US" sz="1500" dirty="0"/>
              <a:t>The increasing popularity of using online auctions has led to an increase in fraudulent activity. This is usually performed on an auction website by creating a very appetizing auction, such as a low starting amount. Once a buyer wins an auction and pays for it, the fraudulent seller will either not pursue with the delivery, or send a less valuable version of the purchased item (replicated, used, refurbished, etc.).</a:t>
            </a:r>
          </a:p>
          <a:p>
            <a:pPr lvl="1">
              <a:lnSpc>
                <a:spcPct val="90000"/>
              </a:lnSpc>
            </a:pPr>
            <a:r>
              <a:rPr lang="en-US" sz="1500" dirty="0"/>
              <a:t>Protection to prevent such acts has become readily available, most notably </a:t>
            </a:r>
            <a:r>
              <a:rPr lang="en-US" sz="1500" dirty="0" err="1"/>
              <a:t>Paypal's</a:t>
            </a:r>
            <a:r>
              <a:rPr lang="en-US" sz="1500" dirty="0"/>
              <a:t> buyer protection policy. As </a:t>
            </a:r>
            <a:r>
              <a:rPr lang="en-US" sz="1500" dirty="0" err="1"/>
              <a:t>Paypal</a:t>
            </a:r>
            <a:r>
              <a:rPr lang="en-US" sz="1500" dirty="0"/>
              <a:t> handles the transaction, they have the ability to hold funds until a conclusion is drawn whereby the victim can be compensated.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270" y="841248"/>
            <a:ext cx="4670298" cy="1234440"/>
          </a:xfrm>
        </p:spPr>
        <p:txBody>
          <a:bodyPr anchor="t">
            <a:normAutofit/>
          </a:bodyPr>
          <a:lstStyle/>
          <a:p>
            <a:r>
              <a:rPr lang="en-US" sz="3500">
                <a:solidFill>
                  <a:schemeClr val="accent1"/>
                </a:solidFill>
              </a:rPr>
              <a:t>Problems of Auction (Cont..)</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270" y="2249424"/>
            <a:ext cx="4670298" cy="3803904"/>
          </a:xfrm>
        </p:spPr>
        <p:txBody>
          <a:bodyPr>
            <a:normAutofit/>
          </a:bodyPr>
          <a:lstStyle/>
          <a:p>
            <a:pPr>
              <a:lnSpc>
                <a:spcPct val="90000"/>
              </a:lnSpc>
            </a:pPr>
            <a:r>
              <a:rPr lang="en-US" sz="2000" b="1" dirty="0"/>
              <a:t>Winner’s Curse:</a:t>
            </a:r>
          </a:p>
          <a:p>
            <a:pPr lvl="1">
              <a:lnSpc>
                <a:spcPct val="90000"/>
              </a:lnSpc>
            </a:pPr>
            <a:r>
              <a:rPr lang="en-US" sz="1500" dirty="0"/>
              <a:t>It is a financial theory that the winning participants within an auction will typically pay an overvalued price for the winning item. In short, the winner's curse says that in an auction, the winner will tend to overpay. However, an actual overpayment will generally occur only if the winner fails to account for the winner's curse when bidding. So despite its dire-sounding name, the winner's curse does not necessarily have ill effects.</a:t>
            </a:r>
          </a:p>
          <a:p>
            <a:pPr lvl="1">
              <a:lnSpc>
                <a:spcPct val="90000"/>
              </a:lnSpc>
            </a:pPr>
            <a:r>
              <a:rPr lang="en-US" sz="1500" dirty="0"/>
              <a:t>The severity of the winner's curse increases with the number of bidders. This is because the more bidders, the more likely it is that some of them have overestimated the auctioned item's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270" y="841248"/>
            <a:ext cx="4670298" cy="1234440"/>
          </a:xfrm>
        </p:spPr>
        <p:txBody>
          <a:bodyPr anchor="t">
            <a:normAutofit/>
          </a:bodyPr>
          <a:lstStyle/>
          <a:p>
            <a:r>
              <a:rPr lang="en-US" sz="3500">
                <a:solidFill>
                  <a:schemeClr val="accent1"/>
                </a:solidFill>
              </a:rPr>
              <a:t>Problems of Auction (Cont..)</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270" y="2249424"/>
            <a:ext cx="4670298" cy="3803904"/>
          </a:xfrm>
        </p:spPr>
        <p:txBody>
          <a:bodyPr>
            <a:normAutofit/>
          </a:bodyPr>
          <a:lstStyle/>
          <a:p>
            <a:pPr>
              <a:lnSpc>
                <a:spcPct val="90000"/>
              </a:lnSpc>
            </a:pPr>
            <a:r>
              <a:rPr lang="en-US" sz="2400" b="1" dirty="0"/>
              <a:t>Sale of Stolen Goods:</a:t>
            </a:r>
          </a:p>
          <a:p>
            <a:pPr>
              <a:lnSpc>
                <a:spcPct val="90000"/>
              </a:lnSpc>
            </a:pPr>
            <a:r>
              <a:rPr lang="en-US" sz="1600" dirty="0"/>
              <a:t>Online auction websites are used by thieves or fences to sell stolen goods to unsuspecting buyers. According to police statistics there were over 8000 crimes involving stolen goods, fraud or deception reported on eBay in 2009. It has become common practice for organized criminals to steal in-demand items, often in bulk. These items are then sold online as it is a safer option due to the anonymity and worldwide market it provides. Auction fraud makes up a large percentage of complaints received by the FBI’s Internet Crime Complaint Center (IC3). This was around 45% in 2006 and 63% in 2005.</a:t>
            </a:r>
          </a:p>
          <a:p>
            <a:pPr>
              <a:lnSpc>
                <a:spcPct val="90000"/>
              </a:lnSpc>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270" y="841248"/>
            <a:ext cx="4670298" cy="1234440"/>
          </a:xfrm>
        </p:spPr>
        <p:txBody>
          <a:bodyPr anchor="t">
            <a:normAutofit/>
          </a:bodyPr>
          <a:lstStyle/>
          <a:p>
            <a:r>
              <a:rPr lang="en-US" sz="3500">
                <a:solidFill>
                  <a:schemeClr val="accent1"/>
                </a:solidFill>
              </a:rPr>
              <a:t>Problems of Auction (Cont..)</a:t>
            </a: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270" y="2249424"/>
            <a:ext cx="4670298" cy="3803904"/>
          </a:xfrm>
        </p:spPr>
        <p:txBody>
          <a:bodyPr>
            <a:normAutofit/>
          </a:bodyPr>
          <a:lstStyle/>
          <a:p>
            <a:pPr>
              <a:lnSpc>
                <a:spcPct val="90000"/>
              </a:lnSpc>
            </a:pPr>
            <a:r>
              <a:rPr lang="en-US" sz="2400" b="1" dirty="0"/>
              <a:t>Collusion:</a:t>
            </a:r>
          </a:p>
          <a:p>
            <a:pPr lvl="1">
              <a:lnSpc>
                <a:spcPct val="90000"/>
              </a:lnSpc>
            </a:pPr>
            <a:r>
              <a:rPr lang="en-US" sz="1600" dirty="0"/>
              <a:t>Whenever bidders at an auction are aware of the identity of the other bidders there is a risk that they will form a “Ring” and thus manipulate the auction result. By agreeing to bid only against outsiders, never against members of the “Ring”, competition becomes weaker, which may dramatically affect the final price level. After the end of the official auction, an unofficial auction will take place among the “Ring” members. The difference in price between the two auctions will then be split among the “Ring” members.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pPr>
              <a:lnSpc>
                <a:spcPct val="90000"/>
              </a:lnSpc>
            </a:pPr>
            <a:r>
              <a:rPr lang="en-US" sz="4100"/>
              <a:t>How Online Auction Works</a:t>
            </a:r>
          </a:p>
        </p:txBody>
      </p:sp>
      <p:sp>
        <p:nvSpPr>
          <p:cNvPr id="3" name="Content Placeholder 2"/>
          <p:cNvSpPr>
            <a:spLocks noGrp="1"/>
          </p:cNvSpPr>
          <p:nvPr>
            <p:ph idx="1"/>
          </p:nvPr>
        </p:nvSpPr>
        <p:spPr>
          <a:xfrm>
            <a:off x="3724073" y="2438400"/>
            <a:ext cx="4939867" cy="3785419"/>
          </a:xfrm>
        </p:spPr>
        <p:txBody>
          <a:bodyPr>
            <a:normAutofit/>
          </a:bodyPr>
          <a:lstStyle/>
          <a:p>
            <a:pPr>
              <a:lnSpc>
                <a:spcPct val="90000"/>
              </a:lnSpc>
            </a:pPr>
            <a:r>
              <a:rPr lang="en-US" sz="1600"/>
              <a:t>To Sell an Item Online:</a:t>
            </a:r>
          </a:p>
          <a:p>
            <a:pPr lvl="1">
              <a:lnSpc>
                <a:spcPct val="90000"/>
              </a:lnSpc>
            </a:pPr>
            <a:r>
              <a:rPr lang="en-US" sz="1600">
                <a:latin typeface="Times New Roman" pitchFamily="18" charset="0"/>
                <a:cs typeface="Times New Roman" pitchFamily="18" charset="0"/>
              </a:rPr>
              <a:t>The user opens the auction web site in a browser.</a:t>
            </a:r>
          </a:p>
          <a:p>
            <a:pPr lvl="1">
              <a:lnSpc>
                <a:spcPct val="90000"/>
              </a:lnSpc>
            </a:pPr>
            <a:r>
              <a:rPr lang="en-US" sz="1600">
                <a:latin typeface="Times New Roman" pitchFamily="18" charset="0"/>
                <a:cs typeface="Times New Roman" pitchFamily="18" charset="0"/>
              </a:rPr>
              <a:t>The user selects a category of auction items, which sends a request to the Web server and returns a page.</a:t>
            </a:r>
          </a:p>
          <a:p>
            <a:pPr lvl="1">
              <a:lnSpc>
                <a:spcPct val="90000"/>
              </a:lnSpc>
            </a:pPr>
            <a:r>
              <a:rPr lang="en-US" sz="1600">
                <a:latin typeface="Times New Roman" pitchFamily="18" charset="0"/>
                <a:cs typeface="Times New Roman" pitchFamily="18" charset="0"/>
              </a:rPr>
              <a:t>To sell an item, the user selects "sell" from the navigation bar. This opens the sale form.</a:t>
            </a:r>
          </a:p>
          <a:p>
            <a:pPr lvl="1">
              <a:lnSpc>
                <a:spcPct val="90000"/>
              </a:lnSpc>
            </a:pPr>
            <a:r>
              <a:rPr lang="en-US" sz="1600">
                <a:latin typeface="Times New Roman" pitchFamily="18" charset="0"/>
                <a:cs typeface="Times New Roman" pitchFamily="18" charset="0"/>
              </a:rPr>
              <a:t> The user then enters the values for the item for sale, such as value, description, and length of auction.</a:t>
            </a:r>
          </a:p>
          <a:p>
            <a:pPr lvl="1">
              <a:lnSpc>
                <a:spcPct val="90000"/>
              </a:lnSpc>
            </a:pPr>
            <a:r>
              <a:rPr lang="en-US" sz="1600">
                <a:latin typeface="Times New Roman" pitchFamily="18" charset="0"/>
                <a:cs typeface="Times New Roman" pitchFamily="18" charset="0"/>
              </a:rPr>
              <a:t>The user submits the form and the data is transmitted to the database.</a:t>
            </a:r>
          </a:p>
          <a:p>
            <a:pPr lvl="1">
              <a:lnSpc>
                <a:spcPct val="90000"/>
              </a:lnSpc>
            </a:pPr>
            <a:r>
              <a:rPr lang="en-US" sz="1600">
                <a:latin typeface="Times New Roman" pitchFamily="18" charset="0"/>
                <a:cs typeface="Times New Roman" pitchFamily="18" charset="0"/>
              </a:rPr>
              <a:t>The page reopens displaying the name of the item the user registered in the auction.</a:t>
            </a:r>
          </a:p>
          <a:p>
            <a:pPr>
              <a:lnSpc>
                <a:spcPct val="90000"/>
              </a:lnSpc>
            </a:pPr>
            <a:endParaRPr lang="en-US" sz="1600"/>
          </a:p>
          <a:p>
            <a:pPr>
              <a:lnSpc>
                <a:spcPct val="90000"/>
              </a:lnSpc>
            </a:pPr>
            <a:endParaRPr lang="en-US" sz="1600"/>
          </a:p>
        </p:txBody>
      </p:sp>
      <p:pic>
        <p:nvPicPr>
          <p:cNvPr id="5" name="Picture 4">
            <a:extLst>
              <a:ext uri="{FF2B5EF4-FFF2-40B4-BE49-F238E27FC236}">
                <a16:creationId xmlns:a16="http://schemas.microsoft.com/office/drawing/2014/main" id="{E36637D6-DB8B-4C37-84A8-6D0158D27798}"/>
              </a:ext>
            </a:extLst>
          </p:cNvPr>
          <p:cNvPicPr>
            <a:picLocks noChangeAspect="1"/>
          </p:cNvPicPr>
          <p:nvPr/>
        </p:nvPicPr>
        <p:blipFill rotWithShape="1">
          <a:blip r:embed="rId2"/>
          <a:srcRect l="33821" r="32340" b="-1"/>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Continue…</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To Bid an Item Online:</a:t>
            </a:r>
          </a:p>
          <a:p>
            <a:pPr lvl="1"/>
            <a:r>
              <a:rPr lang="en-US" sz="1700"/>
              <a:t>The user opens the auction web site in a browser.</a:t>
            </a:r>
          </a:p>
          <a:p>
            <a:pPr lvl="1"/>
            <a:r>
              <a:rPr lang="en-US" sz="1700"/>
              <a:t> To bid on an item, the user selects the desired item and opens a bid form.</a:t>
            </a:r>
          </a:p>
          <a:p>
            <a:pPr lvl="1"/>
            <a:r>
              <a:rPr lang="en-US" sz="1700"/>
              <a:t>The user can either bid by the next increment amount, or enter a maximum bid, allowing the auction site to bid on the user's behalf.</a:t>
            </a:r>
          </a:p>
          <a:p>
            <a:pPr lvl="1"/>
            <a:r>
              <a:rPr lang="en-US" sz="1700"/>
              <a:t>The user clicks Submit and registers the bid in the auction.</a:t>
            </a:r>
          </a:p>
          <a:p>
            <a:pPr lvl="1"/>
            <a:r>
              <a:rPr lang="en-US" sz="1700"/>
              <a:t>The Web server refreshes the page and displays the new bid.</a:t>
            </a:r>
          </a:p>
          <a:p>
            <a:pPr lvl="1"/>
            <a:r>
              <a:rPr lang="en-US" sz="1700"/>
              <a:t>When the time has expired, a Web service processes the winning bidder's credit card information.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200" dirty="0">
                <a:solidFill>
                  <a:srgbClr val="FFFFFF"/>
                </a:solidFill>
              </a:rPr>
              <a:t>General Components of an Online Auction</a:t>
            </a:r>
          </a:p>
        </p:txBody>
      </p:sp>
      <p:graphicFrame>
        <p:nvGraphicFramePr>
          <p:cNvPr id="5" name="Content Placeholder 2">
            <a:extLst>
              <a:ext uri="{FF2B5EF4-FFF2-40B4-BE49-F238E27FC236}">
                <a16:creationId xmlns:a16="http://schemas.microsoft.com/office/drawing/2014/main" id="{8C6121AC-46C3-4576-92BF-C1CCB23D0A9D}"/>
              </a:ext>
            </a:extLst>
          </p:cNvPr>
          <p:cNvGraphicFramePr>
            <a:graphicFrameLocks noGrp="1"/>
          </p:cNvGraphicFramePr>
          <p:nvPr>
            <p:ph idx="1"/>
            <p:extLst>
              <p:ext uri="{D42A27DB-BD31-4B8C-83A1-F6EECF244321}">
                <p14:modId xmlns:p14="http://schemas.microsoft.com/office/powerpoint/2010/main" val="383431053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dirty="0">
                <a:solidFill>
                  <a:srgbClr val="FFFFFF"/>
                </a:solidFill>
              </a:rPr>
              <a:t>General Components of Online Auction (Continue..)</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buNone/>
            </a:pPr>
            <a:r>
              <a:rPr lang="en-US" sz="2000" b="1"/>
              <a:t>3. Bid placement and processing</a:t>
            </a:r>
          </a:p>
          <a:p>
            <a:pPr lvl="1">
              <a:lnSpc>
                <a:spcPct val="90000"/>
              </a:lnSpc>
            </a:pPr>
            <a:r>
              <a:rPr lang="en-US" sz="2000" dirty="0"/>
              <a:t>This step handles the collection of bids from the buyers and implements the bid control rules of the auction e.g. minimum bid, bid increment and deposits required with bids.</a:t>
            </a:r>
            <a:endParaRPr lang="en-US" sz="2000"/>
          </a:p>
          <a:p>
            <a:pPr>
              <a:lnSpc>
                <a:spcPct val="90000"/>
              </a:lnSpc>
              <a:buNone/>
            </a:pPr>
            <a:r>
              <a:rPr lang="en-US" sz="2000" b="1"/>
              <a:t>4. Auction duration</a:t>
            </a:r>
          </a:p>
          <a:p>
            <a:pPr lvl="1">
              <a:lnSpc>
                <a:spcPct val="90000"/>
              </a:lnSpc>
            </a:pPr>
            <a:r>
              <a:rPr lang="en-US" sz="2000" dirty="0"/>
              <a:t>This step specifies how long the bidder may participate in the auction process and when it will be finished.</a:t>
            </a:r>
            <a:endParaRPr lang="en-US" sz="2000"/>
          </a:p>
          <a:p>
            <a:pPr>
              <a:lnSpc>
                <a:spcPct val="90000"/>
              </a:lnSpc>
              <a:buNone/>
            </a:pPr>
            <a:r>
              <a:rPr lang="en-US" sz="2000" b="1"/>
              <a:t>5. Winner declaration and deal processing (payment method)</a:t>
            </a:r>
          </a:p>
          <a:p>
            <a:pPr lvl="1">
              <a:lnSpc>
                <a:spcPct val="90000"/>
              </a:lnSpc>
            </a:pPr>
            <a:r>
              <a:rPr lang="en-US" sz="2000" dirty="0"/>
              <a:t>This step implements the auction closing rules and notifies the winners and losers of the auction. Some auction sites notify the winner through e-mail and others post an highest bidder on the auction web page.</a:t>
            </a:r>
            <a:endParaRPr lang="en-US" sz="2000"/>
          </a:p>
          <a:p>
            <a:pPr>
              <a:lnSpc>
                <a:spcPct val="90000"/>
              </a:lnSpc>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Continue…</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There are several variations on the basic auction form, including-</a:t>
            </a:r>
          </a:p>
          <a:p>
            <a:pPr>
              <a:buNone/>
            </a:pPr>
            <a:r>
              <a:rPr lang="en-US" sz="1700" b="1"/>
              <a:t>- time limits,</a:t>
            </a:r>
          </a:p>
          <a:p>
            <a:pPr>
              <a:buNone/>
            </a:pPr>
            <a:r>
              <a:rPr lang="en-US" sz="1700" b="1"/>
              <a:t>- minimum or maximum limits on bid prices</a:t>
            </a:r>
          </a:p>
          <a:p>
            <a:pPr>
              <a:buNone/>
            </a:pPr>
            <a:r>
              <a:rPr lang="en-US" sz="1700" b="1"/>
              <a:t>- special rules for determining the winning bidder(s) and sale price(s)</a:t>
            </a:r>
          </a:p>
          <a:p>
            <a:pPr>
              <a:buNone/>
            </a:pPr>
            <a:r>
              <a:rPr lang="en-US" sz="1700" b="1"/>
              <a:t>- participants in an auction may or may not know the identities or actions of other participants</a:t>
            </a:r>
          </a:p>
          <a:p>
            <a:pPr>
              <a:buNone/>
            </a:pPr>
            <a:r>
              <a:rPr lang="en-US" sz="1700" b="1"/>
              <a:t>- depending on the auction, bidders may participate in person or remotely through a variety of means, including telephone and the internet</a:t>
            </a:r>
          </a:p>
          <a:p>
            <a:pPr>
              <a:buNone/>
            </a:pPr>
            <a:r>
              <a:rPr lang="en-US" sz="1700" b="1"/>
              <a:t>- the seller usually pays a commission to the auctioneer or auction company based on a percentage of the final sale price.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Continue..</a:t>
            </a:r>
          </a:p>
        </p:txBody>
      </p:sp>
      <p:sp>
        <p:nvSpPr>
          <p:cNvPr id="3" name="Content Placeholder 2"/>
          <p:cNvSpPr>
            <a:spLocks noGrp="1"/>
          </p:cNvSpPr>
          <p:nvPr>
            <p:ph idx="1"/>
          </p:nvPr>
        </p:nvSpPr>
        <p:spPr>
          <a:xfrm>
            <a:off x="628650" y="2438400"/>
            <a:ext cx="7886700" cy="3738562"/>
          </a:xfrm>
        </p:spPr>
        <p:txBody>
          <a:bodyPr>
            <a:normAutofit/>
          </a:bodyPr>
          <a:lstStyle/>
          <a:p>
            <a:pPr>
              <a:buNone/>
            </a:pPr>
            <a:r>
              <a:rPr lang="en-US" sz="2300" b="1"/>
              <a:t>6. Transfer of auction item and collection of bid</a:t>
            </a:r>
          </a:p>
          <a:p>
            <a:pPr lvl="1"/>
            <a:r>
              <a:rPr lang="en-US" sz="2300"/>
              <a:t>This step handles the payment to the seller, the transfer of goods to the buyer, and if the seller is not the auctioneer, payment of fees to the auctioneer and other agents.</a:t>
            </a:r>
          </a:p>
          <a:p>
            <a:pPr lvl="1">
              <a:buNone/>
            </a:pPr>
            <a:r>
              <a:rPr lang="en-US" sz="2300"/>
              <a:t>     The online auction sites also posses some bidding policies along with privacy policy.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284026" y="2043663"/>
            <a:ext cx="4578895"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100" kern="1200">
                <a:solidFill>
                  <a:srgbClr val="FFFFFF"/>
                </a:solidFill>
                <a:latin typeface="+mj-lt"/>
                <a:ea typeface="+mj-ea"/>
                <a:cs typeface="+mj-cs"/>
              </a:rPr>
              <a:t>FLOWCHART OF ONINE AUCTION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1"/>
            <a:ext cx="3966882"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What is an Online Auction</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1800"/>
              <a:t>It is a convenient, efficient, and effective method of buying and selling merchandise over the Internet.</a:t>
            </a:r>
          </a:p>
          <a:p>
            <a:pPr>
              <a:lnSpc>
                <a:spcPct val="90000"/>
              </a:lnSpc>
            </a:pPr>
            <a:r>
              <a:rPr lang="en-US" sz="1800"/>
              <a:t>Online auction allows bidders to participate in many auctions at once or perhaps in many auctions in a short time span.</a:t>
            </a:r>
          </a:p>
          <a:p>
            <a:pPr>
              <a:lnSpc>
                <a:spcPct val="90000"/>
              </a:lnSpc>
            </a:pPr>
            <a:r>
              <a:rPr lang="en-US" sz="1800"/>
              <a:t>Online auctions break down and remove the physical limitations of traditional auctions such as geography, presence, time, space, and a small target audience.</a:t>
            </a:r>
          </a:p>
          <a:p>
            <a:pPr>
              <a:lnSpc>
                <a:spcPct val="90000"/>
              </a:lnSpc>
            </a:pPr>
            <a:r>
              <a:rPr lang="en-US" sz="1800"/>
              <a:t>Online auctions has also drawback. It is easier to commit unlawful actions within an auction.</a:t>
            </a:r>
          </a:p>
          <a:p>
            <a:pPr>
              <a:lnSpc>
                <a:spcPct val="90000"/>
              </a:lnSpc>
            </a:pPr>
            <a:r>
              <a:rPr lang="en-US" sz="1800"/>
              <a:t>eBay is the largest C2C online auction web site in the world which has over 42 million registered users and was the host of over $9.3 billion worth of goods sold in over 18,000 categories ranging from consumer electronics and collectibles to real estate and cars.</a:t>
            </a:r>
          </a:p>
          <a:p>
            <a:pPr>
              <a:lnSpc>
                <a:spcPct val="90000"/>
              </a:lnSpc>
            </a:pPr>
            <a:endParaRPr lang="en-US" sz="1800"/>
          </a:p>
          <a:p>
            <a:pPr>
              <a:lnSpc>
                <a:spcPct val="90000"/>
              </a:lnSpc>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Key features of eBay auction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pPr>
              <a:lnSpc>
                <a:spcPct val="90000"/>
              </a:lnSpc>
            </a:pPr>
            <a:r>
              <a:rPr lang="en-US" sz="1800"/>
              <a:t>eBay auctions have a finite duration (3, 5, 7, or 10 days).</a:t>
            </a:r>
          </a:p>
          <a:p>
            <a:pPr>
              <a:lnSpc>
                <a:spcPct val="90000"/>
              </a:lnSpc>
            </a:pPr>
            <a:r>
              <a:rPr lang="en-US" sz="1800"/>
              <a:t>The data available to bidders during the duration of the auction include:</a:t>
            </a:r>
          </a:p>
          <a:p>
            <a:pPr lvl="1">
              <a:lnSpc>
                <a:spcPct val="90000"/>
              </a:lnSpc>
            </a:pPr>
            <a:r>
              <a:rPr lang="en-US" sz="1800" b="1"/>
              <a:t>the items description,</a:t>
            </a:r>
          </a:p>
          <a:p>
            <a:pPr lvl="1">
              <a:lnSpc>
                <a:spcPct val="90000"/>
              </a:lnSpc>
            </a:pPr>
            <a:r>
              <a:rPr lang="en-US" sz="1800" b="1"/>
              <a:t>the number of bids,</a:t>
            </a:r>
          </a:p>
          <a:p>
            <a:pPr lvl="1">
              <a:lnSpc>
                <a:spcPct val="90000"/>
              </a:lnSpc>
            </a:pPr>
            <a:r>
              <a:rPr lang="en-US" sz="1800" b="1"/>
              <a:t>the bid of the current highest bidder,</a:t>
            </a:r>
          </a:p>
          <a:p>
            <a:pPr lvl="1">
              <a:lnSpc>
                <a:spcPct val="90000"/>
              </a:lnSpc>
            </a:pPr>
            <a:r>
              <a:rPr lang="en-US" sz="1800" b="1"/>
              <a:t>the time remaining until the end of the auction,</a:t>
            </a:r>
          </a:p>
          <a:p>
            <a:pPr lvl="1">
              <a:lnSpc>
                <a:spcPct val="90000"/>
              </a:lnSpc>
            </a:pPr>
            <a:r>
              <a:rPr lang="en-US" sz="1800" b="1"/>
              <a:t> whether or not the reserve price has been met,</a:t>
            </a:r>
          </a:p>
          <a:p>
            <a:pPr lvl="1">
              <a:lnSpc>
                <a:spcPct val="90000"/>
              </a:lnSpc>
            </a:pPr>
            <a:r>
              <a:rPr lang="en-US" sz="1800" b="1"/>
              <a:t>the starting price of the auction, and</a:t>
            </a:r>
          </a:p>
          <a:p>
            <a:pPr marL="457200" lvl="1" indent="0">
              <a:lnSpc>
                <a:spcPct val="90000"/>
              </a:lnSpc>
              <a:buNone/>
            </a:pPr>
            <a:endParaRPr lang="en-US" sz="1800" b="1"/>
          </a:p>
          <a:p>
            <a:pPr>
              <a:lnSpc>
                <a:spcPct val="90000"/>
              </a:lnSpc>
            </a:pPr>
            <a:r>
              <a:rPr lang="en-US" sz="1800"/>
              <a:t>The auction ends when time has expired and the item goes to the highest bidder at a price equal to a small increment above the second highest bid.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2"/>
            <a:ext cx="7416372" cy="900131"/>
          </a:xfrm>
        </p:spPr>
        <p:txBody>
          <a:bodyPr anchor="t">
            <a:normAutofit/>
          </a:bodyPr>
          <a:lstStyle/>
          <a:p>
            <a:pPr algn="l"/>
            <a:r>
              <a:rPr lang="en-US" sz="3500">
                <a:solidFill>
                  <a:schemeClr val="bg1"/>
                </a:solidFill>
              </a:rPr>
              <a:t>Why Online Auction is Popular</a:t>
            </a:r>
          </a:p>
        </p:txBody>
      </p:sp>
      <p:sp>
        <p:nvSpPr>
          <p:cNvPr id="19"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66661" y="2217343"/>
            <a:ext cx="7410669" cy="3959619"/>
          </a:xfrm>
        </p:spPr>
        <p:txBody>
          <a:bodyPr>
            <a:normAutofit/>
          </a:bodyPr>
          <a:lstStyle/>
          <a:p>
            <a:r>
              <a:rPr lang="en-US" sz="2100"/>
              <a:t>No fixed time constraint</a:t>
            </a:r>
          </a:p>
          <a:p>
            <a:r>
              <a:rPr lang="en-US" sz="2100"/>
              <a:t>No geographical limitations</a:t>
            </a:r>
          </a:p>
          <a:p>
            <a:r>
              <a:rPr lang="en-US" sz="2100"/>
              <a:t>Includes a large numbers of sellers and bidders, which encourages a high volume online business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Various Types of Auctions</a:t>
            </a:r>
          </a:p>
        </p:txBody>
      </p:sp>
      <p:sp>
        <p:nvSpPr>
          <p:cNvPr id="3" name="Content Placeholder 2"/>
          <p:cNvSpPr>
            <a:spLocks noGrp="1"/>
          </p:cNvSpPr>
          <p:nvPr>
            <p:ph idx="1"/>
          </p:nvPr>
        </p:nvSpPr>
        <p:spPr>
          <a:xfrm>
            <a:off x="628650" y="2438400"/>
            <a:ext cx="7886700" cy="3738562"/>
          </a:xfrm>
        </p:spPr>
        <p:txBody>
          <a:bodyPr>
            <a:normAutofit/>
          </a:bodyPr>
          <a:lstStyle/>
          <a:p>
            <a:pPr>
              <a:lnSpc>
                <a:spcPct val="90000"/>
              </a:lnSpc>
            </a:pPr>
            <a:r>
              <a:rPr lang="en-US" sz="2300"/>
              <a:t>Auctions can be grouped into several categories based on some factors, such as:</a:t>
            </a:r>
          </a:p>
          <a:p>
            <a:pPr lvl="1">
              <a:lnSpc>
                <a:spcPct val="90000"/>
              </a:lnSpc>
            </a:pPr>
            <a:r>
              <a:rPr lang="en-US" sz="2300" b="1"/>
              <a:t>the number of participants</a:t>
            </a:r>
            <a:r>
              <a:rPr lang="en-US" sz="2300"/>
              <a:t> </a:t>
            </a:r>
            <a:r>
              <a:rPr lang="en-US" sz="2300" i="1"/>
              <a:t>(i.e. whether m sellers offer an item that a buyer requests [</a:t>
            </a:r>
            <a:r>
              <a:rPr lang="en-US" sz="2300" b="1" i="1"/>
              <a:t>supply or reverse auction</a:t>
            </a:r>
            <a:r>
              <a:rPr lang="en-US" sz="2300" i="1"/>
              <a:t>], n buyers bid for an item being sold [</a:t>
            </a:r>
            <a:r>
              <a:rPr lang="en-US" sz="2300" b="1" i="1"/>
              <a:t>demand auction</a:t>
            </a:r>
            <a:r>
              <a:rPr lang="en-US" sz="2300" i="1"/>
              <a:t>], or n buyers bid to buy items from m sellers [</a:t>
            </a:r>
            <a:r>
              <a:rPr lang="en-US" sz="2300" b="1" i="1"/>
              <a:t>double auction</a:t>
            </a:r>
            <a:r>
              <a:rPr lang="en-US" sz="2300" i="1"/>
              <a:t>])</a:t>
            </a:r>
          </a:p>
          <a:p>
            <a:pPr lvl="1">
              <a:lnSpc>
                <a:spcPct val="90000"/>
              </a:lnSpc>
            </a:pPr>
            <a:r>
              <a:rPr lang="en-US" sz="2300" b="1"/>
              <a:t>procedure for bidding or asking</a:t>
            </a:r>
            <a:r>
              <a:rPr lang="en-US" sz="2300"/>
              <a:t> </a:t>
            </a:r>
            <a:r>
              <a:rPr lang="en-US" sz="2300" i="1"/>
              <a:t>(i.e. whether prices are offered by buyers or asked by sellers in the auction. For example, in an open </a:t>
            </a:r>
            <a:r>
              <a:rPr lang="en-US" sz="2300"/>
              <a:t>auction, participants may repeatedly bid and are aware of each other's previous bids. In a closed auction, buyers and/or sellers submit sealed bids</a:t>
            </a:r>
            <a:r>
              <a:rPr lang="en-US" sz="2300" i="1"/>
              <a:t>)</a:t>
            </a:r>
            <a:endParaRPr lang="en-US"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000">
                <a:solidFill>
                  <a:srgbClr val="FFFFFF"/>
                </a:solidFill>
              </a:rPr>
              <a:t>Continue….</a:t>
            </a:r>
          </a:p>
        </p:txBody>
      </p:sp>
      <p:sp>
        <p:nvSpPr>
          <p:cNvPr id="3" name="Content Placeholder 2"/>
          <p:cNvSpPr>
            <a:spLocks noGrp="1"/>
          </p:cNvSpPr>
          <p:nvPr>
            <p:ph idx="1"/>
          </p:nvPr>
        </p:nvSpPr>
        <p:spPr>
          <a:xfrm>
            <a:off x="628650" y="2438400"/>
            <a:ext cx="7886700" cy="3738562"/>
          </a:xfrm>
        </p:spPr>
        <p:txBody>
          <a:bodyPr>
            <a:normAutofit/>
          </a:bodyPr>
          <a:lstStyle/>
          <a:p>
            <a:r>
              <a:rPr lang="en-US" sz="2300" b="1"/>
              <a:t>the price at which the item is sold</a:t>
            </a:r>
            <a:r>
              <a:rPr lang="en-US" sz="2300"/>
              <a:t> (i.e. whether the first highest price (as in the case of English auction), the second highest price (as in the case of Vickrey auction).</a:t>
            </a:r>
          </a:p>
          <a:p>
            <a:r>
              <a:rPr lang="en-US" sz="2300" b="1"/>
              <a:t>dynamic nature of bid,</a:t>
            </a:r>
          </a:p>
          <a:p>
            <a:r>
              <a:rPr lang="en-US" sz="2300" b="1"/>
              <a:t>usage of auction in the market all over the world.</a:t>
            </a:r>
            <a:endParaRPr lang="en-US" sz="2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3993</Words>
  <Application>Microsoft Office PowerPoint</Application>
  <PresentationFormat>On-screen Show (4:3)</PresentationFormat>
  <Paragraphs>190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Nunito Sans</vt:lpstr>
      <vt:lpstr>Times New Roman</vt:lpstr>
      <vt:lpstr>Office Theme</vt:lpstr>
      <vt:lpstr>Online Auction</vt:lpstr>
      <vt:lpstr>Some Key Words</vt:lpstr>
      <vt:lpstr>What is Auction</vt:lpstr>
      <vt:lpstr>Continue…</vt:lpstr>
      <vt:lpstr>What is an Online Auction</vt:lpstr>
      <vt:lpstr>Key features of eBay auction</vt:lpstr>
      <vt:lpstr>Why Online Auction is Popular</vt:lpstr>
      <vt:lpstr>Various Types of Auctions</vt:lpstr>
      <vt:lpstr>Continue….</vt:lpstr>
      <vt:lpstr>Some Popular Auction</vt:lpstr>
      <vt:lpstr>English Auction</vt:lpstr>
      <vt:lpstr>PowerPoint Presentation</vt:lpstr>
      <vt:lpstr>Advantage and Disadvantage of English Auction</vt:lpstr>
      <vt:lpstr>Advantage and Disadvantage of English Auction</vt:lpstr>
      <vt:lpstr>Dutch Auction</vt:lpstr>
      <vt:lpstr>PowerPoint Presentation</vt:lpstr>
      <vt:lpstr>Dutch Auction Vs. English Auction</vt:lpstr>
      <vt:lpstr>Japanese Auction</vt:lpstr>
      <vt:lpstr>PowerPoint Presentation</vt:lpstr>
      <vt:lpstr>First-Price Sealed-Bid Auction (FPSB)</vt:lpstr>
      <vt:lpstr>Second Price Sealed-Bid Auction (SPSB)</vt:lpstr>
      <vt:lpstr>How does it work</vt:lpstr>
      <vt:lpstr>Example</vt:lpstr>
      <vt:lpstr>PowerPoint Presentation</vt:lpstr>
      <vt:lpstr>Reserve Auction</vt:lpstr>
      <vt:lpstr>How it works?</vt:lpstr>
      <vt:lpstr>PowerPoint Presentation</vt:lpstr>
      <vt:lpstr>No-Reserve (NR) Auction</vt:lpstr>
      <vt:lpstr>Reverse Auction</vt:lpstr>
      <vt:lpstr>PowerPoint Presentation</vt:lpstr>
      <vt:lpstr>Silent Auction</vt:lpstr>
      <vt:lpstr>Problems of Auction</vt:lpstr>
      <vt:lpstr>Problems of Auction (Cont..)</vt:lpstr>
      <vt:lpstr>Problems of Auction (Cont..)</vt:lpstr>
      <vt:lpstr>Problems of Auction (Cont..)</vt:lpstr>
      <vt:lpstr>How Online Auction Works</vt:lpstr>
      <vt:lpstr>Continue…</vt:lpstr>
      <vt:lpstr>General Components of an Online Auction</vt:lpstr>
      <vt:lpstr>General Components of Online Auction (Continue..)</vt:lpstr>
      <vt:lpstr>Continue..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Auction</dc:title>
  <dc:creator>Risala Khan</dc:creator>
  <cp:lastModifiedBy>Risala Khan</cp:lastModifiedBy>
  <cp:revision>9</cp:revision>
  <dcterms:created xsi:type="dcterms:W3CDTF">2021-01-17T06:30:48Z</dcterms:created>
  <dcterms:modified xsi:type="dcterms:W3CDTF">2021-03-27T08:44:31Z</dcterms:modified>
</cp:coreProperties>
</file>