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401" r:id="rId3"/>
    <p:sldId id="402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9" r:id="rId30"/>
    <p:sldId id="468" r:id="rId31"/>
    <p:sldId id="470" r:id="rId32"/>
    <p:sldId id="471" r:id="rId33"/>
    <p:sldId id="472" r:id="rId34"/>
    <p:sldId id="473" r:id="rId35"/>
    <p:sldId id="474" r:id="rId36"/>
    <p:sldId id="4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AAC5-312D-4A1D-A004-6F1AB17A45DD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7F35-1E78-45DF-B9D6-A983D3FB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279-899A-4091-8662-A71D650D18C5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Simulatio</a:t>
            </a:r>
            <a:r>
              <a:rPr lang="en-US" sz="4000" dirty="0" smtClean="0">
                <a:solidFill>
                  <a:schemeClr val="tx1"/>
                </a:solidFill>
                <a:latin typeface="Garamond"/>
                <a:cs typeface="Garamond"/>
              </a:rPr>
              <a:t>n</a:t>
            </a:r>
            <a:r>
              <a:rPr lang="en-US" sz="4000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Modelin</a:t>
            </a:r>
            <a:r>
              <a:rPr lang="en-US" sz="4000" dirty="0" smtClean="0">
                <a:solidFill>
                  <a:schemeClr val="tx1"/>
                </a:solidFill>
                <a:latin typeface="Garamond"/>
                <a:cs typeface="Garamond"/>
              </a:rPr>
              <a:t>g</a:t>
            </a:r>
            <a:r>
              <a:rPr lang="en-US" sz="40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Analysis</a:t>
            </a:r>
            <a:endParaRPr lang="en-US" sz="40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5400" spc="-20" dirty="0">
                <a:solidFill>
                  <a:srgbClr val="656598"/>
                </a:solidFill>
                <a:latin typeface="Garamond"/>
                <a:cs typeface="Garamond"/>
              </a:rPr>
              <a:t>Introduction</a:t>
            </a:r>
            <a:r>
              <a:rPr lang="en-US" sz="5400" spc="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5400" spc="-20" dirty="0">
                <a:solidFill>
                  <a:srgbClr val="656598"/>
                </a:solidFill>
                <a:latin typeface="Garamond"/>
                <a:cs typeface="Garamond"/>
              </a:rPr>
              <a:t>to</a:t>
            </a:r>
            <a:r>
              <a:rPr lang="en-US" sz="5400" spc="-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5400" spc="-25" dirty="0">
                <a:solidFill>
                  <a:srgbClr val="656598"/>
                </a:solidFill>
                <a:latin typeface="Garamond"/>
                <a:cs typeface="Garamond"/>
              </a:rPr>
              <a:t>Queuing</a:t>
            </a:r>
            <a:endParaRPr lang="en-US" sz="5400" dirty="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lang="en-US" sz="5400" spc="-20" dirty="0">
                <a:solidFill>
                  <a:srgbClr val="656598"/>
                </a:solidFill>
                <a:latin typeface="Garamond"/>
                <a:cs typeface="Garamond"/>
              </a:rPr>
              <a:t>Systems</a:t>
            </a:r>
            <a:endParaRPr lang="en-US" sz="5400" dirty="0">
              <a:latin typeface="Garamond"/>
              <a:cs typeface="Garamond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3886200"/>
            <a:ext cx="6400800" cy="2063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Patwary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Professor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Institute of Information Technology </a:t>
            </a:r>
            <a:r>
              <a:rPr lang="en-US" sz="3200" dirty="0" err="1" smtClean="0"/>
              <a:t>Jahangirnagar</a:t>
            </a:r>
            <a:r>
              <a:rPr lang="en-US" sz="3200" dirty="0" smtClean="0"/>
              <a:t>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20" dirty="0"/>
              <a:t>Dis</a:t>
            </a:r>
            <a:r>
              <a:rPr lang="en-US" sz="3200" spc="-30" dirty="0"/>
              <a:t>t</a:t>
            </a:r>
            <a:r>
              <a:rPr lang="en-US" sz="3200" spc="-5" dirty="0"/>
              <a:t>ributio</a:t>
            </a:r>
            <a:r>
              <a:rPr lang="en-US" sz="3200" dirty="0"/>
              <a:t>n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o</a:t>
            </a:r>
            <a:r>
              <a:rPr lang="en-US" sz="3200" dirty="0"/>
              <a:t>f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5" dirty="0"/>
              <a:t>the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5" dirty="0"/>
              <a:t>Inter-</a:t>
            </a:r>
            <a:r>
              <a:rPr lang="en-US" sz="3200" spc="-5" dirty="0"/>
              <a:t>arri</a:t>
            </a:r>
            <a:r>
              <a:rPr lang="en-US" sz="3200" spc="5" dirty="0"/>
              <a:t>v</a:t>
            </a:r>
            <a:r>
              <a:rPr lang="en-US" sz="3200" spc="-5" dirty="0"/>
              <a:t>a</a:t>
            </a:r>
            <a:r>
              <a:rPr lang="en-US" sz="3200" dirty="0"/>
              <a:t>l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35" dirty="0"/>
              <a:t>T</a:t>
            </a:r>
            <a:r>
              <a:rPr lang="en-US" sz="3200" spc="-20" dirty="0"/>
              <a:t>ime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72662" y="986570"/>
            <a:ext cx="1146877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nte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-a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5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Po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sson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pr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(ti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nterv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w</a:t>
            </a:r>
            <a:r>
              <a:rPr sz="2000" spc="-10" dirty="0">
                <a:latin typeface="Verdana"/>
                <a:cs typeface="Verdana"/>
              </a:rPr>
              <a:t>ee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w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success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s)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ll</a:t>
            </a:r>
            <a:r>
              <a:rPr sz="2000" dirty="0">
                <a:latin typeface="Verdana"/>
                <a:cs typeface="Verdana"/>
              </a:rPr>
              <a:t>ows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xpon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nti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str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but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on</a:t>
            </a:r>
          </a:p>
        </p:txBody>
      </p:sp>
      <p:sp>
        <p:nvSpPr>
          <p:cNvPr id="4" name="object 6"/>
          <p:cNvSpPr txBox="1"/>
          <p:nvPr/>
        </p:nvSpPr>
        <p:spPr>
          <a:xfrm>
            <a:off x="915562" y="4244409"/>
            <a:ext cx="9748766" cy="39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7" baseline="2777" dirty="0">
                <a:latin typeface="Verdana"/>
                <a:cs typeface="Verdana"/>
              </a:rPr>
              <a:t>Th</a:t>
            </a:r>
            <a:r>
              <a:rPr sz="3000" baseline="2777" dirty="0">
                <a:latin typeface="Verdana"/>
                <a:cs typeface="Verdana"/>
              </a:rPr>
              <a:t>e</a:t>
            </a:r>
            <a:r>
              <a:rPr sz="3000" spc="292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Verdana"/>
                <a:cs typeface="Verdana"/>
              </a:rPr>
              <a:t>m</a:t>
            </a:r>
            <a:r>
              <a:rPr sz="3000" spc="-22" baseline="2777" dirty="0">
                <a:latin typeface="Verdana"/>
                <a:cs typeface="Verdana"/>
              </a:rPr>
              <a:t>e</a:t>
            </a:r>
            <a:r>
              <a:rPr sz="3000" baseline="2777" dirty="0">
                <a:latin typeface="Verdana"/>
                <a:cs typeface="Verdana"/>
              </a:rPr>
              <a:t>an</a:t>
            </a:r>
            <a:r>
              <a:rPr sz="3000" spc="284" baseline="2777" dirty="0">
                <a:latin typeface="Times New Roman"/>
                <a:cs typeface="Times New Roman"/>
              </a:rPr>
              <a:t> </a:t>
            </a:r>
            <a:r>
              <a:rPr sz="3000" spc="-7" baseline="2777" dirty="0">
                <a:latin typeface="Verdana"/>
                <a:cs typeface="Verdana"/>
              </a:rPr>
              <a:t>(exp</a:t>
            </a:r>
            <a:r>
              <a:rPr sz="3000" spc="-15" baseline="2777" dirty="0">
                <a:latin typeface="Verdana"/>
                <a:cs typeface="Verdana"/>
              </a:rPr>
              <a:t>e</a:t>
            </a:r>
            <a:r>
              <a:rPr sz="3000" baseline="2777" dirty="0">
                <a:latin typeface="Verdana"/>
                <a:cs typeface="Verdana"/>
              </a:rPr>
              <a:t>cted)</a:t>
            </a:r>
            <a:r>
              <a:rPr sz="3000" spc="270" baseline="2777" dirty="0">
                <a:latin typeface="Times New Roman"/>
                <a:cs typeface="Times New Roman"/>
              </a:rPr>
              <a:t> </a:t>
            </a:r>
            <a:r>
              <a:rPr sz="3000" spc="-22" baseline="2777" dirty="0">
                <a:latin typeface="Verdana"/>
                <a:cs typeface="Verdana"/>
              </a:rPr>
              <a:t>i</a:t>
            </a:r>
            <a:r>
              <a:rPr sz="3000" baseline="2777" dirty="0">
                <a:latin typeface="Verdana"/>
                <a:cs typeface="Verdana"/>
              </a:rPr>
              <a:t>nter-a</a:t>
            </a:r>
            <a:r>
              <a:rPr sz="3000" spc="-15" baseline="2777" dirty="0">
                <a:latin typeface="Verdana"/>
                <a:cs typeface="Verdana"/>
              </a:rPr>
              <a:t>r</a:t>
            </a:r>
            <a:r>
              <a:rPr sz="3000" baseline="2777" dirty="0">
                <a:latin typeface="Verdana"/>
                <a:cs typeface="Verdana"/>
              </a:rPr>
              <a:t>r</a:t>
            </a:r>
            <a:r>
              <a:rPr sz="3000" spc="-22" baseline="2777" dirty="0">
                <a:latin typeface="Verdana"/>
                <a:cs typeface="Verdana"/>
              </a:rPr>
              <a:t>i</a:t>
            </a:r>
            <a:r>
              <a:rPr sz="3000" baseline="2777" dirty="0">
                <a:latin typeface="Verdana"/>
                <a:cs typeface="Verdana"/>
              </a:rPr>
              <a:t>val</a:t>
            </a:r>
            <a:r>
              <a:rPr sz="3000" spc="284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Verdana"/>
                <a:cs typeface="Verdana"/>
              </a:rPr>
              <a:t>ti</a:t>
            </a:r>
            <a:r>
              <a:rPr sz="3000" spc="-22" baseline="2777" dirty="0">
                <a:latin typeface="Verdana"/>
                <a:cs typeface="Verdana"/>
              </a:rPr>
              <a:t>m</a:t>
            </a:r>
            <a:r>
              <a:rPr sz="3000" baseline="2777" dirty="0">
                <a:latin typeface="Verdana"/>
                <a:cs typeface="Verdana"/>
              </a:rPr>
              <a:t>e</a:t>
            </a:r>
            <a:r>
              <a:rPr sz="3000" spc="315" baseline="2777" dirty="0">
                <a:latin typeface="Times New Roman"/>
                <a:cs typeface="Times New Roman"/>
              </a:rPr>
              <a:t> </a:t>
            </a:r>
            <a:r>
              <a:rPr sz="3000" spc="-22" baseline="2777" dirty="0">
                <a:latin typeface="Verdana"/>
                <a:cs typeface="Verdana"/>
              </a:rPr>
              <a:t>i</a:t>
            </a:r>
            <a:r>
              <a:rPr sz="3000" baseline="2777" dirty="0">
                <a:latin typeface="Verdana"/>
                <a:cs typeface="Verdana"/>
              </a:rPr>
              <a:t>s</a:t>
            </a:r>
            <a:r>
              <a:rPr sz="3000" spc="179" baseline="2777" dirty="0">
                <a:latin typeface="Times New Roman"/>
                <a:cs typeface="Times New Roman"/>
              </a:rPr>
              <a:t> </a:t>
            </a:r>
            <a:r>
              <a:rPr sz="2450" spc="-90" dirty="0">
                <a:latin typeface="Times New Roman"/>
                <a:cs typeface="Times New Roman"/>
              </a:rPr>
              <a:t>1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lang="en-US" sz="2450" spc="30" dirty="0" smtClean="0">
                <a:latin typeface="Times New Roman"/>
                <a:cs typeface="Times New Roman"/>
              </a:rPr>
              <a:t>/</a:t>
            </a:r>
            <a:r>
              <a:rPr sz="2550" i="1" spc="1355" dirty="0" smtClean="0">
                <a:latin typeface="Symbol"/>
                <a:cs typeface="Symbol"/>
              </a:rPr>
              <a:t></a:t>
            </a:r>
            <a:r>
              <a:rPr sz="2550" i="1" spc="-100" dirty="0" smtClean="0">
                <a:latin typeface="Times New Roman"/>
                <a:cs typeface="Times New Roman"/>
              </a:rPr>
              <a:t> </a:t>
            </a:r>
            <a:endParaRPr sz="3000" baseline="2777" dirty="0">
              <a:latin typeface="Verdana"/>
              <a:cs typeface="Verdana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572662" y="5278092"/>
            <a:ext cx="11215386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rate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2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custom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/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nu</a:t>
            </a:r>
            <a:r>
              <a:rPr sz="2000" spc="-5" dirty="0">
                <a:latin typeface="Verdana"/>
                <a:cs typeface="Verdana"/>
              </a:rPr>
              <a:t>te,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nter-a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val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0.5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nute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89" y="1857635"/>
            <a:ext cx="5838508" cy="20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 err="1"/>
              <a:t>Memoryl</a:t>
            </a:r>
            <a:r>
              <a:rPr lang="en-US" sz="3200" dirty="0" err="1"/>
              <a:t>e</a:t>
            </a:r>
            <a:r>
              <a:rPr lang="en-US" sz="3200" spc="-15" dirty="0" err="1"/>
              <a:t>s</a:t>
            </a:r>
            <a:r>
              <a:rPr lang="en-US" sz="3200" dirty="0" err="1"/>
              <a:t>s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Pro</a:t>
            </a:r>
            <a:r>
              <a:rPr lang="en-US" sz="3200" spc="-20" dirty="0"/>
              <a:t>p</a:t>
            </a:r>
            <a:r>
              <a:rPr lang="en-US" sz="3200" dirty="0"/>
              <a:t>erty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o</a:t>
            </a:r>
            <a:r>
              <a:rPr lang="en-US" sz="3200" dirty="0"/>
              <a:t>f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Expo</a:t>
            </a:r>
            <a:r>
              <a:rPr lang="en-US" sz="3200" spc="-15" dirty="0"/>
              <a:t>n</a:t>
            </a:r>
            <a:r>
              <a:rPr lang="en-US" sz="3200" dirty="0"/>
              <a:t>ent</a:t>
            </a:r>
            <a:r>
              <a:rPr lang="en-US" sz="3200" spc="-15" dirty="0"/>
              <a:t>i</a:t>
            </a:r>
            <a:r>
              <a:rPr lang="en-US" sz="3200" spc="-5" dirty="0"/>
              <a:t>a</a:t>
            </a:r>
            <a:r>
              <a:rPr lang="en-US" sz="3200" dirty="0"/>
              <a:t>l</a:t>
            </a:r>
            <a:r>
              <a:rPr lang="en-US" sz="3200" spc="2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Distr</a:t>
            </a:r>
            <a:r>
              <a:rPr lang="en-US" sz="3200" spc="-10" dirty="0"/>
              <a:t>i</a:t>
            </a:r>
            <a:r>
              <a:rPr lang="en-US" sz="3200" spc="-5" dirty="0"/>
              <a:t>bution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87287" y="925417"/>
            <a:ext cx="11766014" cy="2672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7818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Suppose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tha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buse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bu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stop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acc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rd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Po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sson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pr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ss.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pass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nger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ves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=</a:t>
            </a:r>
            <a:r>
              <a:rPr sz="2400" dirty="0">
                <a:latin typeface="Verdana"/>
                <a:cs typeface="Verdana"/>
              </a:rPr>
              <a:t>0</a:t>
            </a:r>
          </a:p>
          <a:p>
            <a:pPr marL="355600" indent="-342900">
              <a:spcBef>
                <a:spcPts val="21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av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how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uch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ong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s/he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has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wa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until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Verdana"/>
                <a:cs typeface="Verdana"/>
              </a:rPr>
              <a:t>bus</a:t>
            </a:r>
            <a:r>
              <a:rPr lang="en-US" sz="2400" spc="-5" dirty="0" smtClean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a</a:t>
            </a:r>
            <a:r>
              <a:rPr sz="2400" spc="-10" dirty="0" smtClean="0">
                <a:latin typeface="Verdana"/>
                <a:cs typeface="Verdana"/>
              </a:rPr>
              <a:t>r</a:t>
            </a:r>
            <a:r>
              <a:rPr sz="2400" dirty="0" smtClean="0">
                <a:latin typeface="Verdana"/>
                <a:cs typeface="Verdana"/>
              </a:rPr>
              <a:t>r</a:t>
            </a:r>
            <a:r>
              <a:rPr sz="2400" spc="-15" dirty="0" smtClean="0">
                <a:latin typeface="Verdana"/>
                <a:cs typeface="Verdana"/>
              </a:rPr>
              <a:t>i</a:t>
            </a:r>
            <a:r>
              <a:rPr sz="2400" dirty="0" smtClean="0">
                <a:latin typeface="Verdana"/>
                <a:cs typeface="Verdana"/>
              </a:rPr>
              <a:t>ves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s/he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ady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wa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x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ount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?</a:t>
            </a:r>
          </a:p>
          <a:p>
            <a:pPr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x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rc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Comput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buti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dual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me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Verdana"/>
                <a:cs typeface="Verdana"/>
              </a:rPr>
              <a:t>unt</a:t>
            </a:r>
            <a:r>
              <a:rPr sz="2400" spc="-10" dirty="0" smtClean="0">
                <a:latin typeface="Verdana"/>
                <a:cs typeface="Verdana"/>
              </a:rPr>
              <a:t>i</a:t>
            </a:r>
            <a:r>
              <a:rPr sz="2400" dirty="0" smtClean="0">
                <a:latin typeface="Verdana"/>
                <a:cs typeface="Verdana"/>
              </a:rPr>
              <a:t>l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sz="2400" spc="-5" dirty="0" smtClean="0">
                <a:latin typeface="Verdana"/>
                <a:cs typeface="Verdana"/>
              </a:rPr>
              <a:t>th</a:t>
            </a:r>
            <a:r>
              <a:rPr sz="2400" dirty="0" smtClean="0">
                <a:latin typeface="Verdana"/>
                <a:cs typeface="Verdana"/>
              </a:rPr>
              <a:t>e</a:t>
            </a:r>
            <a:r>
              <a:rPr sz="2400" spc="18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next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va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19" y="3714750"/>
            <a:ext cx="60769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 err="1"/>
              <a:t>Memoryl</a:t>
            </a:r>
            <a:r>
              <a:rPr lang="en-US" sz="3200" dirty="0" err="1"/>
              <a:t>e</a:t>
            </a:r>
            <a:r>
              <a:rPr lang="en-US" sz="3200" spc="-15" dirty="0" err="1"/>
              <a:t>s</a:t>
            </a:r>
            <a:r>
              <a:rPr lang="en-US" sz="3200" dirty="0" err="1"/>
              <a:t>s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Pro</a:t>
            </a:r>
            <a:r>
              <a:rPr lang="en-US" sz="3200" spc="-20" dirty="0"/>
              <a:t>p</a:t>
            </a:r>
            <a:r>
              <a:rPr lang="en-US" sz="3200" dirty="0"/>
              <a:t>erty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o</a:t>
            </a:r>
            <a:r>
              <a:rPr lang="en-US" sz="3200" dirty="0"/>
              <a:t>f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Expo</a:t>
            </a:r>
            <a:r>
              <a:rPr lang="en-US" sz="3200" spc="-15" dirty="0"/>
              <a:t>n</a:t>
            </a:r>
            <a:r>
              <a:rPr lang="en-US" sz="3200" dirty="0"/>
              <a:t>ent</a:t>
            </a:r>
            <a:r>
              <a:rPr lang="en-US" sz="3200" spc="-15" dirty="0"/>
              <a:t>i</a:t>
            </a:r>
            <a:r>
              <a:rPr lang="en-US" sz="3200" spc="-5" dirty="0"/>
              <a:t>a</a:t>
            </a:r>
            <a:r>
              <a:rPr lang="en-US" sz="3200" dirty="0"/>
              <a:t>l</a:t>
            </a:r>
            <a:r>
              <a:rPr lang="en-US" sz="3200" spc="2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Distr</a:t>
            </a:r>
            <a:r>
              <a:rPr lang="en-US" sz="3200" spc="-10" dirty="0"/>
              <a:t>i</a:t>
            </a:r>
            <a:r>
              <a:rPr lang="en-US" sz="3200" spc="-5" dirty="0"/>
              <a:t>bution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88135" y="936434"/>
            <a:ext cx="11865166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</a:t>
            </a:r>
            <a:r>
              <a:rPr sz="2800" spc="5" dirty="0">
                <a:latin typeface="Verdana"/>
                <a:cs typeface="Verdana"/>
              </a:rPr>
              <a:t>x</a:t>
            </a:r>
            <a:r>
              <a:rPr sz="2800" dirty="0">
                <a:latin typeface="Verdana"/>
                <a:cs typeface="Verdana"/>
              </a:rPr>
              <a:t>pon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nti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str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buti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so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w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Verdana"/>
                <a:cs typeface="Verdana"/>
              </a:rPr>
              <a:t>u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5" dirty="0">
                <a:latin typeface="Verdana"/>
                <a:cs typeface="Verdana"/>
              </a:rPr>
              <a:t>h</a:t>
            </a:r>
            <a:r>
              <a:rPr sz="2800" dirty="0">
                <a:latin typeface="Verdana"/>
                <a:cs typeface="Verdana"/>
              </a:rPr>
              <a:t>e</a:t>
            </a:r>
          </a:p>
          <a:p>
            <a:pPr marL="355600"/>
            <a:r>
              <a:rPr sz="2800" dirty="0">
                <a:latin typeface="Verdana"/>
                <a:cs typeface="Verdana"/>
              </a:rPr>
              <a:t>s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rv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ce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0" dirty="0">
                <a:latin typeface="Verdana"/>
                <a:cs typeface="Verdana"/>
              </a:rPr>
              <a:t>im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custo</a:t>
            </a:r>
            <a:r>
              <a:rPr sz="2800" spc="-15" dirty="0">
                <a:latin typeface="Verdana"/>
                <a:cs typeface="Verdana"/>
              </a:rPr>
              <a:t>m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(th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0" dirty="0">
                <a:latin typeface="Verdana"/>
                <a:cs typeface="Verdana"/>
              </a:rPr>
              <a:t>im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sp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nt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rv</a:t>
            </a:r>
            <a:r>
              <a:rPr sz="2800" spc="-1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r)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mpl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es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anal</a:t>
            </a:r>
            <a:r>
              <a:rPr sz="2400" dirty="0">
                <a:latin typeface="Verdana"/>
                <a:cs typeface="Verdana"/>
              </a:rPr>
              <a:t>ys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queu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ng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syst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m</a:t>
            </a:r>
            <a:endParaRPr sz="2400" dirty="0">
              <a:latin typeface="Verdana"/>
              <a:cs typeface="Verdana"/>
            </a:endParaRPr>
          </a:p>
          <a:p>
            <a:pPr marL="756285" marR="5080" lvl="1" indent="-286385">
              <a:spcBef>
                <a:spcPts val="39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We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have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know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how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ong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has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b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en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ord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pr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whe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sh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243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No</a:t>
            </a:r>
            <a:r>
              <a:rPr lang="en-US" sz="3200" spc="-15" dirty="0"/>
              <a:t>t</a:t>
            </a:r>
            <a:r>
              <a:rPr lang="en-US" sz="3200" spc="-5" dirty="0"/>
              <a:t>ation</a:t>
            </a:r>
            <a:r>
              <a:rPr lang="en-US" sz="3200" dirty="0"/>
              <a:t>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an</a:t>
            </a:r>
            <a:r>
              <a:rPr lang="en-US" sz="3200" dirty="0"/>
              <a:t>d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25" dirty="0"/>
              <a:t>Te</a:t>
            </a:r>
            <a:r>
              <a:rPr lang="en-US" sz="3200" spc="-5" dirty="0"/>
              <a:t>rm</a:t>
            </a:r>
            <a:r>
              <a:rPr lang="en-US" sz="3200" dirty="0"/>
              <a:t>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o</a:t>
            </a:r>
            <a:r>
              <a:rPr lang="en-US" sz="3200" dirty="0"/>
              <a:t>f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/>
              <a:t>Que</a:t>
            </a:r>
            <a:r>
              <a:rPr lang="en-US" sz="3200" spc="-10" dirty="0" err="1"/>
              <a:t>u</a:t>
            </a:r>
            <a:r>
              <a:rPr lang="en-US" sz="3200" dirty="0" err="1"/>
              <a:t>eing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Sy</a:t>
            </a:r>
            <a:r>
              <a:rPr lang="en-US" sz="3200" spc="-15" dirty="0"/>
              <a:t>ste</a:t>
            </a:r>
            <a:r>
              <a:rPr lang="en-US" sz="3200" spc="-45" dirty="0"/>
              <a:t>m</a:t>
            </a:r>
            <a:r>
              <a:rPr lang="en-US" sz="3200" spc="-15" dirty="0"/>
              <a:t>s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77118" y="836712"/>
            <a:ext cx="9143999" cy="586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Kenda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not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on:A/S/m/</a:t>
            </a:r>
            <a:r>
              <a:rPr sz="2800" spc="-10" dirty="0">
                <a:latin typeface="Verdana"/>
                <a:cs typeface="Verdana"/>
              </a:rPr>
              <a:t>B</a:t>
            </a:r>
            <a:r>
              <a:rPr sz="2800" spc="-5" dirty="0">
                <a:latin typeface="Verdana"/>
                <a:cs typeface="Verdana"/>
              </a:rPr>
              <a:t>/K</a:t>
            </a:r>
            <a:r>
              <a:rPr sz="2800" spc="5" dirty="0">
                <a:latin typeface="Verdana"/>
                <a:cs typeface="Verdana"/>
              </a:rPr>
              <a:t>/</a:t>
            </a:r>
            <a:r>
              <a:rPr sz="2800" dirty="0">
                <a:latin typeface="Verdana"/>
                <a:cs typeface="Verdana"/>
              </a:rPr>
              <a:t>SD</a:t>
            </a:r>
          </a:p>
          <a:p>
            <a:pPr>
              <a:spcBef>
                <a:spcPts val="8"/>
              </a:spcBef>
              <a:buClr>
                <a:srgbClr val="FFCC00"/>
              </a:buClr>
              <a:buFont typeface="Wingdings"/>
              <a:buChar char=""/>
            </a:pP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A: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nter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val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ti</a:t>
            </a:r>
            <a:r>
              <a:rPr sz="2800" spc="-15" dirty="0">
                <a:latin typeface="Verdana"/>
                <a:cs typeface="Verdana"/>
              </a:rPr>
              <a:t>m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str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buti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n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2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memory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(expon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D: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er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sti</a:t>
            </a:r>
            <a:r>
              <a:rPr sz="2400" spc="-10" dirty="0">
                <a:latin typeface="Verdana"/>
                <a:cs typeface="Verdana"/>
              </a:rPr>
              <a:t>c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18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Er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r-</a:t>
            </a:r>
            <a:r>
              <a:rPr sz="2400" dirty="0">
                <a:latin typeface="Verdana"/>
                <a:cs typeface="Verdana"/>
              </a:rPr>
              <a:t>st</a:t>
            </a:r>
            <a:r>
              <a:rPr sz="2400" spc="-10" dirty="0">
                <a:latin typeface="Verdana"/>
                <a:cs typeface="Verdana"/>
              </a:rPr>
              <a:t>ag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Er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 lvl="1">
              <a:spcBef>
                <a:spcPts val="56"/>
              </a:spcBef>
              <a:buClr>
                <a:srgbClr val="656598"/>
              </a:buClr>
              <a:buFont typeface="Wingdings"/>
              <a:buChar char="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S: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rv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ng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me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str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buti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n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2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memory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(expon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D: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er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sti</a:t>
            </a:r>
            <a:r>
              <a:rPr sz="2400" spc="-10" dirty="0">
                <a:latin typeface="Verdana"/>
                <a:cs typeface="Verdana"/>
              </a:rPr>
              <a:t>c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9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Er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-</a:t>
            </a:r>
            <a:r>
              <a:rPr sz="2400" spc="-10" dirty="0">
                <a:latin typeface="Verdana"/>
                <a:cs typeface="Verdana"/>
              </a:rPr>
              <a:t>sta</a:t>
            </a:r>
            <a:r>
              <a:rPr sz="2400" spc="-30" dirty="0">
                <a:latin typeface="Verdana"/>
                <a:cs typeface="Verdana"/>
              </a:rPr>
              <a:t>g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Er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ang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18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-15" dirty="0">
                <a:latin typeface="Verdana"/>
                <a:cs typeface="Verdana"/>
              </a:rPr>
              <a:t>en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ral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 lvl="1">
              <a:spcBef>
                <a:spcPts val="56"/>
              </a:spcBef>
              <a:buClr>
                <a:srgbClr val="656598"/>
              </a:buClr>
              <a:buFont typeface="Wingdings"/>
              <a:buChar char="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m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Numb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rv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2035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/>
            <a:r>
              <a:rPr lang="en-US" sz="3200" spc="-25" dirty="0">
                <a:solidFill>
                  <a:srgbClr val="656598"/>
                </a:solidFill>
                <a:latin typeface="Garamond"/>
                <a:cs typeface="Garamond"/>
              </a:rPr>
              <a:t>Not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ation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s</a:t>
            </a:r>
            <a:r>
              <a:rPr lang="en-US" sz="3200" spc="2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an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d</a:t>
            </a:r>
            <a:r>
              <a:rPr lang="en-US" sz="320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656598"/>
                </a:solidFill>
                <a:latin typeface="Garamond"/>
                <a:cs typeface="Garamond"/>
              </a:rPr>
              <a:t>Terms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320" y="947451"/>
            <a:ext cx="11699913" cy="525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1661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B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ystem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cap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ax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mum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total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numb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use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acc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od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syste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756285" lvl="1" indent="-286385">
              <a:spcBef>
                <a:spcPts val="19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not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sp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cif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</a:t>
            </a:r>
            <a:r>
              <a:rPr sz="2000" spc="-5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nf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ty</a:t>
            </a:r>
          </a:p>
          <a:p>
            <a:pPr lvl="1">
              <a:spcBef>
                <a:spcPts val="20"/>
              </a:spcBef>
              <a:buClr>
                <a:srgbClr val="656598"/>
              </a:buClr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K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5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sto</a:t>
            </a:r>
            <a:r>
              <a:rPr sz="2400" spc="-10" dirty="0">
                <a:latin typeface="Verdana"/>
                <a:cs typeface="Verdana"/>
              </a:rPr>
              <a:t>me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popu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Verdana"/>
                <a:cs typeface="Verdana"/>
              </a:rPr>
              <a:t>If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not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as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ume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be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nf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ty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22"/>
              </a:spcBef>
              <a:buClr>
                <a:srgbClr val="656598"/>
              </a:buClr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SD: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rv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sc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5" dirty="0">
                <a:latin typeface="Verdana"/>
                <a:cs typeface="Verdana"/>
              </a:rPr>
              <a:t>li</a:t>
            </a:r>
            <a:r>
              <a:rPr sz="2400" dirty="0">
                <a:latin typeface="Verdana"/>
                <a:cs typeface="Verdana"/>
              </a:rPr>
              <a:t>ne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5" dirty="0">
                <a:latin typeface="Verdana"/>
                <a:cs typeface="Verdana"/>
              </a:rPr>
              <a:t>FCFS: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rst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come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rst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rved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20" dirty="0">
                <a:latin typeface="Verdana"/>
                <a:cs typeface="Verdana"/>
              </a:rPr>
              <a:t>LCF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ast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come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rst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rved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(sta</a:t>
            </a:r>
            <a:r>
              <a:rPr sz="2000" spc="-10" dirty="0">
                <a:latin typeface="Verdana"/>
                <a:cs typeface="Verdana"/>
              </a:rPr>
              <a:t>ck)</a:t>
            </a:r>
            <a:endParaRPr sz="2000" dirty="0">
              <a:latin typeface="Verdana"/>
              <a:cs typeface="Verdana"/>
            </a:endParaRPr>
          </a:p>
          <a:p>
            <a:pPr marL="756285" marR="104139" lvl="1" indent="-286385">
              <a:spcBef>
                <a:spcPts val="45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5" dirty="0">
                <a:latin typeface="Verdana"/>
                <a:cs typeface="Verdana"/>
              </a:rPr>
              <a:t>Pr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ty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q</a:t>
            </a:r>
            <a:r>
              <a:rPr sz="2000" spc="-15" dirty="0">
                <a:latin typeface="Verdana"/>
                <a:cs typeface="Verdana"/>
              </a:rPr>
              <a:t>ueue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--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ffer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nt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as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es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customer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have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ffer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es</a:t>
            </a:r>
            <a:endParaRPr sz="2000" dirty="0">
              <a:latin typeface="Verdana"/>
              <a:cs typeface="Verdana"/>
            </a:endParaRPr>
          </a:p>
          <a:p>
            <a:pPr marL="1155700" marR="5080" lvl="2" indent="-228600">
              <a:spcBef>
                <a:spcPts val="434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1156335" algn="l"/>
              </a:tabLst>
            </a:pPr>
            <a:r>
              <a:rPr sz="2000" spc="-15" dirty="0">
                <a:latin typeface="Verdana"/>
                <a:cs typeface="Verdana"/>
              </a:rPr>
              <a:t>No</a:t>
            </a:r>
            <a:r>
              <a:rPr sz="2000" spc="-2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spc="-10" dirty="0">
                <a:latin typeface="Verdana"/>
                <a:cs typeface="Verdana"/>
              </a:rPr>
              <a:t>pr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em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ve: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arri</a:t>
            </a:r>
            <a:r>
              <a:rPr sz="2000" dirty="0">
                <a:latin typeface="Verdana"/>
                <a:cs typeface="Verdana"/>
              </a:rPr>
              <a:t>v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ng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custom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r,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ev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w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th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gher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ty,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has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wa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unt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curr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nt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custom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rver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ves</a:t>
            </a:r>
            <a:endParaRPr sz="2000" dirty="0">
              <a:latin typeface="Verdana"/>
              <a:cs typeface="Verdana"/>
            </a:endParaRPr>
          </a:p>
          <a:p>
            <a:pPr marL="1155700" marR="712470" lvl="2" indent="-228600">
              <a:spcBef>
                <a:spcPts val="4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1156335" algn="l"/>
              </a:tabLst>
            </a:pPr>
            <a:r>
              <a:rPr sz="2000" spc="-15" dirty="0">
                <a:latin typeface="Verdana"/>
                <a:cs typeface="Verdana"/>
              </a:rPr>
              <a:t>Pre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mp</a:t>
            </a:r>
            <a:r>
              <a:rPr sz="2000" spc="-2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ve: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custom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rver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eje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Verdana"/>
                <a:cs typeface="Verdana"/>
              </a:rPr>
              <a:t>whe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custom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w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th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gher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ty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arrives.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35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No</a:t>
            </a:r>
            <a:r>
              <a:rPr lang="en-US" sz="3200" spc="-15" dirty="0"/>
              <a:t>t</a:t>
            </a:r>
            <a:r>
              <a:rPr lang="en-US" sz="3200" spc="-5" dirty="0"/>
              <a:t>ation</a:t>
            </a:r>
            <a:r>
              <a:rPr lang="en-US" sz="3200" dirty="0"/>
              <a:t>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an</a:t>
            </a:r>
            <a:r>
              <a:rPr lang="en-US" sz="3200" dirty="0"/>
              <a:t>d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25" dirty="0"/>
              <a:t>Te</a:t>
            </a:r>
            <a:r>
              <a:rPr lang="en-US" sz="3200" spc="-5" dirty="0"/>
              <a:t>rm</a:t>
            </a:r>
            <a:r>
              <a:rPr lang="en-US" sz="3200" dirty="0"/>
              <a:t>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o</a:t>
            </a:r>
            <a:r>
              <a:rPr lang="en-US" sz="3200" dirty="0"/>
              <a:t>f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/>
              <a:t>Que</a:t>
            </a:r>
            <a:r>
              <a:rPr lang="en-US" sz="3200" spc="-10" dirty="0" err="1"/>
              <a:t>u</a:t>
            </a:r>
            <a:r>
              <a:rPr lang="en-US" sz="3200" dirty="0" err="1"/>
              <a:t>eing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Sy</a:t>
            </a:r>
            <a:r>
              <a:rPr lang="en-US" sz="3200" spc="-15" dirty="0"/>
              <a:t>ste</a:t>
            </a:r>
            <a:r>
              <a:rPr lang="en-US" sz="3200" spc="-45" dirty="0"/>
              <a:t>m</a:t>
            </a:r>
            <a:r>
              <a:rPr lang="en-US" sz="3200" spc="-15" dirty="0"/>
              <a:t>s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1909234" cy="4844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</a:t>
            </a:r>
            <a:r>
              <a:rPr sz="2800" spc="5" dirty="0">
                <a:latin typeface="Verdana"/>
                <a:cs typeface="Verdana"/>
              </a:rPr>
              <a:t>x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m</a:t>
            </a:r>
            <a:r>
              <a:rPr sz="2800" dirty="0">
                <a:latin typeface="Verdana"/>
                <a:cs typeface="Verdana"/>
              </a:rPr>
              <a:t>p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:</a:t>
            </a:r>
          </a:p>
          <a:p>
            <a:pPr marL="469900">
              <a:spcBef>
                <a:spcPts val="225"/>
              </a:spcBef>
              <a:tabLst>
                <a:tab pos="756285" algn="l"/>
              </a:tabLst>
            </a:pPr>
            <a:r>
              <a:rPr sz="1600" dirty="0">
                <a:solidFill>
                  <a:srgbClr val="656598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656598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/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/1</a:t>
            </a:r>
            <a:endParaRPr sz="2400" dirty="0">
              <a:latin typeface="Verdana"/>
              <a:cs typeface="Verdana"/>
            </a:endParaRPr>
          </a:p>
          <a:p>
            <a:pPr marL="1155700" marR="184150" lvl="1" indent="-228600" algn="just">
              <a:spcBef>
                <a:spcPts val="464"/>
              </a:spcBef>
              <a:buClr>
                <a:srgbClr val="FF9800"/>
              </a:buClr>
              <a:buSzPct val="63888"/>
              <a:buFont typeface="Wingdings"/>
              <a:buChar char=""/>
              <a:tabLst>
                <a:tab pos="1156335" algn="l"/>
              </a:tabLst>
            </a:pPr>
            <a:r>
              <a:rPr sz="2400" spc="-20" dirty="0">
                <a:latin typeface="Verdana"/>
                <a:cs typeface="Verdana"/>
              </a:rPr>
              <a:t>Expone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ll</a:t>
            </a:r>
            <a:r>
              <a:rPr sz="2400" spc="-15" dirty="0">
                <a:latin typeface="Verdana"/>
                <a:cs typeface="Verdana"/>
              </a:rPr>
              <a:t>y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but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-</a:t>
            </a:r>
            <a:r>
              <a:rPr sz="2400" spc="-10" dirty="0">
                <a:latin typeface="Verdana"/>
                <a:cs typeface="Verdana"/>
              </a:rPr>
              <a:t>arrival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me,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expon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ll</a:t>
            </a:r>
            <a:r>
              <a:rPr sz="2400" spc="-15" dirty="0">
                <a:latin typeface="Verdana"/>
                <a:cs typeface="Verdana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but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ce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me,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ngl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rver,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nf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te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buffe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ze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and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po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ati</a:t>
            </a:r>
            <a:r>
              <a:rPr sz="2400" spc="-15" dirty="0">
                <a:latin typeface="Verdana"/>
                <a:cs typeface="Verdana"/>
              </a:rPr>
              <a:t>on</a:t>
            </a:r>
            <a:endParaRPr sz="2400" dirty="0">
              <a:latin typeface="Verdana"/>
              <a:cs typeface="Verdana"/>
            </a:endParaRPr>
          </a:p>
          <a:p>
            <a:pPr lvl="1">
              <a:spcBef>
                <a:spcPts val="36"/>
              </a:spcBef>
              <a:buClr>
                <a:srgbClr val="FF9800"/>
              </a:buClr>
              <a:buFont typeface="Wingdings"/>
              <a:buChar char=""/>
            </a:pPr>
            <a:endParaRPr sz="2800" dirty="0">
              <a:latin typeface="Times New Roman"/>
              <a:cs typeface="Times New Roman"/>
            </a:endParaRPr>
          </a:p>
          <a:p>
            <a:pPr marL="469900">
              <a:tabLst>
                <a:tab pos="756285" algn="l"/>
              </a:tabLst>
            </a:pPr>
            <a:r>
              <a:rPr sz="1600" dirty="0">
                <a:solidFill>
                  <a:srgbClr val="656598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656598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/D/</a:t>
            </a:r>
            <a:r>
              <a:rPr sz="2400" spc="-10" dirty="0">
                <a:latin typeface="Verdana"/>
                <a:cs typeface="Verdana"/>
              </a:rPr>
              <a:t>2</a:t>
            </a:r>
            <a:r>
              <a:rPr sz="2400" spc="-5" dirty="0">
                <a:latin typeface="Verdana"/>
                <a:cs typeface="Verdana"/>
              </a:rPr>
              <a:t>/</a:t>
            </a:r>
            <a:r>
              <a:rPr sz="2400" spc="-10" dirty="0">
                <a:latin typeface="Verdana"/>
                <a:cs typeface="Verdana"/>
              </a:rPr>
              <a:t>1</a:t>
            </a:r>
            <a:r>
              <a:rPr sz="2400" dirty="0">
                <a:latin typeface="Verdana"/>
                <a:cs typeface="Verdana"/>
              </a:rPr>
              <a:t>0</a:t>
            </a:r>
          </a:p>
          <a:p>
            <a:pPr marL="1155700" marR="227965" lvl="1" indent="-228600">
              <a:spcBef>
                <a:spcPts val="464"/>
              </a:spcBef>
              <a:buClr>
                <a:srgbClr val="FF9800"/>
              </a:buClr>
              <a:buSzPct val="63888"/>
              <a:buFont typeface="Wingdings"/>
              <a:buChar char=""/>
              <a:tabLst>
                <a:tab pos="1156335" algn="l"/>
              </a:tabLst>
            </a:pPr>
            <a:r>
              <a:rPr sz="2400" spc="-20" dirty="0">
                <a:latin typeface="Verdana"/>
                <a:cs typeface="Verdana"/>
              </a:rPr>
              <a:t>Expone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ll</a:t>
            </a:r>
            <a:r>
              <a:rPr sz="2400" spc="-15" dirty="0">
                <a:latin typeface="Verdana"/>
                <a:cs typeface="Verdana"/>
              </a:rPr>
              <a:t>y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but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-</a:t>
            </a:r>
            <a:r>
              <a:rPr sz="2400" spc="-10" dirty="0">
                <a:latin typeface="Verdana"/>
                <a:cs typeface="Verdana"/>
              </a:rPr>
              <a:t>arrival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me,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d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rm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sti</a:t>
            </a:r>
            <a:r>
              <a:rPr sz="2400" spc="-10" dirty="0">
                <a:latin typeface="Verdana"/>
                <a:cs typeface="Verdana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ce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me,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2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rver</a:t>
            </a:r>
            <a:r>
              <a:rPr sz="2400" spc="-2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yst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m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ca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aci</a:t>
            </a:r>
            <a:r>
              <a:rPr sz="2400" spc="-15" dirty="0">
                <a:latin typeface="Verdana"/>
                <a:cs typeface="Verdana"/>
              </a:rPr>
              <a:t>ty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1</a:t>
            </a:r>
            <a:r>
              <a:rPr sz="2400" spc="-20" dirty="0">
                <a:latin typeface="Verdana"/>
                <a:cs typeface="Verdana"/>
              </a:rPr>
              <a:t>0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nf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15" dirty="0">
                <a:latin typeface="Verdana"/>
                <a:cs typeface="Verdana"/>
              </a:rPr>
              <a:t>o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ati</a:t>
            </a:r>
            <a:r>
              <a:rPr sz="2400" spc="-15" dirty="0">
                <a:latin typeface="Verdana"/>
                <a:cs typeface="Verdana"/>
              </a:rPr>
              <a:t>on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ze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756285" marR="5080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/Er/</a:t>
            </a:r>
            <a:r>
              <a:rPr sz="2400" spc="-15" dirty="0">
                <a:latin typeface="Verdana"/>
                <a:cs typeface="Verdana"/>
              </a:rPr>
              <a:t>5</a:t>
            </a:r>
            <a:r>
              <a:rPr sz="2400" spc="-5" dirty="0">
                <a:latin typeface="Verdana"/>
                <a:cs typeface="Verdana"/>
              </a:rPr>
              <a:t>/</a:t>
            </a:r>
            <a:r>
              <a:rPr sz="2400" spc="-10" dirty="0">
                <a:latin typeface="Verdana"/>
                <a:cs typeface="Verdana"/>
              </a:rPr>
              <a:t>10</a:t>
            </a:r>
            <a:r>
              <a:rPr sz="2400" spc="-5" dirty="0">
                <a:latin typeface="Verdana"/>
                <a:cs typeface="Verdana"/>
              </a:rPr>
              <a:t>/</a:t>
            </a:r>
            <a:r>
              <a:rPr sz="2400" spc="-10" dirty="0">
                <a:latin typeface="Verdana"/>
                <a:cs typeface="Verdana"/>
              </a:rPr>
              <a:t>100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Exp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ntial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ut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15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-</a:t>
            </a:r>
            <a:r>
              <a:rPr sz="2400" dirty="0">
                <a:latin typeface="Verdana"/>
                <a:cs typeface="Verdana"/>
              </a:rPr>
              <a:t>ar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val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tim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sta</a:t>
            </a:r>
            <a:r>
              <a:rPr sz="2400" spc="-30" dirty="0">
                <a:latin typeface="Verdana"/>
                <a:cs typeface="Verdana"/>
              </a:rPr>
              <a:t>g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Er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ang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but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ce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5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rver</a:t>
            </a:r>
            <a:r>
              <a:rPr sz="2400" spc="-2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syst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ca</a:t>
            </a:r>
            <a:r>
              <a:rPr sz="2400" spc="-2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aci</a:t>
            </a:r>
            <a:r>
              <a:rPr sz="2400" spc="-15" dirty="0">
                <a:latin typeface="Verdana"/>
                <a:cs typeface="Verdana"/>
              </a:rPr>
              <a:t>ty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1</a:t>
            </a:r>
            <a:r>
              <a:rPr sz="2400" spc="-20" dirty="0">
                <a:latin typeface="Verdana"/>
                <a:cs typeface="Verdana"/>
              </a:rPr>
              <a:t>0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po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ati</a:t>
            </a:r>
            <a:r>
              <a:rPr sz="2400" spc="-15" dirty="0">
                <a:latin typeface="Verdana"/>
                <a:cs typeface="Verdana"/>
              </a:rPr>
              <a:t>on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z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1</a:t>
            </a:r>
            <a:r>
              <a:rPr sz="2400" spc="-25" dirty="0">
                <a:latin typeface="Verdana"/>
                <a:cs typeface="Verdana"/>
              </a:rPr>
              <a:t>0</a:t>
            </a:r>
            <a:r>
              <a:rPr sz="2400" spc="-15" dirty="0">
                <a:latin typeface="Verdana"/>
                <a:cs typeface="Verdana"/>
              </a:rPr>
              <a:t>0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22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Represe</a:t>
            </a:r>
            <a:r>
              <a:rPr lang="en-US" sz="3200" spc="-10" dirty="0"/>
              <a:t>n</a:t>
            </a:r>
            <a:r>
              <a:rPr lang="en-US" sz="3200" spc="-15" dirty="0"/>
              <a:t>ta</a:t>
            </a:r>
            <a:r>
              <a:rPr lang="en-US" sz="3200" spc="-35" dirty="0"/>
              <a:t>t</a:t>
            </a:r>
            <a:r>
              <a:rPr lang="en-US" sz="3200" dirty="0"/>
              <a:t>ion</a:t>
            </a:r>
            <a:r>
              <a:rPr lang="en-US" sz="3200" spc="-190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o</a:t>
            </a:r>
            <a:r>
              <a:rPr lang="en-US" sz="3200" dirty="0"/>
              <a:t>f</a:t>
            </a:r>
            <a:r>
              <a:rPr lang="en-US" sz="3200" spc="-19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 err="1"/>
              <a:t>Queu</a:t>
            </a:r>
            <a:r>
              <a:rPr lang="en-US" sz="3200" spc="-10" dirty="0" err="1"/>
              <a:t>e</a:t>
            </a:r>
            <a:r>
              <a:rPr lang="en-US" sz="3200" dirty="0" err="1"/>
              <a:t>ing</a:t>
            </a:r>
            <a:r>
              <a:rPr lang="en-US" sz="3200" spc="-210" dirty="0">
                <a:latin typeface="Times New Roman"/>
                <a:cs typeface="Times New Roman"/>
              </a:rPr>
              <a:t> </a:t>
            </a:r>
            <a:r>
              <a:rPr lang="en-US" sz="3200" spc="-20" dirty="0"/>
              <a:t>Sys</a:t>
            </a:r>
            <a:r>
              <a:rPr lang="en-US" sz="3200" spc="-25" dirty="0"/>
              <a:t>t</a:t>
            </a:r>
            <a:r>
              <a:rPr lang="en-US" sz="3200" dirty="0"/>
              <a:t>em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" y="836712"/>
            <a:ext cx="12074486" cy="2580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Desc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vo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uti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queu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system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Ma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kov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Verdana"/>
                <a:cs typeface="Verdana"/>
              </a:rPr>
              <a:t>cha</a:t>
            </a:r>
            <a:r>
              <a:rPr sz="2400" spc="-10" dirty="0" smtClean="0">
                <a:latin typeface="Verdana"/>
                <a:cs typeface="Verdana"/>
              </a:rPr>
              <a:t>i</a:t>
            </a:r>
            <a:r>
              <a:rPr sz="2400" dirty="0" smtClean="0">
                <a:latin typeface="Verdana"/>
                <a:cs typeface="Verdana"/>
              </a:rPr>
              <a:t>n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Mark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v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cha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cons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.g.,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num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cu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5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rs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</a:p>
          <a:p>
            <a:pPr marL="756285"/>
            <a:r>
              <a:rPr sz="2000" spc="-10" dirty="0">
                <a:latin typeface="Verdana"/>
                <a:cs typeface="Verdana"/>
              </a:rPr>
              <a:t>syst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m</a:t>
            </a:r>
            <a:endParaRPr sz="2000" dirty="0">
              <a:latin typeface="Verdana"/>
              <a:cs typeface="Verdana"/>
            </a:endParaRPr>
          </a:p>
          <a:p>
            <a:pPr marL="756285" marR="273685" lvl="1" indent="-286385">
              <a:spcBef>
                <a:spcPts val="464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5" dirty="0">
                <a:latin typeface="Verdana"/>
                <a:cs typeface="Verdana"/>
              </a:rPr>
              <a:t>Tr</a:t>
            </a:r>
            <a:r>
              <a:rPr sz="2000" spc="-10" dirty="0">
                <a:latin typeface="Verdana"/>
                <a:cs typeface="Verdana"/>
              </a:rPr>
              <a:t>ansi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pro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5" dirty="0">
                <a:latin typeface="Verdana"/>
                <a:cs typeface="Verdana"/>
              </a:rPr>
              <a:t>ili</a:t>
            </a:r>
            <a:r>
              <a:rPr sz="2000" spc="-10" dirty="0">
                <a:latin typeface="Verdana"/>
                <a:cs typeface="Verdana"/>
              </a:rPr>
              <a:t>ty/rat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How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syst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m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trans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among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sta</a:t>
            </a:r>
            <a:r>
              <a:rPr sz="2000" spc="-1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es</a:t>
            </a:r>
            <a:endParaRPr sz="2000" dirty="0">
              <a:latin typeface="Verdana"/>
              <a:cs typeface="Verdana"/>
            </a:endParaRPr>
          </a:p>
          <a:p>
            <a:pPr marL="355600" marR="271145" indent="-342900">
              <a:spcBef>
                <a:spcPts val="475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Mark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v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pr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rty: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ven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fu</a:t>
            </a:r>
            <a:r>
              <a:rPr sz="2400" spc="-5" dirty="0">
                <a:latin typeface="Verdana"/>
                <a:cs typeface="Verdana"/>
              </a:rPr>
              <a:t>tur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past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ndep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ndent</a:t>
            </a:r>
          </a:p>
        </p:txBody>
      </p:sp>
      <p:sp>
        <p:nvSpPr>
          <p:cNvPr id="4" name="object 4"/>
          <p:cNvSpPr/>
          <p:nvPr/>
        </p:nvSpPr>
        <p:spPr>
          <a:xfrm>
            <a:off x="1808167" y="4191000"/>
            <a:ext cx="5826189" cy="190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6060" y="5059716"/>
            <a:ext cx="140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451" y="5083696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595" y="5082807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597" y="5081281"/>
            <a:ext cx="1447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0" dirty="0">
                <a:latin typeface="Garamond"/>
                <a:cs typeface="Garamond"/>
              </a:rPr>
              <a:t>k</a:t>
            </a:r>
            <a:endParaRPr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5624" y="4892018"/>
            <a:ext cx="254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Symbol"/>
                <a:cs typeface="Symbol"/>
              </a:rPr>
              <a:t></a:t>
            </a:r>
            <a:endParaRPr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858" y="4944469"/>
            <a:ext cx="254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Symbol"/>
                <a:cs typeface="Symbol"/>
              </a:rPr>
              <a:t></a:t>
            </a:r>
            <a:endParaRPr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4229" y="4534018"/>
            <a:ext cx="42278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0" dirty="0" smtClean="0">
                <a:latin typeface="Symbol"/>
                <a:cs typeface="Symbol"/>
              </a:rPr>
              <a:t></a:t>
            </a:r>
            <a:r>
              <a:rPr i="1" spc="-15" baseline="-25462" dirty="0" smtClean="0">
                <a:latin typeface="Garamond"/>
                <a:cs typeface="Garamond"/>
              </a:rPr>
              <a:t>k</a:t>
            </a:r>
            <a:endParaRPr baseline="-25462" dirty="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5154" y="4538590"/>
            <a:ext cx="585724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50" i="1" spc="1664" baseline="16081" dirty="0">
                <a:latin typeface="Symbol"/>
                <a:cs typeface="Symbol"/>
              </a:rPr>
              <a:t></a:t>
            </a:r>
            <a:r>
              <a:rPr sz="1200" i="1" spc="-15" dirty="0">
                <a:latin typeface="Garamond"/>
                <a:cs typeface="Garamond"/>
              </a:rPr>
              <a:t>k</a:t>
            </a:r>
            <a:r>
              <a:rPr sz="1250" i="1" spc="-35" dirty="0">
                <a:latin typeface="Symbol"/>
                <a:cs typeface="Symbol"/>
              </a:rPr>
              <a:t></a:t>
            </a:r>
            <a:r>
              <a:rPr sz="1200" i="1" spc="-10" dirty="0">
                <a:latin typeface="Garamond"/>
                <a:cs typeface="Garamond"/>
              </a:rPr>
              <a:t>1</a:t>
            </a:r>
            <a:endParaRPr sz="1200" dirty="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4022" y="4557894"/>
            <a:ext cx="222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0" dirty="0">
                <a:latin typeface="Symbol"/>
                <a:cs typeface="Symbol"/>
              </a:rPr>
              <a:t></a:t>
            </a:r>
            <a:r>
              <a:rPr i="1" spc="-15" baseline="-25462" dirty="0">
                <a:latin typeface="Garamond"/>
                <a:cs typeface="Garamond"/>
              </a:rPr>
              <a:t>2</a:t>
            </a:r>
            <a:endParaRPr baseline="-25462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3746" y="4500607"/>
            <a:ext cx="222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r>
              <a:rPr i="1" baseline="-25462" dirty="0">
                <a:latin typeface="Garamond"/>
                <a:cs typeface="Garamond"/>
              </a:rPr>
              <a:t>1</a:t>
            </a:r>
            <a:endParaRPr baseline="-25462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0145" y="4476858"/>
            <a:ext cx="222250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r>
              <a:rPr i="1" spc="-15" baseline="-25462" dirty="0">
                <a:latin typeface="Garamond"/>
                <a:cs typeface="Garamond"/>
              </a:rPr>
              <a:t>0</a:t>
            </a:r>
            <a:endParaRPr baseline="-25462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5148" y="5404279"/>
            <a:ext cx="23749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65" dirty="0">
                <a:latin typeface="Symbol"/>
                <a:cs typeface="Symbol"/>
              </a:rPr>
              <a:t></a:t>
            </a:r>
            <a:r>
              <a:rPr i="1" spc="-15" baseline="-25462" dirty="0">
                <a:latin typeface="Garamond"/>
                <a:cs typeface="Garamond"/>
              </a:rPr>
              <a:t>k</a:t>
            </a:r>
            <a:endParaRPr baseline="-25462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8168" y="5404279"/>
            <a:ext cx="41084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50" i="1" spc="-97" baseline="16081" dirty="0">
                <a:latin typeface="Symbol"/>
                <a:cs typeface="Symbol"/>
              </a:rPr>
              <a:t></a:t>
            </a:r>
            <a:r>
              <a:rPr sz="1200" i="1" spc="-10" dirty="0">
                <a:latin typeface="Garamond"/>
                <a:cs typeface="Garamond"/>
              </a:rPr>
              <a:t>k+1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0521" y="5404279"/>
            <a:ext cx="22987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65" dirty="0">
                <a:latin typeface="Symbol"/>
                <a:cs typeface="Symbol"/>
              </a:rPr>
              <a:t></a:t>
            </a:r>
            <a:r>
              <a:rPr i="1" spc="-15" baseline="-25462" dirty="0">
                <a:latin typeface="Garamond"/>
                <a:cs typeface="Garamond"/>
              </a:rPr>
              <a:t>1</a:t>
            </a:r>
            <a:endParaRPr baseline="-25462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3733" y="5404279"/>
            <a:ext cx="22987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65" dirty="0">
                <a:latin typeface="Symbol"/>
                <a:cs typeface="Symbol"/>
              </a:rPr>
              <a:t></a:t>
            </a:r>
            <a:r>
              <a:rPr i="1" spc="-15" baseline="-25462" dirty="0">
                <a:latin typeface="Garamond"/>
                <a:cs typeface="Garamond"/>
              </a:rPr>
              <a:t>2</a:t>
            </a:r>
            <a:endParaRPr baseline="-25462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3796" y="5404279"/>
            <a:ext cx="22987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65" dirty="0">
                <a:latin typeface="Symbol"/>
                <a:cs typeface="Symbol"/>
              </a:rPr>
              <a:t></a:t>
            </a:r>
            <a:r>
              <a:rPr i="1" spc="-15" baseline="-25462" dirty="0">
                <a:latin typeface="Garamond"/>
                <a:cs typeface="Garamond"/>
              </a:rPr>
              <a:t>3</a:t>
            </a:r>
            <a:endParaRPr baseline="-25462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7015" y="5040133"/>
            <a:ext cx="4044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0" dirty="0">
                <a:latin typeface="Garamond"/>
                <a:cs typeface="Garamond"/>
              </a:rPr>
              <a:t>k+1</a:t>
            </a:r>
            <a:endParaRPr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9347" y="3888611"/>
            <a:ext cx="36766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State tran</a:t>
            </a:r>
            <a:r>
              <a:rPr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s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it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ons</a:t>
            </a:r>
            <a:r>
              <a:rPr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d</a:t>
            </a:r>
            <a:r>
              <a:rPr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u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to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ar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ival</a:t>
            </a:r>
            <a:r>
              <a:rPr b="1" spc="-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ev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147" y="6265771"/>
            <a:ext cx="39770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State tran</a:t>
            </a:r>
            <a:r>
              <a:rPr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s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it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i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ons</a:t>
            </a:r>
            <a:r>
              <a:rPr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d</a:t>
            </a:r>
            <a:r>
              <a:rPr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u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to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departu</a:t>
            </a:r>
            <a:r>
              <a:rPr b="1" spc="-40" dirty="0">
                <a:solidFill>
                  <a:srgbClr val="FF3200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e ev</a:t>
            </a:r>
            <a:r>
              <a:rPr b="1" spc="5" dirty="0">
                <a:solidFill>
                  <a:srgbClr val="FF3200"/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nts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53400" y="3733801"/>
            <a:ext cx="2286000" cy="85484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107314" algn="just">
              <a:lnSpc>
                <a:spcPct val="100899"/>
              </a:lnSpc>
            </a:pPr>
            <a:r>
              <a:rPr sz="1900" i="1" spc="1110" dirty="0">
                <a:latin typeface="Symbol"/>
                <a:cs typeface="Symbol"/>
              </a:rPr>
              <a:t></a:t>
            </a:r>
            <a:r>
              <a:rPr i="1" spc="-22" baseline="-25462" dirty="0">
                <a:latin typeface="Garamond"/>
                <a:cs typeface="Garamond"/>
              </a:rPr>
              <a:t>k</a:t>
            </a:r>
            <a:r>
              <a:rPr i="1" spc="-5" dirty="0">
                <a:latin typeface="Garamond"/>
                <a:cs typeface="Garamond"/>
              </a:rPr>
              <a:t>: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rage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arriv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 ra</a:t>
            </a:r>
            <a:r>
              <a:rPr spc="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e when there are k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users in 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15" dirty="0">
                <a:latin typeface="Times New Roman"/>
                <a:cs typeface="Times New Roman"/>
              </a:rPr>
              <a:t>y</a:t>
            </a:r>
            <a:r>
              <a:rPr dirty="0">
                <a:latin typeface="Times New Roman"/>
                <a:cs typeface="Times New Roman"/>
              </a:rPr>
              <a:t>stem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53400" y="4724401"/>
            <a:ext cx="2286000" cy="854849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233679" indent="-635" algn="just">
              <a:lnSpc>
                <a:spcPct val="100899"/>
              </a:lnSpc>
            </a:pPr>
            <a:r>
              <a:rPr sz="1900" i="1" spc="-65" dirty="0">
                <a:latin typeface="Symbol"/>
                <a:cs typeface="Symbol"/>
              </a:rPr>
              <a:t></a:t>
            </a:r>
            <a:r>
              <a:rPr i="1" spc="-22" baseline="-25462" dirty="0">
                <a:latin typeface="Garamond"/>
                <a:cs typeface="Garamond"/>
              </a:rPr>
              <a:t>k</a:t>
            </a:r>
            <a:r>
              <a:rPr i="1" spc="-5" dirty="0">
                <a:latin typeface="Garamond"/>
                <a:cs typeface="Garamond"/>
              </a:rPr>
              <a:t>: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av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rage dep</a:t>
            </a:r>
            <a:r>
              <a:rPr spc="5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rture ra</a:t>
            </a:r>
            <a:r>
              <a:rPr spc="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when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 k users </a:t>
            </a:r>
            <a:r>
              <a:rPr spc="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s</a:t>
            </a:r>
            <a:r>
              <a:rPr spc="15" dirty="0">
                <a:latin typeface="Times New Roman"/>
                <a:cs typeface="Times New Roman"/>
              </a:rPr>
              <a:t>y</a:t>
            </a:r>
            <a:r>
              <a:rPr dirty="0">
                <a:latin typeface="Times New Roman"/>
                <a:cs typeface="Times New Roman"/>
              </a:rPr>
              <a:t>stem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44869" y="6304792"/>
            <a:ext cx="1873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00" spc="-10" dirty="0">
                <a:latin typeface="Verdana"/>
                <a:cs typeface="Verdana"/>
              </a:rPr>
              <a:t>18</a:t>
            </a:r>
            <a:endParaRPr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472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Sta</a:t>
            </a:r>
            <a:r>
              <a:rPr lang="en-US" sz="3200" spc="-10" dirty="0"/>
              <a:t>t</a:t>
            </a:r>
            <a:r>
              <a:rPr lang="en-US" sz="3200" spc="-15" dirty="0"/>
              <a:t>e</a:t>
            </a:r>
            <a:r>
              <a:rPr lang="en-US" sz="3200" spc="-19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Diagrams</a:t>
            </a:r>
            <a:endParaRPr lang="en-GB" sz="3200" b="1" dirty="0"/>
          </a:p>
        </p:txBody>
      </p:sp>
      <p:sp>
        <p:nvSpPr>
          <p:cNvPr id="3" name="object 3"/>
          <p:cNvSpPr/>
          <p:nvPr/>
        </p:nvSpPr>
        <p:spPr>
          <a:xfrm>
            <a:off x="3348037" y="2070233"/>
            <a:ext cx="2694744" cy="629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7708" y="2305188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5721" y="2309760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5511" y="2305188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2963" y="2109735"/>
            <a:ext cx="2618872" cy="567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3904" y="2303662"/>
            <a:ext cx="1447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0" dirty="0">
                <a:latin typeface="Garamond"/>
                <a:cs typeface="Garamond"/>
              </a:rPr>
              <a:t>k</a:t>
            </a:r>
            <a:endParaRPr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5015" y="2131163"/>
            <a:ext cx="254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Symbol"/>
                <a:cs typeface="Symbol"/>
              </a:rPr>
              <a:t></a:t>
            </a:r>
            <a:endParaRPr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3108" y="1787768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9940" y="1792340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179" y="1810628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7059" y="1755764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9850" y="1445527"/>
            <a:ext cx="167513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/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/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Queue:</a:t>
            </a:r>
            <a:endParaRPr sz="2000" dirty="0">
              <a:latin typeface="Arial"/>
              <a:cs typeface="Arial"/>
            </a:endParaRPr>
          </a:p>
          <a:p>
            <a:pPr marR="213360" algn="r">
              <a:lnSpc>
                <a:spcPts val="2230"/>
              </a:lnSpc>
            </a:pPr>
            <a:r>
              <a:rPr sz="1900" i="1" spc="1125" dirty="0">
                <a:latin typeface="Symbol"/>
                <a:cs typeface="Symbol"/>
              </a:rPr>
              <a:t></a:t>
            </a:r>
            <a:endParaRPr sz="19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5627" y="2694285"/>
            <a:ext cx="1574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5163" y="2694285"/>
            <a:ext cx="1574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4545" y="2682093"/>
            <a:ext cx="1574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3005" y="2694285"/>
            <a:ext cx="1574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84650" y="2694285"/>
            <a:ext cx="1574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46269" y="2256418"/>
            <a:ext cx="4044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0" dirty="0">
                <a:latin typeface="Garamond"/>
                <a:cs typeface="Garamond"/>
              </a:rPr>
              <a:t>k+1</a:t>
            </a:r>
            <a:endParaRPr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9717" y="4030730"/>
            <a:ext cx="2693866" cy="596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56889" y="4244607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7315" y="4244607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04132" y="4067176"/>
            <a:ext cx="2619115" cy="538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66516" y="3274716"/>
            <a:ext cx="1772285" cy="741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960" algn="r"/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/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/</a:t>
            </a:r>
            <a:r>
              <a:rPr sz="2000" b="1" dirty="0">
                <a:latin typeface="Arial"/>
                <a:cs typeface="Arial"/>
              </a:rPr>
              <a:t>∞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Queue:</a:t>
            </a:r>
            <a:endParaRPr sz="2000">
              <a:latin typeface="Arial"/>
              <a:cs typeface="Arial"/>
            </a:endParaRPr>
          </a:p>
          <a:p>
            <a:pPr marR="5080" algn="r">
              <a:spcBef>
                <a:spcPts val="1095"/>
              </a:spcBef>
            </a:pPr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9511" y="4244607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75072" y="4243080"/>
            <a:ext cx="1447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0" dirty="0">
                <a:latin typeface="Garamond"/>
                <a:cs typeface="Garamond"/>
              </a:rPr>
              <a:t>k</a:t>
            </a:r>
            <a:endParaRPr>
              <a:latin typeface="Garamond"/>
              <a:cs typeface="Garamon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65929" y="4091537"/>
            <a:ext cx="254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Symbol"/>
                <a:cs typeface="Symbol"/>
              </a:rPr>
              <a:t></a:t>
            </a:r>
            <a:endParaRPr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64924" y="3767191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01108" y="3771763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5643" y="3787629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2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98849" y="3736966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02684" y="4626093"/>
            <a:ext cx="25971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5" dirty="0">
                <a:latin typeface="Times New Roman"/>
                <a:cs typeface="Times New Roman"/>
              </a:rPr>
              <a:t>k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20191" y="4243080"/>
            <a:ext cx="1031875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080"/>
            <a:r>
              <a:rPr i="1" spc="-10" dirty="0">
                <a:latin typeface="Garamond"/>
                <a:cs typeface="Garamond"/>
              </a:rPr>
              <a:t>k+1</a:t>
            </a:r>
            <a:endParaRPr>
              <a:latin typeface="Garamond"/>
              <a:cs typeface="Garamond"/>
            </a:endParaRPr>
          </a:p>
          <a:p>
            <a:pPr marL="12700">
              <a:spcBef>
                <a:spcPts val="935"/>
              </a:spcBef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k+1</a:t>
            </a:r>
            <a:r>
              <a:rPr i="1" spc="-10" dirty="0">
                <a:latin typeface="Times New Roman"/>
                <a:cs typeface="Times New Roman"/>
              </a:rPr>
              <a:t>)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22196" y="4613383"/>
            <a:ext cx="297624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6345">
              <a:tabLst>
                <a:tab pos="2039620" algn="l"/>
              </a:tabLst>
            </a:pPr>
            <a:r>
              <a:rPr sz="2850" i="1" spc="-104" baseline="2923" dirty="0">
                <a:latin typeface="Symbol"/>
                <a:cs typeface="Symbol"/>
              </a:rPr>
              <a:t></a:t>
            </a:r>
            <a:r>
              <a:rPr sz="2850" i="1" spc="-104" baseline="2923" dirty="0">
                <a:latin typeface="Times New Roman"/>
                <a:cs typeface="Times New Roman"/>
              </a:rPr>
              <a:t>	</a:t>
            </a:r>
            <a:r>
              <a:rPr i="1" spc="-70" dirty="0">
                <a:latin typeface="Times New Roman"/>
                <a:cs typeface="Times New Roman"/>
              </a:rPr>
              <a:t>2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  <a:p>
            <a:pPr>
              <a:spcBef>
                <a:spcPts val="29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/>
            <a:r>
              <a:rPr sz="1900" i="1" spc="-65" dirty="0">
                <a:latin typeface="Symbol"/>
                <a:cs typeface="Symbol"/>
              </a:rPr>
              <a:t></a:t>
            </a:r>
            <a:r>
              <a:rPr spc="-5" dirty="0">
                <a:latin typeface="Arial"/>
                <a:cs typeface="Arial"/>
              </a:rPr>
              <a:t>: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rvice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rate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"/>
                <a:cs typeface="Arial"/>
              </a:rPr>
              <a:t>eac</a:t>
            </a:r>
            <a:r>
              <a:rPr dirty="0">
                <a:latin typeface="Arial"/>
                <a:cs typeface="Arial"/>
              </a:rPr>
              <a:t>h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serv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11776" y="4626093"/>
            <a:ext cx="2717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Times New Roman"/>
                <a:cs typeface="Times New Roman"/>
              </a:rPr>
              <a:t>3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804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Sta</a:t>
            </a:r>
            <a:r>
              <a:rPr lang="en-US" sz="3200" spc="-10" dirty="0"/>
              <a:t>t</a:t>
            </a:r>
            <a:r>
              <a:rPr lang="en-US" sz="3200" spc="-15" dirty="0"/>
              <a:t>e</a:t>
            </a:r>
            <a:r>
              <a:rPr lang="en-US" sz="3200" spc="-1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Diagrams</a:t>
            </a:r>
            <a:endParaRPr lang="en-GB" sz="3200" b="1" dirty="0"/>
          </a:p>
        </p:txBody>
      </p:sp>
      <p:sp>
        <p:nvSpPr>
          <p:cNvPr id="3" name="object 3"/>
          <p:cNvSpPr/>
          <p:nvPr/>
        </p:nvSpPr>
        <p:spPr>
          <a:xfrm>
            <a:off x="3321117" y="3929122"/>
            <a:ext cx="2767018" cy="657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7261" y="4168407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8388" y="4168407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1166" y="4168407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200" y="4095751"/>
            <a:ext cx="621030" cy="346075"/>
          </a:xfrm>
          <a:custGeom>
            <a:avLst/>
            <a:gdLst/>
            <a:ahLst/>
            <a:cxnLst/>
            <a:rect l="l" t="t" r="r" b="b"/>
            <a:pathLst>
              <a:path w="621029" h="346075">
                <a:moveTo>
                  <a:pt x="0" y="173105"/>
                </a:moveTo>
                <a:lnTo>
                  <a:pt x="9018" y="131496"/>
                </a:lnTo>
                <a:lnTo>
                  <a:pt x="34637" y="93541"/>
                </a:lnTo>
                <a:lnTo>
                  <a:pt x="74702" y="60438"/>
                </a:lnTo>
                <a:lnTo>
                  <a:pt x="108373" y="41660"/>
                </a:lnTo>
                <a:lnTo>
                  <a:pt x="146869" y="25928"/>
                </a:lnTo>
                <a:lnTo>
                  <a:pt x="189550" y="13599"/>
                </a:lnTo>
                <a:lnTo>
                  <a:pt x="235779" y="5029"/>
                </a:lnTo>
                <a:lnTo>
                  <a:pt x="284917" y="573"/>
                </a:lnTo>
                <a:lnTo>
                  <a:pt x="310377" y="0"/>
                </a:lnTo>
                <a:lnTo>
                  <a:pt x="335821" y="573"/>
                </a:lnTo>
                <a:lnTo>
                  <a:pt x="384938" y="5029"/>
                </a:lnTo>
                <a:lnTo>
                  <a:pt x="431158" y="13599"/>
                </a:lnTo>
                <a:lnTo>
                  <a:pt x="473840" y="25928"/>
                </a:lnTo>
                <a:lnTo>
                  <a:pt x="512345" y="41660"/>
                </a:lnTo>
                <a:lnTo>
                  <a:pt x="546030" y="60438"/>
                </a:lnTo>
                <a:lnTo>
                  <a:pt x="586118" y="93541"/>
                </a:lnTo>
                <a:lnTo>
                  <a:pt x="611758" y="131496"/>
                </a:lnTo>
                <a:lnTo>
                  <a:pt x="620786" y="173105"/>
                </a:lnTo>
                <a:lnTo>
                  <a:pt x="619756" y="187287"/>
                </a:lnTo>
                <a:lnTo>
                  <a:pt x="604951" y="227766"/>
                </a:lnTo>
                <a:lnTo>
                  <a:pt x="574254" y="264206"/>
                </a:lnTo>
                <a:lnTo>
                  <a:pt x="529830" y="295404"/>
                </a:lnTo>
                <a:lnTo>
                  <a:pt x="493655" y="312696"/>
                </a:lnTo>
                <a:lnTo>
                  <a:pt x="452981" y="326766"/>
                </a:lnTo>
                <a:lnTo>
                  <a:pt x="408450" y="337257"/>
                </a:lnTo>
                <a:lnTo>
                  <a:pt x="360701" y="343814"/>
                </a:lnTo>
                <a:lnTo>
                  <a:pt x="310377" y="346079"/>
                </a:lnTo>
                <a:lnTo>
                  <a:pt x="284917" y="345505"/>
                </a:lnTo>
                <a:lnTo>
                  <a:pt x="235779" y="341050"/>
                </a:lnTo>
                <a:lnTo>
                  <a:pt x="189550" y="332481"/>
                </a:lnTo>
                <a:lnTo>
                  <a:pt x="146869" y="320156"/>
                </a:lnTo>
                <a:lnTo>
                  <a:pt x="108373" y="304430"/>
                </a:lnTo>
                <a:lnTo>
                  <a:pt x="74702" y="285662"/>
                </a:lnTo>
                <a:lnTo>
                  <a:pt x="34637" y="252582"/>
                </a:lnTo>
                <a:lnTo>
                  <a:pt x="9018" y="214662"/>
                </a:lnTo>
                <a:lnTo>
                  <a:pt x="0" y="17310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4352926"/>
            <a:ext cx="468630" cy="174625"/>
          </a:xfrm>
          <a:custGeom>
            <a:avLst/>
            <a:gdLst/>
            <a:ahLst/>
            <a:cxnLst/>
            <a:rect l="l" t="t" r="r" b="b"/>
            <a:pathLst>
              <a:path w="468629" h="174625">
                <a:moveTo>
                  <a:pt x="35695" y="44664"/>
                </a:moveTo>
                <a:lnTo>
                  <a:pt x="29221" y="44826"/>
                </a:lnTo>
                <a:lnTo>
                  <a:pt x="27303" y="49697"/>
                </a:lnTo>
                <a:lnTo>
                  <a:pt x="35051" y="57662"/>
                </a:lnTo>
                <a:lnTo>
                  <a:pt x="66537" y="86237"/>
                </a:lnTo>
                <a:lnTo>
                  <a:pt x="103113" y="114930"/>
                </a:lnTo>
                <a:lnTo>
                  <a:pt x="141975" y="140969"/>
                </a:lnTo>
                <a:lnTo>
                  <a:pt x="180472" y="161294"/>
                </a:lnTo>
                <a:lnTo>
                  <a:pt x="224789" y="174248"/>
                </a:lnTo>
                <a:lnTo>
                  <a:pt x="232928" y="174629"/>
                </a:lnTo>
                <a:lnTo>
                  <a:pt x="248046" y="173604"/>
                </a:lnTo>
                <a:lnTo>
                  <a:pt x="263011" y="170819"/>
                </a:lnTo>
                <a:lnTo>
                  <a:pt x="278008" y="165984"/>
                </a:lnTo>
                <a:lnTo>
                  <a:pt x="279882" y="165222"/>
                </a:lnTo>
                <a:lnTo>
                  <a:pt x="232288" y="165222"/>
                </a:lnTo>
                <a:lnTo>
                  <a:pt x="225308" y="164841"/>
                </a:lnTo>
                <a:lnTo>
                  <a:pt x="184160" y="152531"/>
                </a:lnTo>
                <a:lnTo>
                  <a:pt x="146700" y="132719"/>
                </a:lnTo>
                <a:lnTo>
                  <a:pt x="108600" y="107192"/>
                </a:lnTo>
                <a:lnTo>
                  <a:pt x="72511" y="78866"/>
                </a:lnTo>
                <a:lnTo>
                  <a:pt x="41544" y="50672"/>
                </a:lnTo>
                <a:lnTo>
                  <a:pt x="35695" y="44664"/>
                </a:lnTo>
                <a:close/>
              </a:path>
              <a:path w="468629" h="174625">
                <a:moveTo>
                  <a:pt x="461771" y="0"/>
                </a:moveTo>
                <a:lnTo>
                  <a:pt x="432694" y="30992"/>
                </a:lnTo>
                <a:lnTo>
                  <a:pt x="403616" y="61209"/>
                </a:lnTo>
                <a:lnTo>
                  <a:pt x="374660" y="89153"/>
                </a:lnTo>
                <a:lnTo>
                  <a:pt x="345826" y="114168"/>
                </a:lnTo>
                <a:lnTo>
                  <a:pt x="302757" y="143886"/>
                </a:lnTo>
                <a:lnTo>
                  <a:pt x="260238" y="161675"/>
                </a:lnTo>
                <a:lnTo>
                  <a:pt x="232288" y="165222"/>
                </a:lnTo>
                <a:lnTo>
                  <a:pt x="279882" y="165222"/>
                </a:lnTo>
                <a:lnTo>
                  <a:pt x="322569" y="143124"/>
                </a:lnTo>
                <a:lnTo>
                  <a:pt x="366643" y="109215"/>
                </a:lnTo>
                <a:lnTo>
                  <a:pt x="395874" y="82295"/>
                </a:lnTo>
                <a:lnTo>
                  <a:pt x="439673" y="37587"/>
                </a:lnTo>
                <a:lnTo>
                  <a:pt x="468629" y="6476"/>
                </a:lnTo>
                <a:lnTo>
                  <a:pt x="461771" y="0"/>
                </a:lnTo>
                <a:close/>
              </a:path>
              <a:path w="468629" h="174625">
                <a:moveTo>
                  <a:pt x="0" y="3179"/>
                </a:moveTo>
                <a:lnTo>
                  <a:pt x="12588" y="87498"/>
                </a:lnTo>
                <a:lnTo>
                  <a:pt x="27303" y="49697"/>
                </a:lnTo>
                <a:lnTo>
                  <a:pt x="25786" y="48137"/>
                </a:lnTo>
                <a:lnTo>
                  <a:pt x="29186" y="44860"/>
                </a:lnTo>
                <a:lnTo>
                  <a:pt x="32644" y="41528"/>
                </a:lnTo>
                <a:lnTo>
                  <a:pt x="70933" y="41528"/>
                </a:lnTo>
                <a:lnTo>
                  <a:pt x="0" y="3179"/>
                </a:lnTo>
                <a:close/>
              </a:path>
              <a:path w="468629" h="174625">
                <a:moveTo>
                  <a:pt x="29186" y="44860"/>
                </a:moveTo>
                <a:lnTo>
                  <a:pt x="25786" y="48137"/>
                </a:lnTo>
                <a:lnTo>
                  <a:pt x="27303" y="49697"/>
                </a:lnTo>
                <a:lnTo>
                  <a:pt x="29186" y="44860"/>
                </a:lnTo>
                <a:close/>
              </a:path>
              <a:path w="468629" h="174625">
                <a:moveTo>
                  <a:pt x="32644" y="41528"/>
                </a:moveTo>
                <a:lnTo>
                  <a:pt x="29221" y="44826"/>
                </a:lnTo>
                <a:lnTo>
                  <a:pt x="35695" y="44664"/>
                </a:lnTo>
                <a:lnTo>
                  <a:pt x="32644" y="41528"/>
                </a:lnTo>
                <a:close/>
              </a:path>
              <a:path w="468629" h="174625">
                <a:moveTo>
                  <a:pt x="70933" y="41528"/>
                </a:moveTo>
                <a:lnTo>
                  <a:pt x="32644" y="41528"/>
                </a:lnTo>
                <a:lnTo>
                  <a:pt x="35695" y="44664"/>
                </a:lnTo>
                <a:lnTo>
                  <a:pt x="74919" y="43683"/>
                </a:lnTo>
                <a:lnTo>
                  <a:pt x="70933" y="41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1119" y="4381119"/>
            <a:ext cx="590550" cy="181610"/>
          </a:xfrm>
          <a:custGeom>
            <a:avLst/>
            <a:gdLst/>
            <a:ahLst/>
            <a:cxnLst/>
            <a:rect l="l" t="t" r="r" b="b"/>
            <a:pathLst>
              <a:path w="590550" h="181610">
                <a:moveTo>
                  <a:pt x="38921" y="42255"/>
                </a:moveTo>
                <a:lnTo>
                  <a:pt x="32289" y="42920"/>
                </a:lnTo>
                <a:lnTo>
                  <a:pt x="30782" y="47830"/>
                </a:lnTo>
                <a:lnTo>
                  <a:pt x="36972" y="53208"/>
                </a:lnTo>
                <a:lnTo>
                  <a:pt x="85222" y="89915"/>
                </a:lnTo>
                <a:lnTo>
                  <a:pt x="131185" y="119633"/>
                </a:lnTo>
                <a:lnTo>
                  <a:pt x="180228" y="146553"/>
                </a:lnTo>
                <a:lnTo>
                  <a:pt x="228721" y="167508"/>
                </a:lnTo>
                <a:lnTo>
                  <a:pt x="273679" y="179700"/>
                </a:lnTo>
                <a:lnTo>
                  <a:pt x="294010" y="181355"/>
                </a:lnTo>
                <a:lnTo>
                  <a:pt x="312816" y="180344"/>
                </a:lnTo>
                <a:lnTo>
                  <a:pt x="331591" y="177296"/>
                </a:lnTo>
                <a:lnTo>
                  <a:pt x="350276" y="172461"/>
                </a:lnTo>
                <a:lnTo>
                  <a:pt x="352145" y="171830"/>
                </a:lnTo>
                <a:lnTo>
                  <a:pt x="293491" y="171830"/>
                </a:lnTo>
                <a:lnTo>
                  <a:pt x="284500" y="171449"/>
                </a:lnTo>
                <a:lnTo>
                  <a:pt x="243077" y="162437"/>
                </a:lnTo>
                <a:lnTo>
                  <a:pt x="184160" y="137921"/>
                </a:lnTo>
                <a:lnTo>
                  <a:pt x="136032" y="111383"/>
                </a:lnTo>
                <a:lnTo>
                  <a:pt x="90556" y="81914"/>
                </a:lnTo>
                <a:lnTo>
                  <a:pt x="43068" y="45851"/>
                </a:lnTo>
                <a:lnTo>
                  <a:pt x="38921" y="42255"/>
                </a:lnTo>
                <a:close/>
              </a:path>
              <a:path w="590550" h="181610">
                <a:moveTo>
                  <a:pt x="584210" y="0"/>
                </a:moveTo>
                <a:lnTo>
                  <a:pt x="547512" y="32384"/>
                </a:lnTo>
                <a:lnTo>
                  <a:pt x="510936" y="63495"/>
                </a:lnTo>
                <a:lnTo>
                  <a:pt x="474360" y="92582"/>
                </a:lnTo>
                <a:lnTo>
                  <a:pt x="437906" y="118622"/>
                </a:lnTo>
                <a:lnTo>
                  <a:pt x="401452" y="140588"/>
                </a:lnTo>
                <a:lnTo>
                  <a:pt x="365272" y="157352"/>
                </a:lnTo>
                <a:lnTo>
                  <a:pt x="311414" y="170937"/>
                </a:lnTo>
                <a:lnTo>
                  <a:pt x="293491" y="171830"/>
                </a:lnTo>
                <a:lnTo>
                  <a:pt x="352145" y="171830"/>
                </a:lnTo>
                <a:lnTo>
                  <a:pt x="387736" y="158114"/>
                </a:lnTo>
                <a:lnTo>
                  <a:pt x="424830" y="138171"/>
                </a:lnTo>
                <a:lnTo>
                  <a:pt x="461771" y="113787"/>
                </a:lnTo>
                <a:lnTo>
                  <a:pt x="498622" y="85856"/>
                </a:lnTo>
                <a:lnTo>
                  <a:pt x="553852" y="39492"/>
                </a:lnTo>
                <a:lnTo>
                  <a:pt x="590549" y="7238"/>
                </a:lnTo>
                <a:lnTo>
                  <a:pt x="584210" y="0"/>
                </a:lnTo>
                <a:close/>
              </a:path>
              <a:path w="590550" h="181610">
                <a:moveTo>
                  <a:pt x="0" y="3560"/>
                </a:moveTo>
                <a:lnTo>
                  <a:pt x="18928" y="86736"/>
                </a:lnTo>
                <a:lnTo>
                  <a:pt x="30782" y="47830"/>
                </a:lnTo>
                <a:lnTo>
                  <a:pt x="29230" y="46481"/>
                </a:lnTo>
                <a:lnTo>
                  <a:pt x="35448" y="39242"/>
                </a:lnTo>
                <a:lnTo>
                  <a:pt x="68945" y="39242"/>
                </a:lnTo>
                <a:lnTo>
                  <a:pt x="77845" y="38349"/>
                </a:lnTo>
                <a:lnTo>
                  <a:pt x="0" y="3560"/>
                </a:lnTo>
                <a:close/>
              </a:path>
              <a:path w="590550" h="181610">
                <a:moveTo>
                  <a:pt x="32272" y="42939"/>
                </a:moveTo>
                <a:lnTo>
                  <a:pt x="29230" y="46481"/>
                </a:lnTo>
                <a:lnTo>
                  <a:pt x="30782" y="47830"/>
                </a:lnTo>
                <a:lnTo>
                  <a:pt x="32272" y="42939"/>
                </a:lnTo>
                <a:close/>
              </a:path>
              <a:path w="590550" h="181610">
                <a:moveTo>
                  <a:pt x="35448" y="39242"/>
                </a:moveTo>
                <a:lnTo>
                  <a:pt x="32289" y="42920"/>
                </a:lnTo>
                <a:lnTo>
                  <a:pt x="38921" y="42255"/>
                </a:lnTo>
                <a:lnTo>
                  <a:pt x="35448" y="39242"/>
                </a:lnTo>
                <a:close/>
              </a:path>
              <a:path w="590550" h="181610">
                <a:moveTo>
                  <a:pt x="68945" y="39242"/>
                </a:moveTo>
                <a:lnTo>
                  <a:pt x="35448" y="39242"/>
                </a:lnTo>
                <a:lnTo>
                  <a:pt x="38921" y="42255"/>
                </a:lnTo>
                <a:lnTo>
                  <a:pt x="68945" y="39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8071" y="3986273"/>
            <a:ext cx="590550" cy="183515"/>
          </a:xfrm>
          <a:custGeom>
            <a:avLst/>
            <a:gdLst/>
            <a:ahLst/>
            <a:cxnLst/>
            <a:rect l="l" t="t" r="r" b="b"/>
            <a:pathLst>
              <a:path w="590550" h="183514">
                <a:moveTo>
                  <a:pt x="296539" y="0"/>
                </a:moveTo>
                <a:lnTo>
                  <a:pt x="240151" y="8894"/>
                </a:lnTo>
                <a:lnTo>
                  <a:pt x="202813" y="23372"/>
                </a:lnTo>
                <a:lnTo>
                  <a:pt x="165750" y="43565"/>
                </a:lnTo>
                <a:lnTo>
                  <a:pt x="128777" y="68198"/>
                </a:lnTo>
                <a:lnTo>
                  <a:pt x="91958" y="96524"/>
                </a:lnTo>
                <a:lnTo>
                  <a:pt x="36575" y="143255"/>
                </a:lnTo>
                <a:lnTo>
                  <a:pt x="0" y="175772"/>
                </a:lnTo>
                <a:lnTo>
                  <a:pt x="6217" y="183011"/>
                </a:lnTo>
                <a:lnTo>
                  <a:pt x="42946" y="150376"/>
                </a:lnTo>
                <a:lnTo>
                  <a:pt x="79644" y="118871"/>
                </a:lnTo>
                <a:lnTo>
                  <a:pt x="116220" y="89534"/>
                </a:lnTo>
                <a:lnTo>
                  <a:pt x="152674" y="63245"/>
                </a:lnTo>
                <a:lnTo>
                  <a:pt x="188975" y="41147"/>
                </a:lnTo>
                <a:lnTo>
                  <a:pt x="225186" y="24134"/>
                </a:lnTo>
                <a:lnTo>
                  <a:pt x="279166" y="10418"/>
                </a:lnTo>
                <a:lnTo>
                  <a:pt x="297058" y="9406"/>
                </a:lnTo>
                <a:lnTo>
                  <a:pt x="341354" y="9406"/>
                </a:lnTo>
                <a:lnTo>
                  <a:pt x="336925" y="7751"/>
                </a:lnTo>
                <a:lnTo>
                  <a:pt x="326532" y="4322"/>
                </a:lnTo>
                <a:lnTo>
                  <a:pt x="316351" y="2036"/>
                </a:lnTo>
                <a:lnTo>
                  <a:pt x="306323" y="380"/>
                </a:lnTo>
                <a:lnTo>
                  <a:pt x="296539" y="0"/>
                </a:lnTo>
                <a:close/>
              </a:path>
              <a:path w="590550" h="183514">
                <a:moveTo>
                  <a:pt x="540171" y="159772"/>
                </a:moveTo>
                <a:lnTo>
                  <a:pt x="505205" y="180344"/>
                </a:lnTo>
                <a:lnTo>
                  <a:pt x="590428" y="179332"/>
                </a:lnTo>
                <a:lnTo>
                  <a:pt x="576403" y="161044"/>
                </a:lnTo>
                <a:lnTo>
                  <a:pt x="541903" y="161044"/>
                </a:lnTo>
                <a:lnTo>
                  <a:pt x="540171" y="159772"/>
                </a:lnTo>
                <a:close/>
              </a:path>
              <a:path w="590550" h="183514">
                <a:moveTo>
                  <a:pt x="543835" y="150615"/>
                </a:moveTo>
                <a:lnTo>
                  <a:pt x="544708" y="157103"/>
                </a:lnTo>
                <a:lnTo>
                  <a:pt x="540171" y="159772"/>
                </a:lnTo>
                <a:lnTo>
                  <a:pt x="541903" y="161044"/>
                </a:lnTo>
                <a:lnTo>
                  <a:pt x="547512" y="153293"/>
                </a:lnTo>
                <a:lnTo>
                  <a:pt x="543835" y="150615"/>
                </a:lnTo>
                <a:close/>
              </a:path>
              <a:path w="590550" h="183514">
                <a:moveTo>
                  <a:pt x="538612" y="111764"/>
                </a:moveTo>
                <a:lnTo>
                  <a:pt x="543835" y="150615"/>
                </a:lnTo>
                <a:lnTo>
                  <a:pt x="547512" y="153293"/>
                </a:lnTo>
                <a:lnTo>
                  <a:pt x="541903" y="161044"/>
                </a:lnTo>
                <a:lnTo>
                  <a:pt x="576403" y="161044"/>
                </a:lnTo>
                <a:lnTo>
                  <a:pt x="538612" y="111764"/>
                </a:lnTo>
                <a:close/>
              </a:path>
              <a:path w="590550" h="183514">
                <a:moveTo>
                  <a:pt x="341354" y="9406"/>
                </a:moveTo>
                <a:lnTo>
                  <a:pt x="297058" y="9406"/>
                </a:lnTo>
                <a:lnTo>
                  <a:pt x="305836" y="9905"/>
                </a:lnTo>
                <a:lnTo>
                  <a:pt x="314827" y="11429"/>
                </a:lnTo>
                <a:lnTo>
                  <a:pt x="354086" y="25145"/>
                </a:lnTo>
                <a:lnTo>
                  <a:pt x="395874" y="49280"/>
                </a:lnTo>
                <a:lnTo>
                  <a:pt x="438271" y="79628"/>
                </a:lnTo>
                <a:lnTo>
                  <a:pt x="498866" y="127897"/>
                </a:lnTo>
                <a:lnTo>
                  <a:pt x="517397" y="142625"/>
                </a:lnTo>
                <a:lnTo>
                  <a:pt x="534802" y="155828"/>
                </a:lnTo>
                <a:lnTo>
                  <a:pt x="540171" y="159772"/>
                </a:lnTo>
                <a:lnTo>
                  <a:pt x="544708" y="157103"/>
                </a:lnTo>
                <a:lnTo>
                  <a:pt x="543835" y="150615"/>
                </a:lnTo>
                <a:lnTo>
                  <a:pt x="540532" y="148208"/>
                </a:lnTo>
                <a:lnTo>
                  <a:pt x="523372" y="135136"/>
                </a:lnTo>
                <a:lnTo>
                  <a:pt x="464941" y="88273"/>
                </a:lnTo>
                <a:lnTo>
                  <a:pt x="422544" y="56006"/>
                </a:lnTo>
                <a:lnTo>
                  <a:pt x="379354" y="27944"/>
                </a:lnTo>
                <a:lnTo>
                  <a:pt x="347471" y="11692"/>
                </a:lnTo>
                <a:lnTo>
                  <a:pt x="341354" y="9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4948" y="3998976"/>
            <a:ext cx="534670" cy="135890"/>
          </a:xfrm>
          <a:custGeom>
            <a:avLst/>
            <a:gdLst/>
            <a:ahLst/>
            <a:cxnLst/>
            <a:rect l="l" t="t" r="r" b="b"/>
            <a:pathLst>
              <a:path w="534670" h="135889">
                <a:moveTo>
                  <a:pt x="483055" y="112576"/>
                </a:moveTo>
                <a:lnTo>
                  <a:pt x="449579" y="135504"/>
                </a:lnTo>
                <a:lnTo>
                  <a:pt x="534527" y="128528"/>
                </a:lnTo>
                <a:lnTo>
                  <a:pt x="521463" y="113787"/>
                </a:lnTo>
                <a:lnTo>
                  <a:pt x="485119" y="113787"/>
                </a:lnTo>
                <a:lnTo>
                  <a:pt x="484235" y="113288"/>
                </a:lnTo>
                <a:lnTo>
                  <a:pt x="483055" y="112576"/>
                </a:lnTo>
                <a:close/>
              </a:path>
              <a:path w="534670" h="135889">
                <a:moveTo>
                  <a:pt x="268345" y="0"/>
                </a:moveTo>
                <a:lnTo>
                  <a:pt x="217535" y="6227"/>
                </a:lnTo>
                <a:lnTo>
                  <a:pt x="166877" y="23240"/>
                </a:lnTo>
                <a:lnTo>
                  <a:pt x="116707" y="48386"/>
                </a:lnTo>
                <a:lnTo>
                  <a:pt x="66537" y="79247"/>
                </a:lnTo>
                <a:lnTo>
                  <a:pt x="33131" y="101595"/>
                </a:lnTo>
                <a:lnTo>
                  <a:pt x="0" y="124718"/>
                </a:lnTo>
                <a:lnTo>
                  <a:pt x="5333" y="132456"/>
                </a:lnTo>
                <a:lnTo>
                  <a:pt x="38587" y="109478"/>
                </a:lnTo>
                <a:lnTo>
                  <a:pt x="71749" y="87117"/>
                </a:lnTo>
                <a:lnTo>
                  <a:pt x="104881" y="66162"/>
                </a:lnTo>
                <a:lnTo>
                  <a:pt x="154411" y="39374"/>
                </a:lnTo>
                <a:lnTo>
                  <a:pt x="203697" y="19943"/>
                </a:lnTo>
                <a:lnTo>
                  <a:pt x="252587" y="10155"/>
                </a:lnTo>
                <a:lnTo>
                  <a:pt x="268833" y="9524"/>
                </a:lnTo>
                <a:lnTo>
                  <a:pt x="317244" y="9524"/>
                </a:lnTo>
                <a:lnTo>
                  <a:pt x="304799" y="5465"/>
                </a:lnTo>
                <a:lnTo>
                  <a:pt x="295381" y="3179"/>
                </a:lnTo>
                <a:lnTo>
                  <a:pt x="286237" y="1523"/>
                </a:lnTo>
                <a:lnTo>
                  <a:pt x="277215" y="380"/>
                </a:lnTo>
                <a:lnTo>
                  <a:pt x="268345" y="0"/>
                </a:lnTo>
                <a:close/>
              </a:path>
              <a:path w="534670" h="135889">
                <a:moveTo>
                  <a:pt x="487405" y="109596"/>
                </a:moveTo>
                <a:lnTo>
                  <a:pt x="483055" y="112576"/>
                </a:lnTo>
                <a:lnTo>
                  <a:pt x="484235" y="113288"/>
                </a:lnTo>
                <a:lnTo>
                  <a:pt x="485119" y="113787"/>
                </a:lnTo>
                <a:lnTo>
                  <a:pt x="487405" y="109596"/>
                </a:lnTo>
                <a:close/>
              </a:path>
              <a:path w="534670" h="135889">
                <a:moveTo>
                  <a:pt x="478017" y="64769"/>
                </a:moveTo>
                <a:lnTo>
                  <a:pt x="486082" y="103280"/>
                </a:lnTo>
                <a:lnTo>
                  <a:pt x="489203" y="105155"/>
                </a:lnTo>
                <a:lnTo>
                  <a:pt x="489691" y="105405"/>
                </a:lnTo>
                <a:lnTo>
                  <a:pt x="485119" y="113787"/>
                </a:lnTo>
                <a:lnTo>
                  <a:pt x="521463" y="113787"/>
                </a:lnTo>
                <a:lnTo>
                  <a:pt x="478017" y="64769"/>
                </a:lnTo>
                <a:close/>
              </a:path>
              <a:path w="534670" h="135889">
                <a:moveTo>
                  <a:pt x="317244" y="9524"/>
                </a:moveTo>
                <a:lnTo>
                  <a:pt x="268833" y="9524"/>
                </a:lnTo>
                <a:lnTo>
                  <a:pt x="276849" y="9905"/>
                </a:lnTo>
                <a:lnTo>
                  <a:pt x="285109" y="10917"/>
                </a:lnTo>
                <a:lnTo>
                  <a:pt x="339577" y="28443"/>
                </a:lnTo>
                <a:lnTo>
                  <a:pt x="377799" y="48137"/>
                </a:lnTo>
                <a:lnTo>
                  <a:pt x="415777" y="70734"/>
                </a:lnTo>
                <a:lnTo>
                  <a:pt x="451713" y="93476"/>
                </a:lnTo>
                <a:lnTo>
                  <a:pt x="468629" y="103881"/>
                </a:lnTo>
                <a:lnTo>
                  <a:pt x="483055" y="112576"/>
                </a:lnTo>
                <a:lnTo>
                  <a:pt x="487405" y="109596"/>
                </a:lnTo>
                <a:lnTo>
                  <a:pt x="486082" y="103280"/>
                </a:lnTo>
                <a:lnTo>
                  <a:pt x="473567" y="95762"/>
                </a:lnTo>
                <a:lnTo>
                  <a:pt x="456925" y="85475"/>
                </a:lnTo>
                <a:lnTo>
                  <a:pt x="420745" y="62615"/>
                </a:lnTo>
                <a:lnTo>
                  <a:pt x="382249" y="39755"/>
                </a:lnTo>
                <a:lnTo>
                  <a:pt x="343143" y="19680"/>
                </a:lnTo>
                <a:lnTo>
                  <a:pt x="323849" y="11679"/>
                </a:lnTo>
                <a:lnTo>
                  <a:pt x="317244" y="9524"/>
                </a:lnTo>
                <a:close/>
              </a:path>
              <a:path w="534670" h="135889">
                <a:moveTo>
                  <a:pt x="486082" y="103280"/>
                </a:moveTo>
                <a:lnTo>
                  <a:pt x="487405" y="109596"/>
                </a:lnTo>
                <a:lnTo>
                  <a:pt x="489691" y="105405"/>
                </a:lnTo>
                <a:lnTo>
                  <a:pt x="489203" y="105155"/>
                </a:lnTo>
                <a:lnTo>
                  <a:pt x="486082" y="103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0179" y="4166880"/>
            <a:ext cx="934085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0235"/>
            <a:r>
              <a:rPr i="1" spc="5" dirty="0">
                <a:latin typeface="Garamond"/>
                <a:cs typeface="Garamond"/>
              </a:rPr>
              <a:t>m</a:t>
            </a:r>
            <a:r>
              <a:rPr i="1" spc="-5" dirty="0">
                <a:latin typeface="Garamond"/>
                <a:cs typeface="Garamond"/>
              </a:rPr>
              <a:t>-1</a:t>
            </a:r>
            <a:endParaRPr>
              <a:latin typeface="Garamond"/>
              <a:cs typeface="Garamond"/>
            </a:endParaRPr>
          </a:p>
          <a:p>
            <a:pPr marL="12700">
              <a:spcBef>
                <a:spcPts val="1160"/>
              </a:spcBef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-1</a:t>
            </a:r>
            <a:r>
              <a:rPr spc="-5" dirty="0">
                <a:latin typeface="Times New Roman"/>
                <a:cs typeface="Times New Roman"/>
              </a:rPr>
              <a:t>)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957" y="3990064"/>
            <a:ext cx="254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Symbol"/>
                <a:cs typeface="Symbol"/>
              </a:rPr>
              <a:t></a:t>
            </a:r>
            <a:endParaRPr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7195" y="3632190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8118" y="3636762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7355" y="3655939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6825" y="3598653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2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3197" y="3574903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2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7452" y="4578595"/>
            <a:ext cx="32194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5" dirty="0">
                <a:latin typeface="Times New Roman"/>
                <a:cs typeface="Times New Roman"/>
              </a:rPr>
              <a:t>m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8658" y="4565768"/>
            <a:ext cx="1574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5169" y="4578595"/>
            <a:ext cx="2717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Times New Roman"/>
                <a:cs typeface="Times New Roman"/>
              </a:rPr>
              <a:t>2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1978" y="4578595"/>
            <a:ext cx="27178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Times New Roman"/>
                <a:cs typeface="Times New Roman"/>
              </a:rPr>
              <a:t>3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51866" y="4086226"/>
            <a:ext cx="430530" cy="346075"/>
          </a:xfrm>
          <a:custGeom>
            <a:avLst/>
            <a:gdLst/>
            <a:ahLst/>
            <a:cxnLst/>
            <a:rect l="l" t="t" r="r" b="b"/>
            <a:pathLst>
              <a:path w="430529" h="346075">
                <a:moveTo>
                  <a:pt x="215005" y="0"/>
                </a:moveTo>
                <a:lnTo>
                  <a:pt x="163335" y="5028"/>
                </a:lnTo>
                <a:lnTo>
                  <a:pt x="116195" y="19312"/>
                </a:lnTo>
                <a:lnTo>
                  <a:pt x="75080" y="41648"/>
                </a:lnTo>
                <a:lnTo>
                  <a:pt x="41482" y="70831"/>
                </a:lnTo>
                <a:lnTo>
                  <a:pt x="16895" y="105657"/>
                </a:lnTo>
                <a:lnTo>
                  <a:pt x="2813" y="144924"/>
                </a:lnTo>
                <a:lnTo>
                  <a:pt x="0" y="172973"/>
                </a:lnTo>
                <a:lnTo>
                  <a:pt x="712" y="187175"/>
                </a:lnTo>
                <a:lnTo>
                  <a:pt x="10960" y="227699"/>
                </a:lnTo>
                <a:lnTo>
                  <a:pt x="32211" y="264170"/>
                </a:lnTo>
                <a:lnTo>
                  <a:pt x="62971" y="295388"/>
                </a:lnTo>
                <a:lnTo>
                  <a:pt x="101747" y="320150"/>
                </a:lnTo>
                <a:lnTo>
                  <a:pt x="147045" y="337256"/>
                </a:lnTo>
                <a:lnTo>
                  <a:pt x="197371" y="345505"/>
                </a:lnTo>
                <a:lnTo>
                  <a:pt x="215005" y="346079"/>
                </a:lnTo>
                <a:lnTo>
                  <a:pt x="232657" y="345505"/>
                </a:lnTo>
                <a:lnTo>
                  <a:pt x="283026" y="337256"/>
                </a:lnTo>
                <a:lnTo>
                  <a:pt x="328352" y="320150"/>
                </a:lnTo>
                <a:lnTo>
                  <a:pt x="367146" y="295388"/>
                </a:lnTo>
                <a:lnTo>
                  <a:pt x="397917" y="264170"/>
                </a:lnTo>
                <a:lnTo>
                  <a:pt x="419172" y="227699"/>
                </a:lnTo>
                <a:lnTo>
                  <a:pt x="429421" y="187175"/>
                </a:lnTo>
                <a:lnTo>
                  <a:pt x="430133" y="172973"/>
                </a:lnTo>
                <a:lnTo>
                  <a:pt x="429421" y="158791"/>
                </a:lnTo>
                <a:lnTo>
                  <a:pt x="419172" y="118312"/>
                </a:lnTo>
                <a:lnTo>
                  <a:pt x="397917" y="81872"/>
                </a:lnTo>
                <a:lnTo>
                  <a:pt x="367146" y="50674"/>
                </a:lnTo>
                <a:lnTo>
                  <a:pt x="328352" y="25922"/>
                </a:lnTo>
                <a:lnTo>
                  <a:pt x="283026" y="8821"/>
                </a:lnTo>
                <a:lnTo>
                  <a:pt x="232657" y="573"/>
                </a:lnTo>
                <a:lnTo>
                  <a:pt x="215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51866" y="4086226"/>
            <a:ext cx="430530" cy="346075"/>
          </a:xfrm>
          <a:custGeom>
            <a:avLst/>
            <a:gdLst/>
            <a:ahLst/>
            <a:cxnLst/>
            <a:rect l="l" t="t" r="r" b="b"/>
            <a:pathLst>
              <a:path w="430529" h="346075">
                <a:moveTo>
                  <a:pt x="0" y="172973"/>
                </a:moveTo>
                <a:lnTo>
                  <a:pt x="6248" y="131416"/>
                </a:lnTo>
                <a:lnTo>
                  <a:pt x="23997" y="93496"/>
                </a:lnTo>
                <a:lnTo>
                  <a:pt x="51753" y="60417"/>
                </a:lnTo>
                <a:lnTo>
                  <a:pt x="88023" y="33382"/>
                </a:lnTo>
                <a:lnTo>
                  <a:pt x="131313" y="13597"/>
                </a:lnTo>
                <a:lnTo>
                  <a:pt x="180129" y="2264"/>
                </a:lnTo>
                <a:lnTo>
                  <a:pt x="215005" y="0"/>
                </a:lnTo>
                <a:lnTo>
                  <a:pt x="232657" y="573"/>
                </a:lnTo>
                <a:lnTo>
                  <a:pt x="283026" y="8821"/>
                </a:lnTo>
                <a:lnTo>
                  <a:pt x="328352" y="25922"/>
                </a:lnTo>
                <a:lnTo>
                  <a:pt x="367146" y="50674"/>
                </a:lnTo>
                <a:lnTo>
                  <a:pt x="397917" y="81872"/>
                </a:lnTo>
                <a:lnTo>
                  <a:pt x="419172" y="118312"/>
                </a:lnTo>
                <a:lnTo>
                  <a:pt x="429421" y="158791"/>
                </a:lnTo>
                <a:lnTo>
                  <a:pt x="430133" y="172973"/>
                </a:lnTo>
                <a:lnTo>
                  <a:pt x="429421" y="187175"/>
                </a:lnTo>
                <a:lnTo>
                  <a:pt x="419172" y="227699"/>
                </a:lnTo>
                <a:lnTo>
                  <a:pt x="397917" y="264170"/>
                </a:lnTo>
                <a:lnTo>
                  <a:pt x="367146" y="295388"/>
                </a:lnTo>
                <a:lnTo>
                  <a:pt x="328352" y="320150"/>
                </a:lnTo>
                <a:lnTo>
                  <a:pt x="283026" y="337256"/>
                </a:lnTo>
                <a:lnTo>
                  <a:pt x="232657" y="345505"/>
                </a:lnTo>
                <a:lnTo>
                  <a:pt x="215005" y="346079"/>
                </a:lnTo>
                <a:lnTo>
                  <a:pt x="197371" y="345505"/>
                </a:lnTo>
                <a:lnTo>
                  <a:pt x="147045" y="337256"/>
                </a:lnTo>
                <a:lnTo>
                  <a:pt x="101747" y="320150"/>
                </a:lnTo>
                <a:lnTo>
                  <a:pt x="62971" y="295388"/>
                </a:lnTo>
                <a:lnTo>
                  <a:pt x="32211" y="264170"/>
                </a:lnTo>
                <a:lnTo>
                  <a:pt x="10960" y="227699"/>
                </a:lnTo>
                <a:lnTo>
                  <a:pt x="712" y="187175"/>
                </a:lnTo>
                <a:lnTo>
                  <a:pt x="0" y="17297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83682" y="4166901"/>
            <a:ext cx="1689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Garamond"/>
                <a:cs typeface="Garamond"/>
              </a:rPr>
              <a:t>m</a:t>
            </a:r>
            <a:endParaRPr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4741" y="2582525"/>
            <a:ext cx="446595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138680">
              <a:tabLst>
                <a:tab pos="3138805" algn="l"/>
                <a:tab pos="4053204" algn="l"/>
              </a:tabLst>
            </a:pPr>
            <a:r>
              <a:rPr i="1" spc="-5" dirty="0">
                <a:latin typeface="Times New Roman"/>
                <a:cs typeface="Times New Roman"/>
              </a:rPr>
              <a:t>2</a:t>
            </a:r>
            <a:r>
              <a:rPr sz="1900" i="1" spc="-70" dirty="0">
                <a:latin typeface="Symbol"/>
                <a:cs typeface="Symbol"/>
              </a:rPr>
              <a:t>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i="1" spc="-5" dirty="0">
                <a:latin typeface="Times New Roman"/>
                <a:cs typeface="Times New Roman"/>
              </a:rPr>
              <a:t>3</a:t>
            </a:r>
            <a:r>
              <a:rPr sz="1900" i="1" spc="-70" dirty="0">
                <a:latin typeface="Symbol"/>
                <a:cs typeface="Symbol"/>
              </a:rPr>
              <a:t>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i="1" spc="-10" dirty="0">
                <a:latin typeface="Times New Roman"/>
                <a:cs typeface="Times New Roman"/>
              </a:rPr>
              <a:t>m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  <a:p>
            <a:pPr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/>
            <a:r>
              <a:rPr b="1" spc="-15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15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5" dirty="0">
                <a:latin typeface="Arial"/>
                <a:cs typeface="Arial"/>
              </a:rPr>
              <a:t>m/</a:t>
            </a:r>
            <a:r>
              <a:rPr b="1" dirty="0">
                <a:latin typeface="Arial"/>
                <a:cs typeface="Arial"/>
              </a:rPr>
              <a:t>m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Q</a:t>
            </a:r>
            <a:r>
              <a:rPr b="1" spc="-10" dirty="0">
                <a:latin typeface="Arial"/>
                <a:cs typeface="Arial"/>
              </a:rPr>
              <a:t>u</a:t>
            </a:r>
            <a:r>
              <a:rPr b="1" spc="-5" dirty="0">
                <a:latin typeface="Arial"/>
                <a:cs typeface="Arial"/>
              </a:rPr>
              <a:t>eue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"/>
                <a:cs typeface="Arial"/>
              </a:rPr>
              <a:t>f</a:t>
            </a:r>
            <a:r>
              <a:rPr b="1" spc="-5" dirty="0">
                <a:latin typeface="Arial"/>
                <a:cs typeface="Arial"/>
              </a:rPr>
              <a:t>ini</a:t>
            </a:r>
            <a:r>
              <a:rPr b="1" dirty="0">
                <a:latin typeface="Arial"/>
                <a:cs typeface="Arial"/>
              </a:rPr>
              <a:t>te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se</a:t>
            </a:r>
            <a:r>
              <a:rPr b="1" spc="-10" dirty="0">
                <a:latin typeface="Arial"/>
                <a:cs typeface="Arial"/>
              </a:rPr>
              <a:t>r</a:t>
            </a:r>
            <a:r>
              <a:rPr b="1" spc="-40" dirty="0">
                <a:latin typeface="Arial"/>
                <a:cs typeface="Arial"/>
              </a:rPr>
              <a:t>v</a:t>
            </a:r>
            <a:r>
              <a:rPr b="1" spc="-5" dirty="0">
                <a:latin typeface="Arial"/>
                <a:cs typeface="Arial"/>
              </a:rPr>
              <a:t>er</a:t>
            </a:r>
            <a:r>
              <a:rPr b="1" spc="-10" dirty="0">
                <a:latin typeface="Arial"/>
                <a:cs typeface="Arial"/>
              </a:rPr>
              <a:t>s</a:t>
            </a:r>
            <a:r>
              <a:rPr b="1" spc="-5" dirty="0">
                <a:latin typeface="Arial"/>
                <a:cs typeface="Arial"/>
              </a:rPr>
              <a:t>,</a:t>
            </a:r>
            <a:r>
              <a:rPr b="1" spc="10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"/>
                <a:cs typeface="Arial"/>
              </a:rPr>
              <a:t>n</a:t>
            </a:r>
            <a:r>
              <a:rPr b="1" spc="-15" dirty="0">
                <a:latin typeface="Arial"/>
                <a:cs typeface="Arial"/>
              </a:rPr>
              <a:t>o</a:t>
            </a:r>
            <a:r>
              <a:rPr b="1" spc="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Arial"/>
                <a:cs typeface="Arial"/>
              </a:rPr>
              <a:t>bu</a:t>
            </a:r>
            <a:r>
              <a:rPr b="1" dirty="0">
                <a:latin typeface="Arial"/>
                <a:cs typeface="Arial"/>
              </a:rPr>
              <a:t>ff</a:t>
            </a:r>
            <a:r>
              <a:rPr b="1" spc="-5" dirty="0"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7039" y="1442124"/>
            <a:ext cx="15875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15" dirty="0">
                <a:latin typeface="Arial"/>
                <a:cs typeface="Arial"/>
              </a:rPr>
              <a:t>M/M</a:t>
            </a:r>
            <a:r>
              <a:rPr b="1" dirty="0">
                <a:latin typeface="Arial"/>
                <a:cs typeface="Arial"/>
              </a:rPr>
              <a:t>/m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Arial"/>
                <a:cs typeface="Arial"/>
              </a:rPr>
              <a:t>Q</a:t>
            </a:r>
            <a:r>
              <a:rPr b="1" spc="-10" dirty="0">
                <a:latin typeface="Arial"/>
                <a:cs typeface="Arial"/>
              </a:rPr>
              <a:t>u</a:t>
            </a:r>
            <a:r>
              <a:rPr b="1" spc="-5" dirty="0">
                <a:latin typeface="Arial"/>
                <a:cs typeface="Arial"/>
              </a:rPr>
              <a:t>eu</a:t>
            </a:r>
            <a:r>
              <a:rPr b="1" spc="-10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70241" y="1933559"/>
            <a:ext cx="2767018" cy="65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26385" y="2186824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7512" y="2186824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90289" y="2186824"/>
            <a:ext cx="139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07196" y="1974982"/>
            <a:ext cx="3830573" cy="591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85258" y="2143916"/>
            <a:ext cx="1689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Garamond"/>
                <a:cs typeface="Garamond"/>
              </a:rPr>
              <a:t>m</a:t>
            </a:r>
            <a:endParaRPr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8082" y="1994007"/>
            <a:ext cx="2546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latin typeface="Symbol"/>
                <a:cs typeface="Symbol"/>
              </a:rPr>
              <a:t></a:t>
            </a:r>
            <a:endParaRPr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96319" y="1636384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07229" y="1640956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86479" y="1660132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5962" y="1602856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22320" y="1578980"/>
            <a:ext cx="151130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i="1" spc="1115" dirty="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20157" y="2582525"/>
            <a:ext cx="32194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0" dirty="0">
                <a:latin typeface="Times New Roman"/>
                <a:cs typeface="Times New Roman"/>
              </a:rPr>
              <a:t>m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84419" y="2144150"/>
            <a:ext cx="4279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5" dirty="0">
                <a:latin typeface="Garamond"/>
                <a:cs typeface="Garamond"/>
              </a:rPr>
              <a:t>m+1</a:t>
            </a:r>
            <a:endParaRPr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14846" y="2143896"/>
            <a:ext cx="4279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15" dirty="0">
                <a:latin typeface="Garamond"/>
                <a:cs typeface="Garamond"/>
              </a:rPr>
              <a:t>m+2</a:t>
            </a:r>
            <a:endParaRPr>
              <a:latin typeface="Garamond"/>
              <a:cs typeface="Garamon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39740" y="2557134"/>
            <a:ext cx="32194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spc="-5" dirty="0">
                <a:latin typeface="Times New Roman"/>
                <a:cs typeface="Times New Roman"/>
              </a:rPr>
              <a:t>m</a:t>
            </a:r>
            <a:r>
              <a:rPr sz="1900" i="1" spc="-70" dirty="0">
                <a:latin typeface="Symbol"/>
                <a:cs typeface="Symbol"/>
              </a:rPr>
              <a:t></a:t>
            </a:r>
            <a:endParaRPr sz="19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5054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15" dirty="0"/>
              <a:t>Lit</a:t>
            </a:r>
            <a:r>
              <a:rPr lang="en-US" sz="3200" spc="-30" dirty="0"/>
              <a:t>t</a:t>
            </a:r>
            <a:r>
              <a:rPr lang="en-US" sz="3200" spc="-10" dirty="0"/>
              <a:t>le</a:t>
            </a:r>
            <a:r>
              <a:rPr lang="en-US" sz="3200" dirty="0">
                <a:latin typeface="Times New Roman"/>
                <a:cs typeface="Times New Roman"/>
              </a:rPr>
              <a:t>’</a:t>
            </a:r>
            <a:r>
              <a:rPr lang="en-US" sz="3200" spc="-15" dirty="0"/>
              <a:t>s</a:t>
            </a:r>
            <a:r>
              <a:rPr lang="en-US" sz="3200" spc="-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Law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1865165" cy="5573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dirty="0">
                <a:latin typeface="Verdana"/>
                <a:cs typeface="Verdana"/>
              </a:rPr>
              <a:t>Notat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ons: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numb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customer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syst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m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9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Q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nu</a:t>
            </a:r>
            <a:r>
              <a:rPr sz="2400" spc="-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cu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5" dirty="0">
                <a:latin typeface="Verdana"/>
                <a:cs typeface="Verdana"/>
              </a:rPr>
              <a:t>me</a:t>
            </a:r>
            <a:r>
              <a:rPr sz="2400" dirty="0">
                <a:latin typeface="Verdana"/>
                <a:cs typeface="Verdana"/>
              </a:rPr>
              <a:t>rs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q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ue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numb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rver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N=Q+R</a:t>
            </a:r>
          </a:p>
          <a:p>
            <a:pPr lvl="1">
              <a:spcBef>
                <a:spcPts val="6"/>
              </a:spcBef>
              <a:buClr>
                <a:srgbClr val="656598"/>
              </a:buClr>
              <a:buFont typeface="Wingdings"/>
              <a:buChar char=""/>
            </a:pP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time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th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us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sys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spc="-5" dirty="0" smtClean="0">
                <a:latin typeface="Verdana"/>
                <a:cs typeface="Verdana"/>
              </a:rPr>
              <a:t>from</a:t>
            </a:r>
            <a:r>
              <a:rPr lang="en-US" sz="2400" spc="-5" dirty="0" smtClean="0">
                <a:latin typeface="Verdana"/>
                <a:cs typeface="Verdana"/>
              </a:rPr>
              <a:t> </a:t>
            </a:r>
            <a:r>
              <a:rPr sz="2400" spc="-10" dirty="0" smtClean="0">
                <a:latin typeface="Verdana"/>
                <a:cs typeface="Verdana"/>
              </a:rPr>
              <a:t>arrival</a:t>
            </a:r>
            <a:r>
              <a:rPr sz="2400" spc="155" dirty="0" smtClean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d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partur</a:t>
            </a:r>
            <a:r>
              <a:rPr sz="2400" spc="-3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W: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wa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S: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serv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ce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customer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T=</a:t>
            </a:r>
            <a:r>
              <a:rPr sz="2400" spc="-10" dirty="0">
                <a:latin typeface="Verdana"/>
                <a:cs typeface="Verdana"/>
              </a:rPr>
              <a:t>W</a:t>
            </a:r>
            <a:r>
              <a:rPr sz="2400" spc="-20" dirty="0">
                <a:latin typeface="Verdana"/>
                <a:cs typeface="Verdana"/>
              </a:rPr>
              <a:t>+S</a:t>
            </a:r>
            <a:endParaRPr sz="2400" dirty="0">
              <a:latin typeface="Verdana"/>
              <a:cs typeface="Verdana"/>
            </a:endParaRPr>
          </a:p>
          <a:p>
            <a:pPr lvl="1">
              <a:spcBef>
                <a:spcPts val="53"/>
              </a:spcBef>
              <a:buClr>
                <a:srgbClr val="656598"/>
              </a:buClr>
              <a:buFont typeface="Wingdings"/>
              <a:buChar char=""/>
            </a:pPr>
            <a:endParaRPr sz="2800" dirty="0">
              <a:latin typeface="Times New Roman"/>
              <a:cs typeface="Times New Roman"/>
            </a:endParaRPr>
          </a:p>
          <a:p>
            <a:pPr marL="836930" lvl="1" indent="-367030">
              <a:buClr>
                <a:srgbClr val="656598"/>
              </a:buClr>
              <a:buSzPct val="75000"/>
              <a:buFont typeface="Wingdings"/>
              <a:buChar char=""/>
              <a:tabLst>
                <a:tab pos="837565" algn="l"/>
              </a:tabLst>
            </a:pPr>
            <a:r>
              <a:rPr sz="2400" spc="1170" dirty="0">
                <a:latin typeface="Symbol"/>
                <a:cs typeface="Symbol"/>
              </a:rPr>
              <a:t>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Verdana"/>
                <a:cs typeface="Verdana"/>
              </a:rPr>
              <a:t>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arrival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rate</a:t>
            </a:r>
            <a:endParaRPr sz="2400" dirty="0">
              <a:latin typeface="Verdana"/>
              <a:cs typeface="Verdana"/>
            </a:endParaRPr>
          </a:p>
          <a:p>
            <a:pPr marL="836930" lvl="1" indent="-367030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837565" algn="l"/>
              </a:tabLst>
            </a:pPr>
            <a:r>
              <a:rPr sz="2400" spc="5" dirty="0">
                <a:latin typeface="Symbol"/>
                <a:cs typeface="Symbol"/>
              </a:rPr>
              <a:t>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-2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ce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rate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6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0" dirty="0" err="1">
                <a:solidFill>
                  <a:srgbClr val="656598"/>
                </a:solidFill>
                <a:latin typeface="Garamond"/>
                <a:cs typeface="Garamond"/>
              </a:rPr>
              <a:t>Queueing</a:t>
            </a:r>
            <a:r>
              <a:rPr lang="en-US" sz="3200" spc="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656598"/>
                </a:solidFill>
                <a:latin typeface="Garamond"/>
                <a:cs typeface="Garamond"/>
              </a:rPr>
              <a:t>Sy</a:t>
            </a:r>
            <a:r>
              <a:rPr lang="en-US" sz="3200" spc="-25" dirty="0">
                <a:solidFill>
                  <a:srgbClr val="656598"/>
                </a:solidFill>
                <a:latin typeface="Garamond"/>
                <a:cs typeface="Garamond"/>
              </a:rPr>
              <a:t>s</a:t>
            </a:r>
            <a:r>
              <a:rPr lang="en-US" sz="3200" spc="-15" dirty="0">
                <a:solidFill>
                  <a:srgbClr val="656598"/>
                </a:solidFill>
                <a:latin typeface="Garamond"/>
                <a:cs typeface="Garamond"/>
              </a:rPr>
              <a:t>te</a:t>
            </a:r>
            <a:r>
              <a:rPr lang="en-US" sz="3200" spc="-45" dirty="0">
                <a:solidFill>
                  <a:srgbClr val="656598"/>
                </a:solidFill>
                <a:latin typeface="Garamond"/>
                <a:cs typeface="Garamond"/>
              </a:rPr>
              <a:t>m</a:t>
            </a:r>
            <a:r>
              <a:rPr lang="en-US" sz="3200" spc="-15" dirty="0">
                <a:solidFill>
                  <a:srgbClr val="656598"/>
                </a:solidFill>
                <a:latin typeface="Garamond"/>
                <a:cs typeface="Garamond"/>
              </a:rPr>
              <a:t>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77118" y="991518"/>
            <a:ext cx="12114882" cy="428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6385" indent="-342900">
              <a:lnSpc>
                <a:spcPts val="216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In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co</a:t>
            </a:r>
            <a:r>
              <a:rPr sz="2800" spc="-10" dirty="0">
                <a:latin typeface="Verdana"/>
                <a:cs typeface="Verdana"/>
              </a:rPr>
              <a:t>m</a:t>
            </a:r>
            <a:r>
              <a:rPr sz="2800" dirty="0">
                <a:latin typeface="Verdana"/>
                <a:cs typeface="Verdana"/>
              </a:rPr>
              <a:t>mun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cat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networks,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network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or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sourc</a:t>
            </a:r>
            <a:r>
              <a:rPr sz="2800" spc="-1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often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shar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b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ny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us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r,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ad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conf</a:t>
            </a:r>
            <a:r>
              <a:rPr sz="2800" spc="-10" dirty="0">
                <a:latin typeface="Verdana"/>
                <a:cs typeface="Verdana"/>
              </a:rPr>
              <a:t>l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cts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queu</a:t>
            </a:r>
            <a:r>
              <a:rPr sz="2800" spc="-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s</a:t>
            </a: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Commun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tion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tworks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mo</a:t>
            </a:r>
            <a:r>
              <a:rPr sz="2400" spc="-15" dirty="0">
                <a:latin typeface="Verdana"/>
                <a:cs typeface="Verdana"/>
              </a:rPr>
              <a:t>d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q</a:t>
            </a:r>
            <a:r>
              <a:rPr sz="2400" spc="-5" dirty="0">
                <a:latin typeface="Verdana"/>
                <a:cs typeface="Verdana"/>
              </a:rPr>
              <a:t>ue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sys</a:t>
            </a: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ms</a:t>
            </a:r>
          </a:p>
          <a:p>
            <a:pPr lvl="1">
              <a:lnSpc>
                <a:spcPct val="100000"/>
              </a:lnSpc>
              <a:spcBef>
                <a:spcPts val="54"/>
              </a:spcBef>
              <a:buClr>
                <a:srgbClr val="656598"/>
              </a:buClr>
              <a:buFont typeface="Wingdings"/>
              <a:buChar char=""/>
            </a:pP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26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w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use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ana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yze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queu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syste</a:t>
            </a:r>
            <a:r>
              <a:rPr sz="2800" spc="-10" dirty="0">
                <a:latin typeface="Verdana"/>
                <a:cs typeface="Verdana"/>
              </a:rPr>
              <a:t>m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</a:t>
            </a:r>
          </a:p>
          <a:p>
            <a:pPr marL="355600">
              <a:lnSpc>
                <a:spcPts val="2260"/>
              </a:lnSpc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Verdana"/>
                <a:cs typeface="Verdana"/>
              </a:rPr>
              <a:t>Qu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uing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Theo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”</a:t>
            </a: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B</a:t>
            </a:r>
            <a:r>
              <a:rPr sz="2800" dirty="0">
                <a:latin typeface="Verdana"/>
                <a:cs typeface="Verdana"/>
              </a:rPr>
              <a:t>as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Verdana"/>
                <a:cs typeface="Verdana"/>
              </a:rPr>
              <a:t>E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nts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Q</a:t>
            </a:r>
            <a:r>
              <a:rPr sz="2800" dirty="0">
                <a:latin typeface="Verdana"/>
                <a:cs typeface="Verdana"/>
              </a:rPr>
              <a:t>ueue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System</a:t>
            </a: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20" dirty="0">
                <a:latin typeface="Verdana"/>
                <a:cs typeface="Verdana"/>
              </a:rPr>
              <a:t>Customer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20" dirty="0">
                <a:latin typeface="Verdana"/>
                <a:cs typeface="Verdana"/>
              </a:rPr>
              <a:t>Queu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spc="-10" dirty="0">
                <a:latin typeface="Verdana"/>
                <a:cs typeface="Verdana"/>
              </a:rPr>
              <a:t>buffe</a:t>
            </a:r>
            <a:r>
              <a:rPr sz="2400" spc="-1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219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Serv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31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15" dirty="0"/>
              <a:t>Lit</a:t>
            </a:r>
            <a:r>
              <a:rPr lang="en-US" sz="3200" spc="-30" dirty="0"/>
              <a:t>t</a:t>
            </a:r>
            <a:r>
              <a:rPr lang="en-US" sz="3200" spc="-10" dirty="0"/>
              <a:t>le</a:t>
            </a:r>
            <a:r>
              <a:rPr lang="en-US" sz="3200" dirty="0">
                <a:latin typeface="Times New Roman"/>
                <a:cs typeface="Times New Roman"/>
              </a:rPr>
              <a:t>’</a:t>
            </a:r>
            <a:r>
              <a:rPr lang="en-US" sz="3200" spc="-15" dirty="0"/>
              <a:t>s</a:t>
            </a:r>
            <a:r>
              <a:rPr lang="en-US" sz="3200" spc="-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Law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45249" y="984870"/>
            <a:ext cx="11608051" cy="1823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ttl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Law:</a:t>
            </a:r>
          </a:p>
          <a:p>
            <a:pPr marL="756285" lvl="1" indent="-286385">
              <a:spcBef>
                <a:spcPts val="26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20" dirty="0">
                <a:latin typeface="Verdana"/>
                <a:cs typeface="Verdana"/>
              </a:rPr>
              <a:t>M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an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num</a:t>
            </a:r>
            <a:r>
              <a:rPr sz="2000" spc="-10" dirty="0">
                <a:latin typeface="Verdana"/>
                <a:cs typeface="Verdana"/>
              </a:rPr>
              <a:t>ber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custom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(</a:t>
            </a:r>
            <a:r>
              <a:rPr sz="2000" spc="-15" dirty="0" smtClean="0">
                <a:latin typeface="Verdana"/>
                <a:cs typeface="Verdana"/>
              </a:rPr>
              <a:t>su</a:t>
            </a:r>
            <a:r>
              <a:rPr sz="2000" spc="-25" dirty="0" smtClean="0">
                <a:latin typeface="Verdana"/>
                <a:cs typeface="Verdana"/>
              </a:rPr>
              <a:t>b</a:t>
            </a:r>
            <a:r>
              <a:rPr sz="2000" spc="-15" dirty="0" smtClean="0">
                <a:latin typeface="Verdana"/>
                <a:cs typeface="Verdana"/>
              </a:rPr>
              <a:t>)syst</a:t>
            </a:r>
            <a:r>
              <a:rPr sz="2000" spc="-25" dirty="0" smtClean="0">
                <a:latin typeface="Verdana"/>
                <a:cs typeface="Verdana"/>
              </a:rPr>
              <a:t>e</a:t>
            </a:r>
            <a:r>
              <a:rPr sz="2000" spc="-20" dirty="0" smtClean="0">
                <a:latin typeface="Verdana"/>
                <a:cs typeface="Verdana"/>
              </a:rPr>
              <a:t>m</a:t>
            </a:r>
            <a:r>
              <a:rPr lang="en-US" sz="2000" spc="-20" dirty="0" smtClean="0">
                <a:latin typeface="Verdana"/>
                <a:cs typeface="Verdana"/>
              </a:rPr>
              <a:t> </a:t>
            </a:r>
            <a:r>
              <a:rPr sz="2000" dirty="0" smtClean="0">
                <a:latin typeface="Verdana"/>
                <a:cs typeface="Verdana"/>
              </a:rPr>
              <a:t>=</a:t>
            </a:r>
            <a:r>
              <a:rPr sz="2000" spc="19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ar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val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*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time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that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Verdana"/>
                <a:cs typeface="Verdana"/>
              </a:rPr>
              <a:t>cu</a:t>
            </a:r>
            <a:r>
              <a:rPr sz="2000" spc="-10" dirty="0" smtClean="0">
                <a:latin typeface="Verdana"/>
                <a:cs typeface="Verdana"/>
              </a:rPr>
              <a:t>s</a:t>
            </a:r>
            <a:r>
              <a:rPr sz="2000" dirty="0" smtClean="0">
                <a:latin typeface="Verdana"/>
                <a:cs typeface="Verdana"/>
              </a:rPr>
              <a:t>tom</a:t>
            </a:r>
            <a:r>
              <a:rPr sz="2000" spc="-10" dirty="0" smtClean="0">
                <a:latin typeface="Verdana"/>
                <a:cs typeface="Verdana"/>
              </a:rPr>
              <a:t>e</a:t>
            </a:r>
            <a:r>
              <a:rPr sz="2000" dirty="0" smtClean="0">
                <a:latin typeface="Verdana"/>
                <a:cs typeface="Verdana"/>
              </a:rPr>
              <a:t>r</a:t>
            </a:r>
            <a:r>
              <a:rPr sz="2000" spc="19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st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ys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Verdana"/>
                <a:cs typeface="Verdana"/>
              </a:rPr>
              <a:t>the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pc="-15" dirty="0" smtClean="0">
                <a:latin typeface="Verdana"/>
                <a:cs typeface="Verdana"/>
              </a:rPr>
              <a:t>(</a:t>
            </a:r>
            <a:r>
              <a:rPr sz="2000" spc="-15" dirty="0">
                <a:latin typeface="Verdana"/>
                <a:cs typeface="Verdana"/>
              </a:rPr>
              <a:t>su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)syst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m</a:t>
            </a:r>
            <a:endParaRPr sz="2000" dirty="0">
              <a:latin typeface="Verdana"/>
              <a:cs typeface="Verdana"/>
            </a:endParaRPr>
          </a:p>
          <a:p>
            <a:pPr>
              <a:spcBef>
                <a:spcPts val="1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ttl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Law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bas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b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ack-</a:t>
            </a:r>
            <a:r>
              <a:rPr sz="2400" spc="-5" dirty="0">
                <a:latin typeface="Verdana"/>
                <a:cs typeface="Verdana"/>
              </a:rPr>
              <a:t>bo</a:t>
            </a:r>
            <a:r>
              <a:rPr sz="2400" dirty="0">
                <a:latin typeface="Verdana"/>
                <a:cs typeface="Verdana"/>
              </a:rPr>
              <a:t>x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v</a:t>
            </a:r>
            <a:r>
              <a:rPr sz="2400" spc="-10" dirty="0">
                <a:latin typeface="Verdana"/>
                <a:cs typeface="Verdana"/>
              </a:rPr>
              <a:t>ie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203" y="4330890"/>
            <a:ext cx="11898216" cy="173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aw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app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ong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numb</a:t>
            </a:r>
            <a:r>
              <a:rPr sz="2400" spc="-1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j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ente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system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equal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thos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serv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</a:p>
          <a:p>
            <a:pPr marL="756285" lvl="1" indent="-286385">
              <a:spcBef>
                <a:spcPts val="19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th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ca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Verdana"/>
                <a:cs typeface="Verdana"/>
              </a:rPr>
              <a:t>jo</a:t>
            </a:r>
            <a:r>
              <a:rPr sz="2000" dirty="0">
                <a:solidFill>
                  <a:srgbClr val="0000CC"/>
                </a:solidFill>
                <a:latin typeface="Verdana"/>
                <a:cs typeface="Verdana"/>
              </a:rPr>
              <a:t>b</a:t>
            </a:r>
            <a:r>
              <a:rPr sz="2000" spc="1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0000CC"/>
                </a:solidFill>
                <a:latin typeface="Verdana"/>
                <a:cs typeface="Verdana"/>
              </a:rPr>
              <a:t>low</a:t>
            </a:r>
            <a:r>
              <a:rPr sz="2000" spc="1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Verdana"/>
                <a:cs typeface="Verdana"/>
              </a:rPr>
              <a:t>b</a:t>
            </a:r>
            <a:r>
              <a:rPr sz="2000" dirty="0">
                <a:solidFill>
                  <a:srgbClr val="0000CC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0000CC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0000CC"/>
                </a:solidFill>
                <a:latin typeface="Verdana"/>
                <a:cs typeface="Verdana"/>
              </a:rPr>
              <a:t>ance</a:t>
            </a:r>
            <a:r>
              <a:rPr sz="2000" spc="1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Verdana"/>
                <a:cs typeface="Verdana"/>
              </a:rPr>
              <a:t>as</a:t>
            </a:r>
            <a:r>
              <a:rPr sz="2000" spc="-20" dirty="0">
                <a:solidFill>
                  <a:srgbClr val="0000CC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0000CC"/>
                </a:solidFill>
                <a:latin typeface="Verdana"/>
                <a:cs typeface="Verdana"/>
              </a:rPr>
              <a:t>umption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.e.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no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new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job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are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cre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syst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m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5" dirty="0">
                <a:latin typeface="Verdana"/>
                <a:cs typeface="Verdana"/>
              </a:rPr>
              <a:t>no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j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25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are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ost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ue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te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buffe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7480" y="3352800"/>
            <a:ext cx="1371600" cy="738664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7830" marR="292100" indent="-120650"/>
            <a:r>
              <a:rPr sz="2400" b="1" dirty="0">
                <a:latin typeface="Times New Roman"/>
                <a:cs typeface="Times New Roman"/>
              </a:rPr>
              <a:t>Black 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69080" y="3703563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52459" y="0"/>
                </a:moveTo>
                <a:lnTo>
                  <a:pt x="752459" y="85740"/>
                </a:lnTo>
                <a:lnTo>
                  <a:pt x="809742" y="57149"/>
                </a:lnTo>
                <a:lnTo>
                  <a:pt x="766693" y="57149"/>
                </a:lnTo>
                <a:lnTo>
                  <a:pt x="766693" y="28590"/>
                </a:lnTo>
                <a:lnTo>
                  <a:pt x="809538" y="28590"/>
                </a:lnTo>
                <a:lnTo>
                  <a:pt x="752459" y="0"/>
                </a:lnTo>
                <a:close/>
              </a:path>
              <a:path w="838200" h="86360">
                <a:moveTo>
                  <a:pt x="752459" y="28590"/>
                </a:moveTo>
                <a:lnTo>
                  <a:pt x="0" y="28590"/>
                </a:lnTo>
                <a:lnTo>
                  <a:pt x="0" y="57149"/>
                </a:lnTo>
                <a:lnTo>
                  <a:pt x="752459" y="57149"/>
                </a:lnTo>
                <a:lnTo>
                  <a:pt x="752459" y="28590"/>
                </a:lnTo>
                <a:close/>
              </a:path>
              <a:path w="838200" h="86360">
                <a:moveTo>
                  <a:pt x="809538" y="28590"/>
                </a:moveTo>
                <a:lnTo>
                  <a:pt x="766693" y="28590"/>
                </a:lnTo>
                <a:lnTo>
                  <a:pt x="766693" y="57149"/>
                </a:lnTo>
                <a:lnTo>
                  <a:pt x="809742" y="57149"/>
                </a:lnTo>
                <a:lnTo>
                  <a:pt x="838199" y="42946"/>
                </a:lnTo>
                <a:lnTo>
                  <a:pt x="809538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6870" y="3703563"/>
            <a:ext cx="838200" cy="86360"/>
          </a:xfrm>
          <a:custGeom>
            <a:avLst/>
            <a:gdLst/>
            <a:ahLst/>
            <a:cxnLst/>
            <a:rect l="l" t="t" r="r" b="b"/>
            <a:pathLst>
              <a:path w="838200" h="86360">
                <a:moveTo>
                  <a:pt x="752468" y="0"/>
                </a:moveTo>
                <a:lnTo>
                  <a:pt x="752468" y="85740"/>
                </a:lnTo>
                <a:lnTo>
                  <a:pt x="809751" y="57149"/>
                </a:lnTo>
                <a:lnTo>
                  <a:pt x="766703" y="57149"/>
                </a:lnTo>
                <a:lnTo>
                  <a:pt x="766703" y="28590"/>
                </a:lnTo>
                <a:lnTo>
                  <a:pt x="809547" y="28590"/>
                </a:lnTo>
                <a:lnTo>
                  <a:pt x="752468" y="0"/>
                </a:lnTo>
                <a:close/>
              </a:path>
              <a:path w="838200" h="86360">
                <a:moveTo>
                  <a:pt x="752468" y="28590"/>
                </a:moveTo>
                <a:lnTo>
                  <a:pt x="0" y="28590"/>
                </a:lnTo>
                <a:lnTo>
                  <a:pt x="0" y="57149"/>
                </a:lnTo>
                <a:lnTo>
                  <a:pt x="752468" y="57149"/>
                </a:lnTo>
                <a:lnTo>
                  <a:pt x="752468" y="28590"/>
                </a:lnTo>
                <a:close/>
              </a:path>
              <a:path w="838200" h="86360">
                <a:moveTo>
                  <a:pt x="809547" y="28590"/>
                </a:moveTo>
                <a:lnTo>
                  <a:pt x="766703" y="28590"/>
                </a:lnTo>
                <a:lnTo>
                  <a:pt x="766703" y="57149"/>
                </a:lnTo>
                <a:lnTo>
                  <a:pt x="809751" y="57149"/>
                </a:lnTo>
                <a:lnTo>
                  <a:pt x="838209" y="42946"/>
                </a:lnTo>
                <a:lnTo>
                  <a:pt x="809547" y="28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98396" y="3610795"/>
            <a:ext cx="11106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Times New Roman"/>
                <a:cs typeface="Times New Roman"/>
              </a:rPr>
              <a:t>Arrivals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5499" y="3610795"/>
            <a:ext cx="14928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Times New Roman"/>
                <a:cs typeface="Times New Roman"/>
              </a:rPr>
              <a:t>De</a:t>
            </a: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artu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8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15" dirty="0"/>
              <a:t>Lit</a:t>
            </a:r>
            <a:r>
              <a:rPr lang="en-US" sz="3200" spc="-30" dirty="0"/>
              <a:t>t</a:t>
            </a:r>
            <a:r>
              <a:rPr lang="en-US" sz="3200" spc="-10" dirty="0"/>
              <a:t>le</a:t>
            </a:r>
            <a:r>
              <a:rPr lang="en-US" sz="3200" dirty="0">
                <a:latin typeface="Times New Roman"/>
                <a:cs typeface="Times New Roman"/>
              </a:rPr>
              <a:t>’</a:t>
            </a:r>
            <a:r>
              <a:rPr lang="en-US" sz="3200" spc="-15" dirty="0"/>
              <a:t>s</a:t>
            </a:r>
            <a:r>
              <a:rPr lang="en-US" sz="3200" spc="-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Law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20337" y="947451"/>
            <a:ext cx="103668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ttl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’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Law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app</a:t>
            </a:r>
            <a:r>
              <a:rPr sz="2400" spc="-2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any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system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subsyst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181" y="1668391"/>
            <a:ext cx="40602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li</a:t>
            </a:r>
            <a:r>
              <a:rPr sz="2000" spc="-10" dirty="0">
                <a:latin typeface="Verdana"/>
                <a:cs typeface="Verdana"/>
              </a:rPr>
              <a:t>es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to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qu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u</a:t>
            </a:r>
            <a:r>
              <a:rPr spc="-1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:</a:t>
            </a:r>
          </a:p>
        </p:txBody>
      </p:sp>
      <p:sp>
        <p:nvSpPr>
          <p:cNvPr id="15" name="object 17"/>
          <p:cNvSpPr txBox="1"/>
          <p:nvPr/>
        </p:nvSpPr>
        <p:spPr>
          <a:xfrm>
            <a:off x="771181" y="2240731"/>
            <a:ext cx="5244029" cy="1087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li</a:t>
            </a:r>
            <a:r>
              <a:rPr sz="2000" spc="-10" dirty="0">
                <a:latin typeface="Verdana"/>
                <a:cs typeface="Verdana"/>
              </a:rPr>
              <a:t>es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rve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lang="en-US" sz="2000" spc="-180" dirty="0" smtClean="0">
                <a:latin typeface="Times New Roman"/>
                <a:cs typeface="Times New Roman"/>
              </a:rPr>
              <a:t>                                  </a:t>
            </a:r>
            <a:r>
              <a:rPr sz="4000" i="1" spc="-112" baseline="-6944" dirty="0" smtClean="0">
                <a:latin typeface="Times New Roman"/>
                <a:cs typeface="Times New Roman"/>
              </a:rPr>
              <a:t>R</a:t>
            </a:r>
            <a:r>
              <a:rPr sz="4000" i="1" spc="-172" baseline="-6944" dirty="0" smtClean="0">
                <a:latin typeface="Times New Roman"/>
                <a:cs typeface="Times New Roman"/>
              </a:rPr>
              <a:t> </a:t>
            </a:r>
            <a:r>
              <a:rPr sz="4000" spc="-104" baseline="-6944" dirty="0">
                <a:latin typeface="Symbol"/>
                <a:cs typeface="Symbol"/>
              </a:rPr>
              <a:t></a:t>
            </a:r>
            <a:r>
              <a:rPr sz="4000" spc="-262" baseline="-6944" dirty="0">
                <a:latin typeface="Times New Roman"/>
                <a:cs typeface="Times New Roman"/>
              </a:rPr>
              <a:t> </a:t>
            </a:r>
            <a:r>
              <a:rPr sz="4000" i="1" spc="2010" baseline="-6666" dirty="0">
                <a:latin typeface="Symbol"/>
                <a:cs typeface="Symbol"/>
              </a:rPr>
              <a:t></a:t>
            </a:r>
            <a:r>
              <a:rPr sz="4000" i="1" spc="-89" baseline="-6944" dirty="0">
                <a:latin typeface="Times New Roman"/>
                <a:cs typeface="Times New Roman"/>
              </a:rPr>
              <a:t>S</a:t>
            </a:r>
            <a:endParaRPr sz="4000" baseline="-6944" dirty="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  <a:buClr>
                <a:srgbClr val="656598"/>
              </a:buClr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5" dirty="0">
                <a:latin typeface="Verdana"/>
                <a:cs typeface="Verdana"/>
              </a:rPr>
              <a:t>li</a:t>
            </a:r>
            <a:r>
              <a:rPr sz="2000" spc="-10" dirty="0">
                <a:latin typeface="Verdana"/>
                <a:cs typeface="Verdana"/>
              </a:rPr>
              <a:t>es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entire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syst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:</a:t>
            </a:r>
          </a:p>
        </p:txBody>
      </p:sp>
      <p:sp>
        <p:nvSpPr>
          <p:cNvPr id="18" name="object 20"/>
          <p:cNvSpPr txBox="1"/>
          <p:nvPr/>
        </p:nvSpPr>
        <p:spPr>
          <a:xfrm>
            <a:off x="4686445" y="2966571"/>
            <a:ext cx="1670287" cy="361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i="1" spc="70" dirty="0">
                <a:latin typeface="Times New Roman"/>
                <a:cs typeface="Times New Roman"/>
              </a:rPr>
              <a:t>N</a:t>
            </a:r>
            <a:r>
              <a:rPr sz="2200" i="1" spc="12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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350" i="1" spc="1475" dirty="0">
                <a:latin typeface="Symbol"/>
                <a:cs typeface="Symbol"/>
              </a:rPr>
              <a:t></a:t>
            </a:r>
            <a:r>
              <a:rPr sz="2200" i="1" spc="60" dirty="0">
                <a:latin typeface="Times New Roman"/>
                <a:cs typeface="Times New Roman"/>
              </a:rPr>
              <a:t>T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4970477" y="1677810"/>
            <a:ext cx="178693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50" i="1" spc="-60" dirty="0">
                <a:solidFill>
                  <a:srgbClr val="656598"/>
                </a:solidFill>
                <a:latin typeface="Times New Roman"/>
                <a:cs typeface="Times New Roman"/>
              </a:rPr>
              <a:t>Q</a:t>
            </a:r>
            <a:r>
              <a:rPr sz="2050" i="1" spc="-1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sz="2050" spc="-45" dirty="0">
                <a:solidFill>
                  <a:srgbClr val="656598"/>
                </a:solidFill>
                <a:latin typeface="Symbol"/>
                <a:cs typeface="Symbol"/>
              </a:rPr>
              <a:t></a:t>
            </a:r>
            <a:r>
              <a:rPr sz="2050" spc="-7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sz="2150" i="1" spc="1215" dirty="0">
                <a:solidFill>
                  <a:srgbClr val="656598"/>
                </a:solidFill>
                <a:latin typeface="Symbol"/>
                <a:cs typeface="Symbol"/>
              </a:rPr>
              <a:t></a:t>
            </a:r>
            <a:r>
              <a:rPr sz="2050" i="1" spc="-70" dirty="0">
                <a:solidFill>
                  <a:srgbClr val="656598"/>
                </a:solidFill>
                <a:latin typeface="Times New Roman"/>
                <a:cs typeface="Times New Roman"/>
              </a:rPr>
              <a:t>W</a:t>
            </a: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69" y="3539985"/>
            <a:ext cx="6419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15" dirty="0"/>
              <a:t>Lit</a:t>
            </a:r>
            <a:r>
              <a:rPr lang="en-US" sz="3200" spc="-30" dirty="0"/>
              <a:t>t</a:t>
            </a:r>
            <a:r>
              <a:rPr lang="en-US" sz="3200" spc="-10" dirty="0"/>
              <a:t>le</a:t>
            </a:r>
            <a:r>
              <a:rPr lang="en-US" sz="3200" dirty="0">
                <a:latin typeface="Times New Roman"/>
                <a:cs typeface="Times New Roman"/>
              </a:rPr>
              <a:t>’</a:t>
            </a:r>
            <a:r>
              <a:rPr lang="en-US" sz="3200" spc="-15" dirty="0"/>
              <a:t>s</a:t>
            </a:r>
            <a:r>
              <a:rPr lang="en-US" sz="3200" spc="-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Law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Is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very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Ge</a:t>
            </a:r>
            <a:r>
              <a:rPr lang="en-US" sz="3200" spc="-10" dirty="0"/>
              <a:t>n</a:t>
            </a:r>
            <a:r>
              <a:rPr lang="en-US" sz="3200" dirty="0"/>
              <a:t>eral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6270" y="836713"/>
            <a:ext cx="10620260" cy="230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i="1" spc="-5" dirty="0">
                <a:solidFill>
                  <a:srgbClr val="0000CC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000CC"/>
                </a:solidFill>
                <a:latin typeface="Verdana"/>
                <a:cs typeface="Verdana"/>
              </a:rPr>
              <a:t>o</a:t>
            </a:r>
            <a:r>
              <a:rPr sz="2400" i="1" spc="1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Verdana"/>
                <a:cs typeface="Verdana"/>
              </a:rPr>
              <a:t>assump</a:t>
            </a:r>
            <a:r>
              <a:rPr sz="2400" i="1" spc="-5" dirty="0">
                <a:solidFill>
                  <a:srgbClr val="0000CC"/>
                </a:solidFill>
                <a:latin typeface="Verdana"/>
                <a:cs typeface="Verdana"/>
              </a:rPr>
              <a:t>tion</a:t>
            </a:r>
            <a:r>
              <a:rPr sz="2400" i="1" dirty="0">
                <a:solidFill>
                  <a:srgbClr val="0000CC"/>
                </a:solidFill>
                <a:latin typeface="Verdana"/>
                <a:cs typeface="Verdana"/>
              </a:rPr>
              <a:t>s</a:t>
            </a:r>
            <a:r>
              <a:rPr sz="2400" i="1" spc="1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latin typeface="Verdana"/>
                <a:cs typeface="Verdana"/>
              </a:rPr>
              <a:t>on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44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i="1" spc="-10" dirty="0">
                <a:latin typeface="Verdana"/>
                <a:cs typeface="Verdana"/>
              </a:rPr>
              <a:t>the</a:t>
            </a:r>
            <a:r>
              <a:rPr sz="2000" i="1" spc="19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arrival</a:t>
            </a:r>
            <a:r>
              <a:rPr sz="2000" i="1" spc="16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proc</a:t>
            </a:r>
            <a:r>
              <a:rPr sz="2000" i="1" spc="-25" dirty="0">
                <a:latin typeface="Verdana"/>
                <a:cs typeface="Verdana"/>
              </a:rPr>
              <a:t>e</a:t>
            </a:r>
            <a:r>
              <a:rPr sz="2000" i="1" spc="-10" dirty="0">
                <a:latin typeface="Verdana"/>
                <a:cs typeface="Verdana"/>
              </a:rPr>
              <a:t>ss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434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i="1" spc="-10" dirty="0">
                <a:latin typeface="Verdana"/>
                <a:cs typeface="Verdana"/>
              </a:rPr>
              <a:t>the</a:t>
            </a:r>
            <a:r>
              <a:rPr sz="2000" i="1" spc="19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s</a:t>
            </a:r>
            <a:r>
              <a:rPr sz="2000" i="1" spc="-25" dirty="0">
                <a:latin typeface="Verdana"/>
                <a:cs typeface="Verdana"/>
              </a:rPr>
              <a:t>e</a:t>
            </a:r>
            <a:r>
              <a:rPr sz="2000" i="1" spc="-10" dirty="0">
                <a:latin typeface="Verdana"/>
                <a:cs typeface="Verdana"/>
              </a:rPr>
              <a:t>rvice</a:t>
            </a:r>
            <a:r>
              <a:rPr sz="2000" i="1" spc="18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time</a:t>
            </a:r>
            <a:r>
              <a:rPr sz="2000" i="1" spc="20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d</a:t>
            </a:r>
            <a:r>
              <a:rPr sz="2000" i="1" spc="-5" dirty="0">
                <a:latin typeface="Verdana"/>
                <a:cs typeface="Verdana"/>
              </a:rPr>
              <a:t>istri</a:t>
            </a:r>
            <a:r>
              <a:rPr sz="2000" i="1" spc="-10" dirty="0">
                <a:latin typeface="Verdana"/>
                <a:cs typeface="Verdana"/>
              </a:rPr>
              <a:t>b</a:t>
            </a:r>
            <a:r>
              <a:rPr sz="2000" i="1" dirty="0">
                <a:latin typeface="Verdana"/>
                <a:cs typeface="Verdana"/>
              </a:rPr>
              <a:t>utions</a:t>
            </a:r>
            <a:r>
              <a:rPr sz="2000" i="1" spc="2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at</a:t>
            </a:r>
            <a:r>
              <a:rPr sz="2000" i="1" spc="18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the</a:t>
            </a:r>
            <a:r>
              <a:rPr sz="2000" i="1" spc="19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s</a:t>
            </a:r>
            <a:r>
              <a:rPr sz="2000" i="1" spc="-25" dirty="0">
                <a:latin typeface="Verdana"/>
                <a:cs typeface="Verdana"/>
              </a:rPr>
              <a:t>e</a:t>
            </a:r>
            <a:r>
              <a:rPr sz="2000" i="1" spc="-10" dirty="0">
                <a:latin typeface="Verdana"/>
                <a:cs typeface="Verdana"/>
              </a:rPr>
              <a:t>rvers,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43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i="1" spc="-10" dirty="0">
                <a:latin typeface="Verdana"/>
                <a:cs typeface="Verdana"/>
              </a:rPr>
              <a:t>the</a:t>
            </a:r>
            <a:r>
              <a:rPr sz="2000" i="1" spc="19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Verdana"/>
                <a:cs typeface="Verdana"/>
              </a:rPr>
              <a:t>ne</a:t>
            </a:r>
            <a:r>
              <a:rPr sz="2000" i="1" spc="-20" dirty="0">
                <a:latin typeface="Verdana"/>
                <a:cs typeface="Verdana"/>
              </a:rPr>
              <a:t>twor</a:t>
            </a:r>
            <a:r>
              <a:rPr sz="2000" i="1" spc="-15" dirty="0">
                <a:latin typeface="Verdana"/>
                <a:cs typeface="Verdana"/>
              </a:rPr>
              <a:t>k</a:t>
            </a:r>
            <a:r>
              <a:rPr sz="2000" i="1" spc="18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topol</a:t>
            </a:r>
            <a:r>
              <a:rPr sz="2000" i="1" spc="-10" dirty="0">
                <a:latin typeface="Verdana"/>
                <a:cs typeface="Verdana"/>
              </a:rPr>
              <a:t>ogy,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43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i="1" spc="-10" dirty="0">
                <a:latin typeface="Verdana"/>
                <a:cs typeface="Verdana"/>
              </a:rPr>
              <a:t>the</a:t>
            </a:r>
            <a:r>
              <a:rPr sz="2000" i="1" spc="19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s</a:t>
            </a:r>
            <a:r>
              <a:rPr sz="2000" i="1" spc="-25" dirty="0">
                <a:latin typeface="Verdana"/>
                <a:cs typeface="Verdana"/>
              </a:rPr>
              <a:t>e</a:t>
            </a:r>
            <a:r>
              <a:rPr sz="2000" i="1" spc="-10" dirty="0">
                <a:latin typeface="Verdana"/>
                <a:cs typeface="Verdana"/>
              </a:rPr>
              <a:t>rvice</a:t>
            </a:r>
            <a:r>
              <a:rPr sz="2000" i="1" spc="18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or</a:t>
            </a:r>
            <a:r>
              <a:rPr sz="2000" i="1" spc="-25" dirty="0">
                <a:latin typeface="Verdana"/>
                <a:cs typeface="Verdana"/>
              </a:rPr>
              <a:t>d</a:t>
            </a:r>
            <a:r>
              <a:rPr sz="2000" i="1" spc="-15" dirty="0">
                <a:latin typeface="Verdana"/>
                <a:cs typeface="Verdana"/>
              </a:rPr>
              <a:t>er</a:t>
            </a:r>
            <a:r>
              <a:rPr sz="2000" i="1" spc="-10" dirty="0">
                <a:latin typeface="Verdana"/>
                <a:cs typeface="Verdana"/>
              </a:rPr>
              <a:t>,</a:t>
            </a:r>
            <a:endParaRPr sz="2000" dirty="0">
              <a:latin typeface="Verdana"/>
              <a:cs typeface="Verdana"/>
            </a:endParaRPr>
          </a:p>
          <a:p>
            <a:pPr marL="355600" indent="-342900">
              <a:spcBef>
                <a:spcPts val="47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i="1" spc="-5" dirty="0">
                <a:latin typeface="Verdana"/>
                <a:cs typeface="Verdana"/>
              </a:rPr>
              <a:t>Essent</a:t>
            </a:r>
            <a:r>
              <a:rPr sz="2400" i="1" spc="5" dirty="0">
                <a:latin typeface="Verdana"/>
                <a:cs typeface="Verdana"/>
              </a:rPr>
              <a:t>i</a:t>
            </a:r>
            <a:r>
              <a:rPr sz="2400" i="1" dirty="0">
                <a:latin typeface="Verdana"/>
                <a:cs typeface="Verdana"/>
              </a:rPr>
              <a:t>al</a:t>
            </a:r>
            <a:r>
              <a:rPr sz="2400" i="1" spc="-15" dirty="0">
                <a:latin typeface="Verdana"/>
                <a:cs typeface="Verdana"/>
              </a:rPr>
              <a:t>l</a:t>
            </a:r>
            <a:r>
              <a:rPr sz="2400" i="1" dirty="0">
                <a:latin typeface="Verdana"/>
                <a:cs typeface="Verdana"/>
              </a:rPr>
              <a:t>y</a:t>
            </a:r>
            <a:r>
              <a:rPr sz="2400" i="1" spc="1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Verdana"/>
                <a:cs typeface="Verdana"/>
              </a:rPr>
              <a:t>assume</a:t>
            </a:r>
            <a:r>
              <a:rPr sz="2400" i="1" spc="1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Verdana"/>
                <a:cs typeface="Verdana"/>
              </a:rPr>
              <a:t>nothin</a:t>
            </a:r>
            <a:r>
              <a:rPr sz="2400" i="1" spc="-10" dirty="0">
                <a:latin typeface="Verdana"/>
                <a:cs typeface="Verdana"/>
              </a:rPr>
              <a:t>g</a:t>
            </a:r>
            <a:r>
              <a:rPr sz="2400" i="1" dirty="0">
                <a:latin typeface="Verdana"/>
                <a:cs typeface="Verdana"/>
              </a:rPr>
              <a:t>!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480" y="3949696"/>
            <a:ext cx="1371600" cy="738664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Black</a:t>
            </a:r>
            <a:endParaRPr sz="2400">
              <a:latin typeface="Times New Roman"/>
              <a:cs typeface="Times New Roman"/>
            </a:endParaRPr>
          </a:p>
          <a:p>
            <a:pPr marL="1270" algn="ctr"/>
            <a:r>
              <a:rPr sz="2400" b="1" dirty="0">
                <a:latin typeface="Times New Roman"/>
                <a:cs typeface="Times New Roman"/>
              </a:rPr>
              <a:t>Box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69080" y="4300479"/>
            <a:ext cx="838200" cy="85725"/>
          </a:xfrm>
          <a:custGeom>
            <a:avLst/>
            <a:gdLst/>
            <a:ahLst/>
            <a:cxnLst/>
            <a:rect l="l" t="t" r="r" b="b"/>
            <a:pathLst>
              <a:path w="838200" h="85725">
                <a:moveTo>
                  <a:pt x="752459" y="0"/>
                </a:moveTo>
                <a:lnTo>
                  <a:pt x="752459" y="85724"/>
                </a:lnTo>
                <a:lnTo>
                  <a:pt x="809699" y="57149"/>
                </a:lnTo>
                <a:lnTo>
                  <a:pt x="766693" y="57149"/>
                </a:lnTo>
                <a:lnTo>
                  <a:pt x="766693" y="28574"/>
                </a:lnTo>
                <a:lnTo>
                  <a:pt x="809540" y="28574"/>
                </a:lnTo>
                <a:lnTo>
                  <a:pt x="752459" y="0"/>
                </a:lnTo>
                <a:close/>
              </a:path>
              <a:path w="838200" h="85725">
                <a:moveTo>
                  <a:pt x="752459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752459" y="57149"/>
                </a:lnTo>
                <a:lnTo>
                  <a:pt x="752459" y="28574"/>
                </a:lnTo>
                <a:close/>
              </a:path>
              <a:path w="838200" h="85725">
                <a:moveTo>
                  <a:pt x="809540" y="28574"/>
                </a:moveTo>
                <a:lnTo>
                  <a:pt x="766693" y="28574"/>
                </a:lnTo>
                <a:lnTo>
                  <a:pt x="766693" y="57149"/>
                </a:lnTo>
                <a:lnTo>
                  <a:pt x="809699" y="57149"/>
                </a:lnTo>
                <a:lnTo>
                  <a:pt x="838199" y="42921"/>
                </a:lnTo>
                <a:lnTo>
                  <a:pt x="80954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6870" y="4300479"/>
            <a:ext cx="838200" cy="85725"/>
          </a:xfrm>
          <a:custGeom>
            <a:avLst/>
            <a:gdLst/>
            <a:ahLst/>
            <a:cxnLst/>
            <a:rect l="l" t="t" r="r" b="b"/>
            <a:pathLst>
              <a:path w="838200" h="85725">
                <a:moveTo>
                  <a:pt x="752468" y="0"/>
                </a:moveTo>
                <a:lnTo>
                  <a:pt x="752468" y="85724"/>
                </a:lnTo>
                <a:lnTo>
                  <a:pt x="809708" y="57149"/>
                </a:lnTo>
                <a:lnTo>
                  <a:pt x="766703" y="57149"/>
                </a:lnTo>
                <a:lnTo>
                  <a:pt x="766703" y="28574"/>
                </a:lnTo>
                <a:lnTo>
                  <a:pt x="809549" y="28574"/>
                </a:lnTo>
                <a:lnTo>
                  <a:pt x="752468" y="0"/>
                </a:lnTo>
                <a:close/>
              </a:path>
              <a:path w="838200" h="85725">
                <a:moveTo>
                  <a:pt x="752468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752468" y="57149"/>
                </a:lnTo>
                <a:lnTo>
                  <a:pt x="752468" y="28574"/>
                </a:lnTo>
                <a:close/>
              </a:path>
              <a:path w="838200" h="85725">
                <a:moveTo>
                  <a:pt x="809549" y="28574"/>
                </a:moveTo>
                <a:lnTo>
                  <a:pt x="766703" y="28574"/>
                </a:lnTo>
                <a:lnTo>
                  <a:pt x="766703" y="57149"/>
                </a:lnTo>
                <a:lnTo>
                  <a:pt x="809708" y="57149"/>
                </a:lnTo>
                <a:lnTo>
                  <a:pt x="838209" y="42921"/>
                </a:lnTo>
                <a:lnTo>
                  <a:pt x="8095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9990" y="4207804"/>
            <a:ext cx="27083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Times New Roman"/>
                <a:cs typeface="Times New Roman"/>
              </a:rPr>
              <a:t>Arriva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5520" y="4207804"/>
            <a:ext cx="14928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Times New Roman"/>
                <a:cs typeface="Times New Roman"/>
              </a:rPr>
              <a:t>Departu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4723" y="5563494"/>
            <a:ext cx="3218651" cy="361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i="1" spc="70" dirty="0">
                <a:latin typeface="Times New Roman"/>
                <a:cs typeface="Times New Roman"/>
              </a:rPr>
              <a:t>N</a:t>
            </a:r>
            <a:r>
              <a:rPr sz="2200" i="1" spc="12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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350" i="1" spc="1475" dirty="0">
                <a:latin typeface="Symbol"/>
                <a:cs typeface="Symbol"/>
              </a:rPr>
              <a:t></a:t>
            </a:r>
            <a:r>
              <a:rPr sz="2200" i="1" spc="60" dirty="0">
                <a:latin typeface="Times New Roman"/>
                <a:cs typeface="Times New Roman"/>
              </a:rPr>
              <a:t>T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5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Example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41523" y="1339110"/>
            <a:ext cx="11237205" cy="407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spc="-5" dirty="0">
                <a:latin typeface="Verdana"/>
                <a:cs typeface="Verdana"/>
              </a:rPr>
              <a:t>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val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rate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v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spc="-5" dirty="0">
                <a:latin typeface="Verdana"/>
                <a:cs typeface="Verdana"/>
              </a:rPr>
              <a:t>tor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xhib</a:t>
            </a:r>
            <a:r>
              <a:rPr sz="2800" spc="-2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ha</a:t>
            </a:r>
            <a:r>
              <a:rPr sz="2800" spc="-10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100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p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nu</a:t>
            </a:r>
            <a:r>
              <a:rPr sz="2800" spc="-5" dirty="0">
                <a:latin typeface="Verdana"/>
                <a:cs typeface="Verdana"/>
              </a:rPr>
              <a:t>tes</a:t>
            </a:r>
            <a:r>
              <a:rPr sz="2800" dirty="0">
                <a:latin typeface="Verdana"/>
                <a:cs typeface="Verdana"/>
              </a:rPr>
              <a:t>,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av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ge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ach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v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spc="-5" dirty="0">
                <a:latin typeface="Verdana"/>
                <a:cs typeface="Verdana"/>
              </a:rPr>
              <a:t>to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sp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nds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hour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ha</a:t>
            </a:r>
            <a:r>
              <a:rPr sz="2800" spc="-15" dirty="0">
                <a:latin typeface="Verdana"/>
                <a:cs typeface="Verdana"/>
              </a:rPr>
              <a:t>ll</a:t>
            </a:r>
            <a:r>
              <a:rPr sz="2800" dirty="0">
                <a:latin typeface="Verdana"/>
                <a:cs typeface="Verdana"/>
              </a:rPr>
              <a:t>.</a:t>
            </a:r>
          </a:p>
          <a:p>
            <a:pPr>
              <a:spcBef>
                <a:spcPts val="50"/>
              </a:spcBef>
              <a:buClr>
                <a:srgbClr val="FFCC00"/>
              </a:buClr>
              <a:buFont typeface="Wingdings"/>
              <a:buChar char=""/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tabLst>
                <a:tab pos="355600" algn="l"/>
                <a:tab pos="673735" algn="l"/>
              </a:tabLst>
            </a:pPr>
            <a:r>
              <a:rPr dirty="0">
                <a:solidFill>
                  <a:srgbClr val="FFCC00"/>
                </a:solidFill>
                <a:latin typeface="Wingdings"/>
                <a:cs typeface="Wingdings"/>
              </a:rPr>
              <a:t></a:t>
            </a:r>
            <a:r>
              <a:rPr dirty="0">
                <a:solidFill>
                  <a:srgbClr val="FFCC00"/>
                </a:solidFill>
                <a:latin typeface="Times New Roman"/>
                <a:cs typeface="Times New Roman"/>
              </a:rPr>
              <a:t>	</a:t>
            </a:r>
            <a:r>
              <a:rPr sz="2800" spc="1305" dirty="0">
                <a:latin typeface="Symbol"/>
                <a:cs typeface="Symbol"/>
              </a:rPr>
              <a:t></a:t>
            </a:r>
            <a:r>
              <a:rPr sz="2800" spc="1305" dirty="0">
                <a:latin typeface="Times New Roman"/>
                <a:cs typeface="Times New Roman"/>
              </a:rPr>
              <a:t>	</a:t>
            </a:r>
            <a:r>
              <a:rPr sz="2800" spc="1305" dirty="0">
                <a:latin typeface="Verdana"/>
                <a:cs typeface="Verdana"/>
              </a:rPr>
              <a:t>=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10</a:t>
            </a:r>
            <a:r>
              <a:rPr sz="2800" spc="-10" dirty="0">
                <a:latin typeface="Verdana"/>
                <a:cs typeface="Verdana"/>
              </a:rPr>
              <a:t>0</a:t>
            </a:r>
            <a:r>
              <a:rPr sz="2800" spc="-5" dirty="0">
                <a:latin typeface="Verdana"/>
                <a:cs typeface="Verdana"/>
              </a:rPr>
              <a:t>/m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=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6,000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/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Verdana"/>
                <a:cs typeface="Verdana"/>
              </a:rPr>
              <a:t>h</a:t>
            </a:r>
            <a:r>
              <a:rPr sz="2800" dirty="0">
                <a:latin typeface="Verdana"/>
                <a:cs typeface="Verdana"/>
              </a:rPr>
              <a:t>our</a:t>
            </a:r>
          </a:p>
          <a:p>
            <a:pPr marL="355600" indent="-342900">
              <a:spcBef>
                <a:spcPts val="25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dirty="0">
                <a:latin typeface="Verdana"/>
                <a:cs typeface="Verdana"/>
              </a:rPr>
              <a:t>av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ge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me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system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=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hour</a:t>
            </a:r>
          </a:p>
          <a:p>
            <a:pPr>
              <a:spcBef>
                <a:spcPts val="7"/>
              </a:spcBef>
              <a:buClr>
                <a:srgbClr val="FFCC00"/>
              </a:buClr>
              <a:buFont typeface="Wingdings"/>
              <a:buChar char=""/>
            </a:pP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dirty="0">
                <a:latin typeface="Verdana"/>
                <a:cs typeface="Verdana"/>
              </a:rPr>
              <a:t>av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ge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numb</a:t>
            </a:r>
            <a:r>
              <a:rPr sz="2800" spc="-15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p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op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system</a:t>
            </a:r>
          </a:p>
          <a:p>
            <a:pPr marL="355600">
              <a:spcBef>
                <a:spcPts val="240"/>
              </a:spcBef>
            </a:pPr>
            <a:r>
              <a:rPr sz="2800" dirty="0">
                <a:latin typeface="Verdana"/>
                <a:cs typeface="Verdana"/>
              </a:rPr>
              <a:t>=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6,000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*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=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6,000</a:t>
            </a:r>
          </a:p>
        </p:txBody>
      </p:sp>
    </p:spTree>
    <p:extLst>
      <p:ext uri="{BB962C8B-B14F-4D97-AF65-F5344CB8AC3E}">
        <p14:creationId xmlns:p14="http://schemas.microsoft.com/office/powerpoint/2010/main" val="15908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Utilizatio</a:t>
            </a:r>
            <a:r>
              <a:rPr lang="en-US" sz="3200" dirty="0"/>
              <a:t>n</a:t>
            </a:r>
            <a:r>
              <a:rPr lang="en-US" sz="3200" spc="-19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Law</a:t>
            </a:r>
            <a:endParaRPr lang="en-GB" sz="3200" b="1" dirty="0"/>
          </a:p>
        </p:txBody>
      </p:sp>
      <p:sp>
        <p:nvSpPr>
          <p:cNvPr id="3" name="object 6"/>
          <p:cNvSpPr txBox="1"/>
          <p:nvPr/>
        </p:nvSpPr>
        <p:spPr>
          <a:xfrm>
            <a:off x="286439" y="980502"/>
            <a:ext cx="11556694" cy="374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14350" indent="-342900">
              <a:lnSpc>
                <a:spcPts val="216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be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num</a:t>
            </a:r>
            <a:r>
              <a:rPr sz="2000" spc="-10" dirty="0">
                <a:latin typeface="Verdana"/>
                <a:cs typeface="Verdana"/>
              </a:rPr>
              <a:t>be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co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ons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dur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total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Verdana"/>
                <a:cs typeface="Verdana"/>
              </a:rPr>
              <a:t>then</a:t>
            </a:r>
            <a:r>
              <a:rPr lang="en-US" sz="2000" dirty="0" smtClean="0">
                <a:latin typeface="Verdana"/>
                <a:cs typeface="Verdana"/>
              </a:rPr>
              <a:t> utilization factor</a:t>
            </a:r>
            <a:endParaRPr sz="2000" dirty="0">
              <a:latin typeface="Verdana"/>
              <a:cs typeface="Verdana"/>
            </a:endParaRPr>
          </a:p>
          <a:p>
            <a:pPr marR="727710" algn="ctr">
              <a:spcBef>
                <a:spcPts val="170"/>
              </a:spcBef>
              <a:tabLst>
                <a:tab pos="2058035" algn="l"/>
                <a:tab pos="2853690" algn="l"/>
                <a:tab pos="3677920" algn="l"/>
              </a:tabLst>
            </a:pPr>
            <a:r>
              <a:rPr sz="3975" i="1" spc="2527" baseline="-33542" dirty="0" smtClean="0">
                <a:latin typeface="Symbol"/>
                <a:cs typeface="Symbol"/>
              </a:rPr>
              <a:t></a:t>
            </a:r>
            <a:r>
              <a:rPr sz="3975" i="1" spc="487" baseline="-33542" dirty="0" smtClean="0">
                <a:latin typeface="Times New Roman"/>
                <a:cs typeface="Times New Roman"/>
              </a:rPr>
              <a:t> </a:t>
            </a:r>
            <a:r>
              <a:rPr sz="3750" spc="82" baseline="-35555" dirty="0">
                <a:latin typeface="Symbol"/>
                <a:cs typeface="Symbol"/>
              </a:rPr>
              <a:t></a:t>
            </a:r>
            <a:r>
              <a:rPr sz="3750" baseline="-35555" dirty="0">
                <a:latin typeface="Times New Roman"/>
                <a:cs typeface="Times New Roman"/>
              </a:rPr>
              <a:t> </a:t>
            </a:r>
            <a:r>
              <a:rPr sz="3750" spc="-382" baseline="-35555" dirty="0">
                <a:latin typeface="Times New Roman"/>
                <a:cs typeface="Times New Roman"/>
              </a:rPr>
              <a:t> </a:t>
            </a:r>
            <a:r>
              <a:rPr sz="2500" u="heavy" spc="10" dirty="0">
                <a:latin typeface="Times New Roman"/>
                <a:cs typeface="Times New Roman"/>
              </a:rPr>
              <a:t>bu</a:t>
            </a:r>
            <a:r>
              <a:rPr sz="2500" u="heavy" spc="70" dirty="0">
                <a:latin typeface="Times New Roman"/>
                <a:cs typeface="Times New Roman"/>
              </a:rPr>
              <a:t>s</a:t>
            </a:r>
            <a:r>
              <a:rPr sz="2500" u="heavy" spc="50" dirty="0">
                <a:latin typeface="Times New Roman"/>
                <a:cs typeface="Times New Roman"/>
              </a:rPr>
              <a:t>y</a:t>
            </a:r>
            <a:r>
              <a:rPr sz="2500" u="heavy" spc="180" dirty="0">
                <a:latin typeface="Times New Roman"/>
                <a:cs typeface="Times New Roman"/>
              </a:rPr>
              <a:t> </a:t>
            </a:r>
            <a:r>
              <a:rPr sz="2500" u="heavy" spc="145" dirty="0">
                <a:latin typeface="Times New Roman"/>
                <a:cs typeface="Times New Roman"/>
              </a:rPr>
              <a:t>t</a:t>
            </a:r>
            <a:r>
              <a:rPr sz="2500" u="heavy" spc="-65" dirty="0">
                <a:latin typeface="Times New Roman"/>
                <a:cs typeface="Times New Roman"/>
              </a:rPr>
              <a:t>i</a:t>
            </a:r>
            <a:r>
              <a:rPr sz="2500" u="heavy" spc="-55" dirty="0">
                <a:latin typeface="Times New Roman"/>
                <a:cs typeface="Times New Roman"/>
              </a:rPr>
              <a:t>m</a:t>
            </a:r>
            <a:r>
              <a:rPr sz="2500" u="heavy" spc="40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3750" spc="82" baseline="-35555" dirty="0">
                <a:latin typeface="Symbol"/>
                <a:cs typeface="Symbol"/>
              </a:rPr>
              <a:t></a:t>
            </a:r>
            <a:r>
              <a:rPr sz="3750" spc="307" baseline="-35555" dirty="0">
                <a:latin typeface="Times New Roman"/>
                <a:cs typeface="Times New Roman"/>
              </a:rPr>
              <a:t> </a:t>
            </a:r>
            <a:r>
              <a:rPr sz="2500" i="1" u="heavy" spc="25" dirty="0">
                <a:latin typeface="Times New Roman"/>
                <a:cs typeface="Times New Roman"/>
              </a:rPr>
              <a:t> </a:t>
            </a:r>
            <a:r>
              <a:rPr sz="2500" i="1" u="heavy" dirty="0">
                <a:latin typeface="Times New Roman"/>
                <a:cs typeface="Times New Roman"/>
              </a:rPr>
              <a:t>	</a:t>
            </a:r>
            <a:r>
              <a:rPr sz="2500" i="1" u="heavy" spc="45" dirty="0">
                <a:latin typeface="Times New Roman"/>
                <a:cs typeface="Times New Roman"/>
              </a:rPr>
              <a:t>C </a:t>
            </a:r>
            <a:r>
              <a:rPr sz="2500" i="1" u="heavy" dirty="0">
                <a:latin typeface="Times New Roman"/>
                <a:cs typeface="Times New Roman"/>
              </a:rPr>
              <a:t>	</a:t>
            </a:r>
            <a:r>
              <a:rPr sz="2500" u="heavy" spc="10" dirty="0">
                <a:latin typeface="Times New Roman"/>
                <a:cs typeface="Times New Roman"/>
              </a:rPr>
              <a:t>bu</a:t>
            </a:r>
            <a:r>
              <a:rPr sz="2500" u="heavy" spc="70" dirty="0">
                <a:latin typeface="Times New Roman"/>
                <a:cs typeface="Times New Roman"/>
              </a:rPr>
              <a:t>s</a:t>
            </a:r>
            <a:r>
              <a:rPr sz="2500" u="heavy" spc="50" dirty="0">
                <a:latin typeface="Times New Roman"/>
                <a:cs typeface="Times New Roman"/>
              </a:rPr>
              <a:t>y</a:t>
            </a:r>
            <a:r>
              <a:rPr sz="2500" u="heavy" spc="180" dirty="0">
                <a:latin typeface="Times New Roman"/>
                <a:cs typeface="Times New Roman"/>
              </a:rPr>
              <a:t> </a:t>
            </a:r>
            <a:r>
              <a:rPr sz="2500" u="heavy" spc="145" dirty="0">
                <a:latin typeface="Times New Roman"/>
                <a:cs typeface="Times New Roman"/>
              </a:rPr>
              <a:t>t</a:t>
            </a:r>
            <a:r>
              <a:rPr sz="2500" u="heavy" spc="-65" dirty="0">
                <a:latin typeface="Times New Roman"/>
                <a:cs typeface="Times New Roman"/>
              </a:rPr>
              <a:t>i</a:t>
            </a:r>
            <a:r>
              <a:rPr sz="2500" u="heavy" spc="-55" dirty="0">
                <a:latin typeface="Times New Roman"/>
                <a:cs typeface="Times New Roman"/>
              </a:rPr>
              <a:t>m</a:t>
            </a:r>
            <a:r>
              <a:rPr sz="2500" u="heavy" spc="40" dirty="0">
                <a:latin typeface="Times New Roman"/>
                <a:cs typeface="Times New Roman"/>
              </a:rPr>
              <a:t>e</a:t>
            </a:r>
            <a:endParaRPr sz="2500" dirty="0">
              <a:latin typeface="Times New Roman"/>
              <a:cs typeface="Times New Roman"/>
            </a:endParaRPr>
          </a:p>
          <a:p>
            <a:pPr marR="665480" algn="ctr">
              <a:spcBef>
                <a:spcPts val="540"/>
              </a:spcBef>
              <a:tabLst>
                <a:tab pos="1733550" algn="l"/>
                <a:tab pos="3545840" algn="l"/>
              </a:tabLst>
            </a:pPr>
            <a:r>
              <a:rPr sz="2500" spc="14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o</a:t>
            </a:r>
            <a:r>
              <a:rPr sz="2500" spc="145" dirty="0">
                <a:latin typeface="Times New Roman"/>
                <a:cs typeface="Times New Roman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a</a:t>
            </a:r>
            <a:r>
              <a:rPr sz="2500" spc="25" dirty="0">
                <a:latin typeface="Times New Roman"/>
                <a:cs typeface="Times New Roman"/>
              </a:rPr>
              <a:t>l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i</a:t>
            </a:r>
            <a:r>
              <a:rPr sz="2500" spc="-55" dirty="0">
                <a:latin typeface="Times New Roman"/>
                <a:cs typeface="Times New Roman"/>
              </a:rPr>
              <a:t>m</a:t>
            </a:r>
            <a:r>
              <a:rPr sz="2500" spc="40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4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o</a:t>
            </a:r>
            <a:r>
              <a:rPr sz="2500" spc="145" dirty="0">
                <a:latin typeface="Times New Roman"/>
                <a:cs typeface="Times New Roman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a</a:t>
            </a:r>
            <a:r>
              <a:rPr sz="2500" spc="25" dirty="0">
                <a:latin typeface="Times New Roman"/>
                <a:cs typeface="Times New Roman"/>
              </a:rPr>
              <a:t>l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i</a:t>
            </a:r>
            <a:r>
              <a:rPr sz="2500" spc="-55" dirty="0">
                <a:latin typeface="Times New Roman"/>
                <a:cs typeface="Times New Roman"/>
              </a:rPr>
              <a:t>m</a:t>
            </a:r>
            <a:r>
              <a:rPr sz="2500" spc="40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65" dirty="0">
                <a:latin typeface="Times New Roman"/>
                <a:cs typeface="Times New Roman"/>
              </a:rPr>
              <a:t>C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988060">
              <a:spcBef>
                <a:spcPts val="1835"/>
              </a:spcBef>
              <a:tabLst>
                <a:tab pos="1839595" algn="l"/>
                <a:tab pos="2497455" algn="l"/>
                <a:tab pos="3327400" algn="l"/>
              </a:tabLst>
            </a:pPr>
            <a:r>
              <a:rPr sz="2500" spc="120" dirty="0">
                <a:latin typeface="Symbol"/>
                <a:cs typeface="Symbol"/>
              </a:rPr>
              <a:t>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650" i="1" spc="1714" dirty="0">
                <a:latin typeface="Symbol"/>
                <a:cs typeface="Symbol"/>
              </a:rPr>
              <a:t>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500" spc="65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300" dirty="0">
                <a:latin typeface="Times New Roman"/>
                <a:cs typeface="Times New Roman"/>
              </a:rPr>
              <a:t> </a:t>
            </a:r>
            <a:r>
              <a:rPr sz="2500" i="1" spc="75" dirty="0">
                <a:latin typeface="Times New Roman"/>
                <a:cs typeface="Times New Roman"/>
              </a:rPr>
              <a:t>X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i="1" spc="60" dirty="0">
                <a:latin typeface="Times New Roman"/>
                <a:cs typeface="Times New Roman"/>
              </a:rPr>
              <a:t>S</a:t>
            </a:r>
            <a:r>
              <a:rPr sz="2500" i="1" spc="95" dirty="0">
                <a:latin typeface="Times New Roman"/>
                <a:cs typeface="Times New Roman"/>
              </a:rPr>
              <a:t> </a:t>
            </a:r>
            <a:r>
              <a:rPr sz="2500" spc="65">
                <a:latin typeface="Symbol"/>
                <a:cs typeface="Symbol"/>
              </a:rPr>
              <a:t></a:t>
            </a:r>
            <a:r>
              <a:rPr sz="2500" spc="-150">
                <a:latin typeface="Times New Roman"/>
                <a:cs typeface="Times New Roman"/>
              </a:rPr>
              <a:t> </a:t>
            </a:r>
            <a:r>
              <a:rPr sz="2650" i="1" spc="1714" smtClean="0">
                <a:latin typeface="Symbol"/>
                <a:cs typeface="Symbol"/>
              </a:rPr>
              <a:t></a:t>
            </a:r>
            <a:r>
              <a:rPr lang="en-US" sz="2650" i="1" spc="1714" smtClean="0">
                <a:latin typeface="Symbol"/>
                <a:cs typeface="Symbol"/>
              </a:rPr>
              <a:t>/</a:t>
            </a:r>
            <a:r>
              <a:rPr sz="2650" i="1" spc="-20" smtClean="0">
                <a:latin typeface="Symbol"/>
                <a:cs typeface="Symbol"/>
              </a:rPr>
              <a:t></a:t>
            </a:r>
            <a:endParaRPr sz="2650" dirty="0">
              <a:latin typeface="Symbol"/>
              <a:cs typeface="Symbol"/>
            </a:endParaRPr>
          </a:p>
          <a:p>
            <a:pPr>
              <a:spcBef>
                <a:spcPts val="21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  <a:tab pos="1739264" algn="l"/>
              </a:tabLst>
            </a:pP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Verdana"/>
                <a:cs typeface="Verdana"/>
              </a:rPr>
              <a:t>C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sto</a:t>
            </a:r>
            <a:r>
              <a:rPr sz="2000" spc="-10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rs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e-te</a:t>
            </a:r>
            <a:r>
              <a:rPr sz="2000" spc="-15" dirty="0">
                <a:latin typeface="Verdana"/>
                <a:cs typeface="Verdana"/>
              </a:rPr>
              <a:t>ll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nk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100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hour,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te</a:t>
            </a:r>
            <a:r>
              <a:rPr sz="2000" spc="-15" dirty="0">
                <a:latin typeface="Verdana"/>
                <a:cs typeface="Verdana"/>
              </a:rPr>
              <a:t>ll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tak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av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ge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30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conds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pr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wor</a:t>
            </a:r>
            <a:r>
              <a:rPr sz="2000" dirty="0">
                <a:latin typeface="Verdana"/>
                <a:cs typeface="Verdana"/>
              </a:rPr>
              <a:t>k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ach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custom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</a:p>
          <a:p>
            <a:pPr>
              <a:spcBef>
                <a:spcPts val="51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R="158750" algn="ctr">
              <a:lnSpc>
                <a:spcPts val="2335"/>
              </a:lnSpc>
              <a:tabLst>
                <a:tab pos="548640" algn="l"/>
              </a:tabLst>
            </a:pPr>
            <a:r>
              <a:rPr sz="2350" i="1" spc="1250" dirty="0">
                <a:latin typeface="Symbol"/>
                <a:cs typeface="Symbol"/>
              </a:rPr>
              <a:t></a:t>
            </a:r>
            <a:r>
              <a:rPr sz="2350" i="1" spc="225" dirty="0">
                <a:latin typeface="Times New Roman"/>
                <a:cs typeface="Times New Roman"/>
              </a:rPr>
              <a:t> </a:t>
            </a:r>
            <a:r>
              <a:rPr lang="en-US" sz="2350" i="1" spc="225" dirty="0" smtClean="0">
                <a:latin typeface="Times New Roman"/>
                <a:cs typeface="Times New Roman"/>
              </a:rPr>
              <a:t>=100/3600 *30 =5/6</a:t>
            </a: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5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Simple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/>
              <a:t>Q</a:t>
            </a:r>
            <a:r>
              <a:rPr lang="en-US" sz="3200" spc="-10" dirty="0" err="1"/>
              <a:t>u</a:t>
            </a:r>
            <a:r>
              <a:rPr lang="en-US" sz="3200" dirty="0" err="1"/>
              <a:t>eueing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Pr</a:t>
            </a:r>
            <a:r>
              <a:rPr lang="en-US" sz="3200" spc="-20" dirty="0"/>
              <a:t>o</a:t>
            </a:r>
            <a:r>
              <a:rPr lang="en-US" sz="3200" spc="-5" dirty="0"/>
              <a:t>blem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9152" y="1002535"/>
            <a:ext cx="11887199" cy="3957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Suppose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val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(</a:t>
            </a:r>
            <a:r>
              <a:rPr sz="2400" spc="1305" dirty="0">
                <a:latin typeface="Symbol"/>
                <a:cs typeface="Symbol"/>
              </a:rPr>
              <a:t></a:t>
            </a:r>
            <a:r>
              <a:rPr sz="2400" dirty="0">
                <a:latin typeface="Verdana"/>
                <a:cs typeface="Verdana"/>
              </a:rPr>
              <a:t>)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custom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60/hour</a:t>
            </a:r>
          </a:p>
          <a:p>
            <a:pPr>
              <a:spcBef>
                <a:spcPts val="42"/>
              </a:spcBef>
              <a:buClr>
                <a:srgbClr val="FFCC00"/>
              </a:buClr>
              <a:buFont typeface="Wingdings"/>
              <a:buChar char=""/>
            </a:pPr>
            <a:endParaRPr sz="2800" dirty="0">
              <a:latin typeface="Times New Roman"/>
              <a:cs typeface="Times New Roman"/>
            </a:endParaRPr>
          </a:p>
          <a:p>
            <a:pPr marL="355600" marR="165100" indent="-342900">
              <a:lnSpc>
                <a:spcPts val="217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x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mum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rv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spc="-15" dirty="0">
                <a:latin typeface="Symbol"/>
                <a:cs typeface="Symbol"/>
              </a:rPr>
              <a:t></a:t>
            </a:r>
            <a:r>
              <a:rPr sz="2400" dirty="0">
                <a:latin typeface="Verdana"/>
                <a:cs typeface="Verdana"/>
              </a:rPr>
              <a:t>)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te</a:t>
            </a:r>
            <a:r>
              <a:rPr sz="2400" spc="-15" dirty="0">
                <a:latin typeface="Verdana"/>
                <a:cs typeface="Verdana"/>
              </a:rPr>
              <a:t>ll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90/hour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(o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av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ge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rv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me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2/3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n)</a:t>
            </a:r>
          </a:p>
          <a:p>
            <a:pPr>
              <a:spcBef>
                <a:spcPts val="28"/>
              </a:spcBef>
              <a:buClr>
                <a:srgbClr val="FFCC00"/>
              </a:buClr>
              <a:buFont typeface="Wingdings"/>
              <a:buChar char="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What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av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ge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ti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custom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sp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bank?</a:t>
            </a:r>
          </a:p>
          <a:p>
            <a:pPr>
              <a:spcBef>
                <a:spcPts val="12"/>
              </a:spcBef>
              <a:buClr>
                <a:srgbClr val="FFCC00"/>
              </a:buClr>
              <a:buFont typeface="Wingdings"/>
              <a:buChar char=""/>
            </a:pP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en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traff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tt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rn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!!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56"/>
              </a:spcBef>
              <a:buClr>
                <a:srgbClr val="656598"/>
              </a:buClr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If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custom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ved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fash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  <a:tab pos="2068195" algn="l"/>
              </a:tabLst>
            </a:pPr>
            <a:r>
              <a:rPr sz="2000" dirty="0">
                <a:latin typeface="Verdana"/>
                <a:cs typeface="Verdana"/>
              </a:rPr>
              <a:t>no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q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Verdana"/>
                <a:cs typeface="Verdana"/>
              </a:rPr>
              <a:t>no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ay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!</a:t>
            </a:r>
          </a:p>
        </p:txBody>
      </p:sp>
      <p:sp>
        <p:nvSpPr>
          <p:cNvPr id="4" name="object 4"/>
          <p:cNvSpPr/>
          <p:nvPr/>
        </p:nvSpPr>
        <p:spPr>
          <a:xfrm>
            <a:off x="3733800" y="5334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5334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5334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200" y="5334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5334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0" y="53340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89827" y="5473697"/>
            <a:ext cx="701675" cy="276999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/>
            <a:r>
              <a:rPr b="1" dirty="0">
                <a:latin typeface="Times New Roman"/>
                <a:cs typeface="Times New Roman"/>
              </a:rPr>
              <a:t>te</a:t>
            </a:r>
            <a:r>
              <a:rPr b="1" spc="5" dirty="0">
                <a:latin typeface="Times New Roman"/>
                <a:cs typeface="Times New Roman"/>
              </a:rPr>
              <a:t>l</a:t>
            </a:r>
            <a:r>
              <a:rPr b="1" dirty="0">
                <a:latin typeface="Times New Roman"/>
                <a:cs typeface="Times New Roman"/>
              </a:rPr>
              <a:t>l</a:t>
            </a:r>
            <a:r>
              <a:rPr b="1" spc="5" dirty="0">
                <a:latin typeface="Times New Roman"/>
                <a:cs typeface="Times New Roman"/>
              </a:rPr>
              <a:t>e</a:t>
            </a:r>
            <a:r>
              <a:rPr b="1" dirty="0">
                <a:latin typeface="Times New Roman"/>
                <a:cs typeface="Times New Roman"/>
              </a:rPr>
              <a:t>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72200" y="56007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0"/>
                </a:moveTo>
                <a:lnTo>
                  <a:pt x="457199" y="76199"/>
                </a:lnTo>
                <a:lnTo>
                  <a:pt x="523878" y="42860"/>
                </a:lnTo>
                <a:lnTo>
                  <a:pt x="469910" y="42860"/>
                </a:lnTo>
                <a:lnTo>
                  <a:pt x="469910" y="33335"/>
                </a:lnTo>
                <a:lnTo>
                  <a:pt x="523871" y="33335"/>
                </a:lnTo>
                <a:lnTo>
                  <a:pt x="457199" y="0"/>
                </a:lnTo>
                <a:close/>
              </a:path>
              <a:path w="533400" h="76200">
                <a:moveTo>
                  <a:pt x="457199" y="33335"/>
                </a:moveTo>
                <a:lnTo>
                  <a:pt x="0" y="33335"/>
                </a:lnTo>
                <a:lnTo>
                  <a:pt x="0" y="42860"/>
                </a:lnTo>
                <a:lnTo>
                  <a:pt x="457199" y="42860"/>
                </a:lnTo>
                <a:lnTo>
                  <a:pt x="457199" y="33335"/>
                </a:lnTo>
                <a:close/>
              </a:path>
              <a:path w="533400" h="76200">
                <a:moveTo>
                  <a:pt x="523871" y="33335"/>
                </a:moveTo>
                <a:lnTo>
                  <a:pt x="469910" y="33335"/>
                </a:lnTo>
                <a:lnTo>
                  <a:pt x="469910" y="42860"/>
                </a:lnTo>
                <a:lnTo>
                  <a:pt x="523878" y="42860"/>
                </a:lnTo>
                <a:lnTo>
                  <a:pt x="533399" y="38099"/>
                </a:lnTo>
                <a:lnTo>
                  <a:pt x="523871" y="33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0" y="5181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200" y="51816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6096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8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Simple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/>
              <a:t>Q</a:t>
            </a:r>
            <a:r>
              <a:rPr lang="en-US" sz="3200" spc="-10" dirty="0" err="1"/>
              <a:t>u</a:t>
            </a:r>
            <a:r>
              <a:rPr lang="en-US" sz="3200" dirty="0" err="1"/>
              <a:t>eueing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Pr</a:t>
            </a:r>
            <a:r>
              <a:rPr lang="en-US" sz="3200" spc="-20" dirty="0"/>
              <a:t>o</a:t>
            </a:r>
            <a:r>
              <a:rPr lang="en-US" sz="3200" spc="-5" dirty="0"/>
              <a:t>blem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65253" y="1186711"/>
            <a:ext cx="96607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H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ve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custom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ved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andom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ct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253" y="3224265"/>
            <a:ext cx="12026747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ur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ar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form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q</a:t>
            </a:r>
            <a:r>
              <a:rPr sz="2000" spc="-5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ue</a:t>
            </a:r>
          </a:p>
          <a:p>
            <a:pPr marL="756285" marR="255904" indent="-286385">
              <a:lnSpc>
                <a:spcPts val="1939"/>
              </a:lnSpc>
              <a:spcBef>
                <a:spcPts val="464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Verdana"/>
                <a:cs typeface="Verdana"/>
              </a:rPr>
              <a:t>q</a:t>
            </a:r>
            <a:r>
              <a:rPr sz="2000" spc="-15" dirty="0">
                <a:latin typeface="Verdana"/>
                <a:cs typeface="Verdana"/>
              </a:rPr>
              <a:t>ueuing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el</a:t>
            </a:r>
            <a:r>
              <a:rPr sz="2000" spc="-15" dirty="0">
                <a:latin typeface="Verdana"/>
                <a:cs typeface="Verdana"/>
              </a:rPr>
              <a:t>ay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en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str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nt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arrival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me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and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serv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ce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me</a:t>
            </a:r>
            <a:endParaRPr sz="2000" dirty="0">
              <a:latin typeface="Verdana"/>
              <a:cs typeface="Verdana"/>
            </a:endParaRPr>
          </a:p>
          <a:p>
            <a:pPr marL="756285" marR="643890" indent="-286385">
              <a:lnSpc>
                <a:spcPts val="1939"/>
              </a:lnSpc>
              <a:spcBef>
                <a:spcPts val="434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Verdana"/>
                <a:cs typeface="Verdana"/>
              </a:rPr>
              <a:t>but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exa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distr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ut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ns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are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not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known,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we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both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take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some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me</a:t>
            </a:r>
            <a:r>
              <a:rPr sz="2000" spc="-2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sur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ments</a:t>
            </a:r>
            <a:endParaRPr sz="2000" dirty="0">
              <a:latin typeface="Verdana"/>
              <a:cs typeface="Verdana"/>
            </a:endParaRPr>
          </a:p>
          <a:p>
            <a:pPr>
              <a:spcBef>
                <a:spcPts val="37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b="1" spc="-5" dirty="0">
                <a:latin typeface="Verdana"/>
                <a:cs typeface="Verdana"/>
              </a:rPr>
              <a:t>Exercis</a:t>
            </a:r>
            <a:r>
              <a:rPr sz="2400" b="1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cul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av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ge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queu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thout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kno</a:t>
            </a:r>
            <a:r>
              <a:rPr sz="2400" spc="5" dirty="0">
                <a:latin typeface="Verdana"/>
                <a:cs typeface="Verdana"/>
              </a:rPr>
              <a:t>w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val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str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buti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n?</a:t>
            </a:r>
          </a:p>
        </p:txBody>
      </p:sp>
      <p:sp>
        <p:nvSpPr>
          <p:cNvPr id="5" name="object 5"/>
          <p:cNvSpPr/>
          <p:nvPr/>
        </p:nvSpPr>
        <p:spPr>
          <a:xfrm>
            <a:off x="3581400" y="22098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3200400" y="22098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5410200" y="22098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4267200" y="22098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5867400" y="22098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5638800" y="22098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609599"/>
                </a:moveTo>
                <a:lnTo>
                  <a:pt x="152399" y="609599"/>
                </a:lnTo>
                <a:lnTo>
                  <a:pt x="152399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6989827" y="2349557"/>
            <a:ext cx="701675" cy="30777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/>
            <a:r>
              <a:rPr sz="2000" b="1" dirty="0">
                <a:latin typeface="Times New Roman"/>
                <a:cs typeface="Times New Roman"/>
              </a:rPr>
              <a:t>te</a:t>
            </a:r>
            <a:r>
              <a:rPr sz="2000" b="1" spc="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722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99" y="0"/>
                </a:moveTo>
                <a:lnTo>
                  <a:pt x="457199" y="76199"/>
                </a:lnTo>
                <a:lnTo>
                  <a:pt x="524012" y="42793"/>
                </a:lnTo>
                <a:lnTo>
                  <a:pt x="469910" y="42793"/>
                </a:lnTo>
                <a:lnTo>
                  <a:pt x="469910" y="33284"/>
                </a:lnTo>
                <a:lnTo>
                  <a:pt x="523768" y="33284"/>
                </a:lnTo>
                <a:lnTo>
                  <a:pt x="457199" y="0"/>
                </a:lnTo>
                <a:close/>
              </a:path>
              <a:path w="533400" h="76200">
                <a:moveTo>
                  <a:pt x="457199" y="33284"/>
                </a:moveTo>
                <a:lnTo>
                  <a:pt x="0" y="33284"/>
                </a:lnTo>
                <a:lnTo>
                  <a:pt x="0" y="42793"/>
                </a:lnTo>
                <a:lnTo>
                  <a:pt x="457199" y="42793"/>
                </a:lnTo>
                <a:lnTo>
                  <a:pt x="457199" y="33284"/>
                </a:lnTo>
                <a:close/>
              </a:path>
              <a:path w="533400" h="76200">
                <a:moveTo>
                  <a:pt x="523768" y="33284"/>
                </a:moveTo>
                <a:lnTo>
                  <a:pt x="469910" y="33284"/>
                </a:lnTo>
                <a:lnTo>
                  <a:pt x="469910" y="42793"/>
                </a:lnTo>
                <a:lnTo>
                  <a:pt x="524012" y="42793"/>
                </a:lnTo>
                <a:lnTo>
                  <a:pt x="533399" y="38099"/>
                </a:lnTo>
                <a:lnTo>
                  <a:pt x="523768" y="33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/>
          <p:nvPr/>
        </p:nvSpPr>
        <p:spPr>
          <a:xfrm>
            <a:off x="5334000" y="2057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4" name="object 14"/>
          <p:cNvSpPr/>
          <p:nvPr/>
        </p:nvSpPr>
        <p:spPr>
          <a:xfrm>
            <a:off x="6172200" y="20574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5" name="object 15"/>
          <p:cNvSpPr/>
          <p:nvPr/>
        </p:nvSpPr>
        <p:spPr>
          <a:xfrm>
            <a:off x="5354696" y="295756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667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M/M/</a:t>
            </a:r>
            <a:r>
              <a:rPr lang="en-US" sz="3200" dirty="0"/>
              <a:t>1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Qu</a:t>
            </a:r>
            <a:r>
              <a:rPr lang="en-US" sz="3200" spc="-10" dirty="0"/>
              <a:t>e</a:t>
            </a:r>
            <a:r>
              <a:rPr lang="en-US" sz="3200" spc="-20" dirty="0"/>
              <a:t>ue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" y="836713"/>
            <a:ext cx="12192000" cy="367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Ye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!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pc="-10" dirty="0">
                <a:latin typeface="Verdana"/>
                <a:cs typeface="Verdana"/>
              </a:rPr>
              <a:t>b</a:t>
            </a:r>
            <a:r>
              <a:rPr spc="-15" dirty="0">
                <a:latin typeface="Verdana"/>
                <a:cs typeface="Verdana"/>
              </a:rPr>
              <a:t>y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assum</a:t>
            </a:r>
            <a:r>
              <a:rPr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ng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that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the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arrival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of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custom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rs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are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nd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en</a:t>
            </a:r>
            <a:r>
              <a:rPr spc="-25" dirty="0">
                <a:latin typeface="Verdana"/>
                <a:cs typeface="Verdana"/>
              </a:rPr>
              <a:t>d</a:t>
            </a:r>
            <a:r>
              <a:rPr spc="-10" dirty="0">
                <a:latin typeface="Verdana"/>
                <a:cs typeface="Verdana"/>
              </a:rPr>
              <a:t>ent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pc="-10" dirty="0">
                <a:latin typeface="Verdana"/>
                <a:cs typeface="Verdana"/>
              </a:rPr>
              <a:t>b</a:t>
            </a:r>
            <a:r>
              <a:rPr dirty="0">
                <a:latin typeface="Verdana"/>
                <a:cs typeface="Verdana"/>
              </a:rPr>
              <a:t>y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as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um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ng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a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m</a:t>
            </a:r>
            <a:r>
              <a:rPr spc="-1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mo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y</a:t>
            </a:r>
            <a:r>
              <a:rPr spc="5" dirty="0">
                <a:latin typeface="Verdana"/>
                <a:cs typeface="Verdana"/>
              </a:rPr>
              <a:t>l</a:t>
            </a:r>
            <a:r>
              <a:rPr spc="-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ss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f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xe</a:t>
            </a:r>
            <a:r>
              <a:rPr spc="-5" dirty="0">
                <a:latin typeface="Verdana"/>
                <a:cs typeface="Verdana"/>
              </a:rPr>
              <a:t>d-</a:t>
            </a:r>
            <a:r>
              <a:rPr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c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dirty="0">
                <a:latin typeface="Verdana"/>
                <a:cs typeface="Verdana"/>
              </a:rPr>
              <a:t>y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rv</a:t>
            </a:r>
            <a:r>
              <a:rPr spc="-1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</a:p>
          <a:p>
            <a:pPr lvl="1">
              <a:spcBef>
                <a:spcPts val="20"/>
              </a:spcBef>
              <a:buClr>
                <a:srgbClr val="656598"/>
              </a:buClr>
              <a:buFont typeface="Wingdings"/>
              <a:buChar char="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cas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then</a:t>
            </a:r>
          </a:p>
          <a:p>
            <a:pPr marL="756285" lvl="1" indent="-286385">
              <a:lnSpc>
                <a:spcPts val="2050"/>
              </a:lnSpc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  <a:tab pos="1459865" algn="l"/>
                <a:tab pos="1809750" algn="l"/>
              </a:tabLst>
            </a:pPr>
            <a:r>
              <a:rPr spc="5" dirty="0">
                <a:latin typeface="Verdana"/>
                <a:cs typeface="Verdana"/>
              </a:rPr>
              <a:t>l</a:t>
            </a:r>
            <a:r>
              <a:rPr spc="-10" dirty="0">
                <a:latin typeface="Verdana"/>
                <a:cs typeface="Verdana"/>
              </a:rPr>
              <a:t>et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Verdana"/>
                <a:cs typeface="Verdana"/>
              </a:rPr>
              <a:t>=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Verdana"/>
                <a:cs typeface="Verdana"/>
              </a:rPr>
              <a:t>the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aver</a:t>
            </a:r>
            <a:r>
              <a:rPr spc="-25"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g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num</a:t>
            </a:r>
            <a:r>
              <a:rPr spc="-25" dirty="0">
                <a:latin typeface="Verdana"/>
                <a:cs typeface="Verdana"/>
              </a:rPr>
              <a:t>b</a:t>
            </a:r>
            <a:r>
              <a:rPr spc="-10" dirty="0">
                <a:latin typeface="Verdana"/>
                <a:cs typeface="Verdana"/>
              </a:rPr>
              <a:t>er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of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10" dirty="0">
                <a:latin typeface="Verdana"/>
                <a:cs typeface="Verdana"/>
              </a:rPr>
              <a:t>p</a:t>
            </a:r>
            <a:r>
              <a:rPr spc="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n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the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syst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m</a:t>
            </a:r>
            <a:endParaRPr dirty="0">
              <a:latin typeface="Verdana"/>
              <a:cs typeface="Verdana"/>
            </a:endParaRPr>
          </a:p>
          <a:p>
            <a:pPr marL="756285">
              <a:lnSpc>
                <a:spcPts val="2050"/>
              </a:lnSpc>
            </a:pPr>
            <a:r>
              <a:rPr spc="-5" dirty="0">
                <a:latin typeface="Verdana"/>
                <a:cs typeface="Verdana"/>
              </a:rPr>
              <a:t>(</a:t>
            </a:r>
            <a:r>
              <a:rPr dirty="0">
                <a:latin typeface="Verdana"/>
                <a:cs typeface="Verdana"/>
              </a:rPr>
              <a:t>inclu</a:t>
            </a:r>
            <a:r>
              <a:rPr spc="-10" dirty="0">
                <a:latin typeface="Verdana"/>
                <a:cs typeface="Verdana"/>
              </a:rPr>
              <a:t>d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ng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the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one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n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rv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)</a:t>
            </a:r>
          </a:p>
          <a:p>
            <a:pPr marL="756285" marR="73660" lvl="1" indent="-286385">
              <a:lnSpc>
                <a:spcPts val="1939"/>
              </a:lnSpc>
              <a:spcBef>
                <a:spcPts val="46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pc="-10" dirty="0">
                <a:latin typeface="Verdana"/>
                <a:cs typeface="Verdana"/>
              </a:rPr>
              <a:t>for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new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custom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arr</a:t>
            </a:r>
            <a:r>
              <a:rPr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ves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to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the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system,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the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custom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ex</a:t>
            </a:r>
            <a:r>
              <a:rPr spc="-25" dirty="0">
                <a:latin typeface="Verdana"/>
                <a:cs typeface="Verdana"/>
              </a:rPr>
              <a:t>p</a:t>
            </a:r>
            <a:r>
              <a:rPr spc="-15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c</a:t>
            </a:r>
            <a:r>
              <a:rPr spc="-10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d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to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wa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t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for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W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con</a:t>
            </a:r>
            <a:r>
              <a:rPr spc="-25" dirty="0">
                <a:latin typeface="Verdana"/>
                <a:cs typeface="Verdana"/>
              </a:rPr>
              <a:t>d</a:t>
            </a:r>
            <a:r>
              <a:rPr spc="-10" dirty="0">
                <a:latin typeface="Verdana"/>
                <a:cs typeface="Verdana"/>
              </a:rPr>
              <a:t>s,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Verdana"/>
                <a:cs typeface="Verdana"/>
              </a:rPr>
              <a:t>where</a:t>
            </a:r>
            <a:endParaRPr dirty="0">
              <a:latin typeface="Verdana"/>
              <a:cs typeface="Verdana"/>
            </a:endParaRPr>
          </a:p>
          <a:p>
            <a:pPr marL="18415" algn="ctr"/>
            <a:endParaRPr lang="en-US" sz="2000" dirty="0">
              <a:latin typeface="Times New Roman"/>
              <a:cs typeface="Times New Roman"/>
            </a:endParaRPr>
          </a:p>
          <a:p>
            <a:pPr marL="18415" algn="ctr"/>
            <a:r>
              <a:rPr sz="2400" i="1" spc="-40" dirty="0" smtClean="0">
                <a:latin typeface="Times New Roman"/>
                <a:cs typeface="Times New Roman"/>
              </a:rPr>
              <a:t>W</a:t>
            </a:r>
            <a:r>
              <a:rPr sz="2400" i="1" spc="140" dirty="0" smtClean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Symbol"/>
                <a:cs typeface="Symbol"/>
              </a:rPr>
              <a:t>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spc="-100" dirty="0">
                <a:latin typeface="Times New Roman"/>
                <a:cs typeface="Times New Roman"/>
              </a:rPr>
              <a:t>NS</a:t>
            </a:r>
            <a:endParaRPr sz="2400" dirty="0">
              <a:latin typeface="Times New Roman"/>
              <a:cs typeface="Times New Roman"/>
            </a:endParaRPr>
          </a:p>
          <a:p>
            <a:pPr marL="318135" algn="ctr">
              <a:spcBef>
                <a:spcPts val="760"/>
              </a:spcBef>
              <a:tabLst>
                <a:tab pos="717550" algn="l"/>
                <a:tab pos="1079500" algn="l"/>
              </a:tabLst>
            </a:pPr>
            <a:r>
              <a:rPr sz="2800" i="1" spc="85" dirty="0">
                <a:latin typeface="Times New Roman"/>
                <a:cs typeface="Times New Roman"/>
              </a:rPr>
              <a:t>T	</a:t>
            </a:r>
            <a:r>
              <a:rPr sz="2800" spc="85" dirty="0">
                <a:latin typeface="Symbol"/>
                <a:cs typeface="Symbol"/>
              </a:rPr>
              <a:t></a:t>
            </a:r>
            <a:r>
              <a:rPr sz="2800" spc="85" dirty="0">
                <a:latin typeface="Times New Roman"/>
                <a:cs typeface="Times New Roman"/>
              </a:rPr>
              <a:t>	</a:t>
            </a:r>
            <a:r>
              <a:rPr sz="2800" i="1" spc="260" dirty="0">
                <a:latin typeface="Times New Roman"/>
                <a:cs typeface="Times New Roman"/>
              </a:rPr>
              <a:t>S</a:t>
            </a:r>
            <a:r>
              <a:rPr sz="2800" spc="-210" dirty="0">
                <a:latin typeface="Times New Roman"/>
                <a:cs typeface="Times New Roman"/>
              </a:rPr>
              <a:t>(</a:t>
            </a:r>
            <a:r>
              <a:rPr sz="2800" spc="215" dirty="0">
                <a:latin typeface="Times New Roman"/>
                <a:cs typeface="Times New Roman"/>
              </a:rPr>
              <a:t>1</a:t>
            </a:r>
            <a:r>
              <a:rPr sz="2800" spc="85" dirty="0">
                <a:latin typeface="Symbol"/>
                <a:cs typeface="Symbol"/>
              </a:rPr>
              <a:t>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i="1" spc="315" dirty="0">
                <a:latin typeface="Times New Roman"/>
                <a:cs typeface="Times New Roman"/>
              </a:rPr>
              <a:t>N</a:t>
            </a:r>
            <a:r>
              <a:rPr sz="2800" spc="5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9706" y="5629770"/>
            <a:ext cx="2363284" cy="246221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/>
            <a:r>
              <a:rPr sz="1600" b="1" spc="-10" dirty="0">
                <a:latin typeface="Times New Roman"/>
                <a:cs typeface="Times New Roman"/>
              </a:rPr>
              <a:t>Resp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nse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ti</a:t>
            </a:r>
            <a:r>
              <a:rPr sz="1600" b="1" spc="-40" dirty="0">
                <a:latin typeface="Times New Roman"/>
                <a:cs typeface="Times New Roman"/>
              </a:rPr>
              <a:t>m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3704" y="4406748"/>
            <a:ext cx="1329286" cy="1197512"/>
          </a:xfrm>
          <a:custGeom>
            <a:avLst/>
            <a:gdLst/>
            <a:ahLst/>
            <a:cxnLst/>
            <a:rect l="l" t="t" r="r" b="b"/>
            <a:pathLst>
              <a:path w="770889" h="621029">
                <a:moveTo>
                  <a:pt x="694979" y="42312"/>
                </a:moveTo>
                <a:lnTo>
                  <a:pt x="0" y="598419"/>
                </a:lnTo>
                <a:lnTo>
                  <a:pt x="17775" y="620697"/>
                </a:lnTo>
                <a:lnTo>
                  <a:pt x="712870" y="64657"/>
                </a:lnTo>
                <a:lnTo>
                  <a:pt x="694979" y="42312"/>
                </a:lnTo>
                <a:close/>
              </a:path>
              <a:path w="770889" h="621029">
                <a:moveTo>
                  <a:pt x="755479" y="33396"/>
                </a:moveTo>
                <a:lnTo>
                  <a:pt x="706121" y="33396"/>
                </a:lnTo>
                <a:lnTo>
                  <a:pt x="724012" y="55744"/>
                </a:lnTo>
                <a:lnTo>
                  <a:pt x="712870" y="64657"/>
                </a:lnTo>
                <a:lnTo>
                  <a:pt x="730748" y="86986"/>
                </a:lnTo>
                <a:lnTo>
                  <a:pt x="755479" y="33396"/>
                </a:lnTo>
                <a:close/>
              </a:path>
              <a:path w="770889" h="621029">
                <a:moveTo>
                  <a:pt x="706121" y="33396"/>
                </a:moveTo>
                <a:lnTo>
                  <a:pt x="694979" y="42312"/>
                </a:lnTo>
                <a:lnTo>
                  <a:pt x="712870" y="64657"/>
                </a:lnTo>
                <a:lnTo>
                  <a:pt x="724012" y="55744"/>
                </a:lnTo>
                <a:lnTo>
                  <a:pt x="706121" y="33396"/>
                </a:lnTo>
                <a:close/>
              </a:path>
              <a:path w="770889" h="621029">
                <a:moveTo>
                  <a:pt x="770890" y="0"/>
                </a:moveTo>
                <a:lnTo>
                  <a:pt x="677165" y="20061"/>
                </a:lnTo>
                <a:lnTo>
                  <a:pt x="694979" y="42312"/>
                </a:lnTo>
                <a:lnTo>
                  <a:pt x="706121" y="33396"/>
                </a:lnTo>
                <a:lnTo>
                  <a:pt x="755479" y="33396"/>
                </a:lnTo>
                <a:lnTo>
                  <a:pt x="770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6959" y="5629770"/>
            <a:ext cx="2072875" cy="246221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/>
            <a:r>
              <a:rPr sz="1600" b="1" spc="-10" dirty="0">
                <a:latin typeface="Times New Roman"/>
                <a:cs typeface="Times New Roman"/>
              </a:rPr>
              <a:t>Service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ti</a:t>
            </a:r>
            <a:r>
              <a:rPr sz="1600" b="1" spc="-40" dirty="0">
                <a:latin typeface="Times New Roman"/>
                <a:cs typeface="Times New Roman"/>
              </a:rPr>
              <a:t>m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6959" y="4406748"/>
            <a:ext cx="429605" cy="1186081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57149" y="71365"/>
                </a:moveTo>
                <a:lnTo>
                  <a:pt x="28559" y="71365"/>
                </a:lnTo>
                <a:lnTo>
                  <a:pt x="28559" y="609529"/>
                </a:lnTo>
                <a:lnTo>
                  <a:pt x="57149" y="609529"/>
                </a:lnTo>
                <a:lnTo>
                  <a:pt x="57149" y="71365"/>
                </a:lnTo>
                <a:close/>
              </a:path>
              <a:path w="85725" h="609600">
                <a:moveTo>
                  <a:pt x="42915" y="0"/>
                </a:moveTo>
                <a:lnTo>
                  <a:pt x="0" y="85724"/>
                </a:lnTo>
                <a:lnTo>
                  <a:pt x="28559" y="85724"/>
                </a:lnTo>
                <a:lnTo>
                  <a:pt x="28559" y="71365"/>
                </a:lnTo>
                <a:lnTo>
                  <a:pt x="78541" y="71365"/>
                </a:lnTo>
                <a:lnTo>
                  <a:pt x="42915" y="0"/>
                </a:lnTo>
                <a:close/>
              </a:path>
              <a:path w="85725" h="609600">
                <a:moveTo>
                  <a:pt x="78541" y="71365"/>
                </a:moveTo>
                <a:lnTo>
                  <a:pt x="57149" y="71365"/>
                </a:lnTo>
                <a:lnTo>
                  <a:pt x="57149" y="85724"/>
                </a:lnTo>
                <a:lnTo>
                  <a:pt x="85709" y="85724"/>
                </a:lnTo>
                <a:lnTo>
                  <a:pt x="78541" y="71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Simple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/>
              <a:t>Q</a:t>
            </a:r>
            <a:r>
              <a:rPr lang="en-US" sz="3200" spc="-10" dirty="0" err="1"/>
              <a:t>u</a:t>
            </a:r>
            <a:r>
              <a:rPr lang="en-US" sz="3200" dirty="0" err="1"/>
              <a:t>eueing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Pr</a:t>
            </a:r>
            <a:r>
              <a:rPr lang="en-US" sz="3200" spc="-20" dirty="0"/>
              <a:t>o</a:t>
            </a:r>
            <a:r>
              <a:rPr lang="en-US" sz="3200" spc="-5" dirty="0"/>
              <a:t>blem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01" y="1473272"/>
            <a:ext cx="3657997" cy="41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18" dirty="0" smtClean="0"/>
              <a:t>Motivation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669063" y="4310024"/>
            <a:ext cx="7954483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5600" algn="l"/>
              </a:tabLst>
            </a:pPr>
            <a:r>
              <a:rPr sz="1500" dirty="0">
                <a:solidFill>
                  <a:srgbClr val="FFCC00"/>
                </a:solidFill>
                <a:latin typeface="Wingdings"/>
                <a:cs typeface="Wingdings"/>
              </a:rPr>
              <a:t></a:t>
            </a:r>
            <a:r>
              <a:rPr sz="1500" dirty="0">
                <a:solidFill>
                  <a:srgbClr val="FFCC00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1305" dirty="0">
                <a:latin typeface="Symbol"/>
                <a:cs typeface="Symbol"/>
              </a:rPr>
              <a:t>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&gt;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1:</a:t>
            </a:r>
          </a:p>
          <a:p>
            <a:pPr marL="355600" indent="-342900">
              <a:spcBef>
                <a:spcPts val="25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val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&gt;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de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rtu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te</a:t>
            </a:r>
          </a:p>
          <a:p>
            <a:pPr marL="355600" indent="-342900"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queue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ngth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ncr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as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</a:t>
            </a:r>
          </a:p>
          <a:p>
            <a:pPr marL="355600" indent="-342900"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un</a:t>
            </a:r>
            <a:r>
              <a:rPr sz="2000" spc="-5" dirty="0">
                <a:latin typeface="Verdana"/>
                <a:cs typeface="Verdana"/>
              </a:rPr>
              <a:t>bounde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queue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ngth</a:t>
            </a:r>
          </a:p>
          <a:p>
            <a:pPr marL="355600" indent="-342900"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000" dirty="0">
                <a:latin typeface="Verdana"/>
                <a:cs typeface="Verdana"/>
              </a:rPr>
              <a:t>un</a:t>
            </a:r>
            <a:r>
              <a:rPr sz="2000" spc="-5" dirty="0">
                <a:latin typeface="Verdana"/>
                <a:cs typeface="Verdana"/>
              </a:rPr>
              <a:t>bounde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w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me</a:t>
            </a:r>
          </a:p>
        </p:txBody>
      </p:sp>
      <p:sp>
        <p:nvSpPr>
          <p:cNvPr id="4" name="object 14"/>
          <p:cNvSpPr txBox="1"/>
          <p:nvPr/>
        </p:nvSpPr>
        <p:spPr>
          <a:xfrm>
            <a:off x="209319" y="1261387"/>
            <a:ext cx="10212637" cy="545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3430" indent="-760730"/>
            <a:r>
              <a:rPr sz="1500" spc="-5" dirty="0">
                <a:solidFill>
                  <a:srgbClr val="FFCC00"/>
                </a:solidFill>
                <a:latin typeface="Wingdings"/>
                <a:cs typeface="Wingdings"/>
              </a:rPr>
              <a:t>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system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stab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system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f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1305" dirty="0">
                <a:latin typeface="Symbol"/>
                <a:cs typeface="Symbol"/>
              </a:rPr>
              <a:t>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&gt;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Verdana"/>
                <a:cs typeface="Verdana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R="963294" algn="r">
              <a:lnSpc>
                <a:spcPts val="1760"/>
              </a:lnSpc>
            </a:pPr>
            <a:endParaRPr dirty="0">
              <a:latin typeface="Garamond"/>
              <a:cs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79" y="1660161"/>
            <a:ext cx="6038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/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Example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:</a:t>
            </a:r>
            <a:r>
              <a:rPr lang="en-US" sz="3200" spc="1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Single</a:t>
            </a:r>
            <a:r>
              <a:rPr lang="en-US" sz="320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Server</a:t>
            </a:r>
            <a:r>
              <a:rPr lang="en-US" sz="3200" spc="-2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Queu</a:t>
            </a:r>
            <a:r>
              <a:rPr lang="en-US" sz="3200" spc="-10" dirty="0">
                <a:solidFill>
                  <a:srgbClr val="656598"/>
                </a:solidFill>
                <a:latin typeface="Garamond"/>
                <a:cs typeface="Garamond"/>
              </a:rPr>
              <a:t>e</a:t>
            </a:r>
            <a:r>
              <a:rPr lang="en-US" sz="3200" spc="-15" dirty="0">
                <a:solidFill>
                  <a:srgbClr val="656598"/>
                </a:solidFill>
                <a:latin typeface="Garamond"/>
                <a:cs typeface="Garamond"/>
              </a:rPr>
              <a:t>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2765430" y="4568821"/>
            <a:ext cx="1905" cy="249554"/>
          </a:xfrm>
          <a:custGeom>
            <a:avLst/>
            <a:gdLst/>
            <a:ahLst/>
            <a:cxnLst/>
            <a:rect l="l" t="t" r="r" b="b"/>
            <a:pathLst>
              <a:path w="1905" h="249554">
                <a:moveTo>
                  <a:pt x="0" y="0"/>
                </a:moveTo>
                <a:lnTo>
                  <a:pt x="1584" y="2491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5"/>
          <p:cNvSpPr/>
          <p:nvPr/>
        </p:nvSpPr>
        <p:spPr>
          <a:xfrm>
            <a:off x="2554285" y="4645022"/>
            <a:ext cx="422909" cy="1905"/>
          </a:xfrm>
          <a:custGeom>
            <a:avLst/>
            <a:gdLst/>
            <a:ahLst/>
            <a:cxnLst/>
            <a:rect l="l" t="t" r="r" b="b"/>
            <a:pathLst>
              <a:path w="422909" h="1904">
                <a:moveTo>
                  <a:pt x="0" y="0"/>
                </a:moveTo>
                <a:lnTo>
                  <a:pt x="422336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2554284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5" h="211454">
                <a:moveTo>
                  <a:pt x="211144" y="0"/>
                </a:moveTo>
                <a:lnTo>
                  <a:pt x="0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2765429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5" h="211454">
                <a:moveTo>
                  <a:pt x="0" y="0"/>
                </a:moveTo>
                <a:lnTo>
                  <a:pt x="211192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2651129" y="4358152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94291" y="0"/>
                </a:moveTo>
                <a:lnTo>
                  <a:pt x="54166" y="12610"/>
                </a:lnTo>
                <a:lnTo>
                  <a:pt x="22835" y="39306"/>
                </a:lnTo>
                <a:lnTo>
                  <a:pt x="3921" y="76417"/>
                </a:lnTo>
                <a:lnTo>
                  <a:pt x="0" y="105132"/>
                </a:lnTo>
                <a:lnTo>
                  <a:pt x="280" y="112899"/>
                </a:lnTo>
                <a:lnTo>
                  <a:pt x="10819" y="151216"/>
                </a:lnTo>
                <a:lnTo>
                  <a:pt x="35283" y="182150"/>
                </a:lnTo>
                <a:lnTo>
                  <a:pt x="71880" y="202665"/>
                </a:lnTo>
                <a:lnTo>
                  <a:pt x="118820" y="209728"/>
                </a:lnTo>
                <a:lnTo>
                  <a:pt x="132486" y="206922"/>
                </a:lnTo>
                <a:lnTo>
                  <a:pt x="168724" y="188405"/>
                </a:lnTo>
                <a:lnTo>
                  <a:pt x="195191" y="157042"/>
                </a:lnTo>
                <a:lnTo>
                  <a:pt x="208510" y="115786"/>
                </a:lnTo>
                <a:lnTo>
                  <a:pt x="209444" y="100347"/>
                </a:lnTo>
                <a:lnTo>
                  <a:pt x="207925" y="86583"/>
                </a:lnTo>
                <a:lnTo>
                  <a:pt x="193264" y="49295"/>
                </a:lnTo>
                <a:lnTo>
                  <a:pt x="165142" y="20492"/>
                </a:lnTo>
                <a:lnTo>
                  <a:pt x="125743" y="3362"/>
                </a:lnTo>
                <a:lnTo>
                  <a:pt x="94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2651129" y="4358152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0" y="105132"/>
                </a:moveTo>
                <a:lnTo>
                  <a:pt x="8623" y="63116"/>
                </a:lnTo>
                <a:lnTo>
                  <a:pt x="32078" y="29069"/>
                </a:lnTo>
                <a:lnTo>
                  <a:pt x="66742" y="6660"/>
                </a:lnTo>
                <a:lnTo>
                  <a:pt x="94291" y="0"/>
                </a:lnTo>
                <a:lnTo>
                  <a:pt x="110482" y="796"/>
                </a:lnTo>
                <a:lnTo>
                  <a:pt x="153154" y="13328"/>
                </a:lnTo>
                <a:lnTo>
                  <a:pt x="185278" y="38594"/>
                </a:lnTo>
                <a:lnTo>
                  <a:pt x="204669" y="73407"/>
                </a:lnTo>
                <a:lnTo>
                  <a:pt x="209444" y="100347"/>
                </a:lnTo>
                <a:lnTo>
                  <a:pt x="208510" y="115786"/>
                </a:lnTo>
                <a:lnTo>
                  <a:pt x="195191" y="157042"/>
                </a:lnTo>
                <a:lnTo>
                  <a:pt x="168724" y="188405"/>
                </a:lnTo>
                <a:lnTo>
                  <a:pt x="132486" y="206922"/>
                </a:lnTo>
                <a:lnTo>
                  <a:pt x="118820" y="209728"/>
                </a:lnTo>
                <a:lnTo>
                  <a:pt x="102135" y="209056"/>
                </a:lnTo>
                <a:lnTo>
                  <a:pt x="58443" y="197171"/>
                </a:lnTo>
                <a:lnTo>
                  <a:pt x="25692" y="172846"/>
                </a:lnTo>
                <a:lnTo>
                  <a:pt x="5671" y="139114"/>
                </a:lnTo>
                <a:lnTo>
                  <a:pt x="0" y="10513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4682368" y="4568821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30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4470405" y="4645848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75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4470404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5" h="211454">
                <a:moveTo>
                  <a:pt x="211202" y="0"/>
                </a:moveTo>
                <a:lnTo>
                  <a:pt x="0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4681606" y="4818126"/>
            <a:ext cx="209550" cy="211454"/>
          </a:xfrm>
          <a:custGeom>
            <a:avLst/>
            <a:gdLst/>
            <a:ahLst/>
            <a:cxnLst/>
            <a:rect l="l" t="t" r="r" b="b"/>
            <a:pathLst>
              <a:path w="209550" h="211454">
                <a:moveTo>
                  <a:pt x="0" y="0"/>
                </a:moveTo>
                <a:lnTo>
                  <a:pt x="209549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4565654" y="4358209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94401" y="0"/>
                </a:moveTo>
                <a:lnTo>
                  <a:pt x="54209" y="12745"/>
                </a:lnTo>
                <a:lnTo>
                  <a:pt x="22846" y="39440"/>
                </a:lnTo>
                <a:lnTo>
                  <a:pt x="3922" y="76456"/>
                </a:lnTo>
                <a:lnTo>
                  <a:pt x="0" y="105074"/>
                </a:lnTo>
                <a:lnTo>
                  <a:pt x="702" y="117309"/>
                </a:lnTo>
                <a:lnTo>
                  <a:pt x="13731" y="157075"/>
                </a:lnTo>
                <a:lnTo>
                  <a:pt x="40631" y="188061"/>
                </a:lnTo>
                <a:lnTo>
                  <a:pt x="78022" y="206735"/>
                </a:lnTo>
                <a:lnTo>
                  <a:pt x="107108" y="210600"/>
                </a:lnTo>
                <a:lnTo>
                  <a:pt x="121252" y="209444"/>
                </a:lnTo>
                <a:lnTo>
                  <a:pt x="159680" y="195467"/>
                </a:lnTo>
                <a:lnTo>
                  <a:pt x="189506" y="167860"/>
                </a:lnTo>
                <a:lnTo>
                  <a:pt x="207390" y="129377"/>
                </a:lnTo>
                <a:lnTo>
                  <a:pt x="211031" y="99036"/>
                </a:lnTo>
                <a:lnTo>
                  <a:pt x="209354" y="85420"/>
                </a:lnTo>
                <a:lnTo>
                  <a:pt x="194287" y="48573"/>
                </a:lnTo>
                <a:lnTo>
                  <a:pt x="165823" y="20155"/>
                </a:lnTo>
                <a:lnTo>
                  <a:pt x="126092" y="3287"/>
                </a:lnTo>
                <a:lnTo>
                  <a:pt x="944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4565654" y="4358209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0" y="105074"/>
                </a:moveTo>
                <a:lnTo>
                  <a:pt x="8625" y="63195"/>
                </a:lnTo>
                <a:lnTo>
                  <a:pt x="32097" y="29216"/>
                </a:lnTo>
                <a:lnTo>
                  <a:pt x="66803" y="6767"/>
                </a:lnTo>
                <a:lnTo>
                  <a:pt x="94401" y="0"/>
                </a:lnTo>
                <a:lnTo>
                  <a:pt x="110714" y="771"/>
                </a:lnTo>
                <a:lnTo>
                  <a:pt x="153726" y="13095"/>
                </a:lnTo>
                <a:lnTo>
                  <a:pt x="186182" y="38010"/>
                </a:lnTo>
                <a:lnTo>
                  <a:pt x="205952" y="72394"/>
                </a:lnTo>
                <a:lnTo>
                  <a:pt x="211031" y="99036"/>
                </a:lnTo>
                <a:lnTo>
                  <a:pt x="210121" y="114607"/>
                </a:lnTo>
                <a:lnTo>
                  <a:pt x="196959" y="156105"/>
                </a:lnTo>
                <a:lnTo>
                  <a:pt x="170743" y="187643"/>
                </a:lnTo>
                <a:lnTo>
                  <a:pt x="134811" y="206469"/>
                </a:lnTo>
                <a:lnTo>
                  <a:pt x="107108" y="210600"/>
                </a:lnTo>
                <a:lnTo>
                  <a:pt x="92233" y="209613"/>
                </a:lnTo>
                <a:lnTo>
                  <a:pt x="52096" y="195828"/>
                </a:lnTo>
                <a:lnTo>
                  <a:pt x="21323" y="168554"/>
                </a:lnTo>
                <a:lnTo>
                  <a:pt x="3295" y="131322"/>
                </a:lnTo>
                <a:lnTo>
                  <a:pt x="0" y="1050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4470404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5" h="211454">
                <a:moveTo>
                  <a:pt x="211202" y="0"/>
                </a:moveTo>
                <a:lnTo>
                  <a:pt x="0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4681606" y="4818126"/>
            <a:ext cx="209550" cy="211454"/>
          </a:xfrm>
          <a:custGeom>
            <a:avLst/>
            <a:gdLst/>
            <a:ahLst/>
            <a:cxnLst/>
            <a:rect l="l" t="t" r="r" b="b"/>
            <a:pathLst>
              <a:path w="209550" h="211454">
                <a:moveTo>
                  <a:pt x="0" y="0"/>
                </a:moveTo>
                <a:lnTo>
                  <a:pt x="209549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4565654" y="4358209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94401" y="0"/>
                </a:moveTo>
                <a:lnTo>
                  <a:pt x="54209" y="12745"/>
                </a:lnTo>
                <a:lnTo>
                  <a:pt x="22846" y="39440"/>
                </a:lnTo>
                <a:lnTo>
                  <a:pt x="3922" y="76456"/>
                </a:lnTo>
                <a:lnTo>
                  <a:pt x="0" y="105074"/>
                </a:lnTo>
                <a:lnTo>
                  <a:pt x="702" y="117309"/>
                </a:lnTo>
                <a:lnTo>
                  <a:pt x="13731" y="157075"/>
                </a:lnTo>
                <a:lnTo>
                  <a:pt x="40631" y="188061"/>
                </a:lnTo>
                <a:lnTo>
                  <a:pt x="78022" y="206735"/>
                </a:lnTo>
                <a:lnTo>
                  <a:pt x="107108" y="210600"/>
                </a:lnTo>
                <a:lnTo>
                  <a:pt x="121252" y="209444"/>
                </a:lnTo>
                <a:lnTo>
                  <a:pt x="159680" y="195467"/>
                </a:lnTo>
                <a:lnTo>
                  <a:pt x="189506" y="167860"/>
                </a:lnTo>
                <a:lnTo>
                  <a:pt x="207390" y="129377"/>
                </a:lnTo>
                <a:lnTo>
                  <a:pt x="211031" y="99036"/>
                </a:lnTo>
                <a:lnTo>
                  <a:pt x="209354" y="85420"/>
                </a:lnTo>
                <a:lnTo>
                  <a:pt x="194287" y="48573"/>
                </a:lnTo>
                <a:lnTo>
                  <a:pt x="165823" y="20155"/>
                </a:lnTo>
                <a:lnTo>
                  <a:pt x="126092" y="3287"/>
                </a:lnTo>
                <a:lnTo>
                  <a:pt x="944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4565654" y="4358209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0" y="105074"/>
                </a:moveTo>
                <a:lnTo>
                  <a:pt x="8625" y="63195"/>
                </a:lnTo>
                <a:lnTo>
                  <a:pt x="32097" y="29216"/>
                </a:lnTo>
                <a:lnTo>
                  <a:pt x="66803" y="6767"/>
                </a:lnTo>
                <a:lnTo>
                  <a:pt x="94401" y="0"/>
                </a:lnTo>
                <a:lnTo>
                  <a:pt x="110714" y="771"/>
                </a:lnTo>
                <a:lnTo>
                  <a:pt x="153726" y="13095"/>
                </a:lnTo>
                <a:lnTo>
                  <a:pt x="186182" y="38010"/>
                </a:lnTo>
                <a:lnTo>
                  <a:pt x="205952" y="72394"/>
                </a:lnTo>
                <a:lnTo>
                  <a:pt x="211031" y="99036"/>
                </a:lnTo>
                <a:lnTo>
                  <a:pt x="210121" y="114607"/>
                </a:lnTo>
                <a:lnTo>
                  <a:pt x="196959" y="156105"/>
                </a:lnTo>
                <a:lnTo>
                  <a:pt x="170743" y="187643"/>
                </a:lnTo>
                <a:lnTo>
                  <a:pt x="134811" y="206469"/>
                </a:lnTo>
                <a:lnTo>
                  <a:pt x="107108" y="210600"/>
                </a:lnTo>
                <a:lnTo>
                  <a:pt x="92233" y="209613"/>
                </a:lnTo>
                <a:lnTo>
                  <a:pt x="52096" y="195828"/>
                </a:lnTo>
                <a:lnTo>
                  <a:pt x="21323" y="168554"/>
                </a:lnTo>
                <a:lnTo>
                  <a:pt x="3295" y="131322"/>
                </a:lnTo>
                <a:lnTo>
                  <a:pt x="0" y="1050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0"/>
          <p:cNvSpPr/>
          <p:nvPr/>
        </p:nvSpPr>
        <p:spPr>
          <a:xfrm>
            <a:off x="5140331" y="4568821"/>
            <a:ext cx="1905" cy="249554"/>
          </a:xfrm>
          <a:custGeom>
            <a:avLst/>
            <a:gdLst/>
            <a:ahLst/>
            <a:cxnLst/>
            <a:rect l="l" t="t" r="r" b="b"/>
            <a:pathLst>
              <a:path w="1904" h="249554">
                <a:moveTo>
                  <a:pt x="0" y="0"/>
                </a:moveTo>
                <a:lnTo>
                  <a:pt x="1645" y="24930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/>
          <p:cNvSpPr/>
          <p:nvPr/>
        </p:nvSpPr>
        <p:spPr>
          <a:xfrm>
            <a:off x="4929257" y="4645022"/>
            <a:ext cx="422275" cy="1905"/>
          </a:xfrm>
          <a:custGeom>
            <a:avLst/>
            <a:gdLst/>
            <a:ahLst/>
            <a:cxnLst/>
            <a:rect l="l" t="t" r="r" b="b"/>
            <a:pathLst>
              <a:path w="422275" h="1904">
                <a:moveTo>
                  <a:pt x="0" y="0"/>
                </a:moveTo>
                <a:lnTo>
                  <a:pt x="422269" y="165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4929256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073" y="0"/>
                </a:moveTo>
                <a:lnTo>
                  <a:pt x="0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5140330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0"/>
                </a:moveTo>
                <a:lnTo>
                  <a:pt x="211195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5026030" y="4358150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94280" y="0"/>
                </a:moveTo>
                <a:lnTo>
                  <a:pt x="54139" y="12607"/>
                </a:lnTo>
                <a:lnTo>
                  <a:pt x="22817" y="39303"/>
                </a:lnTo>
                <a:lnTo>
                  <a:pt x="3917" y="76416"/>
                </a:lnTo>
                <a:lnTo>
                  <a:pt x="0" y="105134"/>
                </a:lnTo>
                <a:lnTo>
                  <a:pt x="280" y="112903"/>
                </a:lnTo>
                <a:lnTo>
                  <a:pt x="10809" y="151219"/>
                </a:lnTo>
                <a:lnTo>
                  <a:pt x="35259" y="182151"/>
                </a:lnTo>
                <a:lnTo>
                  <a:pt x="71855" y="202665"/>
                </a:lnTo>
                <a:lnTo>
                  <a:pt x="118822" y="209727"/>
                </a:lnTo>
                <a:lnTo>
                  <a:pt x="132487" y="206919"/>
                </a:lnTo>
                <a:lnTo>
                  <a:pt x="168722" y="188399"/>
                </a:lnTo>
                <a:lnTo>
                  <a:pt x="195190" y="157035"/>
                </a:lnTo>
                <a:lnTo>
                  <a:pt x="208510" y="115780"/>
                </a:lnTo>
                <a:lnTo>
                  <a:pt x="209443" y="100340"/>
                </a:lnTo>
                <a:lnTo>
                  <a:pt x="207923" y="86577"/>
                </a:lnTo>
                <a:lnTo>
                  <a:pt x="193257" y="49291"/>
                </a:lnTo>
                <a:lnTo>
                  <a:pt x="165130" y="20491"/>
                </a:lnTo>
                <a:lnTo>
                  <a:pt x="125730" y="3362"/>
                </a:lnTo>
                <a:lnTo>
                  <a:pt x="94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/>
          <p:nvPr/>
        </p:nvSpPr>
        <p:spPr>
          <a:xfrm>
            <a:off x="5026030" y="4358150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0" y="105134"/>
                </a:moveTo>
                <a:lnTo>
                  <a:pt x="8614" y="63114"/>
                </a:lnTo>
                <a:lnTo>
                  <a:pt x="32055" y="29066"/>
                </a:lnTo>
                <a:lnTo>
                  <a:pt x="66718" y="6658"/>
                </a:lnTo>
                <a:lnTo>
                  <a:pt x="94280" y="0"/>
                </a:lnTo>
                <a:lnTo>
                  <a:pt x="110469" y="796"/>
                </a:lnTo>
                <a:lnTo>
                  <a:pt x="153141" y="13327"/>
                </a:lnTo>
                <a:lnTo>
                  <a:pt x="185269" y="38591"/>
                </a:lnTo>
                <a:lnTo>
                  <a:pt x="204665" y="73402"/>
                </a:lnTo>
                <a:lnTo>
                  <a:pt x="209443" y="100340"/>
                </a:lnTo>
                <a:lnTo>
                  <a:pt x="208510" y="115780"/>
                </a:lnTo>
                <a:lnTo>
                  <a:pt x="195190" y="157035"/>
                </a:lnTo>
                <a:lnTo>
                  <a:pt x="168722" y="188399"/>
                </a:lnTo>
                <a:lnTo>
                  <a:pt x="132487" y="206919"/>
                </a:lnTo>
                <a:lnTo>
                  <a:pt x="118822" y="209727"/>
                </a:lnTo>
                <a:lnTo>
                  <a:pt x="102124" y="209055"/>
                </a:lnTo>
                <a:lnTo>
                  <a:pt x="58416" y="197172"/>
                </a:lnTo>
                <a:lnTo>
                  <a:pt x="25672" y="172848"/>
                </a:lnTo>
                <a:lnTo>
                  <a:pt x="5665" y="139118"/>
                </a:lnTo>
                <a:lnTo>
                  <a:pt x="0" y="10513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/>
          <p:cNvSpPr/>
          <p:nvPr/>
        </p:nvSpPr>
        <p:spPr>
          <a:xfrm>
            <a:off x="5599177" y="4568821"/>
            <a:ext cx="1905" cy="249554"/>
          </a:xfrm>
          <a:custGeom>
            <a:avLst/>
            <a:gdLst/>
            <a:ahLst/>
            <a:cxnLst/>
            <a:rect l="l" t="t" r="r" b="b"/>
            <a:pathLst>
              <a:path w="1904" h="249554">
                <a:moveTo>
                  <a:pt x="0" y="0"/>
                </a:moveTo>
                <a:lnTo>
                  <a:pt x="1523" y="24930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/>
          <p:cNvSpPr/>
          <p:nvPr/>
        </p:nvSpPr>
        <p:spPr>
          <a:xfrm>
            <a:off x="5389627" y="4645022"/>
            <a:ext cx="421005" cy="1905"/>
          </a:xfrm>
          <a:custGeom>
            <a:avLst/>
            <a:gdLst/>
            <a:ahLst/>
            <a:cxnLst/>
            <a:rect l="l" t="t" r="r" b="b"/>
            <a:pathLst>
              <a:path w="421004" h="1904">
                <a:moveTo>
                  <a:pt x="0" y="0"/>
                </a:moveTo>
                <a:lnTo>
                  <a:pt x="420623" y="165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/>
          <p:cNvSpPr/>
          <p:nvPr/>
        </p:nvSpPr>
        <p:spPr>
          <a:xfrm>
            <a:off x="5389626" y="4818126"/>
            <a:ext cx="209550" cy="211454"/>
          </a:xfrm>
          <a:custGeom>
            <a:avLst/>
            <a:gdLst/>
            <a:ahLst/>
            <a:cxnLst/>
            <a:rect l="l" t="t" r="r" b="b"/>
            <a:pathLst>
              <a:path w="209550" h="211454">
                <a:moveTo>
                  <a:pt x="209549" y="0"/>
                </a:moveTo>
                <a:lnTo>
                  <a:pt x="0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/>
          <p:cNvSpPr/>
          <p:nvPr/>
        </p:nvSpPr>
        <p:spPr>
          <a:xfrm>
            <a:off x="5599176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0"/>
                </a:moveTo>
                <a:lnTo>
                  <a:pt x="211073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/>
          <p:cNvSpPr/>
          <p:nvPr/>
        </p:nvSpPr>
        <p:spPr>
          <a:xfrm>
            <a:off x="5484876" y="4358211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94401" y="0"/>
                </a:moveTo>
                <a:lnTo>
                  <a:pt x="54203" y="12749"/>
                </a:lnTo>
                <a:lnTo>
                  <a:pt x="22841" y="39445"/>
                </a:lnTo>
                <a:lnTo>
                  <a:pt x="3921" y="76458"/>
                </a:lnTo>
                <a:lnTo>
                  <a:pt x="0" y="105072"/>
                </a:lnTo>
                <a:lnTo>
                  <a:pt x="686" y="117171"/>
                </a:lnTo>
                <a:lnTo>
                  <a:pt x="13676" y="156990"/>
                </a:lnTo>
                <a:lnTo>
                  <a:pt x="40547" y="188023"/>
                </a:lnTo>
                <a:lnTo>
                  <a:pt x="77893" y="206728"/>
                </a:lnTo>
                <a:lnTo>
                  <a:pt x="106929" y="210601"/>
                </a:lnTo>
                <a:lnTo>
                  <a:pt x="121087" y="209469"/>
                </a:lnTo>
                <a:lnTo>
                  <a:pt x="159542" y="195535"/>
                </a:lnTo>
                <a:lnTo>
                  <a:pt x="189378" y="167944"/>
                </a:lnTo>
                <a:lnTo>
                  <a:pt x="207266" y="129466"/>
                </a:lnTo>
                <a:lnTo>
                  <a:pt x="210909" y="99133"/>
                </a:lnTo>
                <a:lnTo>
                  <a:pt x="209248" y="85506"/>
                </a:lnTo>
                <a:lnTo>
                  <a:pt x="194230" y="48624"/>
                </a:lnTo>
                <a:lnTo>
                  <a:pt x="165809" y="20177"/>
                </a:lnTo>
                <a:lnTo>
                  <a:pt x="126100" y="3291"/>
                </a:lnTo>
                <a:lnTo>
                  <a:pt x="944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1"/>
          <p:cNvSpPr/>
          <p:nvPr/>
        </p:nvSpPr>
        <p:spPr>
          <a:xfrm>
            <a:off x="5484876" y="4358211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0" y="105072"/>
                </a:moveTo>
                <a:lnTo>
                  <a:pt x="8623" y="63198"/>
                </a:lnTo>
                <a:lnTo>
                  <a:pt x="32091" y="29221"/>
                </a:lnTo>
                <a:lnTo>
                  <a:pt x="66798" y="6770"/>
                </a:lnTo>
                <a:lnTo>
                  <a:pt x="94401" y="0"/>
                </a:lnTo>
                <a:lnTo>
                  <a:pt x="110721" y="771"/>
                </a:lnTo>
                <a:lnTo>
                  <a:pt x="153722" y="13109"/>
                </a:lnTo>
                <a:lnTo>
                  <a:pt x="186141" y="38050"/>
                </a:lnTo>
                <a:lnTo>
                  <a:pt x="205862" y="72468"/>
                </a:lnTo>
                <a:lnTo>
                  <a:pt x="210909" y="99133"/>
                </a:lnTo>
                <a:lnTo>
                  <a:pt x="209998" y="114699"/>
                </a:lnTo>
                <a:lnTo>
                  <a:pt x="196833" y="156191"/>
                </a:lnTo>
                <a:lnTo>
                  <a:pt x="170610" y="187719"/>
                </a:lnTo>
                <a:lnTo>
                  <a:pt x="134657" y="206513"/>
                </a:lnTo>
                <a:lnTo>
                  <a:pt x="106929" y="210601"/>
                </a:lnTo>
                <a:lnTo>
                  <a:pt x="92081" y="209612"/>
                </a:lnTo>
                <a:lnTo>
                  <a:pt x="52000" y="195803"/>
                </a:lnTo>
                <a:lnTo>
                  <a:pt x="21259" y="168486"/>
                </a:lnTo>
                <a:lnTo>
                  <a:pt x="3263" y="131202"/>
                </a:lnTo>
                <a:lnTo>
                  <a:pt x="0" y="10507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/>
          <p:cNvSpPr/>
          <p:nvPr/>
        </p:nvSpPr>
        <p:spPr>
          <a:xfrm>
            <a:off x="7054840" y="4568821"/>
            <a:ext cx="1905" cy="249554"/>
          </a:xfrm>
          <a:custGeom>
            <a:avLst/>
            <a:gdLst/>
            <a:ahLst/>
            <a:cxnLst/>
            <a:rect l="l" t="t" r="r" b="b"/>
            <a:pathLst>
              <a:path w="1904" h="249554">
                <a:moveTo>
                  <a:pt x="0" y="0"/>
                </a:moveTo>
                <a:lnTo>
                  <a:pt x="1676" y="24930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3"/>
          <p:cNvSpPr/>
          <p:nvPr/>
        </p:nvSpPr>
        <p:spPr>
          <a:xfrm>
            <a:off x="6843766" y="4645022"/>
            <a:ext cx="422909" cy="1905"/>
          </a:xfrm>
          <a:custGeom>
            <a:avLst/>
            <a:gdLst/>
            <a:ahLst/>
            <a:cxnLst/>
            <a:rect l="l" t="t" r="r" b="b"/>
            <a:pathLst>
              <a:path w="422910" h="1904">
                <a:moveTo>
                  <a:pt x="0" y="0"/>
                </a:moveTo>
                <a:lnTo>
                  <a:pt x="422300" y="165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/>
          <p:cNvSpPr/>
          <p:nvPr/>
        </p:nvSpPr>
        <p:spPr>
          <a:xfrm>
            <a:off x="6843765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073" y="0"/>
                </a:moveTo>
                <a:lnTo>
                  <a:pt x="0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5"/>
          <p:cNvSpPr/>
          <p:nvPr/>
        </p:nvSpPr>
        <p:spPr>
          <a:xfrm>
            <a:off x="7054839" y="4818126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0"/>
                </a:moveTo>
                <a:lnTo>
                  <a:pt x="211226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/>
          <p:cNvSpPr/>
          <p:nvPr/>
        </p:nvSpPr>
        <p:spPr>
          <a:xfrm>
            <a:off x="6940539" y="4358153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94287" y="0"/>
                </a:moveTo>
                <a:lnTo>
                  <a:pt x="54149" y="12613"/>
                </a:lnTo>
                <a:lnTo>
                  <a:pt x="22823" y="39308"/>
                </a:lnTo>
                <a:lnTo>
                  <a:pt x="3919" y="76418"/>
                </a:lnTo>
                <a:lnTo>
                  <a:pt x="0" y="105131"/>
                </a:lnTo>
                <a:lnTo>
                  <a:pt x="280" y="112903"/>
                </a:lnTo>
                <a:lnTo>
                  <a:pt x="10815" y="151218"/>
                </a:lnTo>
                <a:lnTo>
                  <a:pt x="35273" y="182150"/>
                </a:lnTo>
                <a:lnTo>
                  <a:pt x="71871" y="202665"/>
                </a:lnTo>
                <a:lnTo>
                  <a:pt x="118828" y="209728"/>
                </a:lnTo>
                <a:lnTo>
                  <a:pt x="132494" y="206922"/>
                </a:lnTo>
                <a:lnTo>
                  <a:pt x="168730" y="188407"/>
                </a:lnTo>
                <a:lnTo>
                  <a:pt x="195194" y="157042"/>
                </a:lnTo>
                <a:lnTo>
                  <a:pt x="208510" y="115783"/>
                </a:lnTo>
                <a:lnTo>
                  <a:pt x="209443" y="100342"/>
                </a:lnTo>
                <a:lnTo>
                  <a:pt x="207925" y="86578"/>
                </a:lnTo>
                <a:lnTo>
                  <a:pt x="193266" y="49291"/>
                </a:lnTo>
                <a:lnTo>
                  <a:pt x="165146" y="20490"/>
                </a:lnTo>
                <a:lnTo>
                  <a:pt x="125745" y="3361"/>
                </a:lnTo>
                <a:lnTo>
                  <a:pt x="94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/>
          <p:cNvSpPr/>
          <p:nvPr/>
        </p:nvSpPr>
        <p:spPr>
          <a:xfrm>
            <a:off x="6940539" y="4358153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0" y="105131"/>
                </a:moveTo>
                <a:lnTo>
                  <a:pt x="8617" y="63118"/>
                </a:lnTo>
                <a:lnTo>
                  <a:pt x="32063" y="29072"/>
                </a:lnTo>
                <a:lnTo>
                  <a:pt x="66727" y="6662"/>
                </a:lnTo>
                <a:lnTo>
                  <a:pt x="94287" y="0"/>
                </a:lnTo>
                <a:lnTo>
                  <a:pt x="110481" y="796"/>
                </a:lnTo>
                <a:lnTo>
                  <a:pt x="153158" y="13326"/>
                </a:lnTo>
                <a:lnTo>
                  <a:pt x="185281" y="38591"/>
                </a:lnTo>
                <a:lnTo>
                  <a:pt x="204669" y="73403"/>
                </a:lnTo>
                <a:lnTo>
                  <a:pt x="209443" y="100342"/>
                </a:lnTo>
                <a:lnTo>
                  <a:pt x="208510" y="115783"/>
                </a:lnTo>
                <a:lnTo>
                  <a:pt x="195194" y="157042"/>
                </a:lnTo>
                <a:lnTo>
                  <a:pt x="168730" y="188407"/>
                </a:lnTo>
                <a:lnTo>
                  <a:pt x="132494" y="206922"/>
                </a:lnTo>
                <a:lnTo>
                  <a:pt x="118828" y="209728"/>
                </a:lnTo>
                <a:lnTo>
                  <a:pt x="102134" y="209055"/>
                </a:lnTo>
                <a:lnTo>
                  <a:pt x="58432" y="197171"/>
                </a:lnTo>
                <a:lnTo>
                  <a:pt x="25683" y="172847"/>
                </a:lnTo>
                <a:lnTo>
                  <a:pt x="5669" y="139117"/>
                </a:lnTo>
                <a:lnTo>
                  <a:pt x="0" y="10513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/>
          <p:cNvSpPr/>
          <p:nvPr/>
        </p:nvSpPr>
        <p:spPr>
          <a:xfrm>
            <a:off x="7467600" y="42672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419099"/>
                </a:moveTo>
                <a:lnTo>
                  <a:pt x="5985" y="351106"/>
                </a:lnTo>
                <a:lnTo>
                  <a:pt x="23312" y="286611"/>
                </a:lnTo>
                <a:lnTo>
                  <a:pt x="51039" y="226475"/>
                </a:lnTo>
                <a:lnTo>
                  <a:pt x="88224" y="171561"/>
                </a:lnTo>
                <a:lnTo>
                  <a:pt x="133925" y="122731"/>
                </a:lnTo>
                <a:lnTo>
                  <a:pt x="187200" y="80846"/>
                </a:lnTo>
                <a:lnTo>
                  <a:pt x="247107" y="46768"/>
                </a:lnTo>
                <a:lnTo>
                  <a:pt x="312704" y="21360"/>
                </a:lnTo>
                <a:lnTo>
                  <a:pt x="383049" y="5483"/>
                </a:lnTo>
                <a:lnTo>
                  <a:pt x="457199" y="0"/>
                </a:lnTo>
                <a:lnTo>
                  <a:pt x="494692" y="1388"/>
                </a:lnTo>
                <a:lnTo>
                  <a:pt x="567057" y="12177"/>
                </a:lnTo>
                <a:lnTo>
                  <a:pt x="635146" y="32927"/>
                </a:lnTo>
                <a:lnTo>
                  <a:pt x="698016" y="62777"/>
                </a:lnTo>
                <a:lnTo>
                  <a:pt x="754725" y="100866"/>
                </a:lnTo>
                <a:lnTo>
                  <a:pt x="804330" y="146331"/>
                </a:lnTo>
                <a:lnTo>
                  <a:pt x="845891" y="198311"/>
                </a:lnTo>
                <a:lnTo>
                  <a:pt x="878465" y="255944"/>
                </a:lnTo>
                <a:lnTo>
                  <a:pt x="901110" y="318367"/>
                </a:lnTo>
                <a:lnTo>
                  <a:pt x="912884" y="384719"/>
                </a:lnTo>
                <a:lnTo>
                  <a:pt x="914399" y="419099"/>
                </a:lnTo>
                <a:lnTo>
                  <a:pt x="912884" y="453480"/>
                </a:lnTo>
                <a:lnTo>
                  <a:pt x="901110" y="519832"/>
                </a:lnTo>
                <a:lnTo>
                  <a:pt x="878465" y="582255"/>
                </a:lnTo>
                <a:lnTo>
                  <a:pt x="845891" y="639888"/>
                </a:lnTo>
                <a:lnTo>
                  <a:pt x="804330" y="691867"/>
                </a:lnTo>
                <a:lnTo>
                  <a:pt x="754725" y="737333"/>
                </a:lnTo>
                <a:lnTo>
                  <a:pt x="698016" y="775422"/>
                </a:lnTo>
                <a:lnTo>
                  <a:pt x="635146" y="805272"/>
                </a:lnTo>
                <a:lnTo>
                  <a:pt x="567057" y="826022"/>
                </a:lnTo>
                <a:lnTo>
                  <a:pt x="494692" y="836811"/>
                </a:lnTo>
                <a:lnTo>
                  <a:pt x="457199" y="838199"/>
                </a:lnTo>
                <a:lnTo>
                  <a:pt x="419707" y="836811"/>
                </a:lnTo>
                <a:lnTo>
                  <a:pt x="347342" y="826022"/>
                </a:lnTo>
                <a:lnTo>
                  <a:pt x="279253" y="805272"/>
                </a:lnTo>
                <a:lnTo>
                  <a:pt x="216383" y="775422"/>
                </a:lnTo>
                <a:lnTo>
                  <a:pt x="159674" y="737333"/>
                </a:lnTo>
                <a:lnTo>
                  <a:pt x="110069" y="691867"/>
                </a:lnTo>
                <a:lnTo>
                  <a:pt x="68508" y="639888"/>
                </a:lnTo>
                <a:lnTo>
                  <a:pt x="35934" y="582255"/>
                </a:lnTo>
                <a:lnTo>
                  <a:pt x="13289" y="519832"/>
                </a:lnTo>
                <a:lnTo>
                  <a:pt x="1515" y="453480"/>
                </a:lnTo>
                <a:lnTo>
                  <a:pt x="0" y="4190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9"/>
          <p:cNvSpPr/>
          <p:nvPr/>
        </p:nvSpPr>
        <p:spPr>
          <a:xfrm>
            <a:off x="3581400" y="3429000"/>
            <a:ext cx="5181600" cy="2514600"/>
          </a:xfrm>
          <a:custGeom>
            <a:avLst/>
            <a:gdLst/>
            <a:ahLst/>
            <a:cxnLst/>
            <a:rect l="l" t="t" r="r" b="b"/>
            <a:pathLst>
              <a:path w="5181600" h="2514600">
                <a:moveTo>
                  <a:pt x="0" y="2514599"/>
                </a:moveTo>
                <a:lnTo>
                  <a:pt x="5181599" y="2514599"/>
                </a:lnTo>
                <a:lnTo>
                  <a:pt x="5181599" y="0"/>
                </a:lnTo>
                <a:lnTo>
                  <a:pt x="0" y="0"/>
                </a:lnTo>
                <a:lnTo>
                  <a:pt x="0" y="25145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0"/>
          <p:cNvSpPr txBox="1"/>
          <p:nvPr/>
        </p:nvSpPr>
        <p:spPr>
          <a:xfrm>
            <a:off x="3809748" y="3575851"/>
            <a:ext cx="44291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Ba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r">
              <a:spcBef>
                <a:spcPts val="1840"/>
              </a:spcBef>
            </a:pPr>
            <a:r>
              <a:rPr sz="2400" b="1" dirty="0">
                <a:latin typeface="Times New Roman"/>
                <a:cs typeface="Times New Roman"/>
              </a:rPr>
              <a:t>te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ler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4419600" y="5291079"/>
            <a:ext cx="1371600" cy="85725"/>
          </a:xfrm>
          <a:custGeom>
            <a:avLst/>
            <a:gdLst/>
            <a:ahLst/>
            <a:cxnLst/>
            <a:rect l="l" t="t" r="r" b="b"/>
            <a:pathLst>
              <a:path w="1371600" h="85725">
                <a:moveTo>
                  <a:pt x="85724" y="0"/>
                </a:moveTo>
                <a:lnTo>
                  <a:pt x="0" y="42921"/>
                </a:lnTo>
                <a:lnTo>
                  <a:pt x="85724" y="85724"/>
                </a:lnTo>
                <a:lnTo>
                  <a:pt x="85724" y="57149"/>
                </a:lnTo>
                <a:lnTo>
                  <a:pt x="71378" y="57149"/>
                </a:lnTo>
                <a:lnTo>
                  <a:pt x="71378" y="28574"/>
                </a:lnTo>
                <a:lnTo>
                  <a:pt x="85724" y="28574"/>
                </a:lnTo>
                <a:lnTo>
                  <a:pt x="85724" y="0"/>
                </a:lnTo>
                <a:close/>
              </a:path>
              <a:path w="1371600" h="85725">
                <a:moveTo>
                  <a:pt x="1285890" y="0"/>
                </a:moveTo>
                <a:lnTo>
                  <a:pt x="1285890" y="85724"/>
                </a:lnTo>
                <a:lnTo>
                  <a:pt x="1343109" y="57149"/>
                </a:lnTo>
                <a:lnTo>
                  <a:pt x="1300093" y="57149"/>
                </a:lnTo>
                <a:lnTo>
                  <a:pt x="1300093" y="28574"/>
                </a:lnTo>
                <a:lnTo>
                  <a:pt x="1342950" y="28574"/>
                </a:lnTo>
                <a:lnTo>
                  <a:pt x="1285890" y="0"/>
                </a:lnTo>
                <a:close/>
              </a:path>
              <a:path w="1371600" h="85725">
                <a:moveTo>
                  <a:pt x="85724" y="28574"/>
                </a:moveTo>
                <a:lnTo>
                  <a:pt x="71378" y="28574"/>
                </a:lnTo>
                <a:lnTo>
                  <a:pt x="71378" y="57149"/>
                </a:lnTo>
                <a:lnTo>
                  <a:pt x="85724" y="57149"/>
                </a:lnTo>
                <a:lnTo>
                  <a:pt x="85724" y="28574"/>
                </a:lnTo>
                <a:close/>
              </a:path>
              <a:path w="1371600" h="85725">
                <a:moveTo>
                  <a:pt x="1285890" y="28574"/>
                </a:moveTo>
                <a:lnTo>
                  <a:pt x="85724" y="28574"/>
                </a:lnTo>
                <a:lnTo>
                  <a:pt x="85724" y="57149"/>
                </a:lnTo>
                <a:lnTo>
                  <a:pt x="1285890" y="57149"/>
                </a:lnTo>
                <a:lnTo>
                  <a:pt x="1285890" y="28574"/>
                </a:lnTo>
                <a:close/>
              </a:path>
              <a:path w="1371600" h="85725">
                <a:moveTo>
                  <a:pt x="1342950" y="28574"/>
                </a:moveTo>
                <a:lnTo>
                  <a:pt x="1300093" y="28574"/>
                </a:lnTo>
                <a:lnTo>
                  <a:pt x="1300093" y="57149"/>
                </a:lnTo>
                <a:lnTo>
                  <a:pt x="1343109" y="57149"/>
                </a:lnTo>
                <a:lnTo>
                  <a:pt x="1371599" y="42921"/>
                </a:lnTo>
                <a:lnTo>
                  <a:pt x="134295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2"/>
          <p:cNvSpPr txBox="1"/>
          <p:nvPr/>
        </p:nvSpPr>
        <p:spPr>
          <a:xfrm>
            <a:off x="4690875" y="5363830"/>
            <a:ext cx="7791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queue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9278996" y="4554604"/>
            <a:ext cx="1905" cy="249554"/>
          </a:xfrm>
          <a:custGeom>
            <a:avLst/>
            <a:gdLst/>
            <a:ahLst/>
            <a:cxnLst/>
            <a:rect l="l" t="t" r="r" b="b"/>
            <a:pathLst>
              <a:path w="1904" h="249554">
                <a:moveTo>
                  <a:pt x="0" y="0"/>
                </a:moveTo>
                <a:lnTo>
                  <a:pt x="1523" y="2491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4"/>
          <p:cNvSpPr/>
          <p:nvPr/>
        </p:nvSpPr>
        <p:spPr>
          <a:xfrm>
            <a:off x="9067801" y="4630805"/>
            <a:ext cx="422275" cy="1905"/>
          </a:xfrm>
          <a:custGeom>
            <a:avLst/>
            <a:gdLst/>
            <a:ahLst/>
            <a:cxnLst/>
            <a:rect l="l" t="t" r="r" b="b"/>
            <a:pathLst>
              <a:path w="422275" h="1904">
                <a:moveTo>
                  <a:pt x="0" y="0"/>
                </a:moveTo>
                <a:lnTo>
                  <a:pt x="422269" y="15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5"/>
          <p:cNvSpPr/>
          <p:nvPr/>
        </p:nvSpPr>
        <p:spPr>
          <a:xfrm>
            <a:off x="9067800" y="4803779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211195" y="0"/>
                </a:moveTo>
                <a:lnTo>
                  <a:pt x="0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6"/>
          <p:cNvSpPr/>
          <p:nvPr/>
        </p:nvSpPr>
        <p:spPr>
          <a:xfrm>
            <a:off x="9278995" y="4803779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0"/>
                </a:moveTo>
                <a:lnTo>
                  <a:pt x="211073" y="2110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7"/>
          <p:cNvSpPr/>
          <p:nvPr/>
        </p:nvSpPr>
        <p:spPr>
          <a:xfrm>
            <a:off x="9164695" y="4343914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94377" y="0"/>
                </a:moveTo>
                <a:lnTo>
                  <a:pt x="54204" y="12564"/>
                </a:lnTo>
                <a:lnTo>
                  <a:pt x="22847" y="39216"/>
                </a:lnTo>
                <a:lnTo>
                  <a:pt x="3923" y="76303"/>
                </a:lnTo>
                <a:lnTo>
                  <a:pt x="0" y="105023"/>
                </a:lnTo>
                <a:lnTo>
                  <a:pt x="271" y="112667"/>
                </a:lnTo>
                <a:lnTo>
                  <a:pt x="10770" y="151028"/>
                </a:lnTo>
                <a:lnTo>
                  <a:pt x="35203" y="182003"/>
                </a:lnTo>
                <a:lnTo>
                  <a:pt x="71771" y="202552"/>
                </a:lnTo>
                <a:lnTo>
                  <a:pt x="118677" y="209636"/>
                </a:lnTo>
                <a:lnTo>
                  <a:pt x="132343" y="206845"/>
                </a:lnTo>
                <a:lnTo>
                  <a:pt x="168617" y="188359"/>
                </a:lnTo>
                <a:lnTo>
                  <a:pt x="195147" y="157022"/>
                </a:lnTo>
                <a:lnTo>
                  <a:pt x="208512" y="115814"/>
                </a:lnTo>
                <a:lnTo>
                  <a:pt x="209450" y="100399"/>
                </a:lnTo>
                <a:lnTo>
                  <a:pt x="207947" y="86619"/>
                </a:lnTo>
                <a:lnTo>
                  <a:pt x="193298" y="49304"/>
                </a:lnTo>
                <a:lnTo>
                  <a:pt x="165169" y="20494"/>
                </a:lnTo>
                <a:lnTo>
                  <a:pt x="125786" y="3364"/>
                </a:lnTo>
                <a:lnTo>
                  <a:pt x="94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8"/>
          <p:cNvSpPr/>
          <p:nvPr/>
        </p:nvSpPr>
        <p:spPr>
          <a:xfrm>
            <a:off x="9164695" y="4343914"/>
            <a:ext cx="209550" cy="210185"/>
          </a:xfrm>
          <a:custGeom>
            <a:avLst/>
            <a:gdLst/>
            <a:ahLst/>
            <a:cxnLst/>
            <a:rect l="l" t="t" r="r" b="b"/>
            <a:pathLst>
              <a:path w="209550" h="210185">
                <a:moveTo>
                  <a:pt x="0" y="105023"/>
                </a:moveTo>
                <a:lnTo>
                  <a:pt x="8626" y="63006"/>
                </a:lnTo>
                <a:lnTo>
                  <a:pt x="32096" y="28992"/>
                </a:lnTo>
                <a:lnTo>
                  <a:pt x="66794" y="6630"/>
                </a:lnTo>
                <a:lnTo>
                  <a:pt x="94377" y="0"/>
                </a:lnTo>
                <a:lnTo>
                  <a:pt x="110542" y="798"/>
                </a:lnTo>
                <a:lnTo>
                  <a:pt x="153181" y="13330"/>
                </a:lnTo>
                <a:lnTo>
                  <a:pt x="185309" y="38599"/>
                </a:lnTo>
                <a:lnTo>
                  <a:pt x="204699" y="73432"/>
                </a:lnTo>
                <a:lnTo>
                  <a:pt x="209450" y="100399"/>
                </a:lnTo>
                <a:lnTo>
                  <a:pt x="208512" y="115814"/>
                </a:lnTo>
                <a:lnTo>
                  <a:pt x="195147" y="157022"/>
                </a:lnTo>
                <a:lnTo>
                  <a:pt x="168617" y="188359"/>
                </a:lnTo>
                <a:lnTo>
                  <a:pt x="132343" y="206845"/>
                </a:lnTo>
                <a:lnTo>
                  <a:pt x="118677" y="209636"/>
                </a:lnTo>
                <a:lnTo>
                  <a:pt x="102004" y="208959"/>
                </a:lnTo>
                <a:lnTo>
                  <a:pt x="58345" y="197049"/>
                </a:lnTo>
                <a:lnTo>
                  <a:pt x="25622" y="172687"/>
                </a:lnTo>
                <a:lnTo>
                  <a:pt x="5634" y="138912"/>
                </a:lnTo>
                <a:lnTo>
                  <a:pt x="0" y="10502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9"/>
          <p:cNvSpPr/>
          <p:nvPr/>
        </p:nvSpPr>
        <p:spPr>
          <a:xfrm>
            <a:off x="3124200" y="4605279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295274" y="0"/>
                </a:moveTo>
                <a:lnTo>
                  <a:pt x="295274" y="85724"/>
                </a:lnTo>
                <a:lnTo>
                  <a:pt x="352504" y="57149"/>
                </a:lnTo>
                <a:lnTo>
                  <a:pt x="309503" y="57149"/>
                </a:lnTo>
                <a:lnTo>
                  <a:pt x="309503" y="28574"/>
                </a:lnTo>
                <a:lnTo>
                  <a:pt x="352345" y="28574"/>
                </a:lnTo>
                <a:lnTo>
                  <a:pt x="295274" y="0"/>
                </a:lnTo>
                <a:close/>
              </a:path>
              <a:path w="381000" h="85725">
                <a:moveTo>
                  <a:pt x="295274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95274" y="57149"/>
                </a:lnTo>
                <a:lnTo>
                  <a:pt x="295274" y="28574"/>
                </a:lnTo>
                <a:close/>
              </a:path>
              <a:path w="381000" h="85725">
                <a:moveTo>
                  <a:pt x="352345" y="28574"/>
                </a:moveTo>
                <a:lnTo>
                  <a:pt x="309503" y="28574"/>
                </a:lnTo>
                <a:lnTo>
                  <a:pt x="309503" y="57149"/>
                </a:lnTo>
                <a:lnTo>
                  <a:pt x="352504" y="57149"/>
                </a:lnTo>
                <a:lnTo>
                  <a:pt x="380999" y="42921"/>
                </a:lnTo>
                <a:lnTo>
                  <a:pt x="35234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0"/>
          <p:cNvSpPr/>
          <p:nvPr/>
        </p:nvSpPr>
        <p:spPr>
          <a:xfrm>
            <a:off x="9525000" y="4681479"/>
            <a:ext cx="381000" cy="85725"/>
          </a:xfrm>
          <a:custGeom>
            <a:avLst/>
            <a:gdLst/>
            <a:ahLst/>
            <a:cxnLst/>
            <a:rect l="l" t="t" r="r" b="b"/>
            <a:pathLst>
              <a:path w="381000" h="85725">
                <a:moveTo>
                  <a:pt x="295290" y="0"/>
                </a:moveTo>
                <a:lnTo>
                  <a:pt x="295290" y="85724"/>
                </a:lnTo>
                <a:lnTo>
                  <a:pt x="352509" y="57149"/>
                </a:lnTo>
                <a:lnTo>
                  <a:pt x="309493" y="57149"/>
                </a:lnTo>
                <a:lnTo>
                  <a:pt x="309493" y="28574"/>
                </a:lnTo>
                <a:lnTo>
                  <a:pt x="352350" y="28574"/>
                </a:lnTo>
                <a:lnTo>
                  <a:pt x="295290" y="0"/>
                </a:lnTo>
                <a:close/>
              </a:path>
              <a:path w="381000" h="85725">
                <a:moveTo>
                  <a:pt x="29529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95290" y="57149"/>
                </a:lnTo>
                <a:lnTo>
                  <a:pt x="295290" y="28574"/>
                </a:lnTo>
                <a:close/>
              </a:path>
              <a:path w="381000" h="85725">
                <a:moveTo>
                  <a:pt x="352350" y="28574"/>
                </a:moveTo>
                <a:lnTo>
                  <a:pt x="309493" y="28574"/>
                </a:lnTo>
                <a:lnTo>
                  <a:pt x="309493" y="57149"/>
                </a:lnTo>
                <a:lnTo>
                  <a:pt x="352509" y="57149"/>
                </a:lnTo>
                <a:lnTo>
                  <a:pt x="380999" y="42921"/>
                </a:lnTo>
                <a:lnTo>
                  <a:pt x="35235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1"/>
          <p:cNvSpPr txBox="1"/>
          <p:nvPr/>
        </p:nvSpPr>
        <p:spPr>
          <a:xfrm>
            <a:off x="6705604" y="5328853"/>
            <a:ext cx="16383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beg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n serv</a:t>
            </a:r>
            <a:r>
              <a:rPr sz="2400" b="1" spc="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165253" y="1007781"/>
            <a:ext cx="11567711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4040" indent="-342900">
              <a:lnSpc>
                <a:spcPts val="216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C</a:t>
            </a:r>
            <a:r>
              <a:rPr sz="2800" spc="5" dirty="0">
                <a:latin typeface="Verdana"/>
                <a:cs typeface="Verdana"/>
              </a:rPr>
              <a:t>u</a:t>
            </a:r>
            <a:r>
              <a:rPr sz="2800" dirty="0">
                <a:latin typeface="Verdana"/>
                <a:cs typeface="Verdana"/>
              </a:rPr>
              <a:t>sto</a:t>
            </a:r>
            <a:r>
              <a:rPr sz="2800" spc="-10" dirty="0">
                <a:latin typeface="Verdana"/>
                <a:cs typeface="Verdana"/>
              </a:rPr>
              <a:t>me</a:t>
            </a:r>
            <a:r>
              <a:rPr sz="2800" dirty="0">
                <a:latin typeface="Verdana"/>
                <a:cs typeface="Verdana"/>
              </a:rPr>
              <a:t>rs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ve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ban</a:t>
            </a:r>
            <a:r>
              <a:rPr sz="2800" dirty="0">
                <a:latin typeface="Verdana"/>
                <a:cs typeface="Verdana"/>
              </a:rPr>
              <a:t>k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wit</a:t>
            </a:r>
            <a:r>
              <a:rPr sz="2800" dirty="0">
                <a:latin typeface="Verdana"/>
                <a:cs typeface="Verdana"/>
              </a:rPr>
              <a:t>h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ng</a:t>
            </a:r>
            <a:r>
              <a:rPr sz="2800" spc="-10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te</a:t>
            </a:r>
            <a:r>
              <a:rPr sz="2800" spc="-15" dirty="0">
                <a:latin typeface="Verdana"/>
                <a:cs typeface="Verdana"/>
              </a:rPr>
              <a:t>ll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g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Verdana"/>
                <a:cs typeface="Verdana"/>
              </a:rPr>
              <a:t>s</a:t>
            </a:r>
            <a:r>
              <a:rPr sz="2800" spc="-10" dirty="0" smtClean="0">
                <a:latin typeface="Verdana"/>
                <a:cs typeface="Verdana"/>
              </a:rPr>
              <a:t>e</a:t>
            </a:r>
            <a:r>
              <a:rPr sz="2800" dirty="0" smtClean="0">
                <a:latin typeface="Verdana"/>
                <a:cs typeface="Verdana"/>
              </a:rPr>
              <a:t>rv</a:t>
            </a:r>
            <a:r>
              <a:rPr sz="2800" spc="-10" dirty="0" smtClean="0">
                <a:latin typeface="Verdana"/>
                <a:cs typeface="Verdana"/>
              </a:rPr>
              <a:t>e</a:t>
            </a:r>
            <a:r>
              <a:rPr sz="2800" spc="-5" dirty="0" smtClean="0">
                <a:latin typeface="Verdana"/>
                <a:cs typeface="Verdana"/>
              </a:rPr>
              <a:t>d</a:t>
            </a:r>
            <a:r>
              <a:rPr sz="2800" spc="-5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756285" lvl="1" indent="-286385">
              <a:spcBef>
                <a:spcPts val="19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W</a:t>
            </a:r>
            <a:r>
              <a:rPr sz="2400" dirty="0">
                <a:latin typeface="Verdana"/>
                <a:cs typeface="Verdana"/>
              </a:rPr>
              <a:t>hat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av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ra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400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wa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ting</a:t>
            </a:r>
            <a:r>
              <a:rPr sz="2400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me</a:t>
            </a:r>
            <a:r>
              <a:rPr sz="24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ank?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Wh</a:t>
            </a:r>
            <a:r>
              <a:rPr sz="2400" spc="-2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aver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40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num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er</a:t>
            </a:r>
            <a:r>
              <a:rPr sz="2400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24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custom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400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wa</a:t>
            </a:r>
            <a:r>
              <a:rPr sz="2400" spc="1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Verdana"/>
                <a:cs typeface="Verdana"/>
              </a:rPr>
              <a:t>ng</a:t>
            </a:r>
            <a:r>
              <a:rPr sz="240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spc="-15" dirty="0">
                <a:latin typeface="Verdana"/>
                <a:cs typeface="Verdana"/>
              </a:rPr>
              <a:t>ank?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221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Example</a:t>
            </a:r>
            <a:r>
              <a:rPr lang="en-US" sz="3200" dirty="0"/>
              <a:t>: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5" dirty="0"/>
              <a:t>B</a:t>
            </a:r>
            <a:r>
              <a:rPr lang="en-US" sz="3200" spc="-5" dirty="0"/>
              <a:t>ank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1" y="987483"/>
            <a:ext cx="8108414" cy="58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Example</a:t>
            </a:r>
            <a:r>
              <a:rPr lang="en-US" sz="3200" dirty="0"/>
              <a:t>: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5" dirty="0" err="1"/>
              <a:t>Q</a:t>
            </a:r>
            <a:r>
              <a:rPr lang="en-US" sz="3200" dirty="0" err="1"/>
              <a:t>ueueing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Delay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in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N</a:t>
            </a:r>
            <a:r>
              <a:rPr lang="en-US" sz="3200" spc="-10" dirty="0"/>
              <a:t>e</a:t>
            </a:r>
            <a:r>
              <a:rPr lang="en-US" sz="3200" dirty="0"/>
              <a:t>tw</a:t>
            </a:r>
            <a:r>
              <a:rPr lang="en-US" sz="3200" spc="-15" dirty="0"/>
              <a:t>o</a:t>
            </a:r>
            <a:r>
              <a:rPr lang="en-US" sz="3200" spc="-5" dirty="0"/>
              <a:t>rk</a:t>
            </a:r>
            <a:endParaRPr lang="en-GB" sz="3200" b="1" dirty="0"/>
          </a:p>
        </p:txBody>
      </p:sp>
      <p:sp>
        <p:nvSpPr>
          <p:cNvPr id="3" name="object 2"/>
          <p:cNvSpPr txBox="1"/>
          <p:nvPr/>
        </p:nvSpPr>
        <p:spPr>
          <a:xfrm>
            <a:off x="264405" y="980935"/>
            <a:ext cx="11754997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queu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pr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b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xed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pac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rv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nter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ve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1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n</a:t>
            </a:r>
          </a:p>
          <a:p>
            <a:pPr marL="756285" lvl="1" indent="-286385">
              <a:spcBef>
                <a:spcPts val="19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Bank,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li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rv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r,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-10" dirty="0">
                <a:latin typeface="Verdana"/>
                <a:cs typeface="Verdana"/>
              </a:rPr>
              <a:t>ab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twork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264405" y="4016948"/>
            <a:ext cx="11567711" cy="2110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pack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val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1</a:t>
            </a:r>
            <a:r>
              <a:rPr sz="2400" dirty="0">
                <a:latin typeface="Verdana"/>
                <a:cs typeface="Verdana"/>
              </a:rPr>
              <a:t>00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ckets/s</a:t>
            </a:r>
          </a:p>
          <a:p>
            <a:pPr marL="355600" marR="80645" indent="-342900">
              <a:lnSpc>
                <a:spcPts val="2160"/>
              </a:lnSpc>
              <a:spcBef>
                <a:spcPts val="50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w</a:t>
            </a:r>
            <a:r>
              <a:rPr sz="2400" spc="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se</a:t>
            </a:r>
            <a:r>
              <a:rPr sz="2400" dirty="0">
                <a:latin typeface="Verdana"/>
                <a:cs typeface="Verdana"/>
              </a:rPr>
              <a:t>nd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pack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from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one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uter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othe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?</a:t>
            </a:r>
          </a:p>
          <a:p>
            <a:pPr marL="355600" indent="-342900">
              <a:spcBef>
                <a:spcPts val="21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Thr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nds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5" dirty="0">
                <a:latin typeface="Verdana"/>
                <a:cs typeface="Verdana"/>
              </a:rPr>
              <a:t>Pro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ati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ay: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due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te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pro</a:t>
            </a:r>
            <a:r>
              <a:rPr sz="2000" spc="-25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25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ati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sp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ed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5" dirty="0">
                <a:latin typeface="Verdana"/>
                <a:cs typeface="Verdana"/>
              </a:rPr>
              <a:t>Proc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ssi</a:t>
            </a:r>
            <a:r>
              <a:rPr sz="2000" spc="-15" dirty="0">
                <a:latin typeface="Verdana"/>
                <a:cs typeface="Verdana"/>
              </a:rPr>
              <a:t>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el</a:t>
            </a:r>
            <a:r>
              <a:rPr sz="2000" spc="-10" dirty="0">
                <a:latin typeface="Verdana"/>
                <a:cs typeface="Verdana"/>
              </a:rPr>
              <a:t>ay: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rout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ne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ds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me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pr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IP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he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d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20" dirty="0">
                <a:latin typeface="Verdana"/>
                <a:cs typeface="Verdana"/>
              </a:rPr>
              <a:t>Queu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5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el</a:t>
            </a:r>
            <a:r>
              <a:rPr sz="2000" spc="-10" dirty="0">
                <a:latin typeface="Verdana"/>
                <a:cs typeface="Verdana"/>
              </a:rPr>
              <a:t>ay: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cket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arrive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ran</a:t>
            </a:r>
            <a:r>
              <a:rPr sz="2000" spc="-2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om</a:t>
            </a:r>
            <a:r>
              <a:rPr sz="2000" spc="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236425" y="2978357"/>
            <a:ext cx="12036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ckets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7012308" y="2962488"/>
            <a:ext cx="9418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3879854" y="2636764"/>
            <a:ext cx="754380" cy="206375"/>
          </a:xfrm>
          <a:custGeom>
            <a:avLst/>
            <a:gdLst/>
            <a:ahLst/>
            <a:cxnLst/>
            <a:rect l="l" t="t" r="r" b="b"/>
            <a:pathLst>
              <a:path w="754380" h="206375">
                <a:moveTo>
                  <a:pt x="0" y="51694"/>
                </a:moveTo>
                <a:lnTo>
                  <a:pt x="565522" y="51694"/>
                </a:lnTo>
                <a:lnTo>
                  <a:pt x="565522" y="0"/>
                </a:lnTo>
                <a:lnTo>
                  <a:pt x="754111" y="103266"/>
                </a:lnTo>
                <a:lnTo>
                  <a:pt x="565522" y="206380"/>
                </a:lnTo>
                <a:lnTo>
                  <a:pt x="565522" y="154807"/>
                </a:lnTo>
                <a:lnTo>
                  <a:pt x="0" y="154807"/>
                </a:lnTo>
                <a:lnTo>
                  <a:pt x="0" y="516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9"/>
          <p:cNvSpPr/>
          <p:nvPr/>
        </p:nvSpPr>
        <p:spPr>
          <a:xfrm>
            <a:off x="3311521" y="2560642"/>
            <a:ext cx="117475" cy="259079"/>
          </a:xfrm>
          <a:custGeom>
            <a:avLst/>
            <a:gdLst/>
            <a:ahLst/>
            <a:cxnLst/>
            <a:rect l="l" t="t" r="r" b="b"/>
            <a:pathLst>
              <a:path w="117475" h="259080">
                <a:moveTo>
                  <a:pt x="0" y="258758"/>
                </a:moveTo>
                <a:lnTo>
                  <a:pt x="117479" y="258758"/>
                </a:lnTo>
                <a:lnTo>
                  <a:pt x="117479" y="0"/>
                </a:lnTo>
                <a:lnTo>
                  <a:pt x="0" y="0"/>
                </a:lnTo>
                <a:lnTo>
                  <a:pt x="0" y="2587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10"/>
          <p:cNvSpPr/>
          <p:nvPr/>
        </p:nvSpPr>
        <p:spPr>
          <a:xfrm>
            <a:off x="3082921" y="2560642"/>
            <a:ext cx="117475" cy="259079"/>
          </a:xfrm>
          <a:custGeom>
            <a:avLst/>
            <a:gdLst/>
            <a:ahLst/>
            <a:cxnLst/>
            <a:rect l="l" t="t" r="r" b="b"/>
            <a:pathLst>
              <a:path w="117475" h="259080">
                <a:moveTo>
                  <a:pt x="0" y="258758"/>
                </a:moveTo>
                <a:lnTo>
                  <a:pt x="117479" y="258758"/>
                </a:lnTo>
                <a:lnTo>
                  <a:pt x="117479" y="0"/>
                </a:lnTo>
                <a:lnTo>
                  <a:pt x="0" y="0"/>
                </a:lnTo>
                <a:lnTo>
                  <a:pt x="0" y="2587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1"/>
          <p:cNvSpPr/>
          <p:nvPr/>
        </p:nvSpPr>
        <p:spPr>
          <a:xfrm>
            <a:off x="2549521" y="2560642"/>
            <a:ext cx="117475" cy="259079"/>
          </a:xfrm>
          <a:custGeom>
            <a:avLst/>
            <a:gdLst/>
            <a:ahLst/>
            <a:cxnLst/>
            <a:rect l="l" t="t" r="r" b="b"/>
            <a:pathLst>
              <a:path w="117475" h="259080">
                <a:moveTo>
                  <a:pt x="0" y="258758"/>
                </a:moveTo>
                <a:lnTo>
                  <a:pt x="117479" y="258758"/>
                </a:lnTo>
                <a:lnTo>
                  <a:pt x="117479" y="0"/>
                </a:lnTo>
                <a:lnTo>
                  <a:pt x="0" y="0"/>
                </a:lnTo>
                <a:lnTo>
                  <a:pt x="0" y="2587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2"/>
          <p:cNvSpPr/>
          <p:nvPr/>
        </p:nvSpPr>
        <p:spPr>
          <a:xfrm>
            <a:off x="2514600" y="28575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2793"/>
                </a:lnTo>
                <a:lnTo>
                  <a:pt x="63495" y="42793"/>
                </a:lnTo>
                <a:lnTo>
                  <a:pt x="63495" y="33284"/>
                </a:lnTo>
                <a:lnTo>
                  <a:pt x="76199" y="33284"/>
                </a:lnTo>
                <a:lnTo>
                  <a:pt x="76199" y="0"/>
                </a:lnTo>
                <a:close/>
              </a:path>
              <a:path w="990600" h="76200">
                <a:moveTo>
                  <a:pt x="914399" y="0"/>
                </a:moveTo>
                <a:lnTo>
                  <a:pt x="914399" y="76199"/>
                </a:lnTo>
                <a:lnTo>
                  <a:pt x="981212" y="42793"/>
                </a:lnTo>
                <a:lnTo>
                  <a:pt x="927104" y="42793"/>
                </a:lnTo>
                <a:lnTo>
                  <a:pt x="927104" y="33284"/>
                </a:lnTo>
                <a:lnTo>
                  <a:pt x="980968" y="33284"/>
                </a:lnTo>
                <a:lnTo>
                  <a:pt x="914399" y="0"/>
                </a:lnTo>
                <a:close/>
              </a:path>
              <a:path w="990600" h="76200">
                <a:moveTo>
                  <a:pt x="76199" y="33284"/>
                </a:moveTo>
                <a:lnTo>
                  <a:pt x="63495" y="33284"/>
                </a:lnTo>
                <a:lnTo>
                  <a:pt x="63495" y="42793"/>
                </a:lnTo>
                <a:lnTo>
                  <a:pt x="76199" y="42793"/>
                </a:lnTo>
                <a:lnTo>
                  <a:pt x="76199" y="33284"/>
                </a:lnTo>
                <a:close/>
              </a:path>
              <a:path w="990600" h="76200">
                <a:moveTo>
                  <a:pt x="914399" y="33284"/>
                </a:moveTo>
                <a:lnTo>
                  <a:pt x="76199" y="33284"/>
                </a:lnTo>
                <a:lnTo>
                  <a:pt x="76199" y="42793"/>
                </a:lnTo>
                <a:lnTo>
                  <a:pt x="914399" y="42793"/>
                </a:lnTo>
                <a:lnTo>
                  <a:pt x="914399" y="33284"/>
                </a:lnTo>
                <a:close/>
              </a:path>
              <a:path w="990600" h="76200">
                <a:moveTo>
                  <a:pt x="980968" y="33284"/>
                </a:moveTo>
                <a:lnTo>
                  <a:pt x="927104" y="33284"/>
                </a:lnTo>
                <a:lnTo>
                  <a:pt x="927104" y="42793"/>
                </a:lnTo>
                <a:lnTo>
                  <a:pt x="981212" y="42793"/>
                </a:lnTo>
                <a:lnTo>
                  <a:pt x="990599" y="38099"/>
                </a:lnTo>
                <a:lnTo>
                  <a:pt x="980968" y="33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graphicFrame>
        <p:nvGraphicFramePr>
          <p:cNvPr id="12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20900"/>
              </p:ext>
            </p:extLst>
          </p:nvPr>
        </p:nvGraphicFramePr>
        <p:xfrm>
          <a:off x="4962594" y="2622476"/>
          <a:ext cx="509111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514"/>
                <a:gridCol w="2986085"/>
                <a:gridCol w="1052514"/>
              </a:tblGrid>
              <a:tr h="263591">
                <a:tc rowSpan="2"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outer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outer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3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Example</a:t>
            </a:r>
            <a:r>
              <a:rPr lang="en-US" sz="3200" dirty="0"/>
              <a:t>: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5" dirty="0" err="1"/>
              <a:t>Q</a:t>
            </a:r>
            <a:r>
              <a:rPr lang="en-US" sz="3200" dirty="0" err="1"/>
              <a:t>ueueing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Delay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in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N</a:t>
            </a:r>
            <a:r>
              <a:rPr lang="en-US" sz="3200" spc="-10" dirty="0"/>
              <a:t>e</a:t>
            </a:r>
            <a:r>
              <a:rPr lang="en-US" sz="3200" dirty="0"/>
              <a:t>tw</a:t>
            </a:r>
            <a:r>
              <a:rPr lang="en-US" sz="3200" spc="-15" dirty="0"/>
              <a:t>o</a:t>
            </a:r>
            <a:r>
              <a:rPr lang="en-US" sz="3200" spc="-5" dirty="0"/>
              <a:t>rk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7" y="927728"/>
            <a:ext cx="9660725" cy="2659139"/>
          </a:xfrm>
          <a:prstGeom prst="rect">
            <a:avLst/>
          </a:prstGeom>
        </p:spPr>
      </p:pic>
      <p:sp>
        <p:nvSpPr>
          <p:cNvPr id="4" name="object 6"/>
          <p:cNvSpPr txBox="1"/>
          <p:nvPr/>
        </p:nvSpPr>
        <p:spPr>
          <a:xfrm>
            <a:off x="589499" y="4998765"/>
            <a:ext cx="1098922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Clr>
                <a:srgbClr val="656598"/>
              </a:buClr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000" spc="-15" dirty="0">
                <a:latin typeface="Verdana"/>
                <a:cs typeface="Verdana"/>
              </a:rPr>
              <a:t>Assume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tha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rout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can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proc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IP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he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ds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Verdana"/>
                <a:cs typeface="Verdana"/>
              </a:rPr>
              <a:t>1</a:t>
            </a:r>
            <a:r>
              <a:rPr sz="2000" spc="-15" dirty="0">
                <a:latin typeface="Verdana"/>
                <a:cs typeface="Verdana"/>
              </a:rPr>
              <a:t>0</a:t>
            </a:r>
            <a:r>
              <a:rPr sz="2000" spc="-25" dirty="0">
                <a:latin typeface="Verdana"/>
                <a:cs typeface="Verdana"/>
              </a:rPr>
              <a:t>0</a:t>
            </a:r>
            <a:r>
              <a:rPr sz="2000" spc="-15" dirty="0">
                <a:latin typeface="Verdana"/>
                <a:cs typeface="Verdana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ack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ts/s</a:t>
            </a:r>
          </a:p>
          <a:p>
            <a:pPr marL="697865" lvl="1" indent="-228600">
              <a:spcBef>
                <a:spcPts val="215"/>
              </a:spcBef>
              <a:buClr>
                <a:srgbClr val="FF9800"/>
              </a:buClr>
              <a:buSzPct val="63888"/>
              <a:buFont typeface="Wingdings"/>
              <a:buChar char=""/>
              <a:tabLst>
                <a:tab pos="698500" algn="l"/>
              </a:tabLst>
            </a:pPr>
            <a:r>
              <a:rPr sz="2000" spc="-15" dirty="0">
                <a:latin typeface="Verdana"/>
                <a:cs typeface="Verdana"/>
              </a:rPr>
              <a:t>Proc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ssi</a:t>
            </a:r>
            <a:r>
              <a:rPr sz="2000" spc="-15" dirty="0">
                <a:latin typeface="Verdana"/>
                <a:cs typeface="Verdana"/>
              </a:rPr>
              <a:t>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el</a:t>
            </a:r>
            <a:r>
              <a:rPr sz="2000" spc="-15" dirty="0">
                <a:latin typeface="Verdana"/>
                <a:cs typeface="Verdana"/>
              </a:rPr>
              <a:t>ay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0.0</a:t>
            </a:r>
            <a:r>
              <a:rPr sz="2000" spc="-25" dirty="0">
                <a:latin typeface="Verdana"/>
                <a:cs typeface="Verdana"/>
              </a:rPr>
              <a:t>0</a:t>
            </a:r>
            <a:r>
              <a:rPr sz="2000" spc="-15" dirty="0">
                <a:latin typeface="Verdana"/>
                <a:cs typeface="Verdana"/>
              </a:rPr>
              <a:t>1s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68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Example</a:t>
            </a:r>
            <a:r>
              <a:rPr lang="en-US" sz="3200" dirty="0"/>
              <a:t>: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5" dirty="0" err="1"/>
              <a:t>Q</a:t>
            </a:r>
            <a:r>
              <a:rPr lang="en-US" sz="3200" dirty="0" err="1"/>
              <a:t>ueueing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Delay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in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N</a:t>
            </a:r>
            <a:r>
              <a:rPr lang="en-US" sz="3200" spc="-10" dirty="0"/>
              <a:t>e</a:t>
            </a:r>
            <a:r>
              <a:rPr lang="en-US" sz="3200" dirty="0"/>
              <a:t>tw</a:t>
            </a:r>
            <a:r>
              <a:rPr lang="en-US" sz="3200" spc="-15" dirty="0"/>
              <a:t>o</a:t>
            </a:r>
            <a:r>
              <a:rPr lang="en-US" sz="3200" spc="-5" dirty="0"/>
              <a:t>rk</a:t>
            </a:r>
            <a:endParaRPr lang="en-GB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37" y="1906039"/>
            <a:ext cx="7912824" cy="1841872"/>
          </a:xfrm>
          <a:prstGeom prst="rect">
            <a:avLst/>
          </a:prstGeom>
        </p:spPr>
      </p:pic>
      <p:sp>
        <p:nvSpPr>
          <p:cNvPr id="4" name="object 11"/>
          <p:cNvSpPr txBox="1"/>
          <p:nvPr/>
        </p:nvSpPr>
        <p:spPr>
          <a:xfrm>
            <a:off x="462708" y="1186710"/>
            <a:ext cx="1096178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spc="-5" dirty="0">
                <a:latin typeface="Verdana"/>
                <a:cs typeface="Verdana"/>
              </a:rPr>
              <a:t>H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ab</a:t>
            </a:r>
            <a:r>
              <a:rPr sz="2400" spc="-1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ut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queu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  <a:r>
              <a:rPr sz="2400" dirty="0" smtClean="0">
                <a:latin typeface="Verdana"/>
                <a:cs typeface="Verdana"/>
              </a:rPr>
              <a:t>?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226035" y="4204867"/>
            <a:ext cx="11954677" cy="2010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800" dirty="0">
                <a:latin typeface="Verdana"/>
                <a:cs typeface="Verdana"/>
              </a:rPr>
              <a:t>S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rv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ng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me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pack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t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av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ra</a:t>
            </a:r>
            <a:r>
              <a:rPr sz="2400" spc="-15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ck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si</a:t>
            </a:r>
            <a:r>
              <a:rPr sz="2400" spc="-5" dirty="0">
                <a:latin typeface="Verdana"/>
                <a:cs typeface="Verdana"/>
              </a:rPr>
              <a:t>z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1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K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yt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spc="-10" dirty="0">
                <a:latin typeface="Verdana"/>
                <a:cs typeface="Verdana"/>
              </a:rPr>
              <a:t>800</a:t>
            </a:r>
            <a:r>
              <a:rPr sz="2400" dirty="0">
                <a:latin typeface="Verdana"/>
                <a:cs typeface="Verdana"/>
              </a:rPr>
              <a:t>0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ts)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Ban</a:t>
            </a:r>
            <a:r>
              <a:rPr sz="2400" spc="-25" dirty="0">
                <a:latin typeface="Verdana"/>
                <a:cs typeface="Verdana"/>
              </a:rPr>
              <a:t>d</a:t>
            </a:r>
            <a:r>
              <a:rPr sz="2400" spc="-5" dirty="0">
                <a:latin typeface="Verdana"/>
                <a:cs typeface="Verdana"/>
              </a:rPr>
              <a:t>w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15" dirty="0">
                <a:latin typeface="Verdana"/>
                <a:cs typeface="Verdana"/>
              </a:rPr>
              <a:t>th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ex</a:t>
            </a:r>
            <a:r>
              <a:rPr sz="2400" dirty="0">
                <a:latin typeface="Verdana"/>
                <a:cs typeface="Verdana"/>
              </a:rPr>
              <a:t>it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trunk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li</a:t>
            </a:r>
            <a:r>
              <a:rPr sz="2400" spc="-15" dirty="0">
                <a:latin typeface="Verdana"/>
                <a:cs typeface="Verdana"/>
              </a:rPr>
              <a:t>ne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1M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ps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transm</a:t>
            </a:r>
            <a:r>
              <a:rPr sz="2400" dirty="0">
                <a:latin typeface="Verdana"/>
                <a:cs typeface="Verdana"/>
              </a:rPr>
              <a:t>it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p</a:t>
            </a:r>
            <a:r>
              <a:rPr sz="2400" spc="-2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cket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trunk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li</a:t>
            </a:r>
            <a:r>
              <a:rPr sz="2400" spc="-15" dirty="0">
                <a:latin typeface="Verdana"/>
                <a:cs typeface="Verdana"/>
              </a:rPr>
              <a:t>ne</a:t>
            </a:r>
            <a:endParaRPr sz="2400" dirty="0">
              <a:latin typeface="Verdana"/>
              <a:cs typeface="Verdana"/>
            </a:endParaRPr>
          </a:p>
          <a:p>
            <a:pPr marL="793115">
              <a:spcBef>
                <a:spcPts val="215"/>
              </a:spcBef>
              <a:tabLst>
                <a:tab pos="1143000" algn="l"/>
                <a:tab pos="3178810" algn="l"/>
              </a:tabLst>
            </a:pPr>
            <a:r>
              <a:rPr sz="2400" dirty="0">
                <a:latin typeface="Verdana"/>
                <a:cs typeface="Verdana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Verdana"/>
                <a:cs typeface="Verdana"/>
              </a:rPr>
              <a:t>8</a:t>
            </a:r>
            <a:r>
              <a:rPr sz="2400" spc="-25" dirty="0">
                <a:latin typeface="Verdana"/>
                <a:cs typeface="Verdana"/>
              </a:rPr>
              <a:t>0</a:t>
            </a:r>
            <a:r>
              <a:rPr sz="2400" spc="-15" dirty="0">
                <a:latin typeface="Verdana"/>
                <a:cs typeface="Verdana"/>
              </a:rPr>
              <a:t>0</a:t>
            </a:r>
            <a:r>
              <a:rPr sz="2400" spc="-25" dirty="0">
                <a:latin typeface="Verdana"/>
                <a:cs typeface="Verdana"/>
              </a:rPr>
              <a:t>0</a:t>
            </a:r>
            <a:r>
              <a:rPr sz="2400" spc="-15" dirty="0">
                <a:latin typeface="Verdana"/>
                <a:cs typeface="Verdana"/>
              </a:rPr>
              <a:t>/1</a:t>
            </a:r>
            <a:r>
              <a:rPr sz="2400" spc="-10" dirty="0">
                <a:latin typeface="Verdana"/>
                <a:cs typeface="Verdana"/>
              </a:rPr>
              <a:t>,00</a:t>
            </a:r>
            <a:r>
              <a:rPr sz="2400" spc="-25" dirty="0">
                <a:latin typeface="Verdana"/>
                <a:cs typeface="Verdana"/>
              </a:rPr>
              <a:t>0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spc="-5" dirty="0">
                <a:latin typeface="Verdana"/>
                <a:cs typeface="Verdana"/>
              </a:rPr>
              <a:t>0</a:t>
            </a:r>
            <a:r>
              <a:rPr sz="2400" spc="-10" dirty="0">
                <a:latin typeface="Verdana"/>
                <a:cs typeface="Verdana"/>
              </a:rPr>
              <a:t>0</a:t>
            </a:r>
            <a:r>
              <a:rPr sz="2400" spc="-15" dirty="0">
                <a:latin typeface="Verdana"/>
                <a:cs typeface="Verdana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Verdana"/>
                <a:cs typeface="Verdana"/>
              </a:rPr>
              <a:t>=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0.0</a:t>
            </a:r>
            <a:r>
              <a:rPr sz="2400" spc="-25" dirty="0">
                <a:latin typeface="Verdana"/>
                <a:cs typeface="Verdana"/>
              </a:rPr>
              <a:t>0</a:t>
            </a:r>
            <a:r>
              <a:rPr sz="2400" spc="-15" dirty="0">
                <a:latin typeface="Verdana"/>
                <a:cs typeface="Verdana"/>
              </a:rPr>
              <a:t>8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92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Example</a:t>
            </a:r>
            <a:r>
              <a:rPr lang="en-US" sz="3200" dirty="0"/>
              <a:t>: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5" dirty="0" err="1"/>
              <a:t>Q</a:t>
            </a:r>
            <a:r>
              <a:rPr lang="en-US" sz="3200" dirty="0" err="1"/>
              <a:t>ueueing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Delay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in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N</a:t>
            </a:r>
            <a:r>
              <a:rPr lang="en-US" sz="3200" spc="-10" dirty="0"/>
              <a:t>e</a:t>
            </a:r>
            <a:r>
              <a:rPr lang="en-US" sz="3200" dirty="0"/>
              <a:t>tw</a:t>
            </a:r>
            <a:r>
              <a:rPr lang="en-US" sz="3200" spc="-15" dirty="0"/>
              <a:t>o</a:t>
            </a:r>
            <a:r>
              <a:rPr lang="en-US" sz="3200" spc="-5" dirty="0"/>
              <a:t>rk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73725" y="1175569"/>
            <a:ext cx="9805012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6235" algn="l"/>
              </a:tabLst>
            </a:pPr>
            <a:r>
              <a:rPr sz="2400" dirty="0">
                <a:latin typeface="Verdana"/>
                <a:cs typeface="Verdana"/>
              </a:rPr>
              <a:t>Ut</a:t>
            </a:r>
            <a:r>
              <a:rPr sz="2400" spc="-15" dirty="0">
                <a:latin typeface="Verdana"/>
                <a:cs typeface="Verdana"/>
              </a:rPr>
              <a:t>ili</a:t>
            </a:r>
            <a:r>
              <a:rPr sz="2400" spc="-5" dirty="0">
                <a:latin typeface="Verdana"/>
                <a:cs typeface="Verdana"/>
              </a:rPr>
              <a:t>zat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factor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(</a:t>
            </a:r>
            <a:r>
              <a:rPr sz="2400" i="1" spc="1255" dirty="0">
                <a:latin typeface="Symbol"/>
                <a:cs typeface="Symbol"/>
              </a:rPr>
              <a:t></a:t>
            </a:r>
            <a:r>
              <a:rPr sz="2400" spc="-5" dirty="0">
                <a:latin typeface="Verdana"/>
                <a:cs typeface="Verdana"/>
              </a:rPr>
              <a:t>)?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Verdana"/>
                <a:cs typeface="Verdana"/>
              </a:rPr>
              <a:t>Arr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val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rat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1</a:t>
            </a:r>
            <a:r>
              <a:rPr sz="2000" spc="-25" dirty="0">
                <a:latin typeface="Verdana"/>
                <a:cs typeface="Verdana"/>
              </a:rPr>
              <a:t>0</a:t>
            </a:r>
            <a:r>
              <a:rPr sz="2000" spc="-15" dirty="0">
                <a:latin typeface="Verdana"/>
                <a:cs typeface="Verdana"/>
              </a:rPr>
              <a:t>0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ack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ts/s</a:t>
            </a:r>
          </a:p>
          <a:p>
            <a:pPr marL="756285" lvl="1" indent="-286385">
              <a:spcBef>
                <a:spcPts val="219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Verdana"/>
                <a:cs typeface="Verdana"/>
              </a:rPr>
              <a:t>Service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/800</a:t>
            </a:r>
            <a:r>
              <a:rPr sz="2000" dirty="0">
                <a:latin typeface="Verdana"/>
                <a:cs typeface="Verdana"/>
              </a:rPr>
              <a:t>0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ke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s/s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2" y="2867024"/>
            <a:ext cx="7261685" cy="24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Example</a:t>
            </a:r>
            <a:r>
              <a:rPr lang="en-US" sz="3200" dirty="0"/>
              <a:t>: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5" dirty="0" err="1"/>
              <a:t>Q</a:t>
            </a:r>
            <a:r>
              <a:rPr lang="en-US" sz="3200" dirty="0" err="1"/>
              <a:t>ueueing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Delay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in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N</a:t>
            </a:r>
            <a:r>
              <a:rPr lang="en-US" sz="3200" spc="-10" dirty="0"/>
              <a:t>e</a:t>
            </a:r>
            <a:r>
              <a:rPr lang="en-US" sz="3200" dirty="0"/>
              <a:t>tw</a:t>
            </a:r>
            <a:r>
              <a:rPr lang="en-US" sz="3200" spc="-15" dirty="0"/>
              <a:t>o</a:t>
            </a:r>
            <a:r>
              <a:rPr lang="en-US" sz="3200" spc="-5" dirty="0"/>
              <a:t>rk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53389" y="925418"/>
            <a:ext cx="4472918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pr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ss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</a:p>
          <a:p>
            <a:pPr marL="355600" indent="-342900"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</a:p>
          <a:p>
            <a:pPr marL="355600" indent="-342900"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queu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6746" y="930237"/>
            <a:ext cx="2909808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/>
            <a:r>
              <a:rPr sz="2400" dirty="0">
                <a:latin typeface="Verdana"/>
                <a:cs typeface="Verdana"/>
              </a:rPr>
              <a:t>=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0.001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</a:p>
          <a:p>
            <a:pPr marL="12700">
              <a:spcBef>
                <a:spcPts val="240"/>
              </a:spcBef>
            </a:pPr>
            <a:r>
              <a:rPr sz="2400" dirty="0">
                <a:latin typeface="Verdana"/>
                <a:cs typeface="Verdana"/>
              </a:rPr>
              <a:t>=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0.</a:t>
            </a:r>
            <a:r>
              <a:rPr sz="2400" spc="-10" dirty="0">
                <a:latin typeface="Verdana"/>
                <a:cs typeface="Verdana"/>
              </a:rPr>
              <a:t>0</a:t>
            </a:r>
            <a:r>
              <a:rPr sz="2400" dirty="0">
                <a:latin typeface="Verdana"/>
                <a:cs typeface="Verdana"/>
              </a:rPr>
              <a:t>0</a:t>
            </a:r>
            <a:r>
              <a:rPr sz="2400" spc="-10" dirty="0">
                <a:latin typeface="Verdana"/>
                <a:cs typeface="Verdana"/>
              </a:rPr>
              <a:t>0</a:t>
            </a:r>
            <a:r>
              <a:rPr sz="2400" dirty="0">
                <a:latin typeface="Verdana"/>
                <a:cs typeface="Verdana"/>
              </a:rPr>
              <a:t>0</a:t>
            </a:r>
            <a:r>
              <a:rPr sz="2400" spc="-10" dirty="0">
                <a:latin typeface="Verdana"/>
                <a:cs typeface="Verdana"/>
              </a:rPr>
              <a:t>0</a:t>
            </a:r>
            <a:r>
              <a:rPr sz="2400" dirty="0">
                <a:latin typeface="Verdana"/>
                <a:cs typeface="Verdana"/>
              </a:rPr>
              <a:t>5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</a:p>
          <a:p>
            <a:pPr marL="25400">
              <a:spcBef>
                <a:spcPts val="240"/>
              </a:spcBef>
            </a:pPr>
            <a:r>
              <a:rPr sz="2400" dirty="0">
                <a:latin typeface="Verdana"/>
                <a:cs typeface="Verdana"/>
              </a:rPr>
              <a:t>=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0</a:t>
            </a:r>
            <a:r>
              <a:rPr sz="2400" dirty="0">
                <a:latin typeface="Verdana"/>
                <a:cs typeface="Verdana"/>
              </a:rPr>
              <a:t>.04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388" y="2524540"/>
            <a:ext cx="11810081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400" dirty="0">
                <a:latin typeface="Verdana"/>
                <a:cs typeface="Verdana"/>
              </a:rPr>
              <a:t>queu</a:t>
            </a:r>
            <a:r>
              <a:rPr sz="2400" spc="-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ng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st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gn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cant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Verdana"/>
                <a:cs typeface="Verdana"/>
              </a:rPr>
              <a:t>th</a:t>
            </a:r>
            <a:r>
              <a:rPr sz="2400" spc="-15" dirty="0" smtClean="0">
                <a:latin typeface="Verdana"/>
                <a:cs typeface="Verdana"/>
              </a:rPr>
              <a:t>i</a:t>
            </a:r>
            <a:r>
              <a:rPr sz="2400" dirty="0" smtClean="0">
                <a:latin typeface="Verdana"/>
                <a:cs typeface="Verdana"/>
              </a:rPr>
              <a:t>s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p</a:t>
            </a:r>
            <a:r>
              <a:rPr sz="2400" spc="-10" dirty="0" smtClean="0">
                <a:latin typeface="Verdana"/>
                <a:cs typeface="Verdana"/>
              </a:rPr>
              <a:t>a</a:t>
            </a:r>
            <a:r>
              <a:rPr sz="2400" dirty="0" smtClean="0">
                <a:latin typeface="Verdana"/>
                <a:cs typeface="Verdana"/>
              </a:rPr>
              <a:t>rt</a:t>
            </a:r>
            <a:r>
              <a:rPr sz="2400" spc="-15" dirty="0" smtClean="0">
                <a:latin typeface="Verdana"/>
                <a:cs typeface="Verdana"/>
              </a:rPr>
              <a:t>i</a:t>
            </a:r>
            <a:r>
              <a:rPr sz="2400" dirty="0" smtClean="0">
                <a:latin typeface="Verdana"/>
                <a:cs typeface="Verdana"/>
              </a:rPr>
              <a:t>cu</a:t>
            </a:r>
            <a:r>
              <a:rPr sz="2400" spc="-15" dirty="0" smtClean="0">
                <a:latin typeface="Verdana"/>
                <a:cs typeface="Verdana"/>
              </a:rPr>
              <a:t>l</a:t>
            </a:r>
            <a:r>
              <a:rPr sz="2400" dirty="0" smtClean="0">
                <a:latin typeface="Verdana"/>
                <a:cs typeface="Verdana"/>
              </a:rPr>
              <a:t>ar</a:t>
            </a:r>
            <a:r>
              <a:rPr sz="2400" spc="185" dirty="0" smtClean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xa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,</a:t>
            </a:r>
          </a:p>
          <a:p>
            <a:pPr marL="355600" marR="5080" indent="-342900">
              <a:spcBef>
                <a:spcPts val="52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  <a:tab pos="6306185" algn="l"/>
              </a:tabLst>
            </a:pPr>
            <a:r>
              <a:rPr sz="2400" spc="-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duc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thi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ay,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ne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hi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her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bandw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dt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Verdana"/>
                <a:cs typeface="Verdana"/>
              </a:rPr>
              <a:t>(s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as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duc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i="1" spc="1255" dirty="0">
                <a:latin typeface="Symbol"/>
                <a:cs typeface="Symbol"/>
              </a:rPr>
              <a:t></a:t>
            </a:r>
            <a:r>
              <a:rPr sz="2400" i="1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3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/>
            <a:r>
              <a:rPr lang="en-US" sz="3200" spc="-20" dirty="0">
                <a:solidFill>
                  <a:srgbClr val="656598"/>
                </a:solidFill>
                <a:latin typeface="Garamond"/>
                <a:cs typeface="Garamond"/>
              </a:rPr>
              <a:t>Summary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237067" y="836712"/>
            <a:ext cx="11859453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lnSpc>
                <a:spcPct val="10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lang="en-US" spc="-5" smtClean="0"/>
              <a:t>Qu</a:t>
            </a:r>
            <a:r>
              <a:rPr lang="en-US" spc="-10" smtClean="0"/>
              <a:t>e</a:t>
            </a:r>
            <a:r>
              <a:rPr lang="en-US" smtClean="0"/>
              <a:t>uing</a:t>
            </a:r>
            <a:r>
              <a:rPr lang="en-US" spc="175" smtClean="0">
                <a:latin typeface="Times New Roman"/>
                <a:cs typeface="Times New Roman"/>
              </a:rPr>
              <a:t> </a:t>
            </a:r>
            <a:r>
              <a:rPr lang="en-US" smtClean="0"/>
              <a:t>theo</a:t>
            </a:r>
            <a:r>
              <a:rPr lang="en-US" spc="-10" smtClean="0"/>
              <a:t>r</a:t>
            </a:r>
            <a:r>
              <a:rPr lang="en-US" smtClean="0"/>
              <a:t>y</a:t>
            </a:r>
            <a:r>
              <a:rPr lang="en-US" spc="185" smtClean="0">
                <a:latin typeface="Times New Roman"/>
                <a:cs typeface="Times New Roman"/>
              </a:rPr>
              <a:t> </a:t>
            </a:r>
            <a:r>
              <a:rPr lang="en-US" spc="-5" smtClean="0"/>
              <a:t>work</a:t>
            </a:r>
            <a:r>
              <a:rPr lang="en-US" smtClean="0"/>
              <a:t>s</a:t>
            </a:r>
            <a:r>
              <a:rPr lang="en-US" spc="185" smtClean="0">
                <a:latin typeface="Times New Roman"/>
                <a:cs typeface="Times New Roman"/>
              </a:rPr>
              <a:t> </a:t>
            </a:r>
            <a:r>
              <a:rPr lang="en-US" smtClean="0"/>
              <a:t>for</a:t>
            </a:r>
            <a:r>
              <a:rPr lang="en-US" spc="185" smtClean="0">
                <a:latin typeface="Times New Roman"/>
                <a:cs typeface="Times New Roman"/>
              </a:rPr>
              <a:t> </a:t>
            </a:r>
            <a:r>
              <a:rPr lang="en-US" spc="-15" smtClean="0"/>
              <a:t>i</a:t>
            </a:r>
            <a:r>
              <a:rPr lang="en-US" smtClean="0"/>
              <a:t>d</a:t>
            </a:r>
            <a:r>
              <a:rPr lang="en-US" spc="-10" smtClean="0"/>
              <a:t>e</a:t>
            </a:r>
            <a:r>
              <a:rPr lang="en-US" smtClean="0"/>
              <a:t>a</a:t>
            </a:r>
            <a:r>
              <a:rPr lang="en-US" spc="-15" smtClean="0"/>
              <a:t>li</a:t>
            </a:r>
            <a:r>
              <a:rPr lang="en-US" spc="-5" smtClean="0"/>
              <a:t>ze</a:t>
            </a:r>
            <a:r>
              <a:rPr lang="en-US" smtClean="0"/>
              <a:t>d</a:t>
            </a:r>
            <a:r>
              <a:rPr lang="en-US" spc="215" smtClean="0">
                <a:latin typeface="Times New Roman"/>
                <a:cs typeface="Times New Roman"/>
              </a:rPr>
              <a:t> </a:t>
            </a:r>
            <a:r>
              <a:rPr lang="en-US" smtClean="0"/>
              <a:t>and</a:t>
            </a:r>
            <a:r>
              <a:rPr lang="en-US" spc="190" smtClean="0">
                <a:latin typeface="Times New Roman"/>
                <a:cs typeface="Times New Roman"/>
              </a:rPr>
              <a:t> </a:t>
            </a:r>
            <a:r>
              <a:rPr lang="en-US" smtClean="0"/>
              <a:t>s</a:t>
            </a:r>
            <a:r>
              <a:rPr lang="en-US" spc="-15" smtClean="0"/>
              <a:t>i</a:t>
            </a:r>
            <a:r>
              <a:rPr lang="en-US" smtClean="0"/>
              <a:t>m</a:t>
            </a:r>
            <a:r>
              <a:rPr lang="en-US" spc="-10" smtClean="0"/>
              <a:t>p</a:t>
            </a:r>
            <a:r>
              <a:rPr lang="en-US" spc="-15" smtClean="0"/>
              <a:t>li</a:t>
            </a:r>
            <a:r>
              <a:rPr lang="en-US" smtClean="0"/>
              <a:t>f</a:t>
            </a:r>
            <a:r>
              <a:rPr lang="en-US" spc="-10" smtClean="0"/>
              <a:t>ie</a:t>
            </a:r>
            <a:r>
              <a:rPr lang="en-US" smtClean="0"/>
              <a:t>d</a:t>
            </a:r>
            <a:r>
              <a:rPr lang="en-US" spc="225" smtClean="0">
                <a:latin typeface="Times New Roman"/>
                <a:cs typeface="Times New Roman"/>
              </a:rPr>
              <a:t> </a:t>
            </a:r>
            <a:r>
              <a:rPr lang="en-US" smtClean="0"/>
              <a:t>m</a:t>
            </a:r>
            <a:r>
              <a:rPr lang="en-US" spc="-10" smtClean="0"/>
              <a:t>o</a:t>
            </a:r>
            <a:r>
              <a:rPr lang="en-US" smtClean="0"/>
              <a:t>d</a:t>
            </a:r>
            <a:r>
              <a:rPr lang="en-US" spc="-10" smtClean="0"/>
              <a:t>e</a:t>
            </a:r>
            <a:r>
              <a:rPr lang="en-US" smtClean="0"/>
              <a:t>l</a:t>
            </a:r>
          </a:p>
          <a:p>
            <a:pPr>
              <a:lnSpc>
                <a:spcPct val="100000"/>
              </a:lnSpc>
              <a:spcBef>
                <a:spcPts val="49"/>
              </a:spcBef>
              <a:buClr>
                <a:srgbClr val="FFCC00"/>
              </a:buClr>
              <a:buFont typeface="Wingdings"/>
              <a:buChar char=""/>
            </a:pPr>
            <a:endParaRPr lang="en-US" sz="245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lang="en-US" sz="1800" smtClean="0">
                <a:latin typeface="Verdana"/>
                <a:cs typeface="Verdana"/>
              </a:rPr>
              <a:t>n</a:t>
            </a:r>
            <a:r>
              <a:rPr lang="en-US" sz="1800" spc="-10" smtClean="0">
                <a:latin typeface="Verdana"/>
                <a:cs typeface="Verdana"/>
              </a:rPr>
              <a:t>e</a:t>
            </a:r>
            <a:r>
              <a:rPr lang="en-US" sz="1800" spc="-5" smtClean="0">
                <a:latin typeface="Verdana"/>
                <a:cs typeface="Verdana"/>
              </a:rPr>
              <a:t>e</a:t>
            </a:r>
            <a:r>
              <a:rPr lang="en-US" sz="1800" spc="-10" smtClean="0">
                <a:latin typeface="Verdana"/>
                <a:cs typeface="Verdana"/>
              </a:rPr>
              <a:t>d</a:t>
            </a:r>
            <a:r>
              <a:rPr lang="en-US" sz="1800" smtClean="0">
                <a:latin typeface="Verdana"/>
                <a:cs typeface="Verdana"/>
              </a:rPr>
              <a:t>s</a:t>
            </a:r>
            <a:r>
              <a:rPr lang="en-US" sz="1800" spc="200" smtClean="0">
                <a:latin typeface="Times New Roman"/>
                <a:cs typeface="Times New Roman"/>
              </a:rPr>
              <a:t> </a:t>
            </a:r>
            <a:r>
              <a:rPr lang="en-US" sz="1800" spc="-5" smtClean="0">
                <a:latin typeface="Verdana"/>
                <a:cs typeface="Verdana"/>
              </a:rPr>
              <a:t>t</a:t>
            </a:r>
            <a:r>
              <a:rPr lang="en-US" sz="1800" smtClean="0">
                <a:latin typeface="Verdana"/>
                <a:cs typeface="Verdana"/>
              </a:rPr>
              <a:t>o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pc="-5" smtClean="0">
                <a:latin typeface="Verdana"/>
                <a:cs typeface="Verdana"/>
              </a:rPr>
              <a:t>a</a:t>
            </a:r>
            <a:r>
              <a:rPr lang="en-US" sz="1800" smtClean="0">
                <a:latin typeface="Verdana"/>
                <a:cs typeface="Verdana"/>
              </a:rPr>
              <a:t>s</a:t>
            </a:r>
            <a:r>
              <a:rPr lang="en-US" sz="1800" spc="-10" smtClean="0">
                <a:latin typeface="Verdana"/>
                <a:cs typeface="Verdana"/>
              </a:rPr>
              <a:t>s</a:t>
            </a:r>
            <a:r>
              <a:rPr lang="en-US" sz="1800" smtClean="0">
                <a:latin typeface="Verdana"/>
                <a:cs typeface="Verdana"/>
              </a:rPr>
              <a:t>ume</a:t>
            </a:r>
            <a:r>
              <a:rPr lang="en-US" sz="1800" spc="175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that</a:t>
            </a:r>
            <a:r>
              <a:rPr lang="en-US" sz="1800" spc="190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p</a:t>
            </a:r>
            <a:r>
              <a:rPr lang="en-US" sz="1800" smtClean="0">
                <a:latin typeface="Verdana"/>
                <a:cs typeface="Verdana"/>
              </a:rPr>
              <a:t>a</a:t>
            </a:r>
            <a:r>
              <a:rPr lang="en-US" sz="1800" spc="-10" smtClean="0">
                <a:latin typeface="Verdana"/>
                <a:cs typeface="Verdana"/>
              </a:rPr>
              <a:t>c</a:t>
            </a:r>
            <a:r>
              <a:rPr lang="en-US" sz="1800" smtClean="0">
                <a:latin typeface="Verdana"/>
                <a:cs typeface="Verdana"/>
              </a:rPr>
              <a:t>ke</a:t>
            </a:r>
            <a:r>
              <a:rPr lang="en-US" sz="1800" spc="-10" smtClean="0">
                <a:latin typeface="Verdana"/>
                <a:cs typeface="Verdana"/>
              </a:rPr>
              <a:t>t</a:t>
            </a:r>
            <a:r>
              <a:rPr lang="en-US" sz="1800" smtClean="0">
                <a:latin typeface="Verdana"/>
                <a:cs typeface="Verdana"/>
              </a:rPr>
              <a:t>s</a:t>
            </a:r>
            <a:r>
              <a:rPr lang="en-US" sz="1800" spc="190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are</a:t>
            </a:r>
            <a:r>
              <a:rPr lang="en-US" sz="1800" spc="170" smtClean="0">
                <a:latin typeface="Times New Roman"/>
                <a:cs typeface="Times New Roman"/>
              </a:rPr>
              <a:t> 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mtClean="0">
                <a:latin typeface="Verdana"/>
                <a:cs typeface="Verdana"/>
              </a:rPr>
              <a:t>n</a:t>
            </a:r>
            <a:r>
              <a:rPr lang="en-US" sz="1800" spc="-10" smtClean="0">
                <a:latin typeface="Verdana"/>
                <a:cs typeface="Verdana"/>
              </a:rPr>
              <a:t>d</a:t>
            </a:r>
            <a:r>
              <a:rPr lang="en-US" sz="1800" spc="-5" smtClean="0">
                <a:latin typeface="Verdana"/>
                <a:cs typeface="Verdana"/>
              </a:rPr>
              <a:t>e</a:t>
            </a:r>
            <a:r>
              <a:rPr lang="en-US" sz="1800" spc="-10" smtClean="0">
                <a:latin typeface="Verdana"/>
                <a:cs typeface="Verdana"/>
              </a:rPr>
              <a:t>p</a:t>
            </a:r>
            <a:r>
              <a:rPr lang="en-US" sz="1800" spc="-5" smtClean="0">
                <a:latin typeface="Verdana"/>
                <a:cs typeface="Verdana"/>
              </a:rPr>
              <a:t>e</a:t>
            </a:r>
            <a:r>
              <a:rPr lang="en-US" sz="1800" smtClean="0">
                <a:latin typeface="Verdana"/>
                <a:cs typeface="Verdana"/>
              </a:rPr>
              <a:t>n</a:t>
            </a:r>
            <a:r>
              <a:rPr lang="en-US" sz="1800" spc="-10" smtClean="0">
                <a:latin typeface="Verdana"/>
                <a:cs typeface="Verdana"/>
              </a:rPr>
              <a:t>d</a:t>
            </a:r>
            <a:r>
              <a:rPr lang="en-US" sz="1800" spc="-5" smtClean="0">
                <a:latin typeface="Verdana"/>
                <a:cs typeface="Verdana"/>
              </a:rPr>
              <a:t>e</a:t>
            </a:r>
            <a:r>
              <a:rPr lang="en-US" sz="1800" smtClean="0">
                <a:latin typeface="Verdana"/>
                <a:cs typeface="Verdana"/>
              </a:rPr>
              <a:t>nt</a:t>
            </a:r>
          </a:p>
          <a:p>
            <a:pPr marL="1155700" marR="5080" lvl="2">
              <a:lnSpc>
                <a:spcPts val="1939"/>
              </a:lnSpc>
              <a:spcBef>
                <a:spcPts val="464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1156335" algn="l"/>
              </a:tabLst>
            </a:pPr>
            <a:r>
              <a:rPr lang="en-US" sz="1800" spc="-10" smtClean="0">
                <a:latin typeface="Verdana"/>
                <a:cs typeface="Verdana"/>
              </a:rPr>
              <a:t>but</a:t>
            </a:r>
            <a:r>
              <a:rPr lang="en-US" sz="1800" spc="195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fre</a:t>
            </a:r>
            <a:r>
              <a:rPr lang="en-US" sz="1800" spc="-25" smtClean="0">
                <a:latin typeface="Verdana"/>
                <a:cs typeface="Verdana"/>
              </a:rPr>
              <a:t>q</a:t>
            </a:r>
            <a:r>
              <a:rPr lang="en-US" sz="1800" spc="-10" smtClean="0">
                <a:latin typeface="Verdana"/>
                <a:cs typeface="Verdana"/>
              </a:rPr>
              <a:t>uently</a:t>
            </a:r>
            <a:r>
              <a:rPr lang="en-US" sz="1800" spc="195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a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big</a:t>
            </a:r>
            <a:r>
              <a:rPr lang="en-US" sz="1800" spc="190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f</a:t>
            </a:r>
            <a:r>
              <a:rPr lang="en-US" sz="1800" smtClean="0">
                <a:latin typeface="Verdana"/>
                <a:cs typeface="Verdana"/>
              </a:rPr>
              <a:t>i</a:t>
            </a:r>
            <a:r>
              <a:rPr lang="en-US" sz="1800" spc="5" smtClean="0">
                <a:latin typeface="Verdana"/>
                <a:cs typeface="Verdana"/>
              </a:rPr>
              <a:t>l</a:t>
            </a:r>
            <a:r>
              <a:rPr lang="en-US" sz="1800" spc="-15" smtClean="0">
                <a:latin typeface="Verdana"/>
                <a:cs typeface="Verdana"/>
              </a:rPr>
              <a:t>e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pc="-10" smtClean="0">
                <a:latin typeface="Verdana"/>
                <a:cs typeface="Verdana"/>
              </a:rPr>
              <a:t>s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div</a:t>
            </a:r>
            <a:r>
              <a:rPr lang="en-US" sz="1800" spc="10" smtClean="0">
                <a:latin typeface="Verdana"/>
                <a:cs typeface="Verdana"/>
              </a:rPr>
              <a:t>i</a:t>
            </a:r>
            <a:r>
              <a:rPr lang="en-US" sz="1800" spc="-10" smtClean="0">
                <a:latin typeface="Verdana"/>
                <a:cs typeface="Verdana"/>
              </a:rPr>
              <a:t>d</a:t>
            </a:r>
            <a:r>
              <a:rPr lang="en-US" sz="1800" spc="-15" smtClean="0">
                <a:latin typeface="Verdana"/>
                <a:cs typeface="Verdana"/>
              </a:rPr>
              <a:t>ed</a:t>
            </a:r>
            <a:r>
              <a:rPr lang="en-US" sz="1800" spc="195" smtClean="0">
                <a:latin typeface="Times New Roman"/>
                <a:cs typeface="Times New Roman"/>
              </a:rPr>
              <a:t> 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pc="-10" smtClean="0">
                <a:latin typeface="Verdana"/>
                <a:cs typeface="Verdana"/>
              </a:rPr>
              <a:t>nto</a:t>
            </a:r>
            <a:r>
              <a:rPr lang="en-US" sz="1800" spc="17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many</a:t>
            </a:r>
            <a:r>
              <a:rPr lang="en-US" sz="1800" spc="17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sma</a:t>
            </a:r>
            <a:r>
              <a:rPr lang="en-US" sz="1800" smtClean="0">
                <a:latin typeface="Verdana"/>
                <a:cs typeface="Verdana"/>
              </a:rPr>
              <a:t>l</a:t>
            </a:r>
            <a:r>
              <a:rPr lang="en-US" sz="1800" spc="5" smtClean="0">
                <a:latin typeface="Verdana"/>
                <a:cs typeface="Verdana"/>
              </a:rPr>
              <a:t>l</a:t>
            </a:r>
            <a:r>
              <a:rPr lang="en-US" sz="1800" spc="-10" smtClean="0">
                <a:latin typeface="Verdana"/>
                <a:cs typeface="Verdana"/>
              </a:rPr>
              <a:t>er</a:t>
            </a:r>
            <a:r>
              <a:rPr lang="en-US" sz="1800" spc="-5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p</a:t>
            </a:r>
            <a:r>
              <a:rPr lang="en-US" sz="1800" spc="-15" smtClean="0">
                <a:latin typeface="Verdana"/>
                <a:cs typeface="Verdana"/>
              </a:rPr>
              <a:t>ack</a:t>
            </a:r>
            <a:r>
              <a:rPr lang="en-US" sz="1800" spc="-25" smtClean="0">
                <a:latin typeface="Verdana"/>
                <a:cs typeface="Verdana"/>
              </a:rPr>
              <a:t>e</a:t>
            </a:r>
            <a:r>
              <a:rPr lang="en-US" sz="1800" spc="-15" smtClean="0">
                <a:latin typeface="Verdana"/>
                <a:cs typeface="Verdana"/>
              </a:rPr>
              <a:t>ts</a:t>
            </a:r>
            <a:r>
              <a:rPr lang="en-US" sz="1800" spc="-10" smtClean="0">
                <a:latin typeface="Verdana"/>
                <a:cs typeface="Verdana"/>
              </a:rPr>
              <a:t>,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so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the</a:t>
            </a:r>
            <a:r>
              <a:rPr lang="en-US" sz="1800" spc="195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arriva</a:t>
            </a:r>
            <a:r>
              <a:rPr lang="en-US" sz="1800" smtClean="0">
                <a:latin typeface="Verdana"/>
                <a:cs typeface="Verdana"/>
              </a:rPr>
              <a:t>l</a:t>
            </a:r>
            <a:r>
              <a:rPr lang="en-US" sz="1800" spc="-10" smtClean="0">
                <a:latin typeface="Verdana"/>
                <a:cs typeface="Verdana"/>
              </a:rPr>
              <a:t>s</a:t>
            </a:r>
            <a:r>
              <a:rPr lang="en-US" sz="1800" spc="160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of</a:t>
            </a:r>
            <a:r>
              <a:rPr lang="en-US" sz="1800" spc="175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th</a:t>
            </a:r>
            <a:r>
              <a:rPr lang="en-US" sz="1800" spc="-20" smtClean="0">
                <a:latin typeface="Verdana"/>
                <a:cs typeface="Verdana"/>
              </a:rPr>
              <a:t>e</a:t>
            </a:r>
            <a:r>
              <a:rPr lang="en-US" sz="1800" spc="-10" smtClean="0">
                <a:latin typeface="Verdana"/>
                <a:cs typeface="Verdana"/>
              </a:rPr>
              <a:t>se</a:t>
            </a:r>
            <a:r>
              <a:rPr lang="en-US" sz="1800" spc="200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p</a:t>
            </a:r>
            <a:r>
              <a:rPr lang="en-US" sz="1800" spc="-15" smtClean="0">
                <a:latin typeface="Verdana"/>
                <a:cs typeface="Verdana"/>
              </a:rPr>
              <a:t>ack</a:t>
            </a:r>
            <a:r>
              <a:rPr lang="en-US" sz="1800" spc="-25" smtClean="0">
                <a:latin typeface="Verdana"/>
                <a:cs typeface="Verdana"/>
              </a:rPr>
              <a:t>e</a:t>
            </a:r>
            <a:r>
              <a:rPr lang="en-US" sz="1800" spc="-5" smtClean="0">
                <a:latin typeface="Verdana"/>
                <a:cs typeface="Verdana"/>
              </a:rPr>
              <a:t>t</a:t>
            </a:r>
            <a:r>
              <a:rPr lang="en-US" sz="1800" smtClean="0">
                <a:latin typeface="Verdana"/>
                <a:cs typeface="Verdana"/>
              </a:rPr>
              <a:t>s</a:t>
            </a:r>
            <a:r>
              <a:rPr lang="en-US" sz="1800" spc="190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are</a:t>
            </a:r>
            <a:r>
              <a:rPr lang="en-US" sz="1800" spc="175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corr</a:t>
            </a:r>
            <a:r>
              <a:rPr lang="en-US" sz="1800" spc="-20" smtClean="0">
                <a:latin typeface="Verdana"/>
                <a:cs typeface="Verdana"/>
              </a:rPr>
              <a:t>e</a:t>
            </a:r>
            <a:r>
              <a:rPr lang="en-US" sz="1800" spc="5" smtClean="0">
                <a:latin typeface="Verdana"/>
                <a:cs typeface="Verdana"/>
              </a:rPr>
              <a:t>l</a:t>
            </a:r>
            <a:r>
              <a:rPr lang="en-US" sz="1800" spc="-10" smtClean="0">
                <a:latin typeface="Verdana"/>
                <a:cs typeface="Verdana"/>
              </a:rPr>
              <a:t>at</a:t>
            </a:r>
            <a:r>
              <a:rPr lang="en-US" sz="1800" spc="-25" smtClean="0">
                <a:latin typeface="Verdana"/>
                <a:cs typeface="Verdana"/>
              </a:rPr>
              <a:t>e</a:t>
            </a:r>
            <a:r>
              <a:rPr lang="en-US" sz="1800" spc="-10" smtClean="0">
                <a:latin typeface="Verdana"/>
                <a:cs typeface="Verdana"/>
              </a:rPr>
              <a:t>d,</a:t>
            </a:r>
            <a:r>
              <a:rPr lang="en-US" sz="1800" spc="185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not</a:t>
            </a:r>
            <a:r>
              <a:rPr lang="en-US" sz="1800" spc="-5" smtClean="0">
                <a:latin typeface="Times New Roman"/>
                <a:cs typeface="Times New Roman"/>
              </a:rPr>
              <a:t> 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pc="-15" smtClean="0">
                <a:latin typeface="Verdana"/>
                <a:cs typeface="Verdana"/>
              </a:rPr>
              <a:t>nd</a:t>
            </a:r>
            <a:r>
              <a:rPr lang="en-US" sz="1800" spc="-25" smtClean="0">
                <a:latin typeface="Verdana"/>
                <a:cs typeface="Verdana"/>
              </a:rPr>
              <a:t>e</a:t>
            </a:r>
            <a:r>
              <a:rPr lang="en-US" sz="1800" spc="-10" smtClean="0">
                <a:latin typeface="Verdana"/>
                <a:cs typeface="Verdana"/>
              </a:rPr>
              <a:t>p</a:t>
            </a:r>
            <a:r>
              <a:rPr lang="en-US" sz="1800" spc="-15" smtClean="0">
                <a:latin typeface="Verdana"/>
                <a:cs typeface="Verdana"/>
              </a:rPr>
              <a:t>en</a:t>
            </a:r>
            <a:r>
              <a:rPr lang="en-US" sz="1800" spc="-25" smtClean="0">
                <a:latin typeface="Verdana"/>
                <a:cs typeface="Verdana"/>
              </a:rPr>
              <a:t>d</a:t>
            </a:r>
            <a:r>
              <a:rPr lang="en-US" sz="1800" spc="-10" smtClean="0">
                <a:latin typeface="Verdana"/>
                <a:cs typeface="Verdana"/>
              </a:rPr>
              <a:t>ent</a:t>
            </a:r>
            <a:endParaRPr lang="en-US" sz="1800" smtClean="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656598"/>
              </a:buClr>
              <a:buFont typeface="Wingdings"/>
              <a:buChar char=""/>
            </a:pPr>
            <a:endParaRPr lang="en-US" sz="2200" smtClean="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050"/>
              </a:lnSpc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lang="en-US" sz="1800" smtClean="0">
                <a:latin typeface="Verdana"/>
                <a:cs typeface="Verdana"/>
              </a:rPr>
              <a:t>n</a:t>
            </a:r>
            <a:r>
              <a:rPr lang="en-US" sz="1800" spc="-10" smtClean="0">
                <a:latin typeface="Verdana"/>
                <a:cs typeface="Verdana"/>
              </a:rPr>
              <a:t>e</a:t>
            </a:r>
            <a:r>
              <a:rPr lang="en-US" sz="1800" spc="-5" smtClean="0">
                <a:latin typeface="Verdana"/>
                <a:cs typeface="Verdana"/>
              </a:rPr>
              <a:t>e</a:t>
            </a:r>
            <a:r>
              <a:rPr lang="en-US" sz="1800" spc="-10" smtClean="0">
                <a:latin typeface="Verdana"/>
                <a:cs typeface="Verdana"/>
              </a:rPr>
              <a:t>d</a:t>
            </a:r>
            <a:r>
              <a:rPr lang="en-US" sz="1800" smtClean="0">
                <a:latin typeface="Verdana"/>
                <a:cs typeface="Verdana"/>
              </a:rPr>
              <a:t>s</a:t>
            </a:r>
            <a:r>
              <a:rPr lang="en-US" sz="1800" spc="200" smtClean="0">
                <a:latin typeface="Times New Roman"/>
                <a:cs typeface="Times New Roman"/>
              </a:rPr>
              <a:t> </a:t>
            </a:r>
            <a:r>
              <a:rPr lang="en-US" sz="1800" spc="-5" smtClean="0">
                <a:latin typeface="Verdana"/>
                <a:cs typeface="Verdana"/>
              </a:rPr>
              <a:t>t</a:t>
            </a:r>
            <a:r>
              <a:rPr lang="en-US" sz="1800" smtClean="0">
                <a:latin typeface="Verdana"/>
                <a:cs typeface="Verdana"/>
              </a:rPr>
              <a:t>o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pc="-5" smtClean="0">
                <a:latin typeface="Verdana"/>
                <a:cs typeface="Verdana"/>
              </a:rPr>
              <a:t>a</a:t>
            </a:r>
            <a:r>
              <a:rPr lang="en-US" sz="1800" smtClean="0">
                <a:latin typeface="Verdana"/>
                <a:cs typeface="Verdana"/>
              </a:rPr>
              <a:t>s</a:t>
            </a:r>
            <a:r>
              <a:rPr lang="en-US" sz="1800" spc="-10" smtClean="0">
                <a:latin typeface="Verdana"/>
                <a:cs typeface="Verdana"/>
              </a:rPr>
              <a:t>s</a:t>
            </a:r>
            <a:r>
              <a:rPr lang="en-US" sz="1800" smtClean="0">
                <a:latin typeface="Verdana"/>
                <a:cs typeface="Verdana"/>
              </a:rPr>
              <a:t>ume</a:t>
            </a:r>
            <a:r>
              <a:rPr lang="en-US" sz="1800" spc="175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the</a:t>
            </a:r>
            <a:r>
              <a:rPr lang="en-US" sz="1800" spc="190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s</a:t>
            </a:r>
            <a:r>
              <a:rPr lang="en-US" sz="1800" spc="-10" smtClean="0">
                <a:latin typeface="Verdana"/>
                <a:cs typeface="Verdana"/>
              </a:rPr>
              <a:t>e</a:t>
            </a:r>
            <a:r>
              <a:rPr lang="en-US" sz="1800" smtClean="0">
                <a:latin typeface="Verdana"/>
                <a:cs typeface="Verdana"/>
              </a:rPr>
              <a:t>rv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mtClean="0">
                <a:latin typeface="Verdana"/>
                <a:cs typeface="Verdana"/>
              </a:rPr>
              <a:t>cing</a:t>
            </a:r>
            <a:r>
              <a:rPr lang="en-US" sz="1800" spc="175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t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mtClean="0">
                <a:latin typeface="Verdana"/>
                <a:cs typeface="Verdana"/>
              </a:rPr>
              <a:t>me</a:t>
            </a:r>
            <a:r>
              <a:rPr lang="en-US" sz="1800" spc="190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of</a:t>
            </a:r>
            <a:r>
              <a:rPr lang="en-US" sz="1800" spc="185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the</a:t>
            </a:r>
            <a:r>
              <a:rPr lang="en-US" sz="1800" spc="175" smtClean="0">
                <a:latin typeface="Times New Roman"/>
                <a:cs typeface="Times New Roman"/>
              </a:rPr>
              <a:t> </a:t>
            </a:r>
            <a:r>
              <a:rPr lang="en-US" sz="1800" spc="-5" smtClean="0">
                <a:latin typeface="Verdana"/>
                <a:cs typeface="Verdana"/>
              </a:rPr>
              <a:t>trun</a:t>
            </a:r>
            <a:r>
              <a:rPr lang="en-US" sz="1800" smtClean="0">
                <a:latin typeface="Verdana"/>
                <a:cs typeface="Verdana"/>
              </a:rPr>
              <a:t>k</a:t>
            </a:r>
            <a:r>
              <a:rPr lang="en-US" sz="1800" spc="185" smtClean="0">
                <a:latin typeface="Times New Roman"/>
                <a:cs typeface="Times New Roman"/>
              </a:rPr>
              <a:t> 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mtClean="0">
                <a:latin typeface="Verdana"/>
                <a:cs typeface="Verdana"/>
              </a:rPr>
              <a:t>s</a:t>
            </a:r>
          </a:p>
          <a:p>
            <a:pPr marL="756285">
              <a:lnSpc>
                <a:spcPts val="2050"/>
              </a:lnSpc>
            </a:pPr>
            <a:r>
              <a:rPr lang="en-US" sz="1800" spc="-15" smtClean="0"/>
              <a:t>ex</a:t>
            </a:r>
            <a:r>
              <a:rPr lang="en-US" sz="1800" spc="-25" smtClean="0"/>
              <a:t>p</a:t>
            </a:r>
            <a:r>
              <a:rPr lang="en-US" sz="1800" spc="-10" smtClean="0"/>
              <a:t>onenti</a:t>
            </a:r>
            <a:r>
              <a:rPr lang="en-US" sz="1800" smtClean="0"/>
              <a:t>a</a:t>
            </a:r>
            <a:r>
              <a:rPr lang="en-US" sz="1800" spc="5" smtClean="0"/>
              <a:t>ll</a:t>
            </a:r>
            <a:r>
              <a:rPr lang="en-US" sz="1800" spc="-15" smtClean="0"/>
              <a:t>y</a:t>
            </a:r>
            <a:r>
              <a:rPr lang="en-US" sz="1800" spc="175" smtClean="0">
                <a:latin typeface="Times New Roman"/>
                <a:cs typeface="Times New Roman"/>
              </a:rPr>
              <a:t> </a:t>
            </a:r>
            <a:r>
              <a:rPr lang="en-US" sz="1800" spc="-10" smtClean="0"/>
              <a:t>d</a:t>
            </a:r>
            <a:r>
              <a:rPr lang="en-US" sz="1800" spc="5" smtClean="0"/>
              <a:t>i</a:t>
            </a:r>
            <a:r>
              <a:rPr lang="en-US" sz="1800" smtClean="0"/>
              <a:t>str</a:t>
            </a:r>
            <a:r>
              <a:rPr lang="en-US" sz="1800" spc="5" smtClean="0"/>
              <a:t>i</a:t>
            </a:r>
            <a:r>
              <a:rPr lang="en-US" sz="1800" spc="-10" smtClean="0"/>
              <a:t>but</a:t>
            </a:r>
            <a:r>
              <a:rPr lang="en-US" sz="1800" spc="-25" smtClean="0"/>
              <a:t>e</a:t>
            </a:r>
            <a:r>
              <a:rPr lang="en-US" sz="1800" smtClean="0"/>
              <a:t>d</a:t>
            </a:r>
            <a:endParaRPr lang="en-US" sz="1800" smtClean="0">
              <a:latin typeface="Times New Roman"/>
              <a:cs typeface="Times New Roman"/>
            </a:endParaRPr>
          </a:p>
          <a:p>
            <a:pPr marL="1155700" marR="1169035" lvl="2">
              <a:lnSpc>
                <a:spcPts val="1939"/>
              </a:lnSpc>
              <a:spcBef>
                <a:spcPts val="464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1156335" algn="l"/>
              </a:tabLst>
            </a:pPr>
            <a:r>
              <a:rPr lang="en-US" sz="1800" spc="-15" smtClean="0">
                <a:latin typeface="Verdana"/>
                <a:cs typeface="Verdana"/>
              </a:rPr>
              <a:t>has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to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assume</a:t>
            </a:r>
            <a:r>
              <a:rPr lang="en-US" sz="1800" spc="17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the</a:t>
            </a:r>
            <a:r>
              <a:rPr lang="en-US" sz="1800" spc="190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f</a:t>
            </a:r>
            <a:r>
              <a:rPr lang="en-US" sz="1800" smtClean="0">
                <a:latin typeface="Verdana"/>
                <a:cs typeface="Verdana"/>
              </a:rPr>
              <a:t>i</a:t>
            </a:r>
            <a:r>
              <a:rPr lang="en-US" sz="1800" spc="5" smtClean="0">
                <a:latin typeface="Verdana"/>
                <a:cs typeface="Verdana"/>
              </a:rPr>
              <a:t>l</a:t>
            </a:r>
            <a:r>
              <a:rPr lang="en-US" sz="1800" spc="-15" smtClean="0">
                <a:latin typeface="Verdana"/>
                <a:cs typeface="Verdana"/>
              </a:rPr>
              <a:t>e</a:t>
            </a:r>
            <a:r>
              <a:rPr lang="en-US" sz="1800" spc="180" smtClean="0">
                <a:latin typeface="Times New Roman"/>
                <a:cs typeface="Times New Roman"/>
              </a:rPr>
              <a:t> </a:t>
            </a:r>
            <a:r>
              <a:rPr lang="en-US" sz="1800" smtClean="0">
                <a:latin typeface="Verdana"/>
                <a:cs typeface="Verdana"/>
              </a:rPr>
              <a:t>si</a:t>
            </a:r>
            <a:r>
              <a:rPr lang="en-US" sz="1800" spc="-5" smtClean="0">
                <a:latin typeface="Verdana"/>
                <a:cs typeface="Verdana"/>
              </a:rPr>
              <a:t>z</a:t>
            </a:r>
            <a:r>
              <a:rPr lang="en-US" sz="1800" smtClean="0">
                <a:latin typeface="Verdana"/>
                <a:cs typeface="Verdana"/>
              </a:rPr>
              <a:t>e</a:t>
            </a:r>
            <a:r>
              <a:rPr lang="en-US" sz="1800" spc="195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fo</a:t>
            </a:r>
            <a:r>
              <a:rPr lang="en-US" sz="1800" smtClean="0">
                <a:latin typeface="Verdana"/>
                <a:cs typeface="Verdana"/>
              </a:rPr>
              <a:t>l</a:t>
            </a:r>
            <a:r>
              <a:rPr lang="en-US" sz="1800" spc="5" smtClean="0">
                <a:latin typeface="Verdana"/>
                <a:cs typeface="Verdana"/>
              </a:rPr>
              <a:t>l</a:t>
            </a:r>
            <a:r>
              <a:rPr lang="en-US" sz="1800" smtClean="0">
                <a:latin typeface="Verdana"/>
                <a:cs typeface="Verdana"/>
              </a:rPr>
              <a:t>ows</a:t>
            </a:r>
            <a:r>
              <a:rPr lang="en-US" sz="1800" spc="17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an</a:t>
            </a:r>
            <a:r>
              <a:rPr lang="en-US" sz="1800" spc="170" smtClean="0">
                <a:latin typeface="Times New Roman"/>
                <a:cs typeface="Times New Roman"/>
              </a:rPr>
              <a:t> </a:t>
            </a:r>
            <a:r>
              <a:rPr lang="en-US" sz="1800" spc="-15" smtClean="0">
                <a:latin typeface="Verdana"/>
                <a:cs typeface="Verdana"/>
              </a:rPr>
              <a:t>ex</a:t>
            </a:r>
            <a:r>
              <a:rPr lang="en-US" sz="1800" spc="-25" smtClean="0">
                <a:latin typeface="Verdana"/>
                <a:cs typeface="Verdana"/>
              </a:rPr>
              <a:t>p</a:t>
            </a:r>
            <a:r>
              <a:rPr lang="en-US" sz="1800" spc="-10" smtClean="0">
                <a:latin typeface="Verdana"/>
                <a:cs typeface="Verdana"/>
              </a:rPr>
              <a:t>onenti</a:t>
            </a:r>
            <a:r>
              <a:rPr lang="en-US" sz="1800" smtClean="0">
                <a:latin typeface="Verdana"/>
                <a:cs typeface="Verdana"/>
              </a:rPr>
              <a:t>al</a:t>
            </a:r>
            <a:r>
              <a:rPr lang="en-US" sz="1800" smtClean="0">
                <a:latin typeface="Times New Roman"/>
                <a:cs typeface="Times New Roman"/>
              </a:rPr>
              <a:t> </a:t>
            </a:r>
            <a:r>
              <a:rPr lang="en-US" sz="1800" spc="-10" smtClean="0">
                <a:latin typeface="Verdana"/>
                <a:cs typeface="Verdana"/>
              </a:rPr>
              <a:t>d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mtClean="0">
                <a:latin typeface="Verdana"/>
                <a:cs typeface="Verdana"/>
              </a:rPr>
              <a:t>str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pc="-10" smtClean="0">
                <a:latin typeface="Verdana"/>
                <a:cs typeface="Verdana"/>
              </a:rPr>
              <a:t>b</a:t>
            </a:r>
            <a:r>
              <a:rPr lang="en-US" sz="1800" smtClean="0">
                <a:latin typeface="Verdana"/>
                <a:cs typeface="Verdana"/>
              </a:rPr>
              <a:t>ut</a:t>
            </a:r>
            <a:r>
              <a:rPr lang="en-US" sz="1800" spc="5" smtClean="0">
                <a:latin typeface="Verdana"/>
                <a:cs typeface="Verdana"/>
              </a:rPr>
              <a:t>i</a:t>
            </a:r>
            <a:r>
              <a:rPr lang="en-US" sz="1800" spc="-15" smtClean="0">
                <a:latin typeface="Verdana"/>
                <a:cs typeface="Verdana"/>
              </a:rPr>
              <a:t>on</a:t>
            </a:r>
            <a:endParaRPr lang="en-US" sz="1800" smtClean="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53"/>
              </a:spcBef>
              <a:buClr>
                <a:srgbClr val="656598"/>
              </a:buClr>
              <a:buFont typeface="Wingdings"/>
              <a:buChar char=""/>
            </a:pPr>
            <a:endParaRPr lang="en-US" sz="220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lang="en-US" spc="-5" smtClean="0"/>
              <a:t>Othe</a:t>
            </a:r>
            <a:r>
              <a:rPr lang="en-US" spc="-10" smtClean="0"/>
              <a:t>r</a:t>
            </a:r>
            <a:r>
              <a:rPr lang="en-US" spc="-5" smtClean="0"/>
              <a:t>wis</a:t>
            </a:r>
            <a:r>
              <a:rPr lang="en-US" smtClean="0"/>
              <a:t>e</a:t>
            </a:r>
            <a:r>
              <a:rPr lang="en-US" spc="170" smtClean="0">
                <a:latin typeface="Times New Roman"/>
                <a:cs typeface="Times New Roman"/>
              </a:rPr>
              <a:t> </a:t>
            </a:r>
            <a:r>
              <a:rPr lang="en-US" smtClean="0"/>
              <a:t>so</a:t>
            </a:r>
            <a:r>
              <a:rPr lang="en-US" spc="-15" smtClean="0"/>
              <a:t>l</a:t>
            </a:r>
            <a:r>
              <a:rPr lang="en-US" smtClean="0"/>
              <a:t>uti</a:t>
            </a:r>
            <a:r>
              <a:rPr lang="en-US" spc="-10" smtClean="0"/>
              <a:t>o</a:t>
            </a:r>
            <a:r>
              <a:rPr lang="en-US" smtClean="0"/>
              <a:t>ns</a:t>
            </a:r>
            <a:r>
              <a:rPr lang="en-US" spc="185" smtClean="0">
                <a:latin typeface="Times New Roman"/>
                <a:cs typeface="Times New Roman"/>
              </a:rPr>
              <a:t> </a:t>
            </a:r>
            <a:r>
              <a:rPr lang="en-US" smtClean="0"/>
              <a:t>b</a:t>
            </a:r>
            <a:r>
              <a:rPr lang="en-US" spc="-10" smtClean="0"/>
              <a:t>e</a:t>
            </a:r>
            <a:r>
              <a:rPr lang="en-US" smtClean="0"/>
              <a:t>co</a:t>
            </a:r>
            <a:r>
              <a:rPr lang="en-US" spc="-10" smtClean="0"/>
              <a:t>m</a:t>
            </a:r>
            <a:r>
              <a:rPr lang="en-US" smtClean="0"/>
              <a:t>e</a:t>
            </a:r>
            <a:r>
              <a:rPr lang="en-US" spc="190" smtClean="0">
                <a:latin typeface="Times New Roman"/>
                <a:cs typeface="Times New Roman"/>
              </a:rPr>
              <a:t> </a:t>
            </a:r>
            <a:r>
              <a:rPr lang="en-US" smtClean="0"/>
              <a:t>ve</a:t>
            </a:r>
            <a:r>
              <a:rPr lang="en-US" spc="-10" smtClean="0"/>
              <a:t>r</a:t>
            </a:r>
            <a:r>
              <a:rPr lang="en-US" smtClean="0"/>
              <a:t>y</a:t>
            </a:r>
            <a:r>
              <a:rPr lang="en-US" spc="195" smtClean="0">
                <a:latin typeface="Times New Roman"/>
                <a:cs typeface="Times New Roman"/>
              </a:rPr>
              <a:t> </a:t>
            </a:r>
            <a:r>
              <a:rPr lang="en-US" smtClean="0"/>
              <a:t>co</a:t>
            </a:r>
            <a:r>
              <a:rPr lang="en-US" spc="-10" smtClean="0"/>
              <a:t>m</a:t>
            </a:r>
            <a:r>
              <a:rPr lang="en-US" smtClean="0"/>
              <a:t>p</a:t>
            </a:r>
            <a:r>
              <a:rPr lang="en-US" spc="-15" smtClean="0"/>
              <a:t>li</a:t>
            </a:r>
            <a:r>
              <a:rPr lang="en-US" smtClean="0"/>
              <a:t>cat</a:t>
            </a:r>
            <a:r>
              <a:rPr lang="en-US" spc="-10" smtClean="0"/>
              <a:t>e</a:t>
            </a:r>
            <a:r>
              <a:rPr lang="en-US" smtClean="0"/>
              <a:t>d</a:t>
            </a: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FFCC00"/>
              </a:buClr>
              <a:buFont typeface="Wingdings"/>
              <a:buChar char=""/>
            </a:pPr>
            <a:endParaRPr lang="en-US" sz="250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lang="en-US" spc="-5" smtClean="0"/>
              <a:t>B</a:t>
            </a:r>
            <a:r>
              <a:rPr lang="en-US" spc="-10" smtClean="0"/>
              <a:t>e</a:t>
            </a:r>
            <a:r>
              <a:rPr lang="en-US" spc="-5" smtClean="0"/>
              <a:t>tte</a:t>
            </a:r>
            <a:r>
              <a:rPr lang="en-US" smtClean="0"/>
              <a:t>r</a:t>
            </a:r>
            <a:r>
              <a:rPr lang="en-US" spc="190" smtClean="0">
                <a:latin typeface="Times New Roman"/>
                <a:cs typeface="Times New Roman"/>
              </a:rPr>
              <a:t> </a:t>
            </a:r>
            <a:r>
              <a:rPr lang="en-US" spc="-5" smtClean="0"/>
              <a:t>t</a:t>
            </a:r>
            <a:r>
              <a:rPr lang="en-US" smtClean="0"/>
              <a:t>o</a:t>
            </a:r>
            <a:r>
              <a:rPr lang="en-US" spc="190" smtClean="0">
                <a:latin typeface="Times New Roman"/>
                <a:cs typeface="Times New Roman"/>
              </a:rPr>
              <a:t> </a:t>
            </a:r>
            <a:r>
              <a:rPr lang="en-US" smtClean="0"/>
              <a:t>use</a:t>
            </a:r>
            <a:r>
              <a:rPr lang="en-US" spc="180" smtClean="0">
                <a:latin typeface="Times New Roman"/>
                <a:cs typeface="Times New Roman"/>
              </a:rPr>
              <a:t> </a:t>
            </a:r>
            <a:r>
              <a:rPr lang="en-US" smtClean="0"/>
              <a:t>co</a:t>
            </a:r>
            <a:r>
              <a:rPr lang="en-US" spc="-10" smtClean="0"/>
              <a:t>m</a:t>
            </a:r>
            <a:r>
              <a:rPr lang="en-US" spc="-5" smtClean="0"/>
              <a:t>pute</a:t>
            </a:r>
            <a:r>
              <a:rPr lang="en-US" smtClean="0"/>
              <a:t>r</a:t>
            </a:r>
            <a:r>
              <a:rPr lang="en-US" spc="180" smtClean="0">
                <a:latin typeface="Times New Roman"/>
                <a:cs typeface="Times New Roman"/>
              </a:rPr>
              <a:t> </a:t>
            </a:r>
            <a:r>
              <a:rPr lang="en-US" smtClean="0"/>
              <a:t>s</a:t>
            </a:r>
            <a:r>
              <a:rPr lang="en-US" spc="-15" smtClean="0"/>
              <a:t>i</a:t>
            </a:r>
            <a:r>
              <a:rPr lang="en-US" smtClean="0"/>
              <a:t>mu</a:t>
            </a:r>
            <a:r>
              <a:rPr lang="en-US" spc="-15" smtClean="0"/>
              <a:t>l</a:t>
            </a:r>
            <a:r>
              <a:rPr lang="en-US" smtClean="0"/>
              <a:t>at</a:t>
            </a:r>
            <a:r>
              <a:rPr lang="en-US" spc="-15" smtClean="0"/>
              <a:t>i</a:t>
            </a:r>
            <a:r>
              <a:rPr lang="en-US" smtClean="0"/>
              <a:t>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15" dirty="0"/>
              <a:t>Different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20" dirty="0"/>
              <a:t>Kinds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/>
              <a:t>o</a:t>
            </a:r>
            <a:r>
              <a:rPr lang="en-US" sz="3200" dirty="0"/>
              <a:t>f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20" dirty="0" err="1"/>
              <a:t>Queueing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20" dirty="0"/>
              <a:t>Sys</a:t>
            </a:r>
            <a:r>
              <a:rPr lang="en-US" sz="3200" spc="-25" dirty="0"/>
              <a:t>t</a:t>
            </a:r>
            <a:r>
              <a:rPr lang="en-US" sz="3200" spc="-20" dirty="0"/>
              <a:t>ems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685581" y="2133727"/>
            <a:ext cx="1493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-5" dirty="0">
                <a:latin typeface="Times New Roman"/>
                <a:cs typeface="Times New Roman"/>
              </a:rPr>
              <a:t>u</a:t>
            </a:r>
            <a:r>
              <a:rPr spc="-10" dirty="0">
                <a:latin typeface="Times New Roman"/>
                <a:cs typeface="Times New Roman"/>
              </a:rPr>
              <a:t>st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5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8052" y="2461641"/>
            <a:ext cx="6501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Times New Roman"/>
                <a:cs typeface="Times New Roman"/>
              </a:rPr>
              <a:t>B</a:t>
            </a:r>
            <a:r>
              <a:rPr spc="-5" dirty="0">
                <a:latin typeface="Times New Roman"/>
                <a:cs typeface="Times New Roman"/>
              </a:rPr>
              <a:t>u</a:t>
            </a:r>
            <a:r>
              <a:rPr spc="-30" dirty="0">
                <a:latin typeface="Times New Roman"/>
                <a:cs typeface="Times New Roman"/>
              </a:rPr>
              <a:t>f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spc="-10" dirty="0">
                <a:latin typeface="Times New Roman"/>
                <a:cs typeface="Times New Roman"/>
              </a:rPr>
              <a:t>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3159" y="2461641"/>
            <a:ext cx="84479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Times New Roman"/>
                <a:cs typeface="Times New Roman"/>
              </a:rPr>
              <a:t>Server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4692" y="23854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0" y="0"/>
                </a:moveTo>
                <a:lnTo>
                  <a:pt x="76935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4504050" y="2146798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23862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3734692" y="2146798"/>
            <a:ext cx="769620" cy="0"/>
          </a:xfrm>
          <a:custGeom>
            <a:avLst/>
            <a:gdLst/>
            <a:ahLst/>
            <a:cxnLst/>
            <a:rect l="l" t="t" r="r" b="b"/>
            <a:pathLst>
              <a:path w="769619">
                <a:moveTo>
                  <a:pt x="76935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4833762" y="2147369"/>
            <a:ext cx="219710" cy="238125"/>
          </a:xfrm>
          <a:custGeom>
            <a:avLst/>
            <a:gdLst/>
            <a:ahLst/>
            <a:cxnLst/>
            <a:rect l="l" t="t" r="r" b="b"/>
            <a:pathLst>
              <a:path w="219710" h="238125">
                <a:moveTo>
                  <a:pt x="0" y="118697"/>
                </a:moveTo>
                <a:lnTo>
                  <a:pt x="7651" y="74887"/>
                </a:lnTo>
                <a:lnTo>
                  <a:pt x="28655" y="38368"/>
                </a:lnTo>
                <a:lnTo>
                  <a:pt x="60090" y="12338"/>
                </a:lnTo>
                <a:lnTo>
                  <a:pt x="99033" y="0"/>
                </a:lnTo>
                <a:lnTo>
                  <a:pt x="114667" y="758"/>
                </a:lnTo>
                <a:lnTo>
                  <a:pt x="156414" y="12841"/>
                </a:lnTo>
                <a:lnTo>
                  <a:pt x="189021" y="37445"/>
                </a:lnTo>
                <a:lnTo>
                  <a:pt x="210677" y="71758"/>
                </a:lnTo>
                <a:lnTo>
                  <a:pt x="219574" y="112967"/>
                </a:lnTo>
                <a:lnTo>
                  <a:pt x="218760" y="129019"/>
                </a:lnTo>
                <a:lnTo>
                  <a:pt x="207005" y="172435"/>
                </a:lnTo>
                <a:lnTo>
                  <a:pt x="183392" y="206768"/>
                </a:lnTo>
                <a:lnTo>
                  <a:pt x="150633" y="229482"/>
                </a:lnTo>
                <a:lnTo>
                  <a:pt x="111441" y="238044"/>
                </a:lnTo>
                <a:lnTo>
                  <a:pt x="97161" y="237096"/>
                </a:lnTo>
                <a:lnTo>
                  <a:pt x="58201" y="223768"/>
                </a:lnTo>
                <a:lnTo>
                  <a:pt x="27198" y="197144"/>
                </a:lnTo>
                <a:lnTo>
                  <a:pt x="6890" y="160353"/>
                </a:lnTo>
                <a:lnTo>
                  <a:pt x="0" y="1186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3185161" y="2227966"/>
            <a:ext cx="440055" cy="76200"/>
          </a:xfrm>
          <a:custGeom>
            <a:avLst/>
            <a:gdLst/>
            <a:ahLst/>
            <a:cxnLst/>
            <a:rect l="l" t="t" r="r" b="b"/>
            <a:pathLst>
              <a:path w="440055" h="76200">
                <a:moveTo>
                  <a:pt x="363473" y="0"/>
                </a:moveTo>
                <a:lnTo>
                  <a:pt x="363473" y="76199"/>
                </a:lnTo>
                <a:lnTo>
                  <a:pt x="430042" y="42915"/>
                </a:lnTo>
                <a:lnTo>
                  <a:pt x="376178" y="42915"/>
                </a:lnTo>
                <a:lnTo>
                  <a:pt x="376178" y="33406"/>
                </a:lnTo>
                <a:lnTo>
                  <a:pt x="430286" y="33406"/>
                </a:lnTo>
                <a:lnTo>
                  <a:pt x="363473" y="0"/>
                </a:lnTo>
                <a:close/>
              </a:path>
              <a:path w="440055" h="76200">
                <a:moveTo>
                  <a:pt x="363473" y="33406"/>
                </a:moveTo>
                <a:lnTo>
                  <a:pt x="0" y="33406"/>
                </a:lnTo>
                <a:lnTo>
                  <a:pt x="0" y="42915"/>
                </a:lnTo>
                <a:lnTo>
                  <a:pt x="363473" y="42915"/>
                </a:lnTo>
                <a:lnTo>
                  <a:pt x="363473" y="33406"/>
                </a:lnTo>
                <a:close/>
              </a:path>
              <a:path w="440055" h="76200">
                <a:moveTo>
                  <a:pt x="430286" y="33406"/>
                </a:moveTo>
                <a:lnTo>
                  <a:pt x="376178" y="33406"/>
                </a:lnTo>
                <a:lnTo>
                  <a:pt x="376178" y="42915"/>
                </a:lnTo>
                <a:lnTo>
                  <a:pt x="430042" y="42915"/>
                </a:lnTo>
                <a:lnTo>
                  <a:pt x="439673" y="38099"/>
                </a:lnTo>
                <a:lnTo>
                  <a:pt x="430286" y="3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504050" y="2227966"/>
            <a:ext cx="330200" cy="76200"/>
          </a:xfrm>
          <a:custGeom>
            <a:avLst/>
            <a:gdLst/>
            <a:ahLst/>
            <a:cxnLst/>
            <a:rect l="l" t="t" r="r" b="b"/>
            <a:pathLst>
              <a:path w="330200" h="76200">
                <a:moveTo>
                  <a:pt x="253511" y="0"/>
                </a:moveTo>
                <a:lnTo>
                  <a:pt x="253511" y="76199"/>
                </a:lnTo>
                <a:lnTo>
                  <a:pt x="320079" y="42915"/>
                </a:lnTo>
                <a:lnTo>
                  <a:pt x="266190" y="42915"/>
                </a:lnTo>
                <a:lnTo>
                  <a:pt x="266190" y="33406"/>
                </a:lnTo>
                <a:lnTo>
                  <a:pt x="320323" y="33406"/>
                </a:lnTo>
                <a:lnTo>
                  <a:pt x="253511" y="0"/>
                </a:lnTo>
                <a:close/>
              </a:path>
              <a:path w="330200" h="76200">
                <a:moveTo>
                  <a:pt x="253511" y="33406"/>
                </a:moveTo>
                <a:lnTo>
                  <a:pt x="0" y="33406"/>
                </a:lnTo>
                <a:lnTo>
                  <a:pt x="0" y="42915"/>
                </a:lnTo>
                <a:lnTo>
                  <a:pt x="253511" y="42915"/>
                </a:lnTo>
                <a:lnTo>
                  <a:pt x="253511" y="33406"/>
                </a:lnTo>
                <a:close/>
              </a:path>
              <a:path w="330200" h="76200">
                <a:moveTo>
                  <a:pt x="320323" y="33406"/>
                </a:moveTo>
                <a:lnTo>
                  <a:pt x="266190" y="33406"/>
                </a:lnTo>
                <a:lnTo>
                  <a:pt x="266190" y="42915"/>
                </a:lnTo>
                <a:lnTo>
                  <a:pt x="320079" y="42915"/>
                </a:lnTo>
                <a:lnTo>
                  <a:pt x="329711" y="38099"/>
                </a:lnTo>
                <a:lnTo>
                  <a:pt x="320323" y="3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/>
          <p:nvPr/>
        </p:nvSpPr>
        <p:spPr>
          <a:xfrm>
            <a:off x="5053462" y="2227966"/>
            <a:ext cx="330200" cy="76200"/>
          </a:xfrm>
          <a:custGeom>
            <a:avLst/>
            <a:gdLst/>
            <a:ahLst/>
            <a:cxnLst/>
            <a:rect l="l" t="t" r="r" b="b"/>
            <a:pathLst>
              <a:path w="330200" h="76200">
                <a:moveTo>
                  <a:pt x="253502" y="0"/>
                </a:moveTo>
                <a:lnTo>
                  <a:pt x="253502" y="76199"/>
                </a:lnTo>
                <a:lnTo>
                  <a:pt x="320070" y="42915"/>
                </a:lnTo>
                <a:lnTo>
                  <a:pt x="266181" y="42915"/>
                </a:lnTo>
                <a:lnTo>
                  <a:pt x="266181" y="33406"/>
                </a:lnTo>
                <a:lnTo>
                  <a:pt x="320314" y="33406"/>
                </a:lnTo>
                <a:lnTo>
                  <a:pt x="253502" y="0"/>
                </a:lnTo>
                <a:close/>
              </a:path>
              <a:path w="330200" h="76200">
                <a:moveTo>
                  <a:pt x="253502" y="33406"/>
                </a:moveTo>
                <a:lnTo>
                  <a:pt x="0" y="33406"/>
                </a:lnTo>
                <a:lnTo>
                  <a:pt x="0" y="42915"/>
                </a:lnTo>
                <a:lnTo>
                  <a:pt x="253502" y="42915"/>
                </a:lnTo>
                <a:lnTo>
                  <a:pt x="253502" y="33406"/>
                </a:lnTo>
                <a:close/>
              </a:path>
              <a:path w="330200" h="76200">
                <a:moveTo>
                  <a:pt x="320314" y="33406"/>
                </a:moveTo>
                <a:lnTo>
                  <a:pt x="266181" y="33406"/>
                </a:lnTo>
                <a:lnTo>
                  <a:pt x="266181" y="42915"/>
                </a:lnTo>
                <a:lnTo>
                  <a:pt x="320070" y="42915"/>
                </a:lnTo>
                <a:lnTo>
                  <a:pt x="329702" y="38099"/>
                </a:lnTo>
                <a:lnTo>
                  <a:pt x="320314" y="3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3" name="object 13"/>
          <p:cNvSpPr txBox="1"/>
          <p:nvPr/>
        </p:nvSpPr>
        <p:spPr>
          <a:xfrm>
            <a:off x="6028818" y="2116582"/>
            <a:ext cx="10853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-5" dirty="0">
                <a:latin typeface="Times New Roman"/>
                <a:cs typeface="Times New Roman"/>
              </a:rPr>
              <a:t>u</a:t>
            </a:r>
            <a:r>
              <a:rPr spc="-10" dirty="0">
                <a:latin typeface="Times New Roman"/>
                <a:cs typeface="Times New Roman"/>
              </a:rPr>
              <a:t>st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5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1206" y="2436368"/>
            <a:ext cx="6856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Times New Roman"/>
                <a:cs typeface="Times New Roman"/>
              </a:rPr>
              <a:t>B</a:t>
            </a:r>
            <a:r>
              <a:rPr spc="-5" dirty="0">
                <a:latin typeface="Times New Roman"/>
                <a:cs typeface="Times New Roman"/>
              </a:rPr>
              <a:t>u</a:t>
            </a:r>
            <a:r>
              <a:rPr spc="-25" dirty="0">
                <a:latin typeface="Times New Roman"/>
                <a:cs typeface="Times New Roman"/>
              </a:rPr>
              <a:t>f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spc="-10" dirty="0">
                <a:latin typeface="Times New Roman"/>
                <a:cs typeface="Times New Roman"/>
              </a:rPr>
              <a:t>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00545" y="2892045"/>
            <a:ext cx="77735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Times New Roman"/>
                <a:cs typeface="Times New Roman"/>
              </a:rPr>
              <a:t>Servers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41619" y="2360035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0" y="0"/>
                </a:moveTo>
                <a:lnTo>
                  <a:pt x="85673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/>
          <p:nvPr/>
        </p:nvSpPr>
        <p:spPr>
          <a:xfrm>
            <a:off x="8698352" y="2132077"/>
            <a:ext cx="0" cy="227965"/>
          </a:xfrm>
          <a:custGeom>
            <a:avLst/>
            <a:gdLst/>
            <a:ahLst/>
            <a:cxnLst/>
            <a:rect l="l" t="t" r="r" b="b"/>
            <a:pathLst>
              <a:path h="227964">
                <a:moveTo>
                  <a:pt x="0" y="2279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8" name="object 18"/>
          <p:cNvSpPr/>
          <p:nvPr/>
        </p:nvSpPr>
        <p:spPr>
          <a:xfrm>
            <a:off x="7841619" y="2132076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856731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9" name="object 19"/>
          <p:cNvSpPr/>
          <p:nvPr/>
        </p:nvSpPr>
        <p:spPr>
          <a:xfrm>
            <a:off x="9065514" y="2018165"/>
            <a:ext cx="245110" cy="227965"/>
          </a:xfrm>
          <a:custGeom>
            <a:avLst/>
            <a:gdLst/>
            <a:ahLst/>
            <a:cxnLst/>
            <a:rect l="l" t="t" r="r" b="b"/>
            <a:pathLst>
              <a:path w="245109" h="227964">
                <a:moveTo>
                  <a:pt x="0" y="113911"/>
                </a:moveTo>
                <a:lnTo>
                  <a:pt x="8035" y="73222"/>
                </a:lnTo>
                <a:lnTo>
                  <a:pt x="30156" y="39007"/>
                </a:lnTo>
                <a:lnTo>
                  <a:pt x="63385" y="14052"/>
                </a:lnTo>
                <a:lnTo>
                  <a:pt x="104745" y="1143"/>
                </a:lnTo>
                <a:lnTo>
                  <a:pt x="119824" y="0"/>
                </a:lnTo>
                <a:lnTo>
                  <a:pt x="135356" y="842"/>
                </a:lnTo>
                <a:lnTo>
                  <a:pt x="177821" y="12747"/>
                </a:lnTo>
                <a:lnTo>
                  <a:pt x="211989" y="36621"/>
                </a:lnTo>
                <a:lnTo>
                  <a:pt x="235159" y="69769"/>
                </a:lnTo>
                <a:lnTo>
                  <a:pt x="244633" y="109496"/>
                </a:lnTo>
                <a:lnTo>
                  <a:pt x="243757" y="124282"/>
                </a:lnTo>
                <a:lnTo>
                  <a:pt x="231206" y="164505"/>
                </a:lnTo>
                <a:lnTo>
                  <a:pt x="205958" y="196720"/>
                </a:lnTo>
                <a:lnTo>
                  <a:pt x="170821" y="218600"/>
                </a:lnTo>
                <a:lnTo>
                  <a:pt x="128607" y="227819"/>
                </a:lnTo>
                <a:lnTo>
                  <a:pt x="112572" y="227030"/>
                </a:lnTo>
                <a:lnTo>
                  <a:pt x="69079" y="215561"/>
                </a:lnTo>
                <a:lnTo>
                  <a:pt x="34315" y="192431"/>
                </a:lnTo>
                <a:lnTo>
                  <a:pt x="10601" y="160200"/>
                </a:lnTo>
                <a:lnTo>
                  <a:pt x="261" y="121428"/>
                </a:lnTo>
                <a:lnTo>
                  <a:pt x="0" y="113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0" name="object 20"/>
          <p:cNvSpPr/>
          <p:nvPr/>
        </p:nvSpPr>
        <p:spPr>
          <a:xfrm>
            <a:off x="7229733" y="2208032"/>
            <a:ext cx="489584" cy="76200"/>
          </a:xfrm>
          <a:custGeom>
            <a:avLst/>
            <a:gdLst/>
            <a:ahLst/>
            <a:cxnLst/>
            <a:rect l="l" t="t" r="r" b="b"/>
            <a:pathLst>
              <a:path w="489585" h="76200">
                <a:moveTo>
                  <a:pt x="413369" y="0"/>
                </a:moveTo>
                <a:lnTo>
                  <a:pt x="413369" y="76199"/>
                </a:lnTo>
                <a:lnTo>
                  <a:pt x="480181" y="42793"/>
                </a:lnTo>
                <a:lnTo>
                  <a:pt x="426079" y="42793"/>
                </a:lnTo>
                <a:lnTo>
                  <a:pt x="426079" y="33253"/>
                </a:lnTo>
                <a:lnTo>
                  <a:pt x="479877" y="33253"/>
                </a:lnTo>
                <a:lnTo>
                  <a:pt x="413369" y="0"/>
                </a:lnTo>
                <a:close/>
              </a:path>
              <a:path w="489585" h="76200">
                <a:moveTo>
                  <a:pt x="413369" y="33253"/>
                </a:moveTo>
                <a:lnTo>
                  <a:pt x="0" y="33253"/>
                </a:lnTo>
                <a:lnTo>
                  <a:pt x="0" y="42793"/>
                </a:lnTo>
                <a:lnTo>
                  <a:pt x="413369" y="42793"/>
                </a:lnTo>
                <a:lnTo>
                  <a:pt x="413369" y="33253"/>
                </a:lnTo>
                <a:close/>
              </a:path>
              <a:path w="489585" h="76200">
                <a:moveTo>
                  <a:pt x="479877" y="33253"/>
                </a:moveTo>
                <a:lnTo>
                  <a:pt x="426079" y="33253"/>
                </a:lnTo>
                <a:lnTo>
                  <a:pt x="426079" y="42793"/>
                </a:lnTo>
                <a:lnTo>
                  <a:pt x="480181" y="42793"/>
                </a:lnTo>
                <a:lnTo>
                  <a:pt x="489569" y="38099"/>
                </a:lnTo>
                <a:lnTo>
                  <a:pt x="479877" y="33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1" name="object 21"/>
          <p:cNvSpPr/>
          <p:nvPr/>
        </p:nvSpPr>
        <p:spPr>
          <a:xfrm>
            <a:off x="8694663" y="1790304"/>
            <a:ext cx="370840" cy="459105"/>
          </a:xfrm>
          <a:custGeom>
            <a:avLst/>
            <a:gdLst/>
            <a:ahLst/>
            <a:cxnLst/>
            <a:rect l="l" t="t" r="r" b="b"/>
            <a:pathLst>
              <a:path w="370840" h="459105">
                <a:moveTo>
                  <a:pt x="319311" y="56391"/>
                </a:moveTo>
                <a:lnTo>
                  <a:pt x="0" y="452780"/>
                </a:lnTo>
                <a:lnTo>
                  <a:pt x="7376" y="458723"/>
                </a:lnTo>
                <a:lnTo>
                  <a:pt x="326697" y="62353"/>
                </a:lnTo>
                <a:lnTo>
                  <a:pt x="319311" y="56391"/>
                </a:lnTo>
                <a:close/>
              </a:path>
              <a:path w="370840" h="459105">
                <a:moveTo>
                  <a:pt x="360717" y="46481"/>
                </a:moveTo>
                <a:lnTo>
                  <a:pt x="327294" y="46481"/>
                </a:lnTo>
                <a:lnTo>
                  <a:pt x="334670" y="52456"/>
                </a:lnTo>
                <a:lnTo>
                  <a:pt x="326697" y="62353"/>
                </a:lnTo>
                <a:lnTo>
                  <a:pt x="352684" y="83332"/>
                </a:lnTo>
                <a:lnTo>
                  <a:pt x="360717" y="46481"/>
                </a:lnTo>
                <a:close/>
              </a:path>
              <a:path w="370840" h="459105">
                <a:moveTo>
                  <a:pt x="327294" y="46481"/>
                </a:moveTo>
                <a:lnTo>
                  <a:pt x="319311" y="56391"/>
                </a:lnTo>
                <a:lnTo>
                  <a:pt x="326697" y="62353"/>
                </a:lnTo>
                <a:lnTo>
                  <a:pt x="334670" y="52456"/>
                </a:lnTo>
                <a:lnTo>
                  <a:pt x="327294" y="46481"/>
                </a:lnTo>
                <a:close/>
              </a:path>
              <a:path w="370840" h="459105">
                <a:moveTo>
                  <a:pt x="370850" y="0"/>
                </a:moveTo>
                <a:lnTo>
                  <a:pt x="293369" y="35448"/>
                </a:lnTo>
                <a:lnTo>
                  <a:pt x="319311" y="56391"/>
                </a:lnTo>
                <a:lnTo>
                  <a:pt x="327294" y="46481"/>
                </a:lnTo>
                <a:lnTo>
                  <a:pt x="360717" y="46481"/>
                </a:lnTo>
                <a:lnTo>
                  <a:pt x="370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9310238" y="2093976"/>
            <a:ext cx="367665" cy="76200"/>
          </a:xfrm>
          <a:custGeom>
            <a:avLst/>
            <a:gdLst/>
            <a:ahLst/>
            <a:cxnLst/>
            <a:rect l="l" t="t" r="r" b="b"/>
            <a:pathLst>
              <a:path w="367665" h="76200">
                <a:moveTo>
                  <a:pt x="290962" y="0"/>
                </a:moveTo>
                <a:lnTo>
                  <a:pt x="290962" y="76199"/>
                </a:lnTo>
                <a:lnTo>
                  <a:pt x="357530" y="42915"/>
                </a:lnTo>
                <a:lnTo>
                  <a:pt x="303672" y="42915"/>
                </a:lnTo>
                <a:lnTo>
                  <a:pt x="303672" y="33406"/>
                </a:lnTo>
                <a:lnTo>
                  <a:pt x="357774" y="33406"/>
                </a:lnTo>
                <a:lnTo>
                  <a:pt x="290962" y="0"/>
                </a:lnTo>
                <a:close/>
              </a:path>
              <a:path w="367665" h="76200">
                <a:moveTo>
                  <a:pt x="290962" y="33406"/>
                </a:moveTo>
                <a:lnTo>
                  <a:pt x="0" y="33406"/>
                </a:lnTo>
                <a:lnTo>
                  <a:pt x="0" y="42915"/>
                </a:lnTo>
                <a:lnTo>
                  <a:pt x="290962" y="42915"/>
                </a:lnTo>
                <a:lnTo>
                  <a:pt x="290962" y="33406"/>
                </a:lnTo>
                <a:close/>
              </a:path>
              <a:path w="367665" h="76200">
                <a:moveTo>
                  <a:pt x="357774" y="33406"/>
                </a:moveTo>
                <a:lnTo>
                  <a:pt x="303672" y="33406"/>
                </a:lnTo>
                <a:lnTo>
                  <a:pt x="303672" y="42915"/>
                </a:lnTo>
                <a:lnTo>
                  <a:pt x="357530" y="42915"/>
                </a:lnTo>
                <a:lnTo>
                  <a:pt x="367162" y="38099"/>
                </a:lnTo>
                <a:lnTo>
                  <a:pt x="357774" y="3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9065514" y="1676423"/>
            <a:ext cx="245110" cy="227965"/>
          </a:xfrm>
          <a:custGeom>
            <a:avLst/>
            <a:gdLst/>
            <a:ahLst/>
            <a:cxnLst/>
            <a:rect l="l" t="t" r="r" b="b"/>
            <a:pathLst>
              <a:path w="245109" h="227964">
                <a:moveTo>
                  <a:pt x="0" y="113881"/>
                </a:moveTo>
                <a:lnTo>
                  <a:pt x="8037" y="73204"/>
                </a:lnTo>
                <a:lnTo>
                  <a:pt x="30163" y="38995"/>
                </a:lnTo>
                <a:lnTo>
                  <a:pt x="63399" y="14044"/>
                </a:lnTo>
                <a:lnTo>
                  <a:pt x="104767" y="1141"/>
                </a:lnTo>
                <a:lnTo>
                  <a:pt x="119849" y="0"/>
                </a:lnTo>
                <a:lnTo>
                  <a:pt x="135379" y="843"/>
                </a:lnTo>
                <a:lnTo>
                  <a:pt x="177841" y="12752"/>
                </a:lnTo>
                <a:lnTo>
                  <a:pt x="212007" y="36633"/>
                </a:lnTo>
                <a:lnTo>
                  <a:pt x="235173" y="69785"/>
                </a:lnTo>
                <a:lnTo>
                  <a:pt x="244635" y="109511"/>
                </a:lnTo>
                <a:lnTo>
                  <a:pt x="243757" y="124295"/>
                </a:lnTo>
                <a:lnTo>
                  <a:pt x="231189" y="164498"/>
                </a:lnTo>
                <a:lnTo>
                  <a:pt x="205909" y="196674"/>
                </a:lnTo>
                <a:lnTo>
                  <a:pt x="170732" y="218505"/>
                </a:lnTo>
                <a:lnTo>
                  <a:pt x="128474" y="227673"/>
                </a:lnTo>
                <a:lnTo>
                  <a:pt x="112449" y="226883"/>
                </a:lnTo>
                <a:lnTo>
                  <a:pt x="68976" y="215412"/>
                </a:lnTo>
                <a:lnTo>
                  <a:pt x="34226" y="192274"/>
                </a:lnTo>
                <a:lnTo>
                  <a:pt x="10536" y="160021"/>
                </a:lnTo>
                <a:lnTo>
                  <a:pt x="248" y="121205"/>
                </a:lnTo>
                <a:lnTo>
                  <a:pt x="0" y="11388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" name="object 24"/>
          <p:cNvSpPr/>
          <p:nvPr/>
        </p:nvSpPr>
        <p:spPr>
          <a:xfrm>
            <a:off x="9310238" y="1752203"/>
            <a:ext cx="367665" cy="76200"/>
          </a:xfrm>
          <a:custGeom>
            <a:avLst/>
            <a:gdLst/>
            <a:ahLst/>
            <a:cxnLst/>
            <a:rect l="l" t="t" r="r" b="b"/>
            <a:pathLst>
              <a:path w="367665" h="76200">
                <a:moveTo>
                  <a:pt x="290962" y="0"/>
                </a:moveTo>
                <a:lnTo>
                  <a:pt x="290962" y="76199"/>
                </a:lnTo>
                <a:lnTo>
                  <a:pt x="357469" y="42946"/>
                </a:lnTo>
                <a:lnTo>
                  <a:pt x="303672" y="42946"/>
                </a:lnTo>
                <a:lnTo>
                  <a:pt x="303672" y="33406"/>
                </a:lnTo>
                <a:lnTo>
                  <a:pt x="357774" y="33406"/>
                </a:lnTo>
                <a:lnTo>
                  <a:pt x="290962" y="0"/>
                </a:lnTo>
                <a:close/>
              </a:path>
              <a:path w="367665" h="76200">
                <a:moveTo>
                  <a:pt x="290962" y="33406"/>
                </a:moveTo>
                <a:lnTo>
                  <a:pt x="0" y="33406"/>
                </a:lnTo>
                <a:lnTo>
                  <a:pt x="0" y="42946"/>
                </a:lnTo>
                <a:lnTo>
                  <a:pt x="290962" y="42946"/>
                </a:lnTo>
                <a:lnTo>
                  <a:pt x="290962" y="33406"/>
                </a:lnTo>
                <a:close/>
              </a:path>
              <a:path w="367665" h="76200">
                <a:moveTo>
                  <a:pt x="357774" y="33406"/>
                </a:moveTo>
                <a:lnTo>
                  <a:pt x="303672" y="33406"/>
                </a:lnTo>
                <a:lnTo>
                  <a:pt x="303672" y="42946"/>
                </a:lnTo>
                <a:lnTo>
                  <a:pt x="357469" y="42946"/>
                </a:lnTo>
                <a:lnTo>
                  <a:pt x="367162" y="38099"/>
                </a:lnTo>
                <a:lnTo>
                  <a:pt x="357774" y="33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" name="object 25"/>
          <p:cNvSpPr/>
          <p:nvPr/>
        </p:nvSpPr>
        <p:spPr>
          <a:xfrm>
            <a:off x="8696950" y="2118361"/>
            <a:ext cx="368935" cy="132715"/>
          </a:xfrm>
          <a:custGeom>
            <a:avLst/>
            <a:gdLst/>
            <a:ahLst/>
            <a:cxnLst/>
            <a:rect l="l" t="t" r="r" b="b"/>
            <a:pathLst>
              <a:path w="368934" h="132714">
                <a:moveTo>
                  <a:pt x="294380" y="31826"/>
                </a:moveTo>
                <a:lnTo>
                  <a:pt x="0" y="123200"/>
                </a:lnTo>
                <a:lnTo>
                  <a:pt x="2804" y="132191"/>
                </a:lnTo>
                <a:lnTo>
                  <a:pt x="297178" y="40840"/>
                </a:lnTo>
                <a:lnTo>
                  <a:pt x="294380" y="31826"/>
                </a:lnTo>
                <a:close/>
              </a:path>
              <a:path w="368934" h="132714">
                <a:moveTo>
                  <a:pt x="353615" y="28072"/>
                </a:moveTo>
                <a:lnTo>
                  <a:pt x="306476" y="28072"/>
                </a:lnTo>
                <a:lnTo>
                  <a:pt x="309250" y="37094"/>
                </a:lnTo>
                <a:lnTo>
                  <a:pt x="297178" y="40840"/>
                </a:lnTo>
                <a:lnTo>
                  <a:pt x="307085" y="72755"/>
                </a:lnTo>
                <a:lnTo>
                  <a:pt x="353615" y="28072"/>
                </a:lnTo>
                <a:close/>
              </a:path>
              <a:path w="368934" h="132714">
                <a:moveTo>
                  <a:pt x="306476" y="28072"/>
                </a:moveTo>
                <a:lnTo>
                  <a:pt x="294380" y="31826"/>
                </a:lnTo>
                <a:lnTo>
                  <a:pt x="297178" y="40840"/>
                </a:lnTo>
                <a:lnTo>
                  <a:pt x="309250" y="37094"/>
                </a:lnTo>
                <a:lnTo>
                  <a:pt x="306476" y="28072"/>
                </a:lnTo>
                <a:close/>
              </a:path>
              <a:path w="368934" h="132714">
                <a:moveTo>
                  <a:pt x="284500" y="0"/>
                </a:moveTo>
                <a:lnTo>
                  <a:pt x="294380" y="31826"/>
                </a:lnTo>
                <a:lnTo>
                  <a:pt x="306476" y="28072"/>
                </a:lnTo>
                <a:lnTo>
                  <a:pt x="353615" y="28072"/>
                </a:lnTo>
                <a:lnTo>
                  <a:pt x="368564" y="13715"/>
                </a:lnTo>
                <a:lnTo>
                  <a:pt x="28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6" name="object 26"/>
          <p:cNvSpPr/>
          <p:nvPr/>
        </p:nvSpPr>
        <p:spPr>
          <a:xfrm>
            <a:off x="9065514" y="2587898"/>
            <a:ext cx="245110" cy="227965"/>
          </a:xfrm>
          <a:custGeom>
            <a:avLst/>
            <a:gdLst/>
            <a:ahLst/>
            <a:cxnLst/>
            <a:rect l="l" t="t" r="r" b="b"/>
            <a:pathLst>
              <a:path w="245109" h="227964">
                <a:moveTo>
                  <a:pt x="0" y="113911"/>
                </a:moveTo>
                <a:lnTo>
                  <a:pt x="8035" y="73222"/>
                </a:lnTo>
                <a:lnTo>
                  <a:pt x="30156" y="39007"/>
                </a:lnTo>
                <a:lnTo>
                  <a:pt x="63385" y="14052"/>
                </a:lnTo>
                <a:lnTo>
                  <a:pt x="104745" y="1143"/>
                </a:lnTo>
                <a:lnTo>
                  <a:pt x="119824" y="0"/>
                </a:lnTo>
                <a:lnTo>
                  <a:pt x="135356" y="842"/>
                </a:lnTo>
                <a:lnTo>
                  <a:pt x="177821" y="12747"/>
                </a:lnTo>
                <a:lnTo>
                  <a:pt x="211989" y="36621"/>
                </a:lnTo>
                <a:lnTo>
                  <a:pt x="235159" y="69769"/>
                </a:lnTo>
                <a:lnTo>
                  <a:pt x="244633" y="109496"/>
                </a:lnTo>
                <a:lnTo>
                  <a:pt x="243756" y="124283"/>
                </a:lnTo>
                <a:lnTo>
                  <a:pt x="231190" y="164490"/>
                </a:lnTo>
                <a:lnTo>
                  <a:pt x="205913" y="196668"/>
                </a:lnTo>
                <a:lnTo>
                  <a:pt x="170740" y="218501"/>
                </a:lnTo>
                <a:lnTo>
                  <a:pt x="128486" y="227672"/>
                </a:lnTo>
                <a:lnTo>
                  <a:pt x="112458" y="226882"/>
                </a:lnTo>
                <a:lnTo>
                  <a:pt x="68977" y="215411"/>
                </a:lnTo>
                <a:lnTo>
                  <a:pt x="34223" y="192273"/>
                </a:lnTo>
                <a:lnTo>
                  <a:pt x="10533" y="160025"/>
                </a:lnTo>
                <a:lnTo>
                  <a:pt x="247" y="121221"/>
                </a:lnTo>
                <a:lnTo>
                  <a:pt x="0" y="1139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7" name="object 27"/>
          <p:cNvSpPr/>
          <p:nvPr/>
        </p:nvSpPr>
        <p:spPr>
          <a:xfrm>
            <a:off x="9310238" y="2663708"/>
            <a:ext cx="367665" cy="76200"/>
          </a:xfrm>
          <a:custGeom>
            <a:avLst/>
            <a:gdLst/>
            <a:ahLst/>
            <a:cxnLst/>
            <a:rect l="l" t="t" r="r" b="b"/>
            <a:pathLst>
              <a:path w="367665" h="76200">
                <a:moveTo>
                  <a:pt x="290962" y="0"/>
                </a:moveTo>
                <a:lnTo>
                  <a:pt x="290962" y="76199"/>
                </a:lnTo>
                <a:lnTo>
                  <a:pt x="357530" y="42915"/>
                </a:lnTo>
                <a:lnTo>
                  <a:pt x="303672" y="42915"/>
                </a:lnTo>
                <a:lnTo>
                  <a:pt x="303672" y="33375"/>
                </a:lnTo>
                <a:lnTo>
                  <a:pt x="357713" y="33375"/>
                </a:lnTo>
                <a:lnTo>
                  <a:pt x="290962" y="0"/>
                </a:lnTo>
                <a:close/>
              </a:path>
              <a:path w="367665" h="76200">
                <a:moveTo>
                  <a:pt x="290962" y="33375"/>
                </a:moveTo>
                <a:lnTo>
                  <a:pt x="0" y="33375"/>
                </a:lnTo>
                <a:lnTo>
                  <a:pt x="0" y="42915"/>
                </a:lnTo>
                <a:lnTo>
                  <a:pt x="290962" y="42915"/>
                </a:lnTo>
                <a:lnTo>
                  <a:pt x="290962" y="33375"/>
                </a:lnTo>
                <a:close/>
              </a:path>
              <a:path w="367665" h="76200">
                <a:moveTo>
                  <a:pt x="357713" y="33375"/>
                </a:moveTo>
                <a:lnTo>
                  <a:pt x="303672" y="33375"/>
                </a:lnTo>
                <a:lnTo>
                  <a:pt x="303672" y="42915"/>
                </a:lnTo>
                <a:lnTo>
                  <a:pt x="357530" y="42915"/>
                </a:lnTo>
                <a:lnTo>
                  <a:pt x="367162" y="38099"/>
                </a:lnTo>
                <a:lnTo>
                  <a:pt x="357713" y="33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8" name="object 28"/>
          <p:cNvSpPr txBox="1"/>
          <p:nvPr/>
        </p:nvSpPr>
        <p:spPr>
          <a:xfrm>
            <a:off x="9130035" y="2261185"/>
            <a:ext cx="19939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0" dirty="0">
                <a:latin typeface="Symbol"/>
                <a:cs typeface="Symbol"/>
              </a:rPr>
              <a:t>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94663" y="2243085"/>
            <a:ext cx="370840" cy="459105"/>
          </a:xfrm>
          <a:custGeom>
            <a:avLst/>
            <a:gdLst/>
            <a:ahLst/>
            <a:cxnLst/>
            <a:rect l="l" t="t" r="r" b="b"/>
            <a:pathLst>
              <a:path w="370840" h="459105">
                <a:moveTo>
                  <a:pt x="319337" y="402365"/>
                </a:moveTo>
                <a:lnTo>
                  <a:pt x="293369" y="423275"/>
                </a:lnTo>
                <a:lnTo>
                  <a:pt x="370850" y="458723"/>
                </a:lnTo>
                <a:lnTo>
                  <a:pt x="360702" y="412241"/>
                </a:lnTo>
                <a:lnTo>
                  <a:pt x="327294" y="412241"/>
                </a:lnTo>
                <a:lnTo>
                  <a:pt x="319337" y="402365"/>
                </a:lnTo>
                <a:close/>
              </a:path>
              <a:path w="370840" h="459105">
                <a:moveTo>
                  <a:pt x="326730" y="396412"/>
                </a:moveTo>
                <a:lnTo>
                  <a:pt x="319337" y="402365"/>
                </a:lnTo>
                <a:lnTo>
                  <a:pt x="327294" y="412241"/>
                </a:lnTo>
                <a:lnTo>
                  <a:pt x="334670" y="406267"/>
                </a:lnTo>
                <a:lnTo>
                  <a:pt x="326730" y="396412"/>
                </a:lnTo>
                <a:close/>
              </a:path>
              <a:path w="370840" h="459105">
                <a:moveTo>
                  <a:pt x="352684" y="375513"/>
                </a:moveTo>
                <a:lnTo>
                  <a:pt x="326730" y="396412"/>
                </a:lnTo>
                <a:lnTo>
                  <a:pt x="334670" y="406267"/>
                </a:lnTo>
                <a:lnTo>
                  <a:pt x="327294" y="412241"/>
                </a:lnTo>
                <a:lnTo>
                  <a:pt x="360702" y="412241"/>
                </a:lnTo>
                <a:lnTo>
                  <a:pt x="352684" y="375513"/>
                </a:lnTo>
                <a:close/>
              </a:path>
              <a:path w="370840" h="459105">
                <a:moveTo>
                  <a:pt x="7376" y="0"/>
                </a:moveTo>
                <a:lnTo>
                  <a:pt x="0" y="5943"/>
                </a:lnTo>
                <a:lnTo>
                  <a:pt x="319337" y="402365"/>
                </a:lnTo>
                <a:lnTo>
                  <a:pt x="326730" y="396412"/>
                </a:lnTo>
                <a:lnTo>
                  <a:pt x="7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 txBox="1"/>
          <p:nvPr/>
        </p:nvSpPr>
        <p:spPr>
          <a:xfrm>
            <a:off x="1498293" y="1361727"/>
            <a:ext cx="854908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670300" algn="l"/>
              </a:tabLst>
            </a:pPr>
            <a:r>
              <a:rPr sz="2000" u="sng" spc="-10" dirty="0">
                <a:latin typeface="Times New Roman"/>
                <a:cs typeface="Times New Roman"/>
              </a:rPr>
              <a:t>S</a:t>
            </a:r>
            <a:r>
              <a:rPr sz="2000" u="sng" dirty="0">
                <a:latin typeface="Times New Roman"/>
                <a:cs typeface="Times New Roman"/>
              </a:rPr>
              <a:t>ingl</a:t>
            </a:r>
            <a:r>
              <a:rPr sz="2000" u="sng" spc="5" dirty="0">
                <a:latin typeface="Times New Roman"/>
                <a:cs typeface="Times New Roman"/>
              </a:rPr>
              <a:t>e</a:t>
            </a:r>
            <a:r>
              <a:rPr sz="2000" u="sng" spc="-5" dirty="0">
                <a:latin typeface="Times New Roman"/>
                <a:cs typeface="Times New Roman"/>
              </a:rPr>
              <a:t>-</a:t>
            </a:r>
            <a:r>
              <a:rPr sz="2000" u="sng" dirty="0">
                <a:latin typeface="Times New Roman"/>
                <a:cs typeface="Times New Roman"/>
              </a:rPr>
              <a:t>Bu</a:t>
            </a:r>
            <a:r>
              <a:rPr sz="2000" u="sng" spc="-40" dirty="0">
                <a:latin typeface="Times New Roman"/>
                <a:cs typeface="Times New Roman"/>
              </a:rPr>
              <a:t>f</a:t>
            </a:r>
            <a:r>
              <a:rPr sz="2000" u="sng" dirty="0">
                <a:latin typeface="Times New Roman"/>
                <a:cs typeface="Times New Roman"/>
              </a:rPr>
              <a:t>fe</a:t>
            </a:r>
            <a:r>
              <a:rPr sz="2000" u="sng" spc="-70" dirty="0">
                <a:latin typeface="Times New Roman"/>
                <a:cs typeface="Times New Roman"/>
              </a:rPr>
              <a:t>r</a:t>
            </a:r>
            <a:r>
              <a:rPr sz="2000" u="sng" dirty="0">
                <a:latin typeface="Times New Roman"/>
                <a:cs typeface="Times New Roman"/>
              </a:rPr>
              <a:t>,</a:t>
            </a:r>
            <a:r>
              <a:rPr sz="2000" u="sng" spc="-1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latin typeface="Times New Roman"/>
                <a:cs typeface="Times New Roman"/>
              </a:rPr>
              <a:t>S</a:t>
            </a:r>
            <a:r>
              <a:rPr sz="2000" u="sng" dirty="0">
                <a:latin typeface="Times New Roman"/>
                <a:cs typeface="Times New Roman"/>
              </a:rPr>
              <a:t>ingl</a:t>
            </a:r>
            <a:r>
              <a:rPr sz="2000" u="sng" spc="5" dirty="0">
                <a:latin typeface="Times New Roman"/>
                <a:cs typeface="Times New Roman"/>
              </a:rPr>
              <a:t>e</a:t>
            </a:r>
            <a:r>
              <a:rPr sz="2000" u="sng" spc="-5" dirty="0">
                <a:latin typeface="Times New Roman"/>
                <a:cs typeface="Times New Roman"/>
              </a:rPr>
              <a:t>-</a:t>
            </a:r>
            <a:r>
              <a:rPr sz="2000" u="sng" spc="-10" dirty="0">
                <a:latin typeface="Times New Roman"/>
                <a:cs typeface="Times New Roman"/>
              </a:rPr>
              <a:t>S</a:t>
            </a:r>
            <a:r>
              <a:rPr sz="2000" u="sng" dirty="0">
                <a:latin typeface="Times New Roman"/>
                <a:cs typeface="Times New Roman"/>
              </a:rPr>
              <a:t>erver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lang="en-US" sz="2000" dirty="0" smtClean="0">
                <a:latin typeface="Times New Roman"/>
                <a:cs typeface="Times New Roman"/>
              </a:rPr>
              <a:t>               </a:t>
            </a:r>
            <a:r>
              <a:rPr sz="2000" u="sng" spc="-10" dirty="0" smtClean="0">
                <a:latin typeface="Times New Roman"/>
                <a:cs typeface="Times New Roman"/>
              </a:rPr>
              <a:t>S</a:t>
            </a:r>
            <a:r>
              <a:rPr sz="2000" u="sng" dirty="0" smtClean="0">
                <a:latin typeface="Times New Roman"/>
                <a:cs typeface="Times New Roman"/>
              </a:rPr>
              <a:t>ingl</a:t>
            </a:r>
            <a:r>
              <a:rPr sz="2000" u="sng" spc="5" dirty="0" smtClean="0">
                <a:latin typeface="Times New Roman"/>
                <a:cs typeface="Times New Roman"/>
              </a:rPr>
              <a:t>e</a:t>
            </a:r>
            <a:r>
              <a:rPr sz="2000" u="sng" spc="-5" dirty="0" smtClean="0">
                <a:latin typeface="Times New Roman"/>
                <a:cs typeface="Times New Roman"/>
              </a:rPr>
              <a:t>-</a:t>
            </a:r>
            <a:r>
              <a:rPr sz="2000" u="sng" dirty="0" smtClean="0">
                <a:latin typeface="Times New Roman"/>
                <a:cs typeface="Times New Roman"/>
              </a:rPr>
              <a:t>Bu</a:t>
            </a:r>
            <a:r>
              <a:rPr sz="2000" u="sng" spc="-40" dirty="0" smtClean="0">
                <a:latin typeface="Times New Roman"/>
                <a:cs typeface="Times New Roman"/>
              </a:rPr>
              <a:t>f</a:t>
            </a:r>
            <a:r>
              <a:rPr sz="2000" u="sng" dirty="0" smtClean="0">
                <a:latin typeface="Times New Roman"/>
                <a:cs typeface="Times New Roman"/>
              </a:rPr>
              <a:t>fe</a:t>
            </a:r>
            <a:r>
              <a:rPr sz="2000" u="sng" spc="-70" dirty="0" smtClean="0">
                <a:latin typeface="Times New Roman"/>
                <a:cs typeface="Times New Roman"/>
              </a:rPr>
              <a:t>r</a:t>
            </a:r>
            <a:r>
              <a:rPr sz="2000" u="sng" dirty="0">
                <a:latin typeface="Times New Roman"/>
                <a:cs typeface="Times New Roman"/>
              </a:rPr>
              <a:t>,</a:t>
            </a:r>
            <a:r>
              <a:rPr sz="2000" u="sng" spc="-15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latin typeface="Times New Roman"/>
                <a:cs typeface="Times New Roman"/>
              </a:rPr>
              <a:t>M</a:t>
            </a:r>
            <a:r>
              <a:rPr sz="2000" u="sng" dirty="0">
                <a:latin typeface="Times New Roman"/>
                <a:cs typeface="Times New Roman"/>
              </a:rPr>
              <a:t>ult</a:t>
            </a:r>
            <a:r>
              <a:rPr sz="2000" u="sng" spc="5" dirty="0">
                <a:latin typeface="Times New Roman"/>
                <a:cs typeface="Times New Roman"/>
              </a:rPr>
              <a:t>i</a:t>
            </a:r>
            <a:r>
              <a:rPr sz="2000" u="sng" dirty="0">
                <a:latin typeface="Times New Roman"/>
                <a:cs typeface="Times New Roman"/>
              </a:rPr>
              <a:t>pl</a:t>
            </a:r>
            <a:r>
              <a:rPr sz="2000" u="sng" spc="5" dirty="0">
                <a:latin typeface="Times New Roman"/>
                <a:cs typeface="Times New Roman"/>
              </a:rPr>
              <a:t>e</a:t>
            </a:r>
            <a:r>
              <a:rPr sz="2000" u="sng" spc="-5" dirty="0">
                <a:latin typeface="Times New Roman"/>
                <a:cs typeface="Times New Roman"/>
              </a:rPr>
              <a:t>-</a:t>
            </a:r>
            <a:r>
              <a:rPr sz="2000" u="sng" spc="-10" dirty="0">
                <a:latin typeface="Times New Roman"/>
                <a:cs typeface="Times New Roman"/>
              </a:rPr>
              <a:t>S</a:t>
            </a:r>
            <a:r>
              <a:rPr sz="2000" u="sng" dirty="0">
                <a:latin typeface="Times New Roman"/>
                <a:cs typeface="Times New Roman"/>
              </a:rPr>
              <a:t>ervers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8463" y="3421265"/>
            <a:ext cx="422241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u="sng" dirty="0">
                <a:latin typeface="Times New Roman"/>
                <a:cs typeface="Times New Roman"/>
              </a:rPr>
              <a:t>Mult</a:t>
            </a:r>
            <a:r>
              <a:rPr sz="2000" u="sng" spc="5" dirty="0">
                <a:latin typeface="Times New Roman"/>
                <a:cs typeface="Times New Roman"/>
              </a:rPr>
              <a:t>i</a:t>
            </a:r>
            <a:r>
              <a:rPr sz="2000" u="sng" dirty="0">
                <a:latin typeface="Times New Roman"/>
                <a:cs typeface="Times New Roman"/>
              </a:rPr>
              <a:t>pl</a:t>
            </a:r>
            <a:r>
              <a:rPr sz="2000" u="sng" spc="5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-Bu</a:t>
            </a:r>
            <a:r>
              <a:rPr sz="2000" u="sng" spc="-40" dirty="0">
                <a:latin typeface="Times New Roman"/>
                <a:cs typeface="Times New Roman"/>
              </a:rPr>
              <a:t>f</a:t>
            </a:r>
            <a:r>
              <a:rPr sz="2000" u="sng" dirty="0">
                <a:latin typeface="Times New Roman"/>
                <a:cs typeface="Times New Roman"/>
              </a:rPr>
              <a:t>fers,</a:t>
            </a:r>
            <a:r>
              <a:rPr sz="2000" u="sng" spc="-20" dirty="0">
                <a:latin typeface="Times New Roman"/>
                <a:cs typeface="Times New Roman"/>
              </a:rPr>
              <a:t> </a:t>
            </a:r>
            <a:r>
              <a:rPr sz="2000" u="sng" dirty="0">
                <a:latin typeface="Times New Roman"/>
                <a:cs typeface="Times New Roman"/>
              </a:rPr>
              <a:t>Mult</a:t>
            </a:r>
            <a:r>
              <a:rPr sz="2000" u="sng" spc="5" dirty="0">
                <a:latin typeface="Times New Roman"/>
                <a:cs typeface="Times New Roman"/>
              </a:rPr>
              <a:t>i</a:t>
            </a:r>
            <a:r>
              <a:rPr sz="2000" u="sng" dirty="0">
                <a:latin typeface="Times New Roman"/>
                <a:cs typeface="Times New Roman"/>
              </a:rPr>
              <a:t>pl</a:t>
            </a:r>
            <a:r>
              <a:rPr sz="2000" u="sng" spc="15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-Servers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65872" y="3421265"/>
            <a:ext cx="33120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u="sng" dirty="0">
                <a:latin typeface="Times New Roman"/>
                <a:cs typeface="Times New Roman"/>
              </a:rPr>
              <a:t>Z</a:t>
            </a:r>
            <a:r>
              <a:rPr sz="2000" u="sng" spc="5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ro-Bu</a:t>
            </a:r>
            <a:r>
              <a:rPr sz="2000" u="sng" spc="-40" dirty="0">
                <a:latin typeface="Times New Roman"/>
                <a:cs typeface="Times New Roman"/>
              </a:rPr>
              <a:t>f</a:t>
            </a:r>
            <a:r>
              <a:rPr sz="2000" u="sng" dirty="0">
                <a:latin typeface="Times New Roman"/>
                <a:cs typeface="Times New Roman"/>
              </a:rPr>
              <a:t>fe</a:t>
            </a:r>
            <a:r>
              <a:rPr sz="2000" u="sng" spc="-70" dirty="0">
                <a:latin typeface="Times New Roman"/>
                <a:cs typeface="Times New Roman"/>
              </a:rPr>
              <a:t>r</a:t>
            </a:r>
            <a:r>
              <a:rPr sz="2000" u="sng" dirty="0">
                <a:latin typeface="Times New Roman"/>
                <a:cs typeface="Times New Roman"/>
              </a:rPr>
              <a:t>,</a:t>
            </a:r>
            <a:r>
              <a:rPr sz="2000" u="sng" spc="-15" dirty="0">
                <a:latin typeface="Times New Roman"/>
                <a:cs typeface="Times New Roman"/>
              </a:rPr>
              <a:t> </a:t>
            </a:r>
            <a:r>
              <a:rPr sz="2000" u="sng" dirty="0">
                <a:latin typeface="Times New Roman"/>
                <a:cs typeface="Times New Roman"/>
              </a:rPr>
              <a:t>Mult</a:t>
            </a:r>
            <a:r>
              <a:rPr sz="2000" u="sng" spc="5" dirty="0">
                <a:latin typeface="Times New Roman"/>
                <a:cs typeface="Times New Roman"/>
              </a:rPr>
              <a:t>i</a:t>
            </a:r>
            <a:r>
              <a:rPr sz="2000" u="sng" dirty="0">
                <a:latin typeface="Times New Roman"/>
                <a:cs typeface="Times New Roman"/>
              </a:rPr>
              <a:t>pl</a:t>
            </a:r>
            <a:r>
              <a:rPr sz="2000" u="sng" spc="10" dirty="0">
                <a:latin typeface="Times New Roman"/>
                <a:cs typeface="Times New Roman"/>
              </a:rPr>
              <a:t>e</a:t>
            </a:r>
            <a:r>
              <a:rPr sz="2000" u="sng" dirty="0">
                <a:latin typeface="Times New Roman"/>
                <a:cs typeface="Times New Roman"/>
              </a:rPr>
              <a:t>-Servers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12791" y="4531235"/>
            <a:ext cx="12904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-5" dirty="0">
                <a:latin typeface="Times New Roman"/>
                <a:cs typeface="Times New Roman"/>
              </a:rPr>
              <a:t>u</a:t>
            </a:r>
            <a:r>
              <a:rPr spc="-10" dirty="0">
                <a:latin typeface="Times New Roman"/>
                <a:cs typeface="Times New Roman"/>
              </a:rPr>
              <a:t>st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5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14747" y="4619244"/>
            <a:ext cx="467995" cy="76200"/>
          </a:xfrm>
          <a:custGeom>
            <a:avLst/>
            <a:gdLst/>
            <a:ahLst/>
            <a:cxnLst/>
            <a:rect l="l" t="t" r="r" b="b"/>
            <a:pathLst>
              <a:path w="467994" h="76200">
                <a:moveTo>
                  <a:pt x="391286" y="0"/>
                </a:moveTo>
                <a:lnTo>
                  <a:pt x="391286" y="76199"/>
                </a:lnTo>
                <a:lnTo>
                  <a:pt x="458080" y="42803"/>
                </a:lnTo>
                <a:lnTo>
                  <a:pt x="403991" y="42803"/>
                </a:lnTo>
                <a:lnTo>
                  <a:pt x="403991" y="33278"/>
                </a:lnTo>
                <a:lnTo>
                  <a:pt x="457843" y="33278"/>
                </a:lnTo>
                <a:lnTo>
                  <a:pt x="391286" y="0"/>
                </a:lnTo>
                <a:close/>
              </a:path>
              <a:path w="467994" h="76200">
                <a:moveTo>
                  <a:pt x="391286" y="33278"/>
                </a:moveTo>
                <a:lnTo>
                  <a:pt x="0" y="33278"/>
                </a:lnTo>
                <a:lnTo>
                  <a:pt x="0" y="42803"/>
                </a:lnTo>
                <a:lnTo>
                  <a:pt x="391286" y="42803"/>
                </a:lnTo>
                <a:lnTo>
                  <a:pt x="391286" y="33278"/>
                </a:lnTo>
                <a:close/>
              </a:path>
              <a:path w="467994" h="76200">
                <a:moveTo>
                  <a:pt x="457843" y="33278"/>
                </a:moveTo>
                <a:lnTo>
                  <a:pt x="403991" y="33278"/>
                </a:lnTo>
                <a:lnTo>
                  <a:pt x="403991" y="42803"/>
                </a:lnTo>
                <a:lnTo>
                  <a:pt x="458080" y="42803"/>
                </a:lnTo>
                <a:lnTo>
                  <a:pt x="467486" y="38099"/>
                </a:lnTo>
                <a:lnTo>
                  <a:pt x="457843" y="33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4266570" y="4234303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25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/>
          <p:nvPr/>
        </p:nvSpPr>
        <p:spPr>
          <a:xfrm>
            <a:off x="5084826" y="402272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21157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4266570" y="4022729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81825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/>
          <p:nvPr/>
        </p:nvSpPr>
        <p:spPr>
          <a:xfrm>
            <a:off x="5435346" y="4022889"/>
            <a:ext cx="233679" cy="211454"/>
          </a:xfrm>
          <a:custGeom>
            <a:avLst/>
            <a:gdLst/>
            <a:ahLst/>
            <a:cxnLst/>
            <a:rect l="l" t="t" r="r" b="b"/>
            <a:pathLst>
              <a:path w="233679" h="211454">
                <a:moveTo>
                  <a:pt x="0" y="105626"/>
                </a:moveTo>
                <a:lnTo>
                  <a:pt x="8613" y="65734"/>
                </a:lnTo>
                <a:lnTo>
                  <a:pt x="32178" y="32786"/>
                </a:lnTo>
                <a:lnTo>
                  <a:pt x="67277" y="9851"/>
                </a:lnTo>
                <a:lnTo>
                  <a:pt x="110495" y="0"/>
                </a:lnTo>
                <a:lnTo>
                  <a:pt x="126772" y="815"/>
                </a:lnTo>
                <a:lnTo>
                  <a:pt x="170543" y="12656"/>
                </a:lnTo>
                <a:lnTo>
                  <a:pt x="204702" y="36404"/>
                </a:lnTo>
                <a:lnTo>
                  <a:pt x="226646" y="69241"/>
                </a:lnTo>
                <a:lnTo>
                  <a:pt x="233204" y="94792"/>
                </a:lnTo>
                <a:lnTo>
                  <a:pt x="232427" y="110337"/>
                </a:lnTo>
                <a:lnTo>
                  <a:pt x="219980" y="151641"/>
                </a:lnTo>
                <a:lnTo>
                  <a:pt x="194679" y="183498"/>
                </a:lnTo>
                <a:lnTo>
                  <a:pt x="159509" y="204043"/>
                </a:lnTo>
                <a:lnTo>
                  <a:pt x="117455" y="211412"/>
                </a:lnTo>
                <a:lnTo>
                  <a:pt x="102052" y="210514"/>
                </a:lnTo>
                <a:lnTo>
                  <a:pt x="59999" y="197943"/>
                </a:lnTo>
                <a:lnTo>
                  <a:pt x="26790" y="172929"/>
                </a:lnTo>
                <a:lnTo>
                  <a:pt x="5777" y="138522"/>
                </a:lnTo>
                <a:lnTo>
                  <a:pt x="0" y="1056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/>
          <p:nvPr/>
        </p:nvSpPr>
        <p:spPr>
          <a:xfrm>
            <a:off x="5084826" y="4090416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20" h="76200">
                <a:moveTo>
                  <a:pt x="274319" y="0"/>
                </a:moveTo>
                <a:lnTo>
                  <a:pt x="274319" y="76199"/>
                </a:lnTo>
                <a:lnTo>
                  <a:pt x="341113" y="42803"/>
                </a:lnTo>
                <a:lnTo>
                  <a:pt x="287030" y="42803"/>
                </a:lnTo>
                <a:lnTo>
                  <a:pt x="287030" y="33278"/>
                </a:lnTo>
                <a:lnTo>
                  <a:pt x="340876" y="33278"/>
                </a:lnTo>
                <a:lnTo>
                  <a:pt x="274319" y="0"/>
                </a:lnTo>
                <a:close/>
              </a:path>
              <a:path w="350520" h="76200">
                <a:moveTo>
                  <a:pt x="274319" y="33278"/>
                </a:moveTo>
                <a:lnTo>
                  <a:pt x="0" y="33278"/>
                </a:lnTo>
                <a:lnTo>
                  <a:pt x="0" y="42803"/>
                </a:lnTo>
                <a:lnTo>
                  <a:pt x="274319" y="42803"/>
                </a:lnTo>
                <a:lnTo>
                  <a:pt x="274319" y="33278"/>
                </a:lnTo>
                <a:close/>
              </a:path>
              <a:path w="350520" h="76200">
                <a:moveTo>
                  <a:pt x="340876" y="33278"/>
                </a:moveTo>
                <a:lnTo>
                  <a:pt x="287030" y="33278"/>
                </a:lnTo>
                <a:lnTo>
                  <a:pt x="287030" y="42803"/>
                </a:lnTo>
                <a:lnTo>
                  <a:pt x="341113" y="42803"/>
                </a:lnTo>
                <a:lnTo>
                  <a:pt x="350519" y="38099"/>
                </a:lnTo>
                <a:lnTo>
                  <a:pt x="340876" y="33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0" name="object 40"/>
          <p:cNvSpPr/>
          <p:nvPr/>
        </p:nvSpPr>
        <p:spPr>
          <a:xfrm>
            <a:off x="5669158" y="4090416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441" y="0"/>
                </a:moveTo>
                <a:lnTo>
                  <a:pt x="274441" y="76199"/>
                </a:lnTo>
                <a:lnTo>
                  <a:pt x="341235" y="42803"/>
                </a:lnTo>
                <a:lnTo>
                  <a:pt x="287152" y="42803"/>
                </a:lnTo>
                <a:lnTo>
                  <a:pt x="287152" y="33278"/>
                </a:lnTo>
                <a:lnTo>
                  <a:pt x="340998" y="33278"/>
                </a:lnTo>
                <a:lnTo>
                  <a:pt x="274441" y="0"/>
                </a:lnTo>
                <a:close/>
              </a:path>
              <a:path w="351154" h="76200">
                <a:moveTo>
                  <a:pt x="274441" y="33278"/>
                </a:moveTo>
                <a:lnTo>
                  <a:pt x="0" y="33278"/>
                </a:lnTo>
                <a:lnTo>
                  <a:pt x="0" y="42803"/>
                </a:lnTo>
                <a:lnTo>
                  <a:pt x="274441" y="42803"/>
                </a:lnTo>
                <a:lnTo>
                  <a:pt x="274441" y="33278"/>
                </a:lnTo>
                <a:close/>
              </a:path>
              <a:path w="351154" h="76200">
                <a:moveTo>
                  <a:pt x="340998" y="33278"/>
                </a:moveTo>
                <a:lnTo>
                  <a:pt x="287152" y="33278"/>
                </a:lnTo>
                <a:lnTo>
                  <a:pt x="287152" y="42803"/>
                </a:lnTo>
                <a:lnTo>
                  <a:pt x="341235" y="42803"/>
                </a:lnTo>
                <a:lnTo>
                  <a:pt x="350641" y="38099"/>
                </a:lnTo>
                <a:lnTo>
                  <a:pt x="340998" y="33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/>
          <p:nvPr/>
        </p:nvSpPr>
        <p:spPr>
          <a:xfrm>
            <a:off x="4266570" y="4657344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0" y="0"/>
                </a:moveTo>
                <a:lnTo>
                  <a:pt x="81825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2" name="object 42"/>
          <p:cNvSpPr/>
          <p:nvPr/>
        </p:nvSpPr>
        <p:spPr>
          <a:xfrm>
            <a:off x="5084826" y="4445758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21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3" name="object 43"/>
          <p:cNvSpPr/>
          <p:nvPr/>
        </p:nvSpPr>
        <p:spPr>
          <a:xfrm>
            <a:off x="4266570" y="4445758"/>
            <a:ext cx="818515" cy="0"/>
          </a:xfrm>
          <a:custGeom>
            <a:avLst/>
            <a:gdLst/>
            <a:ahLst/>
            <a:cxnLst/>
            <a:rect l="l" t="t" r="r" b="b"/>
            <a:pathLst>
              <a:path w="818514">
                <a:moveTo>
                  <a:pt x="81825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4" name="object 44"/>
          <p:cNvSpPr/>
          <p:nvPr/>
        </p:nvSpPr>
        <p:spPr>
          <a:xfrm>
            <a:off x="5435346" y="4445918"/>
            <a:ext cx="233679" cy="211454"/>
          </a:xfrm>
          <a:custGeom>
            <a:avLst/>
            <a:gdLst/>
            <a:ahLst/>
            <a:cxnLst/>
            <a:rect l="l" t="t" r="r" b="b"/>
            <a:pathLst>
              <a:path w="233679" h="211454">
                <a:moveTo>
                  <a:pt x="0" y="105638"/>
                </a:moveTo>
                <a:lnTo>
                  <a:pt x="8612" y="65746"/>
                </a:lnTo>
                <a:lnTo>
                  <a:pt x="32175" y="32795"/>
                </a:lnTo>
                <a:lnTo>
                  <a:pt x="67270" y="9855"/>
                </a:lnTo>
                <a:lnTo>
                  <a:pt x="110485" y="0"/>
                </a:lnTo>
                <a:lnTo>
                  <a:pt x="126763" y="814"/>
                </a:lnTo>
                <a:lnTo>
                  <a:pt x="170535" y="12657"/>
                </a:lnTo>
                <a:lnTo>
                  <a:pt x="204694" y="36404"/>
                </a:lnTo>
                <a:lnTo>
                  <a:pt x="226641" y="69239"/>
                </a:lnTo>
                <a:lnTo>
                  <a:pt x="233203" y="94788"/>
                </a:lnTo>
                <a:lnTo>
                  <a:pt x="232426" y="110333"/>
                </a:lnTo>
                <a:lnTo>
                  <a:pt x="219981" y="151639"/>
                </a:lnTo>
                <a:lnTo>
                  <a:pt x="194684" y="183499"/>
                </a:lnTo>
                <a:lnTo>
                  <a:pt x="159518" y="204049"/>
                </a:lnTo>
                <a:lnTo>
                  <a:pt x="117470" y="211424"/>
                </a:lnTo>
                <a:lnTo>
                  <a:pt x="102064" y="210526"/>
                </a:lnTo>
                <a:lnTo>
                  <a:pt x="60007" y="197954"/>
                </a:lnTo>
                <a:lnTo>
                  <a:pt x="26795" y="172940"/>
                </a:lnTo>
                <a:lnTo>
                  <a:pt x="5780" y="138537"/>
                </a:lnTo>
                <a:lnTo>
                  <a:pt x="0" y="1056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5" name="object 45"/>
          <p:cNvSpPr/>
          <p:nvPr/>
        </p:nvSpPr>
        <p:spPr>
          <a:xfrm>
            <a:off x="5084826" y="4513457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20" h="76200">
                <a:moveTo>
                  <a:pt x="274319" y="0"/>
                </a:moveTo>
                <a:lnTo>
                  <a:pt x="274319" y="76199"/>
                </a:lnTo>
                <a:lnTo>
                  <a:pt x="340876" y="42921"/>
                </a:lnTo>
                <a:lnTo>
                  <a:pt x="287030" y="42921"/>
                </a:lnTo>
                <a:lnTo>
                  <a:pt x="287030" y="33396"/>
                </a:lnTo>
                <a:lnTo>
                  <a:pt x="341113" y="33396"/>
                </a:lnTo>
                <a:lnTo>
                  <a:pt x="274319" y="0"/>
                </a:lnTo>
                <a:close/>
              </a:path>
              <a:path w="350520" h="76200">
                <a:moveTo>
                  <a:pt x="274319" y="33396"/>
                </a:moveTo>
                <a:lnTo>
                  <a:pt x="0" y="33396"/>
                </a:lnTo>
                <a:lnTo>
                  <a:pt x="0" y="42921"/>
                </a:lnTo>
                <a:lnTo>
                  <a:pt x="274319" y="42921"/>
                </a:lnTo>
                <a:lnTo>
                  <a:pt x="274319" y="33396"/>
                </a:lnTo>
                <a:close/>
              </a:path>
              <a:path w="350520" h="76200">
                <a:moveTo>
                  <a:pt x="341113" y="33396"/>
                </a:moveTo>
                <a:lnTo>
                  <a:pt x="287030" y="33396"/>
                </a:lnTo>
                <a:lnTo>
                  <a:pt x="287030" y="42921"/>
                </a:lnTo>
                <a:lnTo>
                  <a:pt x="340876" y="42921"/>
                </a:lnTo>
                <a:lnTo>
                  <a:pt x="350519" y="38099"/>
                </a:lnTo>
                <a:lnTo>
                  <a:pt x="341113" y="33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6" name="object 46"/>
          <p:cNvSpPr/>
          <p:nvPr/>
        </p:nvSpPr>
        <p:spPr>
          <a:xfrm>
            <a:off x="5669158" y="4513457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441" y="0"/>
                </a:moveTo>
                <a:lnTo>
                  <a:pt x="274441" y="76199"/>
                </a:lnTo>
                <a:lnTo>
                  <a:pt x="340998" y="42921"/>
                </a:lnTo>
                <a:lnTo>
                  <a:pt x="287152" y="42921"/>
                </a:lnTo>
                <a:lnTo>
                  <a:pt x="287152" y="33396"/>
                </a:lnTo>
                <a:lnTo>
                  <a:pt x="341235" y="33396"/>
                </a:lnTo>
                <a:lnTo>
                  <a:pt x="274441" y="0"/>
                </a:lnTo>
                <a:close/>
              </a:path>
              <a:path w="351154" h="76200">
                <a:moveTo>
                  <a:pt x="274441" y="33396"/>
                </a:moveTo>
                <a:lnTo>
                  <a:pt x="0" y="33396"/>
                </a:lnTo>
                <a:lnTo>
                  <a:pt x="0" y="42921"/>
                </a:lnTo>
                <a:lnTo>
                  <a:pt x="274441" y="42921"/>
                </a:lnTo>
                <a:lnTo>
                  <a:pt x="274441" y="33396"/>
                </a:lnTo>
                <a:close/>
              </a:path>
              <a:path w="351154" h="76200">
                <a:moveTo>
                  <a:pt x="341235" y="33396"/>
                </a:moveTo>
                <a:lnTo>
                  <a:pt x="287152" y="33396"/>
                </a:lnTo>
                <a:lnTo>
                  <a:pt x="287152" y="42921"/>
                </a:lnTo>
                <a:lnTo>
                  <a:pt x="340998" y="42921"/>
                </a:lnTo>
                <a:lnTo>
                  <a:pt x="350641" y="38099"/>
                </a:lnTo>
                <a:lnTo>
                  <a:pt x="341235" y="33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7" name="object 47"/>
          <p:cNvSpPr txBox="1"/>
          <p:nvPr/>
        </p:nvSpPr>
        <p:spPr>
          <a:xfrm>
            <a:off x="4142343" y="5474620"/>
            <a:ext cx="83669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Times New Roman"/>
                <a:cs typeface="Times New Roman"/>
              </a:rPr>
              <a:t>B</a:t>
            </a:r>
            <a:r>
              <a:rPr spc="-5" dirty="0">
                <a:latin typeface="Times New Roman"/>
                <a:cs typeface="Times New Roman"/>
              </a:rPr>
              <a:t>u</a:t>
            </a:r>
            <a:r>
              <a:rPr spc="-30" dirty="0">
                <a:latin typeface="Times New Roman"/>
                <a:cs typeface="Times New Roman"/>
              </a:rPr>
              <a:t>f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spc="-10" dirty="0">
                <a:latin typeface="Times New Roman"/>
                <a:cs typeface="Times New Roman"/>
              </a:rPr>
              <a:t>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1042" y="5474620"/>
            <a:ext cx="86636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Times New Roman"/>
                <a:cs typeface="Times New Roman"/>
              </a:rPr>
              <a:t>Servers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66570" y="5397759"/>
            <a:ext cx="818515" cy="635"/>
          </a:xfrm>
          <a:custGeom>
            <a:avLst/>
            <a:gdLst/>
            <a:ahLst/>
            <a:cxnLst/>
            <a:rect l="l" t="t" r="r" b="b"/>
            <a:pathLst>
              <a:path w="818514" h="635">
                <a:moveTo>
                  <a:pt x="0" y="0"/>
                </a:moveTo>
                <a:lnTo>
                  <a:pt x="818256" y="63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0" name="object 50"/>
          <p:cNvSpPr/>
          <p:nvPr/>
        </p:nvSpPr>
        <p:spPr>
          <a:xfrm>
            <a:off x="5084826" y="5186172"/>
            <a:ext cx="1270" cy="212090"/>
          </a:xfrm>
          <a:custGeom>
            <a:avLst/>
            <a:gdLst/>
            <a:ahLst/>
            <a:cxnLst/>
            <a:rect l="l" t="t" r="r" b="b"/>
            <a:pathLst>
              <a:path w="1270" h="212089">
                <a:moveTo>
                  <a:pt x="0" y="211586"/>
                </a:moveTo>
                <a:lnTo>
                  <a:pt x="76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1" name="object 51"/>
          <p:cNvSpPr/>
          <p:nvPr/>
        </p:nvSpPr>
        <p:spPr>
          <a:xfrm>
            <a:off x="4266570" y="5186172"/>
            <a:ext cx="818515" cy="1270"/>
          </a:xfrm>
          <a:custGeom>
            <a:avLst/>
            <a:gdLst/>
            <a:ahLst/>
            <a:cxnLst/>
            <a:rect l="l" t="t" r="r" b="b"/>
            <a:pathLst>
              <a:path w="818514" h="1270">
                <a:moveTo>
                  <a:pt x="818256" y="0"/>
                </a:moveTo>
                <a:lnTo>
                  <a:pt x="0" y="76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2" name="object 52"/>
          <p:cNvSpPr/>
          <p:nvPr/>
        </p:nvSpPr>
        <p:spPr>
          <a:xfrm>
            <a:off x="5435346" y="5186332"/>
            <a:ext cx="233679" cy="211454"/>
          </a:xfrm>
          <a:custGeom>
            <a:avLst/>
            <a:gdLst/>
            <a:ahLst/>
            <a:cxnLst/>
            <a:rect l="l" t="t" r="r" b="b"/>
            <a:pathLst>
              <a:path w="233679" h="211454">
                <a:moveTo>
                  <a:pt x="0" y="105626"/>
                </a:moveTo>
                <a:lnTo>
                  <a:pt x="8613" y="65739"/>
                </a:lnTo>
                <a:lnTo>
                  <a:pt x="32178" y="32790"/>
                </a:lnTo>
                <a:lnTo>
                  <a:pt x="67277" y="9853"/>
                </a:lnTo>
                <a:lnTo>
                  <a:pt x="110495" y="0"/>
                </a:lnTo>
                <a:lnTo>
                  <a:pt x="126772" y="815"/>
                </a:lnTo>
                <a:lnTo>
                  <a:pt x="170543" y="12659"/>
                </a:lnTo>
                <a:lnTo>
                  <a:pt x="204702" y="36409"/>
                </a:lnTo>
                <a:lnTo>
                  <a:pt x="226646" y="69246"/>
                </a:lnTo>
                <a:lnTo>
                  <a:pt x="233204" y="94793"/>
                </a:lnTo>
                <a:lnTo>
                  <a:pt x="232427" y="110338"/>
                </a:lnTo>
                <a:lnTo>
                  <a:pt x="219981" y="151642"/>
                </a:lnTo>
                <a:lnTo>
                  <a:pt x="194682" y="183502"/>
                </a:lnTo>
                <a:lnTo>
                  <a:pt x="159514" y="204051"/>
                </a:lnTo>
                <a:lnTo>
                  <a:pt x="117464" y="211424"/>
                </a:lnTo>
                <a:lnTo>
                  <a:pt x="102060" y="210526"/>
                </a:lnTo>
                <a:lnTo>
                  <a:pt x="60007" y="197954"/>
                </a:lnTo>
                <a:lnTo>
                  <a:pt x="26797" y="172940"/>
                </a:lnTo>
                <a:lnTo>
                  <a:pt x="5781" y="138535"/>
                </a:lnTo>
                <a:lnTo>
                  <a:pt x="0" y="1056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3" name="object 53"/>
          <p:cNvSpPr/>
          <p:nvPr/>
        </p:nvSpPr>
        <p:spPr>
          <a:xfrm>
            <a:off x="5084826" y="5254371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20" h="76200">
                <a:moveTo>
                  <a:pt x="274441" y="0"/>
                </a:moveTo>
                <a:lnTo>
                  <a:pt x="274388" y="33368"/>
                </a:lnTo>
                <a:lnTo>
                  <a:pt x="287152" y="33396"/>
                </a:lnTo>
                <a:lnTo>
                  <a:pt x="287030" y="42921"/>
                </a:lnTo>
                <a:lnTo>
                  <a:pt x="274373" y="42921"/>
                </a:lnTo>
                <a:lnTo>
                  <a:pt x="274319" y="76199"/>
                </a:lnTo>
                <a:lnTo>
                  <a:pt x="341315" y="42921"/>
                </a:lnTo>
                <a:lnTo>
                  <a:pt x="287030" y="42921"/>
                </a:lnTo>
                <a:lnTo>
                  <a:pt x="341371" y="42894"/>
                </a:lnTo>
                <a:lnTo>
                  <a:pt x="350519" y="38349"/>
                </a:lnTo>
                <a:lnTo>
                  <a:pt x="274441" y="0"/>
                </a:lnTo>
                <a:close/>
              </a:path>
              <a:path w="350520" h="76200">
                <a:moveTo>
                  <a:pt x="274388" y="33368"/>
                </a:moveTo>
                <a:lnTo>
                  <a:pt x="274373" y="42894"/>
                </a:lnTo>
                <a:lnTo>
                  <a:pt x="287030" y="42921"/>
                </a:lnTo>
                <a:lnTo>
                  <a:pt x="287152" y="33396"/>
                </a:lnTo>
                <a:lnTo>
                  <a:pt x="274388" y="33368"/>
                </a:lnTo>
                <a:close/>
              </a:path>
              <a:path w="350520" h="76200">
                <a:moveTo>
                  <a:pt x="0" y="32765"/>
                </a:moveTo>
                <a:lnTo>
                  <a:pt x="0" y="42290"/>
                </a:lnTo>
                <a:lnTo>
                  <a:pt x="274373" y="42894"/>
                </a:lnTo>
                <a:lnTo>
                  <a:pt x="274388" y="33368"/>
                </a:lnTo>
                <a:lnTo>
                  <a:pt x="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4" name="object 54"/>
          <p:cNvSpPr/>
          <p:nvPr/>
        </p:nvSpPr>
        <p:spPr>
          <a:xfrm>
            <a:off x="5669158" y="5254371"/>
            <a:ext cx="351155" cy="76200"/>
          </a:xfrm>
          <a:custGeom>
            <a:avLst/>
            <a:gdLst/>
            <a:ahLst/>
            <a:cxnLst/>
            <a:rect l="l" t="t" r="r" b="b"/>
            <a:pathLst>
              <a:path w="351154" h="76200">
                <a:moveTo>
                  <a:pt x="274563" y="0"/>
                </a:moveTo>
                <a:lnTo>
                  <a:pt x="274457" y="33369"/>
                </a:lnTo>
                <a:lnTo>
                  <a:pt x="287152" y="33396"/>
                </a:lnTo>
                <a:lnTo>
                  <a:pt x="287152" y="42921"/>
                </a:lnTo>
                <a:lnTo>
                  <a:pt x="274426" y="42921"/>
                </a:lnTo>
                <a:lnTo>
                  <a:pt x="274319" y="76199"/>
                </a:lnTo>
                <a:lnTo>
                  <a:pt x="341422" y="42921"/>
                </a:lnTo>
                <a:lnTo>
                  <a:pt x="287152" y="42921"/>
                </a:lnTo>
                <a:lnTo>
                  <a:pt x="341479" y="42893"/>
                </a:lnTo>
                <a:lnTo>
                  <a:pt x="350641" y="38349"/>
                </a:lnTo>
                <a:lnTo>
                  <a:pt x="274563" y="0"/>
                </a:lnTo>
                <a:close/>
              </a:path>
              <a:path w="351154" h="76200">
                <a:moveTo>
                  <a:pt x="274457" y="33369"/>
                </a:moveTo>
                <a:lnTo>
                  <a:pt x="274426" y="42893"/>
                </a:lnTo>
                <a:lnTo>
                  <a:pt x="287152" y="42921"/>
                </a:lnTo>
                <a:lnTo>
                  <a:pt x="287152" y="33396"/>
                </a:lnTo>
                <a:lnTo>
                  <a:pt x="274457" y="33369"/>
                </a:lnTo>
                <a:close/>
              </a:path>
              <a:path w="351154" h="76200">
                <a:moveTo>
                  <a:pt x="0" y="32765"/>
                </a:moveTo>
                <a:lnTo>
                  <a:pt x="0" y="42290"/>
                </a:lnTo>
                <a:lnTo>
                  <a:pt x="274426" y="42893"/>
                </a:lnTo>
                <a:lnTo>
                  <a:pt x="274457" y="33369"/>
                </a:lnTo>
                <a:lnTo>
                  <a:pt x="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5" name="object 55"/>
          <p:cNvSpPr/>
          <p:nvPr/>
        </p:nvSpPr>
        <p:spPr>
          <a:xfrm>
            <a:off x="3682234" y="4128517"/>
            <a:ext cx="351155" cy="528955"/>
          </a:xfrm>
          <a:custGeom>
            <a:avLst/>
            <a:gdLst/>
            <a:ahLst/>
            <a:cxnLst/>
            <a:rect l="l" t="t" r="r" b="b"/>
            <a:pathLst>
              <a:path w="351155" h="528954">
                <a:moveTo>
                  <a:pt x="0" y="528827"/>
                </a:moveTo>
                <a:lnTo>
                  <a:pt x="35065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56"/>
          <p:cNvSpPr/>
          <p:nvPr/>
        </p:nvSpPr>
        <p:spPr>
          <a:xfrm>
            <a:off x="3682234" y="4551558"/>
            <a:ext cx="351155" cy="106045"/>
          </a:xfrm>
          <a:custGeom>
            <a:avLst/>
            <a:gdLst/>
            <a:ahLst/>
            <a:cxnLst/>
            <a:rect l="l" t="t" r="r" b="b"/>
            <a:pathLst>
              <a:path w="351155" h="106045">
                <a:moveTo>
                  <a:pt x="0" y="105786"/>
                </a:moveTo>
                <a:lnTo>
                  <a:pt x="35065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7" name="object 57"/>
          <p:cNvSpPr/>
          <p:nvPr/>
        </p:nvSpPr>
        <p:spPr>
          <a:xfrm>
            <a:off x="3682234" y="4657344"/>
            <a:ext cx="351155" cy="635000"/>
          </a:xfrm>
          <a:custGeom>
            <a:avLst/>
            <a:gdLst/>
            <a:ahLst/>
            <a:cxnLst/>
            <a:rect l="l" t="t" r="r" b="b"/>
            <a:pathLst>
              <a:path w="351155" h="635000">
                <a:moveTo>
                  <a:pt x="0" y="0"/>
                </a:moveTo>
                <a:lnTo>
                  <a:pt x="350651" y="63461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8" name="object 58"/>
          <p:cNvSpPr/>
          <p:nvPr/>
        </p:nvSpPr>
        <p:spPr>
          <a:xfrm>
            <a:off x="4032886" y="4090416"/>
            <a:ext cx="233679" cy="76200"/>
          </a:xfrm>
          <a:custGeom>
            <a:avLst/>
            <a:gdLst/>
            <a:ahLst/>
            <a:cxnLst/>
            <a:rect l="l" t="t" r="r" b="b"/>
            <a:pathLst>
              <a:path w="233680" h="76200">
                <a:moveTo>
                  <a:pt x="157484" y="0"/>
                </a:moveTo>
                <a:lnTo>
                  <a:pt x="157484" y="76199"/>
                </a:lnTo>
                <a:lnTo>
                  <a:pt x="224277" y="42803"/>
                </a:lnTo>
                <a:lnTo>
                  <a:pt x="170175" y="42803"/>
                </a:lnTo>
                <a:lnTo>
                  <a:pt x="170175" y="33278"/>
                </a:lnTo>
                <a:lnTo>
                  <a:pt x="224040" y="33278"/>
                </a:lnTo>
                <a:lnTo>
                  <a:pt x="157484" y="0"/>
                </a:lnTo>
                <a:close/>
              </a:path>
              <a:path w="233680" h="76200">
                <a:moveTo>
                  <a:pt x="157484" y="33278"/>
                </a:moveTo>
                <a:lnTo>
                  <a:pt x="0" y="33278"/>
                </a:lnTo>
                <a:lnTo>
                  <a:pt x="0" y="42803"/>
                </a:lnTo>
                <a:lnTo>
                  <a:pt x="157484" y="42803"/>
                </a:lnTo>
                <a:lnTo>
                  <a:pt x="157484" y="33278"/>
                </a:lnTo>
                <a:close/>
              </a:path>
              <a:path w="233680" h="76200">
                <a:moveTo>
                  <a:pt x="224040" y="33278"/>
                </a:moveTo>
                <a:lnTo>
                  <a:pt x="170175" y="33278"/>
                </a:lnTo>
                <a:lnTo>
                  <a:pt x="170175" y="42803"/>
                </a:lnTo>
                <a:lnTo>
                  <a:pt x="224277" y="42803"/>
                </a:lnTo>
                <a:lnTo>
                  <a:pt x="233684" y="38099"/>
                </a:lnTo>
                <a:lnTo>
                  <a:pt x="224040" y="33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9" name="object 59"/>
          <p:cNvSpPr/>
          <p:nvPr/>
        </p:nvSpPr>
        <p:spPr>
          <a:xfrm>
            <a:off x="4032886" y="4513457"/>
            <a:ext cx="233679" cy="76200"/>
          </a:xfrm>
          <a:custGeom>
            <a:avLst/>
            <a:gdLst/>
            <a:ahLst/>
            <a:cxnLst/>
            <a:rect l="l" t="t" r="r" b="b"/>
            <a:pathLst>
              <a:path w="233680" h="76200">
                <a:moveTo>
                  <a:pt x="157484" y="0"/>
                </a:moveTo>
                <a:lnTo>
                  <a:pt x="157484" y="76199"/>
                </a:lnTo>
                <a:lnTo>
                  <a:pt x="224040" y="42921"/>
                </a:lnTo>
                <a:lnTo>
                  <a:pt x="170175" y="42921"/>
                </a:lnTo>
                <a:lnTo>
                  <a:pt x="170175" y="33396"/>
                </a:lnTo>
                <a:lnTo>
                  <a:pt x="224277" y="33396"/>
                </a:lnTo>
                <a:lnTo>
                  <a:pt x="157484" y="0"/>
                </a:lnTo>
                <a:close/>
              </a:path>
              <a:path w="233680" h="76200">
                <a:moveTo>
                  <a:pt x="157484" y="33396"/>
                </a:moveTo>
                <a:lnTo>
                  <a:pt x="0" y="33396"/>
                </a:lnTo>
                <a:lnTo>
                  <a:pt x="0" y="42921"/>
                </a:lnTo>
                <a:lnTo>
                  <a:pt x="157484" y="42921"/>
                </a:lnTo>
                <a:lnTo>
                  <a:pt x="157484" y="33396"/>
                </a:lnTo>
                <a:close/>
              </a:path>
              <a:path w="233680" h="76200">
                <a:moveTo>
                  <a:pt x="224277" y="33396"/>
                </a:moveTo>
                <a:lnTo>
                  <a:pt x="170175" y="33396"/>
                </a:lnTo>
                <a:lnTo>
                  <a:pt x="170175" y="42921"/>
                </a:lnTo>
                <a:lnTo>
                  <a:pt x="224040" y="42921"/>
                </a:lnTo>
                <a:lnTo>
                  <a:pt x="233684" y="38099"/>
                </a:lnTo>
                <a:lnTo>
                  <a:pt x="224277" y="33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0" name="object 60"/>
          <p:cNvSpPr/>
          <p:nvPr/>
        </p:nvSpPr>
        <p:spPr>
          <a:xfrm>
            <a:off x="4032886" y="5253859"/>
            <a:ext cx="233679" cy="76200"/>
          </a:xfrm>
          <a:custGeom>
            <a:avLst/>
            <a:gdLst/>
            <a:ahLst/>
            <a:cxnLst/>
            <a:rect l="l" t="t" r="r" b="b"/>
            <a:pathLst>
              <a:path w="233680" h="76200">
                <a:moveTo>
                  <a:pt x="157484" y="0"/>
                </a:moveTo>
                <a:lnTo>
                  <a:pt x="157484" y="76199"/>
                </a:lnTo>
                <a:lnTo>
                  <a:pt x="224277" y="42803"/>
                </a:lnTo>
                <a:lnTo>
                  <a:pt x="170175" y="42803"/>
                </a:lnTo>
                <a:lnTo>
                  <a:pt x="170175" y="33278"/>
                </a:lnTo>
                <a:lnTo>
                  <a:pt x="224040" y="33278"/>
                </a:lnTo>
                <a:lnTo>
                  <a:pt x="157484" y="0"/>
                </a:lnTo>
                <a:close/>
              </a:path>
              <a:path w="233680" h="76200">
                <a:moveTo>
                  <a:pt x="157484" y="33278"/>
                </a:moveTo>
                <a:lnTo>
                  <a:pt x="0" y="33278"/>
                </a:lnTo>
                <a:lnTo>
                  <a:pt x="0" y="42803"/>
                </a:lnTo>
                <a:lnTo>
                  <a:pt x="157484" y="42803"/>
                </a:lnTo>
                <a:lnTo>
                  <a:pt x="157484" y="33278"/>
                </a:lnTo>
                <a:close/>
              </a:path>
              <a:path w="233680" h="76200">
                <a:moveTo>
                  <a:pt x="224040" y="33278"/>
                </a:moveTo>
                <a:lnTo>
                  <a:pt x="170175" y="33278"/>
                </a:lnTo>
                <a:lnTo>
                  <a:pt x="170175" y="42803"/>
                </a:lnTo>
                <a:lnTo>
                  <a:pt x="224277" y="42803"/>
                </a:lnTo>
                <a:lnTo>
                  <a:pt x="233684" y="38099"/>
                </a:lnTo>
                <a:lnTo>
                  <a:pt x="224040" y="33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1" name="object 61"/>
          <p:cNvSpPr txBox="1"/>
          <p:nvPr/>
        </p:nvSpPr>
        <p:spPr>
          <a:xfrm>
            <a:off x="4579749" y="4816935"/>
            <a:ext cx="453898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-10" dirty="0">
                <a:latin typeface="Symbol"/>
                <a:cs typeface="Symbol"/>
              </a:rPr>
              <a:t></a:t>
            </a:r>
            <a:endParaRPr sz="1050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>
              <a:spcBef>
                <a:spcPts val="37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R="5080" algn="r"/>
            <a:r>
              <a:rPr spc="-10" dirty="0">
                <a:latin typeface="Times New Roman"/>
                <a:cs typeface="Times New Roman"/>
              </a:rPr>
              <a:t>Se</a:t>
            </a:r>
            <a:r>
              <a:rPr spc="-20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ve</a:t>
            </a:r>
            <a:r>
              <a:rPr spc="-20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21329" y="4434080"/>
            <a:ext cx="103720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-5" dirty="0">
                <a:latin typeface="Times New Roman"/>
                <a:cs typeface="Times New Roman"/>
              </a:rPr>
              <a:t>u</a:t>
            </a:r>
            <a:r>
              <a:rPr spc="-10" dirty="0">
                <a:latin typeface="Times New Roman"/>
                <a:cs typeface="Times New Roman"/>
              </a:rPr>
              <a:t>st</a:t>
            </a:r>
            <a:r>
              <a:rPr spc="-5" dirty="0">
                <a:latin typeface="Times New Roman"/>
                <a:cs typeface="Times New Roman"/>
              </a:rPr>
              <a:t>o</a:t>
            </a:r>
            <a:r>
              <a:rPr spc="-50" dirty="0">
                <a:latin typeface="Times New Roman"/>
                <a:cs typeface="Times New Roman"/>
              </a:rPr>
              <a:t>m</a:t>
            </a:r>
            <a:r>
              <a:rPr spc="-10" dirty="0">
                <a:latin typeface="Times New Roman"/>
                <a:cs typeface="Times New Roman"/>
              </a:rPr>
              <a:t>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660373" y="4332458"/>
            <a:ext cx="254000" cy="245745"/>
          </a:xfrm>
          <a:custGeom>
            <a:avLst/>
            <a:gdLst/>
            <a:ahLst/>
            <a:cxnLst/>
            <a:rect l="l" t="t" r="r" b="b"/>
            <a:pathLst>
              <a:path w="254000" h="245745">
                <a:moveTo>
                  <a:pt x="0" y="122325"/>
                </a:moveTo>
                <a:lnTo>
                  <a:pt x="7487" y="80658"/>
                </a:lnTo>
                <a:lnTo>
                  <a:pt x="28203" y="45086"/>
                </a:lnTo>
                <a:lnTo>
                  <a:pt x="59525" y="18140"/>
                </a:lnTo>
                <a:lnTo>
                  <a:pt x="98831" y="2348"/>
                </a:lnTo>
                <a:lnTo>
                  <a:pt x="113254" y="0"/>
                </a:lnTo>
                <a:lnTo>
                  <a:pt x="129968" y="603"/>
                </a:lnTo>
                <a:lnTo>
                  <a:pt x="175052" y="10817"/>
                </a:lnTo>
                <a:lnTo>
                  <a:pt x="211398" y="31956"/>
                </a:lnTo>
                <a:lnTo>
                  <a:pt x="237526" y="61864"/>
                </a:lnTo>
                <a:lnTo>
                  <a:pt x="251957" y="98382"/>
                </a:lnTo>
                <a:lnTo>
                  <a:pt x="253912" y="111651"/>
                </a:lnTo>
                <a:lnTo>
                  <a:pt x="253212" y="127511"/>
                </a:lnTo>
                <a:lnTo>
                  <a:pt x="242221" y="170485"/>
                </a:lnTo>
                <a:lnTo>
                  <a:pt x="219692" y="205256"/>
                </a:lnTo>
                <a:lnTo>
                  <a:pt x="187935" y="230161"/>
                </a:lnTo>
                <a:lnTo>
                  <a:pt x="149259" y="243539"/>
                </a:lnTo>
                <a:lnTo>
                  <a:pt x="135229" y="245149"/>
                </a:lnTo>
                <a:lnTo>
                  <a:pt x="119266" y="244413"/>
                </a:lnTo>
                <a:lnTo>
                  <a:pt x="75767" y="233460"/>
                </a:lnTo>
                <a:lnTo>
                  <a:pt x="40362" y="211180"/>
                </a:lnTo>
                <a:lnTo>
                  <a:pt x="14994" y="179877"/>
                </a:lnTo>
                <a:lnTo>
                  <a:pt x="1603" y="141857"/>
                </a:lnTo>
                <a:lnTo>
                  <a:pt x="0" y="1223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4" name="object 64"/>
          <p:cNvSpPr/>
          <p:nvPr/>
        </p:nvSpPr>
        <p:spPr>
          <a:xfrm>
            <a:off x="7791205" y="4542282"/>
            <a:ext cx="509270" cy="76200"/>
          </a:xfrm>
          <a:custGeom>
            <a:avLst/>
            <a:gdLst/>
            <a:ahLst/>
            <a:cxnLst/>
            <a:rect l="l" t="t" r="r" b="b"/>
            <a:pathLst>
              <a:path w="509270" h="76200">
                <a:moveTo>
                  <a:pt x="432541" y="0"/>
                </a:moveTo>
                <a:lnTo>
                  <a:pt x="432541" y="76199"/>
                </a:lnTo>
                <a:lnTo>
                  <a:pt x="499097" y="42921"/>
                </a:lnTo>
                <a:lnTo>
                  <a:pt x="445251" y="42921"/>
                </a:lnTo>
                <a:lnTo>
                  <a:pt x="445251" y="33396"/>
                </a:lnTo>
                <a:lnTo>
                  <a:pt x="499335" y="33396"/>
                </a:lnTo>
                <a:lnTo>
                  <a:pt x="432541" y="0"/>
                </a:lnTo>
                <a:close/>
              </a:path>
              <a:path w="509270" h="76200">
                <a:moveTo>
                  <a:pt x="432541" y="33396"/>
                </a:moveTo>
                <a:lnTo>
                  <a:pt x="0" y="33396"/>
                </a:lnTo>
                <a:lnTo>
                  <a:pt x="0" y="42921"/>
                </a:lnTo>
                <a:lnTo>
                  <a:pt x="432541" y="42921"/>
                </a:lnTo>
                <a:lnTo>
                  <a:pt x="432541" y="33396"/>
                </a:lnTo>
                <a:close/>
              </a:path>
              <a:path w="509270" h="76200">
                <a:moveTo>
                  <a:pt x="499335" y="33396"/>
                </a:moveTo>
                <a:lnTo>
                  <a:pt x="445251" y="33396"/>
                </a:lnTo>
                <a:lnTo>
                  <a:pt x="445251" y="42921"/>
                </a:lnTo>
                <a:lnTo>
                  <a:pt x="499097" y="42921"/>
                </a:lnTo>
                <a:lnTo>
                  <a:pt x="508741" y="38099"/>
                </a:lnTo>
                <a:lnTo>
                  <a:pt x="499335" y="33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5" name="object 65"/>
          <p:cNvSpPr/>
          <p:nvPr/>
        </p:nvSpPr>
        <p:spPr>
          <a:xfrm>
            <a:off x="8275077" y="4085463"/>
            <a:ext cx="385445" cy="495300"/>
          </a:xfrm>
          <a:custGeom>
            <a:avLst/>
            <a:gdLst/>
            <a:ahLst/>
            <a:cxnLst/>
            <a:rect l="l" t="t" r="r" b="b"/>
            <a:pathLst>
              <a:path w="385445" h="495300">
                <a:moveTo>
                  <a:pt x="334826" y="57310"/>
                </a:moveTo>
                <a:lnTo>
                  <a:pt x="0" y="489453"/>
                </a:lnTo>
                <a:lnTo>
                  <a:pt x="7498" y="495299"/>
                </a:lnTo>
                <a:lnTo>
                  <a:pt x="342349" y="63123"/>
                </a:lnTo>
                <a:lnTo>
                  <a:pt x="334826" y="57310"/>
                </a:lnTo>
                <a:close/>
              </a:path>
              <a:path w="385445" h="495300">
                <a:moveTo>
                  <a:pt x="375975" y="47243"/>
                </a:moveTo>
                <a:lnTo>
                  <a:pt x="342625" y="47243"/>
                </a:lnTo>
                <a:lnTo>
                  <a:pt x="350123" y="53090"/>
                </a:lnTo>
                <a:lnTo>
                  <a:pt x="342349" y="63123"/>
                </a:lnTo>
                <a:lnTo>
                  <a:pt x="368807" y="83570"/>
                </a:lnTo>
                <a:lnTo>
                  <a:pt x="375975" y="47243"/>
                </a:lnTo>
                <a:close/>
              </a:path>
              <a:path w="385445" h="495300">
                <a:moveTo>
                  <a:pt x="342625" y="47243"/>
                </a:moveTo>
                <a:lnTo>
                  <a:pt x="334826" y="57310"/>
                </a:lnTo>
                <a:lnTo>
                  <a:pt x="342349" y="63123"/>
                </a:lnTo>
                <a:lnTo>
                  <a:pt x="350123" y="53090"/>
                </a:lnTo>
                <a:lnTo>
                  <a:pt x="342625" y="47243"/>
                </a:lnTo>
                <a:close/>
              </a:path>
              <a:path w="385445" h="495300">
                <a:moveTo>
                  <a:pt x="385297" y="0"/>
                </a:moveTo>
                <a:lnTo>
                  <a:pt x="308488" y="36956"/>
                </a:lnTo>
                <a:lnTo>
                  <a:pt x="334826" y="57310"/>
                </a:lnTo>
                <a:lnTo>
                  <a:pt x="342625" y="47243"/>
                </a:lnTo>
                <a:lnTo>
                  <a:pt x="375975" y="47243"/>
                </a:lnTo>
                <a:lnTo>
                  <a:pt x="385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6" name="object 66"/>
          <p:cNvSpPr/>
          <p:nvPr/>
        </p:nvSpPr>
        <p:spPr>
          <a:xfrm>
            <a:off x="8914760" y="4416683"/>
            <a:ext cx="381635" cy="76200"/>
          </a:xfrm>
          <a:custGeom>
            <a:avLst/>
            <a:gdLst/>
            <a:ahLst/>
            <a:cxnLst/>
            <a:rect l="l" t="t" r="r" b="b"/>
            <a:pathLst>
              <a:path w="381634" h="76200">
                <a:moveTo>
                  <a:pt x="305440" y="0"/>
                </a:moveTo>
                <a:lnTo>
                  <a:pt x="305440" y="76199"/>
                </a:lnTo>
                <a:lnTo>
                  <a:pt x="372258" y="42790"/>
                </a:lnTo>
                <a:lnTo>
                  <a:pt x="318150" y="42790"/>
                </a:lnTo>
                <a:lnTo>
                  <a:pt x="318150" y="33265"/>
                </a:lnTo>
                <a:lnTo>
                  <a:pt x="371971" y="33265"/>
                </a:lnTo>
                <a:lnTo>
                  <a:pt x="305440" y="0"/>
                </a:lnTo>
                <a:close/>
              </a:path>
              <a:path w="381634" h="76200">
                <a:moveTo>
                  <a:pt x="305440" y="33265"/>
                </a:moveTo>
                <a:lnTo>
                  <a:pt x="0" y="33265"/>
                </a:lnTo>
                <a:lnTo>
                  <a:pt x="0" y="42790"/>
                </a:lnTo>
                <a:lnTo>
                  <a:pt x="305440" y="42790"/>
                </a:lnTo>
                <a:lnTo>
                  <a:pt x="305440" y="33265"/>
                </a:lnTo>
                <a:close/>
              </a:path>
              <a:path w="381634" h="76200">
                <a:moveTo>
                  <a:pt x="371971" y="33265"/>
                </a:moveTo>
                <a:lnTo>
                  <a:pt x="318150" y="33265"/>
                </a:lnTo>
                <a:lnTo>
                  <a:pt x="318150" y="42790"/>
                </a:lnTo>
                <a:lnTo>
                  <a:pt x="372258" y="42790"/>
                </a:lnTo>
                <a:lnTo>
                  <a:pt x="381640" y="38099"/>
                </a:lnTo>
                <a:lnTo>
                  <a:pt x="371971" y="3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7" name="object 67"/>
          <p:cNvSpPr/>
          <p:nvPr/>
        </p:nvSpPr>
        <p:spPr>
          <a:xfrm>
            <a:off x="8660373" y="3963138"/>
            <a:ext cx="254000" cy="245745"/>
          </a:xfrm>
          <a:custGeom>
            <a:avLst/>
            <a:gdLst/>
            <a:ahLst/>
            <a:cxnLst/>
            <a:rect l="l" t="t" r="r" b="b"/>
            <a:pathLst>
              <a:path w="254000" h="245745">
                <a:moveTo>
                  <a:pt x="0" y="122325"/>
                </a:moveTo>
                <a:lnTo>
                  <a:pt x="7487" y="80658"/>
                </a:lnTo>
                <a:lnTo>
                  <a:pt x="28203" y="45086"/>
                </a:lnTo>
                <a:lnTo>
                  <a:pt x="59525" y="18140"/>
                </a:lnTo>
                <a:lnTo>
                  <a:pt x="98831" y="2348"/>
                </a:lnTo>
                <a:lnTo>
                  <a:pt x="113254" y="0"/>
                </a:lnTo>
                <a:lnTo>
                  <a:pt x="129968" y="603"/>
                </a:lnTo>
                <a:lnTo>
                  <a:pt x="175052" y="10817"/>
                </a:lnTo>
                <a:lnTo>
                  <a:pt x="211398" y="31956"/>
                </a:lnTo>
                <a:lnTo>
                  <a:pt x="237526" y="61864"/>
                </a:lnTo>
                <a:lnTo>
                  <a:pt x="251957" y="98382"/>
                </a:lnTo>
                <a:lnTo>
                  <a:pt x="253912" y="111651"/>
                </a:lnTo>
                <a:lnTo>
                  <a:pt x="253212" y="127534"/>
                </a:lnTo>
                <a:lnTo>
                  <a:pt x="242221" y="170541"/>
                </a:lnTo>
                <a:lnTo>
                  <a:pt x="219692" y="205306"/>
                </a:lnTo>
                <a:lnTo>
                  <a:pt x="187935" y="230188"/>
                </a:lnTo>
                <a:lnTo>
                  <a:pt x="149259" y="243543"/>
                </a:lnTo>
                <a:lnTo>
                  <a:pt x="135229" y="245150"/>
                </a:lnTo>
                <a:lnTo>
                  <a:pt x="119266" y="244416"/>
                </a:lnTo>
                <a:lnTo>
                  <a:pt x="75767" y="233482"/>
                </a:lnTo>
                <a:lnTo>
                  <a:pt x="40362" y="211227"/>
                </a:lnTo>
                <a:lnTo>
                  <a:pt x="14994" y="179935"/>
                </a:lnTo>
                <a:lnTo>
                  <a:pt x="1603" y="141888"/>
                </a:lnTo>
                <a:lnTo>
                  <a:pt x="0" y="1223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8" name="object 68"/>
          <p:cNvSpPr/>
          <p:nvPr/>
        </p:nvSpPr>
        <p:spPr>
          <a:xfrm>
            <a:off x="8914760" y="4047363"/>
            <a:ext cx="381635" cy="76200"/>
          </a:xfrm>
          <a:custGeom>
            <a:avLst/>
            <a:gdLst/>
            <a:ahLst/>
            <a:cxnLst/>
            <a:rect l="l" t="t" r="r" b="b"/>
            <a:pathLst>
              <a:path w="381634" h="76200">
                <a:moveTo>
                  <a:pt x="305440" y="0"/>
                </a:moveTo>
                <a:lnTo>
                  <a:pt x="305440" y="76199"/>
                </a:lnTo>
                <a:lnTo>
                  <a:pt x="371996" y="42921"/>
                </a:lnTo>
                <a:lnTo>
                  <a:pt x="318150" y="42921"/>
                </a:lnTo>
                <a:lnTo>
                  <a:pt x="318150" y="33396"/>
                </a:lnTo>
                <a:lnTo>
                  <a:pt x="372233" y="33396"/>
                </a:lnTo>
                <a:lnTo>
                  <a:pt x="305440" y="0"/>
                </a:lnTo>
                <a:close/>
              </a:path>
              <a:path w="381634" h="76200">
                <a:moveTo>
                  <a:pt x="305440" y="33396"/>
                </a:moveTo>
                <a:lnTo>
                  <a:pt x="0" y="33396"/>
                </a:lnTo>
                <a:lnTo>
                  <a:pt x="0" y="42921"/>
                </a:lnTo>
                <a:lnTo>
                  <a:pt x="305440" y="42921"/>
                </a:lnTo>
                <a:lnTo>
                  <a:pt x="305440" y="33396"/>
                </a:lnTo>
                <a:close/>
              </a:path>
              <a:path w="381634" h="76200">
                <a:moveTo>
                  <a:pt x="372233" y="33396"/>
                </a:moveTo>
                <a:lnTo>
                  <a:pt x="318150" y="33396"/>
                </a:lnTo>
                <a:lnTo>
                  <a:pt x="318150" y="42921"/>
                </a:lnTo>
                <a:lnTo>
                  <a:pt x="371996" y="42921"/>
                </a:lnTo>
                <a:lnTo>
                  <a:pt x="381640" y="38099"/>
                </a:lnTo>
                <a:lnTo>
                  <a:pt x="372233" y="33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9" name="object 69"/>
          <p:cNvSpPr/>
          <p:nvPr/>
        </p:nvSpPr>
        <p:spPr>
          <a:xfrm>
            <a:off x="8277362" y="4441947"/>
            <a:ext cx="383540" cy="140970"/>
          </a:xfrm>
          <a:custGeom>
            <a:avLst/>
            <a:gdLst/>
            <a:ahLst/>
            <a:cxnLst/>
            <a:rect l="l" t="t" r="r" b="b"/>
            <a:pathLst>
              <a:path w="383540" h="140970">
                <a:moveTo>
                  <a:pt x="309050" y="31718"/>
                </a:moveTo>
                <a:lnTo>
                  <a:pt x="0" y="131326"/>
                </a:lnTo>
                <a:lnTo>
                  <a:pt x="2926" y="140470"/>
                </a:lnTo>
                <a:lnTo>
                  <a:pt x="311963" y="40752"/>
                </a:lnTo>
                <a:lnTo>
                  <a:pt x="309050" y="31718"/>
                </a:lnTo>
                <a:close/>
              </a:path>
              <a:path w="383540" h="140970">
                <a:moveTo>
                  <a:pt x="367752" y="27812"/>
                </a:moveTo>
                <a:lnTo>
                  <a:pt x="321167" y="27812"/>
                </a:lnTo>
                <a:lnTo>
                  <a:pt x="324093" y="36838"/>
                </a:lnTo>
                <a:lnTo>
                  <a:pt x="311963" y="40752"/>
                </a:lnTo>
                <a:lnTo>
                  <a:pt x="322204" y="72521"/>
                </a:lnTo>
                <a:lnTo>
                  <a:pt x="367752" y="27812"/>
                </a:lnTo>
                <a:close/>
              </a:path>
              <a:path w="383540" h="140970">
                <a:moveTo>
                  <a:pt x="321167" y="27812"/>
                </a:moveTo>
                <a:lnTo>
                  <a:pt x="309050" y="31718"/>
                </a:lnTo>
                <a:lnTo>
                  <a:pt x="311963" y="40752"/>
                </a:lnTo>
                <a:lnTo>
                  <a:pt x="324093" y="36838"/>
                </a:lnTo>
                <a:lnTo>
                  <a:pt x="321167" y="27812"/>
                </a:lnTo>
                <a:close/>
              </a:path>
              <a:path w="383540" h="140970">
                <a:moveTo>
                  <a:pt x="298825" y="0"/>
                </a:moveTo>
                <a:lnTo>
                  <a:pt x="309050" y="31718"/>
                </a:lnTo>
                <a:lnTo>
                  <a:pt x="321167" y="27812"/>
                </a:lnTo>
                <a:lnTo>
                  <a:pt x="367752" y="27812"/>
                </a:lnTo>
                <a:lnTo>
                  <a:pt x="383011" y="12835"/>
                </a:lnTo>
                <a:lnTo>
                  <a:pt x="298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0" name="object 70"/>
          <p:cNvSpPr/>
          <p:nvPr/>
        </p:nvSpPr>
        <p:spPr>
          <a:xfrm>
            <a:off x="8660373" y="4947892"/>
            <a:ext cx="254000" cy="245745"/>
          </a:xfrm>
          <a:custGeom>
            <a:avLst/>
            <a:gdLst/>
            <a:ahLst/>
            <a:cxnLst/>
            <a:rect l="l" t="t" r="r" b="b"/>
            <a:pathLst>
              <a:path w="254000" h="245745">
                <a:moveTo>
                  <a:pt x="0" y="122325"/>
                </a:moveTo>
                <a:lnTo>
                  <a:pt x="7487" y="80662"/>
                </a:lnTo>
                <a:lnTo>
                  <a:pt x="28203" y="45091"/>
                </a:lnTo>
                <a:lnTo>
                  <a:pt x="59525" y="18143"/>
                </a:lnTo>
                <a:lnTo>
                  <a:pt x="98831" y="2348"/>
                </a:lnTo>
                <a:lnTo>
                  <a:pt x="113254" y="0"/>
                </a:lnTo>
                <a:lnTo>
                  <a:pt x="129968" y="603"/>
                </a:lnTo>
                <a:lnTo>
                  <a:pt x="175052" y="10819"/>
                </a:lnTo>
                <a:lnTo>
                  <a:pt x="211398" y="31960"/>
                </a:lnTo>
                <a:lnTo>
                  <a:pt x="237526" y="61869"/>
                </a:lnTo>
                <a:lnTo>
                  <a:pt x="251957" y="98385"/>
                </a:lnTo>
                <a:lnTo>
                  <a:pt x="253912" y="111652"/>
                </a:lnTo>
                <a:lnTo>
                  <a:pt x="253212" y="127514"/>
                </a:lnTo>
                <a:lnTo>
                  <a:pt x="242221" y="170491"/>
                </a:lnTo>
                <a:lnTo>
                  <a:pt x="219691" y="205261"/>
                </a:lnTo>
                <a:lnTo>
                  <a:pt x="187934" y="230164"/>
                </a:lnTo>
                <a:lnTo>
                  <a:pt x="149258" y="243539"/>
                </a:lnTo>
                <a:lnTo>
                  <a:pt x="135228" y="245149"/>
                </a:lnTo>
                <a:lnTo>
                  <a:pt x="119265" y="244413"/>
                </a:lnTo>
                <a:lnTo>
                  <a:pt x="75766" y="233462"/>
                </a:lnTo>
                <a:lnTo>
                  <a:pt x="40362" y="211184"/>
                </a:lnTo>
                <a:lnTo>
                  <a:pt x="14994" y="179882"/>
                </a:lnTo>
                <a:lnTo>
                  <a:pt x="1603" y="141858"/>
                </a:lnTo>
                <a:lnTo>
                  <a:pt x="0" y="1223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1" name="object 71"/>
          <p:cNvSpPr/>
          <p:nvPr/>
        </p:nvSpPr>
        <p:spPr>
          <a:xfrm>
            <a:off x="8914760" y="5032116"/>
            <a:ext cx="381635" cy="76200"/>
          </a:xfrm>
          <a:custGeom>
            <a:avLst/>
            <a:gdLst/>
            <a:ahLst/>
            <a:cxnLst/>
            <a:rect l="l" t="t" r="r" b="b"/>
            <a:pathLst>
              <a:path w="381634" h="76200">
                <a:moveTo>
                  <a:pt x="305440" y="0"/>
                </a:moveTo>
                <a:lnTo>
                  <a:pt x="305440" y="76199"/>
                </a:lnTo>
                <a:lnTo>
                  <a:pt x="371971" y="42934"/>
                </a:lnTo>
                <a:lnTo>
                  <a:pt x="318150" y="42934"/>
                </a:lnTo>
                <a:lnTo>
                  <a:pt x="318150" y="33409"/>
                </a:lnTo>
                <a:lnTo>
                  <a:pt x="372258" y="33409"/>
                </a:lnTo>
                <a:lnTo>
                  <a:pt x="305440" y="0"/>
                </a:lnTo>
                <a:close/>
              </a:path>
              <a:path w="381634" h="76200">
                <a:moveTo>
                  <a:pt x="305440" y="33409"/>
                </a:moveTo>
                <a:lnTo>
                  <a:pt x="0" y="33409"/>
                </a:lnTo>
                <a:lnTo>
                  <a:pt x="0" y="42934"/>
                </a:lnTo>
                <a:lnTo>
                  <a:pt x="305440" y="42934"/>
                </a:lnTo>
                <a:lnTo>
                  <a:pt x="305440" y="33409"/>
                </a:lnTo>
                <a:close/>
              </a:path>
              <a:path w="381634" h="76200">
                <a:moveTo>
                  <a:pt x="372258" y="33409"/>
                </a:moveTo>
                <a:lnTo>
                  <a:pt x="318150" y="33409"/>
                </a:lnTo>
                <a:lnTo>
                  <a:pt x="318150" y="42934"/>
                </a:lnTo>
                <a:lnTo>
                  <a:pt x="371971" y="42934"/>
                </a:lnTo>
                <a:lnTo>
                  <a:pt x="381640" y="38099"/>
                </a:lnTo>
                <a:lnTo>
                  <a:pt x="372258" y="33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2" name="object 72"/>
          <p:cNvSpPr txBox="1"/>
          <p:nvPr/>
        </p:nvSpPr>
        <p:spPr>
          <a:xfrm>
            <a:off x="8706744" y="4641620"/>
            <a:ext cx="1676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900" dirty="0">
                <a:latin typeface="Symbol"/>
                <a:cs typeface="Symbol"/>
              </a:rPr>
              <a:t>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275077" y="4574916"/>
            <a:ext cx="385445" cy="495300"/>
          </a:xfrm>
          <a:custGeom>
            <a:avLst/>
            <a:gdLst/>
            <a:ahLst/>
            <a:cxnLst/>
            <a:rect l="l" t="t" r="r" b="b"/>
            <a:pathLst>
              <a:path w="385445" h="495300">
                <a:moveTo>
                  <a:pt x="334864" y="438039"/>
                </a:moveTo>
                <a:lnTo>
                  <a:pt x="308488" y="458474"/>
                </a:lnTo>
                <a:lnTo>
                  <a:pt x="385297" y="495299"/>
                </a:lnTo>
                <a:lnTo>
                  <a:pt x="375974" y="448055"/>
                </a:lnTo>
                <a:lnTo>
                  <a:pt x="342625" y="448055"/>
                </a:lnTo>
                <a:lnTo>
                  <a:pt x="334864" y="438039"/>
                </a:lnTo>
                <a:close/>
              </a:path>
              <a:path w="385445" h="495300">
                <a:moveTo>
                  <a:pt x="342374" y="432220"/>
                </a:moveTo>
                <a:lnTo>
                  <a:pt x="334864" y="438039"/>
                </a:lnTo>
                <a:lnTo>
                  <a:pt x="342625" y="448055"/>
                </a:lnTo>
                <a:lnTo>
                  <a:pt x="350123" y="442222"/>
                </a:lnTo>
                <a:lnTo>
                  <a:pt x="342374" y="432220"/>
                </a:lnTo>
                <a:close/>
              </a:path>
              <a:path w="385445" h="495300">
                <a:moveTo>
                  <a:pt x="368807" y="411742"/>
                </a:moveTo>
                <a:lnTo>
                  <a:pt x="342374" y="432220"/>
                </a:lnTo>
                <a:lnTo>
                  <a:pt x="350123" y="442222"/>
                </a:lnTo>
                <a:lnTo>
                  <a:pt x="342625" y="448055"/>
                </a:lnTo>
                <a:lnTo>
                  <a:pt x="375974" y="448055"/>
                </a:lnTo>
                <a:lnTo>
                  <a:pt x="368807" y="411742"/>
                </a:lnTo>
                <a:close/>
              </a:path>
              <a:path w="385445" h="495300">
                <a:moveTo>
                  <a:pt x="7498" y="0"/>
                </a:moveTo>
                <a:lnTo>
                  <a:pt x="0" y="5846"/>
                </a:lnTo>
                <a:lnTo>
                  <a:pt x="334864" y="438039"/>
                </a:lnTo>
                <a:lnTo>
                  <a:pt x="342374" y="432220"/>
                </a:lnTo>
                <a:lnTo>
                  <a:pt x="7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48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/>
            <a:r>
              <a:rPr lang="en-US" sz="3200" spc="-25" dirty="0">
                <a:solidFill>
                  <a:srgbClr val="656598"/>
                </a:solidFill>
                <a:latin typeface="Garamond"/>
                <a:cs typeface="Garamond"/>
              </a:rPr>
              <a:t>Des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cription</a:t>
            </a:r>
            <a:r>
              <a:rPr lang="en-US" sz="3200" spc="-2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o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f</a:t>
            </a:r>
            <a:r>
              <a:rPr lang="en-US" sz="320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a</a:t>
            </a:r>
            <a:r>
              <a:rPr lang="en-US" sz="3200" spc="-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 err="1">
                <a:solidFill>
                  <a:srgbClr val="656598"/>
                </a:solidFill>
                <a:latin typeface="Garamond"/>
                <a:cs typeface="Garamond"/>
              </a:rPr>
              <a:t>Queueing</a:t>
            </a:r>
            <a:r>
              <a:rPr lang="en-US" sz="3200" spc="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656598"/>
                </a:solidFill>
                <a:latin typeface="Garamond"/>
                <a:cs typeface="Garamond"/>
              </a:rPr>
              <a:t>Sys</a:t>
            </a:r>
            <a:r>
              <a:rPr lang="en-US" sz="3200" spc="-25" dirty="0">
                <a:solidFill>
                  <a:srgbClr val="656598"/>
                </a:solidFill>
                <a:latin typeface="Garamond"/>
                <a:cs typeface="Garamond"/>
              </a:rPr>
              <a:t>tem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92" y="984919"/>
            <a:ext cx="45085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wo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vents: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&amp;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Dep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1118" y="1992190"/>
            <a:ext cx="18542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100" b="1" i="1" spc="-45" dirty="0">
                <a:latin typeface="Symbol"/>
                <a:cs typeface="Symbol"/>
              </a:rPr>
              <a:t></a:t>
            </a:r>
            <a:r>
              <a:rPr sz="1950" b="1" i="1" spc="7" baseline="-25641" dirty="0">
                <a:latin typeface="Times New Roman"/>
                <a:cs typeface="Times New Roman"/>
              </a:rPr>
              <a:t>i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9656" y="1992191"/>
            <a:ext cx="36576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5"/>
              </a:lnSpc>
            </a:pPr>
            <a:r>
              <a:rPr sz="3150" b="1" i="1" spc="-67" baseline="15873" dirty="0">
                <a:latin typeface="Symbol"/>
                <a:cs typeface="Symbol"/>
              </a:rPr>
              <a:t></a:t>
            </a:r>
            <a:r>
              <a:rPr sz="1300" b="1" i="1" spc="5" dirty="0">
                <a:latin typeface="Times New Roman"/>
                <a:cs typeface="Times New Roman"/>
              </a:rPr>
              <a:t>i</a:t>
            </a:r>
            <a:r>
              <a:rPr sz="1300" b="1" spc="5" dirty="0">
                <a:latin typeface="Times New Roman"/>
                <a:cs typeface="Times New Roman"/>
              </a:rPr>
              <a:t>+1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7952" y="2404369"/>
            <a:ext cx="4048760" cy="76200"/>
          </a:xfrm>
          <a:custGeom>
            <a:avLst/>
            <a:gdLst/>
            <a:ahLst/>
            <a:cxnLst/>
            <a:rect l="l" t="t" r="r" b="b"/>
            <a:pathLst>
              <a:path w="4048760" h="76200">
                <a:moveTo>
                  <a:pt x="3972062" y="0"/>
                </a:moveTo>
                <a:lnTo>
                  <a:pt x="3971941" y="33381"/>
                </a:lnTo>
                <a:lnTo>
                  <a:pt x="3984619" y="33406"/>
                </a:lnTo>
                <a:lnTo>
                  <a:pt x="3984619" y="42915"/>
                </a:lnTo>
                <a:lnTo>
                  <a:pt x="3971907" y="42915"/>
                </a:lnTo>
                <a:lnTo>
                  <a:pt x="3971787" y="76199"/>
                </a:lnTo>
                <a:lnTo>
                  <a:pt x="4038703" y="42915"/>
                </a:lnTo>
                <a:lnTo>
                  <a:pt x="3984619" y="42915"/>
                </a:lnTo>
                <a:lnTo>
                  <a:pt x="4038753" y="42890"/>
                </a:lnTo>
                <a:lnTo>
                  <a:pt x="4048140" y="38221"/>
                </a:lnTo>
                <a:lnTo>
                  <a:pt x="3972062" y="0"/>
                </a:lnTo>
                <a:close/>
              </a:path>
              <a:path w="4048760" h="76200">
                <a:moveTo>
                  <a:pt x="3971941" y="33381"/>
                </a:moveTo>
                <a:lnTo>
                  <a:pt x="3971907" y="42890"/>
                </a:lnTo>
                <a:lnTo>
                  <a:pt x="3984619" y="42915"/>
                </a:lnTo>
                <a:lnTo>
                  <a:pt x="3984619" y="33406"/>
                </a:lnTo>
                <a:lnTo>
                  <a:pt x="3971941" y="33381"/>
                </a:lnTo>
                <a:close/>
              </a:path>
              <a:path w="4048760" h="76200">
                <a:moveTo>
                  <a:pt x="0" y="25542"/>
                </a:moveTo>
                <a:lnTo>
                  <a:pt x="0" y="35051"/>
                </a:lnTo>
                <a:lnTo>
                  <a:pt x="3971907" y="42890"/>
                </a:lnTo>
                <a:lnTo>
                  <a:pt x="3971941" y="33381"/>
                </a:lnTo>
                <a:lnTo>
                  <a:pt x="0" y="25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0352" y="2358529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9952" y="2358529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0552" y="2358529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7352" y="2379103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56952" y="2379103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8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2977" y="2505186"/>
            <a:ext cx="13970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b="1" i="1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7277" y="2678522"/>
            <a:ext cx="101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1972" y="2492363"/>
            <a:ext cx="13970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b="1" i="1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272" y="2665699"/>
            <a:ext cx="101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2649" y="2536810"/>
            <a:ext cx="1822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i="1" dirty="0">
                <a:latin typeface="Times New Roman"/>
                <a:cs typeface="Times New Roman"/>
              </a:rPr>
              <a:t>a</a:t>
            </a:r>
            <a:r>
              <a:rPr b="1" i="1" baseline="-25462" dirty="0">
                <a:latin typeface="Times New Roman"/>
                <a:cs typeface="Times New Roman"/>
              </a:rPr>
              <a:t>i</a:t>
            </a:r>
            <a:endParaRPr baseline="-2546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4920" y="2536810"/>
            <a:ext cx="3454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700" b="1" i="1" baseline="16975" dirty="0">
                <a:latin typeface="Times New Roman"/>
                <a:cs typeface="Times New Roman"/>
              </a:rPr>
              <a:t>a</a:t>
            </a:r>
            <a:r>
              <a:rPr sz="1200" b="1" i="1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+1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6755" y="2498710"/>
            <a:ext cx="3092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700" b="1" i="1" baseline="16975" dirty="0">
                <a:latin typeface="Times New Roman"/>
                <a:cs typeface="Times New Roman"/>
              </a:rPr>
              <a:t>a</a:t>
            </a:r>
            <a:r>
              <a:rPr sz="1200" b="1" i="1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80352" y="2321312"/>
            <a:ext cx="609600" cy="74930"/>
          </a:xfrm>
          <a:custGeom>
            <a:avLst/>
            <a:gdLst/>
            <a:ahLst/>
            <a:cxnLst/>
            <a:rect l="l" t="t" r="r" b="b"/>
            <a:pathLst>
              <a:path w="609600" h="74930">
                <a:moveTo>
                  <a:pt x="59435" y="0"/>
                </a:moveTo>
                <a:lnTo>
                  <a:pt x="57281" y="1402"/>
                </a:lnTo>
                <a:lnTo>
                  <a:pt x="0" y="37216"/>
                </a:lnTo>
                <a:lnTo>
                  <a:pt x="57281" y="73030"/>
                </a:lnTo>
                <a:lnTo>
                  <a:pt x="59435" y="74432"/>
                </a:lnTo>
                <a:lnTo>
                  <a:pt x="62352" y="73670"/>
                </a:lnTo>
                <a:lnTo>
                  <a:pt x="63758" y="71506"/>
                </a:lnTo>
                <a:lnTo>
                  <a:pt x="65150" y="69220"/>
                </a:lnTo>
                <a:lnTo>
                  <a:pt x="64520" y="66293"/>
                </a:lnTo>
                <a:lnTo>
                  <a:pt x="62234" y="64891"/>
                </a:lnTo>
                <a:lnTo>
                  <a:pt x="25441" y="41913"/>
                </a:lnTo>
                <a:lnTo>
                  <a:pt x="9012" y="41909"/>
                </a:lnTo>
                <a:lnTo>
                  <a:pt x="9012" y="32400"/>
                </a:lnTo>
                <a:lnTo>
                  <a:pt x="25631" y="32400"/>
                </a:lnTo>
                <a:lnTo>
                  <a:pt x="62234" y="9540"/>
                </a:lnTo>
                <a:lnTo>
                  <a:pt x="64520" y="8138"/>
                </a:lnTo>
                <a:lnTo>
                  <a:pt x="65150" y="5212"/>
                </a:lnTo>
                <a:lnTo>
                  <a:pt x="63758" y="2926"/>
                </a:lnTo>
                <a:lnTo>
                  <a:pt x="62352" y="761"/>
                </a:lnTo>
                <a:lnTo>
                  <a:pt x="59435" y="0"/>
                </a:lnTo>
                <a:close/>
              </a:path>
              <a:path w="609600" h="74930">
                <a:moveTo>
                  <a:pt x="550163" y="0"/>
                </a:moveTo>
                <a:lnTo>
                  <a:pt x="547247" y="761"/>
                </a:lnTo>
                <a:lnTo>
                  <a:pt x="545841" y="2926"/>
                </a:lnTo>
                <a:lnTo>
                  <a:pt x="544448" y="5212"/>
                </a:lnTo>
                <a:lnTo>
                  <a:pt x="545079" y="8138"/>
                </a:lnTo>
                <a:lnTo>
                  <a:pt x="547365" y="9540"/>
                </a:lnTo>
                <a:lnTo>
                  <a:pt x="584158" y="32518"/>
                </a:lnTo>
                <a:lnTo>
                  <a:pt x="600587" y="32522"/>
                </a:lnTo>
                <a:lnTo>
                  <a:pt x="600587" y="42031"/>
                </a:lnTo>
                <a:lnTo>
                  <a:pt x="583968" y="42031"/>
                </a:lnTo>
                <a:lnTo>
                  <a:pt x="547365" y="64891"/>
                </a:lnTo>
                <a:lnTo>
                  <a:pt x="545079" y="66293"/>
                </a:lnTo>
                <a:lnTo>
                  <a:pt x="544448" y="69220"/>
                </a:lnTo>
                <a:lnTo>
                  <a:pt x="545841" y="71506"/>
                </a:lnTo>
                <a:lnTo>
                  <a:pt x="547247" y="73670"/>
                </a:lnTo>
                <a:lnTo>
                  <a:pt x="550163" y="74432"/>
                </a:lnTo>
                <a:lnTo>
                  <a:pt x="552318" y="73030"/>
                </a:lnTo>
                <a:lnTo>
                  <a:pt x="601897" y="42031"/>
                </a:lnTo>
                <a:lnTo>
                  <a:pt x="600587" y="42031"/>
                </a:lnTo>
                <a:lnTo>
                  <a:pt x="601902" y="42028"/>
                </a:lnTo>
                <a:lnTo>
                  <a:pt x="609599" y="37216"/>
                </a:lnTo>
                <a:lnTo>
                  <a:pt x="552318" y="1402"/>
                </a:lnTo>
                <a:lnTo>
                  <a:pt x="550163" y="0"/>
                </a:lnTo>
                <a:close/>
              </a:path>
              <a:path w="609600" h="74930">
                <a:moveTo>
                  <a:pt x="591679" y="37216"/>
                </a:moveTo>
                <a:lnTo>
                  <a:pt x="583973" y="42028"/>
                </a:lnTo>
                <a:lnTo>
                  <a:pt x="600587" y="42031"/>
                </a:lnTo>
                <a:lnTo>
                  <a:pt x="600587" y="41269"/>
                </a:lnTo>
                <a:lnTo>
                  <a:pt x="598169" y="41269"/>
                </a:lnTo>
                <a:lnTo>
                  <a:pt x="591679" y="37216"/>
                </a:lnTo>
                <a:close/>
              </a:path>
              <a:path w="609600" h="74930">
                <a:moveTo>
                  <a:pt x="25626" y="32403"/>
                </a:moveTo>
                <a:lnTo>
                  <a:pt x="17920" y="37216"/>
                </a:lnTo>
                <a:lnTo>
                  <a:pt x="25441" y="41913"/>
                </a:lnTo>
                <a:lnTo>
                  <a:pt x="583973" y="42028"/>
                </a:lnTo>
                <a:lnTo>
                  <a:pt x="591679" y="37216"/>
                </a:lnTo>
                <a:lnTo>
                  <a:pt x="584158" y="32518"/>
                </a:lnTo>
                <a:lnTo>
                  <a:pt x="25626" y="32403"/>
                </a:lnTo>
                <a:close/>
              </a:path>
              <a:path w="609600" h="74930">
                <a:moveTo>
                  <a:pt x="9012" y="32400"/>
                </a:moveTo>
                <a:lnTo>
                  <a:pt x="9012" y="41909"/>
                </a:lnTo>
                <a:lnTo>
                  <a:pt x="25441" y="41913"/>
                </a:lnTo>
                <a:lnTo>
                  <a:pt x="24411" y="41269"/>
                </a:lnTo>
                <a:lnTo>
                  <a:pt x="11429" y="41269"/>
                </a:lnTo>
                <a:lnTo>
                  <a:pt x="11429" y="33162"/>
                </a:lnTo>
                <a:lnTo>
                  <a:pt x="24411" y="33162"/>
                </a:lnTo>
                <a:lnTo>
                  <a:pt x="25626" y="32403"/>
                </a:lnTo>
                <a:lnTo>
                  <a:pt x="9012" y="32400"/>
                </a:lnTo>
                <a:close/>
              </a:path>
              <a:path w="609600" h="74930">
                <a:moveTo>
                  <a:pt x="11429" y="33162"/>
                </a:moveTo>
                <a:lnTo>
                  <a:pt x="11429" y="41269"/>
                </a:lnTo>
                <a:lnTo>
                  <a:pt x="17920" y="37216"/>
                </a:lnTo>
                <a:lnTo>
                  <a:pt x="11429" y="33162"/>
                </a:lnTo>
                <a:close/>
              </a:path>
              <a:path w="609600" h="74930">
                <a:moveTo>
                  <a:pt x="17920" y="37216"/>
                </a:moveTo>
                <a:lnTo>
                  <a:pt x="11429" y="41269"/>
                </a:lnTo>
                <a:lnTo>
                  <a:pt x="24411" y="41269"/>
                </a:lnTo>
                <a:lnTo>
                  <a:pt x="17920" y="37216"/>
                </a:lnTo>
                <a:close/>
              </a:path>
              <a:path w="609600" h="74930">
                <a:moveTo>
                  <a:pt x="598169" y="33162"/>
                </a:moveTo>
                <a:lnTo>
                  <a:pt x="591679" y="37216"/>
                </a:lnTo>
                <a:lnTo>
                  <a:pt x="598169" y="41269"/>
                </a:lnTo>
                <a:lnTo>
                  <a:pt x="598169" y="33162"/>
                </a:lnTo>
                <a:close/>
              </a:path>
              <a:path w="609600" h="74930">
                <a:moveTo>
                  <a:pt x="600587" y="33162"/>
                </a:moveTo>
                <a:lnTo>
                  <a:pt x="598169" y="33162"/>
                </a:lnTo>
                <a:lnTo>
                  <a:pt x="598169" y="41269"/>
                </a:lnTo>
                <a:lnTo>
                  <a:pt x="600587" y="41269"/>
                </a:lnTo>
                <a:lnTo>
                  <a:pt x="600587" y="33162"/>
                </a:lnTo>
                <a:close/>
              </a:path>
              <a:path w="609600" h="74930">
                <a:moveTo>
                  <a:pt x="24411" y="33162"/>
                </a:moveTo>
                <a:lnTo>
                  <a:pt x="11429" y="33162"/>
                </a:lnTo>
                <a:lnTo>
                  <a:pt x="17920" y="37216"/>
                </a:lnTo>
                <a:lnTo>
                  <a:pt x="24411" y="33162"/>
                </a:lnTo>
                <a:close/>
              </a:path>
              <a:path w="609600" h="74930">
                <a:moveTo>
                  <a:pt x="584158" y="32518"/>
                </a:moveTo>
                <a:lnTo>
                  <a:pt x="591679" y="37216"/>
                </a:lnTo>
                <a:lnTo>
                  <a:pt x="598169" y="33162"/>
                </a:lnTo>
                <a:lnTo>
                  <a:pt x="600587" y="33162"/>
                </a:lnTo>
                <a:lnTo>
                  <a:pt x="600587" y="32522"/>
                </a:lnTo>
                <a:lnTo>
                  <a:pt x="584158" y="32518"/>
                </a:lnTo>
                <a:close/>
              </a:path>
              <a:path w="609600" h="74930">
                <a:moveTo>
                  <a:pt x="25631" y="32400"/>
                </a:moveTo>
                <a:lnTo>
                  <a:pt x="9012" y="32400"/>
                </a:lnTo>
                <a:lnTo>
                  <a:pt x="25626" y="32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0552" y="2321312"/>
            <a:ext cx="1066800" cy="74930"/>
          </a:xfrm>
          <a:custGeom>
            <a:avLst/>
            <a:gdLst/>
            <a:ahLst/>
            <a:cxnLst/>
            <a:rect l="l" t="t" r="r" b="b"/>
            <a:pathLst>
              <a:path w="1066800" h="74930">
                <a:moveTo>
                  <a:pt x="59435" y="0"/>
                </a:moveTo>
                <a:lnTo>
                  <a:pt x="57271" y="1402"/>
                </a:lnTo>
                <a:lnTo>
                  <a:pt x="0" y="37216"/>
                </a:lnTo>
                <a:lnTo>
                  <a:pt x="57271" y="73030"/>
                </a:lnTo>
                <a:lnTo>
                  <a:pt x="59435" y="74432"/>
                </a:lnTo>
                <a:lnTo>
                  <a:pt x="62362" y="73670"/>
                </a:lnTo>
                <a:lnTo>
                  <a:pt x="63764" y="71506"/>
                </a:lnTo>
                <a:lnTo>
                  <a:pt x="65166" y="69220"/>
                </a:lnTo>
                <a:lnTo>
                  <a:pt x="64526" y="66293"/>
                </a:lnTo>
                <a:lnTo>
                  <a:pt x="62240" y="64891"/>
                </a:lnTo>
                <a:lnTo>
                  <a:pt x="25441" y="41911"/>
                </a:lnTo>
                <a:lnTo>
                  <a:pt x="9022" y="41909"/>
                </a:lnTo>
                <a:lnTo>
                  <a:pt x="9022" y="32400"/>
                </a:lnTo>
                <a:lnTo>
                  <a:pt x="25633" y="32400"/>
                </a:lnTo>
                <a:lnTo>
                  <a:pt x="62240" y="9540"/>
                </a:lnTo>
                <a:lnTo>
                  <a:pt x="64526" y="8138"/>
                </a:lnTo>
                <a:lnTo>
                  <a:pt x="65166" y="5212"/>
                </a:lnTo>
                <a:lnTo>
                  <a:pt x="63764" y="2926"/>
                </a:lnTo>
                <a:lnTo>
                  <a:pt x="62362" y="761"/>
                </a:lnTo>
                <a:lnTo>
                  <a:pt x="59435" y="0"/>
                </a:lnTo>
                <a:close/>
              </a:path>
              <a:path w="1066800" h="74930">
                <a:moveTo>
                  <a:pt x="1007363" y="0"/>
                </a:moveTo>
                <a:lnTo>
                  <a:pt x="1004437" y="761"/>
                </a:lnTo>
                <a:lnTo>
                  <a:pt x="1003035" y="2926"/>
                </a:lnTo>
                <a:lnTo>
                  <a:pt x="1001664" y="5212"/>
                </a:lnTo>
                <a:lnTo>
                  <a:pt x="1002273" y="8138"/>
                </a:lnTo>
                <a:lnTo>
                  <a:pt x="1004559" y="9540"/>
                </a:lnTo>
                <a:lnTo>
                  <a:pt x="1041358" y="32520"/>
                </a:lnTo>
                <a:lnTo>
                  <a:pt x="1057777" y="32522"/>
                </a:lnTo>
                <a:lnTo>
                  <a:pt x="1057777" y="42031"/>
                </a:lnTo>
                <a:lnTo>
                  <a:pt x="1041166" y="42031"/>
                </a:lnTo>
                <a:lnTo>
                  <a:pt x="1004559" y="64891"/>
                </a:lnTo>
                <a:lnTo>
                  <a:pt x="1002273" y="66293"/>
                </a:lnTo>
                <a:lnTo>
                  <a:pt x="1001664" y="69220"/>
                </a:lnTo>
                <a:lnTo>
                  <a:pt x="1003035" y="71506"/>
                </a:lnTo>
                <a:lnTo>
                  <a:pt x="1004437" y="73670"/>
                </a:lnTo>
                <a:lnTo>
                  <a:pt x="1007363" y="74432"/>
                </a:lnTo>
                <a:lnTo>
                  <a:pt x="1009528" y="73030"/>
                </a:lnTo>
                <a:lnTo>
                  <a:pt x="1059098" y="42031"/>
                </a:lnTo>
                <a:lnTo>
                  <a:pt x="1057777" y="42031"/>
                </a:lnTo>
                <a:lnTo>
                  <a:pt x="1059101" y="42029"/>
                </a:lnTo>
                <a:lnTo>
                  <a:pt x="1066799" y="37216"/>
                </a:lnTo>
                <a:lnTo>
                  <a:pt x="1009528" y="1402"/>
                </a:lnTo>
                <a:lnTo>
                  <a:pt x="1007363" y="0"/>
                </a:lnTo>
                <a:close/>
              </a:path>
              <a:path w="1066800" h="74930">
                <a:moveTo>
                  <a:pt x="1048878" y="37216"/>
                </a:moveTo>
                <a:lnTo>
                  <a:pt x="1041169" y="42029"/>
                </a:lnTo>
                <a:lnTo>
                  <a:pt x="1057777" y="42031"/>
                </a:lnTo>
                <a:lnTo>
                  <a:pt x="1057777" y="41269"/>
                </a:lnTo>
                <a:lnTo>
                  <a:pt x="1055369" y="41269"/>
                </a:lnTo>
                <a:lnTo>
                  <a:pt x="1048878" y="37216"/>
                </a:lnTo>
                <a:close/>
              </a:path>
              <a:path w="1066800" h="74930">
                <a:moveTo>
                  <a:pt x="25630" y="32402"/>
                </a:moveTo>
                <a:lnTo>
                  <a:pt x="17921" y="37216"/>
                </a:lnTo>
                <a:lnTo>
                  <a:pt x="25441" y="41911"/>
                </a:lnTo>
                <a:lnTo>
                  <a:pt x="1041169" y="42029"/>
                </a:lnTo>
                <a:lnTo>
                  <a:pt x="1048878" y="37216"/>
                </a:lnTo>
                <a:lnTo>
                  <a:pt x="1041358" y="32520"/>
                </a:lnTo>
                <a:lnTo>
                  <a:pt x="25630" y="32402"/>
                </a:lnTo>
                <a:close/>
              </a:path>
              <a:path w="1066800" h="74930">
                <a:moveTo>
                  <a:pt x="9022" y="32400"/>
                </a:moveTo>
                <a:lnTo>
                  <a:pt x="9022" y="41909"/>
                </a:lnTo>
                <a:lnTo>
                  <a:pt x="25441" y="41911"/>
                </a:lnTo>
                <a:lnTo>
                  <a:pt x="24413" y="41269"/>
                </a:lnTo>
                <a:lnTo>
                  <a:pt x="11429" y="41269"/>
                </a:lnTo>
                <a:lnTo>
                  <a:pt x="11429" y="33162"/>
                </a:lnTo>
                <a:lnTo>
                  <a:pt x="24413" y="33162"/>
                </a:lnTo>
                <a:lnTo>
                  <a:pt x="25630" y="32402"/>
                </a:lnTo>
                <a:lnTo>
                  <a:pt x="9022" y="32400"/>
                </a:lnTo>
                <a:close/>
              </a:path>
              <a:path w="1066800" h="74930">
                <a:moveTo>
                  <a:pt x="11429" y="33162"/>
                </a:moveTo>
                <a:lnTo>
                  <a:pt x="11429" y="41269"/>
                </a:lnTo>
                <a:lnTo>
                  <a:pt x="17921" y="37216"/>
                </a:lnTo>
                <a:lnTo>
                  <a:pt x="11429" y="33162"/>
                </a:lnTo>
                <a:close/>
              </a:path>
              <a:path w="1066800" h="74930">
                <a:moveTo>
                  <a:pt x="17921" y="37216"/>
                </a:moveTo>
                <a:lnTo>
                  <a:pt x="11429" y="41269"/>
                </a:lnTo>
                <a:lnTo>
                  <a:pt x="24413" y="41269"/>
                </a:lnTo>
                <a:lnTo>
                  <a:pt x="17921" y="37216"/>
                </a:lnTo>
                <a:close/>
              </a:path>
              <a:path w="1066800" h="74930">
                <a:moveTo>
                  <a:pt x="1055369" y="33162"/>
                </a:moveTo>
                <a:lnTo>
                  <a:pt x="1048878" y="37216"/>
                </a:lnTo>
                <a:lnTo>
                  <a:pt x="1055369" y="41269"/>
                </a:lnTo>
                <a:lnTo>
                  <a:pt x="1055369" y="33162"/>
                </a:lnTo>
                <a:close/>
              </a:path>
              <a:path w="1066800" h="74930">
                <a:moveTo>
                  <a:pt x="1057777" y="33162"/>
                </a:moveTo>
                <a:lnTo>
                  <a:pt x="1055369" y="33162"/>
                </a:lnTo>
                <a:lnTo>
                  <a:pt x="1055369" y="41269"/>
                </a:lnTo>
                <a:lnTo>
                  <a:pt x="1057777" y="41269"/>
                </a:lnTo>
                <a:lnTo>
                  <a:pt x="1057777" y="33162"/>
                </a:lnTo>
                <a:close/>
              </a:path>
              <a:path w="1066800" h="74930">
                <a:moveTo>
                  <a:pt x="24413" y="33162"/>
                </a:moveTo>
                <a:lnTo>
                  <a:pt x="11429" y="33162"/>
                </a:lnTo>
                <a:lnTo>
                  <a:pt x="17921" y="37216"/>
                </a:lnTo>
                <a:lnTo>
                  <a:pt x="24413" y="33162"/>
                </a:lnTo>
                <a:close/>
              </a:path>
              <a:path w="1066800" h="74930">
                <a:moveTo>
                  <a:pt x="1041358" y="32520"/>
                </a:moveTo>
                <a:lnTo>
                  <a:pt x="1048878" y="37216"/>
                </a:lnTo>
                <a:lnTo>
                  <a:pt x="1055369" y="33162"/>
                </a:lnTo>
                <a:lnTo>
                  <a:pt x="1057777" y="33162"/>
                </a:lnTo>
                <a:lnTo>
                  <a:pt x="1057777" y="32522"/>
                </a:lnTo>
                <a:lnTo>
                  <a:pt x="1041358" y="3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7352" y="2321312"/>
            <a:ext cx="609600" cy="74930"/>
          </a:xfrm>
          <a:custGeom>
            <a:avLst/>
            <a:gdLst/>
            <a:ahLst/>
            <a:cxnLst/>
            <a:rect l="l" t="t" r="r" b="b"/>
            <a:pathLst>
              <a:path w="609600" h="74930">
                <a:moveTo>
                  <a:pt x="59435" y="0"/>
                </a:moveTo>
                <a:lnTo>
                  <a:pt x="57271" y="1402"/>
                </a:lnTo>
                <a:lnTo>
                  <a:pt x="0" y="37216"/>
                </a:lnTo>
                <a:lnTo>
                  <a:pt x="57271" y="73030"/>
                </a:lnTo>
                <a:lnTo>
                  <a:pt x="59435" y="74432"/>
                </a:lnTo>
                <a:lnTo>
                  <a:pt x="62362" y="73670"/>
                </a:lnTo>
                <a:lnTo>
                  <a:pt x="63764" y="71506"/>
                </a:lnTo>
                <a:lnTo>
                  <a:pt x="65166" y="69220"/>
                </a:lnTo>
                <a:lnTo>
                  <a:pt x="64526" y="66293"/>
                </a:lnTo>
                <a:lnTo>
                  <a:pt x="62240" y="64891"/>
                </a:lnTo>
                <a:lnTo>
                  <a:pt x="25443" y="41913"/>
                </a:lnTo>
                <a:lnTo>
                  <a:pt x="9022" y="41909"/>
                </a:lnTo>
                <a:lnTo>
                  <a:pt x="9022" y="32400"/>
                </a:lnTo>
                <a:lnTo>
                  <a:pt x="25633" y="32400"/>
                </a:lnTo>
                <a:lnTo>
                  <a:pt x="62240" y="9540"/>
                </a:lnTo>
                <a:lnTo>
                  <a:pt x="64526" y="8138"/>
                </a:lnTo>
                <a:lnTo>
                  <a:pt x="65166" y="5212"/>
                </a:lnTo>
                <a:lnTo>
                  <a:pt x="63764" y="2926"/>
                </a:lnTo>
                <a:lnTo>
                  <a:pt x="62362" y="761"/>
                </a:lnTo>
                <a:lnTo>
                  <a:pt x="59435" y="0"/>
                </a:lnTo>
                <a:close/>
              </a:path>
              <a:path w="609600" h="74930">
                <a:moveTo>
                  <a:pt x="550163" y="0"/>
                </a:moveTo>
                <a:lnTo>
                  <a:pt x="547237" y="761"/>
                </a:lnTo>
                <a:lnTo>
                  <a:pt x="545835" y="2926"/>
                </a:lnTo>
                <a:lnTo>
                  <a:pt x="544464" y="5212"/>
                </a:lnTo>
                <a:lnTo>
                  <a:pt x="545073" y="8138"/>
                </a:lnTo>
                <a:lnTo>
                  <a:pt x="547359" y="9540"/>
                </a:lnTo>
                <a:lnTo>
                  <a:pt x="584156" y="32518"/>
                </a:lnTo>
                <a:lnTo>
                  <a:pt x="600699" y="32522"/>
                </a:lnTo>
                <a:lnTo>
                  <a:pt x="600699" y="42031"/>
                </a:lnTo>
                <a:lnTo>
                  <a:pt x="583966" y="42031"/>
                </a:lnTo>
                <a:lnTo>
                  <a:pt x="547359" y="64891"/>
                </a:lnTo>
                <a:lnTo>
                  <a:pt x="545073" y="66293"/>
                </a:lnTo>
                <a:lnTo>
                  <a:pt x="544464" y="69220"/>
                </a:lnTo>
                <a:lnTo>
                  <a:pt x="545835" y="71506"/>
                </a:lnTo>
                <a:lnTo>
                  <a:pt x="547237" y="73670"/>
                </a:lnTo>
                <a:lnTo>
                  <a:pt x="550163" y="74432"/>
                </a:lnTo>
                <a:lnTo>
                  <a:pt x="552328" y="73030"/>
                </a:lnTo>
                <a:lnTo>
                  <a:pt x="601898" y="42031"/>
                </a:lnTo>
                <a:lnTo>
                  <a:pt x="600699" y="42031"/>
                </a:lnTo>
                <a:lnTo>
                  <a:pt x="601904" y="42028"/>
                </a:lnTo>
                <a:lnTo>
                  <a:pt x="609599" y="37216"/>
                </a:lnTo>
                <a:lnTo>
                  <a:pt x="552328" y="1402"/>
                </a:lnTo>
                <a:lnTo>
                  <a:pt x="550163" y="0"/>
                </a:lnTo>
                <a:close/>
              </a:path>
              <a:path w="609600" h="74930">
                <a:moveTo>
                  <a:pt x="591678" y="37216"/>
                </a:moveTo>
                <a:lnTo>
                  <a:pt x="583972" y="42028"/>
                </a:lnTo>
                <a:lnTo>
                  <a:pt x="600699" y="42031"/>
                </a:lnTo>
                <a:lnTo>
                  <a:pt x="600699" y="41269"/>
                </a:lnTo>
                <a:lnTo>
                  <a:pt x="598169" y="41269"/>
                </a:lnTo>
                <a:lnTo>
                  <a:pt x="591678" y="37216"/>
                </a:lnTo>
                <a:close/>
              </a:path>
              <a:path w="609600" h="74930">
                <a:moveTo>
                  <a:pt x="25627" y="32403"/>
                </a:moveTo>
                <a:lnTo>
                  <a:pt x="17921" y="37216"/>
                </a:lnTo>
                <a:lnTo>
                  <a:pt x="25443" y="41913"/>
                </a:lnTo>
                <a:lnTo>
                  <a:pt x="583972" y="42028"/>
                </a:lnTo>
                <a:lnTo>
                  <a:pt x="591678" y="37216"/>
                </a:lnTo>
                <a:lnTo>
                  <a:pt x="584156" y="32518"/>
                </a:lnTo>
                <a:lnTo>
                  <a:pt x="25627" y="32403"/>
                </a:lnTo>
                <a:close/>
              </a:path>
              <a:path w="609600" h="74930">
                <a:moveTo>
                  <a:pt x="9022" y="32400"/>
                </a:moveTo>
                <a:lnTo>
                  <a:pt x="9022" y="41909"/>
                </a:lnTo>
                <a:lnTo>
                  <a:pt x="25443" y="41913"/>
                </a:lnTo>
                <a:lnTo>
                  <a:pt x="24413" y="41269"/>
                </a:lnTo>
                <a:lnTo>
                  <a:pt x="11429" y="41269"/>
                </a:lnTo>
                <a:lnTo>
                  <a:pt x="11429" y="33162"/>
                </a:lnTo>
                <a:lnTo>
                  <a:pt x="24413" y="33162"/>
                </a:lnTo>
                <a:lnTo>
                  <a:pt x="25627" y="32403"/>
                </a:lnTo>
                <a:lnTo>
                  <a:pt x="9022" y="32400"/>
                </a:lnTo>
                <a:close/>
              </a:path>
              <a:path w="609600" h="74930">
                <a:moveTo>
                  <a:pt x="11429" y="33162"/>
                </a:moveTo>
                <a:lnTo>
                  <a:pt x="11429" y="41269"/>
                </a:lnTo>
                <a:lnTo>
                  <a:pt x="17921" y="37216"/>
                </a:lnTo>
                <a:lnTo>
                  <a:pt x="11429" y="33162"/>
                </a:lnTo>
                <a:close/>
              </a:path>
              <a:path w="609600" h="74930">
                <a:moveTo>
                  <a:pt x="17921" y="37216"/>
                </a:moveTo>
                <a:lnTo>
                  <a:pt x="11429" y="41269"/>
                </a:lnTo>
                <a:lnTo>
                  <a:pt x="24413" y="41269"/>
                </a:lnTo>
                <a:lnTo>
                  <a:pt x="17921" y="37216"/>
                </a:lnTo>
                <a:close/>
              </a:path>
              <a:path w="609600" h="74930">
                <a:moveTo>
                  <a:pt x="598169" y="33162"/>
                </a:moveTo>
                <a:lnTo>
                  <a:pt x="591678" y="37216"/>
                </a:lnTo>
                <a:lnTo>
                  <a:pt x="598169" y="41269"/>
                </a:lnTo>
                <a:lnTo>
                  <a:pt x="598169" y="33162"/>
                </a:lnTo>
                <a:close/>
              </a:path>
              <a:path w="609600" h="74930">
                <a:moveTo>
                  <a:pt x="600699" y="33162"/>
                </a:moveTo>
                <a:lnTo>
                  <a:pt x="598169" y="33162"/>
                </a:lnTo>
                <a:lnTo>
                  <a:pt x="598169" y="41269"/>
                </a:lnTo>
                <a:lnTo>
                  <a:pt x="600699" y="41269"/>
                </a:lnTo>
                <a:lnTo>
                  <a:pt x="600699" y="33162"/>
                </a:lnTo>
                <a:close/>
              </a:path>
              <a:path w="609600" h="74930">
                <a:moveTo>
                  <a:pt x="24413" y="33162"/>
                </a:moveTo>
                <a:lnTo>
                  <a:pt x="11429" y="33162"/>
                </a:lnTo>
                <a:lnTo>
                  <a:pt x="17921" y="37216"/>
                </a:lnTo>
                <a:lnTo>
                  <a:pt x="24413" y="33162"/>
                </a:lnTo>
                <a:close/>
              </a:path>
              <a:path w="609600" h="74930">
                <a:moveTo>
                  <a:pt x="584156" y="32518"/>
                </a:moveTo>
                <a:lnTo>
                  <a:pt x="591678" y="37216"/>
                </a:lnTo>
                <a:lnTo>
                  <a:pt x="598169" y="33162"/>
                </a:lnTo>
                <a:lnTo>
                  <a:pt x="600699" y="33162"/>
                </a:lnTo>
                <a:lnTo>
                  <a:pt x="600699" y="32522"/>
                </a:lnTo>
                <a:lnTo>
                  <a:pt x="584156" y="32518"/>
                </a:lnTo>
                <a:close/>
              </a:path>
              <a:path w="609600" h="74930">
                <a:moveTo>
                  <a:pt x="25633" y="32400"/>
                </a:moveTo>
                <a:lnTo>
                  <a:pt x="9022" y="32400"/>
                </a:lnTo>
                <a:lnTo>
                  <a:pt x="25627" y="32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3360" y="1795187"/>
            <a:ext cx="1910714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sz="2000" dirty="0">
                <a:latin typeface="Verdana"/>
                <a:cs typeface="Verdana"/>
              </a:rPr>
              <a:t>Arr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dirty="0">
                <a:latin typeface="Verdana"/>
                <a:cs typeface="Verdana"/>
              </a:rPr>
              <a:t>al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rocess</a:t>
            </a:r>
            <a:endParaRPr sz="2000">
              <a:latin typeface="Verdana"/>
              <a:cs typeface="Verdana"/>
            </a:endParaRPr>
          </a:p>
          <a:p>
            <a:pPr marR="177800" algn="r">
              <a:lnSpc>
                <a:spcPts val="2014"/>
              </a:lnSpc>
            </a:pPr>
            <a:r>
              <a:rPr sz="2000" b="1" spc="5" dirty="0">
                <a:latin typeface="Symbol"/>
                <a:cs typeface="Symbol"/>
              </a:rPr>
              <a:t></a:t>
            </a:r>
            <a:r>
              <a:rPr sz="1950" b="1" spc="15" baseline="-25641" dirty="0">
                <a:latin typeface="Times New Roman"/>
                <a:cs typeface="Times New Roman"/>
              </a:rPr>
              <a:t>2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3182" y="2379841"/>
            <a:ext cx="2540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Symbol"/>
                <a:cs typeface="Symbol"/>
              </a:rPr>
              <a:t></a:t>
            </a:r>
            <a:endParaRPr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0205" y="2564534"/>
            <a:ext cx="895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27952" y="4598295"/>
            <a:ext cx="4048760" cy="76200"/>
          </a:xfrm>
          <a:custGeom>
            <a:avLst/>
            <a:gdLst/>
            <a:ahLst/>
            <a:cxnLst/>
            <a:rect l="l" t="t" r="r" b="b"/>
            <a:pathLst>
              <a:path w="4048760" h="76200">
                <a:moveTo>
                  <a:pt x="3972062" y="0"/>
                </a:moveTo>
                <a:lnTo>
                  <a:pt x="3971941" y="33384"/>
                </a:lnTo>
                <a:lnTo>
                  <a:pt x="3984619" y="33409"/>
                </a:lnTo>
                <a:lnTo>
                  <a:pt x="3984619" y="42934"/>
                </a:lnTo>
                <a:lnTo>
                  <a:pt x="3971907" y="42934"/>
                </a:lnTo>
                <a:lnTo>
                  <a:pt x="3971787" y="76199"/>
                </a:lnTo>
                <a:lnTo>
                  <a:pt x="4038682" y="42934"/>
                </a:lnTo>
                <a:lnTo>
                  <a:pt x="3984619" y="42934"/>
                </a:lnTo>
                <a:lnTo>
                  <a:pt x="4038733" y="42908"/>
                </a:lnTo>
                <a:lnTo>
                  <a:pt x="4048140" y="38231"/>
                </a:lnTo>
                <a:lnTo>
                  <a:pt x="3972062" y="0"/>
                </a:lnTo>
                <a:close/>
              </a:path>
              <a:path w="4048760" h="76200">
                <a:moveTo>
                  <a:pt x="3971941" y="33384"/>
                </a:moveTo>
                <a:lnTo>
                  <a:pt x="3971907" y="42908"/>
                </a:lnTo>
                <a:lnTo>
                  <a:pt x="3984619" y="42934"/>
                </a:lnTo>
                <a:lnTo>
                  <a:pt x="3984619" y="33409"/>
                </a:lnTo>
                <a:lnTo>
                  <a:pt x="3971941" y="33384"/>
                </a:lnTo>
                <a:close/>
              </a:path>
              <a:path w="4048760" h="76200">
                <a:moveTo>
                  <a:pt x="0" y="25526"/>
                </a:moveTo>
                <a:lnTo>
                  <a:pt x="0" y="35051"/>
                </a:lnTo>
                <a:lnTo>
                  <a:pt x="3971907" y="42908"/>
                </a:lnTo>
                <a:lnTo>
                  <a:pt x="3971941" y="33384"/>
                </a:lnTo>
                <a:lnTo>
                  <a:pt x="0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0352" y="4552458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9952" y="4552458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80552" y="4552458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47352" y="4573032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6952" y="4573032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8149" y="3043768"/>
            <a:ext cx="8674735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1950" b="1" i="1" spc="7" baseline="-25641" dirty="0">
                <a:latin typeface="Times New Roman"/>
                <a:cs typeface="Times New Roman"/>
              </a:rPr>
              <a:t>i</a:t>
            </a:r>
            <a:r>
              <a:rPr sz="1950" b="1" i="1" baseline="-25641" dirty="0">
                <a:latin typeface="Times New Roman"/>
                <a:cs typeface="Times New Roman"/>
              </a:rPr>
              <a:t> </a:t>
            </a:r>
            <a:r>
              <a:rPr sz="1950" b="1" i="1" spc="-240" baseline="-2564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dirty="0">
                <a:latin typeface="Verdana"/>
                <a:cs typeface="Verdana"/>
              </a:rPr>
              <a:t>al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5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custo</a:t>
            </a:r>
            <a:r>
              <a:rPr sz="2000" spc="-10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r</a:t>
            </a:r>
          </a:p>
          <a:p>
            <a:pPr marL="367030" indent="-354965">
              <a:lnSpc>
                <a:spcPts val="2470"/>
              </a:lnSpc>
            </a:pPr>
            <a:r>
              <a:rPr sz="2100" b="1" i="1" spc="-45" dirty="0">
                <a:latin typeface="Symbol"/>
                <a:cs typeface="Symbol"/>
              </a:rPr>
              <a:t></a:t>
            </a:r>
            <a:r>
              <a:rPr sz="1950" b="1" i="1" spc="7" baseline="-25641" dirty="0">
                <a:latin typeface="Times New Roman"/>
                <a:cs typeface="Times New Roman"/>
              </a:rPr>
              <a:t>i</a:t>
            </a:r>
            <a:r>
              <a:rPr sz="1950" b="1" i="1" baseline="-25641" dirty="0">
                <a:latin typeface="Times New Roman"/>
                <a:cs typeface="Times New Roman"/>
              </a:rPr>
              <a:t> </a:t>
            </a:r>
            <a:r>
              <a:rPr sz="1950" b="1" i="1" spc="-240" baseline="-2564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1950" b="1" i="1" spc="7" baseline="-25641" dirty="0">
                <a:latin typeface="Times New Roman"/>
                <a:cs typeface="Times New Roman"/>
              </a:rPr>
              <a:t>i</a:t>
            </a:r>
            <a:r>
              <a:rPr sz="1950" b="1" i="1" baseline="-25641" dirty="0">
                <a:latin typeface="Times New Roman"/>
                <a:cs typeface="Times New Roman"/>
              </a:rPr>
              <a:t> </a:t>
            </a:r>
            <a:r>
              <a:rPr sz="1950" b="1" i="1" spc="-217" baseline="-2564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–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a</a:t>
            </a:r>
            <a:r>
              <a:rPr sz="1950" b="1" i="1" spc="7" baseline="-25641" dirty="0">
                <a:latin typeface="Times New Roman"/>
                <a:cs typeface="Times New Roman"/>
              </a:rPr>
              <a:t>i</a:t>
            </a:r>
            <a:r>
              <a:rPr sz="1950" b="1" spc="7" baseline="-25641" dirty="0">
                <a:latin typeface="Times New Roman"/>
                <a:cs typeface="Times New Roman"/>
              </a:rPr>
              <a:t>-</a:t>
            </a:r>
            <a:r>
              <a:rPr sz="1950" b="1" spc="22" baseline="-25641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nte</a:t>
            </a:r>
            <a:r>
              <a:rPr sz="2000" spc="-4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dirty="0">
                <a:latin typeface="Verdana"/>
                <a:cs typeface="Verdana"/>
              </a:rPr>
              <a:t>al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5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betwe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(i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5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)-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custo</a:t>
            </a:r>
            <a:r>
              <a:rPr sz="2000" spc="-10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rs</a:t>
            </a:r>
          </a:p>
          <a:p>
            <a:pPr marL="367030">
              <a:spcBef>
                <a:spcPts val="2430"/>
              </a:spcBef>
            </a:pPr>
            <a:r>
              <a:rPr sz="2000" dirty="0">
                <a:latin typeface="Verdana"/>
                <a:cs typeface="Verdana"/>
              </a:rPr>
              <a:t>Depa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re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Process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92978" y="4699449"/>
            <a:ext cx="14033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b="1" i="1" dirty="0">
                <a:latin typeface="Times New Roman"/>
                <a:cs typeface="Times New Roman"/>
              </a:rPr>
              <a:t>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07277" y="4860262"/>
            <a:ext cx="175006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31190" algn="l"/>
                <a:tab pos="1524635" algn="l"/>
              </a:tabLst>
            </a:pPr>
            <a:r>
              <a:rPr sz="1200" b="1" dirty="0">
                <a:latin typeface="Times New Roman"/>
                <a:cs typeface="Times New Roman"/>
              </a:rPr>
              <a:t>1	</a:t>
            </a:r>
            <a:r>
              <a:rPr b="1" baseline="4629" dirty="0">
                <a:latin typeface="Times New Roman"/>
                <a:cs typeface="Times New Roman"/>
              </a:rPr>
              <a:t>2	</a:t>
            </a:r>
            <a:r>
              <a:rPr b="1" baseline="2314" dirty="0">
                <a:latin typeface="Times New Roman"/>
                <a:cs typeface="Times New Roman"/>
              </a:rPr>
              <a:t>n</a:t>
            </a:r>
            <a:r>
              <a:rPr b="1" spc="-7" baseline="2314" dirty="0">
                <a:latin typeface="Times New Roman"/>
                <a:cs typeface="Times New Roman"/>
              </a:rPr>
              <a:t>-</a:t>
            </a:r>
            <a:r>
              <a:rPr b="1" baseline="2314" dirty="0">
                <a:latin typeface="Times New Roman"/>
                <a:cs typeface="Times New Roman"/>
              </a:rPr>
              <a:t>1</a:t>
            </a:r>
            <a:endParaRPr baseline="231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11972" y="4686925"/>
            <a:ext cx="139700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39"/>
              </a:lnSpc>
            </a:pPr>
            <a:r>
              <a:rPr b="1" i="1" dirty="0">
                <a:latin typeface="Times New Roman"/>
                <a:cs typeface="Times New Roman"/>
              </a:rPr>
              <a:t>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02649" y="4731372"/>
            <a:ext cx="1822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i="1" dirty="0">
                <a:latin typeface="Times New Roman"/>
                <a:cs typeface="Times New Roman"/>
              </a:rPr>
              <a:t>d</a:t>
            </a:r>
            <a:r>
              <a:rPr b="1" i="1" baseline="-25462" dirty="0">
                <a:latin typeface="Times New Roman"/>
                <a:cs typeface="Times New Roman"/>
              </a:rPr>
              <a:t>i</a:t>
            </a:r>
            <a:endParaRPr baseline="-2546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4920" y="4731372"/>
            <a:ext cx="3454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700" b="1" i="1" baseline="16975" dirty="0">
                <a:latin typeface="Times New Roman"/>
                <a:cs typeface="Times New Roman"/>
              </a:rPr>
              <a:t>d</a:t>
            </a:r>
            <a:r>
              <a:rPr sz="1200" b="1" i="1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+1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73186" y="4574402"/>
            <a:ext cx="4724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Symbol"/>
                <a:cs typeface="Symbol"/>
              </a:rPr>
              <a:t>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z="2700" b="1" i="1" baseline="-37037" dirty="0">
                <a:latin typeface="Times New Roman"/>
                <a:cs typeface="Times New Roman"/>
              </a:rPr>
              <a:t>d</a:t>
            </a:r>
            <a:endParaRPr sz="2700" baseline="-3703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00209" y="4759096"/>
            <a:ext cx="895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464" y="5584701"/>
            <a:ext cx="51314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i="1" spc="5" dirty="0">
                <a:latin typeface="Times New Roman"/>
                <a:cs typeface="Times New Roman"/>
              </a:rPr>
              <a:t>d</a:t>
            </a:r>
            <a:r>
              <a:rPr sz="1950" b="1" i="1" spc="7" baseline="-25641" dirty="0">
                <a:latin typeface="Times New Roman"/>
                <a:cs typeface="Times New Roman"/>
              </a:rPr>
              <a:t>i</a:t>
            </a:r>
            <a:r>
              <a:rPr sz="1950" b="1" i="1" baseline="-25641" dirty="0">
                <a:latin typeface="Times New Roman"/>
                <a:cs typeface="Times New Roman"/>
              </a:rPr>
              <a:t> </a:t>
            </a:r>
            <a:r>
              <a:rPr sz="1950" b="1" i="1" spc="-240" baseline="-2564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Verdana"/>
                <a:cs typeface="Verdana"/>
              </a:rPr>
              <a:t>depart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re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time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-th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om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578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5" dirty="0"/>
              <a:t>Ho</a:t>
            </a:r>
            <a:r>
              <a:rPr lang="en-US" sz="3200" dirty="0"/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30" dirty="0"/>
              <a:t>t</a:t>
            </a:r>
            <a:r>
              <a:rPr lang="en-US" sz="3200" dirty="0"/>
              <a:t>o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10" dirty="0"/>
              <a:t>R</a:t>
            </a:r>
            <a:r>
              <a:rPr lang="en-US" sz="3200" dirty="0"/>
              <a:t>epre</a:t>
            </a:r>
            <a:r>
              <a:rPr lang="en-US" sz="3200" spc="-20" dirty="0"/>
              <a:t>s</a:t>
            </a:r>
            <a:r>
              <a:rPr lang="en-US" sz="3200" dirty="0"/>
              <a:t>ent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/>
              <a:t>the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20" dirty="0"/>
              <a:t>Sys</a:t>
            </a:r>
            <a:r>
              <a:rPr lang="en-US" sz="3200" spc="-25" dirty="0"/>
              <a:t>t</a:t>
            </a:r>
            <a:r>
              <a:rPr lang="en-US" sz="3200" dirty="0"/>
              <a:t>em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88135" y="947451"/>
            <a:ext cx="9465439" cy="592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State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va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ab</a:t>
            </a:r>
            <a:r>
              <a:rPr sz="2800" spc="-20" dirty="0">
                <a:latin typeface="Verdana"/>
                <a:cs typeface="Verdana"/>
              </a:rPr>
              <a:t>l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s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n_</a:t>
            </a:r>
            <a:r>
              <a:rPr sz="2400" spc="-25" dirty="0">
                <a:latin typeface="Verdana"/>
                <a:cs typeface="Verdana"/>
              </a:rPr>
              <a:t>q</a:t>
            </a:r>
            <a:r>
              <a:rPr sz="2400" spc="-5" dirty="0">
                <a:latin typeface="Verdana"/>
                <a:cs typeface="Verdana"/>
              </a:rPr>
              <a:t>(t)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numb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wa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q</a:t>
            </a:r>
            <a:r>
              <a:rPr sz="2400" spc="-15" dirty="0">
                <a:latin typeface="Verdana"/>
                <a:cs typeface="Verdana"/>
              </a:rPr>
              <a:t>ueue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</a:p>
          <a:p>
            <a:pPr marL="756285" lvl="1" indent="-286385">
              <a:spcBef>
                <a:spcPts val="219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latin typeface="Verdana"/>
                <a:cs typeface="Verdana"/>
              </a:rPr>
              <a:t>n_</a:t>
            </a:r>
            <a:r>
              <a:rPr sz="2400" spc="-2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(t)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num</a:t>
            </a:r>
            <a:r>
              <a:rPr sz="2400" spc="-25" dirty="0">
                <a:latin typeface="Verdana"/>
                <a:cs typeface="Verdana"/>
              </a:rPr>
              <a:t>b</a:t>
            </a:r>
            <a:r>
              <a:rPr sz="2400" spc="-10" dirty="0">
                <a:latin typeface="Verdana"/>
                <a:cs typeface="Verdana"/>
              </a:rPr>
              <a:t>er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customer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b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ng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c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Verdana"/>
                <a:cs typeface="Verdana"/>
              </a:rPr>
              <a:t>n(t):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numb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customer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syst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m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at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</a:p>
          <a:p>
            <a:pPr lvl="1">
              <a:spcBef>
                <a:spcPts val="18"/>
              </a:spcBef>
              <a:buClr>
                <a:srgbClr val="656598"/>
              </a:buClr>
              <a:buFont typeface="Wingdings"/>
              <a:buChar char=""/>
            </a:pPr>
            <a:endParaRPr sz="2000" dirty="0">
              <a:latin typeface="Times New Roman"/>
              <a:cs typeface="Times New Roman"/>
            </a:endParaRPr>
          </a:p>
          <a:p>
            <a:pPr marL="2938145"/>
            <a:r>
              <a:rPr sz="3200" i="1" spc="-50" dirty="0">
                <a:latin typeface="Times New Roman"/>
                <a:cs typeface="Times New Roman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(</a:t>
            </a:r>
            <a:r>
              <a:rPr sz="3200" i="1" spc="100" dirty="0">
                <a:latin typeface="Times New Roman"/>
                <a:cs typeface="Times New Roman"/>
              </a:rPr>
              <a:t>t</a:t>
            </a:r>
            <a:r>
              <a:rPr sz="3200" spc="-30" dirty="0">
                <a:latin typeface="Times New Roman"/>
                <a:cs typeface="Times New Roman"/>
              </a:rPr>
              <a:t>)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Symbol"/>
                <a:cs typeface="Symbol"/>
              </a:rPr>
              <a:t>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2800" i="1" spc="-44" baseline="-24074" dirty="0">
                <a:latin typeface="Times New Roman"/>
                <a:cs typeface="Times New Roman"/>
              </a:rPr>
              <a:t>q</a:t>
            </a:r>
            <a:r>
              <a:rPr sz="2800" i="1" spc="-142" baseline="-24074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(</a:t>
            </a:r>
            <a:r>
              <a:rPr sz="3200" i="1" spc="100" dirty="0">
                <a:latin typeface="Times New Roman"/>
                <a:cs typeface="Times New Roman"/>
              </a:rPr>
              <a:t>t</a:t>
            </a:r>
            <a:r>
              <a:rPr sz="3200" spc="-30" dirty="0">
                <a:latin typeface="Times New Roman"/>
                <a:cs typeface="Times New Roman"/>
              </a:rPr>
              <a:t>)</a:t>
            </a:r>
            <a:r>
              <a:rPr sz="3200" spc="-2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Symbol"/>
                <a:cs typeface="Symbol"/>
              </a:rPr>
              <a:t>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i="1" spc="-80" dirty="0">
                <a:latin typeface="Times New Roman"/>
                <a:cs typeface="Times New Roman"/>
              </a:rPr>
              <a:t>n</a:t>
            </a:r>
            <a:r>
              <a:rPr sz="2800" i="1" spc="-37" baseline="-24074" dirty="0">
                <a:latin typeface="Times New Roman"/>
                <a:cs typeface="Times New Roman"/>
              </a:rPr>
              <a:t>s</a:t>
            </a:r>
            <a:r>
              <a:rPr sz="2800" i="1" spc="-135" baseline="-24074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(</a:t>
            </a:r>
            <a:r>
              <a:rPr sz="3200" i="1" spc="95" dirty="0">
                <a:latin typeface="Times New Roman"/>
                <a:cs typeface="Times New Roman"/>
              </a:rPr>
              <a:t>t</a:t>
            </a:r>
            <a:r>
              <a:rPr sz="3200" spc="-3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37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Verdana"/>
                <a:cs typeface="Verdana"/>
              </a:rPr>
              <a:t>w_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d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ay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Verdana"/>
                <a:cs typeface="Verdana"/>
              </a:rPr>
              <a:t>(wa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ti</a:t>
            </a:r>
            <a:r>
              <a:rPr sz="2400" spc="-15" dirty="0">
                <a:latin typeface="Verdana"/>
                <a:cs typeface="Verdana"/>
              </a:rPr>
              <a:t>me)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us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q</a:t>
            </a:r>
            <a:r>
              <a:rPr sz="2400" spc="-15" dirty="0">
                <a:latin typeface="Verdana"/>
                <a:cs typeface="Verdana"/>
              </a:rPr>
              <a:t>ueue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_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ce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user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rver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_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pent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spc="-15" dirty="0">
                <a:latin typeface="Verdana"/>
                <a:cs typeface="Verdana"/>
              </a:rPr>
              <a:t>y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user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Verdana"/>
                <a:cs typeface="Verdana"/>
              </a:rPr>
              <a:t>syst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m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Verdana"/>
                <a:cs typeface="Verdana"/>
              </a:rPr>
              <a:t>(res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15" dirty="0">
                <a:latin typeface="Verdana"/>
                <a:cs typeface="Verdana"/>
              </a:rPr>
              <a:t>onse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857500"/>
            <a:r>
              <a:rPr sz="3600" i="1" spc="-35" dirty="0">
                <a:latin typeface="Times New Roman"/>
                <a:cs typeface="Times New Roman"/>
              </a:rPr>
              <a:t>t</a:t>
            </a:r>
            <a:r>
              <a:rPr sz="3200" i="1" spc="-22" baseline="-24509" dirty="0">
                <a:latin typeface="Times New Roman"/>
                <a:cs typeface="Times New Roman"/>
              </a:rPr>
              <a:t>i</a:t>
            </a:r>
            <a:r>
              <a:rPr sz="3200" i="1" baseline="-24509" dirty="0">
                <a:latin typeface="Times New Roman"/>
                <a:cs typeface="Times New Roman"/>
              </a:rPr>
              <a:t> </a:t>
            </a:r>
            <a:r>
              <a:rPr sz="3200" i="1" spc="120" baseline="-24509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Symbol"/>
                <a:cs typeface="Symbol"/>
              </a:rPr>
              <a:t>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i="1" spc="-315" dirty="0">
                <a:latin typeface="Times New Roman"/>
                <a:cs typeface="Times New Roman"/>
              </a:rPr>
              <a:t>w</a:t>
            </a:r>
            <a:r>
              <a:rPr sz="3200" i="1" spc="-22" baseline="-24509" dirty="0">
                <a:latin typeface="Times New Roman"/>
                <a:cs typeface="Times New Roman"/>
              </a:rPr>
              <a:t>i</a:t>
            </a:r>
            <a:r>
              <a:rPr sz="3200" i="1" baseline="-24509" dirty="0">
                <a:latin typeface="Times New Roman"/>
                <a:cs typeface="Times New Roman"/>
              </a:rPr>
              <a:t> </a:t>
            </a:r>
            <a:r>
              <a:rPr sz="3200" i="1" spc="-135" baseline="-24509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Symbol"/>
                <a:cs typeface="Symbol"/>
              </a:rPr>
              <a:t></a:t>
            </a:r>
            <a:r>
              <a:rPr sz="3600" spc="-260" dirty="0">
                <a:latin typeface="Times New Roman"/>
                <a:cs typeface="Times New Roman"/>
              </a:rPr>
              <a:t> </a:t>
            </a:r>
            <a:r>
              <a:rPr sz="3600" i="1" spc="-120" dirty="0">
                <a:latin typeface="Times New Roman"/>
                <a:cs typeface="Times New Roman"/>
              </a:rPr>
              <a:t>s</a:t>
            </a:r>
            <a:r>
              <a:rPr sz="3200" i="1" spc="-22" baseline="-24509" dirty="0">
                <a:latin typeface="Times New Roman"/>
                <a:cs typeface="Times New Roman"/>
              </a:rPr>
              <a:t>i</a:t>
            </a:r>
            <a:r>
              <a:rPr sz="3200" i="1" baseline="-24509" dirty="0">
                <a:latin typeface="Times New Roman"/>
                <a:cs typeface="Times New Roman"/>
              </a:rPr>
              <a:t> </a:t>
            </a:r>
            <a:r>
              <a:rPr sz="3200" i="1" spc="120" baseline="-24509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Symbol"/>
                <a:cs typeface="Symbol"/>
              </a:rPr>
              <a:t>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i="1" spc="-25" dirty="0">
                <a:latin typeface="Times New Roman"/>
                <a:cs typeface="Times New Roman"/>
              </a:rPr>
              <a:t>d</a:t>
            </a:r>
            <a:r>
              <a:rPr sz="3200" i="1" spc="-22" baseline="-24509" dirty="0">
                <a:latin typeface="Times New Roman"/>
                <a:cs typeface="Times New Roman"/>
              </a:rPr>
              <a:t>i</a:t>
            </a:r>
            <a:r>
              <a:rPr sz="3200" i="1" baseline="-24509" dirty="0">
                <a:latin typeface="Times New Roman"/>
                <a:cs typeface="Times New Roman"/>
              </a:rPr>
              <a:t> </a:t>
            </a:r>
            <a:r>
              <a:rPr sz="3200" i="1" spc="-142" baseline="-24509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Symbol"/>
                <a:cs typeface="Symbol"/>
              </a:rPr>
              <a:t></a:t>
            </a:r>
            <a:r>
              <a:rPr sz="3600" spc="-345" dirty="0">
                <a:latin typeface="Times New Roman"/>
                <a:cs typeface="Times New Roman"/>
              </a:rPr>
              <a:t> </a:t>
            </a:r>
            <a:r>
              <a:rPr sz="3600" i="1" spc="-155" dirty="0">
                <a:latin typeface="Times New Roman"/>
                <a:cs typeface="Times New Roman"/>
              </a:rPr>
              <a:t>a</a:t>
            </a:r>
            <a:r>
              <a:rPr sz="3200" i="1" spc="-22" baseline="-24509" dirty="0">
                <a:latin typeface="Times New Roman"/>
                <a:cs typeface="Times New Roman"/>
              </a:rPr>
              <a:t>i</a:t>
            </a:r>
            <a:endParaRPr sz="3200" baseline="-24509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56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/>
            <a:r>
              <a:rPr lang="en-US" sz="3200" spc="-15" dirty="0">
                <a:solidFill>
                  <a:srgbClr val="656598"/>
                </a:solidFill>
                <a:latin typeface="Garamond"/>
                <a:cs typeface="Garamond"/>
              </a:rPr>
              <a:t>Single</a:t>
            </a:r>
            <a:r>
              <a:rPr lang="en-US" sz="3200" spc="-1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656598"/>
                </a:solidFill>
                <a:latin typeface="Garamond"/>
                <a:cs typeface="Garamond"/>
              </a:rPr>
              <a:t>Serv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er</a:t>
            </a:r>
            <a:r>
              <a:rPr lang="en-US" sz="3200" spc="-1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656598"/>
                </a:solidFill>
                <a:latin typeface="Garamond"/>
                <a:cs typeface="Garamond"/>
              </a:rPr>
              <a:t>Queue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250" y="1590660"/>
            <a:ext cx="76200" cy="2092325"/>
          </a:xfrm>
          <a:custGeom>
            <a:avLst/>
            <a:gdLst/>
            <a:ahLst/>
            <a:cxnLst/>
            <a:rect l="l" t="t" r="r" b="b"/>
            <a:pathLst>
              <a:path w="76200" h="2092325">
                <a:moveTo>
                  <a:pt x="42921" y="63520"/>
                </a:moveTo>
                <a:lnTo>
                  <a:pt x="33396" y="63520"/>
                </a:lnTo>
                <a:lnTo>
                  <a:pt x="33278" y="2092330"/>
                </a:lnTo>
                <a:lnTo>
                  <a:pt x="42803" y="2092330"/>
                </a:lnTo>
                <a:lnTo>
                  <a:pt x="42921" y="63520"/>
                </a:lnTo>
                <a:close/>
              </a:path>
              <a:path w="76200" h="2092325">
                <a:moveTo>
                  <a:pt x="38099" y="0"/>
                </a:moveTo>
                <a:lnTo>
                  <a:pt x="0" y="76199"/>
                </a:lnTo>
                <a:lnTo>
                  <a:pt x="33396" y="76199"/>
                </a:lnTo>
                <a:lnTo>
                  <a:pt x="33396" y="63520"/>
                </a:lnTo>
                <a:lnTo>
                  <a:pt x="69860" y="63520"/>
                </a:lnTo>
                <a:lnTo>
                  <a:pt x="38099" y="0"/>
                </a:lnTo>
                <a:close/>
              </a:path>
              <a:path w="76200" h="2092325">
                <a:moveTo>
                  <a:pt x="69860" y="63520"/>
                </a:moveTo>
                <a:lnTo>
                  <a:pt x="42921" y="63520"/>
                </a:lnTo>
                <a:lnTo>
                  <a:pt x="42921" y="76199"/>
                </a:lnTo>
                <a:lnTo>
                  <a:pt x="76199" y="76199"/>
                </a:lnTo>
                <a:lnTo>
                  <a:pt x="69860" y="63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1704" y="3482980"/>
            <a:ext cx="5537200" cy="76200"/>
          </a:xfrm>
          <a:custGeom>
            <a:avLst/>
            <a:gdLst/>
            <a:ahLst/>
            <a:cxnLst/>
            <a:rect l="l" t="t" r="r" b="b"/>
            <a:pathLst>
              <a:path w="5537200" h="76200">
                <a:moveTo>
                  <a:pt x="5460985" y="42915"/>
                </a:moveTo>
                <a:lnTo>
                  <a:pt x="5460985" y="76199"/>
                </a:lnTo>
                <a:lnTo>
                  <a:pt x="5527553" y="42915"/>
                </a:lnTo>
                <a:lnTo>
                  <a:pt x="5460985" y="42915"/>
                </a:lnTo>
                <a:close/>
              </a:path>
              <a:path w="5537200" h="76200">
                <a:moveTo>
                  <a:pt x="5460985" y="33405"/>
                </a:moveTo>
                <a:lnTo>
                  <a:pt x="5460985" y="42915"/>
                </a:lnTo>
                <a:lnTo>
                  <a:pt x="5473695" y="42915"/>
                </a:lnTo>
                <a:lnTo>
                  <a:pt x="5473695" y="33406"/>
                </a:lnTo>
                <a:lnTo>
                  <a:pt x="5460985" y="33405"/>
                </a:lnTo>
                <a:close/>
              </a:path>
              <a:path w="5537200" h="76200">
                <a:moveTo>
                  <a:pt x="5460985" y="0"/>
                </a:moveTo>
                <a:lnTo>
                  <a:pt x="5460985" y="33405"/>
                </a:lnTo>
                <a:lnTo>
                  <a:pt x="5473695" y="33406"/>
                </a:lnTo>
                <a:lnTo>
                  <a:pt x="5473695" y="42915"/>
                </a:lnTo>
                <a:lnTo>
                  <a:pt x="5527554" y="42915"/>
                </a:lnTo>
                <a:lnTo>
                  <a:pt x="5537185" y="38099"/>
                </a:lnTo>
                <a:lnTo>
                  <a:pt x="5460985" y="0"/>
                </a:lnTo>
                <a:close/>
              </a:path>
              <a:path w="5537200" h="76200">
                <a:moveTo>
                  <a:pt x="0" y="33253"/>
                </a:moveTo>
                <a:lnTo>
                  <a:pt x="0" y="42793"/>
                </a:lnTo>
                <a:lnTo>
                  <a:pt x="5460985" y="42915"/>
                </a:lnTo>
                <a:lnTo>
                  <a:pt x="5460985" y="33405"/>
                </a:lnTo>
                <a:lnTo>
                  <a:pt x="0" y="33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2775" y="3198755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4595" y="3436985"/>
            <a:ext cx="635" cy="162560"/>
          </a:xfrm>
          <a:custGeom>
            <a:avLst/>
            <a:gdLst/>
            <a:ahLst/>
            <a:cxnLst/>
            <a:rect l="l" t="t" r="r" b="b"/>
            <a:pathLst>
              <a:path w="635" h="162560">
                <a:moveTo>
                  <a:pt x="131" y="0"/>
                </a:moveTo>
                <a:lnTo>
                  <a:pt x="0" y="1619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669" y="343698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19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7285" y="3436985"/>
            <a:ext cx="635" cy="162560"/>
          </a:xfrm>
          <a:custGeom>
            <a:avLst/>
            <a:gdLst/>
            <a:ahLst/>
            <a:cxnLst/>
            <a:rect l="l" t="t" r="r" b="b"/>
            <a:pathLst>
              <a:path w="635" h="162560">
                <a:moveTo>
                  <a:pt x="121" y="0"/>
                </a:moveTo>
                <a:lnTo>
                  <a:pt x="0" y="1619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68989" y="343698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19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51610" y="343698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19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2554" y="3436985"/>
            <a:ext cx="635" cy="162560"/>
          </a:xfrm>
          <a:custGeom>
            <a:avLst/>
            <a:gdLst/>
            <a:ahLst/>
            <a:cxnLst/>
            <a:rect l="l" t="t" r="r" b="b"/>
            <a:pathLst>
              <a:path w="635" h="162560">
                <a:moveTo>
                  <a:pt x="121" y="0"/>
                </a:moveTo>
                <a:lnTo>
                  <a:pt x="0" y="16194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4290" y="3198876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6880" y="3198755"/>
            <a:ext cx="0" cy="400685"/>
          </a:xfrm>
          <a:custGeom>
            <a:avLst/>
            <a:gdLst/>
            <a:ahLst/>
            <a:cxnLst/>
            <a:rect l="l" t="t" r="r" b="b"/>
            <a:pathLst>
              <a:path h="400685">
                <a:moveTo>
                  <a:pt x="0" y="0"/>
                </a:moveTo>
                <a:lnTo>
                  <a:pt x="0" y="400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3675" y="3198876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3675" y="2878196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3675" y="2555869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3675" y="2233665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64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2775" y="3198876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4725" y="287819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32068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4725" y="2878196"/>
            <a:ext cx="481330" cy="0"/>
          </a:xfrm>
          <a:custGeom>
            <a:avLst/>
            <a:gdLst/>
            <a:ahLst/>
            <a:cxnLst/>
            <a:rect l="l" t="t" r="r" b="b"/>
            <a:pathLst>
              <a:path w="481330">
                <a:moveTo>
                  <a:pt x="0" y="0"/>
                </a:moveTo>
                <a:lnTo>
                  <a:pt x="48094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5669" y="2555869"/>
            <a:ext cx="0" cy="322580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3223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5669" y="255586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73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7406" y="2555869"/>
            <a:ext cx="0" cy="322580"/>
          </a:xfrm>
          <a:custGeom>
            <a:avLst/>
            <a:gdLst/>
            <a:ahLst/>
            <a:cxnLst/>
            <a:rect l="l" t="t" r="r" b="b"/>
            <a:pathLst>
              <a:path h="322580">
                <a:moveTo>
                  <a:pt x="0" y="0"/>
                </a:moveTo>
                <a:lnTo>
                  <a:pt x="0" y="322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7406" y="287819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5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8989" y="287819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6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8989" y="3198876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>
                <a:moveTo>
                  <a:pt x="0" y="0"/>
                </a:moveTo>
                <a:lnTo>
                  <a:pt x="4826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1610" y="287819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32068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51610" y="2878196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>
                <a:moveTo>
                  <a:pt x="0" y="0"/>
                </a:moveTo>
                <a:lnTo>
                  <a:pt x="4810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32676" y="2878197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6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32676" y="319887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6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16880" y="3198876"/>
            <a:ext cx="722630" cy="0"/>
          </a:xfrm>
          <a:custGeom>
            <a:avLst/>
            <a:gdLst/>
            <a:ahLst/>
            <a:cxnLst/>
            <a:rect l="l" t="t" r="r" b="b"/>
            <a:pathLst>
              <a:path w="722629">
                <a:moveTo>
                  <a:pt x="0" y="0"/>
                </a:moveTo>
                <a:lnTo>
                  <a:pt x="722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691272" y="4115821"/>
            <a:ext cx="1498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575" spc="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22645" y="4046601"/>
            <a:ext cx="362585" cy="68580"/>
          </a:xfrm>
          <a:custGeom>
            <a:avLst/>
            <a:gdLst/>
            <a:ahLst/>
            <a:cxnLst/>
            <a:rect l="l" t="t" r="r" b="b"/>
            <a:pathLst>
              <a:path w="362585" h="68579">
                <a:moveTo>
                  <a:pt x="353461" y="36421"/>
                </a:moveTo>
                <a:lnTo>
                  <a:pt x="307217" y="65019"/>
                </a:lnTo>
                <a:lnTo>
                  <a:pt x="306455" y="65531"/>
                </a:lnTo>
                <a:lnTo>
                  <a:pt x="306323" y="66425"/>
                </a:lnTo>
                <a:lnTo>
                  <a:pt x="306704" y="67187"/>
                </a:lnTo>
                <a:lnTo>
                  <a:pt x="307217" y="67949"/>
                </a:lnTo>
                <a:lnTo>
                  <a:pt x="308228" y="68198"/>
                </a:lnTo>
                <a:lnTo>
                  <a:pt x="308872" y="67686"/>
                </a:lnTo>
                <a:lnTo>
                  <a:pt x="359422" y="36444"/>
                </a:lnTo>
                <a:lnTo>
                  <a:pt x="353461" y="36421"/>
                </a:lnTo>
                <a:close/>
              </a:path>
              <a:path w="362585" h="68579">
                <a:moveTo>
                  <a:pt x="53852" y="0"/>
                </a:moveTo>
                <a:lnTo>
                  <a:pt x="53221" y="380"/>
                </a:lnTo>
                <a:lnTo>
                  <a:pt x="0" y="33278"/>
                </a:lnTo>
                <a:lnTo>
                  <a:pt x="52840" y="66543"/>
                </a:lnTo>
                <a:lnTo>
                  <a:pt x="53602" y="67055"/>
                </a:lnTo>
                <a:lnTo>
                  <a:pt x="54614" y="66806"/>
                </a:lnTo>
                <a:lnTo>
                  <a:pt x="54995" y="66162"/>
                </a:lnTo>
                <a:lnTo>
                  <a:pt x="55507" y="65400"/>
                </a:lnTo>
                <a:lnTo>
                  <a:pt x="55244" y="64388"/>
                </a:lnTo>
                <a:lnTo>
                  <a:pt x="54614" y="63876"/>
                </a:lnTo>
                <a:lnTo>
                  <a:pt x="8616" y="34944"/>
                </a:lnTo>
                <a:lnTo>
                  <a:pt x="3047" y="34920"/>
                </a:lnTo>
                <a:lnTo>
                  <a:pt x="3047" y="31754"/>
                </a:lnTo>
                <a:lnTo>
                  <a:pt x="8638" y="31754"/>
                </a:lnTo>
                <a:lnTo>
                  <a:pt x="54863" y="3047"/>
                </a:lnTo>
                <a:lnTo>
                  <a:pt x="55625" y="2666"/>
                </a:lnTo>
                <a:lnTo>
                  <a:pt x="55757" y="1655"/>
                </a:lnTo>
                <a:lnTo>
                  <a:pt x="55376" y="893"/>
                </a:lnTo>
                <a:lnTo>
                  <a:pt x="54863" y="131"/>
                </a:lnTo>
                <a:lnTo>
                  <a:pt x="53852" y="0"/>
                </a:lnTo>
                <a:close/>
              </a:path>
              <a:path w="362585" h="68579">
                <a:moveTo>
                  <a:pt x="356006" y="34847"/>
                </a:moveTo>
                <a:lnTo>
                  <a:pt x="353461" y="36421"/>
                </a:lnTo>
                <a:lnTo>
                  <a:pt x="359033" y="36444"/>
                </a:lnTo>
                <a:lnTo>
                  <a:pt x="359033" y="36194"/>
                </a:lnTo>
                <a:lnTo>
                  <a:pt x="358139" y="36194"/>
                </a:lnTo>
                <a:lnTo>
                  <a:pt x="356006" y="34847"/>
                </a:lnTo>
                <a:close/>
              </a:path>
              <a:path w="362585" h="68579">
                <a:moveTo>
                  <a:pt x="308491" y="1011"/>
                </a:moveTo>
                <a:lnTo>
                  <a:pt x="307466" y="1274"/>
                </a:lnTo>
                <a:lnTo>
                  <a:pt x="307085" y="2036"/>
                </a:lnTo>
                <a:lnTo>
                  <a:pt x="306586" y="2798"/>
                </a:lnTo>
                <a:lnTo>
                  <a:pt x="306836" y="3809"/>
                </a:lnTo>
                <a:lnTo>
                  <a:pt x="307466" y="4190"/>
                </a:lnTo>
                <a:lnTo>
                  <a:pt x="353483" y="33254"/>
                </a:lnTo>
                <a:lnTo>
                  <a:pt x="359033" y="33278"/>
                </a:lnTo>
                <a:lnTo>
                  <a:pt x="359033" y="36444"/>
                </a:lnTo>
                <a:lnTo>
                  <a:pt x="359422" y="36444"/>
                </a:lnTo>
                <a:lnTo>
                  <a:pt x="362081" y="34802"/>
                </a:lnTo>
                <a:lnTo>
                  <a:pt x="309253" y="1523"/>
                </a:lnTo>
                <a:lnTo>
                  <a:pt x="308491" y="1011"/>
                </a:lnTo>
                <a:close/>
              </a:path>
              <a:path w="362585" h="68579">
                <a:moveTo>
                  <a:pt x="8599" y="31777"/>
                </a:moveTo>
                <a:lnTo>
                  <a:pt x="6074" y="33346"/>
                </a:lnTo>
                <a:lnTo>
                  <a:pt x="8616" y="34944"/>
                </a:lnTo>
                <a:lnTo>
                  <a:pt x="353461" y="36421"/>
                </a:lnTo>
                <a:lnTo>
                  <a:pt x="356006" y="34847"/>
                </a:lnTo>
                <a:lnTo>
                  <a:pt x="353483" y="33254"/>
                </a:lnTo>
                <a:lnTo>
                  <a:pt x="8599" y="31777"/>
                </a:lnTo>
                <a:close/>
              </a:path>
              <a:path w="362585" h="68579">
                <a:moveTo>
                  <a:pt x="358139" y="33527"/>
                </a:moveTo>
                <a:lnTo>
                  <a:pt x="356006" y="34847"/>
                </a:lnTo>
                <a:lnTo>
                  <a:pt x="358139" y="36194"/>
                </a:lnTo>
                <a:lnTo>
                  <a:pt x="358139" y="33527"/>
                </a:lnTo>
                <a:close/>
              </a:path>
              <a:path w="362585" h="68579">
                <a:moveTo>
                  <a:pt x="359033" y="33527"/>
                </a:moveTo>
                <a:lnTo>
                  <a:pt x="358139" y="33527"/>
                </a:lnTo>
                <a:lnTo>
                  <a:pt x="358139" y="36194"/>
                </a:lnTo>
                <a:lnTo>
                  <a:pt x="359033" y="36194"/>
                </a:lnTo>
                <a:lnTo>
                  <a:pt x="359033" y="33527"/>
                </a:lnTo>
                <a:close/>
              </a:path>
              <a:path w="362585" h="68579">
                <a:moveTo>
                  <a:pt x="3047" y="31754"/>
                </a:moveTo>
                <a:lnTo>
                  <a:pt x="3047" y="34920"/>
                </a:lnTo>
                <a:lnTo>
                  <a:pt x="8616" y="34944"/>
                </a:lnTo>
                <a:lnTo>
                  <a:pt x="8181" y="34670"/>
                </a:lnTo>
                <a:lnTo>
                  <a:pt x="3941" y="34670"/>
                </a:lnTo>
                <a:lnTo>
                  <a:pt x="3941" y="32003"/>
                </a:lnTo>
                <a:lnTo>
                  <a:pt x="8235" y="32003"/>
                </a:lnTo>
                <a:lnTo>
                  <a:pt x="8599" y="31777"/>
                </a:lnTo>
                <a:lnTo>
                  <a:pt x="3047" y="31754"/>
                </a:lnTo>
                <a:close/>
              </a:path>
              <a:path w="362585" h="68579">
                <a:moveTo>
                  <a:pt x="353483" y="33254"/>
                </a:moveTo>
                <a:lnTo>
                  <a:pt x="356006" y="34847"/>
                </a:lnTo>
                <a:lnTo>
                  <a:pt x="358139" y="33527"/>
                </a:lnTo>
                <a:lnTo>
                  <a:pt x="359033" y="33527"/>
                </a:lnTo>
                <a:lnTo>
                  <a:pt x="359033" y="33278"/>
                </a:lnTo>
                <a:lnTo>
                  <a:pt x="353483" y="33254"/>
                </a:lnTo>
                <a:close/>
              </a:path>
              <a:path w="362585" h="68579">
                <a:moveTo>
                  <a:pt x="3941" y="32003"/>
                </a:moveTo>
                <a:lnTo>
                  <a:pt x="3941" y="34670"/>
                </a:lnTo>
                <a:lnTo>
                  <a:pt x="6074" y="33346"/>
                </a:lnTo>
                <a:lnTo>
                  <a:pt x="3941" y="32003"/>
                </a:lnTo>
                <a:close/>
              </a:path>
              <a:path w="362585" h="68579">
                <a:moveTo>
                  <a:pt x="6074" y="33346"/>
                </a:moveTo>
                <a:lnTo>
                  <a:pt x="3941" y="34670"/>
                </a:lnTo>
                <a:lnTo>
                  <a:pt x="8181" y="34670"/>
                </a:lnTo>
                <a:lnTo>
                  <a:pt x="6074" y="33346"/>
                </a:lnTo>
                <a:close/>
              </a:path>
              <a:path w="362585" h="68579">
                <a:moveTo>
                  <a:pt x="8235" y="32003"/>
                </a:moveTo>
                <a:lnTo>
                  <a:pt x="3941" y="32003"/>
                </a:lnTo>
                <a:lnTo>
                  <a:pt x="6074" y="33346"/>
                </a:lnTo>
                <a:lnTo>
                  <a:pt x="8235" y="32003"/>
                </a:lnTo>
                <a:close/>
              </a:path>
              <a:path w="362585" h="68579">
                <a:moveTo>
                  <a:pt x="8638" y="31754"/>
                </a:moveTo>
                <a:lnTo>
                  <a:pt x="3047" y="31754"/>
                </a:lnTo>
                <a:lnTo>
                  <a:pt x="8599" y="3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84594" y="4046351"/>
            <a:ext cx="481330" cy="67310"/>
          </a:xfrm>
          <a:custGeom>
            <a:avLst/>
            <a:gdLst/>
            <a:ahLst/>
            <a:cxnLst/>
            <a:rect l="l" t="t" r="r" b="b"/>
            <a:pathLst>
              <a:path w="481330" h="67310">
                <a:moveTo>
                  <a:pt x="53720" y="0"/>
                </a:moveTo>
                <a:lnTo>
                  <a:pt x="52958" y="380"/>
                </a:lnTo>
                <a:lnTo>
                  <a:pt x="0" y="33527"/>
                </a:lnTo>
                <a:lnTo>
                  <a:pt x="52958" y="66674"/>
                </a:lnTo>
                <a:lnTo>
                  <a:pt x="53720" y="67055"/>
                </a:lnTo>
                <a:lnTo>
                  <a:pt x="54745" y="66793"/>
                </a:lnTo>
                <a:lnTo>
                  <a:pt x="55244" y="66162"/>
                </a:lnTo>
                <a:lnTo>
                  <a:pt x="55625" y="65400"/>
                </a:lnTo>
                <a:lnTo>
                  <a:pt x="55376" y="64388"/>
                </a:lnTo>
                <a:lnTo>
                  <a:pt x="54745" y="63876"/>
                </a:lnTo>
                <a:lnTo>
                  <a:pt x="8627" y="35051"/>
                </a:lnTo>
                <a:lnTo>
                  <a:pt x="3047" y="35051"/>
                </a:lnTo>
                <a:lnTo>
                  <a:pt x="3047" y="31872"/>
                </a:lnTo>
                <a:lnTo>
                  <a:pt x="8817" y="31872"/>
                </a:lnTo>
                <a:lnTo>
                  <a:pt x="54745" y="3166"/>
                </a:lnTo>
                <a:lnTo>
                  <a:pt x="55376" y="2666"/>
                </a:lnTo>
                <a:lnTo>
                  <a:pt x="55625" y="1642"/>
                </a:lnTo>
                <a:lnTo>
                  <a:pt x="55244" y="880"/>
                </a:lnTo>
                <a:lnTo>
                  <a:pt x="54745" y="249"/>
                </a:lnTo>
                <a:lnTo>
                  <a:pt x="53720" y="0"/>
                </a:lnTo>
                <a:close/>
              </a:path>
              <a:path w="481330" h="67310">
                <a:moveTo>
                  <a:pt x="475027" y="33521"/>
                </a:moveTo>
                <a:lnTo>
                  <a:pt x="426485" y="63876"/>
                </a:lnTo>
                <a:lnTo>
                  <a:pt x="425723" y="64388"/>
                </a:lnTo>
                <a:lnTo>
                  <a:pt x="425448" y="65400"/>
                </a:lnTo>
                <a:lnTo>
                  <a:pt x="425967" y="66162"/>
                </a:lnTo>
                <a:lnTo>
                  <a:pt x="426485" y="66793"/>
                </a:lnTo>
                <a:lnTo>
                  <a:pt x="427369" y="67055"/>
                </a:lnTo>
                <a:lnTo>
                  <a:pt x="428131" y="66674"/>
                </a:lnTo>
                <a:lnTo>
                  <a:pt x="478640" y="35051"/>
                </a:lnTo>
                <a:lnTo>
                  <a:pt x="478148" y="35051"/>
                </a:lnTo>
                <a:lnTo>
                  <a:pt x="478148" y="34920"/>
                </a:lnTo>
                <a:lnTo>
                  <a:pt x="477264" y="34920"/>
                </a:lnTo>
                <a:lnTo>
                  <a:pt x="475027" y="33521"/>
                </a:lnTo>
                <a:close/>
              </a:path>
              <a:path w="481330" h="67310">
                <a:moveTo>
                  <a:pt x="8817" y="31872"/>
                </a:moveTo>
                <a:lnTo>
                  <a:pt x="3047" y="31872"/>
                </a:lnTo>
                <a:lnTo>
                  <a:pt x="3047" y="35051"/>
                </a:lnTo>
                <a:lnTo>
                  <a:pt x="8627" y="35051"/>
                </a:lnTo>
                <a:lnTo>
                  <a:pt x="8417" y="34920"/>
                </a:lnTo>
                <a:lnTo>
                  <a:pt x="3941" y="34920"/>
                </a:lnTo>
                <a:lnTo>
                  <a:pt x="3941" y="32122"/>
                </a:lnTo>
                <a:lnTo>
                  <a:pt x="8417" y="32122"/>
                </a:lnTo>
                <a:lnTo>
                  <a:pt x="8817" y="31872"/>
                </a:lnTo>
                <a:close/>
              </a:path>
              <a:path w="481330" h="67310">
                <a:moveTo>
                  <a:pt x="472390" y="31872"/>
                </a:moveTo>
                <a:lnTo>
                  <a:pt x="8817" y="31872"/>
                </a:lnTo>
                <a:lnTo>
                  <a:pt x="6179" y="33521"/>
                </a:lnTo>
                <a:lnTo>
                  <a:pt x="8627" y="35051"/>
                </a:lnTo>
                <a:lnTo>
                  <a:pt x="472580" y="35051"/>
                </a:lnTo>
                <a:lnTo>
                  <a:pt x="475027" y="33521"/>
                </a:lnTo>
                <a:lnTo>
                  <a:pt x="472390" y="31872"/>
                </a:lnTo>
                <a:close/>
              </a:path>
              <a:path w="481330" h="67310">
                <a:moveTo>
                  <a:pt x="478431" y="31872"/>
                </a:moveTo>
                <a:lnTo>
                  <a:pt x="478148" y="31872"/>
                </a:lnTo>
                <a:lnTo>
                  <a:pt x="478148" y="35051"/>
                </a:lnTo>
                <a:lnTo>
                  <a:pt x="478640" y="35051"/>
                </a:lnTo>
                <a:lnTo>
                  <a:pt x="481074" y="33527"/>
                </a:lnTo>
                <a:lnTo>
                  <a:pt x="478431" y="31872"/>
                </a:lnTo>
                <a:close/>
              </a:path>
              <a:path w="481330" h="67310">
                <a:moveTo>
                  <a:pt x="3941" y="32122"/>
                </a:moveTo>
                <a:lnTo>
                  <a:pt x="3941" y="34920"/>
                </a:lnTo>
                <a:lnTo>
                  <a:pt x="6179" y="33521"/>
                </a:lnTo>
                <a:lnTo>
                  <a:pt x="3941" y="32122"/>
                </a:lnTo>
                <a:close/>
              </a:path>
              <a:path w="481330" h="67310">
                <a:moveTo>
                  <a:pt x="6179" y="33521"/>
                </a:moveTo>
                <a:lnTo>
                  <a:pt x="3941" y="34920"/>
                </a:lnTo>
                <a:lnTo>
                  <a:pt x="8417" y="34920"/>
                </a:lnTo>
                <a:lnTo>
                  <a:pt x="6179" y="33521"/>
                </a:lnTo>
                <a:close/>
              </a:path>
              <a:path w="481330" h="67310">
                <a:moveTo>
                  <a:pt x="477264" y="32122"/>
                </a:moveTo>
                <a:lnTo>
                  <a:pt x="475027" y="33521"/>
                </a:lnTo>
                <a:lnTo>
                  <a:pt x="477264" y="34920"/>
                </a:lnTo>
                <a:lnTo>
                  <a:pt x="477264" y="32122"/>
                </a:lnTo>
                <a:close/>
              </a:path>
              <a:path w="481330" h="67310">
                <a:moveTo>
                  <a:pt x="478148" y="32122"/>
                </a:moveTo>
                <a:lnTo>
                  <a:pt x="477264" y="32122"/>
                </a:lnTo>
                <a:lnTo>
                  <a:pt x="477264" y="34920"/>
                </a:lnTo>
                <a:lnTo>
                  <a:pt x="478148" y="34920"/>
                </a:lnTo>
                <a:lnTo>
                  <a:pt x="478148" y="32122"/>
                </a:lnTo>
                <a:close/>
              </a:path>
              <a:path w="481330" h="67310">
                <a:moveTo>
                  <a:pt x="8417" y="32122"/>
                </a:moveTo>
                <a:lnTo>
                  <a:pt x="3941" y="32122"/>
                </a:lnTo>
                <a:lnTo>
                  <a:pt x="6179" y="33521"/>
                </a:lnTo>
                <a:lnTo>
                  <a:pt x="8417" y="32122"/>
                </a:lnTo>
                <a:close/>
              </a:path>
              <a:path w="481330" h="67310">
                <a:moveTo>
                  <a:pt x="427369" y="0"/>
                </a:moveTo>
                <a:lnTo>
                  <a:pt x="426485" y="249"/>
                </a:lnTo>
                <a:lnTo>
                  <a:pt x="425967" y="880"/>
                </a:lnTo>
                <a:lnTo>
                  <a:pt x="425448" y="1642"/>
                </a:lnTo>
                <a:lnTo>
                  <a:pt x="425723" y="2666"/>
                </a:lnTo>
                <a:lnTo>
                  <a:pt x="426485" y="3166"/>
                </a:lnTo>
                <a:lnTo>
                  <a:pt x="475027" y="33521"/>
                </a:lnTo>
                <a:lnTo>
                  <a:pt x="477264" y="32122"/>
                </a:lnTo>
                <a:lnTo>
                  <a:pt x="478148" y="32122"/>
                </a:lnTo>
                <a:lnTo>
                  <a:pt x="478148" y="31872"/>
                </a:lnTo>
                <a:lnTo>
                  <a:pt x="478431" y="31872"/>
                </a:lnTo>
                <a:lnTo>
                  <a:pt x="428131" y="380"/>
                </a:lnTo>
                <a:lnTo>
                  <a:pt x="427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5669" y="4046351"/>
            <a:ext cx="1686560" cy="67310"/>
          </a:xfrm>
          <a:custGeom>
            <a:avLst/>
            <a:gdLst/>
            <a:ahLst/>
            <a:cxnLst/>
            <a:rect l="l" t="t" r="r" b="b"/>
            <a:pathLst>
              <a:path w="1686560" h="67310">
                <a:moveTo>
                  <a:pt x="53736" y="0"/>
                </a:moveTo>
                <a:lnTo>
                  <a:pt x="52974" y="380"/>
                </a:lnTo>
                <a:lnTo>
                  <a:pt x="0" y="33527"/>
                </a:lnTo>
                <a:lnTo>
                  <a:pt x="52974" y="66674"/>
                </a:lnTo>
                <a:lnTo>
                  <a:pt x="53736" y="67055"/>
                </a:lnTo>
                <a:lnTo>
                  <a:pt x="54620" y="66793"/>
                </a:lnTo>
                <a:lnTo>
                  <a:pt x="55138" y="66162"/>
                </a:lnTo>
                <a:lnTo>
                  <a:pt x="55625" y="65400"/>
                </a:lnTo>
                <a:lnTo>
                  <a:pt x="55382" y="64388"/>
                </a:lnTo>
                <a:lnTo>
                  <a:pt x="54620" y="63876"/>
                </a:lnTo>
                <a:lnTo>
                  <a:pt x="8496" y="35051"/>
                </a:lnTo>
                <a:lnTo>
                  <a:pt x="2926" y="35051"/>
                </a:lnTo>
                <a:lnTo>
                  <a:pt x="2926" y="31872"/>
                </a:lnTo>
                <a:lnTo>
                  <a:pt x="8687" y="31872"/>
                </a:lnTo>
                <a:lnTo>
                  <a:pt x="54620" y="3166"/>
                </a:lnTo>
                <a:lnTo>
                  <a:pt x="55382" y="2666"/>
                </a:lnTo>
                <a:lnTo>
                  <a:pt x="55625" y="1642"/>
                </a:lnTo>
                <a:lnTo>
                  <a:pt x="55138" y="880"/>
                </a:lnTo>
                <a:lnTo>
                  <a:pt x="54620" y="249"/>
                </a:lnTo>
                <a:lnTo>
                  <a:pt x="53736" y="0"/>
                </a:lnTo>
                <a:close/>
              </a:path>
              <a:path w="1686560" h="67310">
                <a:moveTo>
                  <a:pt x="1679891" y="33521"/>
                </a:moveTo>
                <a:lnTo>
                  <a:pt x="1631320" y="63876"/>
                </a:lnTo>
                <a:lnTo>
                  <a:pt x="1630558" y="64388"/>
                </a:lnTo>
                <a:lnTo>
                  <a:pt x="1630314" y="65400"/>
                </a:lnTo>
                <a:lnTo>
                  <a:pt x="1630801" y="66162"/>
                </a:lnTo>
                <a:lnTo>
                  <a:pt x="1631320" y="66793"/>
                </a:lnTo>
                <a:lnTo>
                  <a:pt x="1632203" y="67055"/>
                </a:lnTo>
                <a:lnTo>
                  <a:pt x="1632965" y="66674"/>
                </a:lnTo>
                <a:lnTo>
                  <a:pt x="1683504" y="35051"/>
                </a:lnTo>
                <a:lnTo>
                  <a:pt x="1683014" y="35051"/>
                </a:lnTo>
                <a:lnTo>
                  <a:pt x="1683014" y="34920"/>
                </a:lnTo>
                <a:lnTo>
                  <a:pt x="1682130" y="34920"/>
                </a:lnTo>
                <a:lnTo>
                  <a:pt x="1679891" y="33521"/>
                </a:lnTo>
                <a:close/>
              </a:path>
              <a:path w="1686560" h="67310">
                <a:moveTo>
                  <a:pt x="8687" y="31872"/>
                </a:moveTo>
                <a:lnTo>
                  <a:pt x="2926" y="31872"/>
                </a:lnTo>
                <a:lnTo>
                  <a:pt x="2926" y="35051"/>
                </a:lnTo>
                <a:lnTo>
                  <a:pt x="8496" y="35051"/>
                </a:lnTo>
                <a:lnTo>
                  <a:pt x="8287" y="34920"/>
                </a:lnTo>
                <a:lnTo>
                  <a:pt x="3809" y="34920"/>
                </a:lnTo>
                <a:lnTo>
                  <a:pt x="3809" y="32122"/>
                </a:lnTo>
                <a:lnTo>
                  <a:pt x="8287" y="32122"/>
                </a:lnTo>
                <a:lnTo>
                  <a:pt x="8687" y="31872"/>
                </a:lnTo>
                <a:close/>
              </a:path>
              <a:path w="1686560" h="67310">
                <a:moveTo>
                  <a:pt x="1677253" y="31872"/>
                </a:moveTo>
                <a:lnTo>
                  <a:pt x="8687" y="31872"/>
                </a:lnTo>
                <a:lnTo>
                  <a:pt x="6048" y="33521"/>
                </a:lnTo>
                <a:lnTo>
                  <a:pt x="8496" y="35051"/>
                </a:lnTo>
                <a:lnTo>
                  <a:pt x="1677443" y="35051"/>
                </a:lnTo>
                <a:lnTo>
                  <a:pt x="1679891" y="33521"/>
                </a:lnTo>
                <a:lnTo>
                  <a:pt x="1677253" y="31872"/>
                </a:lnTo>
                <a:close/>
              </a:path>
              <a:path w="1686560" h="67310">
                <a:moveTo>
                  <a:pt x="1683295" y="31872"/>
                </a:moveTo>
                <a:lnTo>
                  <a:pt x="1683014" y="31872"/>
                </a:lnTo>
                <a:lnTo>
                  <a:pt x="1683014" y="35051"/>
                </a:lnTo>
                <a:lnTo>
                  <a:pt x="1683504" y="35051"/>
                </a:lnTo>
                <a:lnTo>
                  <a:pt x="1685940" y="33527"/>
                </a:lnTo>
                <a:lnTo>
                  <a:pt x="1683295" y="31872"/>
                </a:lnTo>
                <a:close/>
              </a:path>
              <a:path w="1686560" h="67310">
                <a:moveTo>
                  <a:pt x="3809" y="32122"/>
                </a:moveTo>
                <a:lnTo>
                  <a:pt x="3809" y="34920"/>
                </a:lnTo>
                <a:lnTo>
                  <a:pt x="6048" y="33521"/>
                </a:lnTo>
                <a:lnTo>
                  <a:pt x="3809" y="32122"/>
                </a:lnTo>
                <a:close/>
              </a:path>
              <a:path w="1686560" h="67310">
                <a:moveTo>
                  <a:pt x="6048" y="33521"/>
                </a:moveTo>
                <a:lnTo>
                  <a:pt x="3809" y="34920"/>
                </a:lnTo>
                <a:lnTo>
                  <a:pt x="8287" y="34920"/>
                </a:lnTo>
                <a:lnTo>
                  <a:pt x="6048" y="33521"/>
                </a:lnTo>
                <a:close/>
              </a:path>
              <a:path w="1686560" h="67310">
                <a:moveTo>
                  <a:pt x="1682130" y="32122"/>
                </a:moveTo>
                <a:lnTo>
                  <a:pt x="1679891" y="33521"/>
                </a:lnTo>
                <a:lnTo>
                  <a:pt x="1682130" y="34920"/>
                </a:lnTo>
                <a:lnTo>
                  <a:pt x="1682130" y="32122"/>
                </a:lnTo>
                <a:close/>
              </a:path>
              <a:path w="1686560" h="67310">
                <a:moveTo>
                  <a:pt x="1683014" y="32122"/>
                </a:moveTo>
                <a:lnTo>
                  <a:pt x="1682130" y="32122"/>
                </a:lnTo>
                <a:lnTo>
                  <a:pt x="1682130" y="34920"/>
                </a:lnTo>
                <a:lnTo>
                  <a:pt x="1683014" y="34920"/>
                </a:lnTo>
                <a:lnTo>
                  <a:pt x="1683014" y="32122"/>
                </a:lnTo>
                <a:close/>
              </a:path>
              <a:path w="1686560" h="67310">
                <a:moveTo>
                  <a:pt x="8287" y="32122"/>
                </a:moveTo>
                <a:lnTo>
                  <a:pt x="3809" y="32122"/>
                </a:lnTo>
                <a:lnTo>
                  <a:pt x="6048" y="33521"/>
                </a:lnTo>
                <a:lnTo>
                  <a:pt x="8287" y="32122"/>
                </a:lnTo>
                <a:close/>
              </a:path>
              <a:path w="1686560" h="67310">
                <a:moveTo>
                  <a:pt x="1632203" y="0"/>
                </a:moveTo>
                <a:lnTo>
                  <a:pt x="1631320" y="249"/>
                </a:lnTo>
                <a:lnTo>
                  <a:pt x="1630801" y="880"/>
                </a:lnTo>
                <a:lnTo>
                  <a:pt x="1630314" y="1642"/>
                </a:lnTo>
                <a:lnTo>
                  <a:pt x="1630558" y="2666"/>
                </a:lnTo>
                <a:lnTo>
                  <a:pt x="1631320" y="3166"/>
                </a:lnTo>
                <a:lnTo>
                  <a:pt x="1679891" y="33521"/>
                </a:lnTo>
                <a:lnTo>
                  <a:pt x="1682130" y="32122"/>
                </a:lnTo>
                <a:lnTo>
                  <a:pt x="1683014" y="32122"/>
                </a:lnTo>
                <a:lnTo>
                  <a:pt x="1683014" y="31872"/>
                </a:lnTo>
                <a:lnTo>
                  <a:pt x="1683295" y="31872"/>
                </a:lnTo>
                <a:lnTo>
                  <a:pt x="1632965" y="380"/>
                </a:lnTo>
                <a:lnTo>
                  <a:pt x="1632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2644" y="4368546"/>
            <a:ext cx="1445260" cy="67310"/>
          </a:xfrm>
          <a:custGeom>
            <a:avLst/>
            <a:gdLst/>
            <a:ahLst/>
            <a:cxnLst/>
            <a:rect l="l" t="t" r="r" b="b"/>
            <a:pathLst>
              <a:path w="1445260" h="67310">
                <a:moveTo>
                  <a:pt x="53720" y="0"/>
                </a:moveTo>
                <a:lnTo>
                  <a:pt x="52958" y="512"/>
                </a:lnTo>
                <a:lnTo>
                  <a:pt x="0" y="33527"/>
                </a:lnTo>
                <a:lnTo>
                  <a:pt x="52958" y="66674"/>
                </a:lnTo>
                <a:lnTo>
                  <a:pt x="53720" y="67187"/>
                </a:lnTo>
                <a:lnTo>
                  <a:pt x="54745" y="66924"/>
                </a:lnTo>
                <a:lnTo>
                  <a:pt x="55244" y="66162"/>
                </a:lnTo>
                <a:lnTo>
                  <a:pt x="55625" y="65400"/>
                </a:lnTo>
                <a:lnTo>
                  <a:pt x="55376" y="64520"/>
                </a:lnTo>
                <a:lnTo>
                  <a:pt x="54745" y="64007"/>
                </a:lnTo>
                <a:lnTo>
                  <a:pt x="8627" y="35183"/>
                </a:lnTo>
                <a:lnTo>
                  <a:pt x="3047" y="35183"/>
                </a:lnTo>
                <a:lnTo>
                  <a:pt x="3047" y="32003"/>
                </a:lnTo>
                <a:lnTo>
                  <a:pt x="8609" y="32003"/>
                </a:lnTo>
                <a:lnTo>
                  <a:pt x="54745" y="3179"/>
                </a:lnTo>
                <a:lnTo>
                  <a:pt x="55376" y="2666"/>
                </a:lnTo>
                <a:lnTo>
                  <a:pt x="55625" y="1773"/>
                </a:lnTo>
                <a:lnTo>
                  <a:pt x="55244" y="1011"/>
                </a:lnTo>
                <a:lnTo>
                  <a:pt x="54745" y="249"/>
                </a:lnTo>
                <a:lnTo>
                  <a:pt x="53720" y="0"/>
                </a:lnTo>
                <a:close/>
              </a:path>
              <a:path w="1445260" h="67310">
                <a:moveTo>
                  <a:pt x="1438695" y="33587"/>
                </a:moveTo>
                <a:lnTo>
                  <a:pt x="1390019" y="64007"/>
                </a:lnTo>
                <a:lnTo>
                  <a:pt x="1389378" y="64520"/>
                </a:lnTo>
                <a:lnTo>
                  <a:pt x="1389135" y="65400"/>
                </a:lnTo>
                <a:lnTo>
                  <a:pt x="1389500" y="66162"/>
                </a:lnTo>
                <a:lnTo>
                  <a:pt x="1390019" y="66924"/>
                </a:lnTo>
                <a:lnTo>
                  <a:pt x="1391024" y="67187"/>
                </a:lnTo>
                <a:lnTo>
                  <a:pt x="1391786" y="66674"/>
                </a:lnTo>
                <a:lnTo>
                  <a:pt x="1442315" y="35183"/>
                </a:lnTo>
                <a:lnTo>
                  <a:pt x="1441713" y="35183"/>
                </a:lnTo>
                <a:lnTo>
                  <a:pt x="1441713" y="34920"/>
                </a:lnTo>
                <a:lnTo>
                  <a:pt x="1440829" y="34920"/>
                </a:lnTo>
                <a:lnTo>
                  <a:pt x="1438695" y="33587"/>
                </a:lnTo>
                <a:close/>
              </a:path>
              <a:path w="1445260" h="67310">
                <a:moveTo>
                  <a:pt x="8609" y="32003"/>
                </a:moveTo>
                <a:lnTo>
                  <a:pt x="3047" y="32003"/>
                </a:lnTo>
                <a:lnTo>
                  <a:pt x="3047" y="35183"/>
                </a:lnTo>
                <a:lnTo>
                  <a:pt x="8627" y="35183"/>
                </a:lnTo>
                <a:lnTo>
                  <a:pt x="8208" y="34920"/>
                </a:lnTo>
                <a:lnTo>
                  <a:pt x="3941" y="34920"/>
                </a:lnTo>
                <a:lnTo>
                  <a:pt x="3941" y="32253"/>
                </a:lnTo>
                <a:lnTo>
                  <a:pt x="8209" y="32253"/>
                </a:lnTo>
                <a:lnTo>
                  <a:pt x="8609" y="32003"/>
                </a:lnTo>
                <a:close/>
              </a:path>
              <a:path w="1445260" h="67310">
                <a:moveTo>
                  <a:pt x="1436159" y="32003"/>
                </a:moveTo>
                <a:lnTo>
                  <a:pt x="8609" y="32003"/>
                </a:lnTo>
                <a:lnTo>
                  <a:pt x="6074" y="33587"/>
                </a:lnTo>
                <a:lnTo>
                  <a:pt x="8627" y="35183"/>
                </a:lnTo>
                <a:lnTo>
                  <a:pt x="1436142" y="35183"/>
                </a:lnTo>
                <a:lnTo>
                  <a:pt x="1438695" y="33587"/>
                </a:lnTo>
                <a:lnTo>
                  <a:pt x="1436159" y="32003"/>
                </a:lnTo>
                <a:close/>
              </a:path>
              <a:path w="1445260" h="67310">
                <a:moveTo>
                  <a:pt x="1442116" y="32003"/>
                </a:moveTo>
                <a:lnTo>
                  <a:pt x="1441713" y="32003"/>
                </a:lnTo>
                <a:lnTo>
                  <a:pt x="1441713" y="35183"/>
                </a:lnTo>
                <a:lnTo>
                  <a:pt x="1442315" y="35183"/>
                </a:lnTo>
                <a:lnTo>
                  <a:pt x="1444761" y="33659"/>
                </a:lnTo>
                <a:lnTo>
                  <a:pt x="1442116" y="32003"/>
                </a:lnTo>
                <a:close/>
              </a:path>
              <a:path w="1445260" h="67310">
                <a:moveTo>
                  <a:pt x="3941" y="32253"/>
                </a:moveTo>
                <a:lnTo>
                  <a:pt x="3941" y="34920"/>
                </a:lnTo>
                <a:lnTo>
                  <a:pt x="6074" y="33587"/>
                </a:lnTo>
                <a:lnTo>
                  <a:pt x="3941" y="32253"/>
                </a:lnTo>
                <a:close/>
              </a:path>
              <a:path w="1445260" h="67310">
                <a:moveTo>
                  <a:pt x="6074" y="33587"/>
                </a:moveTo>
                <a:lnTo>
                  <a:pt x="3941" y="34920"/>
                </a:lnTo>
                <a:lnTo>
                  <a:pt x="8208" y="34920"/>
                </a:lnTo>
                <a:lnTo>
                  <a:pt x="6074" y="33587"/>
                </a:lnTo>
                <a:close/>
              </a:path>
              <a:path w="1445260" h="67310">
                <a:moveTo>
                  <a:pt x="1440829" y="32253"/>
                </a:moveTo>
                <a:lnTo>
                  <a:pt x="1438695" y="33587"/>
                </a:lnTo>
                <a:lnTo>
                  <a:pt x="1440829" y="34920"/>
                </a:lnTo>
                <a:lnTo>
                  <a:pt x="1440829" y="32253"/>
                </a:lnTo>
                <a:close/>
              </a:path>
              <a:path w="1445260" h="67310">
                <a:moveTo>
                  <a:pt x="1441713" y="32253"/>
                </a:moveTo>
                <a:lnTo>
                  <a:pt x="1440829" y="32253"/>
                </a:lnTo>
                <a:lnTo>
                  <a:pt x="1440829" y="34920"/>
                </a:lnTo>
                <a:lnTo>
                  <a:pt x="1441713" y="34920"/>
                </a:lnTo>
                <a:lnTo>
                  <a:pt x="1441713" y="32253"/>
                </a:lnTo>
                <a:close/>
              </a:path>
              <a:path w="1445260" h="67310">
                <a:moveTo>
                  <a:pt x="8209" y="32253"/>
                </a:moveTo>
                <a:lnTo>
                  <a:pt x="3941" y="32253"/>
                </a:lnTo>
                <a:lnTo>
                  <a:pt x="6074" y="33587"/>
                </a:lnTo>
                <a:lnTo>
                  <a:pt x="8209" y="32253"/>
                </a:lnTo>
                <a:close/>
              </a:path>
              <a:path w="1445260" h="67310">
                <a:moveTo>
                  <a:pt x="1391024" y="0"/>
                </a:moveTo>
                <a:lnTo>
                  <a:pt x="1390019" y="249"/>
                </a:lnTo>
                <a:lnTo>
                  <a:pt x="1389500" y="1011"/>
                </a:lnTo>
                <a:lnTo>
                  <a:pt x="1389135" y="1773"/>
                </a:lnTo>
                <a:lnTo>
                  <a:pt x="1389378" y="2666"/>
                </a:lnTo>
                <a:lnTo>
                  <a:pt x="1390019" y="3179"/>
                </a:lnTo>
                <a:lnTo>
                  <a:pt x="1438695" y="33587"/>
                </a:lnTo>
                <a:lnTo>
                  <a:pt x="1440829" y="32253"/>
                </a:lnTo>
                <a:lnTo>
                  <a:pt x="1441713" y="32253"/>
                </a:lnTo>
                <a:lnTo>
                  <a:pt x="1441713" y="32003"/>
                </a:lnTo>
                <a:lnTo>
                  <a:pt x="1442116" y="32003"/>
                </a:lnTo>
                <a:lnTo>
                  <a:pt x="1391786" y="512"/>
                </a:lnTo>
                <a:lnTo>
                  <a:pt x="1391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4595" y="4530471"/>
            <a:ext cx="1684655" cy="67310"/>
          </a:xfrm>
          <a:custGeom>
            <a:avLst/>
            <a:gdLst/>
            <a:ahLst/>
            <a:cxnLst/>
            <a:rect l="l" t="t" r="r" b="b"/>
            <a:pathLst>
              <a:path w="1684654" h="67310">
                <a:moveTo>
                  <a:pt x="53720" y="0"/>
                </a:moveTo>
                <a:lnTo>
                  <a:pt x="52958" y="512"/>
                </a:lnTo>
                <a:lnTo>
                  <a:pt x="0" y="33527"/>
                </a:lnTo>
                <a:lnTo>
                  <a:pt x="52958" y="66674"/>
                </a:lnTo>
                <a:lnTo>
                  <a:pt x="53720" y="67187"/>
                </a:lnTo>
                <a:lnTo>
                  <a:pt x="54745" y="66924"/>
                </a:lnTo>
                <a:lnTo>
                  <a:pt x="55244" y="66162"/>
                </a:lnTo>
                <a:lnTo>
                  <a:pt x="55625" y="65400"/>
                </a:lnTo>
                <a:lnTo>
                  <a:pt x="55376" y="64520"/>
                </a:lnTo>
                <a:lnTo>
                  <a:pt x="54745" y="64007"/>
                </a:lnTo>
                <a:lnTo>
                  <a:pt x="8627" y="35183"/>
                </a:lnTo>
                <a:lnTo>
                  <a:pt x="3047" y="35183"/>
                </a:lnTo>
                <a:lnTo>
                  <a:pt x="3047" y="32003"/>
                </a:lnTo>
                <a:lnTo>
                  <a:pt x="8609" y="32003"/>
                </a:lnTo>
                <a:lnTo>
                  <a:pt x="54745" y="3179"/>
                </a:lnTo>
                <a:lnTo>
                  <a:pt x="55376" y="2666"/>
                </a:lnTo>
                <a:lnTo>
                  <a:pt x="55625" y="1773"/>
                </a:lnTo>
                <a:lnTo>
                  <a:pt x="55244" y="1011"/>
                </a:lnTo>
                <a:lnTo>
                  <a:pt x="54745" y="249"/>
                </a:lnTo>
                <a:lnTo>
                  <a:pt x="53720" y="0"/>
                </a:lnTo>
                <a:close/>
              </a:path>
              <a:path w="1684654" h="67310">
                <a:moveTo>
                  <a:pt x="1678451" y="33587"/>
                </a:moveTo>
                <a:lnTo>
                  <a:pt x="1629805" y="64007"/>
                </a:lnTo>
                <a:lnTo>
                  <a:pt x="1629043" y="64520"/>
                </a:lnTo>
                <a:lnTo>
                  <a:pt x="1628768" y="65400"/>
                </a:lnTo>
                <a:lnTo>
                  <a:pt x="1629805" y="66924"/>
                </a:lnTo>
                <a:lnTo>
                  <a:pt x="1630689" y="67187"/>
                </a:lnTo>
                <a:lnTo>
                  <a:pt x="1631451" y="66674"/>
                </a:lnTo>
                <a:lnTo>
                  <a:pt x="1681951" y="35183"/>
                </a:lnTo>
                <a:lnTo>
                  <a:pt x="1681346" y="35183"/>
                </a:lnTo>
                <a:lnTo>
                  <a:pt x="1681346" y="34920"/>
                </a:lnTo>
                <a:lnTo>
                  <a:pt x="1680584" y="34920"/>
                </a:lnTo>
                <a:lnTo>
                  <a:pt x="1678451" y="33587"/>
                </a:lnTo>
                <a:close/>
              </a:path>
              <a:path w="1684654" h="67310">
                <a:moveTo>
                  <a:pt x="8609" y="32003"/>
                </a:moveTo>
                <a:lnTo>
                  <a:pt x="3047" y="32003"/>
                </a:lnTo>
                <a:lnTo>
                  <a:pt x="3047" y="35183"/>
                </a:lnTo>
                <a:lnTo>
                  <a:pt x="8627" y="35183"/>
                </a:lnTo>
                <a:lnTo>
                  <a:pt x="8208" y="34920"/>
                </a:lnTo>
                <a:lnTo>
                  <a:pt x="3941" y="34920"/>
                </a:lnTo>
                <a:lnTo>
                  <a:pt x="3941" y="32253"/>
                </a:lnTo>
                <a:lnTo>
                  <a:pt x="8209" y="32253"/>
                </a:lnTo>
                <a:lnTo>
                  <a:pt x="8609" y="32003"/>
                </a:lnTo>
                <a:close/>
              </a:path>
              <a:path w="1684654" h="67310">
                <a:moveTo>
                  <a:pt x="1675918" y="32003"/>
                </a:moveTo>
                <a:lnTo>
                  <a:pt x="8609" y="32003"/>
                </a:lnTo>
                <a:lnTo>
                  <a:pt x="6074" y="33587"/>
                </a:lnTo>
                <a:lnTo>
                  <a:pt x="8627" y="35183"/>
                </a:lnTo>
                <a:lnTo>
                  <a:pt x="1675900" y="35183"/>
                </a:lnTo>
                <a:lnTo>
                  <a:pt x="1678451" y="33587"/>
                </a:lnTo>
                <a:lnTo>
                  <a:pt x="1675918" y="32003"/>
                </a:lnTo>
                <a:close/>
              </a:path>
              <a:path w="1684654" h="67310">
                <a:moveTo>
                  <a:pt x="1681751" y="32003"/>
                </a:moveTo>
                <a:lnTo>
                  <a:pt x="1681346" y="32003"/>
                </a:lnTo>
                <a:lnTo>
                  <a:pt x="1681346" y="35183"/>
                </a:lnTo>
                <a:lnTo>
                  <a:pt x="1681951" y="35183"/>
                </a:lnTo>
                <a:lnTo>
                  <a:pt x="1684394" y="33659"/>
                </a:lnTo>
                <a:lnTo>
                  <a:pt x="1681751" y="32003"/>
                </a:lnTo>
                <a:close/>
              </a:path>
              <a:path w="1684654" h="67310">
                <a:moveTo>
                  <a:pt x="3941" y="32253"/>
                </a:moveTo>
                <a:lnTo>
                  <a:pt x="3941" y="34920"/>
                </a:lnTo>
                <a:lnTo>
                  <a:pt x="6074" y="33587"/>
                </a:lnTo>
                <a:lnTo>
                  <a:pt x="3941" y="32253"/>
                </a:lnTo>
                <a:close/>
              </a:path>
              <a:path w="1684654" h="67310">
                <a:moveTo>
                  <a:pt x="6074" y="33587"/>
                </a:moveTo>
                <a:lnTo>
                  <a:pt x="3941" y="34920"/>
                </a:lnTo>
                <a:lnTo>
                  <a:pt x="8208" y="34920"/>
                </a:lnTo>
                <a:lnTo>
                  <a:pt x="6074" y="33587"/>
                </a:lnTo>
                <a:close/>
              </a:path>
              <a:path w="1684654" h="67310">
                <a:moveTo>
                  <a:pt x="1680584" y="32253"/>
                </a:moveTo>
                <a:lnTo>
                  <a:pt x="1678451" y="33587"/>
                </a:lnTo>
                <a:lnTo>
                  <a:pt x="1680584" y="34920"/>
                </a:lnTo>
                <a:lnTo>
                  <a:pt x="1680584" y="32253"/>
                </a:lnTo>
                <a:close/>
              </a:path>
              <a:path w="1684654" h="67310">
                <a:moveTo>
                  <a:pt x="1681346" y="32253"/>
                </a:moveTo>
                <a:lnTo>
                  <a:pt x="1680584" y="32253"/>
                </a:lnTo>
                <a:lnTo>
                  <a:pt x="1680584" y="34920"/>
                </a:lnTo>
                <a:lnTo>
                  <a:pt x="1681346" y="34920"/>
                </a:lnTo>
                <a:lnTo>
                  <a:pt x="1681346" y="32253"/>
                </a:lnTo>
                <a:close/>
              </a:path>
              <a:path w="1684654" h="67310">
                <a:moveTo>
                  <a:pt x="8209" y="32253"/>
                </a:moveTo>
                <a:lnTo>
                  <a:pt x="3941" y="32253"/>
                </a:lnTo>
                <a:lnTo>
                  <a:pt x="6074" y="33587"/>
                </a:lnTo>
                <a:lnTo>
                  <a:pt x="8209" y="32253"/>
                </a:lnTo>
                <a:close/>
              </a:path>
              <a:path w="1684654" h="67310">
                <a:moveTo>
                  <a:pt x="1630689" y="0"/>
                </a:moveTo>
                <a:lnTo>
                  <a:pt x="1629805" y="249"/>
                </a:lnTo>
                <a:lnTo>
                  <a:pt x="1628768" y="1773"/>
                </a:lnTo>
                <a:lnTo>
                  <a:pt x="1629043" y="2666"/>
                </a:lnTo>
                <a:lnTo>
                  <a:pt x="1629805" y="3179"/>
                </a:lnTo>
                <a:lnTo>
                  <a:pt x="1678451" y="33587"/>
                </a:lnTo>
                <a:lnTo>
                  <a:pt x="1680584" y="32253"/>
                </a:lnTo>
                <a:lnTo>
                  <a:pt x="1681346" y="32253"/>
                </a:lnTo>
                <a:lnTo>
                  <a:pt x="1681346" y="32003"/>
                </a:lnTo>
                <a:lnTo>
                  <a:pt x="1681751" y="32003"/>
                </a:lnTo>
                <a:lnTo>
                  <a:pt x="1631451" y="512"/>
                </a:lnTo>
                <a:lnTo>
                  <a:pt x="1630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5670" y="2360432"/>
            <a:ext cx="1203325" cy="67310"/>
          </a:xfrm>
          <a:custGeom>
            <a:avLst/>
            <a:gdLst/>
            <a:ahLst/>
            <a:cxnLst/>
            <a:rect l="l" t="t" r="r" b="b"/>
            <a:pathLst>
              <a:path w="1203325" h="67310">
                <a:moveTo>
                  <a:pt x="53736" y="0"/>
                </a:moveTo>
                <a:lnTo>
                  <a:pt x="52974" y="365"/>
                </a:lnTo>
                <a:lnTo>
                  <a:pt x="0" y="33527"/>
                </a:lnTo>
                <a:lnTo>
                  <a:pt x="52974" y="66659"/>
                </a:lnTo>
                <a:lnTo>
                  <a:pt x="53736" y="67055"/>
                </a:lnTo>
                <a:lnTo>
                  <a:pt x="54620" y="66781"/>
                </a:lnTo>
                <a:lnTo>
                  <a:pt x="55138" y="66141"/>
                </a:lnTo>
                <a:lnTo>
                  <a:pt x="55625" y="65379"/>
                </a:lnTo>
                <a:lnTo>
                  <a:pt x="55382" y="64373"/>
                </a:lnTo>
                <a:lnTo>
                  <a:pt x="54620" y="63855"/>
                </a:lnTo>
                <a:lnTo>
                  <a:pt x="8496" y="35052"/>
                </a:lnTo>
                <a:lnTo>
                  <a:pt x="3047" y="35051"/>
                </a:lnTo>
                <a:lnTo>
                  <a:pt x="3047" y="31851"/>
                </a:lnTo>
                <a:lnTo>
                  <a:pt x="8690" y="31851"/>
                </a:lnTo>
                <a:lnTo>
                  <a:pt x="54620" y="3169"/>
                </a:lnTo>
                <a:lnTo>
                  <a:pt x="55382" y="2651"/>
                </a:lnTo>
                <a:lnTo>
                  <a:pt x="55625" y="1645"/>
                </a:lnTo>
                <a:lnTo>
                  <a:pt x="55138" y="883"/>
                </a:lnTo>
                <a:lnTo>
                  <a:pt x="54620" y="243"/>
                </a:lnTo>
                <a:lnTo>
                  <a:pt x="53736" y="0"/>
                </a:lnTo>
                <a:close/>
              </a:path>
              <a:path w="1203325" h="67310">
                <a:moveTo>
                  <a:pt x="1149614" y="0"/>
                </a:moveTo>
                <a:lnTo>
                  <a:pt x="1148730" y="243"/>
                </a:lnTo>
                <a:lnTo>
                  <a:pt x="1148212" y="883"/>
                </a:lnTo>
                <a:lnTo>
                  <a:pt x="1147693" y="1645"/>
                </a:lnTo>
                <a:lnTo>
                  <a:pt x="1147968" y="2651"/>
                </a:lnTo>
                <a:lnTo>
                  <a:pt x="1148730" y="3169"/>
                </a:lnTo>
                <a:lnTo>
                  <a:pt x="1194874" y="32003"/>
                </a:lnTo>
                <a:lnTo>
                  <a:pt x="1200424" y="32003"/>
                </a:lnTo>
                <a:lnTo>
                  <a:pt x="1200424" y="35173"/>
                </a:lnTo>
                <a:lnTo>
                  <a:pt x="1194631" y="35173"/>
                </a:lnTo>
                <a:lnTo>
                  <a:pt x="1148730" y="63855"/>
                </a:lnTo>
                <a:lnTo>
                  <a:pt x="1147968" y="64373"/>
                </a:lnTo>
                <a:lnTo>
                  <a:pt x="1147693" y="65379"/>
                </a:lnTo>
                <a:lnTo>
                  <a:pt x="1148212" y="66141"/>
                </a:lnTo>
                <a:lnTo>
                  <a:pt x="1148730" y="66781"/>
                </a:lnTo>
                <a:lnTo>
                  <a:pt x="1149614" y="67055"/>
                </a:lnTo>
                <a:lnTo>
                  <a:pt x="1150376" y="66659"/>
                </a:lnTo>
                <a:lnTo>
                  <a:pt x="1200689" y="35173"/>
                </a:lnTo>
                <a:lnTo>
                  <a:pt x="1200424" y="35173"/>
                </a:lnTo>
                <a:lnTo>
                  <a:pt x="1200690" y="35173"/>
                </a:lnTo>
                <a:lnTo>
                  <a:pt x="1203319" y="33527"/>
                </a:lnTo>
                <a:lnTo>
                  <a:pt x="1150376" y="365"/>
                </a:lnTo>
                <a:lnTo>
                  <a:pt x="1149614" y="0"/>
                </a:lnTo>
                <a:close/>
              </a:path>
              <a:path w="1203325" h="67310">
                <a:moveTo>
                  <a:pt x="1197290" y="33512"/>
                </a:moveTo>
                <a:lnTo>
                  <a:pt x="1194632" y="35173"/>
                </a:lnTo>
                <a:lnTo>
                  <a:pt x="1200424" y="35173"/>
                </a:lnTo>
                <a:lnTo>
                  <a:pt x="1200424" y="34899"/>
                </a:lnTo>
                <a:lnTo>
                  <a:pt x="1199509" y="34899"/>
                </a:lnTo>
                <a:lnTo>
                  <a:pt x="1197290" y="33512"/>
                </a:lnTo>
                <a:close/>
              </a:path>
              <a:path w="1203325" h="67310">
                <a:moveTo>
                  <a:pt x="8689" y="31852"/>
                </a:moveTo>
                <a:lnTo>
                  <a:pt x="6030" y="33512"/>
                </a:lnTo>
                <a:lnTo>
                  <a:pt x="8496" y="35052"/>
                </a:lnTo>
                <a:lnTo>
                  <a:pt x="1194632" y="35173"/>
                </a:lnTo>
                <a:lnTo>
                  <a:pt x="1197290" y="33512"/>
                </a:lnTo>
                <a:lnTo>
                  <a:pt x="1194874" y="32003"/>
                </a:lnTo>
                <a:lnTo>
                  <a:pt x="8689" y="31852"/>
                </a:lnTo>
                <a:close/>
              </a:path>
              <a:path w="1203325" h="67310">
                <a:moveTo>
                  <a:pt x="3047" y="31851"/>
                </a:moveTo>
                <a:lnTo>
                  <a:pt x="3047" y="35051"/>
                </a:lnTo>
                <a:lnTo>
                  <a:pt x="8496" y="35052"/>
                </a:lnTo>
                <a:lnTo>
                  <a:pt x="8251" y="34899"/>
                </a:lnTo>
                <a:lnTo>
                  <a:pt x="3809" y="34899"/>
                </a:lnTo>
                <a:lnTo>
                  <a:pt x="3809" y="32125"/>
                </a:lnTo>
                <a:lnTo>
                  <a:pt x="8251" y="32125"/>
                </a:lnTo>
                <a:lnTo>
                  <a:pt x="8689" y="31852"/>
                </a:lnTo>
                <a:lnTo>
                  <a:pt x="3047" y="31851"/>
                </a:lnTo>
                <a:close/>
              </a:path>
              <a:path w="1203325" h="67310">
                <a:moveTo>
                  <a:pt x="3809" y="32125"/>
                </a:moveTo>
                <a:lnTo>
                  <a:pt x="3809" y="34899"/>
                </a:lnTo>
                <a:lnTo>
                  <a:pt x="6030" y="33512"/>
                </a:lnTo>
                <a:lnTo>
                  <a:pt x="3809" y="32125"/>
                </a:lnTo>
                <a:close/>
              </a:path>
              <a:path w="1203325" h="67310">
                <a:moveTo>
                  <a:pt x="6030" y="33512"/>
                </a:moveTo>
                <a:lnTo>
                  <a:pt x="3809" y="34899"/>
                </a:lnTo>
                <a:lnTo>
                  <a:pt x="8251" y="34899"/>
                </a:lnTo>
                <a:lnTo>
                  <a:pt x="6030" y="33512"/>
                </a:lnTo>
                <a:close/>
              </a:path>
              <a:path w="1203325" h="67310">
                <a:moveTo>
                  <a:pt x="1199509" y="32125"/>
                </a:moveTo>
                <a:lnTo>
                  <a:pt x="1197290" y="33512"/>
                </a:lnTo>
                <a:lnTo>
                  <a:pt x="1199509" y="34899"/>
                </a:lnTo>
                <a:lnTo>
                  <a:pt x="1199509" y="32125"/>
                </a:lnTo>
                <a:close/>
              </a:path>
              <a:path w="1203325" h="67310">
                <a:moveTo>
                  <a:pt x="1200424" y="32125"/>
                </a:moveTo>
                <a:lnTo>
                  <a:pt x="1199509" y="32125"/>
                </a:lnTo>
                <a:lnTo>
                  <a:pt x="1199509" y="34899"/>
                </a:lnTo>
                <a:lnTo>
                  <a:pt x="1200424" y="34899"/>
                </a:lnTo>
                <a:lnTo>
                  <a:pt x="1200424" y="32125"/>
                </a:lnTo>
                <a:close/>
              </a:path>
              <a:path w="1203325" h="67310">
                <a:moveTo>
                  <a:pt x="8251" y="32125"/>
                </a:moveTo>
                <a:lnTo>
                  <a:pt x="3809" y="32125"/>
                </a:lnTo>
                <a:lnTo>
                  <a:pt x="6030" y="33512"/>
                </a:lnTo>
                <a:lnTo>
                  <a:pt x="8251" y="32125"/>
                </a:lnTo>
                <a:close/>
              </a:path>
              <a:path w="1203325" h="67310">
                <a:moveTo>
                  <a:pt x="1194874" y="32003"/>
                </a:moveTo>
                <a:lnTo>
                  <a:pt x="1197290" y="33512"/>
                </a:lnTo>
                <a:lnTo>
                  <a:pt x="1199509" y="32125"/>
                </a:lnTo>
                <a:lnTo>
                  <a:pt x="1200424" y="32125"/>
                </a:lnTo>
                <a:lnTo>
                  <a:pt x="1194874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4594" y="2073005"/>
            <a:ext cx="1083310" cy="67310"/>
          </a:xfrm>
          <a:custGeom>
            <a:avLst/>
            <a:gdLst/>
            <a:ahLst/>
            <a:cxnLst/>
            <a:rect l="l" t="t" r="r" b="b"/>
            <a:pathLst>
              <a:path w="1083310" h="67310">
                <a:moveTo>
                  <a:pt x="53720" y="0"/>
                </a:moveTo>
                <a:lnTo>
                  <a:pt x="52958" y="518"/>
                </a:lnTo>
                <a:lnTo>
                  <a:pt x="0" y="33527"/>
                </a:lnTo>
                <a:lnTo>
                  <a:pt x="52958" y="66690"/>
                </a:lnTo>
                <a:lnTo>
                  <a:pt x="53720" y="67208"/>
                </a:lnTo>
                <a:lnTo>
                  <a:pt x="54745" y="66934"/>
                </a:lnTo>
                <a:lnTo>
                  <a:pt x="55244" y="66172"/>
                </a:lnTo>
                <a:lnTo>
                  <a:pt x="55625" y="65410"/>
                </a:lnTo>
                <a:lnTo>
                  <a:pt x="55376" y="64526"/>
                </a:lnTo>
                <a:lnTo>
                  <a:pt x="54745" y="64007"/>
                </a:lnTo>
                <a:lnTo>
                  <a:pt x="8626" y="35204"/>
                </a:lnTo>
                <a:lnTo>
                  <a:pt x="3047" y="35204"/>
                </a:lnTo>
                <a:lnTo>
                  <a:pt x="3047" y="32003"/>
                </a:lnTo>
                <a:lnTo>
                  <a:pt x="8626" y="32003"/>
                </a:lnTo>
                <a:lnTo>
                  <a:pt x="54745" y="3200"/>
                </a:lnTo>
                <a:lnTo>
                  <a:pt x="55376" y="2682"/>
                </a:lnTo>
                <a:lnTo>
                  <a:pt x="55625" y="1798"/>
                </a:lnTo>
                <a:lnTo>
                  <a:pt x="55244" y="1036"/>
                </a:lnTo>
                <a:lnTo>
                  <a:pt x="54745" y="274"/>
                </a:lnTo>
                <a:lnTo>
                  <a:pt x="53720" y="0"/>
                </a:lnTo>
                <a:close/>
              </a:path>
              <a:path w="1083310" h="67310">
                <a:moveTo>
                  <a:pt x="1076756" y="33604"/>
                </a:moveTo>
                <a:lnTo>
                  <a:pt x="1028069" y="64007"/>
                </a:lnTo>
                <a:lnTo>
                  <a:pt x="1027428" y="64526"/>
                </a:lnTo>
                <a:lnTo>
                  <a:pt x="1027185" y="65410"/>
                </a:lnTo>
                <a:lnTo>
                  <a:pt x="1027550" y="66172"/>
                </a:lnTo>
                <a:lnTo>
                  <a:pt x="1028069" y="66934"/>
                </a:lnTo>
                <a:lnTo>
                  <a:pt x="1029074" y="67208"/>
                </a:lnTo>
                <a:lnTo>
                  <a:pt x="1029836" y="66690"/>
                </a:lnTo>
                <a:lnTo>
                  <a:pt x="1080365" y="35204"/>
                </a:lnTo>
                <a:lnTo>
                  <a:pt x="1079763" y="35204"/>
                </a:lnTo>
                <a:lnTo>
                  <a:pt x="1079763" y="34930"/>
                </a:lnTo>
                <a:lnTo>
                  <a:pt x="1078879" y="34930"/>
                </a:lnTo>
                <a:lnTo>
                  <a:pt x="1076756" y="33604"/>
                </a:lnTo>
                <a:close/>
              </a:path>
              <a:path w="1083310" h="67310">
                <a:moveTo>
                  <a:pt x="8626" y="32003"/>
                </a:moveTo>
                <a:lnTo>
                  <a:pt x="3047" y="32003"/>
                </a:lnTo>
                <a:lnTo>
                  <a:pt x="3047" y="35204"/>
                </a:lnTo>
                <a:lnTo>
                  <a:pt x="8626" y="35204"/>
                </a:lnTo>
                <a:lnTo>
                  <a:pt x="8186" y="34930"/>
                </a:lnTo>
                <a:lnTo>
                  <a:pt x="3941" y="34930"/>
                </a:lnTo>
                <a:lnTo>
                  <a:pt x="3941" y="32278"/>
                </a:lnTo>
                <a:lnTo>
                  <a:pt x="8186" y="32278"/>
                </a:lnTo>
                <a:lnTo>
                  <a:pt x="8626" y="32003"/>
                </a:lnTo>
                <a:close/>
              </a:path>
              <a:path w="1083310" h="67310">
                <a:moveTo>
                  <a:pt x="1074193" y="32003"/>
                </a:moveTo>
                <a:lnTo>
                  <a:pt x="8626" y="32003"/>
                </a:lnTo>
                <a:lnTo>
                  <a:pt x="6064" y="33604"/>
                </a:lnTo>
                <a:lnTo>
                  <a:pt x="8626" y="35204"/>
                </a:lnTo>
                <a:lnTo>
                  <a:pt x="1074193" y="35204"/>
                </a:lnTo>
                <a:lnTo>
                  <a:pt x="1076756" y="33604"/>
                </a:lnTo>
                <a:lnTo>
                  <a:pt x="1074193" y="32003"/>
                </a:lnTo>
                <a:close/>
              </a:path>
              <a:path w="1083310" h="67310">
                <a:moveTo>
                  <a:pt x="1080133" y="32003"/>
                </a:moveTo>
                <a:lnTo>
                  <a:pt x="1079763" y="32003"/>
                </a:lnTo>
                <a:lnTo>
                  <a:pt x="1079763" y="35204"/>
                </a:lnTo>
                <a:lnTo>
                  <a:pt x="1080365" y="35204"/>
                </a:lnTo>
                <a:lnTo>
                  <a:pt x="1082811" y="33680"/>
                </a:lnTo>
                <a:lnTo>
                  <a:pt x="1080133" y="32003"/>
                </a:lnTo>
                <a:close/>
              </a:path>
              <a:path w="1083310" h="67310">
                <a:moveTo>
                  <a:pt x="3941" y="32278"/>
                </a:moveTo>
                <a:lnTo>
                  <a:pt x="3941" y="34930"/>
                </a:lnTo>
                <a:lnTo>
                  <a:pt x="6064" y="33604"/>
                </a:lnTo>
                <a:lnTo>
                  <a:pt x="3941" y="32278"/>
                </a:lnTo>
                <a:close/>
              </a:path>
              <a:path w="1083310" h="67310">
                <a:moveTo>
                  <a:pt x="6064" y="33604"/>
                </a:moveTo>
                <a:lnTo>
                  <a:pt x="3941" y="34930"/>
                </a:lnTo>
                <a:lnTo>
                  <a:pt x="8186" y="34930"/>
                </a:lnTo>
                <a:lnTo>
                  <a:pt x="6064" y="33604"/>
                </a:lnTo>
                <a:close/>
              </a:path>
              <a:path w="1083310" h="67310">
                <a:moveTo>
                  <a:pt x="1078879" y="32278"/>
                </a:moveTo>
                <a:lnTo>
                  <a:pt x="1076756" y="33604"/>
                </a:lnTo>
                <a:lnTo>
                  <a:pt x="1078879" y="34930"/>
                </a:lnTo>
                <a:lnTo>
                  <a:pt x="1078879" y="32278"/>
                </a:lnTo>
                <a:close/>
              </a:path>
              <a:path w="1083310" h="67310">
                <a:moveTo>
                  <a:pt x="1079763" y="32278"/>
                </a:moveTo>
                <a:lnTo>
                  <a:pt x="1078879" y="32278"/>
                </a:lnTo>
                <a:lnTo>
                  <a:pt x="1078879" y="34930"/>
                </a:lnTo>
                <a:lnTo>
                  <a:pt x="1079763" y="34930"/>
                </a:lnTo>
                <a:lnTo>
                  <a:pt x="1079763" y="32278"/>
                </a:lnTo>
                <a:close/>
              </a:path>
              <a:path w="1083310" h="67310">
                <a:moveTo>
                  <a:pt x="8186" y="32278"/>
                </a:moveTo>
                <a:lnTo>
                  <a:pt x="3941" y="32278"/>
                </a:lnTo>
                <a:lnTo>
                  <a:pt x="6064" y="33604"/>
                </a:lnTo>
                <a:lnTo>
                  <a:pt x="8186" y="32278"/>
                </a:lnTo>
                <a:close/>
              </a:path>
              <a:path w="1083310" h="67310">
                <a:moveTo>
                  <a:pt x="1029074" y="0"/>
                </a:moveTo>
                <a:lnTo>
                  <a:pt x="1028069" y="274"/>
                </a:lnTo>
                <a:lnTo>
                  <a:pt x="1027550" y="1036"/>
                </a:lnTo>
                <a:lnTo>
                  <a:pt x="1027185" y="1798"/>
                </a:lnTo>
                <a:lnTo>
                  <a:pt x="1027428" y="2682"/>
                </a:lnTo>
                <a:lnTo>
                  <a:pt x="1028069" y="3200"/>
                </a:lnTo>
                <a:lnTo>
                  <a:pt x="1076756" y="33604"/>
                </a:lnTo>
                <a:lnTo>
                  <a:pt x="1078879" y="32278"/>
                </a:lnTo>
                <a:lnTo>
                  <a:pt x="1079763" y="32278"/>
                </a:lnTo>
                <a:lnTo>
                  <a:pt x="1079763" y="32003"/>
                </a:lnTo>
                <a:lnTo>
                  <a:pt x="1080133" y="32003"/>
                </a:lnTo>
                <a:lnTo>
                  <a:pt x="1029836" y="518"/>
                </a:lnTo>
                <a:lnTo>
                  <a:pt x="1029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2644" y="1828556"/>
            <a:ext cx="1445260" cy="67310"/>
          </a:xfrm>
          <a:custGeom>
            <a:avLst/>
            <a:gdLst/>
            <a:ahLst/>
            <a:cxnLst/>
            <a:rect l="l" t="t" r="r" b="b"/>
            <a:pathLst>
              <a:path w="1445260" h="67310">
                <a:moveTo>
                  <a:pt x="53720" y="0"/>
                </a:moveTo>
                <a:lnTo>
                  <a:pt x="52958" y="487"/>
                </a:lnTo>
                <a:lnTo>
                  <a:pt x="0" y="33527"/>
                </a:lnTo>
                <a:lnTo>
                  <a:pt x="52958" y="66659"/>
                </a:lnTo>
                <a:lnTo>
                  <a:pt x="53720" y="67177"/>
                </a:lnTo>
                <a:lnTo>
                  <a:pt x="54745" y="66903"/>
                </a:lnTo>
                <a:lnTo>
                  <a:pt x="55244" y="66141"/>
                </a:lnTo>
                <a:lnTo>
                  <a:pt x="55625" y="65379"/>
                </a:lnTo>
                <a:lnTo>
                  <a:pt x="55376" y="64495"/>
                </a:lnTo>
                <a:lnTo>
                  <a:pt x="54745" y="64007"/>
                </a:lnTo>
                <a:lnTo>
                  <a:pt x="8621" y="35173"/>
                </a:lnTo>
                <a:lnTo>
                  <a:pt x="3047" y="35173"/>
                </a:lnTo>
                <a:lnTo>
                  <a:pt x="3047" y="32003"/>
                </a:lnTo>
                <a:lnTo>
                  <a:pt x="8577" y="32003"/>
                </a:lnTo>
                <a:lnTo>
                  <a:pt x="54745" y="3169"/>
                </a:lnTo>
                <a:lnTo>
                  <a:pt x="55376" y="2651"/>
                </a:lnTo>
                <a:lnTo>
                  <a:pt x="55625" y="1767"/>
                </a:lnTo>
                <a:lnTo>
                  <a:pt x="55244" y="1005"/>
                </a:lnTo>
                <a:lnTo>
                  <a:pt x="54745" y="243"/>
                </a:lnTo>
                <a:lnTo>
                  <a:pt x="53720" y="0"/>
                </a:lnTo>
                <a:close/>
              </a:path>
              <a:path w="1445260" h="67310">
                <a:moveTo>
                  <a:pt x="1438707" y="33574"/>
                </a:moveTo>
                <a:lnTo>
                  <a:pt x="1390019" y="64007"/>
                </a:lnTo>
                <a:lnTo>
                  <a:pt x="1389378" y="64495"/>
                </a:lnTo>
                <a:lnTo>
                  <a:pt x="1389135" y="65379"/>
                </a:lnTo>
                <a:lnTo>
                  <a:pt x="1389500" y="66141"/>
                </a:lnTo>
                <a:lnTo>
                  <a:pt x="1390019" y="66903"/>
                </a:lnTo>
                <a:lnTo>
                  <a:pt x="1391024" y="67177"/>
                </a:lnTo>
                <a:lnTo>
                  <a:pt x="1391786" y="66659"/>
                </a:lnTo>
                <a:lnTo>
                  <a:pt x="1442315" y="35173"/>
                </a:lnTo>
                <a:lnTo>
                  <a:pt x="1441713" y="35173"/>
                </a:lnTo>
                <a:lnTo>
                  <a:pt x="1441713" y="34899"/>
                </a:lnTo>
                <a:lnTo>
                  <a:pt x="1440829" y="34899"/>
                </a:lnTo>
                <a:lnTo>
                  <a:pt x="1438707" y="33574"/>
                </a:lnTo>
                <a:close/>
              </a:path>
              <a:path w="1445260" h="67310">
                <a:moveTo>
                  <a:pt x="8577" y="32003"/>
                </a:moveTo>
                <a:lnTo>
                  <a:pt x="3047" y="32003"/>
                </a:lnTo>
                <a:lnTo>
                  <a:pt x="3047" y="35173"/>
                </a:lnTo>
                <a:lnTo>
                  <a:pt x="8621" y="35173"/>
                </a:lnTo>
                <a:lnTo>
                  <a:pt x="8182" y="34899"/>
                </a:lnTo>
                <a:lnTo>
                  <a:pt x="3941" y="34899"/>
                </a:lnTo>
                <a:lnTo>
                  <a:pt x="3941" y="32247"/>
                </a:lnTo>
                <a:lnTo>
                  <a:pt x="8186" y="32247"/>
                </a:lnTo>
                <a:lnTo>
                  <a:pt x="8577" y="32003"/>
                </a:lnTo>
                <a:close/>
              </a:path>
              <a:path w="1445260" h="67310">
                <a:moveTo>
                  <a:pt x="1436192" y="32003"/>
                </a:moveTo>
                <a:lnTo>
                  <a:pt x="8577" y="32003"/>
                </a:lnTo>
                <a:lnTo>
                  <a:pt x="6062" y="33574"/>
                </a:lnTo>
                <a:lnTo>
                  <a:pt x="8621" y="35173"/>
                </a:lnTo>
                <a:lnTo>
                  <a:pt x="1436148" y="35173"/>
                </a:lnTo>
                <a:lnTo>
                  <a:pt x="1438707" y="33574"/>
                </a:lnTo>
                <a:lnTo>
                  <a:pt x="1436192" y="32003"/>
                </a:lnTo>
                <a:close/>
              </a:path>
              <a:path w="1445260" h="67310">
                <a:moveTo>
                  <a:pt x="1442131" y="32003"/>
                </a:moveTo>
                <a:lnTo>
                  <a:pt x="1441713" y="32003"/>
                </a:lnTo>
                <a:lnTo>
                  <a:pt x="1441713" y="35173"/>
                </a:lnTo>
                <a:lnTo>
                  <a:pt x="1442315" y="35173"/>
                </a:lnTo>
                <a:lnTo>
                  <a:pt x="1444761" y="33649"/>
                </a:lnTo>
                <a:lnTo>
                  <a:pt x="1442131" y="32003"/>
                </a:lnTo>
                <a:close/>
              </a:path>
              <a:path w="1445260" h="67310">
                <a:moveTo>
                  <a:pt x="3941" y="32247"/>
                </a:moveTo>
                <a:lnTo>
                  <a:pt x="3941" y="34899"/>
                </a:lnTo>
                <a:lnTo>
                  <a:pt x="6062" y="33574"/>
                </a:lnTo>
                <a:lnTo>
                  <a:pt x="3941" y="32247"/>
                </a:lnTo>
                <a:close/>
              </a:path>
              <a:path w="1445260" h="67310">
                <a:moveTo>
                  <a:pt x="6062" y="33574"/>
                </a:moveTo>
                <a:lnTo>
                  <a:pt x="3941" y="34899"/>
                </a:lnTo>
                <a:lnTo>
                  <a:pt x="8182" y="34899"/>
                </a:lnTo>
                <a:lnTo>
                  <a:pt x="6062" y="33574"/>
                </a:lnTo>
                <a:close/>
              </a:path>
              <a:path w="1445260" h="67310">
                <a:moveTo>
                  <a:pt x="1440829" y="32247"/>
                </a:moveTo>
                <a:lnTo>
                  <a:pt x="1438707" y="33574"/>
                </a:lnTo>
                <a:lnTo>
                  <a:pt x="1440829" y="34899"/>
                </a:lnTo>
                <a:lnTo>
                  <a:pt x="1440829" y="32247"/>
                </a:lnTo>
                <a:close/>
              </a:path>
              <a:path w="1445260" h="67310">
                <a:moveTo>
                  <a:pt x="1441713" y="32247"/>
                </a:moveTo>
                <a:lnTo>
                  <a:pt x="1440829" y="32247"/>
                </a:lnTo>
                <a:lnTo>
                  <a:pt x="1440829" y="34899"/>
                </a:lnTo>
                <a:lnTo>
                  <a:pt x="1441713" y="34899"/>
                </a:lnTo>
                <a:lnTo>
                  <a:pt x="1441713" y="32247"/>
                </a:lnTo>
                <a:close/>
              </a:path>
              <a:path w="1445260" h="67310">
                <a:moveTo>
                  <a:pt x="8186" y="32247"/>
                </a:moveTo>
                <a:lnTo>
                  <a:pt x="3941" y="32247"/>
                </a:lnTo>
                <a:lnTo>
                  <a:pt x="6062" y="33574"/>
                </a:lnTo>
                <a:lnTo>
                  <a:pt x="8186" y="32247"/>
                </a:lnTo>
                <a:close/>
              </a:path>
              <a:path w="1445260" h="67310">
                <a:moveTo>
                  <a:pt x="1391024" y="0"/>
                </a:moveTo>
                <a:lnTo>
                  <a:pt x="1390019" y="243"/>
                </a:lnTo>
                <a:lnTo>
                  <a:pt x="1389500" y="1005"/>
                </a:lnTo>
                <a:lnTo>
                  <a:pt x="1389135" y="1767"/>
                </a:lnTo>
                <a:lnTo>
                  <a:pt x="1389378" y="2651"/>
                </a:lnTo>
                <a:lnTo>
                  <a:pt x="1390019" y="3169"/>
                </a:lnTo>
                <a:lnTo>
                  <a:pt x="1438707" y="33574"/>
                </a:lnTo>
                <a:lnTo>
                  <a:pt x="1440829" y="32247"/>
                </a:lnTo>
                <a:lnTo>
                  <a:pt x="1441713" y="32247"/>
                </a:lnTo>
                <a:lnTo>
                  <a:pt x="1441713" y="32003"/>
                </a:lnTo>
                <a:lnTo>
                  <a:pt x="1442131" y="32003"/>
                </a:lnTo>
                <a:lnTo>
                  <a:pt x="1391786" y="487"/>
                </a:lnTo>
                <a:lnTo>
                  <a:pt x="1391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8989" y="1828556"/>
            <a:ext cx="963930" cy="67310"/>
          </a:xfrm>
          <a:custGeom>
            <a:avLst/>
            <a:gdLst/>
            <a:ahLst/>
            <a:cxnLst/>
            <a:rect l="l" t="t" r="r" b="b"/>
            <a:pathLst>
              <a:path w="963929" h="67310">
                <a:moveTo>
                  <a:pt x="53736" y="0"/>
                </a:moveTo>
                <a:lnTo>
                  <a:pt x="52974" y="487"/>
                </a:lnTo>
                <a:lnTo>
                  <a:pt x="0" y="33527"/>
                </a:lnTo>
                <a:lnTo>
                  <a:pt x="52974" y="66659"/>
                </a:lnTo>
                <a:lnTo>
                  <a:pt x="53736" y="67177"/>
                </a:lnTo>
                <a:lnTo>
                  <a:pt x="54620" y="66903"/>
                </a:lnTo>
                <a:lnTo>
                  <a:pt x="55138" y="66141"/>
                </a:lnTo>
                <a:lnTo>
                  <a:pt x="55625" y="65379"/>
                </a:lnTo>
                <a:lnTo>
                  <a:pt x="55382" y="64495"/>
                </a:lnTo>
                <a:lnTo>
                  <a:pt x="54620" y="64007"/>
                </a:lnTo>
                <a:lnTo>
                  <a:pt x="8491" y="35173"/>
                </a:lnTo>
                <a:lnTo>
                  <a:pt x="3047" y="35173"/>
                </a:lnTo>
                <a:lnTo>
                  <a:pt x="3047" y="32003"/>
                </a:lnTo>
                <a:lnTo>
                  <a:pt x="8446" y="32003"/>
                </a:lnTo>
                <a:lnTo>
                  <a:pt x="54620" y="3169"/>
                </a:lnTo>
                <a:lnTo>
                  <a:pt x="55382" y="2651"/>
                </a:lnTo>
                <a:lnTo>
                  <a:pt x="55625" y="1767"/>
                </a:lnTo>
                <a:lnTo>
                  <a:pt x="55138" y="1005"/>
                </a:lnTo>
                <a:lnTo>
                  <a:pt x="54620" y="243"/>
                </a:lnTo>
                <a:lnTo>
                  <a:pt x="53736" y="0"/>
                </a:lnTo>
                <a:close/>
              </a:path>
              <a:path w="963929" h="67310">
                <a:moveTo>
                  <a:pt x="957632" y="33574"/>
                </a:moveTo>
                <a:lnTo>
                  <a:pt x="908944" y="64007"/>
                </a:lnTo>
                <a:lnTo>
                  <a:pt x="908303" y="64495"/>
                </a:lnTo>
                <a:lnTo>
                  <a:pt x="908060" y="65379"/>
                </a:lnTo>
                <a:lnTo>
                  <a:pt x="908456" y="66141"/>
                </a:lnTo>
                <a:lnTo>
                  <a:pt x="908944" y="66903"/>
                </a:lnTo>
                <a:lnTo>
                  <a:pt x="909980" y="67177"/>
                </a:lnTo>
                <a:lnTo>
                  <a:pt x="910742" y="66659"/>
                </a:lnTo>
                <a:lnTo>
                  <a:pt x="961241" y="35173"/>
                </a:lnTo>
                <a:lnTo>
                  <a:pt x="960638" y="35173"/>
                </a:lnTo>
                <a:lnTo>
                  <a:pt x="960638" y="34899"/>
                </a:lnTo>
                <a:lnTo>
                  <a:pt x="959754" y="34899"/>
                </a:lnTo>
                <a:lnTo>
                  <a:pt x="957632" y="33574"/>
                </a:lnTo>
                <a:close/>
              </a:path>
              <a:path w="963929" h="67310">
                <a:moveTo>
                  <a:pt x="8446" y="32003"/>
                </a:moveTo>
                <a:lnTo>
                  <a:pt x="3047" y="32003"/>
                </a:lnTo>
                <a:lnTo>
                  <a:pt x="3047" y="35173"/>
                </a:lnTo>
                <a:lnTo>
                  <a:pt x="8491" y="35173"/>
                </a:lnTo>
                <a:lnTo>
                  <a:pt x="8052" y="34899"/>
                </a:lnTo>
                <a:lnTo>
                  <a:pt x="3809" y="34899"/>
                </a:lnTo>
                <a:lnTo>
                  <a:pt x="3809" y="32247"/>
                </a:lnTo>
                <a:lnTo>
                  <a:pt x="8056" y="32247"/>
                </a:lnTo>
                <a:lnTo>
                  <a:pt x="8446" y="32003"/>
                </a:lnTo>
                <a:close/>
              </a:path>
              <a:path w="963929" h="67310">
                <a:moveTo>
                  <a:pt x="955117" y="32003"/>
                </a:moveTo>
                <a:lnTo>
                  <a:pt x="8446" y="32003"/>
                </a:lnTo>
                <a:lnTo>
                  <a:pt x="5932" y="33574"/>
                </a:lnTo>
                <a:lnTo>
                  <a:pt x="8491" y="35173"/>
                </a:lnTo>
                <a:lnTo>
                  <a:pt x="955073" y="35173"/>
                </a:lnTo>
                <a:lnTo>
                  <a:pt x="957632" y="33574"/>
                </a:lnTo>
                <a:lnTo>
                  <a:pt x="955117" y="32003"/>
                </a:lnTo>
                <a:close/>
              </a:path>
              <a:path w="963929" h="67310">
                <a:moveTo>
                  <a:pt x="961058" y="32003"/>
                </a:moveTo>
                <a:lnTo>
                  <a:pt x="960638" y="32003"/>
                </a:lnTo>
                <a:lnTo>
                  <a:pt x="960638" y="35173"/>
                </a:lnTo>
                <a:lnTo>
                  <a:pt x="961241" y="35173"/>
                </a:lnTo>
                <a:lnTo>
                  <a:pt x="963686" y="33649"/>
                </a:lnTo>
                <a:lnTo>
                  <a:pt x="961058" y="32003"/>
                </a:lnTo>
                <a:close/>
              </a:path>
              <a:path w="963929" h="67310">
                <a:moveTo>
                  <a:pt x="3809" y="32247"/>
                </a:moveTo>
                <a:lnTo>
                  <a:pt x="3809" y="34899"/>
                </a:lnTo>
                <a:lnTo>
                  <a:pt x="5932" y="33574"/>
                </a:lnTo>
                <a:lnTo>
                  <a:pt x="3809" y="32247"/>
                </a:lnTo>
                <a:close/>
              </a:path>
              <a:path w="963929" h="67310">
                <a:moveTo>
                  <a:pt x="5932" y="33574"/>
                </a:moveTo>
                <a:lnTo>
                  <a:pt x="3809" y="34899"/>
                </a:lnTo>
                <a:lnTo>
                  <a:pt x="8052" y="34899"/>
                </a:lnTo>
                <a:lnTo>
                  <a:pt x="5932" y="33574"/>
                </a:lnTo>
                <a:close/>
              </a:path>
              <a:path w="963929" h="67310">
                <a:moveTo>
                  <a:pt x="959754" y="32247"/>
                </a:moveTo>
                <a:lnTo>
                  <a:pt x="957632" y="33574"/>
                </a:lnTo>
                <a:lnTo>
                  <a:pt x="959754" y="34899"/>
                </a:lnTo>
                <a:lnTo>
                  <a:pt x="959754" y="32247"/>
                </a:lnTo>
                <a:close/>
              </a:path>
              <a:path w="963929" h="67310">
                <a:moveTo>
                  <a:pt x="960638" y="32247"/>
                </a:moveTo>
                <a:lnTo>
                  <a:pt x="959754" y="32247"/>
                </a:lnTo>
                <a:lnTo>
                  <a:pt x="959754" y="34899"/>
                </a:lnTo>
                <a:lnTo>
                  <a:pt x="960638" y="34899"/>
                </a:lnTo>
                <a:lnTo>
                  <a:pt x="960638" y="32247"/>
                </a:lnTo>
                <a:close/>
              </a:path>
              <a:path w="963929" h="67310">
                <a:moveTo>
                  <a:pt x="8056" y="32247"/>
                </a:moveTo>
                <a:lnTo>
                  <a:pt x="3809" y="32247"/>
                </a:lnTo>
                <a:lnTo>
                  <a:pt x="5932" y="33574"/>
                </a:lnTo>
                <a:lnTo>
                  <a:pt x="8056" y="32247"/>
                </a:lnTo>
                <a:close/>
              </a:path>
              <a:path w="963929" h="67310">
                <a:moveTo>
                  <a:pt x="909980" y="0"/>
                </a:moveTo>
                <a:lnTo>
                  <a:pt x="908944" y="243"/>
                </a:lnTo>
                <a:lnTo>
                  <a:pt x="908456" y="1005"/>
                </a:lnTo>
                <a:lnTo>
                  <a:pt x="908060" y="1767"/>
                </a:lnTo>
                <a:lnTo>
                  <a:pt x="908303" y="2651"/>
                </a:lnTo>
                <a:lnTo>
                  <a:pt x="908944" y="3169"/>
                </a:lnTo>
                <a:lnTo>
                  <a:pt x="957632" y="33574"/>
                </a:lnTo>
                <a:lnTo>
                  <a:pt x="959754" y="32247"/>
                </a:lnTo>
                <a:lnTo>
                  <a:pt x="960638" y="32247"/>
                </a:lnTo>
                <a:lnTo>
                  <a:pt x="960638" y="32003"/>
                </a:lnTo>
                <a:lnTo>
                  <a:pt x="961058" y="32003"/>
                </a:lnTo>
                <a:lnTo>
                  <a:pt x="910742" y="487"/>
                </a:lnTo>
                <a:lnTo>
                  <a:pt x="909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62350" y="4046601"/>
            <a:ext cx="360680" cy="68580"/>
          </a:xfrm>
          <a:custGeom>
            <a:avLst/>
            <a:gdLst/>
            <a:ahLst/>
            <a:cxnLst/>
            <a:rect l="l" t="t" r="r" b="b"/>
            <a:pathLst>
              <a:path w="360680" h="68579">
                <a:moveTo>
                  <a:pt x="351806" y="36420"/>
                </a:moveTo>
                <a:lnTo>
                  <a:pt x="305561" y="65019"/>
                </a:lnTo>
                <a:lnTo>
                  <a:pt x="304799" y="65531"/>
                </a:lnTo>
                <a:lnTo>
                  <a:pt x="304668" y="66425"/>
                </a:lnTo>
                <a:lnTo>
                  <a:pt x="305049" y="67187"/>
                </a:lnTo>
                <a:lnTo>
                  <a:pt x="305561" y="67949"/>
                </a:lnTo>
                <a:lnTo>
                  <a:pt x="306573" y="68198"/>
                </a:lnTo>
                <a:lnTo>
                  <a:pt x="307217" y="67686"/>
                </a:lnTo>
                <a:lnTo>
                  <a:pt x="357767" y="36444"/>
                </a:lnTo>
                <a:lnTo>
                  <a:pt x="351806" y="36420"/>
                </a:lnTo>
                <a:close/>
              </a:path>
              <a:path w="360680" h="68579">
                <a:moveTo>
                  <a:pt x="53852" y="0"/>
                </a:moveTo>
                <a:lnTo>
                  <a:pt x="53090" y="380"/>
                </a:lnTo>
                <a:lnTo>
                  <a:pt x="0" y="33278"/>
                </a:lnTo>
                <a:lnTo>
                  <a:pt x="52827" y="66543"/>
                </a:lnTo>
                <a:lnTo>
                  <a:pt x="53589" y="67055"/>
                </a:lnTo>
                <a:lnTo>
                  <a:pt x="54482" y="66806"/>
                </a:lnTo>
                <a:lnTo>
                  <a:pt x="54995" y="66162"/>
                </a:lnTo>
                <a:lnTo>
                  <a:pt x="55494" y="65400"/>
                </a:lnTo>
                <a:lnTo>
                  <a:pt x="55244" y="64388"/>
                </a:lnTo>
                <a:lnTo>
                  <a:pt x="54482" y="63876"/>
                </a:lnTo>
                <a:lnTo>
                  <a:pt x="8485" y="34944"/>
                </a:lnTo>
                <a:lnTo>
                  <a:pt x="2916" y="34920"/>
                </a:lnTo>
                <a:lnTo>
                  <a:pt x="3047" y="31754"/>
                </a:lnTo>
                <a:lnTo>
                  <a:pt x="8507" y="31754"/>
                </a:lnTo>
                <a:lnTo>
                  <a:pt x="54732" y="3047"/>
                </a:lnTo>
                <a:lnTo>
                  <a:pt x="55494" y="2666"/>
                </a:lnTo>
                <a:lnTo>
                  <a:pt x="55757" y="1655"/>
                </a:lnTo>
                <a:lnTo>
                  <a:pt x="55244" y="893"/>
                </a:lnTo>
                <a:lnTo>
                  <a:pt x="54863" y="131"/>
                </a:lnTo>
                <a:lnTo>
                  <a:pt x="53852" y="0"/>
                </a:lnTo>
                <a:close/>
              </a:path>
              <a:path w="360680" h="68579">
                <a:moveTo>
                  <a:pt x="354351" y="34847"/>
                </a:moveTo>
                <a:lnTo>
                  <a:pt x="351806" y="36420"/>
                </a:lnTo>
                <a:lnTo>
                  <a:pt x="357377" y="36444"/>
                </a:lnTo>
                <a:lnTo>
                  <a:pt x="357377" y="36194"/>
                </a:lnTo>
                <a:lnTo>
                  <a:pt x="356484" y="36194"/>
                </a:lnTo>
                <a:lnTo>
                  <a:pt x="354351" y="34847"/>
                </a:lnTo>
                <a:close/>
              </a:path>
              <a:path w="360680" h="68579">
                <a:moveTo>
                  <a:pt x="306836" y="1011"/>
                </a:moveTo>
                <a:lnTo>
                  <a:pt x="305811" y="1274"/>
                </a:lnTo>
                <a:lnTo>
                  <a:pt x="305430" y="2036"/>
                </a:lnTo>
                <a:lnTo>
                  <a:pt x="304931" y="2798"/>
                </a:lnTo>
                <a:lnTo>
                  <a:pt x="305180" y="3809"/>
                </a:lnTo>
                <a:lnTo>
                  <a:pt x="305811" y="4190"/>
                </a:lnTo>
                <a:lnTo>
                  <a:pt x="351828" y="33254"/>
                </a:lnTo>
                <a:lnTo>
                  <a:pt x="357377" y="33278"/>
                </a:lnTo>
                <a:lnTo>
                  <a:pt x="357377" y="36444"/>
                </a:lnTo>
                <a:lnTo>
                  <a:pt x="357767" y="36444"/>
                </a:lnTo>
                <a:lnTo>
                  <a:pt x="360425" y="34802"/>
                </a:lnTo>
                <a:lnTo>
                  <a:pt x="307598" y="1523"/>
                </a:lnTo>
                <a:lnTo>
                  <a:pt x="306836" y="1011"/>
                </a:lnTo>
                <a:close/>
              </a:path>
              <a:path w="360680" h="68579">
                <a:moveTo>
                  <a:pt x="8469" y="31777"/>
                </a:moveTo>
                <a:lnTo>
                  <a:pt x="5943" y="33346"/>
                </a:lnTo>
                <a:lnTo>
                  <a:pt x="8485" y="34944"/>
                </a:lnTo>
                <a:lnTo>
                  <a:pt x="351806" y="36420"/>
                </a:lnTo>
                <a:lnTo>
                  <a:pt x="354351" y="34847"/>
                </a:lnTo>
                <a:lnTo>
                  <a:pt x="351828" y="33254"/>
                </a:lnTo>
                <a:lnTo>
                  <a:pt x="8469" y="31777"/>
                </a:lnTo>
                <a:close/>
              </a:path>
              <a:path w="360680" h="68579">
                <a:moveTo>
                  <a:pt x="356484" y="33527"/>
                </a:moveTo>
                <a:lnTo>
                  <a:pt x="354351" y="34847"/>
                </a:lnTo>
                <a:lnTo>
                  <a:pt x="356484" y="36194"/>
                </a:lnTo>
                <a:lnTo>
                  <a:pt x="356484" y="33527"/>
                </a:lnTo>
                <a:close/>
              </a:path>
              <a:path w="360680" h="68579">
                <a:moveTo>
                  <a:pt x="357377" y="33527"/>
                </a:moveTo>
                <a:lnTo>
                  <a:pt x="356484" y="33527"/>
                </a:lnTo>
                <a:lnTo>
                  <a:pt x="356484" y="36194"/>
                </a:lnTo>
                <a:lnTo>
                  <a:pt x="357377" y="36194"/>
                </a:lnTo>
                <a:lnTo>
                  <a:pt x="357377" y="33527"/>
                </a:lnTo>
                <a:close/>
              </a:path>
              <a:path w="360680" h="68579">
                <a:moveTo>
                  <a:pt x="3047" y="31754"/>
                </a:moveTo>
                <a:lnTo>
                  <a:pt x="2916" y="34920"/>
                </a:lnTo>
                <a:lnTo>
                  <a:pt x="8485" y="34944"/>
                </a:lnTo>
                <a:lnTo>
                  <a:pt x="8050" y="34670"/>
                </a:lnTo>
                <a:lnTo>
                  <a:pt x="3809" y="34670"/>
                </a:lnTo>
                <a:lnTo>
                  <a:pt x="3809" y="32003"/>
                </a:lnTo>
                <a:lnTo>
                  <a:pt x="8104" y="32003"/>
                </a:lnTo>
                <a:lnTo>
                  <a:pt x="8469" y="31777"/>
                </a:lnTo>
                <a:lnTo>
                  <a:pt x="3047" y="31754"/>
                </a:lnTo>
                <a:close/>
              </a:path>
              <a:path w="360680" h="68579">
                <a:moveTo>
                  <a:pt x="351828" y="33254"/>
                </a:moveTo>
                <a:lnTo>
                  <a:pt x="354351" y="34847"/>
                </a:lnTo>
                <a:lnTo>
                  <a:pt x="356484" y="33527"/>
                </a:lnTo>
                <a:lnTo>
                  <a:pt x="357377" y="33527"/>
                </a:lnTo>
                <a:lnTo>
                  <a:pt x="357377" y="33278"/>
                </a:lnTo>
                <a:lnTo>
                  <a:pt x="351828" y="33254"/>
                </a:lnTo>
                <a:close/>
              </a:path>
              <a:path w="360680" h="68579">
                <a:moveTo>
                  <a:pt x="3809" y="32003"/>
                </a:moveTo>
                <a:lnTo>
                  <a:pt x="3809" y="34670"/>
                </a:lnTo>
                <a:lnTo>
                  <a:pt x="5943" y="33346"/>
                </a:lnTo>
                <a:lnTo>
                  <a:pt x="3809" y="32003"/>
                </a:lnTo>
                <a:close/>
              </a:path>
              <a:path w="360680" h="68579">
                <a:moveTo>
                  <a:pt x="5943" y="33346"/>
                </a:moveTo>
                <a:lnTo>
                  <a:pt x="3809" y="34670"/>
                </a:lnTo>
                <a:lnTo>
                  <a:pt x="8050" y="34670"/>
                </a:lnTo>
                <a:lnTo>
                  <a:pt x="5943" y="33346"/>
                </a:lnTo>
                <a:close/>
              </a:path>
              <a:path w="360680" h="68579">
                <a:moveTo>
                  <a:pt x="8104" y="32003"/>
                </a:moveTo>
                <a:lnTo>
                  <a:pt x="3809" y="32003"/>
                </a:lnTo>
                <a:lnTo>
                  <a:pt x="5943" y="33346"/>
                </a:lnTo>
                <a:lnTo>
                  <a:pt x="8104" y="32003"/>
                </a:lnTo>
                <a:close/>
              </a:path>
              <a:path w="360680" h="68579">
                <a:moveTo>
                  <a:pt x="8507" y="31754"/>
                </a:moveTo>
                <a:lnTo>
                  <a:pt x="3047" y="31754"/>
                </a:lnTo>
                <a:lnTo>
                  <a:pt x="8469" y="3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67507" y="3677124"/>
            <a:ext cx="4832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Symbol"/>
                <a:cs typeface="Symbol"/>
              </a:rPr>
              <a:t>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2700" i="1" baseline="18518" dirty="0">
                <a:latin typeface="Times New Roman"/>
                <a:cs typeface="Times New Roman"/>
              </a:rPr>
              <a:t>a</a:t>
            </a:r>
            <a:r>
              <a:rPr baseline="6944" dirty="0">
                <a:latin typeface="Times New Roman"/>
                <a:cs typeface="Times New Roman"/>
              </a:rPr>
              <a:t>1</a:t>
            </a:r>
            <a:r>
              <a:rPr spc="-82" baseline="694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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70122" y="3548889"/>
            <a:ext cx="1955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575" spc="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9580" y="3546059"/>
            <a:ext cx="69024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494665" algn="l"/>
              </a:tabLst>
            </a:pPr>
            <a:r>
              <a:rPr i="1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2	</a:t>
            </a:r>
            <a:r>
              <a:rPr i="1" spc="5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71721" y="3548889"/>
            <a:ext cx="1955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575" spc="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35533" y="3548889"/>
            <a:ext cx="1955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575" spc="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37252" y="3548889"/>
            <a:ext cx="19558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575" spc="7" baseline="-21164" dirty="0">
                <a:latin typeface="Times New Roman"/>
                <a:cs typeface="Times New Roman"/>
              </a:rPr>
              <a:t>4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46710" y="3546059"/>
            <a:ext cx="20764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4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12114" y="3546059"/>
            <a:ext cx="20764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i="1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5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38017" y="3548889"/>
            <a:ext cx="819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83680" y="2101067"/>
            <a:ext cx="114935" cy="119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860"/>
              </a:spcBef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855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19656" y="1940082"/>
            <a:ext cx="266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0" dirty="0">
                <a:latin typeface="Times New Roman"/>
                <a:cs typeface="Times New Roman"/>
              </a:rPr>
              <a:t>w</a:t>
            </a:r>
            <a:r>
              <a:rPr baseline="-20833" dirty="0">
                <a:latin typeface="Times New Roman"/>
                <a:cs typeface="Times New Roman"/>
              </a:rPr>
              <a:t>2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26121" y="2233818"/>
            <a:ext cx="2667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Times New Roman"/>
                <a:cs typeface="Times New Roman"/>
              </a:rPr>
              <a:t>w</a:t>
            </a:r>
            <a:r>
              <a:rPr baseline="-20833" dirty="0">
                <a:latin typeface="Times New Roman"/>
                <a:cs typeface="Times New Roman"/>
              </a:rPr>
              <a:t>3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52852" y="3876543"/>
            <a:ext cx="46164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81000" algn="l"/>
              </a:tabLst>
            </a:pPr>
            <a:r>
              <a:rPr sz="1050" spc="5" dirty="0">
                <a:latin typeface="Times New Roman"/>
                <a:cs typeface="Times New Roman"/>
              </a:rPr>
              <a:t>1	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35860" y="3764440"/>
            <a:ext cx="1149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Symbol"/>
                <a:cs typeface="Symbol"/>
              </a:rPr>
              <a:t>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21204" y="3876547"/>
            <a:ext cx="9334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81074" y="3764440"/>
            <a:ext cx="1149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Symbol"/>
                <a:cs typeface="Symbol"/>
              </a:rPr>
              <a:t>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66419" y="3876547"/>
            <a:ext cx="9334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81278" y="4269742"/>
            <a:ext cx="8191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637666" y="4369430"/>
            <a:ext cx="9334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050" spc="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90575" y="2237359"/>
            <a:ext cx="45593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20" dirty="0">
                <a:latin typeface="Times New Roman"/>
                <a:cs typeface="Times New Roman"/>
              </a:rPr>
              <a:t>w</a:t>
            </a:r>
            <a:r>
              <a:rPr sz="1575" spc="15" baseline="-21164" dirty="0">
                <a:latin typeface="Times New Roman"/>
                <a:cs typeface="Times New Roman"/>
              </a:rPr>
              <a:t>1</a:t>
            </a:r>
            <a:r>
              <a:rPr sz="1600" spc="-15" dirty="0">
                <a:latin typeface="Times New Roman"/>
                <a:cs typeface="Times New Roman"/>
              </a:rPr>
              <a:t>=0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367284" y="1828556"/>
            <a:ext cx="601980" cy="67310"/>
          </a:xfrm>
          <a:custGeom>
            <a:avLst/>
            <a:gdLst/>
            <a:ahLst/>
            <a:cxnLst/>
            <a:rect l="l" t="t" r="r" b="b"/>
            <a:pathLst>
              <a:path w="601979" h="67310">
                <a:moveTo>
                  <a:pt x="53705" y="0"/>
                </a:moveTo>
                <a:lnTo>
                  <a:pt x="52943" y="487"/>
                </a:lnTo>
                <a:lnTo>
                  <a:pt x="0" y="33527"/>
                </a:lnTo>
                <a:lnTo>
                  <a:pt x="52943" y="66659"/>
                </a:lnTo>
                <a:lnTo>
                  <a:pt x="53705" y="67177"/>
                </a:lnTo>
                <a:lnTo>
                  <a:pt x="54742" y="66903"/>
                </a:lnTo>
                <a:lnTo>
                  <a:pt x="55229" y="66141"/>
                </a:lnTo>
                <a:lnTo>
                  <a:pt x="55625" y="65379"/>
                </a:lnTo>
                <a:lnTo>
                  <a:pt x="55351" y="64495"/>
                </a:lnTo>
                <a:lnTo>
                  <a:pt x="54742" y="64007"/>
                </a:lnTo>
                <a:lnTo>
                  <a:pt x="8613" y="35173"/>
                </a:lnTo>
                <a:lnTo>
                  <a:pt x="3047" y="35173"/>
                </a:lnTo>
                <a:lnTo>
                  <a:pt x="3047" y="32003"/>
                </a:lnTo>
                <a:lnTo>
                  <a:pt x="8568" y="32003"/>
                </a:lnTo>
                <a:lnTo>
                  <a:pt x="54742" y="3169"/>
                </a:lnTo>
                <a:lnTo>
                  <a:pt x="55351" y="2651"/>
                </a:lnTo>
                <a:lnTo>
                  <a:pt x="55625" y="1767"/>
                </a:lnTo>
                <a:lnTo>
                  <a:pt x="55229" y="1005"/>
                </a:lnTo>
                <a:lnTo>
                  <a:pt x="54742" y="243"/>
                </a:lnTo>
                <a:lnTo>
                  <a:pt x="53705" y="0"/>
                </a:lnTo>
                <a:close/>
              </a:path>
              <a:path w="601979" h="67310">
                <a:moveTo>
                  <a:pt x="595774" y="33574"/>
                </a:moveTo>
                <a:lnTo>
                  <a:pt x="547115" y="64007"/>
                </a:lnTo>
                <a:lnTo>
                  <a:pt x="546353" y="64495"/>
                </a:lnTo>
                <a:lnTo>
                  <a:pt x="546079" y="65379"/>
                </a:lnTo>
                <a:lnTo>
                  <a:pt x="547115" y="66903"/>
                </a:lnTo>
                <a:lnTo>
                  <a:pt x="547999" y="67177"/>
                </a:lnTo>
                <a:lnTo>
                  <a:pt x="548761" y="66659"/>
                </a:lnTo>
                <a:lnTo>
                  <a:pt x="599261" y="35173"/>
                </a:lnTo>
                <a:lnTo>
                  <a:pt x="598810" y="35173"/>
                </a:lnTo>
                <a:lnTo>
                  <a:pt x="598810" y="34899"/>
                </a:lnTo>
                <a:lnTo>
                  <a:pt x="597895" y="34899"/>
                </a:lnTo>
                <a:lnTo>
                  <a:pt x="595774" y="33574"/>
                </a:lnTo>
                <a:close/>
              </a:path>
              <a:path w="601979" h="67310">
                <a:moveTo>
                  <a:pt x="8568" y="32003"/>
                </a:moveTo>
                <a:lnTo>
                  <a:pt x="3047" y="32003"/>
                </a:lnTo>
                <a:lnTo>
                  <a:pt x="3047" y="35173"/>
                </a:lnTo>
                <a:lnTo>
                  <a:pt x="8613" y="35173"/>
                </a:lnTo>
                <a:lnTo>
                  <a:pt x="8174" y="34899"/>
                </a:lnTo>
                <a:lnTo>
                  <a:pt x="3931" y="34899"/>
                </a:lnTo>
                <a:lnTo>
                  <a:pt x="3931" y="32247"/>
                </a:lnTo>
                <a:lnTo>
                  <a:pt x="8178" y="32247"/>
                </a:lnTo>
                <a:lnTo>
                  <a:pt x="8568" y="32003"/>
                </a:lnTo>
                <a:close/>
              </a:path>
              <a:path w="601979" h="67310">
                <a:moveTo>
                  <a:pt x="593261" y="32003"/>
                </a:moveTo>
                <a:lnTo>
                  <a:pt x="8568" y="32003"/>
                </a:lnTo>
                <a:lnTo>
                  <a:pt x="6054" y="33574"/>
                </a:lnTo>
                <a:lnTo>
                  <a:pt x="8613" y="35173"/>
                </a:lnTo>
                <a:lnTo>
                  <a:pt x="593217" y="35173"/>
                </a:lnTo>
                <a:lnTo>
                  <a:pt x="595774" y="33574"/>
                </a:lnTo>
                <a:lnTo>
                  <a:pt x="593261" y="32003"/>
                </a:lnTo>
                <a:close/>
              </a:path>
              <a:path w="601979" h="67310">
                <a:moveTo>
                  <a:pt x="599077" y="32003"/>
                </a:moveTo>
                <a:lnTo>
                  <a:pt x="598810" y="32003"/>
                </a:lnTo>
                <a:lnTo>
                  <a:pt x="598810" y="35173"/>
                </a:lnTo>
                <a:lnTo>
                  <a:pt x="599261" y="35173"/>
                </a:lnTo>
                <a:lnTo>
                  <a:pt x="601705" y="33649"/>
                </a:lnTo>
                <a:lnTo>
                  <a:pt x="599077" y="32003"/>
                </a:lnTo>
                <a:close/>
              </a:path>
              <a:path w="601979" h="67310">
                <a:moveTo>
                  <a:pt x="3931" y="32247"/>
                </a:moveTo>
                <a:lnTo>
                  <a:pt x="3931" y="34899"/>
                </a:lnTo>
                <a:lnTo>
                  <a:pt x="6054" y="33574"/>
                </a:lnTo>
                <a:lnTo>
                  <a:pt x="3931" y="32247"/>
                </a:lnTo>
                <a:close/>
              </a:path>
              <a:path w="601979" h="67310">
                <a:moveTo>
                  <a:pt x="6054" y="33574"/>
                </a:moveTo>
                <a:lnTo>
                  <a:pt x="3931" y="34899"/>
                </a:lnTo>
                <a:lnTo>
                  <a:pt x="8174" y="34899"/>
                </a:lnTo>
                <a:lnTo>
                  <a:pt x="6054" y="33574"/>
                </a:lnTo>
                <a:close/>
              </a:path>
              <a:path w="601979" h="67310">
                <a:moveTo>
                  <a:pt x="597895" y="32247"/>
                </a:moveTo>
                <a:lnTo>
                  <a:pt x="595774" y="33574"/>
                </a:lnTo>
                <a:lnTo>
                  <a:pt x="597895" y="34899"/>
                </a:lnTo>
                <a:lnTo>
                  <a:pt x="597895" y="32247"/>
                </a:lnTo>
                <a:close/>
              </a:path>
              <a:path w="601979" h="67310">
                <a:moveTo>
                  <a:pt x="598810" y="32247"/>
                </a:moveTo>
                <a:lnTo>
                  <a:pt x="597895" y="32247"/>
                </a:lnTo>
                <a:lnTo>
                  <a:pt x="597895" y="34899"/>
                </a:lnTo>
                <a:lnTo>
                  <a:pt x="598810" y="34899"/>
                </a:lnTo>
                <a:lnTo>
                  <a:pt x="598810" y="32247"/>
                </a:lnTo>
                <a:close/>
              </a:path>
              <a:path w="601979" h="67310">
                <a:moveTo>
                  <a:pt x="8178" y="32247"/>
                </a:moveTo>
                <a:lnTo>
                  <a:pt x="3931" y="32247"/>
                </a:lnTo>
                <a:lnTo>
                  <a:pt x="6054" y="33574"/>
                </a:lnTo>
                <a:lnTo>
                  <a:pt x="8178" y="32247"/>
                </a:lnTo>
                <a:close/>
              </a:path>
              <a:path w="601979" h="67310">
                <a:moveTo>
                  <a:pt x="547999" y="0"/>
                </a:moveTo>
                <a:lnTo>
                  <a:pt x="547115" y="243"/>
                </a:lnTo>
                <a:lnTo>
                  <a:pt x="546079" y="1767"/>
                </a:lnTo>
                <a:lnTo>
                  <a:pt x="546353" y="2651"/>
                </a:lnTo>
                <a:lnTo>
                  <a:pt x="547115" y="3169"/>
                </a:lnTo>
                <a:lnTo>
                  <a:pt x="595774" y="33574"/>
                </a:lnTo>
                <a:lnTo>
                  <a:pt x="597895" y="32247"/>
                </a:lnTo>
                <a:lnTo>
                  <a:pt x="598810" y="32247"/>
                </a:lnTo>
                <a:lnTo>
                  <a:pt x="598810" y="32003"/>
                </a:lnTo>
                <a:lnTo>
                  <a:pt x="599077" y="32003"/>
                </a:lnTo>
                <a:lnTo>
                  <a:pt x="548761" y="487"/>
                </a:lnTo>
                <a:lnTo>
                  <a:pt x="547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520823" y="1319747"/>
            <a:ext cx="3248025" cy="61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694" marR="5080" indent="-849630">
              <a:lnSpc>
                <a:spcPct val="111000"/>
              </a:lnSpc>
              <a:tabLst>
                <a:tab pos="2004060" algn="l"/>
                <a:tab pos="2728595" algn="l"/>
              </a:tabLst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o. of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customers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s</a:t>
            </a:r>
            <a:r>
              <a:rPr spc="15" dirty="0">
                <a:latin typeface="Times New Roman"/>
                <a:cs typeface="Times New Roman"/>
              </a:rPr>
              <a:t>y</a:t>
            </a:r>
            <a:r>
              <a:rPr dirty="0">
                <a:latin typeface="Times New Roman"/>
                <a:cs typeface="Times New Roman"/>
              </a:rPr>
              <a:t>stem 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baseline="-20833" dirty="0">
                <a:latin typeface="Times New Roman"/>
                <a:cs typeface="Times New Roman"/>
              </a:rPr>
              <a:t>1	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baseline="-20833" dirty="0">
                <a:latin typeface="Times New Roman"/>
                <a:cs typeface="Times New Roman"/>
              </a:rPr>
              <a:t>2	</a:t>
            </a:r>
            <a:r>
              <a:rPr spc="-5" dirty="0">
                <a:latin typeface="Times New Roman"/>
                <a:cs typeface="Times New Roman"/>
              </a:rPr>
              <a:t>s</a:t>
            </a:r>
            <a:r>
              <a:rPr baseline="-20833" dirty="0">
                <a:latin typeface="Times New Roman"/>
                <a:cs typeface="Times New Roman"/>
              </a:rPr>
              <a:t>3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83910" y="3505992"/>
            <a:ext cx="228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20" dirty="0">
                <a:latin typeface="Symbol"/>
                <a:cs typeface="Symbol"/>
              </a:rPr>
              <a:t>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31105" y="2068449"/>
            <a:ext cx="91249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10" dirty="0">
                <a:latin typeface="Times New Roman"/>
                <a:cs typeface="Times New Roman"/>
              </a:rPr>
              <a:t>Server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idle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69657" y="2391675"/>
            <a:ext cx="610870" cy="1129665"/>
          </a:xfrm>
          <a:custGeom>
            <a:avLst/>
            <a:gdLst/>
            <a:ahLst/>
            <a:cxnLst/>
            <a:rect l="l" t="t" r="r" b="b"/>
            <a:pathLst>
              <a:path w="610870" h="1129664">
                <a:moveTo>
                  <a:pt x="8503" y="0"/>
                </a:moveTo>
                <a:lnTo>
                  <a:pt x="0" y="4571"/>
                </a:lnTo>
                <a:lnTo>
                  <a:pt x="18044" y="38099"/>
                </a:lnTo>
                <a:lnTo>
                  <a:pt x="26426" y="33649"/>
                </a:lnTo>
                <a:lnTo>
                  <a:pt x="8503" y="0"/>
                </a:lnTo>
                <a:close/>
              </a:path>
              <a:path w="610870" h="1129664">
                <a:moveTo>
                  <a:pt x="39867" y="58795"/>
                </a:moveTo>
                <a:lnTo>
                  <a:pt x="31485" y="63367"/>
                </a:lnTo>
                <a:lnTo>
                  <a:pt x="49408" y="96895"/>
                </a:lnTo>
                <a:lnTo>
                  <a:pt x="57790" y="92445"/>
                </a:lnTo>
                <a:lnTo>
                  <a:pt x="39867" y="58795"/>
                </a:lnTo>
                <a:close/>
              </a:path>
              <a:path w="610870" h="1129664">
                <a:moveTo>
                  <a:pt x="71262" y="117713"/>
                </a:moveTo>
                <a:lnTo>
                  <a:pt x="62880" y="122163"/>
                </a:lnTo>
                <a:lnTo>
                  <a:pt x="80771" y="155813"/>
                </a:lnTo>
                <a:lnTo>
                  <a:pt x="89153" y="151241"/>
                </a:lnTo>
                <a:lnTo>
                  <a:pt x="71262" y="117713"/>
                </a:lnTo>
                <a:close/>
              </a:path>
              <a:path w="610870" h="1129664">
                <a:moveTo>
                  <a:pt x="102626" y="176509"/>
                </a:moveTo>
                <a:lnTo>
                  <a:pt x="94244" y="180959"/>
                </a:lnTo>
                <a:lnTo>
                  <a:pt x="112135" y="214609"/>
                </a:lnTo>
                <a:lnTo>
                  <a:pt x="120639" y="210037"/>
                </a:lnTo>
                <a:lnTo>
                  <a:pt x="102626" y="176509"/>
                </a:lnTo>
                <a:close/>
              </a:path>
              <a:path w="610870" h="1129664">
                <a:moveTo>
                  <a:pt x="133990" y="235305"/>
                </a:moveTo>
                <a:lnTo>
                  <a:pt x="125608" y="239755"/>
                </a:lnTo>
                <a:lnTo>
                  <a:pt x="143652" y="273405"/>
                </a:lnTo>
                <a:lnTo>
                  <a:pt x="152034" y="268985"/>
                </a:lnTo>
                <a:lnTo>
                  <a:pt x="133990" y="235305"/>
                </a:lnTo>
                <a:close/>
              </a:path>
              <a:path w="610870" h="1129664">
                <a:moveTo>
                  <a:pt x="165475" y="294131"/>
                </a:moveTo>
                <a:lnTo>
                  <a:pt x="157093" y="298551"/>
                </a:lnTo>
                <a:lnTo>
                  <a:pt x="175016" y="332231"/>
                </a:lnTo>
                <a:lnTo>
                  <a:pt x="183398" y="327781"/>
                </a:lnTo>
                <a:lnTo>
                  <a:pt x="165475" y="294131"/>
                </a:lnTo>
                <a:close/>
              </a:path>
              <a:path w="610870" h="1129664">
                <a:moveTo>
                  <a:pt x="196839" y="352927"/>
                </a:moveTo>
                <a:lnTo>
                  <a:pt x="188457" y="357499"/>
                </a:lnTo>
                <a:lnTo>
                  <a:pt x="206380" y="391027"/>
                </a:lnTo>
                <a:lnTo>
                  <a:pt x="214762" y="386577"/>
                </a:lnTo>
                <a:lnTo>
                  <a:pt x="196839" y="352927"/>
                </a:lnTo>
                <a:close/>
              </a:path>
              <a:path w="610870" h="1129664">
                <a:moveTo>
                  <a:pt x="228234" y="411723"/>
                </a:moveTo>
                <a:lnTo>
                  <a:pt x="219852" y="416295"/>
                </a:lnTo>
                <a:lnTo>
                  <a:pt x="237743" y="449823"/>
                </a:lnTo>
                <a:lnTo>
                  <a:pt x="246125" y="445373"/>
                </a:lnTo>
                <a:lnTo>
                  <a:pt x="228234" y="411723"/>
                </a:lnTo>
                <a:close/>
              </a:path>
              <a:path w="610870" h="1129664">
                <a:moveTo>
                  <a:pt x="259598" y="470519"/>
                </a:moveTo>
                <a:lnTo>
                  <a:pt x="251216" y="475091"/>
                </a:lnTo>
                <a:lnTo>
                  <a:pt x="269229" y="508619"/>
                </a:lnTo>
                <a:lnTo>
                  <a:pt x="277611" y="504169"/>
                </a:lnTo>
                <a:lnTo>
                  <a:pt x="259598" y="470519"/>
                </a:lnTo>
                <a:close/>
              </a:path>
              <a:path w="610870" h="1129664">
                <a:moveTo>
                  <a:pt x="291083" y="529437"/>
                </a:moveTo>
                <a:lnTo>
                  <a:pt x="282580" y="533887"/>
                </a:lnTo>
                <a:lnTo>
                  <a:pt x="300624" y="567537"/>
                </a:lnTo>
                <a:lnTo>
                  <a:pt x="309006" y="562965"/>
                </a:lnTo>
                <a:lnTo>
                  <a:pt x="291083" y="529437"/>
                </a:lnTo>
                <a:close/>
              </a:path>
              <a:path w="610870" h="1129664">
                <a:moveTo>
                  <a:pt x="322447" y="588263"/>
                </a:moveTo>
                <a:lnTo>
                  <a:pt x="314065" y="592683"/>
                </a:lnTo>
                <a:lnTo>
                  <a:pt x="331988" y="626363"/>
                </a:lnTo>
                <a:lnTo>
                  <a:pt x="340370" y="621791"/>
                </a:lnTo>
                <a:lnTo>
                  <a:pt x="322447" y="588263"/>
                </a:lnTo>
                <a:close/>
              </a:path>
              <a:path w="610870" h="1129664">
                <a:moveTo>
                  <a:pt x="353811" y="647059"/>
                </a:moveTo>
                <a:lnTo>
                  <a:pt x="345429" y="651509"/>
                </a:lnTo>
                <a:lnTo>
                  <a:pt x="363352" y="685159"/>
                </a:lnTo>
                <a:lnTo>
                  <a:pt x="371734" y="680709"/>
                </a:lnTo>
                <a:lnTo>
                  <a:pt x="353811" y="647059"/>
                </a:lnTo>
                <a:close/>
              </a:path>
              <a:path w="610870" h="1129664">
                <a:moveTo>
                  <a:pt x="385206" y="705855"/>
                </a:moveTo>
                <a:lnTo>
                  <a:pt x="376824" y="710305"/>
                </a:lnTo>
                <a:lnTo>
                  <a:pt x="394715" y="743955"/>
                </a:lnTo>
                <a:lnTo>
                  <a:pt x="403219" y="739505"/>
                </a:lnTo>
                <a:lnTo>
                  <a:pt x="385206" y="705855"/>
                </a:lnTo>
                <a:close/>
              </a:path>
              <a:path w="610870" h="1129664">
                <a:moveTo>
                  <a:pt x="416692" y="764651"/>
                </a:moveTo>
                <a:lnTo>
                  <a:pt x="408188" y="769223"/>
                </a:lnTo>
                <a:lnTo>
                  <a:pt x="426201" y="802751"/>
                </a:lnTo>
                <a:lnTo>
                  <a:pt x="434583" y="798301"/>
                </a:lnTo>
                <a:lnTo>
                  <a:pt x="416692" y="764651"/>
                </a:lnTo>
                <a:close/>
              </a:path>
              <a:path w="610870" h="1129664">
                <a:moveTo>
                  <a:pt x="448055" y="823447"/>
                </a:moveTo>
                <a:lnTo>
                  <a:pt x="439673" y="828019"/>
                </a:lnTo>
                <a:lnTo>
                  <a:pt x="457596" y="861547"/>
                </a:lnTo>
                <a:lnTo>
                  <a:pt x="465978" y="857097"/>
                </a:lnTo>
                <a:lnTo>
                  <a:pt x="448055" y="823447"/>
                </a:lnTo>
                <a:close/>
              </a:path>
              <a:path w="610870" h="1129664">
                <a:moveTo>
                  <a:pt x="479419" y="882395"/>
                </a:moveTo>
                <a:lnTo>
                  <a:pt x="471037" y="886815"/>
                </a:lnTo>
                <a:lnTo>
                  <a:pt x="488960" y="920343"/>
                </a:lnTo>
                <a:lnTo>
                  <a:pt x="497342" y="915923"/>
                </a:lnTo>
                <a:lnTo>
                  <a:pt x="479419" y="882395"/>
                </a:lnTo>
                <a:close/>
              </a:path>
              <a:path w="610870" h="1129664">
                <a:moveTo>
                  <a:pt x="510783" y="941191"/>
                </a:moveTo>
                <a:lnTo>
                  <a:pt x="502401" y="945641"/>
                </a:lnTo>
                <a:lnTo>
                  <a:pt x="520324" y="979291"/>
                </a:lnTo>
                <a:lnTo>
                  <a:pt x="528706" y="974719"/>
                </a:lnTo>
                <a:lnTo>
                  <a:pt x="510783" y="941191"/>
                </a:lnTo>
                <a:close/>
              </a:path>
              <a:path w="610870" h="1129664">
                <a:moveTo>
                  <a:pt x="542178" y="999987"/>
                </a:moveTo>
                <a:lnTo>
                  <a:pt x="533796" y="1004437"/>
                </a:lnTo>
                <a:lnTo>
                  <a:pt x="551809" y="1038087"/>
                </a:lnTo>
                <a:lnTo>
                  <a:pt x="560191" y="1033515"/>
                </a:lnTo>
                <a:lnTo>
                  <a:pt x="542178" y="999987"/>
                </a:lnTo>
                <a:close/>
              </a:path>
              <a:path w="610870" h="1129664">
                <a:moveTo>
                  <a:pt x="549920" y="1086215"/>
                </a:moveTo>
                <a:lnTo>
                  <a:pt x="546994" y="1086977"/>
                </a:lnTo>
                <a:lnTo>
                  <a:pt x="545591" y="1089263"/>
                </a:lnTo>
                <a:lnTo>
                  <a:pt x="544311" y="1091549"/>
                </a:lnTo>
                <a:lnTo>
                  <a:pt x="545073" y="1094475"/>
                </a:lnTo>
                <a:lnTo>
                  <a:pt x="547359" y="1095755"/>
                </a:lnTo>
                <a:lnTo>
                  <a:pt x="605911" y="1129405"/>
                </a:lnTo>
                <a:lnTo>
                  <a:pt x="606292" y="1123797"/>
                </a:lnTo>
                <a:lnTo>
                  <a:pt x="597529" y="1123797"/>
                </a:lnTo>
                <a:lnTo>
                  <a:pt x="596645" y="1122029"/>
                </a:lnTo>
                <a:lnTo>
                  <a:pt x="598310" y="1121145"/>
                </a:lnTo>
                <a:lnTo>
                  <a:pt x="596889" y="1121145"/>
                </a:lnTo>
                <a:lnTo>
                  <a:pt x="597426" y="1113537"/>
                </a:lnTo>
                <a:lnTo>
                  <a:pt x="552206" y="1087495"/>
                </a:lnTo>
                <a:lnTo>
                  <a:pt x="549920" y="1086215"/>
                </a:lnTo>
                <a:close/>
              </a:path>
              <a:path w="610870" h="1129664">
                <a:moveTo>
                  <a:pt x="605027" y="1117579"/>
                </a:moveTo>
                <a:lnTo>
                  <a:pt x="596645" y="1122029"/>
                </a:lnTo>
                <a:lnTo>
                  <a:pt x="597529" y="1123797"/>
                </a:lnTo>
                <a:lnTo>
                  <a:pt x="605911" y="1119225"/>
                </a:lnTo>
                <a:lnTo>
                  <a:pt x="605027" y="1117579"/>
                </a:lnTo>
                <a:close/>
              </a:path>
              <a:path w="610870" h="1129664">
                <a:moveTo>
                  <a:pt x="606714" y="1117579"/>
                </a:moveTo>
                <a:lnTo>
                  <a:pt x="605027" y="1117579"/>
                </a:lnTo>
                <a:lnTo>
                  <a:pt x="605911" y="1119225"/>
                </a:lnTo>
                <a:lnTo>
                  <a:pt x="597529" y="1123797"/>
                </a:lnTo>
                <a:lnTo>
                  <a:pt x="606292" y="1123797"/>
                </a:lnTo>
                <a:lnTo>
                  <a:pt x="606714" y="1117579"/>
                </a:lnTo>
                <a:close/>
              </a:path>
              <a:path w="610870" h="1129664">
                <a:moveTo>
                  <a:pt x="597426" y="1113537"/>
                </a:moveTo>
                <a:lnTo>
                  <a:pt x="596889" y="1121145"/>
                </a:lnTo>
                <a:lnTo>
                  <a:pt x="604022" y="1117335"/>
                </a:lnTo>
                <a:lnTo>
                  <a:pt x="597426" y="1113537"/>
                </a:lnTo>
                <a:close/>
              </a:path>
              <a:path w="610870" h="1129664">
                <a:moveTo>
                  <a:pt x="603503" y="1056741"/>
                </a:moveTo>
                <a:lnTo>
                  <a:pt x="601217" y="1058783"/>
                </a:lnTo>
                <a:lnTo>
                  <a:pt x="601096" y="1061465"/>
                </a:lnTo>
                <a:lnTo>
                  <a:pt x="597426" y="1113537"/>
                </a:lnTo>
                <a:lnTo>
                  <a:pt x="604022" y="1117335"/>
                </a:lnTo>
                <a:lnTo>
                  <a:pt x="596889" y="1121145"/>
                </a:lnTo>
                <a:lnTo>
                  <a:pt x="598310" y="1121145"/>
                </a:lnTo>
                <a:lnTo>
                  <a:pt x="605027" y="1117579"/>
                </a:lnTo>
                <a:lnTo>
                  <a:pt x="606714" y="1117579"/>
                </a:lnTo>
                <a:lnTo>
                  <a:pt x="610483" y="1062075"/>
                </a:lnTo>
                <a:lnTo>
                  <a:pt x="610758" y="1059423"/>
                </a:lnTo>
                <a:lnTo>
                  <a:pt x="608716" y="1057137"/>
                </a:lnTo>
                <a:lnTo>
                  <a:pt x="606186" y="1057015"/>
                </a:lnTo>
                <a:lnTo>
                  <a:pt x="603503" y="1056741"/>
                </a:lnTo>
                <a:close/>
              </a:path>
              <a:path w="610870" h="1129664">
                <a:moveTo>
                  <a:pt x="573664" y="1058783"/>
                </a:moveTo>
                <a:lnTo>
                  <a:pt x="565282" y="1063233"/>
                </a:lnTo>
                <a:lnTo>
                  <a:pt x="583173" y="1096883"/>
                </a:lnTo>
                <a:lnTo>
                  <a:pt x="591555" y="1092433"/>
                </a:lnTo>
                <a:lnTo>
                  <a:pt x="573664" y="1058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81353" y="2389511"/>
            <a:ext cx="2893060" cy="1144905"/>
          </a:xfrm>
          <a:custGeom>
            <a:avLst/>
            <a:gdLst/>
            <a:ahLst/>
            <a:cxnLst/>
            <a:rect l="l" t="t" r="r" b="b"/>
            <a:pathLst>
              <a:path w="2893060" h="1144904">
                <a:moveTo>
                  <a:pt x="2889129" y="0"/>
                </a:moveTo>
                <a:lnTo>
                  <a:pt x="2853680" y="13837"/>
                </a:lnTo>
                <a:lnTo>
                  <a:pt x="2857125" y="22738"/>
                </a:lnTo>
                <a:lnTo>
                  <a:pt x="2892664" y="8869"/>
                </a:lnTo>
                <a:lnTo>
                  <a:pt x="2889129" y="0"/>
                </a:lnTo>
                <a:close/>
              </a:path>
              <a:path w="2893060" h="1144904">
                <a:moveTo>
                  <a:pt x="2827010" y="24262"/>
                </a:moveTo>
                <a:lnTo>
                  <a:pt x="2791593" y="38099"/>
                </a:lnTo>
                <a:lnTo>
                  <a:pt x="2795006" y="46969"/>
                </a:lnTo>
                <a:lnTo>
                  <a:pt x="2830576" y="33131"/>
                </a:lnTo>
                <a:lnTo>
                  <a:pt x="2827010" y="24262"/>
                </a:lnTo>
                <a:close/>
              </a:path>
              <a:path w="2893060" h="1144904">
                <a:moveTo>
                  <a:pt x="2764923" y="48371"/>
                </a:moveTo>
                <a:lnTo>
                  <a:pt x="2729474" y="62209"/>
                </a:lnTo>
                <a:lnTo>
                  <a:pt x="2732919" y="71109"/>
                </a:lnTo>
                <a:lnTo>
                  <a:pt x="2768336" y="57271"/>
                </a:lnTo>
                <a:lnTo>
                  <a:pt x="2764923" y="48371"/>
                </a:lnTo>
                <a:close/>
              </a:path>
              <a:path w="2893060" h="1144904">
                <a:moveTo>
                  <a:pt x="2702804" y="72633"/>
                </a:moveTo>
                <a:lnTo>
                  <a:pt x="2667265" y="86471"/>
                </a:lnTo>
                <a:lnTo>
                  <a:pt x="2670800" y="95371"/>
                </a:lnTo>
                <a:lnTo>
                  <a:pt x="2706249" y="81533"/>
                </a:lnTo>
                <a:lnTo>
                  <a:pt x="2702804" y="72633"/>
                </a:lnTo>
                <a:close/>
              </a:path>
              <a:path w="2893060" h="1144904">
                <a:moveTo>
                  <a:pt x="2640717" y="96895"/>
                </a:moveTo>
                <a:lnTo>
                  <a:pt x="2605146" y="110733"/>
                </a:lnTo>
                <a:lnTo>
                  <a:pt x="2608713" y="119633"/>
                </a:lnTo>
                <a:lnTo>
                  <a:pt x="2644130" y="105796"/>
                </a:lnTo>
                <a:lnTo>
                  <a:pt x="2640717" y="96895"/>
                </a:lnTo>
                <a:close/>
              </a:path>
              <a:path w="2893060" h="1144904">
                <a:moveTo>
                  <a:pt x="2578598" y="121157"/>
                </a:moveTo>
                <a:lnTo>
                  <a:pt x="2543059" y="134995"/>
                </a:lnTo>
                <a:lnTo>
                  <a:pt x="2546472" y="143743"/>
                </a:lnTo>
                <a:lnTo>
                  <a:pt x="2582043" y="129905"/>
                </a:lnTo>
                <a:lnTo>
                  <a:pt x="2578598" y="121157"/>
                </a:lnTo>
                <a:close/>
              </a:path>
              <a:path w="2893060" h="1144904">
                <a:moveTo>
                  <a:pt x="2516511" y="145267"/>
                </a:moveTo>
                <a:lnTo>
                  <a:pt x="2480940" y="159136"/>
                </a:lnTo>
                <a:lnTo>
                  <a:pt x="2484385" y="168005"/>
                </a:lnTo>
                <a:lnTo>
                  <a:pt x="2519924" y="154167"/>
                </a:lnTo>
                <a:lnTo>
                  <a:pt x="2516511" y="145267"/>
                </a:lnTo>
                <a:close/>
              </a:path>
              <a:path w="2893060" h="1144904">
                <a:moveTo>
                  <a:pt x="2454270" y="169529"/>
                </a:moveTo>
                <a:lnTo>
                  <a:pt x="2418853" y="183367"/>
                </a:lnTo>
                <a:lnTo>
                  <a:pt x="2422266" y="192267"/>
                </a:lnTo>
                <a:lnTo>
                  <a:pt x="2457837" y="178429"/>
                </a:lnTo>
                <a:lnTo>
                  <a:pt x="2454270" y="169529"/>
                </a:lnTo>
                <a:close/>
              </a:path>
              <a:path w="2893060" h="1144904">
                <a:moveTo>
                  <a:pt x="2392183" y="193791"/>
                </a:moveTo>
                <a:lnTo>
                  <a:pt x="2356734" y="207629"/>
                </a:lnTo>
                <a:lnTo>
                  <a:pt x="2360179" y="216529"/>
                </a:lnTo>
                <a:lnTo>
                  <a:pt x="2395718" y="202691"/>
                </a:lnTo>
                <a:lnTo>
                  <a:pt x="2392183" y="193791"/>
                </a:lnTo>
                <a:close/>
              </a:path>
              <a:path w="2893060" h="1144904">
                <a:moveTo>
                  <a:pt x="2330064" y="217931"/>
                </a:moveTo>
                <a:lnTo>
                  <a:pt x="2294647" y="231769"/>
                </a:lnTo>
                <a:lnTo>
                  <a:pt x="2298060" y="240670"/>
                </a:lnTo>
                <a:lnTo>
                  <a:pt x="2333509" y="226801"/>
                </a:lnTo>
                <a:lnTo>
                  <a:pt x="2330064" y="217931"/>
                </a:lnTo>
                <a:close/>
              </a:path>
              <a:path w="2893060" h="1144904">
                <a:moveTo>
                  <a:pt x="2267977" y="242194"/>
                </a:moveTo>
                <a:lnTo>
                  <a:pt x="2232528" y="256031"/>
                </a:lnTo>
                <a:lnTo>
                  <a:pt x="2235973" y="264901"/>
                </a:lnTo>
                <a:lnTo>
                  <a:pt x="2271390" y="251063"/>
                </a:lnTo>
                <a:lnTo>
                  <a:pt x="2267977" y="242194"/>
                </a:lnTo>
                <a:close/>
              </a:path>
              <a:path w="2893060" h="1144904">
                <a:moveTo>
                  <a:pt x="2205858" y="266425"/>
                </a:moveTo>
                <a:lnTo>
                  <a:pt x="2170288" y="280294"/>
                </a:lnTo>
                <a:lnTo>
                  <a:pt x="2173854" y="289163"/>
                </a:lnTo>
                <a:lnTo>
                  <a:pt x="2209303" y="275325"/>
                </a:lnTo>
                <a:lnTo>
                  <a:pt x="2205858" y="266425"/>
                </a:lnTo>
                <a:close/>
              </a:path>
              <a:path w="2893060" h="1144904">
                <a:moveTo>
                  <a:pt x="2143771" y="290687"/>
                </a:moveTo>
                <a:lnTo>
                  <a:pt x="2108200" y="304525"/>
                </a:lnTo>
                <a:lnTo>
                  <a:pt x="2111767" y="313303"/>
                </a:lnTo>
                <a:lnTo>
                  <a:pt x="2147184" y="299465"/>
                </a:lnTo>
                <a:lnTo>
                  <a:pt x="2143771" y="290687"/>
                </a:lnTo>
                <a:close/>
              </a:path>
              <a:path w="2893060" h="1144904">
                <a:moveTo>
                  <a:pt x="2081652" y="314827"/>
                </a:moveTo>
                <a:lnTo>
                  <a:pt x="2046082" y="328665"/>
                </a:lnTo>
                <a:lnTo>
                  <a:pt x="2049526" y="337565"/>
                </a:lnTo>
                <a:lnTo>
                  <a:pt x="2085097" y="323728"/>
                </a:lnTo>
                <a:lnTo>
                  <a:pt x="2081652" y="314827"/>
                </a:lnTo>
                <a:close/>
              </a:path>
              <a:path w="2893060" h="1144904">
                <a:moveTo>
                  <a:pt x="2019412" y="339089"/>
                </a:moveTo>
                <a:lnTo>
                  <a:pt x="1983994" y="352927"/>
                </a:lnTo>
                <a:lnTo>
                  <a:pt x="1987408" y="361828"/>
                </a:lnTo>
                <a:lnTo>
                  <a:pt x="2022978" y="347959"/>
                </a:lnTo>
                <a:lnTo>
                  <a:pt x="2019412" y="339089"/>
                </a:lnTo>
                <a:close/>
              </a:path>
              <a:path w="2893060" h="1144904">
                <a:moveTo>
                  <a:pt x="1957324" y="363352"/>
                </a:moveTo>
                <a:lnTo>
                  <a:pt x="1921876" y="377189"/>
                </a:lnTo>
                <a:lnTo>
                  <a:pt x="1925320" y="386059"/>
                </a:lnTo>
                <a:lnTo>
                  <a:pt x="1960891" y="372221"/>
                </a:lnTo>
                <a:lnTo>
                  <a:pt x="1957324" y="363352"/>
                </a:lnTo>
                <a:close/>
              </a:path>
              <a:path w="2893060" h="1144904">
                <a:moveTo>
                  <a:pt x="1895206" y="387461"/>
                </a:moveTo>
                <a:lnTo>
                  <a:pt x="1859788" y="401299"/>
                </a:lnTo>
                <a:lnTo>
                  <a:pt x="1863202" y="410199"/>
                </a:lnTo>
                <a:lnTo>
                  <a:pt x="1898650" y="396361"/>
                </a:lnTo>
                <a:lnTo>
                  <a:pt x="1895206" y="387461"/>
                </a:lnTo>
                <a:close/>
              </a:path>
              <a:path w="2893060" h="1144904">
                <a:moveTo>
                  <a:pt x="1833118" y="411723"/>
                </a:moveTo>
                <a:lnTo>
                  <a:pt x="1797670" y="425561"/>
                </a:lnTo>
                <a:lnTo>
                  <a:pt x="1801114" y="434461"/>
                </a:lnTo>
                <a:lnTo>
                  <a:pt x="1836532" y="420623"/>
                </a:lnTo>
                <a:lnTo>
                  <a:pt x="1833118" y="411723"/>
                </a:lnTo>
                <a:close/>
              </a:path>
              <a:path w="2893060" h="1144904">
                <a:moveTo>
                  <a:pt x="1771000" y="435985"/>
                </a:moveTo>
                <a:lnTo>
                  <a:pt x="1735461" y="449823"/>
                </a:lnTo>
                <a:lnTo>
                  <a:pt x="1738996" y="458723"/>
                </a:lnTo>
                <a:lnTo>
                  <a:pt x="1774444" y="444886"/>
                </a:lnTo>
                <a:lnTo>
                  <a:pt x="1771000" y="435985"/>
                </a:lnTo>
                <a:close/>
              </a:path>
              <a:path w="2893060" h="1144904">
                <a:moveTo>
                  <a:pt x="1708912" y="460247"/>
                </a:moveTo>
                <a:lnTo>
                  <a:pt x="1673342" y="474085"/>
                </a:lnTo>
                <a:lnTo>
                  <a:pt x="1676908" y="482833"/>
                </a:lnTo>
                <a:lnTo>
                  <a:pt x="1712326" y="468995"/>
                </a:lnTo>
                <a:lnTo>
                  <a:pt x="1708912" y="460247"/>
                </a:lnTo>
                <a:close/>
              </a:path>
              <a:path w="2893060" h="1144904">
                <a:moveTo>
                  <a:pt x="1646794" y="484357"/>
                </a:moveTo>
                <a:lnTo>
                  <a:pt x="1611255" y="498226"/>
                </a:lnTo>
                <a:lnTo>
                  <a:pt x="1614668" y="507095"/>
                </a:lnTo>
                <a:lnTo>
                  <a:pt x="1650238" y="493257"/>
                </a:lnTo>
                <a:lnTo>
                  <a:pt x="1646794" y="484357"/>
                </a:lnTo>
                <a:close/>
              </a:path>
              <a:path w="2893060" h="1144904">
                <a:moveTo>
                  <a:pt x="1584706" y="508619"/>
                </a:moveTo>
                <a:lnTo>
                  <a:pt x="1549136" y="522457"/>
                </a:lnTo>
                <a:lnTo>
                  <a:pt x="1552581" y="531357"/>
                </a:lnTo>
                <a:lnTo>
                  <a:pt x="1588120" y="517519"/>
                </a:lnTo>
                <a:lnTo>
                  <a:pt x="1584706" y="508619"/>
                </a:lnTo>
                <a:close/>
              </a:path>
              <a:path w="2893060" h="1144904">
                <a:moveTo>
                  <a:pt x="1522466" y="532881"/>
                </a:moveTo>
                <a:lnTo>
                  <a:pt x="1487049" y="546719"/>
                </a:lnTo>
                <a:lnTo>
                  <a:pt x="1490462" y="555619"/>
                </a:lnTo>
                <a:lnTo>
                  <a:pt x="1526032" y="541781"/>
                </a:lnTo>
                <a:lnTo>
                  <a:pt x="1522466" y="532881"/>
                </a:lnTo>
                <a:close/>
              </a:path>
              <a:path w="2893060" h="1144904">
                <a:moveTo>
                  <a:pt x="1460379" y="557021"/>
                </a:moveTo>
                <a:lnTo>
                  <a:pt x="1424930" y="570859"/>
                </a:lnTo>
                <a:lnTo>
                  <a:pt x="1428375" y="579760"/>
                </a:lnTo>
                <a:lnTo>
                  <a:pt x="1463914" y="565891"/>
                </a:lnTo>
                <a:lnTo>
                  <a:pt x="1460379" y="557021"/>
                </a:lnTo>
                <a:close/>
              </a:path>
              <a:path w="2893060" h="1144904">
                <a:moveTo>
                  <a:pt x="1398260" y="581284"/>
                </a:moveTo>
                <a:lnTo>
                  <a:pt x="1362843" y="595121"/>
                </a:lnTo>
                <a:lnTo>
                  <a:pt x="1366256" y="603991"/>
                </a:lnTo>
                <a:lnTo>
                  <a:pt x="1401705" y="590153"/>
                </a:lnTo>
                <a:lnTo>
                  <a:pt x="1398260" y="581284"/>
                </a:lnTo>
                <a:close/>
              </a:path>
              <a:path w="2893060" h="1144904">
                <a:moveTo>
                  <a:pt x="1336173" y="605515"/>
                </a:moveTo>
                <a:lnTo>
                  <a:pt x="1300724" y="619384"/>
                </a:lnTo>
                <a:lnTo>
                  <a:pt x="1304169" y="628253"/>
                </a:lnTo>
                <a:lnTo>
                  <a:pt x="1339586" y="614415"/>
                </a:lnTo>
                <a:lnTo>
                  <a:pt x="1336173" y="605515"/>
                </a:lnTo>
                <a:close/>
              </a:path>
              <a:path w="2893060" h="1144904">
                <a:moveTo>
                  <a:pt x="1274054" y="629777"/>
                </a:moveTo>
                <a:lnTo>
                  <a:pt x="1238515" y="643615"/>
                </a:lnTo>
                <a:lnTo>
                  <a:pt x="1242050" y="652393"/>
                </a:lnTo>
                <a:lnTo>
                  <a:pt x="1277499" y="638555"/>
                </a:lnTo>
                <a:lnTo>
                  <a:pt x="1274054" y="629777"/>
                </a:lnTo>
                <a:close/>
              </a:path>
              <a:path w="2893060" h="1144904">
                <a:moveTo>
                  <a:pt x="1211967" y="653917"/>
                </a:moveTo>
                <a:lnTo>
                  <a:pt x="1176396" y="667755"/>
                </a:lnTo>
                <a:lnTo>
                  <a:pt x="1179841" y="676655"/>
                </a:lnTo>
                <a:lnTo>
                  <a:pt x="1215380" y="662818"/>
                </a:lnTo>
                <a:lnTo>
                  <a:pt x="1211967" y="653917"/>
                </a:lnTo>
                <a:close/>
              </a:path>
              <a:path w="2893060" h="1144904">
                <a:moveTo>
                  <a:pt x="1149848" y="678179"/>
                </a:moveTo>
                <a:lnTo>
                  <a:pt x="1114309" y="692017"/>
                </a:lnTo>
                <a:lnTo>
                  <a:pt x="1117722" y="700918"/>
                </a:lnTo>
                <a:lnTo>
                  <a:pt x="1153293" y="687049"/>
                </a:lnTo>
                <a:lnTo>
                  <a:pt x="1149848" y="678179"/>
                </a:lnTo>
                <a:close/>
              </a:path>
              <a:path w="2893060" h="1144904">
                <a:moveTo>
                  <a:pt x="1087639" y="702442"/>
                </a:moveTo>
                <a:lnTo>
                  <a:pt x="1052190" y="716279"/>
                </a:lnTo>
                <a:lnTo>
                  <a:pt x="1055635" y="725149"/>
                </a:lnTo>
                <a:lnTo>
                  <a:pt x="1091174" y="711311"/>
                </a:lnTo>
                <a:lnTo>
                  <a:pt x="1087639" y="702442"/>
                </a:lnTo>
                <a:close/>
              </a:path>
              <a:path w="2893060" h="1144904">
                <a:moveTo>
                  <a:pt x="1025520" y="726551"/>
                </a:moveTo>
                <a:lnTo>
                  <a:pt x="990103" y="740389"/>
                </a:lnTo>
                <a:lnTo>
                  <a:pt x="993516" y="749289"/>
                </a:lnTo>
                <a:lnTo>
                  <a:pt x="1029087" y="735451"/>
                </a:lnTo>
                <a:lnTo>
                  <a:pt x="1025520" y="726551"/>
                </a:lnTo>
                <a:close/>
              </a:path>
              <a:path w="2893060" h="1144904">
                <a:moveTo>
                  <a:pt x="963433" y="750813"/>
                </a:moveTo>
                <a:lnTo>
                  <a:pt x="927984" y="764651"/>
                </a:lnTo>
                <a:lnTo>
                  <a:pt x="931429" y="773551"/>
                </a:lnTo>
                <a:lnTo>
                  <a:pt x="966846" y="759713"/>
                </a:lnTo>
                <a:lnTo>
                  <a:pt x="963433" y="750813"/>
                </a:lnTo>
                <a:close/>
              </a:path>
              <a:path w="2893060" h="1144904">
                <a:moveTo>
                  <a:pt x="901314" y="775075"/>
                </a:moveTo>
                <a:lnTo>
                  <a:pt x="865881" y="788913"/>
                </a:lnTo>
                <a:lnTo>
                  <a:pt x="869310" y="797813"/>
                </a:lnTo>
                <a:lnTo>
                  <a:pt x="904759" y="783976"/>
                </a:lnTo>
                <a:lnTo>
                  <a:pt x="901314" y="775075"/>
                </a:lnTo>
                <a:close/>
              </a:path>
              <a:path w="2893060" h="1144904">
                <a:moveTo>
                  <a:pt x="839211" y="799337"/>
                </a:moveTo>
                <a:lnTo>
                  <a:pt x="803647" y="813175"/>
                </a:lnTo>
                <a:lnTo>
                  <a:pt x="807207" y="821923"/>
                </a:lnTo>
                <a:lnTo>
                  <a:pt x="842640" y="808085"/>
                </a:lnTo>
                <a:lnTo>
                  <a:pt x="839211" y="799337"/>
                </a:lnTo>
                <a:close/>
              </a:path>
              <a:path w="2893060" h="1144904">
                <a:moveTo>
                  <a:pt x="777108" y="823447"/>
                </a:moveTo>
                <a:lnTo>
                  <a:pt x="741544" y="837316"/>
                </a:lnTo>
                <a:lnTo>
                  <a:pt x="745104" y="846185"/>
                </a:lnTo>
                <a:lnTo>
                  <a:pt x="780537" y="832347"/>
                </a:lnTo>
                <a:lnTo>
                  <a:pt x="777108" y="823447"/>
                </a:lnTo>
                <a:close/>
              </a:path>
              <a:path w="2893060" h="1144904">
                <a:moveTo>
                  <a:pt x="715005" y="847709"/>
                </a:moveTo>
                <a:lnTo>
                  <a:pt x="679441" y="861547"/>
                </a:lnTo>
                <a:lnTo>
                  <a:pt x="682870" y="870447"/>
                </a:lnTo>
                <a:lnTo>
                  <a:pt x="718434" y="856609"/>
                </a:lnTo>
                <a:lnTo>
                  <a:pt x="715005" y="847709"/>
                </a:lnTo>
                <a:close/>
              </a:path>
              <a:path w="2893060" h="1144904">
                <a:moveTo>
                  <a:pt x="652902" y="871971"/>
                </a:moveTo>
                <a:lnTo>
                  <a:pt x="617338" y="885809"/>
                </a:lnTo>
                <a:lnTo>
                  <a:pt x="620767" y="894709"/>
                </a:lnTo>
                <a:lnTo>
                  <a:pt x="656331" y="880871"/>
                </a:lnTo>
                <a:lnTo>
                  <a:pt x="652902" y="871971"/>
                </a:lnTo>
                <a:close/>
              </a:path>
              <a:path w="2893060" h="1144904">
                <a:moveTo>
                  <a:pt x="590668" y="896111"/>
                </a:moveTo>
                <a:lnTo>
                  <a:pt x="555235" y="909949"/>
                </a:lnTo>
                <a:lnTo>
                  <a:pt x="558664" y="918850"/>
                </a:lnTo>
                <a:lnTo>
                  <a:pt x="594228" y="904981"/>
                </a:lnTo>
                <a:lnTo>
                  <a:pt x="590668" y="896111"/>
                </a:lnTo>
                <a:close/>
              </a:path>
              <a:path w="2893060" h="1144904">
                <a:moveTo>
                  <a:pt x="528565" y="920374"/>
                </a:moveTo>
                <a:lnTo>
                  <a:pt x="493132" y="934211"/>
                </a:lnTo>
                <a:lnTo>
                  <a:pt x="496561" y="943081"/>
                </a:lnTo>
                <a:lnTo>
                  <a:pt x="531994" y="929243"/>
                </a:lnTo>
                <a:lnTo>
                  <a:pt x="528565" y="920374"/>
                </a:lnTo>
                <a:close/>
              </a:path>
              <a:path w="2893060" h="1144904">
                <a:moveTo>
                  <a:pt x="466462" y="944605"/>
                </a:moveTo>
                <a:lnTo>
                  <a:pt x="431029" y="958474"/>
                </a:lnTo>
                <a:lnTo>
                  <a:pt x="434458" y="967343"/>
                </a:lnTo>
                <a:lnTo>
                  <a:pt x="469891" y="953505"/>
                </a:lnTo>
                <a:lnTo>
                  <a:pt x="466462" y="944605"/>
                </a:lnTo>
                <a:close/>
              </a:path>
              <a:path w="2893060" h="1144904">
                <a:moveTo>
                  <a:pt x="404359" y="968867"/>
                </a:moveTo>
                <a:lnTo>
                  <a:pt x="368807" y="982583"/>
                </a:lnTo>
                <a:lnTo>
                  <a:pt x="372355" y="991483"/>
                </a:lnTo>
                <a:lnTo>
                  <a:pt x="407788" y="977645"/>
                </a:lnTo>
                <a:lnTo>
                  <a:pt x="404359" y="968867"/>
                </a:lnTo>
                <a:close/>
              </a:path>
              <a:path w="2893060" h="1144904">
                <a:moveTo>
                  <a:pt x="342256" y="993007"/>
                </a:moveTo>
                <a:lnTo>
                  <a:pt x="306704" y="1006845"/>
                </a:lnTo>
                <a:lnTo>
                  <a:pt x="310252" y="1015745"/>
                </a:lnTo>
                <a:lnTo>
                  <a:pt x="345685" y="1001908"/>
                </a:lnTo>
                <a:lnTo>
                  <a:pt x="342256" y="993007"/>
                </a:lnTo>
                <a:close/>
              </a:path>
              <a:path w="2893060" h="1144904">
                <a:moveTo>
                  <a:pt x="280153" y="1017269"/>
                </a:moveTo>
                <a:lnTo>
                  <a:pt x="244601" y="1031107"/>
                </a:lnTo>
                <a:lnTo>
                  <a:pt x="248030" y="1040008"/>
                </a:lnTo>
                <a:lnTo>
                  <a:pt x="283582" y="1026139"/>
                </a:lnTo>
                <a:lnTo>
                  <a:pt x="280153" y="1017269"/>
                </a:lnTo>
                <a:close/>
              </a:path>
              <a:path w="2893060" h="1144904">
                <a:moveTo>
                  <a:pt x="218050" y="1041532"/>
                </a:moveTo>
                <a:lnTo>
                  <a:pt x="182498" y="1055369"/>
                </a:lnTo>
                <a:lnTo>
                  <a:pt x="185927" y="1064239"/>
                </a:lnTo>
                <a:lnTo>
                  <a:pt x="221479" y="1050401"/>
                </a:lnTo>
                <a:lnTo>
                  <a:pt x="218050" y="1041532"/>
                </a:lnTo>
                <a:close/>
              </a:path>
              <a:path w="2893060" h="1144904">
                <a:moveTo>
                  <a:pt x="155828" y="1065641"/>
                </a:moveTo>
                <a:lnTo>
                  <a:pt x="120395" y="1079479"/>
                </a:lnTo>
                <a:lnTo>
                  <a:pt x="123824" y="1088379"/>
                </a:lnTo>
                <a:lnTo>
                  <a:pt x="159376" y="1074541"/>
                </a:lnTo>
                <a:lnTo>
                  <a:pt x="155828" y="1065641"/>
                </a:lnTo>
                <a:close/>
              </a:path>
              <a:path w="2893060" h="1144904">
                <a:moveTo>
                  <a:pt x="44957" y="1074907"/>
                </a:moveTo>
                <a:lnTo>
                  <a:pt x="41909" y="1075303"/>
                </a:lnTo>
                <a:lnTo>
                  <a:pt x="40385" y="1077467"/>
                </a:lnTo>
                <a:lnTo>
                  <a:pt x="0" y="1131569"/>
                </a:lnTo>
                <a:lnTo>
                  <a:pt x="66412" y="1144127"/>
                </a:lnTo>
                <a:lnTo>
                  <a:pt x="68960" y="1144645"/>
                </a:lnTo>
                <a:lnTo>
                  <a:pt x="71496" y="1142878"/>
                </a:lnTo>
                <a:lnTo>
                  <a:pt x="72008" y="1140317"/>
                </a:lnTo>
                <a:lnTo>
                  <a:pt x="72389" y="1137787"/>
                </a:lnTo>
                <a:lnTo>
                  <a:pt x="70734" y="1135258"/>
                </a:lnTo>
                <a:lnTo>
                  <a:pt x="68198" y="1134739"/>
                </a:lnTo>
                <a:lnTo>
                  <a:pt x="57970" y="1132819"/>
                </a:lnTo>
                <a:lnTo>
                  <a:pt x="10024" y="1132819"/>
                </a:lnTo>
                <a:lnTo>
                  <a:pt x="6595" y="1123949"/>
                </a:lnTo>
                <a:lnTo>
                  <a:pt x="22104" y="1117887"/>
                </a:lnTo>
                <a:lnTo>
                  <a:pt x="48005" y="1083167"/>
                </a:lnTo>
                <a:lnTo>
                  <a:pt x="49529" y="1081003"/>
                </a:lnTo>
                <a:lnTo>
                  <a:pt x="49148" y="1077955"/>
                </a:lnTo>
                <a:lnTo>
                  <a:pt x="46981" y="1076431"/>
                </a:lnTo>
                <a:lnTo>
                  <a:pt x="44957" y="1074907"/>
                </a:lnTo>
                <a:close/>
              </a:path>
              <a:path w="2893060" h="1144904">
                <a:moveTo>
                  <a:pt x="22104" y="1117887"/>
                </a:moveTo>
                <a:lnTo>
                  <a:pt x="6595" y="1123949"/>
                </a:lnTo>
                <a:lnTo>
                  <a:pt x="10024" y="1132819"/>
                </a:lnTo>
                <a:lnTo>
                  <a:pt x="14248" y="1131173"/>
                </a:lnTo>
                <a:lnTo>
                  <a:pt x="12191" y="1131173"/>
                </a:lnTo>
                <a:lnTo>
                  <a:pt x="9262" y="1123675"/>
                </a:lnTo>
                <a:lnTo>
                  <a:pt x="17785" y="1123675"/>
                </a:lnTo>
                <a:lnTo>
                  <a:pt x="22104" y="1117887"/>
                </a:lnTo>
                <a:close/>
              </a:path>
              <a:path w="2893060" h="1144904">
                <a:moveTo>
                  <a:pt x="25612" y="1126744"/>
                </a:moveTo>
                <a:lnTo>
                  <a:pt x="10024" y="1132819"/>
                </a:lnTo>
                <a:lnTo>
                  <a:pt x="57970" y="1132819"/>
                </a:lnTo>
                <a:lnTo>
                  <a:pt x="25612" y="1126744"/>
                </a:lnTo>
                <a:close/>
              </a:path>
              <a:path w="2893060" h="1144904">
                <a:moveTo>
                  <a:pt x="9262" y="1123675"/>
                </a:moveTo>
                <a:lnTo>
                  <a:pt x="12191" y="1131173"/>
                </a:lnTo>
                <a:lnTo>
                  <a:pt x="16738" y="1125079"/>
                </a:lnTo>
                <a:lnTo>
                  <a:pt x="9262" y="1123675"/>
                </a:lnTo>
                <a:close/>
              </a:path>
              <a:path w="2893060" h="1144904">
                <a:moveTo>
                  <a:pt x="16738" y="1125079"/>
                </a:moveTo>
                <a:lnTo>
                  <a:pt x="12191" y="1131173"/>
                </a:lnTo>
                <a:lnTo>
                  <a:pt x="14248" y="1131173"/>
                </a:lnTo>
                <a:lnTo>
                  <a:pt x="25612" y="1126744"/>
                </a:lnTo>
                <a:lnTo>
                  <a:pt x="16738" y="1125079"/>
                </a:lnTo>
                <a:close/>
              </a:path>
              <a:path w="2893060" h="1144904">
                <a:moveTo>
                  <a:pt x="31622" y="1114165"/>
                </a:moveTo>
                <a:lnTo>
                  <a:pt x="22104" y="1117887"/>
                </a:lnTo>
                <a:lnTo>
                  <a:pt x="16738" y="1125079"/>
                </a:lnTo>
                <a:lnTo>
                  <a:pt x="25612" y="1126744"/>
                </a:lnTo>
                <a:lnTo>
                  <a:pt x="35051" y="1123066"/>
                </a:lnTo>
                <a:lnTo>
                  <a:pt x="31622" y="1114165"/>
                </a:lnTo>
                <a:close/>
              </a:path>
              <a:path w="2893060" h="1144904">
                <a:moveTo>
                  <a:pt x="17785" y="1123675"/>
                </a:moveTo>
                <a:lnTo>
                  <a:pt x="9262" y="1123675"/>
                </a:lnTo>
                <a:lnTo>
                  <a:pt x="16738" y="1125079"/>
                </a:lnTo>
                <a:lnTo>
                  <a:pt x="17785" y="1123675"/>
                </a:lnTo>
                <a:close/>
              </a:path>
              <a:path w="2893060" h="1144904">
                <a:moveTo>
                  <a:pt x="93725" y="1089903"/>
                </a:moveTo>
                <a:lnTo>
                  <a:pt x="58292" y="1103741"/>
                </a:lnTo>
                <a:lnTo>
                  <a:pt x="61721" y="1112641"/>
                </a:lnTo>
                <a:lnTo>
                  <a:pt x="97273" y="1098803"/>
                </a:lnTo>
                <a:lnTo>
                  <a:pt x="93725" y="1089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059941" y="4924578"/>
            <a:ext cx="6923405" cy="1215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indent="-393065">
              <a:buClr>
                <a:srgbClr val="FFCC00"/>
              </a:buClr>
              <a:buSzPct val="60000"/>
              <a:buFont typeface="Wingdings"/>
              <a:buChar char=""/>
              <a:tabLst>
                <a:tab pos="406400" algn="l"/>
              </a:tabLst>
            </a:pPr>
            <a:r>
              <a:rPr sz="2000" spc="-5" dirty="0">
                <a:latin typeface="Verdana"/>
                <a:cs typeface="Verdana"/>
              </a:rPr>
              <a:t>Typ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cal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rfo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nce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asur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nts:</a:t>
            </a:r>
          </a:p>
          <a:p>
            <a:pPr marL="756285" lvl="1" indent="-286385">
              <a:spcBef>
                <a:spcPts val="22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pc="-10" dirty="0">
                <a:latin typeface="Verdana"/>
                <a:cs typeface="Verdana"/>
              </a:rPr>
              <a:t>W</a:t>
            </a:r>
            <a:r>
              <a:rPr dirty="0">
                <a:latin typeface="Verdana"/>
                <a:cs typeface="Verdana"/>
              </a:rPr>
              <a:t>aiting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t</a:t>
            </a:r>
            <a:r>
              <a:rPr spc="5" dirty="0">
                <a:latin typeface="Verdana"/>
                <a:cs typeface="Verdana"/>
              </a:rPr>
              <a:t>i</a:t>
            </a:r>
            <a:r>
              <a:rPr dirty="0">
                <a:latin typeface="Verdana"/>
                <a:cs typeface="Verdana"/>
              </a:rPr>
              <a:t>me</a:t>
            </a: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pc="-15"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yst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20" dirty="0">
                <a:latin typeface="Verdana"/>
                <a:cs typeface="Verdana"/>
              </a:rPr>
              <a:t>m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t</a:t>
            </a:r>
            <a:r>
              <a:rPr spc="10" dirty="0">
                <a:latin typeface="Verdana"/>
                <a:cs typeface="Verdana"/>
              </a:rPr>
              <a:t>i</a:t>
            </a:r>
            <a:r>
              <a:rPr spc="-15" dirty="0">
                <a:latin typeface="Verdana"/>
                <a:cs typeface="Verdana"/>
              </a:rPr>
              <a:t>me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215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pc="-20" dirty="0">
                <a:latin typeface="Verdana"/>
                <a:cs typeface="Verdana"/>
              </a:rPr>
              <a:t>Throu</a:t>
            </a:r>
            <a:r>
              <a:rPr spc="-25" dirty="0">
                <a:latin typeface="Verdana"/>
                <a:cs typeface="Verdana"/>
              </a:rPr>
              <a:t>g</a:t>
            </a:r>
            <a:r>
              <a:rPr spc="-15" dirty="0">
                <a:latin typeface="Verdana"/>
                <a:cs typeface="Verdana"/>
              </a:rPr>
              <a:t>hpu</a:t>
            </a:r>
            <a:r>
              <a:rPr spc="-20" dirty="0">
                <a:latin typeface="Verdana"/>
                <a:cs typeface="Verdana"/>
              </a:rPr>
              <a:t>t</a:t>
            </a:r>
            <a:r>
              <a:rPr dirty="0">
                <a:latin typeface="Verdana"/>
                <a:cs typeface="Verdana"/>
              </a:rPr>
              <a:t>: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numb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of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Verdana"/>
                <a:cs typeface="Verdana"/>
              </a:rPr>
              <a:t>custom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rs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0" dirty="0">
                <a:latin typeface="Verdana"/>
                <a:cs typeface="Verdana"/>
              </a:rPr>
              <a:t>rved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per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Verdana"/>
                <a:cs typeface="Verdana"/>
              </a:rPr>
              <a:t>s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cond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366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/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Mode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l</a:t>
            </a:r>
            <a:r>
              <a:rPr lang="en-US" sz="3200" spc="1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25" dirty="0">
                <a:solidFill>
                  <a:srgbClr val="656598"/>
                </a:solidFill>
                <a:latin typeface="Garamond"/>
                <a:cs typeface="Garamond"/>
              </a:rPr>
              <a:t>t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h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e</a:t>
            </a:r>
            <a:r>
              <a:rPr lang="en-US" sz="320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Arri</a:t>
            </a:r>
            <a:r>
              <a:rPr lang="en-US" sz="3200" spc="5" dirty="0">
                <a:solidFill>
                  <a:srgbClr val="656598"/>
                </a:solidFill>
                <a:latin typeface="Garamond"/>
                <a:cs typeface="Garamond"/>
              </a:rPr>
              <a:t>v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a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l</a:t>
            </a:r>
            <a:r>
              <a:rPr lang="en-US" sz="320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Pro</a:t>
            </a:r>
            <a:r>
              <a:rPr lang="en-US" sz="3200" spc="-20" dirty="0">
                <a:solidFill>
                  <a:srgbClr val="656598"/>
                </a:solidFill>
                <a:latin typeface="Garamond"/>
                <a:cs typeface="Garamond"/>
              </a:rPr>
              <a:t>c</a:t>
            </a:r>
            <a:r>
              <a:rPr lang="en-US" sz="3200" spc="-15" dirty="0">
                <a:solidFill>
                  <a:srgbClr val="656598"/>
                </a:solidFill>
                <a:latin typeface="Garamond"/>
                <a:cs typeface="Garamond"/>
              </a:rPr>
              <a:t>ess</a:t>
            </a:r>
            <a:r>
              <a:rPr lang="en-US" sz="3200" spc="-15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o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f</a:t>
            </a:r>
            <a:r>
              <a:rPr lang="en-US" sz="320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656598"/>
                </a:solidFill>
                <a:latin typeface="Garamond"/>
                <a:cs typeface="Garamond"/>
              </a:rPr>
              <a:t>t</a:t>
            </a:r>
            <a:r>
              <a:rPr lang="en-US" sz="3200" spc="-15" dirty="0">
                <a:solidFill>
                  <a:srgbClr val="656598"/>
                </a:solidFill>
                <a:latin typeface="Garamond"/>
                <a:cs typeface="Garamond"/>
              </a:rPr>
              <a:t>he</a:t>
            </a:r>
            <a:r>
              <a:rPr lang="en-US" sz="3200" dirty="0">
                <a:solidFill>
                  <a:srgbClr val="656598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>
                <a:solidFill>
                  <a:srgbClr val="656598"/>
                </a:solidFill>
                <a:latin typeface="Garamond"/>
                <a:cs typeface="Garamond"/>
              </a:rPr>
              <a:t>C</a:t>
            </a:r>
            <a:r>
              <a:rPr lang="en-US" sz="3200" spc="-20" dirty="0">
                <a:solidFill>
                  <a:srgbClr val="656598"/>
                </a:solidFill>
                <a:latin typeface="Garamond"/>
                <a:cs typeface="Garamond"/>
              </a:rPr>
              <a:t>us</a:t>
            </a:r>
            <a:r>
              <a:rPr lang="en-US" sz="3200" spc="-30" dirty="0">
                <a:solidFill>
                  <a:srgbClr val="656598"/>
                </a:solidFill>
                <a:latin typeface="Garamond"/>
                <a:cs typeface="Garamond"/>
              </a:rPr>
              <a:t>t</a:t>
            </a:r>
            <a:r>
              <a:rPr lang="en-US" sz="3200" spc="-5" dirty="0">
                <a:solidFill>
                  <a:srgbClr val="656598"/>
                </a:solidFill>
                <a:latin typeface="Garamond"/>
                <a:cs typeface="Garamond"/>
              </a:rPr>
              <a:t>omers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68914"/>
            <a:ext cx="12096520" cy="4226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90855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st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co</a:t>
            </a:r>
            <a:r>
              <a:rPr sz="2800" spc="-10" dirty="0">
                <a:latin typeface="Verdana"/>
                <a:cs typeface="Verdana"/>
              </a:rPr>
              <a:t>m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p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ss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used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m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t</a:t>
            </a:r>
            <a:r>
              <a:rPr sz="2800" spc="5" dirty="0">
                <a:latin typeface="Verdana"/>
                <a:cs typeface="Verdana"/>
              </a:rPr>
              <a:t>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custom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val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200"/>
                </a:solidFill>
                <a:latin typeface="Verdana"/>
                <a:cs typeface="Verdana"/>
              </a:rPr>
              <a:t>Po</a:t>
            </a:r>
            <a:r>
              <a:rPr sz="2800" spc="-15" dirty="0">
                <a:solidFill>
                  <a:srgbClr val="FF3200"/>
                </a:solidFill>
                <a:latin typeface="Verdana"/>
                <a:cs typeface="Verdana"/>
              </a:rPr>
              <a:t>i</a:t>
            </a:r>
            <a:r>
              <a:rPr sz="2800" dirty="0">
                <a:solidFill>
                  <a:srgbClr val="FF3200"/>
                </a:solidFill>
                <a:latin typeface="Verdana"/>
                <a:cs typeface="Verdana"/>
              </a:rPr>
              <a:t>sson</a:t>
            </a:r>
            <a:r>
              <a:rPr sz="2800" spc="1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3200"/>
                </a:solidFill>
                <a:latin typeface="Verdana"/>
                <a:cs typeface="Verdana"/>
              </a:rPr>
              <a:t>Proc</a:t>
            </a:r>
            <a:r>
              <a:rPr sz="2800" spc="-10" dirty="0">
                <a:solidFill>
                  <a:srgbClr val="FF3200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FF3200"/>
                </a:solidFill>
                <a:latin typeface="Verdana"/>
                <a:cs typeface="Verdana"/>
              </a:rPr>
              <a:t>ss</a:t>
            </a:r>
            <a:endParaRPr sz="2800" dirty="0">
              <a:latin typeface="Verdana"/>
              <a:cs typeface="Verdana"/>
            </a:endParaRPr>
          </a:p>
          <a:p>
            <a:pPr>
              <a:spcBef>
                <a:spcPts val="32"/>
              </a:spcBef>
              <a:buClr>
                <a:srgbClr val="FFCC00"/>
              </a:buClr>
              <a:buFont typeface="Wingdings"/>
              <a:buChar char=""/>
            </a:pP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When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wi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custom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rs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ve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dirty="0">
                <a:latin typeface="Verdana"/>
                <a:cs typeface="Verdana"/>
              </a:rPr>
              <a:t>cco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ng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Po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sson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Proc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ss?</a:t>
            </a:r>
          </a:p>
          <a:p>
            <a:pPr marL="756285" marR="539115" lvl="1" indent="-286385">
              <a:spcBef>
                <a:spcPts val="47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756920" algn="l"/>
              </a:tabLst>
            </a:pP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A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ot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of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customers</a:t>
            </a:r>
            <a:r>
              <a:rPr sz="2400" spc="1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acti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ng</a:t>
            </a:r>
            <a:r>
              <a:rPr sz="2400" spc="1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(sta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sti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l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y)</a:t>
            </a:r>
            <a:r>
              <a:rPr sz="2400" spc="1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nd</a:t>
            </a:r>
            <a:r>
              <a:rPr sz="2400" spc="-25" dirty="0">
                <a:solidFill>
                  <a:srgbClr val="0000CC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en</a:t>
            </a:r>
            <a:r>
              <a:rPr sz="2400" spc="-25" dirty="0">
                <a:solidFill>
                  <a:srgbClr val="0000CC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en</a:t>
            </a:r>
            <a:r>
              <a:rPr sz="2400" spc="-20" dirty="0">
                <a:solidFill>
                  <a:srgbClr val="0000CC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y</a:t>
            </a:r>
            <a:r>
              <a:rPr sz="2400" spc="2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and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en</a:t>
            </a:r>
            <a:r>
              <a:rPr sz="2400" spc="-20" dirty="0">
                <a:solidFill>
                  <a:srgbClr val="0000CC"/>
                </a:solidFill>
                <a:latin typeface="Verdana"/>
                <a:cs typeface="Verdana"/>
              </a:rPr>
              <a:t>t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l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y,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and</a:t>
            </a:r>
            <a:r>
              <a:rPr sz="2400" spc="1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ea</a:t>
            </a:r>
            <a:r>
              <a:rPr sz="2400" spc="-20" dirty="0">
                <a:solidFill>
                  <a:srgbClr val="0000CC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h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has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sma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ll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pro</a:t>
            </a:r>
            <a:r>
              <a:rPr sz="2400" spc="-25" dirty="0">
                <a:solidFill>
                  <a:srgbClr val="0000CC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0000CC"/>
                </a:solidFill>
                <a:latin typeface="Verdana"/>
                <a:cs typeface="Verdana"/>
              </a:rPr>
              <a:t>b</a:t>
            </a:r>
            <a:r>
              <a:rPr sz="2400" spc="5" dirty="0">
                <a:solidFill>
                  <a:srgbClr val="0000CC"/>
                </a:solidFill>
                <a:latin typeface="Verdana"/>
                <a:cs typeface="Verdana"/>
              </a:rPr>
              <a:t>ili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ty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CC"/>
                </a:solidFill>
                <a:latin typeface="Verdana"/>
                <a:cs typeface="Verdana"/>
              </a:rPr>
              <a:t>to</a:t>
            </a:r>
            <a:r>
              <a:rPr sz="2400" spc="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arr</a:t>
            </a:r>
            <a:r>
              <a:rPr sz="2400" dirty="0">
                <a:solidFill>
                  <a:srgbClr val="0000CC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000CC"/>
                </a:solidFill>
                <a:latin typeface="Verdana"/>
                <a:cs typeface="Verdana"/>
              </a:rPr>
              <a:t>ve.</a:t>
            </a:r>
            <a:endParaRPr sz="2400" dirty="0">
              <a:latin typeface="Verdana"/>
              <a:cs typeface="Verdana"/>
            </a:endParaRPr>
          </a:p>
          <a:p>
            <a:pPr lvl="1">
              <a:spcBef>
                <a:spcPts val="53"/>
              </a:spcBef>
              <a:buClr>
                <a:srgbClr val="656598"/>
              </a:buClr>
              <a:buFont typeface="Wingdings"/>
              <a:buChar char=""/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Po</a:t>
            </a:r>
            <a:r>
              <a:rPr sz="2800" spc="-1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sson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Proc</a:t>
            </a:r>
            <a:r>
              <a:rPr sz="2800" spc="-1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ss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has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-15" dirty="0">
                <a:latin typeface="Verdana"/>
                <a:cs typeface="Verdana"/>
              </a:rPr>
              <a:t>l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one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pa</a:t>
            </a:r>
            <a:r>
              <a:rPr sz="2800" spc="-1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me</a:t>
            </a:r>
            <a:r>
              <a:rPr sz="2800" dirty="0">
                <a:latin typeface="Verdana"/>
                <a:cs typeface="Verdana"/>
              </a:rPr>
              <a:t>ter</a:t>
            </a:r>
          </a:p>
          <a:p>
            <a:pPr marL="836930" lvl="1" indent="-367030">
              <a:spcBef>
                <a:spcPts val="210"/>
              </a:spcBef>
              <a:buClr>
                <a:srgbClr val="656598"/>
              </a:buClr>
              <a:buSzPct val="75000"/>
              <a:buFont typeface="Wingdings"/>
              <a:buChar char=""/>
              <a:tabLst>
                <a:tab pos="837565" algn="l"/>
              </a:tabLst>
            </a:pPr>
            <a:r>
              <a:rPr sz="2400" spc="1175" dirty="0">
                <a:latin typeface="Symbol"/>
                <a:cs typeface="Symbol"/>
              </a:rPr>
              <a:t>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–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“arr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val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rat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”: The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aver</a:t>
            </a:r>
            <a:r>
              <a:rPr sz="2400" spc="-10" dirty="0">
                <a:latin typeface="Verdana"/>
                <a:cs typeface="Verdana"/>
              </a:rPr>
              <a:t>ag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numb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 of arr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va</a:t>
            </a:r>
            <a:r>
              <a:rPr sz="2400" spc="5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t</a:t>
            </a:r>
          </a:p>
          <a:p>
            <a:pPr marL="756285"/>
            <a:r>
              <a:rPr sz="240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me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354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spc="-20" dirty="0"/>
              <a:t>Poisson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spc="-15" dirty="0"/>
              <a:t>Distribu</a:t>
            </a:r>
            <a:r>
              <a:rPr lang="en-US" sz="3200" spc="-25" dirty="0"/>
              <a:t>t</a:t>
            </a:r>
            <a:r>
              <a:rPr lang="en-US" sz="3200" dirty="0"/>
              <a:t>ion</a:t>
            </a:r>
            <a:endParaRPr lang="en-GB"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181735" y="913905"/>
            <a:ext cx="833437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n_a(t):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numb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custom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dur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nterv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</a:p>
          <a:p>
            <a:pPr marL="355600" indent="-342900"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pr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bab</a:t>
            </a:r>
            <a:r>
              <a:rPr sz="2000" spc="-15" dirty="0">
                <a:latin typeface="Verdana"/>
                <a:cs typeface="Verdana"/>
              </a:rPr>
              <a:t>ili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Verdana"/>
                <a:cs typeface="Verdana"/>
              </a:rPr>
              <a:t>tha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there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k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ar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dur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nterv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</a:p>
        </p:txBody>
      </p:sp>
      <p:sp>
        <p:nvSpPr>
          <p:cNvPr id="4" name="object 5"/>
          <p:cNvSpPr txBox="1"/>
          <p:nvPr/>
        </p:nvSpPr>
        <p:spPr>
          <a:xfrm>
            <a:off x="1907540" y="4005010"/>
            <a:ext cx="76085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endParaRPr lang="en-US" sz="2000" spc="-5" dirty="0">
              <a:latin typeface="Verdana"/>
              <a:cs typeface="Verdana"/>
            </a:endParaRPr>
          </a:p>
          <a:p>
            <a:pPr marL="355600" indent="-342900">
              <a:buClr>
                <a:srgbClr val="FFCC0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xpect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num</a:t>
            </a:r>
            <a:r>
              <a:rPr sz="2000" spc="-10" dirty="0">
                <a:latin typeface="Verdana"/>
                <a:cs typeface="Verdana"/>
              </a:rPr>
              <a:t>be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va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dur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ng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nterv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04" y="1798720"/>
            <a:ext cx="540067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34" y="3041466"/>
            <a:ext cx="309562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1" y="4762247"/>
            <a:ext cx="2428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1800</Words>
  <Application>Microsoft Office PowerPoint</Application>
  <PresentationFormat>Widescreen</PresentationFormat>
  <Paragraphs>438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Garamond</vt:lpstr>
      <vt:lpstr>Symbol</vt:lpstr>
      <vt:lpstr>Times New Roman</vt:lpstr>
      <vt:lpstr>Verdana</vt:lpstr>
      <vt:lpstr>Wingdings</vt:lpstr>
      <vt:lpstr>Office Theme</vt:lpstr>
      <vt:lpstr>Simulation Modeling Analysis</vt:lpstr>
      <vt:lpstr>Queueing Systems</vt:lpstr>
      <vt:lpstr>Example: Single Server Queues</vt:lpstr>
      <vt:lpstr>Different Kinds of Queueing Systems</vt:lpstr>
      <vt:lpstr>Description of a Queueing System</vt:lpstr>
      <vt:lpstr>How to Represent the System</vt:lpstr>
      <vt:lpstr>Single Server Queue</vt:lpstr>
      <vt:lpstr>Model the Arrival Process of the Customers</vt:lpstr>
      <vt:lpstr>Poisson Distribution</vt:lpstr>
      <vt:lpstr>Distribution of the Inter-arrival Time</vt:lpstr>
      <vt:lpstr>Memoryless Property of Exponential Distribution</vt:lpstr>
      <vt:lpstr>Memoryless Property of Exponential Distribution</vt:lpstr>
      <vt:lpstr>Notations and Terms of Queueing Systems</vt:lpstr>
      <vt:lpstr>Notations and Terms</vt:lpstr>
      <vt:lpstr>Notations and Terms of Queueing Systems</vt:lpstr>
      <vt:lpstr>Representation of a Queueing System</vt:lpstr>
      <vt:lpstr>State Diagrams</vt:lpstr>
      <vt:lpstr>State Diagrams</vt:lpstr>
      <vt:lpstr>Little’s Law</vt:lpstr>
      <vt:lpstr>Little’s Law</vt:lpstr>
      <vt:lpstr>Little’s Law</vt:lpstr>
      <vt:lpstr>Little’s Law Is very General</vt:lpstr>
      <vt:lpstr>Example</vt:lpstr>
      <vt:lpstr>Utilization Law</vt:lpstr>
      <vt:lpstr>A Simple Queueing Problem</vt:lpstr>
      <vt:lpstr>A Simple Queueing Problem</vt:lpstr>
      <vt:lpstr>M/M/1 Queue</vt:lpstr>
      <vt:lpstr>A Simple Queueing Problem</vt:lpstr>
      <vt:lpstr>Motivation</vt:lpstr>
      <vt:lpstr>Example: Bank</vt:lpstr>
      <vt:lpstr>Example: Queueing Delay in a Network</vt:lpstr>
      <vt:lpstr>Example: Queueing Delay in a Network</vt:lpstr>
      <vt:lpstr>Example: Queueing Delay in a Network</vt:lpstr>
      <vt:lpstr>Example: Queueing Delay in a Network</vt:lpstr>
      <vt:lpstr>Example: Queueing Delay in a Network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Analysis</dc:title>
  <dc:creator>Sizdatul Karim Evan</dc:creator>
  <cp:lastModifiedBy>Sizdatul Karim Evan</cp:lastModifiedBy>
  <cp:revision>63</cp:revision>
  <dcterms:created xsi:type="dcterms:W3CDTF">2018-09-16T13:08:11Z</dcterms:created>
  <dcterms:modified xsi:type="dcterms:W3CDTF">2019-01-12T18:57:19Z</dcterms:modified>
</cp:coreProperties>
</file>