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401" r:id="rId3"/>
    <p:sldId id="437" r:id="rId4"/>
    <p:sldId id="402" r:id="rId5"/>
    <p:sldId id="403" r:id="rId6"/>
    <p:sldId id="404" r:id="rId7"/>
    <p:sldId id="405" r:id="rId8"/>
    <p:sldId id="406" r:id="rId9"/>
    <p:sldId id="40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AAC5-312D-4A1D-A004-6F1AB17A45D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7F35-1E78-45DF-B9D6-A983D3FB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5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7279-899A-4091-8662-A71D650D18C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5639-2988-4526-8773-13E5F838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Simulatio</a:t>
            </a:r>
            <a:r>
              <a:rPr lang="en-US" sz="4000" dirty="0" smtClean="0">
                <a:solidFill>
                  <a:schemeClr val="tx1"/>
                </a:solidFill>
                <a:latin typeface="Garamond"/>
                <a:cs typeface="Garamond"/>
              </a:rPr>
              <a:t>n</a:t>
            </a:r>
            <a:r>
              <a:rPr lang="en-US" sz="4000" spc="-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Modelin</a:t>
            </a:r>
            <a:r>
              <a:rPr lang="en-US" sz="4000" dirty="0" smtClean="0">
                <a:solidFill>
                  <a:schemeClr val="tx1"/>
                </a:solidFill>
                <a:latin typeface="Garamond"/>
                <a:cs typeface="Garamond"/>
              </a:rPr>
              <a:t>g</a:t>
            </a:r>
            <a:r>
              <a:rPr lang="en-US" sz="4000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4000" spc="-5" dirty="0" smtClean="0">
                <a:solidFill>
                  <a:schemeClr val="tx1"/>
                </a:solidFill>
                <a:latin typeface="Garamond"/>
                <a:cs typeface="Garamond"/>
              </a:rPr>
              <a:t>Analysis</a:t>
            </a:r>
            <a:endParaRPr lang="en-US" sz="4000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09800" y="213042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5400" spc="-25" dirty="0">
                <a:solidFill>
                  <a:srgbClr val="65659A"/>
                </a:solidFill>
                <a:latin typeface="Garamond"/>
                <a:cs typeface="Garamond"/>
              </a:rPr>
              <a:t>Selectin</a:t>
            </a:r>
            <a:r>
              <a:rPr lang="en-US" sz="5400" spc="-20" dirty="0">
                <a:solidFill>
                  <a:srgbClr val="65659A"/>
                </a:solidFill>
                <a:latin typeface="Garamond"/>
                <a:cs typeface="Garamond"/>
              </a:rPr>
              <a:t>g</a:t>
            </a:r>
            <a:r>
              <a:rPr lang="en-US" sz="5400" spc="-5" dirty="0">
                <a:solidFill>
                  <a:srgbClr val="65659A"/>
                </a:solidFill>
                <a:latin typeface="Times New Roman"/>
                <a:cs typeface="Times New Roman"/>
              </a:rPr>
              <a:t> </a:t>
            </a:r>
            <a:r>
              <a:rPr lang="en-US" sz="5400" spc="-5" dirty="0">
                <a:solidFill>
                  <a:srgbClr val="65659A"/>
                </a:solidFill>
                <a:latin typeface="Garamond"/>
                <a:cs typeface="Garamond"/>
              </a:rPr>
              <a:t>Input</a:t>
            </a:r>
            <a:r>
              <a:rPr lang="en-US" sz="5400" spc="-5" dirty="0">
                <a:solidFill>
                  <a:srgbClr val="65659A"/>
                </a:solidFill>
                <a:latin typeface="Times New Roman"/>
                <a:cs typeface="Times New Roman"/>
              </a:rPr>
              <a:t> </a:t>
            </a:r>
            <a:r>
              <a:rPr lang="en-US" sz="5400" dirty="0">
                <a:solidFill>
                  <a:srgbClr val="65659A"/>
                </a:solidFill>
                <a:latin typeface="Garamond"/>
                <a:cs typeface="Garamond"/>
              </a:rPr>
              <a:t>Probability</a:t>
            </a:r>
            <a:r>
              <a:rPr lang="en-US" sz="5400" dirty="0">
                <a:solidFill>
                  <a:srgbClr val="65659A"/>
                </a:solidFill>
                <a:latin typeface="Times New Roman"/>
                <a:cs typeface="Times New Roman"/>
              </a:rPr>
              <a:t> </a:t>
            </a:r>
            <a:r>
              <a:rPr lang="en-US" sz="5400" dirty="0">
                <a:solidFill>
                  <a:srgbClr val="65659A"/>
                </a:solidFill>
                <a:latin typeface="Garamond"/>
                <a:cs typeface="Garamond"/>
              </a:rPr>
              <a:t>Distributions</a:t>
            </a:r>
            <a:endParaRPr lang="en-US" sz="5400" dirty="0">
              <a:latin typeface="Garamond"/>
              <a:cs typeface="Garamond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895600" y="3886200"/>
            <a:ext cx="6400800" cy="2063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Patwary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Professor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 smtClean="0"/>
              <a:t>Institute of Information Technology </a:t>
            </a:r>
            <a:r>
              <a:rPr lang="en-US" sz="3200" dirty="0" err="1" smtClean="0"/>
              <a:t>Jahangirnagar</a:t>
            </a:r>
            <a:r>
              <a:rPr lang="en-US" sz="3200" dirty="0" smtClean="0"/>
              <a:t> University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9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Selecting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Functions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86" y="895856"/>
            <a:ext cx="11843132" cy="5806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1000739" indent="-302575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Give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set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observe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data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ho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select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theoretical</a:t>
            </a:r>
            <a:r>
              <a:rPr sz="3200" spc="6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distributio</a:t>
            </a:r>
            <a:r>
              <a:rPr sz="3200" spc="13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?</a:t>
            </a:r>
          </a:p>
          <a:p>
            <a:pPr marL="313781" marR="1334692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endParaRPr lang="en-US" sz="3200" spc="-4" dirty="0" smtClean="0">
              <a:latin typeface="Arial"/>
              <a:cs typeface="Arial"/>
            </a:endParaRPr>
          </a:p>
          <a:p>
            <a:pPr marL="313781" marR="1334692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S</a:t>
            </a:r>
            <a:r>
              <a:rPr sz="3200" dirty="0" smtClean="0">
                <a:latin typeface="Arial"/>
                <a:cs typeface="Arial"/>
              </a:rPr>
              <a:t>uggestion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first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make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good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guess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</a:p>
          <a:p>
            <a:pPr marL="666225" lvl="1" indent="-251585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dirty="0">
                <a:latin typeface="Arial"/>
                <a:cs typeface="Arial"/>
              </a:rPr>
              <a:t>Discrete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continuous?</a:t>
            </a:r>
          </a:p>
          <a:p>
            <a:pPr marL="666225" lvl="1" indent="-251585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4" dirty="0">
                <a:latin typeface="Arial"/>
                <a:cs typeface="Arial"/>
              </a:rPr>
              <a:t>H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w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doe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loo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like?</a:t>
            </a:r>
          </a:p>
          <a:p>
            <a:pPr marL="313781" marR="4483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endParaRPr lang="en-US" sz="3200" spc="-4" dirty="0" smtClean="0">
              <a:latin typeface="Arial"/>
              <a:cs typeface="Arial"/>
            </a:endParaRPr>
          </a:p>
          <a:p>
            <a:pPr marL="313781" marR="4483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hen</a:t>
            </a:r>
            <a:r>
              <a:rPr sz="3200" spc="71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find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parameters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fits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(parameter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estimation)</a:t>
            </a:r>
          </a:p>
          <a:p>
            <a:pPr marL="313781" marR="963197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hen</a:t>
            </a:r>
            <a:r>
              <a:rPr sz="3200" spc="71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see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how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good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fitting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between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(goodness-of-fit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test)</a:t>
            </a:r>
          </a:p>
        </p:txBody>
      </p:sp>
    </p:spTree>
    <p:extLst>
      <p:ext uri="{BB962C8B-B14F-4D97-AF65-F5344CB8AC3E}">
        <p14:creationId xmlns:p14="http://schemas.microsoft.com/office/powerpoint/2010/main" val="39437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Selecting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Functions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868591"/>
            <a:ext cx="12192000" cy="5924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8188" indent="-302575" algn="just">
              <a:buFont typeface="Arial"/>
              <a:buChar char="•"/>
              <a:tabLst>
                <a:tab pos="313781" algn="l"/>
              </a:tabLst>
            </a:pPr>
            <a:r>
              <a:rPr sz="2800" spc="-18" dirty="0">
                <a:latin typeface="Arial"/>
                <a:cs typeface="Arial"/>
              </a:rPr>
              <a:t>F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give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family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distributions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there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three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basi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types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parameter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describ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</a:p>
          <a:p>
            <a:pPr marL="313781" marR="118228" indent="-302575" algn="just">
              <a:spcBef>
                <a:spcPts val="525"/>
              </a:spcBef>
              <a:buFont typeface="Arial"/>
              <a:buChar char="•"/>
              <a:tabLst>
                <a:tab pos="313781" algn="l"/>
              </a:tabLst>
            </a:pPr>
            <a:endParaRPr lang="en-US" sz="1100" dirty="0" smtClean="0">
              <a:solidFill>
                <a:srgbClr val="CC3300"/>
              </a:solidFill>
              <a:latin typeface="Arial"/>
              <a:cs typeface="Arial"/>
            </a:endParaRPr>
          </a:p>
          <a:p>
            <a:pPr marL="313781" marR="118228" indent="-302575" algn="just">
              <a:spcBef>
                <a:spcPts val="525"/>
              </a:spcBef>
              <a:buFont typeface="Arial"/>
              <a:buChar char="•"/>
              <a:tabLst>
                <a:tab pos="313781" algn="l"/>
              </a:tabLst>
            </a:pPr>
            <a:r>
              <a:rPr sz="2800" dirty="0" smtClean="0">
                <a:solidFill>
                  <a:srgbClr val="CC3300"/>
                </a:solidFill>
                <a:latin typeface="Arial"/>
                <a:cs typeface="Arial"/>
              </a:rPr>
              <a:t>Location</a:t>
            </a:r>
            <a:r>
              <a:rPr sz="2800" spc="66" dirty="0" smtClean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CC3300"/>
                </a:solidFill>
                <a:latin typeface="Arial"/>
                <a:cs typeface="Arial"/>
              </a:rPr>
              <a:t>paramete</a:t>
            </a:r>
            <a:r>
              <a:rPr sz="2800" spc="9" dirty="0" smtClean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lang="en-US" sz="2800" spc="9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1041" dirty="0" smtClean="0">
                <a:solidFill>
                  <a:srgbClr val="CC3300"/>
                </a:solidFill>
                <a:latin typeface="Bookman Old Style"/>
                <a:cs typeface="Bookman Old Style"/>
              </a:rPr>
              <a:t>γ</a:t>
            </a:r>
            <a:r>
              <a:rPr sz="2800" spc="-9" dirty="0">
                <a:solidFill>
                  <a:srgbClr val="CC3300"/>
                </a:solidFill>
                <a:latin typeface="Arial"/>
                <a:cs typeface="Arial"/>
              </a:rPr>
              <a:t>:</a:t>
            </a:r>
            <a:r>
              <a:rPr sz="2800" spc="57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specifies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x-axis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locatio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poin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distribution’s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range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of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values</a:t>
            </a:r>
          </a:p>
          <a:p>
            <a:pPr marL="666786" marR="4483" lvl="1" indent="-252146" algn="just">
              <a:spcBef>
                <a:spcPts val="397"/>
              </a:spcBef>
              <a:buFont typeface="Arial"/>
              <a:buChar char="–"/>
              <a:tabLst>
                <a:tab pos="666786" algn="l"/>
              </a:tabLst>
            </a:pP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change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n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lo</a:t>
            </a:r>
            <a:r>
              <a:rPr sz="2000" spc="-4" dirty="0">
                <a:latin typeface="Arial"/>
                <a:cs typeface="Arial"/>
              </a:rPr>
              <a:t>c</a:t>
            </a:r>
            <a:r>
              <a:rPr sz="2000" spc="-18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tion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parameter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cause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distribution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function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to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shift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lef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right</a:t>
            </a:r>
            <a:endParaRPr sz="2000" dirty="0">
              <a:latin typeface="Arial"/>
              <a:cs typeface="Arial"/>
            </a:endParaRPr>
          </a:p>
          <a:p>
            <a:pPr marL="666786" lvl="1" indent="-252146" algn="just">
              <a:spcBef>
                <a:spcPts val="9"/>
              </a:spcBef>
              <a:buFont typeface="Arial"/>
              <a:buChar char="–"/>
              <a:tabLst>
                <a:tab pos="666786" algn="l"/>
              </a:tabLst>
            </a:pPr>
            <a:r>
              <a:rPr sz="2000" spc="-13" dirty="0">
                <a:latin typeface="Arial"/>
                <a:cs typeface="Arial"/>
              </a:rPr>
              <a:t>E.g.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52" dirty="0">
                <a:latin typeface="Bookman Old Style"/>
                <a:cs typeface="Bookman Old Style"/>
              </a:rPr>
              <a:t>μ</a:t>
            </a:r>
            <a:r>
              <a:rPr sz="2000" spc="-79" dirty="0">
                <a:latin typeface="Bookman Old Style"/>
                <a:cs typeface="Bookman Old Style"/>
              </a:rPr>
              <a:t> </a:t>
            </a:r>
            <a:r>
              <a:rPr sz="2000" spc="-9" dirty="0">
                <a:latin typeface="Arial"/>
                <a:cs typeface="Arial"/>
              </a:rPr>
              <a:t>for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norma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distribution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an</a:t>
            </a:r>
            <a:r>
              <a:rPr sz="2000" spc="-13" dirty="0">
                <a:latin typeface="Arial"/>
                <a:cs typeface="Arial"/>
              </a:rPr>
              <a:t>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b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for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unifor</a:t>
            </a:r>
            <a:r>
              <a:rPr sz="2000" spc="-18" dirty="0">
                <a:latin typeface="Arial"/>
                <a:cs typeface="Arial"/>
              </a:rPr>
              <a:t>m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distribution</a:t>
            </a:r>
            <a:endParaRPr sz="2000" dirty="0">
              <a:latin typeface="Arial"/>
              <a:cs typeface="Arial"/>
            </a:endParaRPr>
          </a:p>
          <a:p>
            <a:pPr marL="313781" marR="179864" indent="-302575" algn="just">
              <a:spcBef>
                <a:spcPts val="512"/>
              </a:spcBef>
              <a:buFont typeface="Arial"/>
              <a:buChar char="•"/>
              <a:tabLst>
                <a:tab pos="313781" algn="l"/>
              </a:tabLst>
            </a:pPr>
            <a:endParaRPr lang="en-US" sz="1600" spc="-18" dirty="0" smtClean="0">
              <a:solidFill>
                <a:srgbClr val="CC3300"/>
              </a:solidFill>
              <a:latin typeface="Arial"/>
              <a:cs typeface="Arial"/>
            </a:endParaRPr>
          </a:p>
          <a:p>
            <a:pPr marL="313781" marR="179864" indent="-302575" algn="just">
              <a:spcBef>
                <a:spcPts val="512"/>
              </a:spcBef>
              <a:buFont typeface="Arial"/>
              <a:buChar char="•"/>
              <a:tabLst>
                <a:tab pos="313781" algn="l"/>
              </a:tabLst>
            </a:pPr>
            <a:r>
              <a:rPr sz="2800" spc="-18" dirty="0" smtClean="0">
                <a:solidFill>
                  <a:srgbClr val="CC3300"/>
                </a:solidFill>
                <a:latin typeface="Arial"/>
                <a:cs typeface="Arial"/>
              </a:rPr>
              <a:t>Scale</a:t>
            </a:r>
            <a:r>
              <a:rPr sz="2800" spc="57" dirty="0" smtClean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CC3300"/>
                </a:solidFill>
                <a:latin typeface="Arial"/>
                <a:cs typeface="Arial"/>
              </a:rPr>
              <a:t>paramete</a:t>
            </a:r>
            <a:r>
              <a:rPr sz="2800" spc="9" dirty="0" smtClean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lang="en-US" sz="2800" spc="9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816" dirty="0" smtClean="0">
                <a:solidFill>
                  <a:srgbClr val="CC3300"/>
                </a:solidFill>
                <a:latin typeface="Bookman Old Style"/>
                <a:cs typeface="Bookman Old Style"/>
              </a:rPr>
              <a:t>β</a:t>
            </a:r>
            <a:r>
              <a:rPr sz="2800" spc="-9" dirty="0">
                <a:solidFill>
                  <a:srgbClr val="CC3300"/>
                </a:solidFill>
                <a:latin typeface="Arial"/>
                <a:cs typeface="Arial"/>
              </a:rPr>
              <a:t>:</a:t>
            </a:r>
            <a:r>
              <a:rPr sz="2800" spc="57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determine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scal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rang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</a:p>
          <a:p>
            <a:pPr marL="666786" marR="154089" lvl="1" indent="-252146" algn="just">
              <a:spcBef>
                <a:spcPts val="401"/>
              </a:spcBef>
              <a:buFont typeface="Arial"/>
              <a:buChar char="–"/>
              <a:tabLst>
                <a:tab pos="666786" algn="l"/>
              </a:tabLst>
            </a:pP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change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n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scale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paramete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compr</a:t>
            </a:r>
            <a:r>
              <a:rPr sz="2000" spc="-18" dirty="0">
                <a:latin typeface="Arial"/>
                <a:cs typeface="Arial"/>
              </a:rPr>
              <a:t>esse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expand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the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distribution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withou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altering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its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ba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spc="-9" dirty="0">
                <a:latin typeface="Arial"/>
                <a:cs typeface="Arial"/>
              </a:rPr>
              <a:t>ic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form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shape</a:t>
            </a:r>
            <a:endParaRPr sz="2000" dirty="0">
              <a:latin typeface="Arial"/>
              <a:cs typeface="Arial"/>
            </a:endParaRPr>
          </a:p>
          <a:p>
            <a:pPr marL="666786" lvl="1" indent="-252146" algn="just">
              <a:spcBef>
                <a:spcPts val="13"/>
              </a:spcBef>
              <a:buFont typeface="Arial"/>
              <a:buChar char="–"/>
              <a:tabLst>
                <a:tab pos="666786" algn="l"/>
              </a:tabLst>
            </a:pPr>
            <a:r>
              <a:rPr sz="2000" spc="-13" dirty="0">
                <a:latin typeface="Arial"/>
                <a:cs typeface="Arial"/>
              </a:rPr>
              <a:t>E.g.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0" dirty="0">
                <a:latin typeface="Bookman Old Style"/>
                <a:cs typeface="Bookman Old Style"/>
              </a:rPr>
              <a:t>σ</a:t>
            </a:r>
            <a:r>
              <a:rPr sz="2000" spc="-79" dirty="0">
                <a:latin typeface="Bookman Old Style"/>
                <a:cs typeface="Bookman Old Style"/>
              </a:rPr>
              <a:t> </a:t>
            </a:r>
            <a:r>
              <a:rPr sz="2000" spc="-9" dirty="0">
                <a:latin typeface="Arial"/>
                <a:cs typeface="Arial"/>
              </a:rPr>
              <a:t>for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norma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distribution</a:t>
            </a:r>
            <a:endParaRPr sz="2000" dirty="0">
              <a:latin typeface="Arial"/>
              <a:cs typeface="Arial"/>
            </a:endParaRPr>
          </a:p>
          <a:p>
            <a:pPr marL="313781" marR="74523" indent="-302575" algn="just">
              <a:spcBef>
                <a:spcPts val="490"/>
              </a:spcBef>
              <a:buFont typeface="Arial"/>
              <a:buChar char="•"/>
              <a:tabLst>
                <a:tab pos="313781" algn="l"/>
              </a:tabLst>
            </a:pPr>
            <a:endParaRPr lang="en-US" sz="1400" spc="-18" dirty="0" smtClean="0">
              <a:solidFill>
                <a:srgbClr val="CC3300"/>
              </a:solidFill>
              <a:latin typeface="Arial"/>
              <a:cs typeface="Arial"/>
            </a:endParaRPr>
          </a:p>
          <a:p>
            <a:pPr marL="313781" marR="74523" indent="-302575" algn="just">
              <a:spcBef>
                <a:spcPts val="490"/>
              </a:spcBef>
              <a:buFont typeface="Arial"/>
              <a:buChar char="•"/>
              <a:tabLst>
                <a:tab pos="313781" algn="l"/>
              </a:tabLst>
            </a:pPr>
            <a:r>
              <a:rPr sz="2800" spc="-18" dirty="0" smtClean="0">
                <a:solidFill>
                  <a:srgbClr val="CC3300"/>
                </a:solidFill>
                <a:latin typeface="Arial"/>
                <a:cs typeface="Arial"/>
              </a:rPr>
              <a:t>Shape</a:t>
            </a:r>
            <a:r>
              <a:rPr sz="2800" spc="57" dirty="0" smtClean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CC3300"/>
                </a:solidFill>
                <a:latin typeface="Arial"/>
                <a:cs typeface="Arial"/>
              </a:rPr>
              <a:t>paramete</a:t>
            </a:r>
            <a:r>
              <a:rPr sz="2800" spc="4" dirty="0" smtClean="0">
                <a:solidFill>
                  <a:srgbClr val="CC3300"/>
                </a:solidFill>
                <a:latin typeface="Arial"/>
                <a:cs typeface="Arial"/>
              </a:rPr>
              <a:t>r</a:t>
            </a:r>
            <a:r>
              <a:rPr lang="en-US" sz="2800" spc="4" dirty="0" smtClean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800" spc="799" dirty="0" smtClean="0">
                <a:solidFill>
                  <a:srgbClr val="CC3300"/>
                </a:solidFill>
                <a:latin typeface="Bookman Old Style"/>
                <a:cs typeface="Bookman Old Style"/>
              </a:rPr>
              <a:t>α</a:t>
            </a:r>
            <a:r>
              <a:rPr sz="2800" spc="-9" dirty="0">
                <a:solidFill>
                  <a:srgbClr val="CC3300"/>
                </a:solidFill>
                <a:latin typeface="Arial"/>
                <a:cs typeface="Arial"/>
              </a:rPr>
              <a:t>:</a:t>
            </a:r>
            <a:r>
              <a:rPr sz="2800" spc="57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determine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basi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form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shape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</a:p>
          <a:p>
            <a:pPr marL="666786" marR="50989" lvl="1" indent="-252146" algn="just">
              <a:spcBef>
                <a:spcPts val="415"/>
              </a:spcBef>
              <a:buFont typeface="Arial"/>
              <a:buChar char="–"/>
              <a:tabLst>
                <a:tab pos="666786" algn="l"/>
              </a:tabLst>
            </a:pPr>
            <a:r>
              <a:rPr sz="2000" spc="-18" dirty="0">
                <a:latin typeface="Arial"/>
                <a:cs typeface="Arial"/>
              </a:rPr>
              <a:t>Som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distribution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(e.g.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exponenti</a:t>
            </a:r>
            <a:r>
              <a:rPr sz="2000" spc="-4" dirty="0">
                <a:latin typeface="Arial"/>
                <a:cs typeface="Arial"/>
              </a:rPr>
              <a:t>al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an</a:t>
            </a:r>
            <a:r>
              <a:rPr sz="2000" spc="-13" dirty="0">
                <a:latin typeface="Arial"/>
                <a:cs typeface="Arial"/>
              </a:rPr>
              <a:t>d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normal</a:t>
            </a:r>
            <a:r>
              <a:rPr sz="2000" spc="-9" dirty="0">
                <a:latin typeface="Arial"/>
                <a:cs typeface="Arial"/>
              </a:rPr>
              <a:t>)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d</a:t>
            </a:r>
            <a:r>
              <a:rPr sz="2000" spc="-13" dirty="0">
                <a:latin typeface="Arial"/>
                <a:cs typeface="Arial"/>
              </a:rPr>
              <a:t>o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no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hav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shape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parameter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while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other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(e.g</a:t>
            </a:r>
            <a:r>
              <a:rPr sz="2000" spc="-9" dirty="0">
                <a:latin typeface="Arial"/>
                <a:cs typeface="Arial"/>
              </a:rPr>
              <a:t>.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beta</a:t>
            </a:r>
            <a:r>
              <a:rPr sz="2000" spc="-9" dirty="0">
                <a:latin typeface="Arial"/>
                <a:cs typeface="Arial"/>
              </a:rPr>
              <a:t>)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ma</a:t>
            </a:r>
            <a:r>
              <a:rPr sz="2000" spc="-9" dirty="0">
                <a:latin typeface="Arial"/>
                <a:cs typeface="Arial"/>
              </a:rPr>
              <a:t>y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hav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two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Usefu</a:t>
            </a:r>
            <a:r>
              <a:rPr lang="en-US" sz="3200" spc="-9" dirty="0"/>
              <a:t>l</a:t>
            </a:r>
            <a:r>
              <a:rPr lang="en-US" sz="3200" spc="79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Distributions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13" dirty="0"/>
              <a:t>for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Simulation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1" y="928907"/>
            <a:ext cx="12048781" cy="5596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800143" indent="-302575">
              <a:buFont typeface="Arial"/>
              <a:buChar char="•"/>
              <a:tabLst>
                <a:tab pos="313781" algn="l"/>
              </a:tabLst>
            </a:pPr>
            <a:r>
              <a:rPr sz="3200" dirty="0">
                <a:latin typeface="Arial"/>
                <a:cs typeface="Arial"/>
              </a:rPr>
              <a:t>We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review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following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theoretical</a:t>
            </a:r>
            <a:r>
              <a:rPr sz="3200" spc="5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probability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useful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simulation</a:t>
            </a:r>
          </a:p>
          <a:p>
            <a:pPr marL="313221" indent="-30201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iscrete:</a:t>
            </a:r>
          </a:p>
          <a:p>
            <a:pPr marL="666786" marR="792298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dirty="0">
                <a:latin typeface="Arial"/>
                <a:cs typeface="Arial"/>
              </a:rPr>
              <a:t>Bernoulli,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Binomial,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Geometric,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Negative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Binomial,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Poisson,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Discret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Uniform</a:t>
            </a:r>
            <a:endParaRPr sz="2800" dirty="0">
              <a:latin typeface="Arial"/>
              <a:cs typeface="Arial"/>
            </a:endParaRPr>
          </a:p>
          <a:p>
            <a:pPr marL="313221" indent="-30201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ontinuous:</a:t>
            </a:r>
          </a:p>
          <a:p>
            <a:pPr marL="666225" lvl="1" indent="-251585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4" dirty="0">
                <a:latin typeface="Arial"/>
                <a:cs typeface="Arial"/>
              </a:rPr>
              <a:t>U</a:t>
            </a:r>
            <a:r>
              <a:rPr sz="2800" spc="-4" dirty="0">
                <a:latin typeface="Arial"/>
                <a:cs typeface="Arial"/>
              </a:rPr>
              <a:t>niform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Exponential,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m-Erlang,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Gamma,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Weibull</a:t>
            </a:r>
            <a:endParaRPr sz="2800" dirty="0">
              <a:latin typeface="Arial"/>
              <a:cs typeface="Arial"/>
            </a:endParaRPr>
          </a:p>
          <a:p>
            <a:pPr marL="313781" marR="1289306" indent="-302575">
              <a:spcBef>
                <a:spcPts val="591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heoretical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probability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described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function</a:t>
            </a:r>
          </a:p>
          <a:p>
            <a:pPr marL="666225" lvl="1" indent="-251585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4" dirty="0">
                <a:latin typeface="Arial"/>
                <a:cs typeface="Arial"/>
              </a:rPr>
              <a:t>p</a:t>
            </a:r>
            <a:r>
              <a:rPr sz="2800" spc="-9" dirty="0">
                <a:latin typeface="Arial"/>
                <a:cs typeface="Arial"/>
              </a:rPr>
              <a:t>(x),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probabilit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mass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discret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r.v</a:t>
            </a:r>
            <a:r>
              <a:rPr sz="2800" spc="-9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666225" lvl="1" indent="-251585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3" dirty="0">
                <a:latin typeface="Arial"/>
                <a:cs typeface="Arial"/>
              </a:rPr>
              <a:t>f</a:t>
            </a:r>
            <a:r>
              <a:rPr sz="2800" spc="-9" dirty="0">
                <a:latin typeface="Arial"/>
                <a:cs typeface="Arial"/>
              </a:rPr>
              <a:t>(x),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probabilit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densit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function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continuous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r.v</a:t>
            </a:r>
            <a:r>
              <a:rPr sz="2800" spc="-9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8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Bernoull</a:t>
            </a:r>
            <a:r>
              <a:rPr lang="en-US" sz="3200" spc="-9" dirty="0"/>
              <a:t>i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18" dirty="0" smtClean="0"/>
              <a:t>Bernoulli (</a:t>
            </a:r>
            <a:r>
              <a:rPr lang="en-US" sz="3200" spc="-18" dirty="0"/>
              <a:t>p)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219" y="928907"/>
            <a:ext cx="11380424" cy="3116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sed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model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two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possible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outcomes</a:t>
            </a:r>
          </a:p>
          <a:p>
            <a:pPr marL="666225" lvl="1" indent="-251585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3" dirty="0">
                <a:latin typeface="Arial"/>
                <a:cs typeface="Arial"/>
              </a:rPr>
              <a:t>E.g.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coin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flipping</a:t>
            </a:r>
          </a:p>
          <a:p>
            <a:pPr marL="666225" lvl="1" indent="-251585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customer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wil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click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logi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butto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not</a:t>
            </a:r>
            <a:endParaRPr sz="2800" dirty="0">
              <a:latin typeface="Arial"/>
              <a:cs typeface="Arial"/>
            </a:endParaRPr>
          </a:p>
          <a:p>
            <a:pPr marL="666225" lvl="1" indent="-251585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server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down</a:t>
            </a:r>
            <a:endParaRPr sz="2800" dirty="0">
              <a:latin typeface="Arial"/>
              <a:cs typeface="Arial"/>
            </a:endParaRPr>
          </a:p>
          <a:p>
            <a:pPr marL="313221" indent="-30201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endParaRPr lang="en-US" sz="3200" spc="-4" dirty="0" smtClean="0">
              <a:latin typeface="Arial"/>
              <a:cs typeface="Arial"/>
            </a:endParaRPr>
          </a:p>
          <a:p>
            <a:pPr marL="313221" indent="-30201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P</a:t>
            </a:r>
            <a:r>
              <a:rPr sz="3200" dirty="0" smtClean="0">
                <a:latin typeface="Arial"/>
                <a:cs typeface="Arial"/>
              </a:rPr>
              <a:t>arameter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172669" y="4307676"/>
            <a:ext cx="11846662" cy="130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Binomia</a:t>
            </a:r>
            <a:r>
              <a:rPr lang="en-US" sz="3200" spc="-9" dirty="0"/>
              <a:t>l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bin(</a:t>
            </a:r>
            <a:r>
              <a:rPr lang="en-US" sz="3200" spc="-18" dirty="0" err="1"/>
              <a:t>n,p</a:t>
            </a:r>
            <a:r>
              <a:rPr lang="en-US" sz="3200" spc="-18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18" y="894141"/>
            <a:ext cx="11942284" cy="3206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>
              <a:buFont typeface="Arial"/>
              <a:buChar char="•"/>
              <a:tabLst>
                <a:tab pos="313781" algn="l"/>
              </a:tabLst>
            </a:pPr>
            <a:r>
              <a:rPr sz="2800" dirty="0">
                <a:latin typeface="Arial"/>
                <a:cs typeface="Arial"/>
              </a:rPr>
              <a:t>Used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numbe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successes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Bernoulli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trials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i="1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succes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eac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trial</a:t>
            </a:r>
          </a:p>
          <a:p>
            <a:pPr marL="666225" lvl="1" indent="-251585">
              <a:spcBef>
                <a:spcPts val="180"/>
              </a:spcBef>
              <a:buFont typeface="Arial"/>
              <a:buChar char="–"/>
              <a:tabLst>
                <a:tab pos="666786" algn="l"/>
              </a:tabLst>
            </a:pPr>
            <a:r>
              <a:rPr sz="2000" spc="-13" dirty="0">
                <a:latin typeface="Arial"/>
                <a:cs typeface="Arial"/>
              </a:rPr>
              <a:t>e.g</a:t>
            </a:r>
            <a:r>
              <a:rPr sz="2000" spc="-9" dirty="0">
                <a:latin typeface="Arial"/>
                <a:cs typeface="Arial"/>
              </a:rPr>
              <a:t>.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numbe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defective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item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i</a:t>
            </a:r>
            <a:r>
              <a:rPr sz="2000" spc="-13" dirty="0">
                <a:latin typeface="Arial"/>
                <a:cs typeface="Arial"/>
              </a:rPr>
              <a:t>n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batch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size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i="1" spc="-13" dirty="0"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666225" lvl="1" indent="-251585">
              <a:spcBef>
                <a:spcPts val="212"/>
              </a:spcBef>
              <a:buFont typeface="Arial"/>
              <a:buChar char="–"/>
              <a:tabLst>
                <a:tab pos="666786" algn="l"/>
              </a:tabLst>
            </a:pPr>
            <a:r>
              <a:rPr sz="2000" spc="-18" dirty="0">
                <a:latin typeface="Arial"/>
                <a:cs typeface="Arial"/>
              </a:rPr>
              <a:t>no</a:t>
            </a:r>
            <a:r>
              <a:rPr sz="2000" spc="-9" dirty="0">
                <a:latin typeface="Arial"/>
                <a:cs typeface="Arial"/>
              </a:rPr>
              <a:t>.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packet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that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reach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the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destination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withou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loss</a:t>
            </a:r>
            <a:endParaRPr sz="2000" dirty="0">
              <a:latin typeface="Arial"/>
              <a:cs typeface="Arial"/>
            </a:endParaRPr>
          </a:p>
          <a:p>
            <a:pPr marL="313781" indent="-302575">
              <a:spcBef>
                <a:spcPts val="560"/>
              </a:spcBef>
              <a:buFont typeface="Arial"/>
              <a:buChar char="•"/>
              <a:tabLst>
                <a:tab pos="313781" algn="l"/>
              </a:tabLst>
            </a:pPr>
            <a:r>
              <a:rPr sz="2000" spc="-9" dirty="0">
                <a:latin typeface="Arial"/>
                <a:cs typeface="Arial"/>
              </a:rPr>
              <a:t>Constant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p</a:t>
            </a:r>
            <a:r>
              <a:rPr sz="2000" spc="-18" dirty="0">
                <a:latin typeface="Arial"/>
                <a:cs typeface="Arial"/>
              </a:rPr>
              <a:t>r</a:t>
            </a:r>
            <a:r>
              <a:rPr sz="2000" spc="-9" dirty="0">
                <a:latin typeface="Arial"/>
                <a:cs typeface="Arial"/>
              </a:rPr>
              <a:t>obability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for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22" dirty="0">
                <a:latin typeface="Arial"/>
                <a:cs typeface="Arial"/>
              </a:rPr>
              <a:t>e</a:t>
            </a:r>
            <a:r>
              <a:rPr sz="2000" spc="-18" dirty="0">
                <a:latin typeface="Arial"/>
                <a:cs typeface="Arial"/>
              </a:rPr>
              <a:t>a</a:t>
            </a:r>
            <a:r>
              <a:rPr sz="2000" spc="-13" dirty="0">
                <a:latin typeface="Arial"/>
                <a:cs typeface="Arial"/>
              </a:rPr>
              <a:t>ch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observ</a:t>
            </a:r>
            <a:r>
              <a:rPr sz="2000" spc="-22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tion</a:t>
            </a:r>
            <a:endParaRPr sz="2000" dirty="0">
              <a:latin typeface="Arial"/>
              <a:cs typeface="Arial"/>
            </a:endParaRPr>
          </a:p>
          <a:p>
            <a:pPr marL="887553">
              <a:spcBef>
                <a:spcPts val="31"/>
              </a:spcBef>
            </a:pPr>
            <a:endParaRPr lang="en-US" sz="2800" dirty="0" smtClean="0">
              <a:latin typeface="Arial"/>
              <a:cs typeface="Arial"/>
            </a:endParaRPr>
          </a:p>
          <a:p>
            <a:pPr marL="887553">
              <a:spcBef>
                <a:spcPts val="31"/>
              </a:spcBef>
            </a:pPr>
            <a:endParaRPr lang="en-US" sz="2800" dirty="0">
              <a:latin typeface="Arial"/>
              <a:cs typeface="Arial"/>
            </a:endParaRPr>
          </a:p>
          <a:p>
            <a:pPr marL="887553">
              <a:spcBef>
                <a:spcPts val="31"/>
              </a:spcBef>
            </a:pPr>
            <a:r>
              <a:rPr sz="2800" dirty="0" smtClean="0">
                <a:latin typeface="Arial"/>
                <a:cs typeface="Arial"/>
              </a:rPr>
              <a:t>n</a:t>
            </a:r>
            <a:r>
              <a:rPr sz="2800" spc="57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trials,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wher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numbe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lang="en-US" sz="2800" spc="-640" dirty="0">
                <a:latin typeface="Wingdings"/>
                <a:cs typeface="Times New Roman"/>
              </a:rPr>
              <a:t> </a:t>
            </a:r>
            <a:endParaRPr sz="2800" dirty="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4834" y="4369033"/>
            <a:ext cx="5934859" cy="2132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96" y="2945501"/>
            <a:ext cx="4571315" cy="438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04" y="3755583"/>
            <a:ext cx="308873" cy="2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Binomia</a:t>
            </a:r>
            <a:r>
              <a:rPr lang="en-US" sz="3200" spc="-9" dirty="0"/>
              <a:t>l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bin(</a:t>
            </a:r>
            <a:r>
              <a:rPr lang="en-US" sz="3200" spc="-18" dirty="0" err="1"/>
              <a:t>n,p</a:t>
            </a:r>
            <a:r>
              <a:rPr lang="en-US" sz="3200" spc="-18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218" y="947256"/>
            <a:ext cx="11898217" cy="355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227492" indent="-302575">
              <a:lnSpc>
                <a:spcPct val="109800"/>
              </a:lnSpc>
              <a:buFont typeface="Arial"/>
              <a:buChar char="•"/>
              <a:tabLst>
                <a:tab pos="313781" algn="l"/>
              </a:tabLst>
            </a:pPr>
            <a:r>
              <a:rPr sz="2800" spc="-13" dirty="0">
                <a:latin typeface="Arial"/>
                <a:cs typeface="Arial"/>
              </a:rPr>
              <a:t>I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i="1" spc="-18" dirty="0">
                <a:latin typeface="Arial"/>
                <a:cs typeface="Arial"/>
              </a:rPr>
              <a:t>Y</a:t>
            </a:r>
            <a:r>
              <a:rPr sz="2800" spc="-13" baseline="-20833" dirty="0">
                <a:latin typeface="Arial"/>
                <a:cs typeface="Arial"/>
              </a:rPr>
              <a:t>1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i="1" spc="-18" dirty="0">
                <a:latin typeface="Arial"/>
                <a:cs typeface="Arial"/>
              </a:rPr>
              <a:t>Y</a:t>
            </a:r>
            <a:r>
              <a:rPr sz="2800" spc="-6" baseline="-20833" dirty="0">
                <a:latin typeface="Arial"/>
                <a:cs typeface="Arial"/>
              </a:rPr>
              <a:t>2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Arial"/>
                <a:cs typeface="Arial"/>
              </a:rPr>
              <a:t>…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i="1" spc="-22" dirty="0">
                <a:latin typeface="Arial"/>
                <a:cs typeface="Arial"/>
              </a:rPr>
              <a:t>Y</a:t>
            </a:r>
            <a:r>
              <a:rPr sz="2800" i="1" baseline="-20833" dirty="0">
                <a:latin typeface="Arial"/>
                <a:cs typeface="Arial"/>
              </a:rPr>
              <a:t>n</a:t>
            </a:r>
            <a:r>
              <a:rPr sz="2800" i="1" baseline="-20833" dirty="0">
                <a:latin typeface="Times New Roman"/>
                <a:cs typeface="Times New Roman"/>
              </a:rPr>
              <a:t> </a:t>
            </a:r>
            <a:r>
              <a:rPr sz="2800" i="1" spc="-184" baseline="-208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independent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Bernoull</a:t>
            </a:r>
            <a:r>
              <a:rPr sz="2800" i="1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spc="-4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variables,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i="1" spc="-18" dirty="0">
                <a:latin typeface="Arial"/>
                <a:cs typeface="Arial"/>
              </a:rPr>
              <a:t>Y</a:t>
            </a:r>
            <a:r>
              <a:rPr sz="2800" spc="-6" baseline="-20833" dirty="0">
                <a:latin typeface="Arial"/>
                <a:cs typeface="Arial"/>
              </a:rPr>
              <a:t>1</a:t>
            </a:r>
            <a:r>
              <a:rPr sz="2800" spc="-13" dirty="0">
                <a:latin typeface="Arial"/>
                <a:cs typeface="Arial"/>
              </a:rPr>
              <a:t>+</a:t>
            </a:r>
            <a:r>
              <a:rPr sz="2800" i="1" spc="-22" dirty="0">
                <a:latin typeface="Arial"/>
                <a:cs typeface="Arial"/>
              </a:rPr>
              <a:t>Y</a:t>
            </a:r>
            <a:r>
              <a:rPr sz="2800" spc="-6" baseline="-20833" dirty="0">
                <a:latin typeface="Arial"/>
                <a:cs typeface="Arial"/>
              </a:rPr>
              <a:t>2</a:t>
            </a:r>
            <a:r>
              <a:rPr sz="2800" spc="-18" dirty="0">
                <a:latin typeface="Arial"/>
                <a:cs typeface="Arial"/>
              </a:rPr>
              <a:t>+…+</a:t>
            </a:r>
            <a:r>
              <a:rPr sz="2800" i="1" spc="-18" dirty="0">
                <a:latin typeface="Arial"/>
                <a:cs typeface="Arial"/>
              </a:rPr>
              <a:t>Y</a:t>
            </a:r>
            <a:r>
              <a:rPr sz="2800" i="1" baseline="-20833" dirty="0">
                <a:latin typeface="Arial"/>
                <a:cs typeface="Arial"/>
              </a:rPr>
              <a:t>n</a:t>
            </a:r>
            <a:r>
              <a:rPr sz="2800" i="1" baseline="-20833" dirty="0">
                <a:latin typeface="Times New Roman"/>
                <a:cs typeface="Times New Roman"/>
              </a:rPr>
              <a:t> </a:t>
            </a:r>
            <a:r>
              <a:rPr sz="2800" i="1" spc="-191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~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bin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spc="-4" dirty="0">
                <a:latin typeface="Arial"/>
                <a:cs typeface="Arial"/>
              </a:rPr>
              <a:t>n</a:t>
            </a:r>
            <a:r>
              <a:rPr sz="2800" spc="-13" dirty="0" smtClean="0">
                <a:latin typeface="Arial"/>
                <a:cs typeface="Arial"/>
              </a:rPr>
              <a:t>,</a:t>
            </a:r>
            <a:r>
              <a:rPr lang="en-US" sz="2800" spc="-13" dirty="0" smtClean="0">
                <a:latin typeface="Arial"/>
                <a:cs typeface="Arial"/>
              </a:rPr>
              <a:t> </a:t>
            </a:r>
            <a:r>
              <a:rPr sz="2800" i="1" spc="-4" dirty="0" smtClean="0">
                <a:latin typeface="Arial"/>
                <a:cs typeface="Arial"/>
              </a:rPr>
              <a:t>p</a:t>
            </a:r>
            <a:r>
              <a:rPr sz="2800" dirty="0" smtClean="0">
                <a:latin typeface="Arial"/>
                <a:cs typeface="Arial"/>
              </a:rPr>
              <a:t>)</a:t>
            </a:r>
            <a:endParaRPr lang="en-US" sz="2800" dirty="0" smtClean="0">
              <a:latin typeface="Arial"/>
              <a:cs typeface="Arial"/>
            </a:endParaRPr>
          </a:p>
          <a:p>
            <a:pPr marL="313781" marR="227492" indent="-302575">
              <a:lnSpc>
                <a:spcPct val="109800"/>
              </a:lnSpc>
              <a:buFont typeface="Arial"/>
              <a:buChar char="•"/>
              <a:tabLst>
                <a:tab pos="313781" algn="l"/>
              </a:tabLst>
            </a:pPr>
            <a:endParaRPr sz="2800" dirty="0">
              <a:latin typeface="Arial"/>
              <a:cs typeface="Arial"/>
            </a:endParaRPr>
          </a:p>
          <a:p>
            <a:pPr marL="313221" indent="-302015">
              <a:spcBef>
                <a:spcPts val="754"/>
              </a:spcBef>
              <a:buFont typeface="Arial"/>
              <a:buChar char="•"/>
              <a:tabLst>
                <a:tab pos="313781" algn="l"/>
              </a:tabLst>
            </a:pPr>
            <a:r>
              <a:rPr sz="2800" spc="-13" dirty="0">
                <a:latin typeface="Arial"/>
                <a:cs typeface="Arial"/>
              </a:rPr>
              <a:t>I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spc="-13" baseline="-20833" dirty="0">
                <a:latin typeface="Arial"/>
                <a:cs typeface="Arial"/>
              </a:rPr>
              <a:t>1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2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Arial"/>
                <a:cs typeface="Arial"/>
              </a:rPr>
              <a:t>…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Arial"/>
                <a:cs typeface="Arial"/>
              </a:rPr>
              <a:t>X</a:t>
            </a:r>
            <a:r>
              <a:rPr sz="2800" i="1" baseline="-20833" dirty="0">
                <a:latin typeface="Arial"/>
                <a:cs typeface="Arial"/>
              </a:rPr>
              <a:t>n</a:t>
            </a:r>
            <a:r>
              <a:rPr sz="2800" i="1" baseline="-20833" dirty="0">
                <a:latin typeface="Times New Roman"/>
                <a:cs typeface="Times New Roman"/>
              </a:rPr>
              <a:t> </a:t>
            </a:r>
            <a:r>
              <a:rPr sz="2800" i="1" spc="-184" baseline="-208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independent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</a:p>
          <a:p>
            <a:pPr marL="313781">
              <a:spcBef>
                <a:spcPts val="754"/>
              </a:spcBef>
            </a:pPr>
            <a:r>
              <a:rPr sz="2800" i="1" spc="-18" dirty="0">
                <a:latin typeface="Arial"/>
                <a:cs typeface="Arial"/>
              </a:rPr>
              <a:t>X</a:t>
            </a:r>
            <a:r>
              <a:rPr sz="2800" i="1" spc="-26" baseline="-20833" dirty="0">
                <a:latin typeface="Arial"/>
                <a:cs typeface="Arial"/>
              </a:rPr>
              <a:t>i</a:t>
            </a:r>
            <a:r>
              <a:rPr sz="2800" i="1" spc="53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~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i="1" dirty="0" smtClean="0">
                <a:latin typeface="Arial"/>
                <a:cs typeface="Arial"/>
              </a:rPr>
              <a:t>bi</a:t>
            </a:r>
            <a:r>
              <a:rPr sz="2800" i="1" spc="-4" dirty="0" smtClean="0">
                <a:latin typeface="Arial"/>
                <a:cs typeface="Arial"/>
              </a:rPr>
              <a:t>n</a:t>
            </a:r>
            <a:r>
              <a:rPr sz="2800" spc="-4" dirty="0" smtClean="0">
                <a:latin typeface="Arial"/>
                <a:cs typeface="Arial"/>
              </a:rPr>
              <a:t>(</a:t>
            </a:r>
            <a:r>
              <a:rPr sz="2800" i="1" spc="-13" dirty="0" err="1" smtClean="0">
                <a:latin typeface="Arial"/>
                <a:cs typeface="Arial"/>
              </a:rPr>
              <a:t>t</a:t>
            </a:r>
            <a:r>
              <a:rPr sz="2800" i="1" spc="-6" baseline="-20833" dirty="0" err="1" smtClean="0">
                <a:latin typeface="Arial"/>
                <a:cs typeface="Arial"/>
              </a:rPr>
              <a:t>i</a:t>
            </a:r>
            <a:r>
              <a:rPr lang="en-US" sz="2800" i="1" spc="-6" baseline="-20833" dirty="0" smtClean="0">
                <a:latin typeface="Arial"/>
                <a:cs typeface="Arial"/>
              </a:rPr>
              <a:t> </a:t>
            </a:r>
            <a:r>
              <a:rPr sz="2800" i="1" spc="-13" dirty="0" smtClean="0">
                <a:latin typeface="Arial"/>
                <a:cs typeface="Arial"/>
              </a:rPr>
              <a:t>,</a:t>
            </a:r>
            <a:r>
              <a:rPr lang="en-US" sz="2800" i="1" spc="-13" dirty="0" smtClean="0">
                <a:latin typeface="Arial"/>
                <a:cs typeface="Arial"/>
              </a:rPr>
              <a:t> </a:t>
            </a:r>
            <a:r>
              <a:rPr sz="2800" i="1" spc="-13" dirty="0" smtClean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variables,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</a:p>
          <a:p>
            <a:pPr marL="313781">
              <a:spcBef>
                <a:spcPts val="754"/>
              </a:spcBef>
            </a:pPr>
            <a:r>
              <a:rPr lang="en-US" sz="2800" i="1" spc="-18" dirty="0" smtClean="0">
                <a:latin typeface="Arial"/>
                <a:cs typeface="Arial"/>
              </a:rPr>
              <a:t>    </a:t>
            </a:r>
          </a:p>
          <a:p>
            <a:pPr marL="313781">
              <a:spcBef>
                <a:spcPts val="754"/>
              </a:spcBef>
            </a:pPr>
            <a:r>
              <a:rPr lang="en-US" sz="2800" i="1" spc="-18" dirty="0">
                <a:latin typeface="Arial"/>
                <a:cs typeface="Arial"/>
              </a:rPr>
              <a:t> </a:t>
            </a:r>
            <a:r>
              <a:rPr lang="en-US" sz="2800" i="1" spc="-18" dirty="0" smtClean="0">
                <a:latin typeface="Arial"/>
                <a:cs typeface="Arial"/>
              </a:rPr>
              <a:t>   </a:t>
            </a:r>
            <a:r>
              <a:rPr sz="2800" i="1" spc="-18" dirty="0" smtClean="0">
                <a:latin typeface="Arial"/>
                <a:cs typeface="Arial"/>
              </a:rPr>
              <a:t>X</a:t>
            </a:r>
            <a:r>
              <a:rPr sz="2800" spc="-6" baseline="-20833" dirty="0" smtClean="0">
                <a:latin typeface="Arial"/>
                <a:cs typeface="Arial"/>
              </a:rPr>
              <a:t>1</a:t>
            </a:r>
            <a:r>
              <a:rPr sz="2800" spc="-13" dirty="0" smtClean="0">
                <a:latin typeface="Arial"/>
                <a:cs typeface="Arial"/>
              </a:rPr>
              <a:t>+</a:t>
            </a:r>
            <a:r>
              <a:rPr sz="2800" i="1" spc="-22" dirty="0" smtClean="0">
                <a:latin typeface="Arial"/>
                <a:cs typeface="Arial"/>
              </a:rPr>
              <a:t>X</a:t>
            </a:r>
            <a:r>
              <a:rPr sz="2800" spc="-6" baseline="-20833" dirty="0" smtClean="0">
                <a:latin typeface="Arial"/>
                <a:cs typeface="Arial"/>
              </a:rPr>
              <a:t>2</a:t>
            </a:r>
            <a:r>
              <a:rPr sz="2800" spc="-18" dirty="0">
                <a:latin typeface="Arial"/>
                <a:cs typeface="Arial"/>
              </a:rPr>
              <a:t>+…+</a:t>
            </a:r>
            <a:r>
              <a:rPr sz="2800" i="1" spc="-18" dirty="0">
                <a:latin typeface="Arial"/>
                <a:cs typeface="Arial"/>
              </a:rPr>
              <a:t>X</a:t>
            </a:r>
            <a:r>
              <a:rPr sz="2800" i="1" baseline="-20833" dirty="0">
                <a:latin typeface="Arial"/>
                <a:cs typeface="Arial"/>
              </a:rPr>
              <a:t>n</a:t>
            </a:r>
            <a:r>
              <a:rPr sz="2800" i="1" baseline="-20833" dirty="0">
                <a:latin typeface="Times New Roman"/>
                <a:cs typeface="Times New Roman"/>
              </a:rPr>
              <a:t> </a:t>
            </a:r>
            <a:r>
              <a:rPr sz="2800" i="1" spc="-191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~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bin</a:t>
            </a:r>
            <a:r>
              <a:rPr sz="2800" spc="-4" dirty="0">
                <a:latin typeface="Arial"/>
                <a:cs typeface="Arial"/>
              </a:rPr>
              <a:t>(</a:t>
            </a:r>
            <a:r>
              <a:rPr sz="2800" i="1" spc="-13" dirty="0">
                <a:latin typeface="Arial"/>
                <a:cs typeface="Arial"/>
              </a:rPr>
              <a:t>t</a:t>
            </a:r>
            <a:r>
              <a:rPr sz="2800" i="1" spc="-6" baseline="-20833" dirty="0">
                <a:latin typeface="Arial"/>
                <a:cs typeface="Arial"/>
              </a:rPr>
              <a:t>1</a:t>
            </a:r>
            <a:r>
              <a:rPr sz="2800" i="1" spc="-13" dirty="0">
                <a:latin typeface="Arial"/>
                <a:cs typeface="Arial"/>
              </a:rPr>
              <a:t>+t</a:t>
            </a:r>
            <a:r>
              <a:rPr sz="2800" i="1" spc="-13" baseline="-20833" dirty="0">
                <a:latin typeface="Arial"/>
                <a:cs typeface="Arial"/>
              </a:rPr>
              <a:t>2</a:t>
            </a:r>
            <a:r>
              <a:rPr sz="2800" i="1" spc="-18" dirty="0">
                <a:latin typeface="Arial"/>
                <a:cs typeface="Arial"/>
              </a:rPr>
              <a:t>+…+</a:t>
            </a:r>
            <a:r>
              <a:rPr sz="2800" i="1" spc="-13" dirty="0">
                <a:latin typeface="Arial"/>
                <a:cs typeface="Arial"/>
              </a:rPr>
              <a:t>t</a:t>
            </a:r>
            <a:r>
              <a:rPr sz="2800" i="1" spc="-13" baseline="-20833" dirty="0">
                <a:latin typeface="Arial"/>
                <a:cs typeface="Arial"/>
              </a:rPr>
              <a:t>n</a:t>
            </a:r>
            <a:r>
              <a:rPr sz="2800" spc="-18" dirty="0">
                <a:latin typeface="Arial"/>
                <a:cs typeface="Arial"/>
              </a:rPr>
              <a:t>,</a:t>
            </a:r>
            <a:r>
              <a:rPr sz="2800" i="1" spc="-4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47" y="4627206"/>
            <a:ext cx="5992130" cy="20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Geometric</a:t>
            </a:r>
            <a:r>
              <a:rPr lang="en-US" sz="3200" spc="66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 err="1"/>
              <a:t>geom</a:t>
            </a:r>
            <a:r>
              <a:rPr lang="en-US" sz="3200" spc="-22" dirty="0"/>
              <a:t>(p)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3" y="928907"/>
            <a:ext cx="12008384" cy="289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369254" indent="-302575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model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failures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before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success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sequence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independent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Bernoulli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trials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probability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success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trial</a:t>
            </a:r>
          </a:p>
          <a:p>
            <a:pPr marL="666786" marR="4483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3" dirty="0">
                <a:latin typeface="Arial"/>
                <a:cs typeface="Arial"/>
              </a:rPr>
              <a:t>E.g.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Numbe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item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inspecte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befor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encounterin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first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defectiv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item</a:t>
            </a:r>
            <a:endParaRPr sz="2800" dirty="0">
              <a:latin typeface="Arial"/>
              <a:cs typeface="Arial"/>
            </a:endParaRPr>
          </a:p>
          <a:p>
            <a:pPr marL="666786" marR="159692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3" dirty="0">
                <a:latin typeface="Arial"/>
                <a:cs typeface="Arial"/>
              </a:rPr>
              <a:t>E.g.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lif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(discrete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e.g</a:t>
            </a:r>
            <a:r>
              <a:rPr sz="2800" spc="-9" dirty="0">
                <a:latin typeface="Arial"/>
                <a:cs typeface="Arial"/>
              </a:rPr>
              <a:t>.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days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acces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before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Arial"/>
                <a:cs typeface="Arial"/>
              </a:rPr>
              <a:t>crash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6143" y="5357916"/>
            <a:ext cx="7671547" cy="941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607" y="4339528"/>
            <a:ext cx="3663885" cy="5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Geometric</a:t>
            </a:r>
            <a:r>
              <a:rPr lang="en-US" sz="3200" spc="66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 err="1"/>
              <a:t>geom</a:t>
            </a:r>
            <a:r>
              <a:rPr lang="en-US" sz="3200" spc="-22" dirty="0"/>
              <a:t>(p)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236" y="928907"/>
            <a:ext cx="12037764" cy="1913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21" indent="-302015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robability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mass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function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geom</a:t>
            </a:r>
            <a:r>
              <a:rPr sz="3200" dirty="0">
                <a:latin typeface="Arial"/>
                <a:cs typeface="Arial"/>
              </a:rPr>
              <a:t>(p)</a:t>
            </a:r>
          </a:p>
          <a:p>
            <a:pPr marL="666786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robability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success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lang="en-US" sz="2800" spc="57" dirty="0" smtClean="0">
                <a:latin typeface="Times New Roman"/>
                <a:cs typeface="Times New Roman"/>
              </a:rPr>
              <a:t>     </a:t>
            </a:r>
            <a:r>
              <a:rPr sz="2400" spc="-9" dirty="0" smtClean="0">
                <a:latin typeface="Arial"/>
                <a:cs typeface="Arial"/>
              </a:rPr>
              <a:t>for</a:t>
            </a:r>
            <a:r>
              <a:rPr sz="2400" spc="53" dirty="0" smtClean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independen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6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trials</a:t>
            </a:r>
          </a:p>
          <a:p>
            <a:pPr marL="666786" marR="4483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probabilit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havin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fail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trials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befor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first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success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p(x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give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below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2033" y="3939325"/>
            <a:ext cx="7721974" cy="271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9943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Geometric</a:t>
            </a:r>
            <a:r>
              <a:rPr lang="en-US" sz="3200" spc="66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 err="1"/>
              <a:t>geom</a:t>
            </a:r>
            <a:r>
              <a:rPr lang="en-US" sz="3200" spc="-22" dirty="0"/>
              <a:t>(p)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0" y="865277"/>
            <a:ext cx="12192000" cy="4242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 algn="just">
              <a:buFont typeface="Arial"/>
              <a:buChar char="•"/>
              <a:tabLst>
                <a:tab pos="313781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geometri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onl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discret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distribution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wit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th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Arial"/>
                <a:cs typeface="Arial"/>
              </a:rPr>
              <a:t>memoryless</a:t>
            </a:r>
            <a:r>
              <a:rPr sz="2800" spc="57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property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(remembering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of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failures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that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have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been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encountered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does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help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predictin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ho</a:t>
            </a:r>
            <a:r>
              <a:rPr sz="2800" dirty="0">
                <a:latin typeface="Arial"/>
                <a:cs typeface="Arial"/>
              </a:rPr>
              <a:t>w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many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failures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that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wil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encountere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till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first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success)</a:t>
            </a:r>
            <a:endParaRPr sz="2800" dirty="0">
              <a:latin typeface="Arial"/>
              <a:cs typeface="Arial"/>
            </a:endParaRPr>
          </a:p>
          <a:p>
            <a:pPr marL="666225" marR="144564" indent="-252146" algn="just">
              <a:spcBef>
                <a:spcPts val="437"/>
              </a:spcBef>
              <a:tabLst>
                <a:tab pos="666225" algn="l"/>
              </a:tabLst>
            </a:pPr>
            <a:r>
              <a:rPr sz="2000" spc="-13" dirty="0">
                <a:latin typeface="Arial"/>
                <a:cs typeface="Arial"/>
              </a:rPr>
              <a:t>–</a:t>
            </a:r>
            <a:r>
              <a:rPr sz="2000" spc="-13" dirty="0">
                <a:latin typeface="Times New Roman"/>
                <a:cs typeface="Times New Roman"/>
              </a:rPr>
              <a:t>	</a:t>
            </a:r>
            <a:r>
              <a:rPr sz="2000" spc="-18" dirty="0">
                <a:latin typeface="Arial"/>
                <a:cs typeface="Arial"/>
              </a:rPr>
              <a:t>Becaus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whethe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you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wil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b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success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8" dirty="0">
                <a:latin typeface="Arial"/>
                <a:cs typeface="Arial"/>
              </a:rPr>
              <a:t>u</a:t>
            </a:r>
            <a:r>
              <a:rPr sz="2000" spc="-4" dirty="0">
                <a:latin typeface="Arial"/>
                <a:cs typeface="Arial"/>
              </a:rPr>
              <a:t>l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no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is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independen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from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numbe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trial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yo</a:t>
            </a:r>
            <a:r>
              <a:rPr sz="2000" spc="-13" dirty="0">
                <a:latin typeface="Arial"/>
                <a:cs typeface="Arial"/>
              </a:rPr>
              <a:t>u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hav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mad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so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far</a:t>
            </a:r>
            <a:endParaRPr sz="2000" dirty="0">
              <a:latin typeface="Arial"/>
              <a:cs typeface="Arial"/>
            </a:endParaRPr>
          </a:p>
          <a:p>
            <a:pPr marL="313781" marR="1129053" indent="-302575" algn="just">
              <a:spcBef>
                <a:spcPts val="481"/>
              </a:spcBef>
              <a:buFont typeface="Arial"/>
              <a:buChar char="•"/>
              <a:tabLst>
                <a:tab pos="313781" algn="l"/>
              </a:tabLst>
            </a:pPr>
            <a:r>
              <a:rPr sz="2800" spc="-22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eometric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discret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analo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exponential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</a:p>
          <a:p>
            <a:pPr marL="313781" marR="875225" indent="-302575" algn="just">
              <a:spcBef>
                <a:spcPts val="503"/>
              </a:spcBef>
              <a:buFont typeface="Arial"/>
              <a:buChar char="•"/>
              <a:tabLst>
                <a:tab pos="313781" algn="l"/>
              </a:tabLst>
            </a:pPr>
            <a:r>
              <a:rPr sz="2800" spc="-13" dirty="0">
                <a:latin typeface="Arial"/>
                <a:cs typeface="Arial"/>
              </a:rPr>
              <a:t>I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i="1" spc="-18" dirty="0">
                <a:latin typeface="Arial"/>
                <a:cs typeface="Arial"/>
              </a:rPr>
              <a:t>Y</a:t>
            </a:r>
            <a:r>
              <a:rPr sz="2800" spc="-13" baseline="-20833" dirty="0">
                <a:latin typeface="Arial"/>
                <a:cs typeface="Arial"/>
              </a:rPr>
              <a:t>1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i="1" spc="-18" dirty="0">
                <a:latin typeface="Arial"/>
                <a:cs typeface="Arial"/>
              </a:rPr>
              <a:t>Y</a:t>
            </a:r>
            <a:r>
              <a:rPr sz="2800" spc="-6" baseline="-20833" dirty="0">
                <a:latin typeface="Arial"/>
                <a:cs typeface="Arial"/>
              </a:rPr>
              <a:t>2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Arial"/>
                <a:cs typeface="Arial"/>
              </a:rPr>
              <a:t>…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i="1" spc="-22" dirty="0">
                <a:latin typeface="Arial"/>
                <a:cs typeface="Arial"/>
              </a:rPr>
              <a:t>Y</a:t>
            </a:r>
            <a:r>
              <a:rPr sz="2800" i="1" baseline="-20833" dirty="0">
                <a:latin typeface="Arial"/>
                <a:cs typeface="Arial"/>
              </a:rPr>
              <a:t>n</a:t>
            </a:r>
            <a:r>
              <a:rPr sz="2800" i="1" baseline="-20833" dirty="0">
                <a:latin typeface="Times New Roman"/>
                <a:cs typeface="Times New Roman"/>
              </a:rPr>
              <a:t> </a:t>
            </a:r>
            <a:r>
              <a:rPr sz="2800" i="1" spc="-184" baseline="-2083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independent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Bernoull</a:t>
            </a:r>
            <a:r>
              <a:rPr sz="2800" i="1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spc="-4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i="1" spc="-18" dirty="0">
                <a:latin typeface="Arial"/>
                <a:cs typeface="Arial"/>
              </a:rPr>
              <a:t>X</a:t>
            </a:r>
            <a:r>
              <a:rPr sz="2800" spc="-4" dirty="0">
                <a:latin typeface="Arial"/>
                <a:cs typeface="Arial"/>
              </a:rPr>
              <a:t>=min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spc="-9" dirty="0">
                <a:latin typeface="Arial"/>
                <a:cs typeface="Arial"/>
              </a:rPr>
              <a:t>: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lang="en-US" sz="2800" spc="57" dirty="0" err="1" smtClean="0">
                <a:latin typeface="Times New Roman"/>
                <a:cs typeface="Times New Roman"/>
              </a:rPr>
              <a:t>Ʃ</a:t>
            </a:r>
            <a:r>
              <a:rPr sz="2800" i="1" spc="-18" dirty="0" err="1" smtClean="0">
                <a:latin typeface="Arial"/>
                <a:cs typeface="Arial"/>
              </a:rPr>
              <a:t>Y</a:t>
            </a:r>
            <a:r>
              <a:rPr sz="2800" i="1" spc="-13" baseline="-20833" dirty="0" err="1" smtClean="0">
                <a:latin typeface="Arial"/>
                <a:cs typeface="Arial"/>
              </a:rPr>
              <a:t>i</a:t>
            </a:r>
            <a:r>
              <a:rPr sz="2800" dirty="0" smtClean="0">
                <a:latin typeface="Arial"/>
                <a:cs typeface="Arial"/>
              </a:rPr>
              <a:t>=1</a:t>
            </a:r>
            <a:r>
              <a:rPr sz="2800" dirty="0">
                <a:latin typeface="Arial"/>
                <a:cs typeface="Arial"/>
              </a:rPr>
              <a:t>}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–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1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i="1" spc="-18" dirty="0" smtClean="0">
                <a:latin typeface="Arial"/>
                <a:cs typeface="Arial"/>
              </a:rPr>
              <a:t>X</a:t>
            </a:r>
            <a:r>
              <a:rPr lang="en-US" sz="2800" i="1" spc="-18" dirty="0" smtClean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~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geom</a:t>
            </a:r>
            <a:r>
              <a:rPr sz="2800" dirty="0" smtClean="0">
                <a:latin typeface="Arial"/>
                <a:cs typeface="Arial"/>
              </a:rPr>
              <a:t>(</a:t>
            </a:r>
            <a:r>
              <a:rPr sz="2800" i="1" spc="-4" dirty="0" smtClean="0">
                <a:latin typeface="Arial"/>
                <a:cs typeface="Arial"/>
              </a:rPr>
              <a:t>p</a:t>
            </a:r>
            <a:r>
              <a:rPr sz="2800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745" y="5271911"/>
            <a:ext cx="7145921" cy="13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Negativ</a:t>
            </a:r>
            <a:r>
              <a:rPr lang="en-US" sz="3200" spc="-18" dirty="0"/>
              <a:t>e</a:t>
            </a:r>
            <a:r>
              <a:rPr lang="en-US" sz="3200" spc="79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Binomia</a:t>
            </a:r>
            <a:r>
              <a:rPr lang="en-US" sz="3200" spc="-9" dirty="0"/>
              <a:t>l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 err="1"/>
              <a:t>negbin</a:t>
            </a:r>
            <a:r>
              <a:rPr lang="en-US" sz="3200" spc="-22" dirty="0"/>
              <a:t>(</a:t>
            </a:r>
            <a:r>
              <a:rPr lang="en-US" sz="3200" spc="-22" dirty="0" err="1"/>
              <a:t>m,p</a:t>
            </a:r>
            <a:r>
              <a:rPr lang="en-US" sz="3200" spc="-22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036" y="821679"/>
            <a:ext cx="11693320" cy="171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>
              <a:buFont typeface="Arial"/>
              <a:buChar char="•"/>
              <a:tabLst>
                <a:tab pos="313781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numbe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failures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befor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i="1" spc="-4" dirty="0">
                <a:latin typeface="Arial"/>
                <a:cs typeface="Arial"/>
              </a:rPr>
              <a:t>m-</a:t>
            </a:r>
            <a:r>
              <a:rPr sz="2800" spc="-9" dirty="0">
                <a:latin typeface="Arial"/>
                <a:cs typeface="Arial"/>
              </a:rPr>
              <a:t>th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succes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sequence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of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independent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Bernoulli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trials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of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success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eac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trial</a:t>
            </a:r>
          </a:p>
          <a:p>
            <a:pPr marL="414640">
              <a:spcBef>
                <a:spcPts val="441"/>
              </a:spcBef>
              <a:tabLst>
                <a:tab pos="666225" algn="l"/>
              </a:tabLst>
            </a:pPr>
            <a:r>
              <a:rPr sz="2000" spc="-13" dirty="0">
                <a:latin typeface="Arial"/>
                <a:cs typeface="Arial"/>
              </a:rPr>
              <a:t>–</a:t>
            </a:r>
            <a:r>
              <a:rPr sz="2000" spc="-13" dirty="0">
                <a:latin typeface="Times New Roman"/>
                <a:cs typeface="Times New Roman"/>
              </a:rPr>
              <a:t>	</a:t>
            </a:r>
            <a:r>
              <a:rPr sz="2000" spc="-13" dirty="0">
                <a:latin typeface="Arial"/>
                <a:cs typeface="Arial"/>
              </a:rPr>
              <a:t>E.g</a:t>
            </a:r>
            <a:r>
              <a:rPr sz="2000" spc="-9" dirty="0">
                <a:latin typeface="Arial"/>
                <a:cs typeface="Arial"/>
              </a:rPr>
              <a:t>.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numbe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retransmission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57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a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messag</a:t>
            </a:r>
            <a:r>
              <a:rPr sz="2000" spc="-13" dirty="0">
                <a:latin typeface="Arial"/>
                <a:cs typeface="Arial"/>
              </a:rPr>
              <a:t>e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consisting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i="1" spc="-18" dirty="0">
                <a:latin typeface="Arial"/>
                <a:cs typeface="Arial"/>
              </a:rPr>
              <a:t>m</a:t>
            </a:r>
            <a:r>
              <a:rPr sz="2000" i="1" spc="40" dirty="0">
                <a:latin typeface="Times New Roman"/>
                <a:cs typeface="Times New Roman"/>
              </a:rPr>
              <a:t> </a:t>
            </a:r>
            <a:r>
              <a:rPr sz="2000" spc="-22" dirty="0">
                <a:latin typeface="Arial"/>
                <a:cs typeface="Arial"/>
              </a:rPr>
              <a:t>p</a:t>
            </a:r>
            <a:r>
              <a:rPr sz="2000" spc="-18" dirty="0">
                <a:latin typeface="Arial"/>
                <a:cs typeface="Arial"/>
              </a:rPr>
              <a:t>a</a:t>
            </a:r>
            <a:r>
              <a:rPr sz="2000" spc="-9" dirty="0">
                <a:latin typeface="Arial"/>
                <a:cs typeface="Arial"/>
              </a:rPr>
              <a:t>ckets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504" y="2836475"/>
            <a:ext cx="795669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21" indent="-302015">
              <a:buFont typeface="Arial"/>
              <a:buChar char="•"/>
              <a:tabLst>
                <a:tab pos="313781" algn="l"/>
              </a:tabLst>
            </a:pPr>
            <a:r>
              <a:rPr sz="2800" spc="-18" dirty="0">
                <a:latin typeface="Arial"/>
                <a:cs typeface="Arial"/>
              </a:rPr>
              <a:t>Parameter: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i="1" spc="-4" dirty="0">
                <a:latin typeface="Arial"/>
                <a:cs typeface="Arial"/>
              </a:rPr>
              <a:t>m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i="1" dirty="0" smtClean="0">
                <a:latin typeface="Arial"/>
                <a:cs typeface="Arial"/>
              </a:rPr>
              <a:t>p</a:t>
            </a:r>
            <a:r>
              <a:rPr lang="en-US" sz="2800" i="1" dirty="0" smtClean="0">
                <a:latin typeface="Arial"/>
                <a:cs typeface="Arial"/>
              </a:rPr>
              <a:t>                        </a:t>
            </a:r>
            <a:r>
              <a:rPr lang="en-US" i="1" dirty="0" smtClean="0">
                <a:latin typeface="Arial"/>
                <a:cs typeface="Arial"/>
              </a:rPr>
              <a:t>m-</a:t>
            </a:r>
            <a:r>
              <a:rPr lang="en-US" i="1" dirty="0" err="1" smtClean="0">
                <a:latin typeface="Arial"/>
                <a:cs typeface="Arial"/>
              </a:rPr>
              <a:t>th</a:t>
            </a:r>
            <a:r>
              <a:rPr lang="en-US" i="1" dirty="0" smtClean="0">
                <a:latin typeface="Arial"/>
                <a:cs typeface="Arial"/>
              </a:rPr>
              <a:t> success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97" y="3356648"/>
            <a:ext cx="7949536" cy="35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Distributions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an</a:t>
            </a:r>
            <a:r>
              <a:rPr lang="en-US" sz="3200" spc="-18" dirty="0"/>
              <a:t>d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Simulation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8136" y="936433"/>
            <a:ext cx="12103864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360288" indent="-302575" algn="just">
              <a:buFont typeface="Arial"/>
              <a:buChar char="•"/>
              <a:tabLst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lmost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all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real-world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systems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contain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one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more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sources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randomness</a:t>
            </a:r>
          </a:p>
          <a:p>
            <a:pPr marL="666786" marR="4483" lvl="1" indent="-252146" algn="just">
              <a:spcBef>
                <a:spcPts val="499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4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anufacturing:</a:t>
            </a:r>
            <a:r>
              <a:rPr sz="2400" spc="6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processing</a:t>
            </a:r>
            <a:r>
              <a:rPr sz="2400" spc="62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times,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operating</a:t>
            </a:r>
            <a:r>
              <a:rPr sz="2400" spc="6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times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befor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downtime</a:t>
            </a:r>
          </a:p>
          <a:p>
            <a:pPr marL="666786" marR="111504" lvl="1" indent="-252146" algn="just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4" dirty="0">
                <a:latin typeface="Arial"/>
                <a:cs typeface="Arial"/>
              </a:rPr>
              <a:t>C</a:t>
            </a:r>
            <a:r>
              <a:rPr sz="2400" spc="-4" dirty="0">
                <a:latin typeface="Arial"/>
                <a:cs typeface="Arial"/>
              </a:rPr>
              <a:t>omputer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62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interarriva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6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times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o</a:t>
            </a:r>
            <a:r>
              <a:rPr sz="2400" spc="-9" dirty="0">
                <a:latin typeface="Arial"/>
                <a:cs typeface="Arial"/>
              </a:rPr>
              <a:t>f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jobs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jo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types,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Arial"/>
                <a:cs typeface="Arial"/>
              </a:rPr>
              <a:t>processing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requirements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of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jobs</a:t>
            </a:r>
          </a:p>
          <a:p>
            <a:pPr marL="666786" marR="123832" lvl="1" indent="-252146" algn="just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4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ommunication:</a:t>
            </a:r>
            <a:r>
              <a:rPr sz="2400" spc="6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interarrival</a:t>
            </a:r>
            <a:r>
              <a:rPr sz="2400" spc="6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times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of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messages,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message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lengths</a:t>
            </a:r>
          </a:p>
          <a:p>
            <a:pPr marL="313781" marR="1180042" indent="-302575" algn="just">
              <a:spcBef>
                <a:spcPts val="609"/>
              </a:spcBef>
              <a:buFont typeface="Arial"/>
              <a:buChar char="•"/>
              <a:tabLst>
                <a:tab pos="313781" algn="l"/>
              </a:tabLst>
            </a:pPr>
            <a:endParaRPr lang="en-US" sz="2800" spc="-4" dirty="0" smtClean="0">
              <a:latin typeface="Arial"/>
              <a:cs typeface="Arial"/>
            </a:endParaRPr>
          </a:p>
          <a:p>
            <a:pPr marL="313781" marR="1180042" indent="-302575" algn="just">
              <a:spcBef>
                <a:spcPts val="609"/>
              </a:spcBef>
              <a:buFont typeface="Arial"/>
              <a:buChar char="•"/>
              <a:tabLst>
                <a:tab pos="313781" algn="l"/>
              </a:tabLst>
            </a:pPr>
            <a:r>
              <a:rPr sz="2800" spc="-4" dirty="0" smtClean="0">
                <a:latin typeface="Arial"/>
                <a:cs typeface="Arial"/>
              </a:rPr>
              <a:t>R</a:t>
            </a:r>
            <a:r>
              <a:rPr sz="2800" dirty="0" smtClean="0">
                <a:latin typeface="Arial"/>
                <a:cs typeface="Arial"/>
              </a:rPr>
              <a:t>andom</a:t>
            </a:r>
            <a:r>
              <a:rPr sz="2800" spc="71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variables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described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functions</a:t>
            </a:r>
          </a:p>
          <a:p>
            <a:pPr marL="313781" marR="203397" indent="-302575" algn="just">
              <a:spcBef>
                <a:spcPts val="600"/>
              </a:spcBef>
              <a:buFont typeface="Arial"/>
              <a:buChar char="•"/>
              <a:tabLst>
                <a:tab pos="313781" algn="l"/>
              </a:tabLst>
            </a:pPr>
            <a:endParaRPr lang="en-US" sz="2800" spc="-4" dirty="0" smtClean="0">
              <a:latin typeface="Arial"/>
              <a:cs typeface="Arial"/>
            </a:endParaRPr>
          </a:p>
          <a:p>
            <a:pPr marL="313781" marR="203397" indent="-302575" algn="just">
              <a:spcBef>
                <a:spcPts val="600"/>
              </a:spcBef>
              <a:buFont typeface="Arial"/>
              <a:buChar char="•"/>
              <a:tabLst>
                <a:tab pos="313781" algn="l"/>
              </a:tabLst>
            </a:pPr>
            <a:r>
              <a:rPr sz="2800" spc="-4" dirty="0" smtClean="0">
                <a:latin typeface="Arial"/>
                <a:cs typeface="Arial"/>
              </a:rPr>
              <a:t>T</a:t>
            </a:r>
            <a:r>
              <a:rPr sz="2800" dirty="0" smtClean="0">
                <a:latin typeface="Arial"/>
                <a:cs typeface="Arial"/>
              </a:rPr>
              <a:t>o</a:t>
            </a:r>
            <a:r>
              <a:rPr sz="2800" spc="66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carry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out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simulation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using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inputs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interarrival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times,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have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specify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probability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317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Negativ</a:t>
            </a:r>
            <a:r>
              <a:rPr lang="en-US" sz="3200" spc="-18" dirty="0"/>
              <a:t>e</a:t>
            </a:r>
            <a:r>
              <a:rPr lang="en-US" sz="3200" spc="79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Binomia</a:t>
            </a:r>
            <a:r>
              <a:rPr lang="en-US" sz="3200" spc="-9" dirty="0"/>
              <a:t>l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 err="1"/>
              <a:t>negbin</a:t>
            </a:r>
            <a:r>
              <a:rPr lang="en-US" sz="3200" spc="-22" dirty="0"/>
              <a:t>(</a:t>
            </a:r>
            <a:r>
              <a:rPr lang="en-US" sz="3200" spc="-22" dirty="0" err="1"/>
              <a:t>m,p</a:t>
            </a:r>
            <a:r>
              <a:rPr lang="en-US" sz="3200" spc="-22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" y="836713"/>
            <a:ext cx="12101689" cy="58939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eometric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special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case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negative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binomial</a:t>
            </a:r>
            <a:r>
              <a:rPr sz="3200" spc="7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=1)</a:t>
            </a:r>
          </a:p>
          <a:p>
            <a:pPr marL="313781" marR="252146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spc="-6" baseline="-20467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spc="-6" baseline="-20467" dirty="0">
                <a:latin typeface="Arial"/>
                <a:cs typeface="Arial"/>
              </a:rPr>
              <a:t>2</a:t>
            </a:r>
            <a:r>
              <a:rPr sz="3200" spc="-4" dirty="0">
                <a:latin typeface="Arial"/>
                <a:cs typeface="Arial"/>
              </a:rPr>
              <a:t>,…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i="1" baseline="-20467" dirty="0">
                <a:latin typeface="Arial"/>
                <a:cs typeface="Arial"/>
              </a:rPr>
              <a:t>m</a:t>
            </a:r>
            <a:r>
              <a:rPr sz="3200" i="1" baseline="-20467" dirty="0">
                <a:latin typeface="Times New Roman"/>
                <a:cs typeface="Times New Roman"/>
              </a:rPr>
              <a:t> </a:t>
            </a:r>
            <a:r>
              <a:rPr sz="3200" i="1" spc="-231" baseline="-2046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independent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geom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spc="4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variables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spc="-6" baseline="-20467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+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spc="-6" baseline="-20467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+…+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i="1" spc="-6" baseline="-20467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~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negbin</a:t>
            </a:r>
            <a:r>
              <a:rPr sz="3200" spc="4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)</a:t>
            </a:r>
          </a:p>
          <a:p>
            <a:pPr marL="313781" marR="289127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endParaRPr lang="en-US" sz="500" spc="-4" dirty="0" smtClean="0">
              <a:latin typeface="Arial"/>
              <a:cs typeface="Arial"/>
            </a:endParaRPr>
          </a:p>
          <a:p>
            <a:pPr marL="313781" marR="289127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f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spc="-6" baseline="-20467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spc="-6" baseline="-20467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,…,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independent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Bernoull</a:t>
            </a:r>
            <a:r>
              <a:rPr sz="3200" i="1" spc="4" dirty="0">
                <a:latin typeface="Arial"/>
                <a:cs typeface="Arial"/>
              </a:rPr>
              <a:t>i</a:t>
            </a:r>
            <a:r>
              <a:rPr sz="3200" spc="4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variables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</a:p>
          <a:p>
            <a:pPr>
              <a:spcBef>
                <a:spcPts val="1"/>
              </a:spcBef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1624940"/>
            <a:endParaRPr lang="en-US" sz="3200" dirty="0" smtClean="0">
              <a:latin typeface="Arial"/>
              <a:cs typeface="Arial"/>
            </a:endParaRPr>
          </a:p>
          <a:p>
            <a:pPr marL="1624940"/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          </a:t>
            </a:r>
            <a:r>
              <a:rPr sz="3200" dirty="0" smtClean="0">
                <a:latin typeface="Arial"/>
                <a:cs typeface="Arial"/>
              </a:rPr>
              <a:t>then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~</a:t>
            </a:r>
            <a:r>
              <a:rPr sz="3200" i="1" dirty="0">
                <a:latin typeface="Arial"/>
                <a:cs typeface="Arial"/>
              </a:rPr>
              <a:t>negbin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57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)</a:t>
            </a:r>
          </a:p>
          <a:p>
            <a:pPr marL="313781" marR="168097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endParaRPr lang="en-US" sz="1600" spc="-4" dirty="0" smtClean="0">
              <a:latin typeface="Arial"/>
              <a:cs typeface="Arial"/>
            </a:endParaRPr>
          </a:p>
          <a:p>
            <a:pPr marL="313781" marR="168097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I</a:t>
            </a:r>
            <a:r>
              <a:rPr sz="3200" dirty="0" smtClean="0">
                <a:latin typeface="Arial"/>
                <a:cs typeface="Arial"/>
              </a:rPr>
              <a:t>f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X</a:t>
            </a:r>
            <a:r>
              <a:rPr sz="3200" spc="-6" baseline="-20467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X</a:t>
            </a:r>
            <a:r>
              <a:rPr sz="3200" spc="-6" baseline="-20467" dirty="0">
                <a:latin typeface="Arial"/>
                <a:cs typeface="Arial"/>
              </a:rPr>
              <a:t>2</a:t>
            </a:r>
            <a:r>
              <a:rPr sz="3200" spc="-4" dirty="0">
                <a:latin typeface="Arial"/>
                <a:cs typeface="Arial"/>
              </a:rPr>
              <a:t>,…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i="1" spc="-4" dirty="0">
                <a:latin typeface="Arial"/>
                <a:cs typeface="Arial"/>
              </a:rPr>
              <a:t>X</a:t>
            </a:r>
            <a:r>
              <a:rPr sz="3200" i="1" baseline="-20467" dirty="0">
                <a:latin typeface="Arial"/>
                <a:cs typeface="Arial"/>
              </a:rPr>
              <a:t>m</a:t>
            </a:r>
            <a:r>
              <a:rPr sz="3200" i="1" baseline="-20467" dirty="0">
                <a:latin typeface="Times New Roman"/>
                <a:cs typeface="Times New Roman"/>
              </a:rPr>
              <a:t> </a:t>
            </a:r>
            <a:r>
              <a:rPr sz="3200" i="1" spc="-231" baseline="-2046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independent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variables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endParaRPr lang="en-US" sz="3200" spc="71" dirty="0" smtClean="0">
              <a:latin typeface="Times New Roman"/>
              <a:cs typeface="Times New Roman"/>
            </a:endParaRPr>
          </a:p>
          <a:p>
            <a:pPr marL="11206" marR="168097">
              <a:spcBef>
                <a:spcPts val="596"/>
              </a:spcBef>
              <a:tabLst>
                <a:tab pos="313781" algn="l"/>
              </a:tabLst>
            </a:pP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71" dirty="0" smtClean="0">
                <a:latin typeface="Times New Roman"/>
                <a:cs typeface="Times New Roman"/>
              </a:rPr>
              <a:t>  </a:t>
            </a:r>
            <a:r>
              <a:rPr sz="3200" spc="-4" dirty="0" smtClean="0">
                <a:latin typeface="Arial"/>
                <a:cs typeface="Arial"/>
              </a:rPr>
              <a:t>X</a:t>
            </a:r>
            <a:r>
              <a:rPr sz="3200" spc="-6" baseline="-20467" dirty="0" smtClean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~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negbin</a:t>
            </a:r>
            <a:r>
              <a:rPr sz="3200" spc="4" dirty="0">
                <a:latin typeface="Arial"/>
                <a:cs typeface="Arial"/>
              </a:rPr>
              <a:t>(</a:t>
            </a:r>
            <a:r>
              <a:rPr sz="3200" i="1" spc="-4" dirty="0">
                <a:latin typeface="Arial"/>
                <a:cs typeface="Arial"/>
              </a:rPr>
              <a:t>m</a:t>
            </a:r>
            <a:r>
              <a:rPr sz="3200" i="1" spc="-6" baseline="-20467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),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spc="-9" dirty="0">
                <a:latin typeface="Arial"/>
                <a:cs typeface="Arial"/>
              </a:rPr>
              <a:t>Y</a:t>
            </a:r>
            <a:r>
              <a:rPr sz="3200" spc="-6" baseline="-20467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+</a:t>
            </a:r>
            <a:r>
              <a:rPr sz="3200" i="1" dirty="0">
                <a:latin typeface="Arial"/>
                <a:cs typeface="Arial"/>
              </a:rPr>
              <a:t>Y</a:t>
            </a:r>
            <a:r>
              <a:rPr sz="3200" baseline="-20467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+…+</a:t>
            </a:r>
            <a:r>
              <a:rPr sz="3200" i="1" spc="-4" dirty="0">
                <a:latin typeface="Arial"/>
                <a:cs typeface="Arial"/>
              </a:rPr>
              <a:t>Y</a:t>
            </a:r>
            <a:r>
              <a:rPr sz="3200" i="1" spc="-6" baseline="-20467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~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negbin</a:t>
            </a:r>
            <a:r>
              <a:rPr sz="3200" spc="4" dirty="0">
                <a:latin typeface="Arial"/>
                <a:cs typeface="Arial"/>
              </a:rPr>
              <a:t>(</a:t>
            </a:r>
            <a:r>
              <a:rPr sz="3200" i="1" spc="4" dirty="0">
                <a:latin typeface="Arial"/>
                <a:cs typeface="Arial"/>
              </a:rPr>
              <a:t>m</a:t>
            </a:r>
            <a:r>
              <a:rPr sz="3200" i="1" spc="-6" baseline="-20467" dirty="0">
                <a:latin typeface="Arial"/>
                <a:cs typeface="Arial"/>
              </a:rPr>
              <a:t>1</a:t>
            </a:r>
            <a:r>
              <a:rPr sz="3200" spc="4" dirty="0">
                <a:latin typeface="Arial"/>
                <a:cs typeface="Arial"/>
              </a:rPr>
              <a:t>+</a:t>
            </a:r>
            <a:r>
              <a:rPr sz="3200" i="1" spc="4" dirty="0">
                <a:latin typeface="Arial"/>
                <a:cs typeface="Arial"/>
              </a:rPr>
              <a:t>m</a:t>
            </a:r>
            <a:r>
              <a:rPr sz="3200" i="1" spc="-6" baseline="-20467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+…+</a:t>
            </a:r>
            <a:r>
              <a:rPr sz="3200" i="1" spc="4" dirty="0">
                <a:latin typeface="Arial"/>
                <a:cs typeface="Arial"/>
              </a:rPr>
              <a:t>m</a:t>
            </a:r>
            <a:r>
              <a:rPr sz="3200" i="1" spc="-6" baseline="-20467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3079906" y="3668257"/>
            <a:ext cx="3546671" cy="1152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5879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Discrete</a:t>
            </a:r>
            <a:r>
              <a:rPr lang="en-US" sz="3200" spc="79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Unifor</a:t>
            </a:r>
            <a:r>
              <a:rPr lang="en-US" sz="3200" spc="-26" dirty="0"/>
              <a:t>m</a:t>
            </a:r>
            <a:r>
              <a:rPr lang="en-US" sz="3200" spc="79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UD(</a:t>
            </a:r>
            <a:r>
              <a:rPr lang="en-US" sz="3200" spc="-22" dirty="0" err="1"/>
              <a:t>m,n</a:t>
            </a:r>
            <a:r>
              <a:rPr lang="en-US" sz="3200" spc="-22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333" y="928907"/>
            <a:ext cx="11887199" cy="361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822556" indent="-302575">
              <a:buFont typeface="Arial"/>
              <a:buChar char="•"/>
              <a:tabLst>
                <a:tab pos="313781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finite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number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values,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each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same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probability</a:t>
            </a:r>
          </a:p>
          <a:p>
            <a:pPr marL="666786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I/O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devic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numbe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selecte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nex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I/O</a:t>
            </a:r>
            <a:endParaRPr sz="2800" dirty="0">
              <a:latin typeface="Arial"/>
              <a:cs typeface="Arial"/>
            </a:endParaRPr>
          </a:p>
          <a:p>
            <a:pPr marL="666786" marR="4483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source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destinatio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numbe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nex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packe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on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network</a:t>
            </a:r>
            <a:endParaRPr sz="2800" dirty="0">
              <a:latin typeface="Arial"/>
              <a:cs typeface="Arial"/>
            </a:endParaRPr>
          </a:p>
          <a:p>
            <a:pPr marL="666786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i="1" spc="-4" dirty="0">
                <a:latin typeface="Arial"/>
                <a:cs typeface="Arial"/>
              </a:rPr>
              <a:t>m</a:t>
            </a:r>
            <a:r>
              <a:rPr sz="2800" spc="-9" dirty="0">
                <a:latin typeface="Arial"/>
                <a:cs typeface="Arial"/>
              </a:rPr>
              <a:t>: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lowe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limit</a:t>
            </a:r>
            <a:r>
              <a:rPr sz="2800" dirty="0">
                <a:latin typeface="Arial"/>
                <a:cs typeface="Arial"/>
              </a:rPr>
              <a:t>.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r>
              <a:rPr sz="2800" i="1" spc="53" dirty="0">
                <a:latin typeface="Times New Roman"/>
                <a:cs typeface="Times New Roman"/>
              </a:rPr>
              <a:t> </a:t>
            </a:r>
            <a:r>
              <a:rPr sz="2800" spc="-22" dirty="0">
                <a:latin typeface="Arial"/>
                <a:cs typeface="Arial"/>
              </a:rPr>
              <a:t>mus</a:t>
            </a:r>
            <a:r>
              <a:rPr sz="2800" spc="-9" dirty="0">
                <a:latin typeface="Arial"/>
                <a:cs typeface="Arial"/>
              </a:rPr>
              <a:t>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integer</a:t>
            </a:r>
            <a:endParaRPr sz="2800" dirty="0">
              <a:latin typeface="Arial"/>
              <a:cs typeface="Arial"/>
            </a:endParaRPr>
          </a:p>
          <a:p>
            <a:pPr marL="666786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i="1" spc="-4" dirty="0">
                <a:latin typeface="Arial"/>
                <a:cs typeface="Arial"/>
              </a:rPr>
              <a:t>n</a:t>
            </a:r>
            <a:r>
              <a:rPr sz="2800" spc="-9" dirty="0">
                <a:latin typeface="Arial"/>
                <a:cs typeface="Arial"/>
              </a:rPr>
              <a:t>: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upper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limit.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5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must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intege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greate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 dirty="0">
              <a:latin typeface="Arial"/>
              <a:cs typeface="Arial"/>
            </a:endParaRPr>
          </a:p>
          <a:p>
            <a:pPr marL="313221" indent="-302015">
              <a:spcBef>
                <a:spcPts val="591"/>
              </a:spcBef>
              <a:buFont typeface="Arial"/>
              <a:buChar char="•"/>
              <a:tabLst>
                <a:tab pos="313781" algn="l"/>
              </a:tabLst>
            </a:pPr>
            <a:endParaRPr lang="en-US" sz="3200" spc="-4" dirty="0" smtClean="0">
              <a:latin typeface="Arial"/>
              <a:cs typeface="Arial"/>
            </a:endParaRPr>
          </a:p>
          <a:p>
            <a:pPr marL="313221" indent="-302015">
              <a:spcBef>
                <a:spcPts val="591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P</a:t>
            </a:r>
            <a:r>
              <a:rPr sz="3200" dirty="0" smtClean="0">
                <a:latin typeface="Arial"/>
                <a:cs typeface="Arial"/>
              </a:rPr>
              <a:t>arameter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m</a:t>
            </a:r>
            <a:r>
              <a:rPr sz="3200" i="1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(location),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(scale)</a:t>
            </a:r>
          </a:p>
        </p:txBody>
      </p:sp>
      <p:sp>
        <p:nvSpPr>
          <p:cNvPr id="4" name="object 4"/>
          <p:cNvSpPr/>
          <p:nvPr/>
        </p:nvSpPr>
        <p:spPr>
          <a:xfrm>
            <a:off x="1952881" y="5753829"/>
            <a:ext cx="7537076" cy="1008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1373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Continuou</a:t>
            </a:r>
            <a:r>
              <a:rPr lang="en-US" sz="3200" spc="-18" dirty="0"/>
              <a:t>s</a:t>
            </a:r>
            <a:r>
              <a:rPr lang="en-US" sz="3200" spc="79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Unifor</a:t>
            </a:r>
            <a:r>
              <a:rPr lang="en-US" sz="3200" spc="-26" dirty="0"/>
              <a:t>m</a:t>
            </a:r>
            <a:r>
              <a:rPr lang="en-US" sz="3200" spc="79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U(</a:t>
            </a:r>
            <a:r>
              <a:rPr lang="en-US" sz="3200" spc="-22" dirty="0" err="1"/>
              <a:t>m,n</a:t>
            </a:r>
            <a:r>
              <a:rPr lang="en-US" sz="3200" spc="-22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34" y="928907"/>
            <a:ext cx="12008385" cy="3108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 algn="just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robability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variable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having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value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between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uniform</a:t>
            </a:r>
          </a:p>
          <a:p>
            <a:pPr marL="313781" marR="25774" indent="-302575" algn="just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used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“first”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model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quantity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felt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randomly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varying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between</a:t>
            </a:r>
            <a:r>
              <a:rPr sz="3200" spc="88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m</a:t>
            </a:r>
            <a:r>
              <a:rPr sz="3200" i="1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71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but</a:t>
            </a:r>
            <a:r>
              <a:rPr sz="3200" spc="-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about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which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little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else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known</a:t>
            </a:r>
          </a:p>
          <a:p>
            <a:pPr marL="313221" indent="-302015" algn="just">
              <a:spcBef>
                <a:spcPts val="591"/>
              </a:spcBef>
              <a:buFont typeface="Arial"/>
              <a:buChar char="•"/>
              <a:tabLst>
                <a:tab pos="313781" algn="l"/>
              </a:tabLst>
            </a:pPr>
            <a:r>
              <a:rPr sz="3200" dirty="0">
                <a:latin typeface="Arial"/>
                <a:cs typeface="Arial"/>
              </a:rPr>
              <a:t>Location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parameter:</a:t>
            </a:r>
            <a:r>
              <a:rPr sz="3200" spc="79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m,</a:t>
            </a:r>
            <a:r>
              <a:rPr sz="3200" i="1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scale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parameter</a:t>
            </a:r>
            <a:r>
              <a:rPr sz="3200" spc="79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9156" y="4820356"/>
            <a:ext cx="8571389" cy="1730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1338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 err="1"/>
              <a:t>Erlang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 smtClean="0"/>
              <a:t>m-</a:t>
            </a:r>
            <a:r>
              <a:rPr lang="en-US" sz="3200" spc="-22" dirty="0" err="1" smtClean="0"/>
              <a:t>Erlang</a:t>
            </a:r>
            <a:r>
              <a:rPr lang="en-US" sz="3200" spc="-22" dirty="0" smtClean="0"/>
              <a:t> </a:t>
            </a:r>
            <a:r>
              <a:rPr lang="en-US" sz="3200" spc="-13" dirty="0" smtClean="0"/>
              <a:t>(</a:t>
            </a:r>
            <a:r>
              <a:rPr lang="el-GR" sz="3200" spc="1090" dirty="0" smtClean="0">
                <a:latin typeface="Bookman Old Style"/>
                <a:cs typeface="Bookman Old Style"/>
              </a:rPr>
              <a:t>β</a:t>
            </a:r>
            <a:r>
              <a:rPr lang="el-GR" sz="3200" spc="-13" dirty="0" smtClean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77118" y="914401"/>
            <a:ext cx="12030419" cy="34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21" indent="-302015">
              <a:lnSpc>
                <a:spcPts val="2537"/>
              </a:lnSpc>
              <a:buFont typeface="Arial"/>
              <a:buChar char="•"/>
              <a:tabLst>
                <a:tab pos="313781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overal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queuein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networ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79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m</a:t>
            </a:r>
            <a:endParaRPr sz="2800" dirty="0">
              <a:latin typeface="Arial"/>
              <a:cs typeface="Arial"/>
            </a:endParaRPr>
          </a:p>
          <a:p>
            <a:pPr marL="313781">
              <a:lnSpc>
                <a:spcPts val="2537"/>
              </a:lnSpc>
            </a:pPr>
            <a:r>
              <a:rPr sz="2800" dirty="0">
                <a:latin typeface="Arial"/>
                <a:cs typeface="Arial"/>
              </a:rPr>
              <a:t>successive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servers</a:t>
            </a:r>
          </a:p>
          <a:p>
            <a:pPr marL="666786" marR="1005782" lvl="1" indent="-252146">
              <a:spcBef>
                <a:spcPts val="437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18" dirty="0">
                <a:latin typeface="Arial"/>
                <a:cs typeface="Arial"/>
              </a:rPr>
              <a:t>eac</a:t>
            </a:r>
            <a:r>
              <a:rPr sz="2400" spc="-13" dirty="0">
                <a:latin typeface="Arial"/>
                <a:cs typeface="Arial"/>
              </a:rPr>
              <a:t>h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server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is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independen</a:t>
            </a:r>
            <a:r>
              <a:rPr sz="2400" spc="-9" dirty="0">
                <a:latin typeface="Arial"/>
                <a:cs typeface="Arial"/>
              </a:rPr>
              <a:t>t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an</a:t>
            </a:r>
            <a:r>
              <a:rPr sz="2400" spc="-13" dirty="0">
                <a:latin typeface="Arial"/>
                <a:cs typeface="Arial"/>
              </a:rPr>
              <a:t>d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ha</a:t>
            </a:r>
            <a:r>
              <a:rPr sz="2400" spc="-9" dirty="0">
                <a:latin typeface="Arial"/>
                <a:cs typeface="Arial"/>
              </a:rPr>
              <a:t>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the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same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exponentially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distributed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service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times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424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18" dirty="0">
                <a:latin typeface="Arial"/>
                <a:cs typeface="Arial"/>
              </a:rPr>
              <a:t>A</a:t>
            </a:r>
            <a:r>
              <a:rPr sz="2400" spc="-13" dirty="0">
                <a:latin typeface="Arial"/>
                <a:cs typeface="Arial"/>
              </a:rPr>
              <a:t>ssume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n</a:t>
            </a:r>
            <a:r>
              <a:rPr sz="2400" spc="-13" dirty="0">
                <a:latin typeface="Arial"/>
                <a:cs typeface="Arial"/>
              </a:rPr>
              <a:t>o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intermediate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queue</a:t>
            </a:r>
            <a:r>
              <a:rPr sz="2400" spc="-9" dirty="0">
                <a:latin typeface="Arial"/>
                <a:cs typeface="Arial"/>
              </a:rPr>
              <a:t>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(delay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resources)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415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13" dirty="0">
                <a:latin typeface="Arial"/>
                <a:cs typeface="Arial"/>
              </a:rPr>
              <a:t>I</a:t>
            </a:r>
            <a:r>
              <a:rPr sz="2400" spc="-9" dirty="0">
                <a:latin typeface="Arial"/>
                <a:cs typeface="Arial"/>
              </a:rPr>
              <a:t>f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i="1" spc="-18" dirty="0">
                <a:latin typeface="Arial"/>
                <a:cs typeface="Arial"/>
              </a:rPr>
              <a:t>Y</a:t>
            </a:r>
            <a:r>
              <a:rPr sz="2400" spc="-6" baseline="-21367" dirty="0">
                <a:latin typeface="Arial"/>
                <a:cs typeface="Arial"/>
              </a:rPr>
              <a:t>1</a:t>
            </a:r>
            <a:r>
              <a:rPr sz="2400" spc="-9" dirty="0">
                <a:latin typeface="Arial"/>
                <a:cs typeface="Arial"/>
              </a:rPr>
              <a:t>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spc="-18" dirty="0">
                <a:latin typeface="Arial"/>
                <a:cs typeface="Arial"/>
              </a:rPr>
              <a:t>Y</a:t>
            </a:r>
            <a:r>
              <a:rPr sz="2400" baseline="-21367" dirty="0">
                <a:latin typeface="Arial"/>
                <a:cs typeface="Arial"/>
              </a:rPr>
              <a:t>2</a:t>
            </a:r>
            <a:r>
              <a:rPr sz="2400" spc="-9" dirty="0">
                <a:latin typeface="Arial"/>
                <a:cs typeface="Arial"/>
              </a:rPr>
              <a:t>,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22" dirty="0">
                <a:latin typeface="Arial"/>
                <a:cs typeface="Arial"/>
              </a:rPr>
              <a:t>…</a:t>
            </a:r>
            <a:r>
              <a:rPr sz="2400" spc="-9" dirty="0">
                <a:latin typeface="Arial"/>
                <a:cs typeface="Arial"/>
              </a:rPr>
              <a:t>,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i="1" spc="-9" dirty="0">
                <a:latin typeface="Arial"/>
                <a:cs typeface="Arial"/>
              </a:rPr>
              <a:t>Y</a:t>
            </a:r>
            <a:r>
              <a:rPr sz="2400" i="1" baseline="-21367" dirty="0">
                <a:latin typeface="Arial"/>
                <a:cs typeface="Arial"/>
              </a:rPr>
              <a:t>m</a:t>
            </a:r>
            <a:r>
              <a:rPr sz="2400" i="1" baseline="-21367" dirty="0">
                <a:latin typeface="Times New Roman"/>
                <a:cs typeface="Times New Roman"/>
              </a:rPr>
              <a:t> </a:t>
            </a:r>
            <a:r>
              <a:rPr sz="2400" i="1" spc="-139" baseline="-2136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are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independen</a:t>
            </a:r>
            <a:r>
              <a:rPr sz="2400" spc="-9" dirty="0">
                <a:latin typeface="Arial"/>
                <a:cs typeface="Arial"/>
              </a:rPr>
              <a:t>t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i="1" spc="-13" dirty="0">
                <a:latin typeface="Arial"/>
                <a:cs typeface="Arial"/>
              </a:rPr>
              <a:t>ex</a:t>
            </a:r>
            <a:r>
              <a:rPr sz="2400" i="1" spc="-18" dirty="0">
                <a:latin typeface="Arial"/>
                <a:cs typeface="Arial"/>
              </a:rPr>
              <a:t>p</a:t>
            </a:r>
            <a:r>
              <a:rPr sz="2400" spc="-18" dirty="0">
                <a:latin typeface="Arial"/>
                <a:cs typeface="Arial"/>
              </a:rPr>
              <a:t>(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random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variable</a:t>
            </a:r>
            <a:r>
              <a:rPr sz="2400" spc="-9" dirty="0">
                <a:latin typeface="Arial"/>
                <a:cs typeface="Arial"/>
              </a:rPr>
              <a:t>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and</a:t>
            </a:r>
            <a:endParaRPr sz="2400" dirty="0">
              <a:latin typeface="Arial"/>
              <a:cs typeface="Arial"/>
            </a:endParaRPr>
          </a:p>
          <a:p>
            <a:pPr marL="666225"/>
            <a:r>
              <a:rPr sz="2400" i="1" spc="-18" dirty="0">
                <a:latin typeface="Arial"/>
                <a:cs typeface="Arial"/>
              </a:rPr>
              <a:t>Y</a:t>
            </a:r>
            <a:r>
              <a:rPr sz="2400" baseline="-21367" dirty="0">
                <a:latin typeface="Arial"/>
                <a:cs typeface="Arial"/>
              </a:rPr>
              <a:t>1</a:t>
            </a:r>
            <a:r>
              <a:rPr sz="2400" spc="-18" dirty="0">
                <a:latin typeface="Arial"/>
                <a:cs typeface="Arial"/>
              </a:rPr>
              <a:t>+</a:t>
            </a:r>
            <a:r>
              <a:rPr sz="2400" i="1" spc="-18" dirty="0">
                <a:latin typeface="Arial"/>
                <a:cs typeface="Arial"/>
              </a:rPr>
              <a:t>Y</a:t>
            </a:r>
            <a:r>
              <a:rPr sz="2400" spc="6" baseline="-21367" dirty="0">
                <a:latin typeface="Arial"/>
                <a:cs typeface="Arial"/>
              </a:rPr>
              <a:t>2</a:t>
            </a:r>
            <a:r>
              <a:rPr sz="2400" spc="-18" dirty="0">
                <a:latin typeface="Arial"/>
                <a:cs typeface="Arial"/>
              </a:rPr>
              <a:t>+…+</a:t>
            </a:r>
            <a:r>
              <a:rPr sz="2400" i="1" spc="-9" dirty="0">
                <a:latin typeface="Arial"/>
                <a:cs typeface="Arial"/>
              </a:rPr>
              <a:t>Y</a:t>
            </a:r>
            <a:r>
              <a:rPr sz="2400" i="1" spc="-6" baseline="-21367" dirty="0">
                <a:latin typeface="Arial"/>
                <a:cs typeface="Arial"/>
              </a:rPr>
              <a:t>m</a:t>
            </a:r>
            <a:r>
              <a:rPr sz="2400" spc="-13" dirty="0">
                <a:latin typeface="Arial"/>
                <a:cs typeface="Arial"/>
              </a:rPr>
              <a:t>~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i="1" spc="-13" dirty="0">
                <a:latin typeface="Arial"/>
                <a:cs typeface="Arial"/>
              </a:rPr>
              <a:t>m-Erlang</a:t>
            </a:r>
            <a:r>
              <a:rPr sz="2400" spc="-9" dirty="0">
                <a:latin typeface="Arial"/>
                <a:cs typeface="Arial"/>
              </a:rPr>
              <a:t>(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66786" lvl="1" indent="-252146">
              <a:spcBef>
                <a:spcPts val="419"/>
              </a:spcBef>
              <a:buFont typeface="Arial"/>
              <a:buChar char="–"/>
              <a:tabLst>
                <a:tab pos="666786" algn="l"/>
              </a:tabLst>
            </a:pPr>
            <a:r>
              <a:rPr sz="2400" i="1" spc="-9" dirty="0">
                <a:latin typeface="Arial"/>
                <a:cs typeface="Arial"/>
              </a:rPr>
              <a:t>m-Erlan</a:t>
            </a:r>
            <a:r>
              <a:rPr sz="2400" i="1" spc="-18" dirty="0">
                <a:latin typeface="Arial"/>
                <a:cs typeface="Arial"/>
              </a:rPr>
              <a:t>g</a:t>
            </a:r>
            <a:r>
              <a:rPr sz="2400" spc="-9" dirty="0">
                <a:latin typeface="Arial"/>
                <a:cs typeface="Arial"/>
              </a:rPr>
              <a:t>(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is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also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known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as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i="1" spc="-18" dirty="0">
                <a:latin typeface="Arial"/>
                <a:cs typeface="Arial"/>
              </a:rPr>
              <a:t>gamm</a:t>
            </a:r>
            <a:r>
              <a:rPr sz="2400" i="1" spc="-9" dirty="0">
                <a:latin typeface="Arial"/>
                <a:cs typeface="Arial"/>
              </a:rPr>
              <a:t>a</a:t>
            </a:r>
            <a:r>
              <a:rPr sz="2400" spc="-9" dirty="0">
                <a:latin typeface="Arial"/>
                <a:cs typeface="Arial"/>
              </a:rPr>
              <a:t>(</a:t>
            </a:r>
            <a:r>
              <a:rPr sz="2400" i="1" spc="-26" dirty="0">
                <a:latin typeface="Arial"/>
                <a:cs typeface="Arial"/>
              </a:rPr>
              <a:t>m</a:t>
            </a:r>
            <a:r>
              <a:rPr sz="2400" i="1" spc="-9" dirty="0">
                <a:latin typeface="Arial"/>
                <a:cs typeface="Arial"/>
              </a:rPr>
              <a:t>,</a:t>
            </a:r>
            <a:r>
              <a:rPr sz="2400" i="1" spc="44" dirty="0">
                <a:latin typeface="Times New Roman"/>
                <a:cs typeface="Times New Roman"/>
              </a:rPr>
              <a:t> 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415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18" dirty="0">
                <a:latin typeface="Arial"/>
                <a:cs typeface="Arial"/>
              </a:rPr>
              <a:t>Shap</a:t>
            </a:r>
            <a:r>
              <a:rPr sz="2400" spc="-13" dirty="0">
                <a:latin typeface="Arial"/>
                <a:cs typeface="Arial"/>
              </a:rPr>
              <a:t>e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paramete</a:t>
            </a:r>
            <a:r>
              <a:rPr sz="2400" spc="-9" dirty="0">
                <a:latin typeface="Arial"/>
                <a:cs typeface="Arial"/>
              </a:rPr>
              <a:t>r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i="1" spc="-22" dirty="0">
                <a:latin typeface="Arial"/>
                <a:cs typeface="Arial"/>
              </a:rPr>
              <a:t>m</a:t>
            </a:r>
            <a:r>
              <a:rPr sz="2400" spc="-9" dirty="0">
                <a:latin typeface="Arial"/>
                <a:cs typeface="Arial"/>
              </a:rPr>
              <a:t>,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scale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paramete</a:t>
            </a:r>
            <a:r>
              <a:rPr sz="2400" spc="-9" dirty="0">
                <a:latin typeface="Arial"/>
                <a:cs typeface="Arial"/>
              </a:rPr>
              <a:t>r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endParaRPr sz="2400" dirty="0">
              <a:latin typeface="Bookman Old Style"/>
              <a:cs typeface="Bookman Old Style"/>
            </a:endParaRPr>
          </a:p>
        </p:txBody>
      </p:sp>
      <p:sp>
        <p:nvSpPr>
          <p:cNvPr id="4" name="object 10"/>
          <p:cNvSpPr txBox="1"/>
          <p:nvPr/>
        </p:nvSpPr>
        <p:spPr>
          <a:xfrm>
            <a:off x="198304" y="5894215"/>
            <a:ext cx="117990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3352" marR="4483" indent="-252706">
              <a:tabLst>
                <a:tab pos="262792" algn="l"/>
              </a:tabLst>
            </a:pPr>
            <a:r>
              <a:rPr sz="2400" spc="-13" dirty="0">
                <a:latin typeface="Arial"/>
                <a:cs typeface="Arial"/>
              </a:rPr>
              <a:t>–</a:t>
            </a:r>
            <a:r>
              <a:rPr sz="2400" spc="-13" dirty="0">
                <a:latin typeface="Times New Roman"/>
                <a:cs typeface="Times New Roman"/>
              </a:rPr>
              <a:t>	</a:t>
            </a:r>
            <a:r>
              <a:rPr sz="2400" spc="-13" dirty="0">
                <a:latin typeface="Arial"/>
                <a:cs typeface="Arial"/>
              </a:rPr>
              <a:t>f(x</a:t>
            </a:r>
            <a:r>
              <a:rPr sz="2400" spc="-9" dirty="0">
                <a:latin typeface="Arial"/>
                <a:cs typeface="Arial"/>
              </a:rPr>
              <a:t>)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fo</a:t>
            </a:r>
            <a:r>
              <a:rPr sz="2400" spc="-9" dirty="0">
                <a:latin typeface="Arial"/>
                <a:cs typeface="Arial"/>
              </a:rPr>
              <a:t>r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m-Erlang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ca</a:t>
            </a:r>
            <a:r>
              <a:rPr sz="2400" spc="-13" dirty="0">
                <a:latin typeface="Arial"/>
                <a:cs typeface="Arial"/>
              </a:rPr>
              <a:t>n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b</a:t>
            </a:r>
            <a:r>
              <a:rPr sz="2400" spc="-13" dirty="0">
                <a:latin typeface="Arial"/>
                <a:cs typeface="Arial"/>
              </a:rPr>
              <a:t>e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derived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fro</a:t>
            </a:r>
            <a:r>
              <a:rPr sz="2400" spc="-18" dirty="0">
                <a:latin typeface="Arial"/>
                <a:cs typeface="Arial"/>
              </a:rPr>
              <a:t>m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tha</a:t>
            </a:r>
            <a:r>
              <a:rPr sz="2400" spc="-9" dirty="0">
                <a:latin typeface="Arial"/>
                <a:cs typeface="Arial"/>
              </a:rPr>
              <a:t>t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o</a:t>
            </a:r>
            <a:r>
              <a:rPr sz="2400" spc="-9" dirty="0">
                <a:latin typeface="Arial"/>
                <a:cs typeface="Arial"/>
              </a:rPr>
              <a:t>f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the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exponential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distribution</a:t>
            </a:r>
            <a:r>
              <a:rPr sz="2400" spc="-9" dirty="0">
                <a:latin typeface="Arial"/>
                <a:cs typeface="Arial"/>
              </a:rPr>
              <a:t>.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We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don’</a:t>
            </a:r>
            <a:r>
              <a:rPr sz="2400" spc="-9" dirty="0">
                <a:latin typeface="Arial"/>
                <a:cs typeface="Arial"/>
              </a:rPr>
              <a:t>t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g</a:t>
            </a:r>
            <a:r>
              <a:rPr sz="2400" spc="-13" dirty="0">
                <a:latin typeface="Arial"/>
                <a:cs typeface="Arial"/>
              </a:rPr>
              <a:t>o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through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the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detai</a:t>
            </a:r>
            <a:r>
              <a:rPr sz="2400" spc="-4" dirty="0">
                <a:latin typeface="Arial"/>
                <a:cs typeface="Arial"/>
              </a:rPr>
              <a:t>l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here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2403597" y="4482754"/>
            <a:ext cx="6167526" cy="1326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8177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spc="-26" dirty="0"/>
              <a:t>Gamm</a:t>
            </a:r>
            <a:r>
              <a:rPr lang="en-US" sz="3600" spc="-18" dirty="0"/>
              <a:t>a</a:t>
            </a:r>
            <a:r>
              <a:rPr lang="en-US" sz="3600" spc="71" dirty="0">
                <a:latin typeface="Times New Roman"/>
                <a:cs typeface="Times New Roman"/>
              </a:rPr>
              <a:t> </a:t>
            </a:r>
            <a:r>
              <a:rPr lang="en-US" sz="3600" spc="-18" dirty="0"/>
              <a:t>Distribution</a:t>
            </a:r>
            <a:r>
              <a:rPr lang="en-US" sz="3600" spc="-9" dirty="0"/>
              <a:t>:</a:t>
            </a:r>
            <a:r>
              <a:rPr lang="en-US" sz="3600" spc="84" dirty="0">
                <a:latin typeface="Times New Roman"/>
                <a:cs typeface="Times New Roman"/>
              </a:rPr>
              <a:t> </a:t>
            </a:r>
            <a:r>
              <a:rPr lang="en-US" sz="3600" spc="-26" dirty="0"/>
              <a:t>gamma</a:t>
            </a:r>
            <a:r>
              <a:rPr lang="en-US" sz="3600" spc="-13" dirty="0"/>
              <a:t>(</a:t>
            </a:r>
            <a:r>
              <a:rPr lang="el-GR" sz="2400" spc="927" dirty="0">
                <a:latin typeface="Bookman Old Style"/>
                <a:cs typeface="Bookman Old Style"/>
              </a:rPr>
              <a:t>α</a:t>
            </a:r>
            <a:r>
              <a:rPr lang="el-GR" sz="3600" spc="-13" dirty="0"/>
              <a:t>,</a:t>
            </a:r>
            <a:r>
              <a:rPr lang="el-GR" sz="2400" spc="1024" dirty="0">
                <a:latin typeface="Bookman Old Style"/>
                <a:cs typeface="Bookman Old Style"/>
              </a:rPr>
              <a:t>β</a:t>
            </a:r>
            <a:r>
              <a:rPr lang="el-GR" sz="3600" spc="-13" dirty="0"/>
              <a:t>)</a:t>
            </a:r>
            <a:endParaRPr lang="en-US" sz="3600" dirty="0">
              <a:latin typeface="Garamond"/>
              <a:cs typeface="Garamond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88135" y="920363"/>
            <a:ext cx="11986352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331151" indent="-302575">
              <a:buFont typeface="Arial"/>
              <a:buChar char="•"/>
              <a:tabLst>
                <a:tab pos="313781" algn="l"/>
              </a:tabLst>
            </a:pPr>
            <a:r>
              <a:rPr sz="2800" spc="-4" dirty="0">
                <a:latin typeface="Arial"/>
                <a:cs typeface="Arial"/>
              </a:rPr>
              <a:t>Model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complete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task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wit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spc="799" dirty="0">
                <a:latin typeface="Bookman Old Style"/>
                <a:cs typeface="Bookman Old Style"/>
              </a:rPr>
              <a:t>α</a:t>
            </a:r>
            <a:r>
              <a:rPr sz="2800" spc="-93" dirty="0">
                <a:latin typeface="Bookman Old Style"/>
                <a:cs typeface="Bookman Old Style"/>
              </a:rPr>
              <a:t> </a:t>
            </a:r>
            <a:r>
              <a:rPr sz="2800" spc="-4" dirty="0">
                <a:latin typeface="Arial"/>
                <a:cs typeface="Arial"/>
              </a:rPr>
              <a:t>part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each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takes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816" dirty="0">
                <a:latin typeface="Bookman Old Style"/>
                <a:cs typeface="Bookman Old Style"/>
              </a:rPr>
              <a:t>β</a:t>
            </a:r>
            <a:r>
              <a:rPr sz="2800" spc="-97" dirty="0">
                <a:latin typeface="Bookman Old Style"/>
                <a:cs typeface="Bookman Old Style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complete</a:t>
            </a:r>
          </a:p>
          <a:p>
            <a:pPr marL="666786" lvl="1" indent="-252146">
              <a:spcBef>
                <a:spcPts val="437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22" dirty="0">
                <a:latin typeface="Arial"/>
                <a:cs typeface="Arial"/>
              </a:rPr>
              <a:t>m</a:t>
            </a:r>
            <a:r>
              <a:rPr sz="2400" spc="-9" dirty="0">
                <a:latin typeface="Arial"/>
                <a:cs typeface="Arial"/>
              </a:rPr>
              <a:t>-Erlang</a:t>
            </a:r>
            <a:r>
              <a:rPr sz="2400" spc="-9" dirty="0">
                <a:latin typeface="Arial"/>
                <a:cs typeface="Arial"/>
              </a:rPr>
              <a:t>(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=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gamma</a:t>
            </a:r>
            <a:r>
              <a:rPr sz="2400" spc="-9" dirty="0">
                <a:latin typeface="Arial"/>
                <a:cs typeface="Arial"/>
              </a:rPr>
              <a:t>(</a:t>
            </a:r>
            <a:r>
              <a:rPr sz="2400" i="1" spc="-22" dirty="0">
                <a:latin typeface="Arial"/>
                <a:cs typeface="Arial"/>
              </a:rPr>
              <a:t>m</a:t>
            </a:r>
            <a:r>
              <a:rPr sz="2400" i="1" spc="-9" dirty="0">
                <a:latin typeface="Arial"/>
                <a:cs typeface="Arial"/>
              </a:rPr>
              <a:t>,</a:t>
            </a:r>
            <a:r>
              <a:rPr sz="2400" i="1" spc="49" dirty="0">
                <a:latin typeface="Times New Roman"/>
                <a:cs typeface="Times New Roman"/>
              </a:rPr>
              <a:t> </a:t>
            </a:r>
            <a:r>
              <a:rPr sz="2400" spc="662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66225" lvl="1" indent="-251585">
              <a:spcBef>
                <a:spcPts val="424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18" dirty="0">
                <a:latin typeface="Arial"/>
                <a:cs typeface="Arial"/>
              </a:rPr>
              <a:t>e</a:t>
            </a:r>
            <a:r>
              <a:rPr sz="2400" spc="-9" dirty="0">
                <a:latin typeface="Arial"/>
                <a:cs typeface="Arial"/>
              </a:rPr>
              <a:t>x</a:t>
            </a:r>
            <a:r>
              <a:rPr sz="2400" spc="-18" dirty="0">
                <a:latin typeface="Arial"/>
                <a:cs typeface="Arial"/>
              </a:rPr>
              <a:t>p</a:t>
            </a:r>
            <a:r>
              <a:rPr sz="2400" spc="-9" dirty="0">
                <a:latin typeface="Arial"/>
                <a:cs typeface="Arial"/>
              </a:rPr>
              <a:t>(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=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gamma(1</a:t>
            </a:r>
            <a:r>
              <a:rPr sz="2400" spc="-9" dirty="0">
                <a:latin typeface="Arial"/>
                <a:cs typeface="Arial"/>
              </a:rPr>
              <a:t>,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66786" marR="12327" lvl="1" indent="-252146">
              <a:spcBef>
                <a:spcPts val="415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18" dirty="0">
                <a:latin typeface="Arial"/>
                <a:cs typeface="Arial"/>
              </a:rPr>
              <a:t>gamma</a:t>
            </a:r>
            <a:r>
              <a:rPr sz="2400" spc="-9" dirty="0">
                <a:latin typeface="Arial"/>
                <a:cs typeface="Arial"/>
              </a:rPr>
              <a:t>(</a:t>
            </a:r>
            <a:r>
              <a:rPr sz="2400" spc="666" dirty="0">
                <a:latin typeface="Bookman Old Style"/>
                <a:cs typeface="Bookman Old Style"/>
              </a:rPr>
              <a:t>α</a:t>
            </a:r>
            <a:r>
              <a:rPr sz="2400" spc="-13" dirty="0">
                <a:latin typeface="Arial"/>
                <a:cs typeface="Arial"/>
              </a:rPr>
              <a:t>,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is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a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generalization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o</a:t>
            </a:r>
            <a:r>
              <a:rPr sz="2400" spc="-9" dirty="0">
                <a:latin typeface="Arial"/>
                <a:cs typeface="Arial"/>
              </a:rPr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m-Erlang</a:t>
            </a:r>
            <a:r>
              <a:rPr sz="2400" spc="4" dirty="0">
                <a:latin typeface="Arial"/>
                <a:cs typeface="Arial"/>
              </a:rPr>
              <a:t>(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r>
              <a:rPr sz="2400" spc="-9" dirty="0">
                <a:latin typeface="Arial"/>
                <a:cs typeface="Arial"/>
              </a:rPr>
              <a:t>)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because</a:t>
            </a:r>
            <a:r>
              <a:rPr sz="2400" spc="666" dirty="0">
                <a:latin typeface="Bookman Old Style"/>
                <a:cs typeface="Bookman Old Style"/>
              </a:rPr>
              <a:t>α</a:t>
            </a:r>
            <a:r>
              <a:rPr sz="2400" spc="-18" dirty="0">
                <a:latin typeface="Arial"/>
                <a:cs typeface="Arial"/>
              </a:rPr>
              <a:t>ca</a:t>
            </a:r>
            <a:r>
              <a:rPr sz="2400" spc="-13" dirty="0">
                <a:latin typeface="Arial"/>
                <a:cs typeface="Arial"/>
              </a:rPr>
              <a:t>n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b</a:t>
            </a:r>
            <a:r>
              <a:rPr sz="2400" spc="-13" dirty="0">
                <a:latin typeface="Arial"/>
                <a:cs typeface="Arial"/>
              </a:rPr>
              <a:t>e</a:t>
            </a:r>
            <a:r>
              <a:rPr sz="2400" spc="4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non-integer</a:t>
            </a:r>
            <a:endParaRPr sz="2400" dirty="0">
              <a:latin typeface="Arial"/>
              <a:cs typeface="Arial"/>
            </a:endParaRPr>
          </a:p>
          <a:p>
            <a:pPr marL="666786" lvl="1" indent="-252146">
              <a:spcBef>
                <a:spcPts val="415"/>
              </a:spcBef>
              <a:buFont typeface="Arial"/>
              <a:buChar char="–"/>
              <a:tabLst>
                <a:tab pos="666786" algn="l"/>
              </a:tabLst>
            </a:pPr>
            <a:r>
              <a:rPr sz="2400" spc="-18" dirty="0">
                <a:latin typeface="Arial"/>
                <a:cs typeface="Arial"/>
              </a:rPr>
              <a:t>Shap</a:t>
            </a:r>
            <a:r>
              <a:rPr sz="2400" spc="-13" dirty="0">
                <a:latin typeface="Arial"/>
                <a:cs typeface="Arial"/>
              </a:rPr>
              <a:t>e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parameter</a:t>
            </a:r>
            <a:r>
              <a:rPr sz="2400" spc="-9" dirty="0">
                <a:latin typeface="Arial"/>
                <a:cs typeface="Arial"/>
              </a:rPr>
              <a:t>: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657" dirty="0">
                <a:latin typeface="Bookman Old Style"/>
                <a:cs typeface="Bookman Old Style"/>
              </a:rPr>
              <a:t>α</a:t>
            </a:r>
            <a:r>
              <a:rPr sz="2400" spc="-9" dirty="0">
                <a:latin typeface="Arial"/>
                <a:cs typeface="Arial"/>
              </a:rPr>
              <a:t>,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Scale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parameter</a:t>
            </a:r>
            <a:r>
              <a:rPr sz="2400" spc="-9" dirty="0">
                <a:latin typeface="Arial"/>
                <a:cs typeface="Arial"/>
              </a:rPr>
              <a:t>: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671" dirty="0">
                <a:latin typeface="Bookman Old Style"/>
                <a:cs typeface="Bookman Old Style"/>
              </a:rPr>
              <a:t>β</a:t>
            </a:r>
            <a:endParaRPr sz="2400" dirty="0">
              <a:latin typeface="Bookman Old Style"/>
              <a:cs typeface="Bookman Old Style"/>
            </a:endParaRPr>
          </a:p>
          <a:p>
            <a:pPr marL="666786" lvl="1" indent="-252146">
              <a:spcBef>
                <a:spcPts val="415"/>
              </a:spcBef>
              <a:buFont typeface="Arial"/>
              <a:buChar char="–"/>
              <a:tabLst>
                <a:tab pos="667346" algn="l"/>
              </a:tabLst>
            </a:pPr>
            <a:r>
              <a:rPr sz="2400" spc="737" dirty="0">
                <a:latin typeface="Bookman Old Style"/>
                <a:cs typeface="Bookman Old Style"/>
              </a:rPr>
              <a:t>Γ</a:t>
            </a:r>
            <a:r>
              <a:rPr sz="2400" i="1" spc="-9" dirty="0">
                <a:latin typeface="Arial"/>
                <a:cs typeface="Arial"/>
              </a:rPr>
              <a:t>(</a:t>
            </a:r>
            <a:r>
              <a:rPr sz="2400" spc="666" dirty="0">
                <a:latin typeface="Bookman Old Style"/>
                <a:cs typeface="Bookman Old Style"/>
              </a:rPr>
              <a:t>α</a:t>
            </a:r>
            <a:r>
              <a:rPr sz="2400" i="1" spc="-9" dirty="0">
                <a:latin typeface="Arial"/>
                <a:cs typeface="Arial"/>
              </a:rPr>
              <a:t>)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is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a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generalization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18" dirty="0">
                <a:latin typeface="Arial"/>
                <a:cs typeface="Arial"/>
              </a:rPr>
              <a:t>o</a:t>
            </a:r>
            <a:r>
              <a:rPr sz="2400" spc="-9" dirty="0">
                <a:latin typeface="Arial"/>
                <a:cs typeface="Arial"/>
              </a:rPr>
              <a:t>f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i="1" spc="-18" dirty="0">
                <a:latin typeface="Arial"/>
                <a:cs typeface="Arial"/>
              </a:rPr>
              <a:t>n!</a:t>
            </a:r>
            <a:endParaRPr sz="2400" dirty="0">
              <a:latin typeface="Arial"/>
              <a:cs typeface="Arial"/>
            </a:endParaRPr>
          </a:p>
          <a:p>
            <a:pPr marL="666786" lvl="1" indent="-252146">
              <a:spcBef>
                <a:spcPts val="415"/>
              </a:spcBef>
              <a:buFont typeface="Arial"/>
              <a:buChar char="–"/>
              <a:tabLst>
                <a:tab pos="667346" algn="l"/>
              </a:tabLst>
            </a:pPr>
            <a:r>
              <a:rPr sz="2400" spc="737" dirty="0">
                <a:latin typeface="Bookman Old Style"/>
                <a:cs typeface="Bookman Old Style"/>
              </a:rPr>
              <a:t>Γ</a:t>
            </a:r>
            <a:r>
              <a:rPr sz="2400" i="1" spc="-9" dirty="0">
                <a:latin typeface="Arial"/>
                <a:cs typeface="Arial"/>
              </a:rPr>
              <a:t>(</a:t>
            </a:r>
            <a:r>
              <a:rPr sz="2400" spc="666" dirty="0">
                <a:latin typeface="Bookman Old Style"/>
                <a:cs typeface="Bookman Old Style"/>
              </a:rPr>
              <a:t>α</a:t>
            </a:r>
            <a:r>
              <a:rPr sz="2400" i="1" spc="-18" dirty="0">
                <a:latin typeface="Arial"/>
                <a:cs typeface="Arial"/>
              </a:rPr>
              <a:t>+1</a:t>
            </a:r>
            <a:r>
              <a:rPr sz="2400" i="1" spc="-9" dirty="0">
                <a:latin typeface="Arial"/>
                <a:cs typeface="Arial"/>
              </a:rPr>
              <a:t>)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i="1" spc="-13" dirty="0">
                <a:latin typeface="Arial"/>
                <a:cs typeface="Arial"/>
              </a:rPr>
              <a:t>=</a:t>
            </a:r>
            <a:r>
              <a:rPr sz="2400" i="1" spc="49" dirty="0">
                <a:latin typeface="Times New Roman"/>
                <a:cs typeface="Times New Roman"/>
              </a:rPr>
              <a:t> </a:t>
            </a:r>
            <a:r>
              <a:rPr sz="2400" spc="710" dirty="0">
                <a:latin typeface="Bookman Old Style"/>
                <a:cs typeface="Bookman Old Style"/>
              </a:rPr>
              <a:t>α</a:t>
            </a:r>
            <a:r>
              <a:rPr sz="2400" spc="675" dirty="0">
                <a:latin typeface="Bookman Old Style"/>
                <a:cs typeface="Bookman Old Style"/>
              </a:rPr>
              <a:t>Γ</a:t>
            </a:r>
            <a:r>
              <a:rPr sz="2400" i="1" spc="-9" dirty="0">
                <a:latin typeface="Arial"/>
                <a:cs typeface="Arial"/>
              </a:rPr>
              <a:t>(</a:t>
            </a:r>
            <a:r>
              <a:rPr sz="2400" spc="666" dirty="0">
                <a:latin typeface="Bookman Old Style"/>
                <a:cs typeface="Bookman Old Style"/>
              </a:rPr>
              <a:t>α</a:t>
            </a:r>
            <a:r>
              <a:rPr sz="2400" i="1" spc="-9" dirty="0">
                <a:latin typeface="Arial"/>
                <a:cs typeface="Arial"/>
              </a:rPr>
              <a:t>)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i="1" spc="-13" dirty="0">
                <a:latin typeface="Arial"/>
                <a:cs typeface="Arial"/>
              </a:rPr>
              <a:t>fo</a:t>
            </a:r>
            <a:r>
              <a:rPr sz="2400" i="1" spc="-9" dirty="0">
                <a:latin typeface="Arial"/>
                <a:cs typeface="Arial"/>
              </a:rPr>
              <a:t>r</a:t>
            </a:r>
            <a:r>
              <a:rPr sz="2400" i="1" spc="49" dirty="0">
                <a:latin typeface="Times New Roman"/>
                <a:cs typeface="Times New Roman"/>
              </a:rPr>
              <a:t> </a:t>
            </a:r>
            <a:r>
              <a:rPr sz="2400" spc="657" dirty="0">
                <a:latin typeface="Bookman Old Style"/>
                <a:cs typeface="Bookman Old Style"/>
              </a:rPr>
              <a:t>α</a:t>
            </a:r>
            <a:r>
              <a:rPr sz="2400" spc="-22" dirty="0">
                <a:latin typeface="Arial"/>
                <a:cs typeface="Arial"/>
              </a:rPr>
              <a:t>&gt;</a:t>
            </a:r>
            <a:r>
              <a:rPr sz="2400" spc="-18" dirty="0">
                <a:latin typeface="Arial"/>
                <a:cs typeface="Arial"/>
              </a:rPr>
              <a:t>0</a:t>
            </a:r>
            <a:r>
              <a:rPr sz="2400" i="1" spc="-9" dirty="0">
                <a:latin typeface="Arial"/>
                <a:cs typeface="Arial"/>
              </a:rPr>
              <a:t>,</a:t>
            </a:r>
            <a:r>
              <a:rPr sz="2400" i="1" spc="49" dirty="0">
                <a:latin typeface="Times New Roman"/>
                <a:cs typeface="Times New Roman"/>
              </a:rPr>
              <a:t> </a:t>
            </a:r>
            <a:r>
              <a:rPr sz="2400" spc="737" dirty="0">
                <a:latin typeface="Bookman Old Style"/>
                <a:cs typeface="Bookman Old Style"/>
              </a:rPr>
              <a:t>Γ</a:t>
            </a:r>
            <a:r>
              <a:rPr sz="2400" i="1" spc="-13" dirty="0">
                <a:latin typeface="Arial"/>
                <a:cs typeface="Arial"/>
              </a:rPr>
              <a:t>(k+1</a:t>
            </a:r>
            <a:r>
              <a:rPr sz="2400" i="1" spc="-9" dirty="0">
                <a:latin typeface="Arial"/>
                <a:cs typeface="Arial"/>
              </a:rPr>
              <a:t>)</a:t>
            </a:r>
            <a:r>
              <a:rPr sz="2400" i="1" spc="44" dirty="0">
                <a:latin typeface="Times New Roman"/>
                <a:cs typeface="Times New Roman"/>
              </a:rPr>
              <a:t> </a:t>
            </a:r>
            <a:r>
              <a:rPr sz="2400" i="1" spc="-13" dirty="0">
                <a:latin typeface="Arial"/>
                <a:cs typeface="Arial"/>
              </a:rPr>
              <a:t>=</a:t>
            </a:r>
            <a:r>
              <a:rPr sz="2400" i="1" spc="44" dirty="0">
                <a:latin typeface="Times New Roman"/>
                <a:cs typeface="Times New Roman"/>
              </a:rPr>
              <a:t> </a:t>
            </a:r>
            <a:r>
              <a:rPr sz="2400" i="1" spc="-13" dirty="0">
                <a:latin typeface="Arial"/>
                <a:cs typeface="Arial"/>
              </a:rPr>
              <a:t>k</a:t>
            </a:r>
            <a:r>
              <a:rPr sz="2400" i="1" spc="-9" dirty="0">
                <a:latin typeface="Arial"/>
                <a:cs typeface="Arial"/>
              </a:rPr>
              <a:t>!</a:t>
            </a:r>
            <a:r>
              <a:rPr sz="2400" i="1" spc="49" dirty="0">
                <a:latin typeface="Times New Roman"/>
                <a:cs typeface="Times New Roman"/>
              </a:rPr>
              <a:t> </a:t>
            </a:r>
            <a:r>
              <a:rPr lang="en-US" sz="2400" i="1" spc="49" dirty="0" smtClean="0">
                <a:latin typeface="Times New Roman"/>
                <a:cs typeface="Times New Roman"/>
              </a:rPr>
              <a:t>  </a:t>
            </a:r>
            <a:r>
              <a:rPr sz="2400" spc="-9" dirty="0" smtClean="0">
                <a:latin typeface="Arial"/>
                <a:cs typeface="Arial"/>
              </a:rPr>
              <a:t>if</a:t>
            </a:r>
            <a:r>
              <a:rPr sz="2400" spc="44" dirty="0" smtClean="0">
                <a:latin typeface="Times New Roman"/>
                <a:cs typeface="Times New Roman"/>
              </a:rPr>
              <a:t> </a:t>
            </a:r>
            <a:r>
              <a:rPr sz="2400" i="1" spc="-9" dirty="0">
                <a:latin typeface="Arial"/>
                <a:cs typeface="Arial"/>
              </a:rPr>
              <a:t>k</a:t>
            </a:r>
            <a:r>
              <a:rPr sz="2400" i="1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Arial"/>
                <a:cs typeface="Arial"/>
              </a:rPr>
              <a:t>is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a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nonnegative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-13" dirty="0">
                <a:latin typeface="Arial"/>
                <a:cs typeface="Arial"/>
              </a:rPr>
              <a:t>integer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10"/>
          <p:cNvSpPr/>
          <p:nvPr/>
        </p:nvSpPr>
        <p:spPr>
          <a:xfrm>
            <a:off x="2701685" y="5192479"/>
            <a:ext cx="5809129" cy="1381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9352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6" dirty="0"/>
              <a:t>Gamm</a:t>
            </a:r>
            <a:r>
              <a:rPr lang="en-US" sz="3200" spc="-18" dirty="0"/>
              <a:t>a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6" dirty="0"/>
              <a:t>gamma</a:t>
            </a:r>
            <a:r>
              <a:rPr lang="en-US" sz="3200" spc="-13" dirty="0"/>
              <a:t>(</a:t>
            </a:r>
            <a:r>
              <a:rPr lang="el-GR" sz="2000" spc="927" dirty="0">
                <a:latin typeface="Bookman Old Style"/>
                <a:cs typeface="Bookman Old Style"/>
              </a:rPr>
              <a:t>α</a:t>
            </a:r>
            <a:r>
              <a:rPr lang="el-GR" sz="3200" spc="-13" dirty="0"/>
              <a:t>,</a:t>
            </a:r>
            <a:r>
              <a:rPr lang="el-GR" sz="2000" spc="1024" dirty="0">
                <a:latin typeface="Bookman Old Style"/>
                <a:cs typeface="Bookman Old Style"/>
              </a:rPr>
              <a:t>β</a:t>
            </a:r>
            <a:r>
              <a:rPr lang="el-GR" sz="3200" spc="-13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9"/>
          <p:cNvSpPr/>
          <p:nvPr/>
        </p:nvSpPr>
        <p:spPr>
          <a:xfrm>
            <a:off x="1806767" y="903543"/>
            <a:ext cx="8408230" cy="5954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374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3" dirty="0" err="1"/>
              <a:t>Weibull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13" dirty="0" err="1"/>
              <a:t>Weibull</a:t>
            </a:r>
            <a:r>
              <a:rPr lang="en-US" sz="3200" spc="-13" dirty="0"/>
              <a:t>(</a:t>
            </a:r>
            <a:r>
              <a:rPr lang="el-GR" sz="2000" spc="922" dirty="0">
                <a:latin typeface="Bookman Old Style"/>
                <a:cs typeface="Bookman Old Style"/>
              </a:rPr>
              <a:t>α</a:t>
            </a:r>
            <a:r>
              <a:rPr lang="el-GR" sz="3200" spc="-9" dirty="0"/>
              <a:t>,</a:t>
            </a:r>
            <a:r>
              <a:rPr lang="el-GR" sz="3200" spc="75" dirty="0">
                <a:latin typeface="Times New Roman"/>
                <a:cs typeface="Times New Roman"/>
              </a:rPr>
              <a:t> </a:t>
            </a:r>
            <a:r>
              <a:rPr lang="el-GR" sz="2000" spc="1024" dirty="0">
                <a:latin typeface="Bookman Old Style"/>
                <a:cs typeface="Bookman Old Style"/>
              </a:rPr>
              <a:t>β</a:t>
            </a:r>
            <a:r>
              <a:rPr lang="el-GR" sz="3200" spc="-13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2" y="928907"/>
            <a:ext cx="11997368" cy="249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21" indent="-302015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sed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model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time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complete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task</a:t>
            </a:r>
          </a:p>
          <a:p>
            <a:pPr marL="666786" marR="283524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3" dirty="0">
                <a:latin typeface="Arial"/>
                <a:cs typeface="Arial"/>
              </a:rPr>
              <a:t>I</a:t>
            </a:r>
            <a:r>
              <a:rPr sz="2800" spc="-4" dirty="0">
                <a:latin typeface="Arial"/>
                <a:cs typeface="Arial"/>
              </a:rPr>
              <a:t>nstea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havin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constant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mean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(such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as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exponential),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value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Weibull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(depending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799" dirty="0">
                <a:latin typeface="Bookman Old Style"/>
                <a:cs typeface="Bookman Old Style"/>
              </a:rPr>
              <a:t>α</a:t>
            </a:r>
            <a:r>
              <a:rPr sz="2800" dirty="0">
                <a:latin typeface="Arial"/>
                <a:cs typeface="Arial"/>
              </a:rPr>
              <a:t>)</a:t>
            </a:r>
          </a:p>
          <a:p>
            <a:pPr marL="1019229" lvl="2" indent="-201156">
              <a:spcBef>
                <a:spcPts val="437"/>
              </a:spcBef>
              <a:buFont typeface="Arial"/>
              <a:buChar char="•"/>
              <a:tabLst>
                <a:tab pos="1019790" algn="l"/>
              </a:tabLst>
            </a:pPr>
            <a:r>
              <a:rPr sz="2000" spc="-13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service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time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decrease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ove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time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666" dirty="0">
                <a:latin typeface="Bookman Old Style"/>
                <a:cs typeface="Bookman Old Style"/>
              </a:rPr>
              <a:t>α</a:t>
            </a:r>
            <a:r>
              <a:rPr sz="2000" spc="-75" dirty="0">
                <a:latin typeface="Bookman Old Style"/>
                <a:cs typeface="Bookman Old Style"/>
              </a:rPr>
              <a:t> </a:t>
            </a:r>
            <a:r>
              <a:rPr sz="2000" spc="-13" dirty="0">
                <a:latin typeface="Arial"/>
                <a:cs typeface="Arial"/>
              </a:rPr>
              <a:t>&lt;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1019229" lvl="2" indent="-201156">
              <a:spcBef>
                <a:spcPts val="415"/>
              </a:spcBef>
              <a:buFont typeface="Arial"/>
              <a:buChar char="•"/>
              <a:tabLst>
                <a:tab pos="1019790" algn="l"/>
              </a:tabLst>
            </a:pPr>
            <a:r>
              <a:rPr sz="2000" spc="-13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service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time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Arial"/>
                <a:cs typeface="Arial"/>
              </a:rPr>
              <a:t>is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constan</a:t>
            </a:r>
            <a:r>
              <a:rPr sz="2000" spc="-9" dirty="0">
                <a:latin typeface="Arial"/>
                <a:cs typeface="Arial"/>
              </a:rPr>
              <a:t>t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ove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time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666" dirty="0">
                <a:latin typeface="Bookman Old Style"/>
                <a:cs typeface="Bookman Old Style"/>
              </a:rPr>
              <a:t>α</a:t>
            </a:r>
            <a:r>
              <a:rPr sz="2000" spc="-75" dirty="0">
                <a:latin typeface="Bookman Old Style"/>
                <a:cs typeface="Bookman Old Style"/>
              </a:rPr>
              <a:t> </a:t>
            </a:r>
            <a:r>
              <a:rPr sz="2000" spc="-13" dirty="0">
                <a:latin typeface="Arial"/>
                <a:cs typeface="Arial"/>
              </a:rPr>
              <a:t>=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1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(=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exponential)</a:t>
            </a:r>
            <a:endParaRPr sz="2000" dirty="0">
              <a:latin typeface="Arial"/>
              <a:cs typeface="Arial"/>
            </a:endParaRPr>
          </a:p>
          <a:p>
            <a:pPr marL="1019229" lvl="2" indent="-201156">
              <a:spcBef>
                <a:spcPts val="415"/>
              </a:spcBef>
              <a:buFont typeface="Arial"/>
              <a:buChar char="•"/>
              <a:tabLst>
                <a:tab pos="1019790" algn="l"/>
              </a:tabLst>
            </a:pPr>
            <a:r>
              <a:rPr sz="2000" spc="-13" dirty="0">
                <a:latin typeface="Arial"/>
                <a:cs typeface="Arial"/>
              </a:rPr>
              <a:t>I</a:t>
            </a:r>
            <a:r>
              <a:rPr sz="2000" spc="-9" dirty="0">
                <a:latin typeface="Arial"/>
                <a:cs typeface="Arial"/>
              </a:rPr>
              <a:t>f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service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time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increase</a:t>
            </a:r>
            <a:r>
              <a:rPr sz="2000" spc="-9" dirty="0">
                <a:latin typeface="Arial"/>
                <a:cs typeface="Arial"/>
              </a:rPr>
              <a:t>s</a:t>
            </a:r>
            <a:r>
              <a:rPr sz="2000" spc="49" dirty="0">
                <a:latin typeface="Times New Roman"/>
                <a:cs typeface="Times New Roman"/>
              </a:rPr>
              <a:t> </a:t>
            </a:r>
            <a:r>
              <a:rPr sz="2000" spc="-18" dirty="0">
                <a:latin typeface="Arial"/>
                <a:cs typeface="Arial"/>
              </a:rPr>
              <a:t>ove</a:t>
            </a:r>
            <a:r>
              <a:rPr sz="2000" spc="-9" dirty="0">
                <a:latin typeface="Arial"/>
                <a:cs typeface="Arial"/>
              </a:rPr>
              <a:t>r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time</a:t>
            </a:r>
            <a:r>
              <a:rPr sz="2000" spc="-9" dirty="0">
                <a:latin typeface="Arial"/>
                <a:cs typeface="Arial"/>
              </a:rPr>
              <a:t>,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then</a:t>
            </a:r>
            <a:r>
              <a:rPr sz="2000" spc="53" dirty="0">
                <a:latin typeface="Times New Roman"/>
                <a:cs typeface="Times New Roman"/>
              </a:rPr>
              <a:t> </a:t>
            </a:r>
            <a:r>
              <a:rPr sz="2000" spc="666" dirty="0">
                <a:latin typeface="Bookman Old Style"/>
                <a:cs typeface="Bookman Old Style"/>
              </a:rPr>
              <a:t>α</a:t>
            </a:r>
            <a:r>
              <a:rPr sz="2000" spc="-79" dirty="0">
                <a:latin typeface="Bookman Old Style"/>
                <a:cs typeface="Bookman Old Style"/>
              </a:rPr>
              <a:t> </a:t>
            </a:r>
            <a:r>
              <a:rPr sz="2000" spc="-13" dirty="0">
                <a:latin typeface="Arial"/>
                <a:cs typeface="Arial"/>
              </a:rPr>
              <a:t>&gt;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3" dirty="0"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0655" y="3597744"/>
            <a:ext cx="4747331" cy="764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040655" y="4362680"/>
            <a:ext cx="4313999" cy="2178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4862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3" dirty="0" err="1"/>
              <a:t>Weibull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-9" dirty="0"/>
              <a:t>: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13" dirty="0" err="1"/>
              <a:t>Weibull</a:t>
            </a:r>
            <a:r>
              <a:rPr lang="en-US" sz="3200" spc="-13" dirty="0"/>
              <a:t>(</a:t>
            </a:r>
            <a:r>
              <a:rPr lang="el-GR" sz="2000" spc="922" dirty="0">
                <a:latin typeface="Bookman Old Style"/>
                <a:cs typeface="Bookman Old Style"/>
              </a:rPr>
              <a:t>α</a:t>
            </a:r>
            <a:r>
              <a:rPr lang="el-GR" sz="3200" spc="-9" dirty="0"/>
              <a:t>,</a:t>
            </a:r>
            <a:r>
              <a:rPr lang="el-GR" sz="3200" spc="75" dirty="0">
                <a:latin typeface="Times New Roman"/>
                <a:cs typeface="Times New Roman"/>
              </a:rPr>
              <a:t> </a:t>
            </a:r>
            <a:r>
              <a:rPr lang="el-GR" sz="2000" spc="1024" dirty="0">
                <a:latin typeface="Bookman Old Style"/>
                <a:cs typeface="Bookman Old Style"/>
              </a:rPr>
              <a:t>β</a:t>
            </a:r>
            <a:r>
              <a:rPr lang="el-GR" sz="3200" spc="-13" dirty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6827" y="1062311"/>
            <a:ext cx="8393438" cy="5294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395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Distributions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an</a:t>
            </a:r>
            <a:r>
              <a:rPr lang="en-US" sz="3200" spc="-18" dirty="0"/>
              <a:t>d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Simulation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01" y="928907"/>
            <a:ext cx="11975335" cy="4608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200" i="1" dirty="0">
                <a:latin typeface="Arial"/>
                <a:cs typeface="Arial"/>
              </a:rPr>
              <a:t>Example</a:t>
            </a:r>
            <a:r>
              <a:rPr sz="3200" i="1" spc="66" dirty="0">
                <a:latin typeface="Times New Roman"/>
                <a:cs typeface="Times New Roman"/>
              </a:rPr>
              <a:t> </a:t>
            </a:r>
            <a:endParaRPr sz="3200" dirty="0" smtClean="0">
              <a:latin typeface="Arial"/>
              <a:cs typeface="Arial"/>
            </a:endParaRPr>
          </a:p>
          <a:p>
            <a:pPr marL="313781" marR="4483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C</a:t>
            </a:r>
            <a:r>
              <a:rPr sz="3200" dirty="0" smtClean="0">
                <a:latin typeface="Arial"/>
                <a:cs typeface="Arial"/>
              </a:rPr>
              <a:t>onsider</a:t>
            </a:r>
            <a:r>
              <a:rPr sz="3200" spc="71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a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single-server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dirty="0" err="1" smtClean="0">
                <a:latin typeface="Arial"/>
                <a:cs typeface="Arial"/>
              </a:rPr>
              <a:t>queueing</a:t>
            </a:r>
            <a:r>
              <a:rPr sz="3200" spc="71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system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with</a:t>
            </a:r>
            <a:r>
              <a:rPr sz="3200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exponential</a:t>
            </a:r>
            <a:r>
              <a:rPr sz="3200" spc="75" dirty="0" smtClean="0">
                <a:latin typeface="Times New Roman"/>
                <a:cs typeface="Times New Roman"/>
              </a:rPr>
              <a:t> </a:t>
            </a:r>
            <a:r>
              <a:rPr sz="3200" dirty="0" err="1" smtClean="0">
                <a:latin typeface="Arial"/>
                <a:cs typeface="Arial"/>
              </a:rPr>
              <a:t>interarrival</a:t>
            </a:r>
            <a:r>
              <a:rPr sz="3200" spc="75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time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with</a:t>
            </a:r>
            <a:r>
              <a:rPr sz="3200" spc="71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a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mean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of</a:t>
            </a:r>
            <a:r>
              <a:rPr sz="3200" spc="71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1</a:t>
            </a:r>
            <a:r>
              <a:rPr sz="3200" spc="66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Arial"/>
                <a:cs typeface="Arial"/>
              </a:rPr>
              <a:t>minute</a:t>
            </a:r>
          </a:p>
          <a:p>
            <a:pPr marL="313781" marR="1315080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endParaRPr lang="en-US" sz="3200" spc="-4" dirty="0" smtClean="0">
              <a:latin typeface="Arial"/>
              <a:cs typeface="Arial"/>
            </a:endParaRPr>
          </a:p>
          <a:p>
            <a:pPr marL="313781" marR="1315080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S</a:t>
            </a:r>
            <a:r>
              <a:rPr sz="3200" dirty="0" smtClean="0">
                <a:latin typeface="Arial"/>
                <a:cs typeface="Arial"/>
              </a:rPr>
              <a:t>uppose</a:t>
            </a:r>
            <a:r>
              <a:rPr sz="3200" spc="71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following</a:t>
            </a:r>
            <a:r>
              <a:rPr sz="3200" spc="5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simulation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has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performed</a:t>
            </a:r>
          </a:p>
          <a:p>
            <a:pPr marL="666786" marR="533989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dirty="0">
                <a:latin typeface="Arial"/>
                <a:cs typeface="Arial"/>
              </a:rPr>
              <a:t>Use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five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differen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probabilit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service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</a:p>
          <a:p>
            <a:pPr marL="666786" marR="1234954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dirty="0">
                <a:latin typeface="Arial"/>
                <a:cs typeface="Arial"/>
              </a:rPr>
              <a:t>100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independent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simulation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runs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of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</a:p>
          <a:p>
            <a:pPr marL="666786" marR="159132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ach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simulation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was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continued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until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10,000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delays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queue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were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collected</a:t>
            </a:r>
          </a:p>
        </p:txBody>
      </p:sp>
    </p:spTree>
    <p:extLst>
      <p:ext uri="{BB962C8B-B14F-4D97-AF65-F5344CB8AC3E}">
        <p14:creationId xmlns:p14="http://schemas.microsoft.com/office/powerpoint/2010/main" val="14946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Distributions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an</a:t>
            </a:r>
            <a:r>
              <a:rPr lang="en-US" sz="3200" spc="-18" dirty="0"/>
              <a:t>d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Simulation</a:t>
            </a:r>
            <a:endParaRPr lang="en-US" sz="3200" dirty="0">
              <a:latin typeface="Garamond"/>
              <a:cs typeface="Garamond"/>
            </a:endParaRPr>
          </a:p>
        </p:txBody>
      </p:sp>
      <p:graphicFrame>
        <p:nvGraphicFramePr>
          <p:cNvPr id="3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87457"/>
              </p:ext>
            </p:extLst>
          </p:nvPr>
        </p:nvGraphicFramePr>
        <p:xfrm>
          <a:off x="1112703" y="1266941"/>
          <a:ext cx="9276202" cy="321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787"/>
                <a:gridCol w="2321805"/>
                <a:gridCol w="2321805"/>
                <a:gridCol w="2321805"/>
              </a:tblGrid>
              <a:tr h="1123719">
                <a:tc>
                  <a:txBody>
                    <a:bodyPr/>
                    <a:lstStyle/>
                    <a:p>
                      <a:pPr marL="77470" marR="3149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Service-time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distribution</a:t>
                      </a:r>
                    </a:p>
                  </a:txBody>
                  <a:tcPr marL="0" marR="0" marT="0" marB="0">
                    <a:lnL w="28574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28574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BDF5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873125" algn="just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delay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queue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28574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BDF5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65341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Average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queue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28574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BDF5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0764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2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errors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(Compare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Weibull)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4">
                      <a:solidFill>
                        <a:srgbClr val="010101"/>
                      </a:solidFill>
                      <a:prstDash val="solid"/>
                    </a:lnR>
                    <a:lnT w="28574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BDF54"/>
                    </a:solidFill>
                  </a:tcPr>
                </a:tc>
              </a:tr>
              <a:tr h="41794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Exponential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4.356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4.363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62%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4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1794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Gamma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.849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2.854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4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17956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Weibull</a:t>
                      </a:r>
                      <a:endParaRPr sz="24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.687</a:t>
                      </a:r>
                      <a:endParaRPr sz="24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2.692</a:t>
                      </a:r>
                      <a:endParaRPr sz="2400" b="1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4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1794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Lognormal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.816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4.825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79%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4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41794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Normal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3.308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3.309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4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23%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28574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28574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19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Distributions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an</a:t>
            </a:r>
            <a:r>
              <a:rPr lang="en-US" sz="3200" spc="-18" dirty="0"/>
              <a:t>d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Simulation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0" y="925417"/>
            <a:ext cx="12063470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just"/>
            <a:r>
              <a:rPr sz="3200" i="1" dirty="0">
                <a:latin typeface="Arial"/>
                <a:cs typeface="Arial"/>
              </a:rPr>
              <a:t>Example</a:t>
            </a:r>
            <a:r>
              <a:rPr sz="3200" i="1" spc="66" dirty="0">
                <a:latin typeface="Times New Roman"/>
                <a:cs typeface="Times New Roman"/>
              </a:rPr>
              <a:t> </a:t>
            </a:r>
            <a:r>
              <a:rPr lang="en-US" sz="3200" i="1" spc="-4" dirty="0" smtClean="0">
                <a:latin typeface="Arial"/>
                <a:cs typeface="Arial"/>
              </a:rPr>
              <a:t>:</a:t>
            </a:r>
            <a:r>
              <a:rPr sz="3200" i="1" spc="62" dirty="0" smtClean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Discussion</a:t>
            </a:r>
            <a:endParaRPr sz="3200" dirty="0">
              <a:latin typeface="Arial"/>
              <a:cs typeface="Arial"/>
            </a:endParaRPr>
          </a:p>
          <a:p>
            <a:pPr marL="313781" marR="287446" indent="-302575" algn="just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dirty="0">
                <a:latin typeface="Arial"/>
                <a:cs typeface="Arial"/>
              </a:rPr>
              <a:t>In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this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case,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Weibull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actually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provides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best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model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service-time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actua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system</a:t>
            </a:r>
          </a:p>
          <a:p>
            <a:pPr marL="414640" algn="just">
              <a:lnSpc>
                <a:spcPts val="2537"/>
              </a:lnSpc>
              <a:spcBef>
                <a:spcPts val="507"/>
              </a:spcBef>
            </a:pPr>
            <a:endParaRPr lang="en-US" sz="2800" dirty="0" smtClean="0">
              <a:latin typeface="Arial"/>
              <a:cs typeface="Arial"/>
            </a:endParaRPr>
          </a:p>
          <a:p>
            <a:pPr marL="414640" algn="just">
              <a:lnSpc>
                <a:spcPts val="2537"/>
              </a:lnSpc>
              <a:spcBef>
                <a:spcPts val="507"/>
              </a:spcBef>
            </a:pPr>
            <a:r>
              <a:rPr sz="2800" dirty="0" smtClean="0">
                <a:latin typeface="Arial"/>
                <a:cs typeface="Arial"/>
              </a:rPr>
              <a:t>–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spc="-256" dirty="0" smtClean="0">
                <a:latin typeface="Times New Roman"/>
                <a:cs typeface="Times New Roman"/>
              </a:rPr>
              <a:t> </a:t>
            </a:r>
            <a:r>
              <a:rPr sz="2800" spc="-18" dirty="0" smtClean="0">
                <a:latin typeface="Arial"/>
                <a:cs typeface="Arial"/>
              </a:rPr>
              <a:t>T</a:t>
            </a:r>
            <a:r>
              <a:rPr sz="2800" spc="-4" dirty="0" smtClean="0">
                <a:latin typeface="Arial"/>
                <a:cs typeface="Arial"/>
              </a:rPr>
              <a:t>h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57" dirty="0" smtClean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averag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dela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real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system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should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close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endParaRPr sz="2800" dirty="0">
              <a:latin typeface="Arial"/>
              <a:cs typeface="Arial"/>
            </a:endParaRPr>
          </a:p>
          <a:p>
            <a:pPr marL="666786" algn="just">
              <a:lnSpc>
                <a:spcPts val="2537"/>
              </a:lnSpc>
            </a:pPr>
            <a:r>
              <a:rPr sz="2800" spc="-4" dirty="0">
                <a:latin typeface="Arial"/>
                <a:cs typeface="Arial"/>
              </a:rPr>
              <a:t>2.6</a:t>
            </a:r>
            <a:r>
              <a:rPr sz="2800" dirty="0">
                <a:latin typeface="Arial"/>
                <a:cs typeface="Arial"/>
              </a:rPr>
              <a:t>9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minutes</a:t>
            </a:r>
          </a:p>
          <a:p>
            <a:pPr marL="666786" marR="33059" indent="-252146" algn="just">
              <a:spcBef>
                <a:spcPts val="50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6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Large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variations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recorded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other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(e.g.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23%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79%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differences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for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normal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lognormal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distributions,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respectively)</a:t>
            </a:r>
          </a:p>
          <a:p>
            <a:pPr marL="313781" marR="6164" indent="-302575" algn="just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endParaRPr lang="en-US" sz="3200" spc="-4" dirty="0" smtClean="0">
              <a:latin typeface="Arial"/>
              <a:cs typeface="Arial"/>
            </a:endParaRPr>
          </a:p>
          <a:p>
            <a:pPr marL="313781" marR="6164" indent="-302575" algn="just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 smtClean="0">
                <a:latin typeface="Arial"/>
                <a:cs typeface="Arial"/>
              </a:rPr>
              <a:t>T</a:t>
            </a:r>
            <a:r>
              <a:rPr sz="3200" dirty="0" smtClean="0">
                <a:latin typeface="Arial"/>
                <a:cs typeface="Arial"/>
              </a:rPr>
              <a:t>herefore</a:t>
            </a:r>
            <a:r>
              <a:rPr sz="3200" spc="75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choice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probability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evidently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large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impact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simulation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output!</a:t>
            </a:r>
          </a:p>
        </p:txBody>
      </p:sp>
    </p:spTree>
    <p:extLst>
      <p:ext uri="{BB962C8B-B14F-4D97-AF65-F5344CB8AC3E}">
        <p14:creationId xmlns:p14="http://schemas.microsoft.com/office/powerpoint/2010/main" val="33386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Distributions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an</a:t>
            </a:r>
            <a:r>
              <a:rPr lang="en-US" sz="3200" spc="-18" dirty="0"/>
              <a:t>d</a:t>
            </a:r>
            <a:r>
              <a:rPr lang="en-US" sz="3200" spc="75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Simulation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306769" y="836712"/>
            <a:ext cx="11794919" cy="6040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 algn="just">
              <a:lnSpc>
                <a:spcPct val="90100"/>
              </a:lnSpc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fter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collecting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(through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observations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measurements)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variable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interest,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can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use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them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specify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using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following</a:t>
            </a:r>
            <a:r>
              <a:rPr sz="3200" spc="5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approaches</a:t>
            </a:r>
          </a:p>
          <a:p>
            <a:pPr marL="666225" lvl="1" indent="-251585" algn="just">
              <a:spcBef>
                <a:spcPts val="24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race-driven</a:t>
            </a:r>
          </a:p>
          <a:p>
            <a:pPr marL="666225" lvl="1" indent="-251585" algn="just">
              <a:spcBef>
                <a:spcPts val="247"/>
              </a:spcBef>
              <a:buFont typeface="Arial"/>
              <a:buChar char="–"/>
              <a:tabLst>
                <a:tab pos="666786" algn="l"/>
                <a:tab pos="1893895" algn="l"/>
              </a:tabLst>
            </a:pPr>
            <a:r>
              <a:rPr sz="2800" spc="-18" dirty="0">
                <a:latin typeface="Arial"/>
                <a:cs typeface="Arial"/>
              </a:rPr>
              <a:t>E</a:t>
            </a:r>
            <a:r>
              <a:rPr sz="2800" spc="-4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4" dirty="0">
                <a:latin typeface="Arial"/>
                <a:cs typeface="Arial"/>
              </a:rPr>
              <a:t>i</a:t>
            </a:r>
            <a:r>
              <a:rPr sz="2800" spc="-4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c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distribution</a:t>
            </a:r>
          </a:p>
          <a:p>
            <a:pPr marL="666225" lvl="1" indent="-251585" algn="just">
              <a:spcBef>
                <a:spcPts val="24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heoretical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</a:p>
          <a:p>
            <a:pPr lvl="1" algn="just">
              <a:spcBef>
                <a:spcPts val="13"/>
              </a:spcBef>
              <a:buFont typeface="Arial"/>
              <a:buChar char="–"/>
            </a:pPr>
            <a:endParaRPr sz="3600" dirty="0">
              <a:latin typeface="Times New Roman"/>
              <a:cs typeface="Times New Roman"/>
            </a:endParaRPr>
          </a:p>
          <a:p>
            <a:pPr marL="313221" indent="-302015" algn="just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race-driven</a:t>
            </a:r>
            <a:endParaRPr sz="3200" dirty="0">
              <a:latin typeface="Arial"/>
              <a:cs typeface="Arial"/>
            </a:endParaRPr>
          </a:p>
          <a:p>
            <a:pPr marL="666786" marR="630925" lvl="1" indent="-252146" algn="just">
              <a:spcBef>
                <a:spcPts val="534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dat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values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themselves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use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directl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simulation</a:t>
            </a:r>
          </a:p>
          <a:p>
            <a:pPr marL="666786" marR="884191" lvl="1" indent="-252146" algn="just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3" dirty="0">
                <a:latin typeface="Arial"/>
                <a:cs typeface="Arial"/>
              </a:rPr>
              <a:t>E.g.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You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hav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recorded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point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when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customers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arrived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feed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these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values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int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simulation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directl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arriva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times</a:t>
            </a:r>
          </a:p>
        </p:txBody>
      </p:sp>
      <p:sp>
        <p:nvSpPr>
          <p:cNvPr id="4" name="object 10"/>
          <p:cNvSpPr/>
          <p:nvPr/>
        </p:nvSpPr>
        <p:spPr>
          <a:xfrm>
            <a:off x="5681895" y="2486224"/>
            <a:ext cx="224118" cy="1245534"/>
          </a:xfrm>
          <a:custGeom>
            <a:avLst/>
            <a:gdLst/>
            <a:ahLst/>
            <a:cxnLst/>
            <a:rect l="l" t="t" r="r" b="b"/>
            <a:pathLst>
              <a:path w="254000" h="1411604">
                <a:moveTo>
                  <a:pt x="253745" y="1058417"/>
                </a:moveTo>
                <a:lnTo>
                  <a:pt x="0" y="1058417"/>
                </a:lnTo>
                <a:lnTo>
                  <a:pt x="126491" y="1411223"/>
                </a:lnTo>
                <a:lnTo>
                  <a:pt x="253745" y="1058417"/>
                </a:lnTo>
                <a:close/>
              </a:path>
              <a:path w="254000" h="1411604">
                <a:moveTo>
                  <a:pt x="190499" y="0"/>
                </a:moveTo>
                <a:lnTo>
                  <a:pt x="63245" y="0"/>
                </a:lnTo>
                <a:lnTo>
                  <a:pt x="63245" y="1058417"/>
                </a:lnTo>
                <a:lnTo>
                  <a:pt x="190499" y="1058417"/>
                </a:lnTo>
                <a:lnTo>
                  <a:pt x="190499" y="0"/>
                </a:lnTo>
                <a:close/>
              </a:path>
            </a:pathLst>
          </a:custGeom>
          <a:solidFill>
            <a:srgbClr val="FBDF5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12"/>
          <p:cNvSpPr txBox="1"/>
          <p:nvPr/>
        </p:nvSpPr>
        <p:spPr>
          <a:xfrm>
            <a:off x="6349135" y="2376407"/>
            <a:ext cx="244362" cy="135535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/>
            <a:r>
              <a:rPr sz="1588" spc="-4" dirty="0">
                <a:latin typeface="Arial"/>
                <a:cs typeface="Arial"/>
              </a:rPr>
              <a:t>Mor</a:t>
            </a:r>
            <a:r>
              <a:rPr sz="1588" dirty="0">
                <a:latin typeface="Arial"/>
                <a:cs typeface="Arial"/>
              </a:rPr>
              <a:t>e</a:t>
            </a:r>
            <a:r>
              <a:rPr sz="1588" spc="40" dirty="0">
                <a:latin typeface="Times New Roman"/>
                <a:cs typeface="Times New Roman"/>
              </a:rPr>
              <a:t> </a:t>
            </a:r>
            <a:r>
              <a:rPr sz="1588" spc="-4" dirty="0">
                <a:latin typeface="Arial"/>
                <a:cs typeface="Arial"/>
              </a:rPr>
              <a:t>preferred</a:t>
            </a:r>
            <a:endParaRPr sz="1588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18" dirty="0"/>
              <a:t>Selecting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Probability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/>
              <a:t>Distribution</a:t>
            </a:r>
            <a:r>
              <a:rPr lang="en-US" sz="3200" spc="84" dirty="0">
                <a:latin typeface="Times New Roman"/>
                <a:cs typeface="Times New Roman"/>
              </a:rPr>
              <a:t> </a:t>
            </a:r>
            <a:r>
              <a:rPr lang="en-US" sz="3200" spc="-22" dirty="0"/>
              <a:t>Functions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928907"/>
            <a:ext cx="12101689" cy="5242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221" indent="-302015">
              <a:buClr>
                <a:srgbClr val="CC3300"/>
              </a:buClr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mpirical</a:t>
            </a:r>
            <a:r>
              <a:rPr sz="3200" spc="71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distribution</a:t>
            </a:r>
            <a:r>
              <a:rPr sz="3200" spc="79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approach</a:t>
            </a:r>
          </a:p>
          <a:p>
            <a:pPr marL="666786" marR="944146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her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times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that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simply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cannot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find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theoretical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that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fits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dat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adequately</a:t>
            </a:r>
          </a:p>
          <a:p>
            <a:pPr marL="666786" marR="4483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T</a:t>
            </a:r>
            <a:r>
              <a:rPr sz="2800" spc="-4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observe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dat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themselves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use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specify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directly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empirical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distribution)</a:t>
            </a:r>
          </a:p>
          <a:p>
            <a:pPr marL="666786" marR="611874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4" dirty="0">
                <a:latin typeface="Arial"/>
                <a:cs typeface="Arial"/>
              </a:rPr>
              <a:t>D</a:t>
            </a:r>
            <a:r>
              <a:rPr sz="2800" spc="-4" dirty="0">
                <a:latin typeface="Arial"/>
                <a:cs typeface="Arial"/>
              </a:rPr>
              <a:t>efin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6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empirical</a:t>
            </a:r>
            <a:r>
              <a:rPr sz="2800" i="1" spc="62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distribution</a:t>
            </a:r>
            <a:r>
              <a:rPr sz="2800" i="1" spc="62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function</a:t>
            </a:r>
            <a:r>
              <a:rPr sz="2800" i="1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base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observe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dat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values</a:t>
            </a:r>
          </a:p>
          <a:p>
            <a:pPr lvl="1">
              <a:spcBef>
                <a:spcPts val="36"/>
              </a:spcBef>
              <a:buFont typeface="Arial"/>
              <a:buChar char="–"/>
            </a:pPr>
            <a:endParaRPr sz="3600" dirty="0">
              <a:latin typeface="Times New Roman"/>
              <a:cs typeface="Times New Roman"/>
            </a:endParaRPr>
          </a:p>
          <a:p>
            <a:pPr marL="313221" indent="-302015">
              <a:buClr>
                <a:srgbClr val="CC3300"/>
              </a:buClr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heoretical</a:t>
            </a:r>
            <a:r>
              <a:rPr sz="3200" spc="7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3300"/>
                </a:solidFill>
                <a:latin typeface="Arial"/>
                <a:cs typeface="Arial"/>
              </a:rPr>
              <a:t>distribution</a:t>
            </a:r>
            <a:r>
              <a:rPr sz="3200" spc="79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approach</a:t>
            </a:r>
          </a:p>
          <a:p>
            <a:pPr marL="666786" marR="80126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F</a:t>
            </a:r>
            <a:r>
              <a:rPr sz="2800" spc="-4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theoretical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distributio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form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(e.g.,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exponential,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Poisson,…)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dat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perfor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hypothesi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tests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to</a:t>
            </a:r>
            <a:r>
              <a:rPr sz="2800" spc="-9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determin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2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goodnes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9" dirty="0">
                <a:latin typeface="Arial"/>
                <a:cs typeface="Arial"/>
              </a:rPr>
              <a:t>fit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3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Empirica</a:t>
            </a:r>
            <a:r>
              <a:rPr lang="en-US" sz="3200" spc="-9" dirty="0"/>
              <a:t>l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 smtClean="0"/>
              <a:t>Distributions (</a:t>
            </a:r>
            <a:r>
              <a:rPr lang="en-US" sz="3200" spc="-18" dirty="0" err="1" smtClean="0"/>
              <a:t>cont</a:t>
            </a:r>
            <a:r>
              <a:rPr lang="en-US" sz="3200" spc="-18" dirty="0" smtClean="0"/>
              <a:t>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19" y="928907"/>
            <a:ext cx="11920250" cy="5888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1191809" indent="-302575"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uppose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we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have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collection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data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continuous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random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variable</a:t>
            </a:r>
          </a:p>
          <a:p>
            <a:pPr marL="414640">
              <a:spcBef>
                <a:spcPts val="507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6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1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2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26" dirty="0">
                <a:latin typeface="Arial"/>
                <a:cs typeface="Arial"/>
              </a:rPr>
              <a:t>…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baseline="-20833" dirty="0">
                <a:latin typeface="Arial"/>
                <a:cs typeface="Arial"/>
              </a:rPr>
              <a:t>n</a:t>
            </a:r>
            <a:endParaRPr sz="2800" baseline="-20833" dirty="0">
              <a:latin typeface="Arial"/>
              <a:cs typeface="Arial"/>
            </a:endParaRPr>
          </a:p>
          <a:p>
            <a:pPr marL="666786" marR="695362" lvl="1" indent="-252146">
              <a:spcBef>
                <a:spcPts val="503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4" dirty="0">
                <a:latin typeface="Arial"/>
                <a:cs typeface="Arial"/>
              </a:rPr>
              <a:t>N</a:t>
            </a:r>
            <a:r>
              <a:rPr sz="2800" spc="-18" dirty="0">
                <a:latin typeface="Arial"/>
                <a:cs typeface="Arial"/>
              </a:rPr>
              <a:t>ote</a:t>
            </a:r>
            <a:r>
              <a:rPr sz="2800" spc="-9" dirty="0">
                <a:latin typeface="Arial"/>
                <a:cs typeface="Arial"/>
              </a:rPr>
              <a:t>: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these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dat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sample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o</a:t>
            </a:r>
            <a:r>
              <a:rPr sz="2800" spc="-9" dirty="0">
                <a:latin typeface="Arial"/>
                <a:cs typeface="Arial"/>
              </a:rPr>
              <a:t>f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continuous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variable</a:t>
            </a:r>
          </a:p>
          <a:p>
            <a:pPr marL="313221" indent="-30201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orted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into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increasing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order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spc="9" dirty="0">
                <a:latin typeface="Arial"/>
                <a:cs typeface="Arial"/>
              </a:rPr>
              <a:t>X</a:t>
            </a:r>
            <a:r>
              <a:rPr sz="3200" baseline="-20467" dirty="0">
                <a:latin typeface="Arial"/>
                <a:cs typeface="Arial"/>
              </a:rPr>
              <a:t>(1)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X</a:t>
            </a:r>
            <a:r>
              <a:rPr sz="3200" baseline="-20467" dirty="0">
                <a:latin typeface="Arial"/>
                <a:cs typeface="Arial"/>
              </a:rPr>
              <a:t>(2)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…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X</a:t>
            </a:r>
            <a:r>
              <a:rPr sz="3200" baseline="-20467" dirty="0">
                <a:latin typeface="Arial"/>
                <a:cs typeface="Arial"/>
              </a:rPr>
              <a:t>(n)</a:t>
            </a:r>
          </a:p>
          <a:p>
            <a:pPr marL="666786" marR="200595" lvl="1" indent="-252146">
              <a:spcBef>
                <a:spcPts val="507"/>
              </a:spcBef>
              <a:buFont typeface="Arial"/>
              <a:buChar char="–"/>
              <a:tabLst>
                <a:tab pos="666786" algn="l"/>
              </a:tabLst>
            </a:pPr>
            <a:r>
              <a:rPr sz="2800" spc="-18" dirty="0">
                <a:latin typeface="Arial"/>
                <a:cs typeface="Arial"/>
              </a:rPr>
              <a:t>E</a:t>
            </a:r>
            <a:r>
              <a:rPr sz="2800" spc="-13" dirty="0">
                <a:latin typeface="Arial"/>
                <a:cs typeface="Arial"/>
              </a:rPr>
              <a:t>.g</a:t>
            </a:r>
            <a:r>
              <a:rPr sz="2800" spc="-9" dirty="0">
                <a:latin typeface="Arial"/>
                <a:cs typeface="Arial"/>
              </a:rPr>
              <a:t>.</a:t>
            </a:r>
            <a:r>
              <a:rPr sz="2800" spc="49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baseline="-20833" dirty="0">
                <a:latin typeface="Arial"/>
                <a:cs typeface="Arial"/>
              </a:rPr>
              <a:t>1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91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4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seconds,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baseline="-20833" dirty="0">
                <a:latin typeface="Arial"/>
                <a:cs typeface="Arial"/>
              </a:rPr>
              <a:t>2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91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2.</a:t>
            </a:r>
            <a:r>
              <a:rPr sz="2800" dirty="0">
                <a:latin typeface="Arial"/>
                <a:cs typeface="Arial"/>
              </a:rPr>
              <a:t>9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seconds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baseline="-20833" dirty="0">
                <a:latin typeface="Arial"/>
                <a:cs typeface="Arial"/>
              </a:rPr>
              <a:t>3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84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2.</a:t>
            </a:r>
            <a:r>
              <a:rPr sz="2800" dirty="0">
                <a:latin typeface="Arial"/>
                <a:cs typeface="Arial"/>
              </a:rPr>
              <a:t>5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seconds,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baseline="-20833" dirty="0">
                <a:latin typeface="Arial"/>
                <a:cs typeface="Arial"/>
              </a:rPr>
              <a:t>4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91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3.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seconds,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22" dirty="0">
                <a:latin typeface="Arial"/>
                <a:cs typeface="Arial"/>
              </a:rPr>
              <a:t>X</a:t>
            </a:r>
            <a:r>
              <a:rPr sz="2800" baseline="-20833" dirty="0">
                <a:latin typeface="Arial"/>
                <a:cs typeface="Arial"/>
              </a:rPr>
              <a:t>5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84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5.</a:t>
            </a:r>
            <a:r>
              <a:rPr sz="2800" dirty="0">
                <a:latin typeface="Arial"/>
                <a:cs typeface="Arial"/>
              </a:rPr>
              <a:t>5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seconds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X</a:t>
            </a:r>
            <a:r>
              <a:rPr sz="2800" baseline="-20833" dirty="0">
                <a:latin typeface="Arial"/>
                <a:cs typeface="Arial"/>
              </a:rPr>
              <a:t>6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91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1.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53" dirty="0">
                <a:latin typeface="Times New Roman"/>
                <a:cs typeface="Times New Roman"/>
              </a:rPr>
              <a:t> </a:t>
            </a:r>
            <a:r>
              <a:rPr sz="2800" spc="-4" dirty="0" smtClean="0">
                <a:latin typeface="Arial"/>
                <a:cs typeface="Arial"/>
              </a:rPr>
              <a:t>seconds</a:t>
            </a:r>
            <a:endParaRPr sz="2800" dirty="0">
              <a:latin typeface="Arial"/>
              <a:cs typeface="Arial"/>
            </a:endParaRPr>
          </a:p>
          <a:p>
            <a:pPr marL="414079">
              <a:spcBef>
                <a:spcPts val="503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6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hen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(1</a:t>
            </a:r>
            <a:r>
              <a:rPr sz="2800" baseline="-20833" dirty="0">
                <a:latin typeface="Arial"/>
                <a:cs typeface="Arial"/>
              </a:rPr>
              <a:t>)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78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1.2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22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(2</a:t>
            </a:r>
            <a:r>
              <a:rPr sz="2800" baseline="-20833" dirty="0">
                <a:latin typeface="Arial"/>
                <a:cs typeface="Arial"/>
              </a:rPr>
              <a:t>)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78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2.5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22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(3</a:t>
            </a:r>
            <a:r>
              <a:rPr sz="2800" baseline="-20833" dirty="0">
                <a:latin typeface="Arial"/>
                <a:cs typeface="Arial"/>
              </a:rPr>
              <a:t>)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78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2.9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22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(4</a:t>
            </a:r>
            <a:r>
              <a:rPr sz="2800" baseline="-20833" dirty="0">
                <a:latin typeface="Arial"/>
                <a:cs typeface="Arial"/>
              </a:rPr>
              <a:t>)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78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3.3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22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(5</a:t>
            </a:r>
            <a:r>
              <a:rPr sz="2800" baseline="-20833" dirty="0">
                <a:latin typeface="Arial"/>
                <a:cs typeface="Arial"/>
              </a:rPr>
              <a:t>)</a:t>
            </a:r>
            <a:r>
              <a:rPr sz="2800" baseline="-20833" dirty="0">
                <a:latin typeface="Times New Roman"/>
                <a:cs typeface="Times New Roman"/>
              </a:rPr>
              <a:t> </a:t>
            </a:r>
            <a:r>
              <a:rPr sz="2800" spc="-178" baseline="-20833" dirty="0">
                <a:latin typeface="Times New Roman"/>
                <a:cs typeface="Times New Roman"/>
              </a:rPr>
              <a:t> </a:t>
            </a:r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18" dirty="0">
                <a:latin typeface="Arial"/>
                <a:cs typeface="Arial"/>
              </a:rPr>
              <a:t>4</a:t>
            </a:r>
            <a:r>
              <a:rPr sz="2800" spc="-9" dirty="0">
                <a:latin typeface="Arial"/>
                <a:cs typeface="Arial"/>
              </a:rPr>
              <a:t>,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22" dirty="0">
                <a:latin typeface="Arial"/>
                <a:cs typeface="Arial"/>
              </a:rPr>
              <a:t>X</a:t>
            </a:r>
            <a:r>
              <a:rPr sz="2800" spc="-6" baseline="-20833" dirty="0">
                <a:latin typeface="Arial"/>
                <a:cs typeface="Arial"/>
              </a:rPr>
              <a:t>(6)</a:t>
            </a:r>
            <a:endParaRPr sz="2800" baseline="-20833" dirty="0">
              <a:latin typeface="Arial"/>
              <a:cs typeface="Arial"/>
            </a:endParaRPr>
          </a:p>
          <a:p>
            <a:pPr marL="666786"/>
            <a:r>
              <a:rPr sz="2800" spc="-13" dirty="0">
                <a:latin typeface="Arial"/>
                <a:cs typeface="Arial"/>
              </a:rPr>
              <a:t>=</a:t>
            </a:r>
            <a:r>
              <a:rPr sz="2800" spc="57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Arial"/>
                <a:cs typeface="Arial"/>
              </a:rPr>
              <a:t>5.5</a:t>
            </a:r>
            <a:endParaRPr sz="2800" dirty="0">
              <a:latin typeface="Arial"/>
              <a:cs typeface="Arial"/>
            </a:endParaRPr>
          </a:p>
          <a:p>
            <a:pPr marL="313781" marR="1056771" indent="-302575">
              <a:spcBef>
                <a:spcPts val="596"/>
              </a:spcBef>
              <a:buFont typeface="Arial"/>
              <a:buChar char="•"/>
              <a:tabLst>
                <a:tab pos="313781" algn="l"/>
              </a:tabLst>
            </a:pPr>
            <a:r>
              <a:rPr sz="3200" spc="-4" dirty="0">
                <a:latin typeface="Arial"/>
                <a:cs typeface="Arial"/>
              </a:rPr>
              <a:t>Le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baseline="-20467" dirty="0">
                <a:latin typeface="Arial"/>
                <a:cs typeface="Arial"/>
              </a:rPr>
              <a:t>(i)</a:t>
            </a:r>
            <a:r>
              <a:rPr sz="3200" baseline="-20467" dirty="0">
                <a:latin typeface="Times New Roman"/>
                <a:cs typeface="Times New Roman"/>
              </a:rPr>
              <a:t> </a:t>
            </a:r>
            <a:r>
              <a:rPr sz="3200" spc="-224" baseline="-2046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denote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smallest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value,</a:t>
            </a:r>
            <a:r>
              <a:rPr sz="3200" spc="6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then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empirical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distribution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function</a:t>
            </a:r>
            <a:r>
              <a:rPr sz="3200" spc="6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given</a:t>
            </a:r>
            <a:r>
              <a:rPr sz="3200" spc="7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1788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200" spc="-22" dirty="0"/>
              <a:t>Empirica</a:t>
            </a:r>
            <a:r>
              <a:rPr lang="en-US" sz="3200" spc="-9" dirty="0"/>
              <a:t>l</a:t>
            </a:r>
            <a:r>
              <a:rPr lang="en-US" sz="3200" spc="71" dirty="0">
                <a:latin typeface="Times New Roman"/>
                <a:cs typeface="Times New Roman"/>
              </a:rPr>
              <a:t> </a:t>
            </a:r>
            <a:r>
              <a:rPr lang="en-US" sz="3200" spc="-18" dirty="0" smtClean="0"/>
              <a:t>Distributions (Cont.)</a:t>
            </a:r>
            <a:endParaRPr lang="en-US" sz="32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506" y="928907"/>
            <a:ext cx="11479576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2575">
              <a:buFont typeface="Arial"/>
              <a:buChar char="•"/>
              <a:tabLst>
                <a:tab pos="313781" algn="l"/>
              </a:tabLst>
            </a:pPr>
            <a:r>
              <a:rPr sz="2471" spc="-4" dirty="0">
                <a:latin typeface="Arial"/>
                <a:cs typeface="Arial"/>
              </a:rPr>
              <a:t>Le</a:t>
            </a:r>
            <a:r>
              <a:rPr sz="2471" dirty="0">
                <a:latin typeface="Arial"/>
                <a:cs typeface="Arial"/>
              </a:rPr>
              <a:t>t</a:t>
            </a:r>
            <a:r>
              <a:rPr sz="2471" spc="66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X</a:t>
            </a:r>
            <a:r>
              <a:rPr sz="2515" baseline="-20467" dirty="0">
                <a:latin typeface="Arial"/>
                <a:cs typeface="Arial"/>
              </a:rPr>
              <a:t>(i)</a:t>
            </a:r>
            <a:r>
              <a:rPr sz="2515" baseline="-20467" dirty="0">
                <a:latin typeface="Times New Roman"/>
                <a:cs typeface="Times New Roman"/>
              </a:rPr>
              <a:t> </a:t>
            </a:r>
            <a:r>
              <a:rPr sz="2515" spc="-224" baseline="-20467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denote</a:t>
            </a:r>
            <a:r>
              <a:rPr sz="2471" spc="71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the</a:t>
            </a:r>
            <a:r>
              <a:rPr sz="2471" spc="66" dirty="0">
                <a:latin typeface="Times New Roman"/>
                <a:cs typeface="Times New Roman"/>
              </a:rPr>
              <a:t> </a:t>
            </a:r>
            <a:r>
              <a:rPr sz="2471" i="1" dirty="0">
                <a:latin typeface="Arial"/>
                <a:cs typeface="Arial"/>
              </a:rPr>
              <a:t>i</a:t>
            </a:r>
            <a:r>
              <a:rPr sz="2471" dirty="0">
                <a:latin typeface="Arial"/>
                <a:cs typeface="Arial"/>
              </a:rPr>
              <a:t>th</a:t>
            </a:r>
            <a:r>
              <a:rPr sz="2471" spc="66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smallest</a:t>
            </a:r>
            <a:r>
              <a:rPr sz="2471" spc="66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value,</a:t>
            </a:r>
            <a:r>
              <a:rPr sz="2471" spc="66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then</a:t>
            </a:r>
            <a:r>
              <a:rPr sz="2471" spc="62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the</a:t>
            </a:r>
            <a:r>
              <a:rPr sz="2471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empirical</a:t>
            </a:r>
            <a:r>
              <a:rPr sz="2471" spc="75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distribution</a:t>
            </a:r>
            <a:r>
              <a:rPr sz="2471" spc="75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function</a:t>
            </a:r>
            <a:r>
              <a:rPr sz="2471" spc="62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F</a:t>
            </a:r>
            <a:r>
              <a:rPr sz="2471" spc="71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is</a:t>
            </a:r>
            <a:r>
              <a:rPr sz="2471" spc="71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given</a:t>
            </a:r>
            <a:r>
              <a:rPr sz="2471" spc="71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Arial"/>
                <a:cs typeface="Arial"/>
              </a:rPr>
              <a:t>by</a:t>
            </a:r>
          </a:p>
        </p:txBody>
      </p:sp>
      <p:sp>
        <p:nvSpPr>
          <p:cNvPr id="4" name="object 4"/>
          <p:cNvSpPr/>
          <p:nvPr/>
        </p:nvSpPr>
        <p:spPr>
          <a:xfrm>
            <a:off x="2977976" y="1798310"/>
            <a:ext cx="5210735" cy="145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305888" y="4148961"/>
            <a:ext cx="4172622" cy="2301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3045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1645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Calibri</vt:lpstr>
      <vt:lpstr>Calibri Light</vt:lpstr>
      <vt:lpstr>Garamond</vt:lpstr>
      <vt:lpstr>Times New Roman</vt:lpstr>
      <vt:lpstr>Wingdings</vt:lpstr>
      <vt:lpstr>Office Theme</vt:lpstr>
      <vt:lpstr>Simulation Modeling Analysis</vt:lpstr>
      <vt:lpstr>Probability Distributions and Simulation</vt:lpstr>
      <vt:lpstr>Probability Distributions and Simulation</vt:lpstr>
      <vt:lpstr>Probability Distributions and Simulation</vt:lpstr>
      <vt:lpstr>Probability Distributions and Simulation</vt:lpstr>
      <vt:lpstr>Probability Distributions and Simulation</vt:lpstr>
      <vt:lpstr>Selecting Probability Distribution Functions</vt:lpstr>
      <vt:lpstr>Empirical Distributions (cont)</vt:lpstr>
      <vt:lpstr>Empirical Distributions (Cont.)</vt:lpstr>
      <vt:lpstr>Selecting Probability Distribution Functions</vt:lpstr>
      <vt:lpstr>Selecting Probability Distribution Functions</vt:lpstr>
      <vt:lpstr>Useful Probability Distributions for Simulation</vt:lpstr>
      <vt:lpstr>Bernoulli Distribution: Bernoulli (p)</vt:lpstr>
      <vt:lpstr>Binomial Distribution: bin(n,p)</vt:lpstr>
      <vt:lpstr>Binomial Distribution: bin(n,p)</vt:lpstr>
      <vt:lpstr>Geometric Distribution: geom(p)</vt:lpstr>
      <vt:lpstr>Geometric Distribution: geom(p)</vt:lpstr>
      <vt:lpstr>Geometric Distribution: geom(p)</vt:lpstr>
      <vt:lpstr>Negative Binomial Distribution: negbin(m,p)</vt:lpstr>
      <vt:lpstr>Negative Binomial Distribution: negbin(m,p)</vt:lpstr>
      <vt:lpstr>Discrete Uniform Distribution: UD(m,n)</vt:lpstr>
      <vt:lpstr>Continuous Uniform Distribution: U(m,n)</vt:lpstr>
      <vt:lpstr>Erlang Distribution: m-Erlang (β)</vt:lpstr>
      <vt:lpstr>Gamma Distribution: gamma(α,β)</vt:lpstr>
      <vt:lpstr>Gamma Distribution: gamma(α,β)</vt:lpstr>
      <vt:lpstr>Weibull Distribution: Weibull(α, β)</vt:lpstr>
      <vt:lpstr>Weibull Distribution: Weibull(α, β)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Modeling Analysis</dc:title>
  <dc:creator>Sizdatul Karim Evan</dc:creator>
  <cp:lastModifiedBy>Sizdatul Karim Evan</cp:lastModifiedBy>
  <cp:revision>72</cp:revision>
  <dcterms:created xsi:type="dcterms:W3CDTF">2018-09-16T13:08:11Z</dcterms:created>
  <dcterms:modified xsi:type="dcterms:W3CDTF">2019-01-13T19:23:15Z</dcterms:modified>
</cp:coreProperties>
</file>