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401" r:id="rId3"/>
    <p:sldId id="402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41" r:id="rId12"/>
    <p:sldId id="439" r:id="rId13"/>
    <p:sldId id="440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8" r:id="rId29"/>
    <p:sldId id="456" r:id="rId30"/>
    <p:sldId id="4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6AAC5-312D-4A1D-A004-6F1AB17A45D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F7F35-1E78-45DF-B9D6-A983D3FB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7279-899A-4091-8662-A71D650D18C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Simulatio</a:t>
            </a:r>
            <a:r>
              <a:rPr lang="en-US" sz="4000" dirty="0" smtClean="0">
                <a:solidFill>
                  <a:schemeClr val="tx1"/>
                </a:solidFill>
                <a:latin typeface="Garamond"/>
                <a:cs typeface="Garamond"/>
              </a:rPr>
              <a:t>n</a:t>
            </a:r>
            <a:r>
              <a:rPr lang="en-US" sz="4000" spc="-2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Modelin</a:t>
            </a:r>
            <a:r>
              <a:rPr lang="en-US" sz="4000" dirty="0" smtClean="0">
                <a:solidFill>
                  <a:schemeClr val="tx1"/>
                </a:solidFill>
                <a:latin typeface="Garamond"/>
                <a:cs typeface="Garamond"/>
              </a:rPr>
              <a:t>g</a:t>
            </a:r>
            <a:r>
              <a:rPr lang="en-US" sz="40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Analysis</a:t>
            </a:r>
            <a:endParaRPr lang="en-US" sz="40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5400" spc="-25" dirty="0">
                <a:solidFill>
                  <a:srgbClr val="65659A"/>
                </a:solidFill>
                <a:latin typeface="Garamond"/>
                <a:cs typeface="Garamond"/>
              </a:rPr>
              <a:t>Selectin</a:t>
            </a:r>
            <a:r>
              <a:rPr lang="en-US" sz="5400" spc="-20" dirty="0">
                <a:solidFill>
                  <a:srgbClr val="65659A"/>
                </a:solidFill>
                <a:latin typeface="Garamond"/>
                <a:cs typeface="Garamond"/>
              </a:rPr>
              <a:t>g</a:t>
            </a:r>
            <a:r>
              <a:rPr lang="en-US" sz="5400" spc="-5" dirty="0">
                <a:solidFill>
                  <a:srgbClr val="65659A"/>
                </a:solidFill>
                <a:latin typeface="Times New Roman"/>
                <a:cs typeface="Times New Roman"/>
              </a:rPr>
              <a:t> </a:t>
            </a:r>
            <a:r>
              <a:rPr lang="en-US" sz="5400" spc="-5" dirty="0">
                <a:solidFill>
                  <a:srgbClr val="65659A"/>
                </a:solidFill>
                <a:latin typeface="Garamond"/>
                <a:cs typeface="Garamond"/>
              </a:rPr>
              <a:t>Input</a:t>
            </a:r>
            <a:r>
              <a:rPr lang="en-US" sz="5400" spc="-5" dirty="0">
                <a:solidFill>
                  <a:srgbClr val="65659A"/>
                </a:solidFill>
                <a:latin typeface="Times New Roman"/>
                <a:cs typeface="Times New Roman"/>
              </a:rPr>
              <a:t> </a:t>
            </a:r>
            <a:r>
              <a:rPr lang="en-US" sz="5400" dirty="0">
                <a:solidFill>
                  <a:srgbClr val="65659A"/>
                </a:solidFill>
                <a:latin typeface="Garamond"/>
                <a:cs typeface="Garamond"/>
              </a:rPr>
              <a:t>Probability</a:t>
            </a:r>
            <a:r>
              <a:rPr lang="en-US" sz="5400" dirty="0">
                <a:solidFill>
                  <a:srgbClr val="65659A"/>
                </a:solidFill>
                <a:latin typeface="Times New Roman"/>
                <a:cs typeface="Times New Roman"/>
              </a:rPr>
              <a:t> </a:t>
            </a:r>
            <a:r>
              <a:rPr lang="en-US" sz="5400" dirty="0">
                <a:solidFill>
                  <a:srgbClr val="65659A"/>
                </a:solidFill>
                <a:latin typeface="Garamond"/>
                <a:cs typeface="Garamond"/>
              </a:rPr>
              <a:t>Distributions</a:t>
            </a:r>
            <a:endParaRPr lang="en-US" sz="5400" dirty="0">
              <a:latin typeface="Garamond"/>
              <a:cs typeface="Garamond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95600" y="3886200"/>
            <a:ext cx="6400800" cy="2063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Patwary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Professor 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Institute of Information Technology </a:t>
            </a:r>
            <a:r>
              <a:rPr lang="en-US" sz="3200" dirty="0" err="1" smtClean="0"/>
              <a:t>Jahangirnagar</a:t>
            </a:r>
            <a:r>
              <a:rPr lang="en-US" sz="3200" dirty="0" smtClean="0"/>
              <a:t> University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37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Heuristic </a:t>
            </a: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method: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Histogram </a:t>
            </a: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over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 Plot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74" y="836712"/>
            <a:ext cx="11833745" cy="1312048"/>
          </a:xfrm>
          <a:prstGeom prst="rect">
            <a:avLst/>
          </a:prstGeom>
        </p:spPr>
        <p:txBody>
          <a:bodyPr vert="horz" wrap="square" lIns="0" tIns="75079" rIns="0" bIns="0" rtlCol="0">
            <a:spAutoFit/>
          </a:bodyPr>
          <a:lstStyle/>
          <a:p>
            <a:pPr marL="313781" indent="-302575">
              <a:spcBef>
                <a:spcPts val="591"/>
              </a:spcBef>
              <a:buChar char="•"/>
              <a:tabLst>
                <a:tab pos="313221" algn="l"/>
                <a:tab pos="313781" algn="l"/>
              </a:tabLst>
            </a:pPr>
            <a:r>
              <a:rPr sz="2400" spc="-4" dirty="0">
                <a:latin typeface="Arial"/>
                <a:cs typeface="Arial"/>
              </a:rPr>
              <a:t>Plot f(x) of the fitted distribution over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histogram</a:t>
            </a:r>
            <a:r>
              <a:rPr sz="2400" spc="31" dirty="0">
                <a:latin typeface="Arial"/>
                <a:cs typeface="Arial"/>
              </a:rPr>
              <a:t> </a:t>
            </a:r>
            <a:r>
              <a:rPr sz="2400" i="1" spc="-4" dirty="0">
                <a:latin typeface="Arial"/>
                <a:cs typeface="Arial"/>
              </a:rPr>
              <a:t>h</a:t>
            </a:r>
            <a:r>
              <a:rPr sz="2400" spc="-4" dirty="0">
                <a:latin typeface="Arial"/>
                <a:cs typeface="Arial"/>
              </a:rPr>
              <a:t>(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spc="-4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13781" indent="-302575">
              <a:spcBef>
                <a:spcPts val="503"/>
              </a:spcBef>
              <a:buChar char="•"/>
              <a:tabLst>
                <a:tab pos="313221" algn="l"/>
                <a:tab pos="313781" algn="l"/>
              </a:tabLst>
            </a:pPr>
            <a:r>
              <a:rPr sz="2400" spc="-4" dirty="0">
                <a:latin typeface="Arial"/>
                <a:cs typeface="Arial"/>
              </a:rPr>
              <a:t>Look for similarities</a:t>
            </a:r>
            <a:endParaRPr sz="2400" dirty="0">
              <a:latin typeface="Arial"/>
              <a:cs typeface="Arial"/>
            </a:endParaRPr>
          </a:p>
          <a:p>
            <a:pPr marL="313781" marR="4483" indent="-302575">
              <a:spcBef>
                <a:spcPts val="503"/>
              </a:spcBef>
              <a:buChar char="•"/>
              <a:tabLst>
                <a:tab pos="313221" algn="l"/>
                <a:tab pos="313781" algn="l"/>
              </a:tabLst>
            </a:pPr>
            <a:r>
              <a:rPr sz="2400" spc="-4" dirty="0">
                <a:latin typeface="Arial"/>
                <a:cs typeface="Arial"/>
              </a:rPr>
              <a:t>E.g. </a:t>
            </a:r>
            <a:r>
              <a:rPr sz="2400" spc="-4" dirty="0" err="1" smtClean="0">
                <a:latin typeface="Arial"/>
                <a:cs typeface="Arial"/>
              </a:rPr>
              <a:t>interarrival</a:t>
            </a:r>
            <a:r>
              <a:rPr sz="2400" spc="-4" dirty="0" smtClean="0">
                <a:latin typeface="Arial"/>
                <a:cs typeface="Arial"/>
              </a:rPr>
              <a:t>-time</a:t>
            </a:r>
            <a:r>
              <a:rPr lang="en-US" sz="2400" spc="-4" dirty="0" smtClean="0">
                <a:latin typeface="Arial"/>
                <a:cs typeface="Arial"/>
              </a:rPr>
              <a:t>, </a:t>
            </a:r>
            <a:r>
              <a:rPr sz="2400" spc="-4" dirty="0" smtClean="0">
                <a:latin typeface="Arial"/>
                <a:cs typeface="Arial"/>
              </a:rPr>
              <a:t>observed </a:t>
            </a:r>
            <a:r>
              <a:rPr sz="2400" spc="-4" dirty="0">
                <a:latin typeface="Arial"/>
                <a:cs typeface="Arial"/>
              </a:rPr>
              <a:t>histogram </a:t>
            </a:r>
            <a:r>
              <a:rPr sz="2400" dirty="0">
                <a:latin typeface="Arial"/>
                <a:cs typeface="Arial"/>
              </a:rPr>
              <a:t>vs.  </a:t>
            </a:r>
            <a:r>
              <a:rPr sz="2400" spc="-4" dirty="0">
                <a:latin typeface="Arial"/>
                <a:cs typeface="Arial"/>
              </a:rPr>
              <a:t>fitted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exponential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1435" y="2594693"/>
            <a:ext cx="5851389" cy="4081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40380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Heuristic </a:t>
            </a: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method: Frequency</a:t>
            </a:r>
            <a:r>
              <a:rPr lang="en-US" sz="3200" i="1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Comparison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04867" y="891797"/>
            <a:ext cx="11734590" cy="2187703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marL="313781" indent="-302575">
              <a:spcBef>
                <a:spcPts val="679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Frequency Comparison for </a:t>
            </a:r>
            <a:r>
              <a:rPr sz="2800" spc="-4" dirty="0">
                <a:latin typeface="Arial"/>
                <a:cs typeface="Arial"/>
              </a:rPr>
              <a:t>Discrete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  <a:p>
            <a:pPr marL="666786" marR="146805" lvl="1" indent="-252146">
              <a:spcBef>
                <a:spcPts val="507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Let </a:t>
            </a:r>
            <a:r>
              <a:rPr sz="2400" i="1" spc="-4" dirty="0">
                <a:latin typeface="Arial"/>
                <a:cs typeface="Arial"/>
              </a:rPr>
              <a:t>h</a:t>
            </a:r>
            <a:r>
              <a:rPr sz="2400" i="1" spc="-6" baseline="-20833" dirty="0">
                <a:latin typeface="Arial"/>
                <a:cs typeface="Arial"/>
              </a:rPr>
              <a:t>j</a:t>
            </a:r>
            <a:r>
              <a:rPr sz="2400" spc="-4" dirty="0">
                <a:latin typeface="Arial"/>
                <a:cs typeface="Arial"/>
              </a:rPr>
              <a:t>= the observed proportion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data that are equal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4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th possible </a:t>
            </a:r>
            <a:r>
              <a:rPr sz="2400" spc="-4" dirty="0">
                <a:latin typeface="Arial"/>
                <a:cs typeface="Arial"/>
              </a:rPr>
              <a:t>value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baseline="-20833" dirty="0">
                <a:latin typeface="Arial"/>
                <a:cs typeface="Arial"/>
              </a:rPr>
              <a:t>j</a:t>
            </a:r>
            <a:endParaRPr sz="2400" baseline="-20833" dirty="0">
              <a:latin typeface="Arial"/>
              <a:cs typeface="Arial"/>
            </a:endParaRPr>
          </a:p>
          <a:p>
            <a:pPr marL="666786" marR="4483" lvl="1" indent="-252146">
              <a:spcBef>
                <a:spcPts val="503"/>
              </a:spcBef>
              <a:buChar char="–"/>
              <a:tabLst>
                <a:tab pos="666786" algn="l"/>
                <a:tab pos="2156127" algn="l"/>
              </a:tabLst>
            </a:pPr>
            <a:r>
              <a:rPr sz="2400" spc="-4" dirty="0">
                <a:latin typeface="Arial"/>
                <a:cs typeface="Arial"/>
              </a:rPr>
              <a:t>Let	</a:t>
            </a:r>
            <a:r>
              <a:rPr lang="en-US" sz="2400" spc="-4" dirty="0" smtClean="0">
                <a:latin typeface="Arial"/>
                <a:cs typeface="Arial"/>
              </a:rPr>
              <a:t>           </a:t>
            </a:r>
            <a:r>
              <a:rPr sz="2400" spc="-4" dirty="0" smtClean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expected proportion of </a:t>
            </a:r>
            <a:r>
              <a:rPr sz="2400" dirty="0">
                <a:latin typeface="Arial"/>
                <a:cs typeface="Arial"/>
              </a:rPr>
              <a:t>the data </a:t>
            </a:r>
            <a:r>
              <a:rPr sz="2400" spc="-4" dirty="0">
                <a:latin typeface="Arial"/>
                <a:cs typeface="Arial"/>
              </a:rPr>
              <a:t>equal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baseline="-20833" dirty="0">
                <a:latin typeface="Arial"/>
                <a:cs typeface="Arial"/>
              </a:rPr>
              <a:t>j</a:t>
            </a:r>
            <a:r>
              <a:rPr sz="2400" i="1" baseline="-2083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if the fitted probability mass function is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correct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spcBef>
                <a:spcPts val="499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Plot </a:t>
            </a:r>
            <a:r>
              <a:rPr sz="2400" i="1" dirty="0">
                <a:latin typeface="Arial"/>
                <a:cs typeface="Arial"/>
              </a:rPr>
              <a:t>h</a:t>
            </a:r>
            <a:r>
              <a:rPr sz="2400" i="1" baseline="-20833" dirty="0">
                <a:latin typeface="Arial"/>
                <a:cs typeface="Arial"/>
              </a:rPr>
              <a:t>j </a:t>
            </a:r>
            <a:r>
              <a:rPr sz="2400" spc="-4" dirty="0">
                <a:latin typeface="Arial"/>
                <a:cs typeface="Arial"/>
              </a:rPr>
              <a:t>and </a:t>
            </a:r>
            <a:r>
              <a:rPr sz="2400" i="1" spc="-4" dirty="0">
                <a:latin typeface="Arial"/>
                <a:cs typeface="Arial"/>
              </a:rPr>
              <a:t>r</a:t>
            </a:r>
            <a:r>
              <a:rPr sz="2400" i="1" spc="-6" baseline="-20833" dirty="0">
                <a:latin typeface="Arial"/>
                <a:cs typeface="Arial"/>
              </a:rPr>
              <a:t>j</a:t>
            </a:r>
            <a:r>
              <a:rPr sz="2400" i="1" spc="-6" baseline="-2083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together, look for</a:t>
            </a:r>
            <a:r>
              <a:rPr sz="2400" spc="-38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similarities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1229543" y="1898433"/>
            <a:ext cx="1721521" cy="36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6"/>
          <p:cNvSpPr/>
          <p:nvPr/>
        </p:nvSpPr>
        <p:spPr>
          <a:xfrm>
            <a:off x="2284408" y="3267408"/>
            <a:ext cx="5857057" cy="3496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3728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Heuristic </a:t>
            </a: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method: Frequency</a:t>
            </a:r>
            <a:r>
              <a:rPr lang="en-US" sz="3200" i="1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Comparison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317862" y="836712"/>
            <a:ext cx="11745607" cy="22820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3781" indent="-302575">
              <a:spcBef>
                <a:spcPts val="375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Frequency Comparison for Continuous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  <a:p>
            <a:pPr marL="666786" marR="4483" lvl="1" indent="-252146">
              <a:lnSpc>
                <a:spcPts val="2285"/>
              </a:lnSpc>
              <a:spcBef>
                <a:spcPts val="538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Histogram intervals interval [</a:t>
            </a:r>
            <a:r>
              <a:rPr sz="2400" i="1" spc="-4" dirty="0">
                <a:latin typeface="Arial"/>
                <a:cs typeface="Arial"/>
              </a:rPr>
              <a:t>b</a:t>
            </a:r>
            <a:r>
              <a:rPr sz="2400" i="1" spc="-6" baseline="-20833" dirty="0">
                <a:latin typeface="Arial"/>
                <a:cs typeface="Arial"/>
              </a:rPr>
              <a:t>j</a:t>
            </a:r>
            <a:r>
              <a:rPr sz="2400" spc="-6" baseline="-20833" dirty="0">
                <a:latin typeface="Arial"/>
                <a:cs typeface="Arial"/>
              </a:rPr>
              <a:t>–1</a:t>
            </a:r>
            <a:r>
              <a:rPr sz="2400" spc="-4" dirty="0">
                <a:latin typeface="Arial"/>
                <a:cs typeface="Arial"/>
              </a:rPr>
              <a:t>, </a:t>
            </a:r>
            <a:r>
              <a:rPr sz="2400" i="1" spc="-4" dirty="0">
                <a:latin typeface="Arial"/>
                <a:cs typeface="Arial"/>
              </a:rPr>
              <a:t>b</a:t>
            </a:r>
            <a:r>
              <a:rPr sz="2400" spc="-6" baseline="-20833" dirty="0">
                <a:latin typeface="Arial"/>
                <a:cs typeface="Arial"/>
              </a:rPr>
              <a:t>j</a:t>
            </a:r>
            <a:r>
              <a:rPr sz="2400" spc="-4" dirty="0">
                <a:latin typeface="Arial"/>
                <a:cs typeface="Arial"/>
              </a:rPr>
              <a:t>] for </a:t>
            </a:r>
            <a:r>
              <a:rPr sz="2400" i="1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4" dirty="0">
                <a:latin typeface="Arial"/>
                <a:cs typeface="Arial"/>
              </a:rPr>
              <a:t>1, 2, ...,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4" dirty="0">
                <a:latin typeface="Arial"/>
                <a:cs typeface="Arial"/>
              </a:rPr>
              <a:t>each  of </a:t>
            </a:r>
            <a:r>
              <a:rPr sz="2400" spc="-4" dirty="0" smtClean="0">
                <a:latin typeface="Arial"/>
                <a:cs typeface="Arial"/>
              </a:rPr>
              <a:t>width</a:t>
            </a:r>
            <a:r>
              <a:rPr lang="en-US" sz="2400" spc="-4" dirty="0" smtClean="0">
                <a:latin typeface="Arial"/>
                <a:cs typeface="Arial"/>
              </a:rPr>
              <a:t> </a:t>
            </a:r>
            <a:r>
              <a:rPr sz="2400" spc="-4" dirty="0" err="1" smtClean="0">
                <a:latin typeface="PMingLiU"/>
                <a:cs typeface="PMingLiU"/>
              </a:rPr>
              <a:t>Δ</a:t>
            </a:r>
            <a:r>
              <a:rPr sz="2400" i="1" spc="-4" dirty="0" err="1" smtClean="0"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spcBef>
                <a:spcPts val="216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Let </a:t>
            </a:r>
            <a:r>
              <a:rPr sz="2400" i="1" spc="-4" dirty="0">
                <a:latin typeface="Arial"/>
                <a:cs typeface="Arial"/>
              </a:rPr>
              <a:t>h</a:t>
            </a:r>
            <a:r>
              <a:rPr sz="2400" i="1" spc="-6" baseline="-20833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4" dirty="0">
                <a:latin typeface="Arial"/>
                <a:cs typeface="Arial"/>
              </a:rPr>
              <a:t>the </a:t>
            </a:r>
            <a:r>
              <a:rPr sz="2400" i="1" spc="-4" dirty="0">
                <a:latin typeface="Arial"/>
                <a:cs typeface="Arial"/>
              </a:rPr>
              <a:t>observed </a:t>
            </a:r>
            <a:r>
              <a:rPr sz="2400" spc="-4" dirty="0">
                <a:latin typeface="Arial"/>
                <a:cs typeface="Arial"/>
              </a:rPr>
              <a:t>proportion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data in </a:t>
            </a:r>
            <a:r>
              <a:rPr sz="2400" i="1" spc="-4" dirty="0">
                <a:latin typeface="Arial"/>
                <a:cs typeface="Arial"/>
              </a:rPr>
              <a:t>j</a:t>
            </a:r>
            <a:r>
              <a:rPr sz="2400" spc="-4" dirty="0">
                <a:latin typeface="Arial"/>
                <a:cs typeface="Arial"/>
              </a:rPr>
              <a:t>th</a:t>
            </a:r>
            <a:r>
              <a:rPr sz="2400" spc="26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interval</a:t>
            </a:r>
            <a:endParaRPr sz="2400" dirty="0">
              <a:latin typeface="Arial"/>
              <a:cs typeface="Arial"/>
            </a:endParaRPr>
          </a:p>
          <a:p>
            <a:pPr marL="666786" marR="37542" lvl="1" indent="-252146">
              <a:lnSpc>
                <a:spcPts val="2285"/>
              </a:lnSpc>
              <a:spcBef>
                <a:spcPts val="538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Let </a:t>
            </a:r>
            <a:r>
              <a:rPr sz="2400" i="1" spc="-4" dirty="0">
                <a:latin typeface="Arial"/>
                <a:cs typeface="Arial"/>
              </a:rPr>
              <a:t>r</a:t>
            </a:r>
            <a:r>
              <a:rPr sz="2400" i="1" spc="-6" baseline="-20833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4" dirty="0">
                <a:latin typeface="Arial"/>
                <a:cs typeface="Arial"/>
              </a:rPr>
              <a:t>the </a:t>
            </a:r>
            <a:r>
              <a:rPr sz="2400" i="1" spc="-4" dirty="0">
                <a:latin typeface="Arial"/>
                <a:cs typeface="Arial"/>
              </a:rPr>
              <a:t>expected </a:t>
            </a:r>
            <a:r>
              <a:rPr sz="2400" spc="-4" dirty="0">
                <a:latin typeface="Arial"/>
                <a:cs typeface="Arial"/>
              </a:rPr>
              <a:t>proportion of data in </a:t>
            </a:r>
            <a:r>
              <a:rPr sz="2400" i="1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interval if the  fitted distribution is correct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spcBef>
                <a:spcPts val="212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Plot </a:t>
            </a:r>
            <a:r>
              <a:rPr sz="2400" i="1" dirty="0">
                <a:latin typeface="Arial"/>
                <a:cs typeface="Arial"/>
              </a:rPr>
              <a:t>h</a:t>
            </a:r>
            <a:r>
              <a:rPr sz="2400" i="1" baseline="-20833" dirty="0">
                <a:latin typeface="Arial"/>
                <a:cs typeface="Arial"/>
              </a:rPr>
              <a:t>j </a:t>
            </a:r>
            <a:r>
              <a:rPr sz="2400" spc="-4" dirty="0">
                <a:latin typeface="Arial"/>
                <a:cs typeface="Arial"/>
              </a:rPr>
              <a:t>and </a:t>
            </a:r>
            <a:r>
              <a:rPr sz="2400" i="1" spc="-4" dirty="0">
                <a:latin typeface="Arial"/>
                <a:cs typeface="Arial"/>
              </a:rPr>
              <a:t>r</a:t>
            </a:r>
            <a:r>
              <a:rPr sz="2400" i="1" spc="-6" baseline="-20833" dirty="0">
                <a:latin typeface="Arial"/>
                <a:cs typeface="Arial"/>
              </a:rPr>
              <a:t>j</a:t>
            </a:r>
            <a:r>
              <a:rPr sz="2400" i="1" spc="-6" baseline="-2083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together, look for</a:t>
            </a:r>
            <a:r>
              <a:rPr sz="2400" spc="-38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similarities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2111247" y="3204788"/>
            <a:ext cx="4983616" cy="354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2136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Chi-square Goodness-of-fit</a:t>
            </a:r>
            <a:r>
              <a:rPr lang="en-US" sz="3200" i="1" spc="2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Test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0" y="836712"/>
            <a:ext cx="12019402" cy="4427871"/>
          </a:xfrm>
          <a:prstGeom prst="rect">
            <a:avLst/>
          </a:prstGeom>
        </p:spPr>
        <p:txBody>
          <a:bodyPr vert="horz" wrap="square" lIns="0" tIns="54348" rIns="0" bIns="0" rtlCol="0">
            <a:spAutoFit/>
          </a:bodyPr>
          <a:lstStyle/>
          <a:p>
            <a:pPr marL="313781" marR="444337" indent="-302575">
              <a:spcBef>
                <a:spcPts val="427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We perform a formal </a:t>
            </a:r>
            <a:r>
              <a:rPr sz="2800" spc="-4" dirty="0">
                <a:latin typeface="Arial"/>
                <a:cs typeface="Arial"/>
              </a:rPr>
              <a:t>statistical </a:t>
            </a:r>
            <a:r>
              <a:rPr sz="2800" dirty="0">
                <a:latin typeface="Arial"/>
                <a:cs typeface="Arial"/>
              </a:rPr>
              <a:t>hypothesis </a:t>
            </a:r>
            <a:r>
              <a:rPr sz="2800" spc="-4" dirty="0">
                <a:latin typeface="Arial"/>
                <a:cs typeface="Arial"/>
              </a:rPr>
              <a:t>test </a:t>
            </a:r>
            <a:r>
              <a:rPr sz="2800" dirty="0">
                <a:latin typeface="Arial"/>
                <a:cs typeface="Arial"/>
              </a:rPr>
              <a:t>on  the null</a:t>
            </a:r>
            <a:r>
              <a:rPr sz="2800" spc="-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hypothesis:</a:t>
            </a:r>
          </a:p>
          <a:p>
            <a:pPr marL="313781" marR="928457" indent="-302575" algn="just">
              <a:spcBef>
                <a:spcPts val="604"/>
              </a:spcBef>
              <a:buChar char="•"/>
              <a:tabLst>
                <a:tab pos="314342" algn="l"/>
              </a:tabLst>
            </a:pPr>
            <a:r>
              <a:rPr lang="en-US" sz="2800" dirty="0" smtClean="0">
                <a:latin typeface="Arial"/>
                <a:cs typeface="Arial"/>
              </a:rPr>
              <a:t>Our </a:t>
            </a:r>
            <a:r>
              <a:rPr sz="2800" dirty="0" smtClean="0">
                <a:latin typeface="Arial"/>
                <a:cs typeface="Arial"/>
              </a:rPr>
              <a:t>null </a:t>
            </a:r>
            <a:r>
              <a:rPr sz="2800" dirty="0">
                <a:latin typeface="Arial"/>
                <a:cs typeface="Arial"/>
              </a:rPr>
              <a:t>hypothesis </a:t>
            </a:r>
            <a:r>
              <a:rPr sz="2800" spc="-4" dirty="0">
                <a:latin typeface="Arial"/>
                <a:cs typeface="Arial"/>
              </a:rPr>
              <a:t>is: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the distribution of  observed </a:t>
            </a:r>
            <a:r>
              <a:rPr sz="2800" spc="-4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4" dirty="0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distribution of </a:t>
            </a:r>
            <a:r>
              <a:rPr sz="2800" spc="-4" dirty="0">
                <a:solidFill>
                  <a:srgbClr val="0070C0"/>
                </a:solidFill>
                <a:latin typeface="Arial"/>
                <a:cs typeface="Arial"/>
              </a:rPr>
              <a:t>the fitted 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distribution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4" dirty="0">
                <a:latin typeface="Arial"/>
                <a:cs typeface="Arial"/>
              </a:rPr>
              <a:t>the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same</a:t>
            </a:r>
            <a:endParaRPr sz="2800" dirty="0">
              <a:latin typeface="Arial"/>
              <a:cs typeface="Arial"/>
            </a:endParaRPr>
          </a:p>
          <a:p>
            <a:pPr marL="313781" indent="-302575">
              <a:spcBef>
                <a:spcPts val="269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spc="-4" dirty="0">
                <a:latin typeface="Arial"/>
                <a:cs typeface="Arial"/>
              </a:rPr>
              <a:t>So we</a:t>
            </a:r>
            <a:r>
              <a:rPr sz="2800" dirty="0">
                <a:latin typeface="Arial"/>
                <a:cs typeface="Arial"/>
              </a:rPr>
              <a:t> have:</a:t>
            </a:r>
          </a:p>
          <a:p>
            <a:pPr marL="666786" marR="595064" lvl="1" indent="-252146">
              <a:spcBef>
                <a:spcPts val="538"/>
              </a:spcBef>
              <a:buFont typeface="Arial"/>
              <a:buChar char="–"/>
              <a:tabLst>
                <a:tab pos="666786" algn="l"/>
              </a:tabLst>
            </a:pPr>
            <a:r>
              <a:rPr sz="2400" i="1" spc="-4" dirty="0">
                <a:latin typeface="Arial"/>
                <a:cs typeface="Arial"/>
              </a:rPr>
              <a:t>H</a:t>
            </a:r>
            <a:r>
              <a:rPr sz="2400" spc="-6" baseline="-20833" dirty="0">
                <a:latin typeface="Arial"/>
                <a:cs typeface="Arial"/>
              </a:rPr>
              <a:t>0</a:t>
            </a:r>
            <a:r>
              <a:rPr sz="2400" spc="-4" dirty="0">
                <a:latin typeface="Arial"/>
                <a:cs typeface="Arial"/>
              </a:rPr>
              <a:t>: the 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spc="-6" baseline="-20833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’s are i.i.d. </a:t>
            </a:r>
            <a:r>
              <a:rPr sz="2400" spc="-4" dirty="0">
                <a:latin typeface="Arial"/>
                <a:cs typeface="Arial"/>
              </a:rPr>
              <a:t>random variables with distribution  function </a:t>
            </a:r>
            <a:r>
              <a:rPr sz="2400" i="1" dirty="0">
                <a:latin typeface="Arial"/>
                <a:cs typeface="Arial"/>
              </a:rPr>
              <a:t>F </a:t>
            </a:r>
            <a:endParaRPr lang="en-US" sz="2400" i="1" dirty="0" smtClean="0">
              <a:latin typeface="Arial"/>
              <a:cs typeface="Arial"/>
            </a:endParaRPr>
          </a:p>
          <a:p>
            <a:pPr marL="414640" marR="595064" lvl="1">
              <a:spcBef>
                <a:spcPts val="538"/>
              </a:spcBef>
              <a:tabLst>
                <a:tab pos="666786" algn="l"/>
              </a:tabLst>
            </a:pPr>
            <a:r>
              <a:rPr lang="en-US" sz="2400" i="1" spc="-4" dirty="0" smtClean="0">
                <a:latin typeface="Arial"/>
                <a:cs typeface="Arial"/>
              </a:rPr>
              <a:t>                          </a:t>
            </a:r>
            <a:r>
              <a:rPr sz="2000" i="1" spc="-4" dirty="0" smtClean="0">
                <a:latin typeface="Arial"/>
                <a:cs typeface="Arial"/>
              </a:rPr>
              <a:t>(</a:t>
            </a:r>
            <a:r>
              <a:rPr sz="2000" i="1" spc="-4" dirty="0">
                <a:latin typeface="Arial"/>
                <a:cs typeface="Arial"/>
              </a:rPr>
              <a:t>where </a:t>
            </a:r>
            <a:r>
              <a:rPr sz="2000" i="1" dirty="0">
                <a:latin typeface="Arial"/>
                <a:cs typeface="Arial"/>
              </a:rPr>
              <a:t>F </a:t>
            </a:r>
            <a:r>
              <a:rPr sz="2000" i="1" spc="-4" dirty="0">
                <a:latin typeface="Arial"/>
                <a:cs typeface="Arial"/>
              </a:rPr>
              <a:t>is the fitted</a:t>
            </a:r>
            <a:r>
              <a:rPr sz="2000" i="1" spc="-13" dirty="0">
                <a:latin typeface="Arial"/>
                <a:cs typeface="Arial"/>
              </a:rPr>
              <a:t> </a:t>
            </a:r>
            <a:r>
              <a:rPr sz="2000" i="1" spc="-4" dirty="0">
                <a:latin typeface="Arial"/>
                <a:cs typeface="Arial"/>
              </a:rPr>
              <a:t>distribution)</a:t>
            </a:r>
            <a:endParaRPr sz="2000" i="1" dirty="0">
              <a:latin typeface="Arial"/>
              <a:cs typeface="Arial"/>
            </a:endParaRPr>
          </a:p>
          <a:p>
            <a:pPr marL="313781" indent="-302575">
              <a:spcBef>
                <a:spcPts val="265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Caution:</a:t>
            </a:r>
          </a:p>
          <a:p>
            <a:pPr marL="666225" lvl="1" indent="-251585">
              <a:spcBef>
                <a:spcPts val="247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Failure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4" dirty="0">
                <a:latin typeface="Arial"/>
                <a:cs typeface="Arial"/>
              </a:rPr>
              <a:t>reject </a:t>
            </a:r>
            <a:r>
              <a:rPr sz="2400" i="1" spc="-4" dirty="0">
                <a:latin typeface="Arial"/>
                <a:cs typeface="Arial"/>
              </a:rPr>
              <a:t>H</a:t>
            </a:r>
            <a:r>
              <a:rPr sz="2400" spc="-6" baseline="-20833" dirty="0">
                <a:latin typeface="Arial"/>
                <a:cs typeface="Arial"/>
              </a:rPr>
              <a:t>0 </a:t>
            </a:r>
            <a:r>
              <a:rPr sz="2400" dirty="0">
                <a:latin typeface="Arial"/>
                <a:cs typeface="Arial"/>
              </a:rPr>
              <a:t>should </a:t>
            </a:r>
            <a:r>
              <a:rPr sz="2400" spc="-4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4" dirty="0">
                <a:latin typeface="Arial"/>
                <a:cs typeface="Arial"/>
              </a:rPr>
              <a:t>interpreted as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“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accepting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aseline="-20833" dirty="0" smtClean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400" spc="-4" dirty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being</a:t>
            </a:r>
            <a:r>
              <a:rPr sz="2400" spc="-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Arial"/>
                <a:cs typeface="Arial"/>
              </a:rPr>
              <a:t>true”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666786" lvl="1" indent="-252146">
              <a:spcBef>
                <a:spcPts val="251"/>
              </a:spcBef>
              <a:buFont typeface="Arial"/>
              <a:buChar char="–"/>
              <a:tabLst>
                <a:tab pos="666786" algn="l"/>
              </a:tabLst>
            </a:pPr>
            <a:r>
              <a:rPr sz="2400" i="1" dirty="0">
                <a:latin typeface="Arial"/>
                <a:cs typeface="Arial"/>
              </a:rPr>
              <a:t>H</a:t>
            </a:r>
            <a:r>
              <a:rPr sz="2400" baseline="-20833" dirty="0">
                <a:latin typeface="Arial"/>
                <a:cs typeface="Arial"/>
              </a:rPr>
              <a:t>0 </a:t>
            </a:r>
            <a:r>
              <a:rPr sz="2400" spc="-4" dirty="0">
                <a:latin typeface="Arial"/>
                <a:cs typeface="Arial"/>
              </a:rPr>
              <a:t>is virtually never </a:t>
            </a:r>
            <a:r>
              <a:rPr sz="2400" i="1" spc="-4" dirty="0">
                <a:latin typeface="Arial"/>
                <a:cs typeface="Arial"/>
              </a:rPr>
              <a:t>exactly</a:t>
            </a:r>
            <a:r>
              <a:rPr sz="2400" i="1" spc="-185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true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spcBef>
                <a:spcPts val="247"/>
              </a:spcBef>
              <a:buChar char="–"/>
              <a:tabLst>
                <a:tab pos="666786" algn="l"/>
              </a:tabLst>
            </a:pPr>
            <a:r>
              <a:rPr sz="2400" dirty="0">
                <a:latin typeface="Arial"/>
                <a:cs typeface="Arial"/>
              </a:rPr>
              <a:t>We </a:t>
            </a:r>
            <a:r>
              <a:rPr sz="2400" spc="-4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looking </a:t>
            </a:r>
            <a:r>
              <a:rPr sz="2400" spc="-4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4" dirty="0">
                <a:latin typeface="Arial"/>
                <a:cs typeface="Arial"/>
              </a:rPr>
              <a:t>“adequately” </a:t>
            </a:r>
            <a:r>
              <a:rPr sz="2400" dirty="0">
                <a:latin typeface="Arial"/>
                <a:cs typeface="Arial"/>
              </a:rPr>
              <a:t>fit </a:t>
            </a:r>
            <a:r>
              <a:rPr sz="2400" spc="-4" dirty="0">
                <a:latin typeface="Arial"/>
                <a:cs typeface="Arial"/>
              </a:rPr>
              <a:t>of the distribution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2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Heuristic </a:t>
            </a: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method: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Histogram </a:t>
            </a: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over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 Plot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21187" y="862362"/>
            <a:ext cx="11876182" cy="4507795"/>
          </a:xfrm>
          <a:prstGeom prst="rect">
            <a:avLst/>
          </a:prstGeom>
        </p:spPr>
        <p:txBody>
          <a:bodyPr vert="horz" wrap="square" lIns="0" tIns="75079" rIns="0" bIns="0" rtlCol="0">
            <a:spAutoFit/>
          </a:bodyPr>
          <a:lstStyle/>
          <a:p>
            <a:pPr indent="-302575">
              <a:lnSpc>
                <a:spcPct val="150000"/>
              </a:lnSpc>
              <a:buChar char="•"/>
              <a:tabLst>
                <a:tab pos="313221" algn="l"/>
                <a:tab pos="313781" algn="l"/>
              </a:tabLst>
            </a:pPr>
            <a:r>
              <a:rPr sz="2800" spc="-4" dirty="0">
                <a:latin typeface="Arial"/>
                <a:cs typeface="Arial"/>
              </a:rPr>
              <a:t>Let </a:t>
            </a:r>
            <a:r>
              <a:rPr sz="2800" dirty="0">
                <a:latin typeface="Arial"/>
                <a:cs typeface="Arial"/>
              </a:rPr>
              <a:t>n be the </a:t>
            </a:r>
            <a:r>
              <a:rPr sz="2800" spc="-4" dirty="0">
                <a:latin typeface="Arial"/>
                <a:cs typeface="Arial"/>
              </a:rPr>
              <a:t>total number of pieces of the observed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</a:p>
          <a:p>
            <a:pPr marR="4483" indent="-302575">
              <a:lnSpc>
                <a:spcPct val="150000"/>
              </a:lnSpc>
              <a:buChar char="•"/>
              <a:tabLst>
                <a:tab pos="313221" algn="l"/>
                <a:tab pos="313781" algn="l"/>
              </a:tabLst>
            </a:pPr>
            <a:r>
              <a:rPr sz="2800" spc="-4" dirty="0">
                <a:latin typeface="Arial"/>
                <a:cs typeface="Arial"/>
              </a:rPr>
              <a:t>Divide </a:t>
            </a:r>
            <a:r>
              <a:rPr sz="2800" dirty="0">
                <a:latin typeface="Arial"/>
                <a:cs typeface="Arial"/>
              </a:rPr>
              <a:t>range </a:t>
            </a:r>
            <a:r>
              <a:rPr sz="2800" spc="-4" dirty="0">
                <a:latin typeface="Arial"/>
                <a:cs typeface="Arial"/>
              </a:rPr>
              <a:t>of data </a:t>
            </a:r>
            <a:r>
              <a:rPr sz="2800" dirty="0">
                <a:latin typeface="Arial"/>
                <a:cs typeface="Arial"/>
              </a:rPr>
              <a:t>into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spc="-4" dirty="0">
                <a:latin typeface="Arial"/>
                <a:cs typeface="Arial"/>
              </a:rPr>
              <a:t>intervals, </a:t>
            </a:r>
            <a:r>
              <a:rPr sz="2800" i="1" spc="-4" dirty="0">
                <a:latin typeface="Arial"/>
                <a:cs typeface="Arial"/>
              </a:rPr>
              <a:t>not </a:t>
            </a:r>
            <a:r>
              <a:rPr sz="2800" spc="-4" dirty="0">
                <a:latin typeface="Arial"/>
                <a:cs typeface="Arial"/>
              </a:rPr>
              <a:t>necessarily of equal  width: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tabLst>
                <a:tab pos="666225" algn="l"/>
              </a:tabLst>
            </a:pPr>
            <a:r>
              <a:rPr lang="en-US" sz="2000" spc="-4" dirty="0">
                <a:latin typeface="Arial"/>
                <a:cs typeface="Arial"/>
              </a:rPr>
              <a:t> </a:t>
            </a:r>
            <a:r>
              <a:rPr lang="en-US" sz="2000" spc="-4" dirty="0" smtClean="0">
                <a:latin typeface="Arial"/>
                <a:cs typeface="Arial"/>
              </a:rPr>
              <a:t>              </a:t>
            </a:r>
            <a:r>
              <a:rPr sz="2000" spc="-4" dirty="0">
                <a:latin typeface="Arial"/>
                <a:cs typeface="Arial"/>
              </a:rPr>
              <a:t>	[</a:t>
            </a:r>
            <a:r>
              <a:rPr sz="2000" i="1" spc="-4" dirty="0">
                <a:latin typeface="Arial"/>
                <a:cs typeface="Arial"/>
              </a:rPr>
              <a:t>a</a:t>
            </a:r>
            <a:r>
              <a:rPr sz="2000" spc="-6" baseline="-21367" dirty="0">
                <a:latin typeface="Arial"/>
                <a:cs typeface="Arial"/>
              </a:rPr>
              <a:t>0</a:t>
            </a:r>
            <a:r>
              <a:rPr sz="2000" spc="-4" dirty="0">
                <a:latin typeface="Arial"/>
                <a:cs typeface="Arial"/>
              </a:rPr>
              <a:t>, </a:t>
            </a:r>
            <a:r>
              <a:rPr sz="2000" i="1" spc="-9" dirty="0">
                <a:latin typeface="Arial"/>
                <a:cs typeface="Arial"/>
              </a:rPr>
              <a:t>a</a:t>
            </a:r>
            <a:r>
              <a:rPr sz="2000" spc="-13" baseline="-21367" dirty="0">
                <a:latin typeface="Arial"/>
                <a:cs typeface="Arial"/>
              </a:rPr>
              <a:t>1</a:t>
            </a:r>
            <a:r>
              <a:rPr sz="2000" spc="-9" dirty="0">
                <a:latin typeface="Arial"/>
                <a:cs typeface="Arial"/>
              </a:rPr>
              <a:t>), </a:t>
            </a:r>
            <a:r>
              <a:rPr sz="2000" spc="-4" dirty="0">
                <a:latin typeface="Arial"/>
                <a:cs typeface="Arial"/>
              </a:rPr>
              <a:t>[</a:t>
            </a:r>
            <a:r>
              <a:rPr sz="2000" i="1" spc="-4" dirty="0">
                <a:latin typeface="Arial"/>
                <a:cs typeface="Arial"/>
              </a:rPr>
              <a:t>a</a:t>
            </a:r>
            <a:r>
              <a:rPr sz="2000" spc="-6" baseline="-21367" dirty="0">
                <a:latin typeface="Arial"/>
                <a:cs typeface="Arial"/>
              </a:rPr>
              <a:t>1</a:t>
            </a:r>
            <a:r>
              <a:rPr sz="2000" spc="-4" dirty="0">
                <a:latin typeface="Arial"/>
                <a:cs typeface="Arial"/>
              </a:rPr>
              <a:t>, </a:t>
            </a:r>
            <a:r>
              <a:rPr sz="2000" i="1" spc="-9" dirty="0">
                <a:latin typeface="Arial"/>
                <a:cs typeface="Arial"/>
              </a:rPr>
              <a:t>a</a:t>
            </a:r>
            <a:r>
              <a:rPr sz="2000" spc="-13" baseline="-21367" dirty="0">
                <a:latin typeface="Arial"/>
                <a:cs typeface="Arial"/>
              </a:rPr>
              <a:t>2</a:t>
            </a:r>
            <a:r>
              <a:rPr sz="2000" spc="-9" dirty="0">
                <a:latin typeface="Arial"/>
                <a:cs typeface="Arial"/>
              </a:rPr>
              <a:t>), ..., </a:t>
            </a:r>
            <a:r>
              <a:rPr sz="2000" spc="-4" dirty="0">
                <a:latin typeface="Arial"/>
                <a:cs typeface="Arial"/>
              </a:rPr>
              <a:t>[</a:t>
            </a:r>
            <a:r>
              <a:rPr sz="2000" i="1" spc="-4" dirty="0">
                <a:latin typeface="Arial"/>
                <a:cs typeface="Arial"/>
              </a:rPr>
              <a:t>a</a:t>
            </a:r>
            <a:r>
              <a:rPr sz="2000" i="1" spc="-6" baseline="-21367" dirty="0">
                <a:latin typeface="Arial"/>
                <a:cs typeface="Arial"/>
              </a:rPr>
              <a:t>k</a:t>
            </a:r>
            <a:r>
              <a:rPr sz="2000" spc="-4" dirty="0">
                <a:latin typeface="Arial"/>
                <a:cs typeface="Arial"/>
              </a:rPr>
              <a:t>–1,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i="1" spc="-4" dirty="0">
                <a:latin typeface="Arial"/>
                <a:cs typeface="Arial"/>
              </a:rPr>
              <a:t>a</a:t>
            </a:r>
            <a:r>
              <a:rPr sz="2000" i="1" spc="-6" baseline="-21367" dirty="0">
                <a:latin typeface="Arial"/>
                <a:cs typeface="Arial"/>
              </a:rPr>
              <a:t>k</a:t>
            </a:r>
            <a:r>
              <a:rPr sz="2000" spc="-4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L="0" lvl="1">
              <a:lnSpc>
                <a:spcPct val="150000"/>
              </a:lnSpc>
              <a:tabLst>
                <a:tab pos="666225" algn="l"/>
                <a:tab pos="666786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                      </a:t>
            </a:r>
            <a:r>
              <a:rPr sz="2000" spc="-4" dirty="0" smtClean="0">
                <a:latin typeface="Arial"/>
                <a:cs typeface="Arial"/>
              </a:rPr>
              <a:t>a</a:t>
            </a:r>
            <a:r>
              <a:rPr sz="2000" spc="-6" baseline="-21367" dirty="0" smtClean="0">
                <a:latin typeface="Arial"/>
                <a:cs typeface="Arial"/>
              </a:rPr>
              <a:t>0 </a:t>
            </a:r>
            <a:r>
              <a:rPr sz="2000" spc="-4" dirty="0">
                <a:latin typeface="Arial"/>
                <a:cs typeface="Arial"/>
              </a:rPr>
              <a:t>could be –</a:t>
            </a:r>
            <a:r>
              <a:rPr sz="2000" spc="-4" dirty="0">
                <a:latin typeface="PMingLiU"/>
                <a:cs typeface="PMingLiU"/>
              </a:rPr>
              <a:t>∞ </a:t>
            </a:r>
            <a:r>
              <a:rPr sz="2000" spc="-4" dirty="0">
                <a:latin typeface="Arial"/>
                <a:cs typeface="Arial"/>
              </a:rPr>
              <a:t>and </a:t>
            </a:r>
            <a:r>
              <a:rPr sz="2000" i="1" spc="-9" dirty="0">
                <a:latin typeface="Arial"/>
                <a:cs typeface="Arial"/>
              </a:rPr>
              <a:t>a</a:t>
            </a:r>
            <a:r>
              <a:rPr sz="2000" i="1" spc="-13" baseline="-21367" dirty="0">
                <a:latin typeface="Arial"/>
                <a:cs typeface="Arial"/>
              </a:rPr>
              <a:t>k</a:t>
            </a:r>
            <a:r>
              <a:rPr sz="2000" i="1" spc="-13" baseline="-213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could be</a:t>
            </a:r>
            <a:r>
              <a:rPr sz="2000" spc="-24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+</a:t>
            </a:r>
            <a:r>
              <a:rPr sz="2000" spc="-4" dirty="0">
                <a:latin typeface="PMingLiU"/>
                <a:cs typeface="PMingLiU"/>
              </a:rPr>
              <a:t>∞</a:t>
            </a:r>
            <a:endParaRPr sz="2000" dirty="0">
              <a:latin typeface="PMingLiU"/>
              <a:cs typeface="PMingLiU"/>
            </a:endParaRPr>
          </a:p>
          <a:p>
            <a:pPr marR="346841" indent="-302575">
              <a:lnSpc>
                <a:spcPct val="150000"/>
              </a:lnSpc>
              <a:buChar char="•"/>
              <a:tabLst>
                <a:tab pos="313221" algn="l"/>
                <a:tab pos="313781" algn="l"/>
              </a:tabLst>
            </a:pPr>
            <a:r>
              <a:rPr sz="2800" spc="-4" dirty="0">
                <a:latin typeface="Arial"/>
                <a:cs typeface="Arial"/>
              </a:rPr>
              <a:t>Compare actual amount of observed data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4" dirty="0">
                <a:latin typeface="Arial"/>
                <a:cs typeface="Arial"/>
              </a:rPr>
              <a:t>each interval  with what the fitted distribution </a:t>
            </a:r>
            <a:r>
              <a:rPr sz="2800" dirty="0">
                <a:latin typeface="Arial"/>
                <a:cs typeface="Arial"/>
              </a:rPr>
              <a:t>would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predict</a:t>
            </a:r>
            <a:endParaRPr sz="2800" dirty="0">
              <a:latin typeface="Arial"/>
              <a:cs typeface="Arial"/>
            </a:endParaRPr>
          </a:p>
          <a:p>
            <a:pPr marL="0" lvl="1" indent="-252146">
              <a:lnSpc>
                <a:spcPct val="150000"/>
              </a:lnSpc>
              <a:buChar char="–"/>
              <a:tabLst>
                <a:tab pos="666225" algn="l"/>
                <a:tab pos="666786" algn="l"/>
              </a:tabLst>
            </a:pPr>
            <a:r>
              <a:rPr sz="2000" spc="-4" dirty="0">
                <a:latin typeface="Arial"/>
                <a:cs typeface="Arial"/>
              </a:rPr>
              <a:t>Let </a:t>
            </a:r>
            <a:r>
              <a:rPr sz="2000" i="1" spc="-4" dirty="0">
                <a:latin typeface="Arial"/>
                <a:cs typeface="Arial"/>
              </a:rPr>
              <a:t>N</a:t>
            </a:r>
            <a:r>
              <a:rPr sz="2000" i="1" spc="-6" baseline="-21367" dirty="0">
                <a:latin typeface="Arial"/>
                <a:cs typeface="Arial"/>
              </a:rPr>
              <a:t>j</a:t>
            </a:r>
            <a:r>
              <a:rPr sz="2000" spc="-4" dirty="0">
                <a:latin typeface="Arial"/>
                <a:cs typeface="Arial"/>
              </a:rPr>
              <a:t>= the number </a:t>
            </a:r>
            <a:r>
              <a:rPr sz="2000" spc="-9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observed data points in the </a:t>
            </a:r>
            <a:r>
              <a:rPr sz="2000" i="1" spc="-4" dirty="0">
                <a:latin typeface="Arial"/>
                <a:cs typeface="Arial"/>
              </a:rPr>
              <a:t>j</a:t>
            </a:r>
            <a:r>
              <a:rPr sz="2000" spc="-4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interval</a:t>
            </a:r>
            <a:endParaRPr sz="2000" dirty="0">
              <a:latin typeface="Arial"/>
              <a:cs typeface="Arial"/>
            </a:endParaRPr>
          </a:p>
          <a:p>
            <a:pPr marL="0" marR="401191" lvl="1" indent="-252146">
              <a:lnSpc>
                <a:spcPct val="150000"/>
              </a:lnSpc>
              <a:buChar char="–"/>
              <a:tabLst>
                <a:tab pos="666225" algn="l"/>
                <a:tab pos="666786" algn="l"/>
              </a:tabLst>
            </a:pPr>
            <a:r>
              <a:rPr sz="2000" spc="-4" dirty="0">
                <a:latin typeface="Arial"/>
                <a:cs typeface="Arial"/>
              </a:rPr>
              <a:t>Let </a:t>
            </a:r>
            <a:r>
              <a:rPr sz="2000" i="1" spc="-4" dirty="0">
                <a:latin typeface="Arial"/>
                <a:cs typeface="Arial"/>
              </a:rPr>
              <a:t>p</a:t>
            </a:r>
            <a:r>
              <a:rPr sz="2000" i="1" spc="-6" baseline="-21367" dirty="0">
                <a:latin typeface="Arial"/>
                <a:cs typeface="Arial"/>
              </a:rPr>
              <a:t>j</a:t>
            </a:r>
            <a:r>
              <a:rPr sz="2000" spc="-4" dirty="0">
                <a:latin typeface="Arial"/>
                <a:cs typeface="Arial"/>
              </a:rPr>
              <a:t>= the expected proportion of the data in the </a:t>
            </a:r>
            <a:r>
              <a:rPr sz="2000" i="1" spc="-4" dirty="0">
                <a:latin typeface="Arial"/>
                <a:cs typeface="Arial"/>
              </a:rPr>
              <a:t>j</a:t>
            </a:r>
            <a:r>
              <a:rPr sz="2000" spc="-4" dirty="0">
                <a:latin typeface="Arial"/>
                <a:cs typeface="Arial"/>
              </a:rPr>
              <a:t>th</a:t>
            </a:r>
            <a:r>
              <a:rPr sz="2000" spc="-4" dirty="0">
                <a:latin typeface="Arial"/>
                <a:cs typeface="Arial"/>
              </a:rPr>
              <a:t> interval if the  fitted distribution were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true: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2897436" y="5370157"/>
            <a:ext cx="3657600" cy="1487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4513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Chi-square Goodness-of-fit</a:t>
            </a:r>
            <a:r>
              <a:rPr lang="en-US" sz="3200" i="1" spc="2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Test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0" y="836713"/>
            <a:ext cx="12192000" cy="112950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>
              <a:lnSpc>
                <a:spcPct val="150000"/>
              </a:lnSpc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400" i="1" dirty="0">
                <a:latin typeface="Arial"/>
                <a:cs typeface="Arial"/>
              </a:rPr>
              <a:t>np</a:t>
            </a:r>
            <a:r>
              <a:rPr sz="2400" i="1" baseline="-20467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4" dirty="0">
                <a:latin typeface="Arial"/>
                <a:cs typeface="Arial"/>
              </a:rPr>
              <a:t>expected </a:t>
            </a:r>
            <a:r>
              <a:rPr sz="2400" dirty="0">
                <a:latin typeface="Arial"/>
                <a:cs typeface="Arial"/>
              </a:rPr>
              <a:t>number of points in </a:t>
            </a:r>
            <a:r>
              <a:rPr sz="2400" spc="-4" dirty="0">
                <a:latin typeface="Arial"/>
                <a:cs typeface="Arial"/>
              </a:rPr>
              <a:t>the </a:t>
            </a:r>
            <a:r>
              <a:rPr sz="2400" i="1" spc="-4" dirty="0">
                <a:latin typeface="Arial"/>
                <a:cs typeface="Arial"/>
              </a:rPr>
              <a:t>j</a:t>
            </a:r>
            <a:r>
              <a:rPr sz="2400" spc="-4" dirty="0">
                <a:latin typeface="Arial"/>
                <a:cs typeface="Arial"/>
              </a:rPr>
              <a:t>th interval  </a:t>
            </a:r>
            <a:r>
              <a:rPr sz="2400" dirty="0">
                <a:latin typeface="Arial"/>
                <a:cs typeface="Arial"/>
              </a:rPr>
              <a:t>(i.e. </a:t>
            </a:r>
            <a:r>
              <a:rPr sz="2400" dirty="0">
                <a:latin typeface="Arial"/>
                <a:cs typeface="Arial"/>
              </a:rPr>
              <a:t>those under </a:t>
            </a:r>
            <a:r>
              <a:rPr sz="2400" spc="-4" dirty="0">
                <a:latin typeface="Arial"/>
                <a:cs typeface="Arial"/>
              </a:rPr>
              <a:t>fitted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distribution)</a:t>
            </a:r>
          </a:p>
          <a:p>
            <a:pPr marL="313221" indent="-302015">
              <a:lnSpc>
                <a:spcPct val="150000"/>
              </a:lnSpc>
              <a:spcBef>
                <a:spcPts val="604"/>
              </a:spcBef>
              <a:buChar char="•"/>
              <a:tabLst>
                <a:tab pos="313221" algn="l"/>
                <a:tab pos="313781" algn="l"/>
              </a:tabLst>
            </a:pPr>
            <a:r>
              <a:rPr sz="2400" spc="-4" dirty="0">
                <a:latin typeface="Arial"/>
                <a:cs typeface="Arial"/>
              </a:rPr>
              <a:t>If fitted </a:t>
            </a:r>
            <a:r>
              <a:rPr sz="2400" dirty="0">
                <a:latin typeface="Arial"/>
                <a:cs typeface="Arial"/>
              </a:rPr>
              <a:t>distribution is </a:t>
            </a:r>
            <a:r>
              <a:rPr sz="2400" spc="-4" dirty="0">
                <a:latin typeface="Arial"/>
                <a:cs typeface="Arial"/>
              </a:rPr>
              <a:t>correct, would </a:t>
            </a:r>
            <a:r>
              <a:rPr sz="2400" dirty="0">
                <a:latin typeface="Arial"/>
                <a:cs typeface="Arial"/>
              </a:rPr>
              <a:t>expect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that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 </a:t>
            </a:r>
            <a:r>
              <a:rPr sz="2400" i="1" dirty="0" err="1" smtClean="0">
                <a:latin typeface="Arial"/>
                <a:cs typeface="Arial"/>
              </a:rPr>
              <a:t>N</a:t>
            </a:r>
            <a:r>
              <a:rPr sz="2400" i="1" baseline="-20467" dirty="0" err="1" smtClean="0">
                <a:latin typeface="Arial"/>
                <a:cs typeface="Arial"/>
              </a:rPr>
              <a:t>j</a:t>
            </a:r>
            <a:r>
              <a:rPr lang="en-US" sz="2400" i="1" baseline="-20467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≈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i="1" dirty="0" err="1" smtClean="0">
                <a:latin typeface="Arial"/>
                <a:cs typeface="Arial"/>
              </a:rPr>
              <a:t>np</a:t>
            </a:r>
            <a:r>
              <a:rPr sz="2400" i="1" baseline="-20467" dirty="0" err="1" smtClean="0">
                <a:latin typeface="Arial"/>
                <a:cs typeface="Arial"/>
              </a:rPr>
              <a:t>j</a:t>
            </a:r>
            <a:endParaRPr sz="2400" baseline="-20467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2181340" y="2335576"/>
            <a:ext cx="7095561" cy="378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7365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Chi-square Goodness-of-fit</a:t>
            </a:r>
            <a:r>
              <a:rPr lang="en-US" sz="3200" i="1" spc="2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Test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18708" y="959291"/>
            <a:ext cx="11756628" cy="561541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Define </a:t>
            </a:r>
            <a:r>
              <a:rPr sz="2800" spc="-4" dirty="0">
                <a:latin typeface="Arial"/>
                <a:cs typeface="Arial"/>
              </a:rPr>
              <a:t>test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statistics</a:t>
            </a:r>
            <a:endParaRPr sz="28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313781" marR="439854" indent="-302575">
              <a:buChar char="•"/>
              <a:tabLst>
                <a:tab pos="313221" algn="l"/>
                <a:tab pos="313781" algn="l"/>
              </a:tabLst>
            </a:pPr>
            <a:endParaRPr lang="en-US" sz="2800" spc="-4" dirty="0" smtClean="0">
              <a:latin typeface="Arial"/>
              <a:cs typeface="Arial"/>
            </a:endParaRPr>
          </a:p>
          <a:p>
            <a:pPr marL="313781" marR="439854" indent="-302575">
              <a:buChar char="•"/>
              <a:tabLst>
                <a:tab pos="313221" algn="l"/>
                <a:tab pos="313781" algn="l"/>
              </a:tabLst>
            </a:pPr>
            <a:r>
              <a:rPr sz="2800" spc="-4" dirty="0" smtClean="0">
                <a:latin typeface="Arial"/>
                <a:cs typeface="Arial"/>
              </a:rPr>
              <a:t>If </a:t>
            </a:r>
            <a:r>
              <a:rPr sz="2800" spc="-4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data </a:t>
            </a:r>
            <a:r>
              <a:rPr sz="2800" spc="-4" dirty="0">
                <a:latin typeface="Arial"/>
                <a:cs typeface="Arial"/>
              </a:rPr>
              <a:t>fit </a:t>
            </a:r>
            <a:r>
              <a:rPr sz="2800" dirty="0">
                <a:latin typeface="Arial"/>
                <a:cs typeface="Arial"/>
              </a:rPr>
              <a:t>the distribution well </a:t>
            </a:r>
            <a:r>
              <a:rPr sz="2800" spc="-4" dirty="0">
                <a:latin typeface="Arial"/>
                <a:cs typeface="Arial"/>
              </a:rPr>
              <a:t>(i.e., </a:t>
            </a:r>
            <a:r>
              <a:rPr sz="2800" i="1" spc="-4" dirty="0">
                <a:latin typeface="Arial"/>
                <a:cs typeface="Arial"/>
              </a:rPr>
              <a:t>H</a:t>
            </a:r>
            <a:r>
              <a:rPr sz="2800" spc="-6" baseline="-20467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4" dirty="0">
                <a:latin typeface="Arial"/>
                <a:cs typeface="Arial"/>
              </a:rPr>
              <a:t>true),  </a:t>
            </a:r>
            <a:r>
              <a:rPr sz="2800" dirty="0">
                <a:latin typeface="Arial"/>
                <a:cs typeface="Arial"/>
              </a:rPr>
              <a:t>then and </a:t>
            </a:r>
            <a:r>
              <a:rPr sz="2800" i="1" dirty="0">
                <a:latin typeface="Arial"/>
                <a:cs typeface="Arial"/>
              </a:rPr>
              <a:t>D </a:t>
            </a:r>
            <a:r>
              <a:rPr sz="2800" dirty="0">
                <a:latin typeface="Arial"/>
                <a:cs typeface="Arial"/>
              </a:rPr>
              <a:t>should be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small</a:t>
            </a:r>
          </a:p>
          <a:p>
            <a:pPr marL="313781" marR="434811" indent="-302575">
              <a:spcBef>
                <a:spcPts val="604"/>
              </a:spcBef>
              <a:buChar char="•"/>
              <a:tabLst>
                <a:tab pos="313781" algn="l"/>
                <a:tab pos="314342" algn="l"/>
              </a:tabLst>
            </a:pPr>
            <a:endParaRPr lang="en-US" sz="2800" spc="-4" dirty="0" smtClean="0">
              <a:latin typeface="Arial"/>
              <a:cs typeface="Arial"/>
            </a:endParaRPr>
          </a:p>
          <a:p>
            <a:pPr marL="313781" marR="434811" indent="-302575">
              <a:spcBef>
                <a:spcPts val="604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spc="-4" dirty="0" smtClean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D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large, </a:t>
            </a:r>
            <a:r>
              <a:rPr sz="2800" spc="-4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the distribution is not a good  distribution and </a:t>
            </a:r>
            <a:r>
              <a:rPr sz="2800" spc="-4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shall reject </a:t>
            </a:r>
            <a:r>
              <a:rPr sz="2800" spc="-4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hypothesis</a:t>
            </a:r>
            <a:r>
              <a:rPr sz="2800" spc="-49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H</a:t>
            </a:r>
            <a:r>
              <a:rPr sz="2800" baseline="-20467" dirty="0">
                <a:latin typeface="Arial"/>
                <a:cs typeface="Arial"/>
              </a:rPr>
              <a:t>0</a:t>
            </a:r>
          </a:p>
          <a:p>
            <a:pPr marL="313781" indent="-302575">
              <a:spcBef>
                <a:spcPts val="600"/>
              </a:spcBef>
              <a:buChar char="•"/>
              <a:tabLst>
                <a:tab pos="313781" algn="l"/>
                <a:tab pos="314342" algn="l"/>
              </a:tabLst>
            </a:pPr>
            <a:endParaRPr lang="en-US" sz="2800" spc="-4" dirty="0" smtClean="0">
              <a:latin typeface="Arial"/>
              <a:cs typeface="Arial"/>
            </a:endParaRPr>
          </a:p>
          <a:p>
            <a:pPr marL="313781" indent="-302575">
              <a:spcBef>
                <a:spcPts val="600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spc="-4" dirty="0" smtClean="0">
                <a:latin typeface="Arial"/>
                <a:cs typeface="Arial"/>
              </a:rPr>
              <a:t>But </a:t>
            </a:r>
            <a:r>
              <a:rPr sz="2800" dirty="0">
                <a:latin typeface="Arial"/>
                <a:cs typeface="Arial"/>
              </a:rPr>
              <a:t>how large is</a:t>
            </a:r>
            <a:r>
              <a:rPr sz="2800" spc="-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large?</a:t>
            </a:r>
          </a:p>
          <a:p>
            <a:pPr marL="666225" marR="4483" indent="-252146">
              <a:spcBef>
                <a:spcPts val="507"/>
              </a:spcBef>
            </a:pPr>
            <a:r>
              <a:rPr sz="2400" dirty="0">
                <a:latin typeface="Arial"/>
                <a:cs typeface="Arial"/>
              </a:rPr>
              <a:t>– Under </a:t>
            </a:r>
            <a:r>
              <a:rPr sz="2400" i="1" spc="-4" dirty="0">
                <a:latin typeface="Arial"/>
                <a:cs typeface="Arial"/>
              </a:rPr>
              <a:t>H</a:t>
            </a:r>
            <a:r>
              <a:rPr sz="2400" spc="-6" baseline="-20833" dirty="0">
                <a:latin typeface="Arial"/>
                <a:cs typeface="Arial"/>
              </a:rPr>
              <a:t>0</a:t>
            </a:r>
            <a:r>
              <a:rPr sz="2400" spc="-4" dirty="0">
                <a:latin typeface="Arial"/>
                <a:cs typeface="Arial"/>
              </a:rPr>
              <a:t>: Fitted distribution is correct, </a:t>
            </a:r>
            <a:r>
              <a:rPr sz="2400" i="1" dirty="0">
                <a:latin typeface="Arial"/>
                <a:cs typeface="Arial"/>
              </a:rPr>
              <a:t>D </a:t>
            </a:r>
            <a:r>
              <a:rPr sz="2400" spc="-4" dirty="0">
                <a:latin typeface="Arial"/>
                <a:cs typeface="Arial"/>
              </a:rPr>
              <a:t>has  (approximately)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4" dirty="0">
                <a:solidFill>
                  <a:srgbClr val="CC3200"/>
                </a:solidFill>
                <a:latin typeface="Arial"/>
                <a:cs typeface="Arial"/>
              </a:rPr>
              <a:t>chi-square distribution </a:t>
            </a:r>
            <a:r>
              <a:rPr sz="2400" dirty="0">
                <a:latin typeface="Arial"/>
                <a:cs typeface="Arial"/>
              </a:rPr>
              <a:t>with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spc="-4" dirty="0">
                <a:latin typeface="Arial"/>
                <a:cs typeface="Arial"/>
              </a:rPr>
              <a:t>–1 degree  of freedom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39865" y="959291"/>
            <a:ext cx="3142284" cy="984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</p:spTree>
    <p:extLst>
      <p:ext uri="{BB962C8B-B14F-4D97-AF65-F5344CB8AC3E}">
        <p14:creationId xmlns:p14="http://schemas.microsoft.com/office/powerpoint/2010/main" val="6368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Chi-square</a:t>
            </a:r>
            <a:r>
              <a:rPr lang="en-US" sz="3200" i="1" spc="-31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Distribution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84815" y="836712"/>
            <a:ext cx="11767638" cy="3337302"/>
          </a:xfrm>
          <a:prstGeom prst="rect">
            <a:avLst/>
          </a:prstGeom>
        </p:spPr>
        <p:txBody>
          <a:bodyPr vert="horz" wrap="square" lIns="0" tIns="86846" rIns="0" bIns="0" rtlCol="0">
            <a:spAutoFit/>
          </a:bodyPr>
          <a:lstStyle/>
          <a:p>
            <a:pPr marL="313781" indent="-302575">
              <a:spcBef>
                <a:spcPts val="684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Chi-square distribution:</a:t>
            </a:r>
          </a:p>
          <a:p>
            <a:pPr marL="313781" marR="791177" indent="-302575">
              <a:spcBef>
                <a:spcPts val="600"/>
              </a:spcBef>
              <a:buChar char="•"/>
              <a:tabLst>
                <a:tab pos="313221" algn="l"/>
                <a:tab pos="313781" algn="l"/>
              </a:tabLst>
            </a:pPr>
            <a:r>
              <a:rPr sz="2800" spc="-4" dirty="0">
                <a:latin typeface="Arial"/>
                <a:cs typeface="Arial"/>
              </a:rPr>
              <a:t>If </a:t>
            </a:r>
            <a:r>
              <a:rPr sz="2800" i="1" spc="-4" dirty="0">
                <a:latin typeface="Arial"/>
                <a:cs typeface="Arial"/>
              </a:rPr>
              <a:t>X</a:t>
            </a:r>
            <a:r>
              <a:rPr sz="2800" i="1" spc="-6" baseline="-20467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where i</a:t>
            </a:r>
            <a:r>
              <a:rPr sz="2800" dirty="0">
                <a:latin typeface="Arial"/>
                <a:cs typeface="Arial"/>
              </a:rPr>
              <a:t> = 1 to k </a:t>
            </a:r>
            <a:r>
              <a:rPr sz="2800" spc="-4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independent, </a:t>
            </a:r>
            <a:r>
              <a:rPr sz="2800" dirty="0">
                <a:solidFill>
                  <a:srgbClr val="CC3200"/>
                </a:solidFill>
                <a:latin typeface="Arial"/>
                <a:cs typeface="Arial"/>
              </a:rPr>
              <a:t>normally  distributed </a:t>
            </a:r>
            <a:r>
              <a:rPr sz="2800" dirty="0">
                <a:latin typeface="Arial"/>
                <a:cs typeface="Arial"/>
              </a:rPr>
              <a:t>random variables </a:t>
            </a:r>
            <a:r>
              <a:rPr sz="2800" spc="-4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mean 0 and  variance 1, </a:t>
            </a:r>
            <a:r>
              <a:rPr sz="2800" spc="-4" dirty="0">
                <a:latin typeface="Arial"/>
                <a:cs typeface="Arial"/>
              </a:rPr>
              <a:t>then the </a:t>
            </a:r>
            <a:r>
              <a:rPr sz="2800" dirty="0">
                <a:latin typeface="Arial"/>
                <a:cs typeface="Arial"/>
              </a:rPr>
              <a:t>random variable</a:t>
            </a:r>
          </a:p>
          <a:p>
            <a:pPr marL="817513">
              <a:spcBef>
                <a:spcPts val="604"/>
              </a:spcBef>
            </a:pPr>
            <a:r>
              <a:rPr sz="2800" spc="-4" dirty="0">
                <a:latin typeface="PMingLiU"/>
                <a:cs typeface="PMingLiU"/>
              </a:rPr>
              <a:t>χ</a:t>
            </a:r>
            <a:r>
              <a:rPr sz="2800" spc="-6" baseline="23391" dirty="0">
                <a:latin typeface="Times New Roman"/>
                <a:cs typeface="Times New Roman"/>
              </a:rPr>
              <a:t>2</a:t>
            </a:r>
            <a:r>
              <a:rPr sz="2800" spc="-4" dirty="0">
                <a:latin typeface="Times New Roman"/>
                <a:cs typeface="Times New Roman"/>
              </a:rPr>
              <a:t>=X</a:t>
            </a:r>
            <a:r>
              <a:rPr sz="2800" spc="-6" baseline="-20467" dirty="0">
                <a:latin typeface="Times New Roman"/>
                <a:cs typeface="Times New Roman"/>
              </a:rPr>
              <a:t>1</a:t>
            </a:r>
            <a:r>
              <a:rPr sz="2800" spc="-6" baseline="23391" dirty="0">
                <a:latin typeface="Times New Roman"/>
                <a:cs typeface="Times New Roman"/>
              </a:rPr>
              <a:t>2</a:t>
            </a:r>
            <a:r>
              <a:rPr sz="2800" spc="-4" dirty="0">
                <a:latin typeface="Times New Roman"/>
                <a:cs typeface="Times New Roman"/>
              </a:rPr>
              <a:t>+X</a:t>
            </a:r>
            <a:r>
              <a:rPr sz="2800" spc="-6" baseline="-20467" dirty="0">
                <a:latin typeface="Times New Roman"/>
                <a:cs typeface="Times New Roman"/>
              </a:rPr>
              <a:t>2</a:t>
            </a:r>
            <a:r>
              <a:rPr sz="2800" spc="-6" baseline="23391" dirty="0">
                <a:latin typeface="Times New Roman"/>
                <a:cs typeface="Times New Roman"/>
              </a:rPr>
              <a:t>2</a:t>
            </a:r>
            <a:r>
              <a:rPr sz="2800" spc="-4" dirty="0">
                <a:latin typeface="Times New Roman"/>
                <a:cs typeface="Times New Roman"/>
              </a:rPr>
              <a:t>+…+X</a:t>
            </a:r>
            <a:r>
              <a:rPr sz="2800" spc="-6" baseline="-20467" dirty="0">
                <a:latin typeface="Times New Roman"/>
                <a:cs typeface="Times New Roman"/>
              </a:rPr>
              <a:t>r</a:t>
            </a:r>
            <a:r>
              <a:rPr sz="2800" spc="-6" baseline="23391" dirty="0">
                <a:latin typeface="Times New Roman"/>
                <a:cs typeface="Times New Roman"/>
              </a:rPr>
              <a:t>2</a:t>
            </a:r>
            <a:endParaRPr sz="2800" baseline="23391" dirty="0">
              <a:latin typeface="Times New Roman"/>
              <a:cs typeface="Times New Roman"/>
            </a:endParaRPr>
          </a:p>
          <a:p>
            <a:pPr marL="313781" marR="4483" indent="-302575">
              <a:spcBef>
                <a:spcPts val="596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is </a:t>
            </a:r>
            <a:r>
              <a:rPr sz="2800" spc="-4" dirty="0">
                <a:latin typeface="Arial"/>
                <a:cs typeface="Arial"/>
              </a:rPr>
              <a:t>distributed </a:t>
            </a:r>
            <a:r>
              <a:rPr sz="2800" dirty="0">
                <a:latin typeface="Arial"/>
                <a:cs typeface="Arial"/>
              </a:rPr>
              <a:t>according </a:t>
            </a:r>
            <a:r>
              <a:rPr sz="2800" spc="-4" dirty="0">
                <a:latin typeface="Arial"/>
                <a:cs typeface="Arial"/>
              </a:rPr>
              <a:t>to the </a:t>
            </a:r>
            <a:r>
              <a:rPr sz="2800" dirty="0">
                <a:solidFill>
                  <a:srgbClr val="CC3200"/>
                </a:solidFill>
                <a:latin typeface="Arial"/>
                <a:cs typeface="Arial"/>
              </a:rPr>
              <a:t>chi-square distribution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r is called the </a:t>
            </a:r>
            <a:r>
              <a:rPr sz="2800" i="1" dirty="0">
                <a:latin typeface="Arial"/>
                <a:cs typeface="Arial"/>
              </a:rPr>
              <a:t>number of degrees of</a:t>
            </a:r>
            <a:r>
              <a:rPr sz="2800" i="1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freedom</a:t>
            </a:r>
            <a:endParaRPr sz="2800" dirty="0">
              <a:latin typeface="Arial"/>
              <a:cs typeface="Arial"/>
            </a:endParaRPr>
          </a:p>
          <a:p>
            <a:pPr marL="414079">
              <a:spcBef>
                <a:spcPts val="507"/>
              </a:spcBef>
            </a:pPr>
            <a:r>
              <a:rPr sz="2400" dirty="0">
                <a:latin typeface="Arial"/>
                <a:cs typeface="Arial"/>
              </a:rPr>
              <a:t>– Also </a:t>
            </a:r>
            <a:r>
              <a:rPr sz="2400" spc="-4" dirty="0">
                <a:latin typeface="Arial"/>
                <a:cs typeface="Arial"/>
              </a:rPr>
              <a:t>written 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solidFill>
                  <a:srgbClr val="CC3200"/>
                </a:solidFill>
                <a:latin typeface="PMingLiU"/>
                <a:cs typeface="PMingLiU"/>
              </a:rPr>
              <a:t>χ</a:t>
            </a:r>
            <a:r>
              <a:rPr sz="2400" spc="-6" baseline="24305" dirty="0">
                <a:solidFill>
                  <a:srgbClr val="CC3200"/>
                </a:solidFill>
                <a:latin typeface="PMingLiU"/>
                <a:cs typeface="PMingLiU"/>
              </a:rPr>
              <a:t>2</a:t>
            </a:r>
            <a:r>
              <a:rPr sz="2400" spc="304" baseline="24305" dirty="0">
                <a:solidFill>
                  <a:srgbClr val="CC3200"/>
                </a:solidFill>
                <a:latin typeface="PMingLiU"/>
                <a:cs typeface="PMingLiU"/>
              </a:rPr>
              <a:t> </a:t>
            </a:r>
            <a:r>
              <a:rPr sz="2400" spc="-4" dirty="0">
                <a:solidFill>
                  <a:srgbClr val="CC3200"/>
                </a:solidFill>
                <a:latin typeface="Arial"/>
                <a:cs typeface="Arial"/>
              </a:rPr>
              <a:t>distribution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2974848" y="4353031"/>
            <a:ext cx="3425952" cy="2504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1004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Chi-square</a:t>
            </a:r>
            <a:r>
              <a:rPr lang="en-US" sz="3200" i="1" spc="-31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Distribution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4"/>
          <p:cNvSpPr/>
          <p:nvPr/>
        </p:nvSpPr>
        <p:spPr>
          <a:xfrm>
            <a:off x="1145755" y="980501"/>
            <a:ext cx="8984024" cy="4472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1552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Chi-square Goodness-of-fit</a:t>
            </a:r>
            <a:r>
              <a:rPr lang="en-US" sz="3200" i="1" spc="2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Test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95826" y="836712"/>
            <a:ext cx="11646458" cy="1267429"/>
          </a:xfrm>
          <a:prstGeom prst="rect">
            <a:avLst/>
          </a:prstGeom>
        </p:spPr>
        <p:txBody>
          <a:bodyPr vert="horz" wrap="square" lIns="0" tIns="49306" rIns="0" bIns="0" rtlCol="0">
            <a:spAutoFit/>
          </a:bodyPr>
          <a:lstStyle/>
          <a:p>
            <a:pPr marL="11206">
              <a:spcBef>
                <a:spcPts val="388"/>
              </a:spcBef>
            </a:pPr>
            <a:r>
              <a:rPr sz="2471" spc="-4" dirty="0">
                <a:latin typeface="Arial"/>
                <a:cs typeface="Arial"/>
              </a:rPr>
              <a:t>Example</a:t>
            </a:r>
            <a:endParaRPr sz="2471" dirty="0">
              <a:latin typeface="Arial"/>
              <a:cs typeface="Arial"/>
            </a:endParaRPr>
          </a:p>
          <a:p>
            <a:pPr marL="313221" indent="-302015">
              <a:spcBef>
                <a:spcPts val="300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To test the </a:t>
            </a:r>
            <a:r>
              <a:rPr sz="2471" dirty="0">
                <a:latin typeface="Arial"/>
                <a:cs typeface="Arial"/>
              </a:rPr>
              <a:t>uniformity of a random number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generator</a:t>
            </a:r>
          </a:p>
          <a:p>
            <a:pPr marL="313781" indent="-302575">
              <a:spcBef>
                <a:spcPts val="300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471" i="1" dirty="0">
                <a:latin typeface="Arial"/>
                <a:cs typeface="Arial"/>
              </a:rPr>
              <a:t>n</a:t>
            </a:r>
            <a:r>
              <a:rPr sz="2471" dirty="0">
                <a:latin typeface="Arial"/>
                <a:cs typeface="Arial"/>
              </a:rPr>
              <a:t>=500, </a:t>
            </a: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histogram is</a:t>
            </a:r>
          </a:p>
        </p:txBody>
      </p:sp>
      <p:sp>
        <p:nvSpPr>
          <p:cNvPr id="4" name="object 5"/>
          <p:cNvSpPr txBox="1"/>
          <p:nvPr/>
        </p:nvSpPr>
        <p:spPr>
          <a:xfrm>
            <a:off x="198304" y="4208443"/>
            <a:ext cx="11993696" cy="204123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expected frequency </a:t>
            </a:r>
            <a:r>
              <a:rPr sz="2471" spc="-4" dirty="0">
                <a:latin typeface="Arial"/>
                <a:cs typeface="Arial"/>
              </a:rPr>
              <a:t>of </a:t>
            </a:r>
            <a:r>
              <a:rPr sz="2471" dirty="0">
                <a:latin typeface="Arial"/>
                <a:cs typeface="Arial"/>
              </a:rPr>
              <a:t>each bin is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i="1" spc="-4" dirty="0">
                <a:latin typeface="Arial"/>
                <a:cs typeface="Arial"/>
              </a:rPr>
              <a:t>n</a:t>
            </a:r>
            <a:r>
              <a:rPr sz="2471" spc="-4" dirty="0">
                <a:latin typeface="Arial"/>
                <a:cs typeface="Arial"/>
              </a:rPr>
              <a:t>*0.2=100</a:t>
            </a:r>
            <a:endParaRPr sz="247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35" dirty="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  <a:buFont typeface="Arial"/>
              <a:buChar char="•"/>
            </a:pPr>
            <a:endParaRPr sz="3485" dirty="0">
              <a:latin typeface="Times New Roman"/>
              <a:cs typeface="Times New Roman"/>
            </a:endParaRPr>
          </a:p>
          <a:p>
            <a:pPr marL="313781" marR="682475" indent="-302575">
              <a:lnSpc>
                <a:spcPts val="2665"/>
              </a:lnSpc>
              <a:spcBef>
                <a:spcPts val="4"/>
              </a:spcBef>
              <a:buChar char="•"/>
              <a:tabLst>
                <a:tab pos="313781" algn="l"/>
                <a:tab pos="314342" algn="l"/>
                <a:tab pos="3963732" algn="l"/>
              </a:tabLst>
            </a:pPr>
            <a:endParaRPr lang="en-US" sz="2471" spc="-4" dirty="0" smtClean="0">
              <a:latin typeface="Arial"/>
              <a:cs typeface="Arial"/>
            </a:endParaRPr>
          </a:p>
          <a:p>
            <a:pPr marL="313781" marR="682475" indent="-302575">
              <a:lnSpc>
                <a:spcPts val="2665"/>
              </a:lnSpc>
              <a:spcBef>
                <a:spcPts val="4"/>
              </a:spcBef>
              <a:buChar char="•"/>
              <a:tabLst>
                <a:tab pos="313781" algn="l"/>
                <a:tab pos="314342" algn="l"/>
                <a:tab pos="3963732" algn="l"/>
              </a:tabLst>
            </a:pPr>
            <a:r>
              <a:rPr sz="2471" spc="-4" dirty="0" smtClean="0">
                <a:latin typeface="Arial"/>
                <a:cs typeface="Arial"/>
              </a:rPr>
              <a:t>Since</a:t>
            </a:r>
            <a:r>
              <a:rPr sz="2471" spc="-4" dirty="0">
                <a:latin typeface="Arial"/>
                <a:cs typeface="Arial"/>
              </a:rPr>
              <a:t>	</a:t>
            </a:r>
            <a:r>
              <a:rPr sz="2471" dirty="0">
                <a:latin typeface="Arial"/>
                <a:cs typeface="Arial"/>
              </a:rPr>
              <a:t>, the </a:t>
            </a:r>
            <a:r>
              <a:rPr sz="2471" spc="-4" dirty="0">
                <a:latin typeface="Arial"/>
                <a:cs typeface="Arial"/>
              </a:rPr>
              <a:t>hypothesis</a:t>
            </a:r>
            <a:r>
              <a:rPr sz="2471" spc="-62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is  </a:t>
            </a:r>
            <a:r>
              <a:rPr sz="2471" dirty="0">
                <a:latin typeface="Arial"/>
                <a:cs typeface="Arial"/>
              </a:rPr>
              <a:t>rejected at a 5% </a:t>
            </a:r>
            <a:r>
              <a:rPr sz="2471" dirty="0" smtClean="0">
                <a:latin typeface="Arial"/>
                <a:cs typeface="Arial"/>
              </a:rPr>
              <a:t>confidence</a:t>
            </a:r>
            <a:r>
              <a:rPr lang="en-US" sz="2471" spc="-31" dirty="0">
                <a:latin typeface="Arial"/>
                <a:cs typeface="Arial"/>
              </a:rPr>
              <a:t> </a:t>
            </a:r>
            <a:r>
              <a:rPr sz="2471" dirty="0" smtClean="0">
                <a:latin typeface="Arial"/>
                <a:cs typeface="Arial"/>
              </a:rPr>
              <a:t>level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3219868" y="2104140"/>
            <a:ext cx="3610589" cy="1828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7"/>
          <p:cNvSpPr/>
          <p:nvPr/>
        </p:nvSpPr>
        <p:spPr>
          <a:xfrm>
            <a:off x="1189391" y="4609882"/>
            <a:ext cx="6217599" cy="865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8"/>
          <p:cNvSpPr/>
          <p:nvPr/>
        </p:nvSpPr>
        <p:spPr>
          <a:xfrm>
            <a:off x="1339158" y="5877311"/>
            <a:ext cx="2815813" cy="377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6714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Estimation of</a:t>
            </a:r>
            <a:r>
              <a:rPr lang="en-US" sz="3200" i="1" spc="-4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Parameters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6" name="object 4"/>
          <p:cNvSpPr txBox="1">
            <a:spLocks/>
          </p:cNvSpPr>
          <p:nvPr/>
        </p:nvSpPr>
        <p:spPr>
          <a:xfrm>
            <a:off x="99151" y="958467"/>
            <a:ext cx="12004713" cy="527685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9482" marR="4483" indent="-457200">
              <a:lnSpc>
                <a:spcPct val="150000"/>
              </a:lnSpc>
              <a:spcBef>
                <a:spcPts val="88"/>
              </a:spcBef>
              <a:tabLst>
                <a:tab pos="374857" algn="l"/>
                <a:tab pos="375417" algn="l"/>
              </a:tabLst>
            </a:pPr>
            <a:r>
              <a:rPr lang="en-US" spc="-4" dirty="0" smtClean="0"/>
              <a:t>Make an assumption about the distribution (Hypothesis)</a:t>
            </a:r>
          </a:p>
          <a:p>
            <a:pPr marL="529482" marR="4483" indent="-457200">
              <a:lnSpc>
                <a:spcPct val="150000"/>
              </a:lnSpc>
              <a:spcBef>
                <a:spcPts val="88"/>
              </a:spcBef>
              <a:tabLst>
                <a:tab pos="374857" algn="l"/>
                <a:tab pos="375417" algn="l"/>
              </a:tabLst>
            </a:pPr>
            <a:r>
              <a:rPr lang="en-US" spc="-4" dirty="0" smtClean="0"/>
              <a:t>After we </a:t>
            </a:r>
            <a:r>
              <a:rPr lang="en-US" dirty="0" smtClean="0"/>
              <a:t>have </a:t>
            </a:r>
            <a:r>
              <a:rPr lang="en-US" spc="-4" dirty="0" smtClean="0"/>
              <a:t>hypothesized </a:t>
            </a:r>
            <a:r>
              <a:rPr lang="en-US" dirty="0" smtClean="0"/>
              <a:t>a distribution, </a:t>
            </a:r>
            <a:r>
              <a:rPr lang="en-US" spc="-4" dirty="0" smtClean="0"/>
              <a:t>we </a:t>
            </a:r>
            <a:r>
              <a:rPr lang="en-US" dirty="0" smtClean="0"/>
              <a:t>need  to perform an numerical </a:t>
            </a:r>
            <a:r>
              <a:rPr lang="en-US" spc="-4" dirty="0" smtClean="0"/>
              <a:t>estimates </a:t>
            </a:r>
            <a:r>
              <a:rPr lang="en-US" dirty="0" smtClean="0"/>
              <a:t>of </a:t>
            </a:r>
            <a:r>
              <a:rPr lang="en-US" spc="-9" dirty="0" smtClean="0"/>
              <a:t>its</a:t>
            </a:r>
            <a:r>
              <a:rPr lang="en-US" spc="9" dirty="0" smtClean="0"/>
              <a:t> </a:t>
            </a:r>
            <a:r>
              <a:rPr lang="en-US" dirty="0" smtClean="0"/>
              <a:t>parameter(s)</a:t>
            </a:r>
          </a:p>
          <a:p>
            <a:pPr marL="529482" marR="1123450" indent="-457200">
              <a:lnSpc>
                <a:spcPct val="150000"/>
              </a:lnSpc>
              <a:spcBef>
                <a:spcPts val="604"/>
              </a:spcBef>
              <a:tabLst>
                <a:tab pos="374857" algn="l"/>
                <a:tab pos="375417" algn="l"/>
              </a:tabLst>
            </a:pPr>
            <a:r>
              <a:rPr lang="en-US" spc="-4" dirty="0" smtClean="0"/>
              <a:t>The </a:t>
            </a:r>
            <a:r>
              <a:rPr lang="en-US" spc="-4" dirty="0" err="1" smtClean="0"/>
              <a:t>i.i.d</a:t>
            </a:r>
            <a:r>
              <a:rPr lang="en-US" spc="-4" dirty="0" smtClean="0"/>
              <a:t>. </a:t>
            </a:r>
            <a:r>
              <a:rPr lang="en-US" dirty="0" smtClean="0"/>
              <a:t>data </a:t>
            </a:r>
            <a:r>
              <a:rPr lang="en-US" i="1" spc="-4" dirty="0" smtClean="0">
                <a:latin typeface="Arial"/>
                <a:cs typeface="Arial"/>
              </a:rPr>
              <a:t>x</a:t>
            </a:r>
            <a:r>
              <a:rPr lang="en-US" sz="2400" i="1" spc="-6" baseline="-20467" dirty="0" smtClean="0">
                <a:latin typeface="Arial"/>
                <a:cs typeface="Arial"/>
              </a:rPr>
              <a:t>1</a:t>
            </a:r>
            <a:r>
              <a:rPr lang="en-US" sz="2400" i="1" spc="-4" dirty="0" smtClean="0">
                <a:latin typeface="Arial"/>
                <a:cs typeface="Arial"/>
              </a:rPr>
              <a:t>, x</a:t>
            </a:r>
            <a:r>
              <a:rPr lang="en-US" sz="2400" i="1" spc="-6" baseline="-20467" dirty="0" smtClean="0">
                <a:latin typeface="Arial"/>
                <a:cs typeface="Arial"/>
              </a:rPr>
              <a:t>2</a:t>
            </a:r>
            <a:r>
              <a:rPr lang="en-US" sz="2400" i="1" spc="-4" dirty="0" smtClean="0">
                <a:latin typeface="Arial"/>
                <a:cs typeface="Arial"/>
              </a:rPr>
              <a:t>. </a:t>
            </a:r>
            <a:r>
              <a:rPr lang="en-US" sz="2400" i="1" dirty="0" smtClean="0">
                <a:latin typeface="Arial"/>
                <a:cs typeface="Arial"/>
              </a:rPr>
              <a:t>. </a:t>
            </a:r>
            <a:r>
              <a:rPr lang="en-US" sz="2400" i="1" spc="-4" dirty="0" smtClean="0">
                <a:latin typeface="Arial"/>
                <a:cs typeface="Arial"/>
              </a:rPr>
              <a:t>., </a:t>
            </a:r>
            <a:r>
              <a:rPr lang="en-US" sz="2400" i="1" dirty="0" err="1" smtClean="0">
                <a:latin typeface="Arial"/>
                <a:cs typeface="Arial"/>
              </a:rPr>
              <a:t>x</a:t>
            </a:r>
            <a:r>
              <a:rPr lang="en-US" sz="2400" i="1" baseline="-20467" dirty="0" err="1" smtClean="0">
                <a:latin typeface="Arial"/>
                <a:cs typeface="Arial"/>
              </a:rPr>
              <a:t>n</a:t>
            </a:r>
            <a:r>
              <a:rPr lang="en-US" sz="2400" i="1" baseline="-20467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have been </a:t>
            </a:r>
            <a:r>
              <a:rPr lang="en-US" sz="2400" spc="-4" dirty="0" smtClean="0"/>
              <a:t>used to  </a:t>
            </a:r>
            <a:r>
              <a:rPr lang="en-US" sz="2400" dirty="0" smtClean="0"/>
              <a:t>hypothesize distributions</a:t>
            </a:r>
            <a:endParaRPr lang="en-US" sz="2400" dirty="0" smtClean="0">
              <a:latin typeface="Arial"/>
              <a:cs typeface="Arial"/>
            </a:endParaRPr>
          </a:p>
          <a:p>
            <a:pPr marL="529482" marR="1367751" indent="-457200">
              <a:lnSpc>
                <a:spcPct val="150000"/>
              </a:lnSpc>
              <a:spcBef>
                <a:spcPts val="600"/>
              </a:spcBef>
              <a:tabLst>
                <a:tab pos="374857" algn="l"/>
                <a:tab pos="375417" algn="l"/>
              </a:tabLst>
            </a:pPr>
            <a:r>
              <a:rPr lang="en-US" dirty="0" smtClean="0"/>
              <a:t>These </a:t>
            </a:r>
            <a:r>
              <a:rPr lang="en-US" spc="-4" dirty="0" smtClean="0"/>
              <a:t>data </a:t>
            </a:r>
            <a:r>
              <a:rPr lang="en-US" dirty="0" smtClean="0"/>
              <a:t>are </a:t>
            </a:r>
            <a:r>
              <a:rPr lang="en-US" spc="-4" dirty="0" smtClean="0"/>
              <a:t>further </a:t>
            </a:r>
            <a:r>
              <a:rPr lang="en-US" dirty="0" smtClean="0"/>
              <a:t>used </a:t>
            </a:r>
            <a:r>
              <a:rPr lang="en-US" spc="-4" dirty="0" smtClean="0"/>
              <a:t>to estimate the  </a:t>
            </a:r>
            <a:r>
              <a:rPr lang="en-US" dirty="0" smtClean="0"/>
              <a:t>parameters</a:t>
            </a:r>
          </a:p>
          <a:p>
            <a:pPr marL="529482" indent="-457200">
              <a:lnSpc>
                <a:spcPct val="150000"/>
              </a:lnSpc>
              <a:spcBef>
                <a:spcPts val="596"/>
              </a:spcBef>
              <a:tabLst>
                <a:tab pos="374857" algn="l"/>
                <a:tab pos="375417" algn="l"/>
              </a:tabLst>
            </a:pPr>
            <a:r>
              <a:rPr lang="en-US" dirty="0" smtClean="0"/>
              <a:t>Many methods to </a:t>
            </a:r>
            <a:r>
              <a:rPr lang="en-US" spc="-4" dirty="0" smtClean="0"/>
              <a:t>estimate </a:t>
            </a:r>
            <a:r>
              <a:rPr lang="en-US" dirty="0" smtClean="0"/>
              <a:t>distribution</a:t>
            </a:r>
            <a:r>
              <a:rPr lang="en-US" spc="-18" dirty="0" smtClean="0"/>
              <a:t> </a:t>
            </a:r>
            <a:r>
              <a:rPr lang="en-US" dirty="0" smtClean="0"/>
              <a:t>parameters</a:t>
            </a:r>
          </a:p>
          <a:p>
            <a:pPr marL="727301" lvl="1" indent="-251585">
              <a:lnSpc>
                <a:spcPct val="150000"/>
              </a:lnSpc>
              <a:spcBef>
                <a:spcPts val="507"/>
              </a:spcBef>
              <a:buFont typeface="Arial" panose="020B0604020202020204" pitchFamily="34" charset="0"/>
              <a:buChar char="–"/>
              <a:tabLst>
                <a:tab pos="727861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Method of moments</a:t>
            </a:r>
            <a:endParaRPr lang="en-US" sz="2000" dirty="0" smtClean="0">
              <a:latin typeface="Arial"/>
              <a:cs typeface="Arial"/>
            </a:endParaRPr>
          </a:p>
          <a:p>
            <a:pPr marL="727301" lvl="1" indent="-251585">
              <a:lnSpc>
                <a:spcPct val="150000"/>
              </a:lnSpc>
              <a:spcBef>
                <a:spcPts val="503"/>
              </a:spcBef>
              <a:buFont typeface="Arial" panose="020B0604020202020204" pitchFamily="34" charset="0"/>
              <a:buChar char="–"/>
              <a:tabLst>
                <a:tab pos="727861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Maximum likelihood</a:t>
            </a:r>
            <a:r>
              <a:rPr lang="en-US" sz="2000" spc="-9" dirty="0" smtClean="0">
                <a:latin typeface="Arial"/>
                <a:cs typeface="Arial"/>
              </a:rPr>
              <a:t> </a:t>
            </a:r>
            <a:r>
              <a:rPr lang="en-US" sz="2000" spc="-4" dirty="0" smtClean="0">
                <a:latin typeface="Arial"/>
                <a:cs typeface="Arial"/>
              </a:rPr>
              <a:t>(MLE)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7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Confidence</a:t>
            </a:r>
            <a:r>
              <a:rPr lang="en-US" sz="3200" i="1" spc="-79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Intervals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18707" y="836712"/>
            <a:ext cx="11701543" cy="234176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>
              <a:spcBef>
                <a:spcPts val="88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dirty="0">
                <a:latin typeface="Arial"/>
                <a:cs typeface="Arial"/>
              </a:rPr>
              <a:t>Recall that probability of </a:t>
            </a:r>
            <a:r>
              <a:rPr sz="2471" spc="-4" dirty="0">
                <a:latin typeface="Arial"/>
                <a:cs typeface="Arial"/>
              </a:rPr>
              <a:t>being </a:t>
            </a:r>
            <a:r>
              <a:rPr sz="2471" dirty="0">
                <a:latin typeface="Arial"/>
                <a:cs typeface="Arial"/>
              </a:rPr>
              <a:t>exactly </a:t>
            </a:r>
            <a:r>
              <a:rPr sz="2471" spc="-4" dirty="0">
                <a:latin typeface="Arial"/>
                <a:cs typeface="Arial"/>
              </a:rPr>
              <a:t>equal </a:t>
            </a:r>
            <a:r>
              <a:rPr sz="2471" dirty="0">
                <a:latin typeface="Arial"/>
                <a:cs typeface="Arial"/>
              </a:rPr>
              <a:t>to a  particular value is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negligible</a:t>
            </a:r>
          </a:p>
          <a:p>
            <a:pPr marL="666786" marR="142883" lvl="1" indent="-252146">
              <a:spcBef>
                <a:spcPts val="512"/>
              </a:spcBef>
              <a:buChar char="–"/>
              <a:tabLst>
                <a:tab pos="666786" algn="l"/>
              </a:tabLst>
            </a:pPr>
            <a:r>
              <a:rPr sz="2118" dirty="0">
                <a:latin typeface="Arial"/>
                <a:cs typeface="Arial"/>
              </a:rPr>
              <a:t>It </a:t>
            </a:r>
            <a:r>
              <a:rPr sz="2118" spc="-4" dirty="0">
                <a:latin typeface="Arial"/>
                <a:cs typeface="Arial"/>
              </a:rPr>
              <a:t>is </a:t>
            </a:r>
            <a:r>
              <a:rPr sz="2118" dirty="0">
                <a:latin typeface="Arial"/>
                <a:cs typeface="Arial"/>
              </a:rPr>
              <a:t>meaningless to </a:t>
            </a:r>
            <a:r>
              <a:rPr sz="2118" spc="-4" dirty="0">
                <a:latin typeface="Arial"/>
                <a:cs typeface="Arial"/>
              </a:rPr>
              <a:t>compare if mean=average (point  estimate)</a:t>
            </a:r>
            <a:endParaRPr sz="2118" dirty="0">
              <a:latin typeface="Arial"/>
              <a:cs typeface="Arial"/>
            </a:endParaRPr>
          </a:p>
          <a:p>
            <a:pPr marL="313781" indent="-302575">
              <a:spcBef>
                <a:spcPts val="591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dirty="0">
                <a:latin typeface="Arial"/>
                <a:cs typeface="Arial"/>
              </a:rPr>
              <a:t>Instead of point estimate, </a:t>
            </a:r>
            <a:r>
              <a:rPr sz="2471" spc="-4" dirty="0">
                <a:latin typeface="Arial"/>
                <a:cs typeface="Arial"/>
              </a:rPr>
              <a:t>we can </a:t>
            </a:r>
            <a:r>
              <a:rPr sz="2471" dirty="0">
                <a:latin typeface="Arial"/>
                <a:cs typeface="Arial"/>
              </a:rPr>
              <a:t>resort to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4" dirty="0" smtClean="0">
                <a:latin typeface="Arial"/>
                <a:cs typeface="Arial"/>
              </a:rPr>
              <a:t>an</a:t>
            </a:r>
            <a:r>
              <a:rPr lang="en-US" sz="2471" dirty="0">
                <a:latin typeface="Arial"/>
                <a:cs typeface="Arial"/>
              </a:rPr>
              <a:t> </a:t>
            </a:r>
            <a:r>
              <a:rPr sz="2471" i="1" dirty="0" smtClean="0">
                <a:latin typeface="Arial"/>
                <a:cs typeface="Arial"/>
              </a:rPr>
              <a:t>interval </a:t>
            </a:r>
            <a:r>
              <a:rPr sz="2471" i="1" spc="-4" dirty="0">
                <a:latin typeface="Arial"/>
                <a:cs typeface="Arial"/>
              </a:rPr>
              <a:t>estimate</a:t>
            </a:r>
            <a:endParaRPr sz="2471" dirty="0">
              <a:latin typeface="Arial"/>
              <a:cs typeface="Arial"/>
            </a:endParaRPr>
          </a:p>
          <a:p>
            <a:pPr marL="666225" lvl="1" indent="-251585">
              <a:spcBef>
                <a:spcPts val="507"/>
              </a:spcBef>
              <a:buChar char="–"/>
              <a:tabLst>
                <a:tab pos="666786" algn="l"/>
              </a:tabLst>
            </a:pPr>
            <a:r>
              <a:rPr sz="2118" spc="-4" dirty="0">
                <a:latin typeface="Arial"/>
                <a:cs typeface="Arial"/>
              </a:rPr>
              <a:t>The statistically correct</a:t>
            </a:r>
            <a:r>
              <a:rPr sz="2118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way</a:t>
            </a:r>
            <a:endParaRPr sz="2118" dirty="0">
              <a:latin typeface="Arial"/>
              <a:cs typeface="Arial"/>
            </a:endParaRPr>
          </a:p>
          <a:p>
            <a:pPr marL="666225" lvl="1" indent="-251585">
              <a:spcBef>
                <a:spcPts val="503"/>
              </a:spcBef>
              <a:buChar char="–"/>
              <a:tabLst>
                <a:tab pos="666786" algn="l"/>
              </a:tabLst>
            </a:pPr>
            <a:r>
              <a:rPr sz="2118" spc="-4" dirty="0">
                <a:latin typeface="Arial"/>
                <a:cs typeface="Arial"/>
              </a:rPr>
              <a:t>Estimate </a:t>
            </a:r>
            <a:r>
              <a:rPr sz="2118" dirty="0">
                <a:latin typeface="Arial"/>
                <a:cs typeface="Arial"/>
              </a:rPr>
              <a:t>the </a:t>
            </a:r>
            <a:r>
              <a:rPr sz="2118" spc="-4" dirty="0">
                <a:latin typeface="Arial"/>
                <a:cs typeface="Arial"/>
              </a:rPr>
              <a:t>population </a:t>
            </a:r>
            <a:r>
              <a:rPr sz="2118" dirty="0">
                <a:latin typeface="Arial"/>
                <a:cs typeface="Arial"/>
              </a:rPr>
              <a:t>mean </a:t>
            </a:r>
            <a:r>
              <a:rPr sz="2118" spc="-4" dirty="0">
                <a:latin typeface="Arial"/>
                <a:cs typeface="Arial"/>
              </a:rPr>
              <a:t>by an interval</a:t>
            </a:r>
            <a:endParaRPr sz="2118" dirty="0">
              <a:latin typeface="Arial"/>
              <a:cs typeface="Arial"/>
            </a:endParaRPr>
          </a:p>
          <a:p>
            <a:pPr marL="1019790" lvl="2" indent="-201717">
              <a:spcBef>
                <a:spcPts val="437"/>
              </a:spcBef>
              <a:buChar char="•"/>
              <a:tabLst>
                <a:tab pos="1019229" algn="l"/>
                <a:tab pos="1020350" algn="l"/>
              </a:tabLst>
            </a:pPr>
            <a:r>
              <a:rPr sz="1765" spc="-4" dirty="0">
                <a:latin typeface="Arial"/>
                <a:cs typeface="Arial"/>
              </a:rPr>
              <a:t>Confidence interval </a:t>
            </a:r>
            <a:r>
              <a:rPr sz="1765" dirty="0">
                <a:latin typeface="Arial"/>
                <a:cs typeface="Arial"/>
              </a:rPr>
              <a:t>(x</a:t>
            </a:r>
            <a:r>
              <a:rPr sz="1721" baseline="-21367" dirty="0">
                <a:latin typeface="Arial"/>
                <a:cs typeface="Arial"/>
              </a:rPr>
              <a:t>1</a:t>
            </a:r>
            <a:r>
              <a:rPr sz="1765" dirty="0">
                <a:latin typeface="Arial"/>
                <a:cs typeface="Arial"/>
              </a:rPr>
              <a:t>,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x</a:t>
            </a:r>
            <a:r>
              <a:rPr sz="1721" spc="-6" baseline="-21367" dirty="0">
                <a:latin typeface="Arial"/>
                <a:cs typeface="Arial"/>
              </a:rPr>
              <a:t>2</a:t>
            </a:r>
            <a:r>
              <a:rPr sz="1765" spc="-4" dirty="0">
                <a:latin typeface="Arial"/>
                <a:cs typeface="Arial"/>
              </a:rPr>
              <a:t>)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437500" y="3945448"/>
            <a:ext cx="5729278" cy="2653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6215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Probability Plots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0" y="869353"/>
            <a:ext cx="12063470" cy="520248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 algn="just">
              <a:lnSpc>
                <a:spcPct val="150000"/>
              </a:lnSpc>
              <a:spcBef>
                <a:spcPts val="88"/>
              </a:spcBef>
              <a:buChar char="•"/>
              <a:tabLst>
                <a:tab pos="313221" algn="l"/>
                <a:tab pos="313781" algn="l"/>
              </a:tabLst>
            </a:pPr>
            <a:r>
              <a:rPr sz="2800" spc="-4" dirty="0">
                <a:latin typeface="Arial"/>
                <a:cs typeface="Arial"/>
              </a:rPr>
              <a:t>Similar </a:t>
            </a:r>
            <a:r>
              <a:rPr sz="2800" dirty="0">
                <a:latin typeface="Arial"/>
                <a:cs typeface="Arial"/>
              </a:rPr>
              <a:t>to the heuristic approaches of plotting the  histograms as </a:t>
            </a:r>
            <a:r>
              <a:rPr sz="2800" dirty="0" smtClean="0">
                <a:latin typeface="Arial"/>
                <a:cs typeface="Arial"/>
              </a:rPr>
              <a:t>introduced, </a:t>
            </a:r>
            <a:r>
              <a:rPr sz="2800" dirty="0">
                <a:latin typeface="Arial"/>
                <a:cs typeface="Arial"/>
              </a:rPr>
              <a:t>probability plots  are another graphical comparison between the  distribution of our collected data and a fitted  </a:t>
            </a:r>
            <a:r>
              <a:rPr sz="2800" dirty="0" smtClean="0">
                <a:latin typeface="Arial"/>
                <a:cs typeface="Arial"/>
              </a:rPr>
              <a:t>distribution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13781" marR="268956" indent="-302575" algn="just">
              <a:lnSpc>
                <a:spcPct val="150000"/>
              </a:lnSpc>
              <a:spcBef>
                <a:spcPts val="609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spc="-4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continuous distribution, we can determine how  representative the fitted distributions are by  comparing the cumulative distribution functions of  the observed data and fitted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</a:t>
            </a:r>
          </a:p>
          <a:p>
            <a:pPr marL="666225" lvl="1" indent="-251585" algn="just">
              <a:lnSpc>
                <a:spcPct val="150000"/>
              </a:lnSpc>
              <a:spcBef>
                <a:spcPts val="512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Quantile-quantile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(Q-Q) </a:t>
            </a:r>
            <a:r>
              <a:rPr sz="2400" spc="-4" dirty="0">
                <a:latin typeface="Arial"/>
                <a:cs typeface="Arial"/>
              </a:rPr>
              <a:t>plots</a:t>
            </a:r>
            <a:endParaRPr sz="2400" dirty="0">
              <a:latin typeface="Arial"/>
              <a:cs typeface="Arial"/>
            </a:endParaRPr>
          </a:p>
          <a:p>
            <a:pPr marL="666786" lvl="1" indent="-252146" algn="just">
              <a:lnSpc>
                <a:spcPct val="150000"/>
              </a:lnSpc>
              <a:spcBef>
                <a:spcPts val="503"/>
              </a:spcBef>
              <a:buChar char="–"/>
              <a:tabLst>
                <a:tab pos="667346" algn="l"/>
              </a:tabLst>
            </a:pPr>
            <a:r>
              <a:rPr sz="2400" spc="-4" dirty="0">
                <a:latin typeface="Arial"/>
                <a:cs typeface="Arial"/>
              </a:rPr>
              <a:t>Probability-probability (P-P)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plots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9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Q-Q Plot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(</a:t>
            </a:r>
            <a:r>
              <a:rPr lang="en-US" sz="3200" i="1" spc="-9" dirty="0" err="1">
                <a:solidFill>
                  <a:srgbClr val="653300"/>
                </a:solidFill>
                <a:latin typeface="Arial"/>
                <a:cs typeface="Arial"/>
              </a:rPr>
              <a:t>quantile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-to-</a:t>
            </a:r>
            <a:r>
              <a:rPr lang="en-US" sz="3200" i="1" spc="-9" dirty="0" err="1">
                <a:solidFill>
                  <a:srgbClr val="653300"/>
                </a:solidFill>
                <a:latin typeface="Arial"/>
                <a:cs typeface="Arial"/>
              </a:rPr>
              <a:t>quantile</a:t>
            </a:r>
            <a:r>
              <a:rPr lang="en-US" sz="3200" i="1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plot)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255900" y="836712"/>
            <a:ext cx="11609266" cy="1318875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marL="313221" indent="-302015">
              <a:spcBef>
                <a:spcPts val="679"/>
              </a:spcBef>
              <a:buChar char="•"/>
              <a:tabLst>
                <a:tab pos="313221" algn="l"/>
                <a:tab pos="313781" algn="l"/>
              </a:tabLst>
            </a:pPr>
            <a:r>
              <a:rPr sz="2800" dirty="0" smtClean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we define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quantile</a:t>
            </a:r>
            <a:r>
              <a:rPr sz="2800" dirty="0">
                <a:latin typeface="Arial"/>
                <a:cs typeface="Arial"/>
              </a:rPr>
              <a:t>?</a:t>
            </a:r>
          </a:p>
          <a:p>
            <a:pPr marL="666786" marR="4483" indent="-252146" algn="just">
              <a:lnSpc>
                <a:spcPct val="98200"/>
              </a:lnSpc>
              <a:spcBef>
                <a:spcPts val="552"/>
              </a:spcBef>
            </a:pPr>
            <a:r>
              <a:rPr sz="2400" spc="-4" dirty="0">
                <a:latin typeface="Arial"/>
                <a:cs typeface="Arial"/>
              </a:rPr>
              <a:t>– Suppose </a:t>
            </a:r>
            <a:r>
              <a:rPr sz="2400" i="1" spc="-4" dirty="0">
                <a:latin typeface="Arial"/>
                <a:cs typeface="Arial"/>
              </a:rPr>
              <a:t>F</a:t>
            </a:r>
            <a:r>
              <a:rPr sz="2400" spc="-4" dirty="0">
                <a:latin typeface="Arial"/>
                <a:cs typeface="Arial"/>
              </a:rPr>
              <a:t>(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spc="-4" dirty="0">
                <a:latin typeface="Arial"/>
                <a:cs typeface="Arial"/>
              </a:rPr>
              <a:t>)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distribution function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a continuous  random variable. </a:t>
            </a:r>
            <a:r>
              <a:rPr lang="en-US" sz="2400" spc="-4" dirty="0" smtClean="0">
                <a:latin typeface="Arial"/>
                <a:cs typeface="Arial"/>
              </a:rPr>
              <a:t>        </a:t>
            </a:r>
            <a:r>
              <a:rPr sz="2400" i="1" spc="-4" dirty="0" smtClean="0">
                <a:latin typeface="Arial"/>
                <a:cs typeface="Arial"/>
              </a:rPr>
              <a:t>q</a:t>
            </a:r>
            <a:r>
              <a:rPr sz="2400" spc="-4" dirty="0" smtClean="0">
                <a:latin typeface="Arial"/>
                <a:cs typeface="Arial"/>
              </a:rPr>
              <a:t>-</a:t>
            </a:r>
            <a:r>
              <a:rPr sz="2400" spc="-4" dirty="0" err="1" smtClean="0">
                <a:latin typeface="Arial"/>
                <a:cs typeface="Arial"/>
              </a:rPr>
              <a:t>quantile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i="1" spc="-4" dirty="0">
                <a:latin typeface="Arial"/>
                <a:cs typeface="Arial"/>
              </a:rPr>
              <a:t>F</a:t>
            </a:r>
            <a:r>
              <a:rPr sz="2400" spc="-4" dirty="0">
                <a:latin typeface="Arial"/>
                <a:cs typeface="Arial"/>
              </a:rPr>
              <a:t>(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spc="-4" dirty="0">
                <a:latin typeface="Arial"/>
                <a:cs typeface="Arial"/>
              </a:rPr>
              <a:t>)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number 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i="1" spc="-6" baseline="-20833" dirty="0">
                <a:latin typeface="Arial"/>
                <a:cs typeface="Arial"/>
              </a:rPr>
              <a:t>q </a:t>
            </a:r>
            <a:r>
              <a:rPr sz="2400" spc="-9" dirty="0">
                <a:latin typeface="Arial"/>
                <a:cs typeface="Arial"/>
              </a:rPr>
              <a:t>such  </a:t>
            </a:r>
            <a:r>
              <a:rPr sz="2400" spc="-4" dirty="0">
                <a:latin typeface="Arial"/>
                <a:cs typeface="Arial"/>
              </a:rPr>
              <a:t>that </a:t>
            </a:r>
            <a:r>
              <a:rPr sz="2400" i="1" spc="-4" dirty="0">
                <a:latin typeface="Arial"/>
                <a:cs typeface="Arial"/>
              </a:rPr>
              <a:t>F</a:t>
            </a:r>
            <a:r>
              <a:rPr sz="2400" spc="-4" dirty="0">
                <a:latin typeface="Arial"/>
                <a:cs typeface="Arial"/>
              </a:rPr>
              <a:t>(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i="1" spc="-6" baseline="-20833" dirty="0">
                <a:latin typeface="Arial"/>
                <a:cs typeface="Arial"/>
              </a:rPr>
              <a:t>q</a:t>
            </a:r>
            <a:r>
              <a:rPr sz="2400" spc="-4" dirty="0">
                <a:latin typeface="Arial"/>
                <a:cs typeface="Arial"/>
              </a:rPr>
              <a:t>)=</a:t>
            </a:r>
            <a:r>
              <a:rPr sz="2400" i="1" spc="-4" dirty="0">
                <a:latin typeface="Arial"/>
                <a:cs typeface="Arial"/>
              </a:rPr>
              <a:t>q where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62" dirty="0">
                <a:latin typeface="Arial"/>
                <a:cs typeface="Arial"/>
              </a:rPr>
              <a:t>0</a:t>
            </a:r>
            <a:r>
              <a:rPr sz="2400" i="1" spc="-62" dirty="0">
                <a:latin typeface="Times New Roman"/>
                <a:cs typeface="Times New Roman"/>
              </a:rPr>
              <a:t>≤</a:t>
            </a:r>
            <a:r>
              <a:rPr sz="2400" i="1" spc="-62" dirty="0">
                <a:latin typeface="Arial"/>
                <a:cs typeface="Arial"/>
              </a:rPr>
              <a:t>q</a:t>
            </a:r>
            <a:r>
              <a:rPr sz="2400" i="1" spc="-62" dirty="0">
                <a:latin typeface="Times New Roman"/>
                <a:cs typeface="Times New Roman"/>
              </a:rPr>
              <a:t>≤</a:t>
            </a:r>
            <a:r>
              <a:rPr sz="2400" i="1" spc="-62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10"/>
          <p:cNvSpPr/>
          <p:nvPr/>
        </p:nvSpPr>
        <p:spPr>
          <a:xfrm>
            <a:off x="1348344" y="2609894"/>
            <a:ext cx="5391502" cy="3090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11"/>
          <p:cNvSpPr txBox="1"/>
          <p:nvPr/>
        </p:nvSpPr>
        <p:spPr>
          <a:xfrm>
            <a:off x="5672846" y="3295143"/>
            <a:ext cx="4021997" cy="6154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856735" marR="4483">
              <a:spcBef>
                <a:spcPts val="88"/>
              </a:spcBef>
            </a:pPr>
            <a:r>
              <a:rPr lang="en-US" sz="1588" dirty="0" smtClean="0">
                <a:latin typeface="Arial"/>
                <a:cs typeface="Arial"/>
              </a:rPr>
              <a:t>     </a:t>
            </a:r>
            <a:r>
              <a:rPr sz="1588" dirty="0" smtClean="0">
                <a:latin typeface="Arial"/>
                <a:cs typeface="Arial"/>
              </a:rPr>
              <a:t>(</a:t>
            </a:r>
            <a:r>
              <a:rPr sz="1588" dirty="0">
                <a:latin typeface="Arial"/>
                <a:cs typeface="Arial"/>
              </a:rPr>
              <a:t>from</a:t>
            </a:r>
            <a:r>
              <a:rPr sz="1588" spc="-44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theoretical  distribution)</a:t>
            </a:r>
            <a:endParaRPr sz="1588" dirty="0">
              <a:latin typeface="Arial"/>
              <a:cs typeface="Arial"/>
            </a:endParaRPr>
          </a:p>
          <a:p>
            <a:pPr marL="11206"/>
            <a:r>
              <a:rPr lang="en-US" sz="2338" dirty="0">
                <a:latin typeface="Times New Roman"/>
                <a:cs typeface="Times New Roman"/>
              </a:rPr>
              <a:t> </a:t>
            </a:r>
            <a:r>
              <a:rPr lang="en-US" sz="2338" dirty="0" smtClean="0">
                <a:latin typeface="Times New Roman"/>
                <a:cs typeface="Times New Roman"/>
              </a:rPr>
              <a:t>               </a:t>
            </a:r>
            <a:r>
              <a:rPr sz="1588" spc="-4" dirty="0" smtClean="0">
                <a:latin typeface="Arial"/>
                <a:cs typeface="Arial"/>
              </a:rPr>
              <a:t>(</a:t>
            </a:r>
            <a:r>
              <a:rPr sz="1588" spc="-4" dirty="0">
                <a:latin typeface="Arial"/>
                <a:cs typeface="Arial"/>
              </a:rPr>
              <a:t>from our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spc="-9" dirty="0">
                <a:latin typeface="Arial"/>
                <a:cs typeface="Arial"/>
              </a:rPr>
              <a:t>data)</a:t>
            </a:r>
            <a:endParaRPr sz="1588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8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Q-Q Plot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(</a:t>
            </a:r>
            <a:r>
              <a:rPr lang="en-US" sz="3200" i="1" spc="-9" dirty="0" err="1">
                <a:solidFill>
                  <a:srgbClr val="653300"/>
                </a:solidFill>
                <a:latin typeface="Arial"/>
                <a:cs typeface="Arial"/>
              </a:rPr>
              <a:t>quantile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-to-</a:t>
            </a:r>
            <a:r>
              <a:rPr lang="en-US" sz="3200" i="1" spc="-9" dirty="0" err="1">
                <a:solidFill>
                  <a:srgbClr val="653300"/>
                </a:solidFill>
                <a:latin typeface="Arial"/>
                <a:cs typeface="Arial"/>
              </a:rPr>
              <a:t>quantile</a:t>
            </a:r>
            <a:r>
              <a:rPr lang="en-US" sz="3200" i="1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plot)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9955" y="1025122"/>
            <a:ext cx="8236489" cy="5832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2575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Q-Q Plot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(</a:t>
            </a:r>
            <a:r>
              <a:rPr lang="en-US" sz="3200" i="1" spc="-9" dirty="0" err="1">
                <a:solidFill>
                  <a:srgbClr val="653300"/>
                </a:solidFill>
                <a:latin typeface="Arial"/>
                <a:cs typeface="Arial"/>
              </a:rPr>
              <a:t>quantile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-to-</a:t>
            </a:r>
            <a:r>
              <a:rPr lang="en-US" sz="3200" i="1" spc="-9" dirty="0" err="1">
                <a:solidFill>
                  <a:srgbClr val="653300"/>
                </a:solidFill>
                <a:latin typeface="Arial"/>
                <a:cs typeface="Arial"/>
              </a:rPr>
              <a:t>quantile</a:t>
            </a:r>
            <a:r>
              <a:rPr lang="en-US" sz="3200" i="1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plot)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9882" y="868456"/>
            <a:ext cx="10314329" cy="5989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4396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Q-Q Plot: An</a:t>
            </a:r>
            <a:r>
              <a:rPr lang="en-US" sz="3200" i="1" spc="-13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Example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623" y="927421"/>
            <a:ext cx="5883604" cy="452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6026226" y="927421"/>
            <a:ext cx="6165773" cy="4525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5177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Q-Q Plot: An</a:t>
            </a:r>
            <a:r>
              <a:rPr lang="en-US" sz="3200" i="1" spc="-13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Example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9"/>
          <p:cNvSpPr/>
          <p:nvPr/>
        </p:nvSpPr>
        <p:spPr>
          <a:xfrm>
            <a:off x="3125311" y="1156758"/>
            <a:ext cx="4918674" cy="4765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11"/>
          <p:cNvSpPr txBox="1"/>
          <p:nvPr/>
        </p:nvSpPr>
        <p:spPr>
          <a:xfrm>
            <a:off x="7563224" y="1838805"/>
            <a:ext cx="4489229" cy="746099"/>
          </a:xfrm>
          <a:prstGeom prst="rect">
            <a:avLst/>
          </a:prstGeom>
          <a:solidFill>
            <a:srgbClr val="FBDF54"/>
          </a:solidFill>
        </p:spPr>
        <p:txBody>
          <a:bodyPr vert="horz" wrap="square" lIns="0" tIns="12887" rIns="0" bIns="0" rtlCol="0">
            <a:spAutoFit/>
          </a:bodyPr>
          <a:lstStyle/>
          <a:p>
            <a:pPr marL="58834" marR="335074">
              <a:spcBef>
                <a:spcPts val="101"/>
              </a:spcBef>
            </a:pPr>
            <a:r>
              <a:rPr sz="1588" spc="-4" dirty="0">
                <a:latin typeface="Arial"/>
                <a:cs typeface="Arial"/>
              </a:rPr>
              <a:t>The ideal case  (observed data </a:t>
            </a:r>
            <a:r>
              <a:rPr sz="1588" spc="-9" dirty="0">
                <a:latin typeface="Arial"/>
                <a:cs typeface="Arial"/>
              </a:rPr>
              <a:t>have  </a:t>
            </a:r>
            <a:r>
              <a:rPr sz="1588" spc="-4" dirty="0">
                <a:latin typeface="Arial"/>
                <a:cs typeface="Arial"/>
              </a:rPr>
              <a:t>the same </a:t>
            </a:r>
            <a:r>
              <a:rPr sz="1588" spc="-9" dirty="0">
                <a:latin typeface="Arial"/>
                <a:cs typeface="Arial"/>
              </a:rPr>
              <a:t>distribution  </a:t>
            </a:r>
            <a:r>
              <a:rPr sz="1588" spc="-4" dirty="0">
                <a:latin typeface="Arial"/>
                <a:cs typeface="Arial"/>
              </a:rPr>
              <a:t>as the </a:t>
            </a:r>
            <a:r>
              <a:rPr sz="1588" spc="-9" dirty="0">
                <a:latin typeface="Arial"/>
                <a:cs typeface="Arial"/>
              </a:rPr>
              <a:t>theoretical  </a:t>
            </a:r>
            <a:r>
              <a:rPr sz="1588" spc="-4" dirty="0">
                <a:latin typeface="Arial"/>
                <a:cs typeface="Arial"/>
              </a:rPr>
              <a:t>model) should give a  straight</a:t>
            </a:r>
            <a:r>
              <a:rPr sz="1588" spc="-18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line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5" name="object 13"/>
          <p:cNvSpPr txBox="1"/>
          <p:nvPr/>
        </p:nvSpPr>
        <p:spPr>
          <a:xfrm>
            <a:off x="6028949" y="4416324"/>
            <a:ext cx="857250" cy="257375"/>
          </a:xfrm>
          <a:prstGeom prst="rect">
            <a:avLst/>
          </a:prstGeom>
          <a:solidFill>
            <a:srgbClr val="FBDF54"/>
          </a:solidFill>
        </p:spPr>
        <p:txBody>
          <a:bodyPr vert="horz" wrap="square" lIns="0" tIns="12887" rIns="0" bIns="0" rtlCol="0">
            <a:spAutoFit/>
          </a:bodyPr>
          <a:lstStyle/>
          <a:p>
            <a:pPr marL="58834">
              <a:spcBef>
                <a:spcPts val="101"/>
              </a:spcBef>
            </a:pPr>
            <a:r>
              <a:rPr sz="1588" spc="-4" dirty="0">
                <a:latin typeface="Arial"/>
                <a:cs typeface="Arial"/>
              </a:rPr>
              <a:t>Poor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fit!</a:t>
            </a:r>
            <a:endParaRPr sz="15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2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P-P Plot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(probability-to-probability</a:t>
            </a:r>
            <a:r>
              <a:rPr lang="en-US" sz="3200" i="1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plot)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244884" y="836712"/>
            <a:ext cx="11741468" cy="4503721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marL="313221" indent="-302015">
              <a:spcBef>
                <a:spcPts val="679"/>
              </a:spcBef>
              <a:buChar char="•"/>
              <a:tabLst>
                <a:tab pos="313221" algn="l"/>
                <a:tab pos="313781" algn="l"/>
              </a:tabLst>
            </a:pPr>
            <a:r>
              <a:rPr sz="2800" dirty="0">
                <a:latin typeface="Arial"/>
                <a:cs typeface="Arial"/>
              </a:rPr>
              <a:t>Problem of Q-Q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plot</a:t>
            </a:r>
          </a:p>
          <a:p>
            <a:pPr marL="666225" marR="4483" lvl="1" indent="-251585">
              <a:spcBef>
                <a:spcPts val="507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For some </a:t>
            </a:r>
            <a:r>
              <a:rPr sz="2400" dirty="0">
                <a:latin typeface="Arial"/>
                <a:cs typeface="Arial"/>
              </a:rPr>
              <a:t>F(x) of the </a:t>
            </a:r>
            <a:r>
              <a:rPr sz="2400" spc="-4" dirty="0">
                <a:latin typeface="Arial"/>
                <a:cs typeface="Arial"/>
              </a:rPr>
              <a:t>model distributions, there is no  closed </a:t>
            </a:r>
            <a:r>
              <a:rPr sz="2400" dirty="0">
                <a:latin typeface="Arial"/>
                <a:cs typeface="Arial"/>
              </a:rPr>
              <a:t>form for </a:t>
            </a:r>
            <a:r>
              <a:rPr sz="2400" spc="-4" dirty="0">
                <a:latin typeface="Arial"/>
                <a:cs typeface="Arial"/>
              </a:rPr>
              <a:t>their inverse </a:t>
            </a:r>
            <a:r>
              <a:rPr sz="2400" dirty="0">
                <a:latin typeface="Arial"/>
                <a:cs typeface="Arial"/>
              </a:rPr>
              <a:t>(e.g. </a:t>
            </a:r>
            <a:r>
              <a:rPr sz="2400" dirty="0">
                <a:latin typeface="Arial"/>
                <a:cs typeface="Arial"/>
              </a:rPr>
              <a:t>for Gamma </a:t>
            </a:r>
            <a:r>
              <a:rPr sz="2400" spc="-4" dirty="0">
                <a:latin typeface="Arial"/>
                <a:cs typeface="Arial"/>
              </a:rPr>
              <a:t>and Normal  distributions)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spcBef>
                <a:spcPts val="499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Therefore it is difficult to find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baseline="-20833" dirty="0">
                <a:latin typeface="Arial"/>
                <a:cs typeface="Arial"/>
              </a:rPr>
              <a:t>i </a:t>
            </a:r>
            <a:r>
              <a:rPr sz="2400" spc="-4" dirty="0">
                <a:latin typeface="Arial"/>
                <a:cs typeface="Arial"/>
              </a:rPr>
              <a:t>from</a:t>
            </a:r>
            <a:r>
              <a:rPr sz="2400" spc="-207" dirty="0">
                <a:latin typeface="Arial"/>
                <a:cs typeface="Arial"/>
              </a:rPr>
              <a:t> </a:t>
            </a:r>
            <a:r>
              <a:rPr sz="2400" i="1" spc="-4" dirty="0">
                <a:latin typeface="Arial"/>
                <a:cs typeface="Arial"/>
              </a:rPr>
              <a:t>q</a:t>
            </a:r>
            <a:r>
              <a:rPr sz="2400" i="1" spc="-6" baseline="-20833" dirty="0">
                <a:latin typeface="Arial"/>
                <a:cs typeface="Arial"/>
              </a:rPr>
              <a:t>i</a:t>
            </a:r>
            <a:endParaRPr sz="2400" baseline="-20833" dirty="0">
              <a:latin typeface="Arial"/>
              <a:cs typeface="Arial"/>
            </a:endParaRPr>
          </a:p>
          <a:p>
            <a:pPr marL="666225" lvl="1" indent="-251585">
              <a:spcBef>
                <a:spcPts val="503"/>
              </a:spcBef>
              <a:buChar char="–"/>
              <a:tabLst>
                <a:tab pos="666786" algn="l"/>
              </a:tabLst>
            </a:pPr>
            <a:r>
              <a:rPr sz="2400" dirty="0">
                <a:latin typeface="Arial"/>
                <a:cs typeface="Arial"/>
              </a:rPr>
              <a:t>Better to </a:t>
            </a:r>
            <a:r>
              <a:rPr sz="2400" spc="-4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P-P </a:t>
            </a:r>
            <a:r>
              <a:rPr sz="2400" spc="-4" dirty="0">
                <a:latin typeface="Arial"/>
                <a:cs typeface="Arial"/>
              </a:rPr>
              <a:t>plot (probability-probability</a:t>
            </a:r>
            <a:r>
              <a:rPr sz="2400" spc="26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plot)</a:t>
            </a:r>
            <a:endParaRPr sz="2400" dirty="0">
              <a:latin typeface="Arial"/>
              <a:cs typeface="Arial"/>
            </a:endParaRPr>
          </a:p>
          <a:p>
            <a:pPr marL="313221" indent="-302015">
              <a:spcBef>
                <a:spcPts val="591"/>
              </a:spcBef>
              <a:buChar char="•"/>
              <a:tabLst>
                <a:tab pos="313221" algn="l"/>
                <a:tab pos="313781" algn="l"/>
              </a:tabLst>
            </a:pPr>
            <a:endParaRPr lang="en-US" sz="2800" spc="-4" dirty="0" smtClean="0">
              <a:latin typeface="Arial"/>
              <a:cs typeface="Arial"/>
            </a:endParaRPr>
          </a:p>
          <a:p>
            <a:pPr marL="313221" indent="-302015">
              <a:spcBef>
                <a:spcPts val="591"/>
              </a:spcBef>
              <a:buChar char="•"/>
              <a:tabLst>
                <a:tab pos="313221" algn="l"/>
                <a:tab pos="313781" algn="l"/>
              </a:tabLst>
            </a:pPr>
            <a:r>
              <a:rPr sz="2800" spc="-4" dirty="0" smtClean="0">
                <a:latin typeface="Arial"/>
                <a:cs typeface="Arial"/>
              </a:rPr>
              <a:t>P-P </a:t>
            </a:r>
            <a:r>
              <a:rPr sz="2800" dirty="0">
                <a:latin typeface="Arial"/>
                <a:cs typeface="Arial"/>
              </a:rPr>
              <a:t>Plots: for a given data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baseline="-20467" dirty="0">
                <a:latin typeface="Arial"/>
                <a:cs typeface="Arial"/>
              </a:rPr>
              <a:t>i</a:t>
            </a:r>
            <a:endParaRPr sz="2800" baseline="-20467" dirty="0">
              <a:latin typeface="Arial"/>
              <a:cs typeface="Arial"/>
            </a:endParaRPr>
          </a:p>
          <a:p>
            <a:pPr marL="666225" lvl="1" indent="-251585">
              <a:spcBef>
                <a:spcPts val="507"/>
              </a:spcBef>
              <a:buChar char="–"/>
              <a:tabLst>
                <a:tab pos="666786" algn="l"/>
                <a:tab pos="3684691" algn="l"/>
              </a:tabLst>
            </a:pPr>
            <a:r>
              <a:rPr sz="2400" spc="-4" dirty="0">
                <a:latin typeface="Arial"/>
                <a:cs typeface="Arial"/>
              </a:rPr>
              <a:t>Find</a:t>
            </a:r>
            <a:r>
              <a:rPr sz="2400" spc="2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26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corresponding	</a:t>
            </a:r>
            <a:r>
              <a:rPr lang="en-US" sz="2400" spc="-4" dirty="0" smtClean="0">
                <a:latin typeface="Arial"/>
                <a:cs typeface="Arial"/>
              </a:rPr>
              <a:t>       </a:t>
            </a:r>
            <a:r>
              <a:rPr sz="2400" spc="-4" dirty="0" smtClean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data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</a:p>
          <a:p>
            <a:pPr marL="666225" lvl="1" indent="-251585">
              <a:spcBef>
                <a:spcPts val="503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Then find in </a:t>
            </a:r>
            <a:r>
              <a:rPr sz="2400" dirty="0">
                <a:latin typeface="Arial"/>
                <a:cs typeface="Arial"/>
              </a:rPr>
              <a:t>the fitted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414640">
              <a:spcBef>
                <a:spcPts val="503"/>
              </a:spcBef>
            </a:pPr>
            <a:r>
              <a:rPr sz="2400" spc="-4" dirty="0">
                <a:latin typeface="Arial"/>
                <a:cs typeface="Arial"/>
              </a:rPr>
              <a:t>–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4019533" y="4097720"/>
            <a:ext cx="354163" cy="344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12"/>
          <p:cNvSpPr/>
          <p:nvPr/>
        </p:nvSpPr>
        <p:spPr>
          <a:xfrm>
            <a:off x="5164293" y="3641913"/>
            <a:ext cx="1203456" cy="455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13"/>
          <p:cNvSpPr/>
          <p:nvPr/>
        </p:nvSpPr>
        <p:spPr>
          <a:xfrm>
            <a:off x="1032280" y="4949796"/>
            <a:ext cx="1710920" cy="53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5737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P-P Plot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(probability-to-probability</a:t>
            </a:r>
            <a:r>
              <a:rPr lang="en-US" sz="3200" i="1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plot)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5600" y="951828"/>
            <a:ext cx="5165884" cy="4281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8"/>
          <p:cNvSpPr/>
          <p:nvPr/>
        </p:nvSpPr>
        <p:spPr>
          <a:xfrm>
            <a:off x="6503242" y="1068969"/>
            <a:ext cx="5328874" cy="4164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6"/>
          <p:cNvSpPr/>
          <p:nvPr/>
        </p:nvSpPr>
        <p:spPr>
          <a:xfrm rot="19537418">
            <a:off x="4807026" y="5348127"/>
            <a:ext cx="2475123" cy="961885"/>
          </a:xfrm>
          <a:custGeom>
            <a:avLst/>
            <a:gdLst/>
            <a:ahLst/>
            <a:cxnLst/>
            <a:rect l="l" t="t" r="r" b="b"/>
            <a:pathLst>
              <a:path w="788670" h="839470">
                <a:moveTo>
                  <a:pt x="108491" y="0"/>
                </a:moveTo>
                <a:lnTo>
                  <a:pt x="77054" y="36693"/>
                </a:lnTo>
                <a:lnTo>
                  <a:pt x="50968" y="76097"/>
                </a:lnTo>
                <a:lnTo>
                  <a:pt x="30225" y="117700"/>
                </a:lnTo>
                <a:lnTo>
                  <a:pt x="14821" y="160993"/>
                </a:lnTo>
                <a:lnTo>
                  <a:pt x="4747" y="205465"/>
                </a:lnTo>
                <a:lnTo>
                  <a:pt x="0" y="250608"/>
                </a:lnTo>
                <a:lnTo>
                  <a:pt x="571" y="295911"/>
                </a:lnTo>
                <a:lnTo>
                  <a:pt x="6455" y="340865"/>
                </a:lnTo>
                <a:lnTo>
                  <a:pt x="17646" y="384959"/>
                </a:lnTo>
                <a:lnTo>
                  <a:pt x="34137" y="427684"/>
                </a:lnTo>
                <a:lnTo>
                  <a:pt x="55922" y="468529"/>
                </a:lnTo>
                <a:lnTo>
                  <a:pt x="82995" y="506986"/>
                </a:lnTo>
                <a:lnTo>
                  <a:pt x="115349" y="542544"/>
                </a:lnTo>
                <a:lnTo>
                  <a:pt x="272321" y="694944"/>
                </a:lnTo>
                <a:lnTo>
                  <a:pt x="308948" y="726387"/>
                </a:lnTo>
                <a:lnTo>
                  <a:pt x="348534" y="752545"/>
                </a:lnTo>
                <a:lnTo>
                  <a:pt x="390560" y="773344"/>
                </a:lnTo>
                <a:lnTo>
                  <a:pt x="434512" y="788712"/>
                </a:lnTo>
                <a:lnTo>
                  <a:pt x="479871" y="798576"/>
                </a:lnTo>
                <a:lnTo>
                  <a:pt x="526122" y="802861"/>
                </a:lnTo>
                <a:lnTo>
                  <a:pt x="572748" y="801495"/>
                </a:lnTo>
                <a:lnTo>
                  <a:pt x="619233" y="794406"/>
                </a:lnTo>
                <a:lnTo>
                  <a:pt x="665058" y="781519"/>
                </a:lnTo>
                <a:lnTo>
                  <a:pt x="709709" y="762762"/>
                </a:lnTo>
                <a:lnTo>
                  <a:pt x="788195" y="838962"/>
                </a:lnTo>
                <a:lnTo>
                  <a:pt x="736379" y="610362"/>
                </a:lnTo>
                <a:lnTo>
                  <a:pt x="474251" y="534162"/>
                </a:lnTo>
                <a:lnTo>
                  <a:pt x="552737" y="610362"/>
                </a:lnTo>
                <a:lnTo>
                  <a:pt x="504618" y="630427"/>
                </a:lnTo>
                <a:lnTo>
                  <a:pt x="454793" y="643614"/>
                </a:lnTo>
                <a:lnTo>
                  <a:pt x="403981" y="649950"/>
                </a:lnTo>
                <a:lnTo>
                  <a:pt x="352902" y="649461"/>
                </a:lnTo>
                <a:lnTo>
                  <a:pt x="302277" y="642174"/>
                </a:lnTo>
                <a:lnTo>
                  <a:pt x="252825" y="628116"/>
                </a:lnTo>
                <a:lnTo>
                  <a:pt x="205265" y="607314"/>
                </a:lnTo>
                <a:lnTo>
                  <a:pt x="183579" y="561946"/>
                </a:lnTo>
                <a:lnTo>
                  <a:pt x="168293" y="514947"/>
                </a:lnTo>
                <a:lnTo>
                  <a:pt x="159317" y="466923"/>
                </a:lnTo>
                <a:lnTo>
                  <a:pt x="156558" y="418484"/>
                </a:lnTo>
                <a:lnTo>
                  <a:pt x="159926" y="370236"/>
                </a:lnTo>
                <a:lnTo>
                  <a:pt x="169329" y="322789"/>
                </a:lnTo>
                <a:lnTo>
                  <a:pt x="184676" y="276750"/>
                </a:lnTo>
                <a:lnTo>
                  <a:pt x="205875" y="232726"/>
                </a:lnTo>
                <a:lnTo>
                  <a:pt x="232835" y="191328"/>
                </a:lnTo>
                <a:lnTo>
                  <a:pt x="265463" y="153162"/>
                </a:lnTo>
                <a:lnTo>
                  <a:pt x="10849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6902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P-P Plot: An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Example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337" y="836712"/>
            <a:ext cx="9221118" cy="5729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075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Method of</a:t>
            </a:r>
            <a:r>
              <a:rPr lang="en-US" sz="3200" i="1" spc="-6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Moments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43218" y="863452"/>
            <a:ext cx="11876183" cy="19349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Char char="•"/>
              <a:tabLst>
                <a:tab pos="313221" algn="l"/>
                <a:tab pos="314342" algn="l"/>
              </a:tabLst>
            </a:pPr>
            <a:r>
              <a:rPr sz="2400" spc="-4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simplest</a:t>
            </a:r>
            <a:r>
              <a:rPr sz="2400" spc="-4" dirty="0">
                <a:latin typeface="Arial"/>
                <a:cs typeface="Arial"/>
              </a:rPr>
              <a:t> method</a:t>
            </a:r>
            <a:endParaRPr sz="2400" dirty="0">
              <a:latin typeface="Arial"/>
              <a:cs typeface="Arial"/>
            </a:endParaRPr>
          </a:p>
          <a:p>
            <a:pPr marL="313781" marR="4483" indent="-302575">
              <a:spcBef>
                <a:spcPts val="490"/>
              </a:spcBef>
              <a:buChar char="•"/>
              <a:tabLst>
                <a:tab pos="313221" algn="l"/>
                <a:tab pos="313781" algn="l"/>
              </a:tabLst>
            </a:pPr>
            <a:r>
              <a:rPr sz="2400" spc="-4" dirty="0">
                <a:latin typeface="Arial"/>
                <a:cs typeface="Arial"/>
              </a:rPr>
              <a:t>Estimate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moments of distribution using the moments of  data</a:t>
            </a:r>
            <a:endParaRPr sz="2400" dirty="0">
              <a:latin typeface="Arial"/>
              <a:cs typeface="Arial"/>
            </a:endParaRPr>
          </a:p>
          <a:p>
            <a:pPr marL="313781" indent="-302575">
              <a:spcBef>
                <a:spcPts val="18"/>
              </a:spcBef>
              <a:buChar char="•"/>
              <a:tabLst>
                <a:tab pos="313221" algn="l"/>
                <a:tab pos="313781" algn="l"/>
              </a:tabLst>
            </a:pPr>
            <a:r>
              <a:rPr sz="2400" spc="-4" dirty="0">
                <a:latin typeface="Arial"/>
                <a:cs typeface="Arial"/>
              </a:rPr>
              <a:t>First moment </a:t>
            </a:r>
            <a:r>
              <a:rPr sz="2400" spc="446" dirty="0" smtClean="0">
                <a:latin typeface="PMingLiU"/>
                <a:cs typeface="PMingLiU"/>
              </a:rPr>
              <a:t>μ</a:t>
            </a:r>
            <a:r>
              <a:rPr lang="en-US" sz="2400" spc="446" dirty="0">
                <a:latin typeface="Microsoft Sans Serif"/>
                <a:cs typeface="Microsoft Sans Serif"/>
              </a:rPr>
              <a:t>→</a:t>
            </a:r>
            <a:r>
              <a:rPr sz="2400" spc="446" dirty="0" smtClean="0">
                <a:latin typeface="Microsoft Sans Serif"/>
                <a:cs typeface="Microsoft Sans Serif"/>
              </a:rPr>
              <a:t> </a:t>
            </a:r>
            <a:r>
              <a:rPr sz="2400" spc="-4" dirty="0">
                <a:latin typeface="Arial"/>
                <a:cs typeface="Arial"/>
              </a:rPr>
              <a:t>Estimated by </a:t>
            </a:r>
            <a:r>
              <a:rPr sz="2400" dirty="0">
                <a:latin typeface="Arial"/>
                <a:cs typeface="Arial"/>
              </a:rPr>
              <a:t>sample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mean</a:t>
            </a:r>
            <a:endParaRPr sz="2400" dirty="0">
              <a:latin typeface="Arial"/>
              <a:cs typeface="Arial"/>
            </a:endParaRPr>
          </a:p>
          <a:p>
            <a:pPr marL="313781" indent="-302575">
              <a:buChar char="•"/>
              <a:tabLst>
                <a:tab pos="313221" algn="l"/>
                <a:tab pos="313781" algn="l"/>
              </a:tabLst>
            </a:pPr>
            <a:r>
              <a:rPr sz="2400" spc="-4" dirty="0">
                <a:latin typeface="Arial"/>
                <a:cs typeface="Arial"/>
              </a:rPr>
              <a:t>Second moment </a:t>
            </a:r>
            <a:r>
              <a:rPr sz="2400" dirty="0">
                <a:latin typeface="PMingLiU"/>
                <a:cs typeface="PMingLiU"/>
              </a:rPr>
              <a:t>σ</a:t>
            </a:r>
            <a:r>
              <a:rPr sz="2400" baseline="24305" dirty="0">
                <a:latin typeface="Arial"/>
                <a:cs typeface="Arial"/>
              </a:rPr>
              <a:t>2 </a:t>
            </a:r>
            <a:r>
              <a:rPr lang="en-US" sz="2400" spc="446" dirty="0">
                <a:latin typeface="Microsoft Sans Serif"/>
                <a:cs typeface="Microsoft Sans Serif"/>
              </a:rPr>
              <a:t>→</a:t>
            </a:r>
            <a:r>
              <a:rPr sz="2400" spc="-172" dirty="0" smtClean="0">
                <a:latin typeface="Microsoft Sans Serif"/>
                <a:cs typeface="Microsoft Sans Serif"/>
              </a:rPr>
              <a:t> </a:t>
            </a:r>
            <a:r>
              <a:rPr sz="2400" spc="-4" dirty="0">
                <a:latin typeface="Arial"/>
                <a:cs typeface="Arial"/>
              </a:rPr>
              <a:t>Estimated by sample </a:t>
            </a:r>
            <a:r>
              <a:rPr sz="2400" dirty="0">
                <a:latin typeface="Arial"/>
                <a:cs typeface="Arial"/>
              </a:rPr>
              <a:t>variance</a:t>
            </a:r>
          </a:p>
          <a:p>
            <a:pPr marL="313781" marR="3861753" indent="-302575">
              <a:spcBef>
                <a:spcPts val="88"/>
              </a:spcBef>
              <a:buChar char="•"/>
              <a:tabLst>
                <a:tab pos="313221" algn="l"/>
                <a:tab pos="314342" algn="l"/>
              </a:tabLst>
            </a:pPr>
            <a:r>
              <a:rPr sz="2400" spc="-4" dirty="0">
                <a:latin typeface="Arial"/>
                <a:cs typeface="Arial"/>
              </a:rPr>
              <a:t>Express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parameters </a:t>
            </a:r>
            <a:r>
              <a:rPr sz="2400" dirty="0">
                <a:latin typeface="Arial"/>
                <a:cs typeface="Arial"/>
              </a:rPr>
              <a:t>in  </a:t>
            </a:r>
            <a:r>
              <a:rPr sz="2400" spc="-4" dirty="0">
                <a:latin typeface="Arial"/>
                <a:cs typeface="Arial"/>
              </a:rPr>
              <a:t>terms of </a:t>
            </a:r>
            <a:r>
              <a:rPr sz="2400" dirty="0">
                <a:latin typeface="Arial"/>
                <a:cs typeface="Arial"/>
              </a:rPr>
              <a:t>x and</a:t>
            </a:r>
            <a:r>
              <a:rPr sz="2400" spc="-1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baseline="24305" dirty="0">
                <a:latin typeface="Arial"/>
                <a:cs typeface="Arial"/>
              </a:rPr>
              <a:t>2</a:t>
            </a:r>
          </a:p>
        </p:txBody>
      </p:sp>
      <p:sp>
        <p:nvSpPr>
          <p:cNvPr id="4" name="object 5"/>
          <p:cNvSpPr/>
          <p:nvPr/>
        </p:nvSpPr>
        <p:spPr>
          <a:xfrm>
            <a:off x="4858439" y="2919469"/>
            <a:ext cx="5497415" cy="3844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71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 algn="ctr">
              <a:spcBef>
                <a:spcPts val="84"/>
              </a:spcBef>
            </a:pP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P-P Plot: An</a:t>
            </a:r>
            <a:r>
              <a:rPr lang="en-US" sz="3200" i="1" spc="-9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300"/>
                </a:solidFill>
                <a:latin typeface="Arial"/>
                <a:cs typeface="Arial"/>
              </a:rPr>
              <a:t>Example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2930486" y="836712"/>
            <a:ext cx="6566053" cy="563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5678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Maximum Likelihood Estimator</a:t>
            </a:r>
            <a:r>
              <a:rPr lang="en-US" sz="3200" i="1" spc="-4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(MLE)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95829" y="4645675"/>
            <a:ext cx="11701539" cy="1589273"/>
          </a:xfrm>
          <a:prstGeom prst="rect">
            <a:avLst/>
          </a:prstGeom>
        </p:spPr>
        <p:txBody>
          <a:bodyPr vert="horz" wrap="square" lIns="0" tIns="54348" rIns="0" bIns="0" rtlCol="0">
            <a:spAutoFit/>
          </a:bodyPr>
          <a:lstStyle/>
          <a:p>
            <a:pPr marL="313781" marR="28016" indent="-302575">
              <a:lnSpc>
                <a:spcPts val="2665"/>
              </a:lnSpc>
              <a:spcBef>
                <a:spcPts val="427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dirty="0">
                <a:latin typeface="Arial"/>
                <a:cs typeface="Arial"/>
              </a:rPr>
              <a:t>Suppose </a:t>
            </a:r>
            <a:r>
              <a:rPr sz="2471" spc="-4" dirty="0">
                <a:latin typeface="Arial"/>
                <a:cs typeface="Arial"/>
              </a:rPr>
              <a:t>we </a:t>
            </a:r>
            <a:r>
              <a:rPr sz="2471" dirty="0">
                <a:latin typeface="Arial"/>
                <a:cs typeface="Arial"/>
              </a:rPr>
              <a:t>have randomly </a:t>
            </a:r>
            <a:r>
              <a:rPr sz="2471" spc="-4" dirty="0">
                <a:latin typeface="Arial"/>
                <a:cs typeface="Arial"/>
              </a:rPr>
              <a:t>picked three </a:t>
            </a:r>
            <a:r>
              <a:rPr sz="2471" dirty="0">
                <a:latin typeface="Arial"/>
                <a:cs typeface="Arial"/>
              </a:rPr>
              <a:t>students,  but all come from a same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Class</a:t>
            </a:r>
          </a:p>
          <a:p>
            <a:pPr marL="313781" indent="-302575">
              <a:spcBef>
                <a:spcPts val="265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dirty="0">
                <a:latin typeface="Arial"/>
                <a:cs typeface="Arial"/>
              </a:rPr>
              <a:t>These </a:t>
            </a:r>
            <a:r>
              <a:rPr sz="2471" spc="-4" dirty="0">
                <a:latin typeface="Arial"/>
                <a:cs typeface="Arial"/>
              </a:rPr>
              <a:t>students </a:t>
            </a:r>
            <a:r>
              <a:rPr sz="2471" dirty="0">
                <a:latin typeface="Arial"/>
                <a:cs typeface="Arial"/>
              </a:rPr>
              <a:t>score 99, 100, 99</a:t>
            </a:r>
            <a:r>
              <a:rPr sz="2471" spc="-4" dirty="0">
                <a:latin typeface="Arial"/>
                <a:cs typeface="Arial"/>
              </a:rPr>
              <a:t> respectively</a:t>
            </a:r>
            <a:endParaRPr sz="2471" dirty="0">
              <a:latin typeface="Arial"/>
              <a:cs typeface="Arial"/>
            </a:endParaRPr>
          </a:p>
          <a:p>
            <a:pPr marL="313781" marR="4483" indent="-302575">
              <a:lnSpc>
                <a:spcPts val="2665"/>
              </a:lnSpc>
              <a:spcBef>
                <a:spcPts val="644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spc="-4" dirty="0">
                <a:latin typeface="Arial"/>
                <a:cs typeface="Arial"/>
              </a:rPr>
              <a:t>Which class </a:t>
            </a:r>
            <a:r>
              <a:rPr sz="2471" dirty="0">
                <a:latin typeface="Arial"/>
                <a:cs typeface="Arial"/>
              </a:rPr>
              <a:t>(Class A or Class </a:t>
            </a:r>
            <a:r>
              <a:rPr sz="2471" spc="-4" dirty="0">
                <a:latin typeface="Arial"/>
                <a:cs typeface="Arial"/>
              </a:rPr>
              <a:t>D) </a:t>
            </a:r>
            <a:r>
              <a:rPr sz="2471" dirty="0">
                <a:latin typeface="Arial"/>
                <a:cs typeface="Arial"/>
              </a:rPr>
              <a:t>do </a:t>
            </a:r>
            <a:r>
              <a:rPr sz="2471" spc="-4" dirty="0">
                <a:latin typeface="Arial"/>
                <a:cs typeface="Arial"/>
              </a:rPr>
              <a:t>you think </a:t>
            </a:r>
            <a:r>
              <a:rPr sz="2471" dirty="0">
                <a:latin typeface="Arial"/>
                <a:cs typeface="Arial"/>
              </a:rPr>
              <a:t>they  are come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from?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1686620" y="2101033"/>
            <a:ext cx="67235" cy="1330699"/>
          </a:xfrm>
          <a:custGeom>
            <a:avLst/>
            <a:gdLst/>
            <a:ahLst/>
            <a:cxnLst/>
            <a:rect l="l" t="t" r="r" b="b"/>
            <a:pathLst>
              <a:path w="76200" h="1508125">
                <a:moveTo>
                  <a:pt x="76196" y="76196"/>
                </a:moveTo>
                <a:lnTo>
                  <a:pt x="38098" y="0"/>
                </a:lnTo>
                <a:lnTo>
                  <a:pt x="0" y="76196"/>
                </a:lnTo>
                <a:lnTo>
                  <a:pt x="33526" y="76196"/>
                </a:lnTo>
                <a:lnTo>
                  <a:pt x="33526" y="63243"/>
                </a:lnTo>
                <a:lnTo>
                  <a:pt x="35050" y="60195"/>
                </a:lnTo>
                <a:lnTo>
                  <a:pt x="38098" y="58671"/>
                </a:lnTo>
                <a:lnTo>
                  <a:pt x="41146" y="60195"/>
                </a:lnTo>
                <a:lnTo>
                  <a:pt x="42670" y="63243"/>
                </a:lnTo>
                <a:lnTo>
                  <a:pt x="42670" y="76196"/>
                </a:lnTo>
                <a:lnTo>
                  <a:pt x="76196" y="76196"/>
                </a:lnTo>
                <a:close/>
              </a:path>
              <a:path w="76200" h="1508125">
                <a:moveTo>
                  <a:pt x="42670" y="76196"/>
                </a:moveTo>
                <a:lnTo>
                  <a:pt x="42670" y="63243"/>
                </a:lnTo>
                <a:lnTo>
                  <a:pt x="41146" y="60195"/>
                </a:lnTo>
                <a:lnTo>
                  <a:pt x="38098" y="58671"/>
                </a:lnTo>
                <a:lnTo>
                  <a:pt x="35050" y="60195"/>
                </a:lnTo>
                <a:lnTo>
                  <a:pt x="33526" y="63243"/>
                </a:lnTo>
                <a:lnTo>
                  <a:pt x="33526" y="76196"/>
                </a:lnTo>
                <a:lnTo>
                  <a:pt x="42670" y="76196"/>
                </a:lnTo>
                <a:close/>
              </a:path>
              <a:path w="76200" h="1508125">
                <a:moveTo>
                  <a:pt x="42670" y="1503365"/>
                </a:moveTo>
                <a:lnTo>
                  <a:pt x="42670" y="76196"/>
                </a:lnTo>
                <a:lnTo>
                  <a:pt x="33526" y="76196"/>
                </a:lnTo>
                <a:lnTo>
                  <a:pt x="33526" y="1503365"/>
                </a:lnTo>
                <a:lnTo>
                  <a:pt x="35050" y="1506413"/>
                </a:lnTo>
                <a:lnTo>
                  <a:pt x="38098" y="1507937"/>
                </a:lnTo>
                <a:lnTo>
                  <a:pt x="41146" y="1506413"/>
                </a:lnTo>
                <a:lnTo>
                  <a:pt x="42670" y="1503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6"/>
          <p:cNvSpPr/>
          <p:nvPr/>
        </p:nvSpPr>
        <p:spPr>
          <a:xfrm>
            <a:off x="1716202" y="3393916"/>
            <a:ext cx="1662953" cy="67235"/>
          </a:xfrm>
          <a:custGeom>
            <a:avLst/>
            <a:gdLst/>
            <a:ahLst/>
            <a:cxnLst/>
            <a:rect l="l" t="t" r="r" b="b"/>
            <a:pathLst>
              <a:path w="1884679" h="76200">
                <a:moveTo>
                  <a:pt x="1825678" y="38098"/>
                </a:moveTo>
                <a:lnTo>
                  <a:pt x="1824155" y="34288"/>
                </a:lnTo>
                <a:lnTo>
                  <a:pt x="1820345" y="32764"/>
                </a:lnTo>
                <a:lnTo>
                  <a:pt x="4571" y="32764"/>
                </a:lnTo>
                <a:lnTo>
                  <a:pt x="1523" y="34288"/>
                </a:lnTo>
                <a:lnTo>
                  <a:pt x="0" y="38098"/>
                </a:lnTo>
                <a:lnTo>
                  <a:pt x="1523" y="41146"/>
                </a:lnTo>
                <a:lnTo>
                  <a:pt x="4571" y="42670"/>
                </a:lnTo>
                <a:lnTo>
                  <a:pt x="1820345" y="42670"/>
                </a:lnTo>
                <a:lnTo>
                  <a:pt x="1824155" y="41146"/>
                </a:lnTo>
                <a:lnTo>
                  <a:pt x="1825678" y="38098"/>
                </a:lnTo>
                <a:close/>
              </a:path>
              <a:path w="1884679" h="76200">
                <a:moveTo>
                  <a:pt x="1884350" y="38098"/>
                </a:moveTo>
                <a:lnTo>
                  <a:pt x="1808153" y="0"/>
                </a:lnTo>
                <a:lnTo>
                  <a:pt x="1808153" y="32764"/>
                </a:lnTo>
                <a:lnTo>
                  <a:pt x="1820345" y="32764"/>
                </a:lnTo>
                <a:lnTo>
                  <a:pt x="1824155" y="34288"/>
                </a:lnTo>
                <a:lnTo>
                  <a:pt x="1825678" y="38098"/>
                </a:lnTo>
                <a:lnTo>
                  <a:pt x="1825678" y="67434"/>
                </a:lnTo>
                <a:lnTo>
                  <a:pt x="1884350" y="38098"/>
                </a:lnTo>
                <a:close/>
              </a:path>
              <a:path w="1884679" h="76200">
                <a:moveTo>
                  <a:pt x="1825678" y="67434"/>
                </a:moveTo>
                <a:lnTo>
                  <a:pt x="1825678" y="38098"/>
                </a:lnTo>
                <a:lnTo>
                  <a:pt x="1824155" y="41146"/>
                </a:lnTo>
                <a:lnTo>
                  <a:pt x="1820345" y="42670"/>
                </a:lnTo>
                <a:lnTo>
                  <a:pt x="1808153" y="42670"/>
                </a:lnTo>
                <a:lnTo>
                  <a:pt x="1808153" y="76196"/>
                </a:lnTo>
                <a:lnTo>
                  <a:pt x="1825678" y="67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7"/>
          <p:cNvSpPr txBox="1"/>
          <p:nvPr/>
        </p:nvSpPr>
        <p:spPr>
          <a:xfrm>
            <a:off x="1645916" y="3456829"/>
            <a:ext cx="181703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468609" algn="l"/>
              </a:tabLst>
            </a:pPr>
            <a:r>
              <a:rPr sz="1588" dirty="0">
                <a:latin typeface="Arial"/>
                <a:cs typeface="Arial"/>
              </a:rPr>
              <a:t>0	100</a:t>
            </a:r>
            <a:endParaRPr sz="1588">
              <a:latin typeface="Arial"/>
              <a:cs typeface="Arial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4556780" y="2067417"/>
            <a:ext cx="67235" cy="1330699"/>
          </a:xfrm>
          <a:custGeom>
            <a:avLst/>
            <a:gdLst/>
            <a:ahLst/>
            <a:cxnLst/>
            <a:rect l="l" t="t" r="r" b="b"/>
            <a:pathLst>
              <a:path w="76200" h="1508125">
                <a:moveTo>
                  <a:pt x="76196" y="76196"/>
                </a:moveTo>
                <a:lnTo>
                  <a:pt x="38098" y="0"/>
                </a:lnTo>
                <a:lnTo>
                  <a:pt x="0" y="76196"/>
                </a:lnTo>
                <a:lnTo>
                  <a:pt x="32764" y="76196"/>
                </a:lnTo>
                <a:lnTo>
                  <a:pt x="32764" y="63243"/>
                </a:lnTo>
                <a:lnTo>
                  <a:pt x="34288" y="60195"/>
                </a:lnTo>
                <a:lnTo>
                  <a:pt x="38098" y="58671"/>
                </a:lnTo>
                <a:lnTo>
                  <a:pt x="41146" y="60195"/>
                </a:lnTo>
                <a:lnTo>
                  <a:pt x="42670" y="63243"/>
                </a:lnTo>
                <a:lnTo>
                  <a:pt x="42670" y="76196"/>
                </a:lnTo>
                <a:lnTo>
                  <a:pt x="76196" y="76196"/>
                </a:lnTo>
                <a:close/>
              </a:path>
              <a:path w="76200" h="1508125">
                <a:moveTo>
                  <a:pt x="42670" y="76196"/>
                </a:moveTo>
                <a:lnTo>
                  <a:pt x="42670" y="63243"/>
                </a:lnTo>
                <a:lnTo>
                  <a:pt x="41146" y="60195"/>
                </a:lnTo>
                <a:lnTo>
                  <a:pt x="38098" y="58671"/>
                </a:lnTo>
                <a:lnTo>
                  <a:pt x="34288" y="60195"/>
                </a:lnTo>
                <a:lnTo>
                  <a:pt x="32764" y="63243"/>
                </a:lnTo>
                <a:lnTo>
                  <a:pt x="32764" y="76196"/>
                </a:lnTo>
                <a:lnTo>
                  <a:pt x="42670" y="76196"/>
                </a:lnTo>
                <a:close/>
              </a:path>
              <a:path w="76200" h="1508125">
                <a:moveTo>
                  <a:pt x="42670" y="1503365"/>
                </a:moveTo>
                <a:lnTo>
                  <a:pt x="42670" y="76196"/>
                </a:lnTo>
                <a:lnTo>
                  <a:pt x="32764" y="76196"/>
                </a:lnTo>
                <a:lnTo>
                  <a:pt x="32764" y="1503365"/>
                </a:lnTo>
                <a:lnTo>
                  <a:pt x="34288" y="1506413"/>
                </a:lnTo>
                <a:lnTo>
                  <a:pt x="38098" y="1507937"/>
                </a:lnTo>
                <a:lnTo>
                  <a:pt x="41146" y="1506413"/>
                </a:lnTo>
                <a:lnTo>
                  <a:pt x="42670" y="1503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9"/>
          <p:cNvSpPr/>
          <p:nvPr/>
        </p:nvSpPr>
        <p:spPr>
          <a:xfrm>
            <a:off x="4585690" y="3360300"/>
            <a:ext cx="1662953" cy="67235"/>
          </a:xfrm>
          <a:custGeom>
            <a:avLst/>
            <a:gdLst/>
            <a:ahLst/>
            <a:cxnLst/>
            <a:rect l="l" t="t" r="r" b="b"/>
            <a:pathLst>
              <a:path w="1884679" h="76200">
                <a:moveTo>
                  <a:pt x="1825678" y="38098"/>
                </a:moveTo>
                <a:lnTo>
                  <a:pt x="1824917" y="34288"/>
                </a:lnTo>
                <a:lnTo>
                  <a:pt x="1821107" y="32764"/>
                </a:lnTo>
                <a:lnTo>
                  <a:pt x="5333" y="32764"/>
                </a:lnTo>
                <a:lnTo>
                  <a:pt x="1523" y="34288"/>
                </a:lnTo>
                <a:lnTo>
                  <a:pt x="0" y="38098"/>
                </a:lnTo>
                <a:lnTo>
                  <a:pt x="1523" y="41146"/>
                </a:lnTo>
                <a:lnTo>
                  <a:pt x="5333" y="42670"/>
                </a:lnTo>
                <a:lnTo>
                  <a:pt x="1821107" y="42670"/>
                </a:lnTo>
                <a:lnTo>
                  <a:pt x="1824917" y="41146"/>
                </a:lnTo>
                <a:lnTo>
                  <a:pt x="1825678" y="38098"/>
                </a:lnTo>
                <a:close/>
              </a:path>
              <a:path w="1884679" h="76200">
                <a:moveTo>
                  <a:pt x="1884350" y="38098"/>
                </a:moveTo>
                <a:lnTo>
                  <a:pt x="1808153" y="0"/>
                </a:lnTo>
                <a:lnTo>
                  <a:pt x="1808153" y="32764"/>
                </a:lnTo>
                <a:lnTo>
                  <a:pt x="1821107" y="32764"/>
                </a:lnTo>
                <a:lnTo>
                  <a:pt x="1824917" y="34288"/>
                </a:lnTo>
                <a:lnTo>
                  <a:pt x="1825678" y="38098"/>
                </a:lnTo>
                <a:lnTo>
                  <a:pt x="1825678" y="67434"/>
                </a:lnTo>
                <a:lnTo>
                  <a:pt x="1884350" y="38098"/>
                </a:lnTo>
                <a:close/>
              </a:path>
              <a:path w="1884679" h="76200">
                <a:moveTo>
                  <a:pt x="1825678" y="67434"/>
                </a:moveTo>
                <a:lnTo>
                  <a:pt x="1825678" y="38098"/>
                </a:lnTo>
                <a:lnTo>
                  <a:pt x="1824917" y="41146"/>
                </a:lnTo>
                <a:lnTo>
                  <a:pt x="1821107" y="42670"/>
                </a:lnTo>
                <a:lnTo>
                  <a:pt x="1808153" y="42670"/>
                </a:lnTo>
                <a:lnTo>
                  <a:pt x="1808153" y="76196"/>
                </a:lnTo>
                <a:lnTo>
                  <a:pt x="1825678" y="67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10"/>
          <p:cNvSpPr txBox="1"/>
          <p:nvPr/>
        </p:nvSpPr>
        <p:spPr>
          <a:xfrm>
            <a:off x="4516196" y="3423211"/>
            <a:ext cx="181703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468609" algn="l"/>
              </a:tabLst>
            </a:pPr>
            <a:r>
              <a:rPr sz="1588" dirty="0">
                <a:latin typeface="Arial"/>
                <a:cs typeface="Arial"/>
              </a:rPr>
              <a:t>0	100</a:t>
            </a:r>
            <a:endParaRPr sz="1588">
              <a:latin typeface="Arial"/>
              <a:cs typeface="Aria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295830" y="858176"/>
            <a:ext cx="10170194" cy="1235395"/>
          </a:xfrm>
          <a:prstGeom prst="rect">
            <a:avLst/>
          </a:prstGeom>
        </p:spPr>
        <p:txBody>
          <a:bodyPr vert="horz" wrap="square" lIns="0" tIns="54348" rIns="0" bIns="0" rtlCol="0">
            <a:spAutoFit/>
          </a:bodyPr>
          <a:lstStyle/>
          <a:p>
            <a:pPr marL="313781" marR="4483" indent="-302575">
              <a:lnSpc>
                <a:spcPts val="2665"/>
              </a:lnSpc>
              <a:spcBef>
                <a:spcPts val="427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dirty="0">
                <a:latin typeface="Arial"/>
                <a:cs typeface="Arial"/>
              </a:rPr>
              <a:t>Suppose </a:t>
            </a:r>
            <a:r>
              <a:rPr sz="2471" spc="-4" dirty="0">
                <a:latin typeface="Arial"/>
                <a:cs typeface="Arial"/>
              </a:rPr>
              <a:t>we </a:t>
            </a:r>
            <a:r>
              <a:rPr sz="2471" dirty="0">
                <a:latin typeface="Arial"/>
                <a:cs typeface="Arial"/>
              </a:rPr>
              <a:t>have the following distribution of Final  </a:t>
            </a:r>
            <a:r>
              <a:rPr sz="2471" spc="-4" dirty="0">
                <a:latin typeface="Arial"/>
                <a:cs typeface="Arial"/>
              </a:rPr>
              <a:t>Exam results </a:t>
            </a:r>
            <a:r>
              <a:rPr sz="2471" dirty="0">
                <a:latin typeface="Arial"/>
                <a:cs typeface="Arial"/>
              </a:rPr>
              <a:t>for Class A and Class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D</a:t>
            </a:r>
          </a:p>
          <a:p>
            <a:pPr marL="1756616">
              <a:spcBef>
                <a:spcPts val="1910"/>
              </a:spcBef>
              <a:tabLst>
                <a:tab pos="4765556" algn="l"/>
              </a:tabLst>
            </a:pPr>
            <a:r>
              <a:rPr sz="1588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sz="1588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88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588" dirty="0">
                <a:latin typeface="Arial"/>
                <a:cs typeface="Arial"/>
              </a:rPr>
              <a:t>	</a:t>
            </a:r>
            <a:r>
              <a:rPr sz="2382" u="sng" baseline="308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sz="2382" u="sng" spc="-19" baseline="308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82" u="sng" baseline="308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endParaRPr sz="2382" baseline="3086" dirty="0">
              <a:latin typeface="Arial"/>
              <a:cs typeface="Arial"/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1737045" y="2281889"/>
            <a:ext cx="1571625" cy="1139638"/>
          </a:xfrm>
          <a:custGeom>
            <a:avLst/>
            <a:gdLst/>
            <a:ahLst/>
            <a:cxnLst/>
            <a:rect l="l" t="t" r="r" b="b"/>
            <a:pathLst>
              <a:path w="1781175" h="1291589">
                <a:moveTo>
                  <a:pt x="0" y="1282394"/>
                </a:moveTo>
                <a:lnTo>
                  <a:pt x="53145" y="1285919"/>
                </a:lnTo>
                <a:lnTo>
                  <a:pt x="106153" y="1288938"/>
                </a:lnTo>
                <a:lnTo>
                  <a:pt x="158823" y="1290978"/>
                </a:lnTo>
                <a:lnTo>
                  <a:pt x="210952" y="1291566"/>
                </a:lnTo>
                <a:lnTo>
                  <a:pt x="262341" y="1290228"/>
                </a:lnTo>
                <a:lnTo>
                  <a:pt x="312788" y="1286490"/>
                </a:lnTo>
                <a:lnTo>
                  <a:pt x="362092" y="1279879"/>
                </a:lnTo>
                <a:lnTo>
                  <a:pt x="410052" y="1269920"/>
                </a:lnTo>
                <a:lnTo>
                  <a:pt x="456467" y="1256142"/>
                </a:lnTo>
                <a:lnTo>
                  <a:pt x="501136" y="1238069"/>
                </a:lnTo>
                <a:lnTo>
                  <a:pt x="543857" y="1215229"/>
                </a:lnTo>
                <a:lnTo>
                  <a:pt x="584430" y="1187148"/>
                </a:lnTo>
                <a:lnTo>
                  <a:pt x="614880" y="1159704"/>
                </a:lnTo>
                <a:lnTo>
                  <a:pt x="643568" y="1127443"/>
                </a:lnTo>
                <a:lnTo>
                  <a:pt x="670685" y="1090957"/>
                </a:lnTo>
                <a:lnTo>
                  <a:pt x="696420" y="1050833"/>
                </a:lnTo>
                <a:lnTo>
                  <a:pt x="720964" y="1007662"/>
                </a:lnTo>
                <a:lnTo>
                  <a:pt x="744505" y="962032"/>
                </a:lnTo>
                <a:lnTo>
                  <a:pt x="767233" y="914532"/>
                </a:lnTo>
                <a:lnTo>
                  <a:pt x="789338" y="865753"/>
                </a:lnTo>
                <a:lnTo>
                  <a:pt x="811009" y="816282"/>
                </a:lnTo>
                <a:lnTo>
                  <a:pt x="832437" y="766710"/>
                </a:lnTo>
                <a:lnTo>
                  <a:pt x="853811" y="717626"/>
                </a:lnTo>
                <a:lnTo>
                  <a:pt x="875320" y="669618"/>
                </a:lnTo>
                <a:lnTo>
                  <a:pt x="897154" y="623277"/>
                </a:lnTo>
                <a:lnTo>
                  <a:pt x="919503" y="579191"/>
                </a:lnTo>
                <a:lnTo>
                  <a:pt x="942556" y="537950"/>
                </a:lnTo>
                <a:lnTo>
                  <a:pt x="967732" y="493536"/>
                </a:lnTo>
                <a:lnTo>
                  <a:pt x="992675" y="446172"/>
                </a:lnTo>
                <a:lnTo>
                  <a:pt x="1017431" y="396824"/>
                </a:lnTo>
                <a:lnTo>
                  <a:pt x="1042047" y="346462"/>
                </a:lnTo>
                <a:lnTo>
                  <a:pt x="1066570" y="296054"/>
                </a:lnTo>
                <a:lnTo>
                  <a:pt x="1091047" y="246567"/>
                </a:lnTo>
                <a:lnTo>
                  <a:pt x="1115523" y="198969"/>
                </a:lnTo>
                <a:lnTo>
                  <a:pt x="1140046" y="154228"/>
                </a:lnTo>
                <a:lnTo>
                  <a:pt x="1164662" y="113313"/>
                </a:lnTo>
                <a:lnTo>
                  <a:pt x="1189418" y="77192"/>
                </a:lnTo>
                <a:lnTo>
                  <a:pt x="1214361" y="46831"/>
                </a:lnTo>
                <a:lnTo>
                  <a:pt x="1264993" y="7267"/>
                </a:lnTo>
                <a:lnTo>
                  <a:pt x="1290776" y="0"/>
                </a:lnTo>
                <a:lnTo>
                  <a:pt x="1319478" y="1683"/>
                </a:lnTo>
                <a:lnTo>
                  <a:pt x="1381165" y="30521"/>
                </a:lnTo>
                <a:lnTo>
                  <a:pt x="1413332" y="55964"/>
                </a:lnTo>
                <a:lnTo>
                  <a:pt x="1445833" y="87617"/>
                </a:lnTo>
                <a:lnTo>
                  <a:pt x="1478260" y="124625"/>
                </a:lnTo>
                <a:lnTo>
                  <a:pt x="1510202" y="166131"/>
                </a:lnTo>
                <a:lnTo>
                  <a:pt x="1541248" y="211281"/>
                </a:lnTo>
                <a:lnTo>
                  <a:pt x="1570991" y="259220"/>
                </a:lnTo>
                <a:lnTo>
                  <a:pt x="1599018" y="309091"/>
                </a:lnTo>
                <a:lnTo>
                  <a:pt x="1624921" y="360041"/>
                </a:lnTo>
                <a:lnTo>
                  <a:pt x="1648289" y="411213"/>
                </a:lnTo>
                <a:lnTo>
                  <a:pt x="1668713" y="461753"/>
                </a:lnTo>
                <a:lnTo>
                  <a:pt x="1682307" y="500730"/>
                </a:lnTo>
                <a:lnTo>
                  <a:pt x="1694634" y="541480"/>
                </a:lnTo>
                <a:lnTo>
                  <a:pt x="1705773" y="583895"/>
                </a:lnTo>
                <a:lnTo>
                  <a:pt x="1715803" y="627866"/>
                </a:lnTo>
                <a:lnTo>
                  <a:pt x="1724800" y="673284"/>
                </a:lnTo>
                <a:lnTo>
                  <a:pt x="1732843" y="720041"/>
                </a:lnTo>
                <a:lnTo>
                  <a:pt x="1740010" y="768026"/>
                </a:lnTo>
                <a:lnTo>
                  <a:pt x="1746381" y="817132"/>
                </a:lnTo>
                <a:lnTo>
                  <a:pt x="1752031" y="867249"/>
                </a:lnTo>
                <a:lnTo>
                  <a:pt x="1757041" y="918269"/>
                </a:lnTo>
                <a:lnTo>
                  <a:pt x="1761488" y="970083"/>
                </a:lnTo>
                <a:lnTo>
                  <a:pt x="1765450" y="1022582"/>
                </a:lnTo>
                <a:lnTo>
                  <a:pt x="1769005" y="1075656"/>
                </a:lnTo>
                <a:lnTo>
                  <a:pt x="1772231" y="1129198"/>
                </a:lnTo>
                <a:lnTo>
                  <a:pt x="1775208" y="1183098"/>
                </a:lnTo>
                <a:lnTo>
                  <a:pt x="1778012" y="1237248"/>
                </a:lnTo>
                <a:lnTo>
                  <a:pt x="1780722" y="12915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3"/>
          <p:cNvSpPr/>
          <p:nvPr/>
        </p:nvSpPr>
        <p:spPr>
          <a:xfrm>
            <a:off x="4590397" y="2238187"/>
            <a:ext cx="1571625" cy="1140759"/>
          </a:xfrm>
          <a:custGeom>
            <a:avLst/>
            <a:gdLst/>
            <a:ahLst/>
            <a:cxnLst/>
            <a:rect l="l" t="t" r="r" b="b"/>
            <a:pathLst>
              <a:path w="1781175" h="1292860">
                <a:moveTo>
                  <a:pt x="1780722" y="1282394"/>
                </a:moveTo>
                <a:lnTo>
                  <a:pt x="1727577" y="1285933"/>
                </a:lnTo>
                <a:lnTo>
                  <a:pt x="1674572" y="1288991"/>
                </a:lnTo>
                <a:lnTo>
                  <a:pt x="1621911" y="1291085"/>
                </a:lnTo>
                <a:lnTo>
                  <a:pt x="1569798" y="1291735"/>
                </a:lnTo>
                <a:lnTo>
                  <a:pt x="1518436" y="1290459"/>
                </a:lnTo>
                <a:lnTo>
                  <a:pt x="1468029" y="1286776"/>
                </a:lnTo>
                <a:lnTo>
                  <a:pt x="1418781" y="1280203"/>
                </a:lnTo>
                <a:lnTo>
                  <a:pt x="1370896" y="1270259"/>
                </a:lnTo>
                <a:lnTo>
                  <a:pt x="1324576" y="1256463"/>
                </a:lnTo>
                <a:lnTo>
                  <a:pt x="1280027" y="1238334"/>
                </a:lnTo>
                <a:lnTo>
                  <a:pt x="1237452" y="1215389"/>
                </a:lnTo>
                <a:lnTo>
                  <a:pt x="1197054" y="1187148"/>
                </a:lnTo>
                <a:lnTo>
                  <a:pt x="1166462" y="1159846"/>
                </a:lnTo>
                <a:lnTo>
                  <a:pt x="1137650" y="1127708"/>
                </a:lnTo>
                <a:lnTo>
                  <a:pt x="1110427" y="1091323"/>
                </a:lnTo>
                <a:lnTo>
                  <a:pt x="1084602" y="1051280"/>
                </a:lnTo>
                <a:lnTo>
                  <a:pt x="1059984" y="1008170"/>
                </a:lnTo>
                <a:lnTo>
                  <a:pt x="1036382" y="962580"/>
                </a:lnTo>
                <a:lnTo>
                  <a:pt x="1013605" y="915101"/>
                </a:lnTo>
                <a:lnTo>
                  <a:pt x="991461" y="866322"/>
                </a:lnTo>
                <a:lnTo>
                  <a:pt x="969761" y="816831"/>
                </a:lnTo>
                <a:lnTo>
                  <a:pt x="948313" y="767218"/>
                </a:lnTo>
                <a:lnTo>
                  <a:pt x="926926" y="718073"/>
                </a:lnTo>
                <a:lnTo>
                  <a:pt x="905408" y="669984"/>
                </a:lnTo>
                <a:lnTo>
                  <a:pt x="883570" y="623541"/>
                </a:lnTo>
                <a:lnTo>
                  <a:pt x="861219" y="579333"/>
                </a:lnTo>
                <a:lnTo>
                  <a:pt x="838166" y="537950"/>
                </a:lnTo>
                <a:lnTo>
                  <a:pt x="813131" y="493688"/>
                </a:lnTo>
                <a:lnTo>
                  <a:pt x="788287" y="446451"/>
                </a:lnTo>
                <a:lnTo>
                  <a:pt x="763593" y="397209"/>
                </a:lnTo>
                <a:lnTo>
                  <a:pt x="739008" y="346929"/>
                </a:lnTo>
                <a:lnTo>
                  <a:pt x="714489" y="296579"/>
                </a:lnTo>
                <a:lnTo>
                  <a:pt x="689995" y="247126"/>
                </a:lnTo>
                <a:lnTo>
                  <a:pt x="665485" y="199540"/>
                </a:lnTo>
                <a:lnTo>
                  <a:pt x="640916" y="154788"/>
                </a:lnTo>
                <a:lnTo>
                  <a:pt x="616247" y="113838"/>
                </a:lnTo>
                <a:lnTo>
                  <a:pt x="591437" y="77658"/>
                </a:lnTo>
                <a:lnTo>
                  <a:pt x="566443" y="47216"/>
                </a:lnTo>
                <a:lnTo>
                  <a:pt x="515739" y="7419"/>
                </a:lnTo>
                <a:lnTo>
                  <a:pt x="489946" y="0"/>
                </a:lnTo>
                <a:lnTo>
                  <a:pt x="461245" y="1695"/>
                </a:lnTo>
                <a:lnTo>
                  <a:pt x="399566" y="30614"/>
                </a:lnTo>
                <a:lnTo>
                  <a:pt x="367412" y="56114"/>
                </a:lnTo>
                <a:lnTo>
                  <a:pt x="334932" y="87825"/>
                </a:lnTo>
                <a:lnTo>
                  <a:pt x="302537" y="124887"/>
                </a:lnTo>
                <a:lnTo>
                  <a:pt x="270639" y="166437"/>
                </a:lnTo>
                <a:lnTo>
                  <a:pt x="239651" y="211614"/>
                </a:lnTo>
                <a:lnTo>
                  <a:pt x="209984" y="259557"/>
                </a:lnTo>
                <a:lnTo>
                  <a:pt x="182051" y="309404"/>
                </a:lnTo>
                <a:lnTo>
                  <a:pt x="156263" y="360293"/>
                </a:lnTo>
                <a:lnTo>
                  <a:pt x="133032" y="411363"/>
                </a:lnTo>
                <a:lnTo>
                  <a:pt x="112771" y="461753"/>
                </a:lnTo>
                <a:lnTo>
                  <a:pt x="99058" y="500857"/>
                </a:lnTo>
                <a:lnTo>
                  <a:pt x="86639" y="541719"/>
                </a:lnTo>
                <a:lnTo>
                  <a:pt x="75432" y="584232"/>
                </a:lnTo>
                <a:lnTo>
                  <a:pt x="65357" y="628288"/>
                </a:lnTo>
                <a:lnTo>
                  <a:pt x="56330" y="673778"/>
                </a:lnTo>
                <a:lnTo>
                  <a:pt x="48270" y="720596"/>
                </a:lnTo>
                <a:lnTo>
                  <a:pt x="41094" y="768633"/>
                </a:lnTo>
                <a:lnTo>
                  <a:pt x="34722" y="817781"/>
                </a:lnTo>
                <a:lnTo>
                  <a:pt x="29071" y="867932"/>
                </a:lnTo>
                <a:lnTo>
                  <a:pt x="24060" y="918978"/>
                </a:lnTo>
                <a:lnTo>
                  <a:pt x="19605" y="970812"/>
                </a:lnTo>
                <a:lnTo>
                  <a:pt x="15627" y="1023324"/>
                </a:lnTo>
                <a:lnTo>
                  <a:pt x="12042" y="1076409"/>
                </a:lnTo>
                <a:lnTo>
                  <a:pt x="8768" y="1129956"/>
                </a:lnTo>
                <a:lnTo>
                  <a:pt x="5725" y="1183859"/>
                </a:lnTo>
                <a:lnTo>
                  <a:pt x="2829" y="1238010"/>
                </a:lnTo>
                <a:lnTo>
                  <a:pt x="0" y="12923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6891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Maximum Likelihood Estimator</a:t>
            </a:r>
            <a:r>
              <a:rPr lang="en-US" sz="3200" i="1" spc="-4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(MLE)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/>
          <p:nvPr/>
        </p:nvSpPr>
        <p:spPr>
          <a:xfrm>
            <a:off x="1560193" y="4009464"/>
            <a:ext cx="6804309" cy="179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6"/>
          <p:cNvSpPr txBox="1"/>
          <p:nvPr/>
        </p:nvSpPr>
        <p:spPr>
          <a:xfrm>
            <a:off x="196679" y="836712"/>
            <a:ext cx="11800690" cy="3016840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marL="313781" indent="-302575">
              <a:spcBef>
                <a:spcPts val="679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Idea for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MLEs:</a:t>
            </a:r>
          </a:p>
          <a:p>
            <a:pPr marL="666786" lvl="1" indent="-252146">
              <a:spcBef>
                <a:spcPts val="507"/>
              </a:spcBef>
              <a:buChar char="–"/>
              <a:tabLst>
                <a:tab pos="666786" algn="l"/>
              </a:tabLst>
            </a:pPr>
            <a:r>
              <a:rPr sz="2400" dirty="0">
                <a:latin typeface="Arial"/>
                <a:cs typeface="Arial"/>
              </a:rPr>
              <a:t>We </a:t>
            </a:r>
            <a:r>
              <a:rPr sz="2400" spc="-4" dirty="0">
                <a:latin typeface="Arial"/>
                <a:cs typeface="Arial"/>
              </a:rPr>
              <a:t>have observed </a:t>
            </a:r>
            <a:r>
              <a:rPr sz="2400" dirty="0">
                <a:latin typeface="Arial"/>
                <a:cs typeface="Arial"/>
              </a:rPr>
              <a:t>samples x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4" dirty="0">
                <a:latin typeface="Arial"/>
                <a:cs typeface="Arial"/>
              </a:rPr>
              <a:t>x</a:t>
            </a:r>
            <a:r>
              <a:rPr sz="2400" spc="-6" baseline="-20833" dirty="0">
                <a:latin typeface="Arial"/>
                <a:cs typeface="Arial"/>
              </a:rPr>
              <a:t>2</a:t>
            </a:r>
            <a:r>
              <a:rPr sz="2400" spc="-4" dirty="0">
                <a:latin typeface="Arial"/>
                <a:cs typeface="Arial"/>
              </a:rPr>
              <a:t>, ...,</a:t>
            </a:r>
            <a:r>
              <a:rPr sz="2400" spc="-44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x</a:t>
            </a:r>
            <a:r>
              <a:rPr sz="2400" spc="-6" baseline="-20833" dirty="0">
                <a:latin typeface="Arial"/>
                <a:cs typeface="Arial"/>
              </a:rPr>
              <a:t>n</a:t>
            </a:r>
            <a:endParaRPr sz="2400" baseline="-20833" dirty="0">
              <a:latin typeface="Arial"/>
              <a:cs typeface="Arial"/>
            </a:endParaRPr>
          </a:p>
          <a:p>
            <a:pPr marL="1019790" marR="200595" lvl="2" indent="-201717">
              <a:spcBef>
                <a:spcPts val="441"/>
              </a:spcBef>
              <a:buChar char="•"/>
              <a:tabLst>
                <a:tab pos="1019229" algn="l"/>
                <a:tab pos="1020350" algn="l"/>
              </a:tabLst>
            </a:pPr>
            <a:r>
              <a:rPr spc="-4" dirty="0">
                <a:latin typeface="Arial"/>
                <a:cs typeface="Arial"/>
              </a:rPr>
              <a:t>Which came from some true (unknown) parameter(s) of the  distribution</a:t>
            </a:r>
            <a:r>
              <a:rPr spc="-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form</a:t>
            </a:r>
            <a:endParaRPr dirty="0">
              <a:latin typeface="Arial"/>
              <a:cs typeface="Arial"/>
            </a:endParaRPr>
          </a:p>
          <a:p>
            <a:pPr marL="666786" marR="20172" lvl="1" indent="-252146">
              <a:spcBef>
                <a:spcPts val="485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Pick the parameter(s) that make the hypothetized</a:t>
            </a:r>
            <a:r>
              <a:rPr sz="2400" spc="-4" dirty="0">
                <a:latin typeface="Arial"/>
                <a:cs typeface="Arial"/>
              </a:rPr>
              <a:t>  distribution </a:t>
            </a:r>
            <a:r>
              <a:rPr sz="2400" dirty="0">
                <a:latin typeface="Arial"/>
                <a:cs typeface="Arial"/>
              </a:rPr>
              <a:t>most </a:t>
            </a:r>
            <a:r>
              <a:rPr sz="2400" spc="-4" dirty="0">
                <a:latin typeface="Arial"/>
                <a:cs typeface="Arial"/>
              </a:rPr>
              <a:t>likely giving </a:t>
            </a:r>
            <a:r>
              <a:rPr sz="2400" dirty="0">
                <a:latin typeface="Arial"/>
                <a:cs typeface="Arial"/>
              </a:rPr>
              <a:t>the samples </a:t>
            </a:r>
            <a:r>
              <a:rPr sz="2400" spc="-4" dirty="0">
                <a:latin typeface="Arial"/>
                <a:cs typeface="Arial"/>
              </a:rPr>
              <a:t>you have at  </a:t>
            </a:r>
            <a:r>
              <a:rPr sz="2400" dirty="0">
                <a:latin typeface="Arial"/>
                <a:cs typeface="Arial"/>
              </a:rPr>
              <a:t>hand</a:t>
            </a:r>
          </a:p>
          <a:p>
            <a:pPr marL="666786" lvl="1" indent="-252146">
              <a:spcBef>
                <a:spcPts val="490"/>
              </a:spcBef>
              <a:buChar char="–"/>
              <a:tabLst>
                <a:tab pos="667346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i="1" dirty="0">
                <a:latin typeface="Arial"/>
                <a:cs typeface="Arial"/>
              </a:rPr>
              <a:t>optimization </a:t>
            </a:r>
            <a:r>
              <a:rPr sz="2400" spc="-4" dirty="0">
                <a:latin typeface="Arial"/>
                <a:cs typeface="Arial"/>
              </a:rPr>
              <a:t>(mathematical-programming)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</a:p>
          <a:p>
            <a:pPr marL="3911062" marR="1832820">
              <a:spcBef>
                <a:spcPts val="2003"/>
              </a:spcBef>
            </a:pPr>
            <a:r>
              <a:rPr sz="1600" spc="-4" dirty="0">
                <a:solidFill>
                  <a:srgbClr val="CC3200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CC3200"/>
                </a:solidFill>
                <a:latin typeface="Arial"/>
                <a:cs typeface="Arial"/>
              </a:rPr>
              <a:t>most</a:t>
            </a:r>
            <a:r>
              <a:rPr sz="1600" spc="-79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C3200"/>
                </a:solidFill>
                <a:latin typeface="Arial"/>
                <a:cs typeface="Arial"/>
              </a:rPr>
              <a:t>likely  </a:t>
            </a:r>
            <a:r>
              <a:rPr sz="1600" spc="-4" dirty="0">
                <a:solidFill>
                  <a:srgbClr val="CC3200"/>
                </a:solidFill>
                <a:latin typeface="Arial"/>
                <a:cs typeface="Arial"/>
              </a:rPr>
              <a:t>distribution!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7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Maximum Likelihood Estimator</a:t>
            </a:r>
            <a:r>
              <a:rPr lang="en-US" sz="3200" i="1" spc="-4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(MLE)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51758" y="836712"/>
            <a:ext cx="11503240" cy="398676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>
              <a:spcBef>
                <a:spcPts val="88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-4" dirty="0">
                <a:latin typeface="Arial"/>
                <a:cs typeface="Arial"/>
              </a:rPr>
              <a:t>terms </a:t>
            </a:r>
            <a:r>
              <a:rPr sz="2800" dirty="0">
                <a:latin typeface="Arial"/>
                <a:cs typeface="Arial"/>
              </a:rPr>
              <a:t>of probability, it </a:t>
            </a:r>
            <a:r>
              <a:rPr sz="2800" spc="-4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the distribution </a:t>
            </a:r>
            <a:r>
              <a:rPr sz="2800" spc="-9" dirty="0">
                <a:latin typeface="Arial"/>
                <a:cs typeface="Arial"/>
              </a:rPr>
              <a:t>that </a:t>
            </a:r>
            <a:r>
              <a:rPr sz="2800" spc="-4" dirty="0">
                <a:latin typeface="Arial"/>
                <a:cs typeface="Arial"/>
              </a:rPr>
              <a:t>gives  </a:t>
            </a:r>
            <a:r>
              <a:rPr sz="2800" dirty="0">
                <a:latin typeface="Arial"/>
                <a:cs typeface="Arial"/>
              </a:rPr>
              <a:t>the highest </a:t>
            </a:r>
            <a:r>
              <a:rPr sz="2800" spc="-4" dirty="0">
                <a:latin typeface="Arial"/>
                <a:cs typeface="Arial"/>
              </a:rPr>
              <a:t>joint </a:t>
            </a:r>
            <a:r>
              <a:rPr sz="2800" dirty="0">
                <a:latin typeface="Arial"/>
                <a:cs typeface="Arial"/>
              </a:rPr>
              <a:t>probability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density</a:t>
            </a:r>
            <a:endParaRPr sz="2800" dirty="0">
              <a:latin typeface="Arial"/>
              <a:cs typeface="Arial"/>
            </a:endParaRPr>
          </a:p>
          <a:p>
            <a:pPr marL="666786" lvl="1" indent="-252146">
              <a:spcBef>
                <a:spcPts val="512"/>
              </a:spcBef>
              <a:buFont typeface="Arial"/>
              <a:buChar char="–"/>
              <a:tabLst>
                <a:tab pos="666786" algn="l"/>
              </a:tabLst>
            </a:pPr>
            <a:r>
              <a:rPr sz="2400" i="1" spc="-4" dirty="0">
                <a:latin typeface="Arial"/>
                <a:cs typeface="Arial"/>
              </a:rPr>
              <a:t>L=f</a:t>
            </a:r>
            <a:r>
              <a:rPr sz="2400" spc="-4" dirty="0">
                <a:latin typeface="Arial"/>
                <a:cs typeface="Arial"/>
              </a:rPr>
              <a:t>(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i="1" spc="-6" baseline="-20833" dirty="0">
                <a:latin typeface="Arial"/>
                <a:cs typeface="Arial"/>
              </a:rPr>
              <a:t>1</a:t>
            </a:r>
            <a:r>
              <a:rPr sz="2400" i="1" spc="-4" dirty="0">
                <a:latin typeface="Arial"/>
                <a:cs typeface="Arial"/>
              </a:rPr>
              <a:t>, x</a:t>
            </a:r>
            <a:r>
              <a:rPr sz="2400" spc="-6" baseline="-20833" dirty="0">
                <a:latin typeface="Arial"/>
                <a:cs typeface="Arial"/>
              </a:rPr>
              <a:t>2 </a:t>
            </a:r>
            <a:r>
              <a:rPr sz="2400" i="1" dirty="0">
                <a:latin typeface="Arial"/>
                <a:cs typeface="Arial"/>
              </a:rPr>
              <a:t>, 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spc="-6" baseline="-20833" dirty="0">
                <a:latin typeface="Arial"/>
                <a:cs typeface="Arial"/>
              </a:rPr>
              <a:t>3</a:t>
            </a:r>
            <a:r>
              <a:rPr sz="2400" spc="-4" dirty="0">
                <a:latin typeface="Arial"/>
                <a:cs typeface="Arial"/>
              </a:rPr>
              <a:t>)=</a:t>
            </a:r>
            <a:r>
              <a:rPr sz="2400" i="1" spc="-4" dirty="0">
                <a:latin typeface="Arial"/>
                <a:cs typeface="Arial"/>
              </a:rPr>
              <a:t>f(x</a:t>
            </a:r>
            <a:r>
              <a:rPr sz="2400" i="1" spc="-6" baseline="-20833" dirty="0">
                <a:latin typeface="Arial"/>
                <a:cs typeface="Arial"/>
              </a:rPr>
              <a:t>1</a:t>
            </a:r>
            <a:r>
              <a:rPr sz="2400" spc="-4" dirty="0">
                <a:latin typeface="Arial"/>
                <a:cs typeface="Arial"/>
              </a:rPr>
              <a:t>)</a:t>
            </a:r>
            <a:r>
              <a:rPr sz="2400" i="1" spc="-4" dirty="0">
                <a:latin typeface="Arial"/>
                <a:cs typeface="Arial"/>
              </a:rPr>
              <a:t>f</a:t>
            </a:r>
            <a:r>
              <a:rPr sz="2400" spc="-4" dirty="0">
                <a:latin typeface="Arial"/>
                <a:cs typeface="Arial"/>
              </a:rPr>
              <a:t>(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spc="-6" baseline="-20833" dirty="0">
                <a:latin typeface="Arial"/>
                <a:cs typeface="Arial"/>
              </a:rPr>
              <a:t>2</a:t>
            </a:r>
            <a:r>
              <a:rPr sz="2400" spc="-4" dirty="0">
                <a:latin typeface="Arial"/>
                <a:cs typeface="Arial"/>
              </a:rPr>
              <a:t>)</a:t>
            </a:r>
            <a:r>
              <a:rPr sz="2400" i="1" spc="-4" dirty="0">
                <a:latin typeface="Arial"/>
                <a:cs typeface="Arial"/>
              </a:rPr>
              <a:t>f</a:t>
            </a:r>
            <a:r>
              <a:rPr sz="2400" spc="-4" dirty="0">
                <a:latin typeface="Arial"/>
                <a:cs typeface="Arial"/>
              </a:rPr>
              <a:t>(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spc="-6" baseline="-20833" dirty="0">
                <a:latin typeface="Arial"/>
                <a:cs typeface="Arial"/>
              </a:rPr>
              <a:t>3</a:t>
            </a:r>
            <a:r>
              <a:rPr sz="2400" spc="-4" dirty="0">
                <a:latin typeface="Arial"/>
                <a:cs typeface="Arial"/>
              </a:rPr>
              <a:t>) (because of</a:t>
            </a:r>
            <a:r>
              <a:rPr sz="2400" spc="-2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independency)</a:t>
            </a:r>
          </a:p>
          <a:p>
            <a:pPr marL="313781" indent="-302575">
              <a:spcBef>
                <a:spcPts val="596"/>
              </a:spcBef>
              <a:buChar char="•"/>
              <a:tabLst>
                <a:tab pos="313781" algn="l"/>
                <a:tab pos="314342" algn="l"/>
              </a:tabLst>
            </a:pPr>
            <a:endParaRPr lang="en-US" sz="2800" spc="-4" dirty="0" smtClean="0">
              <a:latin typeface="Arial"/>
              <a:cs typeface="Arial"/>
            </a:endParaRPr>
          </a:p>
          <a:p>
            <a:pPr marL="313781" indent="-302575">
              <a:spcBef>
                <a:spcPts val="596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spc="-4" dirty="0" smtClean="0">
                <a:latin typeface="Arial"/>
                <a:cs typeface="Arial"/>
              </a:rPr>
              <a:t>E.g</a:t>
            </a:r>
            <a:r>
              <a:rPr sz="2800" spc="-4" dirty="0">
                <a:latin typeface="Arial"/>
                <a:cs typeface="Arial"/>
              </a:rPr>
              <a:t>. </a:t>
            </a:r>
            <a:r>
              <a:rPr sz="2800" dirty="0">
                <a:latin typeface="Arial"/>
                <a:cs typeface="Arial"/>
              </a:rPr>
              <a:t>for exponential</a:t>
            </a:r>
            <a:r>
              <a:rPr sz="2800" spc="-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666786" marR="936301" lvl="1" indent="-252146">
              <a:buChar char="–"/>
              <a:tabLst>
                <a:tab pos="666786" algn="l"/>
              </a:tabLst>
            </a:pPr>
            <a:r>
              <a:rPr sz="2400" dirty="0">
                <a:latin typeface="Arial"/>
                <a:cs typeface="Arial"/>
              </a:rPr>
              <a:t>Given data 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spc="-6" baseline="-20833" dirty="0">
                <a:latin typeface="Arial"/>
                <a:cs typeface="Arial"/>
              </a:rPr>
              <a:t>1</a:t>
            </a:r>
            <a:r>
              <a:rPr sz="2400" spc="-4" dirty="0">
                <a:latin typeface="Arial"/>
                <a:cs typeface="Arial"/>
              </a:rPr>
              <a:t>, 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spc="-6" baseline="-20833" dirty="0">
                <a:latin typeface="Arial"/>
                <a:cs typeface="Arial"/>
              </a:rPr>
              <a:t>2</a:t>
            </a:r>
            <a:r>
              <a:rPr sz="2400" spc="-4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. . . , </a:t>
            </a:r>
            <a:r>
              <a:rPr sz="2400" i="1" spc="-4" dirty="0">
                <a:latin typeface="Arial"/>
                <a:cs typeface="Arial"/>
              </a:rPr>
              <a:t>x</a:t>
            </a:r>
            <a:r>
              <a:rPr sz="2400" spc="-6" baseline="-20833" dirty="0">
                <a:latin typeface="Arial"/>
                <a:cs typeface="Arial"/>
              </a:rPr>
              <a:t>n</a:t>
            </a:r>
            <a:r>
              <a:rPr sz="2400" spc="-4" dirty="0">
                <a:latin typeface="Arial"/>
                <a:cs typeface="Arial"/>
              </a:rPr>
              <a:t>, how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dirty="0" smtClean="0">
                <a:latin typeface="Arial"/>
                <a:cs typeface="Arial"/>
              </a:rPr>
              <a:t>estimate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PMingLiU"/>
                <a:cs typeface="PMingLiU"/>
              </a:rPr>
              <a:t>β</a:t>
            </a:r>
            <a:r>
              <a:rPr lang="en-US" sz="2400" dirty="0" smtClean="0">
                <a:latin typeface="PMingLiU"/>
                <a:cs typeface="PMingLiU"/>
              </a:rPr>
              <a:t> </a:t>
            </a:r>
            <a:r>
              <a:rPr sz="2400" dirty="0" smtClean="0">
                <a:latin typeface="Arial"/>
                <a:cs typeface="Arial"/>
              </a:rPr>
              <a:t>in</a:t>
            </a:r>
            <a:r>
              <a:rPr sz="2400" spc="-132" dirty="0" smtClean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the  exponential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distribution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spcBef>
                <a:spcPts val="499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Let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589069" y="6153593"/>
            <a:ext cx="6604945" cy="3806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4" dirty="0">
                <a:latin typeface="Arial"/>
                <a:cs typeface="Arial"/>
              </a:rPr>
              <a:t>Want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4" dirty="0">
                <a:latin typeface="Arial"/>
                <a:cs typeface="Arial"/>
              </a:rPr>
              <a:t>find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 smtClean="0">
                <a:latin typeface="Arial"/>
                <a:cs typeface="Arial"/>
              </a:rPr>
              <a:t>value</a:t>
            </a:r>
            <a:r>
              <a:rPr lang="en-US" sz="2400" spc="-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PMingLiU"/>
                <a:cs typeface="PMingLiU"/>
              </a:rPr>
              <a:t>β</a:t>
            </a:r>
            <a:r>
              <a:rPr lang="en-US" sz="2400" spc="-4" dirty="0" smtClean="0">
                <a:latin typeface="PMingLiU"/>
                <a:cs typeface="PMingLiU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that </a:t>
            </a:r>
            <a:r>
              <a:rPr sz="2400" spc="-4" dirty="0">
                <a:latin typeface="Arial"/>
                <a:cs typeface="Arial"/>
              </a:rPr>
              <a:t>maximizes </a:t>
            </a:r>
            <a:r>
              <a:rPr sz="2400" i="1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8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i.e.,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5630353" y="2635789"/>
            <a:ext cx="1563661" cy="687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7"/>
          <p:cNvSpPr/>
          <p:nvPr/>
        </p:nvSpPr>
        <p:spPr>
          <a:xfrm>
            <a:off x="2101981" y="4471499"/>
            <a:ext cx="2563170" cy="1516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8"/>
          <p:cNvSpPr/>
          <p:nvPr/>
        </p:nvSpPr>
        <p:spPr>
          <a:xfrm>
            <a:off x="7358093" y="5995973"/>
            <a:ext cx="851981" cy="695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2587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Maximum Likelihood Estimator</a:t>
            </a:r>
            <a:r>
              <a:rPr lang="en-US" sz="3200" i="1" spc="-4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(MLE)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1843147" y="4630835"/>
            <a:ext cx="5824618" cy="1044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5"/>
          <p:cNvSpPr txBox="1"/>
          <p:nvPr/>
        </p:nvSpPr>
        <p:spPr>
          <a:xfrm>
            <a:off x="394976" y="836712"/>
            <a:ext cx="11569342" cy="3519403"/>
          </a:xfrm>
          <a:prstGeom prst="rect">
            <a:avLst/>
          </a:prstGeom>
        </p:spPr>
        <p:txBody>
          <a:bodyPr vert="horz" wrap="square" lIns="0" tIns="86846" rIns="0" bIns="0" rtlCol="0">
            <a:spAutoFit/>
          </a:bodyPr>
          <a:lstStyle/>
          <a:p>
            <a:pPr marL="313781" indent="-302575">
              <a:spcBef>
                <a:spcPts val="684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However, differentiation for the product </a:t>
            </a:r>
            <a:r>
              <a:rPr sz="2800" spc="-4" dirty="0">
                <a:latin typeface="Arial"/>
                <a:cs typeface="Arial"/>
              </a:rPr>
              <a:t>is</a:t>
            </a:r>
            <a:r>
              <a:rPr sz="2800" spc="-4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tedious</a:t>
            </a:r>
          </a:p>
          <a:p>
            <a:pPr marL="313221" indent="-302015">
              <a:spcBef>
                <a:spcPts val="600"/>
              </a:spcBef>
              <a:buChar char="•"/>
              <a:tabLst>
                <a:tab pos="313221" algn="l"/>
                <a:tab pos="313781" algn="l"/>
              </a:tabLst>
            </a:pPr>
            <a:r>
              <a:rPr sz="2800" spc="-4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simplify, </a:t>
            </a:r>
            <a:r>
              <a:rPr sz="2800" spc="-4" dirty="0">
                <a:latin typeface="Arial"/>
                <a:cs typeface="Arial"/>
              </a:rPr>
              <a:t>take </a:t>
            </a:r>
            <a:r>
              <a:rPr sz="2800" dirty="0">
                <a:latin typeface="Arial"/>
                <a:cs typeface="Arial"/>
              </a:rPr>
              <a:t>log at both sides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313781" indent="-302575"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Log is a monotonic </a:t>
            </a:r>
            <a:r>
              <a:rPr sz="2800" spc="-4" dirty="0">
                <a:latin typeface="Arial"/>
                <a:cs typeface="Arial"/>
              </a:rPr>
              <a:t>increasing</a:t>
            </a:r>
            <a:r>
              <a:rPr sz="2800" spc="4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function</a:t>
            </a:r>
            <a:endParaRPr sz="2800" dirty="0">
              <a:latin typeface="Arial"/>
              <a:cs typeface="Arial"/>
            </a:endParaRPr>
          </a:p>
          <a:p>
            <a:pPr marL="313781" indent="-302575">
              <a:spcBef>
                <a:spcPts val="596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spc="-4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parameter </a:t>
            </a:r>
            <a:r>
              <a:rPr sz="2800" spc="-4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maximizes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also maximizes</a:t>
            </a:r>
            <a:r>
              <a:rPr sz="2800" spc="-26" dirty="0"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FF0000"/>
                </a:solidFill>
                <a:latin typeface="Arial"/>
                <a:cs typeface="Arial"/>
              </a:rPr>
              <a:t>ln</a:t>
            </a:r>
            <a:r>
              <a:rPr sz="2800" i="1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13781" indent="-302575">
              <a:spcBef>
                <a:spcPts val="600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spc="-4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4" dirty="0">
                <a:latin typeface="Arial"/>
                <a:cs typeface="Arial"/>
              </a:rPr>
              <a:t>we wish </a:t>
            </a:r>
            <a:r>
              <a:rPr sz="2800" dirty="0">
                <a:latin typeface="Arial"/>
                <a:cs typeface="Arial"/>
              </a:rPr>
              <a:t>to find </a:t>
            </a:r>
            <a:r>
              <a:rPr sz="2800" spc="-4" dirty="0" smtClean="0">
                <a:latin typeface="PMingLiU"/>
                <a:cs typeface="PMingLiU"/>
              </a:rPr>
              <a:t>β</a:t>
            </a:r>
            <a:r>
              <a:rPr lang="en-US" sz="2800" spc="-4" dirty="0" smtClean="0">
                <a:latin typeface="PMingLiU"/>
                <a:cs typeface="PMingLiU"/>
              </a:rPr>
              <a:t> </a:t>
            </a:r>
            <a:r>
              <a:rPr sz="2800" spc="-4" dirty="0" smtClean="0">
                <a:latin typeface="Arial"/>
                <a:cs typeface="Arial"/>
              </a:rPr>
              <a:t>such</a:t>
            </a:r>
            <a:r>
              <a:rPr sz="2800" spc="-9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</a:p>
        </p:txBody>
      </p:sp>
      <p:sp>
        <p:nvSpPr>
          <p:cNvPr id="5" name="object 6"/>
          <p:cNvSpPr/>
          <p:nvPr/>
        </p:nvSpPr>
        <p:spPr>
          <a:xfrm>
            <a:off x="1724200" y="1896941"/>
            <a:ext cx="6266748" cy="997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7254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Maximum Likelihood Estimator</a:t>
            </a:r>
            <a:r>
              <a:rPr lang="en-US" sz="3200" i="1" spc="-4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(MLE)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4728754" y="4763824"/>
            <a:ext cx="4619625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dirty="0">
                <a:latin typeface="Arial"/>
                <a:cs typeface="Arial"/>
              </a:rPr>
              <a:t>maximizes the likelihood</a:t>
            </a:r>
            <a:r>
              <a:rPr sz="2471" spc="-35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function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2908453" y="2416406"/>
            <a:ext cx="4763542" cy="1654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7"/>
          <p:cNvSpPr txBox="1"/>
          <p:nvPr/>
        </p:nvSpPr>
        <p:spPr>
          <a:xfrm>
            <a:off x="165252" y="836712"/>
            <a:ext cx="11920251" cy="157969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1322925" indent="-302575">
              <a:spcBef>
                <a:spcPts val="88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spc="-4" dirty="0">
                <a:latin typeface="Arial"/>
                <a:cs typeface="Arial"/>
              </a:rPr>
              <a:t>Next we </a:t>
            </a:r>
            <a:r>
              <a:rPr sz="2471" dirty="0">
                <a:latin typeface="Arial"/>
                <a:cs typeface="Arial"/>
              </a:rPr>
              <a:t>check the second-order </a:t>
            </a:r>
            <a:r>
              <a:rPr sz="2471" spc="-4" dirty="0">
                <a:latin typeface="Arial"/>
                <a:cs typeface="Arial"/>
              </a:rPr>
              <a:t>sufficient  </a:t>
            </a:r>
            <a:r>
              <a:rPr sz="2471" dirty="0">
                <a:latin typeface="Arial"/>
                <a:cs typeface="Arial"/>
              </a:rPr>
              <a:t>conditions for a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maximizer</a:t>
            </a:r>
          </a:p>
          <a:p>
            <a:pPr marL="313781" marR="4483" indent="-302575">
              <a:spcBef>
                <a:spcPts val="604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spc="-4" dirty="0">
                <a:latin typeface="Arial"/>
                <a:cs typeface="Arial"/>
              </a:rPr>
              <a:t>That is, we </a:t>
            </a:r>
            <a:r>
              <a:rPr sz="2471" dirty="0">
                <a:latin typeface="Arial"/>
                <a:cs typeface="Arial"/>
              </a:rPr>
              <a:t>check if </a:t>
            </a: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second-order derivative </a:t>
            </a:r>
            <a:r>
              <a:rPr sz="2471" spc="-4" dirty="0">
                <a:latin typeface="Arial"/>
                <a:cs typeface="Arial"/>
              </a:rPr>
              <a:t>is </a:t>
            </a:r>
            <a:r>
              <a:rPr sz="2471" dirty="0">
                <a:latin typeface="Arial"/>
                <a:cs typeface="Arial"/>
              </a:rPr>
              <a:t>&lt;  0 when </a:t>
            </a:r>
            <a:r>
              <a:rPr sz="3177" baseline="3472" dirty="0">
                <a:latin typeface="PMingLiU"/>
                <a:cs typeface="PMingLiU"/>
              </a:rPr>
              <a:t>β</a:t>
            </a:r>
            <a:r>
              <a:rPr sz="3177" baseline="3472" dirty="0">
                <a:latin typeface="Times New Roman"/>
                <a:cs typeface="Times New Roman"/>
              </a:rPr>
              <a:t>=</a:t>
            </a:r>
            <a:r>
              <a:rPr sz="3177" spc="-139" baseline="3472" dirty="0">
                <a:latin typeface="Times New Roman"/>
                <a:cs typeface="Times New Roman"/>
              </a:rPr>
              <a:t> </a:t>
            </a:r>
            <a:r>
              <a:rPr lang="en-US" sz="3177" spc="-139" baseline="3472" dirty="0" smtClean="0">
                <a:latin typeface="Times New Roman"/>
                <a:cs typeface="Times New Roman"/>
              </a:rPr>
              <a:t>mean of  </a:t>
            </a:r>
            <a:r>
              <a:rPr sz="3177" i="1" baseline="3472" dirty="0" smtClean="0">
                <a:latin typeface="Times New Roman"/>
                <a:cs typeface="Times New Roman"/>
              </a:rPr>
              <a:t>x</a:t>
            </a:r>
            <a:endParaRPr sz="3177" baseline="3472" dirty="0">
              <a:latin typeface="Times New Roman"/>
              <a:cs typeface="Times New Roman"/>
            </a:endParaRPr>
          </a:p>
          <a:p>
            <a:pPr marL="313781" indent="-302575">
              <a:lnSpc>
                <a:spcPts val="2762"/>
              </a:lnSpc>
              <a:spcBef>
                <a:spcPts val="600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spc="-4" dirty="0">
                <a:latin typeface="Arial"/>
                <a:cs typeface="Arial"/>
              </a:rPr>
              <a:t>Since</a:t>
            </a:r>
            <a:endParaRPr sz="2471" dirty="0">
              <a:latin typeface="Arial"/>
              <a:cs typeface="Arial"/>
            </a:endParaRPr>
          </a:p>
          <a:p>
            <a:pPr marR="2296208" algn="r">
              <a:lnSpc>
                <a:spcPts val="2338"/>
              </a:lnSpc>
            </a:pPr>
            <a:endParaRPr sz="2118" baseline="-20833" dirty="0">
              <a:latin typeface="Times New Roman"/>
              <a:cs typeface="Times New Roman"/>
            </a:endParaRPr>
          </a:p>
        </p:txBody>
      </p:sp>
      <p:sp>
        <p:nvSpPr>
          <p:cNvPr id="6" name="object 10"/>
          <p:cNvSpPr txBox="1"/>
          <p:nvPr/>
        </p:nvSpPr>
        <p:spPr>
          <a:xfrm>
            <a:off x="297455" y="4230269"/>
            <a:ext cx="4593687" cy="925103"/>
          </a:xfrm>
          <a:prstGeom prst="rect">
            <a:avLst/>
          </a:prstGeom>
        </p:spPr>
        <p:txBody>
          <a:bodyPr vert="horz" wrap="square" lIns="0" tIns="86846" rIns="0" bIns="0" rtlCol="0">
            <a:spAutoFit/>
          </a:bodyPr>
          <a:lstStyle/>
          <a:p>
            <a:pPr marL="313781" indent="-302575">
              <a:spcBef>
                <a:spcPts val="684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dirty="0">
                <a:latin typeface="Arial"/>
                <a:cs typeface="Arial"/>
              </a:rPr>
              <a:t>is &lt; 0 when </a:t>
            </a:r>
            <a:r>
              <a:rPr sz="3177" baseline="1157" dirty="0">
                <a:latin typeface="PMingLiU"/>
                <a:cs typeface="PMingLiU"/>
              </a:rPr>
              <a:t>β</a:t>
            </a:r>
            <a:r>
              <a:rPr sz="3177" baseline="1157" dirty="0">
                <a:latin typeface="Times New Roman"/>
                <a:cs typeface="Times New Roman"/>
              </a:rPr>
              <a:t>=</a:t>
            </a:r>
            <a:r>
              <a:rPr sz="3177" spc="-79" baseline="1157" dirty="0">
                <a:latin typeface="Times New Roman"/>
                <a:cs typeface="Times New Roman"/>
              </a:rPr>
              <a:t> </a:t>
            </a:r>
            <a:r>
              <a:rPr lang="en-US" sz="3177" spc="-79" baseline="1157" dirty="0" smtClean="0">
                <a:latin typeface="Times New Roman"/>
                <a:cs typeface="Times New Roman"/>
              </a:rPr>
              <a:t>average of </a:t>
            </a:r>
            <a:r>
              <a:rPr sz="3177" i="1" baseline="1157" dirty="0" smtClean="0">
                <a:latin typeface="Times New Roman"/>
                <a:cs typeface="Times New Roman"/>
              </a:rPr>
              <a:t>x</a:t>
            </a:r>
            <a:endParaRPr sz="3177" baseline="1157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600"/>
              </a:spcBef>
              <a:buChar char="•"/>
              <a:tabLst>
                <a:tab pos="313781" algn="l"/>
                <a:tab pos="314342" algn="l"/>
              </a:tabLst>
            </a:pPr>
            <a:r>
              <a:rPr sz="2471" dirty="0">
                <a:latin typeface="Arial"/>
                <a:cs typeface="Arial"/>
              </a:rPr>
              <a:t>Therefore, </a:t>
            </a:r>
            <a:r>
              <a:rPr sz="3177" baseline="4629" dirty="0">
                <a:latin typeface="PMingLiU"/>
                <a:cs typeface="PMingLiU"/>
              </a:rPr>
              <a:t>β</a:t>
            </a:r>
            <a:r>
              <a:rPr sz="2471" dirty="0">
                <a:latin typeface="Arial"/>
                <a:cs typeface="Arial"/>
              </a:rPr>
              <a:t>= </a:t>
            </a:r>
            <a:r>
              <a:rPr lang="en-US" sz="2471" dirty="0">
                <a:latin typeface="Arial"/>
                <a:cs typeface="Arial"/>
              </a:rPr>
              <a:t>mean of </a:t>
            </a:r>
            <a:r>
              <a:rPr sz="2471" dirty="0">
                <a:latin typeface="Arial"/>
                <a:cs typeface="Arial"/>
              </a:rPr>
              <a:t>x</a:t>
            </a:r>
            <a:endParaRPr sz="247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1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9309">
              <a:spcBef>
                <a:spcPts val="84"/>
              </a:spcBef>
            </a:pP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Determine How </a:t>
            </a: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Representative </a:t>
            </a:r>
            <a:r>
              <a:rPr lang="en-US" sz="3200" i="1" spc="-4" dirty="0">
                <a:solidFill>
                  <a:srgbClr val="653200"/>
                </a:solidFill>
                <a:latin typeface="Arial"/>
                <a:cs typeface="Arial"/>
              </a:rPr>
              <a:t>the Fitted Distributions</a:t>
            </a:r>
            <a:r>
              <a:rPr lang="en-US" sz="3200" i="1" spc="-13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lang="en-US" sz="3200" i="1" spc="-9" dirty="0">
                <a:solidFill>
                  <a:srgbClr val="653200"/>
                </a:solidFill>
                <a:latin typeface="Arial"/>
                <a:cs typeface="Arial"/>
              </a:rPr>
              <a:t>are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240742" y="836712"/>
            <a:ext cx="11822728" cy="56014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56664" indent="-302575">
              <a:lnSpc>
                <a:spcPct val="150000"/>
              </a:lnSpc>
              <a:spcBef>
                <a:spcPts val="1805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 smtClean="0">
                <a:latin typeface="Arial"/>
                <a:cs typeface="Arial"/>
              </a:rPr>
              <a:t>Suppose </a:t>
            </a:r>
            <a:r>
              <a:rPr sz="2800" spc="-4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4" dirty="0">
                <a:latin typeface="Arial"/>
                <a:cs typeface="Arial"/>
              </a:rPr>
              <a:t>hypothesized </a:t>
            </a:r>
            <a:r>
              <a:rPr sz="2800" dirty="0">
                <a:latin typeface="Arial"/>
                <a:cs typeface="Arial"/>
              </a:rPr>
              <a:t>a family </a:t>
            </a:r>
            <a:r>
              <a:rPr sz="2800" spc="-4" dirty="0">
                <a:latin typeface="Arial"/>
                <a:cs typeface="Arial"/>
              </a:rPr>
              <a:t>of  </a:t>
            </a:r>
            <a:r>
              <a:rPr sz="2800" dirty="0">
                <a:latin typeface="Arial"/>
                <a:cs typeface="Arial"/>
              </a:rPr>
              <a:t>probability </a:t>
            </a:r>
            <a:r>
              <a:rPr sz="2800" spc="-4" dirty="0">
                <a:latin typeface="Arial"/>
                <a:cs typeface="Arial"/>
              </a:rPr>
              <a:t>distribution </a:t>
            </a:r>
            <a:r>
              <a:rPr sz="2800" dirty="0" smtClean="0">
                <a:latin typeface="Arial"/>
                <a:cs typeface="Arial"/>
              </a:rPr>
              <a:t>and </a:t>
            </a:r>
            <a:r>
              <a:rPr sz="2800" spc="-4" dirty="0">
                <a:latin typeface="Arial"/>
                <a:cs typeface="Arial"/>
              </a:rPr>
              <a:t>estimated the  </a:t>
            </a:r>
            <a:r>
              <a:rPr sz="2800" dirty="0">
                <a:latin typeface="Arial"/>
                <a:cs typeface="Arial"/>
              </a:rPr>
              <a:t>corresponding </a:t>
            </a:r>
            <a:r>
              <a:rPr sz="2800" dirty="0" smtClean="0">
                <a:latin typeface="Arial"/>
                <a:cs typeface="Arial"/>
              </a:rPr>
              <a:t>parameters</a:t>
            </a:r>
            <a:endParaRPr lang="en-US" sz="2800" spc="-4" dirty="0" smtClean="0">
              <a:latin typeface="Arial"/>
              <a:cs typeface="Arial"/>
            </a:endParaRPr>
          </a:p>
          <a:p>
            <a:pPr marL="313781" marR="4483" indent="-302575">
              <a:lnSpc>
                <a:spcPct val="150000"/>
              </a:lnSpc>
              <a:spcBef>
                <a:spcPts val="604"/>
              </a:spcBef>
              <a:buChar char="•"/>
              <a:tabLst>
                <a:tab pos="313781" algn="l"/>
                <a:tab pos="314342" algn="l"/>
                <a:tab pos="5378550" algn="l"/>
              </a:tabLst>
            </a:pPr>
            <a:r>
              <a:rPr sz="2800" spc="-4" dirty="0" smtClean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third </a:t>
            </a:r>
            <a:r>
              <a:rPr sz="2800" spc="-4" dirty="0">
                <a:latin typeface="Arial"/>
                <a:cs typeface="Arial"/>
              </a:rPr>
              <a:t>step </a:t>
            </a:r>
            <a:r>
              <a:rPr sz="2800" dirty="0">
                <a:latin typeface="Arial"/>
                <a:cs typeface="Arial"/>
              </a:rPr>
              <a:t>is to see if the </a:t>
            </a:r>
            <a:r>
              <a:rPr sz="2800" spc="-4" dirty="0">
                <a:latin typeface="Arial"/>
                <a:cs typeface="Arial"/>
              </a:rPr>
              <a:t>fitted </a:t>
            </a:r>
            <a:r>
              <a:rPr sz="2800" dirty="0">
                <a:latin typeface="Arial"/>
                <a:cs typeface="Arial"/>
              </a:rPr>
              <a:t>distribution </a:t>
            </a:r>
            <a:r>
              <a:rPr sz="2800" dirty="0" smtClean="0">
                <a:latin typeface="Arial"/>
                <a:cs typeface="Arial"/>
              </a:rPr>
              <a:t>agree</a:t>
            </a:r>
            <a:r>
              <a:rPr sz="2800" spc="31" dirty="0" smtClean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with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the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actual</a:t>
            </a:r>
            <a:r>
              <a:rPr sz="2800" spc="-66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observed  data</a:t>
            </a:r>
          </a:p>
          <a:p>
            <a:pPr marL="313781" indent="-302575">
              <a:lnSpc>
                <a:spcPct val="150000"/>
              </a:lnSpc>
              <a:spcBef>
                <a:spcPts val="604"/>
              </a:spcBef>
              <a:buChar char="•"/>
              <a:tabLst>
                <a:tab pos="313781" algn="l"/>
                <a:tab pos="314342" algn="l"/>
              </a:tabLst>
            </a:pPr>
            <a:r>
              <a:rPr sz="2800" dirty="0">
                <a:latin typeface="Arial"/>
                <a:cs typeface="Arial"/>
              </a:rPr>
              <a:t>We can have </a:t>
            </a:r>
            <a:r>
              <a:rPr sz="2800" spc="-4" dirty="0">
                <a:latin typeface="Arial"/>
                <a:cs typeface="Arial"/>
              </a:rPr>
              <a:t>two</a:t>
            </a:r>
            <a:r>
              <a:rPr sz="2800" spc="-2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approaches</a:t>
            </a:r>
          </a:p>
          <a:p>
            <a:pPr marL="666225" lvl="1" indent="-251585">
              <a:lnSpc>
                <a:spcPct val="150000"/>
              </a:lnSpc>
              <a:spcBef>
                <a:spcPts val="507"/>
              </a:spcBef>
              <a:buChar char="–"/>
              <a:tabLst>
                <a:tab pos="666786" algn="l"/>
              </a:tabLst>
            </a:pPr>
            <a:r>
              <a:rPr sz="2400" dirty="0">
                <a:latin typeface="Arial"/>
                <a:cs typeface="Arial"/>
              </a:rPr>
              <a:t>Heuristic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lnSpc>
                <a:spcPct val="150000"/>
              </a:lnSpc>
              <a:spcBef>
                <a:spcPts val="503"/>
              </a:spcBef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Formal statistical hypothesis tests</a:t>
            </a:r>
            <a:endParaRPr sz="2400" dirty="0">
              <a:latin typeface="Arial"/>
              <a:cs typeface="Arial"/>
            </a:endParaRPr>
          </a:p>
          <a:p>
            <a:pPr marL="818073">
              <a:lnSpc>
                <a:spcPct val="150000"/>
              </a:lnSpc>
              <a:spcBef>
                <a:spcPts val="437"/>
              </a:spcBef>
            </a:pPr>
            <a:r>
              <a:rPr sz="2000" spc="-4" dirty="0">
                <a:solidFill>
                  <a:srgbClr val="FF0000"/>
                </a:solidFill>
                <a:latin typeface="PMingLiU"/>
                <a:cs typeface="PMingLiU"/>
              </a:rPr>
              <a:t>•χ</a:t>
            </a:r>
            <a:r>
              <a:rPr sz="2000" spc="-6" baseline="25641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goodness-of-fit</a:t>
            </a:r>
            <a:r>
              <a:rPr sz="20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tests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019229" lvl="2" indent="-201156">
              <a:lnSpc>
                <a:spcPct val="150000"/>
              </a:lnSpc>
              <a:spcBef>
                <a:spcPts val="419"/>
              </a:spcBef>
              <a:buChar char="•"/>
              <a:tabLst>
                <a:tab pos="1019229" algn="l"/>
                <a:tab pos="1019790" algn="l"/>
              </a:tabLst>
            </a:pP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Confidence</a:t>
            </a:r>
            <a:r>
              <a:rPr sz="20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Arial"/>
                <a:cs typeface="Arial"/>
              </a:rPr>
              <a:t>intervals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9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1248</Words>
  <Application>Microsoft Office PowerPoint</Application>
  <PresentationFormat>Widescreen</PresentationFormat>
  <Paragraphs>164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Garamond</vt:lpstr>
      <vt:lpstr>Microsoft Sans Serif</vt:lpstr>
      <vt:lpstr>PMingLiU</vt:lpstr>
      <vt:lpstr>Times New Roman</vt:lpstr>
      <vt:lpstr>Office Theme</vt:lpstr>
      <vt:lpstr>Simulation Modeling Analysis</vt:lpstr>
      <vt:lpstr>Estimation of Parameters</vt:lpstr>
      <vt:lpstr>Method of Moments</vt:lpstr>
      <vt:lpstr>Maximum Likelihood Estimator (MLE)</vt:lpstr>
      <vt:lpstr>Maximum Likelihood Estimator (MLE)</vt:lpstr>
      <vt:lpstr>Maximum Likelihood Estimator (MLE)</vt:lpstr>
      <vt:lpstr>Maximum Likelihood Estimator (MLE)</vt:lpstr>
      <vt:lpstr>Maximum Likelihood Estimator (MLE)</vt:lpstr>
      <vt:lpstr>Determine How Representative the Fitted Distributions are</vt:lpstr>
      <vt:lpstr>Heuristic method: Histogram over Plot</vt:lpstr>
      <vt:lpstr>Heuristic method: Frequency Comparison</vt:lpstr>
      <vt:lpstr>Heuristic method: Frequency Comparison</vt:lpstr>
      <vt:lpstr>Chi-square Goodness-of-fit Test</vt:lpstr>
      <vt:lpstr>Heuristic method: Histogram over Plot</vt:lpstr>
      <vt:lpstr>Chi-square Goodness-of-fit Test</vt:lpstr>
      <vt:lpstr>Chi-square Goodness-of-fit Test</vt:lpstr>
      <vt:lpstr>Chi-square Distribution</vt:lpstr>
      <vt:lpstr>Chi-square Distribution</vt:lpstr>
      <vt:lpstr>Chi-square Goodness-of-fit Test</vt:lpstr>
      <vt:lpstr>Confidence Intervals</vt:lpstr>
      <vt:lpstr>Probability Plots</vt:lpstr>
      <vt:lpstr>Q-Q Plot (quantile-to-quantile plot)</vt:lpstr>
      <vt:lpstr>Q-Q Plot (quantile-to-quantile plot)</vt:lpstr>
      <vt:lpstr>Q-Q Plot (quantile-to-quantile plot)</vt:lpstr>
      <vt:lpstr>Q-Q Plot: An Example</vt:lpstr>
      <vt:lpstr>Q-Q Plot: An Example</vt:lpstr>
      <vt:lpstr>P-P Plot (probability-to-probability plot)</vt:lpstr>
      <vt:lpstr>P-P Plot (probability-to-probability plot)</vt:lpstr>
      <vt:lpstr>P-P Plot: An Example</vt:lpstr>
      <vt:lpstr>P-P Plot: An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Analysis</dc:title>
  <dc:creator>Sizdatul Karim Evan</dc:creator>
  <cp:lastModifiedBy>Sizdatul Karim Evan</cp:lastModifiedBy>
  <cp:revision>82</cp:revision>
  <dcterms:created xsi:type="dcterms:W3CDTF">2018-09-16T13:08:11Z</dcterms:created>
  <dcterms:modified xsi:type="dcterms:W3CDTF">2019-01-19T19:31:54Z</dcterms:modified>
</cp:coreProperties>
</file>