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401" r:id="rId3"/>
    <p:sldId id="419" r:id="rId4"/>
    <p:sldId id="420" r:id="rId5"/>
    <p:sldId id="421" r:id="rId6"/>
    <p:sldId id="422" r:id="rId7"/>
    <p:sldId id="425" r:id="rId8"/>
    <p:sldId id="428" r:id="rId9"/>
    <p:sldId id="426" r:id="rId10"/>
    <p:sldId id="427" r:id="rId11"/>
    <p:sldId id="43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12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76AAC5-312D-4A1D-A004-6F1AB17A45DD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7F7F35-1E78-45DF-B9D6-A983D3FB9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012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47279-899A-4091-8662-A71D650D18C5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55639-2988-4526-8773-13E5F8386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570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47279-899A-4091-8662-A71D650D18C5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55639-2988-4526-8773-13E5F8386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895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47279-899A-4091-8662-A71D650D18C5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55639-2988-4526-8773-13E5F8386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904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47279-899A-4091-8662-A71D650D18C5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55639-2988-4526-8773-13E5F8386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852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47279-899A-4091-8662-A71D650D18C5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55639-2988-4526-8773-13E5F8386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552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47279-899A-4091-8662-A71D650D18C5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55639-2988-4526-8773-13E5F8386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111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47279-899A-4091-8662-A71D650D18C5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55639-2988-4526-8773-13E5F8386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247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47279-899A-4091-8662-A71D650D18C5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55639-2988-4526-8773-13E5F8386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882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47279-899A-4091-8662-A71D650D18C5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55639-2988-4526-8773-13E5F8386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900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47279-899A-4091-8662-A71D650D18C5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55639-2988-4526-8773-13E5F8386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29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47279-899A-4091-8662-A71D650D18C5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55639-2988-4526-8773-13E5F8386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250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C47279-899A-4091-8662-A71D650D18C5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C55639-2988-4526-8773-13E5F8386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714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71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z="4000" spc="-5" dirty="0" smtClean="0">
                <a:solidFill>
                  <a:schemeClr val="tx1"/>
                </a:solidFill>
                <a:latin typeface="Garamond"/>
                <a:cs typeface="Garamond"/>
              </a:rPr>
              <a:t>Lecture-8</a:t>
            </a:r>
            <a:endParaRPr lang="en-US" sz="4000" dirty="0">
              <a:solidFill>
                <a:schemeClr val="tx1"/>
              </a:solidFill>
              <a:latin typeface="Garamond"/>
              <a:cs typeface="Garamond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672029" y="2130426"/>
            <a:ext cx="11138053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844550" algn="ctr">
              <a:lnSpc>
                <a:spcPct val="100000"/>
              </a:lnSpc>
              <a:spcBef>
                <a:spcPts val="100"/>
              </a:spcBef>
            </a:pPr>
            <a:r>
              <a:rPr lang="en-US" sz="3200" dirty="0" err="1"/>
              <a:t>Monté</a:t>
            </a:r>
            <a:r>
              <a:rPr lang="en-US" sz="3200" dirty="0"/>
              <a:t> Carlo Simulation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2895600" y="3886200"/>
            <a:ext cx="6400800" cy="206308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algn="ctr">
              <a:spcBef>
                <a:spcPct val="20000"/>
              </a:spcBef>
              <a:defRPr/>
            </a:pP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Md.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Fazlul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Karim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Patwary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ct val="20000"/>
              </a:spcBef>
              <a:defRPr/>
            </a:pPr>
            <a:r>
              <a:rPr lang="en-US" sz="3200" dirty="0" smtClean="0"/>
              <a:t>Professor </a:t>
            </a:r>
          </a:p>
          <a:p>
            <a:pPr algn="ctr">
              <a:spcBef>
                <a:spcPct val="20000"/>
              </a:spcBef>
              <a:defRPr/>
            </a:pPr>
            <a:r>
              <a:rPr lang="en-US" sz="3200" dirty="0" smtClean="0"/>
              <a:t>Institute of Information Technology </a:t>
            </a:r>
            <a:r>
              <a:rPr lang="en-US" sz="3200" dirty="0" err="1" smtClean="0"/>
              <a:t>Jahangirnagar</a:t>
            </a:r>
            <a:r>
              <a:rPr lang="en-US" sz="3200" dirty="0" smtClean="0"/>
              <a:t> University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893754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71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z="32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Simulation Example 1</a:t>
            </a:r>
            <a:endParaRPr lang="en-US" sz="3200" dirty="0">
              <a:latin typeface="Garamond"/>
              <a:cs typeface="Garamond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751475" y="2553679"/>
            <a:ext cx="2533650" cy="876606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62000" tIns="226800" rIns="162000" bIns="22680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/>
              <a:t>Select random numbers from Table F.3</a:t>
            </a:r>
          </a:p>
        </p:txBody>
      </p:sp>
      <p:graphicFrame>
        <p:nvGraphicFramePr>
          <p:cNvPr id="5" name="Group 1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2522532"/>
              </p:ext>
            </p:extLst>
          </p:nvPr>
        </p:nvGraphicFramePr>
        <p:xfrm>
          <a:off x="2141250" y="1415441"/>
          <a:ext cx="6858000" cy="4631182"/>
        </p:xfrm>
        <a:graphic>
          <a:graphicData uri="http://schemas.openxmlformats.org/drawingml/2006/table">
            <a:tbl>
              <a:tblPr/>
              <a:tblGrid>
                <a:gridCol w="1612900"/>
                <a:gridCol w="2082800"/>
                <a:gridCol w="3162300"/>
              </a:tblGrid>
              <a:tr h="5714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Day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Number</a:t>
                      </a:r>
                    </a:p>
                  </a:txBody>
                  <a:tcPr marT="45713" marB="45713" anchor="b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Random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Number</a:t>
                      </a:r>
                    </a:p>
                  </a:txBody>
                  <a:tcPr marT="45713" marB="45713"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054100" algn="ctr"/>
                        </a:tabLst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	Simulated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054100" algn="ctr"/>
                        </a:tabLst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	Daily Demand</a:t>
                      </a:r>
                    </a:p>
                  </a:txBody>
                  <a:tcPr marT="45713" marB="45713" anchor="b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27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63600" algn="r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	1</a:t>
                      </a:r>
                    </a:p>
                  </a:txBody>
                  <a:tcPr marT="45713" marB="45713" horzOverflow="overflow">
                    <a:lnL cap="flat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52</a:t>
                      </a:r>
                    </a:p>
                  </a:txBody>
                  <a:tcPr marT="45713" marB="45713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054100" algn="r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	3</a:t>
                      </a:r>
                    </a:p>
                  </a:txBody>
                  <a:tcPr marT="45713" marB="45713" horzOverflow="overflow">
                    <a:lnL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27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63600" algn="r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	2</a:t>
                      </a:r>
                    </a:p>
                  </a:txBody>
                  <a:tcPr marT="45713" marB="45713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37</a:t>
                      </a:r>
                    </a:p>
                  </a:txBody>
                  <a:tcPr marT="45713" marB="4571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054100" algn="r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	3</a:t>
                      </a:r>
                    </a:p>
                  </a:txBody>
                  <a:tcPr marT="45713" marB="45713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27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63600" algn="r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	3</a:t>
                      </a:r>
                    </a:p>
                  </a:txBody>
                  <a:tcPr marT="45713" marB="45713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82</a:t>
                      </a:r>
                    </a:p>
                  </a:txBody>
                  <a:tcPr marT="45713" marB="4571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054100" algn="r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	4</a:t>
                      </a:r>
                    </a:p>
                  </a:txBody>
                  <a:tcPr marT="45713" marB="45713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27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63600" algn="r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	4</a:t>
                      </a:r>
                    </a:p>
                  </a:txBody>
                  <a:tcPr marT="45713" marB="45713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69</a:t>
                      </a:r>
                    </a:p>
                  </a:txBody>
                  <a:tcPr marT="45713" marB="4571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054100" algn="r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	4</a:t>
                      </a:r>
                    </a:p>
                  </a:txBody>
                  <a:tcPr marT="45713" marB="45713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27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63600" algn="r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	5</a:t>
                      </a:r>
                    </a:p>
                  </a:txBody>
                  <a:tcPr marT="45713" marB="45713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98</a:t>
                      </a:r>
                    </a:p>
                  </a:txBody>
                  <a:tcPr marT="45713" marB="4571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054100" algn="r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	5</a:t>
                      </a:r>
                    </a:p>
                  </a:txBody>
                  <a:tcPr marT="45713" marB="45713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27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63600" algn="r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	6</a:t>
                      </a:r>
                    </a:p>
                  </a:txBody>
                  <a:tcPr marT="45713" marB="45713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96</a:t>
                      </a:r>
                    </a:p>
                  </a:txBody>
                  <a:tcPr marT="45713" marB="4571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054100" algn="r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	5</a:t>
                      </a:r>
                    </a:p>
                  </a:txBody>
                  <a:tcPr marT="45713" marB="45713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27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63600" algn="r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	7</a:t>
                      </a:r>
                    </a:p>
                  </a:txBody>
                  <a:tcPr marT="45713" marB="45713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33</a:t>
                      </a:r>
                    </a:p>
                  </a:txBody>
                  <a:tcPr marT="45713" marB="4571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054100" algn="r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	2</a:t>
                      </a:r>
                    </a:p>
                  </a:txBody>
                  <a:tcPr marT="45713" marB="45713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27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63600" algn="r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	8</a:t>
                      </a:r>
                    </a:p>
                  </a:txBody>
                  <a:tcPr marT="45713" marB="45713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50</a:t>
                      </a:r>
                    </a:p>
                  </a:txBody>
                  <a:tcPr marT="45713" marB="4571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054100" algn="r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	3</a:t>
                      </a:r>
                    </a:p>
                  </a:txBody>
                  <a:tcPr marT="45713" marB="45713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27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63600" algn="r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	9</a:t>
                      </a:r>
                    </a:p>
                  </a:txBody>
                  <a:tcPr marT="45713" marB="45713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88</a:t>
                      </a:r>
                    </a:p>
                  </a:txBody>
                  <a:tcPr marT="45713" marB="4571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054100" algn="r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	5</a:t>
                      </a:r>
                    </a:p>
                  </a:txBody>
                  <a:tcPr marT="45713" marB="45713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27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63600" algn="r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	10</a:t>
                      </a:r>
                    </a:p>
                  </a:txBody>
                  <a:tcPr marT="45713" marB="45713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90</a:t>
                      </a:r>
                    </a:p>
                  </a:txBody>
                  <a:tcPr marT="45713" marB="4571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054100" algn="r"/>
                        </a:tabLst>
                      </a:pPr>
                      <a:r>
                        <a:rPr kumimoji="0" lang="en-US" sz="18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	5</a:t>
                      </a:r>
                    </a:p>
                  </a:txBody>
                  <a:tcPr marT="45713" marB="45713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27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AU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</a:endParaRPr>
                    </a:p>
                  </a:txBody>
                  <a:tcPr marT="45713" marB="45713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AU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</a:endParaRPr>
                    </a:p>
                  </a:txBody>
                  <a:tcPr marT="45713" marB="4571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054100" algn="r"/>
                          <a:tab pos="13335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	39	Total</a:t>
                      </a:r>
                    </a:p>
                  </a:txBody>
                  <a:tcPr marT="45713" marB="45713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27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AU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</a:endParaRPr>
                    </a:p>
                  </a:txBody>
                  <a:tcPr marT="45713" marB="45713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AU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</a:endParaRPr>
                    </a:p>
                  </a:txBody>
                  <a:tcPr marT="45713" marB="4571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054100" algn="r"/>
                          <a:tab pos="12446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	3.9	 Average</a:t>
                      </a:r>
                    </a:p>
                  </a:txBody>
                  <a:tcPr marT="45713" marB="45713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494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71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z="3200" dirty="0"/>
              <a:t>Example </a:t>
            </a:r>
            <a:r>
              <a:rPr lang="en-US" sz="3200" dirty="0" smtClean="0"/>
              <a:t>. </a:t>
            </a:r>
            <a:r>
              <a:rPr lang="en-US" sz="3200" dirty="0" smtClean="0">
                <a:solidFill>
                  <a:srgbClr val="003300"/>
                </a:solidFill>
              </a:rPr>
              <a:t>using </a:t>
            </a:r>
            <a:r>
              <a:rPr lang="en-US" sz="3200" dirty="0">
                <a:solidFill>
                  <a:srgbClr val="003300"/>
                </a:solidFill>
              </a:rPr>
              <a:t>Monte Carlo simulation to evaluate an integral.</a:t>
            </a:r>
            <a:br>
              <a:rPr lang="en-US" sz="3200" dirty="0">
                <a:solidFill>
                  <a:srgbClr val="003300"/>
                </a:solidFill>
              </a:rPr>
            </a:br>
            <a:endParaRPr lang="en-US" sz="3200" dirty="0">
              <a:latin typeface="Garamond"/>
              <a:cs typeface="Garamond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165780" y="1015446"/>
            <a:ext cx="9072562" cy="5510212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marL="320040" indent="-320040" eaLnBrk="0" hangingPunct="0">
              <a:lnSpc>
                <a:spcPct val="130000"/>
              </a:lnSpc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/>
            </a:pPr>
            <a:r>
              <a:rPr lang="en-US" sz="2800" dirty="0">
                <a:solidFill>
                  <a:srgbClr val="003300"/>
                </a:solidFill>
              </a:rPr>
              <a:t>The Monte Carlo method can be used to numerically approximate the value of an integral </a:t>
            </a:r>
          </a:p>
          <a:p>
            <a:pPr marL="777240" lvl="1" indent="-320040" eaLnBrk="0" hangingPunct="0">
              <a:lnSpc>
                <a:spcPct val="130000"/>
              </a:lnSpc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/>
            </a:pPr>
            <a:r>
              <a:rPr lang="en-US" sz="2400" dirty="0">
                <a:latin typeface="+mj-lt"/>
              </a:rPr>
              <a:t>Pick </a:t>
            </a:r>
            <a:r>
              <a:rPr lang="en-US" sz="2400" i="1" dirty="0">
                <a:latin typeface="+mj-lt"/>
              </a:rPr>
              <a:t>n</a:t>
            </a:r>
            <a:r>
              <a:rPr lang="en-US" sz="2400" dirty="0">
                <a:latin typeface="+mj-lt"/>
              </a:rPr>
              <a:t> randomly distributed points x</a:t>
            </a:r>
            <a:r>
              <a:rPr lang="en-US" sz="2400" baseline="-25000" dirty="0">
                <a:latin typeface="+mj-lt"/>
              </a:rPr>
              <a:t>1</a:t>
            </a:r>
            <a:r>
              <a:rPr lang="en-US" sz="2400" dirty="0">
                <a:latin typeface="+mj-lt"/>
              </a:rPr>
              <a:t>, x</a:t>
            </a:r>
            <a:r>
              <a:rPr lang="en-US" sz="2400" baseline="-25000" dirty="0">
                <a:latin typeface="+mj-lt"/>
              </a:rPr>
              <a:t>2</a:t>
            </a:r>
            <a:r>
              <a:rPr lang="en-US" sz="2400" dirty="0">
                <a:latin typeface="+mj-lt"/>
              </a:rPr>
              <a:t>, …, </a:t>
            </a:r>
            <a:r>
              <a:rPr lang="en-US" sz="2400" dirty="0" err="1">
                <a:latin typeface="+mj-lt"/>
              </a:rPr>
              <a:t>x</a:t>
            </a:r>
            <a:r>
              <a:rPr lang="en-US" sz="2400" baseline="-25000" dirty="0" err="1">
                <a:latin typeface="+mj-lt"/>
              </a:rPr>
              <a:t>n</a:t>
            </a:r>
            <a:r>
              <a:rPr lang="en-US" sz="2400" dirty="0">
                <a:latin typeface="+mj-lt"/>
              </a:rPr>
              <a:t> in the interval [</a:t>
            </a:r>
            <a:r>
              <a:rPr lang="en-US" sz="2400" dirty="0" err="1">
                <a:latin typeface="+mj-lt"/>
              </a:rPr>
              <a:t>a,b</a:t>
            </a:r>
            <a:r>
              <a:rPr lang="en-US" sz="2400" dirty="0">
                <a:latin typeface="+mj-lt"/>
              </a:rPr>
              <a:t>]</a:t>
            </a:r>
          </a:p>
          <a:p>
            <a:pPr marL="777240" lvl="1" indent="-320040" eaLnBrk="0" hangingPunct="0">
              <a:lnSpc>
                <a:spcPct val="130000"/>
              </a:lnSpc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/>
            </a:pPr>
            <a:r>
              <a:rPr lang="en-US" sz="2400" dirty="0">
                <a:latin typeface="+mj-lt"/>
              </a:rPr>
              <a:t>Determine the average value of the function </a:t>
            </a:r>
          </a:p>
          <a:p>
            <a:pPr marL="777240" lvl="1" indent="-320040" eaLnBrk="0" hangingPunct="0">
              <a:lnSpc>
                <a:spcPct val="130000"/>
              </a:lnSpc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/>
            </a:pPr>
            <a:endParaRPr lang="en-US" sz="2400" dirty="0">
              <a:latin typeface="+mj-lt"/>
            </a:endParaRPr>
          </a:p>
          <a:p>
            <a:pPr marL="777240" lvl="1" indent="-320040" eaLnBrk="0" hangingPunct="0">
              <a:lnSpc>
                <a:spcPct val="130000"/>
              </a:lnSpc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/>
            </a:pPr>
            <a:r>
              <a:rPr lang="en-US" sz="2400" dirty="0">
                <a:latin typeface="+mj-lt"/>
              </a:rPr>
              <a:t>Compute the approximation to the integral  </a:t>
            </a:r>
          </a:p>
          <a:p>
            <a:pPr marL="777240" lvl="1" indent="-320040" eaLnBrk="0" hangingPunct="0">
              <a:lnSpc>
                <a:spcPct val="130000"/>
              </a:lnSpc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/>
            </a:pPr>
            <a:endParaRPr lang="en-US" sz="2400" dirty="0">
              <a:latin typeface="+mj-lt"/>
            </a:endParaRPr>
          </a:p>
          <a:p>
            <a:pPr marL="777240" lvl="1" indent="-320040" eaLnBrk="0" hangingPunct="0">
              <a:lnSpc>
                <a:spcPct val="130000"/>
              </a:lnSpc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/>
            </a:pPr>
            <a:r>
              <a:rPr lang="en-US" sz="2400" dirty="0">
                <a:latin typeface="+mj-lt"/>
              </a:rPr>
              <a:t>An estimate for the error is                                            </a:t>
            </a:r>
          </a:p>
          <a:p>
            <a:pPr marL="777240" lvl="1" indent="-320040" eaLnBrk="0" hangingPunct="0">
              <a:lnSpc>
                <a:spcPct val="130000"/>
              </a:lnSpc>
              <a:spcBef>
                <a:spcPts val="700"/>
              </a:spcBef>
              <a:buClr>
                <a:schemeClr val="accent2"/>
              </a:buClr>
              <a:buSzPct val="60000"/>
              <a:defRPr/>
            </a:pPr>
            <a:r>
              <a:rPr lang="en-US" sz="2400" dirty="0">
                <a:latin typeface="+mj-lt"/>
              </a:rPr>
              <a:t>Where </a:t>
            </a:r>
          </a:p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sz="2000" dirty="0">
                <a:latin typeface="+mj-lt"/>
              </a:rPr>
              <a:t>   </a:t>
            </a:r>
          </a:p>
        </p:txBody>
      </p:sp>
      <p:graphicFrame>
        <p:nvGraphicFramePr>
          <p:cNvPr id="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9596145"/>
              </p:ext>
            </p:extLst>
          </p:nvPr>
        </p:nvGraphicFramePr>
        <p:xfrm>
          <a:off x="4367767" y="3301447"/>
          <a:ext cx="1773238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" name="Equation" r:id="rId3" imgW="952087" imgH="431613" progId="Equation.DSMT4">
                  <p:embed/>
                </p:oleObj>
              </mc:Choice>
              <mc:Fallback>
                <p:oleObj name="Equation" r:id="rId3" imgW="952087" imgH="43161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7767" y="3301447"/>
                        <a:ext cx="1773238" cy="758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5481716"/>
              </p:ext>
            </p:extLst>
          </p:nvPr>
        </p:nvGraphicFramePr>
        <p:xfrm>
          <a:off x="4253467" y="4373008"/>
          <a:ext cx="2198688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" name="Equation" r:id="rId5" imgW="1180588" imgH="469696" progId="Equation.DSMT4">
                  <p:embed/>
                </p:oleObj>
              </mc:Choice>
              <mc:Fallback>
                <p:oleObj name="Equation" r:id="rId5" imgW="1180588" imgH="46969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3467" y="4373008"/>
                        <a:ext cx="2198688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1785798"/>
              </p:ext>
            </p:extLst>
          </p:nvPr>
        </p:nvGraphicFramePr>
        <p:xfrm>
          <a:off x="6977617" y="1515509"/>
          <a:ext cx="109220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0" name="Equation" r:id="rId7" imgW="571252" imgH="469696" progId="Equation.DSMT4">
                  <p:embed/>
                </p:oleObj>
              </mc:Choice>
              <mc:Fallback>
                <p:oleObj name="Equation" r:id="rId7" imgW="571252" imgH="46969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77617" y="1515509"/>
                        <a:ext cx="1092200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7406714"/>
              </p:ext>
            </p:extLst>
          </p:nvPr>
        </p:nvGraphicFramePr>
        <p:xfrm>
          <a:off x="5380592" y="5039759"/>
          <a:ext cx="2814638" cy="69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1" name="Equation" r:id="rId9" imgW="1511300" imgH="393700" progId="Equation.DSMT4">
                  <p:embed/>
                </p:oleObj>
              </mc:Choice>
              <mc:Fallback>
                <p:oleObj name="Equation" r:id="rId9" imgW="1511300" imgH="393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0592" y="5039759"/>
                        <a:ext cx="2814638" cy="690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5603258"/>
              </p:ext>
            </p:extLst>
          </p:nvPr>
        </p:nvGraphicFramePr>
        <p:xfrm>
          <a:off x="2665967" y="5542997"/>
          <a:ext cx="1987550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2" name="Equation" r:id="rId11" imgW="1066800" imgH="431800" progId="Equation.DSMT4">
                  <p:embed/>
                </p:oleObj>
              </mc:Choice>
              <mc:Fallback>
                <p:oleObj name="Equation" r:id="rId11" imgW="10668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5967" y="5542997"/>
                        <a:ext cx="1987550" cy="758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42046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71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z="3200" dirty="0" err="1"/>
              <a:t>Monté</a:t>
            </a:r>
            <a:r>
              <a:rPr lang="en-US" sz="3200" dirty="0"/>
              <a:t> Carlo Simulation</a:t>
            </a:r>
            <a:endParaRPr lang="en-US" sz="3200" dirty="0">
              <a:latin typeface="Garamond"/>
              <a:cs typeface="Garamond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0" y="958467"/>
            <a:ext cx="12096520" cy="5542346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sz="3200" dirty="0"/>
              <a:t>Understand the concept of </a:t>
            </a:r>
            <a:r>
              <a:rPr lang="en-US" sz="3200" dirty="0" err="1"/>
              <a:t>Monté</a:t>
            </a:r>
            <a:r>
              <a:rPr lang="en-US" sz="3200" dirty="0"/>
              <a:t> Carlo Simulation</a:t>
            </a:r>
          </a:p>
          <a:p>
            <a:pPr eaLnBrk="1" hangingPunct="1">
              <a:lnSpc>
                <a:spcPct val="150000"/>
              </a:lnSpc>
            </a:pPr>
            <a:r>
              <a:rPr lang="en-US" sz="3200" dirty="0"/>
              <a:t>Learn how to use </a:t>
            </a:r>
            <a:r>
              <a:rPr lang="en-US" sz="3200" dirty="0" err="1"/>
              <a:t>Monté</a:t>
            </a:r>
            <a:r>
              <a:rPr lang="en-US" sz="3200" dirty="0"/>
              <a:t> Carlo Simulation to make good decisions</a:t>
            </a:r>
          </a:p>
          <a:p>
            <a:pPr eaLnBrk="1" hangingPunct="1">
              <a:lnSpc>
                <a:spcPct val="150000"/>
              </a:lnSpc>
            </a:pPr>
            <a:r>
              <a:rPr lang="en-US" sz="3200" dirty="0"/>
              <a:t>Learn how to use </a:t>
            </a:r>
            <a:r>
              <a:rPr lang="en-US" sz="3200" dirty="0" err="1"/>
              <a:t>Monté</a:t>
            </a:r>
            <a:r>
              <a:rPr lang="en-US" sz="3200" dirty="0"/>
              <a:t> Carlo Simulation for estimating complex integrals</a:t>
            </a:r>
          </a:p>
          <a:p>
            <a:pPr eaLnBrk="1" hangingPunct="1">
              <a:lnSpc>
                <a:spcPct val="150000"/>
              </a:lnSpc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31735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71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z="3200" dirty="0"/>
              <a:t>What is Monte Carlo Simulation ?</a:t>
            </a:r>
            <a:endParaRPr lang="en-US" sz="3200" dirty="0">
              <a:latin typeface="Garamond"/>
              <a:cs typeface="Garamond"/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-1" y="836712"/>
            <a:ext cx="11821099" cy="5826027"/>
          </a:xfrm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rgbClr val="3333FF"/>
                </a:solidFill>
              </a:rPr>
              <a:t>Monte Carlo methods</a:t>
            </a:r>
            <a:r>
              <a:rPr lang="en-US" sz="3200" dirty="0">
                <a:solidFill>
                  <a:srgbClr val="3333FF"/>
                </a:solidFill>
              </a:rPr>
              <a:t> </a:t>
            </a:r>
            <a:r>
              <a:rPr lang="en-US" sz="3200" dirty="0"/>
              <a:t>are a widely used class of </a:t>
            </a:r>
            <a:r>
              <a:rPr lang="en-US" sz="3200" b="1" dirty="0">
                <a:solidFill>
                  <a:srgbClr val="FF0000"/>
                </a:solidFill>
              </a:rPr>
              <a:t>computational algorithms </a:t>
            </a:r>
            <a:r>
              <a:rPr lang="en-US" sz="3200" dirty="0"/>
              <a:t>for simulating the behavior of various physical and mathematical systems, and for other computations.</a:t>
            </a:r>
          </a:p>
          <a:p>
            <a:pPr eaLnBrk="1" hangingPunct="1"/>
            <a:r>
              <a:rPr lang="en-US" sz="3200" b="1" dirty="0">
                <a:solidFill>
                  <a:srgbClr val="3333FF"/>
                </a:solidFill>
              </a:rPr>
              <a:t>Monte Carlo algorithm</a:t>
            </a:r>
            <a:r>
              <a:rPr lang="en-US" sz="3200" dirty="0">
                <a:solidFill>
                  <a:srgbClr val="3333FF"/>
                </a:solidFill>
              </a:rPr>
              <a:t> </a:t>
            </a:r>
            <a:r>
              <a:rPr lang="en-US" sz="3200" dirty="0"/>
              <a:t>is often a </a:t>
            </a:r>
            <a:r>
              <a:rPr lang="en-US" sz="3200" b="1" dirty="0">
                <a:solidFill>
                  <a:srgbClr val="FF0000"/>
                </a:solidFill>
              </a:rPr>
              <a:t>numerical Monte Carlo method </a:t>
            </a:r>
            <a:r>
              <a:rPr lang="en-US" sz="3200" dirty="0"/>
              <a:t>used to find solutions to mathematical problems (which may have many variables) that cannot easily be solved, (e.g. integral calculus, or other numerical methods)</a:t>
            </a:r>
          </a:p>
          <a:p>
            <a:pPr eaLnBrk="1" hangingPunct="1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95582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71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z="3200" dirty="0"/>
              <a:t>What is Monte Carlo Simulation ?</a:t>
            </a:r>
            <a:endParaRPr lang="en-US" sz="3200" dirty="0">
              <a:latin typeface="Garamond"/>
              <a:cs typeface="Garamond"/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0" y="836713"/>
            <a:ext cx="11975335" cy="5878414"/>
          </a:xfrm>
        </p:spPr>
        <p:txBody>
          <a:bodyPr/>
          <a:lstStyle/>
          <a:p>
            <a:pPr algn="just" eaLnBrk="1" hangingPunct="1"/>
            <a:r>
              <a:rPr lang="en-US" sz="3200" dirty="0"/>
              <a:t>A </a:t>
            </a:r>
            <a:r>
              <a:rPr lang="en-US" sz="3200" b="1" dirty="0">
                <a:solidFill>
                  <a:srgbClr val="3333FF"/>
                </a:solidFill>
              </a:rPr>
              <a:t>Monte Carlo simulation</a:t>
            </a:r>
            <a:r>
              <a:rPr lang="en-US" sz="3200" dirty="0"/>
              <a:t> is a </a:t>
            </a:r>
            <a:r>
              <a:rPr lang="en-US" sz="3200" b="1" dirty="0">
                <a:solidFill>
                  <a:srgbClr val="FF0000"/>
                </a:solidFill>
              </a:rPr>
              <a:t>statistical simulation technique</a:t>
            </a:r>
            <a:r>
              <a:rPr lang="en-US" sz="3200" b="1" dirty="0"/>
              <a:t> </a:t>
            </a:r>
            <a:r>
              <a:rPr lang="en-US" sz="3200" dirty="0"/>
              <a:t>that provides approximate solutions to problems expressed mathematically.  It utilizes a sequence of random numbers to perform the simulation.</a:t>
            </a:r>
          </a:p>
          <a:p>
            <a:pPr eaLnBrk="1" hangingPunct="1"/>
            <a:r>
              <a:rPr lang="en-US" sz="3200" dirty="0"/>
              <a:t>This technique can be used in different domains: </a:t>
            </a:r>
          </a:p>
          <a:p>
            <a:pPr lvl="1" indent="-319088">
              <a:buFont typeface="Wingdings" panose="05000000000000000000" pitchFamily="2" charset="2"/>
              <a:buChar char=""/>
            </a:pPr>
            <a:r>
              <a:rPr lang="en-US" sz="2800" dirty="0"/>
              <a:t>complex integral computations, </a:t>
            </a:r>
          </a:p>
          <a:p>
            <a:pPr lvl="1" indent="-319088">
              <a:buFont typeface="Wingdings" panose="05000000000000000000" pitchFamily="2" charset="2"/>
              <a:buChar char=""/>
            </a:pPr>
            <a:r>
              <a:rPr lang="en-US" sz="2800" dirty="0"/>
              <a:t>economics, </a:t>
            </a:r>
          </a:p>
          <a:p>
            <a:pPr lvl="1" indent="-319088">
              <a:buFont typeface="Wingdings" panose="05000000000000000000" pitchFamily="2" charset="2"/>
              <a:buChar char=""/>
            </a:pPr>
            <a:r>
              <a:rPr lang="en-US" sz="2800" dirty="0"/>
              <a:t>making decisions in specific complex problems, …</a:t>
            </a:r>
          </a:p>
          <a:p>
            <a:pPr eaLnBrk="1" hangingPunct="1"/>
            <a:endParaRPr lang="en-US" sz="3200" dirty="0"/>
          </a:p>
          <a:p>
            <a:pPr eaLnBrk="1" hangingPunct="1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54749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71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z="3200" dirty="0"/>
              <a:t>General Algorithm of Monte Carlo Simulation</a:t>
            </a:r>
            <a:endParaRPr lang="en-US" sz="3200" dirty="0">
              <a:latin typeface="Garamond"/>
              <a:cs typeface="Garamond"/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77118" y="836713"/>
            <a:ext cx="11931268" cy="5878414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dirty="0">
                <a:solidFill>
                  <a:srgbClr val="003300"/>
                </a:solidFill>
              </a:rPr>
              <a:t>In general, Monte Carlo Simulation is roughly composed of </a:t>
            </a:r>
            <a:r>
              <a:rPr lang="en-US" sz="3600" b="1" dirty="0">
                <a:solidFill>
                  <a:srgbClr val="FF0000"/>
                </a:solidFill>
              </a:rPr>
              <a:t>five steps:</a:t>
            </a:r>
          </a:p>
          <a:p>
            <a:pPr marL="835025" lvl="1" indent="-514350">
              <a:buClr>
                <a:srgbClr val="C00000"/>
              </a:buClr>
              <a:buSzPct val="100000"/>
              <a:buFont typeface="+mj-lt"/>
              <a:buAutoNum type="arabicPeriod"/>
              <a:defRPr/>
            </a:pPr>
            <a:r>
              <a:rPr lang="en-US" sz="2800" dirty="0">
                <a:solidFill>
                  <a:srgbClr val="003300"/>
                </a:solidFill>
              </a:rPr>
              <a:t>Set up probability distributions: what is the probability distribution that will be considered in the simulation</a:t>
            </a:r>
          </a:p>
          <a:p>
            <a:pPr marL="835025" lvl="1" indent="-514350">
              <a:buClr>
                <a:srgbClr val="C00000"/>
              </a:buClr>
              <a:buSzPct val="100000"/>
              <a:buFont typeface="+mj-lt"/>
              <a:buAutoNum type="arabicPeriod"/>
              <a:defRPr/>
            </a:pPr>
            <a:r>
              <a:rPr lang="en-US" sz="2800" dirty="0">
                <a:solidFill>
                  <a:srgbClr val="003300"/>
                </a:solidFill>
              </a:rPr>
              <a:t>Build cumulative probability distributions</a:t>
            </a:r>
          </a:p>
          <a:p>
            <a:pPr marL="835025" lvl="1" indent="-514350">
              <a:buClr>
                <a:srgbClr val="C00000"/>
              </a:buClr>
              <a:buSzPct val="100000"/>
              <a:buFont typeface="+mj-lt"/>
              <a:buAutoNum type="arabicPeriod"/>
              <a:defRPr/>
            </a:pPr>
            <a:r>
              <a:rPr lang="en-US" sz="2800" dirty="0">
                <a:solidFill>
                  <a:srgbClr val="003300"/>
                </a:solidFill>
              </a:rPr>
              <a:t>Establish an interval of random numbers for each variable</a:t>
            </a:r>
          </a:p>
          <a:p>
            <a:pPr marL="835025" lvl="1" indent="-514350">
              <a:buClr>
                <a:srgbClr val="C00000"/>
              </a:buClr>
              <a:buSzPct val="100000"/>
              <a:buFont typeface="+mj-lt"/>
              <a:buAutoNum type="arabicPeriod"/>
              <a:defRPr/>
            </a:pPr>
            <a:r>
              <a:rPr lang="en-US" sz="2800" dirty="0">
                <a:solidFill>
                  <a:srgbClr val="003300"/>
                </a:solidFill>
              </a:rPr>
              <a:t>Generate random numbers: only accept numbers that satisfies a given condition. </a:t>
            </a:r>
          </a:p>
          <a:p>
            <a:pPr marL="835025" lvl="1" indent="-514350">
              <a:buClr>
                <a:srgbClr val="C00000"/>
              </a:buClr>
              <a:buSzPct val="100000"/>
              <a:buFont typeface="+mj-lt"/>
              <a:buAutoNum type="arabicPeriod"/>
              <a:defRPr/>
            </a:pPr>
            <a:r>
              <a:rPr lang="en-US" sz="2800" dirty="0">
                <a:solidFill>
                  <a:srgbClr val="003300"/>
                </a:solidFill>
              </a:rPr>
              <a:t>Simulate trials</a:t>
            </a:r>
          </a:p>
          <a:p>
            <a:pPr lvl="1" indent="-319088">
              <a:buFont typeface="Wingdings" pitchFamily="2" charset="2"/>
              <a:buChar char=""/>
              <a:defRPr/>
            </a:pPr>
            <a:endParaRPr lang="en-US" sz="2800" dirty="0"/>
          </a:p>
          <a:p>
            <a:pPr eaLnBrk="1" hangingPunct="1">
              <a:defRPr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200857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71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z="3200" dirty="0" smtClean="0"/>
              <a:t>Examples: </a:t>
            </a:r>
            <a:r>
              <a:rPr lang="en-US" sz="3200" dirty="0"/>
              <a:t>HERFY Cake Shop </a:t>
            </a:r>
            <a:endParaRPr lang="en-US" sz="3200" dirty="0">
              <a:latin typeface="Garamond"/>
              <a:cs typeface="Garamond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935513"/>
            <a:ext cx="120083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Example 1 : </a:t>
            </a:r>
            <a:r>
              <a:rPr lang="en-US" sz="2800" dirty="0">
                <a:solidFill>
                  <a:srgbClr val="003300"/>
                </a:solidFill>
              </a:rPr>
              <a:t>using Monte Carlo simulation for the analysis of real systems</a:t>
            </a:r>
            <a:endParaRPr lang="en-US" sz="2800" dirty="0">
              <a:solidFill>
                <a:srgbClr val="003300"/>
              </a:solidFill>
            </a:endParaRPr>
          </a:p>
        </p:txBody>
      </p:sp>
      <p:sp>
        <p:nvSpPr>
          <p:cNvPr id="4" name="Rectangle 27"/>
          <p:cNvSpPr txBox="1">
            <a:spLocks noChangeArrowheads="1"/>
          </p:cNvSpPr>
          <p:nvPr/>
        </p:nvSpPr>
        <p:spPr>
          <a:xfrm>
            <a:off x="1584344" y="1557534"/>
            <a:ext cx="8089900" cy="952500"/>
          </a:xfrm>
          <a:prstGeom prst="rect">
            <a:avLst/>
          </a:prstGeom>
          <a:solidFill>
            <a:srgbClr val="2FFF74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Probability of Demand</a:t>
            </a:r>
            <a:endParaRPr lang="en-US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graphicFrame>
        <p:nvGraphicFramePr>
          <p:cNvPr id="5" name="Group 3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4332583"/>
              </p:ext>
            </p:extLst>
          </p:nvPr>
        </p:nvGraphicFramePr>
        <p:xfrm>
          <a:off x="1451472" y="2643186"/>
          <a:ext cx="7868798" cy="3931098"/>
        </p:xfrm>
        <a:graphic>
          <a:graphicData uri="http://schemas.openxmlformats.org/drawingml/2006/table">
            <a:tbl>
              <a:tblPr/>
              <a:tblGrid>
                <a:gridCol w="1469995"/>
                <a:gridCol w="1902347"/>
                <a:gridCol w="2569403"/>
                <a:gridCol w="1927053"/>
              </a:tblGrid>
              <a:tr h="3526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(1)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(2)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(3)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(4)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2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Demand for Tires</a:t>
                      </a: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Frequency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Probability of Occurrence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Cumulative Probability</a:t>
                      </a: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72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62000" algn="r"/>
                        </a:tabLst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	10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095500" algn="r"/>
                        </a:tabLst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	10/200 =   .05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143000" algn="r"/>
                        </a:tabLst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	.05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873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62000" algn="r"/>
                        </a:tabLst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	20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095500" algn="r"/>
                        </a:tabLst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	20/200 =   .10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143000" algn="r"/>
                        </a:tabLst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	.15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72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2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62000" algn="r"/>
                        </a:tabLst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	40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095500" algn="r"/>
                        </a:tabLst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	40/200 =   .20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143000" algn="r"/>
                        </a:tabLst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	.35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873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3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62000" algn="r"/>
                        </a:tabLst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	60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095500" algn="r"/>
                        </a:tabLst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	60/200 =   .30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143000" algn="r"/>
                        </a:tabLst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	.65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72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4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62000" algn="r"/>
                        </a:tabLst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	40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095500" algn="r"/>
                        </a:tabLst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	40/200 =   .20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143000" algn="r"/>
                        </a:tabLst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	.85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873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5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62000" algn="r"/>
                        </a:tabLst>
                      </a:pPr>
                      <a:r>
                        <a:rPr kumimoji="0" lang="en-US" sz="20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	30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095500" algn="r"/>
                        </a:tabLst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	</a:t>
                      </a:r>
                      <a:r>
                        <a:rPr kumimoji="0" lang="en-US" sz="20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30/ 200 =   .15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143000" algn="r"/>
                        </a:tabLst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	1.00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72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AU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435100" algn="r"/>
                        </a:tabLst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	200 days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095500" algn="r"/>
                        </a:tabLst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	200/200 = 1.00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AU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7673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71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z="3200" dirty="0"/>
              <a:t>Examples: HERFY Cake Shop </a:t>
            </a:r>
            <a:endParaRPr lang="en-US" sz="3200" dirty="0">
              <a:latin typeface="Garamond"/>
              <a:cs typeface="Garamond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1995965" y="836712"/>
            <a:ext cx="8089900" cy="1346200"/>
          </a:xfrm>
          <a:prstGeom prst="rect">
            <a:avLst/>
          </a:prstGeom>
          <a:solidFill>
            <a:srgbClr val="2FFF74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Assignment of Random Numbers</a:t>
            </a:r>
            <a:endParaRPr lang="en-US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graphicFrame>
        <p:nvGraphicFramePr>
          <p:cNvPr id="4" name="Group 2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9518774"/>
              </p:ext>
            </p:extLst>
          </p:nvPr>
        </p:nvGraphicFramePr>
        <p:xfrm>
          <a:off x="2597628" y="2363887"/>
          <a:ext cx="6858000" cy="3927476"/>
        </p:xfrm>
        <a:graphic>
          <a:graphicData uri="http://schemas.openxmlformats.org/drawingml/2006/table">
            <a:tbl>
              <a:tblPr/>
              <a:tblGrid>
                <a:gridCol w="1346200"/>
                <a:gridCol w="1651000"/>
                <a:gridCol w="1651000"/>
                <a:gridCol w="2209800"/>
              </a:tblGrid>
              <a:tr h="914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/>
                      </a:r>
                      <a:br>
                        <a:rPr kumimoji="0" lang="en-US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</a:br>
                      <a:r>
                        <a:rPr kumimoji="0" lang="en-US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Daily Demand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/>
                      </a:r>
                      <a:br>
                        <a:rPr kumimoji="0" lang="en-US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</a:br>
                      <a:r>
                        <a:rPr kumimoji="0" lang="en-US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/>
                      </a:r>
                      <a:br>
                        <a:rPr kumimoji="0" lang="en-US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</a:br>
                      <a:r>
                        <a:rPr kumimoji="0" lang="en-US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Probability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/>
                      </a:r>
                      <a:br>
                        <a:rPr kumimoji="0" lang="en-US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</a:br>
                      <a:r>
                        <a:rPr kumimoji="0" lang="en-US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Cumulative Probability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Interval of Random Numbers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3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.05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52500" algn="r"/>
                        </a:tabLst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	.05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01 </a:t>
                      </a:r>
                      <a:r>
                        <a:rPr kumimoji="0" lang="en-US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through</a:t>
                      </a: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 05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.10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52500" algn="r"/>
                        </a:tabLst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	.15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06 </a:t>
                      </a:r>
                      <a:r>
                        <a:rPr kumimoji="0" lang="en-US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through</a:t>
                      </a: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 15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1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2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.20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52500" algn="r"/>
                        </a:tabLst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	.35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16 </a:t>
                      </a:r>
                      <a:r>
                        <a:rPr kumimoji="0" lang="en-US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through</a:t>
                      </a: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 35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1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3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.30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52500" algn="r"/>
                        </a:tabLst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	.65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36 </a:t>
                      </a:r>
                      <a:r>
                        <a:rPr kumimoji="0" lang="en-US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through</a:t>
                      </a: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 65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4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.20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52500" algn="r"/>
                        </a:tabLst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	.85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66 </a:t>
                      </a:r>
                      <a:r>
                        <a:rPr kumimoji="0" lang="en-US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through</a:t>
                      </a: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 85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4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5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.15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52500" algn="r"/>
                        </a:tabLst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	1.00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86 </a:t>
                      </a:r>
                      <a:r>
                        <a:rPr kumimoji="0" lang="en-US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through</a:t>
                      </a: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 00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8838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71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z="3200" dirty="0"/>
              <a:t>Examples: HERFY Cake Shop </a:t>
            </a:r>
            <a:endParaRPr lang="en-US" sz="3200" dirty="0">
              <a:latin typeface="Garamond"/>
              <a:cs typeface="Garamond"/>
            </a:endParaRPr>
          </a:p>
        </p:txBody>
      </p:sp>
      <p:sp>
        <p:nvSpPr>
          <p:cNvPr id="3" name="Rectangle 81"/>
          <p:cNvSpPr>
            <a:spLocks noChangeArrowheads="1"/>
          </p:cNvSpPr>
          <p:nvPr/>
        </p:nvSpPr>
        <p:spPr bwMode="auto">
          <a:xfrm>
            <a:off x="2362200" y="2209800"/>
            <a:ext cx="7442200" cy="35306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4" name="Rectangle 80"/>
          <p:cNvSpPr>
            <a:spLocks noChangeArrowheads="1"/>
          </p:cNvSpPr>
          <p:nvPr/>
        </p:nvSpPr>
        <p:spPr bwMode="auto">
          <a:xfrm>
            <a:off x="4403725" y="2533650"/>
            <a:ext cx="5084763" cy="1944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054100" indent="-1054100" eaLnBrk="0" hangingPunct="0">
              <a:tabLst>
                <a:tab pos="38100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38100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38100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38100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38100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tabLst>
                <a:tab pos="38100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tabLst>
                <a:tab pos="38100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tabLst>
                <a:tab pos="38100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tabLst>
                <a:tab pos="38100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30000"/>
              </a:spcAft>
            </a:pPr>
            <a:r>
              <a:rPr lang="en-US"/>
              <a:t>=	</a:t>
            </a:r>
            <a:r>
              <a:rPr lang="en-US" sz="3600"/>
              <a:t>∑</a:t>
            </a:r>
            <a:r>
              <a:rPr lang="en-US"/>
              <a:t> (probability of i units) x (demand of i units)</a:t>
            </a:r>
          </a:p>
          <a:p>
            <a:pPr eaLnBrk="1" hangingPunct="1">
              <a:spcAft>
                <a:spcPct val="30000"/>
              </a:spcAft>
            </a:pPr>
            <a:r>
              <a:rPr lang="en-US"/>
              <a:t>=	(.05)(0) + (.10)(1) + (.20)(2) + (.30)(3) + (.20)(4) + (.15)(5)</a:t>
            </a:r>
          </a:p>
          <a:p>
            <a:pPr eaLnBrk="1" hangingPunct="1">
              <a:spcAft>
                <a:spcPct val="30000"/>
              </a:spcAft>
            </a:pPr>
            <a:r>
              <a:rPr lang="en-US"/>
              <a:t>=	0 + .1 + .4 + .9 + .8 + .75</a:t>
            </a:r>
          </a:p>
          <a:p>
            <a:pPr eaLnBrk="1" hangingPunct="1">
              <a:spcAft>
                <a:spcPct val="30000"/>
              </a:spcAft>
            </a:pPr>
            <a:r>
              <a:rPr lang="en-US"/>
              <a:t>=	2.95 tires</a:t>
            </a:r>
          </a:p>
        </p:txBody>
      </p:sp>
      <p:sp>
        <p:nvSpPr>
          <p:cNvPr id="5" name="Rectangle 79"/>
          <p:cNvSpPr>
            <a:spLocks noChangeArrowheads="1"/>
          </p:cNvSpPr>
          <p:nvPr/>
        </p:nvSpPr>
        <p:spPr bwMode="auto">
          <a:xfrm>
            <a:off x="3079750" y="2574925"/>
            <a:ext cx="1039813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5000"/>
              </a:lnSpc>
            </a:pPr>
            <a:r>
              <a:rPr lang="en-US" dirty="0"/>
              <a:t>Expected</a:t>
            </a:r>
            <a:br>
              <a:rPr lang="en-US" dirty="0"/>
            </a:br>
            <a:r>
              <a:rPr lang="en-US" dirty="0"/>
              <a:t>demand</a:t>
            </a:r>
          </a:p>
        </p:txBody>
      </p:sp>
    </p:spTree>
    <p:extLst>
      <p:ext uri="{BB962C8B-B14F-4D97-AF65-F5344CB8AC3E}">
        <p14:creationId xmlns:p14="http://schemas.microsoft.com/office/powerpoint/2010/main" val="1799167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71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z="3200" dirty="0"/>
              <a:t>Examples: HERFY Cake Shop </a:t>
            </a:r>
            <a:endParaRPr lang="en-US" sz="3200" dirty="0">
              <a:latin typeface="Garamond"/>
              <a:cs typeface="Garamond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2017999" y="949249"/>
            <a:ext cx="8089900" cy="952500"/>
          </a:xfrm>
          <a:prstGeom prst="rect">
            <a:avLst/>
          </a:prstGeom>
          <a:solidFill>
            <a:srgbClr val="2FFF74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Table of Random Numbers</a:t>
            </a:r>
            <a:endParaRPr lang="en-US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graphicFrame>
        <p:nvGraphicFramePr>
          <p:cNvPr id="4" name="Group 1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5426580"/>
              </p:ext>
            </p:extLst>
          </p:nvPr>
        </p:nvGraphicFramePr>
        <p:xfrm>
          <a:off x="2633949" y="2279574"/>
          <a:ext cx="6858000" cy="4206870"/>
        </p:xfrm>
        <a:graphic>
          <a:graphicData uri="http://schemas.openxmlformats.org/drawingml/2006/table">
            <a:tbl>
              <a:tblPr/>
              <a:tblGrid>
                <a:gridCol w="1371600"/>
                <a:gridCol w="1371600"/>
                <a:gridCol w="1371600"/>
                <a:gridCol w="1371600"/>
                <a:gridCol w="1371600"/>
              </a:tblGrid>
              <a:tr h="4206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52</a:t>
                      </a:r>
                    </a:p>
                  </a:txBody>
                  <a:tcPr marT="45727" marB="45727" anchor="ctr" horzOverflow="overflow">
                    <a:lnL cap="flat"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50</a:t>
                      </a:r>
                    </a:p>
                  </a:txBody>
                  <a:tcPr marT="45727" marB="45727" anchor="ctr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60</a:t>
                      </a:r>
                    </a:p>
                  </a:txBody>
                  <a:tcPr marT="45727" marB="45727" anchor="ctr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52</a:t>
                      </a:r>
                    </a:p>
                  </a:txBody>
                  <a:tcPr marT="45727" marB="45727" anchor="ctr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05</a:t>
                      </a:r>
                    </a:p>
                  </a:txBody>
                  <a:tcPr marT="45727" marB="45727" anchor="ctr" horzOverflow="overflow">
                    <a:lnL>
                      <a:noFill/>
                    </a:lnL>
                    <a:lnR cap="flat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06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37</a:t>
                      </a:r>
                    </a:p>
                  </a:txBody>
                  <a:tcPr marT="45727" marB="45727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27</a:t>
                      </a:r>
                    </a:p>
                  </a:txBody>
                  <a:tcPr marT="45727" marB="4572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80</a:t>
                      </a:r>
                    </a:p>
                  </a:txBody>
                  <a:tcPr marT="45727" marB="4572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69</a:t>
                      </a:r>
                    </a:p>
                  </a:txBody>
                  <a:tcPr marT="45727" marB="4572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34</a:t>
                      </a:r>
                    </a:p>
                  </a:txBody>
                  <a:tcPr marT="45727" marB="45727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06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82</a:t>
                      </a:r>
                    </a:p>
                  </a:txBody>
                  <a:tcPr marT="45727" marB="45727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45</a:t>
                      </a:r>
                    </a:p>
                  </a:txBody>
                  <a:tcPr marT="45727" marB="4572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53</a:t>
                      </a:r>
                    </a:p>
                  </a:txBody>
                  <a:tcPr marT="45727" marB="4572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33</a:t>
                      </a:r>
                    </a:p>
                  </a:txBody>
                  <a:tcPr marT="45727" marB="4572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55</a:t>
                      </a:r>
                    </a:p>
                  </a:txBody>
                  <a:tcPr marT="45727" marB="45727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06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69</a:t>
                      </a:r>
                    </a:p>
                  </a:txBody>
                  <a:tcPr marT="45727" marB="45727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81</a:t>
                      </a:r>
                    </a:p>
                  </a:txBody>
                  <a:tcPr marT="45727" marB="4572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69</a:t>
                      </a:r>
                    </a:p>
                  </a:txBody>
                  <a:tcPr marT="45727" marB="4572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32</a:t>
                      </a:r>
                    </a:p>
                  </a:txBody>
                  <a:tcPr marT="45727" marB="4572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09</a:t>
                      </a:r>
                    </a:p>
                  </a:txBody>
                  <a:tcPr marT="45727" marB="45727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06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98</a:t>
                      </a:r>
                    </a:p>
                  </a:txBody>
                  <a:tcPr marT="45727" marB="45727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66</a:t>
                      </a:r>
                    </a:p>
                  </a:txBody>
                  <a:tcPr marT="45727" marB="4572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37</a:t>
                      </a:r>
                    </a:p>
                  </a:txBody>
                  <a:tcPr marT="45727" marB="4572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30</a:t>
                      </a:r>
                    </a:p>
                  </a:txBody>
                  <a:tcPr marT="45727" marB="4572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77</a:t>
                      </a:r>
                    </a:p>
                  </a:txBody>
                  <a:tcPr marT="45727" marB="45727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06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96</a:t>
                      </a:r>
                    </a:p>
                  </a:txBody>
                  <a:tcPr marT="45727" marB="45727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74</a:t>
                      </a:r>
                    </a:p>
                  </a:txBody>
                  <a:tcPr marT="45727" marB="4572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06</a:t>
                      </a:r>
                    </a:p>
                  </a:txBody>
                  <a:tcPr marT="45727" marB="4572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48</a:t>
                      </a:r>
                    </a:p>
                  </a:txBody>
                  <a:tcPr marT="45727" marB="4572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08</a:t>
                      </a:r>
                    </a:p>
                  </a:txBody>
                  <a:tcPr marT="45727" marB="45727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06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33</a:t>
                      </a:r>
                    </a:p>
                  </a:txBody>
                  <a:tcPr marT="45727" marB="45727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30</a:t>
                      </a:r>
                    </a:p>
                  </a:txBody>
                  <a:tcPr marT="45727" marB="4572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63</a:t>
                      </a:r>
                    </a:p>
                  </a:txBody>
                  <a:tcPr marT="45727" marB="4572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88</a:t>
                      </a:r>
                    </a:p>
                  </a:txBody>
                  <a:tcPr marT="45727" marB="4572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45</a:t>
                      </a:r>
                    </a:p>
                  </a:txBody>
                  <a:tcPr marT="45727" marB="45727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06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50</a:t>
                      </a:r>
                    </a:p>
                  </a:txBody>
                  <a:tcPr marT="45727" marB="45727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59</a:t>
                      </a:r>
                    </a:p>
                  </a:txBody>
                  <a:tcPr marT="45727" marB="4572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57</a:t>
                      </a:r>
                    </a:p>
                  </a:txBody>
                  <a:tcPr marT="45727" marB="4572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14</a:t>
                      </a:r>
                    </a:p>
                  </a:txBody>
                  <a:tcPr marT="45727" marB="4572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84</a:t>
                      </a:r>
                    </a:p>
                  </a:txBody>
                  <a:tcPr marT="45727" marB="45727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06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88</a:t>
                      </a:r>
                    </a:p>
                  </a:txBody>
                  <a:tcPr marT="45727" marB="45727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67</a:t>
                      </a:r>
                    </a:p>
                  </a:txBody>
                  <a:tcPr marT="45727" marB="4572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02</a:t>
                      </a:r>
                    </a:p>
                  </a:txBody>
                  <a:tcPr marT="45727" marB="4572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02</a:t>
                      </a:r>
                    </a:p>
                  </a:txBody>
                  <a:tcPr marT="45727" marB="4572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84</a:t>
                      </a:r>
                    </a:p>
                  </a:txBody>
                  <a:tcPr marT="45727" marB="45727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06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90</a:t>
                      </a:r>
                    </a:p>
                  </a:txBody>
                  <a:tcPr marT="45727" marB="45727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60</a:t>
                      </a:r>
                    </a:p>
                  </a:txBody>
                  <a:tcPr marT="45727" marB="4572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94</a:t>
                      </a:r>
                    </a:p>
                  </a:txBody>
                  <a:tcPr marT="45727" marB="4572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83</a:t>
                      </a:r>
                    </a:p>
                  </a:txBody>
                  <a:tcPr marT="45727" marB="4572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77</a:t>
                      </a:r>
                    </a:p>
                  </a:txBody>
                  <a:tcPr marT="45727" marB="45727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0891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8969</TotalTime>
  <Words>462</Words>
  <Application>Microsoft Office PowerPoint</Application>
  <PresentationFormat>Widescreen</PresentationFormat>
  <Paragraphs>200</Paragraphs>
  <Slides>11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Garamond</vt:lpstr>
      <vt:lpstr>Times New Roman</vt:lpstr>
      <vt:lpstr>Wingdings</vt:lpstr>
      <vt:lpstr>Office Theme</vt:lpstr>
      <vt:lpstr>MathType 5.0 Equation</vt:lpstr>
      <vt:lpstr>Lecture-8</vt:lpstr>
      <vt:lpstr>Monté Carlo Simulation</vt:lpstr>
      <vt:lpstr>What is Monte Carlo Simulation ?</vt:lpstr>
      <vt:lpstr>What is Monte Carlo Simulation ?</vt:lpstr>
      <vt:lpstr>General Algorithm of Monte Carlo Simulation</vt:lpstr>
      <vt:lpstr>Examples: HERFY Cake Shop </vt:lpstr>
      <vt:lpstr>Examples: HERFY Cake Shop </vt:lpstr>
      <vt:lpstr>Examples: HERFY Cake Shop </vt:lpstr>
      <vt:lpstr>Examples: HERFY Cake Shop </vt:lpstr>
      <vt:lpstr>Simulation Example 1</vt:lpstr>
      <vt:lpstr>Example . using Monte Carlo simulation to evaluate an integral.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Simulation Modeling Analysis</dc:title>
  <dc:creator>Sizdatul Karim Evan</dc:creator>
  <cp:lastModifiedBy>Sizdatul Karim Evan</cp:lastModifiedBy>
  <cp:revision>94</cp:revision>
  <dcterms:created xsi:type="dcterms:W3CDTF">2018-09-16T13:08:11Z</dcterms:created>
  <dcterms:modified xsi:type="dcterms:W3CDTF">2019-02-20T06:15:26Z</dcterms:modified>
</cp:coreProperties>
</file>