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56" r:id="rId2"/>
    <p:sldId id="284"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60"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01"/>
    <a:srgbClr val="6C1A00"/>
    <a:srgbClr val="58004E"/>
    <a:srgbClr val="FE9202"/>
    <a:srgbClr val="800080"/>
    <a:srgbClr val="CC0099"/>
    <a:srgbClr val="1D3A00"/>
    <a:srgbClr val="5EEC3C"/>
    <a:srgbClr val="990099"/>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p:cViewPr varScale="1">
        <p:scale>
          <a:sx n="108" d="100"/>
          <a:sy n="108" d="100"/>
        </p:scale>
        <p:origin x="744" y="2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13-Feb-23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23</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97655" y="1655521"/>
            <a:ext cx="5344675" cy="1679754"/>
          </a:xfrm>
          <a:noFill/>
          <a:effectLst>
            <a:outerShdw blurRad="50800" dist="38100" dir="2700000" algn="tl" rotWithShape="0">
              <a:prstClr val="black">
                <a:alpha val="40000"/>
              </a:prstClr>
            </a:outerShdw>
          </a:effectLst>
        </p:spPr>
        <p:txBody>
          <a:bodyPr>
            <a:normAutofit/>
          </a:bodyPr>
          <a:lstStyle>
            <a:lvl1pPr algn="r">
              <a:defRPr sz="3600">
                <a:solidFill>
                  <a:srgbClr val="FFC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197655" y="3485195"/>
            <a:ext cx="5344675" cy="1100512"/>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13-Feb-23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6480"/>
            <a:ext cx="8246070" cy="763526"/>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11" y="281175"/>
            <a:ext cx="6861138"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823311" y="1044701"/>
            <a:ext cx="6861138" cy="366376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13-Feb-23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281175"/>
            <a:ext cx="8093365" cy="763525"/>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13-Feb-23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13-Feb-23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13-Feb-23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13-Feb-23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Holochain</a:t>
            </a:r>
            <a:endParaRPr lang="en-US" dirty="0"/>
          </a:p>
        </p:txBody>
      </p:sp>
      <p:sp>
        <p:nvSpPr>
          <p:cNvPr id="3" name="Subtitle 2"/>
          <p:cNvSpPr>
            <a:spLocks noGrp="1"/>
          </p:cNvSpPr>
          <p:nvPr>
            <p:ph type="subTitle" idx="1"/>
          </p:nvPr>
        </p:nvSpPr>
        <p:spPr/>
        <p:txBody>
          <a:bodyPr/>
          <a:lstStyle/>
          <a:p>
            <a:r>
              <a:rPr lang="en-US" dirty="0" smtClean="0"/>
              <a:t>Group-5</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ü"/>
            </a:pPr>
            <a:r>
              <a:rPr lang="en-GB" dirty="0"/>
              <a:t>Once a transaction has been added to a node's local chain, it becomes part of the permanent record of the network and cannot be altered or deleted</a:t>
            </a:r>
            <a:r>
              <a:rPr lang="en-GB" dirty="0" smtClean="0"/>
              <a:t>.</a:t>
            </a:r>
            <a:r>
              <a:rPr lang="en-GB" dirty="0"/>
              <a:t> </a:t>
            </a:r>
            <a:endParaRPr lang="en-GB" dirty="0" smtClean="0"/>
          </a:p>
          <a:p>
            <a:pPr>
              <a:buFont typeface="Wingdings" panose="05000000000000000000" pitchFamily="2" charset="2"/>
              <a:buChar char="ü"/>
            </a:pPr>
            <a:r>
              <a:rPr lang="en-GB" dirty="0" smtClean="0"/>
              <a:t>The </a:t>
            </a:r>
            <a:r>
              <a:rPr lang="en-GB" dirty="0"/>
              <a:t>network uses the cryptographic hashes of each transaction to ensure the integrity and consistency of the data stored on the network. </a:t>
            </a:r>
            <a:endParaRPr lang="en-GB" dirty="0" smtClean="0"/>
          </a:p>
          <a:p>
            <a:pPr>
              <a:buFont typeface="Wingdings" panose="05000000000000000000" pitchFamily="2" charset="2"/>
              <a:buChar char="ü"/>
            </a:pPr>
            <a:r>
              <a:rPr lang="en-GB" dirty="0"/>
              <a:t>This decentralized transaction processing allows </a:t>
            </a:r>
            <a:r>
              <a:rPr lang="en-GB" dirty="0" err="1"/>
              <a:t>Holochain</a:t>
            </a:r>
            <a:r>
              <a:rPr lang="en-GB" dirty="0"/>
              <a:t> to be more scalable and efficient than traditional </a:t>
            </a:r>
            <a:r>
              <a:rPr lang="en-GB" dirty="0" err="1"/>
              <a:t>blockchains</a:t>
            </a:r>
            <a:r>
              <a:rPr lang="en-GB" dirty="0"/>
              <a:t>, as there is no need for a centralized consensus mechanism or a global ledger. </a:t>
            </a:r>
            <a:endParaRPr lang="en-GB" dirty="0" smtClean="0"/>
          </a:p>
          <a:p>
            <a:pPr>
              <a:buFont typeface="Wingdings" panose="05000000000000000000" pitchFamily="2" charset="2"/>
              <a:buChar char="ü"/>
            </a:pPr>
            <a:r>
              <a:rPr lang="en-GB" dirty="0" smtClean="0"/>
              <a:t>It </a:t>
            </a:r>
            <a:r>
              <a:rPr lang="en-GB" dirty="0"/>
              <a:t>also allows the network to be more resistant to certain types of attacks, as there is no single point of failure in the system.</a:t>
            </a:r>
            <a:endParaRPr lang="en-US" dirty="0"/>
          </a:p>
        </p:txBody>
      </p:sp>
    </p:spTree>
    <p:extLst>
      <p:ext uri="{BB962C8B-B14F-4D97-AF65-F5344CB8AC3E}">
        <p14:creationId xmlns:p14="http://schemas.microsoft.com/office/powerpoint/2010/main" val="1974904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Holochain</a:t>
            </a:r>
            <a:r>
              <a:rPr lang="en-US" b="1" dirty="0"/>
              <a:t> Use Cases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GB" dirty="0" err="1"/>
              <a:t>Holochain</a:t>
            </a:r>
            <a:r>
              <a:rPr lang="en-GB" dirty="0"/>
              <a:t> is a versatile framework. It also means that it can be used for a plethora of real-world use-cases.</a:t>
            </a:r>
          </a:p>
          <a:p>
            <a:pPr fontAlgn="base"/>
            <a:r>
              <a:rPr lang="en-GB" b="1" dirty="0">
                <a:solidFill>
                  <a:srgbClr val="00B0F0"/>
                </a:solidFill>
              </a:rPr>
              <a:t>Social Networks:</a:t>
            </a:r>
            <a:r>
              <a:rPr lang="en-GB" b="1" dirty="0"/>
              <a:t> </a:t>
            </a:r>
            <a:r>
              <a:rPr lang="en-GB" dirty="0"/>
              <a:t>Social network is the best use-case of </a:t>
            </a:r>
            <a:r>
              <a:rPr lang="en-GB" dirty="0" err="1"/>
              <a:t>Holochain</a:t>
            </a:r>
            <a:r>
              <a:rPr lang="en-GB" dirty="0"/>
              <a:t>. It is useful considering that a social network can work without being connected, and the user can keep a copy of it locally.</a:t>
            </a:r>
          </a:p>
          <a:p>
            <a:pPr fontAlgn="base"/>
            <a:r>
              <a:rPr lang="en-GB" b="1" dirty="0">
                <a:solidFill>
                  <a:srgbClr val="00B0F0"/>
                </a:solidFill>
              </a:rPr>
              <a:t>Supply Chains:</a:t>
            </a:r>
            <a:r>
              <a:rPr lang="en-GB" b="1" dirty="0"/>
              <a:t> </a:t>
            </a:r>
            <a:r>
              <a:rPr lang="en-GB" dirty="0"/>
              <a:t>Supply chains can also benefit immensely from </a:t>
            </a:r>
            <a:r>
              <a:rPr lang="en-GB" dirty="0" err="1"/>
              <a:t>Holochain</a:t>
            </a:r>
            <a:r>
              <a:rPr lang="en-GB" dirty="0"/>
              <a:t>. It can provide a unique way to handle the supply chain irrespective of organization, company, or geo-location</a:t>
            </a:r>
            <a:r>
              <a:rPr lang="en-GB" dirty="0" smtClean="0"/>
              <a:t>.</a:t>
            </a:r>
            <a:endParaRPr lang="en-GB" dirty="0"/>
          </a:p>
        </p:txBody>
      </p:sp>
    </p:spTree>
    <p:extLst>
      <p:ext uri="{BB962C8B-B14F-4D97-AF65-F5344CB8AC3E}">
        <p14:creationId xmlns:p14="http://schemas.microsoft.com/office/powerpoint/2010/main" val="262029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Holochain</a:t>
            </a:r>
            <a:r>
              <a:rPr lang="en-US" b="1" dirty="0" smtClean="0"/>
              <a:t> Use Cases</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GB" sz="2600" b="1" dirty="0" smtClean="0">
                <a:solidFill>
                  <a:srgbClr val="00B0F0"/>
                </a:solidFill>
              </a:rPr>
              <a:t>P2P Platforms:</a:t>
            </a:r>
            <a:r>
              <a:rPr lang="en-GB" sz="2600" b="1" dirty="0" smtClean="0"/>
              <a:t> </a:t>
            </a:r>
            <a:r>
              <a:rPr lang="en-GB" sz="2600" dirty="0" smtClean="0"/>
              <a:t>P2P platforms can take proper use of </a:t>
            </a:r>
            <a:r>
              <a:rPr lang="en-GB" sz="2600" dirty="0" err="1" smtClean="0"/>
              <a:t>Holochain</a:t>
            </a:r>
            <a:r>
              <a:rPr lang="en-GB" sz="2600" dirty="0" smtClean="0"/>
              <a:t>. Small communities can set it up according to their requirements. The P2P platform can also communicate with other networks and make proper use of </a:t>
            </a:r>
            <a:r>
              <a:rPr lang="en-GB" sz="2600" dirty="0" err="1" smtClean="0"/>
              <a:t>Holochain</a:t>
            </a:r>
            <a:r>
              <a:rPr lang="en-GB" sz="2600" dirty="0" smtClean="0"/>
              <a:t> capabilities.</a:t>
            </a:r>
          </a:p>
          <a:p>
            <a:pPr fontAlgn="base"/>
            <a:r>
              <a:rPr lang="en-GB" sz="2600" b="1" dirty="0" smtClean="0">
                <a:solidFill>
                  <a:srgbClr val="00B0F0"/>
                </a:solidFill>
              </a:rPr>
              <a:t>Collaborative Applications:</a:t>
            </a:r>
            <a:r>
              <a:rPr lang="en-GB" sz="2600" b="1" dirty="0" smtClean="0"/>
              <a:t> </a:t>
            </a:r>
            <a:r>
              <a:rPr lang="en-GB" sz="2600" dirty="0" err="1" smtClean="0"/>
              <a:t>Holochain</a:t>
            </a:r>
            <a:r>
              <a:rPr lang="en-GB" sz="2600" dirty="0" smtClean="0"/>
              <a:t> is a great choice to build collaborative apps such as chats, scheduling, discussion, or even Wikis.</a:t>
            </a:r>
          </a:p>
          <a:p>
            <a:pPr fontAlgn="base"/>
            <a:r>
              <a:rPr lang="en-GB" sz="2600" b="1" dirty="0" smtClean="0">
                <a:solidFill>
                  <a:srgbClr val="00B0F0"/>
                </a:solidFill>
              </a:rPr>
              <a:t>Rating platforms:</a:t>
            </a:r>
            <a:r>
              <a:rPr lang="en-GB" sz="2600" b="1" dirty="0" smtClean="0"/>
              <a:t> </a:t>
            </a:r>
            <a:r>
              <a:rPr lang="en-GB" sz="2600" dirty="0" smtClean="0"/>
              <a:t>Rating platforms can be created, managed, and set up using </a:t>
            </a:r>
            <a:r>
              <a:rPr lang="en-GB" sz="2600" dirty="0" err="1" smtClean="0"/>
              <a:t>Holochain</a:t>
            </a:r>
            <a:r>
              <a:rPr lang="en-GB" sz="2600" dirty="0" smtClean="0"/>
              <a:t>.</a:t>
            </a:r>
          </a:p>
          <a:p>
            <a:endParaRPr lang="en-US" dirty="0"/>
          </a:p>
        </p:txBody>
      </p:sp>
    </p:spTree>
    <p:extLst>
      <p:ext uri="{BB962C8B-B14F-4D97-AF65-F5344CB8AC3E}">
        <p14:creationId xmlns:p14="http://schemas.microsoft.com/office/powerpoint/2010/main" val="3417742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When NOT to Use </a:t>
            </a:r>
            <a:r>
              <a:rPr lang="en-GB" b="1" dirty="0" err="1"/>
              <a:t>Holochain</a:t>
            </a:r>
            <a:r>
              <a:rPr lang="en-GB" b="1" dirty="0"/>
              <a:t>?</a:t>
            </a:r>
            <a:br>
              <a:rPr lang="en-GB" b="1" dirty="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GB" b="1" dirty="0" smtClean="0">
                <a:solidFill>
                  <a:srgbClr val="00B0F0"/>
                </a:solidFill>
              </a:rPr>
              <a:t>Private </a:t>
            </a:r>
            <a:r>
              <a:rPr lang="en-GB" b="1" dirty="0">
                <a:solidFill>
                  <a:srgbClr val="00B0F0"/>
                </a:solidFill>
              </a:rPr>
              <a:t>or Secret Data:</a:t>
            </a:r>
            <a:r>
              <a:rPr lang="en-GB" b="1" dirty="0"/>
              <a:t> </a:t>
            </a:r>
            <a:r>
              <a:rPr lang="en-GB" dirty="0"/>
              <a:t>If you are thinking of protecting your secure or private data, then you should avoid </a:t>
            </a:r>
            <a:r>
              <a:rPr lang="en-GB" dirty="0" err="1"/>
              <a:t>Holochain</a:t>
            </a:r>
            <a:r>
              <a:rPr lang="en-GB" dirty="0"/>
              <a:t>. It takes a lot of effort, private or secure, or even anonymous. If you know what you are doing, then you can go forward and use it. Otherwise, we recommend not to use it.</a:t>
            </a:r>
          </a:p>
          <a:p>
            <a:pPr fontAlgn="base"/>
            <a:r>
              <a:rPr lang="en-GB" b="1" dirty="0">
                <a:solidFill>
                  <a:srgbClr val="00B0F0"/>
                </a:solidFill>
              </a:rPr>
              <a:t>Self-Exploration:</a:t>
            </a:r>
            <a:r>
              <a:rPr lang="en-GB" b="1" dirty="0"/>
              <a:t> </a:t>
            </a:r>
            <a:r>
              <a:rPr lang="en-GB" dirty="0"/>
              <a:t>If you are thinking of creating an </a:t>
            </a:r>
            <a:r>
              <a:rPr lang="en-GB" dirty="0" err="1"/>
              <a:t>Holochain</a:t>
            </a:r>
            <a:r>
              <a:rPr lang="en-GB" dirty="0"/>
              <a:t> application only for yourself, then it is not a good idea. It is not ideal for one-person use. However, if you want to use it to synchronize data across multiple devices, then it can be used.</a:t>
            </a:r>
          </a:p>
          <a:p>
            <a:pPr marL="0" indent="0">
              <a:buNone/>
            </a:pPr>
            <a:endParaRPr lang="en-US" dirty="0"/>
          </a:p>
        </p:txBody>
      </p:sp>
    </p:spTree>
    <p:extLst>
      <p:ext uri="{BB962C8B-B14F-4D97-AF65-F5344CB8AC3E}">
        <p14:creationId xmlns:p14="http://schemas.microsoft.com/office/powerpoint/2010/main" val="2561437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When NOT to Use </a:t>
            </a:r>
            <a:r>
              <a:rPr lang="en-GB" b="1" dirty="0" err="1" smtClean="0"/>
              <a:t>Holochain</a:t>
            </a:r>
            <a:r>
              <a:rPr lang="en-GB" b="1" dirty="0" smtClean="0"/>
              <a:t>?</a:t>
            </a:r>
            <a:br>
              <a:rPr lang="en-GB" b="1" dirty="0" smtClean="0"/>
            </a:br>
            <a:endParaRPr lang="en-US" dirty="0"/>
          </a:p>
        </p:txBody>
      </p:sp>
      <p:sp>
        <p:nvSpPr>
          <p:cNvPr id="3" name="Content Placeholder 2"/>
          <p:cNvSpPr>
            <a:spLocks noGrp="1"/>
          </p:cNvSpPr>
          <p:nvPr>
            <p:ph idx="1"/>
          </p:nvPr>
        </p:nvSpPr>
        <p:spPr/>
        <p:txBody>
          <a:bodyPr/>
          <a:lstStyle/>
          <a:p>
            <a:r>
              <a:rPr lang="en-GB" sz="2400" b="1" dirty="0" smtClean="0">
                <a:solidFill>
                  <a:srgbClr val="00B0F0"/>
                </a:solidFill>
              </a:rPr>
              <a:t>Huge Files:</a:t>
            </a:r>
            <a:r>
              <a:rPr lang="en-GB" sz="2400" b="1" dirty="0" smtClean="0"/>
              <a:t> </a:t>
            </a:r>
            <a:r>
              <a:rPr lang="en-GB" sz="2400" dirty="0" smtClean="0"/>
              <a:t>The last use-case where you should not use it is to store large files. That’s because each peer can have its copy of the ledger. If it is significant, then it defeats the purpose of the </a:t>
            </a:r>
            <a:r>
              <a:rPr lang="en-GB" sz="2400" dirty="0" err="1" smtClean="0"/>
              <a:t>Holochain</a:t>
            </a:r>
            <a:r>
              <a:rPr lang="en-GB" sz="2400" dirty="0" smtClean="0"/>
              <a:t> and makes the whole process painfully slow.</a:t>
            </a:r>
          </a:p>
          <a:p>
            <a:endParaRPr lang="en-US" dirty="0"/>
          </a:p>
        </p:txBody>
      </p:sp>
    </p:spTree>
    <p:extLst>
      <p:ext uri="{BB962C8B-B14F-4D97-AF65-F5344CB8AC3E}">
        <p14:creationId xmlns:p14="http://schemas.microsoft.com/office/powerpoint/2010/main" val="2583199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block chain and </a:t>
            </a:r>
            <a:r>
              <a:rPr lang="en-US" dirty="0" err="1" smtClean="0"/>
              <a:t>holochain</a:t>
            </a:r>
            <a:r>
              <a:rPr lang="en-US" dirty="0" smtClean="0"/>
              <a:t> and client/server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8720" y="3429569"/>
            <a:ext cx="4167188" cy="1509713"/>
          </a:xfrm>
        </p:spPr>
      </p:pic>
      <p:sp>
        <p:nvSpPr>
          <p:cNvPr id="5" name="Rectangle 4"/>
          <p:cNvSpPr/>
          <p:nvPr/>
        </p:nvSpPr>
        <p:spPr>
          <a:xfrm>
            <a:off x="433021" y="1398244"/>
            <a:ext cx="8262014"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Client and </a:t>
            </a:r>
            <a:r>
              <a:rPr lang="en-US" dirty="0" err="1">
                <a:solidFill>
                  <a:schemeClr val="bg1"/>
                </a:solidFill>
              </a:rPr>
              <a:t>Holochain</a:t>
            </a:r>
            <a:r>
              <a:rPr lang="en-US" dirty="0">
                <a:solidFill>
                  <a:schemeClr val="bg1"/>
                </a:solidFill>
              </a:rPr>
              <a:t> are both terms used in the context of decentralized technology, but they refer to different aspects of the technology.</a:t>
            </a:r>
          </a:p>
          <a:p>
            <a:pPr marL="285750" indent="-285750">
              <a:buFont typeface="Arial" panose="020B0604020202020204" pitchFamily="34" charset="0"/>
              <a:buChar char="•"/>
            </a:pPr>
            <a:r>
              <a:rPr lang="en-US" dirty="0">
                <a:solidFill>
                  <a:schemeClr val="bg1"/>
                </a:solidFill>
              </a:rPr>
              <a:t>A client, in the context of decentralized technology, refers to a software program that connects to a decentralized network, such as a </a:t>
            </a:r>
            <a:r>
              <a:rPr lang="en-US" dirty="0" err="1">
                <a:solidFill>
                  <a:schemeClr val="bg1"/>
                </a:solidFill>
              </a:rPr>
              <a:t>blockchain</a:t>
            </a:r>
            <a:r>
              <a:rPr lang="en-US" dirty="0">
                <a:solidFill>
                  <a:schemeClr val="bg1"/>
                </a:solidFill>
              </a:rPr>
              <a:t> or a </a:t>
            </a:r>
            <a:r>
              <a:rPr lang="en-US" dirty="0" err="1">
                <a:solidFill>
                  <a:schemeClr val="bg1"/>
                </a:solidFill>
              </a:rPr>
              <a:t>Holochain</a:t>
            </a:r>
            <a:r>
              <a:rPr lang="en-US" dirty="0">
                <a:solidFill>
                  <a:schemeClr val="bg1"/>
                </a:solidFill>
              </a:rPr>
              <a:t> network. </a:t>
            </a: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A </a:t>
            </a:r>
            <a:r>
              <a:rPr lang="en-US" dirty="0">
                <a:solidFill>
                  <a:schemeClr val="bg1"/>
                </a:solidFill>
              </a:rPr>
              <a:t>client allows users to interact with the network, send transactions, and access data stored on the network</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4126436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block chain and </a:t>
            </a:r>
            <a:r>
              <a:rPr lang="en-US" dirty="0" err="1" smtClean="0"/>
              <a:t>holochain</a:t>
            </a:r>
            <a:r>
              <a:rPr lang="en-US" dirty="0" smtClean="0"/>
              <a:t> and client/server</a:t>
            </a:r>
            <a:endParaRPr lang="en-US" dirty="0"/>
          </a:p>
        </p:txBody>
      </p:sp>
      <p:sp>
        <p:nvSpPr>
          <p:cNvPr id="3" name="Content Placeholder 2"/>
          <p:cNvSpPr>
            <a:spLocks noGrp="1"/>
          </p:cNvSpPr>
          <p:nvPr>
            <p:ph idx="1"/>
          </p:nvPr>
        </p:nvSpPr>
        <p:spPr/>
        <p:txBody>
          <a:bodyPr>
            <a:normAutofit fontScale="77500" lnSpcReduction="20000"/>
          </a:bodyPr>
          <a:lstStyle/>
          <a:p>
            <a:pPr marL="285750" indent="-285750"/>
            <a:r>
              <a:rPr lang="en-US" dirty="0" err="1"/>
              <a:t>Holochain</a:t>
            </a:r>
            <a:r>
              <a:rPr lang="en-US" dirty="0"/>
              <a:t>, on the other hand, is a specific type of decentralized technology that is used to build decentralized applications. </a:t>
            </a:r>
          </a:p>
          <a:p>
            <a:pPr marL="285750" indent="-285750"/>
            <a:r>
              <a:rPr lang="en-US" dirty="0" err="1"/>
              <a:t>Holochain</a:t>
            </a:r>
            <a:r>
              <a:rPr lang="en-US" dirty="0"/>
              <a:t> is a data-centric, peer-to-peer framework that allows for the creation of decentralized applications that are more scalable, efficient, and secure than traditional </a:t>
            </a:r>
            <a:r>
              <a:rPr lang="en-US" dirty="0" err="1"/>
              <a:t>blockchain</a:t>
            </a:r>
            <a:r>
              <a:rPr lang="en-US" dirty="0"/>
              <a:t>-based applications</a:t>
            </a:r>
            <a:r>
              <a:rPr lang="en-US" dirty="0" smtClean="0"/>
              <a:t>.</a:t>
            </a:r>
          </a:p>
          <a:p>
            <a:pPr marL="285750" indent="-285750"/>
            <a:r>
              <a:rPr lang="en-GB" dirty="0"/>
              <a:t>In a </a:t>
            </a:r>
            <a:r>
              <a:rPr lang="en-GB" dirty="0" err="1"/>
              <a:t>blockchain</a:t>
            </a:r>
            <a:r>
              <a:rPr lang="en-GB" dirty="0"/>
              <a:t> architecture, all data and transactions are stored on a decentralized, global ledger that is maintained by multiple nodes in the network. Each node has a copy of the ledger and transactions are validated and added to the ledger through a consensus mechanism, such as proof-of-work. </a:t>
            </a:r>
            <a:endParaRPr lang="en-GB" dirty="0" smtClean="0"/>
          </a:p>
          <a:p>
            <a:pPr marL="0" indent="0">
              <a:buNone/>
            </a:pPr>
            <a:r>
              <a:rPr lang="en-GB" dirty="0" smtClean="0"/>
              <a:t/>
            </a:r>
            <a:br>
              <a:rPr lang="en-GB" dirty="0" smtClean="0"/>
            </a:br>
            <a:endParaRPr lang="en-US" dirty="0"/>
          </a:p>
        </p:txBody>
      </p:sp>
    </p:spTree>
    <p:extLst>
      <p:ext uri="{BB962C8B-B14F-4D97-AF65-F5344CB8AC3E}">
        <p14:creationId xmlns:p14="http://schemas.microsoft.com/office/powerpoint/2010/main" val="4220699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block chain and </a:t>
            </a:r>
            <a:r>
              <a:rPr lang="en-US" dirty="0" err="1" smtClean="0"/>
              <a:t>holochain</a:t>
            </a:r>
            <a:r>
              <a:rPr lang="en-US" dirty="0" smtClean="0"/>
              <a:t> and client/server</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The </a:t>
            </a:r>
            <a:r>
              <a:rPr lang="en-GB" dirty="0"/>
              <a:t>difference between a client-server architecture and a </a:t>
            </a:r>
            <a:r>
              <a:rPr lang="en-GB" dirty="0" err="1"/>
              <a:t>blockchain</a:t>
            </a:r>
            <a:r>
              <a:rPr lang="en-GB" dirty="0"/>
              <a:t> or </a:t>
            </a:r>
            <a:r>
              <a:rPr lang="en-GB" dirty="0" err="1"/>
              <a:t>Holochain</a:t>
            </a:r>
            <a:r>
              <a:rPr lang="en-GB" dirty="0"/>
              <a:t> architecture lies in the way data and transactions are handled and stored in each system</a:t>
            </a:r>
            <a:r>
              <a:rPr lang="en-GB" dirty="0" smtClean="0"/>
              <a:t>.</a:t>
            </a:r>
            <a:endParaRPr lang="en-GB" dirty="0" smtClean="0"/>
          </a:p>
          <a:p>
            <a:r>
              <a:rPr lang="en-GB" dirty="0" smtClean="0"/>
              <a:t>In </a:t>
            </a:r>
            <a:r>
              <a:rPr lang="en-GB" dirty="0" smtClean="0"/>
              <a:t>conclusion, the main difference between client-server, </a:t>
            </a:r>
            <a:r>
              <a:rPr lang="en-GB" dirty="0" err="1" smtClean="0"/>
              <a:t>blockchain</a:t>
            </a:r>
            <a:r>
              <a:rPr lang="en-GB" dirty="0" smtClean="0"/>
              <a:t>, and </a:t>
            </a:r>
            <a:r>
              <a:rPr lang="en-GB" dirty="0" err="1" smtClean="0"/>
              <a:t>Holochain</a:t>
            </a:r>
            <a:r>
              <a:rPr lang="en-GB" dirty="0" smtClean="0"/>
              <a:t> architectures is the way data and transactions are stored and processed in each system. </a:t>
            </a:r>
            <a:endParaRPr lang="en-GB" dirty="0" smtClean="0"/>
          </a:p>
          <a:p>
            <a:r>
              <a:rPr lang="en-GB" dirty="0" smtClean="0"/>
              <a:t>While </a:t>
            </a:r>
            <a:r>
              <a:rPr lang="en-GB" dirty="0" smtClean="0"/>
              <a:t>client-server architecture is centralized and vulnerable to single points of failure, </a:t>
            </a:r>
            <a:r>
              <a:rPr lang="en-GB" dirty="0" err="1" smtClean="0"/>
              <a:t>blockchain</a:t>
            </a:r>
            <a:r>
              <a:rPr lang="en-GB" dirty="0" smtClean="0"/>
              <a:t> and </a:t>
            </a:r>
            <a:r>
              <a:rPr lang="en-GB" dirty="0" err="1" smtClean="0"/>
              <a:t>Holochain</a:t>
            </a:r>
            <a:r>
              <a:rPr lang="en-GB" dirty="0" smtClean="0"/>
              <a:t> architectures are decentralized and provide more security and scalability.</a:t>
            </a:r>
            <a:endParaRPr lang="en-GB" b="0" dirty="0" smtClean="0">
              <a:effectLst/>
            </a:endParaRPr>
          </a:p>
          <a:p>
            <a:endParaRPr lang="en-US" dirty="0"/>
          </a:p>
        </p:txBody>
      </p:sp>
    </p:spTree>
    <p:extLst>
      <p:ext uri="{BB962C8B-B14F-4D97-AF65-F5344CB8AC3E}">
        <p14:creationId xmlns:p14="http://schemas.microsoft.com/office/powerpoint/2010/main" val="2232171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a:t>
            </a:r>
            <a:endParaRPr lang="en-US" dirty="0"/>
          </a:p>
        </p:txBody>
      </p:sp>
      <p:sp>
        <p:nvSpPr>
          <p:cNvPr id="3" name="Content Placeholder 2"/>
          <p:cNvSpPr>
            <a:spLocks noGrp="1"/>
          </p:cNvSpPr>
          <p:nvPr>
            <p:ph idx="1"/>
          </p:nvPr>
        </p:nvSpPr>
        <p:spPr/>
        <p:txBody>
          <a:bodyPr>
            <a:normAutofit fontScale="77500" lnSpcReduction="20000"/>
          </a:bodyPr>
          <a:lstStyle/>
          <a:p>
            <a:r>
              <a:rPr lang="en-GB" b="1" dirty="0">
                <a:solidFill>
                  <a:srgbClr val="00B0F0"/>
                </a:solidFill>
              </a:rPr>
              <a:t>Decentralization: </a:t>
            </a:r>
            <a:r>
              <a:rPr lang="en-GB" dirty="0" err="1"/>
              <a:t>Holochain</a:t>
            </a:r>
            <a:r>
              <a:rPr lang="en-GB" dirty="0"/>
              <a:t> is a fully decentralized platform, meaning there is no central point of control or single point of failure, providing greater security and resilience to the network</a:t>
            </a:r>
            <a:r>
              <a:rPr lang="en-GB" dirty="0" smtClean="0"/>
              <a:t>.</a:t>
            </a:r>
          </a:p>
          <a:p>
            <a:r>
              <a:rPr lang="en-GB" b="1" dirty="0" smtClean="0">
                <a:solidFill>
                  <a:srgbClr val="00B0F0"/>
                </a:solidFill>
              </a:rPr>
              <a:t>Scalability</a:t>
            </a:r>
            <a:r>
              <a:rPr lang="en-GB" b="1" dirty="0">
                <a:solidFill>
                  <a:srgbClr val="00B0F0"/>
                </a:solidFill>
              </a:rPr>
              <a:t>: </a:t>
            </a:r>
            <a:r>
              <a:rPr lang="en-GB" dirty="0" err="1"/>
              <a:t>Holochain</a:t>
            </a:r>
            <a:r>
              <a:rPr lang="en-GB" dirty="0"/>
              <a:t> is designed to be scalable, allowing it to handle a large number of users and transactions. This makes it well-suited for high-traffic applications and use </a:t>
            </a:r>
            <a:r>
              <a:rPr lang="en-GB" dirty="0" smtClean="0"/>
              <a:t>cases.</a:t>
            </a:r>
          </a:p>
          <a:p>
            <a:r>
              <a:rPr lang="en-GB" b="1" dirty="0" smtClean="0">
                <a:solidFill>
                  <a:srgbClr val="00B0F0"/>
                </a:solidFill>
              </a:rPr>
              <a:t>Efficiency</a:t>
            </a:r>
            <a:r>
              <a:rPr lang="en-GB" b="1" dirty="0">
                <a:solidFill>
                  <a:srgbClr val="00B0F0"/>
                </a:solidFill>
              </a:rPr>
              <a:t>: </a:t>
            </a:r>
            <a:r>
              <a:rPr lang="en-GB" dirty="0" err="1"/>
              <a:t>Holochain's</a:t>
            </a:r>
            <a:r>
              <a:rPr lang="en-GB" dirty="0"/>
              <a:t> unique approach to data management, where each participant has their own chain, allows for increased efficiency in processing transactions, as data does not have to be shared or synchronized across the entire network. </a:t>
            </a:r>
            <a:endParaRPr lang="en-US" dirty="0"/>
          </a:p>
        </p:txBody>
      </p:sp>
    </p:spTree>
    <p:extLst>
      <p:ext uri="{BB962C8B-B14F-4D97-AF65-F5344CB8AC3E}">
        <p14:creationId xmlns:p14="http://schemas.microsoft.com/office/powerpoint/2010/main" val="1544003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a:t>
            </a:r>
            <a:endParaRPr lang="en-US" dirty="0"/>
          </a:p>
        </p:txBody>
      </p:sp>
      <p:sp>
        <p:nvSpPr>
          <p:cNvPr id="3" name="Content Placeholder 2"/>
          <p:cNvSpPr>
            <a:spLocks noGrp="1"/>
          </p:cNvSpPr>
          <p:nvPr>
            <p:ph idx="1"/>
          </p:nvPr>
        </p:nvSpPr>
        <p:spPr/>
        <p:txBody>
          <a:bodyPr>
            <a:normAutofit/>
          </a:bodyPr>
          <a:lstStyle/>
          <a:p>
            <a:r>
              <a:rPr lang="en-GB" sz="2200" b="1" dirty="0" smtClean="0">
                <a:solidFill>
                  <a:srgbClr val="00B0F0"/>
                </a:solidFill>
              </a:rPr>
              <a:t>Privacy: </a:t>
            </a:r>
            <a:r>
              <a:rPr lang="en-GB" sz="2200" dirty="0" err="1" smtClean="0"/>
              <a:t>Holochain</a:t>
            </a:r>
            <a:r>
              <a:rPr lang="en-GB" sz="2200" dirty="0" smtClean="0"/>
              <a:t> provides enhanced privacy, as each participant has full control over their own data, and the network does not rely on a central database. This makes it well-suited for use cases such as identity management and personal data storage.</a:t>
            </a:r>
          </a:p>
          <a:p>
            <a:r>
              <a:rPr lang="en-GB" sz="2200" b="1" dirty="0" smtClean="0">
                <a:solidFill>
                  <a:srgbClr val="00B0F0"/>
                </a:solidFill>
              </a:rPr>
              <a:t>Flexibility: </a:t>
            </a:r>
            <a:r>
              <a:rPr lang="en-GB" sz="2200" dirty="0" err="1" smtClean="0"/>
              <a:t>Holochain</a:t>
            </a:r>
            <a:r>
              <a:rPr lang="en-GB" sz="2200" dirty="0" smtClean="0"/>
              <a:t> provides a flexible framework for building decentralized applications, allowing developers to customize and configure the network to meet the specific needs of their application or use case.</a:t>
            </a:r>
            <a:endParaRPr lang="en-US" sz="2200" dirty="0" smtClean="0"/>
          </a:p>
          <a:p>
            <a:endParaRPr lang="en-US" dirty="0"/>
          </a:p>
        </p:txBody>
      </p:sp>
    </p:spTree>
    <p:extLst>
      <p:ext uri="{BB962C8B-B14F-4D97-AF65-F5344CB8AC3E}">
        <p14:creationId xmlns:p14="http://schemas.microsoft.com/office/powerpoint/2010/main" val="1402353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Text Placeholder 2"/>
          <p:cNvSpPr>
            <a:spLocks noGrp="1"/>
          </p:cNvSpPr>
          <p:nvPr>
            <p:ph type="body" idx="1"/>
          </p:nvPr>
        </p:nvSpPr>
        <p:spPr/>
        <p:txBody>
          <a:bodyPr/>
          <a:lstStyle/>
          <a:p>
            <a:pPr algn="l"/>
            <a:r>
              <a:rPr lang="en-US" dirty="0" smtClean="0"/>
              <a:t>Name</a:t>
            </a:r>
            <a:endParaRPr lang="en-US" dirty="0"/>
          </a:p>
        </p:txBody>
      </p:sp>
      <p:sp>
        <p:nvSpPr>
          <p:cNvPr id="4" name="Content Placeholder 3"/>
          <p:cNvSpPr>
            <a:spLocks noGrp="1"/>
          </p:cNvSpPr>
          <p:nvPr>
            <p:ph sz="half" idx="2"/>
          </p:nvPr>
        </p:nvSpPr>
        <p:spPr/>
        <p:txBody>
          <a:bodyPr>
            <a:normAutofit fontScale="85000" lnSpcReduction="20000"/>
          </a:bodyPr>
          <a:lstStyle/>
          <a:p>
            <a:pPr marL="0" indent="0" algn="l">
              <a:buNone/>
            </a:pPr>
            <a:r>
              <a:rPr lang="en-US" dirty="0" err="1" smtClean="0"/>
              <a:t>Raisul</a:t>
            </a:r>
            <a:r>
              <a:rPr lang="en-US" dirty="0" smtClean="0"/>
              <a:t> Islam</a:t>
            </a:r>
          </a:p>
          <a:p>
            <a:pPr marL="0" indent="0" algn="l">
              <a:buNone/>
            </a:pPr>
            <a:r>
              <a:rPr lang="en-US" dirty="0" err="1" smtClean="0"/>
              <a:t>Rakibul</a:t>
            </a:r>
            <a:r>
              <a:rPr lang="en-US" dirty="0" smtClean="0"/>
              <a:t> Hasan </a:t>
            </a:r>
            <a:r>
              <a:rPr lang="en-US" dirty="0" err="1" smtClean="0"/>
              <a:t>Somrat</a:t>
            </a:r>
            <a:endParaRPr lang="en-US" dirty="0" smtClean="0"/>
          </a:p>
          <a:p>
            <a:pPr marL="0" indent="0" algn="l">
              <a:buNone/>
            </a:pPr>
            <a:r>
              <a:rPr lang="en-US" dirty="0" smtClean="0"/>
              <a:t>Md. Rashedul Islam</a:t>
            </a:r>
          </a:p>
          <a:p>
            <a:pPr marL="0" indent="0" algn="l">
              <a:buNone/>
            </a:pPr>
            <a:r>
              <a:rPr lang="en-US" dirty="0" err="1" smtClean="0"/>
              <a:t>Samiun</a:t>
            </a:r>
            <a:r>
              <a:rPr lang="en-US" dirty="0" smtClean="0"/>
              <a:t> Islam</a:t>
            </a:r>
          </a:p>
          <a:p>
            <a:pPr marL="0" indent="0" algn="l">
              <a:buNone/>
            </a:pPr>
            <a:r>
              <a:rPr lang="en-US" dirty="0" err="1" smtClean="0"/>
              <a:t>Minhaz</a:t>
            </a:r>
            <a:r>
              <a:rPr lang="en-US" dirty="0" smtClean="0"/>
              <a:t> Hossain Asif</a:t>
            </a:r>
          </a:p>
          <a:p>
            <a:pPr marL="0" indent="0" algn="l">
              <a:buNone/>
            </a:pPr>
            <a:r>
              <a:rPr lang="en-US" dirty="0" smtClean="0"/>
              <a:t>Md. </a:t>
            </a:r>
            <a:r>
              <a:rPr lang="en-US" dirty="0" err="1" smtClean="0"/>
              <a:t>Ziaur</a:t>
            </a:r>
            <a:r>
              <a:rPr lang="en-US" dirty="0" smtClean="0"/>
              <a:t> Rahman Joy</a:t>
            </a:r>
          </a:p>
          <a:p>
            <a:pPr marL="0" indent="0" algn="l">
              <a:buNone/>
            </a:pPr>
            <a:r>
              <a:rPr lang="en-US" dirty="0" err="1" smtClean="0"/>
              <a:t>Sayd</a:t>
            </a:r>
            <a:r>
              <a:rPr lang="en-US" dirty="0" smtClean="0"/>
              <a:t> </a:t>
            </a:r>
            <a:r>
              <a:rPr lang="en-US" dirty="0" err="1" smtClean="0"/>
              <a:t>Mahfid</a:t>
            </a:r>
            <a:r>
              <a:rPr lang="en-US" dirty="0" smtClean="0"/>
              <a:t> Rahman</a:t>
            </a:r>
          </a:p>
        </p:txBody>
      </p:sp>
      <p:sp>
        <p:nvSpPr>
          <p:cNvPr id="5" name="Text Placeholder 4"/>
          <p:cNvSpPr>
            <a:spLocks noGrp="1"/>
          </p:cNvSpPr>
          <p:nvPr>
            <p:ph type="body" sz="quarter" idx="3"/>
          </p:nvPr>
        </p:nvSpPr>
        <p:spPr/>
        <p:txBody>
          <a:bodyPr/>
          <a:lstStyle/>
          <a:p>
            <a:r>
              <a:rPr lang="en-US" dirty="0" smtClean="0"/>
              <a:t>Roll</a:t>
            </a:r>
            <a:endParaRPr lang="en-US" dirty="0"/>
          </a:p>
        </p:txBody>
      </p:sp>
      <p:sp>
        <p:nvSpPr>
          <p:cNvPr id="6" name="Content Placeholder 5"/>
          <p:cNvSpPr>
            <a:spLocks noGrp="1"/>
          </p:cNvSpPr>
          <p:nvPr>
            <p:ph sz="quarter" idx="4"/>
          </p:nvPr>
        </p:nvSpPr>
        <p:spPr/>
        <p:txBody>
          <a:bodyPr>
            <a:normAutofit fontScale="85000" lnSpcReduction="20000"/>
          </a:bodyPr>
          <a:lstStyle/>
          <a:p>
            <a:pPr marL="0" indent="0">
              <a:buNone/>
            </a:pPr>
            <a:r>
              <a:rPr lang="en-US" dirty="0" smtClean="0"/>
              <a:t>1995</a:t>
            </a:r>
          </a:p>
          <a:p>
            <a:pPr marL="0" indent="0">
              <a:buNone/>
            </a:pPr>
            <a:r>
              <a:rPr lang="en-US" dirty="0" smtClean="0"/>
              <a:t>1997</a:t>
            </a:r>
          </a:p>
          <a:p>
            <a:pPr marL="0" indent="0">
              <a:buNone/>
            </a:pPr>
            <a:r>
              <a:rPr lang="en-US" dirty="0" smtClean="0"/>
              <a:t>2004</a:t>
            </a:r>
          </a:p>
          <a:p>
            <a:pPr marL="0" indent="0">
              <a:buNone/>
            </a:pPr>
            <a:r>
              <a:rPr lang="en-US" dirty="0" smtClean="0"/>
              <a:t>2007</a:t>
            </a:r>
          </a:p>
          <a:p>
            <a:pPr marL="0" indent="0">
              <a:buNone/>
            </a:pPr>
            <a:r>
              <a:rPr lang="en-US" dirty="0" smtClean="0"/>
              <a:t>2011</a:t>
            </a:r>
          </a:p>
          <a:p>
            <a:pPr marL="0" indent="0">
              <a:buNone/>
            </a:pPr>
            <a:r>
              <a:rPr lang="en-US" dirty="0" smtClean="0"/>
              <a:t>2012</a:t>
            </a:r>
          </a:p>
          <a:p>
            <a:pPr marL="0" indent="0">
              <a:buNone/>
            </a:pPr>
            <a:r>
              <a:rPr lang="en-US" dirty="0" smtClean="0"/>
              <a:t>2014</a:t>
            </a:r>
            <a:endParaRPr lang="en-US" dirty="0"/>
          </a:p>
        </p:txBody>
      </p:sp>
    </p:spTree>
    <p:extLst>
      <p:ext uri="{BB962C8B-B14F-4D97-AF65-F5344CB8AC3E}">
        <p14:creationId xmlns:p14="http://schemas.microsoft.com/office/powerpoint/2010/main" val="2375122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Demerit</a:t>
            </a:r>
            <a:endParaRPr lang="en-US" dirty="0"/>
          </a:p>
        </p:txBody>
      </p:sp>
      <p:sp>
        <p:nvSpPr>
          <p:cNvPr id="3" name="Content Placeholder 2"/>
          <p:cNvSpPr>
            <a:spLocks noGrp="1"/>
          </p:cNvSpPr>
          <p:nvPr>
            <p:ph idx="1"/>
          </p:nvPr>
        </p:nvSpPr>
        <p:spPr>
          <a:xfrm>
            <a:off x="556114" y="1316464"/>
            <a:ext cx="7886700" cy="3393156"/>
          </a:xfrm>
        </p:spPr>
        <p:txBody>
          <a:bodyPr>
            <a:noAutofit/>
          </a:bodyPr>
          <a:lstStyle/>
          <a:p>
            <a:r>
              <a:rPr lang="en-GB" sz="2200" b="1" dirty="0" smtClean="0">
                <a:solidFill>
                  <a:srgbClr val="00B0F0"/>
                </a:solidFill>
              </a:rPr>
              <a:t>Adoption</a:t>
            </a:r>
            <a:r>
              <a:rPr lang="en-GB" sz="2200" b="1" dirty="0">
                <a:solidFill>
                  <a:srgbClr val="00B0F0"/>
                </a:solidFill>
              </a:rPr>
              <a:t>: </a:t>
            </a:r>
            <a:r>
              <a:rPr lang="en-GB" sz="2200" dirty="0" err="1"/>
              <a:t>Holochain</a:t>
            </a:r>
            <a:r>
              <a:rPr lang="en-GB" sz="2200" dirty="0"/>
              <a:t> is a relatively new technology, and its adoption has not yet reached the level of other decentralized technologies like </a:t>
            </a:r>
            <a:r>
              <a:rPr lang="en-GB" sz="2200" dirty="0" err="1"/>
              <a:t>blockchain</a:t>
            </a:r>
            <a:r>
              <a:rPr lang="en-GB" sz="2200" dirty="0"/>
              <a:t>. This may limit the available resources and community support for developers and users</a:t>
            </a:r>
            <a:r>
              <a:rPr lang="en-GB" sz="2200" dirty="0" smtClean="0"/>
              <a:t>.</a:t>
            </a:r>
          </a:p>
          <a:p>
            <a:r>
              <a:rPr lang="en-GB" sz="2200" b="1" dirty="0">
                <a:solidFill>
                  <a:srgbClr val="00B0F0"/>
                </a:solidFill>
              </a:rPr>
              <a:t>Performance: </a:t>
            </a:r>
            <a:r>
              <a:rPr lang="en-GB" sz="2200" dirty="0" err="1"/>
              <a:t>Holochain</a:t>
            </a:r>
            <a:r>
              <a:rPr lang="en-GB" sz="2200" dirty="0"/>
              <a:t> is designed for scalability, but it may still experience performance limitations when handling large amounts of data and transactions, especially compared to centralized systems.</a:t>
            </a:r>
            <a:endParaRPr lang="en-US" sz="2200" dirty="0"/>
          </a:p>
        </p:txBody>
      </p:sp>
    </p:spTree>
    <p:extLst>
      <p:ext uri="{BB962C8B-B14F-4D97-AF65-F5344CB8AC3E}">
        <p14:creationId xmlns:p14="http://schemas.microsoft.com/office/powerpoint/2010/main" val="3006947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Demerit</a:t>
            </a:r>
            <a:endParaRPr lang="en-US" dirty="0"/>
          </a:p>
        </p:txBody>
      </p:sp>
      <p:sp>
        <p:nvSpPr>
          <p:cNvPr id="3" name="Content Placeholder 2"/>
          <p:cNvSpPr>
            <a:spLocks noGrp="1"/>
          </p:cNvSpPr>
          <p:nvPr>
            <p:ph idx="1"/>
          </p:nvPr>
        </p:nvSpPr>
        <p:spPr/>
        <p:txBody>
          <a:bodyPr>
            <a:normAutofit/>
          </a:bodyPr>
          <a:lstStyle/>
          <a:p>
            <a:r>
              <a:rPr lang="en-GB" sz="2200" b="1" dirty="0">
                <a:solidFill>
                  <a:srgbClr val="00B0F0"/>
                </a:solidFill>
              </a:rPr>
              <a:t>Interoperability: </a:t>
            </a:r>
            <a:r>
              <a:rPr lang="en-GB" sz="2200" dirty="0"/>
              <a:t>Although </a:t>
            </a:r>
            <a:r>
              <a:rPr lang="en-GB" sz="2200" dirty="0" err="1"/>
              <a:t>Holochain</a:t>
            </a:r>
            <a:r>
              <a:rPr lang="en-GB" sz="2200" dirty="0"/>
              <a:t> supports multiple programming languages and provides an API for integrating with other systems, it may still face challenges in interoperability with other platforms and technologies, particularly in the early stages of its development and adoption</a:t>
            </a:r>
            <a:r>
              <a:rPr lang="en-GB" sz="2200" dirty="0" smtClean="0"/>
              <a:t>.</a:t>
            </a:r>
          </a:p>
          <a:p>
            <a:r>
              <a:rPr lang="en-GB" sz="2200" b="1" dirty="0" smtClean="0">
                <a:solidFill>
                  <a:srgbClr val="00B0F0"/>
                </a:solidFill>
              </a:rPr>
              <a:t> </a:t>
            </a:r>
            <a:r>
              <a:rPr lang="en-GB" sz="2200" b="1" dirty="0">
                <a:solidFill>
                  <a:srgbClr val="00B0F0"/>
                </a:solidFill>
              </a:rPr>
              <a:t>Security</a:t>
            </a:r>
            <a:r>
              <a:rPr lang="en-GB" sz="2200" dirty="0"/>
              <a:t>: </a:t>
            </a:r>
            <a:r>
              <a:rPr lang="en-GB" sz="2200" dirty="0" err="1"/>
              <a:t>Holochain's</a:t>
            </a:r>
            <a:r>
              <a:rPr lang="en-GB" sz="2200" dirty="0"/>
              <a:t> decentralized architecture provides enhanced security compared to centralized systems, but like any decentralized platform, it is still vulnerable to security threats such as hacking and malicious actors.</a:t>
            </a:r>
            <a:endParaRPr lang="en-US" sz="2200" dirty="0"/>
          </a:p>
        </p:txBody>
      </p:sp>
    </p:spTree>
    <p:extLst>
      <p:ext uri="{BB962C8B-B14F-4D97-AF65-F5344CB8AC3E}">
        <p14:creationId xmlns:p14="http://schemas.microsoft.com/office/powerpoint/2010/main" val="3078646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Conclusion</a:t>
            </a:r>
            <a:br>
              <a:rPr lang="en-GB" b="1" dirty="0" smtClean="0"/>
            </a:br>
            <a:endParaRPr lang="en-US" dirty="0"/>
          </a:p>
        </p:txBody>
      </p:sp>
      <p:sp>
        <p:nvSpPr>
          <p:cNvPr id="3" name="Content Placeholder 2"/>
          <p:cNvSpPr>
            <a:spLocks noGrp="1"/>
          </p:cNvSpPr>
          <p:nvPr>
            <p:ph idx="1"/>
          </p:nvPr>
        </p:nvSpPr>
        <p:spPr/>
        <p:txBody>
          <a:bodyPr/>
          <a:lstStyle/>
          <a:p>
            <a:pPr fontAlgn="base"/>
            <a:r>
              <a:rPr lang="en-GB" sz="2400" dirty="0" smtClean="0"/>
              <a:t>This </a:t>
            </a:r>
            <a:r>
              <a:rPr lang="en-GB" sz="2400" dirty="0"/>
              <a:t>leads us to the end of our </a:t>
            </a:r>
            <a:r>
              <a:rPr lang="en-GB" sz="2400" dirty="0" err="1"/>
              <a:t>Holochain</a:t>
            </a:r>
            <a:r>
              <a:rPr lang="en-GB" sz="2400" dirty="0"/>
              <a:t> </a:t>
            </a:r>
            <a:r>
              <a:rPr lang="en-GB" sz="2400" dirty="0" smtClean="0"/>
              <a:t>Guide.</a:t>
            </a:r>
          </a:p>
          <a:p>
            <a:pPr fontAlgn="base"/>
            <a:r>
              <a:rPr lang="en-GB" sz="2400" dirty="0" smtClean="0"/>
              <a:t>Here</a:t>
            </a:r>
            <a:r>
              <a:rPr lang="en-GB" sz="2400" dirty="0"/>
              <a:t>, we discovered about </a:t>
            </a:r>
            <a:r>
              <a:rPr lang="en-GB" sz="2400" dirty="0" err="1"/>
              <a:t>Holochain</a:t>
            </a:r>
            <a:r>
              <a:rPr lang="en-GB" sz="2400" dirty="0"/>
              <a:t>, what makes it different from </a:t>
            </a:r>
            <a:r>
              <a:rPr lang="en-GB" sz="2400" dirty="0" err="1" smtClean="0"/>
              <a:t>blockchain</a:t>
            </a:r>
            <a:r>
              <a:rPr lang="en-GB" sz="2400" dirty="0" smtClean="0"/>
              <a:t>, </a:t>
            </a:r>
            <a:r>
              <a:rPr lang="en-GB" sz="2400" dirty="0"/>
              <a:t>and its key features. </a:t>
            </a:r>
            <a:endParaRPr lang="en-GB" sz="2400" dirty="0" smtClean="0"/>
          </a:p>
          <a:p>
            <a:pPr fontAlgn="base"/>
            <a:r>
              <a:rPr lang="en-GB" sz="2400" dirty="0" smtClean="0"/>
              <a:t>We </a:t>
            </a:r>
            <a:r>
              <a:rPr lang="en-GB" sz="2400" dirty="0"/>
              <a:t>also went deep into the </a:t>
            </a:r>
            <a:r>
              <a:rPr lang="en-GB" sz="2400" dirty="0" err="1"/>
              <a:t>Holochain</a:t>
            </a:r>
            <a:r>
              <a:rPr lang="en-GB" sz="2400" dirty="0"/>
              <a:t> architecture to understand how it works and what makes </a:t>
            </a:r>
            <a:r>
              <a:rPr lang="en-GB" sz="2400" dirty="0" err="1"/>
              <a:t>Holochain</a:t>
            </a:r>
            <a:r>
              <a:rPr lang="en-GB" sz="2400" dirty="0"/>
              <a:t> apps so great!</a:t>
            </a:r>
          </a:p>
          <a:p>
            <a:pPr marL="0" indent="0">
              <a:buNone/>
            </a:pPr>
            <a:endParaRPr lang="en-US" dirty="0"/>
          </a:p>
        </p:txBody>
      </p:sp>
    </p:spTree>
    <p:extLst>
      <p:ext uri="{BB962C8B-B14F-4D97-AF65-F5344CB8AC3E}">
        <p14:creationId xmlns:p14="http://schemas.microsoft.com/office/powerpoint/2010/main" val="1395456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4950" y="2419045"/>
            <a:ext cx="2917209" cy="769441"/>
          </a:xfrm>
          <a:prstGeom prst="rect">
            <a:avLst/>
          </a:prstGeom>
        </p:spPr>
        <p:txBody>
          <a:bodyPr wrap="none" anchor="ctr">
            <a:spAutoFit/>
          </a:bodyPr>
          <a:lstStyle/>
          <a:p>
            <a:r>
              <a:rPr lang="en-US" sz="4400" dirty="0">
                <a:solidFill>
                  <a:schemeClr val="bg1"/>
                </a:solidFill>
              </a:rPr>
              <a:t>THANK YOU</a:t>
            </a:r>
            <a:endParaRPr lang="en-US" sz="4400" dirty="0">
              <a:solidFill>
                <a:schemeClr val="bg1"/>
              </a:solidFill>
            </a:endParaRPr>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Holochain</a:t>
            </a:r>
            <a:r>
              <a:rPr lang="en-US" dirty="0" smtClean="0"/>
              <a:t> </a:t>
            </a:r>
            <a:endParaRPr lang="en-US" dirty="0"/>
          </a:p>
        </p:txBody>
      </p:sp>
      <p:sp>
        <p:nvSpPr>
          <p:cNvPr id="3" name="Content Placeholder 2"/>
          <p:cNvSpPr>
            <a:spLocks noGrp="1"/>
          </p:cNvSpPr>
          <p:nvPr>
            <p:ph idx="1"/>
          </p:nvPr>
        </p:nvSpPr>
        <p:spPr>
          <a:xfrm>
            <a:off x="448966" y="1350110"/>
            <a:ext cx="8246070" cy="3359510"/>
          </a:xfrm>
        </p:spPr>
        <p:txBody>
          <a:bodyPr>
            <a:normAutofit fontScale="62500" lnSpcReduction="20000"/>
          </a:bodyPr>
          <a:lstStyle/>
          <a:p>
            <a:r>
              <a:rPr lang="en-GB" dirty="0" err="1" smtClean="0"/>
              <a:t>Holochain</a:t>
            </a:r>
            <a:r>
              <a:rPr lang="en-GB" dirty="0" smtClean="0"/>
              <a:t> </a:t>
            </a:r>
            <a:r>
              <a:rPr lang="en-GB" dirty="0"/>
              <a:t>is a decentralized application platform that aims to provide a more efficient, scalable, and secure alternative to traditional </a:t>
            </a:r>
            <a:r>
              <a:rPr lang="en-GB" dirty="0" err="1"/>
              <a:t>blockchain</a:t>
            </a:r>
            <a:r>
              <a:rPr lang="en-GB" dirty="0"/>
              <a:t> technology. </a:t>
            </a:r>
            <a:endParaRPr lang="en-GB" dirty="0" smtClean="0"/>
          </a:p>
          <a:p>
            <a:r>
              <a:rPr lang="en-GB" dirty="0" err="1" smtClean="0"/>
              <a:t>Holochain</a:t>
            </a:r>
            <a:r>
              <a:rPr lang="en-GB" dirty="0" smtClean="0"/>
              <a:t> </a:t>
            </a:r>
            <a:r>
              <a:rPr lang="en-GB" dirty="0"/>
              <a:t>uses a distributed hash table (DHT) to maintain separate ledgers for each </a:t>
            </a:r>
            <a:r>
              <a:rPr lang="en-GB" dirty="0" smtClean="0"/>
              <a:t>user unlike </a:t>
            </a:r>
            <a:r>
              <a:rPr lang="en-GB" dirty="0"/>
              <a:t>traditional </a:t>
            </a:r>
            <a:r>
              <a:rPr lang="en-GB" dirty="0" err="1"/>
              <a:t>blockchains</a:t>
            </a:r>
            <a:r>
              <a:rPr lang="en-GB" dirty="0"/>
              <a:t>, which use a single, shared ledger to store </a:t>
            </a:r>
            <a:r>
              <a:rPr lang="en-GB" dirty="0" smtClean="0"/>
              <a:t>data. </a:t>
            </a:r>
          </a:p>
          <a:p>
            <a:r>
              <a:rPr lang="en-GB" dirty="0" smtClean="0"/>
              <a:t>It allows </a:t>
            </a:r>
            <a:r>
              <a:rPr lang="en-GB" dirty="0"/>
              <a:t>each user to have their own data, rules, and history, while still being able to communicate and interact with others on the network.</a:t>
            </a:r>
          </a:p>
          <a:p>
            <a:r>
              <a:rPr lang="en-GB" dirty="0" err="1"/>
              <a:t>Holochain</a:t>
            </a:r>
            <a:r>
              <a:rPr lang="en-GB" dirty="0"/>
              <a:t> is designed to support the development of decentralized applications (</a:t>
            </a:r>
            <a:r>
              <a:rPr lang="en-GB" dirty="0" err="1"/>
              <a:t>dApps</a:t>
            </a:r>
            <a:r>
              <a:rPr lang="en-GB" dirty="0"/>
              <a:t>) that can be used in a wide range of industries, such as finance, social media, supply chain management, and more. </a:t>
            </a:r>
            <a:endParaRPr lang="en-GB" dirty="0" smtClean="0"/>
          </a:p>
          <a:p>
            <a:r>
              <a:rPr lang="en-GB" dirty="0" smtClean="0"/>
              <a:t>It </a:t>
            </a:r>
            <a:r>
              <a:rPr lang="en-GB" dirty="0"/>
              <a:t>allows developers to build custom applications that are tailored to their specific needs, while still being able to participate in the broader </a:t>
            </a:r>
            <a:r>
              <a:rPr lang="en-GB" dirty="0" err="1"/>
              <a:t>Holochain</a:t>
            </a:r>
            <a:r>
              <a:rPr lang="en-GB" dirty="0"/>
              <a:t> network</a:t>
            </a:r>
            <a:r>
              <a:rPr lang="en-GB" dirty="0" smtClean="0"/>
              <a:t>.</a:t>
            </a:r>
          </a:p>
        </p:txBody>
      </p:sp>
    </p:spTree>
    <p:extLst>
      <p:ext uri="{BB962C8B-B14F-4D97-AF65-F5344CB8AC3E}">
        <p14:creationId xmlns:p14="http://schemas.microsoft.com/office/powerpoint/2010/main" val="812787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Holochain</a:t>
            </a:r>
            <a:r>
              <a:rPr lang="en-US" dirty="0" smtClean="0"/>
              <a:t> </a:t>
            </a:r>
            <a:endParaRPr lang="en-US" dirty="0"/>
          </a:p>
        </p:txBody>
      </p:sp>
      <p:sp>
        <p:nvSpPr>
          <p:cNvPr id="3" name="Content Placeholder 2"/>
          <p:cNvSpPr>
            <a:spLocks noGrp="1"/>
          </p:cNvSpPr>
          <p:nvPr>
            <p:ph idx="1"/>
          </p:nvPr>
        </p:nvSpPr>
        <p:spPr>
          <a:xfrm>
            <a:off x="514350" y="1268016"/>
            <a:ext cx="7886700" cy="3263504"/>
          </a:xfrm>
        </p:spPr>
        <p:txBody>
          <a:bodyPr>
            <a:normAutofit fontScale="77500" lnSpcReduction="20000"/>
          </a:bodyPr>
          <a:lstStyle/>
          <a:p>
            <a:pPr marL="0" indent="0">
              <a:buNone/>
            </a:pPr>
            <a:r>
              <a:rPr lang="en-GB" dirty="0" smtClean="0"/>
              <a:t>.</a:t>
            </a:r>
          </a:p>
          <a:p>
            <a:r>
              <a:rPr lang="en-GB" dirty="0" err="1" smtClean="0"/>
              <a:t>Holochain</a:t>
            </a:r>
            <a:r>
              <a:rPr lang="en-GB" dirty="0" smtClean="0"/>
              <a:t> </a:t>
            </a:r>
            <a:r>
              <a:rPr lang="en-GB" dirty="0" smtClean="0"/>
              <a:t>is powered by the </a:t>
            </a:r>
            <a:r>
              <a:rPr lang="en-GB" dirty="0" err="1" smtClean="0"/>
              <a:t>Holo</a:t>
            </a:r>
            <a:r>
              <a:rPr lang="en-GB" dirty="0" smtClean="0"/>
              <a:t> fuel cryptocurrency, which is used to pay for hosting and services within the </a:t>
            </a:r>
            <a:r>
              <a:rPr lang="en-GB" dirty="0" err="1" smtClean="0"/>
              <a:t>Holochain</a:t>
            </a:r>
            <a:r>
              <a:rPr lang="en-GB" dirty="0" smtClean="0"/>
              <a:t> network. </a:t>
            </a:r>
            <a:endParaRPr lang="en-GB" dirty="0" smtClean="0"/>
          </a:p>
          <a:p>
            <a:r>
              <a:rPr lang="en-GB" dirty="0" smtClean="0"/>
              <a:t>The </a:t>
            </a:r>
            <a:r>
              <a:rPr lang="en-GB" dirty="0" smtClean="0"/>
              <a:t>project is governed by the </a:t>
            </a:r>
            <a:r>
              <a:rPr lang="en-GB" dirty="0" err="1" smtClean="0"/>
              <a:t>Holochain</a:t>
            </a:r>
            <a:r>
              <a:rPr lang="en-GB" dirty="0" smtClean="0"/>
              <a:t> Association, which is responsible for overseeing the development of the technology and setting its strategic direction. </a:t>
            </a:r>
            <a:endParaRPr lang="en-GB" dirty="0" smtClean="0"/>
          </a:p>
          <a:p>
            <a:r>
              <a:rPr lang="en-GB" dirty="0" smtClean="0"/>
              <a:t>The </a:t>
            </a:r>
            <a:r>
              <a:rPr lang="en-GB" dirty="0" err="1" smtClean="0"/>
              <a:t>Holochain</a:t>
            </a:r>
            <a:r>
              <a:rPr lang="en-GB" dirty="0" smtClean="0"/>
              <a:t> community is also actively involved in shaping the direction of the project, and there are numerous </a:t>
            </a:r>
            <a:r>
              <a:rPr lang="en-GB" dirty="0" smtClean="0"/>
              <a:t>resources available </a:t>
            </a:r>
            <a:r>
              <a:rPr lang="en-GB" dirty="0" smtClean="0"/>
              <a:t>for developers and users to get started with </a:t>
            </a:r>
            <a:r>
              <a:rPr lang="en-GB" dirty="0" err="1" smtClean="0"/>
              <a:t>Holochain</a:t>
            </a:r>
            <a:r>
              <a:rPr lang="en-GB" dirty="0" smtClean="0"/>
              <a:t>.</a:t>
            </a:r>
            <a:endParaRPr lang="en-GB" dirty="0"/>
          </a:p>
        </p:txBody>
      </p:sp>
    </p:spTree>
    <p:extLst>
      <p:ext uri="{BB962C8B-B14F-4D97-AF65-F5344CB8AC3E}">
        <p14:creationId xmlns:p14="http://schemas.microsoft.com/office/powerpoint/2010/main" val="1811066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Holochain</a:t>
            </a:r>
            <a:r>
              <a:rPr lang="en-US" b="1" dirty="0"/>
              <a:t> Architecture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GB" dirty="0" err="1"/>
              <a:t>Holochain</a:t>
            </a:r>
            <a:r>
              <a:rPr lang="en-GB" dirty="0"/>
              <a:t> architecture is interesting — it can be summed up as “shared DHT” where DHT stands for the distributed hash table. It overcomes the </a:t>
            </a:r>
            <a:r>
              <a:rPr lang="en-GB" dirty="0" err="1"/>
              <a:t>blockchain</a:t>
            </a:r>
            <a:r>
              <a:rPr lang="en-GB" dirty="0"/>
              <a:t> bottlenecks by keeping the </a:t>
            </a:r>
            <a:r>
              <a:rPr lang="en-GB" dirty="0" smtClean="0"/>
              <a:t>key features of block chain</a:t>
            </a:r>
            <a:r>
              <a:rPr lang="en-GB" dirty="0"/>
              <a:t> </a:t>
            </a:r>
            <a:r>
              <a:rPr lang="en-GB" dirty="0" smtClean="0"/>
              <a:t>intact. We </a:t>
            </a:r>
            <a:r>
              <a:rPr lang="en-GB" dirty="0"/>
              <a:t>can term it as “</a:t>
            </a:r>
            <a:r>
              <a:rPr lang="en-GB" dirty="0" err="1"/>
              <a:t>blockchain</a:t>
            </a:r>
            <a:r>
              <a:rPr lang="en-GB" dirty="0"/>
              <a:t> without bottlenecks.”</a:t>
            </a:r>
          </a:p>
          <a:p>
            <a:pPr fontAlgn="base"/>
            <a:r>
              <a:rPr lang="en-GB" dirty="0"/>
              <a:t>It achieves it with the help of Shared Data Integrity. It is a way of handling data in peer-to-peer systems where it is much more challenging to secure data compared to centralized data.</a:t>
            </a:r>
          </a:p>
          <a:p>
            <a:pPr fontAlgn="base"/>
            <a:r>
              <a:rPr lang="en-GB" dirty="0"/>
              <a:t>With shared data integrity, it offers robust data security without bringing limitations such as high computation demand.</a:t>
            </a:r>
          </a:p>
          <a:p>
            <a:pPr fontAlgn="base"/>
            <a:r>
              <a:rPr lang="en-GB" dirty="0"/>
              <a:t>The key component here is the distributed hash table (DHT), which provides great value to the ecosystem. It offers eventual consistency while ensuring that the data is propagated safely through the network. This way, each peer is accountable for his actions.</a:t>
            </a:r>
          </a:p>
          <a:p>
            <a:endParaRPr lang="en-US" dirty="0"/>
          </a:p>
        </p:txBody>
      </p:sp>
    </p:spTree>
    <p:extLst>
      <p:ext uri="{BB962C8B-B14F-4D97-AF65-F5344CB8AC3E}">
        <p14:creationId xmlns:p14="http://schemas.microsoft.com/office/powerpoint/2010/main" val="3224963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Holochain</a:t>
            </a:r>
            <a:r>
              <a:rPr lang="en-US" b="1" dirty="0" smtClean="0"/>
              <a:t> Architecture</a:t>
            </a:r>
            <a:endParaRPr lang="en-US" dirty="0"/>
          </a:p>
        </p:txBody>
      </p:sp>
      <p:sp>
        <p:nvSpPr>
          <p:cNvPr id="3" name="Content Placeholder 2"/>
          <p:cNvSpPr>
            <a:spLocks noGrp="1"/>
          </p:cNvSpPr>
          <p:nvPr>
            <p:ph idx="1"/>
          </p:nvPr>
        </p:nvSpPr>
        <p:spPr>
          <a:xfrm>
            <a:off x="448966" y="1350110"/>
            <a:ext cx="4733854" cy="3512212"/>
          </a:xfrm>
        </p:spPr>
        <p:txBody>
          <a:bodyPr>
            <a:normAutofit fontScale="70000" lnSpcReduction="20000"/>
          </a:bodyPr>
          <a:lstStyle/>
          <a:p>
            <a:pPr fontAlgn="base"/>
            <a:r>
              <a:rPr lang="en-GB" dirty="0" smtClean="0"/>
              <a:t>The architecture is also efficient as it ensures that the overhead is as feasible as possible. In fact, phones or other devices can join the network and improve computing power.</a:t>
            </a:r>
          </a:p>
          <a:p>
            <a:pPr fontAlgn="base"/>
            <a:r>
              <a:rPr lang="en-GB" dirty="0" smtClean="0"/>
              <a:t>The </a:t>
            </a:r>
            <a:r>
              <a:rPr lang="en-GB" dirty="0" err="1" smtClean="0"/>
              <a:t>Holochain</a:t>
            </a:r>
            <a:r>
              <a:rPr lang="en-GB" dirty="0" smtClean="0"/>
              <a:t> Architecture (</a:t>
            </a:r>
            <a:r>
              <a:rPr lang="en-GB" dirty="0" err="1" smtClean="0"/>
              <a:t>dApp</a:t>
            </a:r>
            <a:r>
              <a:rPr lang="en-GB" dirty="0" smtClean="0"/>
              <a:t> architecture) consists of three main sub-systems. They are:</a:t>
            </a:r>
          </a:p>
          <a:p>
            <a:pPr fontAlgn="base">
              <a:buFont typeface="Wingdings" panose="05000000000000000000" pitchFamily="2" charset="2"/>
              <a:buChar char="ü"/>
            </a:pPr>
            <a:r>
              <a:rPr lang="en-GB" dirty="0" smtClean="0"/>
              <a:t>Shared storage (DHT)</a:t>
            </a:r>
          </a:p>
          <a:p>
            <a:pPr fontAlgn="base">
              <a:buFont typeface="Wingdings" panose="05000000000000000000" pitchFamily="2" charset="2"/>
              <a:buChar char="ü"/>
            </a:pPr>
            <a:r>
              <a:rPr lang="en-GB" dirty="0" smtClean="0"/>
              <a:t>Application (Nucleus)</a:t>
            </a:r>
          </a:p>
          <a:p>
            <a:pPr fontAlgn="base">
              <a:buFont typeface="Wingdings" panose="05000000000000000000" pitchFamily="2" charset="2"/>
              <a:buChar char="ü"/>
            </a:pPr>
            <a:r>
              <a:rPr lang="en-GB" dirty="0" smtClean="0"/>
              <a:t>Source Hash </a:t>
            </a:r>
            <a:r>
              <a:rPr lang="en-GB" dirty="0" smtClean="0"/>
              <a:t>Chain</a:t>
            </a:r>
            <a:endParaRPr lang="en-GB"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8230" y="1502815"/>
            <a:ext cx="3416597" cy="1724972"/>
          </a:xfrm>
          <a:prstGeom prst="rect">
            <a:avLst/>
          </a:prstGeom>
        </p:spPr>
      </p:pic>
    </p:spTree>
    <p:extLst>
      <p:ext uri="{BB962C8B-B14F-4D97-AF65-F5344CB8AC3E}">
        <p14:creationId xmlns:p14="http://schemas.microsoft.com/office/powerpoint/2010/main" val="307216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Machanism</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GB" dirty="0" err="1" smtClean="0"/>
              <a:t>Holochain's</a:t>
            </a:r>
            <a:r>
              <a:rPr lang="en-GB" dirty="0" smtClean="0"/>
              <a:t> </a:t>
            </a:r>
            <a:r>
              <a:rPr lang="en-GB" dirty="0"/>
              <a:t>consensus mechanism is based on a unique approach called "distributed hash table (DHT) </a:t>
            </a:r>
            <a:r>
              <a:rPr lang="en-GB" dirty="0" smtClean="0"/>
              <a:t>validation" unlike </a:t>
            </a:r>
            <a:r>
              <a:rPr lang="en-GB" dirty="0"/>
              <a:t>traditional </a:t>
            </a:r>
            <a:r>
              <a:rPr lang="en-GB" dirty="0" err="1"/>
              <a:t>blockchain</a:t>
            </a:r>
            <a:r>
              <a:rPr lang="en-GB" dirty="0"/>
              <a:t> networks that use proof-of-work (</a:t>
            </a:r>
            <a:r>
              <a:rPr lang="en-GB" dirty="0" err="1"/>
              <a:t>PoW</a:t>
            </a:r>
            <a:r>
              <a:rPr lang="en-GB" dirty="0"/>
              <a:t>) or proof-of-stake (</a:t>
            </a:r>
            <a:r>
              <a:rPr lang="en-GB" dirty="0" err="1"/>
              <a:t>PoS</a:t>
            </a:r>
            <a:r>
              <a:rPr lang="en-GB" dirty="0"/>
              <a:t>) for </a:t>
            </a:r>
            <a:r>
              <a:rPr lang="en-GB" dirty="0" smtClean="0"/>
              <a:t>consensus. </a:t>
            </a:r>
          </a:p>
          <a:p>
            <a:pPr algn="just"/>
            <a:r>
              <a:rPr lang="en-GB" dirty="0" err="1" smtClean="0"/>
              <a:t>Holochain</a:t>
            </a:r>
            <a:r>
              <a:rPr lang="en-GB" dirty="0" smtClean="0"/>
              <a:t> </a:t>
            </a:r>
            <a:r>
              <a:rPr lang="en-GB" dirty="0"/>
              <a:t>uses a combination of validation rules, cryptographic signatures, and distributed hash tables to validate transactions. </a:t>
            </a:r>
            <a:endParaRPr lang="en-GB" dirty="0" smtClean="0"/>
          </a:p>
          <a:p>
            <a:pPr algn="just"/>
            <a:r>
              <a:rPr lang="en-GB" dirty="0" smtClean="0"/>
              <a:t>In </a:t>
            </a:r>
            <a:r>
              <a:rPr lang="en-GB" dirty="0" err="1"/>
              <a:t>Holochain</a:t>
            </a:r>
            <a:r>
              <a:rPr lang="en-GB" dirty="0"/>
              <a:t>, each node in the network acts as its own validation authority and is responsible for maintaining a local chain of validated transactions. </a:t>
            </a:r>
            <a:endParaRPr lang="en-GB" dirty="0" smtClean="0"/>
          </a:p>
          <a:p>
            <a:pPr algn="just"/>
            <a:r>
              <a:rPr lang="en-GB" dirty="0" smtClean="0"/>
              <a:t>When </a:t>
            </a:r>
            <a:r>
              <a:rPr lang="en-GB" dirty="0"/>
              <a:t>a new transaction is submitted, it is validated by the nodes in the network that have a copy of the relevant data. If a majority of nodes agree that the transaction is valid, it is added to their local chains and the updated chain is then shared with the rest of the network. </a:t>
            </a:r>
            <a:endParaRPr lang="en-GB" dirty="0" smtClean="0"/>
          </a:p>
          <a:p>
            <a:pPr algn="just"/>
            <a:r>
              <a:rPr lang="en-GB" dirty="0" smtClean="0"/>
              <a:t>The </a:t>
            </a:r>
            <a:r>
              <a:rPr lang="en-GB" dirty="0"/>
              <a:t>decentralized validation process ensures that the network is able to reach consensus without relying on a central authority or a small group of validators. </a:t>
            </a:r>
            <a:endParaRPr lang="en-US" dirty="0"/>
          </a:p>
        </p:txBody>
      </p:sp>
    </p:spTree>
    <p:extLst>
      <p:ext uri="{BB962C8B-B14F-4D97-AF65-F5344CB8AC3E}">
        <p14:creationId xmlns:p14="http://schemas.microsoft.com/office/powerpoint/2010/main" val="3090510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Machanism</a:t>
            </a:r>
            <a:endParaRPr lang="en-US" dirty="0"/>
          </a:p>
        </p:txBody>
      </p:sp>
      <p:sp>
        <p:nvSpPr>
          <p:cNvPr id="3" name="Content Placeholder 2"/>
          <p:cNvSpPr>
            <a:spLocks noGrp="1"/>
          </p:cNvSpPr>
          <p:nvPr>
            <p:ph idx="1"/>
          </p:nvPr>
        </p:nvSpPr>
        <p:spPr/>
        <p:txBody>
          <a:bodyPr>
            <a:normAutofit fontScale="70000" lnSpcReduction="20000"/>
          </a:bodyPr>
          <a:lstStyle/>
          <a:p>
            <a:r>
              <a:rPr lang="en-GB" dirty="0" smtClean="0"/>
              <a:t>It also helps to improve the scalability and efficiency of the network by reducing the need for large amounts of computational power to validate transactions. </a:t>
            </a:r>
            <a:endParaRPr lang="en-GB" dirty="0" smtClean="0"/>
          </a:p>
          <a:p>
            <a:r>
              <a:rPr lang="en-GB" dirty="0" smtClean="0"/>
              <a:t>The </a:t>
            </a:r>
            <a:r>
              <a:rPr lang="en-GB" dirty="0" smtClean="0"/>
              <a:t>advantages of </a:t>
            </a:r>
            <a:r>
              <a:rPr lang="en-GB" dirty="0" err="1" smtClean="0"/>
              <a:t>Holochain's</a:t>
            </a:r>
            <a:r>
              <a:rPr lang="en-GB" dirty="0" smtClean="0"/>
              <a:t> consensus mechanism include: </a:t>
            </a:r>
          </a:p>
          <a:p>
            <a:pPr>
              <a:buFont typeface="Wingdings" panose="05000000000000000000" pitchFamily="2" charset="2"/>
              <a:buChar char="ü"/>
            </a:pPr>
            <a:r>
              <a:rPr lang="en-GB" b="1" dirty="0" smtClean="0">
                <a:solidFill>
                  <a:srgbClr val="00B0F0"/>
                </a:solidFill>
              </a:rPr>
              <a:t>Increased security: </a:t>
            </a:r>
            <a:r>
              <a:rPr lang="en-GB" dirty="0" smtClean="0"/>
              <a:t>By using cryptographic signatures, </a:t>
            </a:r>
            <a:r>
              <a:rPr lang="en-GB" dirty="0" err="1" smtClean="0"/>
              <a:t>Holochain</a:t>
            </a:r>
            <a:r>
              <a:rPr lang="en-GB" dirty="0" smtClean="0"/>
              <a:t> ensures the integrity of transactions and the network as a whole.</a:t>
            </a:r>
          </a:p>
          <a:p>
            <a:pPr>
              <a:buFont typeface="Wingdings" panose="05000000000000000000" pitchFamily="2" charset="2"/>
              <a:buChar char="ü"/>
            </a:pPr>
            <a:r>
              <a:rPr lang="en-GB" b="1" dirty="0" smtClean="0">
                <a:solidFill>
                  <a:srgbClr val="00B0F0"/>
                </a:solidFill>
              </a:rPr>
              <a:t>Improved scalability: </a:t>
            </a:r>
            <a:r>
              <a:rPr lang="en-GB" dirty="0" smtClean="0"/>
              <a:t>The decentralized validation process allows the network to validate transactions faster and more efficiently, even as the number of transactions grows.</a:t>
            </a:r>
          </a:p>
          <a:p>
            <a:pPr>
              <a:buFont typeface="Wingdings" panose="05000000000000000000" pitchFamily="2" charset="2"/>
              <a:buChar char="ü"/>
            </a:pPr>
            <a:r>
              <a:rPr lang="en-GB" b="1" dirty="0" smtClean="0">
                <a:solidFill>
                  <a:srgbClr val="00B0F0"/>
                </a:solidFill>
              </a:rPr>
              <a:t>Enhanced privacy</a:t>
            </a:r>
            <a:r>
              <a:rPr lang="en-GB" dirty="0" smtClean="0">
                <a:solidFill>
                  <a:srgbClr val="00B0F0"/>
                </a:solidFill>
              </a:rPr>
              <a:t>: </a:t>
            </a:r>
            <a:r>
              <a:rPr lang="en-GB" dirty="0" err="1" smtClean="0"/>
              <a:t>Holochain</a:t>
            </a:r>
            <a:r>
              <a:rPr lang="en-GB" dirty="0" smtClean="0"/>
              <a:t> allows users to retain control over their data and privacy by eliminating the need for a central authority to validate transactions. This is a general explanation of </a:t>
            </a:r>
            <a:r>
              <a:rPr lang="en-GB" dirty="0" err="1" smtClean="0"/>
              <a:t>Holochain's</a:t>
            </a:r>
            <a:r>
              <a:rPr lang="en-GB" dirty="0" smtClean="0"/>
              <a:t> consensus mechanism. </a:t>
            </a:r>
            <a:endParaRPr lang="en-US" dirty="0"/>
          </a:p>
        </p:txBody>
      </p:sp>
    </p:spTree>
    <p:extLst>
      <p:ext uri="{BB962C8B-B14F-4D97-AF65-F5344CB8AC3E}">
        <p14:creationId xmlns:p14="http://schemas.microsoft.com/office/powerpoint/2010/main" val="3374844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normAutofit fontScale="85000" lnSpcReduction="20000"/>
          </a:bodyPr>
          <a:lstStyle/>
          <a:p>
            <a:r>
              <a:rPr lang="en-GB" dirty="0"/>
              <a:t>The transaction processing in </a:t>
            </a:r>
            <a:r>
              <a:rPr lang="en-GB" dirty="0" err="1"/>
              <a:t>Holochain</a:t>
            </a:r>
            <a:r>
              <a:rPr lang="en-GB" dirty="0"/>
              <a:t> is a decentralized process that involves multiple nodes in the network. Here's how it works: </a:t>
            </a:r>
          </a:p>
          <a:p>
            <a:pPr>
              <a:buFont typeface="Wingdings" panose="05000000000000000000" pitchFamily="2" charset="2"/>
              <a:buChar char="ü"/>
            </a:pPr>
            <a:r>
              <a:rPr lang="en-GB" dirty="0" smtClean="0"/>
              <a:t>A </a:t>
            </a:r>
            <a:r>
              <a:rPr lang="en-GB" dirty="0"/>
              <a:t>transaction is created by an agent and signed with the agent's private key</a:t>
            </a:r>
            <a:r>
              <a:rPr lang="en-GB" dirty="0" smtClean="0"/>
              <a:t>.</a:t>
            </a:r>
            <a:r>
              <a:rPr lang="en-GB" dirty="0"/>
              <a:t> The transaction is broadcast to the network and received by multiple nodes</a:t>
            </a:r>
            <a:r>
              <a:rPr lang="en-GB" dirty="0" smtClean="0"/>
              <a:t>.</a:t>
            </a:r>
          </a:p>
          <a:p>
            <a:pPr>
              <a:buFont typeface="Wingdings" panose="05000000000000000000" pitchFamily="2" charset="2"/>
              <a:buChar char="ü"/>
            </a:pPr>
            <a:r>
              <a:rPr lang="en-GB" dirty="0"/>
              <a:t>Each node in the network runs its own set of validation rules on the transaction to determine if it is valid or not</a:t>
            </a:r>
            <a:r>
              <a:rPr lang="en-GB" dirty="0" smtClean="0"/>
              <a:t>.</a:t>
            </a:r>
            <a:r>
              <a:rPr lang="en-GB" dirty="0"/>
              <a:t> If a majority of nodes agree that the transaction is valid, it is added to each node's local chain and broadcast to the rest of the network.</a:t>
            </a:r>
            <a:endParaRPr lang="en-US" dirty="0"/>
          </a:p>
        </p:txBody>
      </p:sp>
    </p:spTree>
    <p:extLst>
      <p:ext uri="{BB962C8B-B14F-4D97-AF65-F5344CB8AC3E}">
        <p14:creationId xmlns:p14="http://schemas.microsoft.com/office/powerpoint/2010/main" val="1475082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1562</Words>
  <Application>Microsoft Office PowerPoint</Application>
  <PresentationFormat>On-screen Show (16:9)</PresentationFormat>
  <Paragraphs>107</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Theme</vt:lpstr>
      <vt:lpstr>Holochain</vt:lpstr>
      <vt:lpstr>Group Members</vt:lpstr>
      <vt:lpstr>Introduction to Holochain </vt:lpstr>
      <vt:lpstr>Introduction to Holochain </vt:lpstr>
      <vt:lpstr>Holochain Architecture </vt:lpstr>
      <vt:lpstr>Holochain Architecture</vt:lpstr>
      <vt:lpstr>Machanism</vt:lpstr>
      <vt:lpstr>Machanism</vt:lpstr>
      <vt:lpstr>Transaction</vt:lpstr>
      <vt:lpstr>Transaction</vt:lpstr>
      <vt:lpstr>Holochain Use Cases </vt:lpstr>
      <vt:lpstr>Holochain Use Cases </vt:lpstr>
      <vt:lpstr>When NOT to Use Holochain? </vt:lpstr>
      <vt:lpstr>When NOT to Use Holochain? </vt:lpstr>
      <vt:lpstr>Difference between block chain and holochain and client/server</vt:lpstr>
      <vt:lpstr>Difference between block chain and holochain and client/server</vt:lpstr>
      <vt:lpstr>Difference between block chain and holochain and client/server</vt:lpstr>
      <vt:lpstr>Merit</vt:lpstr>
      <vt:lpstr>Merit</vt:lpstr>
      <vt:lpstr>Demerit</vt:lpstr>
      <vt:lpstr>Demerit</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2023-02-12T19:48:46Z</dcterms:modified>
</cp:coreProperties>
</file>