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embeddedFontLst>
    <p:embeddedFont>
      <p:font typeface="Noto Sans Symbols" panose="020B0604020202020204" charset="0"/>
      <p:regular r:id="rId92"/>
      <p:bold r:id="rId93"/>
    </p:embeddedFont>
    <p:embeddedFont>
      <p:font typeface="Arial Narrow" panose="020B0606020202030204" pitchFamily="34" charset="0"/>
      <p:regular r:id="rId94"/>
      <p:bold r:id="rId95"/>
      <p:italic r:id="rId96"/>
      <p:boldItalic r:id="rId97"/>
    </p:embeddedFont>
    <p:embeddedFont>
      <p:font typeface="Bookman Old Style" panose="02050604050505020204" pitchFamily="18" charset="0"/>
      <p:regular r:id="rId98"/>
      <p:bold r:id="rId99"/>
      <p:italic r:id="rId100"/>
      <p:boldItalic r:id="rId101"/>
    </p:embeddedFont>
    <p:embeddedFont>
      <p:font typeface="Times" panose="02020603050405020304" pitchFamily="18" charset="0"/>
      <p:regular r:id="rId102"/>
      <p:bold r:id="rId103"/>
      <p:italic r:id="rId104"/>
      <p:boldItalic r:id="rId105"/>
    </p:embeddedFont>
    <p:embeddedFont>
      <p:font typeface="Georgia" panose="02040502050405020303" pitchFamily="18" charset="0"/>
      <p:regular r:id="rId106"/>
      <p:bold r:id="rId107"/>
      <p:italic r:id="rId108"/>
      <p:boldItalic r:id="rId109"/>
    </p:embeddedFont>
    <p:embeddedFont>
      <p:font typeface="Impact" panose="020B0806030902050204" pitchFamily="34" charset="0"/>
      <p:regular r:id="rId110"/>
    </p:embeddedFont>
    <p:embeddedFont>
      <p:font typeface="Tahoma" panose="020B0604030504040204" pitchFamily="34" charset="0"/>
      <p:regular r:id="rId111"/>
      <p:bold r:id="rId112"/>
    </p:embeddedFont>
    <p:embeddedFont>
      <p:font typeface="Book Antiqua" panose="02040602050305030304" pitchFamily="18" charset="0"/>
      <p:regular r:id="rId113"/>
      <p:bold r:id="rId114"/>
      <p:italic r:id="rId115"/>
      <p:boldItalic r:id="rId116"/>
    </p:embeddedFont>
    <p:embeddedFont>
      <p:font typeface="Garamond" panose="02020404030301010803" pitchFamily="18" charset="0"/>
      <p:regular r:id="rId117"/>
      <p:bold r:id="rId118"/>
      <p:italic r:id="rId119"/>
      <p:boldItalic r:id="rId120"/>
    </p:embeddedFont>
    <p:embeddedFont>
      <p:font typeface="Oi" panose="020B0604020202020204" charset="0"/>
      <p:regular r:id="rId121"/>
    </p:embeddedFont>
    <p:embeddedFont>
      <p:font typeface="Comic Sans MS" panose="030F0702030302020204" pitchFamily="66" charset="0"/>
      <p:regular r:id="rId122"/>
      <p:bold r:id="rId123"/>
      <p:italic r:id="rId124"/>
      <p:boldItalic r:id="rId125"/>
    </p:embeddedFont>
    <p:embeddedFont>
      <p:font typeface="Century Gothic" panose="020B0502020202020204" pitchFamily="34" charset="0"/>
      <p:regular r:id="rId126"/>
      <p:bold r:id="rId127"/>
      <p:italic r:id="rId128"/>
      <p:boldItalic r:id="rId129"/>
    </p:embeddedFont>
    <p:embeddedFont>
      <p:font typeface="Lucida Sans" panose="020B0602030504020204" pitchFamily="34" charset="0"/>
      <p:regular r:id="rId130"/>
      <p:bold r:id="rId131"/>
      <p:italic r:id="rId132"/>
      <p:boldItalic r:id="rId133"/>
    </p:embeddedFont>
    <p:embeddedFont>
      <p:font typeface="Arial Black" panose="020B0A04020102020204" pitchFamily="34" charset="0"/>
      <p:regular r:id="rId134"/>
      <p:bold r:id="rId135"/>
    </p:embeddedFont>
    <p:embeddedFont>
      <p:font typeface="Century Schoolbook" panose="02040604050505020304" pitchFamily="18" charset="0"/>
      <p:regular r:id="rId136"/>
      <p:bold r:id="rId137"/>
      <p:italic r:id="rId138"/>
      <p:boldItalic r:id="rId139"/>
    </p:embeddedFont>
    <p:embeddedFont>
      <p:font typeface="Verdana" panose="020B0604030504040204" pitchFamily="34" charset="0"/>
      <p:regular r:id="rId140"/>
      <p:bold r:id="rId141"/>
      <p:italic r:id="rId142"/>
      <p:boldItalic r:id="rId143"/>
    </p:embeddedFont>
    <p:embeddedFont>
      <p:font typeface="Trebuchet MS" panose="020B0603020202020204" pitchFamily="34" charset="0"/>
      <p:regular r:id="rId144"/>
      <p:bold r:id="rId145"/>
      <p:italic r:id="rId146"/>
      <p:boldItalic r:id="rId1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8" roundtripDataSignature="AMtx7mhjr5kLpjNMYl3zdTiYWTLj7RRm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26.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47.fntdata"/><Relationship Id="rId107" Type="http://schemas.openxmlformats.org/officeDocument/2006/relationships/font" Target="fonts/font16.fntdata"/><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37.fntdata"/><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2.fntdata"/><Relationship Id="rId118" Type="http://schemas.openxmlformats.org/officeDocument/2006/relationships/font" Target="fonts/font27.fntdata"/><Relationship Id="rId134" Type="http://schemas.openxmlformats.org/officeDocument/2006/relationships/font" Target="fonts/font43.fntdata"/><Relationship Id="rId139" Type="http://schemas.openxmlformats.org/officeDocument/2006/relationships/font" Target="fonts/font48.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2.fntdata"/><Relationship Id="rId108" Type="http://schemas.openxmlformats.org/officeDocument/2006/relationships/font" Target="fonts/font17.fntdata"/><Relationship Id="rId124" Type="http://schemas.openxmlformats.org/officeDocument/2006/relationships/font" Target="fonts/font33.fntdata"/><Relationship Id="rId129" Type="http://schemas.openxmlformats.org/officeDocument/2006/relationships/font" Target="fonts/font38.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notesMaster" Target="notesMasters/notesMaster1.xml"/><Relationship Id="rId96" Type="http://schemas.openxmlformats.org/officeDocument/2006/relationships/font" Target="fonts/font5.fntdata"/><Relationship Id="rId140" Type="http://schemas.openxmlformats.org/officeDocument/2006/relationships/font" Target="fonts/font49.fntdata"/><Relationship Id="rId145" Type="http://schemas.openxmlformats.org/officeDocument/2006/relationships/font" Target="fonts/font54.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3.fntdata"/><Relationship Id="rId119" Type="http://schemas.openxmlformats.org/officeDocument/2006/relationships/font" Target="fonts/font28.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39.fntdata"/><Relationship Id="rId135" Type="http://schemas.openxmlformats.org/officeDocument/2006/relationships/font" Target="fonts/font44.fntdata"/><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font" Target="fonts/font13.fntdata"/><Relationship Id="rId120" Type="http://schemas.openxmlformats.org/officeDocument/2006/relationships/font" Target="fonts/font29.fntdata"/><Relationship Id="rId125" Type="http://schemas.openxmlformats.org/officeDocument/2006/relationships/font" Target="fonts/font34.fntdata"/><Relationship Id="rId141" Type="http://schemas.openxmlformats.org/officeDocument/2006/relationships/font" Target="fonts/font50.fntdata"/><Relationship Id="rId146" Type="http://schemas.openxmlformats.org/officeDocument/2006/relationships/font" Target="fonts/font5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9.fntdata"/><Relationship Id="rId115" Type="http://schemas.openxmlformats.org/officeDocument/2006/relationships/font" Target="fonts/font24.fntdata"/><Relationship Id="rId131" Type="http://schemas.openxmlformats.org/officeDocument/2006/relationships/font" Target="fonts/font40.fntdata"/><Relationship Id="rId136" Type="http://schemas.openxmlformats.org/officeDocument/2006/relationships/font" Target="fonts/font45.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font" Target="fonts/font14.fntdata"/><Relationship Id="rId126" Type="http://schemas.openxmlformats.org/officeDocument/2006/relationships/font" Target="fonts/font35.fntdata"/><Relationship Id="rId147" Type="http://schemas.openxmlformats.org/officeDocument/2006/relationships/font" Target="fonts/font5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121" Type="http://schemas.openxmlformats.org/officeDocument/2006/relationships/font" Target="fonts/font30.fntdata"/><Relationship Id="rId142" Type="http://schemas.openxmlformats.org/officeDocument/2006/relationships/font" Target="fonts/font5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5.fntdata"/><Relationship Id="rId137" Type="http://schemas.openxmlformats.org/officeDocument/2006/relationships/font" Target="fonts/font4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0.fntdata"/><Relationship Id="rId132" Type="http://schemas.openxmlformats.org/officeDocument/2006/relationships/font" Target="fonts/font4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5.fntdata"/><Relationship Id="rId127" Type="http://schemas.openxmlformats.org/officeDocument/2006/relationships/font" Target="fonts/font3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122" Type="http://schemas.openxmlformats.org/officeDocument/2006/relationships/font" Target="fonts/font31.fntdata"/><Relationship Id="rId143" Type="http://schemas.openxmlformats.org/officeDocument/2006/relationships/font" Target="fonts/font52.fntdata"/><Relationship Id="rId148"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font" Target="fonts/font21.fntdata"/><Relationship Id="rId133" Type="http://schemas.openxmlformats.org/officeDocument/2006/relationships/font" Target="fonts/font4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font" Target="fonts/font11.fntdata"/><Relationship Id="rId123" Type="http://schemas.openxmlformats.org/officeDocument/2006/relationships/font" Target="fonts/font32.fntdata"/><Relationship Id="rId144" Type="http://schemas.openxmlformats.org/officeDocument/2006/relationships/font" Target="fonts/font53.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11</a:t>
            </a:fld>
            <a:endParaRPr sz="1400" b="0" i="0" u="none" strike="noStrike" cap="none">
              <a:solidFill>
                <a:srgbClr val="000000"/>
              </a:solidFill>
              <a:latin typeface="Arial"/>
              <a:ea typeface="Arial"/>
              <a:cs typeface="Arial"/>
              <a:sym typeface="Arial"/>
            </a:endParaRPr>
          </a:p>
        </p:txBody>
      </p:sp>
      <p:sp>
        <p:nvSpPr>
          <p:cNvPr id="175" name="Google Shape;1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6" name="Google Shape;176;p11: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24</a:t>
            </a:fld>
            <a:endParaRPr sz="1400" b="0" i="0" u="none" strike="noStrike" cap="none">
              <a:solidFill>
                <a:srgbClr val="000000"/>
              </a:solidFill>
              <a:latin typeface="Arial"/>
              <a:ea typeface="Arial"/>
              <a:cs typeface="Arial"/>
              <a:sym typeface="Arial"/>
            </a:endParaRPr>
          </a:p>
        </p:txBody>
      </p:sp>
      <p:sp>
        <p:nvSpPr>
          <p:cNvPr id="287" name="Google Shape;28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8" name="Google Shape;288;p2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25</a:t>
            </a:fld>
            <a:endParaRPr sz="1400" b="0" i="0" u="none" strike="noStrike" cap="none">
              <a:solidFill>
                <a:srgbClr val="000000"/>
              </a:solidFill>
              <a:latin typeface="Arial"/>
              <a:ea typeface="Arial"/>
              <a:cs typeface="Arial"/>
              <a:sym typeface="Arial"/>
            </a:endParaRPr>
          </a:p>
        </p:txBody>
      </p:sp>
      <p:sp>
        <p:nvSpPr>
          <p:cNvPr id="295" name="Google Shape;29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6" name="Google Shape;296;p2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29</a:t>
            </a:fld>
            <a:endParaRPr sz="1400" b="0" i="0" u="none" strike="noStrike" cap="none">
              <a:solidFill>
                <a:srgbClr val="000000"/>
              </a:solidFill>
              <a:latin typeface="Arial"/>
              <a:ea typeface="Arial"/>
              <a:cs typeface="Arial"/>
              <a:sym typeface="Arial"/>
            </a:endParaRPr>
          </a:p>
        </p:txBody>
      </p:sp>
      <p:sp>
        <p:nvSpPr>
          <p:cNvPr id="324" name="Google Shape;32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5" name="Google Shape;325;p2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35</a:t>
            </a:fld>
            <a:endParaRPr sz="1400" b="0" i="0" u="none" strike="noStrike" cap="none">
              <a:solidFill>
                <a:srgbClr val="000000"/>
              </a:solidFill>
              <a:latin typeface="Arial"/>
              <a:ea typeface="Arial"/>
              <a:cs typeface="Arial"/>
              <a:sym typeface="Arial"/>
            </a:endParaRPr>
          </a:p>
        </p:txBody>
      </p:sp>
      <p:sp>
        <p:nvSpPr>
          <p:cNvPr id="397" name="Google Shape;39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8" name="Google Shape;398;p3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4</a:t>
            </a:fld>
            <a:endParaRPr sz="1400" b="0" i="0" u="none" strike="noStrike" cap="none">
              <a:solidFill>
                <a:srgbClr val="000000"/>
              </a:solidFill>
              <a:latin typeface="Arial"/>
              <a:ea typeface="Arial"/>
              <a:cs typeface="Arial"/>
              <a:sym typeface="Arial"/>
            </a:endParaRPr>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3" name="Google Shape;123;p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3" name="Google Shape;51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46</a:t>
            </a:fld>
            <a:endParaRPr sz="1400" b="0" i="0" u="none" strike="noStrike" cap="none">
              <a:solidFill>
                <a:srgbClr val="000000"/>
              </a:solidFill>
              <a:latin typeface="Arial"/>
              <a:ea typeface="Arial"/>
              <a:cs typeface="Arial"/>
              <a:sym typeface="Arial"/>
            </a:endParaRPr>
          </a:p>
        </p:txBody>
      </p:sp>
      <p:sp>
        <p:nvSpPr>
          <p:cNvPr id="527" name="Google Shape;52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28" name="Google Shape;528;p46: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5" name="Google Shape;53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6" name="Google Shape;55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4" name="Google Shape;5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5</a:t>
            </a:fld>
            <a:endParaRPr sz="1400" b="0" i="0" u="none" strike="noStrike" cap="none">
              <a:solidFill>
                <a:srgbClr val="000000"/>
              </a:solidFill>
              <a:latin typeface="Arial"/>
              <a:ea typeface="Arial"/>
              <a:cs typeface="Arial"/>
              <a:sym typeface="Arial"/>
            </a:endParaRPr>
          </a:p>
        </p:txBody>
      </p:sp>
      <p:sp>
        <p:nvSpPr>
          <p:cNvPr id="129" name="Google Shape;1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0" name="Google Shape;130;p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1" name="Google Shape;57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51</a:t>
            </a:fld>
            <a:endParaRPr sz="1400" b="0" i="0" u="none" strike="noStrike" cap="none">
              <a:solidFill>
                <a:srgbClr val="000000"/>
              </a:solidFill>
              <a:latin typeface="Arial"/>
              <a:ea typeface="Arial"/>
              <a:cs typeface="Arial"/>
              <a:sym typeface="Arial"/>
            </a:endParaRPr>
          </a:p>
        </p:txBody>
      </p:sp>
      <p:sp>
        <p:nvSpPr>
          <p:cNvPr id="578" name="Google Shape;57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9" name="Google Shape;579;p51: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6" name="Google Shape;58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53</a:t>
            </a:fld>
            <a:endParaRPr sz="1400" b="0" i="0" u="none" strike="noStrike" cap="none">
              <a:solidFill>
                <a:srgbClr val="000000"/>
              </a:solidFill>
              <a:latin typeface="Arial"/>
              <a:ea typeface="Arial"/>
              <a:cs typeface="Arial"/>
              <a:sym typeface="Arial"/>
            </a:endParaRPr>
          </a:p>
        </p:txBody>
      </p:sp>
      <p:sp>
        <p:nvSpPr>
          <p:cNvPr id="593" name="Google Shape;59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94" name="Google Shape;594;p53: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0" name="Google Shape;60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5" name="Google Shape;62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5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2" name="Google Shape;65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6</a:t>
            </a:fld>
            <a:endParaRPr sz="1400" b="0" i="0" u="none" strike="noStrike" cap="none">
              <a:solidFill>
                <a:srgbClr val="000000"/>
              </a:solidFill>
              <a:latin typeface="Arial"/>
              <a:ea typeface="Arial"/>
              <a:cs typeface="Arial"/>
              <a:sym typeface="Arial"/>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8" name="Google Shape;138;p6: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7" name="Google Shape;677;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0" name="Google Shape;69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3" name="Google Shape;70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1" name="Google Shape;711;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9" name="Google Shape;71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6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6" name="Google Shape;72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4" name="Google Shape;734;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5" name="Google Shape;74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2" name="Google Shape;75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9" name="Google Shape;75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7</a:t>
            </a:fld>
            <a:endParaRPr sz="1400" b="0" i="0" u="none" strike="noStrike" cap="none">
              <a:solidFill>
                <a:srgbClr val="000000"/>
              </a:solidFill>
              <a:latin typeface="Arial"/>
              <a:ea typeface="Arial"/>
              <a:cs typeface="Arial"/>
              <a:sym typeface="Arial"/>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6" name="Google Shape;146;p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7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6" name="Google Shape;766;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7" name="Google Shape;787;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7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8" name="Google Shape;80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7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4" name="Google Shape;82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7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8" name="Google Shape;83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7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3" name="Google Shape;853;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7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0" name="Google Shape;86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8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0" name="Google Shape;890;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8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7" name="Google Shape;897;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8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2" name="Google Shape;912;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8</a:t>
            </a:fld>
            <a:endParaRPr sz="1400" b="0" i="0" u="none" strike="noStrike" cap="none">
              <a:solidFill>
                <a:srgbClr val="000000"/>
              </a:solidFill>
              <a:latin typeface="Arial"/>
              <a:ea typeface="Arial"/>
              <a:cs typeface="Arial"/>
              <a:sym typeface="Arial"/>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4" name="Google Shape;154;p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9" name="Google Shape;919;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8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7" name="Google Shape;927;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8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5" name="Google Shape;935;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8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2" name="Google Shape;942;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8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84</a:t>
            </a:fld>
            <a:endParaRPr sz="1400" b="0" i="0" u="none" strike="noStrike" cap="none">
              <a:solidFill>
                <a:srgbClr val="000000"/>
              </a:solidFill>
              <a:latin typeface="Arial"/>
              <a:ea typeface="Arial"/>
              <a:cs typeface="Arial"/>
              <a:sym typeface="Arial"/>
            </a:endParaRPr>
          </a:p>
        </p:txBody>
      </p:sp>
      <p:sp>
        <p:nvSpPr>
          <p:cNvPr id="950" name="Google Shape;950;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51" name="Google Shape;951;p8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9" name="Google Shape;959;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8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8" name="Google Shape;968;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5" name="Google Shape;975;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9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4" name="Google Shape;994;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9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3" name="Google Shape;1013;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9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Verdana"/>
              <a:buNone/>
              <a:defRPr sz="2400"/>
            </a:lvl1pPr>
            <a:lvl2pPr lvl="1" algn="ctr">
              <a:lnSpc>
                <a:spcPct val="100000"/>
              </a:lnSpc>
              <a:spcBef>
                <a:spcPts val="400"/>
              </a:spcBef>
              <a:spcAft>
                <a:spcPts val="0"/>
              </a:spcAft>
              <a:buClr>
                <a:schemeClr val="dk1"/>
              </a:buClr>
              <a:buSzPts val="2000"/>
              <a:buFont typeface="Verdana"/>
              <a:buNone/>
              <a:defRPr sz="2000"/>
            </a:lvl2pPr>
            <a:lvl3pPr lvl="2" algn="ctr">
              <a:lnSpc>
                <a:spcPct val="100000"/>
              </a:lnSpc>
              <a:spcBef>
                <a:spcPts val="360"/>
              </a:spcBef>
              <a:spcAft>
                <a:spcPts val="0"/>
              </a:spcAft>
              <a:buClr>
                <a:schemeClr val="dk1"/>
              </a:buClr>
              <a:buSzPts val="1800"/>
              <a:buFont typeface="Verdana"/>
              <a:buNone/>
              <a:defRPr sz="1800"/>
            </a:lvl3pPr>
            <a:lvl4pPr lvl="3" algn="ctr">
              <a:lnSpc>
                <a:spcPct val="100000"/>
              </a:lnSpc>
              <a:spcBef>
                <a:spcPts val="320"/>
              </a:spcBef>
              <a:spcAft>
                <a:spcPts val="0"/>
              </a:spcAft>
              <a:buClr>
                <a:schemeClr val="dk1"/>
              </a:buClr>
              <a:buSzPts val="1600"/>
              <a:buFont typeface="Verdana"/>
              <a:buNone/>
              <a:defRPr sz="1600"/>
            </a:lvl4pPr>
            <a:lvl5pPr lvl="4" algn="ctr">
              <a:lnSpc>
                <a:spcPct val="100000"/>
              </a:lnSpc>
              <a:spcBef>
                <a:spcPts val="320"/>
              </a:spcBef>
              <a:spcAft>
                <a:spcPts val="0"/>
              </a:spcAft>
              <a:buClr>
                <a:schemeClr val="dk1"/>
              </a:buClr>
              <a:buSzPts val="1600"/>
              <a:buFont typeface="Verdana"/>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9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Google Shape;77;p103"/>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3"/>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Verdana"/>
              <a:buNone/>
              <a:defRPr sz="2400" b="1"/>
            </a:lvl1pPr>
            <a:lvl2pPr marL="914400" lvl="1" indent="-228600" algn="l">
              <a:lnSpc>
                <a:spcPct val="100000"/>
              </a:lnSpc>
              <a:spcBef>
                <a:spcPts val="400"/>
              </a:spcBef>
              <a:spcAft>
                <a:spcPts val="0"/>
              </a:spcAft>
              <a:buClr>
                <a:schemeClr val="dk1"/>
              </a:buClr>
              <a:buSzPts val="2000"/>
              <a:buFont typeface="Verdana"/>
              <a:buNone/>
              <a:defRPr sz="2000" b="1"/>
            </a:lvl2pPr>
            <a:lvl3pPr marL="1371600" lvl="2" indent="-228600" algn="l">
              <a:lnSpc>
                <a:spcPct val="100000"/>
              </a:lnSpc>
              <a:spcBef>
                <a:spcPts val="360"/>
              </a:spcBef>
              <a:spcAft>
                <a:spcPts val="0"/>
              </a:spcAft>
              <a:buClr>
                <a:schemeClr val="dk1"/>
              </a:buClr>
              <a:buSzPts val="1800"/>
              <a:buFont typeface="Verdana"/>
              <a:buNone/>
              <a:defRPr sz="1800" b="1"/>
            </a:lvl3pPr>
            <a:lvl4pPr marL="1828800" lvl="3" indent="-228600" algn="l">
              <a:lnSpc>
                <a:spcPct val="100000"/>
              </a:lnSpc>
              <a:spcBef>
                <a:spcPts val="320"/>
              </a:spcBef>
              <a:spcAft>
                <a:spcPts val="0"/>
              </a:spcAft>
              <a:buClr>
                <a:schemeClr val="dk1"/>
              </a:buClr>
              <a:buSzPts val="1600"/>
              <a:buFont typeface="Verdana"/>
              <a:buNone/>
              <a:defRPr sz="1600" b="1"/>
            </a:lvl4pPr>
            <a:lvl5pPr marL="2286000" lvl="4" indent="-228600" algn="l">
              <a:lnSpc>
                <a:spcPct val="100000"/>
              </a:lnSpc>
              <a:spcBef>
                <a:spcPts val="320"/>
              </a:spcBef>
              <a:spcAft>
                <a:spcPts val="0"/>
              </a:spcAft>
              <a:buClr>
                <a:schemeClr val="dk1"/>
              </a:buClr>
              <a:buSzPts val="1600"/>
              <a:buFont typeface="Verdan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9" name="Google Shape;79;p103"/>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03"/>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Verdana"/>
              <a:buNone/>
              <a:defRPr sz="2400" b="1"/>
            </a:lvl1pPr>
            <a:lvl2pPr marL="914400" lvl="1" indent="-228600" algn="l">
              <a:lnSpc>
                <a:spcPct val="100000"/>
              </a:lnSpc>
              <a:spcBef>
                <a:spcPts val="400"/>
              </a:spcBef>
              <a:spcAft>
                <a:spcPts val="0"/>
              </a:spcAft>
              <a:buClr>
                <a:schemeClr val="dk1"/>
              </a:buClr>
              <a:buSzPts val="2000"/>
              <a:buFont typeface="Verdana"/>
              <a:buNone/>
              <a:defRPr sz="2000" b="1"/>
            </a:lvl2pPr>
            <a:lvl3pPr marL="1371600" lvl="2" indent="-228600" algn="l">
              <a:lnSpc>
                <a:spcPct val="100000"/>
              </a:lnSpc>
              <a:spcBef>
                <a:spcPts val="360"/>
              </a:spcBef>
              <a:spcAft>
                <a:spcPts val="0"/>
              </a:spcAft>
              <a:buClr>
                <a:schemeClr val="dk1"/>
              </a:buClr>
              <a:buSzPts val="1800"/>
              <a:buFont typeface="Verdana"/>
              <a:buNone/>
              <a:defRPr sz="1800" b="1"/>
            </a:lvl3pPr>
            <a:lvl4pPr marL="1828800" lvl="3" indent="-228600" algn="l">
              <a:lnSpc>
                <a:spcPct val="100000"/>
              </a:lnSpc>
              <a:spcBef>
                <a:spcPts val="320"/>
              </a:spcBef>
              <a:spcAft>
                <a:spcPts val="0"/>
              </a:spcAft>
              <a:buClr>
                <a:schemeClr val="dk1"/>
              </a:buClr>
              <a:buSzPts val="1600"/>
              <a:buFont typeface="Verdana"/>
              <a:buNone/>
              <a:defRPr sz="1600" b="1"/>
            </a:lvl4pPr>
            <a:lvl5pPr marL="2286000" lvl="4" indent="-228600" algn="l">
              <a:lnSpc>
                <a:spcPct val="100000"/>
              </a:lnSpc>
              <a:spcBef>
                <a:spcPts val="320"/>
              </a:spcBef>
              <a:spcAft>
                <a:spcPts val="0"/>
              </a:spcAft>
              <a:buClr>
                <a:schemeClr val="dk1"/>
              </a:buClr>
              <a:buSzPts val="1600"/>
              <a:buFont typeface="Verdan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103"/>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0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104"/>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04"/>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Verdana"/>
              <a:buNone/>
              <a:defRPr sz="2400"/>
            </a:lvl1pPr>
            <a:lvl2pPr marL="914400" lvl="1" indent="-228600" algn="l">
              <a:lnSpc>
                <a:spcPct val="100000"/>
              </a:lnSpc>
              <a:spcBef>
                <a:spcPts val="400"/>
              </a:spcBef>
              <a:spcAft>
                <a:spcPts val="0"/>
              </a:spcAft>
              <a:buClr>
                <a:schemeClr val="dk1"/>
              </a:buClr>
              <a:buSzPts val="2000"/>
              <a:buFont typeface="Verdana"/>
              <a:buNone/>
              <a:defRPr sz="2000"/>
            </a:lvl2pPr>
            <a:lvl3pPr marL="1371600" lvl="2" indent="-228600" algn="l">
              <a:lnSpc>
                <a:spcPct val="100000"/>
              </a:lnSpc>
              <a:spcBef>
                <a:spcPts val="360"/>
              </a:spcBef>
              <a:spcAft>
                <a:spcPts val="0"/>
              </a:spcAft>
              <a:buClr>
                <a:schemeClr val="dk1"/>
              </a:buClr>
              <a:buSzPts val="1800"/>
              <a:buFont typeface="Verdana"/>
              <a:buNone/>
              <a:defRPr sz="1800"/>
            </a:lvl3pPr>
            <a:lvl4pPr marL="1828800" lvl="3" indent="-228600" algn="l">
              <a:lnSpc>
                <a:spcPct val="100000"/>
              </a:lnSpc>
              <a:spcBef>
                <a:spcPts val="320"/>
              </a:spcBef>
              <a:spcAft>
                <a:spcPts val="0"/>
              </a:spcAft>
              <a:buClr>
                <a:schemeClr val="dk1"/>
              </a:buClr>
              <a:buSzPts val="1600"/>
              <a:buFont typeface="Verdana"/>
              <a:buNone/>
              <a:defRPr sz="1600"/>
            </a:lvl4pPr>
            <a:lvl5pPr marL="2286000" lvl="4" indent="-228600" algn="l">
              <a:lnSpc>
                <a:spcPct val="100000"/>
              </a:lnSpc>
              <a:spcBef>
                <a:spcPts val="320"/>
              </a:spcBef>
              <a:spcAft>
                <a:spcPts val="0"/>
              </a:spcAft>
              <a:buClr>
                <a:schemeClr val="dk1"/>
              </a:buClr>
              <a:buSzPts val="1600"/>
              <a:buFont typeface="Verdana"/>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8" name="Google Shape;88;p10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0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9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9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9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9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0"/>
        <p:cNvGrpSpPr/>
        <p:nvPr/>
      </p:nvGrpSpPr>
      <p:grpSpPr>
        <a:xfrm>
          <a:off x="0" y="0"/>
          <a:ext cx="0" cy="0"/>
          <a:chOff x="0" y="0"/>
          <a:chExt cx="0" cy="0"/>
        </a:xfrm>
      </p:grpSpPr>
      <p:sp>
        <p:nvSpPr>
          <p:cNvPr id="51" name="Google Shape;51;p9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9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10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0"/>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0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1"/>
          <p:cNvSpPr>
            <a:spLocks noGrp="1"/>
          </p:cNvSpPr>
          <p:nvPr>
            <p:ph type="pic" idx="2"/>
          </p:nvPr>
        </p:nvSpPr>
        <p:spPr>
          <a:xfrm>
            <a:off x="3887788" y="987425"/>
            <a:ext cx="4629150" cy="4873625"/>
          </a:xfrm>
          <a:prstGeom prst="rect">
            <a:avLst/>
          </a:prstGeom>
          <a:noFill/>
          <a:ln>
            <a:noFill/>
          </a:ln>
        </p:spPr>
      </p:sp>
      <p:sp>
        <p:nvSpPr>
          <p:cNvPr id="65" name="Google Shape;65;p101"/>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Verdana"/>
              <a:buNone/>
              <a:defRPr sz="1600"/>
            </a:lvl1pPr>
            <a:lvl2pPr marL="914400" lvl="1" indent="-228600" algn="l">
              <a:lnSpc>
                <a:spcPct val="100000"/>
              </a:lnSpc>
              <a:spcBef>
                <a:spcPts val="280"/>
              </a:spcBef>
              <a:spcAft>
                <a:spcPts val="0"/>
              </a:spcAft>
              <a:buClr>
                <a:schemeClr val="dk1"/>
              </a:buClr>
              <a:buSzPts val="1400"/>
              <a:buFont typeface="Verdana"/>
              <a:buNone/>
              <a:defRPr sz="1400"/>
            </a:lvl2pPr>
            <a:lvl3pPr marL="1371600" lvl="2" indent="-228600" algn="l">
              <a:lnSpc>
                <a:spcPct val="100000"/>
              </a:lnSpc>
              <a:spcBef>
                <a:spcPts val="240"/>
              </a:spcBef>
              <a:spcAft>
                <a:spcPts val="0"/>
              </a:spcAft>
              <a:buClr>
                <a:schemeClr val="dk1"/>
              </a:buClr>
              <a:buSzPts val="1200"/>
              <a:buFont typeface="Verdana"/>
              <a:buNone/>
              <a:defRPr sz="1200"/>
            </a:lvl3pPr>
            <a:lvl4pPr marL="1828800" lvl="3" indent="-228600" algn="l">
              <a:lnSpc>
                <a:spcPct val="100000"/>
              </a:lnSpc>
              <a:spcBef>
                <a:spcPts val="200"/>
              </a:spcBef>
              <a:spcAft>
                <a:spcPts val="0"/>
              </a:spcAft>
              <a:buClr>
                <a:schemeClr val="dk1"/>
              </a:buClr>
              <a:buSzPts val="1000"/>
              <a:buFont typeface="Verdana"/>
              <a:buNone/>
              <a:defRPr sz="1000"/>
            </a:lvl4pPr>
            <a:lvl5pPr marL="2286000" lvl="4" indent="-228600" algn="l">
              <a:lnSpc>
                <a:spcPct val="100000"/>
              </a:lnSpc>
              <a:spcBef>
                <a:spcPts val="200"/>
              </a:spcBef>
              <a:spcAft>
                <a:spcPts val="0"/>
              </a:spcAft>
              <a:buClr>
                <a:schemeClr val="dk1"/>
              </a:buClr>
              <a:buSzPts val="1000"/>
              <a:buFont typeface="Verdan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0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0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2"/>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Verdana"/>
              <a:buChar char="•"/>
              <a:defRPr sz="3200"/>
            </a:lvl1pPr>
            <a:lvl2pPr marL="914400" lvl="1" indent="-406400" algn="l">
              <a:lnSpc>
                <a:spcPct val="100000"/>
              </a:lnSpc>
              <a:spcBef>
                <a:spcPts val="560"/>
              </a:spcBef>
              <a:spcAft>
                <a:spcPts val="0"/>
              </a:spcAft>
              <a:buClr>
                <a:schemeClr val="dk1"/>
              </a:buClr>
              <a:buSzPts val="2800"/>
              <a:buFont typeface="Verdana"/>
              <a:buChar char="–"/>
              <a:defRPr sz="2800"/>
            </a:lvl2pPr>
            <a:lvl3pPr marL="1371600" lvl="2" indent="-381000" algn="l">
              <a:lnSpc>
                <a:spcPct val="100000"/>
              </a:lnSpc>
              <a:spcBef>
                <a:spcPts val="480"/>
              </a:spcBef>
              <a:spcAft>
                <a:spcPts val="0"/>
              </a:spcAft>
              <a:buClr>
                <a:schemeClr val="dk1"/>
              </a:buClr>
              <a:buSzPts val="2400"/>
              <a:buFont typeface="Verdana"/>
              <a:buChar char="•"/>
              <a:defRPr sz="2400"/>
            </a:lvl3pPr>
            <a:lvl4pPr marL="1828800" lvl="3" indent="-355600" algn="l">
              <a:lnSpc>
                <a:spcPct val="100000"/>
              </a:lnSpc>
              <a:spcBef>
                <a:spcPts val="400"/>
              </a:spcBef>
              <a:spcAft>
                <a:spcPts val="0"/>
              </a:spcAft>
              <a:buClr>
                <a:schemeClr val="dk1"/>
              </a:buClr>
              <a:buSzPts val="2000"/>
              <a:buFont typeface="Verdana"/>
              <a:buChar char="–"/>
              <a:defRPr sz="2000"/>
            </a:lvl4pPr>
            <a:lvl5pPr marL="2286000" lvl="4" indent="-355600" algn="l">
              <a:lnSpc>
                <a:spcPct val="100000"/>
              </a:lnSpc>
              <a:spcBef>
                <a:spcPts val="400"/>
              </a:spcBef>
              <a:spcAft>
                <a:spcPts val="0"/>
              </a:spcAft>
              <a:buClr>
                <a:schemeClr val="dk1"/>
              </a:buClr>
              <a:buSzPts val="2000"/>
              <a:buFont typeface="Verdana"/>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102"/>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Verdana"/>
              <a:buNone/>
              <a:defRPr sz="1600"/>
            </a:lvl1pPr>
            <a:lvl2pPr marL="914400" lvl="1" indent="-228600" algn="l">
              <a:lnSpc>
                <a:spcPct val="100000"/>
              </a:lnSpc>
              <a:spcBef>
                <a:spcPts val="280"/>
              </a:spcBef>
              <a:spcAft>
                <a:spcPts val="0"/>
              </a:spcAft>
              <a:buClr>
                <a:schemeClr val="dk1"/>
              </a:buClr>
              <a:buSzPts val="1400"/>
              <a:buFont typeface="Verdana"/>
              <a:buNone/>
              <a:defRPr sz="1400"/>
            </a:lvl2pPr>
            <a:lvl3pPr marL="1371600" lvl="2" indent="-228600" algn="l">
              <a:lnSpc>
                <a:spcPct val="100000"/>
              </a:lnSpc>
              <a:spcBef>
                <a:spcPts val="240"/>
              </a:spcBef>
              <a:spcAft>
                <a:spcPts val="0"/>
              </a:spcAft>
              <a:buClr>
                <a:schemeClr val="dk1"/>
              </a:buClr>
              <a:buSzPts val="1200"/>
              <a:buFont typeface="Verdana"/>
              <a:buNone/>
              <a:defRPr sz="1200"/>
            </a:lvl3pPr>
            <a:lvl4pPr marL="1828800" lvl="3" indent="-228600" algn="l">
              <a:lnSpc>
                <a:spcPct val="100000"/>
              </a:lnSpc>
              <a:spcBef>
                <a:spcPts val="200"/>
              </a:spcBef>
              <a:spcAft>
                <a:spcPts val="0"/>
              </a:spcAft>
              <a:buClr>
                <a:schemeClr val="dk1"/>
              </a:buClr>
              <a:buSzPts val="1000"/>
              <a:buFont typeface="Verdana"/>
              <a:buNone/>
              <a:defRPr sz="1000"/>
            </a:lvl4pPr>
            <a:lvl5pPr marL="2286000" lvl="4" indent="-228600" algn="l">
              <a:lnSpc>
                <a:spcPct val="100000"/>
              </a:lnSpc>
              <a:spcBef>
                <a:spcPts val="200"/>
              </a:spcBef>
              <a:spcAft>
                <a:spcPts val="0"/>
              </a:spcAft>
              <a:buClr>
                <a:schemeClr val="dk1"/>
              </a:buClr>
              <a:buSzPts val="1000"/>
              <a:buFont typeface="Verdan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93"/>
          <p:cNvPicPr preferRelativeResize="0"/>
          <p:nvPr/>
        </p:nvPicPr>
        <p:blipFill rotWithShape="1">
          <a:blip r:embed="rId13">
            <a:alphaModFix/>
          </a:blip>
          <a:srcRect/>
          <a:stretch/>
        </p:blipFill>
        <p:spPr>
          <a:xfrm>
            <a:off x="9056687" y="1066800"/>
            <a:ext cx="87312" cy="5791200"/>
          </a:xfrm>
          <a:prstGeom prst="rect">
            <a:avLst/>
          </a:prstGeom>
          <a:noFill/>
          <a:ln>
            <a:noFill/>
          </a:ln>
        </p:spPr>
      </p:pic>
      <p:sp>
        <p:nvSpPr>
          <p:cNvPr id="11" name="Google Shape;11;p9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9pPr>
          </a:lstStyle>
          <a:p>
            <a:endParaRPr/>
          </a:p>
        </p:txBody>
      </p:sp>
      <p:sp>
        <p:nvSpPr>
          <p:cNvPr id="12" name="Google Shape;12;p9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Verdana"/>
              <a:buChar char="•"/>
              <a:defRPr sz="2800" b="0" i="0" u="none" strike="noStrike" cap="none">
                <a:solidFill>
                  <a:schemeClr val="dk1"/>
                </a:solidFill>
                <a:latin typeface="Verdana"/>
                <a:ea typeface="Verdana"/>
                <a:cs typeface="Verdana"/>
                <a:sym typeface="Verdana"/>
              </a:defRPr>
            </a:lvl1pPr>
            <a:lvl2pPr marL="914400" marR="0" lvl="1" indent="-381000" algn="l" rtl="0">
              <a:lnSpc>
                <a:spcPct val="100000"/>
              </a:lnSpc>
              <a:spcBef>
                <a:spcPts val="480"/>
              </a:spcBef>
              <a:spcAft>
                <a:spcPts val="0"/>
              </a:spcAft>
              <a:buClr>
                <a:schemeClr val="dk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3pPr>
            <a:lvl4pPr marL="1828800" marR="0" lvl="3" indent="-342900" algn="l" rtl="0">
              <a:lnSpc>
                <a:spcPct val="100000"/>
              </a:lnSpc>
              <a:spcBef>
                <a:spcPts val="360"/>
              </a:spcBef>
              <a:spcAft>
                <a:spcPts val="0"/>
              </a:spcAft>
              <a:buClr>
                <a:schemeClr val="dk1"/>
              </a:buClr>
              <a:buSzPts val="1800"/>
              <a:buFont typeface="Verdana"/>
              <a:buChar char="–"/>
              <a:defRPr sz="1800" b="0" i="0" u="none" strike="noStrike" cap="none">
                <a:solidFill>
                  <a:schemeClr val="dk1"/>
                </a:solidFill>
                <a:latin typeface="Verdana"/>
                <a:ea typeface="Verdana"/>
                <a:cs typeface="Verdana"/>
                <a:sym typeface="Verdana"/>
              </a:defRPr>
            </a:lvl4pPr>
            <a:lvl5pPr marL="2286000" marR="0" lvl="4" indent="-342900" algn="l" rtl="0">
              <a:lnSpc>
                <a:spcPct val="100000"/>
              </a:lnSpc>
              <a:spcBef>
                <a:spcPts val="360"/>
              </a:spcBef>
              <a:spcAft>
                <a:spcPts val="0"/>
              </a:spcAft>
              <a:buClr>
                <a:schemeClr val="dk1"/>
              </a:buClr>
              <a:buSzPts val="1800"/>
              <a:buFont typeface="Verdana"/>
              <a:buChar char="»"/>
              <a:defRPr sz="18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3" name="Google Shape;13;p9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4" name="Google Shape;14;p9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5" name="Google Shape;15;p9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grpSp>
        <p:nvGrpSpPr>
          <p:cNvPr id="16" name="Google Shape;16;p93"/>
          <p:cNvGrpSpPr/>
          <p:nvPr/>
        </p:nvGrpSpPr>
        <p:grpSpPr>
          <a:xfrm>
            <a:off x="0" y="228600"/>
            <a:ext cx="9144000" cy="838200"/>
            <a:chOff x="0" y="192"/>
            <a:chExt cx="5760" cy="528"/>
          </a:xfrm>
        </p:grpSpPr>
        <p:sp>
          <p:nvSpPr>
            <p:cNvPr id="17" name="Google Shape;17;p93"/>
            <p:cNvSpPr txBox="1"/>
            <p:nvPr/>
          </p:nvSpPr>
          <p:spPr>
            <a:xfrm>
              <a:off x="5232" y="528"/>
              <a:ext cx="528" cy="192"/>
            </a:xfrm>
            <a:prstGeom prst="rect">
              <a:avLst/>
            </a:prstGeom>
            <a:solidFill>
              <a:schemeClr val="l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18" name="Google Shape;18;p93"/>
            <p:cNvCxnSpPr/>
            <p:nvPr/>
          </p:nvCxnSpPr>
          <p:spPr>
            <a:xfrm>
              <a:off x="1872" y="192"/>
              <a:ext cx="2976" cy="0"/>
            </a:xfrm>
            <a:prstGeom prst="straightConnector1">
              <a:avLst/>
            </a:prstGeom>
            <a:noFill/>
            <a:ln w="12700" cap="flat" cmpd="sng">
              <a:solidFill>
                <a:schemeClr val="accent2"/>
              </a:solidFill>
              <a:prstDash val="solid"/>
              <a:miter lim="800000"/>
              <a:headEnd type="none" w="sm" len="sm"/>
              <a:tailEnd type="none" w="sm" len="sm"/>
            </a:ln>
          </p:spPr>
        </p:cxnSp>
        <p:pic>
          <p:nvPicPr>
            <p:cNvPr id="19" name="Google Shape;19;p93"/>
            <p:cNvPicPr preferRelativeResize="0"/>
            <p:nvPr/>
          </p:nvPicPr>
          <p:blipFill rotWithShape="1">
            <a:blip r:embed="rId14">
              <a:alphaModFix/>
            </a:blip>
            <a:srcRect/>
            <a:stretch/>
          </p:blipFill>
          <p:spPr>
            <a:xfrm>
              <a:off x="3449" y="192"/>
              <a:ext cx="1063" cy="40"/>
            </a:xfrm>
            <a:prstGeom prst="rect">
              <a:avLst/>
            </a:prstGeom>
            <a:noFill/>
            <a:ln>
              <a:noFill/>
            </a:ln>
          </p:spPr>
        </p:pic>
        <p:pic>
          <p:nvPicPr>
            <p:cNvPr id="20" name="Google Shape;20;p93"/>
            <p:cNvPicPr preferRelativeResize="0"/>
            <p:nvPr/>
          </p:nvPicPr>
          <p:blipFill rotWithShape="1">
            <a:blip r:embed="rId15">
              <a:alphaModFix/>
            </a:blip>
            <a:srcRect/>
            <a:stretch/>
          </p:blipFill>
          <p:spPr>
            <a:xfrm>
              <a:off x="0" y="192"/>
              <a:ext cx="2016" cy="191"/>
            </a:xfrm>
            <a:prstGeom prst="rect">
              <a:avLst/>
            </a:prstGeom>
            <a:noFill/>
            <a:ln>
              <a:noFill/>
            </a:ln>
          </p:spPr>
        </p:pic>
        <p:pic>
          <p:nvPicPr>
            <p:cNvPr id="21" name="Google Shape;21;p93"/>
            <p:cNvPicPr preferRelativeResize="0"/>
            <p:nvPr/>
          </p:nvPicPr>
          <p:blipFill rotWithShape="1">
            <a:blip r:embed="rId16">
              <a:alphaModFix/>
            </a:blip>
            <a:srcRect/>
            <a:stretch/>
          </p:blipFill>
          <p:spPr>
            <a:xfrm>
              <a:off x="4752" y="192"/>
              <a:ext cx="1008" cy="481"/>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1219200" y="1981200"/>
            <a:ext cx="6629400" cy="1219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E005D"/>
              </a:buClr>
              <a:buSzPts val="4000"/>
              <a:buFont typeface="Verdana"/>
              <a:buNone/>
            </a:pPr>
            <a:r>
              <a:rPr lang="en-US" sz="4000" b="0" i="0" u="none">
                <a:solidFill>
                  <a:srgbClr val="2E005D"/>
                </a:solidFill>
                <a:latin typeface="Verdana"/>
                <a:ea typeface="Verdana"/>
                <a:cs typeface="Verdana"/>
                <a:sym typeface="Verdana"/>
              </a:rPr>
              <a:t>Chapter 5</a:t>
            </a:r>
            <a:endParaRPr/>
          </a:p>
        </p:txBody>
      </p:sp>
      <p:sp>
        <p:nvSpPr>
          <p:cNvPr id="96" name="Google Shape;96;p1"/>
          <p:cNvSpPr txBox="1">
            <a:spLocks noGrp="1"/>
          </p:cNvSpPr>
          <p:nvPr>
            <p:ph type="subTitle" idx="1"/>
          </p:nvPr>
        </p:nvSpPr>
        <p:spPr>
          <a:xfrm>
            <a:off x="1371600" y="3352800"/>
            <a:ext cx="6400800" cy="2286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omic Sans MS"/>
              <a:buNone/>
            </a:pPr>
            <a:r>
              <a:rPr lang="en-US" sz="4400" b="0" i="0" u="none">
                <a:solidFill>
                  <a:schemeClr val="dk1"/>
                </a:solidFill>
                <a:latin typeface="Comic Sans MS"/>
                <a:ea typeface="Comic Sans MS"/>
                <a:cs typeface="Comic Sans MS"/>
                <a:sym typeface="Comic Sans MS"/>
              </a:rPr>
              <a:t>Interaction Design Basics</a:t>
            </a:r>
            <a:endParaRPr/>
          </a:p>
        </p:txBody>
      </p:sp>
      <p:grpSp>
        <p:nvGrpSpPr>
          <p:cNvPr id="97" name="Google Shape;97;p1"/>
          <p:cNvGrpSpPr/>
          <p:nvPr/>
        </p:nvGrpSpPr>
        <p:grpSpPr>
          <a:xfrm>
            <a:off x="0" y="0"/>
            <a:ext cx="9144000" cy="6858000"/>
            <a:chOff x="0" y="0"/>
            <a:chExt cx="5760" cy="4320"/>
          </a:xfrm>
        </p:grpSpPr>
        <p:sp>
          <p:nvSpPr>
            <p:cNvPr id="98" name="Google Shape;98;p1"/>
            <p:cNvSpPr txBox="1"/>
            <p:nvPr/>
          </p:nvSpPr>
          <p:spPr>
            <a:xfrm>
              <a:off x="5136" y="528"/>
              <a:ext cx="624" cy="3792"/>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99" name="Google Shape;99;p1"/>
            <p:cNvSpPr txBox="1"/>
            <p:nvPr/>
          </p:nvSpPr>
          <p:spPr>
            <a:xfrm>
              <a:off x="0" y="0"/>
              <a:ext cx="5760" cy="672"/>
            </a:xfrm>
            <a:prstGeom prst="rect">
              <a:avLst/>
            </a:prstGeom>
            <a:solidFill>
              <a:srgbClr val="2E005D"/>
            </a:solidFill>
            <a:ln w="9525" cap="flat" cmpd="sng">
              <a:solidFill>
                <a:srgbClr val="2E00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pic>
          <p:nvPicPr>
            <p:cNvPr id="100" name="Google Shape;100;p1"/>
            <p:cNvPicPr preferRelativeResize="0"/>
            <p:nvPr/>
          </p:nvPicPr>
          <p:blipFill rotWithShape="1">
            <a:blip r:embed="rId3">
              <a:alphaModFix/>
            </a:blip>
            <a:srcRect/>
            <a:stretch/>
          </p:blipFill>
          <p:spPr>
            <a:xfrm>
              <a:off x="912" y="0"/>
              <a:ext cx="3264" cy="672"/>
            </a:xfrm>
            <a:prstGeom prst="rect">
              <a:avLst/>
            </a:prstGeom>
            <a:noFill/>
            <a:ln>
              <a:noFill/>
            </a:ln>
          </p:spPr>
        </p:pic>
        <p:pic>
          <p:nvPicPr>
            <p:cNvPr id="101" name="Google Shape;101;p1"/>
            <p:cNvPicPr preferRelativeResize="0"/>
            <p:nvPr/>
          </p:nvPicPr>
          <p:blipFill rotWithShape="1">
            <a:blip r:embed="rId4">
              <a:alphaModFix/>
            </a:blip>
            <a:srcRect/>
            <a:stretch/>
          </p:blipFill>
          <p:spPr>
            <a:xfrm>
              <a:off x="4800" y="0"/>
              <a:ext cx="672" cy="672"/>
            </a:xfrm>
            <a:prstGeom prst="rect">
              <a:avLst/>
            </a:prstGeom>
            <a:noFill/>
            <a:ln>
              <a:noFill/>
            </a:ln>
          </p:spPr>
        </p:pic>
        <p:pic>
          <p:nvPicPr>
            <p:cNvPr id="102" name="Google Shape;102;p1"/>
            <p:cNvPicPr preferRelativeResize="0"/>
            <p:nvPr/>
          </p:nvPicPr>
          <p:blipFill rotWithShape="1">
            <a:blip r:embed="rId5">
              <a:alphaModFix/>
            </a:blip>
            <a:srcRect/>
            <a:stretch/>
          </p:blipFill>
          <p:spPr>
            <a:xfrm>
              <a:off x="0" y="0"/>
              <a:ext cx="672" cy="672"/>
            </a:xfrm>
            <a:prstGeom prst="rect">
              <a:avLst/>
            </a:prstGeom>
            <a:noFill/>
            <a:ln>
              <a:noFill/>
            </a:ln>
          </p:spPr>
        </p:pic>
        <p:pic>
          <p:nvPicPr>
            <p:cNvPr id="103" name="Google Shape;103;p1"/>
            <p:cNvPicPr preferRelativeResize="0"/>
            <p:nvPr/>
          </p:nvPicPr>
          <p:blipFill rotWithShape="1">
            <a:blip r:embed="rId6">
              <a:alphaModFix/>
            </a:blip>
            <a:srcRect/>
            <a:stretch/>
          </p:blipFill>
          <p:spPr>
            <a:xfrm>
              <a:off x="4480" y="0"/>
              <a:ext cx="176" cy="672"/>
            </a:xfrm>
            <a:prstGeom prst="rect">
              <a:avLst/>
            </a:prstGeom>
            <a:noFill/>
            <a:ln>
              <a:noFill/>
            </a:ln>
          </p:spPr>
        </p:pic>
        <p:pic>
          <p:nvPicPr>
            <p:cNvPr id="104" name="Google Shape;104;p1"/>
            <p:cNvPicPr preferRelativeResize="0"/>
            <p:nvPr/>
          </p:nvPicPr>
          <p:blipFill rotWithShape="1">
            <a:blip r:embed="rId6">
              <a:alphaModFix/>
            </a:blip>
            <a:srcRect/>
            <a:stretch/>
          </p:blipFill>
          <p:spPr>
            <a:xfrm>
              <a:off x="5584" y="0"/>
              <a:ext cx="176" cy="672"/>
            </a:xfrm>
            <a:prstGeom prst="rect">
              <a:avLst/>
            </a:prstGeom>
            <a:noFill/>
            <a:ln>
              <a:noFill/>
            </a:ln>
          </p:spPr>
        </p:pic>
      </p:grpSp>
      <p:sp>
        <p:nvSpPr>
          <p:cNvPr id="105" name="Google Shape;105;p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Central message …</a:t>
            </a:r>
            <a:endParaRPr/>
          </a:p>
        </p:txBody>
      </p:sp>
      <p:sp>
        <p:nvSpPr>
          <p:cNvPr id="171" name="Google Shape;171;p10"/>
          <p:cNvSpPr txBox="1">
            <a:spLocks noGrp="1"/>
          </p:cNvSpPr>
          <p:nvPr>
            <p:ph type="body" idx="1"/>
          </p:nvPr>
        </p:nvSpPr>
        <p:spPr>
          <a:xfrm>
            <a:off x="669925" y="1676400"/>
            <a:ext cx="7772400" cy="4114800"/>
          </a:xfrm>
          <a:prstGeom prst="rect">
            <a:avLst/>
          </a:prstGeom>
          <a:noFill/>
          <a:ln>
            <a:noFill/>
          </a:ln>
        </p:spPr>
        <p:txBody>
          <a:bodyPr spcFirstLastPara="1" wrap="square" lIns="91425" tIns="45700" rIns="91425" bIns="45700" anchor="t" anchorCtr="0">
            <a:noAutofit/>
          </a:bodyPr>
          <a:lstStyle/>
          <a:p>
            <a:pPr marL="190500" lvl="0" indent="-190500" algn="ctr" rtl="0">
              <a:lnSpc>
                <a:spcPct val="150000"/>
              </a:lnSpc>
              <a:spcBef>
                <a:spcPts val="0"/>
              </a:spcBef>
              <a:spcAft>
                <a:spcPts val="0"/>
              </a:spcAft>
              <a:buClr>
                <a:srgbClr val="2E005D"/>
              </a:buClr>
              <a:buSzPts val="2800"/>
              <a:buFont typeface="Verdana"/>
              <a:buNone/>
            </a:pPr>
            <a:r>
              <a:rPr lang="en-US" sz="2800" b="0" i="0" u="none">
                <a:solidFill>
                  <a:srgbClr val="2E005D"/>
                </a:solidFill>
                <a:latin typeface="Verdana"/>
                <a:ea typeface="Verdana"/>
                <a:cs typeface="Verdana"/>
                <a:sym typeface="Verdana"/>
              </a:rPr>
              <a:t>The user</a:t>
            </a:r>
            <a:endParaRPr/>
          </a:p>
          <a:p>
            <a:pPr marL="190500" lvl="0" indent="-1905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Often it is said that the success of the various methods used in HCI lies not in how good they are, but in that they simply focus the mind of the designer on the user.</a:t>
            </a:r>
            <a:endParaRPr/>
          </a:p>
          <a:p>
            <a:pPr marL="190500" lvl="0" indent="-1905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This is the core of interaction design: put the user first, keep the user in the center and remember the user at the end.</a:t>
            </a:r>
            <a:endParaRPr/>
          </a:p>
        </p:txBody>
      </p:sp>
      <p:sp>
        <p:nvSpPr>
          <p:cNvPr id="172" name="Google Shape;172;p1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914400" y="2667000"/>
            <a:ext cx="6858000" cy="11382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5400"/>
              <a:buFont typeface="Comic Sans MS"/>
              <a:buNone/>
            </a:pPr>
            <a:r>
              <a:rPr lang="en-US" sz="5400" b="0" i="0" u="none">
                <a:solidFill>
                  <a:schemeClr val="dk2"/>
                </a:solidFill>
                <a:latin typeface="Comic Sans MS"/>
                <a:ea typeface="Comic Sans MS"/>
                <a:cs typeface="Comic Sans MS"/>
                <a:sym typeface="Comic Sans MS"/>
              </a:rPr>
              <a:t>The Design Process</a:t>
            </a:r>
            <a:endParaRPr/>
          </a:p>
        </p:txBody>
      </p:sp>
      <p:sp>
        <p:nvSpPr>
          <p:cNvPr id="179" name="Google Shape;179;p1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p:nvPr/>
        </p:nvSpPr>
        <p:spPr>
          <a:xfrm>
            <a:off x="5029200" y="4038600"/>
            <a:ext cx="1371600" cy="381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85" name="Google Shape;185;p1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process of design</a:t>
            </a:r>
            <a:endParaRPr/>
          </a:p>
        </p:txBody>
      </p:sp>
      <p:sp>
        <p:nvSpPr>
          <p:cNvPr id="186" name="Google Shape;186;p12"/>
          <p:cNvSpPr/>
          <p:nvPr/>
        </p:nvSpPr>
        <p:spPr>
          <a:xfrm>
            <a:off x="609600" y="2438400"/>
            <a:ext cx="1371600" cy="762000"/>
          </a:xfrm>
          <a:prstGeom prst="roundRect">
            <a:avLst>
              <a:gd name="adj" fmla="val 16667"/>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what is</a:t>
            </a:r>
            <a:br>
              <a:rPr lang="en-US" sz="1800" b="0" i="0" u="none" strike="noStrike" cap="none">
                <a:solidFill>
                  <a:schemeClr val="dk1"/>
                </a:solidFill>
                <a:latin typeface="Verdana"/>
                <a:ea typeface="Verdana"/>
                <a:cs typeface="Verdana"/>
                <a:sym typeface="Verdana"/>
              </a:rPr>
            </a:br>
            <a:r>
              <a:rPr lang="en-US" sz="1800" b="0" i="0" u="none" strike="noStrike" cap="none">
                <a:solidFill>
                  <a:schemeClr val="dk1"/>
                </a:solidFill>
                <a:latin typeface="Verdana"/>
                <a:ea typeface="Verdana"/>
                <a:cs typeface="Verdana"/>
                <a:sym typeface="Verdana"/>
              </a:rPr>
              <a:t>wanted</a:t>
            </a: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a:off x="2819400" y="3048000"/>
            <a:ext cx="1371600" cy="762000"/>
          </a:xfrm>
          <a:prstGeom prst="roundRect">
            <a:avLst>
              <a:gd name="adj" fmla="val 16667"/>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analysis</a:t>
            </a:r>
            <a:endParaRPr sz="1400" b="0" i="0" u="none" strike="noStrike" cap="none">
              <a:solidFill>
                <a:srgbClr val="000000"/>
              </a:solidFill>
              <a:latin typeface="Arial"/>
              <a:ea typeface="Arial"/>
              <a:cs typeface="Arial"/>
              <a:sym typeface="Arial"/>
            </a:endParaRPr>
          </a:p>
        </p:txBody>
      </p:sp>
      <p:sp>
        <p:nvSpPr>
          <p:cNvPr id="188" name="Google Shape;188;p12"/>
          <p:cNvSpPr/>
          <p:nvPr/>
        </p:nvSpPr>
        <p:spPr>
          <a:xfrm>
            <a:off x="5029200" y="3657600"/>
            <a:ext cx="1371600" cy="762000"/>
          </a:xfrm>
          <a:prstGeom prst="roundRect">
            <a:avLst>
              <a:gd name="adj" fmla="val 16667"/>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design</a:t>
            </a:r>
            <a:endParaRPr sz="1400" b="0" i="0" u="none" strike="noStrike" cap="none">
              <a:solidFill>
                <a:srgbClr val="000000"/>
              </a:solidFill>
              <a:latin typeface="Arial"/>
              <a:ea typeface="Arial"/>
              <a:cs typeface="Arial"/>
              <a:sym typeface="Arial"/>
            </a:endParaRPr>
          </a:p>
        </p:txBody>
      </p:sp>
      <p:sp>
        <p:nvSpPr>
          <p:cNvPr id="189" name="Google Shape;189;p12"/>
          <p:cNvSpPr/>
          <p:nvPr/>
        </p:nvSpPr>
        <p:spPr>
          <a:xfrm>
            <a:off x="7239000" y="4267200"/>
            <a:ext cx="1524000" cy="762000"/>
          </a:xfrm>
          <a:prstGeom prst="roundRect">
            <a:avLst>
              <a:gd name="adj" fmla="val 16667"/>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implement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and deploy</a:t>
            </a: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a:off x="4038600" y="5029200"/>
            <a:ext cx="1524000" cy="457200"/>
          </a:xfrm>
          <a:prstGeom prst="plaque">
            <a:avLst>
              <a:gd name="adj" fmla="val 16667"/>
            </a:avLst>
          </a:prstGeom>
          <a:solidFill>
            <a:srgbClr val="E1B8B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prototype</a:t>
            </a:r>
            <a:endParaRPr sz="1400" b="0" i="0" u="none" strike="noStrike" cap="none">
              <a:solidFill>
                <a:srgbClr val="000000"/>
              </a:solidFill>
              <a:latin typeface="Arial"/>
              <a:ea typeface="Arial"/>
              <a:cs typeface="Arial"/>
              <a:sym typeface="Arial"/>
            </a:endParaRPr>
          </a:p>
        </p:txBody>
      </p:sp>
      <p:cxnSp>
        <p:nvCxnSpPr>
          <p:cNvPr id="191" name="Google Shape;191;p12"/>
          <p:cNvCxnSpPr/>
          <p:nvPr/>
        </p:nvCxnSpPr>
        <p:spPr>
          <a:xfrm>
            <a:off x="1981200" y="2819400"/>
            <a:ext cx="838200" cy="609600"/>
          </a:xfrm>
          <a:prstGeom prst="curvedConnector3">
            <a:avLst>
              <a:gd name="adj1" fmla="val 10800"/>
            </a:avLst>
          </a:prstGeom>
          <a:noFill/>
          <a:ln w="28575" cap="flat" cmpd="sng">
            <a:solidFill>
              <a:srgbClr val="993333"/>
            </a:solidFill>
            <a:prstDash val="solid"/>
            <a:miter lim="800000"/>
            <a:headEnd type="none" w="sm" len="sm"/>
            <a:tailEnd type="triangle" w="med" len="med"/>
          </a:ln>
        </p:spPr>
      </p:cxnSp>
      <p:cxnSp>
        <p:nvCxnSpPr>
          <p:cNvPr id="192" name="Google Shape;192;p12"/>
          <p:cNvCxnSpPr/>
          <p:nvPr/>
        </p:nvCxnSpPr>
        <p:spPr>
          <a:xfrm>
            <a:off x="6400800" y="4038600"/>
            <a:ext cx="838200" cy="609600"/>
          </a:xfrm>
          <a:prstGeom prst="curvedConnector3">
            <a:avLst>
              <a:gd name="adj1" fmla="val 10800"/>
            </a:avLst>
          </a:prstGeom>
          <a:noFill/>
          <a:ln w="28575" cap="flat" cmpd="sng">
            <a:solidFill>
              <a:srgbClr val="993333"/>
            </a:solidFill>
            <a:prstDash val="solid"/>
            <a:miter lim="800000"/>
            <a:headEnd type="none" w="sm" len="sm"/>
            <a:tailEnd type="triangle" w="med" len="med"/>
          </a:ln>
        </p:spPr>
      </p:cxnSp>
      <p:cxnSp>
        <p:nvCxnSpPr>
          <p:cNvPr id="193" name="Google Shape;193;p12"/>
          <p:cNvCxnSpPr/>
          <p:nvPr/>
        </p:nvCxnSpPr>
        <p:spPr>
          <a:xfrm>
            <a:off x="4191000" y="3429000"/>
            <a:ext cx="838200" cy="609600"/>
          </a:xfrm>
          <a:prstGeom prst="curvedConnector3">
            <a:avLst>
              <a:gd name="adj1" fmla="val 10800"/>
            </a:avLst>
          </a:prstGeom>
          <a:noFill/>
          <a:ln w="28575" cap="flat" cmpd="sng">
            <a:solidFill>
              <a:srgbClr val="993333"/>
            </a:solidFill>
            <a:prstDash val="solid"/>
            <a:miter lim="800000"/>
            <a:headEnd type="none" w="sm" len="sm"/>
            <a:tailEnd type="triangle" w="med" len="med"/>
          </a:ln>
        </p:spPr>
      </p:cxnSp>
      <p:cxnSp>
        <p:nvCxnSpPr>
          <p:cNvPr id="194" name="Google Shape;194;p12"/>
          <p:cNvCxnSpPr/>
          <p:nvPr/>
        </p:nvCxnSpPr>
        <p:spPr>
          <a:xfrm rot="5400000">
            <a:off x="5467350" y="4324350"/>
            <a:ext cx="1028700" cy="838200"/>
          </a:xfrm>
          <a:prstGeom prst="curvedConnector3">
            <a:avLst>
              <a:gd name="adj1" fmla="val 0"/>
            </a:avLst>
          </a:prstGeom>
          <a:noFill/>
          <a:ln w="28575" cap="flat" cmpd="sng">
            <a:solidFill>
              <a:srgbClr val="993333"/>
            </a:solidFill>
            <a:prstDash val="solid"/>
            <a:miter lim="800000"/>
            <a:headEnd type="none" w="sm" len="sm"/>
            <a:tailEnd type="triangle" w="med" len="med"/>
          </a:ln>
        </p:spPr>
      </p:cxnSp>
      <p:cxnSp>
        <p:nvCxnSpPr>
          <p:cNvPr id="195" name="Google Shape;195;p12"/>
          <p:cNvCxnSpPr/>
          <p:nvPr/>
        </p:nvCxnSpPr>
        <p:spPr>
          <a:xfrm rot="5400000" flipH="1">
            <a:off x="3048000" y="4267200"/>
            <a:ext cx="1447800" cy="533400"/>
          </a:xfrm>
          <a:prstGeom prst="curvedConnector2">
            <a:avLst/>
          </a:prstGeom>
          <a:noFill/>
          <a:ln w="28575" cap="flat" cmpd="sng">
            <a:solidFill>
              <a:srgbClr val="993333"/>
            </a:solidFill>
            <a:prstDash val="solid"/>
            <a:miter lim="800000"/>
            <a:headEnd type="none" w="sm" len="sm"/>
            <a:tailEnd type="triangle" w="med" len="med"/>
          </a:ln>
        </p:spPr>
      </p:cxnSp>
      <p:grpSp>
        <p:nvGrpSpPr>
          <p:cNvPr id="196" name="Google Shape;196;p12"/>
          <p:cNvGrpSpPr/>
          <p:nvPr/>
        </p:nvGrpSpPr>
        <p:grpSpPr>
          <a:xfrm>
            <a:off x="381000" y="2286000"/>
            <a:ext cx="8601075" cy="3897312"/>
            <a:chOff x="240" y="1440"/>
            <a:chExt cx="5418" cy="2455"/>
          </a:xfrm>
        </p:grpSpPr>
        <p:sp>
          <p:nvSpPr>
            <p:cNvPr id="197" name="Google Shape;197;p12"/>
            <p:cNvSpPr txBox="1"/>
            <p:nvPr/>
          </p:nvSpPr>
          <p:spPr>
            <a:xfrm>
              <a:off x="240" y="2064"/>
              <a:ext cx="1213" cy="11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interviews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ethnography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a:buNone/>
              </a:pPr>
              <a:endParaRPr sz="1800" b="0" i="0" u="none" strike="noStrike" cap="none">
                <a:solidFill>
                  <a:schemeClr val="dk1"/>
                </a:solidFill>
                <a:latin typeface="Verdana"/>
                <a:ea typeface="Verdana"/>
                <a:cs typeface="Verdana"/>
                <a:sym typeface="Verdana"/>
              </a:endParaRPr>
            </a:p>
            <a:p>
              <a:pPr marL="0" marR="0" lvl="0" indent="0" algn="ctr" rtl="0">
                <a:lnSpc>
                  <a:spcPct val="100000"/>
                </a:lnSpc>
                <a:spcBef>
                  <a:spcPts val="0"/>
                </a:spcBef>
                <a:spcAft>
                  <a:spcPts val="0"/>
                </a:spcAft>
                <a:buClr>
                  <a:srgbClr val="993333"/>
                </a:buClr>
                <a:buSzPts val="1800"/>
                <a:buFont typeface="Verdana"/>
                <a:buNone/>
              </a:pPr>
              <a:r>
                <a:rPr lang="en-US" sz="1800" b="0" i="0" u="none" strike="noStrike" cap="none">
                  <a:solidFill>
                    <a:srgbClr val="993333"/>
                  </a:solidFill>
                  <a:latin typeface="Verdana"/>
                  <a:ea typeface="Verdana"/>
                  <a:cs typeface="Verdana"/>
                  <a:sym typeface="Verdana"/>
                </a:rPr>
                <a:t>what is there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993333"/>
                </a:buClr>
                <a:buSzPts val="1800"/>
                <a:buFont typeface="Verdana"/>
                <a:buNone/>
              </a:pPr>
              <a:r>
                <a:rPr lang="en-US" sz="1800" b="0" i="0" u="none" strike="noStrike" cap="none">
                  <a:solidFill>
                    <a:srgbClr val="993333"/>
                  </a:solidFill>
                  <a:latin typeface="Verdana"/>
                  <a:ea typeface="Verdana"/>
                  <a:cs typeface="Verdana"/>
                  <a:sym typeface="Verdana"/>
                </a:rPr>
                <a:t>vs.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993333"/>
                </a:buClr>
                <a:buSzPts val="1800"/>
                <a:buFont typeface="Verdana"/>
                <a:buNone/>
              </a:pPr>
              <a:r>
                <a:rPr lang="en-US" sz="1800" b="0" i="0" u="none" strike="noStrike" cap="none">
                  <a:solidFill>
                    <a:srgbClr val="993333"/>
                  </a:solidFill>
                  <a:latin typeface="Verdana"/>
                  <a:ea typeface="Verdana"/>
                  <a:cs typeface="Verdana"/>
                  <a:sym typeface="Verdana"/>
                </a:rPr>
                <a:t>what is wanted</a:t>
              </a:r>
              <a:endParaRPr sz="1400" b="0" i="0" u="none" strike="noStrike" cap="none">
                <a:solidFill>
                  <a:srgbClr val="000000"/>
                </a:solidFill>
                <a:latin typeface="Arial"/>
                <a:ea typeface="Arial"/>
                <a:cs typeface="Arial"/>
                <a:sym typeface="Arial"/>
              </a:endParaRPr>
            </a:p>
          </p:txBody>
        </p:sp>
        <p:sp>
          <p:nvSpPr>
            <p:cNvPr id="198" name="Google Shape;198;p12"/>
            <p:cNvSpPr txBox="1"/>
            <p:nvPr/>
          </p:nvSpPr>
          <p:spPr>
            <a:xfrm>
              <a:off x="3168" y="1728"/>
              <a:ext cx="845" cy="4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guidelines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principles</a:t>
              </a:r>
              <a:endParaRPr sz="1400" b="0" i="0" u="none" strike="noStrike" cap="none">
                <a:solidFill>
                  <a:srgbClr val="000000"/>
                </a:solidFill>
                <a:latin typeface="Arial"/>
                <a:ea typeface="Arial"/>
                <a:cs typeface="Arial"/>
                <a:sym typeface="Arial"/>
              </a:endParaRPr>
            </a:p>
          </p:txBody>
        </p:sp>
        <p:sp>
          <p:nvSpPr>
            <p:cNvPr id="199" name="Google Shape;199;p12"/>
            <p:cNvSpPr txBox="1"/>
            <p:nvPr/>
          </p:nvSpPr>
          <p:spPr>
            <a:xfrm>
              <a:off x="2448" y="2688"/>
              <a:ext cx="787" cy="4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dialogue</a:t>
              </a:r>
              <a:br>
                <a:rPr lang="en-US" sz="1800" b="0" i="0" u="none" strike="noStrike" cap="none">
                  <a:solidFill>
                    <a:schemeClr val="dk1"/>
                  </a:solidFill>
                  <a:latin typeface="Verdana"/>
                  <a:ea typeface="Verdana"/>
                  <a:cs typeface="Verdana"/>
                  <a:sym typeface="Verdana"/>
                </a:rPr>
              </a:br>
              <a:r>
                <a:rPr lang="en-US" sz="1800" b="0" i="0" u="none" strike="noStrike" cap="none">
                  <a:solidFill>
                    <a:schemeClr val="dk1"/>
                  </a:solidFill>
                  <a:latin typeface="Verdana"/>
                  <a:ea typeface="Verdana"/>
                  <a:cs typeface="Verdana"/>
                  <a:sym typeface="Verdana"/>
                </a:rPr>
                <a:t>notations</a:t>
              </a:r>
              <a:endParaRPr sz="1400" b="0" i="0" u="none" strike="noStrike" cap="none">
                <a:solidFill>
                  <a:srgbClr val="000000"/>
                </a:solidFill>
                <a:latin typeface="Arial"/>
                <a:ea typeface="Arial"/>
                <a:cs typeface="Arial"/>
                <a:sym typeface="Arial"/>
              </a:endParaRPr>
            </a:p>
          </p:txBody>
        </p:sp>
        <p:sp>
          <p:nvSpPr>
            <p:cNvPr id="200" name="Google Shape;200;p12"/>
            <p:cNvSpPr txBox="1"/>
            <p:nvPr/>
          </p:nvSpPr>
          <p:spPr>
            <a:xfrm>
              <a:off x="4079" y="2016"/>
              <a:ext cx="1009" cy="4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precise</a:t>
              </a:r>
              <a:br>
                <a:rPr lang="en-US" sz="1800" b="0" i="0" u="none" strike="noStrike" cap="none">
                  <a:solidFill>
                    <a:schemeClr val="dk1"/>
                  </a:solidFill>
                  <a:latin typeface="Verdana"/>
                  <a:ea typeface="Verdana"/>
                  <a:cs typeface="Verdana"/>
                  <a:sym typeface="Verdana"/>
                </a:rPr>
              </a:br>
              <a:r>
                <a:rPr lang="en-US" sz="1800" b="0" i="0" u="none" strike="noStrike" cap="none">
                  <a:solidFill>
                    <a:schemeClr val="dk1"/>
                  </a:solidFill>
                  <a:latin typeface="Verdana"/>
                  <a:ea typeface="Verdana"/>
                  <a:cs typeface="Verdana"/>
                  <a:sym typeface="Verdana"/>
                </a:rPr>
                <a:t>specification</a:t>
              </a:r>
              <a:endParaRPr sz="1400" b="0" i="0" u="none" strike="noStrike" cap="none">
                <a:solidFill>
                  <a:srgbClr val="000000"/>
                </a:solidFill>
                <a:latin typeface="Arial"/>
                <a:ea typeface="Arial"/>
                <a:cs typeface="Arial"/>
                <a:sym typeface="Arial"/>
              </a:endParaRPr>
            </a:p>
          </p:txBody>
        </p:sp>
        <p:sp>
          <p:nvSpPr>
            <p:cNvPr id="201" name="Google Shape;201;p12"/>
            <p:cNvSpPr txBox="1"/>
            <p:nvPr/>
          </p:nvSpPr>
          <p:spPr>
            <a:xfrm>
              <a:off x="4464" y="3312"/>
              <a:ext cx="1194" cy="58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architectures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documentation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help</a:t>
              </a:r>
              <a:endParaRPr sz="1400" b="0" i="0" u="none" strike="noStrike" cap="none">
                <a:solidFill>
                  <a:srgbClr val="000000"/>
                </a:solidFill>
                <a:latin typeface="Arial"/>
                <a:ea typeface="Arial"/>
                <a:cs typeface="Arial"/>
                <a:sym typeface="Arial"/>
              </a:endParaRPr>
            </a:p>
          </p:txBody>
        </p:sp>
        <p:sp>
          <p:nvSpPr>
            <p:cNvPr id="202" name="Google Shape;202;p12"/>
            <p:cNvSpPr txBox="1"/>
            <p:nvPr/>
          </p:nvSpPr>
          <p:spPr>
            <a:xfrm>
              <a:off x="1536" y="3120"/>
              <a:ext cx="865" cy="4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evaluation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heuristics</a:t>
              </a:r>
              <a:endParaRPr sz="1400" b="0" i="0" u="none" strike="noStrike" cap="none">
                <a:solidFill>
                  <a:srgbClr val="000000"/>
                </a:solidFill>
                <a:latin typeface="Arial"/>
                <a:ea typeface="Arial"/>
                <a:cs typeface="Arial"/>
                <a:sym typeface="Arial"/>
              </a:endParaRPr>
            </a:p>
          </p:txBody>
        </p:sp>
        <p:sp>
          <p:nvSpPr>
            <p:cNvPr id="203" name="Google Shape;203;p12"/>
            <p:cNvSpPr txBox="1"/>
            <p:nvPr/>
          </p:nvSpPr>
          <p:spPr>
            <a:xfrm>
              <a:off x="1448" y="1440"/>
              <a:ext cx="1048" cy="4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scenarios</a:t>
              </a:r>
              <a:br>
                <a:rPr lang="en-US" sz="1800" b="0" i="0" u="none" strike="noStrike" cap="none">
                  <a:solidFill>
                    <a:schemeClr val="dk1"/>
                  </a:solidFill>
                  <a:latin typeface="Verdana"/>
                  <a:ea typeface="Verdana"/>
                  <a:cs typeface="Verdana"/>
                  <a:sym typeface="Verdana"/>
                </a:rPr>
              </a:br>
              <a:r>
                <a:rPr lang="en-US" sz="1800" b="0" i="0" u="none" strike="noStrike" cap="none">
                  <a:solidFill>
                    <a:schemeClr val="dk1"/>
                  </a:solidFill>
                  <a:latin typeface="Verdana"/>
                  <a:ea typeface="Verdana"/>
                  <a:cs typeface="Verdana"/>
                  <a:sym typeface="Verdana"/>
                </a:rPr>
                <a:t>task analysis</a:t>
              </a:r>
              <a:endParaRPr sz="1400" b="0" i="0" u="none" strike="noStrike" cap="none">
                <a:solidFill>
                  <a:srgbClr val="000000"/>
                </a:solidFill>
                <a:latin typeface="Arial"/>
                <a:ea typeface="Arial"/>
                <a:cs typeface="Arial"/>
                <a:sym typeface="Arial"/>
              </a:endParaRPr>
            </a:p>
          </p:txBody>
        </p:sp>
      </p:grpSp>
      <p:sp>
        <p:nvSpPr>
          <p:cNvPr id="204" name="Google Shape;204;p1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12</a:t>
            </a:fld>
            <a:endParaRPr sz="1400" b="0" i="0" u="none" strike="noStrike" cap="none">
              <a:solidFill>
                <a:srgbClr val="000000"/>
              </a:solidFill>
              <a:latin typeface="Arial"/>
              <a:ea typeface="Arial"/>
              <a:cs typeface="Arial"/>
              <a:sym typeface="Arial"/>
            </a:endParaRPr>
          </a:p>
        </p:txBody>
      </p:sp>
      <p:sp>
        <p:nvSpPr>
          <p:cNvPr id="205" name="Google Shape;205;p12"/>
          <p:cNvSpPr txBox="1"/>
          <p:nvPr/>
        </p:nvSpPr>
        <p:spPr>
          <a:xfrm>
            <a:off x="371803" y="5728553"/>
            <a:ext cx="560989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N.B.: Heuristics are mental shortcuts that allow people to solve problems and make judgements quickly and efficiently.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Requirements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is there and what is wanted. There are a number of techniques used for this in HCI: interviewing people, videotaping them, looking at the documents and objects that they work with, observing them directly.</a:t>
            </a:r>
            <a:endParaRPr/>
          </a:p>
          <a:p>
            <a:pPr marL="342900" lvl="0" indent="-34290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Analysis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Ordering and understanding:  The results of observation and interview need to be ordered in some way to bring out key issues and communicate with later stages of design.</a:t>
            </a:r>
            <a:endParaRPr/>
          </a:p>
        </p:txBody>
      </p:sp>
      <p:sp>
        <p:nvSpPr>
          <p:cNvPr id="211" name="Google Shape;211;p1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13</a:t>
            </a:fld>
            <a:endParaRPr sz="1400" b="0" i="0" u="none" strike="noStrike" cap="none">
              <a:solidFill>
                <a:srgbClr val="000000"/>
              </a:solidFill>
              <a:latin typeface="Arial"/>
              <a:ea typeface="Arial"/>
              <a:cs typeface="Arial"/>
              <a:sym typeface="Arial"/>
            </a:endParaRPr>
          </a:p>
        </p:txBody>
      </p:sp>
      <p:sp>
        <p:nvSpPr>
          <p:cNvPr id="212" name="Google Shape;212;p13"/>
          <p:cNvSpPr txBox="1"/>
          <p:nvPr/>
        </p:nvSpPr>
        <p:spPr>
          <a:xfrm>
            <a:off x="838200" y="762000"/>
            <a:ext cx="68580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3600"/>
              <a:buFont typeface="Comic Sans MS"/>
              <a:buNone/>
            </a:pPr>
            <a:r>
              <a:rPr lang="en-US" sz="3600" b="0" i="0" u="none" strike="noStrike" cap="none">
                <a:solidFill>
                  <a:schemeClr val="dk2"/>
                </a:solidFill>
                <a:latin typeface="Comic Sans MS"/>
                <a:ea typeface="Comic Sans MS"/>
                <a:cs typeface="Comic Sans MS"/>
                <a:sym typeface="Comic Sans MS"/>
              </a:rPr>
              <a:t>The process of design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body" idx="1"/>
          </p:nvPr>
        </p:nvSpPr>
        <p:spPr>
          <a:xfrm>
            <a:off x="304800" y="1981200"/>
            <a:ext cx="8153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Design</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to do and how to decide</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Iteration and prototyping</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Getting it right … and finding what is really needed! : Humans are complex and we cannot expect to get designs right first time. We therefore need to evaluate a design to see how well it is working and where there can be improvements.</a:t>
            </a:r>
            <a:endParaRPr/>
          </a:p>
        </p:txBody>
      </p:sp>
      <p:sp>
        <p:nvSpPr>
          <p:cNvPr id="218" name="Google Shape;218;p1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14</a:t>
            </a:fld>
            <a:endParaRPr sz="1400" b="0" i="0" u="none" strike="noStrike" cap="none">
              <a:solidFill>
                <a:srgbClr val="000000"/>
              </a:solidFill>
              <a:latin typeface="Arial"/>
              <a:ea typeface="Arial"/>
              <a:cs typeface="Arial"/>
              <a:sym typeface="Arial"/>
            </a:endParaRPr>
          </a:p>
        </p:txBody>
      </p:sp>
      <p:sp>
        <p:nvSpPr>
          <p:cNvPr id="219" name="Google Shape;219;p14"/>
          <p:cNvSpPr txBox="1"/>
          <p:nvPr/>
        </p:nvSpPr>
        <p:spPr>
          <a:xfrm>
            <a:off x="838200" y="762000"/>
            <a:ext cx="68580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3600"/>
              <a:buFont typeface="Comic Sans MS"/>
              <a:buNone/>
            </a:pPr>
            <a:r>
              <a:rPr lang="en-US" sz="3600" b="0" i="0" u="none" strike="noStrike" cap="none">
                <a:solidFill>
                  <a:schemeClr val="dk2"/>
                </a:solidFill>
                <a:latin typeface="Comic Sans MS"/>
                <a:ea typeface="Comic Sans MS"/>
                <a:cs typeface="Comic Sans MS"/>
                <a:sym typeface="Comic Sans MS"/>
              </a:rPr>
              <a:t>The process of design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Implementation and deployment</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Making it and getting it out there : when we are happy with our design, we need to create it and deploy it. This will involve writing code, perhaps making hardware, writing documentation and manuals – everything that goes into a real system that can be given to others.</a:t>
            </a:r>
            <a:endParaRPr/>
          </a:p>
        </p:txBody>
      </p:sp>
      <p:sp>
        <p:nvSpPr>
          <p:cNvPr id="225" name="Google Shape;225;p1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15</a:t>
            </a:fld>
            <a:endParaRPr sz="1400" b="0" i="0" u="none" strike="noStrike" cap="none">
              <a:solidFill>
                <a:srgbClr val="000000"/>
              </a:solidFill>
              <a:latin typeface="Arial"/>
              <a:ea typeface="Arial"/>
              <a:cs typeface="Arial"/>
              <a:sym typeface="Arial"/>
            </a:endParaRPr>
          </a:p>
        </p:txBody>
      </p:sp>
      <p:sp>
        <p:nvSpPr>
          <p:cNvPr id="226" name="Google Shape;226;p15"/>
          <p:cNvSpPr txBox="1"/>
          <p:nvPr/>
        </p:nvSpPr>
        <p:spPr>
          <a:xfrm>
            <a:off x="838200" y="762000"/>
            <a:ext cx="68580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3600"/>
              <a:buFont typeface="Comic Sans MS"/>
              <a:buNone/>
            </a:pPr>
            <a:r>
              <a:rPr lang="en-US" sz="3600" b="0" i="0" u="none" strike="noStrike" cap="none">
                <a:solidFill>
                  <a:schemeClr val="dk2"/>
                </a:solidFill>
                <a:latin typeface="Comic Sans MS"/>
                <a:ea typeface="Comic Sans MS"/>
                <a:cs typeface="Comic Sans MS"/>
                <a:sym typeface="Comic Sans MS"/>
              </a:rPr>
              <a:t>The process of design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762000" y="373062"/>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 but how can I do it all ! !</a:t>
            </a:r>
            <a:endParaRPr/>
          </a:p>
        </p:txBody>
      </p:sp>
      <p:sp>
        <p:nvSpPr>
          <p:cNvPr id="232" name="Google Shape;232;p16"/>
          <p:cNvSpPr txBox="1">
            <a:spLocks noGrp="1"/>
          </p:cNvSpPr>
          <p:nvPr>
            <p:ph type="body" idx="1"/>
          </p:nvPr>
        </p:nvSpPr>
        <p:spPr>
          <a:xfrm>
            <a:off x="685800" y="151606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limited time  ⇒  design trade-off</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usability?</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finding problems and fixing them?</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deciding what to fix?</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which usability problems is it worth fixing?</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 perfect system is badly designed</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too good ⇒ too much effort in design</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 Rather to find radically different solutions that have a major effect but are cheap to implement.</a:t>
            </a:r>
            <a:endParaRPr/>
          </a:p>
        </p:txBody>
      </p:sp>
      <p:sp>
        <p:nvSpPr>
          <p:cNvPr id="233" name="Google Shape;233;p16"/>
          <p:cNvSpPr txBox="1"/>
          <p:nvPr/>
        </p:nvSpPr>
        <p:spPr>
          <a:xfrm>
            <a:off x="4583112" y="3048000"/>
            <a:ext cx="600075"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9900"/>
              </a:buClr>
              <a:buSzPts val="3600"/>
              <a:buFont typeface="Times"/>
              <a:buNone/>
            </a:pPr>
            <a:r>
              <a:rPr lang="en-US" sz="3600" b="0" i="0" u="none" strike="noStrike" cap="none">
                <a:solidFill>
                  <a:srgbClr val="00990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p:txBody>
      </p:sp>
      <p:sp>
        <p:nvSpPr>
          <p:cNvPr id="234" name="Google Shape;234;p16"/>
          <p:cNvSpPr txBox="1"/>
          <p:nvPr/>
        </p:nvSpPr>
        <p:spPr>
          <a:xfrm>
            <a:off x="6432331" y="2514600"/>
            <a:ext cx="56854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3600"/>
              <a:buFont typeface="Times"/>
              <a:buNone/>
            </a:pPr>
            <a:r>
              <a:rPr lang="en-US" sz="3600" b="0" i="0" u="none" strike="noStrike" cap="none">
                <a:solidFill>
                  <a:srgbClr val="CC000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p:txBody>
      </p:sp>
      <p:sp>
        <p:nvSpPr>
          <p:cNvPr id="235" name="Google Shape;235;p1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17</a:t>
            </a:fld>
            <a:endParaRPr sz="1400" b="0" i="0" u="none" strike="noStrike" cap="none">
              <a:solidFill>
                <a:srgbClr val="000000"/>
              </a:solidFill>
              <a:latin typeface="Arial"/>
              <a:ea typeface="Arial"/>
              <a:cs typeface="Arial"/>
              <a:sym typeface="Arial"/>
            </a:endParaRPr>
          </a:p>
        </p:txBody>
      </p:sp>
      <p:sp>
        <p:nvSpPr>
          <p:cNvPr id="241" name="Google Shape;241;p17"/>
          <p:cNvSpPr txBox="1"/>
          <p:nvPr/>
        </p:nvSpPr>
        <p:spPr>
          <a:xfrm>
            <a:off x="914400" y="2667000"/>
            <a:ext cx="6858000" cy="1138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5400"/>
              <a:buFont typeface="Comic Sans MS"/>
              <a:buNone/>
            </a:pPr>
            <a:r>
              <a:rPr lang="en-US" sz="5400" b="0" i="0" u="none" strike="noStrike" cap="none">
                <a:solidFill>
                  <a:schemeClr val="dk2"/>
                </a:solidFill>
                <a:latin typeface="Comic Sans MS"/>
                <a:ea typeface="Comic Sans MS"/>
                <a:cs typeface="Comic Sans MS"/>
                <a:sym typeface="Comic Sans MS"/>
              </a:rPr>
              <a:t>The Users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ctrTitle"/>
          </p:nvPr>
        </p:nvSpPr>
        <p:spPr>
          <a:xfrm>
            <a:off x="457200" y="762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User Focus</a:t>
            </a:r>
            <a:endParaRPr/>
          </a:p>
        </p:txBody>
      </p:sp>
      <p:sp>
        <p:nvSpPr>
          <p:cNvPr id="247" name="Google Shape;247;p18"/>
          <p:cNvSpPr txBox="1">
            <a:spLocks noGrp="1"/>
          </p:cNvSpPr>
          <p:nvPr>
            <p:ph type="subTitle" idx="1"/>
          </p:nvPr>
        </p:nvSpPr>
        <p:spPr>
          <a:xfrm>
            <a:off x="1600200" y="1905000"/>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Know your user</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Personae</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Cultural probes</a:t>
            </a:r>
            <a:endParaRPr/>
          </a:p>
        </p:txBody>
      </p:sp>
      <p:sp>
        <p:nvSpPr>
          <p:cNvPr id="248" name="Google Shape;248;p1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Know Your User</a:t>
            </a:r>
            <a:endParaRPr/>
          </a:p>
        </p:txBody>
      </p:sp>
      <p:sp>
        <p:nvSpPr>
          <p:cNvPr id="254" name="Google Shape;254;p1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1517650" lvl="0" indent="-285750" algn="l" rtl="0">
              <a:lnSpc>
                <a:spcPct val="100000"/>
              </a:lnSpc>
              <a:spcBef>
                <a:spcPts val="0"/>
              </a:spcBef>
              <a:spcAft>
                <a:spcPts val="0"/>
              </a:spcAft>
              <a:buClr>
                <a:schemeClr val="dk1"/>
              </a:buClr>
              <a:buSzPts val="900"/>
              <a:buFont typeface="Verdana"/>
              <a:buNone/>
            </a:pPr>
            <a:endParaRPr sz="900" b="0" i="0" u="none">
              <a:solidFill>
                <a:schemeClr val="dk1"/>
              </a:solidFill>
              <a:latin typeface="Verdana"/>
              <a:ea typeface="Verdana"/>
              <a:cs typeface="Verdana"/>
              <a:sym typeface="Verdana"/>
            </a:endParaRPr>
          </a:p>
          <a:p>
            <a:pPr marL="151765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Who are they?</a:t>
            </a:r>
            <a:endParaRPr/>
          </a:p>
          <a:p>
            <a:pPr marL="151765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Probably </a:t>
            </a:r>
            <a:r>
              <a:rPr lang="en-US" sz="2800" b="0" i="0" u="sng">
                <a:solidFill>
                  <a:schemeClr val="dk1"/>
                </a:solidFill>
                <a:latin typeface="Verdana"/>
                <a:ea typeface="Verdana"/>
                <a:cs typeface="Verdana"/>
                <a:sym typeface="Verdana"/>
              </a:rPr>
              <a:t>not</a:t>
            </a:r>
            <a:r>
              <a:rPr lang="en-US" sz="2800" b="0" i="0" u="none">
                <a:solidFill>
                  <a:schemeClr val="dk1"/>
                </a:solidFill>
                <a:latin typeface="Verdana"/>
                <a:ea typeface="Verdana"/>
                <a:cs typeface="Verdana"/>
                <a:sym typeface="Verdana"/>
              </a:rPr>
              <a:t> like you!</a:t>
            </a:r>
            <a:endParaRPr/>
          </a:p>
          <a:p>
            <a:pPr marL="151765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Talk to them</a:t>
            </a:r>
            <a:endParaRPr/>
          </a:p>
          <a:p>
            <a:pPr marL="151765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Watch them</a:t>
            </a:r>
            <a:endParaRPr/>
          </a:p>
          <a:p>
            <a:pPr marL="151765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 your imagination</a:t>
            </a:r>
            <a:endParaRPr/>
          </a:p>
        </p:txBody>
      </p:sp>
      <p:sp>
        <p:nvSpPr>
          <p:cNvPr id="255" name="Google Shape;255;p1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Interaction Design Basics</a:t>
            </a:r>
            <a:endParaRPr/>
          </a:p>
        </p:txBody>
      </p:sp>
      <p:sp>
        <p:nvSpPr>
          <p:cNvPr id="111" name="Google Shape;111;p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Design</a:t>
            </a:r>
            <a:endParaRPr/>
          </a:p>
          <a:p>
            <a:pPr marL="1600200" lvl="3" indent="-228600" algn="l" rtl="0">
              <a:lnSpc>
                <a:spcPct val="9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What It Is, Interventions, Goals, Constraints</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The Design Process</a:t>
            </a:r>
            <a:endParaRPr/>
          </a:p>
          <a:p>
            <a:pPr marL="1600200" lvl="3" indent="-228600" algn="l" rtl="0">
              <a:lnSpc>
                <a:spcPct val="9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What Happens When</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Users</a:t>
            </a:r>
            <a:endParaRPr/>
          </a:p>
          <a:p>
            <a:pPr marL="1600200" lvl="3" indent="-228600" algn="l" rtl="0">
              <a:lnSpc>
                <a:spcPct val="9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Who They Are, What They Are Like …</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Scenarios</a:t>
            </a:r>
            <a:endParaRPr/>
          </a:p>
          <a:p>
            <a:pPr marL="1600200" lvl="3" indent="-228600" algn="l" rtl="0">
              <a:lnSpc>
                <a:spcPct val="9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Rich Stories Of Design</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Navigation</a:t>
            </a:r>
            <a:endParaRPr/>
          </a:p>
          <a:p>
            <a:pPr marL="1600200" lvl="3" indent="-228600" algn="l" rtl="0">
              <a:lnSpc>
                <a:spcPct val="9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Finding Your Way Around A System</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Iteration And Prototypes</a:t>
            </a:r>
            <a:endParaRPr/>
          </a:p>
          <a:p>
            <a:pPr marL="1600200" lvl="3" indent="-228600" algn="l" rtl="0">
              <a:lnSpc>
                <a:spcPct val="9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Never Get It Right First Time!</a:t>
            </a:r>
            <a:endParaRPr/>
          </a:p>
        </p:txBody>
      </p:sp>
      <p:sp>
        <p:nvSpPr>
          <p:cNvPr id="112" name="Google Shape;112;p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a:spLocks noGrp="1"/>
          </p:cNvSpPr>
          <p:nvPr>
            <p:ph type="title"/>
          </p:nvPr>
        </p:nvSpPr>
        <p:spPr>
          <a:xfrm>
            <a:off x="685800" y="609600"/>
            <a:ext cx="6858000" cy="533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Persona : Example</a:t>
            </a:r>
            <a:endParaRPr/>
          </a:p>
        </p:txBody>
      </p:sp>
      <p:sp>
        <p:nvSpPr>
          <p:cNvPr id="261" name="Google Shape;261;p20"/>
          <p:cNvSpPr txBox="1">
            <a:spLocks noGrp="1"/>
          </p:cNvSpPr>
          <p:nvPr>
            <p:ph type="body" idx="1"/>
          </p:nvPr>
        </p:nvSpPr>
        <p:spPr>
          <a:xfrm>
            <a:off x="685800" y="1752600"/>
            <a:ext cx="7772400" cy="4114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Betty is 37 years old.  She has been Warehouse Manager for five years and worked for Simpkins Brothers Engineering for twelve years. She didn’t go to university, but has studied in her evenings for a business diploma. She has two children aged 15 and 7 and does not like to work late. She did part of an introductory in-house computer course some years ago, but it was interrupted when she was promoted and could no longer afford to take the time.  Her vision is perfect, but her right-hand movement is slightly restricted following an industrial accident 3 years ago.  She is enthusiastic about her work and is happy to delegate responsibility and take suggestions from her staff.  However, she does feel threatened by the introduction of yet another new computer system (the third in her time at SBE). </a:t>
            </a:r>
            <a:endParaRPr/>
          </a:p>
        </p:txBody>
      </p:sp>
      <p:sp>
        <p:nvSpPr>
          <p:cNvPr id="262" name="Google Shape;262;p2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Persona (cont.)</a:t>
            </a:r>
            <a:endParaRPr/>
          </a:p>
        </p:txBody>
      </p:sp>
      <p:sp>
        <p:nvSpPr>
          <p:cNvPr id="268" name="Google Shape;268;p2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Description of an ‘example’ user</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Not necessarily a real person</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 as surrogate user</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What would betty think</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Details matter</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Makes her ‘real’</a:t>
            </a:r>
            <a:endParaRPr/>
          </a:p>
        </p:txBody>
      </p:sp>
      <p:sp>
        <p:nvSpPr>
          <p:cNvPr id="269" name="Google Shape;269;p2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838200" y="20955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Cultural Probes</a:t>
            </a:r>
            <a:endParaRPr/>
          </a:p>
        </p:txBody>
      </p:sp>
      <p:sp>
        <p:nvSpPr>
          <p:cNvPr id="275" name="Google Shape;275;p22"/>
          <p:cNvSpPr txBox="1">
            <a:spLocks noGrp="1"/>
          </p:cNvSpPr>
          <p:nvPr>
            <p:ph type="body" idx="1"/>
          </p:nvPr>
        </p:nvSpPr>
        <p:spPr>
          <a:xfrm>
            <a:off x="117475" y="1181100"/>
            <a:ext cx="8148637" cy="5676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Used as one way to gather rich views of an </a:t>
            </a:r>
            <a:endParaRPr/>
          </a:p>
          <a:p>
            <a:pPr marL="0" lvl="0" indent="0" algn="l" rtl="0">
              <a:lnSpc>
                <a:spcPct val="10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area without intrusion</a:t>
            </a:r>
            <a:endParaRPr/>
          </a:p>
          <a:p>
            <a:pPr marL="0" lvl="0" indent="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Direct observation</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Sometimes hard</a:t>
            </a:r>
            <a:endParaRPr/>
          </a:p>
          <a:p>
            <a:pPr marL="1143000" lvl="2" indent="-22860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the home</a:t>
            </a:r>
            <a:endParaRPr/>
          </a:p>
          <a:p>
            <a:pPr marL="1143000" lvl="2" indent="-22860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Psychiatric patients, …</a:t>
            </a:r>
            <a:endParaRPr/>
          </a:p>
          <a:p>
            <a:pPr marL="0" lvl="0" indent="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0" lvl="0" indent="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Probe packs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Items to prompt responses</a:t>
            </a:r>
            <a:endParaRPr/>
          </a:p>
          <a:p>
            <a:pPr marL="1143000" lvl="2" indent="-22860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E.g. Glass to listen at wall, camera, postcard</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Given to people to open in their own environment</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they record what is meaningful </a:t>
            </a:r>
            <a:r>
              <a:rPr lang="en-US" sz="2000" b="0" i="1" u="none">
                <a:solidFill>
                  <a:schemeClr val="dk1"/>
                </a:solidFill>
                <a:latin typeface="Verdana"/>
                <a:ea typeface="Verdana"/>
                <a:cs typeface="Verdana"/>
                <a:sym typeface="Verdana"/>
              </a:rPr>
              <a:t>to them</a:t>
            </a:r>
            <a:endParaRPr sz="2000" b="0" i="0" u="none">
              <a:solidFill>
                <a:schemeClr val="dk1"/>
              </a:solidFill>
              <a:latin typeface="Verdana"/>
              <a:ea typeface="Verdana"/>
              <a:cs typeface="Verdana"/>
              <a:sym typeface="Verdana"/>
            </a:endParaRPr>
          </a:p>
          <a:p>
            <a:pPr marL="0" lvl="0" indent="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0" lvl="0" indent="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Used to …</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Inform interviews, prompt ideas, enculture designers</a:t>
            </a:r>
            <a:endParaRPr/>
          </a:p>
        </p:txBody>
      </p:sp>
      <p:pic>
        <p:nvPicPr>
          <p:cNvPr id="276" name="Google Shape;276;p22" descr="probe_pack.jpg                                                 0005775AMacintosh HD                   ABA78158:"/>
          <p:cNvPicPr preferRelativeResize="0"/>
          <p:nvPr/>
        </p:nvPicPr>
        <p:blipFill rotWithShape="1">
          <a:blip r:embed="rId3">
            <a:alphaModFix/>
          </a:blip>
          <a:srcRect/>
          <a:stretch/>
        </p:blipFill>
        <p:spPr>
          <a:xfrm>
            <a:off x="5410200" y="1600200"/>
            <a:ext cx="3586162" cy="2689225"/>
          </a:xfrm>
          <a:prstGeom prst="rect">
            <a:avLst/>
          </a:prstGeom>
          <a:noFill/>
          <a:ln>
            <a:noFill/>
          </a:ln>
        </p:spPr>
      </p:pic>
      <p:sp>
        <p:nvSpPr>
          <p:cNvPr id="277" name="Google Shape;277;p2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3"/>
          <p:cNvSpPr txBox="1">
            <a:spLocks noGrp="1"/>
          </p:cNvSpPr>
          <p:nvPr>
            <p:ph type="ctrTitle"/>
          </p:nvPr>
        </p:nvSpPr>
        <p:spPr>
          <a:xfrm>
            <a:off x="685800" y="10668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5400"/>
              <a:buFont typeface="Comic Sans MS"/>
              <a:buNone/>
            </a:pPr>
            <a:r>
              <a:rPr lang="en-US" sz="5400" b="0" i="0" u="none">
                <a:solidFill>
                  <a:schemeClr val="dk2"/>
                </a:solidFill>
                <a:latin typeface="Comic Sans MS"/>
                <a:ea typeface="Comic Sans MS"/>
                <a:cs typeface="Comic Sans MS"/>
                <a:sym typeface="Comic Sans MS"/>
              </a:rPr>
              <a:t>Scenarios</a:t>
            </a:r>
            <a:endParaRPr/>
          </a:p>
        </p:txBody>
      </p:sp>
      <p:sp>
        <p:nvSpPr>
          <p:cNvPr id="283" name="Google Shape;283;p23"/>
          <p:cNvSpPr txBox="1">
            <a:spLocks noGrp="1"/>
          </p:cNvSpPr>
          <p:nvPr>
            <p:ph type="subTitle" idx="1"/>
          </p:nvPr>
        </p:nvSpPr>
        <p:spPr>
          <a:xfrm>
            <a:off x="1371600" y="2476500"/>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Stories for design</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 and reuse</a:t>
            </a:r>
            <a:endParaRPr/>
          </a:p>
        </p:txBody>
      </p:sp>
      <p:sp>
        <p:nvSpPr>
          <p:cNvPr id="284" name="Google Shape;284;p2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Scenarios</a:t>
            </a:r>
            <a:endParaRPr/>
          </a:p>
        </p:txBody>
      </p:sp>
      <p:sp>
        <p:nvSpPr>
          <p:cNvPr id="291" name="Google Shape;291;p24"/>
          <p:cNvSpPr txBox="1">
            <a:spLocks noGrp="1"/>
          </p:cNvSpPr>
          <p:nvPr>
            <p:ph type="body" idx="1"/>
          </p:nvPr>
        </p:nvSpPr>
        <p:spPr>
          <a:xfrm>
            <a:off x="685800" y="1676400"/>
            <a:ext cx="7772400" cy="480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Verdana"/>
              <a:buChar char="•"/>
            </a:pPr>
            <a:r>
              <a:rPr lang="en-US" sz="2000" b="1" i="0" u="none">
                <a:solidFill>
                  <a:schemeClr val="dk1"/>
                </a:solidFill>
                <a:latin typeface="Verdana"/>
                <a:ea typeface="Verdana"/>
                <a:cs typeface="Verdana"/>
                <a:sym typeface="Verdana"/>
              </a:rPr>
              <a:t>Stories for design</a:t>
            </a:r>
            <a:endParaRPr/>
          </a:p>
          <a:p>
            <a:pPr marL="342900" lvl="0" indent="-342900" algn="l" rtl="0">
              <a:lnSpc>
                <a:spcPct val="100000"/>
              </a:lnSpc>
              <a:spcBef>
                <a:spcPts val="400"/>
              </a:spcBef>
              <a:spcAft>
                <a:spcPts val="0"/>
              </a:spcAft>
              <a:buClr>
                <a:schemeClr val="dk1"/>
              </a:buClr>
              <a:buSzPts val="2000"/>
              <a:buFont typeface="Noto Sans Symbols"/>
              <a:buChar char="❑"/>
            </a:pPr>
            <a:r>
              <a:rPr lang="en-US" sz="2000" b="1" i="0" u="none">
                <a:solidFill>
                  <a:schemeClr val="dk1"/>
                </a:solidFill>
                <a:latin typeface="Verdana"/>
                <a:ea typeface="Verdana"/>
                <a:cs typeface="Verdana"/>
                <a:sym typeface="Verdana"/>
              </a:rPr>
              <a:t>Communicate with others </a:t>
            </a:r>
            <a:r>
              <a:rPr lang="en-US" sz="2000" b="0" i="0" u="none">
                <a:solidFill>
                  <a:schemeClr val="dk1"/>
                </a:solidFill>
                <a:latin typeface="Verdana"/>
                <a:ea typeface="Verdana"/>
                <a:cs typeface="Verdana"/>
                <a:sym typeface="Verdana"/>
              </a:rPr>
              <a:t>– other designers, clients or users. It is easy to misunderstand each other whilst discussing abstract ideas. Concrete examples of use are far easier to share.</a:t>
            </a:r>
            <a:endParaRPr/>
          </a:p>
          <a:p>
            <a:pPr marL="342900" lvl="0" indent="-342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00"/>
              </a:spcBef>
              <a:spcAft>
                <a:spcPts val="0"/>
              </a:spcAft>
              <a:buClr>
                <a:schemeClr val="dk1"/>
              </a:buClr>
              <a:buSzPts val="2000"/>
              <a:buFont typeface="Noto Sans Symbols"/>
              <a:buChar char="❑"/>
            </a:pPr>
            <a:r>
              <a:rPr lang="en-US" sz="2000" b="1" i="0" u="none">
                <a:solidFill>
                  <a:schemeClr val="dk1"/>
                </a:solidFill>
                <a:latin typeface="Verdana"/>
                <a:ea typeface="Verdana"/>
                <a:cs typeface="Verdana"/>
                <a:sym typeface="Verdana"/>
              </a:rPr>
              <a:t>Validate other models </a:t>
            </a:r>
            <a:r>
              <a:rPr lang="en-US" sz="2000" b="0" i="0" u="none">
                <a:solidFill>
                  <a:schemeClr val="dk1"/>
                </a:solidFill>
                <a:latin typeface="Verdana"/>
                <a:ea typeface="Verdana"/>
                <a:cs typeface="Verdana"/>
                <a:sym typeface="Verdana"/>
              </a:rPr>
              <a:t>– A detailed scenario can be ‘played’ against various more formal representations such as task models (discussed in Chapter 15) or dialog and navigation models (Chapter 16 and below).</a:t>
            </a:r>
            <a:endParaRPr/>
          </a:p>
          <a:p>
            <a:pPr marL="342900" lvl="0" indent="-215900" algn="l" rtl="0">
              <a:lnSpc>
                <a:spcPct val="100000"/>
              </a:lnSpc>
              <a:spcBef>
                <a:spcPts val="400"/>
              </a:spcBef>
              <a:spcAft>
                <a:spcPts val="0"/>
              </a:spcAft>
              <a:buClr>
                <a:schemeClr val="dk1"/>
              </a:buClr>
              <a:buSzPts val="2000"/>
              <a:buFont typeface="Noto Sans Symbols"/>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00"/>
              </a:spcBef>
              <a:spcAft>
                <a:spcPts val="0"/>
              </a:spcAft>
              <a:buClr>
                <a:schemeClr val="dk1"/>
              </a:buClr>
              <a:buSzPts val="2000"/>
              <a:buFont typeface="Noto Sans Symbols"/>
              <a:buChar char="❑"/>
            </a:pPr>
            <a:r>
              <a:rPr lang="en-US" sz="2000" b="1" i="0" u="none">
                <a:solidFill>
                  <a:schemeClr val="dk1"/>
                </a:solidFill>
                <a:latin typeface="Verdana"/>
                <a:ea typeface="Verdana"/>
                <a:cs typeface="Verdana"/>
                <a:sym typeface="Verdana"/>
              </a:rPr>
              <a:t>Express dynamics </a:t>
            </a:r>
            <a:r>
              <a:rPr lang="en-US" sz="2000" b="0" i="0" u="none">
                <a:solidFill>
                  <a:schemeClr val="dk1"/>
                </a:solidFill>
                <a:latin typeface="Verdana"/>
                <a:ea typeface="Verdana"/>
                <a:cs typeface="Verdana"/>
                <a:sym typeface="Verdana"/>
              </a:rPr>
              <a:t>– Individual screen shots and pictures give you a sense of what a system would look like, but not how it behaves.</a:t>
            </a:r>
            <a:endParaRPr/>
          </a:p>
        </p:txBody>
      </p:sp>
      <p:sp>
        <p:nvSpPr>
          <p:cNvPr id="292" name="Google Shape;292;p2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5"/>
          <p:cNvSpPr txBox="1">
            <a:spLocks noGrp="1"/>
          </p:cNvSpPr>
          <p:nvPr>
            <p:ph type="title"/>
          </p:nvPr>
        </p:nvSpPr>
        <p:spPr>
          <a:xfrm>
            <a:off x="685800" y="381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Scenarios (cont.)</a:t>
            </a:r>
            <a:endParaRPr/>
          </a:p>
        </p:txBody>
      </p:sp>
      <p:sp>
        <p:nvSpPr>
          <p:cNvPr id="299" name="Google Shape;299;p25"/>
          <p:cNvSpPr txBox="1">
            <a:spLocks noGrp="1"/>
          </p:cNvSpPr>
          <p:nvPr>
            <p:ph type="body" idx="1"/>
          </p:nvPr>
        </p:nvSpPr>
        <p:spPr>
          <a:xfrm>
            <a:off x="381000" y="1519237"/>
            <a:ext cx="8458200" cy="488156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Linearity - This linearity has both positive and negative points:</a:t>
            </a:r>
            <a:endParaRPr/>
          </a:p>
          <a:p>
            <a:pPr marL="342900" lvl="0" indent="-342900" algn="l" rtl="0">
              <a:lnSpc>
                <a:spcPct val="150000"/>
              </a:lnSpc>
              <a:spcBef>
                <a:spcPts val="400"/>
              </a:spcBef>
              <a:spcAft>
                <a:spcPts val="0"/>
              </a:spcAft>
              <a:buClr>
                <a:schemeClr val="dk1"/>
              </a:buClr>
              <a:buSzPts val="2000"/>
              <a:buFont typeface="Noto Sans Symbols"/>
              <a:buChar char="❑"/>
            </a:pPr>
            <a:r>
              <a:rPr lang="en-US" sz="2000" b="1" i="0" u="none">
                <a:solidFill>
                  <a:schemeClr val="dk1"/>
                </a:solidFill>
                <a:latin typeface="Verdana"/>
                <a:ea typeface="Verdana"/>
                <a:cs typeface="Verdana"/>
                <a:sym typeface="Verdana"/>
              </a:rPr>
              <a:t>Time is linear </a:t>
            </a:r>
            <a:r>
              <a:rPr lang="en-US" sz="2000" b="0" i="0" u="none">
                <a:solidFill>
                  <a:schemeClr val="dk1"/>
                </a:solidFill>
                <a:latin typeface="Verdana"/>
                <a:ea typeface="Verdana"/>
                <a:cs typeface="Verdana"/>
                <a:sym typeface="Verdana"/>
              </a:rPr>
              <a:t>Our lives are linear as we live in time and so we find it easier to understand simple linear narratives. We are natural storytellers and story listeners. </a:t>
            </a:r>
            <a:endParaRPr/>
          </a:p>
          <a:p>
            <a:pPr marL="342900" lvl="0" indent="-342900" algn="l" rtl="0">
              <a:lnSpc>
                <a:spcPct val="150000"/>
              </a:lnSpc>
              <a:spcBef>
                <a:spcPts val="400"/>
              </a:spcBef>
              <a:spcAft>
                <a:spcPts val="0"/>
              </a:spcAft>
              <a:buClr>
                <a:schemeClr val="dk1"/>
              </a:buClr>
              <a:buSzPts val="2000"/>
              <a:buFont typeface="Noto Sans Symbols"/>
              <a:buChar char="❑"/>
            </a:pPr>
            <a:r>
              <a:rPr lang="en-US" sz="2000" b="1" i="0" u="none">
                <a:solidFill>
                  <a:schemeClr val="dk1"/>
                </a:solidFill>
                <a:latin typeface="Verdana"/>
                <a:ea typeface="Verdana"/>
                <a:cs typeface="Verdana"/>
                <a:sym typeface="Verdana"/>
              </a:rPr>
              <a:t>But no alternatives </a:t>
            </a:r>
            <a:r>
              <a:rPr lang="en-US" sz="2000" b="0" i="0" u="none">
                <a:solidFill>
                  <a:schemeClr val="dk1"/>
                </a:solidFill>
                <a:latin typeface="Verdana"/>
                <a:ea typeface="Verdana"/>
                <a:cs typeface="Verdana"/>
                <a:sym typeface="Verdana"/>
              </a:rPr>
              <a:t>Real interactions have choices, some made by people, some by systems. A simple scenario does not show these alternative paths. In particular, it is easy to miss the unintended things a person may do.</a:t>
            </a:r>
            <a:endParaRPr/>
          </a:p>
        </p:txBody>
      </p:sp>
      <p:sp>
        <p:nvSpPr>
          <p:cNvPr id="300" name="Google Shape;300;p2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What will users want to do?</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Step-by-step walkthrough</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can they see (sketches, screen shots) ?</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do they do (keyboard, mouse etc.) ?</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are they thinking?</a:t>
            </a:r>
            <a:endParaRPr/>
          </a:p>
          <a:p>
            <a:pPr marL="742950" lvl="1" indent="-222250" algn="l" rtl="0">
              <a:lnSpc>
                <a:spcPct val="100000"/>
              </a:lnSpc>
              <a:spcBef>
                <a:spcPts val="200"/>
              </a:spcBef>
              <a:spcAft>
                <a:spcPts val="0"/>
              </a:spcAft>
              <a:buClr>
                <a:schemeClr val="dk1"/>
              </a:buClr>
              <a:buSzPts val="1000"/>
              <a:buFont typeface="Verdana"/>
              <a:buNone/>
            </a:pPr>
            <a:endParaRPr sz="10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Use and reuse throughout design</a:t>
            </a:r>
            <a:endParaRPr/>
          </a:p>
        </p:txBody>
      </p:sp>
      <p:sp>
        <p:nvSpPr>
          <p:cNvPr id="306" name="Google Shape;306;p2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26</a:t>
            </a:fld>
            <a:endParaRPr sz="1400" b="0" i="0" u="none" strike="noStrike" cap="none">
              <a:solidFill>
                <a:srgbClr val="000000"/>
              </a:solidFill>
              <a:latin typeface="Arial"/>
              <a:ea typeface="Arial"/>
              <a:cs typeface="Arial"/>
              <a:sym typeface="Arial"/>
            </a:endParaRPr>
          </a:p>
        </p:txBody>
      </p:sp>
      <p:sp>
        <p:nvSpPr>
          <p:cNvPr id="307" name="Google Shape;307;p26"/>
          <p:cNvSpPr txBox="1">
            <a:spLocks noGrp="1"/>
          </p:cNvSpPr>
          <p:nvPr>
            <p:ph type="title"/>
          </p:nvPr>
        </p:nvSpPr>
        <p:spPr>
          <a:xfrm>
            <a:off x="685800" y="4572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Scenarios (cont.)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7"/>
          <p:cNvSpPr txBox="1">
            <a:spLocks noGrp="1"/>
          </p:cNvSpPr>
          <p:nvPr>
            <p:ph type="title"/>
          </p:nvPr>
        </p:nvSpPr>
        <p:spPr>
          <a:xfrm>
            <a:off x="685800" y="3048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Scenario – Movie Player</a:t>
            </a:r>
            <a:endParaRPr/>
          </a:p>
        </p:txBody>
      </p:sp>
      <p:sp>
        <p:nvSpPr>
          <p:cNvPr id="313" name="Google Shape;313;p27"/>
          <p:cNvSpPr txBox="1">
            <a:spLocks noGrp="1"/>
          </p:cNvSpPr>
          <p:nvPr>
            <p:ph type="body" idx="1"/>
          </p:nvPr>
        </p:nvSpPr>
        <p:spPr>
          <a:xfrm>
            <a:off x="152400" y="1066800"/>
            <a:ext cx="8839200" cy="4419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Brian would like to see the new film “Moments of Significance” and wants to invite Alison, but he knows she doesn’t like “arty” films.  He decides to take a look at it to see if she would like it and so connects to one of the movie sharing networks.  He uses his work machine as it has a higher bandwidth connection, but feels a bit guilty.  He knows he will be getting an illegal copy of the film, but decides it is OK as he is intending to go to the cinema to watch it.  After it downloads to his machine he takes out his new personal movie player.  He presses the ‘menu’ button and on the small LCD screen he scrolls using the arrow keys to ‘bluetooth connect’ and presses the select button.  On his computer the movie download program now has an icon showing that it has recognised a compatible device and he drags the icon of the film over the icon for the player.  On the player the LCD screen says “downloading now”, a percent done indicator and small whirling icon. …  …  …</a:t>
            </a:r>
            <a:endParaRPr/>
          </a:p>
        </p:txBody>
      </p:sp>
      <p:sp>
        <p:nvSpPr>
          <p:cNvPr id="314" name="Google Shape;314;p2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Scenario - Explore the depths</a:t>
            </a:r>
            <a:endParaRPr/>
          </a:p>
        </p:txBody>
      </p:sp>
      <p:sp>
        <p:nvSpPr>
          <p:cNvPr id="320" name="Google Shape;320;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Explore interaction</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What happens when</a:t>
            </a:r>
            <a:endParaRPr/>
          </a:p>
          <a:p>
            <a:pPr marL="2057400" lvl="4" indent="-1143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Explore cognition</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What are the users thinking</a:t>
            </a:r>
            <a:endParaRPr/>
          </a:p>
          <a:p>
            <a:pPr marL="2057400" lvl="4" indent="-1143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Explore architecture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What is happening inside</a:t>
            </a:r>
            <a:endParaRPr/>
          </a:p>
        </p:txBody>
      </p:sp>
      <p:sp>
        <p:nvSpPr>
          <p:cNvPr id="321" name="Google Shape;321;p2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914400" y="2667000"/>
            <a:ext cx="6858000" cy="11382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5400"/>
              <a:buFont typeface="Comic Sans MS"/>
              <a:buNone/>
            </a:pPr>
            <a:r>
              <a:rPr lang="en-US" sz="5400" b="0" i="0" u="none">
                <a:solidFill>
                  <a:schemeClr val="dk2"/>
                </a:solidFill>
                <a:latin typeface="Comic Sans MS"/>
                <a:ea typeface="Comic Sans MS"/>
                <a:cs typeface="Comic Sans MS"/>
                <a:sym typeface="Comic Sans MS"/>
              </a:rPr>
              <a:t>Navigation</a:t>
            </a:r>
            <a:endParaRPr/>
          </a:p>
        </p:txBody>
      </p:sp>
      <p:sp>
        <p:nvSpPr>
          <p:cNvPr id="328" name="Google Shape;328;p2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Interactions and Interventions</a:t>
            </a:r>
            <a:endParaRPr/>
          </a:p>
        </p:txBody>
      </p:sp>
      <p:sp>
        <p:nvSpPr>
          <p:cNvPr id="118" name="Google Shape;118;p3"/>
          <p:cNvSpPr txBox="1">
            <a:spLocks noGrp="1"/>
          </p:cNvSpPr>
          <p:nvPr>
            <p:ph type="body" idx="1"/>
          </p:nvPr>
        </p:nvSpPr>
        <p:spPr>
          <a:xfrm>
            <a:off x="685800" y="1981200"/>
            <a:ext cx="8077200" cy="4114800"/>
          </a:xfrm>
          <a:prstGeom prst="rect">
            <a:avLst/>
          </a:prstGeom>
          <a:noFill/>
          <a:ln>
            <a:noFill/>
          </a:ln>
        </p:spPr>
        <p:txBody>
          <a:bodyPr spcFirstLastPara="1" wrap="square" lIns="91425" tIns="45700" rIns="91425" bIns="45700" anchor="t" anchorCtr="0">
            <a:noAutofit/>
          </a:bodyPr>
          <a:lstStyle/>
          <a:p>
            <a:pPr marL="190500" lvl="0" indent="-190500" algn="l" rtl="0">
              <a:lnSpc>
                <a:spcPct val="100000"/>
              </a:lnSpc>
              <a:spcBef>
                <a:spcPts val="0"/>
              </a:spcBef>
              <a:spcAft>
                <a:spcPts val="0"/>
              </a:spcAft>
              <a:buClr>
                <a:schemeClr val="dk1"/>
              </a:buClr>
              <a:buSzPts val="2800"/>
              <a:buFont typeface="Verdana"/>
              <a:buChar char=" "/>
            </a:pPr>
            <a:r>
              <a:rPr lang="en-US" sz="2800" b="0" i="0" u="none">
                <a:solidFill>
                  <a:schemeClr val="dk1"/>
                </a:solidFill>
                <a:latin typeface="Verdana"/>
                <a:ea typeface="Verdana"/>
                <a:cs typeface="Verdana"/>
                <a:sym typeface="Verdana"/>
              </a:rPr>
              <a:t>Design interactions not just interfaces</a:t>
            </a:r>
            <a:endParaRPr/>
          </a:p>
          <a:p>
            <a:pPr marL="838200" lvl="1" indent="-457200"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not just the immediate interaction</a:t>
            </a:r>
            <a:endParaRPr/>
          </a:p>
          <a:p>
            <a:pPr marL="838200" lvl="1" indent="-457200" algn="l" rtl="0">
              <a:lnSpc>
                <a:spcPct val="100000"/>
              </a:lnSpc>
              <a:spcBef>
                <a:spcPts val="360"/>
              </a:spcBef>
              <a:spcAft>
                <a:spcPts val="0"/>
              </a:spcAft>
              <a:buClr>
                <a:schemeClr val="dk1"/>
              </a:buClr>
              <a:buSzPts val="1800"/>
              <a:buFont typeface="Noto Sans Symbols"/>
              <a:buChar char="❖"/>
            </a:pPr>
            <a:r>
              <a:rPr lang="en-US" sz="1800" b="0" i="0" u="none">
                <a:solidFill>
                  <a:schemeClr val="dk1"/>
                </a:solidFill>
                <a:latin typeface="Verdana"/>
                <a:ea typeface="Verdana"/>
                <a:cs typeface="Verdana"/>
                <a:sym typeface="Verdana"/>
              </a:rPr>
              <a:t>e.g. stapler in office – technology changes interaction style</a:t>
            </a:r>
            <a:endParaRPr/>
          </a:p>
          <a:p>
            <a:pPr marL="1238250" lvl="2" indent="-228600" algn="l" rtl="0">
              <a:lnSpc>
                <a:spcPct val="10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manual:	write, print, staple, write, print, staple, …</a:t>
            </a:r>
            <a:endParaRPr/>
          </a:p>
          <a:p>
            <a:pPr marL="1238250" lvl="2" indent="-228600" algn="l" rtl="0">
              <a:lnSpc>
                <a:spcPct val="10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electric:	write, print, write, print, …, staple </a:t>
            </a:r>
            <a:endParaRPr/>
          </a:p>
          <a:p>
            <a:pPr marL="1238250" lvl="2" indent="-1143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90500" lvl="0" indent="-190500" algn="l" rtl="0">
              <a:lnSpc>
                <a:spcPct val="100000"/>
              </a:lnSpc>
              <a:spcBef>
                <a:spcPts val="560"/>
              </a:spcBef>
              <a:spcAft>
                <a:spcPts val="0"/>
              </a:spcAft>
              <a:buClr>
                <a:schemeClr val="dk1"/>
              </a:buClr>
              <a:buSzPts val="2800"/>
              <a:buFont typeface="Verdana"/>
              <a:buChar char=" "/>
            </a:pPr>
            <a:r>
              <a:rPr lang="en-US" sz="2800" b="0" i="0" u="none">
                <a:solidFill>
                  <a:schemeClr val="dk1"/>
                </a:solidFill>
                <a:latin typeface="Verdana"/>
                <a:ea typeface="Verdana"/>
                <a:cs typeface="Verdana"/>
                <a:sym typeface="Verdana"/>
              </a:rPr>
              <a:t>Designing interventions not just artifacts</a:t>
            </a:r>
            <a:endParaRPr/>
          </a:p>
          <a:p>
            <a:pPr marL="838200" lvl="1" indent="-457200"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not just the system, but also …</a:t>
            </a:r>
            <a:endParaRPr/>
          </a:p>
          <a:p>
            <a:pPr marL="1238250" lvl="2" indent="-228600" algn="l" rtl="0">
              <a:lnSpc>
                <a:spcPct val="10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documentation, manuals, tutorials</a:t>
            </a:r>
            <a:endParaRPr/>
          </a:p>
          <a:p>
            <a:pPr marL="1238250" lvl="2" indent="-228600" algn="l" rtl="0">
              <a:lnSpc>
                <a:spcPct val="10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what we say and do as well as what we make</a:t>
            </a:r>
            <a:endParaRPr/>
          </a:p>
        </p:txBody>
      </p:sp>
      <p:sp>
        <p:nvSpPr>
          <p:cNvPr id="119" name="Google Shape;119;p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0"/>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Navigation Design</a:t>
            </a:r>
            <a:endParaRPr/>
          </a:p>
        </p:txBody>
      </p:sp>
      <p:sp>
        <p:nvSpPr>
          <p:cNvPr id="334" name="Google Shape;334;p30"/>
          <p:cNvSpPr txBox="1">
            <a:spLocks noGrp="1"/>
          </p:cNvSpPr>
          <p:nvPr>
            <p:ph type="subTitle" idx="1"/>
          </p:nvPr>
        </p:nvSpPr>
        <p:spPr>
          <a:xfrm>
            <a:off x="1412875" y="3922712"/>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Local structure – single screen</a:t>
            </a:r>
            <a:endParaRPr/>
          </a:p>
          <a:p>
            <a:pPr marL="0" lvl="0" indent="0" algn="ctr"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Global structure – whole site </a:t>
            </a:r>
            <a:endParaRPr/>
          </a:p>
        </p:txBody>
      </p:sp>
      <p:grpSp>
        <p:nvGrpSpPr>
          <p:cNvPr id="335" name="Google Shape;335;p30"/>
          <p:cNvGrpSpPr/>
          <p:nvPr/>
        </p:nvGrpSpPr>
        <p:grpSpPr>
          <a:xfrm>
            <a:off x="381000" y="1143000"/>
            <a:ext cx="2986087" cy="1217612"/>
            <a:chOff x="566" y="1056"/>
            <a:chExt cx="4474" cy="1824"/>
          </a:xfrm>
        </p:grpSpPr>
        <p:sp>
          <p:nvSpPr>
            <p:cNvPr id="336" name="Google Shape;336;p30"/>
            <p:cNvSpPr/>
            <p:nvPr/>
          </p:nvSpPr>
          <p:spPr>
            <a:xfrm>
              <a:off x="4320" y="2208"/>
              <a:ext cx="720" cy="624"/>
            </a:xfrm>
            <a:prstGeom prst="irregularSeal1">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337" name="Google Shape;337;p30"/>
            <p:cNvSpPr txBox="1"/>
            <p:nvPr/>
          </p:nvSpPr>
          <p:spPr>
            <a:xfrm>
              <a:off x="4599" y="2095"/>
              <a:ext cx="276" cy="3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338" name="Google Shape;338;p30"/>
            <p:cNvSpPr txBox="1"/>
            <p:nvPr/>
          </p:nvSpPr>
          <p:spPr>
            <a:xfrm>
              <a:off x="566" y="2433"/>
              <a:ext cx="604" cy="3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start</a:t>
              </a:r>
              <a:endParaRPr sz="1400" b="0" i="0" u="none" strike="noStrike" cap="none">
                <a:solidFill>
                  <a:srgbClr val="000000"/>
                </a:solidFill>
                <a:latin typeface="Arial"/>
                <a:ea typeface="Arial"/>
                <a:cs typeface="Arial"/>
                <a:sym typeface="Arial"/>
              </a:endParaRPr>
            </a:p>
          </p:txBody>
        </p:sp>
        <p:sp>
          <p:nvSpPr>
            <p:cNvPr id="339" name="Google Shape;339;p30"/>
            <p:cNvSpPr/>
            <p:nvPr/>
          </p:nvSpPr>
          <p:spPr>
            <a:xfrm>
              <a:off x="720" y="2496"/>
              <a:ext cx="384" cy="384"/>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340" name="Google Shape;340;p30"/>
            <p:cNvSpPr/>
            <p:nvPr/>
          </p:nvSpPr>
          <p:spPr>
            <a:xfrm>
              <a:off x="1056" y="1272"/>
              <a:ext cx="3456" cy="1320"/>
            </a:xfrm>
            <a:custGeom>
              <a:avLst/>
              <a:gdLst/>
              <a:ahLst/>
              <a:cxnLst/>
              <a:rect l="l" t="t" r="r" b="b"/>
              <a:pathLst>
                <a:path w="3456" h="1320" extrusionOk="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341" name="Google Shape;341;p30"/>
            <p:cNvSpPr/>
            <p:nvPr/>
          </p:nvSpPr>
          <p:spPr>
            <a:xfrm>
              <a:off x="2112" y="1056"/>
              <a:ext cx="1248" cy="816"/>
            </a:xfrm>
            <a:prstGeom prst="ellipse">
              <a:avLst/>
            </a:prstGeom>
            <a:noFill/>
            <a:ln w="762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grpSp>
        <p:nvGrpSpPr>
          <p:cNvPr id="342" name="Google Shape;342;p30"/>
          <p:cNvGrpSpPr/>
          <p:nvPr/>
        </p:nvGrpSpPr>
        <p:grpSpPr>
          <a:xfrm>
            <a:off x="6400800" y="1295400"/>
            <a:ext cx="2362200" cy="1635125"/>
            <a:chOff x="576" y="1200"/>
            <a:chExt cx="4608" cy="2736"/>
          </a:xfrm>
        </p:grpSpPr>
        <p:grpSp>
          <p:nvGrpSpPr>
            <p:cNvPr id="343" name="Google Shape;343;p30"/>
            <p:cNvGrpSpPr/>
            <p:nvPr/>
          </p:nvGrpSpPr>
          <p:grpSpPr>
            <a:xfrm>
              <a:off x="576" y="1200"/>
              <a:ext cx="4608" cy="2736"/>
              <a:chOff x="576" y="1200"/>
              <a:chExt cx="4608" cy="2736"/>
            </a:xfrm>
          </p:grpSpPr>
          <p:grpSp>
            <p:nvGrpSpPr>
              <p:cNvPr id="344" name="Google Shape;344;p30"/>
              <p:cNvGrpSpPr/>
              <p:nvPr/>
            </p:nvGrpSpPr>
            <p:grpSpPr>
              <a:xfrm>
                <a:off x="576" y="1200"/>
                <a:ext cx="4608" cy="2736"/>
                <a:chOff x="576" y="1200"/>
                <a:chExt cx="4608" cy="2736"/>
              </a:xfrm>
            </p:grpSpPr>
            <p:sp>
              <p:nvSpPr>
                <p:cNvPr id="345" name="Google Shape;345;p30"/>
                <p:cNvSpPr/>
                <p:nvPr/>
              </p:nvSpPr>
              <p:spPr>
                <a:xfrm>
                  <a:off x="2208" y="1200"/>
                  <a:ext cx="1152" cy="62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the systems</a:t>
                  </a:r>
                  <a:endParaRPr sz="1400" b="0" i="0" u="none" strike="noStrike" cap="none">
                    <a:solidFill>
                      <a:srgbClr val="000000"/>
                    </a:solidFill>
                    <a:latin typeface="Arial"/>
                    <a:ea typeface="Arial"/>
                    <a:cs typeface="Arial"/>
                    <a:sym typeface="Arial"/>
                  </a:endParaRPr>
                </a:p>
              </p:txBody>
            </p:sp>
            <p:sp>
              <p:nvSpPr>
                <p:cNvPr id="346" name="Google Shape;346;p30"/>
                <p:cNvSpPr/>
                <p:nvPr/>
              </p:nvSpPr>
              <p:spPr>
                <a:xfrm>
                  <a:off x="576" y="2208"/>
                  <a:ext cx="1152" cy="62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info and help</a:t>
                  </a:r>
                  <a:endParaRPr sz="1400" b="0" i="0" u="none" strike="noStrike" cap="none">
                    <a:solidFill>
                      <a:srgbClr val="000000"/>
                    </a:solidFill>
                    <a:latin typeface="Arial"/>
                    <a:ea typeface="Arial"/>
                    <a:cs typeface="Arial"/>
                    <a:sym typeface="Arial"/>
                  </a:endParaRPr>
                </a:p>
              </p:txBody>
            </p:sp>
            <p:sp>
              <p:nvSpPr>
                <p:cNvPr id="347" name="Google Shape;347;p30"/>
                <p:cNvSpPr/>
                <p:nvPr/>
              </p:nvSpPr>
              <p:spPr>
                <a:xfrm>
                  <a:off x="2208" y="2208"/>
                  <a:ext cx="1152" cy="62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management</a:t>
                  </a:r>
                  <a:endParaRPr sz="1400" b="0" i="0" u="none" strike="noStrike" cap="none">
                    <a:solidFill>
                      <a:srgbClr val="000000"/>
                    </a:solidFill>
                    <a:latin typeface="Arial"/>
                    <a:ea typeface="Arial"/>
                    <a:cs typeface="Arial"/>
                    <a:sym typeface="Arial"/>
                  </a:endParaRPr>
                </a:p>
              </p:txBody>
            </p:sp>
            <p:sp>
              <p:nvSpPr>
                <p:cNvPr id="348" name="Google Shape;348;p30"/>
                <p:cNvSpPr/>
                <p:nvPr/>
              </p:nvSpPr>
              <p:spPr>
                <a:xfrm>
                  <a:off x="4032" y="2208"/>
                  <a:ext cx="1152" cy="62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messages</a:t>
                  </a:r>
                  <a:endParaRPr sz="1400" b="0" i="0" u="none" strike="noStrike" cap="none">
                    <a:solidFill>
                      <a:srgbClr val="000000"/>
                    </a:solidFill>
                    <a:latin typeface="Arial"/>
                    <a:ea typeface="Arial"/>
                    <a:cs typeface="Arial"/>
                    <a:sym typeface="Arial"/>
                  </a:endParaRPr>
                </a:p>
              </p:txBody>
            </p:sp>
            <p:sp>
              <p:nvSpPr>
                <p:cNvPr id="349" name="Google Shape;349;p30"/>
                <p:cNvSpPr/>
                <p:nvPr/>
              </p:nvSpPr>
              <p:spPr>
                <a:xfrm>
                  <a:off x="1584" y="3312"/>
                  <a:ext cx="1152" cy="62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add user</a:t>
                  </a:r>
                  <a:endParaRPr sz="1400" b="0" i="0" u="none" strike="noStrike" cap="none">
                    <a:solidFill>
                      <a:srgbClr val="000000"/>
                    </a:solidFill>
                    <a:latin typeface="Arial"/>
                    <a:ea typeface="Arial"/>
                    <a:cs typeface="Arial"/>
                    <a:sym typeface="Arial"/>
                  </a:endParaRPr>
                </a:p>
              </p:txBody>
            </p:sp>
            <p:sp>
              <p:nvSpPr>
                <p:cNvPr id="350" name="Google Shape;350;p30"/>
                <p:cNvSpPr/>
                <p:nvPr/>
              </p:nvSpPr>
              <p:spPr>
                <a:xfrm>
                  <a:off x="2928" y="3312"/>
                  <a:ext cx="1152" cy="62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remove user</a:t>
                  </a:r>
                  <a:endParaRPr sz="1400" b="0" i="0" u="none" strike="noStrike" cap="none">
                    <a:solidFill>
                      <a:srgbClr val="000000"/>
                    </a:solidFill>
                    <a:latin typeface="Arial"/>
                    <a:ea typeface="Arial"/>
                    <a:cs typeface="Arial"/>
                    <a:sym typeface="Arial"/>
                  </a:endParaRPr>
                </a:p>
              </p:txBody>
            </p:sp>
          </p:grpSp>
          <p:cxnSp>
            <p:nvCxnSpPr>
              <p:cNvPr id="351" name="Google Shape;351;p30"/>
              <p:cNvCxnSpPr/>
              <p:nvPr/>
            </p:nvCxnSpPr>
            <p:spPr>
              <a:xfrm rot="5400000">
                <a:off x="1776" y="1200"/>
                <a:ext cx="384" cy="1632"/>
              </a:xfrm>
              <a:prstGeom prst="bentConnector3">
                <a:avLst>
                  <a:gd name="adj1" fmla="val 50000"/>
                </a:avLst>
              </a:prstGeom>
              <a:noFill/>
              <a:ln w="9525" cap="flat" cmpd="sng">
                <a:solidFill>
                  <a:schemeClr val="dk1"/>
                </a:solidFill>
                <a:prstDash val="solid"/>
                <a:miter lim="800000"/>
                <a:headEnd type="none" w="sm" len="sm"/>
                <a:tailEnd type="none" w="sm" len="sm"/>
              </a:ln>
            </p:spPr>
          </p:cxnSp>
          <p:cxnSp>
            <p:nvCxnSpPr>
              <p:cNvPr id="352" name="Google Shape;352;p30"/>
              <p:cNvCxnSpPr/>
              <p:nvPr/>
            </p:nvCxnSpPr>
            <p:spPr>
              <a:xfrm rot="-5400000" flipH="1">
                <a:off x="3504" y="1104"/>
                <a:ext cx="384" cy="1824"/>
              </a:xfrm>
              <a:prstGeom prst="bentConnector3">
                <a:avLst>
                  <a:gd name="adj1" fmla="val 50000"/>
                </a:avLst>
              </a:prstGeom>
              <a:noFill/>
              <a:ln w="9525" cap="flat" cmpd="sng">
                <a:solidFill>
                  <a:schemeClr val="dk1"/>
                </a:solidFill>
                <a:prstDash val="solid"/>
                <a:miter lim="800000"/>
                <a:headEnd type="none" w="sm" len="sm"/>
                <a:tailEnd type="none" w="sm" len="sm"/>
              </a:ln>
            </p:spPr>
          </p:cxnSp>
          <p:cxnSp>
            <p:nvCxnSpPr>
              <p:cNvPr id="353" name="Google Shape;353;p30"/>
              <p:cNvCxnSpPr/>
              <p:nvPr/>
            </p:nvCxnSpPr>
            <p:spPr>
              <a:xfrm rot="5400000">
                <a:off x="2592" y="2016"/>
                <a:ext cx="384" cy="0"/>
              </a:xfrm>
              <a:prstGeom prst="straightConnector1">
                <a:avLst/>
              </a:prstGeom>
              <a:noFill/>
              <a:ln w="9525" cap="flat" cmpd="sng">
                <a:solidFill>
                  <a:schemeClr val="dk1"/>
                </a:solidFill>
                <a:prstDash val="solid"/>
                <a:miter lim="800000"/>
                <a:headEnd type="none" w="sm" len="sm"/>
                <a:tailEnd type="none" w="sm" len="sm"/>
              </a:ln>
            </p:spPr>
          </p:cxnSp>
        </p:grpSp>
        <p:cxnSp>
          <p:nvCxnSpPr>
            <p:cNvPr id="354" name="Google Shape;354;p30"/>
            <p:cNvCxnSpPr/>
            <p:nvPr/>
          </p:nvCxnSpPr>
          <p:spPr>
            <a:xfrm rot="5400000">
              <a:off x="2232" y="2760"/>
              <a:ext cx="480" cy="624"/>
            </a:xfrm>
            <a:prstGeom prst="bentConnector3">
              <a:avLst>
                <a:gd name="adj1" fmla="val -790502"/>
              </a:avLst>
            </a:prstGeom>
            <a:noFill/>
            <a:ln w="9525" cap="flat" cmpd="sng">
              <a:solidFill>
                <a:schemeClr val="dk1"/>
              </a:solidFill>
              <a:prstDash val="solid"/>
              <a:miter lim="800000"/>
              <a:headEnd type="none" w="sm" len="sm"/>
              <a:tailEnd type="none" w="sm" len="sm"/>
            </a:ln>
          </p:spPr>
        </p:cxnSp>
        <p:cxnSp>
          <p:nvCxnSpPr>
            <p:cNvPr id="355" name="Google Shape;355;p30"/>
            <p:cNvCxnSpPr/>
            <p:nvPr/>
          </p:nvCxnSpPr>
          <p:spPr>
            <a:xfrm rot="-5400000" flipH="1">
              <a:off x="2904" y="2712"/>
              <a:ext cx="480" cy="720"/>
            </a:xfrm>
            <a:prstGeom prst="bentConnector3">
              <a:avLst>
                <a:gd name="adj1" fmla="val -790502"/>
              </a:avLst>
            </a:prstGeom>
            <a:noFill/>
            <a:ln w="9525" cap="flat" cmpd="sng">
              <a:solidFill>
                <a:schemeClr val="dk1"/>
              </a:solidFill>
              <a:prstDash val="solid"/>
              <a:miter lim="800000"/>
              <a:headEnd type="none" w="sm" len="sm"/>
              <a:tailEnd type="none" w="sm" len="sm"/>
            </a:ln>
          </p:spPr>
        </p:cxnSp>
      </p:grpSp>
      <p:grpSp>
        <p:nvGrpSpPr>
          <p:cNvPr id="356" name="Google Shape;356;p30"/>
          <p:cNvGrpSpPr/>
          <p:nvPr/>
        </p:nvGrpSpPr>
        <p:grpSpPr>
          <a:xfrm>
            <a:off x="533400" y="5340350"/>
            <a:ext cx="2438400" cy="984250"/>
            <a:chOff x="672" y="1968"/>
            <a:chExt cx="3840" cy="1344"/>
          </a:xfrm>
        </p:grpSpPr>
        <p:sp>
          <p:nvSpPr>
            <p:cNvPr id="357" name="Google Shape;357;p30"/>
            <p:cNvSpPr/>
            <p:nvPr/>
          </p:nvSpPr>
          <p:spPr>
            <a:xfrm>
              <a:off x="672" y="1968"/>
              <a:ext cx="912" cy="48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main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screen</a:t>
              </a:r>
              <a:endParaRPr sz="1400" b="0" i="0" u="none" strike="noStrike" cap="none">
                <a:solidFill>
                  <a:srgbClr val="000000"/>
                </a:solidFill>
                <a:latin typeface="Arial"/>
                <a:ea typeface="Arial"/>
                <a:cs typeface="Arial"/>
                <a:sym typeface="Arial"/>
              </a:endParaRPr>
            </a:p>
          </p:txBody>
        </p:sp>
        <p:sp>
          <p:nvSpPr>
            <p:cNvPr id="358" name="Google Shape;358;p30"/>
            <p:cNvSpPr/>
            <p:nvPr/>
          </p:nvSpPr>
          <p:spPr>
            <a:xfrm>
              <a:off x="2208" y="1968"/>
              <a:ext cx="912" cy="48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remove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user</a:t>
              </a:r>
              <a:endParaRPr sz="1400" b="0" i="0" u="none" strike="noStrike" cap="none">
                <a:solidFill>
                  <a:srgbClr val="000000"/>
                </a:solidFill>
                <a:latin typeface="Arial"/>
                <a:ea typeface="Arial"/>
                <a:cs typeface="Arial"/>
                <a:sym typeface="Arial"/>
              </a:endParaRPr>
            </a:p>
          </p:txBody>
        </p:sp>
        <p:sp>
          <p:nvSpPr>
            <p:cNvPr id="359" name="Google Shape;359;p30"/>
            <p:cNvSpPr/>
            <p:nvPr/>
          </p:nvSpPr>
          <p:spPr>
            <a:xfrm>
              <a:off x="3600" y="1968"/>
              <a:ext cx="912" cy="48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confirm</a:t>
              </a:r>
              <a:endParaRPr sz="1400" b="0" i="0" u="none" strike="noStrike" cap="none">
                <a:solidFill>
                  <a:srgbClr val="000000"/>
                </a:solidFill>
                <a:latin typeface="Arial"/>
                <a:ea typeface="Arial"/>
                <a:cs typeface="Arial"/>
                <a:sym typeface="Arial"/>
              </a:endParaRPr>
            </a:p>
          </p:txBody>
        </p:sp>
        <p:sp>
          <p:nvSpPr>
            <p:cNvPr id="360" name="Google Shape;360;p30"/>
            <p:cNvSpPr/>
            <p:nvPr/>
          </p:nvSpPr>
          <p:spPr>
            <a:xfrm>
              <a:off x="2208" y="2832"/>
              <a:ext cx="912" cy="48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add user</a:t>
              </a:r>
              <a:endParaRPr sz="1400" b="0" i="0" u="none" strike="noStrike" cap="none">
                <a:solidFill>
                  <a:srgbClr val="000000"/>
                </a:solidFill>
                <a:latin typeface="Arial"/>
                <a:ea typeface="Arial"/>
                <a:cs typeface="Arial"/>
                <a:sym typeface="Arial"/>
              </a:endParaRPr>
            </a:p>
          </p:txBody>
        </p:sp>
        <p:cxnSp>
          <p:nvCxnSpPr>
            <p:cNvPr id="361" name="Google Shape;361;p30"/>
            <p:cNvCxnSpPr/>
            <p:nvPr/>
          </p:nvCxnSpPr>
          <p:spPr>
            <a:xfrm>
              <a:off x="1584" y="2208"/>
              <a:ext cx="624" cy="0"/>
            </a:xfrm>
            <a:prstGeom prst="straightConnector1">
              <a:avLst/>
            </a:prstGeom>
            <a:noFill/>
            <a:ln w="9525" cap="flat" cmpd="sng">
              <a:solidFill>
                <a:schemeClr val="dk1"/>
              </a:solidFill>
              <a:prstDash val="solid"/>
              <a:miter lim="800000"/>
              <a:headEnd type="none" w="sm" len="sm"/>
              <a:tailEnd type="triangle" w="med" len="med"/>
            </a:ln>
          </p:spPr>
        </p:cxnSp>
        <p:cxnSp>
          <p:nvCxnSpPr>
            <p:cNvPr id="362" name="Google Shape;362;p30"/>
            <p:cNvCxnSpPr/>
            <p:nvPr/>
          </p:nvCxnSpPr>
          <p:spPr>
            <a:xfrm>
              <a:off x="1584" y="2208"/>
              <a:ext cx="624" cy="864"/>
            </a:xfrm>
            <a:prstGeom prst="bentConnector3">
              <a:avLst>
                <a:gd name="adj1" fmla="val -280291"/>
              </a:avLst>
            </a:prstGeom>
            <a:noFill/>
            <a:ln w="9525" cap="flat" cmpd="sng">
              <a:solidFill>
                <a:schemeClr val="dk1"/>
              </a:solidFill>
              <a:prstDash val="solid"/>
              <a:miter lim="800000"/>
              <a:headEnd type="none" w="sm" len="sm"/>
              <a:tailEnd type="triangle" w="med" len="med"/>
            </a:ln>
          </p:spPr>
        </p:cxnSp>
        <p:cxnSp>
          <p:nvCxnSpPr>
            <p:cNvPr id="363" name="Google Shape;363;p30"/>
            <p:cNvCxnSpPr/>
            <p:nvPr/>
          </p:nvCxnSpPr>
          <p:spPr>
            <a:xfrm>
              <a:off x="3120" y="2208"/>
              <a:ext cx="480" cy="0"/>
            </a:xfrm>
            <a:prstGeom prst="straightConnector1">
              <a:avLst/>
            </a:prstGeom>
            <a:noFill/>
            <a:ln w="9525" cap="flat" cmpd="sng">
              <a:solidFill>
                <a:schemeClr val="dk1"/>
              </a:solidFill>
              <a:prstDash val="solid"/>
              <a:miter lim="800000"/>
              <a:headEnd type="none" w="sm" len="sm"/>
              <a:tailEnd type="triangle" w="med" len="med"/>
            </a:ln>
          </p:spPr>
        </p:cxnSp>
        <p:cxnSp>
          <p:nvCxnSpPr>
            <p:cNvPr id="364" name="Google Shape;364;p30"/>
            <p:cNvCxnSpPr/>
            <p:nvPr/>
          </p:nvCxnSpPr>
          <p:spPr>
            <a:xfrm rot="10800000">
              <a:off x="1128" y="1968"/>
              <a:ext cx="3384" cy="240"/>
            </a:xfrm>
            <a:prstGeom prst="bentConnector4">
              <a:avLst>
                <a:gd name="adj1" fmla="val 138305"/>
                <a:gd name="adj2" fmla="val 3141479"/>
              </a:avLst>
            </a:prstGeom>
            <a:noFill/>
            <a:ln w="9525" cap="flat" cmpd="sng">
              <a:solidFill>
                <a:schemeClr val="dk1"/>
              </a:solidFill>
              <a:prstDash val="solid"/>
              <a:miter lim="800000"/>
              <a:headEnd type="none" w="sm" len="sm"/>
              <a:tailEnd type="triangle" w="med" len="med"/>
            </a:ln>
          </p:spPr>
        </p:cxnSp>
        <p:cxnSp>
          <p:nvCxnSpPr>
            <p:cNvPr id="365" name="Google Shape;365;p30"/>
            <p:cNvCxnSpPr/>
            <p:nvPr/>
          </p:nvCxnSpPr>
          <p:spPr>
            <a:xfrm rot="10800000">
              <a:off x="1128" y="2448"/>
              <a:ext cx="1992" cy="624"/>
            </a:xfrm>
            <a:prstGeom prst="bentConnector4">
              <a:avLst>
                <a:gd name="adj1" fmla="val 165073"/>
                <a:gd name="adj2" fmla="val 1346722"/>
              </a:avLst>
            </a:prstGeom>
            <a:noFill/>
            <a:ln w="9525" cap="flat" cmpd="sng">
              <a:solidFill>
                <a:schemeClr val="dk1"/>
              </a:solidFill>
              <a:prstDash val="solid"/>
              <a:miter lim="800000"/>
              <a:headEnd type="none" w="sm" len="sm"/>
              <a:tailEnd type="triangle" w="med" len="med"/>
            </a:ln>
          </p:spPr>
        </p:cxnSp>
      </p:grpSp>
      <p:sp>
        <p:nvSpPr>
          <p:cNvPr id="366" name="Google Shape;366;p3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Levels</a:t>
            </a:r>
            <a:endParaRPr/>
          </a:p>
        </p:txBody>
      </p:sp>
      <p:sp>
        <p:nvSpPr>
          <p:cNvPr id="372" name="Google Shape;372;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Widget choice</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Menus, buttons etc.</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Screen design</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Application navigation design</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Environment </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Other apps, O/S </a:t>
            </a:r>
            <a:endParaRPr/>
          </a:p>
        </p:txBody>
      </p:sp>
      <p:sp>
        <p:nvSpPr>
          <p:cNvPr id="373" name="Google Shape;373;p3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Levels of Interaction</a:t>
            </a:r>
            <a:endParaRPr/>
          </a:p>
        </p:txBody>
      </p:sp>
      <p:sp>
        <p:nvSpPr>
          <p:cNvPr id="379" name="Google Shape;379;p3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32</a:t>
            </a:fld>
            <a:endParaRPr sz="1400" b="0" i="0" u="none" strike="noStrike" cap="none">
              <a:solidFill>
                <a:srgbClr val="000000"/>
              </a:solidFill>
              <a:latin typeface="Arial"/>
              <a:ea typeface="Arial"/>
              <a:cs typeface="Arial"/>
              <a:sym typeface="Arial"/>
            </a:endParaRPr>
          </a:p>
        </p:txBody>
      </p:sp>
      <p:pic>
        <p:nvPicPr>
          <p:cNvPr id="380" name="Google Shape;380;p32"/>
          <p:cNvPicPr preferRelativeResize="0"/>
          <p:nvPr/>
        </p:nvPicPr>
        <p:blipFill rotWithShape="1">
          <a:blip r:embed="rId3">
            <a:alphaModFix/>
          </a:blip>
          <a:srcRect t="12692"/>
          <a:stretch/>
        </p:blipFill>
        <p:spPr>
          <a:xfrm>
            <a:off x="685800" y="1447800"/>
            <a:ext cx="7477125" cy="472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Think About Structure</a:t>
            </a:r>
            <a:endParaRPr/>
          </a:p>
        </p:txBody>
      </p:sp>
      <p:sp>
        <p:nvSpPr>
          <p:cNvPr id="386" name="Google Shape;386;p33"/>
          <p:cNvSpPr txBox="1">
            <a:spLocks noGrp="1"/>
          </p:cNvSpPr>
          <p:nvPr>
            <p:ph type="body" idx="1"/>
          </p:nvPr>
        </p:nvSpPr>
        <p:spPr>
          <a:xfrm>
            <a:off x="152400" y="1752600"/>
            <a:ext cx="83058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Just in case you haven’t already got the idea, the place to start when considering the structure of an application is to think about actual use:</a:t>
            </a:r>
            <a:endParaRPr/>
          </a:p>
          <a:p>
            <a:pPr marL="342900" lvl="0" indent="-342900" algn="l" rtl="0">
              <a:lnSpc>
                <a:spcPct val="15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who is going to use the application?</a:t>
            </a:r>
            <a:endParaRPr/>
          </a:p>
          <a:p>
            <a:pPr marL="342900" lvl="0" indent="-342900" algn="l" rtl="0">
              <a:lnSpc>
                <a:spcPct val="15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how do they think about it?</a:t>
            </a:r>
            <a:endParaRPr/>
          </a:p>
          <a:p>
            <a:pPr marL="342900" lvl="0" indent="-342900" algn="l" rtl="0">
              <a:lnSpc>
                <a:spcPct val="15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what will they do with it?</a:t>
            </a:r>
            <a:endParaRPr/>
          </a:p>
        </p:txBody>
      </p:sp>
      <p:sp>
        <p:nvSpPr>
          <p:cNvPr id="387" name="Google Shape;387;p3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Think About Structure (cont.)</a:t>
            </a:r>
            <a:endParaRPr/>
          </a:p>
        </p:txBody>
      </p:sp>
      <p:sp>
        <p:nvSpPr>
          <p:cNvPr id="393" name="Google Shape;393;p34"/>
          <p:cNvSpPr txBox="1">
            <a:spLocks noGrp="1"/>
          </p:cNvSpPr>
          <p:nvPr>
            <p:ph type="body" idx="1"/>
          </p:nvPr>
        </p:nvSpPr>
        <p:spPr>
          <a:xfrm>
            <a:off x="457200" y="1943100"/>
            <a:ext cx="83820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Within a screen</a:t>
            </a:r>
            <a:endParaRPr/>
          </a:p>
          <a:p>
            <a:pPr marL="742950" lvl="1" indent="-28575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Later ...</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Local</a:t>
            </a:r>
            <a:endParaRPr/>
          </a:p>
          <a:p>
            <a:pPr marL="742950" lvl="1" indent="-28575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Looking from one screen or page out</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Global</a:t>
            </a:r>
            <a:endParaRPr/>
          </a:p>
          <a:p>
            <a:pPr marL="742950" lvl="1" indent="-28575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Structure of site, movement between screens</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Wider still</a:t>
            </a:r>
            <a:endParaRPr/>
          </a:p>
          <a:p>
            <a:pPr marL="742950" lvl="1" indent="-28575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Relationship with other applications</a:t>
            </a:r>
            <a:endParaRPr/>
          </a:p>
        </p:txBody>
      </p:sp>
      <p:sp>
        <p:nvSpPr>
          <p:cNvPr id="394" name="Google Shape;394;p3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5"/>
          <p:cNvSpPr txBox="1">
            <a:spLocks noGrp="1"/>
          </p:cNvSpPr>
          <p:nvPr>
            <p:ph type="ctrTitle"/>
          </p:nvPr>
        </p:nvSpPr>
        <p:spPr>
          <a:xfrm>
            <a:off x="677862" y="609600"/>
            <a:ext cx="7772400" cy="685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Local</a:t>
            </a:r>
            <a:endParaRPr/>
          </a:p>
        </p:txBody>
      </p:sp>
      <p:sp>
        <p:nvSpPr>
          <p:cNvPr id="401" name="Google Shape;401;p35"/>
          <p:cNvSpPr txBox="1">
            <a:spLocks noGrp="1"/>
          </p:cNvSpPr>
          <p:nvPr>
            <p:ph type="subTitle" idx="1"/>
          </p:nvPr>
        </p:nvSpPr>
        <p:spPr>
          <a:xfrm>
            <a:off x="152400" y="1524000"/>
            <a:ext cx="8763000" cy="487680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Looking from one screen or page out</a:t>
            </a:r>
            <a:endParaRPr/>
          </a:p>
          <a:p>
            <a:pPr marL="457200" lvl="0" indent="-4572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Much of interaction involves goal-seeking behavior.</a:t>
            </a:r>
            <a:endParaRPr/>
          </a:p>
          <a:p>
            <a:pPr marL="457200" lvl="0" indent="-4572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Users have some idea of what they are after and a partial model of the system. </a:t>
            </a:r>
            <a:endParaRPr/>
          </a:p>
          <a:p>
            <a:pPr marL="457200" lvl="0" indent="-4572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an ideal world if users had perfect knowledge of what they wanted and how the system worked they could simply take the shortest path to what they want, pressing all the right buttons and links.</a:t>
            </a:r>
            <a:endParaRPr/>
          </a:p>
          <a:p>
            <a:pPr marL="457200" lvl="0" indent="-4572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However, in a world of partial knowledge users meander through the system. </a:t>
            </a:r>
            <a:endParaRPr/>
          </a:p>
          <a:p>
            <a:pPr marL="457200" lvl="0" indent="-4572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important thing is not so much that they take the most efficient route, but that at each point in the interaction they can make some assessment of whether they are getting closer to their (often partially formed) goal.</a:t>
            </a:r>
            <a:endParaRPr/>
          </a:p>
        </p:txBody>
      </p:sp>
      <p:sp>
        <p:nvSpPr>
          <p:cNvPr id="402" name="Google Shape;402;p3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Goal Seeking</a:t>
            </a:r>
            <a:endParaRPr/>
          </a:p>
        </p:txBody>
      </p:sp>
      <p:sp>
        <p:nvSpPr>
          <p:cNvPr id="408" name="Google Shape;408;p36"/>
          <p:cNvSpPr/>
          <p:nvPr/>
        </p:nvSpPr>
        <p:spPr>
          <a:xfrm>
            <a:off x="6858000" y="3505200"/>
            <a:ext cx="1143000" cy="990600"/>
          </a:xfrm>
          <a:prstGeom prst="irregularSeal1">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09" name="Google Shape;409;p36"/>
          <p:cNvSpPr txBox="1"/>
          <p:nvPr/>
        </p:nvSpPr>
        <p:spPr>
          <a:xfrm>
            <a:off x="7299325" y="2686050"/>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goal</a:t>
            </a:r>
            <a:endParaRPr sz="1400" b="0" i="0" u="none" strike="noStrike" cap="none">
              <a:solidFill>
                <a:srgbClr val="000000"/>
              </a:solidFill>
              <a:latin typeface="Arial"/>
              <a:ea typeface="Arial"/>
              <a:cs typeface="Arial"/>
              <a:sym typeface="Arial"/>
            </a:endParaRPr>
          </a:p>
        </p:txBody>
      </p:sp>
      <p:sp>
        <p:nvSpPr>
          <p:cNvPr id="410" name="Google Shape;410;p36"/>
          <p:cNvSpPr txBox="1"/>
          <p:nvPr/>
        </p:nvSpPr>
        <p:spPr>
          <a:xfrm>
            <a:off x="898525" y="3219450"/>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start</a:t>
            </a:r>
            <a:endParaRPr sz="1400" b="0" i="0" u="none" strike="noStrike" cap="none">
              <a:solidFill>
                <a:srgbClr val="000000"/>
              </a:solidFill>
              <a:latin typeface="Arial"/>
              <a:ea typeface="Arial"/>
              <a:cs typeface="Arial"/>
              <a:sym typeface="Arial"/>
            </a:endParaRPr>
          </a:p>
        </p:txBody>
      </p:sp>
      <p:sp>
        <p:nvSpPr>
          <p:cNvPr id="411" name="Google Shape;411;p36"/>
          <p:cNvSpPr/>
          <p:nvPr/>
        </p:nvSpPr>
        <p:spPr>
          <a:xfrm>
            <a:off x="1143000" y="3962400"/>
            <a:ext cx="609600" cy="609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12" name="Google Shape;412;p3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Goal Seeking (cont.)</a:t>
            </a:r>
            <a:endParaRPr/>
          </a:p>
        </p:txBody>
      </p:sp>
      <p:sp>
        <p:nvSpPr>
          <p:cNvPr id="418" name="Google Shape;418;p37"/>
          <p:cNvSpPr txBox="1"/>
          <p:nvPr/>
        </p:nvSpPr>
        <p:spPr>
          <a:xfrm>
            <a:off x="898525" y="3219450"/>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start</a:t>
            </a:r>
            <a:endParaRPr sz="1400" b="0" i="0" u="none" strike="noStrike" cap="none">
              <a:solidFill>
                <a:srgbClr val="000000"/>
              </a:solidFill>
              <a:latin typeface="Arial"/>
              <a:ea typeface="Arial"/>
              <a:cs typeface="Arial"/>
              <a:sym typeface="Arial"/>
            </a:endParaRPr>
          </a:p>
        </p:txBody>
      </p:sp>
      <p:sp>
        <p:nvSpPr>
          <p:cNvPr id="419" name="Google Shape;419;p37"/>
          <p:cNvSpPr/>
          <p:nvPr/>
        </p:nvSpPr>
        <p:spPr>
          <a:xfrm>
            <a:off x="1143000" y="3962400"/>
            <a:ext cx="609600" cy="609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20" name="Google Shape;420;p37"/>
          <p:cNvSpPr/>
          <p:nvPr/>
        </p:nvSpPr>
        <p:spPr>
          <a:xfrm>
            <a:off x="1676400" y="2019300"/>
            <a:ext cx="5486400" cy="2095500"/>
          </a:xfrm>
          <a:custGeom>
            <a:avLst/>
            <a:gdLst/>
            <a:ahLst/>
            <a:cxnLst/>
            <a:rect l="l" t="t" r="r" b="b"/>
            <a:pathLst>
              <a:path w="3456" h="1320" extrusionOk="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21" name="Google Shape;421;p37"/>
          <p:cNvSpPr txBox="1"/>
          <p:nvPr/>
        </p:nvSpPr>
        <p:spPr>
          <a:xfrm>
            <a:off x="4724400" y="1752600"/>
            <a:ext cx="2743200" cy="30480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22" name="Google Shape;422;p37"/>
          <p:cNvSpPr/>
          <p:nvPr/>
        </p:nvSpPr>
        <p:spPr>
          <a:xfrm>
            <a:off x="6858000" y="3505200"/>
            <a:ext cx="1143000" cy="990600"/>
          </a:xfrm>
          <a:prstGeom prst="irregularSeal1">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23" name="Google Shape;423;p37"/>
          <p:cNvSpPr txBox="1"/>
          <p:nvPr/>
        </p:nvSpPr>
        <p:spPr>
          <a:xfrm>
            <a:off x="7299325" y="2686050"/>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goal</a:t>
            </a:r>
            <a:endParaRPr sz="1400" b="0" i="0" u="none" strike="noStrike" cap="none">
              <a:solidFill>
                <a:srgbClr val="000000"/>
              </a:solidFill>
              <a:latin typeface="Arial"/>
              <a:ea typeface="Arial"/>
              <a:cs typeface="Arial"/>
              <a:sym typeface="Arial"/>
            </a:endParaRPr>
          </a:p>
        </p:txBody>
      </p:sp>
      <p:sp>
        <p:nvSpPr>
          <p:cNvPr id="424" name="Google Shape;424;p37"/>
          <p:cNvSpPr txBox="1"/>
          <p:nvPr/>
        </p:nvSpPr>
        <p:spPr>
          <a:xfrm>
            <a:off x="3352800" y="1676400"/>
            <a:ext cx="2133600" cy="16764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25" name="Google Shape;425;p37"/>
          <p:cNvSpPr txBox="1"/>
          <p:nvPr/>
        </p:nvSpPr>
        <p:spPr>
          <a:xfrm>
            <a:off x="2209800" y="5016500"/>
            <a:ext cx="60071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progress with local knowledge only ...</a:t>
            </a:r>
            <a:endParaRPr sz="1400" b="0" i="0" u="none" strike="noStrike" cap="none">
              <a:solidFill>
                <a:srgbClr val="000000"/>
              </a:solidFill>
              <a:latin typeface="Arial"/>
              <a:ea typeface="Arial"/>
              <a:cs typeface="Arial"/>
              <a:sym typeface="Arial"/>
            </a:endParaRPr>
          </a:p>
        </p:txBody>
      </p:sp>
      <p:sp>
        <p:nvSpPr>
          <p:cNvPr id="426" name="Google Shape;426;p3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8"/>
          <p:cNvSpPr/>
          <p:nvPr/>
        </p:nvSpPr>
        <p:spPr>
          <a:xfrm>
            <a:off x="6858000" y="3505200"/>
            <a:ext cx="1143000" cy="990600"/>
          </a:xfrm>
          <a:prstGeom prst="irregularSeal1">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32" name="Google Shape;432;p38"/>
          <p:cNvSpPr txBox="1"/>
          <p:nvPr/>
        </p:nvSpPr>
        <p:spPr>
          <a:xfrm>
            <a:off x="7299325" y="2686050"/>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goal</a:t>
            </a:r>
            <a:endParaRPr sz="1400" b="0" i="0" u="none" strike="noStrike" cap="none">
              <a:solidFill>
                <a:srgbClr val="000000"/>
              </a:solidFill>
              <a:latin typeface="Arial"/>
              <a:ea typeface="Arial"/>
              <a:cs typeface="Arial"/>
              <a:sym typeface="Arial"/>
            </a:endParaRPr>
          </a:p>
        </p:txBody>
      </p:sp>
      <p:sp>
        <p:nvSpPr>
          <p:cNvPr id="433" name="Google Shape;433;p38"/>
          <p:cNvSpPr txBox="1"/>
          <p:nvPr/>
        </p:nvSpPr>
        <p:spPr>
          <a:xfrm>
            <a:off x="898525" y="3219450"/>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start</a:t>
            </a:r>
            <a:endParaRPr sz="1400" b="0" i="0" u="none" strike="noStrike" cap="none">
              <a:solidFill>
                <a:srgbClr val="000000"/>
              </a:solidFill>
              <a:latin typeface="Arial"/>
              <a:ea typeface="Arial"/>
              <a:cs typeface="Arial"/>
              <a:sym typeface="Arial"/>
            </a:endParaRPr>
          </a:p>
        </p:txBody>
      </p:sp>
      <p:sp>
        <p:nvSpPr>
          <p:cNvPr id="434" name="Google Shape;434;p38"/>
          <p:cNvSpPr/>
          <p:nvPr/>
        </p:nvSpPr>
        <p:spPr>
          <a:xfrm>
            <a:off x="1143000" y="3962400"/>
            <a:ext cx="609600" cy="609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35" name="Google Shape;435;p38"/>
          <p:cNvSpPr/>
          <p:nvPr/>
        </p:nvSpPr>
        <p:spPr>
          <a:xfrm>
            <a:off x="1676400" y="2019300"/>
            <a:ext cx="5486400" cy="2095500"/>
          </a:xfrm>
          <a:custGeom>
            <a:avLst/>
            <a:gdLst/>
            <a:ahLst/>
            <a:cxnLst/>
            <a:rect l="l" t="t" r="r" b="b"/>
            <a:pathLst>
              <a:path w="3456" h="1320" extrusionOk="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36" name="Google Shape;436;p38"/>
          <p:cNvSpPr txBox="1"/>
          <p:nvPr/>
        </p:nvSpPr>
        <p:spPr>
          <a:xfrm>
            <a:off x="2209800" y="5016500"/>
            <a:ext cx="51371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        …   but can get to the goal</a:t>
            </a:r>
            <a:endParaRPr sz="1400" b="0" i="0" u="none" strike="noStrike" cap="none">
              <a:solidFill>
                <a:srgbClr val="000000"/>
              </a:solidFill>
              <a:latin typeface="Arial"/>
              <a:ea typeface="Arial"/>
              <a:cs typeface="Arial"/>
              <a:sym typeface="Arial"/>
            </a:endParaRPr>
          </a:p>
        </p:txBody>
      </p:sp>
      <p:sp>
        <p:nvSpPr>
          <p:cNvPr id="437" name="Google Shape;437;p3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38</a:t>
            </a:fld>
            <a:endParaRPr sz="1400" b="0" i="0" u="none" strike="noStrike" cap="none">
              <a:solidFill>
                <a:srgbClr val="000000"/>
              </a:solidFill>
              <a:latin typeface="Arial"/>
              <a:ea typeface="Arial"/>
              <a:cs typeface="Arial"/>
              <a:sym typeface="Arial"/>
            </a:endParaRPr>
          </a:p>
        </p:txBody>
      </p:sp>
      <p:sp>
        <p:nvSpPr>
          <p:cNvPr id="438" name="Google Shape;438;p3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Goal Seeking (cont.)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p:nvPr/>
        </p:nvSpPr>
        <p:spPr>
          <a:xfrm>
            <a:off x="2209800" y="5016500"/>
            <a:ext cx="51244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        …   try to avoid these bits!</a:t>
            </a:r>
            <a:endParaRPr sz="1400" b="0" i="0" u="none" strike="noStrike" cap="none">
              <a:solidFill>
                <a:srgbClr val="000000"/>
              </a:solidFill>
              <a:latin typeface="Arial"/>
              <a:ea typeface="Arial"/>
              <a:cs typeface="Arial"/>
              <a:sym typeface="Arial"/>
            </a:endParaRPr>
          </a:p>
        </p:txBody>
      </p:sp>
      <p:grpSp>
        <p:nvGrpSpPr>
          <p:cNvPr id="444" name="Google Shape;444;p39"/>
          <p:cNvGrpSpPr/>
          <p:nvPr/>
        </p:nvGrpSpPr>
        <p:grpSpPr>
          <a:xfrm>
            <a:off x="898525" y="1676400"/>
            <a:ext cx="7285037" cy="2895600"/>
            <a:chOff x="566" y="1056"/>
            <a:chExt cx="4589" cy="1824"/>
          </a:xfrm>
        </p:grpSpPr>
        <p:sp>
          <p:nvSpPr>
            <p:cNvPr id="445" name="Google Shape;445;p39"/>
            <p:cNvSpPr/>
            <p:nvPr/>
          </p:nvSpPr>
          <p:spPr>
            <a:xfrm>
              <a:off x="4320" y="2208"/>
              <a:ext cx="720" cy="624"/>
            </a:xfrm>
            <a:prstGeom prst="irregularSeal1">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46" name="Google Shape;446;p39"/>
            <p:cNvSpPr txBox="1"/>
            <p:nvPr/>
          </p:nvSpPr>
          <p:spPr>
            <a:xfrm>
              <a:off x="4598" y="1692"/>
              <a:ext cx="557"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goal</a:t>
              </a:r>
              <a:endParaRPr sz="1400" b="0" i="0" u="none" strike="noStrike" cap="none">
                <a:solidFill>
                  <a:srgbClr val="000000"/>
                </a:solidFill>
                <a:latin typeface="Arial"/>
                <a:ea typeface="Arial"/>
                <a:cs typeface="Arial"/>
                <a:sym typeface="Arial"/>
              </a:endParaRPr>
            </a:p>
          </p:txBody>
        </p:sp>
        <p:sp>
          <p:nvSpPr>
            <p:cNvPr id="447" name="Google Shape;447;p39"/>
            <p:cNvSpPr txBox="1"/>
            <p:nvPr/>
          </p:nvSpPr>
          <p:spPr>
            <a:xfrm>
              <a:off x="566" y="2028"/>
              <a:ext cx="557"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start</a:t>
              </a:r>
              <a:endParaRPr sz="1400" b="0" i="0" u="none" strike="noStrike" cap="none">
                <a:solidFill>
                  <a:srgbClr val="000000"/>
                </a:solidFill>
                <a:latin typeface="Arial"/>
                <a:ea typeface="Arial"/>
                <a:cs typeface="Arial"/>
                <a:sym typeface="Arial"/>
              </a:endParaRPr>
            </a:p>
          </p:txBody>
        </p:sp>
        <p:sp>
          <p:nvSpPr>
            <p:cNvPr id="448" name="Google Shape;448;p39"/>
            <p:cNvSpPr/>
            <p:nvPr/>
          </p:nvSpPr>
          <p:spPr>
            <a:xfrm>
              <a:off x="720" y="2496"/>
              <a:ext cx="384" cy="384"/>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49" name="Google Shape;449;p39"/>
            <p:cNvSpPr/>
            <p:nvPr/>
          </p:nvSpPr>
          <p:spPr>
            <a:xfrm>
              <a:off x="1056" y="1272"/>
              <a:ext cx="3456" cy="1320"/>
            </a:xfrm>
            <a:custGeom>
              <a:avLst/>
              <a:gdLst/>
              <a:ahLst/>
              <a:cxnLst/>
              <a:rect l="l" t="t" r="r" b="b"/>
              <a:pathLst>
                <a:path w="3456" h="1320" extrusionOk="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450" name="Google Shape;450;p39"/>
            <p:cNvSpPr/>
            <p:nvPr/>
          </p:nvSpPr>
          <p:spPr>
            <a:xfrm>
              <a:off x="2112" y="1056"/>
              <a:ext cx="1248" cy="816"/>
            </a:xfrm>
            <a:prstGeom prst="ellipse">
              <a:avLst/>
            </a:prstGeom>
            <a:noFill/>
            <a:ln w="762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sp>
        <p:nvSpPr>
          <p:cNvPr id="451" name="Google Shape;451;p3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39</a:t>
            </a:fld>
            <a:endParaRPr sz="1400" b="0" i="0" u="none" strike="noStrike" cap="none">
              <a:solidFill>
                <a:srgbClr val="000000"/>
              </a:solidFill>
              <a:latin typeface="Arial"/>
              <a:ea typeface="Arial"/>
              <a:cs typeface="Arial"/>
              <a:sym typeface="Arial"/>
            </a:endParaRPr>
          </a:p>
        </p:txBody>
      </p:sp>
      <p:sp>
        <p:nvSpPr>
          <p:cNvPr id="452" name="Google Shape;452;p3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Goal Seeking (cont.)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914400" y="2667000"/>
            <a:ext cx="6858000" cy="11382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5400"/>
              <a:buFont typeface="Comic Sans MS"/>
              <a:buNone/>
            </a:pPr>
            <a:r>
              <a:rPr lang="en-US" sz="5400" b="0" i="0" u="none">
                <a:solidFill>
                  <a:schemeClr val="dk2"/>
                </a:solidFill>
                <a:latin typeface="Comic Sans MS"/>
                <a:ea typeface="Comic Sans MS"/>
                <a:cs typeface="Comic Sans MS"/>
                <a:sym typeface="Comic Sans MS"/>
              </a:rPr>
              <a:t>Design</a:t>
            </a:r>
            <a:endParaRPr/>
          </a:p>
        </p:txBody>
      </p:sp>
      <p:sp>
        <p:nvSpPr>
          <p:cNvPr id="126" name="Google Shape;126;p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Four Golden Rules</a:t>
            </a:r>
            <a:endParaRPr/>
          </a:p>
        </p:txBody>
      </p:sp>
      <p:sp>
        <p:nvSpPr>
          <p:cNvPr id="458" name="Google Shape;458;p40"/>
          <p:cNvSpPr txBox="1">
            <a:spLocks noGrp="1"/>
          </p:cNvSpPr>
          <p:nvPr>
            <p:ph type="body" idx="1"/>
          </p:nvPr>
        </p:nvSpPr>
        <p:spPr>
          <a:xfrm>
            <a:off x="685800" y="197485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Knowing where you are</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Knowing what you can do</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Knowing where you are going</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Or what will happen</a:t>
            </a:r>
            <a:endParaRPr/>
          </a:p>
          <a:p>
            <a:pPr marL="342900" lvl="0" indent="-342900" algn="l" rtl="0">
              <a:lnSpc>
                <a:spcPct val="15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Knowing where you’ve been</a:t>
            </a:r>
            <a:endParaRPr/>
          </a:p>
          <a:p>
            <a:pPr marL="742950" lvl="1" indent="-28575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Or what you’ve done</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p:txBody>
      </p:sp>
      <p:sp>
        <p:nvSpPr>
          <p:cNvPr id="459" name="Google Shape;459;p4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Where You Are – Breadcrumbs</a:t>
            </a:r>
            <a:endParaRPr/>
          </a:p>
        </p:txBody>
      </p:sp>
      <p:sp>
        <p:nvSpPr>
          <p:cNvPr id="465" name="Google Shape;465;p4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266700" algn="l" rtl="0">
              <a:lnSpc>
                <a:spcPct val="100000"/>
              </a:lnSpc>
              <a:spcBef>
                <a:spcPts val="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shows path through web site hierarchy</a:t>
            </a:r>
            <a:endParaRPr/>
          </a:p>
        </p:txBody>
      </p:sp>
      <p:pic>
        <p:nvPicPr>
          <p:cNvPr id="466" name="Google Shape;466;p41" descr="breadcrumbs.pict                                               0004DD73Macintosh HD                   ABA78158:"/>
          <p:cNvPicPr preferRelativeResize="0"/>
          <p:nvPr/>
        </p:nvPicPr>
        <p:blipFill rotWithShape="1">
          <a:blip r:embed="rId3">
            <a:alphaModFix/>
          </a:blip>
          <a:srcRect/>
          <a:stretch/>
        </p:blipFill>
        <p:spPr>
          <a:xfrm>
            <a:off x="1676400" y="3886200"/>
            <a:ext cx="7138987" cy="2197100"/>
          </a:xfrm>
          <a:prstGeom prst="rect">
            <a:avLst/>
          </a:prstGeom>
          <a:noFill/>
          <a:ln>
            <a:noFill/>
          </a:ln>
        </p:spPr>
      </p:pic>
      <p:grpSp>
        <p:nvGrpSpPr>
          <p:cNvPr id="467" name="Google Shape;467;p41"/>
          <p:cNvGrpSpPr/>
          <p:nvPr/>
        </p:nvGrpSpPr>
        <p:grpSpPr>
          <a:xfrm>
            <a:off x="457200" y="3352800"/>
            <a:ext cx="1600200" cy="762000"/>
            <a:chOff x="288" y="2112"/>
            <a:chExt cx="1008" cy="480"/>
          </a:xfrm>
        </p:grpSpPr>
        <p:sp>
          <p:nvSpPr>
            <p:cNvPr id="468" name="Google Shape;468;p41"/>
            <p:cNvSpPr txBox="1"/>
            <p:nvPr/>
          </p:nvSpPr>
          <p:spPr>
            <a:xfrm>
              <a:off x="288" y="2112"/>
              <a:ext cx="703"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web site</a:t>
              </a:r>
              <a:endParaRPr sz="1400" b="0" i="0" u="none" strike="noStrike" cap="none">
                <a:solidFill>
                  <a:srgbClr val="000000"/>
                </a:solidFill>
                <a:latin typeface="Arial"/>
                <a:ea typeface="Arial"/>
                <a:cs typeface="Arial"/>
                <a:sym typeface="Arial"/>
              </a:endParaRPr>
            </a:p>
          </p:txBody>
        </p:sp>
        <p:cxnSp>
          <p:nvCxnSpPr>
            <p:cNvPr id="469" name="Google Shape;469;p41"/>
            <p:cNvCxnSpPr/>
            <p:nvPr/>
          </p:nvCxnSpPr>
          <p:spPr>
            <a:xfrm>
              <a:off x="864" y="2352"/>
              <a:ext cx="432" cy="240"/>
            </a:xfrm>
            <a:prstGeom prst="straightConnector1">
              <a:avLst/>
            </a:prstGeom>
            <a:noFill/>
            <a:ln w="57150" cap="flat" cmpd="sng">
              <a:solidFill>
                <a:srgbClr val="CC0000"/>
              </a:solidFill>
              <a:prstDash val="solid"/>
              <a:miter lim="800000"/>
              <a:headEnd type="none" w="sm" len="sm"/>
              <a:tailEnd type="triangle" w="med" len="med"/>
            </a:ln>
          </p:spPr>
        </p:cxnSp>
      </p:grpSp>
      <p:grpSp>
        <p:nvGrpSpPr>
          <p:cNvPr id="470" name="Google Shape;470;p41"/>
          <p:cNvGrpSpPr/>
          <p:nvPr/>
        </p:nvGrpSpPr>
        <p:grpSpPr>
          <a:xfrm>
            <a:off x="1752600" y="2971800"/>
            <a:ext cx="2173287" cy="1066800"/>
            <a:chOff x="1104" y="1872"/>
            <a:chExt cx="1369" cy="672"/>
          </a:xfrm>
        </p:grpSpPr>
        <p:sp>
          <p:nvSpPr>
            <p:cNvPr id="471" name="Google Shape;471;p41"/>
            <p:cNvSpPr txBox="1"/>
            <p:nvPr/>
          </p:nvSpPr>
          <p:spPr>
            <a:xfrm>
              <a:off x="1104" y="1872"/>
              <a:ext cx="136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top level category</a:t>
              </a:r>
              <a:endParaRPr sz="1400" b="0" i="0" u="none" strike="noStrike" cap="none">
                <a:solidFill>
                  <a:srgbClr val="000000"/>
                </a:solidFill>
                <a:latin typeface="Arial"/>
                <a:ea typeface="Arial"/>
                <a:cs typeface="Arial"/>
                <a:sym typeface="Arial"/>
              </a:endParaRPr>
            </a:p>
          </p:txBody>
        </p:sp>
        <p:cxnSp>
          <p:nvCxnSpPr>
            <p:cNvPr id="472" name="Google Shape;472;p41"/>
            <p:cNvCxnSpPr/>
            <p:nvPr/>
          </p:nvCxnSpPr>
          <p:spPr>
            <a:xfrm>
              <a:off x="1824" y="2112"/>
              <a:ext cx="336" cy="432"/>
            </a:xfrm>
            <a:prstGeom prst="straightConnector1">
              <a:avLst/>
            </a:prstGeom>
            <a:noFill/>
            <a:ln w="57150" cap="flat" cmpd="sng">
              <a:solidFill>
                <a:srgbClr val="CC0000"/>
              </a:solidFill>
              <a:prstDash val="solid"/>
              <a:miter lim="800000"/>
              <a:headEnd type="none" w="sm" len="sm"/>
              <a:tailEnd type="triangle" w="med" len="med"/>
            </a:ln>
          </p:spPr>
        </p:cxnSp>
      </p:grpSp>
      <p:grpSp>
        <p:nvGrpSpPr>
          <p:cNvPr id="473" name="Google Shape;473;p41"/>
          <p:cNvGrpSpPr/>
          <p:nvPr/>
        </p:nvGrpSpPr>
        <p:grpSpPr>
          <a:xfrm>
            <a:off x="4191000" y="3048000"/>
            <a:ext cx="1651000" cy="990600"/>
            <a:chOff x="2640" y="1920"/>
            <a:chExt cx="1040" cy="624"/>
          </a:xfrm>
        </p:grpSpPr>
        <p:sp>
          <p:nvSpPr>
            <p:cNvPr id="474" name="Google Shape;474;p41"/>
            <p:cNvSpPr txBox="1"/>
            <p:nvPr/>
          </p:nvSpPr>
          <p:spPr>
            <a:xfrm>
              <a:off x="2640" y="1920"/>
              <a:ext cx="1040"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sub-category</a:t>
              </a:r>
              <a:endParaRPr sz="1400" b="0" i="0" u="none" strike="noStrike" cap="none">
                <a:solidFill>
                  <a:srgbClr val="000000"/>
                </a:solidFill>
                <a:latin typeface="Arial"/>
                <a:ea typeface="Arial"/>
                <a:cs typeface="Arial"/>
                <a:sym typeface="Arial"/>
              </a:endParaRPr>
            </a:p>
          </p:txBody>
        </p:sp>
        <p:cxnSp>
          <p:nvCxnSpPr>
            <p:cNvPr id="475" name="Google Shape;475;p41"/>
            <p:cNvCxnSpPr/>
            <p:nvPr/>
          </p:nvCxnSpPr>
          <p:spPr>
            <a:xfrm flipH="1">
              <a:off x="2832" y="2208"/>
              <a:ext cx="240" cy="336"/>
            </a:xfrm>
            <a:prstGeom prst="straightConnector1">
              <a:avLst/>
            </a:prstGeom>
            <a:noFill/>
            <a:ln w="57150" cap="flat" cmpd="sng">
              <a:solidFill>
                <a:srgbClr val="CC0000"/>
              </a:solidFill>
              <a:prstDash val="solid"/>
              <a:miter lim="800000"/>
              <a:headEnd type="none" w="sm" len="sm"/>
              <a:tailEnd type="triangle" w="med" len="med"/>
            </a:ln>
          </p:spPr>
        </p:cxnSp>
      </p:grpSp>
      <p:grpSp>
        <p:nvGrpSpPr>
          <p:cNvPr id="476" name="Google Shape;476;p41"/>
          <p:cNvGrpSpPr/>
          <p:nvPr/>
        </p:nvGrpSpPr>
        <p:grpSpPr>
          <a:xfrm>
            <a:off x="5257800" y="3352800"/>
            <a:ext cx="2052637" cy="762000"/>
            <a:chOff x="3312" y="2112"/>
            <a:chExt cx="1293" cy="480"/>
          </a:xfrm>
        </p:grpSpPr>
        <p:sp>
          <p:nvSpPr>
            <p:cNvPr id="477" name="Google Shape;477;p41"/>
            <p:cNvSpPr txBox="1"/>
            <p:nvPr/>
          </p:nvSpPr>
          <p:spPr>
            <a:xfrm>
              <a:off x="3840" y="2112"/>
              <a:ext cx="765"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this page</a:t>
              </a:r>
              <a:endParaRPr sz="1400" b="0" i="0" u="none" strike="noStrike" cap="none">
                <a:solidFill>
                  <a:srgbClr val="000000"/>
                </a:solidFill>
                <a:latin typeface="Arial"/>
                <a:ea typeface="Arial"/>
                <a:cs typeface="Arial"/>
                <a:sym typeface="Arial"/>
              </a:endParaRPr>
            </a:p>
          </p:txBody>
        </p:sp>
        <p:cxnSp>
          <p:nvCxnSpPr>
            <p:cNvPr id="478" name="Google Shape;478;p41"/>
            <p:cNvCxnSpPr/>
            <p:nvPr/>
          </p:nvCxnSpPr>
          <p:spPr>
            <a:xfrm flipH="1">
              <a:off x="3312" y="2304"/>
              <a:ext cx="528" cy="288"/>
            </a:xfrm>
            <a:prstGeom prst="straightConnector1">
              <a:avLst/>
            </a:prstGeom>
            <a:noFill/>
            <a:ln w="57150" cap="flat" cmpd="sng">
              <a:solidFill>
                <a:srgbClr val="CC0000"/>
              </a:solidFill>
              <a:prstDash val="solid"/>
              <a:miter lim="800000"/>
              <a:headEnd type="none" w="sm" len="sm"/>
              <a:tailEnd type="triangle" w="med" len="med"/>
            </a:ln>
          </p:spPr>
        </p:cxnSp>
      </p:grpSp>
      <p:grpSp>
        <p:nvGrpSpPr>
          <p:cNvPr id="479" name="Google Shape;479;p41"/>
          <p:cNvGrpSpPr/>
          <p:nvPr/>
        </p:nvGrpSpPr>
        <p:grpSpPr>
          <a:xfrm>
            <a:off x="304800" y="4343400"/>
            <a:ext cx="4419600" cy="1997075"/>
            <a:chOff x="192" y="2736"/>
            <a:chExt cx="2784" cy="1258"/>
          </a:xfrm>
        </p:grpSpPr>
        <p:sp>
          <p:nvSpPr>
            <p:cNvPr id="480" name="Google Shape;480;p41"/>
            <p:cNvSpPr/>
            <p:nvPr/>
          </p:nvSpPr>
          <p:spPr>
            <a:xfrm rot="-5400000">
              <a:off x="2040" y="1896"/>
              <a:ext cx="96" cy="1776"/>
            </a:xfrm>
            <a:prstGeom prst="leftBrace">
              <a:avLst>
                <a:gd name="adj1" fmla="val 1080"/>
                <a:gd name="adj2" fmla="val 10680"/>
              </a:avLst>
            </a:prstGeom>
            <a:noFill/>
            <a:ln w="3810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481" name="Google Shape;481;p41"/>
            <p:cNvGrpSpPr/>
            <p:nvPr/>
          </p:nvGrpSpPr>
          <p:grpSpPr>
            <a:xfrm>
              <a:off x="192" y="2832"/>
              <a:ext cx="1824" cy="1162"/>
              <a:chOff x="192" y="2832"/>
              <a:chExt cx="1824" cy="1162"/>
            </a:xfrm>
          </p:grpSpPr>
          <p:sp>
            <p:nvSpPr>
              <p:cNvPr id="482" name="Google Shape;482;p41"/>
              <p:cNvSpPr txBox="1"/>
              <p:nvPr/>
            </p:nvSpPr>
            <p:spPr>
              <a:xfrm>
                <a:off x="192" y="3360"/>
                <a:ext cx="738" cy="63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live links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to higher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E005D"/>
                  </a:buClr>
                  <a:buSzPts val="2000"/>
                  <a:buFont typeface="Arial"/>
                  <a:buNone/>
                </a:pPr>
                <a:r>
                  <a:rPr lang="en-US" sz="2000" b="0" i="0" u="none" strike="noStrike" cap="none">
                    <a:solidFill>
                      <a:srgbClr val="2E005D"/>
                    </a:solidFill>
                    <a:latin typeface="Arial"/>
                    <a:ea typeface="Arial"/>
                    <a:cs typeface="Arial"/>
                    <a:sym typeface="Arial"/>
                  </a:rPr>
                  <a:t>levels</a:t>
                </a:r>
                <a:endParaRPr sz="1400" b="0" i="0" u="none" strike="noStrike" cap="none">
                  <a:solidFill>
                    <a:srgbClr val="000000"/>
                  </a:solidFill>
                  <a:latin typeface="Arial"/>
                  <a:ea typeface="Arial"/>
                  <a:cs typeface="Arial"/>
                  <a:sym typeface="Arial"/>
                </a:endParaRPr>
              </a:p>
            </p:txBody>
          </p:sp>
          <p:cxnSp>
            <p:nvCxnSpPr>
              <p:cNvPr id="483" name="Google Shape;483;p41"/>
              <p:cNvCxnSpPr/>
              <p:nvPr/>
            </p:nvCxnSpPr>
            <p:spPr>
              <a:xfrm rot="10800000" flipH="1">
                <a:off x="912" y="2832"/>
                <a:ext cx="1104" cy="720"/>
              </a:xfrm>
              <a:prstGeom prst="straightConnector1">
                <a:avLst/>
              </a:prstGeom>
              <a:noFill/>
              <a:ln w="57150" cap="flat" cmpd="sng">
                <a:solidFill>
                  <a:srgbClr val="CC0000"/>
                </a:solidFill>
                <a:prstDash val="solid"/>
                <a:miter lim="800000"/>
                <a:headEnd type="none" w="sm" len="sm"/>
                <a:tailEnd type="triangle" w="med" len="med"/>
              </a:ln>
            </p:spPr>
          </p:cxnSp>
        </p:grpSp>
      </p:grpSp>
      <p:sp>
        <p:nvSpPr>
          <p:cNvPr id="484" name="Google Shape;484;p4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2"/>
          <p:cNvSpPr txBox="1">
            <a:spLocks noGrp="1"/>
          </p:cNvSpPr>
          <p:nvPr>
            <p:ph type="title"/>
          </p:nvPr>
        </p:nvSpPr>
        <p:spPr>
          <a:xfrm>
            <a:off x="460375" y="228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What you can do – Links</a:t>
            </a:r>
            <a:endParaRPr/>
          </a:p>
        </p:txBody>
      </p:sp>
      <p:sp>
        <p:nvSpPr>
          <p:cNvPr id="490" name="Google Shape;490;p4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42</a:t>
            </a:fld>
            <a:endParaRPr sz="1400" b="0" i="0" u="none" strike="noStrike" cap="none">
              <a:solidFill>
                <a:srgbClr val="000000"/>
              </a:solidFill>
              <a:latin typeface="Arial"/>
              <a:ea typeface="Arial"/>
              <a:cs typeface="Arial"/>
              <a:sym typeface="Arial"/>
            </a:endParaRPr>
          </a:p>
        </p:txBody>
      </p:sp>
      <p:sp>
        <p:nvSpPr>
          <p:cNvPr id="491" name="Google Shape;491;p42"/>
          <p:cNvSpPr txBox="1">
            <a:spLocks noGrp="1"/>
          </p:cNvSpPr>
          <p:nvPr>
            <p:ph type="body" idx="1"/>
          </p:nvPr>
        </p:nvSpPr>
        <p:spPr>
          <a:xfrm>
            <a:off x="304800" y="1143000"/>
            <a:ext cx="85344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What can be pressed or clicked to go somewhere or do something. </a:t>
            </a:r>
            <a:endParaRPr/>
          </a:p>
          <a:p>
            <a:pPr marL="342900" marR="0" lvl="0" indent="-342900" algn="l" rtl="0">
              <a:lnSpc>
                <a:spcPct val="100000"/>
              </a:lnSpc>
              <a:spcBef>
                <a:spcPts val="40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Some web pages are particularly bad in that it is unclear which images are pure decoration and which are links to take you somewhere. </a:t>
            </a:r>
            <a:endParaRPr/>
          </a:p>
          <a:p>
            <a:pPr marL="342900" marR="0" lvl="0" indent="-342900" algn="l" rtl="0">
              <a:lnSpc>
                <a:spcPct val="100000"/>
              </a:lnSpc>
              <a:spcBef>
                <a:spcPts val="40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On the web the standard underlined links make it clear which text is clickable and which is not. </a:t>
            </a:r>
            <a:endParaRPr/>
          </a:p>
          <a:p>
            <a:pPr marL="342900" marR="0" lvl="0" indent="-342900" algn="l" rtl="0">
              <a:lnSpc>
                <a:spcPct val="100000"/>
              </a:lnSpc>
              <a:spcBef>
                <a:spcPts val="40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However, in order to improve the appearance of the page many sites change the color of links and may remove the underline too. </a:t>
            </a:r>
            <a:endParaRPr/>
          </a:p>
          <a:p>
            <a:pPr marL="342900" marR="0" lvl="0" indent="-342900" algn="l" rtl="0">
              <a:lnSpc>
                <a:spcPct val="100000"/>
              </a:lnSpc>
              <a:spcBef>
                <a:spcPts val="400"/>
              </a:spcBef>
              <a:spcAft>
                <a:spcPts val="0"/>
              </a:spcAft>
              <a:buClr>
                <a:schemeClr val="dk1"/>
              </a:buClr>
              <a:buSzPts val="2000"/>
              <a:buFont typeface="Verdana"/>
              <a:buChar char="•"/>
            </a:pPr>
            <a:r>
              <a:rPr lang="en-US" sz="2000" b="1" i="0" u="none" strike="noStrike" cap="none">
                <a:solidFill>
                  <a:schemeClr val="dk1"/>
                </a:solidFill>
                <a:latin typeface="Verdana"/>
                <a:ea typeface="Verdana"/>
                <a:cs typeface="Verdana"/>
                <a:sym typeface="Verdana"/>
              </a:rPr>
              <a:t>This is especially confusing if underline is then used as simple emphasis on words that are not links! </a:t>
            </a:r>
            <a:endParaRPr/>
          </a:p>
          <a:p>
            <a:pPr marL="342900" marR="0" lvl="0" indent="-342900" algn="l" rtl="0">
              <a:lnSpc>
                <a:spcPct val="100000"/>
              </a:lnSpc>
              <a:spcBef>
                <a:spcPts val="40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The trade-off between appearance and ease of use may mean that this is the right thing to do, but you should take care before confusing the user needlessly.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Where You Are Going -</a:t>
            </a:r>
            <a:br>
              <a:rPr lang="en-US" sz="3600" b="0" i="0" u="none">
                <a:solidFill>
                  <a:schemeClr val="dk2"/>
                </a:solidFill>
                <a:latin typeface="Comic Sans MS"/>
                <a:ea typeface="Comic Sans MS"/>
                <a:cs typeface="Comic Sans MS"/>
                <a:sym typeface="Comic Sans MS"/>
              </a:rPr>
            </a:br>
            <a:r>
              <a:rPr lang="en-US" sz="3600" b="0" i="0" u="none">
                <a:solidFill>
                  <a:schemeClr val="dk2"/>
                </a:solidFill>
                <a:latin typeface="Comic Sans MS"/>
                <a:ea typeface="Comic Sans MS"/>
                <a:cs typeface="Comic Sans MS"/>
                <a:sym typeface="Comic Sans MS"/>
              </a:rPr>
              <a:t>Beware The Big Button Trap</a:t>
            </a:r>
            <a:endParaRPr/>
          </a:p>
        </p:txBody>
      </p:sp>
      <p:sp>
        <p:nvSpPr>
          <p:cNvPr id="497" name="Google Shape;497;p43"/>
          <p:cNvSpPr txBox="1">
            <a:spLocks noGrp="1"/>
          </p:cNvSpPr>
          <p:nvPr>
            <p:ph type="body" idx="1"/>
          </p:nvPr>
        </p:nvSpPr>
        <p:spPr>
          <a:xfrm>
            <a:off x="685800" y="5562600"/>
            <a:ext cx="7772400" cy="914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where do they go?</a:t>
            </a:r>
            <a:endParaRPr/>
          </a:p>
          <a:p>
            <a:pPr marL="742950" lvl="1" indent="-28575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lots of room for extra text!</a:t>
            </a:r>
            <a:endParaRPr/>
          </a:p>
        </p:txBody>
      </p:sp>
      <p:grpSp>
        <p:nvGrpSpPr>
          <p:cNvPr id="498" name="Google Shape;498;p43"/>
          <p:cNvGrpSpPr/>
          <p:nvPr/>
        </p:nvGrpSpPr>
        <p:grpSpPr>
          <a:xfrm>
            <a:off x="1905000" y="2171700"/>
            <a:ext cx="5143500" cy="3162300"/>
            <a:chOff x="984" y="1296"/>
            <a:chExt cx="3240" cy="1992"/>
          </a:xfrm>
        </p:grpSpPr>
        <p:sp>
          <p:nvSpPr>
            <p:cNvPr id="499" name="Google Shape;499;p43"/>
            <p:cNvSpPr/>
            <p:nvPr/>
          </p:nvSpPr>
          <p:spPr>
            <a:xfrm>
              <a:off x="984" y="1296"/>
              <a:ext cx="1392" cy="864"/>
            </a:xfrm>
            <a:prstGeom prst="bevel">
              <a:avLst>
                <a:gd name="adj" fmla="val 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things</a:t>
              </a:r>
              <a:endParaRPr sz="1400" b="0" i="0" u="none" strike="noStrike" cap="none">
                <a:solidFill>
                  <a:srgbClr val="000000"/>
                </a:solidFill>
                <a:latin typeface="Arial"/>
                <a:ea typeface="Arial"/>
                <a:cs typeface="Arial"/>
                <a:sym typeface="Arial"/>
              </a:endParaRPr>
            </a:p>
          </p:txBody>
        </p:sp>
        <p:sp>
          <p:nvSpPr>
            <p:cNvPr id="500" name="Google Shape;500;p43"/>
            <p:cNvSpPr/>
            <p:nvPr/>
          </p:nvSpPr>
          <p:spPr>
            <a:xfrm>
              <a:off x="2832" y="2424"/>
              <a:ext cx="1392" cy="864"/>
            </a:xfrm>
            <a:prstGeom prst="bevel">
              <a:avLst>
                <a:gd name="adj" fmla="val 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the thing from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outer space</a:t>
              </a:r>
              <a:endParaRPr sz="1400" b="0" i="0" u="none" strike="noStrike" cap="none">
                <a:solidFill>
                  <a:srgbClr val="000000"/>
                </a:solidFill>
                <a:latin typeface="Arial"/>
                <a:ea typeface="Arial"/>
                <a:cs typeface="Arial"/>
                <a:sym typeface="Arial"/>
              </a:endParaRPr>
            </a:p>
          </p:txBody>
        </p:sp>
        <p:sp>
          <p:nvSpPr>
            <p:cNvPr id="501" name="Google Shape;501;p43"/>
            <p:cNvSpPr/>
            <p:nvPr/>
          </p:nvSpPr>
          <p:spPr>
            <a:xfrm>
              <a:off x="984" y="2424"/>
              <a:ext cx="1392" cy="864"/>
            </a:xfrm>
            <a:prstGeom prst="bevel">
              <a:avLst>
                <a:gd name="adj" fmla="val 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more things</a:t>
              </a:r>
              <a:endParaRPr sz="1400" b="0" i="0" u="none" strike="noStrike" cap="none">
                <a:solidFill>
                  <a:srgbClr val="000000"/>
                </a:solidFill>
                <a:latin typeface="Arial"/>
                <a:ea typeface="Arial"/>
                <a:cs typeface="Arial"/>
                <a:sym typeface="Arial"/>
              </a:endParaRPr>
            </a:p>
          </p:txBody>
        </p:sp>
        <p:sp>
          <p:nvSpPr>
            <p:cNvPr id="502" name="Google Shape;502;p43"/>
            <p:cNvSpPr/>
            <p:nvPr/>
          </p:nvSpPr>
          <p:spPr>
            <a:xfrm>
              <a:off x="2832" y="1296"/>
              <a:ext cx="1392" cy="864"/>
            </a:xfrm>
            <a:prstGeom prst="bevel">
              <a:avLst>
                <a:gd name="adj" fmla="val 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other things</a:t>
              </a:r>
              <a:endParaRPr sz="1400" b="0" i="0" u="none" strike="noStrike" cap="none">
                <a:solidFill>
                  <a:srgbClr val="000000"/>
                </a:solidFill>
                <a:latin typeface="Arial"/>
                <a:ea typeface="Arial"/>
                <a:cs typeface="Arial"/>
                <a:sym typeface="Arial"/>
              </a:endParaRPr>
            </a:p>
          </p:txBody>
        </p:sp>
      </p:grpSp>
      <p:sp>
        <p:nvSpPr>
          <p:cNvPr id="503" name="Google Shape;503;p4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Where You Are Going - Modes</a:t>
            </a:r>
            <a:endParaRPr/>
          </a:p>
        </p:txBody>
      </p:sp>
      <p:sp>
        <p:nvSpPr>
          <p:cNvPr id="509" name="Google Shape;509;p44"/>
          <p:cNvSpPr txBox="1">
            <a:spLocks noGrp="1"/>
          </p:cNvSpPr>
          <p:nvPr>
            <p:ph type="body" idx="1"/>
          </p:nvPr>
        </p:nvSpPr>
        <p:spPr>
          <a:xfrm>
            <a:off x="685800" y="199231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Special care has to be taken if the same command or button press means something different in different contexts. </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These different contexts that change the interpretation of commands are called </a:t>
            </a:r>
            <a:r>
              <a:rPr lang="en-US" sz="2400" b="0" i="1" u="none">
                <a:solidFill>
                  <a:schemeClr val="dk1"/>
                </a:solidFill>
                <a:latin typeface="Verdana"/>
                <a:ea typeface="Verdana"/>
                <a:cs typeface="Verdana"/>
                <a:sym typeface="Verdana"/>
              </a:rPr>
              <a:t>modes</a:t>
            </a:r>
            <a:r>
              <a:rPr lang="en-US" sz="2400" b="0" i="0" u="none">
                <a:solidFill>
                  <a:schemeClr val="dk1"/>
                </a:solidFill>
                <a:latin typeface="Verdana"/>
                <a:ea typeface="Verdana"/>
                <a:cs typeface="Verdana"/>
                <a:sym typeface="Verdana"/>
              </a:rPr>
              <a:t>.</a:t>
            </a:r>
            <a:endParaRPr/>
          </a:p>
        </p:txBody>
      </p:sp>
      <p:sp>
        <p:nvSpPr>
          <p:cNvPr id="510" name="Google Shape;510;p4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5"/>
          <p:cNvSpPr txBox="1">
            <a:spLocks noGrp="1"/>
          </p:cNvSpPr>
          <p:nvPr>
            <p:ph type="title"/>
          </p:nvPr>
        </p:nvSpPr>
        <p:spPr>
          <a:xfrm>
            <a:off x="76200" y="609600"/>
            <a:ext cx="8763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Where You Are Going – Modes (cont.)</a:t>
            </a:r>
            <a:endParaRPr/>
          </a:p>
        </p:txBody>
      </p:sp>
      <p:sp>
        <p:nvSpPr>
          <p:cNvPr id="516" name="Google Shape;516;p45"/>
          <p:cNvSpPr txBox="1">
            <a:spLocks noGrp="1"/>
          </p:cNvSpPr>
          <p:nvPr>
            <p:ph type="body" idx="1"/>
          </p:nvPr>
        </p:nvSpPr>
        <p:spPr>
          <a:xfrm>
            <a:off x="635000" y="1633537"/>
            <a:ext cx="82042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Lock to prevent accidental use …</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Remove lock - ‘c’ + ‘yes’ to confirm</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Frequent practiced action</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If lock forgotten</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pocket ‘yes’ gets pressed</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Goes to phone book</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phone book …</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‘c’ – delete entry</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‘yes’ – confirm</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oops !</a:t>
            </a:r>
            <a:endParaRPr/>
          </a:p>
        </p:txBody>
      </p:sp>
      <p:pic>
        <p:nvPicPr>
          <p:cNvPr id="517" name="Google Shape;517;p45" descr="phone-modes.jpg                                                0007898DMacintosh HD                   ABA78158:"/>
          <p:cNvPicPr preferRelativeResize="0"/>
          <p:nvPr/>
        </p:nvPicPr>
        <p:blipFill rotWithShape="1">
          <a:blip r:embed="rId3">
            <a:alphaModFix/>
          </a:blip>
          <a:srcRect/>
          <a:stretch/>
        </p:blipFill>
        <p:spPr>
          <a:xfrm>
            <a:off x="5029200" y="4394200"/>
            <a:ext cx="3665537" cy="2139950"/>
          </a:xfrm>
          <a:prstGeom prst="rect">
            <a:avLst/>
          </a:prstGeom>
          <a:noFill/>
          <a:ln>
            <a:noFill/>
          </a:ln>
        </p:spPr>
      </p:pic>
      <p:grpSp>
        <p:nvGrpSpPr>
          <p:cNvPr id="518" name="Google Shape;518;p45"/>
          <p:cNvGrpSpPr/>
          <p:nvPr/>
        </p:nvGrpSpPr>
        <p:grpSpPr>
          <a:xfrm>
            <a:off x="5360987" y="4810125"/>
            <a:ext cx="3074987" cy="1577975"/>
            <a:chOff x="3552" y="3120"/>
            <a:chExt cx="1776" cy="912"/>
          </a:xfrm>
        </p:grpSpPr>
        <p:sp>
          <p:nvSpPr>
            <p:cNvPr id="519" name="Google Shape;519;p45"/>
            <p:cNvSpPr/>
            <p:nvPr/>
          </p:nvSpPr>
          <p:spPr>
            <a:xfrm>
              <a:off x="4704" y="3456"/>
              <a:ext cx="624" cy="576"/>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520" name="Google Shape;520;p45"/>
            <p:cNvSpPr/>
            <p:nvPr/>
          </p:nvSpPr>
          <p:spPr>
            <a:xfrm>
              <a:off x="3552" y="3120"/>
              <a:ext cx="720" cy="624"/>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521" name="Google Shape;521;p45"/>
            <p:cNvSpPr/>
            <p:nvPr/>
          </p:nvSpPr>
          <p:spPr>
            <a:xfrm>
              <a:off x="4560" y="3120"/>
              <a:ext cx="432" cy="768"/>
            </a:xfrm>
            <a:custGeom>
              <a:avLst/>
              <a:gdLst/>
              <a:ahLst/>
              <a:cxnLst/>
              <a:rect l="l" t="t" r="r" b="b"/>
              <a:pathLst>
                <a:path w="17599" h="21599" fill="none" extrusionOk="0">
                  <a:moveTo>
                    <a:pt x="196" y="-1"/>
                  </a:moveTo>
                  <a:cubicBezTo>
                    <a:pt x="7116" y="62"/>
                    <a:pt x="13587" y="3437"/>
                    <a:pt x="17599" y="9076"/>
                  </a:cubicBezTo>
                </a:path>
                <a:path w="17599" h="21599" extrusionOk="0">
                  <a:moveTo>
                    <a:pt x="196" y="-1"/>
                  </a:moveTo>
                  <a:cubicBezTo>
                    <a:pt x="7116" y="62"/>
                    <a:pt x="13587" y="3437"/>
                    <a:pt x="17599" y="9076"/>
                  </a:cubicBezTo>
                  <a:lnTo>
                    <a:pt x="0" y="21599"/>
                  </a:lnTo>
                  <a:lnTo>
                    <a:pt x="196" y="-1"/>
                  </a:lnTo>
                  <a:close/>
                </a:path>
              </a:pathLst>
            </a:cu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522" name="Google Shape;522;p45"/>
            <p:cNvSpPr/>
            <p:nvPr/>
          </p:nvSpPr>
          <p:spPr>
            <a:xfrm flipH="1">
              <a:off x="4196" y="3120"/>
              <a:ext cx="412" cy="412"/>
            </a:xfrm>
            <a:custGeom>
              <a:avLst/>
              <a:gdLst/>
              <a:ahLst/>
              <a:cxnLst/>
              <a:rect l="l" t="t" r="r" b="b"/>
              <a:pathLst>
                <a:path w="15946" h="21600" fill="none" extrusionOk="0">
                  <a:moveTo>
                    <a:pt x="-1" y="7"/>
                  </a:moveTo>
                  <a:cubicBezTo>
                    <a:pt x="188" y="2"/>
                    <a:pt x="377" y="0"/>
                    <a:pt x="567" y="0"/>
                  </a:cubicBezTo>
                  <a:cubicBezTo>
                    <a:pt x="6347" y="0"/>
                    <a:pt x="11887" y="2317"/>
                    <a:pt x="15946" y="6433"/>
                  </a:cubicBezTo>
                </a:path>
                <a:path w="15946" h="21600" extrusionOk="0">
                  <a:moveTo>
                    <a:pt x="-1" y="7"/>
                  </a:moveTo>
                  <a:cubicBezTo>
                    <a:pt x="188" y="2"/>
                    <a:pt x="377" y="0"/>
                    <a:pt x="567" y="0"/>
                  </a:cubicBezTo>
                  <a:cubicBezTo>
                    <a:pt x="6347" y="0"/>
                    <a:pt x="11887" y="2317"/>
                    <a:pt x="15946" y="6433"/>
                  </a:cubicBezTo>
                  <a:lnTo>
                    <a:pt x="567" y="21600"/>
                  </a:lnTo>
                  <a:lnTo>
                    <a:pt x="-1" y="7"/>
                  </a:lnTo>
                  <a:close/>
                </a:path>
              </a:pathLst>
            </a:cu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sp>
        <p:nvSpPr>
          <p:cNvPr id="523" name="Google Shape;523;p45"/>
          <p:cNvSpPr/>
          <p:nvPr/>
        </p:nvSpPr>
        <p:spPr>
          <a:xfrm>
            <a:off x="3048000" y="5867400"/>
            <a:ext cx="609600" cy="609600"/>
          </a:xfrm>
          <a:prstGeom prst="smileyFace">
            <a:avLst>
              <a:gd name="adj" fmla="val 15510"/>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524" name="Google Shape;524;p4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6"/>
          <p:cNvSpPr txBox="1">
            <a:spLocks noGrp="1"/>
          </p:cNvSpPr>
          <p:nvPr>
            <p:ph type="ctrTitle"/>
          </p:nvPr>
        </p:nvSpPr>
        <p:spPr>
          <a:xfrm>
            <a:off x="17145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Global - hierarchical organization</a:t>
            </a:r>
            <a:endParaRPr/>
          </a:p>
        </p:txBody>
      </p:sp>
      <p:sp>
        <p:nvSpPr>
          <p:cNvPr id="531" name="Google Shape;531;p46"/>
          <p:cNvSpPr txBox="1">
            <a:spLocks noGrp="1"/>
          </p:cNvSpPr>
          <p:nvPr>
            <p:ph type="subTitle" idx="1"/>
          </p:nvPr>
        </p:nvSpPr>
        <p:spPr>
          <a:xfrm>
            <a:off x="76200" y="1066800"/>
            <a:ext cx="8915400" cy="57912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overall structure of an application. </a:t>
            </a:r>
            <a:endParaRPr/>
          </a:p>
          <a:p>
            <a:pPr marL="342900" lvl="0" indent="-342900" algn="just"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This is the way the various screens, pages or device states link to one another. </a:t>
            </a:r>
            <a:endParaRPr/>
          </a:p>
          <a:p>
            <a:pPr marL="342900" lvl="0" indent="-342900" algn="just"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One way to organize a system is in some form of hierarchy. </a:t>
            </a:r>
            <a:endParaRPr/>
          </a:p>
          <a:p>
            <a:pPr marL="342900" lvl="0" indent="-342900" algn="just"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This is typically organized along functional boundaries (that is, different kinds of things), but may be organized by roles, user type, or some more esoteric breakdown such as modules in an educational system.</a:t>
            </a:r>
            <a:endParaRPr/>
          </a:p>
          <a:p>
            <a:pPr marL="342900" lvl="0" indent="-342900" algn="just"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 This sort of hierarchy can be used purely to help during design, but can also be used to structure the actual system. </a:t>
            </a:r>
            <a:endParaRPr/>
          </a:p>
          <a:p>
            <a:pPr marL="342900" lvl="0" indent="-342900" algn="just"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For example, this may reflect the menu structure of a PC application or the site structure on the web. </a:t>
            </a:r>
            <a:endParaRPr/>
          </a:p>
        </p:txBody>
      </p:sp>
      <p:sp>
        <p:nvSpPr>
          <p:cNvPr id="532" name="Google Shape;532;p4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7"/>
          <p:cNvSpPr txBox="1">
            <a:spLocks noGrp="1"/>
          </p:cNvSpPr>
          <p:nvPr>
            <p:ph type="title"/>
          </p:nvPr>
        </p:nvSpPr>
        <p:spPr>
          <a:xfrm>
            <a:off x="381000" y="255587"/>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Hierarchical Diagrams </a:t>
            </a:r>
            <a:endParaRPr/>
          </a:p>
        </p:txBody>
      </p:sp>
      <p:sp>
        <p:nvSpPr>
          <p:cNvPr id="538" name="Google Shape;538;p47"/>
          <p:cNvSpPr txBox="1">
            <a:spLocks noGrp="1"/>
          </p:cNvSpPr>
          <p:nvPr>
            <p:ph type="body" idx="1"/>
          </p:nvPr>
        </p:nvSpPr>
        <p:spPr>
          <a:xfrm>
            <a:off x="381000" y="1398587"/>
            <a:ext cx="8534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Gives a high-level breakdown of some sort of messaging system.</a:t>
            </a:r>
            <a:endParaRPr/>
          </a:p>
        </p:txBody>
      </p:sp>
      <p:sp>
        <p:nvSpPr>
          <p:cNvPr id="553" name="Google Shape;553;p4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47</a:t>
            </a:fld>
            <a:endParaRPr sz="1400" b="0" i="0" u="none" strike="noStrike" cap="none">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313623" y="2541587"/>
            <a:ext cx="6857362" cy="356284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Navigating Hierarchies</a:t>
            </a:r>
            <a:endParaRPr/>
          </a:p>
        </p:txBody>
      </p:sp>
      <p:sp>
        <p:nvSpPr>
          <p:cNvPr id="559" name="Google Shape;559;p4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Deep is difficult!</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Misuse of miller’s 7 ± 2</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Short term memory, not menu size</a:t>
            </a:r>
            <a:endParaRPr/>
          </a:p>
          <a:p>
            <a:pPr marL="742950" lvl="1" indent="-13335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Optimal?</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Many items on each screen</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But structured within screen</a:t>
            </a:r>
            <a:endParaRPr/>
          </a:p>
        </p:txBody>
      </p:sp>
      <p:sp>
        <p:nvSpPr>
          <p:cNvPr id="560" name="Google Shape;560;p48"/>
          <p:cNvSpPr txBox="1"/>
          <p:nvPr/>
        </p:nvSpPr>
        <p:spPr>
          <a:xfrm>
            <a:off x="5791200" y="6324600"/>
            <a:ext cx="2911475" cy="3095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strike="noStrike" cap="none">
                <a:solidFill>
                  <a:schemeClr val="dk1"/>
                </a:solidFill>
                <a:latin typeface="Verdana"/>
                <a:ea typeface="Verdana"/>
                <a:cs typeface="Verdana"/>
                <a:sym typeface="Verdana"/>
              </a:rPr>
              <a:t>see /e3/online/menu-breadth/</a:t>
            </a:r>
            <a:endParaRPr sz="1400" b="0" i="0" u="none" strike="noStrike" cap="none">
              <a:solidFill>
                <a:srgbClr val="000000"/>
              </a:solidFill>
              <a:latin typeface="Arial"/>
              <a:ea typeface="Arial"/>
              <a:cs typeface="Arial"/>
              <a:sym typeface="Arial"/>
            </a:endParaRPr>
          </a:p>
        </p:txBody>
      </p:sp>
      <p:sp>
        <p:nvSpPr>
          <p:cNvPr id="561" name="Google Shape;561;p4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Network Diagrams</a:t>
            </a:r>
            <a:endParaRPr/>
          </a:p>
        </p:txBody>
      </p:sp>
      <p:sp>
        <p:nvSpPr>
          <p:cNvPr id="567" name="Google Shape;567;p49"/>
          <p:cNvSpPr txBox="1">
            <a:spLocks noGrp="1"/>
          </p:cNvSpPr>
          <p:nvPr>
            <p:ph type="body" idx="1"/>
          </p:nvPr>
        </p:nvSpPr>
        <p:spPr>
          <a:xfrm>
            <a:off x="685800" y="5257800"/>
            <a:ext cx="7772400" cy="83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Show different paths through system</a:t>
            </a:r>
            <a:endParaRPr/>
          </a:p>
        </p:txBody>
      </p:sp>
      <p:pic>
        <p:nvPicPr>
          <p:cNvPr id="568" name="Google Shape;568;p49"/>
          <p:cNvPicPr preferRelativeResize="0"/>
          <p:nvPr/>
        </p:nvPicPr>
        <p:blipFill rotWithShape="1">
          <a:blip r:embed="rId3">
            <a:alphaModFix/>
          </a:blip>
          <a:srcRect/>
          <a:stretch/>
        </p:blipFill>
        <p:spPr>
          <a:xfrm>
            <a:off x="867508" y="1752600"/>
            <a:ext cx="7590692" cy="33234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665162" y="228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What Is Design?</a:t>
            </a:r>
            <a:endParaRPr/>
          </a:p>
        </p:txBody>
      </p:sp>
      <p:sp>
        <p:nvSpPr>
          <p:cNvPr id="133" name="Google Shape;133;p5"/>
          <p:cNvSpPr txBox="1">
            <a:spLocks noGrp="1"/>
          </p:cNvSpPr>
          <p:nvPr>
            <p:ph type="body" idx="1"/>
          </p:nvPr>
        </p:nvSpPr>
        <p:spPr>
          <a:xfrm>
            <a:off x="533400" y="1219200"/>
            <a:ext cx="8229600" cy="56388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rgbClr val="993333"/>
              </a:buClr>
              <a:buSzPts val="2000"/>
              <a:buFont typeface="Verdana"/>
              <a:buNone/>
            </a:pPr>
            <a:r>
              <a:rPr lang="en-US" sz="2000" b="0" i="0" u="none">
                <a:solidFill>
                  <a:srgbClr val="993333"/>
                </a:solidFill>
                <a:latin typeface="Verdana"/>
                <a:ea typeface="Verdana"/>
                <a:cs typeface="Verdana"/>
                <a:sym typeface="Verdana"/>
              </a:rPr>
              <a:t>achieving goals within constraints</a:t>
            </a:r>
            <a:endParaRPr sz="2000" b="0" i="0" u="none">
              <a:solidFill>
                <a:schemeClr val="dk1"/>
              </a:solidFill>
              <a:latin typeface="Verdana"/>
              <a:ea typeface="Verdana"/>
              <a:cs typeface="Verdana"/>
              <a:sym typeface="Verdana"/>
            </a:endParaRPr>
          </a:p>
          <a:p>
            <a:pPr marL="342900" lvl="0" indent="-3429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 Goals – What is the purpose of the design we are intending to produce? Who is it for? Why do they want it? </a:t>
            </a:r>
            <a:endParaRPr/>
          </a:p>
          <a:p>
            <a:pPr marL="400050" lvl="1" indent="0" algn="just" rtl="0">
              <a:lnSpc>
                <a:spcPct val="10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For example, if we are designing a wireless personal movie player, we may think about young affluent users wanting to watch the latest movies whilst on the move and download free copies, and perhaps wanting to share the experience with a few friends. </a:t>
            </a:r>
            <a:endParaRPr/>
          </a:p>
          <a:p>
            <a:pPr marL="342900" lvl="0" indent="-342900" algn="just"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just"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Constraints – What materials must we use? What standards must we adopt? How much can it cost? How much time do we have to develop it? Are there health and safety issues? </a:t>
            </a:r>
            <a:endParaRPr/>
          </a:p>
          <a:p>
            <a:pPr marL="400050" lvl="1" indent="0" algn="just" rtl="0">
              <a:lnSpc>
                <a:spcPct val="10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In the case of the personal movie player: does it have to withstand rain? Must we use existing video standards to download movies? Do we need to build in copyright protection? </a:t>
            </a:r>
            <a:endParaRPr/>
          </a:p>
        </p:txBody>
      </p:sp>
      <p:sp>
        <p:nvSpPr>
          <p:cNvPr id="134" name="Google Shape;134;p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0"/>
          <p:cNvSpPr txBox="1">
            <a:spLocks noGrp="1"/>
          </p:cNvSpPr>
          <p:nvPr>
            <p:ph type="title"/>
          </p:nvPr>
        </p:nvSpPr>
        <p:spPr>
          <a:xfrm>
            <a:off x="228600" y="381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Network Diagrams (cont.)</a:t>
            </a:r>
            <a:endParaRPr/>
          </a:p>
        </p:txBody>
      </p:sp>
      <p:sp>
        <p:nvSpPr>
          <p:cNvPr id="574" name="Google Shape;574;p50"/>
          <p:cNvSpPr txBox="1">
            <a:spLocks noGrp="1"/>
          </p:cNvSpPr>
          <p:nvPr>
            <p:ph type="body" idx="1"/>
          </p:nvPr>
        </p:nvSpPr>
        <p:spPr>
          <a:xfrm>
            <a:off x="304800" y="1371600"/>
            <a:ext cx="8686800" cy="41148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A simple way is to use a network diagram showing the principal states or screens linked together with arrows. This can:</a:t>
            </a:r>
            <a:endParaRPr/>
          </a:p>
          <a:p>
            <a:pPr marL="0" lvl="0" indent="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Show what leads to what</a:t>
            </a:r>
            <a:endParaRPr/>
          </a:p>
          <a:p>
            <a:pPr marL="0" lvl="0" indent="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Show what happens when</a:t>
            </a:r>
            <a:endParaRPr/>
          </a:p>
          <a:p>
            <a:pPr marL="0" lvl="0" indent="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Include branches and loops</a:t>
            </a:r>
            <a:endParaRPr/>
          </a:p>
          <a:p>
            <a:pPr marL="0" lvl="0" indent="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Be more task oriented than</a:t>
            </a:r>
            <a:endParaRPr/>
          </a:p>
          <a:p>
            <a:pPr marL="0" lvl="0" indent="0" algn="l" rtl="0">
              <a:lnSpc>
                <a:spcPct val="150000"/>
              </a:lnSpc>
              <a:spcBef>
                <a:spcPts val="400"/>
              </a:spcBef>
              <a:spcAft>
                <a:spcPts val="0"/>
              </a:spcAft>
              <a:buClr>
                <a:schemeClr val="dk1"/>
              </a:buClr>
              <a:buSzPts val="2000"/>
              <a:buNone/>
            </a:pPr>
            <a:r>
              <a:rPr lang="en-US" sz="2000" b="0" i="0" u="none">
                <a:solidFill>
                  <a:schemeClr val="dk1"/>
                </a:solidFill>
                <a:latin typeface="Verdana"/>
                <a:ea typeface="Verdana"/>
                <a:cs typeface="Verdana"/>
                <a:sym typeface="Verdana"/>
              </a:rPr>
              <a:t> a hierarchy.</a:t>
            </a:r>
            <a:endParaRPr/>
          </a:p>
        </p:txBody>
      </p:sp>
      <p:pic>
        <p:nvPicPr>
          <p:cNvPr id="575" name="Google Shape;575;p50"/>
          <p:cNvPicPr preferRelativeResize="0"/>
          <p:nvPr/>
        </p:nvPicPr>
        <p:blipFill rotWithShape="1">
          <a:blip r:embed="rId3">
            <a:alphaModFix/>
          </a:blip>
          <a:srcRect/>
          <a:stretch/>
        </p:blipFill>
        <p:spPr>
          <a:xfrm>
            <a:off x="4419600" y="2414955"/>
            <a:ext cx="4425462" cy="369276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1"/>
          <p:cNvSpPr txBox="1">
            <a:spLocks noGrp="1"/>
          </p:cNvSpPr>
          <p:nvPr>
            <p:ph type="ctrTitle"/>
          </p:nvPr>
        </p:nvSpPr>
        <p:spPr>
          <a:xfrm>
            <a:off x="762000" y="6858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800"/>
              <a:buFont typeface="Comic Sans MS"/>
              <a:buNone/>
            </a:pPr>
            <a:r>
              <a:rPr lang="en-US" sz="4800" b="0" i="0" u="none">
                <a:solidFill>
                  <a:schemeClr val="dk2"/>
                </a:solidFill>
                <a:latin typeface="Comic Sans MS"/>
                <a:ea typeface="Comic Sans MS"/>
                <a:cs typeface="Comic Sans MS"/>
                <a:sym typeface="Comic Sans MS"/>
              </a:rPr>
              <a:t>Wider Still</a:t>
            </a:r>
            <a:endParaRPr/>
          </a:p>
        </p:txBody>
      </p:sp>
      <p:sp>
        <p:nvSpPr>
          <p:cNvPr id="582" name="Google Shape;582;p51"/>
          <p:cNvSpPr txBox="1">
            <a:spLocks noGrp="1"/>
          </p:cNvSpPr>
          <p:nvPr>
            <p:ph type="subTitle" idx="1"/>
          </p:nvPr>
        </p:nvSpPr>
        <p:spPr>
          <a:xfrm>
            <a:off x="1219200" y="1981200"/>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Between applications</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And beyond ...</a:t>
            </a:r>
            <a:endParaRPr/>
          </a:p>
        </p:txBody>
      </p:sp>
      <p:sp>
        <p:nvSpPr>
          <p:cNvPr id="583" name="Google Shape;583;p5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2"/>
          <p:cNvSpPr txBox="1">
            <a:spLocks noGrp="1"/>
          </p:cNvSpPr>
          <p:nvPr>
            <p:ph type="title"/>
          </p:nvPr>
        </p:nvSpPr>
        <p:spPr>
          <a:xfrm>
            <a:off x="99647" y="199292"/>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Wider Still (cont.)</a:t>
            </a:r>
            <a:endParaRPr/>
          </a:p>
        </p:txBody>
      </p:sp>
      <p:sp>
        <p:nvSpPr>
          <p:cNvPr id="589" name="Google Shape;589;p52"/>
          <p:cNvSpPr txBox="1">
            <a:spLocks noGrp="1"/>
          </p:cNvSpPr>
          <p:nvPr>
            <p:ph type="body" idx="1"/>
          </p:nvPr>
        </p:nvSpPr>
        <p:spPr>
          <a:xfrm>
            <a:off x="187813" y="990600"/>
            <a:ext cx="8745171" cy="58674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SzPts val="2800"/>
              <a:buChar char="•"/>
            </a:pPr>
            <a:r>
              <a:rPr lang="en-US" sz="1800" b="1"/>
              <a:t>Style issues </a:t>
            </a:r>
            <a:endParaRPr sz="1800" b="1"/>
          </a:p>
          <a:p>
            <a:pPr marL="0" lvl="0" indent="0" algn="just" rtl="0">
              <a:lnSpc>
                <a:spcPct val="150000"/>
              </a:lnSpc>
              <a:spcBef>
                <a:spcPts val="0"/>
              </a:spcBef>
              <a:spcAft>
                <a:spcPts val="0"/>
              </a:spcAft>
              <a:buSzPts val="2800"/>
              <a:buNone/>
            </a:pPr>
            <a:r>
              <a:rPr lang="en-US" sz="1800"/>
              <a:t>We should normally conform to platform standards, such as positions for menus on a PC application, to ensure consistency between applications. For example, on our proposed personal movie player we should make use of standard fast-forward, play and pause icons.</a:t>
            </a:r>
            <a:endParaRPr/>
          </a:p>
          <a:p>
            <a:pPr marL="342900" lvl="0" indent="-342900" algn="just" rtl="0">
              <a:lnSpc>
                <a:spcPct val="150000"/>
              </a:lnSpc>
              <a:spcBef>
                <a:spcPts val="0"/>
              </a:spcBef>
              <a:spcAft>
                <a:spcPts val="0"/>
              </a:spcAft>
              <a:buSzPts val="2800"/>
              <a:buChar char="•"/>
            </a:pPr>
            <a:r>
              <a:rPr lang="en-US" sz="1800" b="1"/>
              <a:t>Functional issues </a:t>
            </a:r>
            <a:endParaRPr sz="1800" b="1"/>
          </a:p>
          <a:p>
            <a:pPr marL="0" lvl="0" indent="0" algn="just" rtl="0">
              <a:lnSpc>
                <a:spcPct val="150000"/>
              </a:lnSpc>
              <a:spcBef>
                <a:spcPts val="0"/>
              </a:spcBef>
              <a:spcAft>
                <a:spcPts val="0"/>
              </a:spcAft>
              <a:buSzPts val="2800"/>
              <a:buNone/>
            </a:pPr>
            <a:r>
              <a:rPr lang="en-US" sz="1800"/>
              <a:t>On a PC application we need to be able to interact with files, read standard formats and be able to handle cut and paste. </a:t>
            </a:r>
            <a:endParaRPr/>
          </a:p>
          <a:p>
            <a:pPr marL="342900" lvl="0" indent="-342900" algn="just" rtl="0">
              <a:lnSpc>
                <a:spcPct val="150000"/>
              </a:lnSpc>
              <a:spcBef>
                <a:spcPts val="0"/>
              </a:spcBef>
              <a:spcAft>
                <a:spcPts val="0"/>
              </a:spcAft>
              <a:buSzPts val="2800"/>
              <a:buChar char="•"/>
            </a:pPr>
            <a:r>
              <a:rPr lang="en-US" sz="1800" b="1"/>
              <a:t>Navigation issues </a:t>
            </a:r>
            <a:endParaRPr/>
          </a:p>
          <a:p>
            <a:pPr marL="0" lvl="0" indent="0" algn="just" rtl="0">
              <a:lnSpc>
                <a:spcPct val="150000"/>
              </a:lnSpc>
              <a:spcBef>
                <a:spcPts val="0"/>
              </a:spcBef>
              <a:spcAft>
                <a:spcPts val="0"/>
              </a:spcAft>
              <a:buSzPts val="2800"/>
              <a:buNone/>
            </a:pPr>
            <a:r>
              <a:rPr lang="en-US" sz="1800"/>
              <a:t>We may need to support linkages between applications, for example allowing the embedding of data from one application in another, or, in a mail system, being able to double click an attachment icon and have the right application launched for the attachment.</a:t>
            </a:r>
            <a:endParaRPr sz="1800"/>
          </a:p>
        </p:txBody>
      </p:sp>
      <p:sp>
        <p:nvSpPr>
          <p:cNvPr id="590" name="Google Shape;590;p5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3"/>
          <p:cNvSpPr txBox="1">
            <a:spLocks noGrp="1"/>
          </p:cNvSpPr>
          <p:nvPr>
            <p:ph type="title"/>
          </p:nvPr>
        </p:nvSpPr>
        <p:spPr>
          <a:xfrm>
            <a:off x="914400" y="1828800"/>
            <a:ext cx="6858000" cy="2133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omic Sans MS"/>
              <a:buNone/>
            </a:pPr>
            <a:r>
              <a:rPr lang="en-US" sz="5400" b="0" i="0" u="none">
                <a:solidFill>
                  <a:schemeClr val="dk1"/>
                </a:solidFill>
                <a:latin typeface="Comic Sans MS"/>
                <a:ea typeface="Comic Sans MS"/>
                <a:cs typeface="Comic Sans MS"/>
                <a:sym typeface="Comic Sans MS"/>
              </a:rPr>
              <a:t>Screen Design And Layout</a:t>
            </a:r>
            <a:endParaRPr/>
          </a:p>
        </p:txBody>
      </p:sp>
      <p:sp>
        <p:nvSpPr>
          <p:cNvPr id="597" name="Google Shape;597;p5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54"/>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Screen Design And Layout</a:t>
            </a:r>
            <a:endParaRPr/>
          </a:p>
        </p:txBody>
      </p:sp>
      <p:sp>
        <p:nvSpPr>
          <p:cNvPr id="603" name="Google Shape;603;p54"/>
          <p:cNvSpPr txBox="1">
            <a:spLocks noGrp="1"/>
          </p:cNvSpPr>
          <p:nvPr>
            <p:ph type="subTitle" idx="1"/>
          </p:nvPr>
        </p:nvSpPr>
        <p:spPr>
          <a:xfrm>
            <a:off x="1643062" y="3200400"/>
            <a:ext cx="6400800" cy="2420937"/>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Tools for layout</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User action and control</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Appropriate appearance</a:t>
            </a:r>
            <a:endParaRPr/>
          </a:p>
        </p:txBody>
      </p:sp>
      <p:grpSp>
        <p:nvGrpSpPr>
          <p:cNvPr id="604" name="Google Shape;604;p54"/>
          <p:cNvGrpSpPr/>
          <p:nvPr/>
        </p:nvGrpSpPr>
        <p:grpSpPr>
          <a:xfrm>
            <a:off x="838200" y="1143000"/>
            <a:ext cx="1981200" cy="1141412"/>
            <a:chOff x="1056" y="1440"/>
            <a:chExt cx="1584" cy="912"/>
          </a:xfrm>
        </p:grpSpPr>
        <p:sp>
          <p:nvSpPr>
            <p:cNvPr id="605" name="Google Shape;605;p54"/>
            <p:cNvSpPr txBox="1"/>
            <p:nvPr/>
          </p:nvSpPr>
          <p:spPr>
            <a:xfrm>
              <a:off x="1056" y="1872"/>
              <a:ext cx="912" cy="48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06" name="Google Shape;606;p54"/>
            <p:cNvSpPr txBox="1"/>
            <p:nvPr/>
          </p:nvSpPr>
          <p:spPr>
            <a:xfrm>
              <a:off x="2064" y="1872"/>
              <a:ext cx="576" cy="48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07" name="Google Shape;607;p54"/>
            <p:cNvSpPr txBox="1"/>
            <p:nvPr/>
          </p:nvSpPr>
          <p:spPr>
            <a:xfrm>
              <a:off x="1056" y="1440"/>
              <a:ext cx="1584" cy="336"/>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grpSp>
        <p:nvGrpSpPr>
          <p:cNvPr id="608" name="Google Shape;608;p54"/>
          <p:cNvGrpSpPr/>
          <p:nvPr/>
        </p:nvGrpSpPr>
        <p:grpSpPr>
          <a:xfrm>
            <a:off x="381000" y="5562600"/>
            <a:ext cx="2133600" cy="998537"/>
            <a:chOff x="1584" y="2448"/>
            <a:chExt cx="3408" cy="1632"/>
          </a:xfrm>
        </p:grpSpPr>
        <p:sp>
          <p:nvSpPr>
            <p:cNvPr id="609" name="Google Shape;609;p54"/>
            <p:cNvSpPr txBox="1"/>
            <p:nvPr/>
          </p:nvSpPr>
          <p:spPr>
            <a:xfrm>
              <a:off x="1584" y="2448"/>
              <a:ext cx="3408" cy="1632"/>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0" name="Google Shape;610;p54"/>
            <p:cNvSpPr txBox="1"/>
            <p:nvPr/>
          </p:nvSpPr>
          <p:spPr>
            <a:xfrm>
              <a:off x="1680" y="2544"/>
              <a:ext cx="1536" cy="720"/>
            </a:xfrm>
            <a:prstGeom prst="rect">
              <a:avLst/>
            </a:prstGeom>
            <a:solidFill>
              <a:schemeClr val="lt1"/>
            </a:solidFill>
            <a:ln w="57150" cap="flat" cmpd="thinThick">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1" name="Google Shape;611;p54"/>
            <p:cNvSpPr txBox="1"/>
            <p:nvPr/>
          </p:nvSpPr>
          <p:spPr>
            <a:xfrm>
              <a:off x="1680" y="3360"/>
              <a:ext cx="3216" cy="624"/>
            </a:xfrm>
            <a:prstGeom prst="rect">
              <a:avLst/>
            </a:prstGeom>
            <a:solidFill>
              <a:schemeClr val="lt1"/>
            </a:solidFill>
            <a:ln w="57150" cap="flat" cmpd="thinThick">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Arial"/>
                  <a:ea typeface="Arial"/>
                  <a:cs typeface="Arial"/>
                  <a:sym typeface="Arial"/>
                </a:rPr>
                <a:t>AB</a:t>
              </a:r>
              <a:r>
                <a:rPr lang="en-US" sz="900" b="0" i="0" u="none" strike="noStrike" cap="none">
                  <a:solidFill>
                    <a:schemeClr val="dk1"/>
                  </a:solidFill>
                  <a:latin typeface="Arial Black"/>
                  <a:ea typeface="Arial Black"/>
                  <a:cs typeface="Arial Black"/>
                  <a:sym typeface="Arial Black"/>
                </a:rPr>
                <a:t>C</a:t>
              </a:r>
              <a:r>
                <a:rPr lang="en-US" sz="900" b="0" i="0" u="none" strike="noStrike" cap="none">
                  <a:solidFill>
                    <a:schemeClr val="dk1"/>
                  </a:solidFill>
                  <a:latin typeface="Arial Narrow"/>
                  <a:ea typeface="Arial Narrow"/>
                  <a:cs typeface="Arial Narrow"/>
                  <a:sym typeface="Arial Narrow"/>
                </a:rPr>
                <a:t>D</a:t>
              </a:r>
              <a:r>
                <a:rPr lang="en-US" sz="900" b="0" i="0" u="none" strike="noStrike" cap="none">
                  <a:solidFill>
                    <a:schemeClr val="dk1"/>
                  </a:solidFill>
                  <a:latin typeface="Book Antiqua"/>
                  <a:ea typeface="Book Antiqua"/>
                  <a:cs typeface="Book Antiqua"/>
                  <a:sym typeface="Book Antiqua"/>
                </a:rPr>
                <a:t>E</a:t>
              </a:r>
              <a:r>
                <a:rPr lang="en-US" sz="900" b="0" i="0" u="none" strike="noStrike" cap="none">
                  <a:solidFill>
                    <a:schemeClr val="dk1"/>
                  </a:solidFill>
                  <a:latin typeface="Bookman Old Style"/>
                  <a:ea typeface="Bookman Old Style"/>
                  <a:cs typeface="Bookman Old Style"/>
                  <a:sym typeface="Bookman Old Style"/>
                </a:rPr>
                <a:t>F</a:t>
              </a:r>
              <a:r>
                <a:rPr lang="en-US" sz="900" b="0" i="0" u="none" strike="noStrike" cap="none">
                  <a:solidFill>
                    <a:schemeClr val="dk1"/>
                  </a:solidFill>
                  <a:latin typeface="Noto Sans Symbols"/>
                  <a:ea typeface="Noto Sans Symbols"/>
                  <a:cs typeface="Noto Sans Symbols"/>
                  <a:sym typeface="Noto Sans Symbols"/>
                </a:rPr>
                <a:t>G</a:t>
              </a:r>
              <a:r>
                <a:rPr lang="en-US" sz="900" b="0" i="0" u="none" strike="noStrike" cap="none">
                  <a:solidFill>
                    <a:schemeClr val="dk1"/>
                  </a:solidFill>
                  <a:latin typeface="Century Gothic"/>
                  <a:ea typeface="Century Gothic"/>
                  <a:cs typeface="Century Gothic"/>
                  <a:sym typeface="Century Gothic"/>
                </a:rPr>
                <a:t>H</a:t>
              </a:r>
              <a:r>
                <a:rPr lang="en-US" sz="900" b="0" i="0" u="none" strike="noStrike" cap="none">
                  <a:solidFill>
                    <a:schemeClr val="dk1"/>
                  </a:solidFill>
                  <a:latin typeface="Comic Sans MS"/>
                  <a:ea typeface="Comic Sans MS"/>
                  <a:cs typeface="Comic Sans MS"/>
                  <a:sym typeface="Comic Sans MS"/>
                </a:rPr>
                <a:t>I</a:t>
              </a:r>
              <a:r>
                <a:rPr lang="en-US" sz="900" b="0" i="0" u="none" strike="noStrike" cap="none">
                  <a:solidFill>
                    <a:schemeClr val="dk1"/>
                  </a:solidFill>
                  <a:latin typeface="Century Schoolbook"/>
                  <a:ea typeface="Century Schoolbook"/>
                  <a:cs typeface="Century Schoolbook"/>
                  <a:sym typeface="Century Schoolbook"/>
                </a:rPr>
                <a:t>J</a:t>
              </a:r>
              <a:r>
                <a:rPr lang="en-US" sz="900" b="0" i="0" u="none" strike="noStrike" cap="none">
                  <a:solidFill>
                    <a:schemeClr val="dk1"/>
                  </a:solidFill>
                  <a:latin typeface="Courier New"/>
                  <a:ea typeface="Courier New"/>
                  <a:cs typeface="Courier New"/>
                  <a:sym typeface="Courier New"/>
                </a:rPr>
                <a:t>K</a:t>
              </a:r>
              <a:r>
                <a:rPr lang="en-US" sz="900" b="0" i="0" u="none" strike="noStrike" cap="none">
                  <a:solidFill>
                    <a:schemeClr val="dk1"/>
                  </a:solidFill>
                  <a:latin typeface="Garamond"/>
                  <a:ea typeface="Garamond"/>
                  <a:cs typeface="Garamond"/>
                  <a:sym typeface="Garamond"/>
                </a:rPr>
                <a:t>L</a:t>
              </a:r>
              <a:r>
                <a:rPr lang="en-US" sz="900" b="0" i="0" u="none" strike="noStrike" cap="none">
                  <a:solidFill>
                    <a:schemeClr val="dk1"/>
                  </a:solidFill>
                  <a:latin typeface="Georgia"/>
                  <a:ea typeface="Georgia"/>
                  <a:cs typeface="Georgia"/>
                  <a:sym typeface="Georgia"/>
                </a:rPr>
                <a:t>M</a:t>
              </a:r>
              <a:endParaRPr sz="9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Arial"/>
                  <a:ea typeface="Arial"/>
                  <a:cs typeface="Arial"/>
                  <a:sym typeface="Arial"/>
                </a:rPr>
                <a:t>N</a:t>
              </a:r>
              <a:r>
                <a:rPr lang="en-US" sz="900" b="0" i="0" u="none" strike="noStrike" cap="none">
                  <a:solidFill>
                    <a:schemeClr val="dk1"/>
                  </a:solidFill>
                  <a:latin typeface="Impact"/>
                  <a:ea typeface="Impact"/>
                  <a:cs typeface="Impact"/>
                  <a:sym typeface="Impact"/>
                </a:rPr>
                <a:t>O</a:t>
              </a:r>
              <a:r>
                <a:rPr lang="en-US" sz="900" b="0" i="0" u="none" strike="noStrike" cap="none">
                  <a:solidFill>
                    <a:schemeClr val="dk1"/>
                  </a:solidFill>
                  <a:latin typeface="Arial"/>
                  <a:ea typeface="Arial"/>
                  <a:cs typeface="Arial"/>
                  <a:sym typeface="Arial"/>
                </a:rPr>
                <a:t>P</a:t>
              </a:r>
              <a:r>
                <a:rPr lang="en-US" sz="900" b="0" i="0" u="none" strike="noStrike" cap="none">
                  <a:solidFill>
                    <a:schemeClr val="dk1"/>
                  </a:solidFill>
                  <a:latin typeface="Oi"/>
                  <a:ea typeface="Oi"/>
                  <a:cs typeface="Oi"/>
                  <a:sym typeface="Oi"/>
                </a:rPr>
                <a:t>Q</a:t>
              </a:r>
              <a:r>
                <a:rPr lang="en-US" sz="900" b="0" i="0" u="none" strike="noStrike" cap="none">
                  <a:solidFill>
                    <a:schemeClr val="dk1"/>
                  </a:solidFill>
                  <a:latin typeface="Lucida Sans"/>
                  <a:ea typeface="Lucida Sans"/>
                  <a:cs typeface="Lucida Sans"/>
                  <a:sym typeface="Lucida Sans"/>
                </a:rPr>
                <a:t>R</a:t>
              </a:r>
              <a:r>
                <a:rPr lang="en-US" sz="900" b="0" i="0" u="none" strike="noStrike" cap="none">
                  <a:solidFill>
                    <a:schemeClr val="dk1"/>
                  </a:solidFill>
                  <a:latin typeface="Arial"/>
                  <a:ea typeface="Arial"/>
                  <a:cs typeface="Arial"/>
                  <a:sym typeface="Arial"/>
                </a:rPr>
                <a:t>STU</a:t>
              </a:r>
              <a:r>
                <a:rPr lang="en-US" sz="900" b="0" i="0" u="none" strike="noStrike" cap="none">
                  <a:solidFill>
                    <a:schemeClr val="dk1"/>
                  </a:solidFill>
                  <a:latin typeface="Tahoma"/>
                  <a:ea typeface="Tahoma"/>
                  <a:cs typeface="Tahoma"/>
                  <a:sym typeface="Tahoma"/>
                </a:rPr>
                <a:t>V</a:t>
              </a:r>
              <a:r>
                <a:rPr lang="en-US" sz="900" b="1" i="0" u="none" strike="noStrike" cap="none">
                  <a:solidFill>
                    <a:schemeClr val="dk1"/>
                  </a:solidFill>
                  <a:latin typeface="Times New Roman"/>
                  <a:ea typeface="Times New Roman"/>
                  <a:cs typeface="Times New Roman"/>
                  <a:sym typeface="Times New Roman"/>
                </a:rPr>
                <a:t>W</a:t>
              </a:r>
              <a:r>
                <a:rPr lang="en-US" sz="900" b="0" i="0" u="none" strike="noStrike" cap="none">
                  <a:solidFill>
                    <a:schemeClr val="dk1"/>
                  </a:solidFill>
                  <a:latin typeface="Trebuchet MS"/>
                  <a:ea typeface="Trebuchet MS"/>
                  <a:cs typeface="Trebuchet MS"/>
                  <a:sym typeface="Trebuchet MS"/>
                </a:rPr>
                <a:t>X</a:t>
              </a:r>
              <a:r>
                <a:rPr lang="en-US" sz="900" b="0" i="0" u="none" strike="noStrike" cap="none">
                  <a:solidFill>
                    <a:schemeClr val="dk1"/>
                  </a:solidFill>
                  <a:latin typeface="Verdana"/>
                  <a:ea typeface="Verdana"/>
                  <a:cs typeface="Verdana"/>
                  <a:sym typeface="Verdana"/>
                </a:rPr>
                <a:t>Y</a:t>
              </a:r>
              <a:r>
                <a:rPr lang="en-US" sz="900" b="0" i="0" u="none" strike="noStrike" cap="none">
                  <a:solidFill>
                    <a:schemeClr val="dk1"/>
                  </a:solidFill>
                  <a:latin typeface="Times New Roman"/>
                  <a:ea typeface="Times New Roman"/>
                  <a:cs typeface="Times New Roman"/>
                  <a:sym typeface="Times New Roman"/>
                </a:rPr>
                <a:t>Z</a:t>
              </a:r>
              <a:endParaRPr sz="1400" b="0" i="0" u="none" strike="noStrike" cap="none">
                <a:solidFill>
                  <a:srgbClr val="000000"/>
                </a:solidFill>
                <a:latin typeface="Arial"/>
                <a:ea typeface="Arial"/>
                <a:cs typeface="Arial"/>
                <a:sym typeface="Arial"/>
              </a:endParaRPr>
            </a:p>
          </p:txBody>
        </p:sp>
        <p:sp>
          <p:nvSpPr>
            <p:cNvPr id="612" name="Google Shape;612;p54"/>
            <p:cNvSpPr txBox="1"/>
            <p:nvPr/>
          </p:nvSpPr>
          <p:spPr>
            <a:xfrm>
              <a:off x="3360" y="2544"/>
              <a:ext cx="480" cy="672"/>
            </a:xfrm>
            <a:prstGeom prst="rect">
              <a:avLst/>
            </a:prstGeom>
            <a:solidFill>
              <a:schemeClr val="lt1"/>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3" name="Google Shape;613;p54"/>
            <p:cNvSpPr txBox="1"/>
            <p:nvPr/>
          </p:nvSpPr>
          <p:spPr>
            <a:xfrm>
              <a:off x="3888" y="2544"/>
              <a:ext cx="480" cy="672"/>
            </a:xfrm>
            <a:prstGeom prst="rect">
              <a:avLst/>
            </a:prstGeom>
            <a:solidFill>
              <a:schemeClr val="lt1"/>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4" name="Google Shape;614;p54"/>
            <p:cNvSpPr txBox="1"/>
            <p:nvPr/>
          </p:nvSpPr>
          <p:spPr>
            <a:xfrm>
              <a:off x="4416" y="2544"/>
              <a:ext cx="480" cy="672"/>
            </a:xfrm>
            <a:prstGeom prst="rect">
              <a:avLst/>
            </a:prstGeom>
            <a:solidFill>
              <a:schemeClr val="lt1"/>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5" name="Google Shape;615;p54"/>
            <p:cNvSpPr txBox="1"/>
            <p:nvPr/>
          </p:nvSpPr>
          <p:spPr>
            <a:xfrm>
              <a:off x="1776" y="2640"/>
              <a:ext cx="432" cy="288"/>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6" name="Google Shape;616;p54"/>
            <p:cNvSpPr txBox="1"/>
            <p:nvPr/>
          </p:nvSpPr>
          <p:spPr>
            <a:xfrm>
              <a:off x="2304" y="2640"/>
              <a:ext cx="432" cy="288"/>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7" name="Google Shape;617;p54"/>
            <p:cNvSpPr txBox="1"/>
            <p:nvPr/>
          </p:nvSpPr>
          <p:spPr>
            <a:xfrm>
              <a:off x="1776" y="3024"/>
              <a:ext cx="1344" cy="144"/>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18" name="Google Shape;618;p54"/>
            <p:cNvSpPr txBox="1"/>
            <p:nvPr/>
          </p:nvSpPr>
          <p:spPr>
            <a:xfrm>
              <a:off x="2832" y="2640"/>
              <a:ext cx="240" cy="288"/>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grpSp>
        <p:nvGrpSpPr>
          <p:cNvPr id="619" name="Google Shape;619;p54"/>
          <p:cNvGrpSpPr/>
          <p:nvPr/>
        </p:nvGrpSpPr>
        <p:grpSpPr>
          <a:xfrm>
            <a:off x="6096000" y="76200"/>
            <a:ext cx="2284412" cy="1871662"/>
            <a:chOff x="3120" y="117"/>
            <a:chExt cx="1439" cy="1179"/>
          </a:xfrm>
        </p:grpSpPr>
        <p:sp>
          <p:nvSpPr>
            <p:cNvPr id="620" name="Google Shape;620;p54"/>
            <p:cNvSpPr txBox="1"/>
            <p:nvPr/>
          </p:nvSpPr>
          <p:spPr>
            <a:xfrm>
              <a:off x="3120" y="528"/>
              <a:ext cx="1110" cy="768"/>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Dix , Alan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Finlay, Janet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Abowd, Gregory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Beale, Russell</a:t>
              </a:r>
              <a:endParaRPr sz="1400" b="0" i="0" u="none" strike="noStrike" cap="none">
                <a:solidFill>
                  <a:srgbClr val="000000"/>
                </a:solidFill>
                <a:latin typeface="Arial"/>
                <a:ea typeface="Arial"/>
                <a:cs typeface="Arial"/>
                <a:sym typeface="Arial"/>
              </a:endParaRPr>
            </a:p>
          </p:txBody>
        </p:sp>
        <p:sp>
          <p:nvSpPr>
            <p:cNvPr id="621" name="Google Shape;621;p54"/>
            <p:cNvSpPr txBox="1"/>
            <p:nvPr/>
          </p:nvSpPr>
          <p:spPr>
            <a:xfrm>
              <a:off x="3840" y="117"/>
              <a:ext cx="719" cy="9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6FF33"/>
                </a:buClr>
                <a:buSzPts val="9600"/>
                <a:buFont typeface="Times New Roman"/>
                <a:buNone/>
              </a:pPr>
              <a:r>
                <a:rPr lang="en-US" sz="9600" b="0" i="0" u="none" strike="noStrike" cap="none">
                  <a:solidFill>
                    <a:srgbClr val="66FF33"/>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grpSp>
      <p:sp>
        <p:nvSpPr>
          <p:cNvPr id="622" name="Google Shape;622;p5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5"/>
          <p:cNvSpPr txBox="1">
            <a:spLocks noGrp="1"/>
          </p:cNvSpPr>
          <p:nvPr>
            <p:ph type="title"/>
          </p:nvPr>
        </p:nvSpPr>
        <p:spPr>
          <a:xfrm>
            <a:off x="685800" y="228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Basic Princ</a:t>
            </a:r>
            <a:r>
              <a:rPr lang="en-US" sz="3600" b="0" i="0" u="none">
                <a:solidFill>
                  <a:schemeClr val="dk2"/>
                </a:solidFill>
                <a:latin typeface="Comic Sans MS"/>
                <a:ea typeface="Comic Sans MS"/>
                <a:cs typeface="Comic Sans MS"/>
                <a:sym typeface="Comic Sans MS"/>
              </a:rPr>
              <a:t>iples</a:t>
            </a:r>
            <a:endParaRPr/>
          </a:p>
        </p:txBody>
      </p:sp>
      <p:sp>
        <p:nvSpPr>
          <p:cNvPr id="628" name="Google Shape;628;p55"/>
          <p:cNvSpPr txBox="1">
            <a:spLocks noGrp="1"/>
          </p:cNvSpPr>
          <p:nvPr>
            <p:ph type="body" idx="1"/>
          </p:nvPr>
        </p:nvSpPr>
        <p:spPr>
          <a:xfrm>
            <a:off x="228600" y="1219200"/>
            <a:ext cx="8610600" cy="53340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Ask</a:t>
            </a:r>
            <a:endParaRPr/>
          </a:p>
          <a:p>
            <a:pPr marL="1438275"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is the user doing?</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Think</a:t>
            </a:r>
            <a:endParaRPr/>
          </a:p>
          <a:p>
            <a:pPr marL="1438275"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information is required? </a:t>
            </a:r>
            <a:endParaRPr/>
          </a:p>
          <a:p>
            <a:pPr marL="1438275"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What comparisons may the  user  need to make? </a:t>
            </a:r>
            <a:endParaRPr/>
          </a:p>
          <a:p>
            <a:pPr marL="1438275"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what order are things likely to be needed?</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Design </a:t>
            </a:r>
            <a:endParaRPr/>
          </a:p>
          <a:p>
            <a:pPr marL="1438275"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Form follows function: let the required interactions drive the layout.</a:t>
            </a:r>
            <a:endParaRPr/>
          </a:p>
        </p:txBody>
      </p:sp>
      <p:sp>
        <p:nvSpPr>
          <p:cNvPr id="629" name="Google Shape;629;p5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Available Tools</a:t>
            </a:r>
            <a:endParaRPr/>
          </a:p>
        </p:txBody>
      </p:sp>
      <p:sp>
        <p:nvSpPr>
          <p:cNvPr id="635" name="Google Shape;635;p5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Grouping of items</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Order of items </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Decoration - fonts, boxes etc.</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Alignment of items</a:t>
            </a:r>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White space between items</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p:txBody>
      </p:sp>
      <p:sp>
        <p:nvSpPr>
          <p:cNvPr id="636" name="Google Shape;636;p5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Grouping And Structure</a:t>
            </a:r>
            <a:endParaRPr/>
          </a:p>
        </p:txBody>
      </p:sp>
      <p:sp>
        <p:nvSpPr>
          <p:cNvPr id="642" name="Google Shape;642;p5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logically together  ⇒  physically together</a:t>
            </a:r>
            <a:endParaRPr sz="2000" b="0" i="0" u="none">
              <a:solidFill>
                <a:schemeClr val="dk1"/>
              </a:solidFill>
              <a:latin typeface="Verdana"/>
              <a:ea typeface="Verdana"/>
              <a:cs typeface="Verdana"/>
              <a:sym typeface="Verdana"/>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p:txBody>
      </p:sp>
      <p:grpSp>
        <p:nvGrpSpPr>
          <p:cNvPr id="643" name="Google Shape;643;p57"/>
          <p:cNvGrpSpPr/>
          <p:nvPr/>
        </p:nvGrpSpPr>
        <p:grpSpPr>
          <a:xfrm>
            <a:off x="1143000" y="2895600"/>
            <a:ext cx="6781800" cy="3276600"/>
            <a:chOff x="720" y="1824"/>
            <a:chExt cx="4272" cy="2064"/>
          </a:xfrm>
        </p:grpSpPr>
        <p:sp>
          <p:nvSpPr>
            <p:cNvPr id="644" name="Google Shape;644;p57"/>
            <p:cNvSpPr txBox="1"/>
            <p:nvPr/>
          </p:nvSpPr>
          <p:spPr>
            <a:xfrm>
              <a:off x="720" y="1824"/>
              <a:ext cx="4272" cy="2064"/>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45" name="Google Shape;645;p57"/>
            <p:cNvSpPr txBox="1"/>
            <p:nvPr/>
          </p:nvSpPr>
          <p:spPr>
            <a:xfrm>
              <a:off x="768" y="1833"/>
              <a:ext cx="1834" cy="8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Billing details</a:t>
              </a:r>
              <a:r>
                <a:rPr lang="en-US" sz="20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Address: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Credit card no</a:t>
              </a:r>
              <a:endParaRPr sz="1400" b="0" i="0" u="none" strike="noStrike" cap="none">
                <a:solidFill>
                  <a:srgbClr val="000000"/>
                </a:solidFill>
                <a:latin typeface="Arial"/>
                <a:ea typeface="Arial"/>
                <a:cs typeface="Arial"/>
                <a:sym typeface="Arial"/>
              </a:endParaRPr>
            </a:p>
          </p:txBody>
        </p:sp>
        <p:sp>
          <p:nvSpPr>
            <p:cNvPr id="646" name="Google Shape;646;p57"/>
            <p:cNvSpPr txBox="1"/>
            <p:nvPr/>
          </p:nvSpPr>
          <p:spPr>
            <a:xfrm>
              <a:off x="3024" y="1833"/>
              <a:ext cx="1834" cy="8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Delivery details</a:t>
              </a:r>
              <a:r>
                <a:rPr lang="en-US" sz="20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Address: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Delivery time</a:t>
              </a:r>
              <a:endParaRPr sz="1400" b="0" i="0" u="none" strike="noStrike" cap="none">
                <a:solidFill>
                  <a:srgbClr val="000000"/>
                </a:solidFill>
                <a:latin typeface="Arial"/>
                <a:ea typeface="Arial"/>
                <a:cs typeface="Arial"/>
                <a:sym typeface="Arial"/>
              </a:endParaRPr>
            </a:p>
          </p:txBody>
        </p:sp>
        <p:cxnSp>
          <p:nvCxnSpPr>
            <p:cNvPr id="647" name="Google Shape;647;p57"/>
            <p:cNvCxnSpPr/>
            <p:nvPr/>
          </p:nvCxnSpPr>
          <p:spPr>
            <a:xfrm>
              <a:off x="768" y="2784"/>
              <a:ext cx="4176" cy="0"/>
            </a:xfrm>
            <a:prstGeom prst="straightConnector1">
              <a:avLst/>
            </a:prstGeom>
            <a:noFill/>
            <a:ln w="12700" cap="flat" cmpd="sng">
              <a:solidFill>
                <a:schemeClr val="dk1"/>
              </a:solidFill>
              <a:prstDash val="solid"/>
              <a:miter lim="800000"/>
              <a:headEnd type="none" w="sm" len="sm"/>
              <a:tailEnd type="none" w="sm" len="sm"/>
            </a:ln>
          </p:spPr>
        </p:cxnSp>
        <p:sp>
          <p:nvSpPr>
            <p:cNvPr id="648" name="Google Shape;648;p57"/>
            <p:cNvSpPr txBox="1"/>
            <p:nvPr/>
          </p:nvSpPr>
          <p:spPr>
            <a:xfrm>
              <a:off x="768" y="2784"/>
              <a:ext cx="4224" cy="10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Order details</a:t>
              </a:r>
              <a:r>
                <a:rPr lang="en-US" sz="20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item                                               quantity  cost/item    cost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ourier New"/>
                  <a:ea typeface="Courier New"/>
                  <a:cs typeface="Courier New"/>
                  <a:sym typeface="Courier New"/>
                </a:rPr>
                <a:t>size 10 screws (boxes)      7    3.71   25.97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grpSp>
      <p:sp>
        <p:nvSpPr>
          <p:cNvPr id="649" name="Google Shape;649;p5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Order Of Groups And Items</a:t>
            </a:r>
            <a:endParaRPr/>
          </a:p>
        </p:txBody>
      </p:sp>
      <p:sp>
        <p:nvSpPr>
          <p:cNvPr id="655" name="Google Shape;655;p58"/>
          <p:cNvSpPr txBox="1">
            <a:spLocks noGrp="1"/>
          </p:cNvSpPr>
          <p:nvPr>
            <p:ph type="body" idx="1"/>
          </p:nvPr>
        </p:nvSpPr>
        <p:spPr>
          <a:xfrm>
            <a:off x="685800" y="1981200"/>
            <a:ext cx="80010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Think! - What is natural order</a:t>
            </a:r>
            <a:endParaRPr/>
          </a:p>
          <a:p>
            <a:pPr marL="342900" lvl="0" indent="-165100" algn="l" rtl="0">
              <a:lnSpc>
                <a:spcPct val="9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Should match screen order!</a:t>
            </a:r>
            <a:endParaRPr/>
          </a:p>
          <a:p>
            <a:pPr marL="1438275"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 boxes, space etc.</a:t>
            </a:r>
            <a:endParaRPr/>
          </a:p>
          <a:p>
            <a:pPr marL="1438275"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Set up tabbing right!</a:t>
            </a:r>
            <a:endParaRPr sz="2800" b="0" i="0" u="none">
              <a:solidFill>
                <a:schemeClr val="dk1"/>
              </a:solidFill>
              <a:latin typeface="Verdana"/>
              <a:ea typeface="Verdana"/>
              <a:cs typeface="Verdana"/>
              <a:sym typeface="Verdana"/>
            </a:endParaRPr>
          </a:p>
          <a:p>
            <a:pPr marL="342900" lvl="0" indent="-165100" algn="l" rtl="0">
              <a:lnSpc>
                <a:spcPct val="9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Instructions</a:t>
            </a:r>
            <a:endParaRPr/>
          </a:p>
          <a:p>
            <a:pPr marL="1438275"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Beware the cake recipie syndrome!</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a:t>
            </a:r>
            <a:r>
              <a:rPr lang="en-US" sz="1800" b="0" i="0" u="none">
                <a:solidFill>
                  <a:schemeClr val="dk1"/>
                </a:solidFill>
                <a:latin typeface="Verdana"/>
                <a:ea typeface="Verdana"/>
                <a:cs typeface="Verdana"/>
                <a:sym typeface="Verdana"/>
              </a:rPr>
              <a:t>Mix milk and flour, add the fruit after beating them</a:t>
            </a:r>
            <a:endParaRPr/>
          </a:p>
        </p:txBody>
      </p:sp>
      <p:sp>
        <p:nvSpPr>
          <p:cNvPr id="656" name="Google Shape;656;p5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Decoration</a:t>
            </a:r>
            <a:endParaRPr/>
          </a:p>
        </p:txBody>
      </p:sp>
      <p:sp>
        <p:nvSpPr>
          <p:cNvPr id="662" name="Google Shape;662;p5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 boxes to group logical items</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 fonts for emphasis, headings</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But not too many!!</a:t>
            </a:r>
            <a:endParaRPr/>
          </a:p>
        </p:txBody>
      </p:sp>
      <p:grpSp>
        <p:nvGrpSpPr>
          <p:cNvPr id="663" name="Google Shape;663;p59"/>
          <p:cNvGrpSpPr/>
          <p:nvPr/>
        </p:nvGrpSpPr>
        <p:grpSpPr>
          <a:xfrm>
            <a:off x="2514600" y="3886200"/>
            <a:ext cx="5410200" cy="2590800"/>
            <a:chOff x="1584" y="2448"/>
            <a:chExt cx="3408" cy="1632"/>
          </a:xfrm>
        </p:grpSpPr>
        <p:sp>
          <p:nvSpPr>
            <p:cNvPr id="664" name="Google Shape;664;p59"/>
            <p:cNvSpPr txBox="1"/>
            <p:nvPr/>
          </p:nvSpPr>
          <p:spPr>
            <a:xfrm>
              <a:off x="1584" y="2448"/>
              <a:ext cx="3408" cy="1632"/>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65" name="Google Shape;665;p59"/>
            <p:cNvSpPr txBox="1"/>
            <p:nvPr/>
          </p:nvSpPr>
          <p:spPr>
            <a:xfrm>
              <a:off x="1680" y="2544"/>
              <a:ext cx="1536" cy="720"/>
            </a:xfrm>
            <a:prstGeom prst="rect">
              <a:avLst/>
            </a:prstGeom>
            <a:solidFill>
              <a:schemeClr val="lt1"/>
            </a:solidFill>
            <a:ln w="57150" cap="flat" cmpd="thinThick">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66" name="Google Shape;666;p59"/>
            <p:cNvSpPr txBox="1"/>
            <p:nvPr/>
          </p:nvSpPr>
          <p:spPr>
            <a:xfrm>
              <a:off x="1680" y="3360"/>
              <a:ext cx="3216" cy="624"/>
            </a:xfrm>
            <a:prstGeom prst="rect">
              <a:avLst/>
            </a:prstGeom>
            <a:solidFill>
              <a:schemeClr val="lt1"/>
            </a:solidFill>
            <a:ln w="57150" cap="flat" cmpd="thinThick">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AB</a:t>
              </a:r>
              <a:r>
                <a:rPr lang="en-US" sz="2400" b="0" i="0" u="none" strike="noStrike" cap="none">
                  <a:solidFill>
                    <a:schemeClr val="dk1"/>
                  </a:solidFill>
                  <a:latin typeface="Arial Black"/>
                  <a:ea typeface="Arial Black"/>
                  <a:cs typeface="Arial Black"/>
                  <a:sym typeface="Arial Black"/>
                </a:rPr>
                <a:t>C</a:t>
              </a:r>
              <a:r>
                <a:rPr lang="en-US" sz="2400" b="0" i="0" u="none" strike="noStrike" cap="none">
                  <a:solidFill>
                    <a:schemeClr val="dk1"/>
                  </a:solidFill>
                  <a:latin typeface="Arial Narrow"/>
                  <a:ea typeface="Arial Narrow"/>
                  <a:cs typeface="Arial Narrow"/>
                  <a:sym typeface="Arial Narrow"/>
                </a:rPr>
                <a:t>D</a:t>
              </a:r>
              <a:r>
                <a:rPr lang="en-US" sz="2400" b="0" i="0" u="none" strike="noStrike" cap="none">
                  <a:solidFill>
                    <a:schemeClr val="dk1"/>
                  </a:solidFill>
                  <a:latin typeface="Book Antiqua"/>
                  <a:ea typeface="Book Antiqua"/>
                  <a:cs typeface="Book Antiqua"/>
                  <a:sym typeface="Book Antiqua"/>
                </a:rPr>
                <a:t>E</a:t>
              </a:r>
              <a:r>
                <a:rPr lang="en-US" sz="2400" b="0" i="0" u="none" strike="noStrike" cap="none">
                  <a:solidFill>
                    <a:schemeClr val="dk1"/>
                  </a:solidFill>
                  <a:latin typeface="Bookman Old Style"/>
                  <a:ea typeface="Bookman Old Style"/>
                  <a:cs typeface="Bookman Old Style"/>
                  <a:sym typeface="Bookman Old Style"/>
                </a:rPr>
                <a:t>F</a:t>
              </a:r>
              <a:r>
                <a:rPr lang="en-US" sz="2400" b="0" i="0" u="none" strike="noStrike" cap="none">
                  <a:solidFill>
                    <a:schemeClr val="dk1"/>
                  </a:solidFill>
                  <a:latin typeface="Noto Sans Symbols"/>
                  <a:ea typeface="Noto Sans Symbols"/>
                  <a:cs typeface="Noto Sans Symbols"/>
                  <a:sym typeface="Noto Sans Symbols"/>
                </a:rPr>
                <a:t>G</a:t>
              </a:r>
              <a:r>
                <a:rPr lang="en-US" sz="2400" b="0" i="0" u="none" strike="noStrike" cap="none">
                  <a:solidFill>
                    <a:schemeClr val="dk1"/>
                  </a:solidFill>
                  <a:latin typeface="Century Gothic"/>
                  <a:ea typeface="Century Gothic"/>
                  <a:cs typeface="Century Gothic"/>
                  <a:sym typeface="Century Gothic"/>
                </a:rPr>
                <a:t>H</a:t>
              </a:r>
              <a:r>
                <a:rPr lang="en-US" sz="2400" b="0" i="0" u="none" strike="noStrike" cap="none">
                  <a:solidFill>
                    <a:schemeClr val="dk1"/>
                  </a:solidFill>
                  <a:latin typeface="Comic Sans MS"/>
                  <a:ea typeface="Comic Sans MS"/>
                  <a:cs typeface="Comic Sans MS"/>
                  <a:sym typeface="Comic Sans MS"/>
                </a:rPr>
                <a:t>I</a:t>
              </a:r>
              <a:r>
                <a:rPr lang="en-US" sz="2400" b="0" i="0" u="none" strike="noStrike" cap="none">
                  <a:solidFill>
                    <a:schemeClr val="dk1"/>
                  </a:solidFill>
                  <a:latin typeface="Century Schoolbook"/>
                  <a:ea typeface="Century Schoolbook"/>
                  <a:cs typeface="Century Schoolbook"/>
                  <a:sym typeface="Century Schoolbook"/>
                </a:rPr>
                <a:t>J</a:t>
              </a:r>
              <a:r>
                <a:rPr lang="en-US" sz="2400" b="0" i="0" u="none" strike="noStrike" cap="none">
                  <a:solidFill>
                    <a:schemeClr val="dk1"/>
                  </a:solidFill>
                  <a:latin typeface="Courier New"/>
                  <a:ea typeface="Courier New"/>
                  <a:cs typeface="Courier New"/>
                  <a:sym typeface="Courier New"/>
                </a:rPr>
                <a:t>K</a:t>
              </a:r>
              <a:r>
                <a:rPr lang="en-US" sz="2400" b="0" i="0" u="none" strike="noStrike" cap="none">
                  <a:solidFill>
                    <a:schemeClr val="dk1"/>
                  </a:solidFill>
                  <a:latin typeface="Garamond"/>
                  <a:ea typeface="Garamond"/>
                  <a:cs typeface="Garamond"/>
                  <a:sym typeface="Garamond"/>
                </a:rPr>
                <a:t>L</a:t>
              </a:r>
              <a:r>
                <a:rPr lang="en-US" sz="2400" b="0" i="0" u="none" strike="noStrike" cap="none">
                  <a:solidFill>
                    <a:schemeClr val="dk1"/>
                  </a:solidFill>
                  <a:latin typeface="Georgia"/>
                  <a:ea typeface="Georgia"/>
                  <a:cs typeface="Georgia"/>
                  <a:sym typeface="Georgia"/>
                </a:rPr>
                <a:t>M</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N</a:t>
              </a:r>
              <a:r>
                <a:rPr lang="en-US" sz="2400" b="0" i="0" u="none" strike="noStrike" cap="none">
                  <a:solidFill>
                    <a:schemeClr val="dk1"/>
                  </a:solidFill>
                  <a:latin typeface="Impact"/>
                  <a:ea typeface="Impact"/>
                  <a:cs typeface="Impact"/>
                  <a:sym typeface="Impact"/>
                </a:rPr>
                <a:t>O</a:t>
              </a:r>
              <a:r>
                <a:rPr lang="en-US" sz="2400" b="0" i="0" u="none" strike="noStrike" cap="none">
                  <a:solidFill>
                    <a:schemeClr val="dk1"/>
                  </a:solidFill>
                  <a:latin typeface="Arial"/>
                  <a:ea typeface="Arial"/>
                  <a:cs typeface="Arial"/>
                  <a:sym typeface="Arial"/>
                </a:rPr>
                <a:t>P</a:t>
              </a:r>
              <a:r>
                <a:rPr lang="en-US" sz="2400" b="0" i="0" u="none" strike="noStrike" cap="none">
                  <a:solidFill>
                    <a:schemeClr val="dk1"/>
                  </a:solidFill>
                  <a:latin typeface="Oi"/>
                  <a:ea typeface="Oi"/>
                  <a:cs typeface="Oi"/>
                  <a:sym typeface="Oi"/>
                </a:rPr>
                <a:t>Q</a:t>
              </a:r>
              <a:r>
                <a:rPr lang="en-US" sz="2400" b="0" i="0" u="none" strike="noStrike" cap="none">
                  <a:solidFill>
                    <a:schemeClr val="dk1"/>
                  </a:solidFill>
                  <a:latin typeface="Lucida Sans"/>
                  <a:ea typeface="Lucida Sans"/>
                  <a:cs typeface="Lucida Sans"/>
                  <a:sym typeface="Lucida Sans"/>
                </a:rPr>
                <a:t>R</a:t>
              </a:r>
              <a:r>
                <a:rPr lang="en-US" sz="2400" b="0" i="0" u="none" strike="noStrike" cap="none">
                  <a:solidFill>
                    <a:schemeClr val="dk1"/>
                  </a:solidFill>
                  <a:latin typeface="Arial"/>
                  <a:ea typeface="Arial"/>
                  <a:cs typeface="Arial"/>
                  <a:sym typeface="Arial"/>
                </a:rPr>
                <a:t>STU</a:t>
              </a:r>
              <a:r>
                <a:rPr lang="en-US" sz="2400" b="0" i="0" u="none" strike="noStrike" cap="none">
                  <a:solidFill>
                    <a:schemeClr val="dk1"/>
                  </a:solidFill>
                  <a:latin typeface="Tahoma"/>
                  <a:ea typeface="Tahoma"/>
                  <a:cs typeface="Tahoma"/>
                  <a:sym typeface="Tahoma"/>
                </a:rPr>
                <a:t>V</a:t>
              </a:r>
              <a:r>
                <a:rPr lang="en-US" sz="2400" b="1" i="0" u="none" strike="noStrike" cap="none">
                  <a:solidFill>
                    <a:schemeClr val="dk1"/>
                  </a:solidFill>
                  <a:latin typeface="Times New Roman"/>
                  <a:ea typeface="Times New Roman"/>
                  <a:cs typeface="Times New Roman"/>
                  <a:sym typeface="Times New Roman"/>
                </a:rPr>
                <a:t>W</a:t>
              </a:r>
              <a:r>
                <a:rPr lang="en-US" sz="2400" b="0" i="0" u="none" strike="noStrike" cap="none">
                  <a:solidFill>
                    <a:schemeClr val="dk1"/>
                  </a:solidFill>
                  <a:latin typeface="Trebuchet MS"/>
                  <a:ea typeface="Trebuchet MS"/>
                  <a:cs typeface="Trebuchet MS"/>
                  <a:sym typeface="Trebuchet MS"/>
                </a:rPr>
                <a:t>X</a:t>
              </a:r>
              <a:r>
                <a:rPr lang="en-US" sz="2400" b="0" i="0" u="none" strike="noStrike" cap="none">
                  <a:solidFill>
                    <a:schemeClr val="dk1"/>
                  </a:solidFill>
                  <a:latin typeface="Verdana"/>
                  <a:ea typeface="Verdana"/>
                  <a:cs typeface="Verdana"/>
                  <a:sym typeface="Verdana"/>
                </a:rPr>
                <a:t>Y</a:t>
              </a:r>
              <a:r>
                <a:rPr lang="en-US" sz="2400" b="0" i="0" u="none" strike="noStrike" cap="none">
                  <a:solidFill>
                    <a:schemeClr val="dk1"/>
                  </a:solidFill>
                  <a:latin typeface="Times New Roman"/>
                  <a:ea typeface="Times New Roman"/>
                  <a:cs typeface="Times New Roman"/>
                  <a:sym typeface="Times New Roman"/>
                </a:rPr>
                <a:t>Z</a:t>
              </a:r>
              <a:endParaRPr sz="1400" b="0" i="0" u="none" strike="noStrike" cap="none">
                <a:solidFill>
                  <a:srgbClr val="000000"/>
                </a:solidFill>
                <a:latin typeface="Arial"/>
                <a:ea typeface="Arial"/>
                <a:cs typeface="Arial"/>
                <a:sym typeface="Arial"/>
              </a:endParaRPr>
            </a:p>
          </p:txBody>
        </p:sp>
        <p:sp>
          <p:nvSpPr>
            <p:cNvPr id="667" name="Google Shape;667;p59"/>
            <p:cNvSpPr txBox="1"/>
            <p:nvPr/>
          </p:nvSpPr>
          <p:spPr>
            <a:xfrm>
              <a:off x="3360" y="2544"/>
              <a:ext cx="480" cy="672"/>
            </a:xfrm>
            <a:prstGeom prst="rect">
              <a:avLst/>
            </a:prstGeom>
            <a:solidFill>
              <a:schemeClr val="lt1"/>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68" name="Google Shape;668;p59"/>
            <p:cNvSpPr txBox="1"/>
            <p:nvPr/>
          </p:nvSpPr>
          <p:spPr>
            <a:xfrm>
              <a:off x="3888" y="2544"/>
              <a:ext cx="480" cy="672"/>
            </a:xfrm>
            <a:prstGeom prst="rect">
              <a:avLst/>
            </a:prstGeom>
            <a:solidFill>
              <a:schemeClr val="lt1"/>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69" name="Google Shape;669;p59"/>
            <p:cNvSpPr txBox="1"/>
            <p:nvPr/>
          </p:nvSpPr>
          <p:spPr>
            <a:xfrm>
              <a:off x="4416" y="2544"/>
              <a:ext cx="480" cy="672"/>
            </a:xfrm>
            <a:prstGeom prst="rect">
              <a:avLst/>
            </a:prstGeom>
            <a:solidFill>
              <a:schemeClr val="lt1"/>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70" name="Google Shape;670;p59"/>
            <p:cNvSpPr txBox="1"/>
            <p:nvPr/>
          </p:nvSpPr>
          <p:spPr>
            <a:xfrm>
              <a:off x="1776" y="2640"/>
              <a:ext cx="432" cy="288"/>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71" name="Google Shape;671;p59"/>
            <p:cNvSpPr txBox="1"/>
            <p:nvPr/>
          </p:nvSpPr>
          <p:spPr>
            <a:xfrm>
              <a:off x="2304" y="2640"/>
              <a:ext cx="432" cy="288"/>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72" name="Google Shape;672;p59"/>
            <p:cNvSpPr txBox="1"/>
            <p:nvPr/>
          </p:nvSpPr>
          <p:spPr>
            <a:xfrm>
              <a:off x="1776" y="3024"/>
              <a:ext cx="1344" cy="144"/>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73" name="Google Shape;673;p59"/>
            <p:cNvSpPr txBox="1"/>
            <p:nvPr/>
          </p:nvSpPr>
          <p:spPr>
            <a:xfrm>
              <a:off x="2832" y="2640"/>
              <a:ext cx="240" cy="288"/>
            </a:xfrm>
            <a:prstGeom prst="rect">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sp>
        <p:nvSpPr>
          <p:cNvPr id="674" name="Google Shape;674;p5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59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647700" y="614362"/>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What Is Design? (cont.)</a:t>
            </a:r>
            <a:endParaRPr/>
          </a:p>
        </p:txBody>
      </p:sp>
      <p:sp>
        <p:nvSpPr>
          <p:cNvPr id="141" name="Google Shape;141;p6"/>
          <p:cNvSpPr txBox="1">
            <a:spLocks noGrp="1"/>
          </p:cNvSpPr>
          <p:nvPr>
            <p:ph type="body" idx="1"/>
          </p:nvPr>
        </p:nvSpPr>
        <p:spPr>
          <a:xfrm>
            <a:off x="533400" y="1752600"/>
            <a:ext cx="82296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1" i="0" u="none">
                <a:solidFill>
                  <a:schemeClr val="dk1"/>
                </a:solidFill>
                <a:latin typeface="Verdana"/>
                <a:ea typeface="Verdana"/>
                <a:cs typeface="Verdana"/>
                <a:sym typeface="Verdana"/>
              </a:rPr>
              <a:t>Trade-off </a:t>
            </a:r>
            <a:r>
              <a:rPr lang="en-US" sz="2000" b="0" i="0" u="none">
                <a:solidFill>
                  <a:schemeClr val="dk1"/>
                </a:solidFill>
                <a:latin typeface="Verdana"/>
                <a:ea typeface="Verdana"/>
                <a:cs typeface="Verdana"/>
                <a:sym typeface="Verdana"/>
              </a:rPr>
              <a:t>–</a:t>
            </a:r>
            <a:r>
              <a:rPr lang="en-US" sz="2000" b="1" i="0" u="none">
                <a:solidFill>
                  <a:schemeClr val="dk1"/>
                </a:solidFill>
                <a:latin typeface="Verdana"/>
                <a:ea typeface="Verdana"/>
                <a:cs typeface="Verdana"/>
                <a:sym typeface="Verdana"/>
              </a:rPr>
              <a:t> </a:t>
            </a:r>
            <a:r>
              <a:rPr lang="en-US" sz="2000" b="0" i="0" u="none">
                <a:solidFill>
                  <a:schemeClr val="dk1"/>
                </a:solidFill>
                <a:latin typeface="Verdana"/>
                <a:ea typeface="Verdana"/>
                <a:cs typeface="Verdana"/>
                <a:sym typeface="Verdana"/>
              </a:rPr>
              <a:t>Choosing which goals or constraints can be relaxed so that others can be met. For example, we might find that an eye-mounted video display, a bit like those used in virtual reality, would give the most stable image whilst walking along. However, this would not allow you to show friends, and might be dangerous if you were watching a gripping part of the movie as you crossed the road.</a:t>
            </a:r>
            <a:endParaRPr/>
          </a:p>
        </p:txBody>
      </p:sp>
      <p:sp>
        <p:nvSpPr>
          <p:cNvPr id="142" name="Google Shape;142;p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6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Alignment - Text</a:t>
            </a:r>
            <a:endParaRPr/>
          </a:p>
        </p:txBody>
      </p:sp>
      <p:sp>
        <p:nvSpPr>
          <p:cNvPr id="680" name="Google Shape;680;p6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You read from left to right   </a:t>
            </a:r>
            <a:r>
              <a:rPr lang="en-US" sz="1800" b="0" i="0" u="none">
                <a:solidFill>
                  <a:schemeClr val="dk1"/>
                </a:solidFill>
                <a:latin typeface="Verdana"/>
                <a:ea typeface="Verdana"/>
                <a:cs typeface="Verdana"/>
                <a:sym typeface="Verdana"/>
              </a:rPr>
              <a:t>(english and european)</a:t>
            </a:r>
            <a:r>
              <a:rPr lang="en-US" sz="2800" b="0" i="0" u="none">
                <a:solidFill>
                  <a:schemeClr val="dk1"/>
                </a:solidFill>
                <a:latin typeface="Verdana"/>
                <a:ea typeface="Verdana"/>
                <a:cs typeface="Verdana"/>
                <a:sym typeface="Verdana"/>
              </a:rPr>
              <a:t>                        </a:t>
            </a:r>
            <a:endParaRPr/>
          </a:p>
          <a:p>
            <a:pPr marL="342900" lvl="0" indent="-342900" algn="l"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			⇒  align left hand side</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p:txBody>
      </p:sp>
      <p:sp>
        <p:nvSpPr>
          <p:cNvPr id="681" name="Google Shape;681;p60"/>
          <p:cNvSpPr txBox="1"/>
          <p:nvPr/>
        </p:nvSpPr>
        <p:spPr>
          <a:xfrm>
            <a:off x="914400" y="3505200"/>
            <a:ext cx="3886200" cy="1190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Willy Wonka and the Chocolate Factory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Winston Churchill - A Biography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Wizard of Oz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Xena - Warrior Princess</a:t>
            </a:r>
            <a:endParaRPr sz="1400" b="0" i="0" u="none" strike="noStrike" cap="none">
              <a:solidFill>
                <a:srgbClr val="000000"/>
              </a:solidFill>
              <a:latin typeface="Arial"/>
              <a:ea typeface="Arial"/>
              <a:cs typeface="Arial"/>
              <a:sym typeface="Arial"/>
            </a:endParaRPr>
          </a:p>
        </p:txBody>
      </p:sp>
      <p:sp>
        <p:nvSpPr>
          <p:cNvPr id="682" name="Google Shape;682;p60"/>
          <p:cNvSpPr txBox="1"/>
          <p:nvPr/>
        </p:nvSpPr>
        <p:spPr>
          <a:xfrm>
            <a:off x="4648200" y="4953000"/>
            <a:ext cx="3886200" cy="119062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Willy Wonka and the Chocolate Factory</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Winston Churchill - A Biography</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Wizard of Oz</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Xena - Warrior Princess</a:t>
            </a:r>
            <a:endParaRPr sz="1400" b="0" i="0" u="none" strike="noStrike" cap="none">
              <a:solidFill>
                <a:srgbClr val="000000"/>
              </a:solidFill>
              <a:latin typeface="Arial"/>
              <a:ea typeface="Arial"/>
              <a:cs typeface="Arial"/>
              <a:sym typeface="Arial"/>
            </a:endParaRPr>
          </a:p>
        </p:txBody>
      </p:sp>
      <p:sp>
        <p:nvSpPr>
          <p:cNvPr id="683" name="Google Shape;683;p60"/>
          <p:cNvSpPr txBox="1"/>
          <p:nvPr/>
        </p:nvSpPr>
        <p:spPr>
          <a:xfrm>
            <a:off x="838200" y="5562600"/>
            <a:ext cx="3048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fine for special effects but hard to scan</a:t>
            </a:r>
            <a:endParaRPr sz="1400" b="0" i="0" u="none" strike="noStrike" cap="none">
              <a:solidFill>
                <a:srgbClr val="000000"/>
              </a:solidFill>
              <a:latin typeface="Arial"/>
              <a:ea typeface="Arial"/>
              <a:cs typeface="Arial"/>
              <a:sym typeface="Arial"/>
            </a:endParaRPr>
          </a:p>
        </p:txBody>
      </p:sp>
      <p:sp>
        <p:nvSpPr>
          <p:cNvPr id="684" name="Google Shape;684;p60"/>
          <p:cNvSpPr/>
          <p:nvPr/>
        </p:nvSpPr>
        <p:spPr>
          <a:xfrm rot="-840000">
            <a:off x="3810000" y="5638800"/>
            <a:ext cx="1143000" cy="304800"/>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85" name="Google Shape;685;p60"/>
          <p:cNvSpPr txBox="1"/>
          <p:nvPr/>
        </p:nvSpPr>
        <p:spPr>
          <a:xfrm>
            <a:off x="6096000" y="3276600"/>
            <a:ext cx="14478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boring but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readable!</a:t>
            </a:r>
            <a:endParaRPr sz="1400" b="0" i="0" u="none" strike="noStrike" cap="none">
              <a:solidFill>
                <a:srgbClr val="000000"/>
              </a:solidFill>
              <a:latin typeface="Arial"/>
              <a:ea typeface="Arial"/>
              <a:cs typeface="Arial"/>
              <a:sym typeface="Arial"/>
            </a:endParaRPr>
          </a:p>
        </p:txBody>
      </p:sp>
      <p:sp>
        <p:nvSpPr>
          <p:cNvPr id="686" name="Google Shape;686;p60"/>
          <p:cNvSpPr/>
          <p:nvPr/>
        </p:nvSpPr>
        <p:spPr>
          <a:xfrm rot="9960000">
            <a:off x="4800600" y="3657600"/>
            <a:ext cx="1143000" cy="304800"/>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687" name="Google Shape;687;p6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Alignment - Names</a:t>
            </a:r>
            <a:endParaRPr/>
          </a:p>
        </p:txBody>
      </p:sp>
      <p:sp>
        <p:nvSpPr>
          <p:cNvPr id="693" name="Google Shape;693;p6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Usually scanning for surnames   			⇒  make it easy!</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p:txBody>
      </p:sp>
      <p:sp>
        <p:nvSpPr>
          <p:cNvPr id="694" name="Google Shape;694;p61"/>
          <p:cNvSpPr txBox="1"/>
          <p:nvPr/>
        </p:nvSpPr>
        <p:spPr>
          <a:xfrm>
            <a:off x="1066800" y="3429000"/>
            <a:ext cx="1704975" cy="1219200"/>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Alan Dix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Janet Finlay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Gregory Abowd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Russell Beale</a:t>
            </a:r>
            <a:endParaRPr sz="1400" b="0" i="0" u="none" strike="noStrike" cap="none">
              <a:solidFill>
                <a:srgbClr val="000000"/>
              </a:solidFill>
              <a:latin typeface="Arial"/>
              <a:ea typeface="Arial"/>
              <a:cs typeface="Arial"/>
              <a:sym typeface="Arial"/>
            </a:endParaRPr>
          </a:p>
        </p:txBody>
      </p:sp>
      <p:sp>
        <p:nvSpPr>
          <p:cNvPr id="695" name="Google Shape;695;p61"/>
          <p:cNvSpPr txBox="1"/>
          <p:nvPr/>
        </p:nvSpPr>
        <p:spPr>
          <a:xfrm>
            <a:off x="3733800" y="4953000"/>
            <a:ext cx="1762125" cy="1219200"/>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Alan        Dix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Janet        Finlay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Gregory  Abowd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Russell    Beale</a:t>
            </a:r>
            <a:endParaRPr sz="1400" b="0" i="0" u="none" strike="noStrike" cap="none">
              <a:solidFill>
                <a:srgbClr val="000000"/>
              </a:solidFill>
              <a:latin typeface="Arial"/>
              <a:ea typeface="Arial"/>
              <a:cs typeface="Arial"/>
              <a:sym typeface="Arial"/>
            </a:endParaRPr>
          </a:p>
        </p:txBody>
      </p:sp>
      <p:sp>
        <p:nvSpPr>
          <p:cNvPr id="696" name="Google Shape;696;p61"/>
          <p:cNvSpPr txBox="1"/>
          <p:nvPr/>
        </p:nvSpPr>
        <p:spPr>
          <a:xfrm>
            <a:off x="6400800" y="3810000"/>
            <a:ext cx="1762125" cy="1219200"/>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Dix , Alan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Finlay, Janet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Abowd, Gregory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Beale, Russell</a:t>
            </a:r>
            <a:endParaRPr sz="1400" b="0" i="0" u="none" strike="noStrike" cap="none">
              <a:solidFill>
                <a:srgbClr val="000000"/>
              </a:solidFill>
              <a:latin typeface="Arial"/>
              <a:ea typeface="Arial"/>
              <a:cs typeface="Arial"/>
              <a:sym typeface="Arial"/>
            </a:endParaRPr>
          </a:p>
        </p:txBody>
      </p:sp>
      <p:sp>
        <p:nvSpPr>
          <p:cNvPr id="697" name="Google Shape;697;p61"/>
          <p:cNvSpPr txBox="1"/>
          <p:nvPr/>
        </p:nvSpPr>
        <p:spPr>
          <a:xfrm>
            <a:off x="2286000" y="2928937"/>
            <a:ext cx="958850" cy="1555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9600"/>
              <a:buFont typeface="Times New Roman"/>
              <a:buNone/>
            </a:pPr>
            <a:r>
              <a:rPr lang="en-US" sz="9600" b="0" i="0" u="none" strike="noStrike" cap="none">
                <a:solidFill>
                  <a:srgbClr val="FF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98" name="Google Shape;698;p61"/>
          <p:cNvSpPr txBox="1"/>
          <p:nvPr/>
        </p:nvSpPr>
        <p:spPr>
          <a:xfrm>
            <a:off x="7543800" y="3157537"/>
            <a:ext cx="1141412" cy="1555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6FF33"/>
              </a:buClr>
              <a:buSzPts val="9600"/>
              <a:buFont typeface="Times New Roman"/>
              <a:buNone/>
            </a:pPr>
            <a:r>
              <a:rPr lang="en-US" sz="9600" b="0" i="0" u="none" strike="noStrike" cap="none">
                <a:solidFill>
                  <a:srgbClr val="66FF33"/>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99" name="Google Shape;699;p61"/>
          <p:cNvSpPr txBox="1"/>
          <p:nvPr/>
        </p:nvSpPr>
        <p:spPr>
          <a:xfrm>
            <a:off x="4876800" y="4148137"/>
            <a:ext cx="1141412" cy="1555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6FF33"/>
              </a:buClr>
              <a:buSzPts val="9600"/>
              <a:buFont typeface="Times New Roman"/>
              <a:buNone/>
            </a:pPr>
            <a:r>
              <a:rPr lang="en-US" sz="9600" b="0" i="0" u="none" strike="noStrike" cap="none">
                <a:solidFill>
                  <a:srgbClr val="66FF33"/>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700" name="Google Shape;700;p6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Alignment - Numbers</a:t>
            </a:r>
            <a:endParaRPr/>
          </a:p>
        </p:txBody>
      </p:sp>
      <p:sp>
        <p:nvSpPr>
          <p:cNvPr id="706" name="Google Shape;706;p6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think purpose!</a:t>
            </a:r>
            <a:endParaRPr/>
          </a:p>
          <a:p>
            <a:pPr marL="342900" lvl="0" indent="-3429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which is biggest?</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p:txBody>
      </p:sp>
      <p:sp>
        <p:nvSpPr>
          <p:cNvPr id="707" name="Google Shape;707;p62"/>
          <p:cNvSpPr txBox="1"/>
          <p:nvPr/>
        </p:nvSpPr>
        <p:spPr>
          <a:xfrm>
            <a:off x="4800600" y="2133600"/>
            <a:ext cx="1828800" cy="4019550"/>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532.56</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179.3</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256.317</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15</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73.948</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1035</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3.142</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497.6256</a:t>
            </a:r>
            <a:endParaRPr sz="1400" b="0" i="0" u="none" strike="noStrike" cap="none">
              <a:solidFill>
                <a:srgbClr val="000000"/>
              </a:solidFill>
              <a:latin typeface="Arial"/>
              <a:ea typeface="Arial"/>
              <a:cs typeface="Arial"/>
              <a:sym typeface="Arial"/>
            </a:endParaRPr>
          </a:p>
        </p:txBody>
      </p:sp>
      <p:sp>
        <p:nvSpPr>
          <p:cNvPr id="708" name="Google Shape;708;p6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Alignment – Numbers </a:t>
            </a:r>
            <a:r>
              <a:rPr lang="en-US" sz="3600" b="0" i="0" u="none">
                <a:solidFill>
                  <a:schemeClr val="dk2"/>
                </a:solidFill>
                <a:latin typeface="Comic Sans MS"/>
                <a:ea typeface="Comic Sans MS"/>
                <a:cs typeface="Comic Sans MS"/>
                <a:sym typeface="Comic Sans MS"/>
              </a:rPr>
              <a:t>(cont.)</a:t>
            </a:r>
            <a:endParaRPr/>
          </a:p>
        </p:txBody>
      </p:sp>
      <p:sp>
        <p:nvSpPr>
          <p:cNvPr id="714" name="Google Shape;714;p6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visually:</a:t>
            </a:r>
            <a:endParaRPr/>
          </a:p>
          <a:p>
            <a:pPr marL="342900" lvl="0" indent="-342900" algn="l" rtl="0">
              <a:lnSpc>
                <a:spcPct val="100000"/>
              </a:lnSpc>
              <a:spcBef>
                <a:spcPts val="48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 long number = big number</a:t>
            </a:r>
            <a:endParaRPr/>
          </a:p>
          <a:p>
            <a:pPr marL="342900" lvl="0" indent="-3429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align decimal points</a:t>
            </a:r>
            <a:endParaRPr/>
          </a:p>
          <a:p>
            <a:pPr marL="342900" lvl="0" indent="-342900" algn="l" rtl="0">
              <a:lnSpc>
                <a:spcPct val="100000"/>
              </a:lnSpc>
              <a:spcBef>
                <a:spcPts val="48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or right align integers</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p:txBody>
      </p:sp>
      <p:sp>
        <p:nvSpPr>
          <p:cNvPr id="715" name="Google Shape;715;p63"/>
          <p:cNvSpPr txBox="1"/>
          <p:nvPr/>
        </p:nvSpPr>
        <p:spPr>
          <a:xfrm>
            <a:off x="5867400" y="2209800"/>
            <a:ext cx="2895600" cy="4019550"/>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627.865</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1.005763</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382.583</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2502.56</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432.935</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2.0175</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652.87</a:t>
            </a:r>
            <a:br>
              <a:rPr lang="en-US" sz="3200" b="0" i="0" u="none" strike="noStrike" cap="none">
                <a:solidFill>
                  <a:schemeClr val="dk1"/>
                </a:solidFill>
                <a:latin typeface="Times New Roman"/>
                <a:ea typeface="Times New Roman"/>
                <a:cs typeface="Times New Roman"/>
                <a:sym typeface="Times New Roman"/>
              </a:rPr>
            </a:br>
            <a:r>
              <a:rPr lang="en-US" sz="3200" b="0" i="0" u="none" strike="noStrike" cap="none">
                <a:solidFill>
                  <a:schemeClr val="dk1"/>
                </a:solidFill>
                <a:latin typeface="Times New Roman"/>
                <a:ea typeface="Times New Roman"/>
                <a:cs typeface="Times New Roman"/>
                <a:sym typeface="Times New Roman"/>
              </a:rPr>
              <a:t>	56.34</a:t>
            </a:r>
            <a:endParaRPr sz="1400" b="0" i="0" u="none" strike="noStrike" cap="none">
              <a:solidFill>
                <a:srgbClr val="000000"/>
              </a:solidFill>
              <a:latin typeface="Arial"/>
              <a:ea typeface="Arial"/>
              <a:cs typeface="Arial"/>
              <a:sym typeface="Arial"/>
            </a:endParaRPr>
          </a:p>
        </p:txBody>
      </p:sp>
      <p:sp>
        <p:nvSpPr>
          <p:cNvPr id="716" name="Google Shape;716;p6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Multiple  Columns</a:t>
            </a:r>
            <a:endParaRPr/>
          </a:p>
        </p:txBody>
      </p:sp>
      <p:sp>
        <p:nvSpPr>
          <p:cNvPr id="722" name="Google Shape;722;p6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64</a:t>
            </a:fld>
            <a:endParaRPr sz="1400" b="0" i="0" u="none" strike="noStrike" cap="none">
              <a:solidFill>
                <a:srgbClr val="000000"/>
              </a:solidFill>
              <a:latin typeface="Arial"/>
              <a:ea typeface="Arial"/>
              <a:cs typeface="Arial"/>
              <a:sym typeface="Arial"/>
            </a:endParaRPr>
          </a:p>
        </p:txBody>
      </p:sp>
      <p:pic>
        <p:nvPicPr>
          <p:cNvPr id="723" name="Google Shape;723;p64"/>
          <p:cNvPicPr preferRelativeResize="0"/>
          <p:nvPr/>
        </p:nvPicPr>
        <p:blipFill rotWithShape="1">
          <a:blip r:embed="rId3">
            <a:alphaModFix/>
          </a:blip>
          <a:srcRect/>
          <a:stretch/>
        </p:blipFill>
        <p:spPr>
          <a:xfrm>
            <a:off x="93785" y="1728550"/>
            <a:ext cx="8932984" cy="451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68"/>
          <p:cNvSpPr txBox="1">
            <a:spLocks noGrp="1"/>
          </p:cNvSpPr>
          <p:nvPr>
            <p:ph type="title"/>
          </p:nvPr>
        </p:nvSpPr>
        <p:spPr>
          <a:xfrm>
            <a:off x="647700" y="381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White Space - The Counter</a:t>
            </a:r>
            <a:endParaRPr/>
          </a:p>
        </p:txBody>
      </p:sp>
      <p:sp>
        <p:nvSpPr>
          <p:cNvPr id="729" name="Google Shape;729;p68"/>
          <p:cNvSpPr txBox="1">
            <a:spLocks noGrp="1"/>
          </p:cNvSpPr>
          <p:nvPr>
            <p:ph type="body" idx="1"/>
          </p:nvPr>
        </p:nvSpPr>
        <p:spPr>
          <a:xfrm>
            <a:off x="11723" y="1371600"/>
            <a:ext cx="9038491" cy="41529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typography the space between the letters is called the counter. </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painting this is also important and artists may focus as much on the space between the foreground elements such as figures and buildings as on the elements themselves.</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Often the shape of the counter is the most important part of the composition of a painting and in calligraphy and typography the balance of a word is determined by giving an even weight to the counters.</a:t>
            </a:r>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p:txBody>
      </p:sp>
      <p:sp>
        <p:nvSpPr>
          <p:cNvPr id="730" name="Google Shape;730;p68"/>
          <p:cNvSpPr txBox="1"/>
          <p:nvPr/>
        </p:nvSpPr>
        <p:spPr>
          <a:xfrm>
            <a:off x="1553308" y="5524500"/>
            <a:ext cx="5432425" cy="95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800"/>
              <a:buFont typeface="Arial Black"/>
              <a:buNone/>
            </a:pPr>
            <a:r>
              <a:rPr lang="en-US" sz="4800" b="0" i="0" u="none" strike="noStrike" cap="none">
                <a:solidFill>
                  <a:schemeClr val="dk1"/>
                </a:solidFill>
                <a:latin typeface="Arial Black"/>
                <a:ea typeface="Arial Black"/>
                <a:cs typeface="Arial Black"/>
                <a:sym typeface="Arial Black"/>
              </a:rPr>
              <a:t>WHAT YOU SEE</a:t>
            </a:r>
            <a:endParaRPr sz="1400" b="0" i="0" u="none" strike="noStrike" cap="none">
              <a:solidFill>
                <a:srgbClr val="000000"/>
              </a:solidFill>
              <a:latin typeface="Arial"/>
              <a:ea typeface="Arial"/>
              <a:cs typeface="Arial"/>
              <a:sym typeface="Arial"/>
            </a:endParaRPr>
          </a:p>
        </p:txBody>
      </p:sp>
      <p:sp>
        <p:nvSpPr>
          <p:cNvPr id="731" name="Google Shape;731;p6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6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White Space - The Counter (cont.)</a:t>
            </a:r>
            <a:endParaRPr/>
          </a:p>
        </p:txBody>
      </p:sp>
      <p:sp>
        <p:nvSpPr>
          <p:cNvPr id="737" name="Google Shape;737;p6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p:txBody>
      </p:sp>
      <p:sp>
        <p:nvSpPr>
          <p:cNvPr id="738" name="Google Shape;738;p69"/>
          <p:cNvSpPr txBox="1"/>
          <p:nvPr/>
        </p:nvSpPr>
        <p:spPr>
          <a:xfrm>
            <a:off x="1828800" y="2605087"/>
            <a:ext cx="5432425" cy="95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800"/>
              <a:buFont typeface="Arial Black"/>
              <a:buNone/>
            </a:pPr>
            <a:r>
              <a:rPr lang="en-US" sz="4800" b="0" i="0" u="none" strike="noStrike" cap="none">
                <a:solidFill>
                  <a:schemeClr val="dk1"/>
                </a:solidFill>
                <a:latin typeface="Arial Black"/>
                <a:ea typeface="Arial Black"/>
                <a:cs typeface="Arial Black"/>
                <a:sym typeface="Arial Black"/>
              </a:rPr>
              <a:t>WHAT YOU SEE</a:t>
            </a:r>
            <a:endParaRPr sz="1400" b="0" i="0" u="none" strike="noStrike" cap="none">
              <a:solidFill>
                <a:srgbClr val="000000"/>
              </a:solidFill>
              <a:latin typeface="Arial"/>
              <a:ea typeface="Arial"/>
              <a:cs typeface="Arial"/>
              <a:sym typeface="Arial"/>
            </a:endParaRPr>
          </a:p>
        </p:txBody>
      </p:sp>
      <p:grpSp>
        <p:nvGrpSpPr>
          <p:cNvPr id="739" name="Google Shape;739;p69"/>
          <p:cNvGrpSpPr/>
          <p:nvPr/>
        </p:nvGrpSpPr>
        <p:grpSpPr>
          <a:xfrm>
            <a:off x="403225" y="4191000"/>
            <a:ext cx="8512175" cy="952500"/>
            <a:chOff x="254" y="2496"/>
            <a:chExt cx="5362" cy="600"/>
          </a:xfrm>
        </p:grpSpPr>
        <p:sp>
          <p:nvSpPr>
            <p:cNvPr id="740" name="Google Shape;740;p69"/>
            <p:cNvSpPr txBox="1"/>
            <p:nvPr/>
          </p:nvSpPr>
          <p:spPr>
            <a:xfrm>
              <a:off x="288" y="2688"/>
              <a:ext cx="5184" cy="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741" name="Google Shape;741;p69"/>
            <p:cNvSpPr txBox="1"/>
            <p:nvPr/>
          </p:nvSpPr>
          <p:spPr>
            <a:xfrm>
              <a:off x="254" y="2496"/>
              <a:ext cx="5362" cy="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800"/>
                <a:buFont typeface="Arial Black"/>
                <a:buNone/>
              </a:pPr>
              <a:r>
                <a:rPr lang="en-US" sz="4800" b="1" i="0" u="none" strike="noStrike" cap="none">
                  <a:solidFill>
                    <a:schemeClr val="lt1"/>
                  </a:solidFill>
                  <a:latin typeface="Arial Black"/>
                  <a:ea typeface="Arial Black"/>
                  <a:cs typeface="Arial Black"/>
                  <a:sym typeface="Arial Black"/>
                </a:rPr>
                <a:t>THE  GAPS  BETWEEN</a:t>
              </a:r>
              <a:endParaRPr sz="1400" b="0" i="0" u="none" strike="noStrike" cap="none">
                <a:solidFill>
                  <a:srgbClr val="000000"/>
                </a:solidFill>
                <a:latin typeface="Arial"/>
                <a:ea typeface="Arial"/>
                <a:cs typeface="Arial"/>
                <a:sym typeface="Arial"/>
              </a:endParaRPr>
            </a:p>
          </p:txBody>
        </p:sp>
      </p:grpSp>
      <p:sp>
        <p:nvSpPr>
          <p:cNvPr id="742" name="Google Shape;742;p6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7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Space To Separate</a:t>
            </a:r>
            <a:endParaRPr/>
          </a:p>
        </p:txBody>
      </p:sp>
      <p:sp>
        <p:nvSpPr>
          <p:cNvPr id="748" name="Google Shape;748;p7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67</a:t>
            </a:fld>
            <a:endParaRPr sz="1400" b="0" i="0" u="none" strike="noStrike" cap="none">
              <a:solidFill>
                <a:srgbClr val="000000"/>
              </a:solidFill>
              <a:latin typeface="Arial"/>
              <a:ea typeface="Arial"/>
              <a:cs typeface="Arial"/>
              <a:sym typeface="Arial"/>
            </a:endParaRPr>
          </a:p>
        </p:txBody>
      </p:sp>
      <p:pic>
        <p:nvPicPr>
          <p:cNvPr id="749" name="Google Shape;749;p70"/>
          <p:cNvPicPr preferRelativeResize="0"/>
          <p:nvPr/>
        </p:nvPicPr>
        <p:blipFill rotWithShape="1">
          <a:blip r:embed="rId3">
            <a:alphaModFix/>
          </a:blip>
          <a:srcRect/>
          <a:stretch/>
        </p:blipFill>
        <p:spPr>
          <a:xfrm>
            <a:off x="1957754" y="1664677"/>
            <a:ext cx="5439508" cy="399756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Space To Structure</a:t>
            </a:r>
            <a:endParaRPr/>
          </a:p>
        </p:txBody>
      </p:sp>
      <p:sp>
        <p:nvSpPr>
          <p:cNvPr id="755" name="Google Shape;755;p7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68</a:t>
            </a:fld>
            <a:endParaRPr sz="1400" b="0" i="0" u="none" strike="noStrike" cap="none">
              <a:solidFill>
                <a:srgbClr val="000000"/>
              </a:solidFill>
              <a:latin typeface="Arial"/>
              <a:ea typeface="Arial"/>
              <a:cs typeface="Arial"/>
              <a:sym typeface="Arial"/>
            </a:endParaRPr>
          </a:p>
        </p:txBody>
      </p:sp>
      <p:pic>
        <p:nvPicPr>
          <p:cNvPr id="756" name="Google Shape;756;p71"/>
          <p:cNvPicPr preferRelativeResize="0"/>
          <p:nvPr/>
        </p:nvPicPr>
        <p:blipFill rotWithShape="1">
          <a:blip r:embed="rId3">
            <a:alphaModFix/>
          </a:blip>
          <a:srcRect/>
          <a:stretch/>
        </p:blipFill>
        <p:spPr>
          <a:xfrm>
            <a:off x="1441938" y="1641231"/>
            <a:ext cx="6330461" cy="430236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7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Space To Highlight</a:t>
            </a:r>
            <a:endParaRPr/>
          </a:p>
        </p:txBody>
      </p:sp>
      <p:sp>
        <p:nvSpPr>
          <p:cNvPr id="762" name="Google Shape;762;p7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69</a:t>
            </a:fld>
            <a:endParaRPr sz="1400" b="0" i="0" u="none" strike="noStrike" cap="none">
              <a:solidFill>
                <a:srgbClr val="000000"/>
              </a:solidFill>
              <a:latin typeface="Arial"/>
              <a:ea typeface="Arial"/>
              <a:cs typeface="Arial"/>
              <a:sym typeface="Arial"/>
            </a:endParaRPr>
          </a:p>
        </p:txBody>
      </p:sp>
      <p:pic>
        <p:nvPicPr>
          <p:cNvPr id="763" name="Google Shape;763;p72"/>
          <p:cNvPicPr preferRelativeResize="0"/>
          <p:nvPr/>
        </p:nvPicPr>
        <p:blipFill rotWithShape="1">
          <a:blip r:embed="rId3">
            <a:alphaModFix/>
          </a:blip>
          <a:srcRect/>
          <a:stretch/>
        </p:blipFill>
        <p:spPr>
          <a:xfrm>
            <a:off x="1125415" y="1932712"/>
            <a:ext cx="6900299" cy="4034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647700" y="228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Golden Rule Of Design</a:t>
            </a:r>
            <a:endParaRPr/>
          </a:p>
        </p:txBody>
      </p:sp>
      <p:sp>
        <p:nvSpPr>
          <p:cNvPr id="149" name="Google Shape;149;p7"/>
          <p:cNvSpPr txBox="1">
            <a:spLocks noGrp="1"/>
          </p:cNvSpPr>
          <p:nvPr>
            <p:ph type="body" idx="1"/>
          </p:nvPr>
        </p:nvSpPr>
        <p:spPr>
          <a:xfrm>
            <a:off x="304800" y="990600"/>
            <a:ext cx="8324850" cy="5715000"/>
          </a:xfrm>
          <a:prstGeom prst="rect">
            <a:avLst/>
          </a:prstGeom>
          <a:noFill/>
          <a:ln>
            <a:noFill/>
          </a:ln>
        </p:spPr>
        <p:txBody>
          <a:bodyPr spcFirstLastPara="1" wrap="square" lIns="91425" tIns="45700" rIns="91425" bIns="45700" anchor="t" anchorCtr="0">
            <a:noAutofit/>
          </a:bodyPr>
          <a:lstStyle/>
          <a:p>
            <a:pPr marL="342900" lvl="0" indent="-342900" algn="ctr" rtl="0">
              <a:lnSpc>
                <a:spcPct val="150000"/>
              </a:lnSpc>
              <a:spcBef>
                <a:spcPts val="0"/>
              </a:spcBef>
              <a:spcAft>
                <a:spcPts val="0"/>
              </a:spcAft>
              <a:buClr>
                <a:srgbClr val="993333"/>
              </a:buClr>
              <a:buSzPts val="2000"/>
              <a:buFont typeface="Verdana"/>
              <a:buNone/>
            </a:pPr>
            <a:r>
              <a:rPr lang="en-US" sz="2000" b="0" i="0" u="none">
                <a:solidFill>
                  <a:srgbClr val="993333"/>
                </a:solidFill>
                <a:latin typeface="Verdana"/>
                <a:ea typeface="Verdana"/>
                <a:cs typeface="Verdana"/>
                <a:sym typeface="Verdana"/>
              </a:rPr>
              <a:t>understand your materials</a:t>
            </a:r>
            <a:endParaRPr sz="2000" b="0" i="0" u="none">
              <a:solidFill>
                <a:schemeClr val="dk1"/>
              </a:solidFill>
              <a:latin typeface="Verdana"/>
              <a:ea typeface="Verdana"/>
              <a:cs typeface="Verdana"/>
              <a:sym typeface="Verdana"/>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Part of the understanding we need is about the circumstances and context of the particular design problem.</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designs we produce may be different, but often the raw materials are the same.</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Look at a chair with a steel frame and one with a wooden frame. They are very different: often the steel frames are tubular or thin L or H section steel. In contrast wooden chairs have thicker solid legs. If you made a wooden chair using the design for a metal one it would break; if you made the metal one in the design for the wooden one it would be too heavy to move.</a:t>
            </a:r>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p:txBody>
      </p:sp>
      <p:sp>
        <p:nvSpPr>
          <p:cNvPr id="150" name="Google Shape;150;p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7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Physical Controls</a:t>
            </a:r>
            <a:endParaRPr/>
          </a:p>
        </p:txBody>
      </p:sp>
      <p:sp>
        <p:nvSpPr>
          <p:cNvPr id="769" name="Google Shape;769;p7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81000" lvl="0" indent="-381000" algn="l" rtl="0">
              <a:lnSpc>
                <a:spcPct val="120000"/>
              </a:lnSpc>
              <a:spcBef>
                <a:spcPts val="0"/>
              </a:spcBef>
              <a:spcAft>
                <a:spcPts val="0"/>
              </a:spcAft>
              <a:buClr>
                <a:schemeClr val="dk1"/>
              </a:buClr>
              <a:buSzPts val="3200"/>
              <a:buFont typeface="Verdana"/>
              <a:buChar char="•"/>
            </a:pPr>
            <a:r>
              <a:rPr lang="en-US" sz="3200" b="0" i="0" u="none">
                <a:solidFill>
                  <a:schemeClr val="dk1"/>
                </a:solidFill>
                <a:latin typeface="Verdana"/>
                <a:ea typeface="Verdana"/>
                <a:cs typeface="Verdana"/>
                <a:sym typeface="Verdana"/>
              </a:rPr>
              <a:t>grouping of items</a:t>
            </a:r>
            <a:endParaRPr/>
          </a:p>
          <a:p>
            <a:pPr marL="857250" lvl="1" indent="-285750" algn="l" rtl="0">
              <a:lnSpc>
                <a:spcPct val="12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defrost settings</a:t>
            </a:r>
            <a:endParaRPr/>
          </a:p>
          <a:p>
            <a:pPr marL="857250" lvl="1" indent="-285750" algn="l" rtl="0">
              <a:lnSpc>
                <a:spcPct val="12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type of food</a:t>
            </a:r>
            <a:endParaRPr/>
          </a:p>
          <a:p>
            <a:pPr marL="857250" lvl="1" indent="-285750" algn="l" rtl="0">
              <a:lnSpc>
                <a:spcPct val="12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time to cook</a:t>
            </a:r>
            <a:endParaRPr/>
          </a:p>
        </p:txBody>
      </p:sp>
      <p:pic>
        <p:nvPicPr>
          <p:cNvPr id="770" name="Google Shape;770;p73" descr=" microwave.jpg                                                  0007898DMacintosh HD                   ABA78158:"/>
          <p:cNvPicPr preferRelativeResize="0"/>
          <p:nvPr/>
        </p:nvPicPr>
        <p:blipFill rotWithShape="1">
          <a:blip r:embed="rId3">
            <a:alphaModFix/>
          </a:blip>
          <a:srcRect/>
          <a:stretch/>
        </p:blipFill>
        <p:spPr>
          <a:xfrm>
            <a:off x="6226175" y="1600200"/>
            <a:ext cx="2384425" cy="4992687"/>
          </a:xfrm>
          <a:prstGeom prst="rect">
            <a:avLst/>
          </a:prstGeom>
          <a:noFill/>
          <a:ln>
            <a:noFill/>
          </a:ln>
        </p:spPr>
      </p:pic>
      <p:sp>
        <p:nvSpPr>
          <p:cNvPr id="771" name="Google Shape;771;p73"/>
          <p:cNvSpPr txBox="1"/>
          <p:nvPr/>
        </p:nvSpPr>
        <p:spPr>
          <a:xfrm>
            <a:off x="990600" y="2743200"/>
            <a:ext cx="3429000" cy="18288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772" name="Google Shape;772;p73"/>
          <p:cNvGrpSpPr/>
          <p:nvPr/>
        </p:nvGrpSpPr>
        <p:grpSpPr>
          <a:xfrm>
            <a:off x="1374775" y="3429000"/>
            <a:ext cx="7007225" cy="1828800"/>
            <a:chOff x="866" y="2160"/>
            <a:chExt cx="4414" cy="1152"/>
          </a:xfrm>
        </p:grpSpPr>
        <p:sp>
          <p:nvSpPr>
            <p:cNvPr id="773" name="Google Shape;773;p73"/>
            <p:cNvSpPr/>
            <p:nvPr/>
          </p:nvSpPr>
          <p:spPr>
            <a:xfrm>
              <a:off x="4656" y="2400"/>
              <a:ext cx="624" cy="912"/>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774" name="Google Shape;774;p73"/>
            <p:cNvCxnSpPr/>
            <p:nvPr/>
          </p:nvCxnSpPr>
          <p:spPr>
            <a:xfrm>
              <a:off x="2400" y="2400"/>
              <a:ext cx="2256" cy="336"/>
            </a:xfrm>
            <a:prstGeom prst="straightConnector1">
              <a:avLst/>
            </a:prstGeom>
            <a:noFill/>
            <a:ln w="57150" cap="flat" cmpd="sng">
              <a:solidFill>
                <a:srgbClr val="FF0000"/>
              </a:solidFill>
              <a:prstDash val="solid"/>
              <a:miter lim="800000"/>
              <a:headEnd type="none" w="sm" len="sm"/>
              <a:tailEnd type="none" w="sm" len="sm"/>
            </a:ln>
          </p:spPr>
        </p:cxnSp>
        <p:sp>
          <p:nvSpPr>
            <p:cNvPr id="775" name="Google Shape;775;p73"/>
            <p:cNvSpPr txBox="1"/>
            <p:nvPr/>
          </p:nvSpPr>
          <p:spPr>
            <a:xfrm>
              <a:off x="866" y="2160"/>
              <a:ext cx="1474" cy="38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2800"/>
                <a:buFont typeface="Verdana"/>
                <a:buNone/>
              </a:pPr>
              <a:r>
                <a:rPr lang="en-US" sz="2800" b="0" i="0" u="none" strike="noStrike" cap="none">
                  <a:solidFill>
                    <a:schemeClr val="dk1"/>
                  </a:solidFill>
                  <a:latin typeface="Verdana"/>
                  <a:ea typeface="Verdana"/>
                  <a:cs typeface="Verdana"/>
                  <a:sym typeface="Verdana"/>
                </a:rPr>
                <a:t>type of food</a:t>
              </a:r>
              <a:endParaRPr sz="1400" b="0" i="0" u="none" strike="noStrike" cap="none">
                <a:solidFill>
                  <a:srgbClr val="000000"/>
                </a:solidFill>
                <a:latin typeface="Arial"/>
                <a:ea typeface="Arial"/>
                <a:cs typeface="Arial"/>
                <a:sym typeface="Arial"/>
              </a:endParaRPr>
            </a:p>
          </p:txBody>
        </p:sp>
      </p:grpSp>
      <p:grpSp>
        <p:nvGrpSpPr>
          <p:cNvPr id="776" name="Google Shape;776;p73"/>
          <p:cNvGrpSpPr/>
          <p:nvPr/>
        </p:nvGrpSpPr>
        <p:grpSpPr>
          <a:xfrm>
            <a:off x="1374775" y="4114800"/>
            <a:ext cx="6980565" cy="2322240"/>
            <a:chOff x="866" y="2592"/>
            <a:chExt cx="4398" cy="1463"/>
          </a:xfrm>
        </p:grpSpPr>
        <p:sp>
          <p:nvSpPr>
            <p:cNvPr id="777" name="Google Shape;777;p73"/>
            <p:cNvSpPr/>
            <p:nvPr/>
          </p:nvSpPr>
          <p:spPr>
            <a:xfrm rot="480000">
              <a:off x="4176" y="3456"/>
              <a:ext cx="1056" cy="528"/>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778" name="Google Shape;778;p73"/>
            <p:cNvCxnSpPr/>
            <p:nvPr/>
          </p:nvCxnSpPr>
          <p:spPr>
            <a:xfrm>
              <a:off x="2448" y="2880"/>
              <a:ext cx="1776" cy="720"/>
            </a:xfrm>
            <a:prstGeom prst="straightConnector1">
              <a:avLst/>
            </a:prstGeom>
            <a:noFill/>
            <a:ln w="57150" cap="flat" cmpd="sng">
              <a:solidFill>
                <a:srgbClr val="FF0000"/>
              </a:solidFill>
              <a:prstDash val="solid"/>
              <a:miter lim="800000"/>
              <a:headEnd type="none" w="sm" len="sm"/>
              <a:tailEnd type="none" w="sm" len="sm"/>
            </a:ln>
          </p:spPr>
        </p:cxnSp>
        <p:sp>
          <p:nvSpPr>
            <p:cNvPr id="779" name="Google Shape;779;p73"/>
            <p:cNvSpPr txBox="1"/>
            <p:nvPr/>
          </p:nvSpPr>
          <p:spPr>
            <a:xfrm>
              <a:off x="866" y="2592"/>
              <a:ext cx="1520" cy="38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2800"/>
                <a:buFont typeface="Verdana"/>
                <a:buNone/>
              </a:pPr>
              <a:r>
                <a:rPr lang="en-US" sz="2800" b="0" i="0" u="none" strike="noStrike" cap="none">
                  <a:solidFill>
                    <a:schemeClr val="dk1"/>
                  </a:solidFill>
                  <a:latin typeface="Verdana"/>
                  <a:ea typeface="Verdana"/>
                  <a:cs typeface="Verdana"/>
                  <a:sym typeface="Verdana"/>
                </a:rPr>
                <a:t>time to cook</a:t>
              </a:r>
              <a:endParaRPr sz="1400" b="0" i="0" u="none" strike="noStrike" cap="none">
                <a:solidFill>
                  <a:srgbClr val="000000"/>
                </a:solidFill>
                <a:latin typeface="Arial"/>
                <a:ea typeface="Arial"/>
                <a:cs typeface="Arial"/>
                <a:sym typeface="Arial"/>
              </a:endParaRPr>
            </a:p>
          </p:txBody>
        </p:sp>
      </p:grpSp>
      <p:grpSp>
        <p:nvGrpSpPr>
          <p:cNvPr id="780" name="Google Shape;780;p73"/>
          <p:cNvGrpSpPr/>
          <p:nvPr/>
        </p:nvGrpSpPr>
        <p:grpSpPr>
          <a:xfrm>
            <a:off x="1374775" y="2743200"/>
            <a:ext cx="6245225" cy="1066800"/>
            <a:chOff x="866" y="1728"/>
            <a:chExt cx="3934" cy="672"/>
          </a:xfrm>
        </p:grpSpPr>
        <p:sp>
          <p:nvSpPr>
            <p:cNvPr id="781" name="Google Shape;781;p73"/>
            <p:cNvSpPr/>
            <p:nvPr/>
          </p:nvSpPr>
          <p:spPr>
            <a:xfrm>
              <a:off x="4032" y="1824"/>
              <a:ext cx="768" cy="576"/>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782" name="Google Shape;782;p73"/>
            <p:cNvCxnSpPr/>
            <p:nvPr/>
          </p:nvCxnSpPr>
          <p:spPr>
            <a:xfrm>
              <a:off x="2832" y="1920"/>
              <a:ext cx="1200" cy="144"/>
            </a:xfrm>
            <a:prstGeom prst="straightConnector1">
              <a:avLst/>
            </a:prstGeom>
            <a:noFill/>
            <a:ln w="57150" cap="flat" cmpd="sng">
              <a:solidFill>
                <a:srgbClr val="FF0000"/>
              </a:solidFill>
              <a:prstDash val="solid"/>
              <a:miter lim="800000"/>
              <a:headEnd type="none" w="sm" len="sm"/>
              <a:tailEnd type="none" w="sm" len="sm"/>
            </a:ln>
          </p:spPr>
        </p:cxnSp>
        <p:sp>
          <p:nvSpPr>
            <p:cNvPr id="783" name="Google Shape;783;p73"/>
            <p:cNvSpPr txBox="1"/>
            <p:nvPr/>
          </p:nvSpPr>
          <p:spPr>
            <a:xfrm>
              <a:off x="866" y="1728"/>
              <a:ext cx="1870" cy="38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2800"/>
                <a:buFont typeface="Verdana"/>
                <a:buNone/>
              </a:pPr>
              <a:r>
                <a:rPr lang="en-US" sz="2800" b="0" i="0" u="none" strike="noStrike" cap="none">
                  <a:solidFill>
                    <a:schemeClr val="dk1"/>
                  </a:solidFill>
                  <a:latin typeface="Verdana"/>
                  <a:ea typeface="Verdana"/>
                  <a:cs typeface="Verdana"/>
                  <a:sym typeface="Verdana"/>
                </a:rPr>
                <a:t>defrost settings</a:t>
              </a:r>
              <a:endParaRPr sz="1400" b="0" i="0" u="none" strike="noStrike" cap="none">
                <a:solidFill>
                  <a:srgbClr val="000000"/>
                </a:solidFill>
                <a:latin typeface="Arial"/>
                <a:ea typeface="Arial"/>
                <a:cs typeface="Arial"/>
                <a:sym typeface="Arial"/>
              </a:endParaRPr>
            </a:p>
          </p:txBody>
        </p:sp>
      </p:grpSp>
      <p:sp>
        <p:nvSpPr>
          <p:cNvPr id="784" name="Google Shape;784;p7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7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Physical Controls (cont.)</a:t>
            </a:r>
            <a:endParaRPr/>
          </a:p>
        </p:txBody>
      </p:sp>
      <p:sp>
        <p:nvSpPr>
          <p:cNvPr id="790" name="Google Shape;790;p7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81000" lvl="0" indent="-381000" algn="l" rtl="0">
              <a:lnSpc>
                <a:spcPct val="120000"/>
              </a:lnSpc>
              <a:spcBef>
                <a:spcPts val="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grouping of items</a:t>
            </a:r>
            <a:endParaRPr/>
          </a:p>
          <a:p>
            <a:pPr marL="381000" lvl="0" indent="-381000" algn="l" rtl="0">
              <a:lnSpc>
                <a:spcPct val="120000"/>
              </a:lnSpc>
              <a:spcBef>
                <a:spcPts val="640"/>
              </a:spcBef>
              <a:spcAft>
                <a:spcPts val="0"/>
              </a:spcAft>
              <a:buClr>
                <a:schemeClr val="dk1"/>
              </a:buClr>
              <a:buSzPts val="3200"/>
              <a:buFont typeface="Verdana"/>
              <a:buChar char="•"/>
            </a:pPr>
            <a:r>
              <a:rPr lang="en-US" sz="3200" b="0" i="0" u="none">
                <a:solidFill>
                  <a:schemeClr val="dk1"/>
                </a:solidFill>
                <a:latin typeface="Verdana"/>
                <a:ea typeface="Verdana"/>
                <a:cs typeface="Verdana"/>
                <a:sym typeface="Verdana"/>
              </a:rPr>
              <a:t>order of items</a:t>
            </a:r>
            <a:endParaRPr/>
          </a:p>
          <a:p>
            <a:pPr marL="1244600" lvl="2" indent="-482600" algn="l" rtl="0">
              <a:lnSpc>
                <a:spcPct val="120000"/>
              </a:lnSpc>
              <a:spcBef>
                <a:spcPts val="480"/>
              </a:spcBef>
              <a:spcAft>
                <a:spcPts val="0"/>
              </a:spcAft>
              <a:buClr>
                <a:schemeClr val="dk1"/>
              </a:buClr>
              <a:buSzPts val="2400"/>
              <a:buFont typeface="Times"/>
              <a:buAutoNum type="arabicParenR"/>
            </a:pPr>
            <a:r>
              <a:rPr lang="en-US" sz="2400" b="0" i="0" u="none">
                <a:solidFill>
                  <a:schemeClr val="dk1"/>
                </a:solidFill>
                <a:latin typeface="Verdana"/>
                <a:ea typeface="Verdana"/>
                <a:cs typeface="Verdana"/>
                <a:sym typeface="Verdana"/>
              </a:rPr>
              <a:t>type of heating</a:t>
            </a:r>
            <a:endParaRPr/>
          </a:p>
          <a:p>
            <a:pPr marL="1244600" lvl="2" indent="-482600" algn="l" rtl="0">
              <a:lnSpc>
                <a:spcPct val="120000"/>
              </a:lnSpc>
              <a:spcBef>
                <a:spcPts val="480"/>
              </a:spcBef>
              <a:spcAft>
                <a:spcPts val="0"/>
              </a:spcAft>
              <a:buClr>
                <a:schemeClr val="dk1"/>
              </a:buClr>
              <a:buSzPts val="2400"/>
              <a:buFont typeface="Times"/>
              <a:buAutoNum type="arabicParenR"/>
            </a:pPr>
            <a:r>
              <a:rPr lang="en-US" sz="2400" b="0" i="0" u="none">
                <a:solidFill>
                  <a:schemeClr val="dk1"/>
                </a:solidFill>
                <a:latin typeface="Verdana"/>
                <a:ea typeface="Verdana"/>
                <a:cs typeface="Verdana"/>
                <a:sym typeface="Verdana"/>
              </a:rPr>
              <a:t>temperature</a:t>
            </a:r>
            <a:endParaRPr/>
          </a:p>
          <a:p>
            <a:pPr marL="1244600" lvl="2" indent="-482600" algn="l" rtl="0">
              <a:lnSpc>
                <a:spcPct val="120000"/>
              </a:lnSpc>
              <a:spcBef>
                <a:spcPts val="480"/>
              </a:spcBef>
              <a:spcAft>
                <a:spcPts val="0"/>
              </a:spcAft>
              <a:buClr>
                <a:schemeClr val="dk1"/>
              </a:buClr>
              <a:buSzPts val="2400"/>
              <a:buFont typeface="Times"/>
              <a:buAutoNum type="arabicParenR"/>
            </a:pPr>
            <a:r>
              <a:rPr lang="en-US" sz="2400" b="0" i="0" u="none">
                <a:solidFill>
                  <a:schemeClr val="dk1"/>
                </a:solidFill>
                <a:latin typeface="Verdana"/>
                <a:ea typeface="Verdana"/>
                <a:cs typeface="Verdana"/>
                <a:sym typeface="Verdana"/>
              </a:rPr>
              <a:t>time to cook</a:t>
            </a:r>
            <a:endParaRPr/>
          </a:p>
          <a:p>
            <a:pPr marL="1244600" lvl="2" indent="-482600" algn="l" rtl="0">
              <a:lnSpc>
                <a:spcPct val="120000"/>
              </a:lnSpc>
              <a:spcBef>
                <a:spcPts val="480"/>
              </a:spcBef>
              <a:spcAft>
                <a:spcPts val="0"/>
              </a:spcAft>
              <a:buClr>
                <a:schemeClr val="dk1"/>
              </a:buClr>
              <a:buSzPts val="2400"/>
              <a:buFont typeface="Times"/>
              <a:buAutoNum type="arabicParenR"/>
            </a:pPr>
            <a:r>
              <a:rPr lang="en-US" sz="2400" b="0" i="0" u="none">
                <a:solidFill>
                  <a:schemeClr val="dk1"/>
                </a:solidFill>
                <a:latin typeface="Verdana"/>
                <a:ea typeface="Verdana"/>
                <a:cs typeface="Verdana"/>
                <a:sym typeface="Verdana"/>
              </a:rPr>
              <a:t>start</a:t>
            </a:r>
            <a:endParaRPr/>
          </a:p>
        </p:txBody>
      </p:sp>
      <p:pic>
        <p:nvPicPr>
          <p:cNvPr id="791" name="Google Shape;791;p74" descr=" microwave.jpg                                                  0007898DMacintosh HD                   ABA78158:"/>
          <p:cNvPicPr preferRelativeResize="0"/>
          <p:nvPr/>
        </p:nvPicPr>
        <p:blipFill rotWithShape="1">
          <a:blip r:embed="rId3">
            <a:alphaModFix/>
          </a:blip>
          <a:srcRect/>
          <a:stretch/>
        </p:blipFill>
        <p:spPr>
          <a:xfrm>
            <a:off x="6226175" y="1600200"/>
            <a:ext cx="2384425" cy="4992687"/>
          </a:xfrm>
          <a:prstGeom prst="rect">
            <a:avLst/>
          </a:prstGeom>
          <a:noFill/>
          <a:ln>
            <a:noFill/>
          </a:ln>
        </p:spPr>
      </p:pic>
      <p:sp>
        <p:nvSpPr>
          <p:cNvPr id="792" name="Google Shape;792;p74"/>
          <p:cNvSpPr txBox="1"/>
          <p:nvPr/>
        </p:nvSpPr>
        <p:spPr>
          <a:xfrm>
            <a:off x="1371600" y="3429000"/>
            <a:ext cx="3048000" cy="20574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793" name="Google Shape;793;p74"/>
          <p:cNvGrpSpPr/>
          <p:nvPr/>
        </p:nvGrpSpPr>
        <p:grpSpPr>
          <a:xfrm>
            <a:off x="1295400" y="5253017"/>
            <a:ext cx="6172200" cy="1376382"/>
            <a:chOff x="816" y="3309"/>
            <a:chExt cx="3888" cy="867"/>
          </a:xfrm>
        </p:grpSpPr>
        <p:sp>
          <p:nvSpPr>
            <p:cNvPr id="794" name="Google Shape;794;p74"/>
            <p:cNvSpPr/>
            <p:nvPr/>
          </p:nvSpPr>
          <p:spPr>
            <a:xfrm>
              <a:off x="4464" y="3936"/>
              <a:ext cx="240" cy="240"/>
            </a:xfrm>
            <a:prstGeom prst="ellipse">
              <a:avLst/>
            </a:prstGeom>
            <a:solidFill>
              <a:schemeClr val="lt1"/>
            </a:solid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795" name="Google Shape;795;p74"/>
            <p:cNvSpPr txBox="1"/>
            <p:nvPr/>
          </p:nvSpPr>
          <p:spPr>
            <a:xfrm>
              <a:off x="816" y="3309"/>
              <a:ext cx="2100" cy="300"/>
            </a:xfrm>
            <a:prstGeom prst="rect">
              <a:avLst/>
            </a:prstGeom>
            <a:noFill/>
            <a:ln>
              <a:noFill/>
            </a:ln>
          </p:spPr>
          <p:txBody>
            <a:bodyPr spcFirstLastPara="1" wrap="square" lIns="91425" tIns="45700" rIns="91425" bIns="45700" anchor="t" anchorCtr="0">
              <a:spAutoFit/>
            </a:bodyPr>
            <a:lstStyle/>
            <a:p>
              <a:pPr marL="482600" marR="0" lvl="0" indent="-48260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4)	start</a:t>
              </a:r>
              <a:endParaRPr sz="1400" b="0" i="0" u="none" strike="noStrike" cap="none">
                <a:solidFill>
                  <a:srgbClr val="000000"/>
                </a:solidFill>
                <a:latin typeface="Arial"/>
                <a:ea typeface="Arial"/>
                <a:cs typeface="Arial"/>
                <a:sym typeface="Arial"/>
              </a:endParaRPr>
            </a:p>
          </p:txBody>
        </p:sp>
      </p:grpSp>
      <p:grpSp>
        <p:nvGrpSpPr>
          <p:cNvPr id="796" name="Google Shape;796;p74"/>
          <p:cNvGrpSpPr/>
          <p:nvPr/>
        </p:nvGrpSpPr>
        <p:grpSpPr>
          <a:xfrm>
            <a:off x="1295400" y="4033837"/>
            <a:ext cx="5410200" cy="1376362"/>
            <a:chOff x="816" y="2541"/>
            <a:chExt cx="3408" cy="867"/>
          </a:xfrm>
        </p:grpSpPr>
        <p:sp>
          <p:nvSpPr>
            <p:cNvPr id="797" name="Google Shape;797;p74"/>
            <p:cNvSpPr/>
            <p:nvPr/>
          </p:nvSpPr>
          <p:spPr>
            <a:xfrm>
              <a:off x="3984" y="3168"/>
              <a:ext cx="240" cy="240"/>
            </a:xfrm>
            <a:prstGeom prst="ellipse">
              <a:avLst/>
            </a:prstGeom>
            <a:solidFill>
              <a:schemeClr val="lt1"/>
            </a:solid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798" name="Google Shape;798;p74"/>
            <p:cNvSpPr txBox="1"/>
            <p:nvPr/>
          </p:nvSpPr>
          <p:spPr>
            <a:xfrm>
              <a:off x="816" y="2541"/>
              <a:ext cx="1622" cy="291"/>
            </a:xfrm>
            <a:prstGeom prst="rect">
              <a:avLst/>
            </a:prstGeom>
            <a:noFill/>
            <a:ln>
              <a:noFill/>
            </a:ln>
          </p:spPr>
          <p:txBody>
            <a:bodyPr spcFirstLastPara="1" wrap="square" lIns="91425" tIns="45700" rIns="91425" bIns="45700" anchor="t" anchorCtr="0">
              <a:spAutoFit/>
            </a:bodyPr>
            <a:lstStyle/>
            <a:p>
              <a:pPr marL="482600" marR="0" lvl="0" indent="-48260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2)	temperature</a:t>
              </a:r>
              <a:endParaRPr sz="1400" b="0" i="0" u="none" strike="noStrike" cap="none">
                <a:solidFill>
                  <a:srgbClr val="000000"/>
                </a:solidFill>
                <a:latin typeface="Arial"/>
                <a:ea typeface="Arial"/>
                <a:cs typeface="Arial"/>
                <a:sym typeface="Arial"/>
              </a:endParaRPr>
            </a:p>
          </p:txBody>
        </p:sp>
      </p:grpSp>
      <p:grpSp>
        <p:nvGrpSpPr>
          <p:cNvPr id="799" name="Google Shape;799;p74"/>
          <p:cNvGrpSpPr/>
          <p:nvPr/>
        </p:nvGrpSpPr>
        <p:grpSpPr>
          <a:xfrm>
            <a:off x="1295400" y="4643437"/>
            <a:ext cx="5562600" cy="1376362"/>
            <a:chOff x="816" y="2925"/>
            <a:chExt cx="3504" cy="867"/>
          </a:xfrm>
        </p:grpSpPr>
        <p:sp>
          <p:nvSpPr>
            <p:cNvPr id="800" name="Google Shape;800;p74"/>
            <p:cNvSpPr/>
            <p:nvPr/>
          </p:nvSpPr>
          <p:spPr>
            <a:xfrm>
              <a:off x="4080" y="3552"/>
              <a:ext cx="240" cy="240"/>
            </a:xfrm>
            <a:prstGeom prst="ellipse">
              <a:avLst/>
            </a:prstGeom>
            <a:solidFill>
              <a:schemeClr val="lt1"/>
            </a:solid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801" name="Google Shape;801;p74"/>
            <p:cNvSpPr txBox="1"/>
            <p:nvPr/>
          </p:nvSpPr>
          <p:spPr>
            <a:xfrm>
              <a:off x="816" y="2925"/>
              <a:ext cx="1627" cy="291"/>
            </a:xfrm>
            <a:prstGeom prst="rect">
              <a:avLst/>
            </a:prstGeom>
            <a:noFill/>
            <a:ln>
              <a:noFill/>
            </a:ln>
          </p:spPr>
          <p:txBody>
            <a:bodyPr spcFirstLastPara="1" wrap="square" lIns="91425" tIns="45700" rIns="91425" bIns="45700" anchor="t" anchorCtr="0">
              <a:spAutoFit/>
            </a:bodyPr>
            <a:lstStyle/>
            <a:p>
              <a:pPr marL="482600" marR="0" lvl="0" indent="-48260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3)	time to cook</a:t>
              </a:r>
              <a:endParaRPr sz="1400" b="0" i="0" u="none" strike="noStrike" cap="none">
                <a:solidFill>
                  <a:srgbClr val="000000"/>
                </a:solidFill>
                <a:latin typeface="Arial"/>
                <a:ea typeface="Arial"/>
                <a:cs typeface="Arial"/>
                <a:sym typeface="Arial"/>
              </a:endParaRPr>
            </a:p>
          </p:txBody>
        </p:sp>
      </p:grpSp>
      <p:grpSp>
        <p:nvGrpSpPr>
          <p:cNvPr id="802" name="Google Shape;802;p74"/>
          <p:cNvGrpSpPr/>
          <p:nvPr/>
        </p:nvGrpSpPr>
        <p:grpSpPr>
          <a:xfrm>
            <a:off x="1295400" y="3429000"/>
            <a:ext cx="5486400" cy="685800"/>
            <a:chOff x="816" y="2160"/>
            <a:chExt cx="3456" cy="432"/>
          </a:xfrm>
        </p:grpSpPr>
        <p:sp>
          <p:nvSpPr>
            <p:cNvPr id="803" name="Google Shape;803;p74"/>
            <p:cNvSpPr/>
            <p:nvPr/>
          </p:nvSpPr>
          <p:spPr>
            <a:xfrm>
              <a:off x="4032" y="2352"/>
              <a:ext cx="240" cy="240"/>
            </a:xfrm>
            <a:prstGeom prst="ellipse">
              <a:avLst/>
            </a:prstGeom>
            <a:solidFill>
              <a:schemeClr val="lt1"/>
            </a:solid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04" name="Google Shape;804;p74"/>
            <p:cNvSpPr txBox="1"/>
            <p:nvPr/>
          </p:nvSpPr>
          <p:spPr>
            <a:xfrm>
              <a:off x="816" y="2160"/>
              <a:ext cx="2400" cy="300"/>
            </a:xfrm>
            <a:prstGeom prst="rect">
              <a:avLst/>
            </a:prstGeom>
            <a:noFill/>
            <a:ln>
              <a:noFill/>
            </a:ln>
          </p:spPr>
          <p:txBody>
            <a:bodyPr spcFirstLastPara="1" wrap="square" lIns="91425" tIns="45700" rIns="91425" bIns="45700" anchor="t" anchorCtr="0">
              <a:spAutoFit/>
            </a:bodyPr>
            <a:lstStyle/>
            <a:p>
              <a:pPr marL="482600" marR="0" lvl="0" indent="-48260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1)	type of heating</a:t>
              </a:r>
              <a:endParaRPr sz="1400" b="0" i="0" u="none" strike="noStrike" cap="none">
                <a:solidFill>
                  <a:srgbClr val="000000"/>
                </a:solidFill>
                <a:latin typeface="Arial"/>
                <a:ea typeface="Arial"/>
                <a:cs typeface="Arial"/>
                <a:sym typeface="Arial"/>
              </a:endParaRPr>
            </a:p>
          </p:txBody>
        </p:sp>
      </p:grpSp>
      <p:sp>
        <p:nvSpPr>
          <p:cNvPr id="805" name="Google Shape;805;p7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7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81000" lvl="0" indent="-381000" algn="l" rtl="0">
              <a:lnSpc>
                <a:spcPct val="120000"/>
              </a:lnSpc>
              <a:spcBef>
                <a:spcPts val="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grouping of items</a:t>
            </a:r>
            <a:endParaRPr/>
          </a:p>
          <a:p>
            <a:pPr marL="381000" lvl="0" indent="-381000" algn="l" rtl="0">
              <a:lnSpc>
                <a:spcPct val="120000"/>
              </a:lnSpc>
              <a:spcBef>
                <a:spcPts val="64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order of items</a:t>
            </a:r>
            <a:r>
              <a:rPr lang="en-US" sz="3200" b="0" i="0" u="none">
                <a:solidFill>
                  <a:schemeClr val="dk1"/>
                </a:solidFill>
                <a:latin typeface="Verdana"/>
                <a:ea typeface="Verdana"/>
                <a:cs typeface="Verdana"/>
                <a:sym typeface="Verdana"/>
              </a:rPr>
              <a:t> </a:t>
            </a:r>
            <a:endParaRPr/>
          </a:p>
          <a:p>
            <a:pPr marL="381000" lvl="0" indent="-381000" algn="l" rtl="0">
              <a:lnSpc>
                <a:spcPct val="120000"/>
              </a:lnSpc>
              <a:spcBef>
                <a:spcPts val="640"/>
              </a:spcBef>
              <a:spcAft>
                <a:spcPts val="0"/>
              </a:spcAft>
              <a:buClr>
                <a:schemeClr val="dk1"/>
              </a:buClr>
              <a:buSzPts val="3200"/>
              <a:buFont typeface="Verdana"/>
              <a:buChar char="•"/>
            </a:pPr>
            <a:r>
              <a:rPr lang="en-US" sz="3200" b="0" i="0" u="none">
                <a:solidFill>
                  <a:schemeClr val="dk1"/>
                </a:solidFill>
                <a:latin typeface="Verdana"/>
                <a:ea typeface="Verdana"/>
                <a:cs typeface="Verdana"/>
                <a:sym typeface="Verdana"/>
              </a:rPr>
              <a:t>decoration</a:t>
            </a:r>
            <a:endParaRPr/>
          </a:p>
          <a:p>
            <a:pPr marL="857250" lvl="1" indent="-285750" algn="l" rtl="0">
              <a:lnSpc>
                <a:spcPct val="12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different colours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for different functions</a:t>
            </a:r>
            <a:endParaRPr/>
          </a:p>
          <a:p>
            <a:pPr marL="857250" lvl="1" indent="-285750" algn="l" rtl="0">
              <a:lnSpc>
                <a:spcPct val="12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lines around related</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buttons</a:t>
            </a:r>
            <a:endParaRPr/>
          </a:p>
        </p:txBody>
      </p:sp>
      <p:pic>
        <p:nvPicPr>
          <p:cNvPr id="811" name="Google Shape;811;p75" descr=" microwave.jpg                                                  0007898DMacintosh HD                   ABA78158:"/>
          <p:cNvPicPr preferRelativeResize="0"/>
          <p:nvPr/>
        </p:nvPicPr>
        <p:blipFill rotWithShape="1">
          <a:blip r:embed="rId3">
            <a:alphaModFix/>
          </a:blip>
          <a:srcRect/>
          <a:stretch/>
        </p:blipFill>
        <p:spPr>
          <a:xfrm>
            <a:off x="6226175" y="1600200"/>
            <a:ext cx="2384425" cy="4992687"/>
          </a:xfrm>
          <a:prstGeom prst="rect">
            <a:avLst/>
          </a:prstGeom>
          <a:noFill/>
          <a:ln>
            <a:noFill/>
          </a:ln>
        </p:spPr>
      </p:pic>
      <p:sp>
        <p:nvSpPr>
          <p:cNvPr id="812" name="Google Shape;812;p75"/>
          <p:cNvSpPr txBox="1"/>
          <p:nvPr/>
        </p:nvSpPr>
        <p:spPr>
          <a:xfrm>
            <a:off x="1143000" y="4038600"/>
            <a:ext cx="4038600" cy="19812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813" name="Google Shape;813;p75"/>
          <p:cNvGrpSpPr/>
          <p:nvPr/>
        </p:nvGrpSpPr>
        <p:grpSpPr>
          <a:xfrm>
            <a:off x="1371600" y="3581400"/>
            <a:ext cx="5562600" cy="1447800"/>
            <a:chOff x="864" y="2256"/>
            <a:chExt cx="3504" cy="912"/>
          </a:xfrm>
        </p:grpSpPr>
        <p:sp>
          <p:nvSpPr>
            <p:cNvPr id="814" name="Google Shape;814;p75"/>
            <p:cNvSpPr txBox="1"/>
            <p:nvPr/>
          </p:nvSpPr>
          <p:spPr>
            <a:xfrm>
              <a:off x="864" y="2644"/>
              <a:ext cx="2688" cy="5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different colours for different functions</a:t>
              </a:r>
              <a:endParaRPr sz="1400" b="0" i="0" u="none" strike="noStrike" cap="none">
                <a:solidFill>
                  <a:srgbClr val="000000"/>
                </a:solidFill>
                <a:latin typeface="Arial"/>
                <a:ea typeface="Arial"/>
                <a:cs typeface="Arial"/>
                <a:sym typeface="Arial"/>
              </a:endParaRPr>
            </a:p>
          </p:txBody>
        </p:sp>
        <p:cxnSp>
          <p:nvCxnSpPr>
            <p:cNvPr id="815" name="Google Shape;815;p75"/>
            <p:cNvCxnSpPr/>
            <p:nvPr/>
          </p:nvCxnSpPr>
          <p:spPr>
            <a:xfrm rot="10800000" flipH="1">
              <a:off x="2928" y="2256"/>
              <a:ext cx="1344" cy="528"/>
            </a:xfrm>
            <a:prstGeom prst="straightConnector1">
              <a:avLst/>
            </a:prstGeom>
            <a:noFill/>
            <a:ln w="57150" cap="flat" cmpd="sng">
              <a:solidFill>
                <a:srgbClr val="FF0000"/>
              </a:solidFill>
              <a:prstDash val="solid"/>
              <a:miter lim="800000"/>
              <a:headEnd type="none" w="sm" len="sm"/>
              <a:tailEnd type="triangle" w="med" len="med"/>
            </a:ln>
          </p:spPr>
        </p:cxnSp>
        <p:cxnSp>
          <p:nvCxnSpPr>
            <p:cNvPr id="816" name="Google Shape;816;p75"/>
            <p:cNvCxnSpPr/>
            <p:nvPr/>
          </p:nvCxnSpPr>
          <p:spPr>
            <a:xfrm rot="10800000" flipH="1">
              <a:off x="2832" y="2784"/>
              <a:ext cx="1536" cy="240"/>
            </a:xfrm>
            <a:prstGeom prst="straightConnector1">
              <a:avLst/>
            </a:prstGeom>
            <a:noFill/>
            <a:ln w="57150" cap="flat" cmpd="sng">
              <a:solidFill>
                <a:srgbClr val="FF0000"/>
              </a:solidFill>
              <a:prstDash val="solid"/>
              <a:miter lim="800000"/>
              <a:headEnd type="none" w="sm" len="sm"/>
              <a:tailEnd type="triangle" w="med" len="med"/>
            </a:ln>
          </p:spPr>
        </p:cxnSp>
      </p:grpSp>
      <p:grpSp>
        <p:nvGrpSpPr>
          <p:cNvPr id="817" name="Google Shape;817;p75"/>
          <p:cNvGrpSpPr/>
          <p:nvPr/>
        </p:nvGrpSpPr>
        <p:grpSpPr>
          <a:xfrm>
            <a:off x="1371600" y="5187950"/>
            <a:ext cx="5334000" cy="831850"/>
            <a:chOff x="864" y="3268"/>
            <a:chExt cx="3360" cy="524"/>
          </a:xfrm>
        </p:grpSpPr>
        <p:sp>
          <p:nvSpPr>
            <p:cNvPr id="818" name="Google Shape;818;p75"/>
            <p:cNvSpPr txBox="1"/>
            <p:nvPr/>
          </p:nvSpPr>
          <p:spPr>
            <a:xfrm>
              <a:off x="864" y="3268"/>
              <a:ext cx="2236" cy="5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lines around related </a:t>
              </a:r>
              <a:br>
                <a:rPr lang="en-US" sz="2400" b="0" i="0" u="none" strike="noStrike" cap="none">
                  <a:solidFill>
                    <a:schemeClr val="dk1"/>
                  </a:solidFill>
                  <a:latin typeface="Verdana"/>
                  <a:ea typeface="Verdana"/>
                  <a:cs typeface="Verdana"/>
                  <a:sym typeface="Verdana"/>
                </a:rPr>
              </a:br>
              <a:r>
                <a:rPr lang="en-US" sz="2400" b="0" i="0" u="none" strike="noStrike" cap="none">
                  <a:solidFill>
                    <a:schemeClr val="dk1"/>
                  </a:solidFill>
                  <a:latin typeface="Verdana"/>
                  <a:ea typeface="Verdana"/>
                  <a:cs typeface="Verdana"/>
                  <a:sym typeface="Verdana"/>
                </a:rPr>
                <a:t>buttons </a:t>
              </a:r>
              <a:r>
                <a:rPr lang="en-US" sz="2000" b="0" i="0" u="none" strike="noStrike" cap="none">
                  <a:solidFill>
                    <a:schemeClr val="dk1"/>
                  </a:solidFill>
                  <a:latin typeface="Verdana"/>
                  <a:ea typeface="Verdana"/>
                  <a:cs typeface="Verdana"/>
                  <a:sym typeface="Verdana"/>
                </a:rPr>
                <a:t>(temp up/down)</a:t>
              </a:r>
              <a:endParaRPr sz="1400" b="0" i="0" u="none" strike="noStrike" cap="none">
                <a:solidFill>
                  <a:srgbClr val="000000"/>
                </a:solidFill>
                <a:latin typeface="Arial"/>
                <a:ea typeface="Arial"/>
                <a:cs typeface="Arial"/>
                <a:sym typeface="Arial"/>
              </a:endParaRPr>
            </a:p>
          </p:txBody>
        </p:sp>
        <p:cxnSp>
          <p:nvCxnSpPr>
            <p:cNvPr id="819" name="Google Shape;819;p75"/>
            <p:cNvCxnSpPr/>
            <p:nvPr/>
          </p:nvCxnSpPr>
          <p:spPr>
            <a:xfrm rot="10800000" flipH="1">
              <a:off x="2976" y="3360"/>
              <a:ext cx="1248" cy="144"/>
            </a:xfrm>
            <a:prstGeom prst="straightConnector1">
              <a:avLst/>
            </a:prstGeom>
            <a:noFill/>
            <a:ln w="57150" cap="flat" cmpd="sng">
              <a:solidFill>
                <a:srgbClr val="FF0000"/>
              </a:solidFill>
              <a:prstDash val="solid"/>
              <a:miter lim="800000"/>
              <a:headEnd type="none" w="sm" len="sm"/>
              <a:tailEnd type="triangle" w="med" len="med"/>
            </a:ln>
          </p:spPr>
        </p:cxnSp>
      </p:grpSp>
      <p:sp>
        <p:nvSpPr>
          <p:cNvPr id="820" name="Google Shape;820;p7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72</a:t>
            </a:fld>
            <a:endParaRPr sz="1400" b="0" i="0" u="none" strike="noStrike" cap="none">
              <a:solidFill>
                <a:srgbClr val="000000"/>
              </a:solidFill>
              <a:latin typeface="Arial"/>
              <a:ea typeface="Arial"/>
              <a:cs typeface="Arial"/>
              <a:sym typeface="Arial"/>
            </a:endParaRPr>
          </a:p>
        </p:txBody>
      </p:sp>
      <p:sp>
        <p:nvSpPr>
          <p:cNvPr id="821" name="Google Shape;821;p7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Physical Controls (cont.)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7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81000" lvl="0" indent="-381000" algn="l" rtl="0">
              <a:lnSpc>
                <a:spcPct val="120000"/>
              </a:lnSpc>
              <a:spcBef>
                <a:spcPts val="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grouping of items</a:t>
            </a:r>
            <a:endParaRPr/>
          </a:p>
          <a:p>
            <a:pPr marL="381000" lvl="0" indent="-381000" algn="l" rtl="0">
              <a:lnSpc>
                <a:spcPct val="120000"/>
              </a:lnSpc>
              <a:spcBef>
                <a:spcPts val="64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order of items </a:t>
            </a:r>
            <a:endParaRPr/>
          </a:p>
          <a:p>
            <a:pPr marL="381000" lvl="0" indent="-381000" algn="l" rtl="0">
              <a:lnSpc>
                <a:spcPct val="120000"/>
              </a:lnSpc>
              <a:spcBef>
                <a:spcPts val="64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decoration</a:t>
            </a:r>
            <a:endParaRPr/>
          </a:p>
          <a:p>
            <a:pPr marL="381000" lvl="0" indent="-381000" algn="l" rtl="0">
              <a:lnSpc>
                <a:spcPct val="120000"/>
              </a:lnSpc>
              <a:spcBef>
                <a:spcPts val="640"/>
              </a:spcBef>
              <a:spcAft>
                <a:spcPts val="0"/>
              </a:spcAft>
              <a:buClr>
                <a:schemeClr val="dk1"/>
              </a:buClr>
              <a:buSzPts val="3200"/>
              <a:buFont typeface="Verdana"/>
              <a:buChar char="•"/>
            </a:pPr>
            <a:r>
              <a:rPr lang="en-US" sz="3200" b="0" i="0" u="none">
                <a:solidFill>
                  <a:schemeClr val="dk1"/>
                </a:solidFill>
                <a:latin typeface="Verdana"/>
                <a:ea typeface="Verdana"/>
                <a:cs typeface="Verdana"/>
                <a:sym typeface="Verdana"/>
              </a:rPr>
              <a:t>alignment</a:t>
            </a:r>
            <a:endParaRPr/>
          </a:p>
          <a:p>
            <a:pPr marL="857250" lvl="1" indent="-285750" algn="l" rtl="0">
              <a:lnSpc>
                <a:spcPct val="12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centered text in buttons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easy to scan ?</a:t>
            </a:r>
            <a:endParaRPr/>
          </a:p>
        </p:txBody>
      </p:sp>
      <p:pic>
        <p:nvPicPr>
          <p:cNvPr id="827" name="Google Shape;827;p76" descr=" microwave.jpg                                                  0007898DMacintosh HD                   ABA78158:"/>
          <p:cNvPicPr preferRelativeResize="0"/>
          <p:nvPr/>
        </p:nvPicPr>
        <p:blipFill rotWithShape="1">
          <a:blip r:embed="rId3">
            <a:alphaModFix/>
          </a:blip>
          <a:srcRect/>
          <a:stretch/>
        </p:blipFill>
        <p:spPr>
          <a:xfrm>
            <a:off x="6226175" y="1600200"/>
            <a:ext cx="2384425" cy="4992687"/>
          </a:xfrm>
          <a:prstGeom prst="rect">
            <a:avLst/>
          </a:prstGeom>
          <a:noFill/>
          <a:ln>
            <a:noFill/>
          </a:ln>
        </p:spPr>
      </p:pic>
      <p:sp>
        <p:nvSpPr>
          <p:cNvPr id="828" name="Google Shape;828;p76"/>
          <p:cNvSpPr txBox="1"/>
          <p:nvPr/>
        </p:nvSpPr>
        <p:spPr>
          <a:xfrm>
            <a:off x="1219200" y="4724400"/>
            <a:ext cx="4267200" cy="10668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829" name="Google Shape;829;p76"/>
          <p:cNvSpPr txBox="1"/>
          <p:nvPr/>
        </p:nvSpPr>
        <p:spPr>
          <a:xfrm>
            <a:off x="1371600" y="5562600"/>
            <a:ext cx="26527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 easy to scan ?</a:t>
            </a:r>
            <a:endParaRPr sz="1400" b="0" i="0" u="none" strike="noStrike" cap="none">
              <a:solidFill>
                <a:srgbClr val="000000"/>
              </a:solidFill>
              <a:latin typeface="Arial"/>
              <a:ea typeface="Arial"/>
              <a:cs typeface="Arial"/>
              <a:sym typeface="Arial"/>
            </a:endParaRPr>
          </a:p>
        </p:txBody>
      </p:sp>
      <p:grpSp>
        <p:nvGrpSpPr>
          <p:cNvPr id="830" name="Google Shape;830;p76"/>
          <p:cNvGrpSpPr/>
          <p:nvPr/>
        </p:nvGrpSpPr>
        <p:grpSpPr>
          <a:xfrm>
            <a:off x="1447800" y="3886200"/>
            <a:ext cx="6172200" cy="1528762"/>
            <a:chOff x="912" y="2448"/>
            <a:chExt cx="3888" cy="963"/>
          </a:xfrm>
        </p:grpSpPr>
        <p:sp>
          <p:nvSpPr>
            <p:cNvPr id="831" name="Google Shape;831;p76"/>
            <p:cNvSpPr txBox="1"/>
            <p:nvPr/>
          </p:nvSpPr>
          <p:spPr>
            <a:xfrm>
              <a:off x="912" y="3120"/>
              <a:ext cx="2336"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centred text in buttons</a:t>
              </a:r>
              <a:endParaRPr sz="1400" b="0" i="0" u="none" strike="noStrike" cap="none">
                <a:solidFill>
                  <a:srgbClr val="000000"/>
                </a:solidFill>
                <a:latin typeface="Arial"/>
                <a:ea typeface="Arial"/>
                <a:cs typeface="Arial"/>
                <a:sym typeface="Arial"/>
              </a:endParaRPr>
            </a:p>
          </p:txBody>
        </p:sp>
        <p:sp>
          <p:nvSpPr>
            <p:cNvPr id="832" name="Google Shape;832;p76"/>
            <p:cNvSpPr/>
            <p:nvPr/>
          </p:nvSpPr>
          <p:spPr>
            <a:xfrm>
              <a:off x="4608" y="2448"/>
              <a:ext cx="192" cy="816"/>
            </a:xfrm>
            <a:prstGeom prst="leftBrace">
              <a:avLst>
                <a:gd name="adj1" fmla="val 8333"/>
                <a:gd name="adj2" fmla="val 50000"/>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833" name="Google Shape;833;p76"/>
            <p:cNvCxnSpPr/>
            <p:nvPr/>
          </p:nvCxnSpPr>
          <p:spPr>
            <a:xfrm rot="10800000" flipH="1">
              <a:off x="3360" y="2928"/>
              <a:ext cx="1152" cy="336"/>
            </a:xfrm>
            <a:prstGeom prst="straightConnector1">
              <a:avLst/>
            </a:prstGeom>
            <a:noFill/>
            <a:ln w="57150" cap="flat" cmpd="sng">
              <a:solidFill>
                <a:srgbClr val="FF0000"/>
              </a:solidFill>
              <a:prstDash val="solid"/>
              <a:miter lim="800000"/>
              <a:headEnd type="none" w="sm" len="sm"/>
              <a:tailEnd type="triangle" w="med" len="med"/>
            </a:ln>
          </p:spPr>
        </p:cxnSp>
      </p:grpSp>
      <p:sp>
        <p:nvSpPr>
          <p:cNvPr id="834" name="Google Shape;834;p7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73</a:t>
            </a:fld>
            <a:endParaRPr sz="1400" b="0" i="0" u="none" strike="noStrike" cap="none">
              <a:solidFill>
                <a:srgbClr val="000000"/>
              </a:solidFill>
              <a:latin typeface="Arial"/>
              <a:ea typeface="Arial"/>
              <a:cs typeface="Arial"/>
              <a:sym typeface="Arial"/>
            </a:endParaRPr>
          </a:p>
        </p:txBody>
      </p:sp>
      <p:sp>
        <p:nvSpPr>
          <p:cNvPr id="835" name="Google Shape;835;p7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Physical Controls (cont.)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7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81000" lvl="0" indent="-381000" algn="l" rtl="0">
              <a:lnSpc>
                <a:spcPct val="120000"/>
              </a:lnSpc>
              <a:spcBef>
                <a:spcPts val="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grouping of items</a:t>
            </a:r>
            <a:endParaRPr/>
          </a:p>
          <a:p>
            <a:pPr marL="381000" lvl="0" indent="-381000" algn="l" rtl="0">
              <a:lnSpc>
                <a:spcPct val="120000"/>
              </a:lnSpc>
              <a:spcBef>
                <a:spcPts val="64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order of items </a:t>
            </a:r>
            <a:endParaRPr/>
          </a:p>
          <a:p>
            <a:pPr marL="381000" lvl="0" indent="-381000" algn="l" rtl="0">
              <a:lnSpc>
                <a:spcPct val="120000"/>
              </a:lnSpc>
              <a:spcBef>
                <a:spcPts val="64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decoration</a:t>
            </a:r>
            <a:endParaRPr/>
          </a:p>
          <a:p>
            <a:pPr marL="381000" lvl="0" indent="-381000" algn="l" rtl="0">
              <a:lnSpc>
                <a:spcPct val="120000"/>
              </a:lnSpc>
              <a:spcBef>
                <a:spcPts val="640"/>
              </a:spcBef>
              <a:spcAft>
                <a:spcPts val="0"/>
              </a:spcAft>
              <a:buClr>
                <a:schemeClr val="lt2"/>
              </a:buClr>
              <a:buSzPts val="3200"/>
              <a:buFont typeface="Verdana"/>
              <a:buChar char="•"/>
            </a:pPr>
            <a:r>
              <a:rPr lang="en-US" sz="3200" b="0" i="0" u="none">
                <a:solidFill>
                  <a:schemeClr val="lt2"/>
                </a:solidFill>
                <a:latin typeface="Verdana"/>
                <a:ea typeface="Verdana"/>
                <a:cs typeface="Verdana"/>
                <a:sym typeface="Verdana"/>
              </a:rPr>
              <a:t>alignment</a:t>
            </a:r>
            <a:endParaRPr/>
          </a:p>
          <a:p>
            <a:pPr marL="381000" lvl="0" indent="-381000" algn="l" rtl="0">
              <a:lnSpc>
                <a:spcPct val="120000"/>
              </a:lnSpc>
              <a:spcBef>
                <a:spcPts val="640"/>
              </a:spcBef>
              <a:spcAft>
                <a:spcPts val="0"/>
              </a:spcAft>
              <a:buClr>
                <a:schemeClr val="dk1"/>
              </a:buClr>
              <a:buSzPts val="3200"/>
              <a:buFont typeface="Verdana"/>
              <a:buChar char="•"/>
            </a:pPr>
            <a:r>
              <a:rPr lang="en-US" sz="3200" b="0" i="0" u="none">
                <a:solidFill>
                  <a:schemeClr val="dk1"/>
                </a:solidFill>
                <a:latin typeface="Verdana"/>
                <a:ea typeface="Verdana"/>
                <a:cs typeface="Verdana"/>
                <a:sym typeface="Verdana"/>
              </a:rPr>
              <a:t>white space</a:t>
            </a:r>
            <a:endParaRPr/>
          </a:p>
          <a:p>
            <a:pPr marL="857250" lvl="1" indent="-285750" algn="l" rtl="0">
              <a:lnSpc>
                <a:spcPct val="12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gaps to aid grouping</a:t>
            </a:r>
            <a:endParaRPr/>
          </a:p>
        </p:txBody>
      </p:sp>
      <p:pic>
        <p:nvPicPr>
          <p:cNvPr id="841" name="Google Shape;841;p77" descr=" microwave.jpg                                                  0007898DMacintosh HD                   ABA78158:"/>
          <p:cNvPicPr preferRelativeResize="0"/>
          <p:nvPr/>
        </p:nvPicPr>
        <p:blipFill rotWithShape="1">
          <a:blip r:embed="rId3">
            <a:alphaModFix/>
          </a:blip>
          <a:srcRect/>
          <a:stretch/>
        </p:blipFill>
        <p:spPr>
          <a:xfrm>
            <a:off x="6226175" y="1600200"/>
            <a:ext cx="2384425" cy="4992687"/>
          </a:xfrm>
          <a:prstGeom prst="rect">
            <a:avLst/>
          </a:prstGeom>
          <a:noFill/>
          <a:ln>
            <a:noFill/>
          </a:ln>
        </p:spPr>
      </p:pic>
      <p:sp>
        <p:nvSpPr>
          <p:cNvPr id="842" name="Google Shape;842;p77"/>
          <p:cNvSpPr txBox="1"/>
          <p:nvPr/>
        </p:nvSpPr>
        <p:spPr>
          <a:xfrm>
            <a:off x="1219200" y="5410200"/>
            <a:ext cx="3886200" cy="7620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843" name="Google Shape;843;p77"/>
          <p:cNvGrpSpPr/>
          <p:nvPr/>
        </p:nvGrpSpPr>
        <p:grpSpPr>
          <a:xfrm>
            <a:off x="1447800" y="3810000"/>
            <a:ext cx="5943600" cy="2286000"/>
            <a:chOff x="912" y="2400"/>
            <a:chExt cx="3744" cy="1440"/>
          </a:xfrm>
        </p:grpSpPr>
        <p:sp>
          <p:nvSpPr>
            <p:cNvPr id="844" name="Google Shape;844;p77"/>
            <p:cNvSpPr txBox="1"/>
            <p:nvPr/>
          </p:nvSpPr>
          <p:spPr>
            <a:xfrm>
              <a:off x="912" y="3549"/>
              <a:ext cx="211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gaps to aid grouping</a:t>
              </a:r>
              <a:endParaRPr sz="1400" b="0" i="0" u="none" strike="noStrike" cap="none">
                <a:solidFill>
                  <a:srgbClr val="000000"/>
                </a:solidFill>
                <a:latin typeface="Arial"/>
                <a:ea typeface="Arial"/>
                <a:cs typeface="Arial"/>
                <a:sym typeface="Arial"/>
              </a:endParaRPr>
            </a:p>
          </p:txBody>
        </p:sp>
        <p:cxnSp>
          <p:nvCxnSpPr>
            <p:cNvPr id="845" name="Google Shape;845;p77"/>
            <p:cNvCxnSpPr/>
            <p:nvPr/>
          </p:nvCxnSpPr>
          <p:spPr>
            <a:xfrm rot="10800000" flipH="1">
              <a:off x="3072" y="2400"/>
              <a:ext cx="1152" cy="1200"/>
            </a:xfrm>
            <a:prstGeom prst="straightConnector1">
              <a:avLst/>
            </a:prstGeom>
            <a:noFill/>
            <a:ln w="57150" cap="flat" cmpd="sng">
              <a:solidFill>
                <a:srgbClr val="FF0000"/>
              </a:solidFill>
              <a:prstDash val="solid"/>
              <a:miter lim="800000"/>
              <a:headEnd type="none" w="sm" len="sm"/>
              <a:tailEnd type="triangle" w="med" len="med"/>
            </a:ln>
          </p:spPr>
        </p:cxnSp>
        <p:cxnSp>
          <p:nvCxnSpPr>
            <p:cNvPr id="846" name="Google Shape;846;p77"/>
            <p:cNvCxnSpPr/>
            <p:nvPr/>
          </p:nvCxnSpPr>
          <p:spPr>
            <a:xfrm rot="10800000" flipH="1">
              <a:off x="3120" y="2832"/>
              <a:ext cx="1536" cy="816"/>
            </a:xfrm>
            <a:prstGeom prst="straightConnector1">
              <a:avLst/>
            </a:prstGeom>
            <a:noFill/>
            <a:ln w="57150" cap="flat" cmpd="sng">
              <a:solidFill>
                <a:srgbClr val="FF0000"/>
              </a:solidFill>
              <a:prstDash val="solid"/>
              <a:miter lim="800000"/>
              <a:headEnd type="none" w="sm" len="sm"/>
              <a:tailEnd type="triangle" w="med" len="med"/>
            </a:ln>
          </p:spPr>
        </p:cxnSp>
        <p:cxnSp>
          <p:nvCxnSpPr>
            <p:cNvPr id="847" name="Google Shape;847;p77"/>
            <p:cNvCxnSpPr/>
            <p:nvPr/>
          </p:nvCxnSpPr>
          <p:spPr>
            <a:xfrm rot="10800000" flipH="1">
              <a:off x="3120" y="3552"/>
              <a:ext cx="1488" cy="192"/>
            </a:xfrm>
            <a:prstGeom prst="straightConnector1">
              <a:avLst/>
            </a:prstGeom>
            <a:noFill/>
            <a:ln w="57150" cap="flat" cmpd="sng">
              <a:solidFill>
                <a:srgbClr val="FF0000"/>
              </a:solidFill>
              <a:prstDash val="solid"/>
              <a:miter lim="800000"/>
              <a:headEnd type="none" w="sm" len="sm"/>
              <a:tailEnd type="triangle" w="med" len="med"/>
            </a:ln>
          </p:spPr>
        </p:cxnSp>
        <p:cxnSp>
          <p:nvCxnSpPr>
            <p:cNvPr id="848" name="Google Shape;848;p77"/>
            <p:cNvCxnSpPr/>
            <p:nvPr/>
          </p:nvCxnSpPr>
          <p:spPr>
            <a:xfrm>
              <a:off x="3072" y="3840"/>
              <a:ext cx="1584" cy="0"/>
            </a:xfrm>
            <a:prstGeom prst="straightConnector1">
              <a:avLst/>
            </a:prstGeom>
            <a:noFill/>
            <a:ln w="57150" cap="flat" cmpd="sng">
              <a:solidFill>
                <a:srgbClr val="FF0000"/>
              </a:solidFill>
              <a:prstDash val="solid"/>
              <a:miter lim="800000"/>
              <a:headEnd type="none" w="sm" len="sm"/>
              <a:tailEnd type="triangle" w="med" len="med"/>
            </a:ln>
          </p:spPr>
        </p:cxnSp>
      </p:grpSp>
      <p:sp>
        <p:nvSpPr>
          <p:cNvPr id="849" name="Google Shape;849;p7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74</a:t>
            </a:fld>
            <a:endParaRPr sz="1400" b="0" i="0" u="none" strike="noStrike" cap="none">
              <a:solidFill>
                <a:srgbClr val="000000"/>
              </a:solidFill>
              <a:latin typeface="Arial"/>
              <a:ea typeface="Arial"/>
              <a:cs typeface="Arial"/>
              <a:sym typeface="Arial"/>
            </a:endParaRPr>
          </a:p>
        </p:txBody>
      </p:sp>
      <p:sp>
        <p:nvSpPr>
          <p:cNvPr id="850" name="Google Shape;850;p7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Physical Controls (cont.)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78"/>
          <p:cNvSpPr txBox="1">
            <a:spLocks noGrp="1"/>
          </p:cNvSpPr>
          <p:nvPr>
            <p:ph type="ctrTitle"/>
          </p:nvPr>
        </p:nvSpPr>
        <p:spPr>
          <a:xfrm>
            <a:off x="152400" y="990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User Action And Control</a:t>
            </a:r>
            <a:endParaRPr/>
          </a:p>
        </p:txBody>
      </p:sp>
      <p:sp>
        <p:nvSpPr>
          <p:cNvPr id="856" name="Google Shape;856;p78"/>
          <p:cNvSpPr txBox="1">
            <a:spLocks noGrp="1"/>
          </p:cNvSpPr>
          <p:nvPr>
            <p:ph type="subTitle" idx="1"/>
          </p:nvPr>
        </p:nvSpPr>
        <p:spPr>
          <a:xfrm>
            <a:off x="1447800" y="2514600"/>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Entering information</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Knowing what to do</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Affordances</a:t>
            </a:r>
            <a:endParaRPr/>
          </a:p>
        </p:txBody>
      </p:sp>
      <p:sp>
        <p:nvSpPr>
          <p:cNvPr id="857" name="Google Shape;857;p7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Entering Information</a:t>
            </a:r>
            <a:endParaRPr/>
          </a:p>
        </p:txBody>
      </p:sp>
      <p:sp>
        <p:nvSpPr>
          <p:cNvPr id="863" name="Google Shape;863;p7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Forms, dialogue boxes</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Presentation + data input</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Similar layout issues</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Alignment - </a:t>
            </a:r>
            <a:r>
              <a:rPr lang="en-US" sz="1600" b="0" i="0" u="none">
                <a:solidFill>
                  <a:schemeClr val="dk1"/>
                </a:solidFill>
                <a:latin typeface="Verdana"/>
                <a:ea typeface="Verdana"/>
                <a:cs typeface="Verdana"/>
                <a:sym typeface="Verdana"/>
              </a:rPr>
              <a:t>N.B. Different label lengths</a:t>
            </a:r>
            <a:endParaRPr/>
          </a:p>
          <a:p>
            <a:pPr marL="742950" lvl="1" indent="-158750" algn="l" rtl="0">
              <a:lnSpc>
                <a:spcPct val="9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Logical layout</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 task analysis (ch15)</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Groupings</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Natural order for entering information</a:t>
            </a:r>
            <a:endParaRPr/>
          </a:p>
          <a:p>
            <a:pPr marL="116205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Top-bottom, left-right (depending on culture)</a:t>
            </a:r>
            <a:endParaRPr/>
          </a:p>
          <a:p>
            <a:pPr marL="116205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Set tab order for keyboard entry</a:t>
            </a:r>
            <a:endParaRPr/>
          </a:p>
        </p:txBody>
      </p:sp>
      <p:sp>
        <p:nvSpPr>
          <p:cNvPr id="864" name="Google Shape;864;p79"/>
          <p:cNvSpPr txBox="1"/>
          <p:nvPr/>
        </p:nvSpPr>
        <p:spPr>
          <a:xfrm>
            <a:off x="5334000" y="6400800"/>
            <a:ext cx="3609975" cy="3095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strike="noStrike" cap="none">
                <a:solidFill>
                  <a:schemeClr val="dk1"/>
                </a:solidFill>
                <a:latin typeface="Verdana"/>
                <a:ea typeface="Verdana"/>
                <a:cs typeface="Verdana"/>
                <a:sym typeface="Verdana"/>
              </a:rPr>
              <a:t>N.B. see extra slides for widget choice</a:t>
            </a:r>
            <a:endParaRPr sz="1400" b="0" i="0" u="none" strike="noStrike" cap="none">
              <a:solidFill>
                <a:srgbClr val="000000"/>
              </a:solidFill>
              <a:latin typeface="Arial"/>
              <a:ea typeface="Arial"/>
              <a:cs typeface="Arial"/>
              <a:sym typeface="Arial"/>
            </a:endParaRPr>
          </a:p>
        </p:txBody>
      </p:sp>
      <p:grpSp>
        <p:nvGrpSpPr>
          <p:cNvPr id="865" name="Google Shape;865;p79"/>
          <p:cNvGrpSpPr/>
          <p:nvPr/>
        </p:nvGrpSpPr>
        <p:grpSpPr>
          <a:xfrm>
            <a:off x="6096000" y="1295400"/>
            <a:ext cx="2895600" cy="990600"/>
            <a:chOff x="3840" y="1296"/>
            <a:chExt cx="1824" cy="624"/>
          </a:xfrm>
        </p:grpSpPr>
        <p:sp>
          <p:nvSpPr>
            <p:cNvPr id="866" name="Google Shape;866;p79"/>
            <p:cNvSpPr txBox="1"/>
            <p:nvPr/>
          </p:nvSpPr>
          <p:spPr>
            <a:xfrm>
              <a:off x="3840" y="1296"/>
              <a:ext cx="1824" cy="62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867" name="Google Shape;867;p79"/>
            <p:cNvSpPr txBox="1"/>
            <p:nvPr/>
          </p:nvSpPr>
          <p:spPr>
            <a:xfrm>
              <a:off x="3888" y="1392"/>
              <a:ext cx="507"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Name:</a:t>
              </a:r>
              <a:endParaRPr sz="1400" b="0" i="0" u="none" strike="noStrike" cap="none">
                <a:solidFill>
                  <a:srgbClr val="000000"/>
                </a:solidFill>
                <a:latin typeface="Arial"/>
                <a:ea typeface="Arial"/>
                <a:cs typeface="Arial"/>
                <a:sym typeface="Arial"/>
              </a:endParaRPr>
            </a:p>
          </p:txBody>
        </p:sp>
        <p:sp>
          <p:nvSpPr>
            <p:cNvPr id="868" name="Google Shape;868;p79"/>
            <p:cNvSpPr txBox="1"/>
            <p:nvPr/>
          </p:nvSpPr>
          <p:spPr>
            <a:xfrm>
              <a:off x="3888" y="1612"/>
              <a:ext cx="67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Address:</a:t>
              </a:r>
              <a:endParaRPr sz="1400" b="0" i="0" u="none" strike="noStrike" cap="none">
                <a:solidFill>
                  <a:srgbClr val="000000"/>
                </a:solidFill>
                <a:latin typeface="Arial"/>
                <a:ea typeface="Arial"/>
                <a:cs typeface="Arial"/>
                <a:sym typeface="Arial"/>
              </a:endParaRPr>
            </a:p>
          </p:txBody>
        </p:sp>
        <p:sp>
          <p:nvSpPr>
            <p:cNvPr id="869" name="Google Shape;869;p79"/>
            <p:cNvSpPr txBox="1"/>
            <p:nvPr/>
          </p:nvSpPr>
          <p:spPr>
            <a:xfrm>
              <a:off x="4416" y="1392"/>
              <a:ext cx="1152"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Alan Dix</a:t>
              </a:r>
              <a:endParaRPr sz="1400" b="0" i="0" u="none" strike="noStrike" cap="none">
                <a:solidFill>
                  <a:srgbClr val="000000"/>
                </a:solidFill>
                <a:latin typeface="Arial"/>
                <a:ea typeface="Arial"/>
                <a:cs typeface="Arial"/>
                <a:sym typeface="Arial"/>
              </a:endParaRPr>
            </a:p>
          </p:txBody>
        </p:sp>
        <p:sp>
          <p:nvSpPr>
            <p:cNvPr id="870" name="Google Shape;870;p79"/>
            <p:cNvSpPr txBox="1"/>
            <p:nvPr/>
          </p:nvSpPr>
          <p:spPr>
            <a:xfrm>
              <a:off x="4560" y="1612"/>
              <a:ext cx="100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Lancaster</a:t>
              </a:r>
              <a:endParaRPr sz="1400" b="0" i="0" u="none" strike="noStrike" cap="none">
                <a:solidFill>
                  <a:srgbClr val="000000"/>
                </a:solidFill>
                <a:latin typeface="Arial"/>
                <a:ea typeface="Arial"/>
                <a:cs typeface="Arial"/>
                <a:sym typeface="Arial"/>
              </a:endParaRPr>
            </a:p>
          </p:txBody>
        </p:sp>
      </p:grpSp>
      <p:grpSp>
        <p:nvGrpSpPr>
          <p:cNvPr id="871" name="Google Shape;871;p79"/>
          <p:cNvGrpSpPr/>
          <p:nvPr/>
        </p:nvGrpSpPr>
        <p:grpSpPr>
          <a:xfrm>
            <a:off x="6096000" y="2514600"/>
            <a:ext cx="2895600" cy="990600"/>
            <a:chOff x="3840" y="2112"/>
            <a:chExt cx="1824" cy="624"/>
          </a:xfrm>
        </p:grpSpPr>
        <p:sp>
          <p:nvSpPr>
            <p:cNvPr id="872" name="Google Shape;872;p79"/>
            <p:cNvSpPr txBox="1"/>
            <p:nvPr/>
          </p:nvSpPr>
          <p:spPr>
            <a:xfrm>
              <a:off x="3840" y="2112"/>
              <a:ext cx="1824" cy="62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873" name="Google Shape;873;p79"/>
            <p:cNvSpPr txBox="1"/>
            <p:nvPr/>
          </p:nvSpPr>
          <p:spPr>
            <a:xfrm>
              <a:off x="3888" y="2208"/>
              <a:ext cx="507"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Name:</a:t>
              </a:r>
              <a:endParaRPr sz="1400" b="0" i="0" u="none" strike="noStrike" cap="none">
                <a:solidFill>
                  <a:srgbClr val="000000"/>
                </a:solidFill>
                <a:latin typeface="Arial"/>
                <a:ea typeface="Arial"/>
                <a:cs typeface="Arial"/>
                <a:sym typeface="Arial"/>
              </a:endParaRPr>
            </a:p>
          </p:txBody>
        </p:sp>
        <p:sp>
          <p:nvSpPr>
            <p:cNvPr id="874" name="Google Shape;874;p79"/>
            <p:cNvSpPr txBox="1"/>
            <p:nvPr/>
          </p:nvSpPr>
          <p:spPr>
            <a:xfrm>
              <a:off x="3888" y="2428"/>
              <a:ext cx="67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Address:</a:t>
              </a:r>
              <a:endParaRPr sz="1400" b="0" i="0" u="none" strike="noStrike" cap="none">
                <a:solidFill>
                  <a:srgbClr val="000000"/>
                </a:solidFill>
                <a:latin typeface="Arial"/>
                <a:ea typeface="Arial"/>
                <a:cs typeface="Arial"/>
                <a:sym typeface="Arial"/>
              </a:endParaRPr>
            </a:p>
          </p:txBody>
        </p:sp>
        <p:sp>
          <p:nvSpPr>
            <p:cNvPr id="875" name="Google Shape;875;p79"/>
            <p:cNvSpPr txBox="1"/>
            <p:nvPr/>
          </p:nvSpPr>
          <p:spPr>
            <a:xfrm>
              <a:off x="4560" y="2208"/>
              <a:ext cx="100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Alan Dix</a:t>
              </a:r>
              <a:endParaRPr sz="1400" b="0" i="0" u="none" strike="noStrike" cap="none">
                <a:solidFill>
                  <a:srgbClr val="000000"/>
                </a:solidFill>
                <a:latin typeface="Arial"/>
                <a:ea typeface="Arial"/>
                <a:cs typeface="Arial"/>
                <a:sym typeface="Arial"/>
              </a:endParaRPr>
            </a:p>
          </p:txBody>
        </p:sp>
        <p:sp>
          <p:nvSpPr>
            <p:cNvPr id="876" name="Google Shape;876;p79"/>
            <p:cNvSpPr txBox="1"/>
            <p:nvPr/>
          </p:nvSpPr>
          <p:spPr>
            <a:xfrm>
              <a:off x="4560" y="2428"/>
              <a:ext cx="100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Lancaster</a:t>
              </a:r>
              <a:endParaRPr sz="1400" b="0" i="0" u="none" strike="noStrike" cap="none">
                <a:solidFill>
                  <a:srgbClr val="000000"/>
                </a:solidFill>
                <a:latin typeface="Arial"/>
                <a:ea typeface="Arial"/>
                <a:cs typeface="Arial"/>
                <a:sym typeface="Arial"/>
              </a:endParaRPr>
            </a:p>
          </p:txBody>
        </p:sp>
      </p:grpSp>
      <p:grpSp>
        <p:nvGrpSpPr>
          <p:cNvPr id="877" name="Google Shape;877;p79"/>
          <p:cNvGrpSpPr/>
          <p:nvPr/>
        </p:nvGrpSpPr>
        <p:grpSpPr>
          <a:xfrm>
            <a:off x="6096000" y="3733800"/>
            <a:ext cx="2895600" cy="990600"/>
            <a:chOff x="3840" y="2352"/>
            <a:chExt cx="1824" cy="624"/>
          </a:xfrm>
        </p:grpSpPr>
        <p:sp>
          <p:nvSpPr>
            <p:cNvPr id="878" name="Google Shape;878;p79"/>
            <p:cNvSpPr txBox="1"/>
            <p:nvPr/>
          </p:nvSpPr>
          <p:spPr>
            <a:xfrm>
              <a:off x="3840" y="2352"/>
              <a:ext cx="1824" cy="62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879" name="Google Shape;879;p79"/>
            <p:cNvSpPr txBox="1"/>
            <p:nvPr/>
          </p:nvSpPr>
          <p:spPr>
            <a:xfrm>
              <a:off x="4053" y="2448"/>
              <a:ext cx="507"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Name:</a:t>
              </a:r>
              <a:endParaRPr sz="1400" b="0" i="0" u="none" strike="noStrike" cap="none">
                <a:solidFill>
                  <a:srgbClr val="000000"/>
                </a:solidFill>
                <a:latin typeface="Arial"/>
                <a:ea typeface="Arial"/>
                <a:cs typeface="Arial"/>
                <a:sym typeface="Arial"/>
              </a:endParaRPr>
            </a:p>
          </p:txBody>
        </p:sp>
        <p:sp>
          <p:nvSpPr>
            <p:cNvPr id="880" name="Google Shape;880;p79"/>
            <p:cNvSpPr txBox="1"/>
            <p:nvPr/>
          </p:nvSpPr>
          <p:spPr>
            <a:xfrm>
              <a:off x="3888" y="2668"/>
              <a:ext cx="67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Address:</a:t>
              </a:r>
              <a:endParaRPr sz="1400" b="0" i="0" u="none" strike="noStrike" cap="none">
                <a:solidFill>
                  <a:srgbClr val="000000"/>
                </a:solidFill>
                <a:latin typeface="Arial"/>
                <a:ea typeface="Arial"/>
                <a:cs typeface="Arial"/>
                <a:sym typeface="Arial"/>
              </a:endParaRPr>
            </a:p>
          </p:txBody>
        </p:sp>
        <p:sp>
          <p:nvSpPr>
            <p:cNvPr id="881" name="Google Shape;881;p79"/>
            <p:cNvSpPr txBox="1"/>
            <p:nvPr/>
          </p:nvSpPr>
          <p:spPr>
            <a:xfrm>
              <a:off x="4560" y="2448"/>
              <a:ext cx="100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Alan Dix</a:t>
              </a:r>
              <a:endParaRPr sz="1400" b="0" i="0" u="none" strike="noStrike" cap="none">
                <a:solidFill>
                  <a:srgbClr val="000000"/>
                </a:solidFill>
                <a:latin typeface="Arial"/>
                <a:ea typeface="Arial"/>
                <a:cs typeface="Arial"/>
                <a:sym typeface="Arial"/>
              </a:endParaRPr>
            </a:p>
          </p:txBody>
        </p:sp>
        <p:sp>
          <p:nvSpPr>
            <p:cNvPr id="882" name="Google Shape;882;p79"/>
            <p:cNvSpPr txBox="1"/>
            <p:nvPr/>
          </p:nvSpPr>
          <p:spPr>
            <a:xfrm>
              <a:off x="4560" y="2668"/>
              <a:ext cx="100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Lancaster</a:t>
              </a:r>
              <a:endParaRPr sz="1400" b="0" i="0" u="none" strike="noStrike" cap="none">
                <a:solidFill>
                  <a:srgbClr val="000000"/>
                </a:solidFill>
                <a:latin typeface="Arial"/>
                <a:ea typeface="Arial"/>
                <a:cs typeface="Arial"/>
                <a:sym typeface="Arial"/>
              </a:endParaRPr>
            </a:p>
          </p:txBody>
        </p:sp>
      </p:grpSp>
      <p:cxnSp>
        <p:nvCxnSpPr>
          <p:cNvPr id="883" name="Google Shape;883;p79"/>
          <p:cNvCxnSpPr/>
          <p:nvPr/>
        </p:nvCxnSpPr>
        <p:spPr>
          <a:xfrm>
            <a:off x="6553200" y="1143000"/>
            <a:ext cx="1219200" cy="1219200"/>
          </a:xfrm>
          <a:prstGeom prst="straightConnector1">
            <a:avLst/>
          </a:prstGeom>
          <a:noFill/>
          <a:ln w="76200" cap="flat" cmpd="sng">
            <a:solidFill>
              <a:srgbClr val="FF0000"/>
            </a:solidFill>
            <a:prstDash val="solid"/>
            <a:miter lim="800000"/>
            <a:headEnd type="none" w="sm" len="sm"/>
            <a:tailEnd type="none" w="sm" len="sm"/>
          </a:ln>
        </p:spPr>
      </p:cxnSp>
      <p:cxnSp>
        <p:nvCxnSpPr>
          <p:cNvPr id="884" name="Google Shape;884;p79"/>
          <p:cNvCxnSpPr/>
          <p:nvPr/>
        </p:nvCxnSpPr>
        <p:spPr>
          <a:xfrm flipH="1">
            <a:off x="6477000" y="1143000"/>
            <a:ext cx="1219200" cy="1219200"/>
          </a:xfrm>
          <a:prstGeom prst="straightConnector1">
            <a:avLst/>
          </a:prstGeom>
          <a:noFill/>
          <a:ln w="76200" cap="flat" cmpd="sng">
            <a:solidFill>
              <a:srgbClr val="FF0000"/>
            </a:solidFill>
            <a:prstDash val="solid"/>
            <a:miter lim="800000"/>
            <a:headEnd type="none" w="sm" len="sm"/>
            <a:tailEnd type="none" w="sm" len="sm"/>
          </a:ln>
        </p:spPr>
      </p:cxnSp>
      <p:sp>
        <p:nvSpPr>
          <p:cNvPr id="885" name="Google Shape;885;p79"/>
          <p:cNvSpPr txBox="1"/>
          <p:nvPr/>
        </p:nvSpPr>
        <p:spPr>
          <a:xfrm>
            <a:off x="6553200" y="2209800"/>
            <a:ext cx="1141412" cy="1555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6FF33"/>
              </a:buClr>
              <a:buSzPts val="9600"/>
              <a:buFont typeface="Times New Roman"/>
              <a:buNone/>
            </a:pPr>
            <a:r>
              <a:rPr lang="en-US" sz="9600" b="0" i="0" u="none" strike="noStrike" cap="none">
                <a:solidFill>
                  <a:srgbClr val="66FF33"/>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886" name="Google Shape;886;p79"/>
          <p:cNvSpPr txBox="1"/>
          <p:nvPr/>
        </p:nvSpPr>
        <p:spPr>
          <a:xfrm>
            <a:off x="7010400" y="3140075"/>
            <a:ext cx="793750" cy="1555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9600"/>
              <a:buFont typeface="Times New Roman"/>
              <a:buNone/>
            </a:pPr>
            <a:r>
              <a:rPr lang="en-US" sz="9600" b="1" i="0" u="none" strike="noStrike" cap="none">
                <a:solidFill>
                  <a:schemeClr val="accent2"/>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887" name="Google Shape;887;p7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883"/>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1000"/>
                                  </p:stCondLst>
                                  <p:childTnLst>
                                    <p:set>
                                      <p:cBhvr>
                                        <p:cTn id="9" dur="1" fill="hold">
                                          <p:stCondLst>
                                            <p:cond delay="0"/>
                                          </p:stCondLst>
                                        </p:cTn>
                                        <p:tgtEl>
                                          <p:spTgt spid="884"/>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1000"/>
                                  </p:stCondLst>
                                  <p:childTnLst>
                                    <p:set>
                                      <p:cBhvr>
                                        <p:cTn id="12" dur="1" fill="hold">
                                          <p:stCondLst>
                                            <p:cond delay="0"/>
                                          </p:stCondLst>
                                        </p:cTn>
                                        <p:tgtEl>
                                          <p:spTgt spid="885"/>
                                        </p:tgtEl>
                                        <p:attrNameLst>
                                          <p:attrName>style.visibility</p:attrName>
                                        </p:attrNameLst>
                                      </p:cBhvr>
                                      <p:to>
                                        <p:strVal val="visible"/>
                                      </p:to>
                                    </p:set>
                                  </p:childTnLst>
                                </p:cTn>
                              </p:par>
                            </p:childTnLst>
                          </p:cTn>
                        </p:par>
                        <p:par>
                          <p:cTn id="13" fill="hold">
                            <p:stCondLst>
                              <p:cond delay="3"/>
                            </p:stCondLst>
                            <p:childTnLst>
                              <p:par>
                                <p:cTn id="14" presetID="1" presetClass="entr" presetSubtype="0" fill="hold" nodeType="afterEffect">
                                  <p:stCondLst>
                                    <p:cond delay="1000"/>
                                  </p:stCondLst>
                                  <p:childTnLst>
                                    <p:set>
                                      <p:cBhvr>
                                        <p:cTn id="15" dur="1" fill="hold">
                                          <p:stCondLst>
                                            <p:cond delay="0"/>
                                          </p:stCondLst>
                                        </p:cTn>
                                        <p:tgtEl>
                                          <p:spTgt spid="8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8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Knowing What To Do</a:t>
            </a:r>
            <a:endParaRPr/>
          </a:p>
        </p:txBody>
      </p:sp>
      <p:sp>
        <p:nvSpPr>
          <p:cNvPr id="893" name="Google Shape;893;p80"/>
          <p:cNvSpPr txBox="1">
            <a:spLocks noGrp="1"/>
          </p:cNvSpPr>
          <p:nvPr>
            <p:ph type="body" idx="1"/>
          </p:nvPr>
        </p:nvSpPr>
        <p:spPr>
          <a:xfrm>
            <a:off x="685800" y="17526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What is active what is passive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Where do you click</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Where do you type</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Consistent style helps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E.g. Web </a:t>
            </a:r>
            <a:r>
              <a:rPr lang="en-US" sz="2400" b="0" i="0" u="sng">
                <a:solidFill>
                  <a:srgbClr val="2E005D"/>
                </a:solidFill>
                <a:latin typeface="Verdana"/>
                <a:ea typeface="Verdana"/>
                <a:cs typeface="Verdana"/>
                <a:sym typeface="Verdana"/>
              </a:rPr>
              <a:t>underlined links</a:t>
            </a:r>
            <a:endParaRPr sz="24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Labels and icons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Standards for common actions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Language – bold = current state or action</a:t>
            </a:r>
            <a:endParaRPr/>
          </a:p>
        </p:txBody>
      </p:sp>
      <p:sp>
        <p:nvSpPr>
          <p:cNvPr id="894" name="Google Shape;894;p8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8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Affordances</a:t>
            </a:r>
            <a:endParaRPr/>
          </a:p>
        </p:txBody>
      </p:sp>
      <p:sp>
        <p:nvSpPr>
          <p:cNvPr id="900" name="Google Shape;900;p8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Psychological term</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For physical objects</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Shape and size suggest actions</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Pick up, twist, throw</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Also cultural – buttons ‘afford’ pushing </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For screen objects</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Button–like object ‘affords’ mouse click</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Physical-like objects suggest use</a:t>
            </a:r>
            <a:endParaRPr/>
          </a:p>
          <a:p>
            <a:pPr marL="342900" lvl="0" indent="-34290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Culture of computer use</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Icons ‘afford’ clicking</a:t>
            </a:r>
            <a:endParaRPr/>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Or even double clicking … not like real buttons!</a:t>
            </a:r>
            <a:endParaRPr/>
          </a:p>
        </p:txBody>
      </p:sp>
      <p:grpSp>
        <p:nvGrpSpPr>
          <p:cNvPr id="901" name="Google Shape;901;p81"/>
          <p:cNvGrpSpPr/>
          <p:nvPr/>
        </p:nvGrpSpPr>
        <p:grpSpPr>
          <a:xfrm>
            <a:off x="5410200" y="1219200"/>
            <a:ext cx="3429000" cy="1516062"/>
            <a:chOff x="3408" y="768"/>
            <a:chExt cx="2160" cy="955"/>
          </a:xfrm>
        </p:grpSpPr>
        <p:pic>
          <p:nvPicPr>
            <p:cNvPr id="902" name="Google Shape;902;p81" descr="mug-no-hand-2.jpg                                              0007898DMacintosh HD                   ABA78158:"/>
            <p:cNvPicPr preferRelativeResize="0"/>
            <p:nvPr/>
          </p:nvPicPr>
          <p:blipFill rotWithShape="1">
            <a:blip r:embed="rId3">
              <a:alphaModFix/>
            </a:blip>
            <a:srcRect/>
            <a:stretch/>
          </p:blipFill>
          <p:spPr>
            <a:xfrm>
              <a:off x="3408" y="768"/>
              <a:ext cx="960" cy="955"/>
            </a:xfrm>
            <a:prstGeom prst="rect">
              <a:avLst/>
            </a:prstGeom>
            <a:noFill/>
            <a:ln>
              <a:noFill/>
            </a:ln>
          </p:spPr>
        </p:pic>
        <p:sp>
          <p:nvSpPr>
            <p:cNvPr id="903" name="Google Shape;903;p81"/>
            <p:cNvSpPr txBox="1"/>
            <p:nvPr/>
          </p:nvSpPr>
          <p:spPr>
            <a:xfrm>
              <a:off x="4596" y="1008"/>
              <a:ext cx="972" cy="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mug handle</a:t>
              </a:r>
              <a:endParaRPr sz="1400" b="0" i="0" u="none" strike="noStrike" cap="none">
                <a:solidFill>
                  <a:srgbClr val="000000"/>
                </a:solidFill>
                <a:latin typeface="Arial"/>
                <a:ea typeface="Arial"/>
                <a:cs typeface="Arial"/>
                <a:sym typeface="Arial"/>
              </a:endParaRPr>
            </a:p>
          </p:txBody>
        </p:sp>
        <p:cxnSp>
          <p:nvCxnSpPr>
            <p:cNvPr id="904" name="Google Shape;904;p81"/>
            <p:cNvCxnSpPr/>
            <p:nvPr/>
          </p:nvCxnSpPr>
          <p:spPr>
            <a:xfrm flipH="1">
              <a:off x="4272" y="1152"/>
              <a:ext cx="336" cy="96"/>
            </a:xfrm>
            <a:prstGeom prst="straightConnector1">
              <a:avLst/>
            </a:prstGeom>
            <a:noFill/>
            <a:ln w="38100" cap="flat" cmpd="sng">
              <a:solidFill>
                <a:srgbClr val="FF0000"/>
              </a:solidFill>
              <a:prstDash val="solid"/>
              <a:miter lim="800000"/>
              <a:headEnd type="none" w="sm" len="sm"/>
              <a:tailEnd type="triangle" w="med" len="med"/>
            </a:ln>
          </p:spPr>
        </p:cxnSp>
      </p:grpSp>
      <p:grpSp>
        <p:nvGrpSpPr>
          <p:cNvPr id="905" name="Google Shape;905;p81"/>
          <p:cNvGrpSpPr/>
          <p:nvPr/>
        </p:nvGrpSpPr>
        <p:grpSpPr>
          <a:xfrm>
            <a:off x="6999287" y="2209800"/>
            <a:ext cx="1870075" cy="2895600"/>
            <a:chOff x="4409" y="1392"/>
            <a:chExt cx="1178" cy="1824"/>
          </a:xfrm>
        </p:grpSpPr>
        <p:pic>
          <p:nvPicPr>
            <p:cNvPr id="906" name="Google Shape;906;p81" descr="mug-held-2.jpg                                                 0007898DMacintosh HD                   ABA78158:"/>
            <p:cNvPicPr preferRelativeResize="0"/>
            <p:nvPr/>
          </p:nvPicPr>
          <p:blipFill rotWithShape="1">
            <a:blip r:embed="rId4">
              <a:alphaModFix/>
            </a:blip>
            <a:srcRect/>
            <a:stretch/>
          </p:blipFill>
          <p:spPr>
            <a:xfrm>
              <a:off x="4409" y="2112"/>
              <a:ext cx="1063" cy="1104"/>
            </a:xfrm>
            <a:prstGeom prst="rect">
              <a:avLst/>
            </a:prstGeom>
            <a:noFill/>
            <a:ln>
              <a:noFill/>
            </a:ln>
          </p:spPr>
        </p:pic>
        <p:sp>
          <p:nvSpPr>
            <p:cNvPr id="907" name="Google Shape;907;p81"/>
            <p:cNvSpPr txBox="1"/>
            <p:nvPr/>
          </p:nvSpPr>
          <p:spPr>
            <a:xfrm>
              <a:off x="4848" y="1392"/>
              <a:ext cx="739" cy="4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‘affords’</a:t>
              </a:r>
              <a:br>
                <a:rPr lang="en-US" sz="1800" b="0" i="0" u="none" strike="noStrike" cap="none">
                  <a:solidFill>
                    <a:schemeClr val="dk1"/>
                  </a:solidFill>
                  <a:latin typeface="Verdana"/>
                  <a:ea typeface="Verdana"/>
                  <a:cs typeface="Verdana"/>
                  <a:sym typeface="Verdana"/>
                </a:rPr>
              </a:br>
              <a:r>
                <a:rPr lang="en-US" sz="1800" b="0" i="0" u="none" strike="noStrike" cap="none">
                  <a:solidFill>
                    <a:schemeClr val="dk1"/>
                  </a:solidFill>
                  <a:latin typeface="Verdana"/>
                  <a:ea typeface="Verdana"/>
                  <a:cs typeface="Verdana"/>
                  <a:sym typeface="Verdana"/>
                </a:rPr>
                <a:t>grasping</a:t>
              </a:r>
              <a:endParaRPr sz="1400" b="0" i="0" u="none" strike="noStrike" cap="none">
                <a:solidFill>
                  <a:srgbClr val="000000"/>
                </a:solidFill>
                <a:latin typeface="Arial"/>
                <a:ea typeface="Arial"/>
                <a:cs typeface="Arial"/>
                <a:sym typeface="Arial"/>
              </a:endParaRPr>
            </a:p>
          </p:txBody>
        </p:sp>
        <p:cxnSp>
          <p:nvCxnSpPr>
            <p:cNvPr id="908" name="Google Shape;908;p81"/>
            <p:cNvCxnSpPr/>
            <p:nvPr/>
          </p:nvCxnSpPr>
          <p:spPr>
            <a:xfrm>
              <a:off x="5232" y="1824"/>
              <a:ext cx="96" cy="528"/>
            </a:xfrm>
            <a:prstGeom prst="straightConnector1">
              <a:avLst/>
            </a:prstGeom>
            <a:noFill/>
            <a:ln w="38100" cap="flat" cmpd="sng">
              <a:solidFill>
                <a:srgbClr val="FF0000"/>
              </a:solidFill>
              <a:prstDash val="solid"/>
              <a:miter lim="800000"/>
              <a:headEnd type="none" w="sm" len="sm"/>
              <a:tailEnd type="triangle" w="med" len="med"/>
            </a:ln>
          </p:spPr>
        </p:cxnSp>
      </p:grpSp>
      <p:sp>
        <p:nvSpPr>
          <p:cNvPr id="909" name="Google Shape;909;p8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82"/>
          <p:cNvSpPr txBox="1">
            <a:spLocks noGrp="1"/>
          </p:cNvSpPr>
          <p:nvPr>
            <p:ph type="ctrTitle"/>
          </p:nvPr>
        </p:nvSpPr>
        <p:spPr>
          <a:xfrm>
            <a:off x="533400" y="12954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Appropriate Appearance</a:t>
            </a:r>
            <a:endParaRPr/>
          </a:p>
        </p:txBody>
      </p:sp>
      <p:sp>
        <p:nvSpPr>
          <p:cNvPr id="915" name="Google Shape;915;p82"/>
          <p:cNvSpPr txBox="1">
            <a:spLocks noGrp="1"/>
          </p:cNvSpPr>
          <p:nvPr>
            <p:ph type="subTitle" idx="1"/>
          </p:nvPr>
        </p:nvSpPr>
        <p:spPr>
          <a:xfrm>
            <a:off x="1371600" y="2819400"/>
            <a:ext cx="6934200" cy="26670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Presenting Information</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Aesthetics And Utility</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Colour And 3D</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Localisation &amp; Internationalisation</a:t>
            </a:r>
            <a:endParaRPr/>
          </a:p>
        </p:txBody>
      </p:sp>
      <p:sp>
        <p:nvSpPr>
          <p:cNvPr id="916" name="Google Shape;916;p8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79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712787" y="4572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Comic Sans MS"/>
              <a:buNone/>
            </a:pPr>
            <a:r>
              <a:rPr lang="en-US" sz="2800" b="0" i="0" u="none">
                <a:solidFill>
                  <a:schemeClr val="dk2"/>
                </a:solidFill>
                <a:latin typeface="Comic Sans MS"/>
                <a:ea typeface="Comic Sans MS"/>
                <a:cs typeface="Comic Sans MS"/>
                <a:sym typeface="Comic Sans MS"/>
              </a:rPr>
              <a:t>For Human–computer Interaction</a:t>
            </a:r>
            <a:endParaRPr/>
          </a:p>
        </p:txBody>
      </p:sp>
      <p:sp>
        <p:nvSpPr>
          <p:cNvPr id="157" name="Google Shape;157;p8"/>
          <p:cNvSpPr txBox="1">
            <a:spLocks noGrp="1"/>
          </p:cNvSpPr>
          <p:nvPr>
            <p:ph type="body" idx="1"/>
          </p:nvPr>
        </p:nvSpPr>
        <p:spPr>
          <a:xfrm>
            <a:off x="693737" y="1524000"/>
            <a:ext cx="7772400" cy="4114800"/>
          </a:xfrm>
          <a:prstGeom prst="rect">
            <a:avLst/>
          </a:prstGeom>
          <a:noFill/>
          <a:ln>
            <a:noFill/>
          </a:ln>
        </p:spPr>
        <p:txBody>
          <a:bodyPr spcFirstLastPara="1" wrap="square" lIns="91425" tIns="45700" rIns="91425" bIns="45700" anchor="t" anchorCtr="0">
            <a:noAutofit/>
          </a:bodyPr>
          <a:lstStyle/>
          <a:p>
            <a:pPr marL="1828800" lvl="4" indent="0" algn="l" rtl="0">
              <a:lnSpc>
                <a:spcPct val="100000"/>
              </a:lnSpc>
              <a:spcBef>
                <a:spcPts val="0"/>
              </a:spcBef>
              <a:spcAft>
                <a:spcPts val="0"/>
              </a:spcAft>
              <a:buClr>
                <a:schemeClr val="dk1"/>
              </a:buClr>
              <a:buSzPts val="1600"/>
              <a:buFont typeface="Verdana"/>
              <a:buNone/>
            </a:pPr>
            <a:endParaRPr sz="16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Understand computers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limitations, capacities, tools, platforms</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Understand people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psychological, social aspects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human error</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And their interaction …</a:t>
            </a:r>
            <a:endParaRPr/>
          </a:p>
        </p:txBody>
      </p:sp>
      <p:sp>
        <p:nvSpPr>
          <p:cNvPr id="158" name="Google Shape;158;p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83"/>
          <p:cNvSpPr txBox="1">
            <a:spLocks noGrp="1"/>
          </p:cNvSpPr>
          <p:nvPr>
            <p:ph type="title"/>
          </p:nvPr>
        </p:nvSpPr>
        <p:spPr>
          <a:xfrm>
            <a:off x="228600" y="506412"/>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Presenting Information</a:t>
            </a:r>
            <a:endParaRPr/>
          </a:p>
        </p:txBody>
      </p:sp>
      <p:sp>
        <p:nvSpPr>
          <p:cNvPr id="922" name="Google Shape;922;p83"/>
          <p:cNvSpPr txBox="1">
            <a:spLocks noGrp="1"/>
          </p:cNvSpPr>
          <p:nvPr>
            <p:ph type="body" idx="1"/>
          </p:nvPr>
        </p:nvSpPr>
        <p:spPr>
          <a:xfrm>
            <a:off x="76200" y="1600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Purpose matters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Sort order </a:t>
            </a:r>
            <a:r>
              <a:rPr lang="en-US" sz="1600" b="0" i="0" u="none">
                <a:solidFill>
                  <a:schemeClr val="dk1"/>
                </a:solidFill>
                <a:latin typeface="Verdana"/>
                <a:ea typeface="Verdana"/>
                <a:cs typeface="Verdana"/>
                <a:sym typeface="Verdana"/>
              </a:rPr>
              <a:t>(which column, numeric alphabetic)</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Text vs. Diagram</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Scatter graph vs. Histogram</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Use paper presentation principles!</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But add interactivity</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Softens design choices </a:t>
            </a:r>
            <a:endParaRPr/>
          </a:p>
          <a:p>
            <a:pPr marL="1162050" lvl="2" indent="-228600" algn="l" rtl="0">
              <a:lnSpc>
                <a:spcPct val="10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E.g. Re-ordering columns</a:t>
            </a:r>
            <a:endParaRPr/>
          </a:p>
          <a:p>
            <a:pPr marL="1162050" lvl="2" indent="-228600" algn="l" rtl="0">
              <a:lnSpc>
                <a:spcPct val="10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‘Dancing histograms’ (chap 21)</a:t>
            </a:r>
            <a:endParaRPr/>
          </a:p>
        </p:txBody>
      </p:sp>
      <p:sp>
        <p:nvSpPr>
          <p:cNvPr id="923" name="Google Shape;923;p8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80</a:t>
            </a:fld>
            <a:endParaRPr sz="1400" b="0" i="0" u="none" strike="noStrike" cap="none">
              <a:solidFill>
                <a:srgbClr val="000000"/>
              </a:solidFill>
              <a:latin typeface="Arial"/>
              <a:ea typeface="Arial"/>
              <a:cs typeface="Arial"/>
              <a:sym typeface="Arial"/>
            </a:endParaRPr>
          </a:p>
        </p:txBody>
      </p:sp>
      <p:pic>
        <p:nvPicPr>
          <p:cNvPr id="924" name="Google Shape;924;p83"/>
          <p:cNvPicPr preferRelativeResize="0"/>
          <p:nvPr/>
        </p:nvPicPr>
        <p:blipFill rotWithShape="1">
          <a:blip r:embed="rId3">
            <a:alphaModFix/>
          </a:blip>
          <a:srcRect/>
          <a:stretch/>
        </p:blipFill>
        <p:spPr>
          <a:xfrm>
            <a:off x="6019800" y="1457325"/>
            <a:ext cx="3124200" cy="47910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4"/>
          <p:cNvSpPr txBox="1"/>
          <p:nvPr/>
        </p:nvSpPr>
        <p:spPr>
          <a:xfrm>
            <a:off x="533400" y="1905000"/>
            <a:ext cx="8001000" cy="43434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930" name="Google Shape;930;p8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Aesthetics And Utility</a:t>
            </a:r>
            <a:endParaRPr/>
          </a:p>
        </p:txBody>
      </p:sp>
      <p:sp>
        <p:nvSpPr>
          <p:cNvPr id="931" name="Google Shape;931;p8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aesthetically pleasing designs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increase user satisfaction and improve productivity</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beauty and utility may conflict</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mixed up visual styles ⇒ easy to distinguish</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clean design – little differentiation ⇒ confusing</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backgrounds behind text</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 good to look at, but hard to read</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but can work together</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e.g. the design of the counter</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consumer products – key differentiator </a:t>
            </a:r>
            <a:r>
              <a:rPr lang="en-US" sz="1800" b="0" i="0" u="none">
                <a:solidFill>
                  <a:schemeClr val="dk1"/>
                </a:solidFill>
                <a:latin typeface="Verdana"/>
                <a:ea typeface="Verdana"/>
                <a:cs typeface="Verdana"/>
                <a:sym typeface="Verdana"/>
              </a:rPr>
              <a:t>(e.g. iMac)</a:t>
            </a:r>
            <a:endParaRPr/>
          </a:p>
        </p:txBody>
      </p:sp>
      <p:sp>
        <p:nvSpPr>
          <p:cNvPr id="932" name="Google Shape;932;p8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81</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Aesthetics And Utility (cont.)</a:t>
            </a:r>
            <a:endParaRPr/>
          </a:p>
        </p:txBody>
      </p:sp>
      <p:sp>
        <p:nvSpPr>
          <p:cNvPr id="938" name="Google Shape;938;p8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Aesthetically pleasing designs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Increase user satisfaction and improve productivity</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Beauty and utility may conflict</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Mixed up visual styles ⇒ easy to distinguish</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Clean design – little differentiation ⇒ confusing</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Backgrounds behind text</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 good to look at, but hard to read</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But can work together</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E.g. The design of the counter</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 consumer products – key differentiator e.g. sleek curves of a car.</a:t>
            </a:r>
            <a:endParaRPr/>
          </a:p>
        </p:txBody>
      </p:sp>
      <p:sp>
        <p:nvSpPr>
          <p:cNvPr id="939" name="Google Shape;939;p8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pic>
        <p:nvPicPr>
          <p:cNvPr id="944" name="Google Shape;944;p86" descr="&#10;3D-pie.gif                                                     0007898DMacintosh HD                   ABA78158:"/>
          <p:cNvPicPr preferRelativeResize="0"/>
          <p:nvPr/>
        </p:nvPicPr>
        <p:blipFill rotWithShape="1">
          <a:blip r:embed="rId3">
            <a:alphaModFix/>
          </a:blip>
          <a:srcRect/>
          <a:stretch/>
        </p:blipFill>
        <p:spPr>
          <a:xfrm>
            <a:off x="6629400" y="5668962"/>
            <a:ext cx="2209800" cy="884237"/>
          </a:xfrm>
          <a:prstGeom prst="rect">
            <a:avLst/>
          </a:prstGeom>
          <a:noFill/>
          <a:ln>
            <a:noFill/>
          </a:ln>
        </p:spPr>
      </p:pic>
      <p:sp>
        <p:nvSpPr>
          <p:cNvPr id="945" name="Google Shape;945;p8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Colour And 3D</a:t>
            </a:r>
            <a:endParaRPr/>
          </a:p>
        </p:txBody>
      </p:sp>
      <p:sp>
        <p:nvSpPr>
          <p:cNvPr id="946" name="Google Shape;946;p86"/>
          <p:cNvSpPr txBox="1">
            <a:spLocks noGrp="1"/>
          </p:cNvSpPr>
          <p:nvPr>
            <p:ph type="body" idx="1"/>
          </p:nvPr>
        </p:nvSpPr>
        <p:spPr>
          <a:xfrm>
            <a:off x="685800" y="17526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Both often used very badly!</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Colour</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Older monitors limited palette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Colour over used because ‘it is there’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Beware colour blind!</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 sparingly to </a:t>
            </a:r>
            <a:r>
              <a:rPr lang="en-US" sz="2000" b="0" i="0" u="none">
                <a:solidFill>
                  <a:srgbClr val="009900"/>
                </a:solidFill>
                <a:latin typeface="Verdana"/>
                <a:ea typeface="Verdana"/>
                <a:cs typeface="Verdana"/>
                <a:sym typeface="Verdana"/>
              </a:rPr>
              <a:t>reinforce</a:t>
            </a:r>
            <a:r>
              <a:rPr lang="en-US" sz="2000" b="0" i="0" u="none">
                <a:solidFill>
                  <a:schemeClr val="dk1"/>
                </a:solidFill>
                <a:latin typeface="Verdana"/>
                <a:ea typeface="Verdana"/>
                <a:cs typeface="Verdana"/>
                <a:sym typeface="Verdana"/>
              </a:rPr>
              <a:t> other information</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3D effects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Good for physical information and some graphs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But if over used …</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e.g. Text in perspective!!  3d pie charts</a:t>
            </a:r>
            <a:endParaRPr/>
          </a:p>
        </p:txBody>
      </p:sp>
      <p:sp>
        <p:nvSpPr>
          <p:cNvPr id="947" name="Google Shape;947;p8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Comic Sans MS"/>
              <a:buNone/>
            </a:pPr>
            <a:r>
              <a:rPr lang="en-US" sz="3600" b="0" i="0" u="none">
                <a:solidFill>
                  <a:srgbClr val="FF0000"/>
                </a:solidFill>
                <a:latin typeface="Comic Sans MS"/>
                <a:ea typeface="Comic Sans MS"/>
                <a:cs typeface="Comic Sans MS"/>
                <a:sym typeface="Comic Sans MS"/>
              </a:rPr>
              <a:t>Bad</a:t>
            </a:r>
            <a:r>
              <a:rPr lang="en-US" sz="3600" b="0" i="0" u="none">
                <a:solidFill>
                  <a:schemeClr val="dk2"/>
                </a:solidFill>
                <a:latin typeface="Comic Sans MS"/>
                <a:ea typeface="Comic Sans MS"/>
                <a:cs typeface="Comic Sans MS"/>
                <a:sym typeface="Comic Sans MS"/>
              </a:rPr>
              <a:t> </a:t>
            </a:r>
            <a:r>
              <a:rPr lang="en-US" sz="3600" b="0" i="0" u="none">
                <a:solidFill>
                  <a:srgbClr val="6666FF"/>
                </a:solidFill>
                <a:latin typeface="Comic Sans MS"/>
                <a:ea typeface="Comic Sans MS"/>
                <a:cs typeface="Comic Sans MS"/>
                <a:sym typeface="Comic Sans MS"/>
              </a:rPr>
              <a:t>Use</a:t>
            </a:r>
            <a:r>
              <a:rPr lang="en-US" sz="3600" b="0" i="0" u="none">
                <a:solidFill>
                  <a:schemeClr val="dk2"/>
                </a:solidFill>
                <a:latin typeface="Comic Sans MS"/>
                <a:ea typeface="Comic Sans MS"/>
                <a:cs typeface="Comic Sans MS"/>
                <a:sym typeface="Comic Sans MS"/>
              </a:rPr>
              <a:t> </a:t>
            </a:r>
            <a:r>
              <a:rPr lang="en-US" sz="3600" b="0" i="0" u="none">
                <a:solidFill>
                  <a:srgbClr val="99FF99"/>
                </a:solidFill>
                <a:latin typeface="Comic Sans MS"/>
                <a:ea typeface="Comic Sans MS"/>
                <a:cs typeface="Comic Sans MS"/>
                <a:sym typeface="Comic Sans MS"/>
              </a:rPr>
              <a:t>Of</a:t>
            </a:r>
            <a:r>
              <a:rPr lang="en-US" sz="3600" b="0" i="0" u="none">
                <a:solidFill>
                  <a:schemeClr val="dk2"/>
                </a:solidFill>
                <a:latin typeface="Comic Sans MS"/>
                <a:ea typeface="Comic Sans MS"/>
                <a:cs typeface="Comic Sans MS"/>
                <a:sym typeface="Comic Sans MS"/>
              </a:rPr>
              <a:t> </a:t>
            </a:r>
            <a:r>
              <a:rPr lang="en-US" sz="3600" b="0" i="0" u="none">
                <a:solidFill>
                  <a:schemeClr val="accent2"/>
                </a:solidFill>
                <a:latin typeface="Comic Sans MS"/>
                <a:ea typeface="Comic Sans MS"/>
                <a:cs typeface="Comic Sans MS"/>
                <a:sym typeface="Comic Sans MS"/>
              </a:rPr>
              <a:t>C</a:t>
            </a:r>
            <a:r>
              <a:rPr lang="en-US" sz="3600" b="0" i="0" u="none">
                <a:solidFill>
                  <a:srgbClr val="33CCFF"/>
                </a:solidFill>
                <a:latin typeface="Comic Sans MS"/>
                <a:ea typeface="Comic Sans MS"/>
                <a:cs typeface="Comic Sans MS"/>
                <a:sym typeface="Comic Sans MS"/>
              </a:rPr>
              <a:t>olo</a:t>
            </a:r>
            <a:r>
              <a:rPr lang="en-US" sz="3600" b="0" i="0" u="none">
                <a:solidFill>
                  <a:schemeClr val="accent2"/>
                </a:solidFill>
                <a:latin typeface="Comic Sans MS"/>
                <a:ea typeface="Comic Sans MS"/>
                <a:cs typeface="Comic Sans MS"/>
                <a:sym typeface="Comic Sans MS"/>
              </a:rPr>
              <a:t>r</a:t>
            </a:r>
            <a:endParaRPr/>
          </a:p>
        </p:txBody>
      </p:sp>
      <p:sp>
        <p:nvSpPr>
          <p:cNvPr id="954" name="Google Shape;954;p87"/>
          <p:cNvSpPr txBox="1">
            <a:spLocks noGrp="1"/>
          </p:cNvSpPr>
          <p:nvPr>
            <p:ph type="body" idx="1"/>
          </p:nvPr>
        </p:nvSpPr>
        <p:spPr>
          <a:xfrm>
            <a:off x="685800" y="1981200"/>
            <a:ext cx="7772400" cy="4114800"/>
          </a:xfrm>
          <a:prstGeom prst="rect">
            <a:avLst/>
          </a:prstGeom>
          <a:solidFill>
            <a:srgbClr val="FF0000"/>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33CCFF"/>
              </a:buClr>
              <a:buSzPts val="2800"/>
              <a:buFont typeface="Verdana"/>
              <a:buChar char="•"/>
            </a:pPr>
            <a:r>
              <a:rPr lang="en-US" sz="2800" b="0" i="0" u="none">
                <a:solidFill>
                  <a:srgbClr val="33CCFF"/>
                </a:solidFill>
                <a:latin typeface="Verdana"/>
                <a:ea typeface="Verdana"/>
                <a:cs typeface="Verdana"/>
                <a:sym typeface="Verdana"/>
              </a:rPr>
              <a:t>over</a:t>
            </a:r>
            <a:r>
              <a:rPr lang="en-US" sz="2800" b="0" i="0" u="none">
                <a:solidFill>
                  <a:schemeClr val="dk1"/>
                </a:solidFill>
                <a:latin typeface="Verdana"/>
                <a:ea typeface="Verdana"/>
                <a:cs typeface="Verdana"/>
                <a:sym typeface="Verdana"/>
              </a:rPr>
              <a:t> </a:t>
            </a:r>
            <a:r>
              <a:rPr lang="en-US" sz="2800" b="0" i="0" u="none">
                <a:solidFill>
                  <a:srgbClr val="660066"/>
                </a:solidFill>
                <a:latin typeface="Verdana"/>
                <a:ea typeface="Verdana"/>
                <a:cs typeface="Verdana"/>
                <a:sym typeface="Verdana"/>
              </a:rPr>
              <a:t>use</a:t>
            </a:r>
            <a:r>
              <a:rPr lang="en-US" sz="2800" b="0" i="0" u="none">
                <a:solidFill>
                  <a:schemeClr val="dk1"/>
                </a:solidFill>
                <a:latin typeface="Verdana"/>
                <a:ea typeface="Verdana"/>
                <a:cs typeface="Verdana"/>
                <a:sym typeface="Verdana"/>
              </a:rPr>
              <a:t> - </a:t>
            </a:r>
            <a:r>
              <a:rPr lang="en-US" sz="2000" b="0" i="0" u="none">
                <a:solidFill>
                  <a:schemeClr val="accent1"/>
                </a:solidFill>
                <a:latin typeface="Verdana"/>
                <a:ea typeface="Verdana"/>
                <a:cs typeface="Verdana"/>
                <a:sym typeface="Verdana"/>
              </a:rPr>
              <a:t>without</a:t>
            </a:r>
            <a:r>
              <a:rPr lang="en-US" sz="2000" b="0" i="0" u="none">
                <a:solidFill>
                  <a:schemeClr val="dk1"/>
                </a:solidFill>
                <a:latin typeface="Verdana"/>
                <a:ea typeface="Verdana"/>
                <a:cs typeface="Verdana"/>
                <a:sym typeface="Verdana"/>
              </a:rPr>
              <a:t> </a:t>
            </a:r>
            <a:r>
              <a:rPr lang="en-US" sz="2000" b="0" i="0" u="none">
                <a:solidFill>
                  <a:srgbClr val="0000FF"/>
                </a:solidFill>
                <a:latin typeface="Verdana"/>
                <a:ea typeface="Verdana"/>
                <a:cs typeface="Verdana"/>
                <a:sym typeface="Verdana"/>
              </a:rPr>
              <a:t>very</a:t>
            </a:r>
            <a:r>
              <a:rPr lang="en-US" sz="2000" b="0" i="0" u="none">
                <a:solidFill>
                  <a:schemeClr val="dk1"/>
                </a:solidFill>
                <a:latin typeface="Verdana"/>
                <a:ea typeface="Verdana"/>
                <a:cs typeface="Verdana"/>
                <a:sym typeface="Verdana"/>
              </a:rPr>
              <a:t> </a:t>
            </a:r>
            <a:r>
              <a:rPr lang="en-US" sz="2000" b="0" i="0" u="none">
                <a:solidFill>
                  <a:srgbClr val="33CCFF"/>
                </a:solidFill>
                <a:latin typeface="Verdana"/>
                <a:ea typeface="Verdana"/>
                <a:cs typeface="Verdana"/>
                <a:sym typeface="Verdana"/>
              </a:rPr>
              <a:t>good</a:t>
            </a:r>
            <a:r>
              <a:rPr lang="en-US" sz="2000" b="0" i="0" u="none">
                <a:solidFill>
                  <a:schemeClr val="dk1"/>
                </a:solidFill>
                <a:latin typeface="Verdana"/>
                <a:ea typeface="Verdana"/>
                <a:cs typeface="Verdana"/>
                <a:sym typeface="Verdana"/>
              </a:rPr>
              <a:t> reason (e.g. kids’ site)</a:t>
            </a:r>
            <a:endParaRPr/>
          </a:p>
          <a:p>
            <a:pPr marL="342900" lvl="0" indent="-342900" algn="l" rtl="0">
              <a:lnSpc>
                <a:spcPct val="100000"/>
              </a:lnSpc>
              <a:spcBef>
                <a:spcPts val="560"/>
              </a:spcBef>
              <a:spcAft>
                <a:spcPts val="0"/>
              </a:spcAft>
              <a:buClr>
                <a:srgbClr val="00FF00"/>
              </a:buClr>
              <a:buSzPts val="2800"/>
              <a:buFont typeface="Verdana"/>
              <a:buChar char="•"/>
            </a:pPr>
            <a:r>
              <a:rPr lang="en-US" sz="2800" b="0" i="0" u="none">
                <a:solidFill>
                  <a:srgbClr val="00FF00"/>
                </a:solidFill>
                <a:latin typeface="Verdana"/>
                <a:ea typeface="Verdana"/>
                <a:cs typeface="Verdana"/>
                <a:sym typeface="Verdana"/>
              </a:rPr>
              <a:t>colour blindness</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poor </a:t>
            </a:r>
            <a:r>
              <a:rPr lang="en-US" sz="2800" b="0" i="0" u="none">
                <a:solidFill>
                  <a:srgbClr val="FF3399"/>
                </a:solidFill>
                <a:latin typeface="Verdana"/>
                <a:ea typeface="Verdana"/>
                <a:cs typeface="Verdana"/>
                <a:sym typeface="Verdana"/>
              </a:rPr>
              <a:t>use of</a:t>
            </a:r>
            <a:r>
              <a:rPr lang="en-US" sz="2800" b="0" i="0" u="none">
                <a:solidFill>
                  <a:schemeClr val="dk1"/>
                </a:solidFill>
                <a:latin typeface="Verdana"/>
                <a:ea typeface="Verdana"/>
                <a:cs typeface="Verdana"/>
                <a:sym typeface="Verdana"/>
              </a:rPr>
              <a:t> contrast</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do adjust your set!</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adjust your monitor to greys only</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can you still read your screen?</a:t>
            </a:r>
            <a:endParaRPr/>
          </a:p>
        </p:txBody>
      </p:sp>
      <p:pic>
        <p:nvPicPr>
          <p:cNvPr id="955" name="Google Shape;955;p87" descr="colours-in-grey-harder.gif                                     0007898DMacintosh HD                   ABA78158:"/>
          <p:cNvPicPr preferRelativeResize="0"/>
          <p:nvPr/>
        </p:nvPicPr>
        <p:blipFill rotWithShape="1">
          <a:blip r:embed="rId3">
            <a:alphaModFix/>
          </a:blip>
          <a:srcRect/>
          <a:stretch/>
        </p:blipFill>
        <p:spPr>
          <a:xfrm>
            <a:off x="685800" y="1981200"/>
            <a:ext cx="7772400" cy="4114800"/>
          </a:xfrm>
          <a:prstGeom prst="rect">
            <a:avLst/>
          </a:prstGeom>
          <a:noFill/>
          <a:ln>
            <a:noFill/>
          </a:ln>
        </p:spPr>
      </p:pic>
      <p:sp>
        <p:nvSpPr>
          <p:cNvPr id="956" name="Google Shape;956;p8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8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Across Countries And Cultures</a:t>
            </a:r>
            <a:endParaRPr/>
          </a:p>
        </p:txBody>
      </p:sp>
      <p:sp>
        <p:nvSpPr>
          <p:cNvPr id="962" name="Google Shape;962;p8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Localisation &amp; internationalisation</a:t>
            </a:r>
            <a:endParaRPr/>
          </a:p>
          <a:p>
            <a:pPr marL="8191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Changing interfaces for particular cultures/languages</a:t>
            </a:r>
            <a:endParaRPr/>
          </a:p>
          <a:p>
            <a:pPr marL="342900" lvl="0" indent="-34290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Globalisation</a:t>
            </a:r>
            <a:endParaRPr/>
          </a:p>
          <a:p>
            <a:pPr marL="8191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Try to choose symbols etc. That work everywhere</a:t>
            </a:r>
            <a:endParaRPr/>
          </a:p>
          <a:p>
            <a:pPr marL="342900" lvl="0" indent="-279400" algn="l" rtl="0">
              <a:lnSpc>
                <a:spcPct val="90000"/>
              </a:lnSpc>
              <a:spcBef>
                <a:spcPts val="200"/>
              </a:spcBef>
              <a:spcAft>
                <a:spcPts val="0"/>
              </a:spcAft>
              <a:buClr>
                <a:schemeClr val="dk1"/>
              </a:buClr>
              <a:buSzPts val="1000"/>
              <a:buFont typeface="Verdana"/>
              <a:buNone/>
            </a:pPr>
            <a:endParaRPr sz="1000" b="0" i="0" u="none">
              <a:solidFill>
                <a:schemeClr val="dk1"/>
              </a:solidFill>
              <a:latin typeface="Verdana"/>
              <a:ea typeface="Verdana"/>
              <a:cs typeface="Verdana"/>
              <a:sym typeface="Verdana"/>
            </a:endParaRPr>
          </a:p>
          <a:p>
            <a:pPr marL="342900" lvl="0" indent="-34290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Simply change language?</a:t>
            </a:r>
            <a:endParaRPr/>
          </a:p>
          <a:p>
            <a:pPr marL="8191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Use ‘resource’ database instead of literal text</a:t>
            </a:r>
            <a:br>
              <a:rPr lang="en-US" sz="1800" b="0" i="0" u="none">
                <a:solidFill>
                  <a:schemeClr val="dk1"/>
                </a:solidFill>
                <a:latin typeface="Verdana"/>
                <a:ea typeface="Verdana"/>
                <a:cs typeface="Verdana"/>
                <a:sym typeface="Verdana"/>
              </a:rPr>
            </a:br>
            <a:r>
              <a:rPr lang="en-US" sz="1800" b="0" i="0" u="none">
                <a:solidFill>
                  <a:schemeClr val="dk1"/>
                </a:solidFill>
                <a:latin typeface="Verdana"/>
                <a:ea typeface="Verdana"/>
                <a:cs typeface="Verdana"/>
                <a:sym typeface="Verdana"/>
              </a:rPr>
              <a:t>… but changes sizes, left-right order etc.</a:t>
            </a:r>
            <a:endParaRPr/>
          </a:p>
          <a:p>
            <a:pPr marL="342900" lvl="0" indent="-34290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Deeper issues</a:t>
            </a:r>
            <a:endParaRPr/>
          </a:p>
          <a:p>
            <a:pPr marL="8191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Cultural assumptions and values</a:t>
            </a:r>
            <a:endParaRPr/>
          </a:p>
          <a:p>
            <a:pPr marL="8191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Meanings of symbols</a:t>
            </a:r>
            <a:endParaRPr/>
          </a:p>
          <a:p>
            <a:pPr marL="819150" lvl="1" indent="-285750" algn="l" rtl="0">
              <a:lnSpc>
                <a:spcPct val="90000"/>
              </a:lnSpc>
              <a:spcBef>
                <a:spcPts val="360"/>
              </a:spcBef>
              <a:spcAft>
                <a:spcPts val="0"/>
              </a:spcAft>
              <a:buClr>
                <a:schemeClr val="dk1"/>
              </a:buClr>
              <a:buSzPts val="1800"/>
              <a:buFont typeface="Verdana"/>
              <a:buChar char=" "/>
            </a:pPr>
            <a:r>
              <a:rPr lang="en-US" sz="1800" b="0" i="0" u="none">
                <a:solidFill>
                  <a:schemeClr val="dk1"/>
                </a:solidFill>
                <a:latin typeface="Verdana"/>
                <a:ea typeface="Verdana"/>
                <a:cs typeface="Verdana"/>
                <a:sym typeface="Verdana"/>
              </a:rPr>
              <a:t>E.g. tick and cross …  +ve and -ve in some cultures</a:t>
            </a:r>
            <a:br>
              <a:rPr lang="en-US" sz="1800" b="0" i="0" u="none">
                <a:solidFill>
                  <a:schemeClr val="dk1"/>
                </a:solidFill>
                <a:latin typeface="Verdana"/>
                <a:ea typeface="Verdana"/>
                <a:cs typeface="Verdana"/>
                <a:sym typeface="Verdana"/>
              </a:rPr>
            </a:br>
            <a:r>
              <a:rPr lang="en-US" sz="1800" b="0" i="0" u="none">
                <a:solidFill>
                  <a:schemeClr val="dk1"/>
                </a:solidFill>
                <a:latin typeface="Verdana"/>
                <a:ea typeface="Verdana"/>
                <a:cs typeface="Verdana"/>
                <a:sym typeface="Verdana"/>
              </a:rPr>
              <a:t>      … but … mean the same thing (mark this) in others</a:t>
            </a:r>
            <a:endParaRPr/>
          </a:p>
        </p:txBody>
      </p:sp>
      <p:sp>
        <p:nvSpPr>
          <p:cNvPr id="963" name="Google Shape;963;p88"/>
          <p:cNvSpPr txBox="1"/>
          <p:nvPr/>
        </p:nvSpPr>
        <p:spPr>
          <a:xfrm>
            <a:off x="3886200" y="5668962"/>
            <a:ext cx="765175" cy="1189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7200"/>
              <a:buFont typeface="Times New Roman"/>
              <a:buNone/>
            </a:pPr>
            <a:r>
              <a:rPr lang="en-US" sz="7200" b="0" i="0" u="none" strike="noStrike" cap="none">
                <a:solidFill>
                  <a:srgbClr val="FF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964" name="Google Shape;964;p88"/>
          <p:cNvSpPr txBox="1"/>
          <p:nvPr/>
        </p:nvSpPr>
        <p:spPr>
          <a:xfrm>
            <a:off x="2743200" y="5668962"/>
            <a:ext cx="903287" cy="1189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6FF33"/>
              </a:buClr>
              <a:buSzPts val="7200"/>
              <a:buFont typeface="Times New Roman"/>
              <a:buNone/>
            </a:pPr>
            <a:r>
              <a:rPr lang="en-US" sz="7200" b="0" i="0" u="none" strike="noStrike" cap="none">
                <a:solidFill>
                  <a:srgbClr val="66FF33"/>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965" name="Google Shape;965;p8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89"/>
          <p:cNvSpPr txBox="1">
            <a:spLocks noGrp="1"/>
          </p:cNvSpPr>
          <p:nvPr>
            <p:ph type="ctrTitle"/>
          </p:nvPr>
        </p:nvSpPr>
        <p:spPr>
          <a:xfrm>
            <a:off x="685800" y="16764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Iteration And Prototyping</a:t>
            </a:r>
            <a:endParaRPr/>
          </a:p>
        </p:txBody>
      </p:sp>
      <p:sp>
        <p:nvSpPr>
          <p:cNvPr id="971" name="Google Shape;971;p89"/>
          <p:cNvSpPr txBox="1">
            <a:spLocks noGrp="1"/>
          </p:cNvSpPr>
          <p:nvPr>
            <p:ph type="subTitle" idx="1"/>
          </p:nvPr>
        </p:nvSpPr>
        <p:spPr>
          <a:xfrm>
            <a:off x="1524000" y="30480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Getting better …</a:t>
            </a:r>
            <a:endParaRPr/>
          </a:p>
          <a:p>
            <a:pPr marL="0" lvl="0" indent="0" algn="ctr"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 and starting well</a:t>
            </a:r>
            <a:endParaRPr/>
          </a:p>
        </p:txBody>
      </p:sp>
      <p:sp>
        <p:nvSpPr>
          <p:cNvPr id="972" name="Google Shape;972;p8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9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Prototyping</a:t>
            </a:r>
            <a:endParaRPr/>
          </a:p>
        </p:txBody>
      </p:sp>
      <p:sp>
        <p:nvSpPr>
          <p:cNvPr id="978" name="Google Shape;978;p9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You never get it right first time</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If at first you don’t succeed …</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p:txBody>
      </p:sp>
      <p:grpSp>
        <p:nvGrpSpPr>
          <p:cNvPr id="979" name="Google Shape;979;p90"/>
          <p:cNvGrpSpPr/>
          <p:nvPr/>
        </p:nvGrpSpPr>
        <p:grpSpPr>
          <a:xfrm>
            <a:off x="762000" y="3595687"/>
            <a:ext cx="7735887" cy="1890712"/>
            <a:chOff x="720" y="2457"/>
            <a:chExt cx="4873" cy="1191"/>
          </a:xfrm>
        </p:grpSpPr>
        <p:sp>
          <p:nvSpPr>
            <p:cNvPr id="980" name="Google Shape;980;p90"/>
            <p:cNvSpPr/>
            <p:nvPr/>
          </p:nvSpPr>
          <p:spPr>
            <a:xfrm>
              <a:off x="2160" y="2544"/>
              <a:ext cx="1008" cy="384"/>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prototype</a:t>
              </a:r>
              <a:endParaRPr sz="1400" b="0" i="0" u="none" strike="noStrike" cap="none">
                <a:solidFill>
                  <a:srgbClr val="000000"/>
                </a:solidFill>
                <a:latin typeface="Arial"/>
                <a:ea typeface="Arial"/>
                <a:cs typeface="Arial"/>
                <a:sym typeface="Arial"/>
              </a:endParaRPr>
            </a:p>
          </p:txBody>
        </p:sp>
        <p:sp>
          <p:nvSpPr>
            <p:cNvPr id="981" name="Google Shape;981;p90"/>
            <p:cNvSpPr/>
            <p:nvPr/>
          </p:nvSpPr>
          <p:spPr>
            <a:xfrm>
              <a:off x="3648" y="2544"/>
              <a:ext cx="960" cy="384"/>
            </a:xfrm>
            <a:prstGeom prst="flowChartPreparation">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evaluate</a:t>
              </a:r>
              <a:endParaRPr sz="1400" b="0" i="0" u="none" strike="noStrike" cap="none">
                <a:solidFill>
                  <a:srgbClr val="000000"/>
                </a:solidFill>
                <a:latin typeface="Arial"/>
                <a:ea typeface="Arial"/>
                <a:cs typeface="Arial"/>
                <a:sym typeface="Arial"/>
              </a:endParaRPr>
            </a:p>
          </p:txBody>
        </p:sp>
        <p:sp>
          <p:nvSpPr>
            <p:cNvPr id="982" name="Google Shape;982;p90"/>
            <p:cNvSpPr/>
            <p:nvPr/>
          </p:nvSpPr>
          <p:spPr>
            <a:xfrm>
              <a:off x="720" y="2544"/>
              <a:ext cx="960" cy="384"/>
            </a:xfrm>
            <a:prstGeom prst="flowChartAlternate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design</a:t>
              </a:r>
              <a:endParaRPr sz="1400" b="0" i="0" u="none" strike="noStrike" cap="none">
                <a:solidFill>
                  <a:srgbClr val="000000"/>
                </a:solidFill>
                <a:latin typeface="Arial"/>
                <a:ea typeface="Arial"/>
                <a:cs typeface="Arial"/>
                <a:sym typeface="Arial"/>
              </a:endParaRPr>
            </a:p>
          </p:txBody>
        </p:sp>
        <p:sp>
          <p:nvSpPr>
            <p:cNvPr id="983" name="Google Shape;983;p90"/>
            <p:cNvSpPr/>
            <p:nvPr/>
          </p:nvSpPr>
          <p:spPr>
            <a:xfrm>
              <a:off x="2184" y="3264"/>
              <a:ext cx="960" cy="384"/>
            </a:xfrm>
            <a:prstGeom prst="flowChartAlternate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re-design</a:t>
              </a:r>
              <a:endParaRPr sz="1400" b="0" i="0" u="none" strike="noStrike" cap="none">
                <a:solidFill>
                  <a:srgbClr val="000000"/>
                </a:solidFill>
                <a:latin typeface="Arial"/>
                <a:ea typeface="Arial"/>
                <a:cs typeface="Arial"/>
                <a:sym typeface="Arial"/>
              </a:endParaRPr>
            </a:p>
          </p:txBody>
        </p:sp>
        <p:cxnSp>
          <p:nvCxnSpPr>
            <p:cNvPr id="984" name="Google Shape;984;p90"/>
            <p:cNvCxnSpPr/>
            <p:nvPr/>
          </p:nvCxnSpPr>
          <p:spPr>
            <a:xfrm>
              <a:off x="3168" y="2736"/>
              <a:ext cx="480" cy="0"/>
            </a:xfrm>
            <a:prstGeom prst="straightConnector1">
              <a:avLst/>
            </a:prstGeom>
            <a:noFill/>
            <a:ln w="9525" cap="flat" cmpd="sng">
              <a:solidFill>
                <a:schemeClr val="dk1"/>
              </a:solidFill>
              <a:prstDash val="solid"/>
              <a:miter lim="800000"/>
              <a:headEnd type="none" w="sm" len="sm"/>
              <a:tailEnd type="triangle" w="med" len="med"/>
            </a:ln>
          </p:spPr>
        </p:cxnSp>
        <p:cxnSp>
          <p:nvCxnSpPr>
            <p:cNvPr id="985" name="Google Shape;985;p90"/>
            <p:cNvCxnSpPr/>
            <p:nvPr/>
          </p:nvCxnSpPr>
          <p:spPr>
            <a:xfrm>
              <a:off x="1680" y="2736"/>
              <a:ext cx="480" cy="0"/>
            </a:xfrm>
            <a:prstGeom prst="straightConnector1">
              <a:avLst/>
            </a:prstGeom>
            <a:noFill/>
            <a:ln w="9525" cap="flat" cmpd="sng">
              <a:solidFill>
                <a:schemeClr val="dk1"/>
              </a:solidFill>
              <a:prstDash val="solid"/>
              <a:miter lim="800000"/>
              <a:headEnd type="none" w="sm" len="sm"/>
              <a:tailEnd type="triangle" w="med" len="med"/>
            </a:ln>
          </p:spPr>
        </p:cxnSp>
        <p:cxnSp>
          <p:nvCxnSpPr>
            <p:cNvPr id="986" name="Google Shape;986;p90"/>
            <p:cNvCxnSpPr/>
            <p:nvPr/>
          </p:nvCxnSpPr>
          <p:spPr>
            <a:xfrm rot="5400000">
              <a:off x="3372" y="2700"/>
              <a:ext cx="528" cy="984"/>
            </a:xfrm>
            <a:prstGeom prst="curvedConnector2">
              <a:avLst/>
            </a:prstGeom>
            <a:noFill/>
            <a:ln w="9525" cap="flat" cmpd="sng">
              <a:solidFill>
                <a:schemeClr val="dk1"/>
              </a:solidFill>
              <a:prstDash val="solid"/>
              <a:miter lim="800000"/>
              <a:headEnd type="none" w="sm" len="sm"/>
              <a:tailEnd type="triangle" w="med" len="med"/>
            </a:ln>
          </p:spPr>
        </p:cxnSp>
        <p:cxnSp>
          <p:nvCxnSpPr>
            <p:cNvPr id="987" name="Google Shape;987;p90"/>
            <p:cNvCxnSpPr/>
            <p:nvPr/>
          </p:nvCxnSpPr>
          <p:spPr>
            <a:xfrm rot="10800000">
              <a:off x="2664" y="2928"/>
              <a:ext cx="0" cy="336"/>
            </a:xfrm>
            <a:prstGeom prst="straightConnector1">
              <a:avLst/>
            </a:prstGeom>
            <a:noFill/>
            <a:ln w="9525" cap="flat" cmpd="sng">
              <a:solidFill>
                <a:schemeClr val="dk1"/>
              </a:solidFill>
              <a:prstDash val="solid"/>
              <a:miter lim="800000"/>
              <a:headEnd type="none" w="sm" len="sm"/>
              <a:tailEnd type="triangle" w="med" len="med"/>
            </a:ln>
          </p:spPr>
        </p:cxnSp>
        <p:cxnSp>
          <p:nvCxnSpPr>
            <p:cNvPr id="988" name="Google Shape;988;p90"/>
            <p:cNvCxnSpPr/>
            <p:nvPr/>
          </p:nvCxnSpPr>
          <p:spPr>
            <a:xfrm>
              <a:off x="4608" y="2736"/>
              <a:ext cx="384" cy="0"/>
            </a:xfrm>
            <a:prstGeom prst="straightConnector1">
              <a:avLst/>
            </a:prstGeom>
            <a:noFill/>
            <a:ln w="9525" cap="flat" cmpd="sng">
              <a:solidFill>
                <a:schemeClr val="dk1"/>
              </a:solidFill>
              <a:prstDash val="solid"/>
              <a:miter lim="800000"/>
              <a:headEnd type="none" w="sm" len="sm"/>
              <a:tailEnd type="triangle" w="med" len="med"/>
            </a:ln>
          </p:spPr>
        </p:cxnSp>
        <p:sp>
          <p:nvSpPr>
            <p:cNvPr id="989" name="Google Shape;989;p90"/>
            <p:cNvSpPr txBox="1"/>
            <p:nvPr/>
          </p:nvSpPr>
          <p:spPr>
            <a:xfrm>
              <a:off x="5040" y="2592"/>
              <a:ext cx="55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done!</a:t>
              </a:r>
              <a:endParaRPr sz="1400" b="0" i="0" u="none" strike="noStrike" cap="none">
                <a:solidFill>
                  <a:srgbClr val="000000"/>
                </a:solidFill>
                <a:latin typeface="Arial"/>
                <a:ea typeface="Arial"/>
                <a:cs typeface="Arial"/>
                <a:sym typeface="Arial"/>
              </a:endParaRPr>
            </a:p>
          </p:txBody>
        </p:sp>
        <p:sp>
          <p:nvSpPr>
            <p:cNvPr id="990" name="Google Shape;990;p90"/>
            <p:cNvSpPr txBox="1"/>
            <p:nvPr/>
          </p:nvSpPr>
          <p:spPr>
            <a:xfrm>
              <a:off x="4560" y="2457"/>
              <a:ext cx="38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OK?</a:t>
              </a:r>
              <a:endParaRPr sz="1400" b="0" i="0" u="none" strike="noStrike" cap="none">
                <a:solidFill>
                  <a:srgbClr val="000000"/>
                </a:solidFill>
                <a:latin typeface="Arial"/>
                <a:ea typeface="Arial"/>
                <a:cs typeface="Arial"/>
                <a:sym typeface="Arial"/>
              </a:endParaRPr>
            </a:p>
          </p:txBody>
        </p:sp>
      </p:grpSp>
      <p:sp>
        <p:nvSpPr>
          <p:cNvPr id="991" name="Google Shape;991;p9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9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Pitfalls of Prototyping</a:t>
            </a:r>
            <a:endParaRPr/>
          </a:p>
        </p:txBody>
      </p:sp>
      <p:sp>
        <p:nvSpPr>
          <p:cNvPr id="997" name="Google Shape;997;p91"/>
          <p:cNvSpPr txBox="1">
            <a:spLocks noGrp="1"/>
          </p:cNvSpPr>
          <p:nvPr>
            <p:ph type="body" idx="1"/>
          </p:nvPr>
        </p:nvSpPr>
        <p:spPr>
          <a:xfrm>
            <a:off x="685800" y="2286000"/>
            <a:ext cx="7772400" cy="121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Moving little by little … but to where</a:t>
            </a:r>
            <a:endParaRPr/>
          </a:p>
        </p:txBody>
      </p:sp>
      <p:sp>
        <p:nvSpPr>
          <p:cNvPr id="998" name="Google Shape;998;p91"/>
          <p:cNvSpPr txBox="1">
            <a:spLocks noGrp="1"/>
          </p:cNvSpPr>
          <p:nvPr>
            <p:ph type="body" idx="1"/>
          </p:nvPr>
        </p:nvSpPr>
        <p:spPr>
          <a:xfrm>
            <a:off x="685800" y="5105400"/>
            <a:ext cx="7772400" cy="99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   1.   Need a good start point</a:t>
            </a:r>
            <a:endParaRPr/>
          </a:p>
          <a:p>
            <a:pPr marL="342900" lvl="0" indent="-342900" algn="l" rtl="0">
              <a:lnSpc>
                <a:spcPct val="100000"/>
              </a:lnSpc>
              <a:spcBef>
                <a:spcPts val="48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   2.   Need to understand what is wrong</a:t>
            </a:r>
            <a:endParaRPr/>
          </a:p>
        </p:txBody>
      </p:sp>
      <p:sp>
        <p:nvSpPr>
          <p:cNvPr id="999" name="Google Shape;999;p91"/>
          <p:cNvSpPr/>
          <p:nvPr/>
        </p:nvSpPr>
        <p:spPr>
          <a:xfrm>
            <a:off x="457200" y="1701800"/>
            <a:ext cx="8178800" cy="2925762"/>
          </a:xfrm>
          <a:custGeom>
            <a:avLst/>
            <a:gdLst/>
            <a:ahLst/>
            <a:cxnLst/>
            <a:rect l="l" t="t" r="r" b="b"/>
            <a:pathLst>
              <a:path w="5152" h="1843" extrusionOk="0">
                <a:moveTo>
                  <a:pt x="0" y="1816"/>
                </a:moveTo>
                <a:cubicBezTo>
                  <a:pt x="55" y="1793"/>
                  <a:pt x="90" y="1748"/>
                  <a:pt x="136" y="1712"/>
                </a:cubicBezTo>
                <a:cubicBezTo>
                  <a:pt x="172" y="1730"/>
                  <a:pt x="200" y="1750"/>
                  <a:pt x="240" y="1760"/>
                </a:cubicBezTo>
                <a:cubicBezTo>
                  <a:pt x="297" y="1745"/>
                  <a:pt x="349" y="1728"/>
                  <a:pt x="408" y="1720"/>
                </a:cubicBezTo>
                <a:cubicBezTo>
                  <a:pt x="445" y="1744"/>
                  <a:pt x="487" y="1755"/>
                  <a:pt x="528" y="1776"/>
                </a:cubicBezTo>
                <a:cubicBezTo>
                  <a:pt x="557" y="1702"/>
                  <a:pt x="527" y="1746"/>
                  <a:pt x="640" y="1712"/>
                </a:cubicBezTo>
                <a:cubicBezTo>
                  <a:pt x="744" y="1679"/>
                  <a:pt x="723" y="1691"/>
                  <a:pt x="776" y="1656"/>
                </a:cubicBezTo>
                <a:cubicBezTo>
                  <a:pt x="784" y="1629"/>
                  <a:pt x="782" y="1597"/>
                  <a:pt x="800" y="1576"/>
                </a:cubicBezTo>
                <a:cubicBezTo>
                  <a:pt x="806" y="1567"/>
                  <a:pt x="822" y="1578"/>
                  <a:pt x="832" y="1584"/>
                </a:cubicBezTo>
                <a:cubicBezTo>
                  <a:pt x="855" y="1596"/>
                  <a:pt x="873" y="1617"/>
                  <a:pt x="896" y="1632"/>
                </a:cubicBezTo>
                <a:cubicBezTo>
                  <a:pt x="911" y="1669"/>
                  <a:pt x="937" y="1759"/>
                  <a:pt x="984" y="1784"/>
                </a:cubicBezTo>
                <a:cubicBezTo>
                  <a:pt x="1021" y="1804"/>
                  <a:pt x="1069" y="1793"/>
                  <a:pt x="1112" y="1800"/>
                </a:cubicBezTo>
                <a:cubicBezTo>
                  <a:pt x="1134" y="1815"/>
                  <a:pt x="1156" y="1843"/>
                  <a:pt x="1184" y="1840"/>
                </a:cubicBezTo>
                <a:cubicBezTo>
                  <a:pt x="1237" y="1834"/>
                  <a:pt x="1318" y="1800"/>
                  <a:pt x="1368" y="1784"/>
                </a:cubicBezTo>
                <a:cubicBezTo>
                  <a:pt x="1434" y="1717"/>
                  <a:pt x="1424" y="1726"/>
                  <a:pt x="1536" y="1744"/>
                </a:cubicBezTo>
                <a:cubicBezTo>
                  <a:pt x="1588" y="1796"/>
                  <a:pt x="1604" y="1803"/>
                  <a:pt x="1680" y="1816"/>
                </a:cubicBezTo>
                <a:cubicBezTo>
                  <a:pt x="1791" y="1803"/>
                  <a:pt x="1825" y="1790"/>
                  <a:pt x="1904" y="1712"/>
                </a:cubicBezTo>
                <a:cubicBezTo>
                  <a:pt x="1976" y="1784"/>
                  <a:pt x="1973" y="1761"/>
                  <a:pt x="2112" y="1776"/>
                </a:cubicBezTo>
                <a:cubicBezTo>
                  <a:pt x="2166" y="1803"/>
                  <a:pt x="2225" y="1812"/>
                  <a:pt x="2280" y="1840"/>
                </a:cubicBezTo>
                <a:cubicBezTo>
                  <a:pt x="2340" y="1824"/>
                  <a:pt x="2395" y="1794"/>
                  <a:pt x="2448" y="1760"/>
                </a:cubicBezTo>
                <a:cubicBezTo>
                  <a:pt x="2501" y="1763"/>
                  <a:pt x="2576" y="1781"/>
                  <a:pt x="2632" y="1768"/>
                </a:cubicBezTo>
                <a:cubicBezTo>
                  <a:pt x="2664" y="1760"/>
                  <a:pt x="2728" y="1744"/>
                  <a:pt x="2728" y="1744"/>
                </a:cubicBezTo>
                <a:cubicBezTo>
                  <a:pt x="2815" y="1685"/>
                  <a:pt x="2905" y="1629"/>
                  <a:pt x="3008" y="1600"/>
                </a:cubicBezTo>
                <a:cubicBezTo>
                  <a:pt x="3039" y="1652"/>
                  <a:pt x="3043" y="1645"/>
                  <a:pt x="3104" y="1656"/>
                </a:cubicBezTo>
                <a:cubicBezTo>
                  <a:pt x="3151" y="1646"/>
                  <a:pt x="3186" y="1656"/>
                  <a:pt x="3232" y="1672"/>
                </a:cubicBezTo>
                <a:cubicBezTo>
                  <a:pt x="3302" y="1660"/>
                  <a:pt x="3286" y="1674"/>
                  <a:pt x="3352" y="1696"/>
                </a:cubicBezTo>
                <a:cubicBezTo>
                  <a:pt x="3447" y="1727"/>
                  <a:pt x="3469" y="1721"/>
                  <a:pt x="3576" y="1728"/>
                </a:cubicBezTo>
                <a:cubicBezTo>
                  <a:pt x="3592" y="1722"/>
                  <a:pt x="3610" y="1721"/>
                  <a:pt x="3624" y="1712"/>
                </a:cubicBezTo>
                <a:cubicBezTo>
                  <a:pt x="3657" y="1688"/>
                  <a:pt x="3685" y="1636"/>
                  <a:pt x="3728" y="1608"/>
                </a:cubicBezTo>
                <a:cubicBezTo>
                  <a:pt x="3744" y="1541"/>
                  <a:pt x="3779" y="1470"/>
                  <a:pt x="3848" y="1448"/>
                </a:cubicBezTo>
                <a:cubicBezTo>
                  <a:pt x="3874" y="1418"/>
                  <a:pt x="3903" y="1390"/>
                  <a:pt x="3928" y="1360"/>
                </a:cubicBezTo>
                <a:cubicBezTo>
                  <a:pt x="3968" y="1309"/>
                  <a:pt x="3942" y="1216"/>
                  <a:pt x="4024" y="1200"/>
                </a:cubicBezTo>
                <a:cubicBezTo>
                  <a:pt x="4066" y="1191"/>
                  <a:pt x="4109" y="1189"/>
                  <a:pt x="4152" y="1184"/>
                </a:cubicBezTo>
                <a:cubicBezTo>
                  <a:pt x="4217" y="1165"/>
                  <a:pt x="4223" y="1168"/>
                  <a:pt x="4272" y="1120"/>
                </a:cubicBezTo>
                <a:cubicBezTo>
                  <a:pt x="4210" y="996"/>
                  <a:pt x="4285" y="1171"/>
                  <a:pt x="4424" y="872"/>
                </a:cubicBezTo>
                <a:cubicBezTo>
                  <a:pt x="4477" y="756"/>
                  <a:pt x="4532" y="644"/>
                  <a:pt x="4608" y="544"/>
                </a:cubicBezTo>
                <a:cubicBezTo>
                  <a:pt x="4615" y="496"/>
                  <a:pt x="4621" y="460"/>
                  <a:pt x="4664" y="432"/>
                </a:cubicBezTo>
                <a:cubicBezTo>
                  <a:pt x="4681" y="348"/>
                  <a:pt x="4677" y="266"/>
                  <a:pt x="4744" y="208"/>
                </a:cubicBezTo>
                <a:cubicBezTo>
                  <a:pt x="4759" y="194"/>
                  <a:pt x="4781" y="193"/>
                  <a:pt x="4800" y="184"/>
                </a:cubicBezTo>
                <a:cubicBezTo>
                  <a:pt x="4829" y="133"/>
                  <a:pt x="4869" y="87"/>
                  <a:pt x="4888" y="32"/>
                </a:cubicBezTo>
                <a:cubicBezTo>
                  <a:pt x="4890" y="24"/>
                  <a:pt x="4888" y="12"/>
                  <a:pt x="4896" y="8"/>
                </a:cubicBezTo>
                <a:cubicBezTo>
                  <a:pt x="4907" y="0"/>
                  <a:pt x="4922" y="2"/>
                  <a:pt x="4936" y="0"/>
                </a:cubicBezTo>
                <a:cubicBezTo>
                  <a:pt x="4963" y="39"/>
                  <a:pt x="4978" y="89"/>
                  <a:pt x="5016" y="120"/>
                </a:cubicBezTo>
                <a:cubicBezTo>
                  <a:pt x="5038" y="137"/>
                  <a:pt x="5069" y="141"/>
                  <a:pt x="5096" y="152"/>
                </a:cubicBezTo>
                <a:cubicBezTo>
                  <a:pt x="5112" y="200"/>
                  <a:pt x="5116" y="204"/>
                  <a:pt x="5152" y="240"/>
                </a:cubicBezTo>
              </a:path>
            </a:pathLst>
          </a:custGeom>
          <a:noFill/>
          <a:ln w="38100" cap="flat" cmpd="sng">
            <a:solidFill>
              <a:srgbClr val="18605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1000" name="Google Shape;1000;p91"/>
          <p:cNvCxnSpPr/>
          <p:nvPr/>
        </p:nvCxnSpPr>
        <p:spPr>
          <a:xfrm rot="10800000">
            <a:off x="1993900" y="4419600"/>
            <a:ext cx="381000" cy="76200"/>
          </a:xfrm>
          <a:prstGeom prst="straightConnector1">
            <a:avLst/>
          </a:prstGeom>
          <a:noFill/>
          <a:ln w="38100" cap="flat" cmpd="sng">
            <a:solidFill>
              <a:srgbClr val="ED181E"/>
            </a:solidFill>
            <a:prstDash val="solid"/>
            <a:miter lim="800000"/>
            <a:headEnd type="none" w="sm" len="sm"/>
            <a:tailEnd type="triangle" w="med" len="med"/>
          </a:ln>
        </p:spPr>
      </p:cxnSp>
      <p:cxnSp>
        <p:nvCxnSpPr>
          <p:cNvPr id="1001" name="Google Shape;1001;p91"/>
          <p:cNvCxnSpPr/>
          <p:nvPr/>
        </p:nvCxnSpPr>
        <p:spPr>
          <a:xfrm rot="10800000">
            <a:off x="1841500" y="4114800"/>
            <a:ext cx="228600" cy="304800"/>
          </a:xfrm>
          <a:prstGeom prst="straightConnector1">
            <a:avLst/>
          </a:prstGeom>
          <a:noFill/>
          <a:ln w="38100" cap="flat" cmpd="sng">
            <a:solidFill>
              <a:srgbClr val="ED181E"/>
            </a:solidFill>
            <a:prstDash val="solid"/>
            <a:miter lim="800000"/>
            <a:headEnd type="none" w="sm" len="sm"/>
            <a:tailEnd type="triangle" w="med" len="med"/>
          </a:ln>
        </p:spPr>
      </p:cxnSp>
      <p:sp>
        <p:nvSpPr>
          <p:cNvPr id="1002" name="Google Shape;1002;p91"/>
          <p:cNvSpPr/>
          <p:nvPr/>
        </p:nvSpPr>
        <p:spPr>
          <a:xfrm>
            <a:off x="2374900" y="4495800"/>
            <a:ext cx="152400" cy="152400"/>
          </a:xfrm>
          <a:prstGeom prst="ellipse">
            <a:avLst/>
          </a:prstGeom>
          <a:solidFill>
            <a:srgbClr val="1822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003" name="Google Shape;1003;p91"/>
          <p:cNvSpPr/>
          <p:nvPr/>
        </p:nvSpPr>
        <p:spPr>
          <a:xfrm>
            <a:off x="1689100" y="4038600"/>
            <a:ext cx="152400" cy="152400"/>
          </a:xfrm>
          <a:prstGeom prst="ellipse">
            <a:avLst/>
          </a:prstGeom>
          <a:solidFill>
            <a:srgbClr val="1822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004" name="Google Shape;1004;p91"/>
          <p:cNvSpPr/>
          <p:nvPr/>
        </p:nvSpPr>
        <p:spPr>
          <a:xfrm>
            <a:off x="6032500" y="4267200"/>
            <a:ext cx="152400" cy="152400"/>
          </a:xfrm>
          <a:prstGeom prst="ellipse">
            <a:avLst/>
          </a:prstGeom>
          <a:solidFill>
            <a:srgbClr val="1822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cxnSp>
        <p:nvCxnSpPr>
          <p:cNvPr id="1005" name="Google Shape;1005;p91"/>
          <p:cNvCxnSpPr/>
          <p:nvPr/>
        </p:nvCxnSpPr>
        <p:spPr>
          <a:xfrm rot="10800000" flipH="1">
            <a:off x="6261100" y="3581400"/>
            <a:ext cx="457200" cy="685800"/>
          </a:xfrm>
          <a:prstGeom prst="straightConnector1">
            <a:avLst/>
          </a:prstGeom>
          <a:noFill/>
          <a:ln w="38100" cap="flat" cmpd="sng">
            <a:solidFill>
              <a:srgbClr val="ED181E"/>
            </a:solidFill>
            <a:prstDash val="solid"/>
            <a:miter lim="800000"/>
            <a:headEnd type="none" w="sm" len="sm"/>
            <a:tailEnd type="triangle" w="med" len="med"/>
          </a:ln>
        </p:spPr>
      </p:cxnSp>
      <p:cxnSp>
        <p:nvCxnSpPr>
          <p:cNvPr id="1006" name="Google Shape;1006;p91"/>
          <p:cNvCxnSpPr/>
          <p:nvPr/>
        </p:nvCxnSpPr>
        <p:spPr>
          <a:xfrm rot="10800000" flipH="1">
            <a:off x="6794500" y="3276600"/>
            <a:ext cx="533400" cy="228600"/>
          </a:xfrm>
          <a:prstGeom prst="straightConnector1">
            <a:avLst/>
          </a:prstGeom>
          <a:noFill/>
          <a:ln w="38100" cap="flat" cmpd="sng">
            <a:solidFill>
              <a:srgbClr val="ED181E"/>
            </a:solidFill>
            <a:prstDash val="solid"/>
            <a:miter lim="800000"/>
            <a:headEnd type="none" w="sm" len="sm"/>
            <a:tailEnd type="triangle" w="med" len="med"/>
          </a:ln>
        </p:spPr>
      </p:cxnSp>
      <p:cxnSp>
        <p:nvCxnSpPr>
          <p:cNvPr id="1007" name="Google Shape;1007;p91"/>
          <p:cNvCxnSpPr/>
          <p:nvPr/>
        </p:nvCxnSpPr>
        <p:spPr>
          <a:xfrm rot="10800000" flipH="1">
            <a:off x="7327900" y="2057400"/>
            <a:ext cx="533400" cy="1143000"/>
          </a:xfrm>
          <a:prstGeom prst="straightConnector1">
            <a:avLst/>
          </a:prstGeom>
          <a:noFill/>
          <a:ln w="38100" cap="flat" cmpd="sng">
            <a:solidFill>
              <a:srgbClr val="ED181E"/>
            </a:solidFill>
            <a:prstDash val="solid"/>
            <a:miter lim="800000"/>
            <a:headEnd type="none" w="sm" len="sm"/>
            <a:tailEnd type="triangle" w="med" len="med"/>
          </a:ln>
        </p:spPr>
      </p:cxnSp>
      <p:cxnSp>
        <p:nvCxnSpPr>
          <p:cNvPr id="1008" name="Google Shape;1008;p91"/>
          <p:cNvCxnSpPr/>
          <p:nvPr/>
        </p:nvCxnSpPr>
        <p:spPr>
          <a:xfrm rot="10800000" flipH="1">
            <a:off x="7861300" y="1600200"/>
            <a:ext cx="381000" cy="381000"/>
          </a:xfrm>
          <a:prstGeom prst="straightConnector1">
            <a:avLst/>
          </a:prstGeom>
          <a:noFill/>
          <a:ln w="38100" cap="flat" cmpd="sng">
            <a:solidFill>
              <a:srgbClr val="ED181E"/>
            </a:solidFill>
            <a:prstDash val="solid"/>
            <a:miter lim="800000"/>
            <a:headEnd type="none" w="sm" len="sm"/>
            <a:tailEnd type="triangle" w="med" len="med"/>
          </a:ln>
        </p:spPr>
      </p:cxnSp>
      <p:sp>
        <p:nvSpPr>
          <p:cNvPr id="1009" name="Google Shape;1009;p91"/>
          <p:cNvSpPr/>
          <p:nvPr/>
        </p:nvSpPr>
        <p:spPr>
          <a:xfrm>
            <a:off x="8242300" y="1447800"/>
            <a:ext cx="152400" cy="152400"/>
          </a:xfrm>
          <a:prstGeom prst="ellipse">
            <a:avLst/>
          </a:prstGeom>
          <a:solidFill>
            <a:srgbClr val="1822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010" name="Google Shape;1010;p9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9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2"/>
          <p:cNvSpPr txBox="1">
            <a:spLocks noGrp="1"/>
          </p:cNvSpPr>
          <p:nvPr>
            <p:ph type="title"/>
          </p:nvPr>
        </p:nvSpPr>
        <p:spPr>
          <a:xfrm>
            <a:off x="1219200" y="2819400"/>
            <a:ext cx="6858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Comic Sans MS"/>
              <a:buNone/>
            </a:pPr>
            <a:r>
              <a:rPr lang="en-US" sz="9600" b="0" i="0" u="none">
                <a:solidFill>
                  <a:schemeClr val="dk2"/>
                </a:solidFill>
                <a:latin typeface="Comic Sans MS"/>
                <a:ea typeface="Comic Sans MS"/>
                <a:cs typeface="Comic Sans MS"/>
                <a:sym typeface="Comic Sans MS"/>
              </a:rPr>
              <a:t>Thank You</a:t>
            </a:r>
            <a:endParaRPr/>
          </a:p>
        </p:txBody>
      </p:sp>
      <p:sp>
        <p:nvSpPr>
          <p:cNvPr id="1016" name="Google Shape;1016;p9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89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To err is human</a:t>
            </a:r>
            <a:endParaRPr/>
          </a:p>
        </p:txBody>
      </p:sp>
      <p:sp>
        <p:nvSpPr>
          <p:cNvPr id="164" name="Google Shape;164;p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accident reports ..</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aircrash, industrial accident, hospital mistake</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enquiry … blames … ‘human error’</a:t>
            </a:r>
            <a:endParaRPr/>
          </a:p>
          <a:p>
            <a:pPr marL="342900" lvl="0" indent="-34290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but …</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concrete lintel breaks because too much weight</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blame ‘lintel error’ ?</a:t>
            </a:r>
            <a:br>
              <a:rPr lang="en-US" sz="1800" b="0" i="0" u="none">
                <a:solidFill>
                  <a:schemeClr val="dk1"/>
                </a:solidFill>
                <a:latin typeface="Verdana"/>
                <a:ea typeface="Verdana"/>
                <a:cs typeface="Verdana"/>
                <a:sym typeface="Verdana"/>
              </a:rPr>
            </a:br>
            <a:r>
              <a:rPr lang="en-US" sz="1800" b="0" i="0" u="none">
                <a:solidFill>
                  <a:schemeClr val="dk1"/>
                </a:solidFill>
                <a:latin typeface="Verdana"/>
                <a:ea typeface="Verdana"/>
                <a:cs typeface="Verdana"/>
                <a:sym typeface="Verdana"/>
              </a:rPr>
              <a:t>… no – design error</a:t>
            </a:r>
            <a:br>
              <a:rPr lang="en-US" sz="1800" b="0" i="0" u="none">
                <a:solidFill>
                  <a:schemeClr val="dk1"/>
                </a:solidFill>
                <a:latin typeface="Verdana"/>
                <a:ea typeface="Verdana"/>
                <a:cs typeface="Verdana"/>
                <a:sym typeface="Verdana"/>
              </a:rPr>
            </a:br>
            <a:r>
              <a:rPr lang="en-US" sz="1800" b="0" i="0" u="none">
                <a:solidFill>
                  <a:schemeClr val="dk1"/>
                </a:solidFill>
                <a:latin typeface="Verdana"/>
                <a:ea typeface="Verdana"/>
                <a:cs typeface="Verdana"/>
                <a:sym typeface="Verdana"/>
              </a:rPr>
              <a:t>	we know how concrete behaves under stress</a:t>
            </a:r>
            <a:endParaRPr/>
          </a:p>
          <a:p>
            <a:pPr marL="342900" lvl="0" indent="-34290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human ‘error’ is normal</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we know how users behave under stress</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so design for it!</a:t>
            </a:r>
            <a:endParaRPr/>
          </a:p>
          <a:p>
            <a:pPr marL="342900" lvl="0" indent="-342900" algn="l" rtl="0">
              <a:lnSpc>
                <a:spcPct val="9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treat the user at least as well as physical materials!</a:t>
            </a:r>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p:txBody>
      </p:sp>
      <p:sp>
        <p:nvSpPr>
          <p:cNvPr id="165" name="Google Shape;165;p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a:buNone/>
            </a:pPr>
            <a:fld id="{00000000-1234-1234-1234-123412341234}" type="slidenum">
              <a:rPr lang="en-US" sz="1400" b="0" i="0" u="none" strike="noStrike" cap="none">
                <a:solidFill>
                  <a:schemeClr val="dk1"/>
                </a:solidFill>
                <a:latin typeface="Times"/>
                <a:ea typeface="Times"/>
                <a:cs typeface="Times"/>
                <a:sym typeface="Times"/>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3829</Words>
  <Application>Microsoft Office PowerPoint</Application>
  <PresentationFormat>On-screen Show (4:3)</PresentationFormat>
  <Paragraphs>726</Paragraphs>
  <Slides>89</Slides>
  <Notes>89</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89</vt:i4>
      </vt:variant>
    </vt:vector>
  </HeadingPairs>
  <TitlesOfParts>
    <vt:vector size="110" baseType="lpstr">
      <vt:lpstr>Noto Sans Symbols</vt:lpstr>
      <vt:lpstr>Arial Narrow</vt:lpstr>
      <vt:lpstr>Bookman Old Style</vt:lpstr>
      <vt:lpstr>Times</vt:lpstr>
      <vt:lpstr>Georgia</vt:lpstr>
      <vt:lpstr>Impact</vt:lpstr>
      <vt:lpstr>Tahoma</vt:lpstr>
      <vt:lpstr>Book Antiqua</vt:lpstr>
      <vt:lpstr>Garamond</vt:lpstr>
      <vt:lpstr>Oi</vt:lpstr>
      <vt:lpstr>Courier New</vt:lpstr>
      <vt:lpstr>Times New Roman</vt:lpstr>
      <vt:lpstr>Comic Sans MS</vt:lpstr>
      <vt:lpstr>Century Gothic</vt:lpstr>
      <vt:lpstr>Lucida Sans</vt:lpstr>
      <vt:lpstr>Arial Black</vt:lpstr>
      <vt:lpstr>Arial</vt:lpstr>
      <vt:lpstr>Century Schoolbook</vt:lpstr>
      <vt:lpstr>Verdana</vt:lpstr>
      <vt:lpstr>Trebuchet MS</vt:lpstr>
      <vt:lpstr>Blank</vt:lpstr>
      <vt:lpstr>Chapter 5</vt:lpstr>
      <vt:lpstr>Interaction Design Basics</vt:lpstr>
      <vt:lpstr>Interactions and Interventions</vt:lpstr>
      <vt:lpstr>Design</vt:lpstr>
      <vt:lpstr>What Is Design?</vt:lpstr>
      <vt:lpstr>What Is Design? (cont.)</vt:lpstr>
      <vt:lpstr>Golden Rule Of Design</vt:lpstr>
      <vt:lpstr>For Human–computer Interaction</vt:lpstr>
      <vt:lpstr>To err is human</vt:lpstr>
      <vt:lpstr>Central message …</vt:lpstr>
      <vt:lpstr>The Design Process</vt:lpstr>
      <vt:lpstr>The process of design</vt:lpstr>
      <vt:lpstr>PowerPoint Presentation</vt:lpstr>
      <vt:lpstr>PowerPoint Presentation</vt:lpstr>
      <vt:lpstr>PowerPoint Presentation</vt:lpstr>
      <vt:lpstr>… but how can I do it all ! !</vt:lpstr>
      <vt:lpstr>PowerPoint Presentation</vt:lpstr>
      <vt:lpstr>User Focus</vt:lpstr>
      <vt:lpstr>Know Your User</vt:lpstr>
      <vt:lpstr>Persona : Example</vt:lpstr>
      <vt:lpstr>Persona (cont.)</vt:lpstr>
      <vt:lpstr>Cultural Probes</vt:lpstr>
      <vt:lpstr>Scenarios</vt:lpstr>
      <vt:lpstr>Scenarios</vt:lpstr>
      <vt:lpstr>Scenarios (cont.)</vt:lpstr>
      <vt:lpstr>Scenarios (cont.)</vt:lpstr>
      <vt:lpstr>Scenario – Movie Player</vt:lpstr>
      <vt:lpstr>Scenario - Explore the depths</vt:lpstr>
      <vt:lpstr>Navigation</vt:lpstr>
      <vt:lpstr>Navigation Design</vt:lpstr>
      <vt:lpstr>Levels</vt:lpstr>
      <vt:lpstr>Levels of Interaction</vt:lpstr>
      <vt:lpstr>Think About Structure</vt:lpstr>
      <vt:lpstr>Think About Structure (cont.)</vt:lpstr>
      <vt:lpstr>Local</vt:lpstr>
      <vt:lpstr>Goal Seeking</vt:lpstr>
      <vt:lpstr>Goal Seeking (cont.)</vt:lpstr>
      <vt:lpstr>Goal Seeking (cont.)</vt:lpstr>
      <vt:lpstr>Goal Seeking (cont.)</vt:lpstr>
      <vt:lpstr>Four Golden Rules</vt:lpstr>
      <vt:lpstr>Where You Are – Breadcrumbs</vt:lpstr>
      <vt:lpstr>What you can do – Links</vt:lpstr>
      <vt:lpstr>Where You Are Going - Beware The Big Button Trap</vt:lpstr>
      <vt:lpstr>Where You Are Going - Modes</vt:lpstr>
      <vt:lpstr>Where You Are Going – Modes (cont.)</vt:lpstr>
      <vt:lpstr>Global - hierarchical organization</vt:lpstr>
      <vt:lpstr>Hierarchical Diagrams </vt:lpstr>
      <vt:lpstr>Navigating Hierarchies</vt:lpstr>
      <vt:lpstr>Network Diagrams</vt:lpstr>
      <vt:lpstr>Network Diagrams (cont.)</vt:lpstr>
      <vt:lpstr>Wider Still</vt:lpstr>
      <vt:lpstr>Wider Still (cont.)</vt:lpstr>
      <vt:lpstr>Screen Design And Layout</vt:lpstr>
      <vt:lpstr>Screen Design And Layout</vt:lpstr>
      <vt:lpstr>Basic Principles</vt:lpstr>
      <vt:lpstr>Available Tools</vt:lpstr>
      <vt:lpstr>Grouping And Structure</vt:lpstr>
      <vt:lpstr>Order Of Groups And Items</vt:lpstr>
      <vt:lpstr>Decoration</vt:lpstr>
      <vt:lpstr>Alignment - Text</vt:lpstr>
      <vt:lpstr>Alignment - Names</vt:lpstr>
      <vt:lpstr>Alignment - Numbers</vt:lpstr>
      <vt:lpstr>Alignment – Numbers (cont.)</vt:lpstr>
      <vt:lpstr>Multiple  Columns</vt:lpstr>
      <vt:lpstr>White Space - The Counter</vt:lpstr>
      <vt:lpstr>White Space - The Counter (cont.)</vt:lpstr>
      <vt:lpstr>Space To Separate</vt:lpstr>
      <vt:lpstr>Space To Structure</vt:lpstr>
      <vt:lpstr>Space To Highlight</vt:lpstr>
      <vt:lpstr>Physical Controls</vt:lpstr>
      <vt:lpstr>Physical Controls (cont.)</vt:lpstr>
      <vt:lpstr>Physical Controls (cont.)</vt:lpstr>
      <vt:lpstr>Physical Controls (cont.)</vt:lpstr>
      <vt:lpstr>Physical Controls (cont.)</vt:lpstr>
      <vt:lpstr>User Action And Control</vt:lpstr>
      <vt:lpstr>Entering Information</vt:lpstr>
      <vt:lpstr>Knowing What To Do</vt:lpstr>
      <vt:lpstr>Affordances</vt:lpstr>
      <vt:lpstr>Appropriate Appearance</vt:lpstr>
      <vt:lpstr>Presenting Information</vt:lpstr>
      <vt:lpstr>Aesthetics And Utility</vt:lpstr>
      <vt:lpstr>Aesthetics And Utility (cont.)</vt:lpstr>
      <vt:lpstr>Colour And 3D</vt:lpstr>
      <vt:lpstr>Bad Use Of Color</vt:lpstr>
      <vt:lpstr>Across Countries And Cultures</vt:lpstr>
      <vt:lpstr>Iteration And Prototyping</vt:lpstr>
      <vt:lpstr>Prototyping</vt:lpstr>
      <vt:lpstr>Pitfalls of Prototyping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Alan Dix</dc:creator>
  <cp:lastModifiedBy>windows 10</cp:lastModifiedBy>
  <cp:revision>1</cp:revision>
  <dcterms:created xsi:type="dcterms:W3CDTF">2003-08-07T14:10:51Z</dcterms:created>
  <dcterms:modified xsi:type="dcterms:W3CDTF">2023-08-02T07:33:51Z</dcterms:modified>
</cp:coreProperties>
</file>